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65" r:id="rId8"/>
    <p:sldId id="277" r:id="rId9"/>
    <p:sldId id="279" r:id="rId10"/>
    <p:sldId id="268" r:id="rId11"/>
    <p:sldId id="278" r:id="rId12"/>
    <p:sldId id="272" r:id="rId13"/>
    <p:sldId id="269" r:id="rId14"/>
    <p:sldId id="270" r:id="rId15"/>
    <p:sldId id="271" r:id="rId16"/>
    <p:sldId id="259" r:id="rId17"/>
    <p:sldId id="273" r:id="rId18"/>
    <p:sldId id="274" r:id="rId19"/>
    <p:sldId id="275" r:id="rId20"/>
    <p:sldId id="276" r:id="rId21"/>
    <p:sldId id="280" r:id="rId22"/>
    <p:sldId id="281" r:id="rId23"/>
    <p:sldId id="282" r:id="rId24"/>
    <p:sldId id="283" r:id="rId25"/>
    <p:sldId id="284" r:id="rId26"/>
    <p:sldId id="285" r:id="rId27"/>
    <p:sldId id="381" r:id="rId28"/>
    <p:sldId id="382" r:id="rId29"/>
    <p:sldId id="383" r:id="rId30"/>
    <p:sldId id="349" r:id="rId31"/>
    <p:sldId id="386" r:id="rId32"/>
    <p:sldId id="350" r:id="rId33"/>
    <p:sldId id="388" r:id="rId34"/>
    <p:sldId id="394" r:id="rId35"/>
    <p:sldId id="393" r:id="rId36"/>
    <p:sldId id="390" r:id="rId37"/>
    <p:sldId id="391" r:id="rId38"/>
    <p:sldId id="384" r:id="rId39"/>
    <p:sldId id="396" r:id="rId40"/>
    <p:sldId id="352" r:id="rId4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03" autoAdjust="0"/>
    <p:restoredTop sz="94660"/>
  </p:normalViewPr>
  <p:slideViewPr>
    <p:cSldViewPr snapToGrid="0">
      <p:cViewPr varScale="1">
        <p:scale>
          <a:sx n="66" d="100"/>
          <a:sy n="66" d="100"/>
        </p:scale>
        <p:origin x="57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2C97553E-1436-9554-BE95-EDA1D89BF959}"/>
              </a:ext>
            </a:extLst>
          </p:cNvPr>
          <p:cNvSpPr/>
          <p:nvPr userDrawn="1"/>
        </p:nvSpPr>
        <p:spPr>
          <a:xfrm>
            <a:off x="250257" y="275957"/>
            <a:ext cx="2464067" cy="783171"/>
          </a:xfrm>
          <a:custGeom>
            <a:avLst/>
            <a:gdLst/>
            <a:ahLst/>
            <a:cxnLst/>
            <a:rect l="l" t="t" r="r" b="b"/>
            <a:pathLst>
              <a:path w="3238788" h="1023203">
                <a:moveTo>
                  <a:pt x="0" y="0"/>
                </a:moveTo>
                <a:lnTo>
                  <a:pt x="3238788" y="0"/>
                </a:lnTo>
                <a:lnTo>
                  <a:pt x="3238788" y="1023203"/>
                </a:lnTo>
                <a:lnTo>
                  <a:pt x="0" y="1023203"/>
                </a:lnTo>
                <a:lnTo>
                  <a:pt x="0" y="0"/>
                </a:lnTo>
                <a:close/>
              </a:path>
            </a:pathLst>
          </a:custGeom>
          <a:blipFill>
            <a:blip r:embed="rId2"/>
            <a:stretch>
              <a:fillRect t="-7984"/>
            </a:stretch>
          </a:blipFill>
        </p:spPr>
      </p:sp>
      <p:sp>
        <p:nvSpPr>
          <p:cNvPr id="8" name="Freeform 6">
            <a:extLst>
              <a:ext uri="{FF2B5EF4-FFF2-40B4-BE49-F238E27FC236}">
                <a16:creationId xmlns:a16="http://schemas.microsoft.com/office/drawing/2014/main" id="{6DBFBA4F-A468-5133-9D05-94DDE6C55E3B}"/>
              </a:ext>
            </a:extLst>
          </p:cNvPr>
          <p:cNvSpPr/>
          <p:nvPr userDrawn="1"/>
        </p:nvSpPr>
        <p:spPr>
          <a:xfrm>
            <a:off x="10609006" y="0"/>
            <a:ext cx="1582994" cy="1059128"/>
          </a:xfrm>
          <a:custGeom>
            <a:avLst/>
            <a:gdLst/>
            <a:ahLst/>
            <a:cxnLst/>
            <a:rect l="l" t="t" r="r" b="b"/>
            <a:pathLst>
              <a:path w="2352654" h="2352654">
                <a:moveTo>
                  <a:pt x="0" y="0"/>
                </a:moveTo>
                <a:lnTo>
                  <a:pt x="2352654" y="0"/>
                </a:lnTo>
                <a:lnTo>
                  <a:pt x="2352654" y="2352655"/>
                </a:lnTo>
                <a:lnTo>
                  <a:pt x="0" y="2352655"/>
                </a:lnTo>
                <a:lnTo>
                  <a:pt x="0" y="0"/>
                </a:lnTo>
                <a:close/>
              </a:path>
            </a:pathLst>
          </a:custGeom>
          <a:blipFill>
            <a:blip r:embed="rId3"/>
            <a:stretch>
              <a:fillRect/>
            </a:stretch>
          </a:blipFill>
        </p:spPr>
      </p:sp>
    </p:spTree>
    <p:extLst>
      <p:ext uri="{BB962C8B-B14F-4D97-AF65-F5344CB8AC3E}">
        <p14:creationId xmlns:p14="http://schemas.microsoft.com/office/powerpoint/2010/main" val="218183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B32310-4A13-621C-8E48-BC4DEAED2B22}"/>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C064102-793D-2813-884C-D6A2758E8A5C}"/>
              </a:ext>
            </a:extLst>
          </p:cNvPr>
          <p:cNvSpPr>
            <a:spLocks noGrp="1"/>
          </p:cNvSpPr>
          <p:nvPr>
            <p:ph type="body" orient="vert" idx="1"/>
          </p:nvPr>
        </p:nvSpPr>
        <p:spPr>
          <a:xfrm>
            <a:off x="838200" y="1825625"/>
            <a:ext cx="10515600" cy="4351338"/>
          </a:xfrm>
          <a:prstGeom prst="rect">
            <a:avLst/>
          </a:prstGeo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374C9EC-28F0-5189-DF21-422AD5FBF159}"/>
              </a:ext>
            </a:extLst>
          </p:cNvPr>
          <p:cNvSpPr>
            <a:spLocks noGrp="1"/>
          </p:cNvSpPr>
          <p:nvPr>
            <p:ph type="dt" sz="half" idx="10"/>
          </p:nvPr>
        </p:nvSpPr>
        <p:spPr>
          <a:xfrm>
            <a:off x="838200" y="6356350"/>
            <a:ext cx="2743200" cy="365125"/>
          </a:xfrm>
          <a:prstGeom prst="rect">
            <a:avLst/>
          </a:prstGeom>
        </p:spPr>
        <p:txBody>
          <a:bodyPr/>
          <a:lstStyle/>
          <a:p>
            <a:fld id="{270D5CC9-067F-47CD-8DF4-15F74B076A84}" type="datetimeFigureOut">
              <a:rPr lang="fr-FR" smtClean="0"/>
              <a:t>27/02/2024</a:t>
            </a:fld>
            <a:endParaRPr lang="fr-FR"/>
          </a:p>
        </p:txBody>
      </p:sp>
      <p:sp>
        <p:nvSpPr>
          <p:cNvPr id="5" name="Espace réservé du pied de page 4">
            <a:extLst>
              <a:ext uri="{FF2B5EF4-FFF2-40B4-BE49-F238E27FC236}">
                <a16:creationId xmlns:a16="http://schemas.microsoft.com/office/drawing/2014/main" id="{A80F1307-7488-E719-BD55-A1910FEA2EB4}"/>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7606201B-DB03-8A91-ADD7-808EE8A818E3}"/>
              </a:ext>
            </a:extLst>
          </p:cNvPr>
          <p:cNvSpPr>
            <a:spLocks noGrp="1"/>
          </p:cNvSpPr>
          <p:nvPr>
            <p:ph type="sldNum" sz="quarter" idx="12"/>
          </p:nvPr>
        </p:nvSpPr>
        <p:spPr>
          <a:xfrm>
            <a:off x="8610600" y="6356350"/>
            <a:ext cx="2743200" cy="365125"/>
          </a:xfrm>
          <a:prstGeom prst="rect">
            <a:avLst/>
          </a:prstGeom>
        </p:spPr>
        <p:txBody>
          <a:bodyPr/>
          <a:lstStyle/>
          <a:p>
            <a:fld id="{34218DAA-75EE-425B-B377-F833D2959FD6}" type="slidenum">
              <a:rPr lang="fr-FR" smtClean="0"/>
              <a:t>‹N°›</a:t>
            </a:fld>
            <a:endParaRPr lang="fr-FR"/>
          </a:p>
        </p:txBody>
      </p:sp>
    </p:spTree>
    <p:extLst>
      <p:ext uri="{BB962C8B-B14F-4D97-AF65-F5344CB8AC3E}">
        <p14:creationId xmlns:p14="http://schemas.microsoft.com/office/powerpoint/2010/main" val="344952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21414AC-7DC3-D509-976D-1119723ED710}"/>
              </a:ext>
            </a:extLst>
          </p:cNvPr>
          <p:cNvSpPr>
            <a:spLocks noGrp="1"/>
          </p:cNvSpPr>
          <p:nvPr>
            <p:ph type="title" orient="vert"/>
          </p:nvPr>
        </p:nvSpPr>
        <p:spPr>
          <a:xfrm>
            <a:off x="8724900" y="365125"/>
            <a:ext cx="2628900" cy="5811838"/>
          </a:xfrm>
          <a:prstGeom prst="rect">
            <a:avLst/>
          </a:prstGeo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EC3794B-E888-608D-64AF-3906CB6B1FC0}"/>
              </a:ext>
            </a:extLst>
          </p:cNvPr>
          <p:cNvSpPr>
            <a:spLocks noGrp="1"/>
          </p:cNvSpPr>
          <p:nvPr>
            <p:ph type="body" orient="vert" idx="1"/>
          </p:nvPr>
        </p:nvSpPr>
        <p:spPr>
          <a:xfrm>
            <a:off x="838200" y="365125"/>
            <a:ext cx="7734300" cy="5811838"/>
          </a:xfrm>
          <a:prstGeom prst="rect">
            <a:avLst/>
          </a:prstGeo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810235A-1B4A-EB24-8643-343260C44F3B}"/>
              </a:ext>
            </a:extLst>
          </p:cNvPr>
          <p:cNvSpPr>
            <a:spLocks noGrp="1"/>
          </p:cNvSpPr>
          <p:nvPr>
            <p:ph type="dt" sz="half" idx="10"/>
          </p:nvPr>
        </p:nvSpPr>
        <p:spPr>
          <a:xfrm>
            <a:off x="838200" y="6356350"/>
            <a:ext cx="2743200" cy="365125"/>
          </a:xfrm>
          <a:prstGeom prst="rect">
            <a:avLst/>
          </a:prstGeom>
        </p:spPr>
        <p:txBody>
          <a:bodyPr/>
          <a:lstStyle/>
          <a:p>
            <a:fld id="{270D5CC9-067F-47CD-8DF4-15F74B076A84}" type="datetimeFigureOut">
              <a:rPr lang="fr-FR" smtClean="0"/>
              <a:t>27/02/2024</a:t>
            </a:fld>
            <a:endParaRPr lang="fr-FR"/>
          </a:p>
        </p:txBody>
      </p:sp>
      <p:sp>
        <p:nvSpPr>
          <p:cNvPr id="5" name="Espace réservé du pied de page 4">
            <a:extLst>
              <a:ext uri="{FF2B5EF4-FFF2-40B4-BE49-F238E27FC236}">
                <a16:creationId xmlns:a16="http://schemas.microsoft.com/office/drawing/2014/main" id="{C73520DD-9057-3C9E-3E8B-459059606294}"/>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F29F55FE-6029-C113-9C0B-9857F4290D1F}"/>
              </a:ext>
            </a:extLst>
          </p:cNvPr>
          <p:cNvSpPr>
            <a:spLocks noGrp="1"/>
          </p:cNvSpPr>
          <p:nvPr>
            <p:ph type="sldNum" sz="quarter" idx="12"/>
          </p:nvPr>
        </p:nvSpPr>
        <p:spPr>
          <a:xfrm>
            <a:off x="8610600" y="6356350"/>
            <a:ext cx="2743200" cy="365125"/>
          </a:xfrm>
          <a:prstGeom prst="rect">
            <a:avLst/>
          </a:prstGeom>
        </p:spPr>
        <p:txBody>
          <a:bodyPr/>
          <a:lstStyle/>
          <a:p>
            <a:fld id="{34218DAA-75EE-425B-B377-F833D2959FD6}" type="slidenum">
              <a:rPr lang="fr-FR" smtClean="0"/>
              <a:t>‹N°›</a:t>
            </a:fld>
            <a:endParaRPr lang="fr-FR"/>
          </a:p>
        </p:txBody>
      </p:sp>
    </p:spTree>
    <p:extLst>
      <p:ext uri="{BB962C8B-B14F-4D97-AF65-F5344CB8AC3E}">
        <p14:creationId xmlns:p14="http://schemas.microsoft.com/office/powerpoint/2010/main" val="1508599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E65D04-84DD-E296-5CB5-EBE96C24956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33F9F35-E61E-7324-8F35-4D7FE9F88D7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411F9AB-37AD-32E8-1F3E-05624F2B9DD2}"/>
              </a:ext>
            </a:extLst>
          </p:cNvPr>
          <p:cNvSpPr>
            <a:spLocks noGrp="1"/>
          </p:cNvSpPr>
          <p:nvPr>
            <p:ph type="dt" sz="half" idx="10"/>
          </p:nvPr>
        </p:nvSpPr>
        <p:spPr>
          <a:xfrm>
            <a:off x="838200" y="6356350"/>
            <a:ext cx="2743200" cy="365125"/>
          </a:xfrm>
          <a:prstGeom prst="rect">
            <a:avLst/>
          </a:prstGeom>
        </p:spPr>
        <p:txBody>
          <a:bodyPr/>
          <a:lstStyle/>
          <a:p>
            <a:fld id="{270D5CC9-067F-47CD-8DF4-15F74B076A84}" type="datetimeFigureOut">
              <a:rPr lang="fr-FR" smtClean="0"/>
              <a:t>27/02/2024</a:t>
            </a:fld>
            <a:endParaRPr lang="fr-FR"/>
          </a:p>
        </p:txBody>
      </p:sp>
      <p:sp>
        <p:nvSpPr>
          <p:cNvPr id="5" name="Espace réservé du pied de page 4">
            <a:extLst>
              <a:ext uri="{FF2B5EF4-FFF2-40B4-BE49-F238E27FC236}">
                <a16:creationId xmlns:a16="http://schemas.microsoft.com/office/drawing/2014/main" id="{FF284035-EC87-1803-D494-64C33DB9754D}"/>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63B33FFD-1673-373D-6A11-AA43CD59CD37}"/>
              </a:ext>
            </a:extLst>
          </p:cNvPr>
          <p:cNvSpPr>
            <a:spLocks noGrp="1"/>
          </p:cNvSpPr>
          <p:nvPr>
            <p:ph type="sldNum" sz="quarter" idx="12"/>
          </p:nvPr>
        </p:nvSpPr>
        <p:spPr>
          <a:xfrm>
            <a:off x="8610600" y="6356350"/>
            <a:ext cx="2743200" cy="365125"/>
          </a:xfrm>
          <a:prstGeom prst="rect">
            <a:avLst/>
          </a:prstGeom>
        </p:spPr>
        <p:txBody>
          <a:bodyPr/>
          <a:lstStyle/>
          <a:p>
            <a:fld id="{34218DAA-75EE-425B-B377-F833D2959FD6}" type="slidenum">
              <a:rPr lang="fr-FR" smtClean="0"/>
              <a:t>‹N°›</a:t>
            </a:fld>
            <a:endParaRPr lang="fr-FR"/>
          </a:p>
        </p:txBody>
      </p:sp>
    </p:spTree>
    <p:extLst>
      <p:ext uri="{BB962C8B-B14F-4D97-AF65-F5344CB8AC3E}">
        <p14:creationId xmlns:p14="http://schemas.microsoft.com/office/powerpoint/2010/main" val="2888088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4C8C1D-D8AA-F94C-54EC-2494423F7850}"/>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0528F77-1777-95C2-76DA-C74E284EAFCC}"/>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38A8019-EF0B-5E19-10AF-8BEB65A83E96}"/>
              </a:ext>
            </a:extLst>
          </p:cNvPr>
          <p:cNvSpPr>
            <a:spLocks noGrp="1"/>
          </p:cNvSpPr>
          <p:nvPr>
            <p:ph type="dt" sz="half" idx="10"/>
          </p:nvPr>
        </p:nvSpPr>
        <p:spPr>
          <a:xfrm>
            <a:off x="838200" y="6356350"/>
            <a:ext cx="2743200" cy="365125"/>
          </a:xfrm>
          <a:prstGeom prst="rect">
            <a:avLst/>
          </a:prstGeom>
        </p:spPr>
        <p:txBody>
          <a:bodyPr/>
          <a:lstStyle/>
          <a:p>
            <a:fld id="{270D5CC9-067F-47CD-8DF4-15F74B076A84}" type="datetimeFigureOut">
              <a:rPr lang="fr-FR" smtClean="0"/>
              <a:t>27/02/2024</a:t>
            </a:fld>
            <a:endParaRPr lang="fr-FR"/>
          </a:p>
        </p:txBody>
      </p:sp>
      <p:sp>
        <p:nvSpPr>
          <p:cNvPr id="5" name="Espace réservé du pied de page 4">
            <a:extLst>
              <a:ext uri="{FF2B5EF4-FFF2-40B4-BE49-F238E27FC236}">
                <a16:creationId xmlns:a16="http://schemas.microsoft.com/office/drawing/2014/main" id="{F7750252-CEC4-9C51-D4F1-B6B9E41EDF83}"/>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21A367B5-82E1-B2ED-8B9C-A20C25717CDA}"/>
              </a:ext>
            </a:extLst>
          </p:cNvPr>
          <p:cNvSpPr>
            <a:spLocks noGrp="1"/>
          </p:cNvSpPr>
          <p:nvPr>
            <p:ph type="sldNum" sz="quarter" idx="12"/>
          </p:nvPr>
        </p:nvSpPr>
        <p:spPr>
          <a:xfrm>
            <a:off x="8610600" y="6356350"/>
            <a:ext cx="2743200" cy="365125"/>
          </a:xfrm>
          <a:prstGeom prst="rect">
            <a:avLst/>
          </a:prstGeom>
        </p:spPr>
        <p:txBody>
          <a:bodyPr/>
          <a:lstStyle/>
          <a:p>
            <a:fld id="{34218DAA-75EE-425B-B377-F833D2959FD6}" type="slidenum">
              <a:rPr lang="fr-FR" smtClean="0"/>
              <a:t>‹N°›</a:t>
            </a:fld>
            <a:endParaRPr lang="fr-FR"/>
          </a:p>
        </p:txBody>
      </p:sp>
    </p:spTree>
    <p:extLst>
      <p:ext uri="{BB962C8B-B14F-4D97-AF65-F5344CB8AC3E}">
        <p14:creationId xmlns:p14="http://schemas.microsoft.com/office/powerpoint/2010/main" val="75941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02A55F-1F3A-8891-F10E-4915147E48B7}"/>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contenu 2">
            <a:extLst>
              <a:ext uri="{FF2B5EF4-FFF2-40B4-BE49-F238E27FC236}">
                <a16:creationId xmlns:a16="http://schemas.microsoft.com/office/drawing/2014/main" id="{783E9519-3711-C58A-19BB-7570E19A8D30}"/>
              </a:ext>
            </a:extLst>
          </p:cNvPr>
          <p:cNvSpPr>
            <a:spLocks noGrp="1"/>
          </p:cNvSpPr>
          <p:nvPr>
            <p:ph sz="half" idx="1"/>
          </p:nvPr>
        </p:nvSpPr>
        <p:spPr>
          <a:xfrm>
            <a:off x="838200" y="1825625"/>
            <a:ext cx="5181600" cy="435133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887B00A-638D-F9DC-8261-E2F5EC5540F8}"/>
              </a:ext>
            </a:extLst>
          </p:cNvPr>
          <p:cNvSpPr>
            <a:spLocks noGrp="1"/>
          </p:cNvSpPr>
          <p:nvPr>
            <p:ph sz="half" idx="2"/>
          </p:nvPr>
        </p:nvSpPr>
        <p:spPr>
          <a:xfrm>
            <a:off x="6172200" y="1825625"/>
            <a:ext cx="5181600" cy="435133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C031E4C-417F-071F-613E-C2F02D091B80}"/>
              </a:ext>
            </a:extLst>
          </p:cNvPr>
          <p:cNvSpPr>
            <a:spLocks noGrp="1"/>
          </p:cNvSpPr>
          <p:nvPr>
            <p:ph type="dt" sz="half" idx="10"/>
          </p:nvPr>
        </p:nvSpPr>
        <p:spPr>
          <a:xfrm>
            <a:off x="838200" y="6356350"/>
            <a:ext cx="2743200" cy="365125"/>
          </a:xfrm>
          <a:prstGeom prst="rect">
            <a:avLst/>
          </a:prstGeom>
        </p:spPr>
        <p:txBody>
          <a:bodyPr/>
          <a:lstStyle/>
          <a:p>
            <a:fld id="{270D5CC9-067F-47CD-8DF4-15F74B076A84}" type="datetimeFigureOut">
              <a:rPr lang="fr-FR" smtClean="0"/>
              <a:t>27/02/2024</a:t>
            </a:fld>
            <a:endParaRPr lang="fr-FR"/>
          </a:p>
        </p:txBody>
      </p:sp>
      <p:sp>
        <p:nvSpPr>
          <p:cNvPr id="6" name="Espace réservé du pied de page 5">
            <a:extLst>
              <a:ext uri="{FF2B5EF4-FFF2-40B4-BE49-F238E27FC236}">
                <a16:creationId xmlns:a16="http://schemas.microsoft.com/office/drawing/2014/main" id="{F9322042-8609-3AE5-1210-537EBD8615BF}"/>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30403813-DD1E-70E0-6911-D3AFF7DEF964}"/>
              </a:ext>
            </a:extLst>
          </p:cNvPr>
          <p:cNvSpPr>
            <a:spLocks noGrp="1"/>
          </p:cNvSpPr>
          <p:nvPr>
            <p:ph type="sldNum" sz="quarter" idx="12"/>
          </p:nvPr>
        </p:nvSpPr>
        <p:spPr>
          <a:xfrm>
            <a:off x="8610600" y="6356350"/>
            <a:ext cx="2743200" cy="365125"/>
          </a:xfrm>
          <a:prstGeom prst="rect">
            <a:avLst/>
          </a:prstGeom>
        </p:spPr>
        <p:txBody>
          <a:bodyPr/>
          <a:lstStyle/>
          <a:p>
            <a:fld id="{34218DAA-75EE-425B-B377-F833D2959FD6}" type="slidenum">
              <a:rPr lang="fr-FR" smtClean="0"/>
              <a:t>‹N°›</a:t>
            </a:fld>
            <a:endParaRPr lang="fr-FR"/>
          </a:p>
        </p:txBody>
      </p:sp>
    </p:spTree>
    <p:extLst>
      <p:ext uri="{BB962C8B-B14F-4D97-AF65-F5344CB8AC3E}">
        <p14:creationId xmlns:p14="http://schemas.microsoft.com/office/powerpoint/2010/main" val="194963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19CE4E-2424-A4B2-3BBC-AA3479E2B6BD}"/>
              </a:ext>
            </a:extLst>
          </p:cNvPr>
          <p:cNvSpPr>
            <a:spLocks noGrp="1"/>
          </p:cNvSpPr>
          <p:nvPr>
            <p:ph type="title"/>
          </p:nvPr>
        </p:nvSpPr>
        <p:spPr>
          <a:xfrm>
            <a:off x="839788" y="365125"/>
            <a:ext cx="10515600" cy="1325563"/>
          </a:xfrm>
          <a:prstGeom prst="rect">
            <a:avLst/>
          </a:prstGeom>
        </p:spPr>
        <p:txBody>
          <a:bodyPr/>
          <a:lstStyle/>
          <a:p>
            <a:r>
              <a:rPr lang="fr-FR"/>
              <a:t>Modifiez le style du titre</a:t>
            </a:r>
          </a:p>
        </p:txBody>
      </p:sp>
      <p:sp>
        <p:nvSpPr>
          <p:cNvPr id="3" name="Espace réservé du texte 2">
            <a:extLst>
              <a:ext uri="{FF2B5EF4-FFF2-40B4-BE49-F238E27FC236}">
                <a16:creationId xmlns:a16="http://schemas.microsoft.com/office/drawing/2014/main" id="{5ECCE1F9-191C-E2DF-52CB-F324C89D2EC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7135673-DC55-CB5C-A445-A298C670DE2F}"/>
              </a:ext>
            </a:extLst>
          </p:cNvPr>
          <p:cNvSpPr>
            <a:spLocks noGrp="1"/>
          </p:cNvSpPr>
          <p:nvPr>
            <p:ph sz="half" idx="2"/>
          </p:nvPr>
        </p:nvSpPr>
        <p:spPr>
          <a:xfrm>
            <a:off x="839788" y="2505075"/>
            <a:ext cx="5157787" cy="368458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A4DBDB3-D2A1-C141-5ED0-4552D686577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9361D37-79E3-9597-3E4A-FA86DF4FA8F3}"/>
              </a:ext>
            </a:extLst>
          </p:cNvPr>
          <p:cNvSpPr>
            <a:spLocks noGrp="1"/>
          </p:cNvSpPr>
          <p:nvPr>
            <p:ph sz="quarter" idx="4"/>
          </p:nvPr>
        </p:nvSpPr>
        <p:spPr>
          <a:xfrm>
            <a:off x="6172200" y="2505075"/>
            <a:ext cx="5183188" cy="368458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D868C7C-BB0E-6ECA-F859-8A0651A75394}"/>
              </a:ext>
            </a:extLst>
          </p:cNvPr>
          <p:cNvSpPr>
            <a:spLocks noGrp="1"/>
          </p:cNvSpPr>
          <p:nvPr>
            <p:ph type="dt" sz="half" idx="10"/>
          </p:nvPr>
        </p:nvSpPr>
        <p:spPr>
          <a:xfrm>
            <a:off x="838200" y="6356350"/>
            <a:ext cx="2743200" cy="365125"/>
          </a:xfrm>
          <a:prstGeom prst="rect">
            <a:avLst/>
          </a:prstGeom>
        </p:spPr>
        <p:txBody>
          <a:bodyPr/>
          <a:lstStyle/>
          <a:p>
            <a:fld id="{270D5CC9-067F-47CD-8DF4-15F74B076A84}" type="datetimeFigureOut">
              <a:rPr lang="fr-FR" smtClean="0"/>
              <a:t>27/02/2024</a:t>
            </a:fld>
            <a:endParaRPr lang="fr-FR"/>
          </a:p>
        </p:txBody>
      </p:sp>
      <p:sp>
        <p:nvSpPr>
          <p:cNvPr id="8" name="Espace réservé du pied de page 7">
            <a:extLst>
              <a:ext uri="{FF2B5EF4-FFF2-40B4-BE49-F238E27FC236}">
                <a16:creationId xmlns:a16="http://schemas.microsoft.com/office/drawing/2014/main" id="{ADCE7E09-FA72-3F29-8602-6384476EE8C5}"/>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a:extLst>
              <a:ext uri="{FF2B5EF4-FFF2-40B4-BE49-F238E27FC236}">
                <a16:creationId xmlns:a16="http://schemas.microsoft.com/office/drawing/2014/main" id="{89A8537B-8C40-8998-2553-DE9C34B5C299}"/>
              </a:ext>
            </a:extLst>
          </p:cNvPr>
          <p:cNvSpPr>
            <a:spLocks noGrp="1"/>
          </p:cNvSpPr>
          <p:nvPr>
            <p:ph type="sldNum" sz="quarter" idx="12"/>
          </p:nvPr>
        </p:nvSpPr>
        <p:spPr>
          <a:xfrm>
            <a:off x="8610600" y="6356350"/>
            <a:ext cx="2743200" cy="365125"/>
          </a:xfrm>
          <a:prstGeom prst="rect">
            <a:avLst/>
          </a:prstGeom>
        </p:spPr>
        <p:txBody>
          <a:bodyPr/>
          <a:lstStyle/>
          <a:p>
            <a:fld id="{34218DAA-75EE-425B-B377-F833D2959FD6}" type="slidenum">
              <a:rPr lang="fr-FR" smtClean="0"/>
              <a:t>‹N°›</a:t>
            </a:fld>
            <a:endParaRPr lang="fr-FR"/>
          </a:p>
        </p:txBody>
      </p:sp>
    </p:spTree>
    <p:extLst>
      <p:ext uri="{BB962C8B-B14F-4D97-AF65-F5344CB8AC3E}">
        <p14:creationId xmlns:p14="http://schemas.microsoft.com/office/powerpoint/2010/main" val="148512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CBF4FB-CF80-3C75-57A5-0D3000136C2A}"/>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e la date 2">
            <a:extLst>
              <a:ext uri="{FF2B5EF4-FFF2-40B4-BE49-F238E27FC236}">
                <a16:creationId xmlns:a16="http://schemas.microsoft.com/office/drawing/2014/main" id="{89BE2CC8-439E-2A2F-EC82-B1FB3809A8B8}"/>
              </a:ext>
            </a:extLst>
          </p:cNvPr>
          <p:cNvSpPr>
            <a:spLocks noGrp="1"/>
          </p:cNvSpPr>
          <p:nvPr>
            <p:ph type="dt" sz="half" idx="10"/>
          </p:nvPr>
        </p:nvSpPr>
        <p:spPr>
          <a:xfrm>
            <a:off x="838200" y="6356350"/>
            <a:ext cx="2743200" cy="365125"/>
          </a:xfrm>
          <a:prstGeom prst="rect">
            <a:avLst/>
          </a:prstGeom>
        </p:spPr>
        <p:txBody>
          <a:bodyPr/>
          <a:lstStyle/>
          <a:p>
            <a:fld id="{270D5CC9-067F-47CD-8DF4-15F74B076A84}" type="datetimeFigureOut">
              <a:rPr lang="fr-FR" smtClean="0"/>
              <a:t>27/02/2024</a:t>
            </a:fld>
            <a:endParaRPr lang="fr-FR"/>
          </a:p>
        </p:txBody>
      </p:sp>
      <p:sp>
        <p:nvSpPr>
          <p:cNvPr id="4" name="Espace réservé du pied de page 3">
            <a:extLst>
              <a:ext uri="{FF2B5EF4-FFF2-40B4-BE49-F238E27FC236}">
                <a16:creationId xmlns:a16="http://schemas.microsoft.com/office/drawing/2014/main" id="{D8498551-3B59-232D-4D90-37E6846DD04C}"/>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a:extLst>
              <a:ext uri="{FF2B5EF4-FFF2-40B4-BE49-F238E27FC236}">
                <a16:creationId xmlns:a16="http://schemas.microsoft.com/office/drawing/2014/main" id="{1A08D089-8DB3-1C16-9D92-30F907CBA56A}"/>
              </a:ext>
            </a:extLst>
          </p:cNvPr>
          <p:cNvSpPr>
            <a:spLocks noGrp="1"/>
          </p:cNvSpPr>
          <p:nvPr>
            <p:ph type="sldNum" sz="quarter" idx="12"/>
          </p:nvPr>
        </p:nvSpPr>
        <p:spPr>
          <a:xfrm>
            <a:off x="8610600" y="6356350"/>
            <a:ext cx="2743200" cy="365125"/>
          </a:xfrm>
          <a:prstGeom prst="rect">
            <a:avLst/>
          </a:prstGeom>
        </p:spPr>
        <p:txBody>
          <a:bodyPr/>
          <a:lstStyle/>
          <a:p>
            <a:fld id="{34218DAA-75EE-425B-B377-F833D2959FD6}" type="slidenum">
              <a:rPr lang="fr-FR" smtClean="0"/>
              <a:t>‹N°›</a:t>
            </a:fld>
            <a:endParaRPr lang="fr-FR"/>
          </a:p>
        </p:txBody>
      </p:sp>
    </p:spTree>
    <p:extLst>
      <p:ext uri="{BB962C8B-B14F-4D97-AF65-F5344CB8AC3E}">
        <p14:creationId xmlns:p14="http://schemas.microsoft.com/office/powerpoint/2010/main" val="4098057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151D981-1181-EAE0-5875-59245D8BDBE4}"/>
              </a:ext>
            </a:extLst>
          </p:cNvPr>
          <p:cNvSpPr>
            <a:spLocks noGrp="1"/>
          </p:cNvSpPr>
          <p:nvPr>
            <p:ph type="dt" sz="half" idx="10"/>
          </p:nvPr>
        </p:nvSpPr>
        <p:spPr>
          <a:xfrm>
            <a:off x="838200" y="6356350"/>
            <a:ext cx="2743200" cy="365125"/>
          </a:xfrm>
          <a:prstGeom prst="rect">
            <a:avLst/>
          </a:prstGeom>
        </p:spPr>
        <p:txBody>
          <a:bodyPr/>
          <a:lstStyle/>
          <a:p>
            <a:fld id="{270D5CC9-067F-47CD-8DF4-15F74B076A84}" type="datetimeFigureOut">
              <a:rPr lang="fr-FR" smtClean="0"/>
              <a:t>27/02/2024</a:t>
            </a:fld>
            <a:endParaRPr lang="fr-FR"/>
          </a:p>
        </p:txBody>
      </p:sp>
      <p:sp>
        <p:nvSpPr>
          <p:cNvPr id="3" name="Espace réservé du pied de page 2">
            <a:extLst>
              <a:ext uri="{FF2B5EF4-FFF2-40B4-BE49-F238E27FC236}">
                <a16:creationId xmlns:a16="http://schemas.microsoft.com/office/drawing/2014/main" id="{5C545267-28CC-E3B1-0960-018F951D6DAC}"/>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Espace réservé du numéro de diapositive 3">
            <a:extLst>
              <a:ext uri="{FF2B5EF4-FFF2-40B4-BE49-F238E27FC236}">
                <a16:creationId xmlns:a16="http://schemas.microsoft.com/office/drawing/2014/main" id="{795A31C7-01FD-6C1E-9448-279D2361DB9A}"/>
              </a:ext>
            </a:extLst>
          </p:cNvPr>
          <p:cNvSpPr>
            <a:spLocks noGrp="1"/>
          </p:cNvSpPr>
          <p:nvPr>
            <p:ph type="sldNum" sz="quarter" idx="12"/>
          </p:nvPr>
        </p:nvSpPr>
        <p:spPr>
          <a:xfrm>
            <a:off x="8610600" y="6356350"/>
            <a:ext cx="2743200" cy="365125"/>
          </a:xfrm>
          <a:prstGeom prst="rect">
            <a:avLst/>
          </a:prstGeom>
        </p:spPr>
        <p:txBody>
          <a:bodyPr/>
          <a:lstStyle/>
          <a:p>
            <a:fld id="{34218DAA-75EE-425B-B377-F833D2959FD6}" type="slidenum">
              <a:rPr lang="fr-FR" smtClean="0"/>
              <a:t>‹N°›</a:t>
            </a:fld>
            <a:endParaRPr lang="fr-FR"/>
          </a:p>
        </p:txBody>
      </p:sp>
    </p:spTree>
    <p:extLst>
      <p:ext uri="{BB962C8B-B14F-4D97-AF65-F5344CB8AC3E}">
        <p14:creationId xmlns:p14="http://schemas.microsoft.com/office/powerpoint/2010/main" val="1331697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05109-6CC5-332F-5F37-59BDB7BFCE3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3A418C2-C561-9002-644B-87AB42DC791A}"/>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7B89841-B9B0-A445-1C46-21CF5FB8F48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F25FC11-F27D-6EB1-A365-CE48FD0C0519}"/>
              </a:ext>
            </a:extLst>
          </p:cNvPr>
          <p:cNvSpPr>
            <a:spLocks noGrp="1"/>
          </p:cNvSpPr>
          <p:nvPr>
            <p:ph type="dt" sz="half" idx="10"/>
          </p:nvPr>
        </p:nvSpPr>
        <p:spPr>
          <a:xfrm>
            <a:off x="838200" y="6356350"/>
            <a:ext cx="2743200" cy="365125"/>
          </a:xfrm>
          <a:prstGeom prst="rect">
            <a:avLst/>
          </a:prstGeom>
        </p:spPr>
        <p:txBody>
          <a:bodyPr/>
          <a:lstStyle/>
          <a:p>
            <a:fld id="{270D5CC9-067F-47CD-8DF4-15F74B076A84}" type="datetimeFigureOut">
              <a:rPr lang="fr-FR" smtClean="0"/>
              <a:t>27/02/2024</a:t>
            </a:fld>
            <a:endParaRPr lang="fr-FR"/>
          </a:p>
        </p:txBody>
      </p:sp>
      <p:sp>
        <p:nvSpPr>
          <p:cNvPr id="6" name="Espace réservé du pied de page 5">
            <a:extLst>
              <a:ext uri="{FF2B5EF4-FFF2-40B4-BE49-F238E27FC236}">
                <a16:creationId xmlns:a16="http://schemas.microsoft.com/office/drawing/2014/main" id="{9687F985-4262-8D96-9300-551A7E64BCE7}"/>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EB0C9832-8F35-E1E0-6F32-E4CD100ABE14}"/>
              </a:ext>
            </a:extLst>
          </p:cNvPr>
          <p:cNvSpPr>
            <a:spLocks noGrp="1"/>
          </p:cNvSpPr>
          <p:nvPr>
            <p:ph type="sldNum" sz="quarter" idx="12"/>
          </p:nvPr>
        </p:nvSpPr>
        <p:spPr>
          <a:xfrm>
            <a:off x="8610600" y="6356350"/>
            <a:ext cx="2743200" cy="365125"/>
          </a:xfrm>
          <a:prstGeom prst="rect">
            <a:avLst/>
          </a:prstGeom>
        </p:spPr>
        <p:txBody>
          <a:bodyPr/>
          <a:lstStyle/>
          <a:p>
            <a:fld id="{34218DAA-75EE-425B-B377-F833D2959FD6}" type="slidenum">
              <a:rPr lang="fr-FR" smtClean="0"/>
              <a:t>‹N°›</a:t>
            </a:fld>
            <a:endParaRPr lang="fr-FR"/>
          </a:p>
        </p:txBody>
      </p:sp>
    </p:spTree>
    <p:extLst>
      <p:ext uri="{BB962C8B-B14F-4D97-AF65-F5344CB8AC3E}">
        <p14:creationId xmlns:p14="http://schemas.microsoft.com/office/powerpoint/2010/main" val="3672651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862429-F6ED-4575-3F83-1F660AE68A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CD9E285-0F2B-42EA-D576-AA771C3D555E}"/>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EFDABF3-A62C-EBB1-A9A9-44F60C061C7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5A15E6-22B4-6E6F-AECA-018008C34CD0}"/>
              </a:ext>
            </a:extLst>
          </p:cNvPr>
          <p:cNvSpPr>
            <a:spLocks noGrp="1"/>
          </p:cNvSpPr>
          <p:nvPr>
            <p:ph type="dt" sz="half" idx="10"/>
          </p:nvPr>
        </p:nvSpPr>
        <p:spPr>
          <a:xfrm>
            <a:off x="838200" y="6356350"/>
            <a:ext cx="2743200" cy="365125"/>
          </a:xfrm>
          <a:prstGeom prst="rect">
            <a:avLst/>
          </a:prstGeom>
        </p:spPr>
        <p:txBody>
          <a:bodyPr/>
          <a:lstStyle/>
          <a:p>
            <a:fld id="{270D5CC9-067F-47CD-8DF4-15F74B076A84}" type="datetimeFigureOut">
              <a:rPr lang="fr-FR" smtClean="0"/>
              <a:t>27/02/2024</a:t>
            </a:fld>
            <a:endParaRPr lang="fr-FR"/>
          </a:p>
        </p:txBody>
      </p:sp>
      <p:sp>
        <p:nvSpPr>
          <p:cNvPr id="6" name="Espace réservé du pied de page 5">
            <a:extLst>
              <a:ext uri="{FF2B5EF4-FFF2-40B4-BE49-F238E27FC236}">
                <a16:creationId xmlns:a16="http://schemas.microsoft.com/office/drawing/2014/main" id="{61CD0D2D-907B-7F0F-1AE1-9158536D4394}"/>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9008B6D9-B97A-4D2F-51C2-3065D1A7BD06}"/>
              </a:ext>
            </a:extLst>
          </p:cNvPr>
          <p:cNvSpPr>
            <a:spLocks noGrp="1"/>
          </p:cNvSpPr>
          <p:nvPr>
            <p:ph type="sldNum" sz="quarter" idx="12"/>
          </p:nvPr>
        </p:nvSpPr>
        <p:spPr>
          <a:xfrm>
            <a:off x="8610600" y="6356350"/>
            <a:ext cx="2743200" cy="365125"/>
          </a:xfrm>
          <a:prstGeom prst="rect">
            <a:avLst/>
          </a:prstGeom>
        </p:spPr>
        <p:txBody>
          <a:bodyPr/>
          <a:lstStyle/>
          <a:p>
            <a:fld id="{34218DAA-75EE-425B-B377-F833D2959FD6}" type="slidenum">
              <a:rPr lang="fr-FR" smtClean="0"/>
              <a:t>‹N°›</a:t>
            </a:fld>
            <a:endParaRPr lang="fr-FR"/>
          </a:p>
        </p:txBody>
      </p:sp>
    </p:spTree>
    <p:extLst>
      <p:ext uri="{BB962C8B-B14F-4D97-AF65-F5344CB8AC3E}">
        <p14:creationId xmlns:p14="http://schemas.microsoft.com/office/powerpoint/2010/main" val="87219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01D4565C-5DF8-A1F9-5EC8-77125C2B4A8B}"/>
              </a:ext>
            </a:extLst>
          </p:cNvPr>
          <p:cNvSpPr/>
          <p:nvPr userDrawn="1"/>
        </p:nvSpPr>
        <p:spPr>
          <a:xfrm>
            <a:off x="250257" y="275957"/>
            <a:ext cx="2464067" cy="783171"/>
          </a:xfrm>
          <a:custGeom>
            <a:avLst/>
            <a:gdLst/>
            <a:ahLst/>
            <a:cxnLst/>
            <a:rect l="l" t="t" r="r" b="b"/>
            <a:pathLst>
              <a:path w="3238788" h="1023203">
                <a:moveTo>
                  <a:pt x="0" y="0"/>
                </a:moveTo>
                <a:lnTo>
                  <a:pt x="3238788" y="0"/>
                </a:lnTo>
                <a:lnTo>
                  <a:pt x="3238788" y="1023203"/>
                </a:lnTo>
                <a:lnTo>
                  <a:pt x="0" y="1023203"/>
                </a:lnTo>
                <a:lnTo>
                  <a:pt x="0" y="0"/>
                </a:lnTo>
                <a:close/>
              </a:path>
            </a:pathLst>
          </a:custGeom>
          <a:blipFill>
            <a:blip r:embed="rId13"/>
            <a:stretch>
              <a:fillRect t="-7984"/>
            </a:stretch>
          </a:blipFill>
        </p:spPr>
      </p:sp>
      <p:sp>
        <p:nvSpPr>
          <p:cNvPr id="8" name="Freeform 6">
            <a:extLst>
              <a:ext uri="{FF2B5EF4-FFF2-40B4-BE49-F238E27FC236}">
                <a16:creationId xmlns:a16="http://schemas.microsoft.com/office/drawing/2014/main" id="{E09E2F2C-69E2-3FD9-5FC6-B868FDFEA421}"/>
              </a:ext>
            </a:extLst>
          </p:cNvPr>
          <p:cNvSpPr/>
          <p:nvPr userDrawn="1"/>
        </p:nvSpPr>
        <p:spPr>
          <a:xfrm>
            <a:off x="10609006" y="0"/>
            <a:ext cx="1582994" cy="1059128"/>
          </a:xfrm>
          <a:custGeom>
            <a:avLst/>
            <a:gdLst/>
            <a:ahLst/>
            <a:cxnLst/>
            <a:rect l="l" t="t" r="r" b="b"/>
            <a:pathLst>
              <a:path w="2352654" h="2352654">
                <a:moveTo>
                  <a:pt x="0" y="0"/>
                </a:moveTo>
                <a:lnTo>
                  <a:pt x="2352654" y="0"/>
                </a:lnTo>
                <a:lnTo>
                  <a:pt x="2352654" y="2352655"/>
                </a:lnTo>
                <a:lnTo>
                  <a:pt x="0" y="2352655"/>
                </a:lnTo>
                <a:lnTo>
                  <a:pt x="0" y="0"/>
                </a:lnTo>
                <a:close/>
              </a:path>
            </a:pathLst>
          </a:custGeom>
          <a:blipFill>
            <a:blip r:embed="rId14"/>
            <a:stretch>
              <a:fillRect/>
            </a:stretch>
          </a:blipFill>
        </p:spPr>
      </p:sp>
    </p:spTree>
    <p:extLst>
      <p:ext uri="{BB962C8B-B14F-4D97-AF65-F5344CB8AC3E}">
        <p14:creationId xmlns:p14="http://schemas.microsoft.com/office/powerpoint/2010/main" val="4050832938"/>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15.jp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datasets/aashishjhamtani/automobile-insurance?resource=download"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lflow.org/"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pycaret.gitbook.io/doc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a:extLst>
              <a:ext uri="{FF2B5EF4-FFF2-40B4-BE49-F238E27FC236}">
                <a16:creationId xmlns:a16="http://schemas.microsoft.com/office/drawing/2014/main" id="{19C75A5B-A110-7902-0D11-460246CEDCDF}"/>
              </a:ext>
            </a:extLst>
          </p:cNvPr>
          <p:cNvSpPr txBox="1"/>
          <p:nvPr/>
        </p:nvSpPr>
        <p:spPr>
          <a:xfrm>
            <a:off x="1535033" y="1963381"/>
            <a:ext cx="8131629" cy="1926361"/>
          </a:xfrm>
          <a:prstGeom prst="rect">
            <a:avLst/>
          </a:prstGeom>
        </p:spPr>
        <p:txBody>
          <a:bodyPr wrap="square" lIns="0" tIns="0" rIns="0" bIns="0" rtlCol="0" anchor="t">
            <a:spAutoFit/>
          </a:bodyPr>
          <a:lstStyle/>
          <a:p>
            <a:pPr algn="ctr">
              <a:lnSpc>
                <a:spcPct val="150000"/>
              </a:lnSpc>
            </a:pPr>
            <a:r>
              <a:rPr lang="fr-FR" sz="4400" b="1" spc="603" dirty="0">
                <a:solidFill>
                  <a:srgbClr val="000000"/>
                </a:solidFill>
              </a:rPr>
              <a:t>FORMATION</a:t>
            </a:r>
          </a:p>
          <a:p>
            <a:pPr algn="ctr">
              <a:lnSpc>
                <a:spcPct val="150000"/>
              </a:lnSpc>
            </a:pPr>
            <a:r>
              <a:rPr lang="fr-FR" sz="4400" b="1" spc="603" dirty="0" err="1">
                <a:solidFill>
                  <a:srgbClr val="000000"/>
                </a:solidFill>
              </a:rPr>
              <a:t>PyCaret-MLflow</a:t>
            </a:r>
            <a:endParaRPr lang="fr-FR" sz="4400" b="1" spc="603" dirty="0">
              <a:solidFill>
                <a:srgbClr val="000000"/>
              </a:solidFill>
            </a:endParaRPr>
          </a:p>
        </p:txBody>
      </p:sp>
      <p:sp>
        <p:nvSpPr>
          <p:cNvPr id="6" name="Freeform 2">
            <a:extLst>
              <a:ext uri="{FF2B5EF4-FFF2-40B4-BE49-F238E27FC236}">
                <a16:creationId xmlns:a16="http://schemas.microsoft.com/office/drawing/2014/main" id="{49660030-3EA5-EC5A-D4D1-8B11B10D1EAF}"/>
              </a:ext>
            </a:extLst>
          </p:cNvPr>
          <p:cNvSpPr/>
          <p:nvPr/>
        </p:nvSpPr>
        <p:spPr>
          <a:xfrm>
            <a:off x="8596620" y="1963381"/>
            <a:ext cx="3595380" cy="4894619"/>
          </a:xfrm>
          <a:custGeom>
            <a:avLst/>
            <a:gdLst/>
            <a:ahLst/>
            <a:cxnLst/>
            <a:rect l="l" t="t" r="r" b="b"/>
            <a:pathLst>
              <a:path w="7200900" h="7200900">
                <a:moveTo>
                  <a:pt x="0" y="0"/>
                </a:moveTo>
                <a:lnTo>
                  <a:pt x="7200900" y="0"/>
                </a:lnTo>
                <a:lnTo>
                  <a:pt x="7200900"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4">
            <a:extLst>
              <a:ext uri="{FF2B5EF4-FFF2-40B4-BE49-F238E27FC236}">
                <a16:creationId xmlns:a16="http://schemas.microsoft.com/office/drawing/2014/main" id="{FB1DFD4F-AB5F-04BA-B630-11DC32897027}"/>
              </a:ext>
            </a:extLst>
          </p:cNvPr>
          <p:cNvSpPr txBox="1"/>
          <p:nvPr/>
        </p:nvSpPr>
        <p:spPr>
          <a:xfrm>
            <a:off x="8321950" y="2614157"/>
            <a:ext cx="4144719" cy="1275585"/>
          </a:xfrm>
          <a:prstGeom prst="rect">
            <a:avLst/>
          </a:prstGeom>
        </p:spPr>
        <p:txBody>
          <a:bodyPr lIns="0" tIns="0" rIns="0" bIns="0" rtlCol="0" anchor="t">
            <a:spAutoFit/>
          </a:bodyPr>
          <a:lstStyle/>
          <a:p>
            <a:pPr algn="ctr">
              <a:lnSpc>
                <a:spcPts val="5226"/>
              </a:lnSpc>
            </a:pPr>
            <a:r>
              <a:rPr lang="fr-FR" sz="2600" spc="130" dirty="0">
                <a:solidFill>
                  <a:srgbClr val="FFFFFF"/>
                </a:solidFill>
              </a:rPr>
              <a:t>présenté par:</a:t>
            </a:r>
          </a:p>
          <a:p>
            <a:pPr algn="ctr">
              <a:lnSpc>
                <a:spcPts val="5226"/>
              </a:lnSpc>
            </a:pPr>
            <a:endParaRPr lang="fr-FR" sz="2600" spc="130" dirty="0">
              <a:solidFill>
                <a:srgbClr val="FFFFFF"/>
              </a:solidFill>
            </a:endParaRPr>
          </a:p>
        </p:txBody>
      </p:sp>
    </p:spTree>
    <p:extLst>
      <p:ext uri="{BB962C8B-B14F-4D97-AF65-F5344CB8AC3E}">
        <p14:creationId xmlns:p14="http://schemas.microsoft.com/office/powerpoint/2010/main" val="3435621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E3260E56-5E74-1359-B8A1-5AEC5712A4E2}"/>
              </a:ext>
            </a:extLst>
          </p:cNvPr>
          <p:cNvSpPr txBox="1"/>
          <p:nvPr/>
        </p:nvSpPr>
        <p:spPr>
          <a:xfrm>
            <a:off x="1312333" y="2493434"/>
            <a:ext cx="10371666" cy="2308324"/>
          </a:xfrm>
          <a:prstGeom prst="rect">
            <a:avLst/>
          </a:prstGeom>
          <a:noFill/>
        </p:spPr>
        <p:txBody>
          <a:bodyPr wrap="square">
            <a:spAutoFit/>
          </a:bodyPr>
          <a:lstStyle/>
          <a:p>
            <a:r>
              <a:rPr lang="fr-FR" sz="1600" dirty="0"/>
              <a:t>La fonction setup initialise l’environnement de travail dans </a:t>
            </a:r>
            <a:r>
              <a:rPr lang="fr-FR" sz="1600" dirty="0" err="1"/>
              <a:t>PyCaret</a:t>
            </a:r>
            <a:r>
              <a:rPr lang="fr-FR" sz="1600" dirty="0"/>
              <a:t> et crée le pipeline de transformation sur la base de tous les paramètres passés dans la fonction. La fonction Setup doit être appelée avant d'exécuter toute autre fonction. Elle prend deux paramètres obligatoires : data et </a:t>
            </a:r>
            <a:r>
              <a:rPr lang="fr-FR" sz="1600" dirty="0" err="1"/>
              <a:t>target</a:t>
            </a:r>
            <a:r>
              <a:rPr lang="fr-FR" sz="1600" dirty="0"/>
              <a:t>. Tous les autres paramètres sont optionnels et sont utilisés pour configurer le pipeline de prétraitement des données.</a:t>
            </a:r>
          </a:p>
          <a:p>
            <a:r>
              <a:rPr lang="fr-FR" sz="1600" dirty="0"/>
              <a:t>Elle prend en charge plusieurs paramètres importants pour personnaliser et configurer l’environnement de travail</a:t>
            </a:r>
          </a:p>
          <a:p>
            <a:endParaRPr lang="fr-FR" sz="1600" dirty="0"/>
          </a:p>
          <a:p>
            <a:pPr marL="342900" indent="-342900">
              <a:buFont typeface="Arial" panose="020B0604020202020204" pitchFamily="34" charset="0"/>
              <a:buChar char="•"/>
            </a:pPr>
            <a:r>
              <a:rPr lang="fr-FR" sz="1600" b="1" dirty="0"/>
              <a:t>Data</a:t>
            </a:r>
            <a:r>
              <a:rPr lang="fr-FR" sz="1600" dirty="0"/>
              <a:t> spécifie le </a:t>
            </a:r>
            <a:r>
              <a:rPr lang="fr-FR" sz="1600" dirty="0" err="1"/>
              <a:t>DataFrame</a:t>
            </a:r>
            <a:r>
              <a:rPr lang="fr-FR" sz="1600" dirty="0"/>
              <a:t> de pandas contenant vos données,</a:t>
            </a:r>
          </a:p>
          <a:p>
            <a:pPr marL="342900" indent="-342900">
              <a:buFont typeface="Arial" panose="020B0604020202020204" pitchFamily="34" charset="0"/>
              <a:buChar char="•"/>
            </a:pPr>
            <a:r>
              <a:rPr lang="fr-FR" sz="1600" b="1" dirty="0"/>
              <a:t>Target </a:t>
            </a:r>
            <a:r>
              <a:rPr lang="fr-FR" sz="1600" dirty="0"/>
              <a:t>est utilisé pour définir la variable cible que vous souhaitez prédire.</a:t>
            </a:r>
          </a:p>
          <a:p>
            <a:pPr marL="342900" indent="-342900">
              <a:buFont typeface="Arial" panose="020B0604020202020204" pitchFamily="34" charset="0"/>
              <a:buChar char="•"/>
            </a:pPr>
            <a:endParaRPr lang="fr-FR" sz="1600" dirty="0"/>
          </a:p>
        </p:txBody>
      </p:sp>
      <p:sp>
        <p:nvSpPr>
          <p:cNvPr id="4" name="TextBox 25">
            <a:extLst>
              <a:ext uri="{FF2B5EF4-FFF2-40B4-BE49-F238E27FC236}">
                <a16:creationId xmlns:a16="http://schemas.microsoft.com/office/drawing/2014/main" id="{751088B5-8BB0-0E44-6471-C74DB849CBF4}"/>
              </a:ext>
            </a:extLst>
          </p:cNvPr>
          <p:cNvSpPr txBox="1"/>
          <p:nvPr/>
        </p:nvSpPr>
        <p:spPr>
          <a:xfrm>
            <a:off x="3687233" y="512233"/>
            <a:ext cx="5621867" cy="855555"/>
          </a:xfrm>
          <a:prstGeom prst="rect">
            <a:avLst/>
          </a:prstGeom>
        </p:spPr>
        <p:txBody>
          <a:bodyPr wrap="square" lIns="0" tIns="0" rIns="0" bIns="0" rtlCol="0" anchor="t">
            <a:spAutoFit/>
          </a:bodyPr>
          <a:lstStyle/>
          <a:p>
            <a:pPr marL="0" lvl="0" indent="0">
              <a:lnSpc>
                <a:spcPts val="7141"/>
              </a:lnSpc>
            </a:pPr>
            <a:r>
              <a:rPr lang="en-US" sz="4400" spc="51" dirty="0">
                <a:solidFill>
                  <a:srgbClr val="F95C32"/>
                </a:solidFill>
              </a:rPr>
              <a:t>F</a:t>
            </a:r>
            <a:r>
              <a:rPr lang="fr-FR" sz="4400" spc="51" dirty="0">
                <a:solidFill>
                  <a:srgbClr val="FF0000"/>
                </a:solidFill>
              </a:rPr>
              <a:t>onction</a:t>
            </a:r>
            <a:r>
              <a:rPr lang="en-US" sz="4400" spc="51" dirty="0">
                <a:solidFill>
                  <a:srgbClr val="F95C32"/>
                </a:solidFill>
              </a:rPr>
              <a:t>  setup()</a:t>
            </a:r>
          </a:p>
        </p:txBody>
      </p:sp>
    </p:spTree>
    <p:extLst>
      <p:ext uri="{BB962C8B-B14F-4D97-AF65-F5344CB8AC3E}">
        <p14:creationId xmlns:p14="http://schemas.microsoft.com/office/powerpoint/2010/main" val="1787075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a:extLst>
              <a:ext uri="{FF2B5EF4-FFF2-40B4-BE49-F238E27FC236}">
                <a16:creationId xmlns:a16="http://schemas.microsoft.com/office/drawing/2014/main" id="{0BC22CB4-6A30-0937-5882-CA8C333E0293}"/>
              </a:ext>
            </a:extLst>
          </p:cNvPr>
          <p:cNvSpPr/>
          <p:nvPr/>
        </p:nvSpPr>
        <p:spPr>
          <a:xfrm>
            <a:off x="1411705" y="1392754"/>
            <a:ext cx="9641306" cy="5056172"/>
          </a:xfrm>
          <a:custGeom>
            <a:avLst/>
            <a:gdLst/>
            <a:ahLst/>
            <a:cxnLst/>
            <a:rect l="l" t="t" r="r" b="b"/>
            <a:pathLst>
              <a:path w="13457222" h="7298543">
                <a:moveTo>
                  <a:pt x="0" y="0"/>
                </a:moveTo>
                <a:lnTo>
                  <a:pt x="13457222" y="0"/>
                </a:lnTo>
                <a:lnTo>
                  <a:pt x="13457222" y="7298543"/>
                </a:lnTo>
                <a:lnTo>
                  <a:pt x="0" y="7298543"/>
                </a:lnTo>
                <a:lnTo>
                  <a:pt x="0" y="0"/>
                </a:lnTo>
                <a:close/>
              </a:path>
            </a:pathLst>
          </a:custGeom>
          <a:blipFill>
            <a:blip r:embed="rId2"/>
            <a:stretch>
              <a:fillRect l="-111" r="-111"/>
            </a:stretch>
          </a:blipFill>
        </p:spPr>
      </p:sp>
      <p:sp>
        <p:nvSpPr>
          <p:cNvPr id="3" name="TextBox 7">
            <a:extLst>
              <a:ext uri="{FF2B5EF4-FFF2-40B4-BE49-F238E27FC236}">
                <a16:creationId xmlns:a16="http://schemas.microsoft.com/office/drawing/2014/main" id="{66D595F5-3459-7A6C-5C9E-3E42A8EEB5A9}"/>
              </a:ext>
            </a:extLst>
          </p:cNvPr>
          <p:cNvSpPr txBox="1"/>
          <p:nvPr/>
        </p:nvSpPr>
        <p:spPr>
          <a:xfrm>
            <a:off x="3996556" y="523395"/>
            <a:ext cx="6112644" cy="677943"/>
          </a:xfrm>
          <a:prstGeom prst="rect">
            <a:avLst/>
          </a:prstGeom>
        </p:spPr>
        <p:txBody>
          <a:bodyPr wrap="square" lIns="0" tIns="0" rIns="0" bIns="0" rtlCol="0" anchor="t">
            <a:spAutoFit/>
          </a:bodyPr>
          <a:lstStyle/>
          <a:p>
            <a:pPr marL="0" lvl="0" indent="0">
              <a:lnSpc>
                <a:spcPts val="5500"/>
              </a:lnSpc>
            </a:pPr>
            <a:r>
              <a:rPr lang="fr-FR" sz="4400" spc="39" dirty="0">
                <a:solidFill>
                  <a:srgbClr val="FF0000"/>
                </a:solidFill>
              </a:rPr>
              <a:t>Paramètre de Setup()</a:t>
            </a:r>
          </a:p>
        </p:txBody>
      </p:sp>
    </p:spTree>
    <p:extLst>
      <p:ext uri="{BB962C8B-B14F-4D97-AF65-F5344CB8AC3E}">
        <p14:creationId xmlns:p14="http://schemas.microsoft.com/office/powerpoint/2010/main" val="287512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A06629A-EA62-D48E-CD6E-AE5A7E8EB950}"/>
              </a:ext>
            </a:extLst>
          </p:cNvPr>
          <p:cNvSpPr txBox="1"/>
          <p:nvPr/>
        </p:nvSpPr>
        <p:spPr>
          <a:xfrm>
            <a:off x="1337734" y="1748576"/>
            <a:ext cx="10371667" cy="5016758"/>
          </a:xfrm>
          <a:prstGeom prst="rect">
            <a:avLst/>
          </a:prstGeom>
          <a:noFill/>
        </p:spPr>
        <p:txBody>
          <a:bodyPr wrap="square">
            <a:spAutoFit/>
          </a:bodyPr>
          <a:lstStyle/>
          <a:p>
            <a:r>
              <a:rPr lang="fr-FR" sz="1600" dirty="0"/>
              <a:t>La fonction </a:t>
            </a:r>
            <a:r>
              <a:rPr lang="fr-FR" sz="1600" dirty="0" err="1">
                <a:solidFill>
                  <a:srgbClr val="FF0000"/>
                </a:solidFill>
              </a:rPr>
              <a:t>compare_models</a:t>
            </a:r>
            <a:r>
              <a:rPr lang="fr-FR" sz="1600" dirty="0">
                <a:solidFill>
                  <a:srgbClr val="FF0000"/>
                </a:solidFill>
              </a:rPr>
              <a:t>()  </a:t>
            </a:r>
            <a:r>
              <a:rPr lang="fr-FR" sz="1600" dirty="0"/>
              <a:t>entraîne et évalue les performances de tous les modèles disponibles dans la bibliothèque à l'aide de la validation croisée. </a:t>
            </a:r>
          </a:p>
          <a:p>
            <a:r>
              <a:rPr lang="fr-FR" sz="1600" dirty="0"/>
              <a:t> 	</a:t>
            </a:r>
          </a:p>
          <a:p>
            <a:pPr marL="342900" indent="-342900">
              <a:buFont typeface="Arial" panose="020B0604020202020204" pitchFamily="34" charset="0"/>
              <a:buChar char="•"/>
            </a:pPr>
            <a:r>
              <a:rPr lang="fr-FR" sz="1600" b="1" dirty="0"/>
              <a:t>Entraînement des modèles </a:t>
            </a:r>
            <a:r>
              <a:rPr lang="fr-FR" sz="1600" dirty="0"/>
              <a:t>:</a:t>
            </a:r>
          </a:p>
          <a:p>
            <a:r>
              <a:rPr lang="fr-FR" sz="1600" dirty="0"/>
              <a:t>Chaque modèle sélectionné est entraîné sur les données d'entraînement en utilisant les hyperparamètres par défaut,</a:t>
            </a:r>
          </a:p>
          <a:p>
            <a:endParaRPr lang="fr-FR" sz="1600" dirty="0"/>
          </a:p>
          <a:p>
            <a:pPr marL="342900" indent="-342900">
              <a:buFont typeface="Arial" panose="020B0604020202020204" pitchFamily="34" charset="0"/>
              <a:buChar char="•"/>
            </a:pPr>
            <a:r>
              <a:rPr lang="fr-FR" sz="1600" b="1" dirty="0"/>
              <a:t>Validation croisée :</a:t>
            </a:r>
            <a:endParaRPr lang="fr-FR" sz="1600" dirty="0"/>
          </a:p>
          <a:p>
            <a:r>
              <a:rPr lang="fr-FR" sz="1600" dirty="0"/>
              <a:t>Les performances de chaque modèle sont évaluées en utilisant la validation croisée sur les données d'entraînement. Par défaut, </a:t>
            </a:r>
            <a:r>
              <a:rPr lang="fr-FR" sz="1600" dirty="0" err="1"/>
              <a:t>PyCaret</a:t>
            </a:r>
            <a:r>
              <a:rPr lang="fr-FR" sz="1600" dirty="0"/>
              <a:t> utilise une validation croisée à 10 split, mais cela peut être ajusté avec les paramètres.</a:t>
            </a:r>
          </a:p>
          <a:p>
            <a:endParaRPr lang="fr-FR" sz="1600" dirty="0"/>
          </a:p>
          <a:p>
            <a:pPr marL="342900" indent="-342900">
              <a:buFont typeface="Arial" panose="020B0604020202020204" pitchFamily="34" charset="0"/>
              <a:buChar char="•"/>
            </a:pPr>
            <a:r>
              <a:rPr lang="fr-FR" sz="1600" b="1" dirty="0"/>
              <a:t>Comparaison des performances :</a:t>
            </a:r>
            <a:endParaRPr lang="fr-FR" sz="1600" dirty="0"/>
          </a:p>
          <a:p>
            <a:r>
              <a:rPr lang="fr-FR" sz="1600" dirty="0"/>
              <a:t>Une fois que tous les modèles ont été entraînés et évalués, leurs performances sont comparées en fonction des métriques de performance telles que MAE, MSE, RMSE R2(métriques de régression)</a:t>
            </a:r>
          </a:p>
          <a:p>
            <a:endParaRPr lang="fr-FR" sz="1600" dirty="0"/>
          </a:p>
          <a:p>
            <a:pPr marL="342900" indent="-342900">
              <a:buFont typeface="Arial" panose="020B0604020202020204" pitchFamily="34" charset="0"/>
              <a:buChar char="•"/>
            </a:pPr>
            <a:r>
              <a:rPr lang="fr-FR" sz="1600" b="1" dirty="0"/>
              <a:t>Affichage des résultats :</a:t>
            </a:r>
            <a:endParaRPr lang="fr-FR" sz="1600" dirty="0"/>
          </a:p>
          <a:p>
            <a:r>
              <a:rPr lang="fr-FR" sz="1600" dirty="0"/>
              <a:t>Les résultats de la comparaison des modèles sont affichés sous forme de tableau par ordre .</a:t>
            </a:r>
          </a:p>
          <a:p>
            <a:endParaRPr lang="fr-FR" sz="1600" dirty="0"/>
          </a:p>
          <a:p>
            <a:pPr marL="342900" indent="-342900">
              <a:buFont typeface="Arial" panose="020B0604020202020204" pitchFamily="34" charset="0"/>
              <a:buChar char="•"/>
            </a:pPr>
            <a:r>
              <a:rPr lang="fr-FR" sz="1600" b="1" dirty="0"/>
              <a:t>Sélection du meilleur modèle :</a:t>
            </a:r>
            <a:endParaRPr lang="fr-FR" sz="1600" dirty="0"/>
          </a:p>
          <a:p>
            <a:r>
              <a:rPr lang="fr-FR" sz="1600" dirty="0"/>
              <a:t>En fonction des métriques de performance sélectionnées, la fonction </a:t>
            </a:r>
            <a:r>
              <a:rPr lang="fr-FR" sz="1600" dirty="0" err="1"/>
              <a:t>compare_models</a:t>
            </a:r>
            <a:r>
              <a:rPr lang="fr-FR" sz="1600" dirty="0"/>
              <a:t>() peut identifier le modèle offrant les meilleures performances sur l'ensemble de données</a:t>
            </a:r>
          </a:p>
        </p:txBody>
      </p:sp>
      <p:sp>
        <p:nvSpPr>
          <p:cNvPr id="4" name="TextBox 25">
            <a:extLst>
              <a:ext uri="{FF2B5EF4-FFF2-40B4-BE49-F238E27FC236}">
                <a16:creationId xmlns:a16="http://schemas.microsoft.com/office/drawing/2014/main" id="{F3EBD5C9-2582-E2E7-1B53-77096BB569BF}"/>
              </a:ext>
            </a:extLst>
          </p:cNvPr>
          <p:cNvSpPr txBox="1"/>
          <p:nvPr/>
        </p:nvSpPr>
        <p:spPr>
          <a:xfrm>
            <a:off x="2751127" y="397466"/>
            <a:ext cx="7751773" cy="855555"/>
          </a:xfrm>
          <a:prstGeom prst="rect">
            <a:avLst/>
          </a:prstGeom>
        </p:spPr>
        <p:txBody>
          <a:bodyPr wrap="square" lIns="0" tIns="0" rIns="0" bIns="0" rtlCol="0" anchor="t">
            <a:spAutoFit/>
          </a:bodyPr>
          <a:lstStyle/>
          <a:p>
            <a:pPr marL="0" lvl="0" indent="0">
              <a:lnSpc>
                <a:spcPts val="7141"/>
              </a:lnSpc>
            </a:pPr>
            <a:r>
              <a:rPr lang="en-US" sz="4400" spc="51" dirty="0" err="1">
                <a:solidFill>
                  <a:srgbClr val="FF0000"/>
                </a:solidFill>
              </a:rPr>
              <a:t>Fonctions</a:t>
            </a:r>
            <a:r>
              <a:rPr lang="en-US" sz="4400" spc="51" dirty="0">
                <a:solidFill>
                  <a:srgbClr val="FF0000"/>
                </a:solidFill>
              </a:rPr>
              <a:t> </a:t>
            </a:r>
            <a:r>
              <a:rPr lang="en-US" sz="4400" spc="51" dirty="0" err="1">
                <a:solidFill>
                  <a:srgbClr val="FF0000"/>
                </a:solidFill>
              </a:rPr>
              <a:t>compare_models</a:t>
            </a:r>
            <a:r>
              <a:rPr lang="en-US" sz="4400" spc="51" dirty="0">
                <a:solidFill>
                  <a:srgbClr val="FF0000"/>
                </a:solidFill>
              </a:rPr>
              <a:t>()</a:t>
            </a:r>
          </a:p>
        </p:txBody>
      </p:sp>
    </p:spTree>
    <p:extLst>
      <p:ext uri="{BB962C8B-B14F-4D97-AF65-F5344CB8AC3E}">
        <p14:creationId xmlns:p14="http://schemas.microsoft.com/office/powerpoint/2010/main" val="4288194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A89CD9F6-3759-5A17-5B0A-81671FC37377}"/>
              </a:ext>
            </a:extLst>
          </p:cNvPr>
          <p:cNvSpPr txBox="1"/>
          <p:nvPr/>
        </p:nvSpPr>
        <p:spPr>
          <a:xfrm>
            <a:off x="2477349" y="2713943"/>
            <a:ext cx="8520851" cy="3281026"/>
          </a:xfrm>
          <a:prstGeom prst="rect">
            <a:avLst/>
          </a:prstGeom>
        </p:spPr>
        <p:txBody>
          <a:bodyPr wrap="square" lIns="0" tIns="0" rIns="0" bIns="0" rtlCol="0" anchor="t">
            <a:spAutoFit/>
          </a:bodyPr>
          <a:lstStyle/>
          <a:p>
            <a:pPr algn="just">
              <a:lnSpc>
                <a:spcPct val="150000"/>
              </a:lnSpc>
            </a:pPr>
            <a:r>
              <a:rPr lang="fr-FR" spc="38" dirty="0">
                <a:solidFill>
                  <a:srgbClr val="000000"/>
                </a:solidFill>
              </a:rPr>
              <a:t>Il existe d’autre packages qui vous permettent d’interpréter un modèle </a:t>
            </a:r>
            <a:endParaRPr lang="fr-FR" spc="38" dirty="0">
              <a:solidFill>
                <a:srgbClr val="231F20"/>
              </a:solidFill>
            </a:endParaRPr>
          </a:p>
          <a:p>
            <a:pPr marL="571500" indent="-571500" algn="just">
              <a:lnSpc>
                <a:spcPct val="150000"/>
              </a:lnSpc>
              <a:buFont typeface="Arial" panose="020B0604020202020204" pitchFamily="34" charset="0"/>
              <a:buChar char="•"/>
            </a:pPr>
            <a:r>
              <a:rPr lang="fr-FR" b="1" spc="38" dirty="0">
                <a:solidFill>
                  <a:srgbClr val="231F20"/>
                </a:solidFill>
              </a:rPr>
              <a:t>LIME</a:t>
            </a:r>
            <a:r>
              <a:rPr lang="fr-FR" spc="38" dirty="0">
                <a:solidFill>
                  <a:srgbClr val="231F20"/>
                </a:solidFill>
              </a:rPr>
              <a:t>(Local </a:t>
            </a:r>
            <a:r>
              <a:rPr lang="fr-FR" spc="38" dirty="0" err="1">
                <a:solidFill>
                  <a:srgbClr val="231F20"/>
                </a:solidFill>
              </a:rPr>
              <a:t>Interpretable</a:t>
            </a:r>
            <a:r>
              <a:rPr lang="fr-FR" spc="38" dirty="0">
                <a:solidFill>
                  <a:srgbClr val="231F20"/>
                </a:solidFill>
              </a:rPr>
              <a:t> Model-</a:t>
            </a:r>
            <a:r>
              <a:rPr lang="fr-FR" spc="38" dirty="0" err="1">
                <a:solidFill>
                  <a:srgbClr val="231F20"/>
                </a:solidFill>
              </a:rPr>
              <a:t>agnostic</a:t>
            </a:r>
            <a:r>
              <a:rPr lang="fr-FR" spc="38" dirty="0">
                <a:solidFill>
                  <a:srgbClr val="231F20"/>
                </a:solidFill>
              </a:rPr>
              <a:t> </a:t>
            </a:r>
            <a:r>
              <a:rPr lang="fr-FR" spc="38" dirty="0" err="1">
                <a:solidFill>
                  <a:srgbClr val="231F20"/>
                </a:solidFill>
              </a:rPr>
              <a:t>Explanations</a:t>
            </a:r>
            <a:r>
              <a:rPr lang="fr-FR" spc="38" dirty="0">
                <a:solidFill>
                  <a:srgbClr val="231F20"/>
                </a:solidFill>
              </a:rPr>
              <a:t>)</a:t>
            </a:r>
          </a:p>
          <a:p>
            <a:pPr algn="just">
              <a:lnSpc>
                <a:spcPct val="150000"/>
              </a:lnSpc>
            </a:pPr>
            <a:r>
              <a:rPr lang="fr-FR" spc="38" dirty="0">
                <a:solidFill>
                  <a:srgbClr val="231F20"/>
                </a:solidFill>
              </a:rPr>
              <a:t>https://christophm.github.io/interpretable-ml-book/lime.html</a:t>
            </a:r>
          </a:p>
          <a:p>
            <a:pPr marL="571500" indent="-571500" algn="just">
              <a:lnSpc>
                <a:spcPct val="150000"/>
              </a:lnSpc>
              <a:buFont typeface="Arial" panose="020B0604020202020204" pitchFamily="34" charset="0"/>
              <a:buChar char="•"/>
            </a:pPr>
            <a:r>
              <a:rPr lang="fr-FR" b="1" spc="38" dirty="0" err="1">
                <a:solidFill>
                  <a:srgbClr val="231F20"/>
                </a:solidFill>
              </a:rPr>
              <a:t>Shap</a:t>
            </a:r>
            <a:r>
              <a:rPr lang="fr-FR" spc="38" dirty="0">
                <a:solidFill>
                  <a:srgbClr val="231F20"/>
                </a:solidFill>
              </a:rPr>
              <a:t>(Shapley Additive </a:t>
            </a:r>
            <a:r>
              <a:rPr lang="fr-FR" spc="38" dirty="0" err="1">
                <a:solidFill>
                  <a:srgbClr val="231F20"/>
                </a:solidFill>
              </a:rPr>
              <a:t>Explanations</a:t>
            </a:r>
            <a:r>
              <a:rPr lang="fr-FR" spc="38" dirty="0">
                <a:solidFill>
                  <a:srgbClr val="231F20"/>
                </a:solidFill>
              </a:rPr>
              <a:t>)</a:t>
            </a:r>
          </a:p>
          <a:p>
            <a:pPr algn="just">
              <a:lnSpc>
                <a:spcPct val="150000"/>
              </a:lnSpc>
            </a:pPr>
            <a:r>
              <a:rPr lang="fr-FR" spc="38" dirty="0">
                <a:solidFill>
                  <a:srgbClr val="231F20"/>
                </a:solidFill>
              </a:rPr>
              <a:t>https://shap.readthedocs.io/en/latest/</a:t>
            </a:r>
          </a:p>
          <a:p>
            <a:pPr marL="571500" indent="-571500" algn="just">
              <a:lnSpc>
                <a:spcPct val="150000"/>
              </a:lnSpc>
              <a:buFont typeface="Arial" panose="020B0604020202020204" pitchFamily="34" charset="0"/>
              <a:buChar char="•"/>
            </a:pPr>
            <a:r>
              <a:rPr lang="fr-FR" b="1" spc="38" dirty="0" err="1">
                <a:solidFill>
                  <a:srgbClr val="231F20"/>
                </a:solidFill>
              </a:rPr>
              <a:t>Shapash</a:t>
            </a:r>
            <a:endParaRPr lang="fr-FR" b="1" spc="38" dirty="0">
              <a:solidFill>
                <a:srgbClr val="231F20"/>
              </a:solidFill>
            </a:endParaRPr>
          </a:p>
          <a:p>
            <a:pPr algn="just">
              <a:lnSpc>
                <a:spcPct val="150000"/>
              </a:lnSpc>
            </a:pPr>
            <a:r>
              <a:rPr lang="fr-FR" spc="38" dirty="0">
                <a:solidFill>
                  <a:srgbClr val="231F20"/>
                </a:solidFill>
              </a:rPr>
              <a:t>https://shapash.readthedocs.io/en/latest/</a:t>
            </a:r>
          </a:p>
          <a:p>
            <a:pPr marL="0" lvl="0" indent="0">
              <a:lnSpc>
                <a:spcPct val="150000"/>
              </a:lnSpc>
            </a:pPr>
            <a:endParaRPr lang="fr-FR" spc="38" dirty="0">
              <a:solidFill>
                <a:srgbClr val="231F20"/>
              </a:solidFill>
            </a:endParaRPr>
          </a:p>
        </p:txBody>
      </p:sp>
      <p:sp>
        <p:nvSpPr>
          <p:cNvPr id="3" name="TextBox 3">
            <a:extLst>
              <a:ext uri="{FF2B5EF4-FFF2-40B4-BE49-F238E27FC236}">
                <a16:creationId xmlns:a16="http://schemas.microsoft.com/office/drawing/2014/main" id="{BE5E08B0-68B3-9705-563B-787790260C2D}"/>
              </a:ext>
            </a:extLst>
          </p:cNvPr>
          <p:cNvSpPr txBox="1"/>
          <p:nvPr/>
        </p:nvSpPr>
        <p:spPr>
          <a:xfrm>
            <a:off x="1841423" y="1066231"/>
            <a:ext cx="9588577" cy="1231106"/>
          </a:xfrm>
          <a:prstGeom prst="rect">
            <a:avLst/>
          </a:prstGeom>
        </p:spPr>
        <p:txBody>
          <a:bodyPr wrap="square" lIns="0" tIns="0" rIns="0" bIns="0" rtlCol="0" anchor="t">
            <a:spAutoFit/>
          </a:bodyPr>
          <a:lstStyle/>
          <a:p>
            <a:pPr algn="ctr">
              <a:spcBef>
                <a:spcPct val="0"/>
              </a:spcBef>
            </a:pPr>
            <a:r>
              <a:rPr lang="fr-FR" sz="4000" spc="249" dirty="0">
                <a:solidFill>
                  <a:srgbClr val="FF0000"/>
                </a:solidFill>
              </a:rPr>
              <a:t>Bibliothèques d’interprétation des modèles d'apprentissage automatique</a:t>
            </a:r>
            <a:endParaRPr lang="en-US" sz="4000" spc="249" dirty="0">
              <a:solidFill>
                <a:srgbClr val="FF0000"/>
              </a:solidFill>
            </a:endParaRPr>
          </a:p>
        </p:txBody>
      </p:sp>
    </p:spTree>
    <p:extLst>
      <p:ext uri="{BB962C8B-B14F-4D97-AF65-F5344CB8AC3E}">
        <p14:creationId xmlns:p14="http://schemas.microsoft.com/office/powerpoint/2010/main" val="1220038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013849A2-25D7-B03B-92B1-69CA5BA4AFFB}"/>
              </a:ext>
            </a:extLst>
          </p:cNvPr>
          <p:cNvSpPr txBox="1"/>
          <p:nvPr/>
        </p:nvSpPr>
        <p:spPr>
          <a:xfrm>
            <a:off x="2706721" y="3656334"/>
            <a:ext cx="8692040" cy="182780"/>
          </a:xfrm>
          <a:prstGeom prst="rect">
            <a:avLst/>
          </a:prstGeom>
        </p:spPr>
        <p:txBody>
          <a:bodyPr wrap="square" lIns="0" tIns="0" rIns="0" bIns="0" rtlCol="0" anchor="t">
            <a:spAutoFit/>
          </a:bodyPr>
          <a:lstStyle/>
          <a:p>
            <a:pPr marL="0" lvl="0" indent="0">
              <a:lnSpc>
                <a:spcPts val="5410"/>
              </a:lnSpc>
            </a:pPr>
            <a:endParaRPr lang="fr-FR" sz="2400" spc="38" dirty="0">
              <a:solidFill>
                <a:srgbClr val="231F20"/>
              </a:solidFill>
            </a:endParaRPr>
          </a:p>
        </p:txBody>
      </p:sp>
      <p:sp>
        <p:nvSpPr>
          <p:cNvPr id="3" name="TextBox 3">
            <a:extLst>
              <a:ext uri="{FF2B5EF4-FFF2-40B4-BE49-F238E27FC236}">
                <a16:creationId xmlns:a16="http://schemas.microsoft.com/office/drawing/2014/main" id="{966FE149-44D9-73CB-A894-4C5ED2341F1F}"/>
              </a:ext>
            </a:extLst>
          </p:cNvPr>
          <p:cNvSpPr txBox="1"/>
          <p:nvPr/>
        </p:nvSpPr>
        <p:spPr>
          <a:xfrm>
            <a:off x="2706721" y="476512"/>
            <a:ext cx="6902731" cy="812595"/>
          </a:xfrm>
          <a:prstGeom prst="rect">
            <a:avLst/>
          </a:prstGeom>
        </p:spPr>
        <p:txBody>
          <a:bodyPr wrap="square" lIns="0" tIns="0" rIns="0" bIns="0" rtlCol="0" anchor="t">
            <a:spAutoFit/>
          </a:bodyPr>
          <a:lstStyle/>
          <a:p>
            <a:pPr algn="ctr">
              <a:lnSpc>
                <a:spcPts val="6899"/>
              </a:lnSpc>
              <a:spcBef>
                <a:spcPct val="0"/>
              </a:spcBef>
            </a:pPr>
            <a:r>
              <a:rPr lang="fr-FR" sz="4400" spc="249" dirty="0">
                <a:solidFill>
                  <a:srgbClr val="FF0000"/>
                </a:solidFill>
              </a:rPr>
              <a:t>Interprétation du modèle</a:t>
            </a:r>
          </a:p>
        </p:txBody>
      </p:sp>
      <p:pic>
        <p:nvPicPr>
          <p:cNvPr id="5" name="Image 4">
            <a:extLst>
              <a:ext uri="{FF2B5EF4-FFF2-40B4-BE49-F238E27FC236}">
                <a16:creationId xmlns:a16="http://schemas.microsoft.com/office/drawing/2014/main" id="{9A9466EA-BF33-0B0F-D579-B7ACD521272B}"/>
              </a:ext>
            </a:extLst>
          </p:cNvPr>
          <p:cNvPicPr>
            <a:picLocks noChangeAspect="1"/>
          </p:cNvPicPr>
          <p:nvPr/>
        </p:nvPicPr>
        <p:blipFill>
          <a:blip r:embed="rId2"/>
          <a:stretch>
            <a:fillRect/>
          </a:stretch>
        </p:blipFill>
        <p:spPr>
          <a:xfrm>
            <a:off x="2706721" y="4233514"/>
            <a:ext cx="6299200" cy="2147974"/>
          </a:xfrm>
          <a:prstGeom prst="rect">
            <a:avLst/>
          </a:prstGeom>
        </p:spPr>
      </p:pic>
      <p:sp>
        <p:nvSpPr>
          <p:cNvPr id="6" name="ZoneTexte 5">
            <a:extLst>
              <a:ext uri="{FF2B5EF4-FFF2-40B4-BE49-F238E27FC236}">
                <a16:creationId xmlns:a16="http://schemas.microsoft.com/office/drawing/2014/main" id="{FD785715-426A-F073-DC90-E57DE5AE25B6}"/>
              </a:ext>
            </a:extLst>
          </p:cNvPr>
          <p:cNvSpPr txBox="1"/>
          <p:nvPr/>
        </p:nvSpPr>
        <p:spPr>
          <a:xfrm>
            <a:off x="976025" y="2029746"/>
            <a:ext cx="10422736" cy="1938992"/>
          </a:xfrm>
          <a:prstGeom prst="rect">
            <a:avLst/>
          </a:prstGeom>
          <a:noFill/>
        </p:spPr>
        <p:txBody>
          <a:bodyPr wrap="square">
            <a:spAutoFit/>
          </a:bodyPr>
          <a:lstStyle/>
          <a:p>
            <a:r>
              <a:rPr lang="fr-FR" sz="2400" spc="38" dirty="0">
                <a:solidFill>
                  <a:srgbClr val="231F20"/>
                </a:solidFill>
              </a:rPr>
              <a:t>SHAP (</a:t>
            </a:r>
            <a:r>
              <a:rPr lang="fr-FR" sz="2400" spc="38" dirty="0" err="1">
                <a:solidFill>
                  <a:srgbClr val="231F20"/>
                </a:solidFill>
              </a:rPr>
              <a:t>SHapley</a:t>
            </a:r>
            <a:r>
              <a:rPr lang="fr-FR" sz="2400" spc="38" dirty="0">
                <a:solidFill>
                  <a:srgbClr val="231F20"/>
                </a:solidFill>
              </a:rPr>
              <a:t> Additive </a:t>
            </a:r>
            <a:r>
              <a:rPr lang="fr-FR" sz="2400" spc="38" dirty="0" err="1">
                <a:solidFill>
                  <a:srgbClr val="231F20"/>
                </a:solidFill>
              </a:rPr>
              <a:t>exPlanations</a:t>
            </a:r>
            <a:r>
              <a:rPr lang="fr-FR" sz="2400" spc="38" dirty="0">
                <a:solidFill>
                  <a:srgbClr val="231F20"/>
                </a:solidFill>
              </a:rPr>
              <a:t>) est une approche théorique des jeux qui permet d'expliquer les résultats de n'importe quel modèle d'apprentissage automatique. Elle relie l'allocation optimale des crédits aux explications locales en utilisant les valeurs de Shapley classiques de la théorie des jeux et leurs extensions connexes (voir les articles pour plus de détails et de citations).</a:t>
            </a:r>
          </a:p>
        </p:txBody>
      </p:sp>
    </p:spTree>
    <p:extLst>
      <p:ext uri="{BB962C8B-B14F-4D97-AF65-F5344CB8AC3E}">
        <p14:creationId xmlns:p14="http://schemas.microsoft.com/office/powerpoint/2010/main" val="3095412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5">
            <a:extLst>
              <a:ext uri="{FF2B5EF4-FFF2-40B4-BE49-F238E27FC236}">
                <a16:creationId xmlns:a16="http://schemas.microsoft.com/office/drawing/2014/main" id="{1DE2430B-943D-A433-E35B-F2B33FDA656C}"/>
              </a:ext>
            </a:extLst>
          </p:cNvPr>
          <p:cNvSpPr txBox="1"/>
          <p:nvPr/>
        </p:nvSpPr>
        <p:spPr>
          <a:xfrm>
            <a:off x="3119427" y="720656"/>
            <a:ext cx="7599373" cy="677108"/>
          </a:xfrm>
          <a:prstGeom prst="rect">
            <a:avLst/>
          </a:prstGeom>
        </p:spPr>
        <p:txBody>
          <a:bodyPr wrap="square" lIns="0" tIns="0" rIns="0" bIns="0" rtlCol="0" anchor="t">
            <a:spAutoFit/>
          </a:bodyPr>
          <a:lstStyle/>
          <a:p>
            <a:pPr marL="0" lvl="0" indent="0"/>
            <a:r>
              <a:rPr lang="fr-FR" sz="4400" spc="51" dirty="0">
                <a:solidFill>
                  <a:srgbClr val="FF0000"/>
                </a:solidFill>
              </a:rPr>
              <a:t>Fonctions </a:t>
            </a:r>
            <a:r>
              <a:rPr lang="fr-FR" sz="4400" spc="51" dirty="0" err="1">
                <a:solidFill>
                  <a:srgbClr val="FF0000"/>
                </a:solidFill>
              </a:rPr>
              <a:t>interpret_model</a:t>
            </a:r>
            <a:r>
              <a:rPr lang="fr-FR" sz="4400" spc="51" dirty="0">
                <a:solidFill>
                  <a:srgbClr val="FF0000"/>
                </a:solidFill>
              </a:rPr>
              <a:t>()</a:t>
            </a:r>
          </a:p>
        </p:txBody>
      </p:sp>
      <p:sp>
        <p:nvSpPr>
          <p:cNvPr id="4" name="Rectangle 1">
            <a:extLst>
              <a:ext uri="{FF2B5EF4-FFF2-40B4-BE49-F238E27FC236}">
                <a16:creationId xmlns:a16="http://schemas.microsoft.com/office/drawing/2014/main" id="{1CBE5C0E-E47B-FB9B-AD0B-7C45FDB646BA}"/>
              </a:ext>
            </a:extLst>
          </p:cNvPr>
          <p:cNvSpPr>
            <a:spLocks noChangeArrowheads="1"/>
          </p:cNvSpPr>
          <p:nvPr/>
        </p:nvSpPr>
        <p:spPr bwMode="auto">
          <a:xfrm>
            <a:off x="0" y="-338811"/>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p:txBody>
      </p:sp>
      <p:sp>
        <p:nvSpPr>
          <p:cNvPr id="5" name="ZoneTexte 4">
            <a:extLst>
              <a:ext uri="{FF2B5EF4-FFF2-40B4-BE49-F238E27FC236}">
                <a16:creationId xmlns:a16="http://schemas.microsoft.com/office/drawing/2014/main" id="{F105EB7B-51D9-D3DC-A00B-CCC8CCDB9834}"/>
              </a:ext>
            </a:extLst>
          </p:cNvPr>
          <p:cNvSpPr txBox="1"/>
          <p:nvPr/>
        </p:nvSpPr>
        <p:spPr>
          <a:xfrm>
            <a:off x="1384300" y="2190804"/>
            <a:ext cx="9423400" cy="3970318"/>
          </a:xfrm>
          <a:prstGeom prst="rect">
            <a:avLst/>
          </a:prstGeom>
          <a:noFill/>
        </p:spPr>
        <p:txBody>
          <a:bodyPr wrap="square">
            <a:spAutoFit/>
          </a:bodyPr>
          <a:lstStyle/>
          <a:p>
            <a:r>
              <a:rPr lang="fr-FR" dirty="0"/>
              <a:t>Cette fonction fournit des visualisations et des interprétations pour comprendre les performances et les prédictions des modèles</a:t>
            </a:r>
          </a:p>
          <a:p>
            <a:endParaRPr lang="fr-FR" dirty="0"/>
          </a:p>
          <a:p>
            <a:pPr marL="342900" indent="-342900">
              <a:buFont typeface="Arial" panose="020B0604020202020204" pitchFamily="34" charset="0"/>
              <a:buChar char="•"/>
            </a:pPr>
            <a:r>
              <a:rPr lang="fr-FR" b="1" i="0" dirty="0">
                <a:solidFill>
                  <a:srgbClr val="0D0D0D"/>
                </a:solidFill>
                <a:effectLst/>
              </a:rPr>
              <a:t>Interprétation des performances</a:t>
            </a:r>
            <a:r>
              <a:rPr lang="fr-FR" dirty="0"/>
              <a:t>:</a:t>
            </a:r>
          </a:p>
          <a:p>
            <a:r>
              <a:rPr lang="fr-FR" dirty="0"/>
              <a:t>Elle analyse les performances du modèle spécifié en utilisant plusieurs métriques et diagnostics pertinents pour évaluer la qualité des prédictions du modèle</a:t>
            </a:r>
          </a:p>
          <a:p>
            <a:endParaRPr lang="fr-FR" dirty="0"/>
          </a:p>
          <a:p>
            <a:pPr marL="342900" indent="-342900">
              <a:buFont typeface="Arial" panose="020B0604020202020204" pitchFamily="34" charset="0"/>
              <a:buChar char="•"/>
            </a:pPr>
            <a:r>
              <a:rPr lang="fr-FR" b="1" i="0" dirty="0">
                <a:solidFill>
                  <a:srgbClr val="0D0D0D"/>
                </a:solidFill>
                <a:effectLst/>
              </a:rPr>
              <a:t>Modèles pris en charge:</a:t>
            </a:r>
          </a:p>
          <a:p>
            <a:r>
              <a:rPr lang="fr-FR" i="0" dirty="0">
                <a:solidFill>
                  <a:srgbClr val="0D0D0D"/>
                </a:solidFill>
                <a:effectLst/>
              </a:rPr>
              <a:t>Cette fonction prend en charge uniquement les modèles basés sur les arbres tels que </a:t>
            </a:r>
            <a:r>
              <a:rPr lang="fr-FR" i="0" dirty="0" err="1">
                <a:solidFill>
                  <a:srgbClr val="0D0D0D"/>
                </a:solidFill>
                <a:effectLst/>
              </a:rPr>
              <a:t>Random</a:t>
            </a:r>
            <a:r>
              <a:rPr lang="fr-FR" i="0" dirty="0">
                <a:solidFill>
                  <a:srgbClr val="0D0D0D"/>
                </a:solidFill>
                <a:effectLst/>
              </a:rPr>
              <a:t> Forest (</a:t>
            </a:r>
            <a:r>
              <a:rPr lang="fr-FR" i="0" dirty="0" err="1">
                <a:solidFill>
                  <a:srgbClr val="0D0D0D"/>
                </a:solidFill>
                <a:effectLst/>
              </a:rPr>
              <a:t>rf</a:t>
            </a:r>
            <a:r>
              <a:rPr lang="fr-FR" i="0" dirty="0">
                <a:solidFill>
                  <a:srgbClr val="0D0D0D"/>
                </a:solidFill>
                <a:effectLst/>
              </a:rPr>
              <a:t>), </a:t>
            </a:r>
            <a:r>
              <a:rPr lang="fr-FR" i="0" dirty="0" err="1">
                <a:solidFill>
                  <a:srgbClr val="0D0D0D"/>
                </a:solidFill>
                <a:effectLst/>
              </a:rPr>
              <a:t>LightGBM</a:t>
            </a:r>
            <a:r>
              <a:rPr lang="fr-FR" i="0" dirty="0">
                <a:solidFill>
                  <a:srgbClr val="0D0D0D"/>
                </a:solidFill>
                <a:effectLst/>
              </a:rPr>
              <a:t> (</a:t>
            </a:r>
            <a:r>
              <a:rPr lang="fr-FR" i="0" dirty="0" err="1">
                <a:solidFill>
                  <a:srgbClr val="0D0D0D"/>
                </a:solidFill>
                <a:effectLst/>
              </a:rPr>
              <a:t>lightgbm</a:t>
            </a:r>
            <a:r>
              <a:rPr lang="fr-FR" i="0" dirty="0">
                <a:solidFill>
                  <a:srgbClr val="0D0D0D"/>
                </a:solidFill>
                <a:effectLst/>
              </a:rPr>
              <a:t>), </a:t>
            </a:r>
            <a:r>
              <a:rPr lang="fr-FR" i="0" dirty="0" err="1">
                <a:solidFill>
                  <a:srgbClr val="0D0D0D"/>
                </a:solidFill>
                <a:effectLst/>
              </a:rPr>
              <a:t>XGBoost</a:t>
            </a:r>
            <a:r>
              <a:rPr lang="fr-FR" i="0" dirty="0">
                <a:solidFill>
                  <a:srgbClr val="0D0D0D"/>
                </a:solidFill>
                <a:effectLst/>
              </a:rPr>
              <a:t> (</a:t>
            </a:r>
            <a:r>
              <a:rPr lang="fr-FR" i="0" dirty="0" err="1">
                <a:solidFill>
                  <a:srgbClr val="0D0D0D"/>
                </a:solidFill>
                <a:effectLst/>
              </a:rPr>
              <a:t>xgboost</a:t>
            </a:r>
            <a:r>
              <a:rPr lang="fr-FR" i="0" dirty="0">
                <a:solidFill>
                  <a:srgbClr val="0D0D0D"/>
                </a:solidFill>
                <a:effectLst/>
              </a:rPr>
              <a:t>), Extra </a:t>
            </a:r>
            <a:r>
              <a:rPr lang="fr-FR" i="0" dirty="0" err="1">
                <a:solidFill>
                  <a:srgbClr val="0D0D0D"/>
                </a:solidFill>
                <a:effectLst/>
              </a:rPr>
              <a:t>Trees</a:t>
            </a:r>
            <a:r>
              <a:rPr lang="fr-FR" i="0" dirty="0">
                <a:solidFill>
                  <a:srgbClr val="0D0D0D"/>
                </a:solidFill>
                <a:effectLst/>
              </a:rPr>
              <a:t> (et), et </a:t>
            </a:r>
            <a:r>
              <a:rPr lang="fr-FR" i="0" dirty="0" err="1">
                <a:solidFill>
                  <a:srgbClr val="0D0D0D"/>
                </a:solidFill>
                <a:effectLst/>
              </a:rPr>
              <a:t>Decision</a:t>
            </a:r>
            <a:r>
              <a:rPr lang="fr-FR" i="0" dirty="0">
                <a:solidFill>
                  <a:srgbClr val="0D0D0D"/>
                </a:solidFill>
                <a:effectLst/>
              </a:rPr>
              <a:t> </a:t>
            </a:r>
            <a:r>
              <a:rPr lang="fr-FR" i="0" dirty="0" err="1">
                <a:solidFill>
                  <a:srgbClr val="0D0D0D"/>
                </a:solidFill>
                <a:effectLst/>
              </a:rPr>
              <a:t>Trees</a:t>
            </a:r>
            <a:r>
              <a:rPr lang="fr-FR" i="0" dirty="0">
                <a:solidFill>
                  <a:srgbClr val="0D0D0D"/>
                </a:solidFill>
                <a:effectLst/>
              </a:rPr>
              <a:t> (</a:t>
            </a:r>
            <a:r>
              <a:rPr lang="fr-FR" i="0" dirty="0" err="1">
                <a:solidFill>
                  <a:srgbClr val="0D0D0D"/>
                </a:solidFill>
                <a:effectLst/>
              </a:rPr>
              <a:t>dt</a:t>
            </a:r>
            <a:r>
              <a:rPr lang="fr-FR" i="0" dirty="0">
                <a:solidFill>
                  <a:srgbClr val="0D0D0D"/>
                </a:solidFill>
                <a:effectLst/>
              </a:rPr>
              <a:t>).</a:t>
            </a:r>
          </a:p>
          <a:p>
            <a:endParaRPr lang="fr-FR" dirty="0"/>
          </a:p>
          <a:p>
            <a:pPr marL="342900" indent="-342900">
              <a:buFont typeface="Arial" panose="020B0604020202020204" pitchFamily="34" charset="0"/>
              <a:buChar char="•"/>
            </a:pPr>
            <a:r>
              <a:rPr lang="fr-FR" b="1" dirty="0"/>
              <a:t>Résumé des performances </a:t>
            </a:r>
            <a:r>
              <a:rPr lang="fr-FR" dirty="0"/>
              <a:t>: </a:t>
            </a:r>
          </a:p>
          <a:p>
            <a:r>
              <a:rPr lang="fr-FR" dirty="0"/>
              <a:t>En spécifiant </a:t>
            </a:r>
            <a:r>
              <a:rPr lang="fr-FR" dirty="0">
                <a:solidFill>
                  <a:srgbClr val="FF0000"/>
                </a:solidFill>
              </a:rPr>
              <a:t>plot='</a:t>
            </a:r>
            <a:r>
              <a:rPr lang="fr-FR" dirty="0" err="1">
                <a:solidFill>
                  <a:srgbClr val="FF0000"/>
                </a:solidFill>
              </a:rPr>
              <a:t>summary</a:t>
            </a:r>
            <a:r>
              <a:rPr lang="fr-FR" dirty="0">
                <a:solidFill>
                  <a:srgbClr val="FF0000"/>
                </a:solidFill>
              </a:rPr>
              <a:t>', </a:t>
            </a:r>
            <a:r>
              <a:rPr lang="fr-FR" dirty="0"/>
              <a:t>la fonction génère un résumé des performances du modèle sous forme de graphiques et de tableaux pour une analyse visuelle facile</a:t>
            </a:r>
          </a:p>
        </p:txBody>
      </p:sp>
    </p:spTree>
    <p:extLst>
      <p:ext uri="{BB962C8B-B14F-4D97-AF65-F5344CB8AC3E}">
        <p14:creationId xmlns:p14="http://schemas.microsoft.com/office/powerpoint/2010/main" val="258520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 coins arrondis 4">
            <a:extLst>
              <a:ext uri="{FF2B5EF4-FFF2-40B4-BE49-F238E27FC236}">
                <a16:creationId xmlns:a16="http://schemas.microsoft.com/office/drawing/2014/main" id="{E2E29575-DCF0-F470-9E81-3CD766B91C53}"/>
              </a:ext>
            </a:extLst>
          </p:cNvPr>
          <p:cNvSpPr/>
          <p:nvPr/>
        </p:nvSpPr>
        <p:spPr>
          <a:xfrm>
            <a:off x="7433975" y="2160813"/>
            <a:ext cx="3504910" cy="4252687"/>
          </a:xfrm>
          <a:prstGeom prst="roundRect">
            <a:avLst/>
          </a:prstGeom>
          <a:solidFill>
            <a:schemeClr val="accent1">
              <a:lumMod val="40000"/>
              <a:lumOff val="60000"/>
            </a:schemeClr>
          </a:solidFill>
          <a:ln>
            <a:noFill/>
          </a:ln>
        </p:spPr>
        <p:txBody>
          <a:bodyPr spcFirstLastPara="1" wrap="square" lIns="91425" tIns="91425" rIns="91425" bIns="91425" anchor="ctr" anchorCtr="0">
            <a:noAutofit/>
          </a:bodyPr>
          <a:lstStyle/>
          <a:p>
            <a:pPr>
              <a:buClr>
                <a:srgbClr val="000000"/>
              </a:buClr>
            </a:pPr>
            <a:endParaRPr lang="fr-FR" sz="1400" kern="0" dirty="0">
              <a:solidFill>
                <a:srgbClr val="000000"/>
              </a:solidFill>
              <a:cs typeface="Arial"/>
            </a:endParaRPr>
          </a:p>
        </p:txBody>
      </p:sp>
      <p:sp>
        <p:nvSpPr>
          <p:cNvPr id="6" name="Rectangle : coins arrondis 5">
            <a:extLst>
              <a:ext uri="{FF2B5EF4-FFF2-40B4-BE49-F238E27FC236}">
                <a16:creationId xmlns:a16="http://schemas.microsoft.com/office/drawing/2014/main" id="{C982057E-AA62-66DC-91D3-60304F214A30}"/>
              </a:ext>
            </a:extLst>
          </p:cNvPr>
          <p:cNvSpPr/>
          <p:nvPr/>
        </p:nvSpPr>
        <p:spPr>
          <a:xfrm>
            <a:off x="1311310" y="2357367"/>
            <a:ext cx="3446717" cy="4056133"/>
          </a:xfrm>
          <a:prstGeom prst="roundRect">
            <a:avLst/>
          </a:prstGeom>
          <a:solidFill>
            <a:schemeClr val="accent1">
              <a:lumMod val="40000"/>
              <a:lumOff val="60000"/>
            </a:schemeClr>
          </a:solidFill>
          <a:ln>
            <a:noFill/>
          </a:ln>
        </p:spPr>
        <p:txBody>
          <a:bodyPr spcFirstLastPara="1" wrap="square" lIns="91425" tIns="91425" rIns="91425" bIns="91425" anchor="ctr" anchorCtr="0">
            <a:noAutofit/>
          </a:bodyPr>
          <a:lstStyle/>
          <a:p>
            <a:pPr>
              <a:buClr>
                <a:srgbClr val="000000"/>
              </a:buClr>
            </a:pPr>
            <a:endParaRPr lang="fr-FR" sz="1400" kern="0" dirty="0">
              <a:solidFill>
                <a:srgbClr val="000000"/>
              </a:solidFill>
              <a:cs typeface="Arial"/>
            </a:endParaRPr>
          </a:p>
        </p:txBody>
      </p:sp>
      <p:sp>
        <p:nvSpPr>
          <p:cNvPr id="7" name="TextBox 3">
            <a:extLst>
              <a:ext uri="{FF2B5EF4-FFF2-40B4-BE49-F238E27FC236}">
                <a16:creationId xmlns:a16="http://schemas.microsoft.com/office/drawing/2014/main" id="{85009C64-7797-8964-9287-1681C2FE9467}"/>
              </a:ext>
            </a:extLst>
          </p:cNvPr>
          <p:cNvSpPr txBox="1"/>
          <p:nvPr/>
        </p:nvSpPr>
        <p:spPr>
          <a:xfrm>
            <a:off x="2690517" y="266207"/>
            <a:ext cx="8318593" cy="748666"/>
          </a:xfrm>
          <a:prstGeom prst="rect">
            <a:avLst/>
          </a:prstGeom>
        </p:spPr>
        <p:txBody>
          <a:bodyPr wrap="square" lIns="0" tIns="0" rIns="0" bIns="0" rtlCol="0" anchor="t">
            <a:spAutoFit/>
          </a:bodyPr>
          <a:lstStyle/>
          <a:p>
            <a:pPr algn="ctr">
              <a:lnSpc>
                <a:spcPts val="6209"/>
              </a:lnSpc>
              <a:spcBef>
                <a:spcPct val="0"/>
              </a:spcBef>
            </a:pPr>
            <a:r>
              <a:rPr lang="fr-FR" sz="4500" spc="225" dirty="0">
                <a:solidFill>
                  <a:srgbClr val="FF0000"/>
                </a:solidFill>
              </a:rPr>
              <a:t>Outils de Travail</a:t>
            </a:r>
          </a:p>
        </p:txBody>
      </p:sp>
      <p:sp>
        <p:nvSpPr>
          <p:cNvPr id="9" name="Freeform 6">
            <a:extLst>
              <a:ext uri="{FF2B5EF4-FFF2-40B4-BE49-F238E27FC236}">
                <a16:creationId xmlns:a16="http://schemas.microsoft.com/office/drawing/2014/main" id="{CD55FA45-7335-799A-DBD0-E90F9F43DEF8}"/>
              </a:ext>
            </a:extLst>
          </p:cNvPr>
          <p:cNvSpPr/>
          <p:nvPr/>
        </p:nvSpPr>
        <p:spPr>
          <a:xfrm>
            <a:off x="7580116" y="3584543"/>
            <a:ext cx="3504910" cy="1836497"/>
          </a:xfrm>
          <a:custGeom>
            <a:avLst/>
            <a:gdLst/>
            <a:ahLst/>
            <a:cxnLst/>
            <a:rect l="l" t="t" r="r" b="b"/>
            <a:pathLst>
              <a:path w="6766192" h="6766192">
                <a:moveTo>
                  <a:pt x="0" y="0"/>
                </a:moveTo>
                <a:lnTo>
                  <a:pt x="6766192" y="0"/>
                </a:lnTo>
                <a:lnTo>
                  <a:pt x="6766192" y="6766192"/>
                </a:lnTo>
                <a:lnTo>
                  <a:pt x="0" y="6766192"/>
                </a:lnTo>
                <a:lnTo>
                  <a:pt x="0" y="0"/>
                </a:lnTo>
                <a:close/>
              </a:path>
            </a:pathLst>
          </a:custGeom>
          <a:blipFill>
            <a:blip r:embed="rId2"/>
            <a:stretch>
              <a:fillRect/>
            </a:stretch>
          </a:blipFill>
        </p:spPr>
      </p:sp>
      <p:sp>
        <p:nvSpPr>
          <p:cNvPr id="10" name="ZoneTexte 9">
            <a:extLst>
              <a:ext uri="{FF2B5EF4-FFF2-40B4-BE49-F238E27FC236}">
                <a16:creationId xmlns:a16="http://schemas.microsoft.com/office/drawing/2014/main" id="{52777641-9180-1435-3C16-765E1BB90902}"/>
              </a:ext>
            </a:extLst>
          </p:cNvPr>
          <p:cNvSpPr txBox="1"/>
          <p:nvPr/>
        </p:nvSpPr>
        <p:spPr>
          <a:xfrm>
            <a:off x="1682007" y="2568091"/>
            <a:ext cx="2432794" cy="707886"/>
          </a:xfrm>
          <a:prstGeom prst="rect">
            <a:avLst/>
          </a:prstGeom>
          <a:noFill/>
        </p:spPr>
        <p:txBody>
          <a:bodyPr wrap="square" rtlCol="0">
            <a:spAutoFit/>
          </a:bodyPr>
          <a:lstStyle/>
          <a:p>
            <a:r>
              <a:rPr lang="fr-FR" sz="2000" b="1" dirty="0">
                <a:solidFill>
                  <a:srgbClr val="FF0000"/>
                </a:solidFill>
              </a:rPr>
              <a:t>Environnement de développement</a:t>
            </a:r>
          </a:p>
        </p:txBody>
      </p:sp>
      <p:sp>
        <p:nvSpPr>
          <p:cNvPr id="11" name="ZoneTexte 10">
            <a:extLst>
              <a:ext uri="{FF2B5EF4-FFF2-40B4-BE49-F238E27FC236}">
                <a16:creationId xmlns:a16="http://schemas.microsoft.com/office/drawing/2014/main" id="{8BADF8B1-5F7A-E01E-CD69-C718654096D1}"/>
              </a:ext>
            </a:extLst>
          </p:cNvPr>
          <p:cNvSpPr txBox="1"/>
          <p:nvPr/>
        </p:nvSpPr>
        <p:spPr>
          <a:xfrm>
            <a:off x="7938135" y="2672623"/>
            <a:ext cx="2942555" cy="400110"/>
          </a:xfrm>
          <a:prstGeom prst="rect">
            <a:avLst/>
          </a:prstGeom>
          <a:noFill/>
        </p:spPr>
        <p:txBody>
          <a:bodyPr wrap="square" rtlCol="0">
            <a:spAutoFit/>
          </a:bodyPr>
          <a:lstStyle/>
          <a:p>
            <a:r>
              <a:rPr lang="fr-FR" sz="2000" b="1" dirty="0">
                <a:solidFill>
                  <a:srgbClr val="FF0000"/>
                </a:solidFill>
              </a:rPr>
              <a:t>Bibliothèques  utilisées</a:t>
            </a:r>
          </a:p>
        </p:txBody>
      </p:sp>
      <p:pic>
        <p:nvPicPr>
          <p:cNvPr id="12" name="Picture 8" descr="Anaconda (Python distribution) - Wikipedia">
            <a:extLst>
              <a:ext uri="{FF2B5EF4-FFF2-40B4-BE49-F238E27FC236}">
                <a16:creationId xmlns:a16="http://schemas.microsoft.com/office/drawing/2014/main" id="{5E966B29-850E-C5B3-A73A-1CC33290E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401" y="3346396"/>
            <a:ext cx="1815616" cy="905777"/>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7">
            <a:extLst>
              <a:ext uri="{FF2B5EF4-FFF2-40B4-BE49-F238E27FC236}">
                <a16:creationId xmlns:a16="http://schemas.microsoft.com/office/drawing/2014/main" id="{25992004-7A53-D358-C164-04DAB97625F8}"/>
              </a:ext>
            </a:extLst>
          </p:cNvPr>
          <p:cNvSpPr/>
          <p:nvPr/>
        </p:nvSpPr>
        <p:spPr>
          <a:xfrm>
            <a:off x="7750882" y="5165416"/>
            <a:ext cx="3163378" cy="751853"/>
          </a:xfrm>
          <a:custGeom>
            <a:avLst/>
            <a:gdLst/>
            <a:ahLst/>
            <a:cxnLst/>
            <a:rect l="l" t="t" r="r" b="b"/>
            <a:pathLst>
              <a:path w="6526873" h="2515022">
                <a:moveTo>
                  <a:pt x="0" y="0"/>
                </a:moveTo>
                <a:lnTo>
                  <a:pt x="6526873" y="0"/>
                </a:lnTo>
                <a:lnTo>
                  <a:pt x="6526873" y="2515021"/>
                </a:lnTo>
                <a:lnTo>
                  <a:pt x="0" y="2515021"/>
                </a:lnTo>
                <a:lnTo>
                  <a:pt x="0" y="0"/>
                </a:lnTo>
                <a:close/>
              </a:path>
            </a:pathLst>
          </a:custGeom>
          <a:blipFill>
            <a:blip r:embed="rId4"/>
            <a:stretch>
              <a:fillRect/>
            </a:stretch>
          </a:blipFill>
        </p:spPr>
      </p:sp>
      <p:pic>
        <p:nvPicPr>
          <p:cNvPr id="14" name="Image 13" descr="Une image contenant Graphique, logo, Police, graphisme&#10;&#10;Description générée automatiquement">
            <a:extLst>
              <a:ext uri="{FF2B5EF4-FFF2-40B4-BE49-F238E27FC236}">
                <a16:creationId xmlns:a16="http://schemas.microsoft.com/office/drawing/2014/main" id="{BAC5D234-7374-384C-58CD-1352A0C65F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9230" y="4668984"/>
            <a:ext cx="1385958" cy="1385958"/>
          </a:xfrm>
          <a:prstGeom prst="rect">
            <a:avLst/>
          </a:prstGeom>
        </p:spPr>
      </p:pic>
    </p:spTree>
    <p:extLst>
      <p:ext uri="{BB962C8B-B14F-4D97-AF65-F5344CB8AC3E}">
        <p14:creationId xmlns:p14="http://schemas.microsoft.com/office/powerpoint/2010/main" val="2715399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80EE7C1-7D17-C6CF-768C-66FDB807EB07}"/>
              </a:ext>
            </a:extLst>
          </p:cNvPr>
          <p:cNvSpPr txBox="1"/>
          <p:nvPr/>
        </p:nvSpPr>
        <p:spPr>
          <a:xfrm>
            <a:off x="2603500" y="1735059"/>
            <a:ext cx="7556500" cy="5122941"/>
          </a:xfrm>
          <a:prstGeom prst="rect">
            <a:avLst/>
          </a:prstGeom>
          <a:noFill/>
        </p:spPr>
        <p:txBody>
          <a:bodyPr wrap="square">
            <a:spAutoFit/>
          </a:bodyPr>
          <a:lstStyle/>
          <a:p>
            <a:pPr>
              <a:lnSpc>
                <a:spcPct val="150000"/>
              </a:lnSpc>
              <a:spcBef>
                <a:spcPct val="0"/>
              </a:spcBef>
            </a:pPr>
            <a:r>
              <a:rPr lang="fr-FR" sz="2000" dirty="0"/>
              <a:t>Installation par défaut de </a:t>
            </a:r>
            <a:r>
              <a:rPr lang="fr-FR" sz="2000" dirty="0" err="1"/>
              <a:t>pycaret</a:t>
            </a:r>
            <a:endParaRPr lang="fr-FR" sz="2000" dirty="0"/>
          </a:p>
          <a:p>
            <a:pPr marL="971550" lvl="1" indent="-514350">
              <a:lnSpc>
                <a:spcPct val="150000"/>
              </a:lnSpc>
              <a:spcBef>
                <a:spcPct val="0"/>
              </a:spcBef>
              <a:buFont typeface="Arial" panose="020B0604020202020204" pitchFamily="34" charset="0"/>
              <a:buChar char="•"/>
            </a:pPr>
            <a:r>
              <a:rPr lang="fr-FR" sz="2000" dirty="0" err="1">
                <a:solidFill>
                  <a:srgbClr val="00B050"/>
                </a:solidFill>
              </a:rPr>
              <a:t>pip</a:t>
            </a:r>
            <a:r>
              <a:rPr lang="fr-FR" sz="2000" dirty="0">
                <a:solidFill>
                  <a:srgbClr val="00B050"/>
                </a:solidFill>
              </a:rPr>
              <a:t> </a:t>
            </a:r>
            <a:r>
              <a:rPr lang="fr-FR" sz="2000" dirty="0" err="1">
                <a:solidFill>
                  <a:srgbClr val="00B050"/>
                </a:solidFill>
              </a:rPr>
              <a:t>install</a:t>
            </a:r>
            <a:r>
              <a:rPr lang="fr-FR" sz="2000" dirty="0">
                <a:solidFill>
                  <a:srgbClr val="00B050"/>
                </a:solidFill>
              </a:rPr>
              <a:t> </a:t>
            </a:r>
            <a:r>
              <a:rPr lang="fr-FR" sz="2000" dirty="0" err="1">
                <a:solidFill>
                  <a:srgbClr val="00B050"/>
                </a:solidFill>
              </a:rPr>
              <a:t>pycaret</a:t>
            </a:r>
            <a:endParaRPr lang="fr-FR" sz="2000" dirty="0">
              <a:solidFill>
                <a:srgbClr val="00B050"/>
              </a:solidFill>
            </a:endParaRPr>
          </a:p>
          <a:p>
            <a:pPr>
              <a:lnSpc>
                <a:spcPct val="150000"/>
              </a:lnSpc>
              <a:spcBef>
                <a:spcPct val="0"/>
              </a:spcBef>
            </a:pPr>
            <a:r>
              <a:rPr lang="fr-FR" sz="2000" dirty="0">
                <a:effectLst/>
              </a:rPr>
              <a:t>les dépendances facultatives</a:t>
            </a:r>
            <a:endParaRPr lang="en-US" sz="2000" spc="32" dirty="0">
              <a:solidFill>
                <a:srgbClr val="00B050"/>
              </a:solidFill>
            </a:endParaRPr>
          </a:p>
          <a:p>
            <a:pPr marL="914400" lvl="1" indent="-457200">
              <a:lnSpc>
                <a:spcPct val="150000"/>
              </a:lnSpc>
              <a:buFont typeface="Arial" panose="020B0604020202020204" pitchFamily="34" charset="0"/>
              <a:buChar char="•"/>
            </a:pPr>
            <a:r>
              <a:rPr lang="fr-FR" sz="2000" dirty="0" err="1">
                <a:solidFill>
                  <a:srgbClr val="00B050"/>
                </a:solidFill>
              </a:rPr>
              <a:t>pip</a:t>
            </a:r>
            <a:r>
              <a:rPr lang="fr-FR" sz="2000" dirty="0">
                <a:solidFill>
                  <a:srgbClr val="00B050"/>
                </a:solidFill>
              </a:rPr>
              <a:t> </a:t>
            </a:r>
            <a:r>
              <a:rPr lang="fr-FR" sz="2000" dirty="0" err="1">
                <a:solidFill>
                  <a:srgbClr val="00B050"/>
                </a:solidFill>
              </a:rPr>
              <a:t>install</a:t>
            </a:r>
            <a:r>
              <a:rPr lang="fr-FR" sz="2000" dirty="0">
                <a:solidFill>
                  <a:srgbClr val="00B050"/>
                </a:solidFill>
              </a:rPr>
              <a:t> </a:t>
            </a:r>
            <a:r>
              <a:rPr lang="fr-FR" sz="2000" dirty="0" err="1">
                <a:solidFill>
                  <a:srgbClr val="00B050"/>
                </a:solidFill>
              </a:rPr>
              <a:t>pycaret</a:t>
            </a:r>
            <a:r>
              <a:rPr lang="fr-FR" sz="2000" dirty="0">
                <a:solidFill>
                  <a:srgbClr val="00B050"/>
                </a:solidFill>
              </a:rPr>
              <a:t>[</a:t>
            </a:r>
            <a:r>
              <a:rPr lang="fr-FR" sz="2000" dirty="0" err="1">
                <a:solidFill>
                  <a:srgbClr val="00B050"/>
                </a:solidFill>
              </a:rPr>
              <a:t>analysis</a:t>
            </a:r>
            <a:r>
              <a:rPr lang="fr-FR" sz="2000" dirty="0">
                <a:solidFill>
                  <a:srgbClr val="00B050"/>
                </a:solidFill>
              </a:rPr>
              <a:t>]</a:t>
            </a:r>
          </a:p>
          <a:p>
            <a:pPr marL="914400" lvl="1" indent="-457200">
              <a:lnSpc>
                <a:spcPct val="150000"/>
              </a:lnSpc>
              <a:buFont typeface="Arial" panose="020B0604020202020204" pitchFamily="34" charset="0"/>
              <a:buChar char="•"/>
            </a:pPr>
            <a:r>
              <a:rPr lang="fr-FR" sz="2000" dirty="0" err="1">
                <a:solidFill>
                  <a:srgbClr val="00B050"/>
                </a:solidFill>
              </a:rPr>
              <a:t>pip</a:t>
            </a:r>
            <a:r>
              <a:rPr lang="fr-FR" sz="2000" dirty="0">
                <a:solidFill>
                  <a:srgbClr val="00B050"/>
                </a:solidFill>
              </a:rPr>
              <a:t> </a:t>
            </a:r>
            <a:r>
              <a:rPr lang="fr-FR" sz="2000" dirty="0" err="1">
                <a:solidFill>
                  <a:srgbClr val="00B050"/>
                </a:solidFill>
              </a:rPr>
              <a:t>install</a:t>
            </a:r>
            <a:r>
              <a:rPr lang="fr-FR" sz="2000" dirty="0">
                <a:solidFill>
                  <a:srgbClr val="00B050"/>
                </a:solidFill>
              </a:rPr>
              <a:t> </a:t>
            </a:r>
            <a:r>
              <a:rPr lang="fr-FR" sz="2000" dirty="0" err="1">
                <a:solidFill>
                  <a:srgbClr val="00B050"/>
                </a:solidFill>
              </a:rPr>
              <a:t>pycaret</a:t>
            </a:r>
            <a:r>
              <a:rPr lang="fr-FR" sz="2000" dirty="0">
                <a:solidFill>
                  <a:srgbClr val="00B050"/>
                </a:solidFill>
              </a:rPr>
              <a:t>[</a:t>
            </a:r>
            <a:r>
              <a:rPr lang="fr-FR" sz="2000" dirty="0" err="1">
                <a:solidFill>
                  <a:srgbClr val="00B050"/>
                </a:solidFill>
              </a:rPr>
              <a:t>models</a:t>
            </a:r>
            <a:r>
              <a:rPr lang="fr-FR" sz="2000" dirty="0">
                <a:solidFill>
                  <a:srgbClr val="00B050"/>
                </a:solidFill>
              </a:rPr>
              <a:t>]</a:t>
            </a:r>
          </a:p>
          <a:p>
            <a:pPr marL="914400" lvl="1" indent="-457200">
              <a:lnSpc>
                <a:spcPct val="150000"/>
              </a:lnSpc>
              <a:buFont typeface="Arial" panose="020B0604020202020204" pitchFamily="34" charset="0"/>
              <a:buChar char="•"/>
            </a:pPr>
            <a:r>
              <a:rPr lang="fr-FR" sz="2000" dirty="0" err="1">
                <a:solidFill>
                  <a:srgbClr val="00B050"/>
                </a:solidFill>
              </a:rPr>
              <a:t>pip</a:t>
            </a:r>
            <a:r>
              <a:rPr lang="fr-FR" sz="2000" dirty="0">
                <a:solidFill>
                  <a:srgbClr val="00B050"/>
                </a:solidFill>
              </a:rPr>
              <a:t> </a:t>
            </a:r>
            <a:r>
              <a:rPr lang="fr-FR" sz="2000" dirty="0" err="1">
                <a:solidFill>
                  <a:srgbClr val="00B050"/>
                </a:solidFill>
              </a:rPr>
              <a:t>install</a:t>
            </a:r>
            <a:r>
              <a:rPr lang="fr-FR" sz="2000" dirty="0">
                <a:solidFill>
                  <a:srgbClr val="00B050"/>
                </a:solidFill>
              </a:rPr>
              <a:t> </a:t>
            </a:r>
            <a:r>
              <a:rPr lang="fr-FR" sz="2000" dirty="0" err="1">
                <a:solidFill>
                  <a:srgbClr val="00B050"/>
                </a:solidFill>
              </a:rPr>
              <a:t>pycaret</a:t>
            </a:r>
            <a:r>
              <a:rPr lang="fr-FR" sz="2000" dirty="0">
                <a:solidFill>
                  <a:srgbClr val="00B050"/>
                </a:solidFill>
              </a:rPr>
              <a:t>[tuner]</a:t>
            </a:r>
          </a:p>
          <a:p>
            <a:pPr marL="914400" lvl="1" indent="-457200">
              <a:lnSpc>
                <a:spcPct val="150000"/>
              </a:lnSpc>
              <a:buFont typeface="Arial" panose="020B0604020202020204" pitchFamily="34" charset="0"/>
              <a:buChar char="•"/>
            </a:pPr>
            <a:r>
              <a:rPr lang="fr-FR" sz="2000" dirty="0" err="1">
                <a:solidFill>
                  <a:srgbClr val="00B050"/>
                </a:solidFill>
              </a:rPr>
              <a:t>pip</a:t>
            </a:r>
            <a:r>
              <a:rPr lang="fr-FR" sz="2000" dirty="0">
                <a:solidFill>
                  <a:srgbClr val="00B050"/>
                </a:solidFill>
              </a:rPr>
              <a:t> </a:t>
            </a:r>
            <a:r>
              <a:rPr lang="fr-FR" sz="2000" dirty="0" err="1">
                <a:solidFill>
                  <a:srgbClr val="00B050"/>
                </a:solidFill>
              </a:rPr>
              <a:t>install</a:t>
            </a:r>
            <a:r>
              <a:rPr lang="fr-FR" sz="2000" dirty="0">
                <a:solidFill>
                  <a:srgbClr val="00B050"/>
                </a:solidFill>
              </a:rPr>
              <a:t> </a:t>
            </a:r>
            <a:r>
              <a:rPr lang="fr-FR" sz="2000" dirty="0" err="1">
                <a:solidFill>
                  <a:srgbClr val="00B050"/>
                </a:solidFill>
              </a:rPr>
              <a:t>pycaret</a:t>
            </a:r>
            <a:r>
              <a:rPr lang="fr-FR" sz="2000" dirty="0">
                <a:solidFill>
                  <a:srgbClr val="00B050"/>
                </a:solidFill>
              </a:rPr>
              <a:t>[</a:t>
            </a:r>
            <a:r>
              <a:rPr lang="fr-FR" sz="2000" dirty="0" err="1">
                <a:solidFill>
                  <a:srgbClr val="00B050"/>
                </a:solidFill>
              </a:rPr>
              <a:t>mlops</a:t>
            </a:r>
            <a:r>
              <a:rPr lang="fr-FR" sz="2000" dirty="0">
                <a:solidFill>
                  <a:srgbClr val="00B050"/>
                </a:solidFill>
              </a:rPr>
              <a:t>]</a:t>
            </a:r>
          </a:p>
          <a:p>
            <a:pPr marL="514350" indent="-514350">
              <a:lnSpc>
                <a:spcPct val="150000"/>
              </a:lnSpc>
              <a:spcBef>
                <a:spcPct val="0"/>
              </a:spcBef>
              <a:buFont typeface="Arial" panose="020B0604020202020204" pitchFamily="34" charset="0"/>
              <a:buChar char="•"/>
            </a:pPr>
            <a:endParaRPr lang="fr-FR" sz="2000" dirty="0">
              <a:solidFill>
                <a:srgbClr val="00B050"/>
              </a:solidFill>
            </a:endParaRPr>
          </a:p>
          <a:p>
            <a:pPr>
              <a:lnSpc>
                <a:spcPct val="150000"/>
              </a:lnSpc>
              <a:spcBef>
                <a:spcPct val="0"/>
              </a:spcBef>
            </a:pPr>
            <a:r>
              <a:rPr lang="fr-FR" sz="2000" spc="38" dirty="0">
                <a:solidFill>
                  <a:srgbClr val="231F20"/>
                </a:solidFill>
              </a:rPr>
              <a:t>Pour installer la bibliothèque complète de </a:t>
            </a:r>
            <a:r>
              <a:rPr lang="fr-FR" sz="2000" spc="38" dirty="0" err="1">
                <a:solidFill>
                  <a:srgbClr val="231F20"/>
                </a:solidFill>
              </a:rPr>
              <a:t>pycaret</a:t>
            </a:r>
            <a:endParaRPr lang="en-US" sz="2000" spc="32" dirty="0">
              <a:solidFill>
                <a:srgbClr val="00BF63"/>
              </a:solidFill>
            </a:endParaRPr>
          </a:p>
          <a:p>
            <a:pPr marL="971550" lvl="1" indent="-514350">
              <a:lnSpc>
                <a:spcPct val="150000"/>
              </a:lnSpc>
              <a:spcBef>
                <a:spcPct val="0"/>
              </a:spcBef>
              <a:buFont typeface="Arial" panose="020B0604020202020204" pitchFamily="34" charset="0"/>
              <a:buChar char="•"/>
            </a:pPr>
            <a:r>
              <a:rPr lang="fr-FR" sz="2000" dirty="0" err="1">
                <a:solidFill>
                  <a:srgbClr val="00B050"/>
                </a:solidFill>
              </a:rPr>
              <a:t>pip</a:t>
            </a:r>
            <a:r>
              <a:rPr lang="fr-FR" sz="2000" dirty="0">
                <a:solidFill>
                  <a:srgbClr val="00B050"/>
                </a:solidFill>
              </a:rPr>
              <a:t> </a:t>
            </a:r>
            <a:r>
              <a:rPr lang="fr-FR" sz="2000" dirty="0" err="1">
                <a:solidFill>
                  <a:srgbClr val="00B050"/>
                </a:solidFill>
              </a:rPr>
              <a:t>install</a:t>
            </a:r>
            <a:r>
              <a:rPr lang="fr-FR" sz="2000" dirty="0">
                <a:solidFill>
                  <a:srgbClr val="00B050"/>
                </a:solidFill>
              </a:rPr>
              <a:t> </a:t>
            </a:r>
            <a:r>
              <a:rPr lang="fr-FR" sz="2000" dirty="0" err="1">
                <a:solidFill>
                  <a:srgbClr val="00B050"/>
                </a:solidFill>
              </a:rPr>
              <a:t>pycaret</a:t>
            </a:r>
            <a:r>
              <a:rPr lang="en-US" sz="2000" spc="32" dirty="0">
                <a:solidFill>
                  <a:srgbClr val="00BF63"/>
                </a:solidFill>
              </a:rPr>
              <a:t>[full]</a:t>
            </a:r>
          </a:p>
          <a:p>
            <a:pPr>
              <a:lnSpc>
                <a:spcPct val="150000"/>
              </a:lnSpc>
              <a:spcBef>
                <a:spcPct val="0"/>
              </a:spcBef>
            </a:pPr>
            <a:endParaRPr lang="en-US" sz="2000" spc="32" dirty="0">
              <a:solidFill>
                <a:srgbClr val="00BF63"/>
              </a:solidFill>
            </a:endParaRPr>
          </a:p>
        </p:txBody>
      </p:sp>
      <p:sp>
        <p:nvSpPr>
          <p:cNvPr id="4" name="TextBox 3">
            <a:extLst>
              <a:ext uri="{FF2B5EF4-FFF2-40B4-BE49-F238E27FC236}">
                <a16:creationId xmlns:a16="http://schemas.microsoft.com/office/drawing/2014/main" id="{536B713C-C68D-9EF4-1D3A-F8AA5CD51B3C}"/>
              </a:ext>
            </a:extLst>
          </p:cNvPr>
          <p:cNvSpPr txBox="1"/>
          <p:nvPr/>
        </p:nvSpPr>
        <p:spPr>
          <a:xfrm>
            <a:off x="1130206" y="353927"/>
            <a:ext cx="11439607" cy="745332"/>
          </a:xfrm>
          <a:prstGeom prst="rect">
            <a:avLst/>
          </a:prstGeom>
        </p:spPr>
        <p:txBody>
          <a:bodyPr lIns="0" tIns="0" rIns="0" bIns="0" rtlCol="0" anchor="t">
            <a:spAutoFit/>
          </a:bodyPr>
          <a:lstStyle/>
          <a:p>
            <a:pPr algn="ctr">
              <a:lnSpc>
                <a:spcPts val="6209"/>
              </a:lnSpc>
              <a:spcBef>
                <a:spcPct val="0"/>
              </a:spcBef>
            </a:pPr>
            <a:r>
              <a:rPr lang="fr-FR" sz="4400" spc="225" dirty="0">
                <a:solidFill>
                  <a:srgbClr val="FF0000"/>
                </a:solidFill>
              </a:rPr>
              <a:t>Installation des bibliothèques</a:t>
            </a:r>
          </a:p>
        </p:txBody>
      </p:sp>
    </p:spTree>
    <p:extLst>
      <p:ext uri="{BB962C8B-B14F-4D97-AF65-F5344CB8AC3E}">
        <p14:creationId xmlns:p14="http://schemas.microsoft.com/office/powerpoint/2010/main" val="2382904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9B08F48C-6502-6DE1-67F6-05AD8F76FFAA}"/>
              </a:ext>
            </a:extLst>
          </p:cNvPr>
          <p:cNvSpPr txBox="1"/>
          <p:nvPr/>
        </p:nvSpPr>
        <p:spPr>
          <a:xfrm>
            <a:off x="2755806" y="881461"/>
            <a:ext cx="6474947" cy="745269"/>
          </a:xfrm>
          <a:prstGeom prst="rect">
            <a:avLst/>
          </a:prstGeom>
        </p:spPr>
        <p:txBody>
          <a:bodyPr wrap="square" lIns="0" tIns="0" rIns="0" bIns="0" rtlCol="0" anchor="t">
            <a:spAutoFit/>
          </a:bodyPr>
          <a:lstStyle/>
          <a:p>
            <a:pPr algn="ctr">
              <a:lnSpc>
                <a:spcPts val="6209"/>
              </a:lnSpc>
              <a:spcBef>
                <a:spcPct val="0"/>
              </a:spcBef>
            </a:pPr>
            <a:r>
              <a:rPr lang="fr-FR" sz="4400" spc="225" dirty="0">
                <a:solidFill>
                  <a:srgbClr val="FF0000"/>
                </a:solidFill>
              </a:rPr>
              <a:t>Objectif du projet</a:t>
            </a:r>
          </a:p>
        </p:txBody>
      </p:sp>
      <p:sp>
        <p:nvSpPr>
          <p:cNvPr id="4" name="ZoneTexte 3">
            <a:extLst>
              <a:ext uri="{FF2B5EF4-FFF2-40B4-BE49-F238E27FC236}">
                <a16:creationId xmlns:a16="http://schemas.microsoft.com/office/drawing/2014/main" id="{42E82632-6BEE-BF9E-1976-0B315CBED830}"/>
              </a:ext>
            </a:extLst>
          </p:cNvPr>
          <p:cNvSpPr txBox="1"/>
          <p:nvPr/>
        </p:nvSpPr>
        <p:spPr>
          <a:xfrm>
            <a:off x="2532009" y="3200185"/>
            <a:ext cx="8453491" cy="880369"/>
          </a:xfrm>
          <a:prstGeom prst="rect">
            <a:avLst/>
          </a:prstGeom>
          <a:noFill/>
        </p:spPr>
        <p:txBody>
          <a:bodyPr wrap="square">
            <a:spAutoFit/>
          </a:bodyPr>
          <a:lstStyle/>
          <a:p>
            <a:pPr>
              <a:lnSpc>
                <a:spcPct val="150000"/>
              </a:lnSpc>
            </a:pPr>
            <a:r>
              <a:rPr lang="fr-FR" dirty="0"/>
              <a:t>Ce projet a pour but de </a:t>
            </a:r>
            <a:r>
              <a:rPr lang="fr-FR" dirty="0">
                <a:solidFill>
                  <a:srgbClr val="FF0000"/>
                </a:solidFill>
              </a:rPr>
              <a:t>prédire les montants des réclamations </a:t>
            </a:r>
            <a:r>
              <a:rPr lang="fr-FR" dirty="0"/>
              <a:t>d'assurance que l'assureur doit verser à l’assuré, en se basant sur des caractéristiques spécifiques.</a:t>
            </a:r>
          </a:p>
        </p:txBody>
      </p:sp>
    </p:spTree>
    <p:extLst>
      <p:ext uri="{BB962C8B-B14F-4D97-AF65-F5344CB8AC3E}">
        <p14:creationId xmlns:p14="http://schemas.microsoft.com/office/powerpoint/2010/main" val="3144821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7369B8A5-234E-14E1-E78A-D3B7982F2D26}"/>
              </a:ext>
            </a:extLst>
          </p:cNvPr>
          <p:cNvSpPr txBox="1"/>
          <p:nvPr/>
        </p:nvSpPr>
        <p:spPr>
          <a:xfrm>
            <a:off x="2571988" y="707875"/>
            <a:ext cx="8322359" cy="745269"/>
          </a:xfrm>
          <a:prstGeom prst="rect">
            <a:avLst/>
          </a:prstGeom>
        </p:spPr>
        <p:txBody>
          <a:bodyPr wrap="square" lIns="0" tIns="0" rIns="0" bIns="0" rtlCol="0" anchor="t">
            <a:spAutoFit/>
          </a:bodyPr>
          <a:lstStyle/>
          <a:p>
            <a:pPr algn="ctr">
              <a:lnSpc>
                <a:spcPts val="6209"/>
              </a:lnSpc>
              <a:spcBef>
                <a:spcPct val="0"/>
              </a:spcBef>
            </a:pPr>
            <a:r>
              <a:rPr lang="fr-FR" sz="4400" i="0" dirty="0">
                <a:solidFill>
                  <a:srgbClr val="FF0000"/>
                </a:solidFill>
                <a:effectLst/>
              </a:rPr>
              <a:t>Description générale du </a:t>
            </a:r>
            <a:r>
              <a:rPr lang="fr-FR" sz="4400" i="0" dirty="0" err="1">
                <a:solidFill>
                  <a:srgbClr val="FF0000"/>
                </a:solidFill>
                <a:effectLst/>
              </a:rPr>
              <a:t>Dataset</a:t>
            </a:r>
            <a:endParaRPr lang="en-US" sz="4400" spc="225" dirty="0">
              <a:solidFill>
                <a:srgbClr val="FF0000"/>
              </a:solidFill>
            </a:endParaRPr>
          </a:p>
        </p:txBody>
      </p:sp>
      <p:sp>
        <p:nvSpPr>
          <p:cNvPr id="4" name="ZoneTexte 3">
            <a:extLst>
              <a:ext uri="{FF2B5EF4-FFF2-40B4-BE49-F238E27FC236}">
                <a16:creationId xmlns:a16="http://schemas.microsoft.com/office/drawing/2014/main" id="{CE39A0DF-7BEB-F307-244F-D56E539FF565}"/>
              </a:ext>
            </a:extLst>
          </p:cNvPr>
          <p:cNvSpPr txBox="1"/>
          <p:nvPr/>
        </p:nvSpPr>
        <p:spPr>
          <a:xfrm>
            <a:off x="1011817" y="2772664"/>
            <a:ext cx="11442700" cy="2126864"/>
          </a:xfrm>
          <a:prstGeom prst="rect">
            <a:avLst/>
          </a:prstGeom>
          <a:noFill/>
        </p:spPr>
        <p:txBody>
          <a:bodyPr wrap="square">
            <a:spAutoFit/>
          </a:bodyPr>
          <a:lstStyle/>
          <a:p>
            <a:pPr marL="457200" indent="-457200">
              <a:lnSpc>
                <a:spcPct val="150000"/>
              </a:lnSpc>
              <a:buFont typeface="Arial" panose="020B0604020202020204" pitchFamily="34" charset="0"/>
              <a:buChar char="•"/>
            </a:pPr>
            <a:r>
              <a:rPr lang="fr-FR" b="1" dirty="0">
                <a:solidFill>
                  <a:srgbClr val="0D0D0D"/>
                </a:solidFill>
              </a:rPr>
              <a:t>Nom: </a:t>
            </a:r>
            <a:r>
              <a:rPr lang="fr-FR" dirty="0" err="1">
                <a:solidFill>
                  <a:srgbClr val="0D0D0D"/>
                </a:solidFill>
              </a:rPr>
              <a:t>Insurance</a:t>
            </a:r>
            <a:r>
              <a:rPr lang="fr-FR" dirty="0">
                <a:solidFill>
                  <a:srgbClr val="0D0D0D"/>
                </a:solidFill>
              </a:rPr>
              <a:t> automobile claims</a:t>
            </a:r>
          </a:p>
          <a:p>
            <a:pPr marL="457200" indent="-457200">
              <a:lnSpc>
                <a:spcPct val="150000"/>
              </a:lnSpc>
              <a:buFont typeface="Arial" panose="020B0604020202020204" pitchFamily="34" charset="0"/>
              <a:buChar char="•"/>
            </a:pPr>
            <a:r>
              <a:rPr lang="fr-FR" b="1" dirty="0">
                <a:solidFill>
                  <a:srgbClr val="0D0D0D"/>
                </a:solidFill>
              </a:rPr>
              <a:t>S</a:t>
            </a:r>
            <a:r>
              <a:rPr lang="fr-FR" b="1" i="0" dirty="0">
                <a:solidFill>
                  <a:srgbClr val="0D0D0D"/>
                </a:solidFill>
                <a:effectLst/>
              </a:rPr>
              <a:t>a source</a:t>
            </a:r>
            <a:r>
              <a:rPr lang="fr-FR" b="0" i="0" dirty="0">
                <a:solidFill>
                  <a:srgbClr val="0D0D0D"/>
                </a:solidFill>
                <a:effectLst/>
              </a:rPr>
              <a:t>: Les données ont été extrait du site </a:t>
            </a:r>
            <a:r>
              <a:rPr lang="fr-FR" b="0" i="0" dirty="0" err="1">
                <a:solidFill>
                  <a:srgbClr val="0D0D0D"/>
                </a:solidFill>
                <a:effectLst/>
              </a:rPr>
              <a:t>Kaggle</a:t>
            </a:r>
            <a:r>
              <a:rPr lang="fr-FR" b="0" i="0" dirty="0">
                <a:solidFill>
                  <a:srgbClr val="0D0D0D"/>
                </a:solidFill>
                <a:effectLst/>
              </a:rPr>
              <a:t> </a:t>
            </a:r>
            <a:r>
              <a:rPr lang="fr-FR" b="0" i="0" dirty="0">
                <a:solidFill>
                  <a:srgbClr val="0D0D0D"/>
                </a:solidFill>
                <a:effectLst/>
                <a:hlinkClick r:id="rId2"/>
              </a:rPr>
              <a:t>https://www.kaggle.com/datasets/aashishjhamtani/automobile-insurance</a:t>
            </a:r>
            <a:endParaRPr lang="fr-FR" dirty="0"/>
          </a:p>
          <a:p>
            <a:pPr marL="457200" indent="-457200">
              <a:lnSpc>
                <a:spcPct val="150000"/>
              </a:lnSpc>
              <a:buFont typeface="Arial" panose="020B0604020202020204" pitchFamily="34" charset="0"/>
              <a:buChar char="•"/>
            </a:pPr>
            <a:r>
              <a:rPr lang="fr-FR" b="1" dirty="0"/>
              <a:t>Son créateur </a:t>
            </a:r>
            <a:r>
              <a:rPr lang="fr-FR" dirty="0"/>
              <a:t>: </a:t>
            </a:r>
            <a:r>
              <a:rPr lang="fr-FR" dirty="0" err="1"/>
              <a:t>MaximusPrime</a:t>
            </a:r>
            <a:endParaRPr lang="fr-FR" dirty="0"/>
          </a:p>
          <a:p>
            <a:pPr marL="457200" indent="-457200">
              <a:lnSpc>
                <a:spcPct val="150000"/>
              </a:lnSpc>
              <a:buFont typeface="Arial" panose="020B0604020202020204" pitchFamily="34" charset="0"/>
              <a:buChar char="•"/>
            </a:pPr>
            <a:r>
              <a:rPr lang="fr-FR" b="1" dirty="0"/>
              <a:t>Sa date de création </a:t>
            </a:r>
            <a:r>
              <a:rPr lang="fr-FR" dirty="0"/>
              <a:t>: Les données ont été mises à disposition des utilisateurs sur </a:t>
            </a:r>
            <a:r>
              <a:rPr lang="fr-FR" dirty="0" err="1"/>
              <a:t>Kaggle</a:t>
            </a:r>
            <a:r>
              <a:rPr lang="fr-FR" dirty="0"/>
              <a:t> il y a 5 ans.</a:t>
            </a:r>
          </a:p>
        </p:txBody>
      </p:sp>
    </p:spTree>
    <p:extLst>
      <p:ext uri="{BB962C8B-B14F-4D97-AF65-F5344CB8AC3E}">
        <p14:creationId xmlns:p14="http://schemas.microsoft.com/office/powerpoint/2010/main" val="3127041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a:extLst>
              <a:ext uri="{FF2B5EF4-FFF2-40B4-BE49-F238E27FC236}">
                <a16:creationId xmlns:a16="http://schemas.microsoft.com/office/drawing/2014/main" id="{758AB67A-AA2B-4FD0-38B0-DBACCE52CFD9}"/>
              </a:ext>
            </a:extLst>
          </p:cNvPr>
          <p:cNvSpPr txBox="1"/>
          <p:nvPr/>
        </p:nvSpPr>
        <p:spPr>
          <a:xfrm>
            <a:off x="709217" y="2261146"/>
            <a:ext cx="9310272" cy="3913123"/>
          </a:xfrm>
          <a:prstGeom prst="rect">
            <a:avLst/>
          </a:prstGeom>
        </p:spPr>
        <p:txBody>
          <a:bodyPr wrap="square" lIns="0" tIns="0" rIns="0" bIns="0" rtlCol="0" anchor="t">
            <a:spAutoFit/>
          </a:bodyPr>
          <a:lstStyle/>
          <a:p>
            <a:pPr marL="1033868" lvl="1" indent="-516934">
              <a:lnSpc>
                <a:spcPts val="7805"/>
              </a:lnSpc>
              <a:buFont typeface="Arial"/>
              <a:buChar char="•"/>
            </a:pPr>
            <a:r>
              <a:rPr lang="fr-FR" sz="4788" spc="28" dirty="0">
                <a:solidFill>
                  <a:srgbClr val="231F20"/>
                </a:solidFill>
              </a:rPr>
              <a:t>Introduction générale</a:t>
            </a:r>
          </a:p>
          <a:p>
            <a:pPr marL="1033868" lvl="1" indent="-516934">
              <a:lnSpc>
                <a:spcPts val="7805"/>
              </a:lnSpc>
              <a:buFont typeface="Arial"/>
              <a:buChar char="•"/>
            </a:pPr>
            <a:r>
              <a:rPr lang="fr-FR" sz="4788" spc="28" dirty="0" err="1">
                <a:solidFill>
                  <a:srgbClr val="231F20"/>
                </a:solidFill>
              </a:rPr>
              <a:t>Pycaret</a:t>
            </a:r>
            <a:endParaRPr lang="fr-FR" sz="4788" spc="28" dirty="0">
              <a:solidFill>
                <a:srgbClr val="231F20"/>
              </a:solidFill>
            </a:endParaRPr>
          </a:p>
          <a:p>
            <a:pPr marL="1033868" lvl="1" indent="-516934">
              <a:lnSpc>
                <a:spcPts val="7805"/>
              </a:lnSpc>
              <a:buFont typeface="Arial"/>
              <a:buChar char="•"/>
            </a:pPr>
            <a:r>
              <a:rPr lang="fr-FR" sz="4788" spc="28" dirty="0" err="1">
                <a:solidFill>
                  <a:srgbClr val="231F20"/>
                </a:solidFill>
              </a:rPr>
              <a:t>Mlflow</a:t>
            </a:r>
            <a:endParaRPr lang="fr-FR" sz="4788" spc="28" dirty="0">
              <a:solidFill>
                <a:srgbClr val="231F20"/>
              </a:solidFill>
            </a:endParaRPr>
          </a:p>
          <a:p>
            <a:pPr marL="1033868" lvl="1" indent="-516934" algn="l">
              <a:lnSpc>
                <a:spcPts val="7805"/>
              </a:lnSpc>
              <a:spcBef>
                <a:spcPct val="0"/>
              </a:spcBef>
              <a:buFont typeface="Arial"/>
              <a:buChar char="•"/>
            </a:pPr>
            <a:r>
              <a:rPr lang="fr-FR" sz="4788" spc="28" dirty="0">
                <a:solidFill>
                  <a:srgbClr val="231F20"/>
                </a:solidFill>
              </a:rPr>
              <a:t>Démo</a:t>
            </a:r>
          </a:p>
        </p:txBody>
      </p:sp>
      <p:grpSp>
        <p:nvGrpSpPr>
          <p:cNvPr id="8" name="Group 3">
            <a:extLst>
              <a:ext uri="{FF2B5EF4-FFF2-40B4-BE49-F238E27FC236}">
                <a16:creationId xmlns:a16="http://schemas.microsoft.com/office/drawing/2014/main" id="{E996362B-AC20-7101-086D-C7F20178CE4A}"/>
              </a:ext>
            </a:extLst>
          </p:cNvPr>
          <p:cNvGrpSpPr/>
          <p:nvPr/>
        </p:nvGrpSpPr>
        <p:grpSpPr>
          <a:xfrm>
            <a:off x="1098583" y="1141691"/>
            <a:ext cx="3337112" cy="998466"/>
            <a:chOff x="0" y="-52387"/>
            <a:chExt cx="1501014" cy="337989"/>
          </a:xfrm>
        </p:grpSpPr>
        <p:sp>
          <p:nvSpPr>
            <p:cNvPr id="9" name="Freeform 4">
              <a:extLst>
                <a:ext uri="{FF2B5EF4-FFF2-40B4-BE49-F238E27FC236}">
                  <a16:creationId xmlns:a16="http://schemas.microsoft.com/office/drawing/2014/main" id="{921126F1-F98D-5880-FCA0-A6A7EBC0315D}"/>
                </a:ext>
              </a:extLst>
            </p:cNvPr>
            <p:cNvSpPr/>
            <p:nvPr/>
          </p:nvSpPr>
          <p:spPr>
            <a:xfrm>
              <a:off x="0" y="0"/>
              <a:ext cx="1491193" cy="233214"/>
            </a:xfrm>
            <a:custGeom>
              <a:avLst/>
              <a:gdLst/>
              <a:ahLst/>
              <a:cxnLst/>
              <a:rect l="l" t="t" r="r" b="b"/>
              <a:pathLst>
                <a:path w="1491193" h="233214">
                  <a:moveTo>
                    <a:pt x="34184" y="0"/>
                  </a:moveTo>
                  <a:lnTo>
                    <a:pt x="1457008" y="0"/>
                  </a:lnTo>
                  <a:cubicBezTo>
                    <a:pt x="1466075" y="0"/>
                    <a:pt x="1474770" y="3602"/>
                    <a:pt x="1481181" y="10012"/>
                  </a:cubicBezTo>
                  <a:cubicBezTo>
                    <a:pt x="1487591" y="16423"/>
                    <a:pt x="1491193" y="25118"/>
                    <a:pt x="1491193" y="34184"/>
                  </a:cubicBezTo>
                  <a:lnTo>
                    <a:pt x="1491193" y="199030"/>
                  </a:lnTo>
                  <a:cubicBezTo>
                    <a:pt x="1491193" y="217910"/>
                    <a:pt x="1475888" y="233214"/>
                    <a:pt x="1457008" y="233214"/>
                  </a:cubicBezTo>
                  <a:lnTo>
                    <a:pt x="34184" y="233214"/>
                  </a:lnTo>
                  <a:cubicBezTo>
                    <a:pt x="25118" y="233214"/>
                    <a:pt x="16423" y="229613"/>
                    <a:pt x="10012" y="223202"/>
                  </a:cubicBezTo>
                  <a:cubicBezTo>
                    <a:pt x="3602" y="216791"/>
                    <a:pt x="0" y="208096"/>
                    <a:pt x="0" y="199030"/>
                  </a:cubicBezTo>
                  <a:lnTo>
                    <a:pt x="0" y="34184"/>
                  </a:lnTo>
                  <a:cubicBezTo>
                    <a:pt x="0" y="25118"/>
                    <a:pt x="3602" y="16423"/>
                    <a:pt x="10012" y="10012"/>
                  </a:cubicBezTo>
                  <a:cubicBezTo>
                    <a:pt x="16423" y="3602"/>
                    <a:pt x="25118" y="0"/>
                    <a:pt x="34184" y="0"/>
                  </a:cubicBezTo>
                  <a:close/>
                </a:path>
              </a:pathLst>
            </a:custGeom>
            <a:solidFill>
              <a:srgbClr val="1765A3"/>
            </a:solidFill>
            <a:ln cap="rnd">
              <a:noFill/>
              <a:prstDash val="solid"/>
              <a:round/>
            </a:ln>
          </p:spPr>
        </p:sp>
        <p:sp>
          <p:nvSpPr>
            <p:cNvPr id="10" name="TextBox 5">
              <a:extLst>
                <a:ext uri="{FF2B5EF4-FFF2-40B4-BE49-F238E27FC236}">
                  <a16:creationId xmlns:a16="http://schemas.microsoft.com/office/drawing/2014/main" id="{6DA387F7-4342-1AC5-5E35-F6FB9EE1771E}"/>
                </a:ext>
              </a:extLst>
            </p:cNvPr>
            <p:cNvSpPr txBox="1"/>
            <p:nvPr/>
          </p:nvSpPr>
          <p:spPr>
            <a:xfrm>
              <a:off x="9821" y="-52387"/>
              <a:ext cx="1491193" cy="337989"/>
            </a:xfrm>
            <a:prstGeom prst="rect">
              <a:avLst/>
            </a:prstGeom>
          </p:spPr>
          <p:txBody>
            <a:bodyPr lIns="50800" tIns="50800" rIns="50800" bIns="50800" rtlCol="0" anchor="ctr"/>
            <a:lstStyle/>
            <a:p>
              <a:pPr marL="0" lvl="0" indent="0" algn="ctr">
                <a:lnSpc>
                  <a:spcPts val="5672"/>
                </a:lnSpc>
                <a:spcBef>
                  <a:spcPct val="0"/>
                </a:spcBef>
              </a:pPr>
              <a:r>
                <a:rPr lang="en-US" sz="4110" spc="883" dirty="0">
                  <a:solidFill>
                    <a:srgbClr val="FFFFFF"/>
                  </a:solidFill>
                </a:rPr>
                <a:t>Plan</a:t>
              </a:r>
            </a:p>
          </p:txBody>
        </p:sp>
      </p:grpSp>
      <p:sp>
        <p:nvSpPr>
          <p:cNvPr id="11" name="Freeform 7">
            <a:extLst>
              <a:ext uri="{FF2B5EF4-FFF2-40B4-BE49-F238E27FC236}">
                <a16:creationId xmlns:a16="http://schemas.microsoft.com/office/drawing/2014/main" id="{BF68F041-CB5A-3E93-CB9B-C5F8C6BB7BBF}"/>
              </a:ext>
            </a:extLst>
          </p:cNvPr>
          <p:cNvSpPr/>
          <p:nvPr/>
        </p:nvSpPr>
        <p:spPr>
          <a:xfrm>
            <a:off x="8074467" y="4234983"/>
            <a:ext cx="3734912" cy="1390101"/>
          </a:xfrm>
          <a:custGeom>
            <a:avLst/>
            <a:gdLst/>
            <a:ahLst/>
            <a:cxnLst/>
            <a:rect l="l" t="t" r="r" b="b"/>
            <a:pathLst>
              <a:path w="6526873" h="2515022">
                <a:moveTo>
                  <a:pt x="0" y="0"/>
                </a:moveTo>
                <a:lnTo>
                  <a:pt x="6526873" y="0"/>
                </a:lnTo>
                <a:lnTo>
                  <a:pt x="6526873" y="2515021"/>
                </a:lnTo>
                <a:lnTo>
                  <a:pt x="0" y="2515021"/>
                </a:lnTo>
                <a:lnTo>
                  <a:pt x="0" y="0"/>
                </a:lnTo>
                <a:close/>
              </a:path>
            </a:pathLst>
          </a:custGeom>
          <a:blipFill>
            <a:blip r:embed="rId2"/>
            <a:stretch>
              <a:fillRect/>
            </a:stretch>
          </a:blipFill>
        </p:spPr>
      </p:sp>
      <p:sp>
        <p:nvSpPr>
          <p:cNvPr id="12" name="Freeform 6">
            <a:extLst>
              <a:ext uri="{FF2B5EF4-FFF2-40B4-BE49-F238E27FC236}">
                <a16:creationId xmlns:a16="http://schemas.microsoft.com/office/drawing/2014/main" id="{999B3652-4502-DA59-FD8A-E2E60AFD0B41}"/>
              </a:ext>
            </a:extLst>
          </p:cNvPr>
          <p:cNvSpPr/>
          <p:nvPr/>
        </p:nvSpPr>
        <p:spPr>
          <a:xfrm>
            <a:off x="7680465" y="1232915"/>
            <a:ext cx="3963609" cy="2870470"/>
          </a:xfrm>
          <a:custGeom>
            <a:avLst/>
            <a:gdLst/>
            <a:ahLst/>
            <a:cxnLst/>
            <a:rect l="l" t="t" r="r" b="b"/>
            <a:pathLst>
              <a:path w="6766192" h="6766192">
                <a:moveTo>
                  <a:pt x="0" y="0"/>
                </a:moveTo>
                <a:lnTo>
                  <a:pt x="6766192" y="0"/>
                </a:lnTo>
                <a:lnTo>
                  <a:pt x="6766192" y="6766192"/>
                </a:lnTo>
                <a:lnTo>
                  <a:pt x="0" y="6766192"/>
                </a:lnTo>
                <a:lnTo>
                  <a:pt x="0" y="0"/>
                </a:lnTo>
                <a:close/>
              </a:path>
            </a:pathLst>
          </a:custGeom>
          <a:blipFill>
            <a:blip r:embed="rId3"/>
            <a:stretch>
              <a:fillRect/>
            </a:stretch>
          </a:blipFill>
        </p:spPr>
      </p:sp>
    </p:spTree>
    <p:extLst>
      <p:ext uri="{BB962C8B-B14F-4D97-AF65-F5344CB8AC3E}">
        <p14:creationId xmlns:p14="http://schemas.microsoft.com/office/powerpoint/2010/main" val="4013128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3">
            <a:extLst>
              <a:ext uri="{FF2B5EF4-FFF2-40B4-BE49-F238E27FC236}">
                <a16:creationId xmlns:a16="http://schemas.microsoft.com/office/drawing/2014/main" id="{D4ADD9E9-6DCF-2E36-A7C2-C8876BD30DD5}"/>
              </a:ext>
            </a:extLst>
          </p:cNvPr>
          <p:cNvSpPr txBox="1"/>
          <p:nvPr/>
        </p:nvSpPr>
        <p:spPr>
          <a:xfrm>
            <a:off x="530224" y="1967265"/>
            <a:ext cx="38735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spc="225" dirty="0">
                <a:solidFill>
                  <a:srgbClr val="FFFFFF"/>
                </a:solidFill>
                <a:latin typeface="+mj-lt"/>
                <a:ea typeface="+mj-ea"/>
                <a:cs typeface="+mj-cs"/>
              </a:rPr>
              <a:t>Explication des </a:t>
            </a:r>
            <a:r>
              <a:rPr lang="fr-FR" sz="3600" kern="1200" spc="225" dirty="0">
                <a:solidFill>
                  <a:srgbClr val="FFFFFF"/>
                </a:solidFill>
                <a:latin typeface="+mj-lt"/>
                <a:ea typeface="+mj-ea"/>
                <a:cs typeface="+mj-cs"/>
              </a:rPr>
              <a:t>caractéristiques</a:t>
            </a:r>
          </a:p>
        </p:txBody>
      </p:sp>
      <p:graphicFrame>
        <p:nvGraphicFramePr>
          <p:cNvPr id="4" name="Tableau 3">
            <a:extLst>
              <a:ext uri="{FF2B5EF4-FFF2-40B4-BE49-F238E27FC236}">
                <a16:creationId xmlns:a16="http://schemas.microsoft.com/office/drawing/2014/main" id="{19E0FBDE-AE98-367D-F6FD-C97819394C9C}"/>
              </a:ext>
            </a:extLst>
          </p:cNvPr>
          <p:cNvGraphicFramePr>
            <a:graphicFrameLocks noGrp="1"/>
          </p:cNvGraphicFramePr>
          <p:nvPr>
            <p:extLst>
              <p:ext uri="{D42A27DB-BD31-4B8C-83A1-F6EECF244321}">
                <p14:modId xmlns:p14="http://schemas.microsoft.com/office/powerpoint/2010/main" val="684235995"/>
              </p:ext>
            </p:extLst>
          </p:nvPr>
        </p:nvGraphicFramePr>
        <p:xfrm>
          <a:off x="4777316" y="1251485"/>
          <a:ext cx="6780700" cy="5141758"/>
        </p:xfrm>
        <a:graphic>
          <a:graphicData uri="http://schemas.openxmlformats.org/drawingml/2006/table">
            <a:tbl>
              <a:tblPr firstRow="1" bandRow="1">
                <a:tableStyleId>{073A0DAA-6AF3-43AB-8588-CEC1D06C72B9}</a:tableStyleId>
              </a:tblPr>
              <a:tblGrid>
                <a:gridCol w="1523712">
                  <a:extLst>
                    <a:ext uri="{9D8B030D-6E8A-4147-A177-3AD203B41FA5}">
                      <a16:colId xmlns:a16="http://schemas.microsoft.com/office/drawing/2014/main" val="851352363"/>
                    </a:ext>
                  </a:extLst>
                </a:gridCol>
                <a:gridCol w="5256988">
                  <a:extLst>
                    <a:ext uri="{9D8B030D-6E8A-4147-A177-3AD203B41FA5}">
                      <a16:colId xmlns:a16="http://schemas.microsoft.com/office/drawing/2014/main" val="3740143647"/>
                    </a:ext>
                  </a:extLst>
                </a:gridCol>
              </a:tblGrid>
              <a:tr h="0">
                <a:tc>
                  <a:txBody>
                    <a:bodyPr/>
                    <a:lstStyle/>
                    <a:p>
                      <a:pPr algn="ctr"/>
                      <a:endParaRPr lang="fr-FR" sz="1300"/>
                    </a:p>
                    <a:p>
                      <a:pPr algn="ctr"/>
                      <a:r>
                        <a:rPr lang="fr-FR" sz="1300"/>
                        <a:t>caractéristiques </a:t>
                      </a:r>
                    </a:p>
                  </a:txBody>
                  <a:tcPr marL="87556" marR="87556" marT="43778" marB="43778">
                    <a:solidFill>
                      <a:schemeClr val="tx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300" b="1"/>
                    </a:p>
                    <a:p>
                      <a:pPr marL="0" marR="0" lvl="0" indent="0" algn="ctr" defTabSz="914400" rtl="0" eaLnBrk="1" fontAlgn="auto" latinLnBrk="0" hangingPunct="1">
                        <a:lnSpc>
                          <a:spcPct val="100000"/>
                        </a:lnSpc>
                        <a:spcBef>
                          <a:spcPts val="0"/>
                        </a:spcBef>
                        <a:spcAft>
                          <a:spcPts val="0"/>
                        </a:spcAft>
                        <a:buClrTx/>
                        <a:buSzTx/>
                        <a:buFontTx/>
                        <a:buNone/>
                        <a:tabLst/>
                        <a:defRPr/>
                      </a:pPr>
                      <a:r>
                        <a:rPr lang="fr-FR" sz="1300" b="1"/>
                        <a:t>Description</a:t>
                      </a:r>
                    </a:p>
                  </a:txBody>
                  <a:tcPr marL="87556" marR="87556" marT="43778" marB="43778">
                    <a:solidFill>
                      <a:schemeClr val="tx2">
                        <a:lumMod val="60000"/>
                        <a:lumOff val="40000"/>
                      </a:schemeClr>
                    </a:solidFill>
                  </a:tcPr>
                </a:tc>
                <a:extLst>
                  <a:ext uri="{0D108BD9-81ED-4DB2-BD59-A6C34878D82A}">
                    <a16:rowId xmlns:a16="http://schemas.microsoft.com/office/drawing/2014/main" val="615614211"/>
                  </a:ext>
                </a:extLst>
              </a:tr>
              <a:tr h="1552654">
                <a:tc>
                  <a:txBody>
                    <a:bodyPr/>
                    <a:lstStyle/>
                    <a:p>
                      <a:pPr algn="ctr"/>
                      <a:endParaRPr lang="fr-FR" sz="1300"/>
                    </a:p>
                    <a:p>
                      <a:pPr algn="ctr"/>
                      <a:endParaRPr lang="fr-FR" sz="1300"/>
                    </a:p>
                    <a:p>
                      <a:pPr algn="ctr"/>
                      <a:r>
                        <a:rPr lang="fr-FR" sz="1300"/>
                        <a:t>injury_claim</a:t>
                      </a:r>
                    </a:p>
                  </a:txBody>
                  <a:tcPr marL="87556" marR="87556" marT="43778" marB="4377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3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3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3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300" dirty="0"/>
                        <a:t>Cette caractéristique indique le montant des demandes de dédommagement liées aux blessures corporelles résultant d'accidents de voiture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300" dirty="0"/>
                        <a:t>Type:Int64</a:t>
                      </a:r>
                    </a:p>
                  </a:txBody>
                  <a:tcPr marL="87556" marR="87556" marT="43778" marB="43778"/>
                </a:tc>
                <a:extLst>
                  <a:ext uri="{0D108BD9-81ED-4DB2-BD59-A6C34878D82A}">
                    <a16:rowId xmlns:a16="http://schemas.microsoft.com/office/drawing/2014/main" val="388735221"/>
                  </a:ext>
                </a:extLst>
              </a:tr>
              <a:tr h="1552654">
                <a:tc>
                  <a:txBody>
                    <a:bodyPr/>
                    <a:lstStyle/>
                    <a:p>
                      <a:pPr algn="ctr"/>
                      <a:endParaRPr lang="fr-FR" sz="1300"/>
                    </a:p>
                    <a:p>
                      <a:pPr algn="ctr"/>
                      <a:endParaRPr lang="fr-FR" sz="1300"/>
                    </a:p>
                    <a:p>
                      <a:pPr algn="ctr"/>
                      <a:r>
                        <a:rPr lang="fr-FR" sz="1300"/>
                        <a:t>property_claim</a:t>
                      </a:r>
                    </a:p>
                    <a:p>
                      <a:pPr algn="ctr"/>
                      <a:endParaRPr lang="fr-FR" sz="1300"/>
                    </a:p>
                    <a:p>
                      <a:pPr algn="ctr"/>
                      <a:endParaRPr lang="fr-FR" sz="1300"/>
                    </a:p>
                  </a:txBody>
                  <a:tcPr marL="87556" marR="87556" marT="43778" marB="43778"/>
                </a:tc>
                <a:tc>
                  <a:txBody>
                    <a:bodyPr/>
                    <a:lstStyle/>
                    <a:p>
                      <a:endParaRPr lang="fr-FR" sz="1300" dirty="0"/>
                    </a:p>
                    <a:p>
                      <a:endParaRPr lang="fr-FR" sz="1300" dirty="0"/>
                    </a:p>
                    <a:p>
                      <a:r>
                        <a:rPr lang="fr-FR" sz="1300" dirty="0"/>
                        <a:t>Cette caractéristique indique le montant des demandes de dédommagement liées aux dommages matériels subis par les véhicules impliqués dans des accidents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300" dirty="0"/>
                        <a:t>Type:Int64</a:t>
                      </a:r>
                    </a:p>
                    <a:p>
                      <a:endParaRPr lang="fr-FR" sz="1300" dirty="0"/>
                    </a:p>
                  </a:txBody>
                  <a:tcPr marL="87556" marR="87556" marT="43778" marB="43778"/>
                </a:tc>
                <a:extLst>
                  <a:ext uri="{0D108BD9-81ED-4DB2-BD59-A6C34878D82A}">
                    <a16:rowId xmlns:a16="http://schemas.microsoft.com/office/drawing/2014/main" val="616404237"/>
                  </a:ext>
                </a:extLst>
              </a:tr>
              <a:tr h="1552654">
                <a:tc>
                  <a:txBody>
                    <a:bodyPr/>
                    <a:lstStyle/>
                    <a:p>
                      <a:pPr algn="ctr"/>
                      <a:endParaRPr lang="fr-FR" sz="1300"/>
                    </a:p>
                    <a:p>
                      <a:pPr algn="ctr"/>
                      <a:endParaRPr lang="fr-FR" sz="1300"/>
                    </a:p>
                    <a:p>
                      <a:pPr algn="ctr"/>
                      <a:r>
                        <a:rPr lang="fr-FR" sz="1300"/>
                        <a:t>vehicle_claim</a:t>
                      </a:r>
                    </a:p>
                  </a:txBody>
                  <a:tcPr marL="87556" marR="87556" marT="43778" marB="4377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3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3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300" dirty="0"/>
                        <a:t>Cette caractéristique indique le montant total des demandes de dédommagement pour les dommages corporels et matériels subis par les véhicules impliqués dans des accidents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300" dirty="0"/>
                        <a:t>Type:Int64</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300" dirty="0"/>
                    </a:p>
                  </a:txBody>
                  <a:tcPr marL="87556" marR="87556" marT="43778" marB="43778"/>
                </a:tc>
                <a:extLst>
                  <a:ext uri="{0D108BD9-81ED-4DB2-BD59-A6C34878D82A}">
                    <a16:rowId xmlns:a16="http://schemas.microsoft.com/office/drawing/2014/main" val="3855069629"/>
                  </a:ext>
                </a:extLst>
              </a:tr>
            </a:tbl>
          </a:graphicData>
        </a:graphic>
      </p:graphicFrame>
    </p:spTree>
    <p:extLst>
      <p:ext uri="{BB962C8B-B14F-4D97-AF65-F5344CB8AC3E}">
        <p14:creationId xmlns:p14="http://schemas.microsoft.com/office/powerpoint/2010/main" val="1450197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780852F2-777F-6C97-FEDF-1525AF83FA08}"/>
              </a:ext>
            </a:extLst>
          </p:cNvPr>
          <p:cNvSpPr txBox="1"/>
          <p:nvPr/>
        </p:nvSpPr>
        <p:spPr>
          <a:xfrm>
            <a:off x="2133601" y="471709"/>
            <a:ext cx="7644826" cy="718210"/>
          </a:xfrm>
          <a:prstGeom prst="rect">
            <a:avLst/>
          </a:prstGeom>
        </p:spPr>
        <p:txBody>
          <a:bodyPr wrap="square" lIns="0" tIns="0" rIns="0" bIns="0" rtlCol="0" anchor="t">
            <a:spAutoFit/>
          </a:bodyPr>
          <a:lstStyle/>
          <a:p>
            <a:pPr algn="ctr">
              <a:lnSpc>
                <a:spcPts val="6209"/>
              </a:lnSpc>
              <a:spcBef>
                <a:spcPct val="0"/>
              </a:spcBef>
            </a:pPr>
            <a:r>
              <a:rPr lang="fr-FR" sz="3600" spc="225" dirty="0">
                <a:solidFill>
                  <a:srgbClr val="FF0000"/>
                </a:solidFill>
              </a:rPr>
              <a:t>Variable Cible (Target)</a:t>
            </a:r>
          </a:p>
        </p:txBody>
      </p:sp>
      <p:sp>
        <p:nvSpPr>
          <p:cNvPr id="3" name="Freeform 5">
            <a:extLst>
              <a:ext uri="{FF2B5EF4-FFF2-40B4-BE49-F238E27FC236}">
                <a16:creationId xmlns:a16="http://schemas.microsoft.com/office/drawing/2014/main" id="{AFE25FDD-2C70-CA16-01F3-CFAA81C28595}"/>
              </a:ext>
            </a:extLst>
          </p:cNvPr>
          <p:cNvSpPr/>
          <p:nvPr/>
        </p:nvSpPr>
        <p:spPr>
          <a:xfrm>
            <a:off x="507619" y="-1062840"/>
            <a:ext cx="2164408" cy="608673"/>
          </a:xfrm>
          <a:custGeom>
            <a:avLst/>
            <a:gdLst/>
            <a:ahLst/>
            <a:cxnLst/>
            <a:rect l="l" t="t" r="r" b="b"/>
            <a:pathLst>
              <a:path w="3238788" h="1023203">
                <a:moveTo>
                  <a:pt x="0" y="0"/>
                </a:moveTo>
                <a:lnTo>
                  <a:pt x="3238788" y="0"/>
                </a:lnTo>
                <a:lnTo>
                  <a:pt x="3238788" y="1023203"/>
                </a:lnTo>
                <a:lnTo>
                  <a:pt x="0" y="1023203"/>
                </a:lnTo>
                <a:lnTo>
                  <a:pt x="0" y="0"/>
                </a:lnTo>
                <a:close/>
              </a:path>
            </a:pathLst>
          </a:custGeom>
          <a:blipFill>
            <a:blip r:embed="rId2"/>
            <a:stretch>
              <a:fillRect t="-7984"/>
            </a:stretch>
          </a:blipFill>
        </p:spPr>
      </p:sp>
      <p:sp>
        <p:nvSpPr>
          <p:cNvPr id="4" name="Freeform 6">
            <a:extLst>
              <a:ext uri="{FF2B5EF4-FFF2-40B4-BE49-F238E27FC236}">
                <a16:creationId xmlns:a16="http://schemas.microsoft.com/office/drawing/2014/main" id="{881DC0A2-60E3-419A-B484-0AC6BCDDB7BE}"/>
              </a:ext>
            </a:extLst>
          </p:cNvPr>
          <p:cNvSpPr/>
          <p:nvPr/>
        </p:nvSpPr>
        <p:spPr>
          <a:xfrm>
            <a:off x="15973447" y="-834296"/>
            <a:ext cx="1572224" cy="1399523"/>
          </a:xfrm>
          <a:custGeom>
            <a:avLst/>
            <a:gdLst/>
            <a:ahLst/>
            <a:cxnLst/>
            <a:rect l="l" t="t" r="r" b="b"/>
            <a:pathLst>
              <a:path w="2352654" h="2352654">
                <a:moveTo>
                  <a:pt x="0" y="0"/>
                </a:moveTo>
                <a:lnTo>
                  <a:pt x="2352654" y="0"/>
                </a:lnTo>
                <a:lnTo>
                  <a:pt x="2352654" y="2352655"/>
                </a:lnTo>
                <a:lnTo>
                  <a:pt x="0" y="2352655"/>
                </a:lnTo>
                <a:lnTo>
                  <a:pt x="0" y="0"/>
                </a:lnTo>
                <a:close/>
              </a:path>
            </a:pathLst>
          </a:custGeom>
          <a:blipFill>
            <a:blip r:embed="rId3"/>
            <a:stretch>
              <a:fillRect/>
            </a:stretch>
          </a:blipFill>
        </p:spPr>
      </p:sp>
      <p:sp>
        <p:nvSpPr>
          <p:cNvPr id="5" name="ZoneTexte 4">
            <a:extLst>
              <a:ext uri="{FF2B5EF4-FFF2-40B4-BE49-F238E27FC236}">
                <a16:creationId xmlns:a16="http://schemas.microsoft.com/office/drawing/2014/main" id="{538DE020-AB0B-B179-F2CF-18093EEA2D79}"/>
              </a:ext>
            </a:extLst>
          </p:cNvPr>
          <p:cNvSpPr txBox="1"/>
          <p:nvPr/>
        </p:nvSpPr>
        <p:spPr>
          <a:xfrm>
            <a:off x="1282700" y="1646289"/>
            <a:ext cx="10541000" cy="1295868"/>
          </a:xfrm>
          <a:prstGeom prst="rect">
            <a:avLst/>
          </a:prstGeom>
          <a:noFill/>
        </p:spPr>
        <p:txBody>
          <a:bodyPr wrap="square">
            <a:spAutoFit/>
          </a:bodyPr>
          <a:lstStyle/>
          <a:p>
            <a:pPr>
              <a:lnSpc>
                <a:spcPct val="150000"/>
              </a:lnSpc>
            </a:pPr>
            <a:r>
              <a:rPr lang="fr-FR" dirty="0"/>
              <a:t>La variable cible </a:t>
            </a:r>
            <a:r>
              <a:rPr lang="fr-FR" dirty="0">
                <a:solidFill>
                  <a:srgbClr val="FF0000"/>
                </a:solidFill>
              </a:rPr>
              <a:t>"</a:t>
            </a:r>
            <a:r>
              <a:rPr lang="fr-FR" dirty="0" err="1">
                <a:solidFill>
                  <a:srgbClr val="FF0000"/>
                </a:solidFill>
              </a:rPr>
              <a:t>total_claim_amount</a:t>
            </a:r>
            <a:r>
              <a:rPr lang="fr-FR" dirty="0">
                <a:solidFill>
                  <a:srgbClr val="FF0000"/>
                </a:solidFill>
              </a:rPr>
              <a:t>" </a:t>
            </a:r>
            <a:r>
              <a:rPr lang="fr-FR" dirty="0"/>
              <a:t>est une mesure numérique continue qui représente de manière complète le coût total d’un incident . Cela correspond à notre objectif principal qui est de prédire les montants des réclamations d'assurance.</a:t>
            </a:r>
          </a:p>
        </p:txBody>
      </p:sp>
      <p:sp>
        <p:nvSpPr>
          <p:cNvPr id="6" name="TextBox 3">
            <a:extLst>
              <a:ext uri="{FF2B5EF4-FFF2-40B4-BE49-F238E27FC236}">
                <a16:creationId xmlns:a16="http://schemas.microsoft.com/office/drawing/2014/main" id="{039B146A-87A4-1D4A-CB08-8EE61EE40FB1}"/>
              </a:ext>
            </a:extLst>
          </p:cNvPr>
          <p:cNvSpPr txBox="1"/>
          <p:nvPr/>
        </p:nvSpPr>
        <p:spPr>
          <a:xfrm>
            <a:off x="1640182" y="3348557"/>
            <a:ext cx="8911635" cy="861774"/>
          </a:xfrm>
          <a:prstGeom prst="rect">
            <a:avLst/>
          </a:prstGeom>
        </p:spPr>
        <p:txBody>
          <a:bodyPr wrap="square" lIns="0" tIns="0" rIns="0" bIns="0" rtlCol="0" anchor="t">
            <a:spAutoFit/>
          </a:bodyPr>
          <a:lstStyle/>
          <a:p>
            <a:pPr algn="ctr">
              <a:spcBef>
                <a:spcPct val="0"/>
              </a:spcBef>
            </a:pPr>
            <a:r>
              <a:rPr lang="fr-FR" sz="2800" spc="225" dirty="0">
                <a:solidFill>
                  <a:srgbClr val="FF0000"/>
                </a:solidFill>
              </a:rPr>
              <a:t>Choix du modèle d’apprentissage automatiques approprie a notre problématique</a:t>
            </a:r>
          </a:p>
        </p:txBody>
      </p:sp>
      <p:sp>
        <p:nvSpPr>
          <p:cNvPr id="7" name="ZoneTexte 6">
            <a:extLst>
              <a:ext uri="{FF2B5EF4-FFF2-40B4-BE49-F238E27FC236}">
                <a16:creationId xmlns:a16="http://schemas.microsoft.com/office/drawing/2014/main" id="{A03D7054-658F-A913-535E-BBA16526DAF8}"/>
              </a:ext>
            </a:extLst>
          </p:cNvPr>
          <p:cNvSpPr txBox="1"/>
          <p:nvPr/>
        </p:nvSpPr>
        <p:spPr>
          <a:xfrm>
            <a:off x="1282700" y="4794531"/>
            <a:ext cx="9930089" cy="880369"/>
          </a:xfrm>
          <a:prstGeom prst="rect">
            <a:avLst/>
          </a:prstGeom>
          <a:noFill/>
        </p:spPr>
        <p:txBody>
          <a:bodyPr wrap="square">
            <a:spAutoFit/>
          </a:bodyPr>
          <a:lstStyle/>
          <a:p>
            <a:pPr>
              <a:lnSpc>
                <a:spcPct val="150000"/>
              </a:lnSpc>
            </a:pPr>
            <a:r>
              <a:rPr lang="fr-FR" dirty="0"/>
              <a:t>Étant donné que nous cherchons à prédire une valeur numérique continue </a:t>
            </a:r>
            <a:r>
              <a:rPr lang="fr-FR" dirty="0">
                <a:solidFill>
                  <a:srgbClr val="FF0000"/>
                </a:solidFill>
              </a:rPr>
              <a:t>"</a:t>
            </a:r>
            <a:r>
              <a:rPr lang="fr-FR" dirty="0" err="1">
                <a:solidFill>
                  <a:srgbClr val="FF0000"/>
                </a:solidFill>
              </a:rPr>
              <a:t>total_claim_amount</a:t>
            </a:r>
            <a:r>
              <a:rPr lang="fr-FR" dirty="0">
                <a:solidFill>
                  <a:srgbClr val="FF0000"/>
                </a:solidFill>
              </a:rPr>
              <a:t>",</a:t>
            </a:r>
            <a:r>
              <a:rPr lang="fr-FR" dirty="0"/>
              <a:t> </a:t>
            </a:r>
          </a:p>
          <a:p>
            <a:pPr>
              <a:lnSpc>
                <a:spcPct val="150000"/>
              </a:lnSpc>
            </a:pPr>
            <a:r>
              <a:rPr lang="fr-FR" b="1" dirty="0">
                <a:solidFill>
                  <a:srgbClr val="FF0000"/>
                </a:solidFill>
              </a:rPr>
              <a:t>la régression </a:t>
            </a:r>
            <a:r>
              <a:rPr lang="fr-FR" dirty="0"/>
              <a:t>est la méthode appropriée pour prédire cette valeur continue.</a:t>
            </a:r>
          </a:p>
        </p:txBody>
      </p:sp>
    </p:spTree>
    <p:extLst>
      <p:ext uri="{BB962C8B-B14F-4D97-AF65-F5344CB8AC3E}">
        <p14:creationId xmlns:p14="http://schemas.microsoft.com/office/powerpoint/2010/main" val="2014712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B4D7DCBF-CABA-24E0-8E84-C517F3B6F6FC}"/>
              </a:ext>
            </a:extLst>
          </p:cNvPr>
          <p:cNvSpPr txBox="1"/>
          <p:nvPr/>
        </p:nvSpPr>
        <p:spPr>
          <a:xfrm>
            <a:off x="995748" y="1981200"/>
            <a:ext cx="13148898" cy="4112664"/>
          </a:xfrm>
          <a:prstGeom prst="rect">
            <a:avLst/>
          </a:prstGeom>
        </p:spPr>
        <p:txBody>
          <a:bodyPr lIns="0" tIns="0" rIns="0" bIns="0" rtlCol="0" anchor="t">
            <a:spAutoFit/>
          </a:bodyPr>
          <a:lstStyle/>
          <a:p>
            <a:pPr marL="571500" lvl="0" indent="-571500">
              <a:lnSpc>
                <a:spcPts val="5410"/>
              </a:lnSpc>
              <a:buFont typeface="Arial" panose="020B0604020202020204" pitchFamily="34" charset="0"/>
              <a:buChar char="•"/>
            </a:pPr>
            <a:r>
              <a:rPr lang="fr-FR" b="1" spc="38" dirty="0">
                <a:solidFill>
                  <a:srgbClr val="231F20"/>
                </a:solidFill>
              </a:rPr>
              <a:t>Importer les librairies installées</a:t>
            </a:r>
          </a:p>
          <a:p>
            <a:pPr marL="571500" lvl="0" indent="-571500">
              <a:lnSpc>
                <a:spcPts val="5410"/>
              </a:lnSpc>
              <a:buFont typeface="Arial" panose="020B0604020202020204" pitchFamily="34" charset="0"/>
              <a:buChar char="•"/>
            </a:pPr>
            <a:endParaRPr lang="fr-FR" spc="38" dirty="0">
              <a:solidFill>
                <a:srgbClr val="231F20"/>
              </a:solidFill>
            </a:endParaRPr>
          </a:p>
          <a:p>
            <a:pPr marL="571500" lvl="0" indent="-571500">
              <a:lnSpc>
                <a:spcPts val="5410"/>
              </a:lnSpc>
              <a:buFont typeface="Arial" panose="020B0604020202020204" pitchFamily="34" charset="0"/>
              <a:buChar char="•"/>
            </a:pPr>
            <a:endParaRPr lang="fr-FR" spc="38" dirty="0">
              <a:solidFill>
                <a:srgbClr val="231F20"/>
              </a:solidFill>
            </a:endParaRPr>
          </a:p>
          <a:p>
            <a:pPr marL="571500" lvl="0" indent="-571500">
              <a:lnSpc>
                <a:spcPts val="5410"/>
              </a:lnSpc>
              <a:buFont typeface="Arial" panose="020B0604020202020204" pitchFamily="34" charset="0"/>
              <a:buChar char="•"/>
            </a:pPr>
            <a:endParaRPr lang="fr-FR" spc="38" dirty="0">
              <a:solidFill>
                <a:srgbClr val="231F20"/>
              </a:solidFill>
            </a:endParaRPr>
          </a:p>
          <a:p>
            <a:pPr marL="571500" lvl="0" indent="-571500">
              <a:lnSpc>
                <a:spcPts val="5410"/>
              </a:lnSpc>
              <a:buFont typeface="Arial" panose="020B0604020202020204" pitchFamily="34" charset="0"/>
              <a:buChar char="•"/>
            </a:pPr>
            <a:r>
              <a:rPr lang="fr-FR" b="1" spc="38" dirty="0">
                <a:solidFill>
                  <a:srgbClr val="231F20"/>
                </a:solidFill>
              </a:rPr>
              <a:t>Charger les données </a:t>
            </a:r>
          </a:p>
          <a:p>
            <a:pPr lvl="0">
              <a:lnSpc>
                <a:spcPts val="5410"/>
              </a:lnSpc>
            </a:pPr>
            <a:endParaRPr lang="fr-FR" spc="38" dirty="0">
              <a:solidFill>
                <a:srgbClr val="231F20"/>
              </a:solidFill>
            </a:endParaRPr>
          </a:p>
        </p:txBody>
      </p:sp>
      <p:sp>
        <p:nvSpPr>
          <p:cNvPr id="3" name="TextBox 3">
            <a:extLst>
              <a:ext uri="{FF2B5EF4-FFF2-40B4-BE49-F238E27FC236}">
                <a16:creationId xmlns:a16="http://schemas.microsoft.com/office/drawing/2014/main" id="{58581826-BC40-3B9D-7F8D-7F8EEFE0ACD2}"/>
              </a:ext>
            </a:extLst>
          </p:cNvPr>
          <p:cNvSpPr txBox="1"/>
          <p:nvPr/>
        </p:nvSpPr>
        <p:spPr>
          <a:xfrm>
            <a:off x="3525797" y="391501"/>
            <a:ext cx="6240504" cy="745269"/>
          </a:xfrm>
          <a:prstGeom prst="rect">
            <a:avLst/>
          </a:prstGeom>
        </p:spPr>
        <p:txBody>
          <a:bodyPr wrap="square" lIns="0" tIns="0" rIns="0" bIns="0" rtlCol="0" anchor="t">
            <a:spAutoFit/>
          </a:bodyPr>
          <a:lstStyle/>
          <a:p>
            <a:pPr algn="ctr">
              <a:lnSpc>
                <a:spcPts val="6209"/>
              </a:lnSpc>
              <a:spcBef>
                <a:spcPct val="0"/>
              </a:spcBef>
            </a:pPr>
            <a:r>
              <a:rPr lang="fr-FR" sz="4400" spc="225" dirty="0">
                <a:solidFill>
                  <a:srgbClr val="FF0000"/>
                </a:solidFill>
              </a:rPr>
              <a:t>Charger le fichier</a:t>
            </a:r>
          </a:p>
        </p:txBody>
      </p:sp>
      <p:pic>
        <p:nvPicPr>
          <p:cNvPr id="5" name="Image 4">
            <a:extLst>
              <a:ext uri="{FF2B5EF4-FFF2-40B4-BE49-F238E27FC236}">
                <a16:creationId xmlns:a16="http://schemas.microsoft.com/office/drawing/2014/main" id="{91BA328D-81E8-DFA9-386F-F1B0D2690A9F}"/>
              </a:ext>
            </a:extLst>
          </p:cNvPr>
          <p:cNvPicPr>
            <a:picLocks noChangeAspect="1"/>
          </p:cNvPicPr>
          <p:nvPr/>
        </p:nvPicPr>
        <p:blipFill>
          <a:blip r:embed="rId2"/>
          <a:stretch>
            <a:fillRect/>
          </a:stretch>
        </p:blipFill>
        <p:spPr>
          <a:xfrm>
            <a:off x="1248259" y="2743200"/>
            <a:ext cx="8305800" cy="1524000"/>
          </a:xfrm>
          <a:prstGeom prst="rect">
            <a:avLst/>
          </a:prstGeom>
        </p:spPr>
      </p:pic>
      <p:pic>
        <p:nvPicPr>
          <p:cNvPr id="6" name="Image 5">
            <a:extLst>
              <a:ext uri="{FF2B5EF4-FFF2-40B4-BE49-F238E27FC236}">
                <a16:creationId xmlns:a16="http://schemas.microsoft.com/office/drawing/2014/main" id="{6EDB3428-3367-E900-C08F-F69F07B02B40}"/>
              </a:ext>
            </a:extLst>
          </p:cNvPr>
          <p:cNvPicPr>
            <a:picLocks noChangeAspect="1"/>
          </p:cNvPicPr>
          <p:nvPr/>
        </p:nvPicPr>
        <p:blipFill>
          <a:blip r:embed="rId3"/>
          <a:stretch>
            <a:fillRect/>
          </a:stretch>
        </p:blipFill>
        <p:spPr>
          <a:xfrm>
            <a:off x="1379994" y="5791200"/>
            <a:ext cx="5973305" cy="865007"/>
          </a:xfrm>
          <a:prstGeom prst="rect">
            <a:avLst/>
          </a:prstGeom>
        </p:spPr>
      </p:pic>
    </p:spTree>
    <p:extLst>
      <p:ext uri="{BB962C8B-B14F-4D97-AF65-F5344CB8AC3E}">
        <p14:creationId xmlns:p14="http://schemas.microsoft.com/office/powerpoint/2010/main" val="2627787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93791384-A2BD-C55B-18BD-1E4D029045EE}"/>
              </a:ext>
            </a:extLst>
          </p:cNvPr>
          <p:cNvSpPr txBox="1"/>
          <p:nvPr/>
        </p:nvSpPr>
        <p:spPr>
          <a:xfrm>
            <a:off x="1317553" y="1498600"/>
            <a:ext cx="6467547" cy="580287"/>
          </a:xfrm>
          <a:prstGeom prst="rect">
            <a:avLst/>
          </a:prstGeom>
        </p:spPr>
        <p:txBody>
          <a:bodyPr wrap="square" lIns="0" tIns="0" rIns="0" bIns="0" rtlCol="0" anchor="t">
            <a:spAutoFit/>
          </a:bodyPr>
          <a:lstStyle/>
          <a:p>
            <a:pPr marL="571500" lvl="0" indent="-571500">
              <a:lnSpc>
                <a:spcPts val="5410"/>
              </a:lnSpc>
              <a:buFont typeface="Arial" panose="020B0604020202020204" pitchFamily="34" charset="0"/>
              <a:buChar char="•"/>
            </a:pPr>
            <a:r>
              <a:rPr lang="fr-FR" spc="38" dirty="0">
                <a:solidFill>
                  <a:srgbClr val="231F20"/>
                </a:solidFill>
              </a:rPr>
              <a:t>Initialise et prépare les données avec setup() de </a:t>
            </a:r>
            <a:r>
              <a:rPr lang="fr-FR" spc="38" dirty="0" err="1">
                <a:solidFill>
                  <a:srgbClr val="231F20"/>
                </a:solidFill>
              </a:rPr>
              <a:t>pycaret</a:t>
            </a:r>
            <a:endParaRPr lang="fr-FR" spc="38" dirty="0">
              <a:solidFill>
                <a:srgbClr val="231F20"/>
              </a:solidFill>
            </a:endParaRPr>
          </a:p>
        </p:txBody>
      </p:sp>
      <p:sp>
        <p:nvSpPr>
          <p:cNvPr id="3" name="TextBox 3">
            <a:extLst>
              <a:ext uri="{FF2B5EF4-FFF2-40B4-BE49-F238E27FC236}">
                <a16:creationId xmlns:a16="http://schemas.microsoft.com/office/drawing/2014/main" id="{56C73DAA-A180-1072-5DC7-94D4700503BE}"/>
              </a:ext>
            </a:extLst>
          </p:cNvPr>
          <p:cNvSpPr txBox="1"/>
          <p:nvPr/>
        </p:nvSpPr>
        <p:spPr>
          <a:xfrm>
            <a:off x="3089193" y="168754"/>
            <a:ext cx="7032707" cy="1540358"/>
          </a:xfrm>
          <a:prstGeom prst="rect">
            <a:avLst/>
          </a:prstGeom>
        </p:spPr>
        <p:txBody>
          <a:bodyPr wrap="square" lIns="0" tIns="0" rIns="0" bIns="0" rtlCol="0" anchor="t">
            <a:spAutoFit/>
          </a:bodyPr>
          <a:lstStyle/>
          <a:p>
            <a:pPr algn="ctr">
              <a:lnSpc>
                <a:spcPts val="6209"/>
              </a:lnSpc>
              <a:spcBef>
                <a:spcPct val="0"/>
              </a:spcBef>
            </a:pPr>
            <a:r>
              <a:rPr lang="fr-FR" sz="4400" spc="225" dirty="0">
                <a:solidFill>
                  <a:srgbClr val="F35000"/>
                </a:solidFill>
              </a:rPr>
              <a:t>Initialisation et préparation des données</a:t>
            </a:r>
          </a:p>
        </p:txBody>
      </p:sp>
      <p:pic>
        <p:nvPicPr>
          <p:cNvPr id="5" name="Image 4">
            <a:extLst>
              <a:ext uri="{FF2B5EF4-FFF2-40B4-BE49-F238E27FC236}">
                <a16:creationId xmlns:a16="http://schemas.microsoft.com/office/drawing/2014/main" id="{6AD9863A-2D80-0F5A-BFCB-256A0F090E35}"/>
              </a:ext>
            </a:extLst>
          </p:cNvPr>
          <p:cNvPicPr>
            <a:picLocks noChangeAspect="1"/>
          </p:cNvPicPr>
          <p:nvPr/>
        </p:nvPicPr>
        <p:blipFill>
          <a:blip r:embed="rId2"/>
          <a:stretch>
            <a:fillRect/>
          </a:stretch>
        </p:blipFill>
        <p:spPr>
          <a:xfrm>
            <a:off x="3238500" y="3207712"/>
            <a:ext cx="5956300" cy="3650288"/>
          </a:xfrm>
          <a:prstGeom prst="rect">
            <a:avLst/>
          </a:prstGeom>
        </p:spPr>
      </p:pic>
      <p:pic>
        <p:nvPicPr>
          <p:cNvPr id="7" name="Image 6">
            <a:extLst>
              <a:ext uri="{FF2B5EF4-FFF2-40B4-BE49-F238E27FC236}">
                <a16:creationId xmlns:a16="http://schemas.microsoft.com/office/drawing/2014/main" id="{9629B2C1-3931-2D34-F5D0-22DD5AB82BAF}"/>
              </a:ext>
            </a:extLst>
          </p:cNvPr>
          <p:cNvPicPr>
            <a:picLocks noChangeAspect="1"/>
          </p:cNvPicPr>
          <p:nvPr/>
        </p:nvPicPr>
        <p:blipFill>
          <a:blip r:embed="rId3"/>
          <a:stretch>
            <a:fillRect/>
          </a:stretch>
        </p:blipFill>
        <p:spPr>
          <a:xfrm>
            <a:off x="1317553" y="2308729"/>
            <a:ext cx="9413947" cy="889008"/>
          </a:xfrm>
          <a:prstGeom prst="rect">
            <a:avLst/>
          </a:prstGeom>
        </p:spPr>
      </p:pic>
    </p:spTree>
    <p:extLst>
      <p:ext uri="{BB962C8B-B14F-4D97-AF65-F5344CB8AC3E}">
        <p14:creationId xmlns:p14="http://schemas.microsoft.com/office/powerpoint/2010/main" val="1482680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F5F6F05A-F5E1-524F-1139-F28978801C24}"/>
              </a:ext>
            </a:extLst>
          </p:cNvPr>
          <p:cNvSpPr txBox="1"/>
          <p:nvPr/>
        </p:nvSpPr>
        <p:spPr>
          <a:xfrm>
            <a:off x="2794000" y="589402"/>
            <a:ext cx="8890000" cy="2339138"/>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fr-FR" sz="4000" spc="225" dirty="0">
                <a:solidFill>
                  <a:srgbClr val="FF0000"/>
                </a:solidFill>
                <a:ea typeface="+mj-ea"/>
                <a:cs typeface="+mj-cs"/>
              </a:rPr>
              <a:t>Entrainement et Comparaison des modèles</a:t>
            </a:r>
          </a:p>
        </p:txBody>
      </p:sp>
      <p:cxnSp>
        <p:nvCxnSpPr>
          <p:cNvPr id="9" name="Straight Connector 8">
            <a:extLst>
              <a:ext uri="{FF2B5EF4-FFF2-40B4-BE49-F238E27FC236}">
                <a16:creationId xmlns:a16="http://schemas.microsoft.com/office/drawing/2014/main" id="{A987D6CB-F2DA-0CA1-E66E-A2D01C70D7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8079" y="5181888"/>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78A56FEC-4B72-87E2-2797-B7365DC168B6}"/>
              </a:ext>
            </a:extLst>
          </p:cNvPr>
          <p:cNvPicPr>
            <a:picLocks noChangeAspect="1"/>
          </p:cNvPicPr>
          <p:nvPr/>
        </p:nvPicPr>
        <p:blipFill>
          <a:blip r:embed="rId2"/>
          <a:stretch>
            <a:fillRect/>
          </a:stretch>
        </p:blipFill>
        <p:spPr>
          <a:xfrm>
            <a:off x="2794000" y="3136900"/>
            <a:ext cx="7886700" cy="3469691"/>
          </a:xfrm>
          <a:prstGeom prst="rect">
            <a:avLst/>
          </a:prstGeom>
        </p:spPr>
      </p:pic>
      <p:pic>
        <p:nvPicPr>
          <p:cNvPr id="6" name="Image 5">
            <a:extLst>
              <a:ext uri="{FF2B5EF4-FFF2-40B4-BE49-F238E27FC236}">
                <a16:creationId xmlns:a16="http://schemas.microsoft.com/office/drawing/2014/main" id="{7C35FA28-CA90-4172-F229-F57A3866E560}"/>
              </a:ext>
            </a:extLst>
          </p:cNvPr>
          <p:cNvPicPr>
            <a:picLocks noChangeAspect="1"/>
          </p:cNvPicPr>
          <p:nvPr/>
        </p:nvPicPr>
        <p:blipFill>
          <a:blip r:embed="rId3"/>
          <a:stretch>
            <a:fillRect/>
          </a:stretch>
        </p:blipFill>
        <p:spPr>
          <a:xfrm>
            <a:off x="2530412" y="2101836"/>
            <a:ext cx="7131176" cy="1225562"/>
          </a:xfrm>
          <a:prstGeom prst="rect">
            <a:avLst/>
          </a:prstGeom>
        </p:spPr>
      </p:pic>
    </p:spTree>
    <p:extLst>
      <p:ext uri="{BB962C8B-B14F-4D97-AF65-F5344CB8AC3E}">
        <p14:creationId xmlns:p14="http://schemas.microsoft.com/office/powerpoint/2010/main" val="1633793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3">
            <a:extLst>
              <a:ext uri="{FF2B5EF4-FFF2-40B4-BE49-F238E27FC236}">
                <a16:creationId xmlns:a16="http://schemas.microsoft.com/office/drawing/2014/main" id="{8093CAC0-C77F-8C31-56DD-192C7B4EF9F0}"/>
              </a:ext>
            </a:extLst>
          </p:cNvPr>
          <p:cNvSpPr txBox="1"/>
          <p:nvPr/>
        </p:nvSpPr>
        <p:spPr>
          <a:xfrm>
            <a:off x="847724" y="1967265"/>
            <a:ext cx="32385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fr-FR" sz="3300" kern="1200" spc="225" dirty="0">
                <a:solidFill>
                  <a:srgbClr val="FFFFFF"/>
                </a:solidFill>
                <a:latin typeface="+mj-lt"/>
                <a:ea typeface="+mj-ea"/>
                <a:cs typeface="+mj-cs"/>
              </a:rPr>
              <a:t>Optimisation</a:t>
            </a:r>
            <a:r>
              <a:rPr lang="fr-FR" sz="3300" b="0" i="0" kern="1200" dirty="0">
                <a:solidFill>
                  <a:srgbClr val="FFFFFF"/>
                </a:solidFill>
                <a:effectLst/>
                <a:latin typeface="+mj-lt"/>
                <a:ea typeface="+mj-ea"/>
                <a:cs typeface="+mj-cs"/>
              </a:rPr>
              <a:t> des hyperparamètres d'un modèle </a:t>
            </a:r>
            <a:endParaRPr lang="fr-FR" sz="3300" kern="1200" spc="225" dirty="0">
              <a:solidFill>
                <a:srgbClr val="FFFFFF"/>
              </a:solidFill>
              <a:latin typeface="+mj-lt"/>
              <a:ea typeface="+mj-ea"/>
              <a:cs typeface="+mj-cs"/>
            </a:endParaRPr>
          </a:p>
        </p:txBody>
      </p:sp>
      <p:pic>
        <p:nvPicPr>
          <p:cNvPr id="3" name="Image 2">
            <a:extLst>
              <a:ext uri="{FF2B5EF4-FFF2-40B4-BE49-F238E27FC236}">
                <a16:creationId xmlns:a16="http://schemas.microsoft.com/office/drawing/2014/main" id="{2CB08570-367C-F562-A40A-FE8AAB3CF8C5}"/>
              </a:ext>
            </a:extLst>
          </p:cNvPr>
          <p:cNvPicPr>
            <a:picLocks noChangeAspect="1"/>
          </p:cNvPicPr>
          <p:nvPr/>
        </p:nvPicPr>
        <p:blipFill>
          <a:blip r:embed="rId2"/>
          <a:stretch>
            <a:fillRect/>
          </a:stretch>
        </p:blipFill>
        <p:spPr>
          <a:xfrm>
            <a:off x="4969618" y="643466"/>
            <a:ext cx="6396095" cy="5568739"/>
          </a:xfrm>
          <a:prstGeom prst="rect">
            <a:avLst/>
          </a:prstGeom>
        </p:spPr>
      </p:pic>
    </p:spTree>
    <p:extLst>
      <p:ext uri="{BB962C8B-B14F-4D97-AF65-F5344CB8AC3E}">
        <p14:creationId xmlns:p14="http://schemas.microsoft.com/office/powerpoint/2010/main" val="2131630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3">
            <a:extLst>
              <a:ext uri="{FF2B5EF4-FFF2-40B4-BE49-F238E27FC236}">
                <a16:creationId xmlns:a16="http://schemas.microsoft.com/office/drawing/2014/main" id="{20EE7A4D-E00B-5466-455A-4F375F9707D0}"/>
              </a:ext>
            </a:extLst>
          </p:cNvPr>
          <p:cNvSpPr txBox="1"/>
          <p:nvPr/>
        </p:nvSpPr>
        <p:spPr>
          <a:xfrm>
            <a:off x="1028700" y="1967266"/>
            <a:ext cx="3187826"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fr-FR" sz="2800" kern="1200" spc="225" dirty="0">
                <a:solidFill>
                  <a:srgbClr val="FFFFFF"/>
                </a:solidFill>
                <a:latin typeface="+mj-lt"/>
                <a:ea typeface="+mj-ea"/>
                <a:cs typeface="+mj-cs"/>
              </a:rPr>
              <a:t> Visualisation des caractéristiques les plus importantes du modèle</a:t>
            </a:r>
          </a:p>
        </p:txBody>
      </p:sp>
      <p:pic>
        <p:nvPicPr>
          <p:cNvPr id="3" name="Image 2">
            <a:extLst>
              <a:ext uri="{FF2B5EF4-FFF2-40B4-BE49-F238E27FC236}">
                <a16:creationId xmlns:a16="http://schemas.microsoft.com/office/drawing/2014/main" id="{7C0C07BC-133C-C126-D6F8-915C433D916B}"/>
              </a:ext>
            </a:extLst>
          </p:cNvPr>
          <p:cNvPicPr>
            <a:picLocks noChangeAspect="1"/>
          </p:cNvPicPr>
          <p:nvPr/>
        </p:nvPicPr>
        <p:blipFill>
          <a:blip r:embed="rId2"/>
          <a:stretch>
            <a:fillRect/>
          </a:stretch>
        </p:blipFill>
        <p:spPr>
          <a:xfrm>
            <a:off x="4777316" y="1647901"/>
            <a:ext cx="6780700" cy="3559868"/>
          </a:xfrm>
          <a:prstGeom prst="rect">
            <a:avLst/>
          </a:prstGeom>
        </p:spPr>
      </p:pic>
    </p:spTree>
    <p:extLst>
      <p:ext uri="{BB962C8B-B14F-4D97-AF65-F5344CB8AC3E}">
        <p14:creationId xmlns:p14="http://schemas.microsoft.com/office/powerpoint/2010/main" val="1941047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A78B224C-C2F9-A7CF-BBFC-D1FF43256E6C}"/>
              </a:ext>
            </a:extLst>
          </p:cNvPr>
          <p:cNvSpPr txBox="1"/>
          <p:nvPr/>
        </p:nvSpPr>
        <p:spPr>
          <a:xfrm>
            <a:off x="752393" y="192701"/>
            <a:ext cx="11439607" cy="748666"/>
          </a:xfrm>
          <a:prstGeom prst="rect">
            <a:avLst/>
          </a:prstGeom>
        </p:spPr>
        <p:txBody>
          <a:bodyPr lIns="0" tIns="0" rIns="0" bIns="0" rtlCol="0" anchor="t">
            <a:spAutoFit/>
          </a:bodyPr>
          <a:lstStyle/>
          <a:p>
            <a:pPr algn="ctr">
              <a:lnSpc>
                <a:spcPts val="6209"/>
              </a:lnSpc>
              <a:spcBef>
                <a:spcPct val="0"/>
              </a:spcBef>
            </a:pPr>
            <a:r>
              <a:rPr lang="fr-FR" sz="4400" spc="225" dirty="0">
                <a:solidFill>
                  <a:srgbClr val="FF0000"/>
                </a:solidFill>
              </a:rPr>
              <a:t>Pipeline du model</a:t>
            </a:r>
          </a:p>
        </p:txBody>
      </p:sp>
      <p:pic>
        <p:nvPicPr>
          <p:cNvPr id="3" name="Image 2">
            <a:extLst>
              <a:ext uri="{FF2B5EF4-FFF2-40B4-BE49-F238E27FC236}">
                <a16:creationId xmlns:a16="http://schemas.microsoft.com/office/drawing/2014/main" id="{D96461AE-21FF-19F0-35A1-7B07944BF866}"/>
              </a:ext>
            </a:extLst>
          </p:cNvPr>
          <p:cNvPicPr>
            <a:picLocks noChangeAspect="1"/>
          </p:cNvPicPr>
          <p:nvPr/>
        </p:nvPicPr>
        <p:blipFill>
          <a:blip r:embed="rId2"/>
          <a:stretch>
            <a:fillRect/>
          </a:stretch>
        </p:blipFill>
        <p:spPr>
          <a:xfrm>
            <a:off x="545351" y="1517495"/>
            <a:ext cx="7397375" cy="748666"/>
          </a:xfrm>
          <a:prstGeom prst="rect">
            <a:avLst/>
          </a:prstGeom>
        </p:spPr>
      </p:pic>
      <p:pic>
        <p:nvPicPr>
          <p:cNvPr id="4" name="Image 3">
            <a:extLst>
              <a:ext uri="{FF2B5EF4-FFF2-40B4-BE49-F238E27FC236}">
                <a16:creationId xmlns:a16="http://schemas.microsoft.com/office/drawing/2014/main" id="{BC547418-67D6-7628-A02F-6153B6CEB327}"/>
              </a:ext>
            </a:extLst>
          </p:cNvPr>
          <p:cNvPicPr>
            <a:picLocks noChangeAspect="1"/>
          </p:cNvPicPr>
          <p:nvPr/>
        </p:nvPicPr>
        <p:blipFill>
          <a:blip r:embed="rId3"/>
          <a:stretch>
            <a:fillRect/>
          </a:stretch>
        </p:blipFill>
        <p:spPr>
          <a:xfrm>
            <a:off x="5942851" y="1517495"/>
            <a:ext cx="5855449" cy="5147804"/>
          </a:xfrm>
          <a:prstGeom prst="rect">
            <a:avLst/>
          </a:prstGeom>
        </p:spPr>
      </p:pic>
    </p:spTree>
    <p:extLst>
      <p:ext uri="{BB962C8B-B14F-4D97-AF65-F5344CB8AC3E}">
        <p14:creationId xmlns:p14="http://schemas.microsoft.com/office/powerpoint/2010/main" val="3356442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3">
            <a:extLst>
              <a:ext uri="{FF2B5EF4-FFF2-40B4-BE49-F238E27FC236}">
                <a16:creationId xmlns:a16="http://schemas.microsoft.com/office/drawing/2014/main" id="{258DF33E-46C5-FFB5-3FCB-45207D6592EC}"/>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fr-FR" sz="3600" kern="1200" spc="225" dirty="0">
                <a:solidFill>
                  <a:schemeClr val="bg1"/>
                </a:solidFill>
                <a:latin typeface="+mj-lt"/>
                <a:ea typeface="+mj-ea"/>
                <a:cs typeface="+mj-cs"/>
              </a:rPr>
              <a:t>Sauvegarde du model</a:t>
            </a:r>
          </a:p>
        </p:txBody>
      </p:sp>
      <p:pic>
        <p:nvPicPr>
          <p:cNvPr id="3" name="Image 2">
            <a:extLst>
              <a:ext uri="{FF2B5EF4-FFF2-40B4-BE49-F238E27FC236}">
                <a16:creationId xmlns:a16="http://schemas.microsoft.com/office/drawing/2014/main" id="{2DD5414D-2AB6-FA78-269E-951CA8AB7EC8}"/>
              </a:ext>
            </a:extLst>
          </p:cNvPr>
          <p:cNvPicPr>
            <a:picLocks noChangeAspect="1"/>
          </p:cNvPicPr>
          <p:nvPr/>
        </p:nvPicPr>
        <p:blipFill>
          <a:blip r:embed="rId2"/>
          <a:stretch>
            <a:fillRect/>
          </a:stretch>
        </p:blipFill>
        <p:spPr>
          <a:xfrm>
            <a:off x="4777316" y="1512288"/>
            <a:ext cx="6780700" cy="3831095"/>
          </a:xfrm>
          <a:prstGeom prst="rect">
            <a:avLst/>
          </a:prstGeom>
        </p:spPr>
      </p:pic>
    </p:spTree>
    <p:extLst>
      <p:ext uri="{BB962C8B-B14F-4D97-AF65-F5344CB8AC3E}">
        <p14:creationId xmlns:p14="http://schemas.microsoft.com/office/powerpoint/2010/main" val="3161299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58107837-A6FC-595C-F2FA-01A805FD5AD0}"/>
              </a:ext>
            </a:extLst>
          </p:cNvPr>
          <p:cNvSpPr txBox="1"/>
          <p:nvPr/>
        </p:nvSpPr>
        <p:spPr>
          <a:xfrm>
            <a:off x="752393" y="294935"/>
            <a:ext cx="11439607" cy="748666"/>
          </a:xfrm>
          <a:prstGeom prst="rect">
            <a:avLst/>
          </a:prstGeom>
        </p:spPr>
        <p:txBody>
          <a:bodyPr lIns="0" tIns="0" rIns="0" bIns="0" rtlCol="0" anchor="t">
            <a:spAutoFit/>
          </a:bodyPr>
          <a:lstStyle/>
          <a:p>
            <a:pPr algn="ctr">
              <a:lnSpc>
                <a:spcPts val="6209"/>
              </a:lnSpc>
              <a:spcBef>
                <a:spcPct val="0"/>
              </a:spcBef>
            </a:pPr>
            <a:r>
              <a:rPr lang="fr-FR" sz="4400" spc="225" dirty="0">
                <a:solidFill>
                  <a:srgbClr val="FF0000"/>
                </a:solidFill>
              </a:rPr>
              <a:t>Dashboard du model</a:t>
            </a:r>
          </a:p>
        </p:txBody>
      </p:sp>
      <p:pic>
        <p:nvPicPr>
          <p:cNvPr id="3" name="Image 2">
            <a:extLst>
              <a:ext uri="{FF2B5EF4-FFF2-40B4-BE49-F238E27FC236}">
                <a16:creationId xmlns:a16="http://schemas.microsoft.com/office/drawing/2014/main" id="{3148F9F8-6242-BC21-7D4E-AD3B8864D92F}"/>
              </a:ext>
            </a:extLst>
          </p:cNvPr>
          <p:cNvPicPr>
            <a:picLocks noChangeAspect="1"/>
          </p:cNvPicPr>
          <p:nvPr/>
        </p:nvPicPr>
        <p:blipFill>
          <a:blip r:embed="rId2"/>
          <a:stretch>
            <a:fillRect/>
          </a:stretch>
        </p:blipFill>
        <p:spPr>
          <a:xfrm>
            <a:off x="1435101" y="1804818"/>
            <a:ext cx="9421922" cy="748665"/>
          </a:xfrm>
          <a:prstGeom prst="rect">
            <a:avLst/>
          </a:prstGeom>
        </p:spPr>
      </p:pic>
      <p:pic>
        <p:nvPicPr>
          <p:cNvPr id="4" name="Image 3">
            <a:extLst>
              <a:ext uri="{FF2B5EF4-FFF2-40B4-BE49-F238E27FC236}">
                <a16:creationId xmlns:a16="http://schemas.microsoft.com/office/drawing/2014/main" id="{F61FC480-5A50-7624-FBD6-E12E16CC26E7}"/>
              </a:ext>
            </a:extLst>
          </p:cNvPr>
          <p:cNvPicPr>
            <a:picLocks noChangeAspect="1"/>
          </p:cNvPicPr>
          <p:nvPr/>
        </p:nvPicPr>
        <p:blipFill>
          <a:blip r:embed="rId3"/>
          <a:stretch>
            <a:fillRect/>
          </a:stretch>
        </p:blipFill>
        <p:spPr>
          <a:xfrm>
            <a:off x="1562100" y="2868624"/>
            <a:ext cx="8771528" cy="3824276"/>
          </a:xfrm>
          <a:prstGeom prst="rect">
            <a:avLst/>
          </a:prstGeom>
        </p:spPr>
      </p:pic>
    </p:spTree>
    <p:extLst>
      <p:ext uri="{BB962C8B-B14F-4D97-AF65-F5344CB8AC3E}">
        <p14:creationId xmlns:p14="http://schemas.microsoft.com/office/powerpoint/2010/main" val="2000628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325AD731-9503-4143-2A02-7F3FC082D34A}"/>
              </a:ext>
            </a:extLst>
          </p:cNvPr>
          <p:cNvSpPr txBox="1"/>
          <p:nvPr/>
        </p:nvSpPr>
        <p:spPr>
          <a:xfrm>
            <a:off x="4451368" y="642026"/>
            <a:ext cx="5140104" cy="1047338"/>
          </a:xfrm>
          <a:prstGeom prst="rect">
            <a:avLst/>
          </a:prstGeom>
        </p:spPr>
        <p:txBody>
          <a:bodyPr wrap="square" lIns="0" tIns="0" rIns="0" bIns="0" rtlCol="0" anchor="t">
            <a:spAutoFit/>
          </a:bodyPr>
          <a:lstStyle/>
          <a:p>
            <a:pPr>
              <a:lnSpc>
                <a:spcPts val="9220"/>
              </a:lnSpc>
            </a:pPr>
            <a:r>
              <a:rPr lang="en-US" sz="4800" spc="184" dirty="0">
                <a:solidFill>
                  <a:srgbClr val="FF0000"/>
                </a:solidFill>
              </a:rPr>
              <a:t>INTRODUCTION</a:t>
            </a:r>
          </a:p>
        </p:txBody>
      </p:sp>
      <p:sp>
        <p:nvSpPr>
          <p:cNvPr id="3" name="TextBox 7">
            <a:extLst>
              <a:ext uri="{FF2B5EF4-FFF2-40B4-BE49-F238E27FC236}">
                <a16:creationId xmlns:a16="http://schemas.microsoft.com/office/drawing/2014/main" id="{06623BF5-4F9F-D465-1BFE-5BFE62828574}"/>
              </a:ext>
            </a:extLst>
          </p:cNvPr>
          <p:cNvSpPr txBox="1"/>
          <p:nvPr/>
        </p:nvSpPr>
        <p:spPr>
          <a:xfrm>
            <a:off x="1029903" y="2596102"/>
            <a:ext cx="10184733" cy="1468351"/>
          </a:xfrm>
          <a:prstGeom prst="rect">
            <a:avLst/>
          </a:prstGeom>
        </p:spPr>
        <p:txBody>
          <a:bodyPr wrap="square" lIns="0" tIns="0" rIns="0" bIns="0" rtlCol="0" anchor="t">
            <a:spAutoFit/>
          </a:bodyPr>
          <a:lstStyle/>
          <a:p>
            <a:pPr>
              <a:lnSpc>
                <a:spcPts val="6047"/>
              </a:lnSpc>
            </a:pPr>
            <a:r>
              <a:rPr lang="fr-FR" sz="3599" spc="35" dirty="0">
                <a:solidFill>
                  <a:srgbClr val="231F20"/>
                </a:solidFill>
              </a:rPr>
              <a:t>Cette</a:t>
            </a:r>
            <a:r>
              <a:rPr lang="en-US" sz="3599" spc="35" dirty="0">
                <a:solidFill>
                  <a:srgbClr val="231F20"/>
                </a:solidFill>
              </a:rPr>
              <a:t> formation </a:t>
            </a:r>
            <a:r>
              <a:rPr lang="fr-FR" sz="3599" spc="35" dirty="0">
                <a:solidFill>
                  <a:srgbClr val="231F20"/>
                </a:solidFill>
              </a:rPr>
              <a:t>concerne</a:t>
            </a:r>
            <a:r>
              <a:rPr lang="en-US" sz="3599" spc="35" dirty="0">
                <a:solidFill>
                  <a:srgbClr val="231F20"/>
                </a:solidFill>
              </a:rPr>
              <a:t> les </a:t>
            </a:r>
            <a:r>
              <a:rPr lang="fr-FR" sz="3599" spc="35" dirty="0">
                <a:solidFill>
                  <a:srgbClr val="231F20"/>
                </a:solidFill>
              </a:rPr>
              <a:t>bibliothèques</a:t>
            </a:r>
            <a:r>
              <a:rPr lang="en-US" sz="3599" spc="35" dirty="0">
                <a:solidFill>
                  <a:srgbClr val="231F20"/>
                </a:solidFill>
              </a:rPr>
              <a:t> que nous </a:t>
            </a:r>
            <a:r>
              <a:rPr lang="fr-FR" sz="3599" spc="35" dirty="0">
                <a:solidFill>
                  <a:srgbClr val="231F20"/>
                </a:solidFill>
              </a:rPr>
              <a:t>utiliserons</a:t>
            </a:r>
            <a:r>
              <a:rPr lang="en-US" sz="3599" spc="35" dirty="0">
                <a:solidFill>
                  <a:srgbClr val="231F20"/>
                </a:solidFill>
              </a:rPr>
              <a:t> dans le </a:t>
            </a:r>
            <a:r>
              <a:rPr lang="fr-FR" sz="3599" spc="35" dirty="0">
                <a:solidFill>
                  <a:srgbClr val="231F20"/>
                </a:solidFill>
              </a:rPr>
              <a:t>projet</a:t>
            </a:r>
            <a:r>
              <a:rPr lang="en-US" sz="3599" spc="35" dirty="0">
                <a:solidFill>
                  <a:srgbClr val="231F20"/>
                </a:solidFill>
              </a:rPr>
              <a:t> </a:t>
            </a:r>
            <a:r>
              <a:rPr lang="en-US" sz="3599" spc="35" dirty="0" err="1">
                <a:solidFill>
                  <a:srgbClr val="231F20"/>
                </a:solidFill>
              </a:rPr>
              <a:t>SysTarificateur</a:t>
            </a:r>
            <a:r>
              <a:rPr lang="en-US" sz="3599" spc="35" dirty="0">
                <a:solidFill>
                  <a:srgbClr val="231F20"/>
                </a:solidFill>
              </a:rPr>
              <a:t> intelligent.</a:t>
            </a:r>
          </a:p>
        </p:txBody>
      </p:sp>
    </p:spTree>
    <p:extLst>
      <p:ext uri="{BB962C8B-B14F-4D97-AF65-F5344CB8AC3E}">
        <p14:creationId xmlns:p14="http://schemas.microsoft.com/office/powerpoint/2010/main" val="431579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3">
            <a:extLst>
              <a:ext uri="{FF2B5EF4-FFF2-40B4-BE49-F238E27FC236}">
                <a16:creationId xmlns:a16="http://schemas.microsoft.com/office/drawing/2014/main" id="{760FE5E5-3CF5-8C36-E2C5-03D6567941D0}"/>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spc="225">
                <a:solidFill>
                  <a:srgbClr val="FFFFFF"/>
                </a:solidFill>
                <a:latin typeface="+mj-lt"/>
                <a:ea typeface="+mj-ea"/>
                <a:cs typeface="+mj-cs"/>
              </a:rPr>
              <a:t> Prédiction </a:t>
            </a:r>
          </a:p>
        </p:txBody>
      </p:sp>
      <p:pic>
        <p:nvPicPr>
          <p:cNvPr id="3" name="Image 2" descr="Une image contenant texte, capture d’écran, nombre, Police&#10;&#10;Description générée automatiquement">
            <a:extLst>
              <a:ext uri="{FF2B5EF4-FFF2-40B4-BE49-F238E27FC236}">
                <a16:creationId xmlns:a16="http://schemas.microsoft.com/office/drawing/2014/main" id="{20748A08-75CA-409D-C0FA-5A68D42677A6}"/>
              </a:ext>
            </a:extLst>
          </p:cNvPr>
          <p:cNvPicPr>
            <a:picLocks noChangeAspect="1"/>
          </p:cNvPicPr>
          <p:nvPr/>
        </p:nvPicPr>
        <p:blipFill>
          <a:blip r:embed="rId2"/>
          <a:stretch>
            <a:fillRect/>
          </a:stretch>
        </p:blipFill>
        <p:spPr>
          <a:xfrm>
            <a:off x="4777316" y="1969985"/>
            <a:ext cx="6780700" cy="2915700"/>
          </a:xfrm>
          <a:prstGeom prst="rect">
            <a:avLst/>
          </a:prstGeom>
        </p:spPr>
      </p:pic>
    </p:spTree>
    <p:extLst>
      <p:ext uri="{BB962C8B-B14F-4D97-AF65-F5344CB8AC3E}">
        <p14:creationId xmlns:p14="http://schemas.microsoft.com/office/powerpoint/2010/main" val="805892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E9F4C4E9-83FB-2232-F57C-9461FEAB1DC3}"/>
              </a:ext>
            </a:extLst>
          </p:cNvPr>
          <p:cNvSpPr/>
          <p:nvPr/>
        </p:nvSpPr>
        <p:spPr>
          <a:xfrm>
            <a:off x="8454189" y="1762627"/>
            <a:ext cx="3737811" cy="5133473"/>
          </a:xfrm>
          <a:custGeom>
            <a:avLst/>
            <a:gdLst/>
            <a:ahLst/>
            <a:cxnLst/>
            <a:rect l="l" t="t" r="r" b="b"/>
            <a:pathLst>
              <a:path w="7200900" h="7200900">
                <a:moveTo>
                  <a:pt x="0" y="0"/>
                </a:moveTo>
                <a:lnTo>
                  <a:pt x="7200900" y="0"/>
                </a:lnTo>
                <a:lnTo>
                  <a:pt x="7200900"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4">
            <a:extLst>
              <a:ext uri="{FF2B5EF4-FFF2-40B4-BE49-F238E27FC236}">
                <a16:creationId xmlns:a16="http://schemas.microsoft.com/office/drawing/2014/main" id="{734EA6F2-D743-BB4B-7E2A-1D075538935E}"/>
              </a:ext>
            </a:extLst>
          </p:cNvPr>
          <p:cNvSpPr txBox="1"/>
          <p:nvPr/>
        </p:nvSpPr>
        <p:spPr>
          <a:xfrm>
            <a:off x="3023269" y="2654968"/>
            <a:ext cx="4428044" cy="1033809"/>
          </a:xfrm>
          <a:prstGeom prst="rect">
            <a:avLst/>
          </a:prstGeom>
        </p:spPr>
        <p:txBody>
          <a:bodyPr lIns="0" tIns="0" rIns="0" bIns="0" rtlCol="0" anchor="t">
            <a:spAutoFit/>
          </a:bodyPr>
          <a:lstStyle/>
          <a:p>
            <a:pPr>
              <a:lnSpc>
                <a:spcPts val="9220"/>
              </a:lnSpc>
            </a:pPr>
            <a:r>
              <a:rPr lang="fr-FR" sz="4400" b="1" spc="184" dirty="0">
                <a:solidFill>
                  <a:srgbClr val="000000"/>
                </a:solidFill>
              </a:rPr>
              <a:t>Démo</a:t>
            </a:r>
            <a:r>
              <a:rPr lang="en-US" sz="4400" b="1" spc="184" dirty="0">
                <a:solidFill>
                  <a:srgbClr val="000000"/>
                </a:solidFill>
              </a:rPr>
              <a:t> </a:t>
            </a:r>
            <a:r>
              <a:rPr lang="en-US" sz="4400" b="1" spc="184" dirty="0" err="1">
                <a:solidFill>
                  <a:srgbClr val="000000"/>
                </a:solidFill>
              </a:rPr>
              <a:t>Pycaret</a:t>
            </a:r>
            <a:endParaRPr lang="en-US" sz="4400" b="1" spc="184" dirty="0">
              <a:solidFill>
                <a:srgbClr val="000000"/>
              </a:solidFill>
            </a:endParaRPr>
          </a:p>
        </p:txBody>
      </p:sp>
    </p:spTree>
    <p:extLst>
      <p:ext uri="{BB962C8B-B14F-4D97-AF65-F5344CB8AC3E}">
        <p14:creationId xmlns:p14="http://schemas.microsoft.com/office/powerpoint/2010/main" val="3560643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440E7795-21F9-0F93-8574-4FB03C04E7EA}"/>
              </a:ext>
            </a:extLst>
          </p:cNvPr>
          <p:cNvSpPr/>
          <p:nvPr/>
        </p:nvSpPr>
        <p:spPr>
          <a:xfrm>
            <a:off x="3380593" y="1993900"/>
            <a:ext cx="5712607" cy="2488959"/>
          </a:xfrm>
          <a:custGeom>
            <a:avLst/>
            <a:gdLst/>
            <a:ahLst/>
            <a:cxnLst/>
            <a:rect l="l" t="t" r="r" b="b"/>
            <a:pathLst>
              <a:path w="11876722" h="4576497">
                <a:moveTo>
                  <a:pt x="0" y="0"/>
                </a:moveTo>
                <a:lnTo>
                  <a:pt x="11876722" y="0"/>
                </a:lnTo>
                <a:lnTo>
                  <a:pt x="11876722" y="4576497"/>
                </a:lnTo>
                <a:lnTo>
                  <a:pt x="0" y="4576497"/>
                </a:lnTo>
                <a:lnTo>
                  <a:pt x="0" y="0"/>
                </a:lnTo>
                <a:close/>
              </a:path>
            </a:pathLst>
          </a:custGeom>
          <a:blipFill>
            <a:blip r:embed="rId2"/>
            <a:stretch>
              <a:fillRect/>
            </a:stretch>
          </a:blipFill>
        </p:spPr>
      </p:sp>
    </p:spTree>
    <p:extLst>
      <p:ext uri="{BB962C8B-B14F-4D97-AF65-F5344CB8AC3E}">
        <p14:creationId xmlns:p14="http://schemas.microsoft.com/office/powerpoint/2010/main" val="4195187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09FCD34-D635-5AA4-AAD2-9017B2EBB05B}"/>
              </a:ext>
            </a:extLst>
          </p:cNvPr>
          <p:cNvSpPr txBox="1"/>
          <p:nvPr/>
        </p:nvSpPr>
        <p:spPr>
          <a:xfrm>
            <a:off x="1904999" y="1767680"/>
            <a:ext cx="9512300" cy="2585323"/>
          </a:xfrm>
          <a:prstGeom prst="rect">
            <a:avLst/>
          </a:prstGeom>
          <a:noFill/>
        </p:spPr>
        <p:txBody>
          <a:bodyPr wrap="square">
            <a:spAutoFit/>
          </a:bodyPr>
          <a:lstStyle/>
          <a:p>
            <a:r>
              <a:rPr lang="fr-FR" dirty="0" err="1"/>
              <a:t>MLflow</a:t>
            </a:r>
            <a:r>
              <a:rPr lang="fr-FR" dirty="0"/>
              <a:t> est une plateforme open-source qui assure la gestion complète du cycle de vie des projets d'apprentissage automatique, garantissant ainsi la gestion, la traçabilité et la reproductibilité à chaque étape. </a:t>
            </a:r>
          </a:p>
          <a:p>
            <a:r>
              <a:rPr lang="fr-FR" dirty="0"/>
              <a:t>Il  permet de faire:</a:t>
            </a:r>
          </a:p>
          <a:p>
            <a:pPr marL="342900" indent="-342900">
              <a:buFont typeface="Arial" panose="020B0604020202020204" pitchFamily="34" charset="0"/>
              <a:buChar char="•"/>
            </a:pPr>
            <a:r>
              <a:rPr lang="fr-FR" b="1" dirty="0"/>
              <a:t>Le suivi des expériences</a:t>
            </a:r>
          </a:p>
          <a:p>
            <a:pPr marL="342900" indent="-342900">
              <a:buFont typeface="Arial" panose="020B0604020202020204" pitchFamily="34" charset="0"/>
              <a:buChar char="•"/>
            </a:pPr>
            <a:r>
              <a:rPr lang="fr-FR" b="1" dirty="0"/>
              <a:t>La gestion des versions</a:t>
            </a:r>
          </a:p>
          <a:p>
            <a:pPr marL="342900" indent="-342900">
              <a:buFont typeface="Arial" panose="020B0604020202020204" pitchFamily="34" charset="0"/>
              <a:buChar char="•"/>
            </a:pPr>
            <a:r>
              <a:rPr lang="fr-FR" b="1" dirty="0"/>
              <a:t>L'emballage des modèles </a:t>
            </a:r>
          </a:p>
          <a:p>
            <a:pPr marL="342900" indent="-342900">
              <a:buFont typeface="Arial" panose="020B0604020202020204" pitchFamily="34" charset="0"/>
              <a:buChar char="•"/>
            </a:pPr>
            <a:r>
              <a:rPr lang="fr-FR" b="1" dirty="0"/>
              <a:t>Le déploiement des modèles</a:t>
            </a:r>
          </a:p>
          <a:p>
            <a:endParaRPr lang="fr-FR" b="1" dirty="0"/>
          </a:p>
        </p:txBody>
      </p:sp>
      <p:sp>
        <p:nvSpPr>
          <p:cNvPr id="4" name="TextBox 3">
            <a:extLst>
              <a:ext uri="{FF2B5EF4-FFF2-40B4-BE49-F238E27FC236}">
                <a16:creationId xmlns:a16="http://schemas.microsoft.com/office/drawing/2014/main" id="{B4B62BDF-341F-4B76-F74C-16F0E5B736D7}"/>
              </a:ext>
            </a:extLst>
          </p:cNvPr>
          <p:cNvSpPr txBox="1"/>
          <p:nvPr/>
        </p:nvSpPr>
        <p:spPr>
          <a:xfrm>
            <a:off x="3263900" y="427024"/>
            <a:ext cx="6349999" cy="745269"/>
          </a:xfrm>
          <a:prstGeom prst="rect">
            <a:avLst/>
          </a:prstGeom>
        </p:spPr>
        <p:txBody>
          <a:bodyPr wrap="square" lIns="0" tIns="0" rIns="0" bIns="0" rtlCol="0" anchor="t">
            <a:spAutoFit/>
          </a:bodyPr>
          <a:lstStyle/>
          <a:p>
            <a:pPr algn="ctr">
              <a:lnSpc>
                <a:spcPts val="6209"/>
              </a:lnSpc>
              <a:spcBef>
                <a:spcPct val="0"/>
              </a:spcBef>
            </a:pPr>
            <a:r>
              <a:rPr lang="fr-FR" sz="4400" spc="225" dirty="0">
                <a:solidFill>
                  <a:srgbClr val="FF0000"/>
                </a:solidFill>
              </a:rPr>
              <a:t>Qu’est-ce que </a:t>
            </a:r>
            <a:r>
              <a:rPr lang="fr-FR" sz="4400" spc="225" dirty="0" err="1">
                <a:solidFill>
                  <a:srgbClr val="FF0000"/>
                </a:solidFill>
              </a:rPr>
              <a:t>MLflow</a:t>
            </a:r>
            <a:endParaRPr lang="fr-FR" sz="4400" spc="225" dirty="0">
              <a:solidFill>
                <a:srgbClr val="FF0000"/>
              </a:solidFill>
            </a:endParaRPr>
          </a:p>
        </p:txBody>
      </p:sp>
      <p:sp>
        <p:nvSpPr>
          <p:cNvPr id="5" name="TextBox 3">
            <a:extLst>
              <a:ext uri="{FF2B5EF4-FFF2-40B4-BE49-F238E27FC236}">
                <a16:creationId xmlns:a16="http://schemas.microsoft.com/office/drawing/2014/main" id="{4E7EA41A-3ED9-28E6-0DEB-3261075D8741}"/>
              </a:ext>
            </a:extLst>
          </p:cNvPr>
          <p:cNvSpPr txBox="1"/>
          <p:nvPr/>
        </p:nvSpPr>
        <p:spPr>
          <a:xfrm>
            <a:off x="1904999" y="4243710"/>
            <a:ext cx="7708900" cy="704680"/>
          </a:xfrm>
          <a:prstGeom prst="rect">
            <a:avLst/>
          </a:prstGeom>
        </p:spPr>
        <p:txBody>
          <a:bodyPr wrap="square" lIns="0" tIns="0" rIns="0" bIns="0" rtlCol="0" anchor="t">
            <a:spAutoFit/>
          </a:bodyPr>
          <a:lstStyle/>
          <a:p>
            <a:pPr algn="ctr">
              <a:lnSpc>
                <a:spcPts val="6209"/>
              </a:lnSpc>
              <a:spcBef>
                <a:spcPct val="0"/>
              </a:spcBef>
            </a:pPr>
            <a:r>
              <a:rPr lang="fr-FR" sz="3200" spc="225" dirty="0">
                <a:solidFill>
                  <a:srgbClr val="FF0000"/>
                </a:solidFill>
              </a:rPr>
              <a:t>COMMENT INSTALLER MLFLOW</a:t>
            </a:r>
          </a:p>
        </p:txBody>
      </p:sp>
      <p:sp>
        <p:nvSpPr>
          <p:cNvPr id="6" name="ZoneTexte 5">
            <a:extLst>
              <a:ext uri="{FF2B5EF4-FFF2-40B4-BE49-F238E27FC236}">
                <a16:creationId xmlns:a16="http://schemas.microsoft.com/office/drawing/2014/main" id="{AA51A047-6762-5DD7-1C7C-4CB833A4174B}"/>
              </a:ext>
            </a:extLst>
          </p:cNvPr>
          <p:cNvSpPr txBox="1"/>
          <p:nvPr/>
        </p:nvSpPr>
        <p:spPr>
          <a:xfrm>
            <a:off x="2451100" y="5118118"/>
            <a:ext cx="3289301" cy="1200329"/>
          </a:xfrm>
          <a:prstGeom prst="rect">
            <a:avLst/>
          </a:prstGeom>
          <a:noFill/>
        </p:spPr>
        <p:txBody>
          <a:bodyPr wrap="square">
            <a:spAutoFit/>
          </a:bodyPr>
          <a:lstStyle/>
          <a:p>
            <a:pPr marL="342900" indent="-342900">
              <a:buFont typeface="Arial" panose="020B0604020202020204" pitchFamily="34" charset="0"/>
              <a:buChar char="•"/>
            </a:pPr>
            <a:r>
              <a:rPr lang="fr-FR" b="1" dirty="0">
                <a:hlinkClick r:id="rId2"/>
              </a:rPr>
              <a:t>https://mlflow.org/</a:t>
            </a:r>
            <a:endParaRPr lang="fr-FR" b="1" dirty="0"/>
          </a:p>
          <a:p>
            <a:pPr marL="342900" indent="-342900">
              <a:buFont typeface="Arial" panose="020B0604020202020204" pitchFamily="34" charset="0"/>
              <a:buChar char="•"/>
            </a:pPr>
            <a:endParaRPr lang="fr-FR" b="1" dirty="0"/>
          </a:p>
          <a:p>
            <a:pPr marL="342900" indent="-342900">
              <a:buFont typeface="Arial" panose="020B0604020202020204" pitchFamily="34" charset="0"/>
              <a:buChar char="•"/>
            </a:pPr>
            <a:endParaRPr lang="fr-FR" b="1" dirty="0"/>
          </a:p>
          <a:p>
            <a:pPr marL="342900" indent="-342900">
              <a:buFont typeface="Arial" panose="020B0604020202020204" pitchFamily="34" charset="0"/>
              <a:buChar char="•"/>
            </a:pPr>
            <a:r>
              <a:rPr lang="fr-FR" b="1" dirty="0" err="1"/>
              <a:t>Pip</a:t>
            </a:r>
            <a:r>
              <a:rPr lang="fr-FR" b="1" dirty="0"/>
              <a:t> </a:t>
            </a:r>
            <a:r>
              <a:rPr lang="fr-FR" b="1" dirty="0" err="1"/>
              <a:t>install</a:t>
            </a:r>
            <a:r>
              <a:rPr lang="fr-FR" b="1" dirty="0"/>
              <a:t> </a:t>
            </a:r>
            <a:r>
              <a:rPr lang="fr-FR" b="1" dirty="0" err="1"/>
              <a:t>mlflow</a:t>
            </a:r>
            <a:endParaRPr lang="fr-FR" b="1" dirty="0"/>
          </a:p>
        </p:txBody>
      </p:sp>
      <p:sp>
        <p:nvSpPr>
          <p:cNvPr id="7" name="Freeform 6">
            <a:extLst>
              <a:ext uri="{FF2B5EF4-FFF2-40B4-BE49-F238E27FC236}">
                <a16:creationId xmlns:a16="http://schemas.microsoft.com/office/drawing/2014/main" id="{B99D3E60-2696-6E97-AF1D-AA94340D6EFC}"/>
              </a:ext>
            </a:extLst>
          </p:cNvPr>
          <p:cNvSpPr/>
          <p:nvPr/>
        </p:nvSpPr>
        <p:spPr>
          <a:xfrm>
            <a:off x="16240146" y="38159"/>
            <a:ext cx="2047854" cy="1543128"/>
          </a:xfrm>
          <a:custGeom>
            <a:avLst/>
            <a:gdLst/>
            <a:ahLst/>
            <a:cxnLst/>
            <a:rect l="l" t="t" r="r" b="b"/>
            <a:pathLst>
              <a:path w="2352654" h="2352654">
                <a:moveTo>
                  <a:pt x="0" y="0"/>
                </a:moveTo>
                <a:lnTo>
                  <a:pt x="2352654" y="0"/>
                </a:lnTo>
                <a:lnTo>
                  <a:pt x="2352654" y="2352655"/>
                </a:lnTo>
                <a:lnTo>
                  <a:pt x="0" y="2352655"/>
                </a:lnTo>
                <a:lnTo>
                  <a:pt x="0" y="0"/>
                </a:lnTo>
                <a:close/>
              </a:path>
            </a:pathLst>
          </a:custGeom>
          <a:blipFill>
            <a:blip r:embed="rId3"/>
            <a:stretch>
              <a:fillRect/>
            </a:stretch>
          </a:blipFill>
        </p:spPr>
      </p:sp>
    </p:spTree>
    <p:extLst>
      <p:ext uri="{BB962C8B-B14F-4D97-AF65-F5344CB8AC3E}">
        <p14:creationId xmlns:p14="http://schemas.microsoft.com/office/powerpoint/2010/main" val="22309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3">
            <a:extLst>
              <a:ext uri="{FF2B5EF4-FFF2-40B4-BE49-F238E27FC236}">
                <a16:creationId xmlns:a16="http://schemas.microsoft.com/office/drawing/2014/main" id="{98735A2C-23B7-B3DB-520C-5ECEC8D8689D}"/>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spc="225">
                <a:solidFill>
                  <a:srgbClr val="FFFFFF"/>
                </a:solidFill>
                <a:latin typeface="+mj-lt"/>
                <a:ea typeface="+mj-ea"/>
                <a:cs typeface="+mj-cs"/>
              </a:rPr>
              <a:t>Qu’est-ce que MLflow</a:t>
            </a:r>
          </a:p>
        </p:txBody>
      </p:sp>
      <p:pic>
        <p:nvPicPr>
          <p:cNvPr id="3" name="Image 2" descr="Une image contenant capture d’écran, texte, Police&#10;&#10;Description générée automatiquement">
            <a:extLst>
              <a:ext uri="{FF2B5EF4-FFF2-40B4-BE49-F238E27FC236}">
                <a16:creationId xmlns:a16="http://schemas.microsoft.com/office/drawing/2014/main" id="{68FAA04E-4770-CF60-C7B9-B83494B760C5}"/>
              </a:ext>
            </a:extLst>
          </p:cNvPr>
          <p:cNvPicPr>
            <a:picLocks noChangeAspect="1"/>
          </p:cNvPicPr>
          <p:nvPr/>
        </p:nvPicPr>
        <p:blipFill>
          <a:blip r:embed="rId2"/>
          <a:stretch>
            <a:fillRect/>
          </a:stretch>
        </p:blipFill>
        <p:spPr>
          <a:xfrm>
            <a:off x="4777316" y="2546344"/>
            <a:ext cx="6780700" cy="1762982"/>
          </a:xfrm>
          <a:prstGeom prst="rect">
            <a:avLst/>
          </a:prstGeom>
        </p:spPr>
      </p:pic>
    </p:spTree>
    <p:extLst>
      <p:ext uri="{BB962C8B-B14F-4D97-AF65-F5344CB8AC3E}">
        <p14:creationId xmlns:p14="http://schemas.microsoft.com/office/powerpoint/2010/main" val="143214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descr="Une image contenant capture d’écran, logiciel, clavier&#10;&#10;Description générée automatiquement">
            <a:extLst>
              <a:ext uri="{FF2B5EF4-FFF2-40B4-BE49-F238E27FC236}">
                <a16:creationId xmlns:a16="http://schemas.microsoft.com/office/drawing/2014/main" id="{2C1F44B2-3E16-3069-1995-A70AB3B383B1}"/>
              </a:ext>
            </a:extLst>
          </p:cNvPr>
          <p:cNvPicPr>
            <a:picLocks noChangeAspect="1"/>
          </p:cNvPicPr>
          <p:nvPr/>
        </p:nvPicPr>
        <p:blipFill>
          <a:blip r:embed="rId2"/>
          <a:stretch>
            <a:fillRect/>
          </a:stretch>
        </p:blipFill>
        <p:spPr>
          <a:xfrm>
            <a:off x="643467" y="2283968"/>
            <a:ext cx="10905066" cy="2290062"/>
          </a:xfrm>
          <a:prstGeom prst="rect">
            <a:avLst/>
          </a:prstGeom>
        </p:spPr>
      </p:pic>
    </p:spTree>
    <p:extLst>
      <p:ext uri="{BB962C8B-B14F-4D97-AF65-F5344CB8AC3E}">
        <p14:creationId xmlns:p14="http://schemas.microsoft.com/office/powerpoint/2010/main" val="33868439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A3CA6E47-4703-63E4-D72A-059B623F3209}"/>
              </a:ext>
            </a:extLst>
          </p:cNvPr>
          <p:cNvSpPr txBox="1"/>
          <p:nvPr/>
        </p:nvSpPr>
        <p:spPr>
          <a:xfrm>
            <a:off x="4332514" y="495300"/>
            <a:ext cx="5511407" cy="516094"/>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4400" kern="1200" spc="225" dirty="0">
                <a:solidFill>
                  <a:srgbClr val="FF0000"/>
                </a:solidFill>
                <a:ea typeface="+mj-ea"/>
                <a:cs typeface="+mj-cs"/>
              </a:rPr>
              <a:t>Pipeline MLOPS</a:t>
            </a:r>
          </a:p>
        </p:txBody>
      </p:sp>
      <p:sp>
        <p:nvSpPr>
          <p:cNvPr id="4" name="ZoneTexte 3">
            <a:extLst>
              <a:ext uri="{FF2B5EF4-FFF2-40B4-BE49-F238E27FC236}">
                <a16:creationId xmlns:a16="http://schemas.microsoft.com/office/drawing/2014/main" id="{0EB63C0F-D4D1-B4A6-C26D-D81CC6A77285}"/>
              </a:ext>
            </a:extLst>
          </p:cNvPr>
          <p:cNvSpPr txBox="1"/>
          <p:nvPr/>
        </p:nvSpPr>
        <p:spPr>
          <a:xfrm>
            <a:off x="470293" y="2408084"/>
            <a:ext cx="4736707" cy="3447832"/>
          </a:xfrm>
          <a:prstGeom prst="rect">
            <a:avLst/>
          </a:prstGeom>
        </p:spPr>
        <p:txBody>
          <a:bodyPr vert="horz" lIns="91440" tIns="45720" rIns="91440" bIns="45720" rtlCol="0" anchor="t">
            <a:normAutofit/>
          </a:bodyPr>
          <a:lstStyle/>
          <a:p>
            <a:pPr indent="-228600">
              <a:lnSpc>
                <a:spcPct val="150000"/>
              </a:lnSpc>
              <a:spcAft>
                <a:spcPts val="600"/>
              </a:spcAft>
              <a:buFont typeface="Arial" panose="020B0604020202020204" pitchFamily="34" charset="0"/>
              <a:buChar char="•"/>
            </a:pPr>
            <a:r>
              <a:rPr lang="fr-FR" sz="2000" dirty="0">
                <a:effectLst/>
              </a:rPr>
              <a:t>Les </a:t>
            </a:r>
            <a:r>
              <a:rPr lang="fr-FR" sz="2000" dirty="0" err="1">
                <a:effectLst/>
              </a:rPr>
              <a:t>MLOps</a:t>
            </a:r>
            <a:r>
              <a:rPr lang="fr-FR" sz="2000" dirty="0">
                <a:effectLst/>
              </a:rPr>
              <a:t> ou Machine Learning Operations désignent un ensemble de pratiques ayant pour objectif de simplifier le processus de </a:t>
            </a:r>
            <a:r>
              <a:rPr lang="fr-FR" sz="2000" b="1" dirty="0">
                <a:effectLst/>
              </a:rPr>
              <a:t>déploiement</a:t>
            </a:r>
            <a:r>
              <a:rPr lang="fr-FR" sz="2000" dirty="0">
                <a:effectLst/>
              </a:rPr>
              <a:t> et de </a:t>
            </a:r>
            <a:r>
              <a:rPr lang="fr-FR" sz="2000" b="1" dirty="0">
                <a:effectLst/>
              </a:rPr>
              <a:t>maintenance</a:t>
            </a:r>
            <a:r>
              <a:rPr lang="fr-FR" sz="2000" dirty="0">
                <a:effectLst/>
              </a:rPr>
              <a:t> des </a:t>
            </a:r>
            <a:r>
              <a:rPr lang="fr-FR" sz="2000" b="1" dirty="0">
                <a:effectLst/>
              </a:rPr>
              <a:t>modèles de Machine Learning en production</a:t>
            </a:r>
            <a:endParaRPr lang="fr-FR" sz="2000" dirty="0"/>
          </a:p>
        </p:txBody>
      </p:sp>
      <p:pic>
        <p:nvPicPr>
          <p:cNvPr id="3" name="Image 1">
            <a:extLst>
              <a:ext uri="{FF2B5EF4-FFF2-40B4-BE49-F238E27FC236}">
                <a16:creationId xmlns:a16="http://schemas.microsoft.com/office/drawing/2014/main" id="{A033498D-9E4F-C771-B243-337930D0A5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87672" y="1892226"/>
            <a:ext cx="6389346" cy="308285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 name="Rectangle 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902646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8">
            <a:extLst>
              <a:ext uri="{FF2B5EF4-FFF2-40B4-BE49-F238E27FC236}">
                <a16:creationId xmlns:a16="http://schemas.microsoft.com/office/drawing/2014/main" id="{B42DC035-F143-94C0-07AC-611A5671A41F}"/>
              </a:ext>
            </a:extLst>
          </p:cNvPr>
          <p:cNvSpPr txBox="1"/>
          <p:nvPr/>
        </p:nvSpPr>
        <p:spPr>
          <a:xfrm>
            <a:off x="1765300" y="2121741"/>
            <a:ext cx="8305800" cy="637601"/>
          </a:xfrm>
          <a:prstGeom prst="roundRect">
            <a:avLst/>
          </a:prstGeom>
          <a:solidFill>
            <a:schemeClr val="accent1">
              <a:lumMod val="75000"/>
            </a:schemeClr>
          </a:solidFill>
        </p:spPr>
        <p:txBody>
          <a:bodyPr wrap="square" lIns="360000" tIns="72000" rIns="360000" bIns="7200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err="1">
                <a:ln>
                  <a:noFill/>
                </a:ln>
                <a:solidFill>
                  <a:schemeClr val="bg1"/>
                </a:solidFill>
                <a:effectLst/>
                <a:uLnTx/>
                <a:uFillTx/>
                <a:cs typeface="Segoe UI Light" panose="020B0502040204020203" pitchFamily="34" charset="0"/>
              </a:rPr>
              <a:t>MlFLow</a:t>
            </a:r>
            <a:r>
              <a:rPr kumimoji="0" lang="fr-FR" sz="2800" b="1" i="0" u="none" strike="noStrike" kern="1200" cap="none" spc="0" normalizeH="0" baseline="0" noProof="0" dirty="0">
                <a:ln>
                  <a:noFill/>
                </a:ln>
                <a:solidFill>
                  <a:schemeClr val="bg1"/>
                </a:solidFill>
                <a:effectLst/>
                <a:uLnTx/>
                <a:uFillTx/>
                <a:cs typeface="Segoe UI Light" panose="020B0502040204020203" pitchFamily="34" charset="0"/>
              </a:rPr>
              <a:t> et </a:t>
            </a:r>
            <a:r>
              <a:rPr kumimoji="0" lang="fr-FR" sz="2800" b="1" i="0" u="none" strike="noStrike" kern="1200" cap="none" spc="0" normalizeH="0" baseline="0" noProof="0" dirty="0" err="1">
                <a:ln>
                  <a:noFill/>
                </a:ln>
                <a:solidFill>
                  <a:schemeClr val="bg1"/>
                </a:solidFill>
                <a:effectLst/>
                <a:uLnTx/>
                <a:uFillTx/>
                <a:cs typeface="Segoe UI Light" panose="020B0502040204020203" pitchFamily="34" charset="0"/>
              </a:rPr>
              <a:t>PyCaret</a:t>
            </a:r>
            <a:endParaRPr kumimoji="0" lang="fr-FR" sz="2800" b="1" i="0" u="none" strike="noStrike" kern="1200" cap="none" spc="0" normalizeH="0" baseline="0" noProof="0" dirty="0">
              <a:ln>
                <a:noFill/>
              </a:ln>
              <a:solidFill>
                <a:schemeClr val="bg1"/>
              </a:solidFill>
              <a:effectLst/>
              <a:uLnTx/>
              <a:uFillTx/>
              <a:cs typeface="Segoe UI Light" panose="020B0502040204020203" pitchFamily="34" charset="0"/>
            </a:endParaRPr>
          </a:p>
        </p:txBody>
      </p:sp>
      <p:sp>
        <p:nvSpPr>
          <p:cNvPr id="3" name="TextBox 3">
            <a:extLst>
              <a:ext uri="{FF2B5EF4-FFF2-40B4-BE49-F238E27FC236}">
                <a16:creationId xmlns:a16="http://schemas.microsoft.com/office/drawing/2014/main" id="{1A2D5EFD-FC39-6851-17DC-A61FF7545DA1}"/>
              </a:ext>
            </a:extLst>
          </p:cNvPr>
          <p:cNvSpPr txBox="1"/>
          <p:nvPr/>
        </p:nvSpPr>
        <p:spPr>
          <a:xfrm>
            <a:off x="952482" y="909068"/>
            <a:ext cx="11439607" cy="745332"/>
          </a:xfrm>
          <a:prstGeom prst="rect">
            <a:avLst/>
          </a:prstGeom>
        </p:spPr>
        <p:txBody>
          <a:bodyPr lIns="0" tIns="0" rIns="0" bIns="0" rtlCol="0" anchor="t">
            <a:spAutoFit/>
          </a:bodyPr>
          <a:lstStyle/>
          <a:p>
            <a:pPr algn="ctr">
              <a:lnSpc>
                <a:spcPts val="6209"/>
              </a:lnSpc>
              <a:spcBef>
                <a:spcPct val="0"/>
              </a:spcBef>
            </a:pPr>
            <a:r>
              <a:rPr lang="fr-FR" sz="4400" spc="225" dirty="0">
                <a:solidFill>
                  <a:srgbClr val="FF0000"/>
                </a:solidFill>
              </a:rPr>
              <a:t>Relation entre </a:t>
            </a:r>
            <a:r>
              <a:rPr lang="fr-FR" sz="4400" spc="225" dirty="0" err="1">
                <a:solidFill>
                  <a:srgbClr val="FF0000"/>
                </a:solidFill>
              </a:rPr>
              <a:t>MLflow</a:t>
            </a:r>
            <a:r>
              <a:rPr lang="fr-FR" sz="4400" spc="225" dirty="0">
                <a:solidFill>
                  <a:srgbClr val="FF0000"/>
                </a:solidFill>
              </a:rPr>
              <a:t> ET </a:t>
            </a:r>
            <a:r>
              <a:rPr lang="fr-FR" sz="4400" spc="225" dirty="0" err="1">
                <a:solidFill>
                  <a:srgbClr val="FF0000"/>
                </a:solidFill>
              </a:rPr>
              <a:t>PyCaret</a:t>
            </a:r>
            <a:endParaRPr lang="fr-FR" sz="4400" spc="225" dirty="0">
              <a:solidFill>
                <a:srgbClr val="FF0000"/>
              </a:solidFill>
            </a:endParaRPr>
          </a:p>
        </p:txBody>
      </p:sp>
      <p:sp>
        <p:nvSpPr>
          <p:cNvPr id="4" name="ZoneTexte 3">
            <a:extLst>
              <a:ext uri="{FF2B5EF4-FFF2-40B4-BE49-F238E27FC236}">
                <a16:creationId xmlns:a16="http://schemas.microsoft.com/office/drawing/2014/main" id="{77225567-54B4-D78E-012B-4E59D944F655}"/>
              </a:ext>
            </a:extLst>
          </p:cNvPr>
          <p:cNvSpPr txBox="1"/>
          <p:nvPr/>
        </p:nvSpPr>
        <p:spPr>
          <a:xfrm>
            <a:off x="1257300" y="3311813"/>
            <a:ext cx="10591800" cy="646331"/>
          </a:xfrm>
          <a:prstGeom prst="rect">
            <a:avLst/>
          </a:prstGeom>
          <a:noFill/>
        </p:spPr>
        <p:txBody>
          <a:bodyPr wrap="square">
            <a:spAutoFit/>
          </a:bodyPr>
          <a:lstStyle/>
          <a:p>
            <a:r>
              <a:rPr lang="fr-FR" dirty="0"/>
              <a:t> </a:t>
            </a:r>
            <a:r>
              <a:rPr lang="fr-FR" dirty="0" err="1"/>
              <a:t>MLflow</a:t>
            </a:r>
            <a:r>
              <a:rPr lang="fr-FR" dirty="0"/>
              <a:t> permet de gérer le cycle de vie des modèles créés avec </a:t>
            </a:r>
            <a:r>
              <a:rPr lang="fr-FR" dirty="0" err="1"/>
              <a:t>PyCaret</a:t>
            </a:r>
            <a:r>
              <a:rPr lang="fr-FR" dirty="0"/>
              <a:t>, offrant ainsi une solution complète pour le développement, le suivi, et le déploiement des modèles d'apprentissage automatique.</a:t>
            </a:r>
          </a:p>
        </p:txBody>
      </p:sp>
      <p:pic>
        <p:nvPicPr>
          <p:cNvPr id="7" name="Image 6">
            <a:extLst>
              <a:ext uri="{FF2B5EF4-FFF2-40B4-BE49-F238E27FC236}">
                <a16:creationId xmlns:a16="http://schemas.microsoft.com/office/drawing/2014/main" id="{A44DC0B8-10E6-570B-8976-C3EAD83A8D84}"/>
              </a:ext>
            </a:extLst>
          </p:cNvPr>
          <p:cNvPicPr>
            <a:picLocks noChangeAspect="1"/>
          </p:cNvPicPr>
          <p:nvPr/>
        </p:nvPicPr>
        <p:blipFill>
          <a:blip r:embed="rId2"/>
          <a:stretch>
            <a:fillRect/>
          </a:stretch>
        </p:blipFill>
        <p:spPr>
          <a:xfrm>
            <a:off x="752393" y="5067300"/>
            <a:ext cx="11439607" cy="1087970"/>
          </a:xfrm>
          <a:prstGeom prst="rect">
            <a:avLst/>
          </a:prstGeom>
        </p:spPr>
      </p:pic>
    </p:spTree>
    <p:extLst>
      <p:ext uri="{BB962C8B-B14F-4D97-AF65-F5344CB8AC3E}">
        <p14:creationId xmlns:p14="http://schemas.microsoft.com/office/powerpoint/2010/main" val="35421403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DCB352EC-FB85-1ACE-E63A-9D53F992B953}"/>
              </a:ext>
            </a:extLst>
          </p:cNvPr>
          <p:cNvPicPr>
            <a:picLocks noChangeAspect="1"/>
          </p:cNvPicPr>
          <p:nvPr/>
        </p:nvPicPr>
        <p:blipFill>
          <a:blip r:embed="rId2"/>
          <a:stretch>
            <a:fillRect/>
          </a:stretch>
        </p:blipFill>
        <p:spPr>
          <a:xfrm>
            <a:off x="657728" y="2514120"/>
            <a:ext cx="10487526" cy="4343880"/>
          </a:xfrm>
          <a:prstGeom prst="rect">
            <a:avLst/>
          </a:prstGeom>
        </p:spPr>
      </p:pic>
      <p:sp>
        <p:nvSpPr>
          <p:cNvPr id="3" name="ZoneTexte 2">
            <a:extLst>
              <a:ext uri="{FF2B5EF4-FFF2-40B4-BE49-F238E27FC236}">
                <a16:creationId xmlns:a16="http://schemas.microsoft.com/office/drawing/2014/main" id="{E3B4953A-9FA6-7F91-5DC7-CAC8A9CBA503}"/>
              </a:ext>
            </a:extLst>
          </p:cNvPr>
          <p:cNvSpPr txBox="1"/>
          <p:nvPr/>
        </p:nvSpPr>
        <p:spPr>
          <a:xfrm>
            <a:off x="3947028" y="1350504"/>
            <a:ext cx="5690935" cy="96795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fr-FR" sz="2000" dirty="0">
                <a:solidFill>
                  <a:srgbClr val="00B050"/>
                </a:solidFill>
              </a:rPr>
              <a:t>!</a:t>
            </a:r>
            <a:r>
              <a:rPr lang="fr-FR" sz="2000" dirty="0" err="1">
                <a:solidFill>
                  <a:srgbClr val="00B050"/>
                </a:solidFill>
              </a:rPr>
              <a:t>mlflow</a:t>
            </a:r>
            <a:r>
              <a:rPr lang="fr-FR" sz="2000" dirty="0">
                <a:solidFill>
                  <a:srgbClr val="00B050"/>
                </a:solidFill>
              </a:rPr>
              <a:t> </a:t>
            </a:r>
            <a:r>
              <a:rPr lang="fr-FR" sz="2000" dirty="0" err="1">
                <a:solidFill>
                  <a:srgbClr val="00B050"/>
                </a:solidFill>
              </a:rPr>
              <a:t>ui</a:t>
            </a:r>
            <a:r>
              <a:rPr lang="fr-FR" sz="2000" b="0" i="0" dirty="0">
                <a:solidFill>
                  <a:srgbClr val="00B050"/>
                </a:solidFill>
                <a:effectLst/>
              </a:rPr>
              <a:t>.</a:t>
            </a:r>
          </a:p>
          <a:p>
            <a:pPr marL="342900" indent="-342900">
              <a:lnSpc>
                <a:spcPct val="150000"/>
              </a:lnSpc>
              <a:buFont typeface="Arial" panose="020B0604020202020204" pitchFamily="34" charset="0"/>
              <a:buChar char="•"/>
            </a:pPr>
            <a:r>
              <a:rPr lang="fr-FR" sz="2000" dirty="0">
                <a:solidFill>
                  <a:srgbClr val="00B050"/>
                </a:solidFill>
              </a:rPr>
              <a:t>Localhost:5000 dans un navigateur</a:t>
            </a:r>
          </a:p>
        </p:txBody>
      </p:sp>
    </p:spTree>
    <p:extLst>
      <p:ext uri="{BB962C8B-B14F-4D97-AF65-F5344CB8AC3E}">
        <p14:creationId xmlns:p14="http://schemas.microsoft.com/office/powerpoint/2010/main" val="1144104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E9F4C4E9-83FB-2232-F57C-9461FEAB1DC3}"/>
              </a:ext>
            </a:extLst>
          </p:cNvPr>
          <p:cNvSpPr/>
          <p:nvPr/>
        </p:nvSpPr>
        <p:spPr>
          <a:xfrm>
            <a:off x="8341893" y="1724527"/>
            <a:ext cx="3737811" cy="5133473"/>
          </a:xfrm>
          <a:custGeom>
            <a:avLst/>
            <a:gdLst/>
            <a:ahLst/>
            <a:cxnLst/>
            <a:rect l="l" t="t" r="r" b="b"/>
            <a:pathLst>
              <a:path w="7200900" h="7200900">
                <a:moveTo>
                  <a:pt x="0" y="0"/>
                </a:moveTo>
                <a:lnTo>
                  <a:pt x="7200900" y="0"/>
                </a:lnTo>
                <a:lnTo>
                  <a:pt x="7200900"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4">
            <a:extLst>
              <a:ext uri="{FF2B5EF4-FFF2-40B4-BE49-F238E27FC236}">
                <a16:creationId xmlns:a16="http://schemas.microsoft.com/office/drawing/2014/main" id="{734EA6F2-D743-BB4B-7E2A-1D075538935E}"/>
              </a:ext>
            </a:extLst>
          </p:cNvPr>
          <p:cNvSpPr txBox="1"/>
          <p:nvPr/>
        </p:nvSpPr>
        <p:spPr>
          <a:xfrm>
            <a:off x="762000" y="2751891"/>
            <a:ext cx="8238713" cy="1354217"/>
          </a:xfrm>
          <a:prstGeom prst="rect">
            <a:avLst/>
          </a:prstGeom>
        </p:spPr>
        <p:txBody>
          <a:bodyPr wrap="square" lIns="0" tIns="0" rIns="0" bIns="0" rtlCol="0" anchor="t">
            <a:spAutoFit/>
          </a:bodyPr>
          <a:lstStyle/>
          <a:p>
            <a:pPr algn="ctr"/>
            <a:r>
              <a:rPr lang="fr-FR" sz="4400" b="1" spc="184" dirty="0">
                <a:solidFill>
                  <a:srgbClr val="000000"/>
                </a:solidFill>
              </a:rPr>
              <a:t>Démo </a:t>
            </a:r>
          </a:p>
          <a:p>
            <a:pPr algn="ctr"/>
            <a:r>
              <a:rPr lang="fr-FR" sz="4400" b="1" spc="184" dirty="0" err="1">
                <a:solidFill>
                  <a:srgbClr val="000000"/>
                </a:solidFill>
              </a:rPr>
              <a:t>Pycaret-MLflow</a:t>
            </a:r>
            <a:r>
              <a:rPr lang="fr-FR" sz="4400" b="1" spc="184" dirty="0">
                <a:solidFill>
                  <a:srgbClr val="000000"/>
                </a:solidFill>
              </a:rPr>
              <a:t> </a:t>
            </a:r>
          </a:p>
        </p:txBody>
      </p:sp>
    </p:spTree>
    <p:extLst>
      <p:ext uri="{BB962C8B-B14F-4D97-AF65-F5344CB8AC3E}">
        <p14:creationId xmlns:p14="http://schemas.microsoft.com/office/powerpoint/2010/main" val="4021165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52B075A1-90C3-CC23-CE30-86982CFED575}"/>
              </a:ext>
            </a:extLst>
          </p:cNvPr>
          <p:cNvSpPr/>
          <p:nvPr/>
        </p:nvSpPr>
        <p:spPr>
          <a:xfrm>
            <a:off x="2985163" y="1019902"/>
            <a:ext cx="5854038" cy="4818196"/>
          </a:xfrm>
          <a:custGeom>
            <a:avLst/>
            <a:gdLst/>
            <a:ahLst/>
            <a:cxnLst/>
            <a:rect l="l" t="t" r="r" b="b"/>
            <a:pathLst>
              <a:path w="8179967" h="6766192">
                <a:moveTo>
                  <a:pt x="0" y="0"/>
                </a:moveTo>
                <a:lnTo>
                  <a:pt x="8179968" y="0"/>
                </a:lnTo>
                <a:lnTo>
                  <a:pt x="8179968" y="6766192"/>
                </a:lnTo>
                <a:lnTo>
                  <a:pt x="0" y="6766192"/>
                </a:lnTo>
                <a:lnTo>
                  <a:pt x="0" y="0"/>
                </a:lnTo>
                <a:close/>
              </a:path>
            </a:pathLst>
          </a:custGeom>
          <a:blipFill>
            <a:blip r:embed="rId2"/>
            <a:stretch>
              <a:fillRect t="-10447" b="-10447"/>
            </a:stretch>
          </a:blipFill>
        </p:spPr>
      </p:sp>
    </p:spTree>
    <p:extLst>
      <p:ext uri="{BB962C8B-B14F-4D97-AF65-F5344CB8AC3E}">
        <p14:creationId xmlns:p14="http://schemas.microsoft.com/office/powerpoint/2010/main" val="2801246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E9F4C4E9-83FB-2232-F57C-9461FEAB1DC3}"/>
              </a:ext>
            </a:extLst>
          </p:cNvPr>
          <p:cNvSpPr/>
          <p:nvPr/>
        </p:nvSpPr>
        <p:spPr>
          <a:xfrm>
            <a:off x="8341893" y="1724527"/>
            <a:ext cx="3737811" cy="5133473"/>
          </a:xfrm>
          <a:custGeom>
            <a:avLst/>
            <a:gdLst/>
            <a:ahLst/>
            <a:cxnLst/>
            <a:rect l="l" t="t" r="r" b="b"/>
            <a:pathLst>
              <a:path w="7200900" h="7200900">
                <a:moveTo>
                  <a:pt x="0" y="0"/>
                </a:moveTo>
                <a:lnTo>
                  <a:pt x="7200900" y="0"/>
                </a:lnTo>
                <a:lnTo>
                  <a:pt x="7200900"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4">
            <a:extLst>
              <a:ext uri="{FF2B5EF4-FFF2-40B4-BE49-F238E27FC236}">
                <a16:creationId xmlns:a16="http://schemas.microsoft.com/office/drawing/2014/main" id="{734EA6F2-D743-BB4B-7E2A-1D075538935E}"/>
              </a:ext>
            </a:extLst>
          </p:cNvPr>
          <p:cNvSpPr txBox="1"/>
          <p:nvPr/>
        </p:nvSpPr>
        <p:spPr>
          <a:xfrm>
            <a:off x="3340769" y="3340768"/>
            <a:ext cx="4428044" cy="1182118"/>
          </a:xfrm>
          <a:prstGeom prst="rect">
            <a:avLst/>
          </a:prstGeom>
        </p:spPr>
        <p:txBody>
          <a:bodyPr lIns="0" tIns="0" rIns="0" bIns="0" rtlCol="0" anchor="t">
            <a:spAutoFit/>
          </a:bodyPr>
          <a:lstStyle/>
          <a:p>
            <a:pPr>
              <a:lnSpc>
                <a:spcPts val="9220"/>
              </a:lnSpc>
            </a:pPr>
            <a:r>
              <a:rPr lang="en-US" sz="8781" b="1" spc="184" dirty="0">
                <a:solidFill>
                  <a:srgbClr val="000000"/>
                </a:solidFill>
              </a:rPr>
              <a:t>Merci</a:t>
            </a:r>
          </a:p>
        </p:txBody>
      </p:sp>
    </p:spTree>
    <p:extLst>
      <p:ext uri="{BB962C8B-B14F-4D97-AF65-F5344CB8AC3E}">
        <p14:creationId xmlns:p14="http://schemas.microsoft.com/office/powerpoint/2010/main" val="2987559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35456859-4CA1-0EC9-5560-AC126FBF2EF4}"/>
              </a:ext>
            </a:extLst>
          </p:cNvPr>
          <p:cNvSpPr txBox="1"/>
          <p:nvPr/>
        </p:nvSpPr>
        <p:spPr>
          <a:xfrm>
            <a:off x="1076684" y="2027722"/>
            <a:ext cx="10812655" cy="5050550"/>
          </a:xfrm>
          <a:prstGeom prst="rect">
            <a:avLst/>
          </a:prstGeom>
        </p:spPr>
        <p:txBody>
          <a:bodyPr wrap="square" lIns="0" tIns="0" rIns="0" bIns="0" rtlCol="0" anchor="t">
            <a:spAutoFit/>
          </a:bodyPr>
          <a:lstStyle/>
          <a:p>
            <a:pPr>
              <a:lnSpc>
                <a:spcPts val="5039"/>
              </a:lnSpc>
            </a:pPr>
            <a:r>
              <a:rPr lang="fr-FR" sz="2400" spc="35" dirty="0" err="1">
                <a:solidFill>
                  <a:srgbClr val="231F20"/>
                </a:solidFill>
              </a:rPr>
              <a:t>PyCaret</a:t>
            </a:r>
            <a:r>
              <a:rPr lang="fr-FR" sz="2400" spc="35" dirty="0">
                <a:solidFill>
                  <a:srgbClr val="231F20"/>
                </a:solidFill>
              </a:rPr>
              <a:t> est une bibliothèque open source à </a:t>
            </a:r>
            <a:r>
              <a:rPr lang="fr-FR" sz="2400" spc="35" dirty="0" err="1">
                <a:solidFill>
                  <a:srgbClr val="231F20"/>
                </a:solidFill>
              </a:rPr>
              <a:t>low</a:t>
            </a:r>
            <a:r>
              <a:rPr lang="fr-FR" sz="2400" spc="35" dirty="0">
                <a:solidFill>
                  <a:srgbClr val="231F20"/>
                </a:solidFill>
              </a:rPr>
              <a:t>-code en python conçue pour automatiser le développement de modèles d’apprentissage automatique. Cette bibliothèque s’adresse notamment aux data </a:t>
            </a:r>
            <a:r>
              <a:rPr lang="fr-FR" sz="2400" spc="35" dirty="0" err="1">
                <a:solidFill>
                  <a:srgbClr val="231F20"/>
                </a:solidFill>
              </a:rPr>
              <a:t>scientists</a:t>
            </a:r>
            <a:r>
              <a:rPr lang="fr-FR" sz="2400" spc="35" dirty="0">
                <a:solidFill>
                  <a:srgbClr val="231F20"/>
                </a:solidFill>
              </a:rPr>
              <a:t>, aux ingénieurs Machine Learning, mais aussi aux apprentis souhaitant être plus productifs et souhaitant obtenir plus rapidement des conclusions.</a:t>
            </a:r>
          </a:p>
          <a:p>
            <a:pPr>
              <a:lnSpc>
                <a:spcPts val="5039"/>
              </a:lnSpc>
            </a:pPr>
            <a:endParaRPr lang="fr-FR" sz="2400" spc="35" dirty="0">
              <a:solidFill>
                <a:srgbClr val="231F20"/>
              </a:solidFill>
            </a:endParaRPr>
          </a:p>
          <a:p>
            <a:pPr>
              <a:lnSpc>
                <a:spcPts val="5039"/>
              </a:lnSpc>
            </a:pPr>
            <a:r>
              <a:rPr lang="fr-FR" sz="2400" spc="35" dirty="0">
                <a:solidFill>
                  <a:srgbClr val="231F20"/>
                </a:solidFill>
                <a:hlinkClick r:id="rId2"/>
              </a:rPr>
              <a:t>https://pycaret.gitbook.io/docs/</a:t>
            </a:r>
            <a:endParaRPr lang="fr-FR" sz="2400" spc="35" dirty="0">
              <a:solidFill>
                <a:srgbClr val="231F20"/>
              </a:solidFill>
            </a:endParaRPr>
          </a:p>
          <a:p>
            <a:pPr marL="0" lvl="0" indent="0">
              <a:lnSpc>
                <a:spcPts val="5039"/>
              </a:lnSpc>
            </a:pPr>
            <a:endParaRPr lang="fr-FR" sz="2400" spc="35" dirty="0">
              <a:solidFill>
                <a:srgbClr val="231F20"/>
              </a:solidFill>
            </a:endParaRPr>
          </a:p>
        </p:txBody>
      </p:sp>
      <p:sp>
        <p:nvSpPr>
          <p:cNvPr id="3" name="TextBox 3">
            <a:extLst>
              <a:ext uri="{FF2B5EF4-FFF2-40B4-BE49-F238E27FC236}">
                <a16:creationId xmlns:a16="http://schemas.microsoft.com/office/drawing/2014/main" id="{866E1BC4-292B-D2B8-E4AB-34AF0D8151B7}"/>
              </a:ext>
            </a:extLst>
          </p:cNvPr>
          <p:cNvSpPr txBox="1"/>
          <p:nvPr/>
        </p:nvSpPr>
        <p:spPr>
          <a:xfrm>
            <a:off x="4122417" y="627311"/>
            <a:ext cx="5743478" cy="794898"/>
          </a:xfrm>
          <a:prstGeom prst="rect">
            <a:avLst/>
          </a:prstGeom>
        </p:spPr>
        <p:txBody>
          <a:bodyPr wrap="square" lIns="0" tIns="0" rIns="0" bIns="0" rtlCol="0" anchor="t">
            <a:spAutoFit/>
          </a:bodyPr>
          <a:lstStyle/>
          <a:p>
            <a:pPr marL="0" lvl="0" indent="0">
              <a:lnSpc>
                <a:spcPts val="6620"/>
              </a:lnSpc>
            </a:pPr>
            <a:r>
              <a:rPr lang="en-US" sz="4000" spc="47" dirty="0" err="1">
                <a:solidFill>
                  <a:srgbClr val="FF0000"/>
                </a:solidFill>
              </a:rPr>
              <a:t>Qu'est-ce</a:t>
            </a:r>
            <a:r>
              <a:rPr lang="en-US" sz="4000" spc="47" dirty="0">
                <a:solidFill>
                  <a:srgbClr val="FF0000"/>
                </a:solidFill>
              </a:rPr>
              <a:t> que </a:t>
            </a:r>
            <a:r>
              <a:rPr lang="en-US" sz="4000" spc="47" dirty="0" err="1">
                <a:solidFill>
                  <a:srgbClr val="FF0000"/>
                </a:solidFill>
              </a:rPr>
              <a:t>PyCaret</a:t>
            </a:r>
            <a:r>
              <a:rPr lang="en-US" sz="4000" spc="47" dirty="0">
                <a:solidFill>
                  <a:srgbClr val="FF0000"/>
                </a:solidFill>
              </a:rPr>
              <a:t> ?</a:t>
            </a:r>
          </a:p>
        </p:txBody>
      </p:sp>
    </p:spTree>
    <p:extLst>
      <p:ext uri="{BB962C8B-B14F-4D97-AF65-F5344CB8AC3E}">
        <p14:creationId xmlns:p14="http://schemas.microsoft.com/office/powerpoint/2010/main" val="1487536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7">
            <a:extLst>
              <a:ext uri="{FF2B5EF4-FFF2-40B4-BE49-F238E27FC236}">
                <a16:creationId xmlns:a16="http://schemas.microsoft.com/office/drawing/2014/main" id="{1B28763F-E671-8EB7-D8DC-C34FD99C7FAA}"/>
              </a:ext>
            </a:extLst>
          </p:cNvPr>
          <p:cNvSpPr txBox="1"/>
          <p:nvPr/>
        </p:nvSpPr>
        <p:spPr>
          <a:xfrm>
            <a:off x="2197101" y="479944"/>
            <a:ext cx="9144000" cy="1645158"/>
          </a:xfrm>
          <a:prstGeom prst="rect">
            <a:avLst/>
          </a:prstGeom>
        </p:spPr>
        <p:txBody>
          <a:bodyPr wrap="square" lIns="0" tIns="0" rIns="0" bIns="0" rtlCol="0" anchor="t">
            <a:spAutoFit/>
          </a:bodyPr>
          <a:lstStyle/>
          <a:p>
            <a:pPr algn="ctr">
              <a:lnSpc>
                <a:spcPts val="6485"/>
              </a:lnSpc>
            </a:pPr>
            <a:r>
              <a:rPr lang="en-US" sz="4400" spc="234" dirty="0" err="1">
                <a:solidFill>
                  <a:srgbClr val="FF0000"/>
                </a:solidFill>
              </a:rPr>
              <a:t>Pourquoi</a:t>
            </a:r>
            <a:r>
              <a:rPr lang="en-US" sz="4400" spc="234" dirty="0">
                <a:solidFill>
                  <a:srgbClr val="FF0000"/>
                </a:solidFill>
              </a:rPr>
              <a:t> le choix de  </a:t>
            </a:r>
            <a:r>
              <a:rPr lang="en-US" sz="4400" spc="234" dirty="0" err="1">
                <a:solidFill>
                  <a:srgbClr val="FF0000"/>
                </a:solidFill>
              </a:rPr>
              <a:t>PyCaret</a:t>
            </a:r>
            <a:endParaRPr lang="en-US" sz="4400" spc="234" dirty="0">
              <a:solidFill>
                <a:srgbClr val="FF0000"/>
              </a:solidFill>
            </a:endParaRPr>
          </a:p>
          <a:p>
            <a:pPr algn="ctr">
              <a:lnSpc>
                <a:spcPts val="6485"/>
              </a:lnSpc>
              <a:spcBef>
                <a:spcPct val="0"/>
              </a:spcBef>
            </a:pPr>
            <a:endParaRPr lang="en-US" sz="4400" spc="234" dirty="0">
              <a:solidFill>
                <a:srgbClr val="FF0000"/>
              </a:solidFill>
            </a:endParaRPr>
          </a:p>
        </p:txBody>
      </p:sp>
      <p:grpSp>
        <p:nvGrpSpPr>
          <p:cNvPr id="41" name="Group 2">
            <a:extLst>
              <a:ext uri="{FF2B5EF4-FFF2-40B4-BE49-F238E27FC236}">
                <a16:creationId xmlns:a16="http://schemas.microsoft.com/office/drawing/2014/main" id="{0DB8AFC4-1701-8978-3F59-2554BEB31BC1}"/>
              </a:ext>
            </a:extLst>
          </p:cNvPr>
          <p:cNvGrpSpPr/>
          <p:nvPr/>
        </p:nvGrpSpPr>
        <p:grpSpPr>
          <a:xfrm>
            <a:off x="1492294" y="2266507"/>
            <a:ext cx="4167636" cy="1551863"/>
            <a:chOff x="0" y="0"/>
            <a:chExt cx="1315093" cy="521901"/>
          </a:xfrm>
        </p:grpSpPr>
        <p:sp>
          <p:nvSpPr>
            <p:cNvPr id="42" name="Freeform 3">
              <a:extLst>
                <a:ext uri="{FF2B5EF4-FFF2-40B4-BE49-F238E27FC236}">
                  <a16:creationId xmlns:a16="http://schemas.microsoft.com/office/drawing/2014/main" id="{23EE4C33-7947-BF01-5EE8-E84787380C27}"/>
                </a:ext>
              </a:extLst>
            </p:cNvPr>
            <p:cNvSpPr/>
            <p:nvPr/>
          </p:nvSpPr>
          <p:spPr>
            <a:xfrm>
              <a:off x="0" y="0"/>
              <a:ext cx="1315093" cy="521901"/>
            </a:xfrm>
            <a:custGeom>
              <a:avLst/>
              <a:gdLst/>
              <a:ahLst/>
              <a:cxnLst/>
              <a:rect l="l" t="t" r="r" b="b"/>
              <a:pathLst>
                <a:path w="1315093" h="521901">
                  <a:moveTo>
                    <a:pt x="26129" y="0"/>
                  </a:moveTo>
                  <a:lnTo>
                    <a:pt x="1288964" y="0"/>
                  </a:lnTo>
                  <a:cubicBezTo>
                    <a:pt x="1303395" y="0"/>
                    <a:pt x="1315093" y="11698"/>
                    <a:pt x="1315093" y="26129"/>
                  </a:cubicBezTo>
                  <a:lnTo>
                    <a:pt x="1315093" y="495772"/>
                  </a:lnTo>
                  <a:cubicBezTo>
                    <a:pt x="1315093" y="510203"/>
                    <a:pt x="1303395" y="521901"/>
                    <a:pt x="1288964" y="521901"/>
                  </a:cubicBezTo>
                  <a:lnTo>
                    <a:pt x="26129" y="521901"/>
                  </a:lnTo>
                  <a:cubicBezTo>
                    <a:pt x="11698" y="521901"/>
                    <a:pt x="0" y="510203"/>
                    <a:pt x="0" y="495772"/>
                  </a:cubicBezTo>
                  <a:lnTo>
                    <a:pt x="0" y="26129"/>
                  </a:lnTo>
                  <a:cubicBezTo>
                    <a:pt x="0" y="11698"/>
                    <a:pt x="11698" y="0"/>
                    <a:pt x="26129" y="0"/>
                  </a:cubicBezTo>
                  <a:close/>
                </a:path>
              </a:pathLst>
            </a:custGeom>
            <a:solidFill>
              <a:srgbClr val="000000">
                <a:alpha val="0"/>
              </a:srgbClr>
            </a:solidFill>
            <a:ln w="38100" cap="sq">
              <a:solidFill>
                <a:srgbClr val="1765A3"/>
              </a:solidFill>
              <a:prstDash val="solid"/>
              <a:miter/>
            </a:ln>
          </p:spPr>
        </p:sp>
        <p:sp>
          <p:nvSpPr>
            <p:cNvPr id="43" name="TextBox 4">
              <a:extLst>
                <a:ext uri="{FF2B5EF4-FFF2-40B4-BE49-F238E27FC236}">
                  <a16:creationId xmlns:a16="http://schemas.microsoft.com/office/drawing/2014/main" id="{9FAB8868-174B-9228-8CF8-82557425258D}"/>
                </a:ext>
              </a:extLst>
            </p:cNvPr>
            <p:cNvSpPr txBox="1"/>
            <p:nvPr/>
          </p:nvSpPr>
          <p:spPr>
            <a:xfrm>
              <a:off x="0" y="-47625"/>
              <a:ext cx="1315093" cy="569526"/>
            </a:xfrm>
            <a:prstGeom prst="rect">
              <a:avLst/>
            </a:prstGeom>
          </p:spPr>
          <p:txBody>
            <a:bodyPr lIns="50800" tIns="50800" rIns="50800" bIns="50800" rtlCol="0" anchor="ctr"/>
            <a:lstStyle/>
            <a:p>
              <a:pPr algn="ctr">
                <a:lnSpc>
                  <a:spcPts val="3212"/>
                </a:lnSpc>
              </a:pPr>
              <a:endParaRPr/>
            </a:p>
          </p:txBody>
        </p:sp>
      </p:grpSp>
      <p:grpSp>
        <p:nvGrpSpPr>
          <p:cNvPr id="44" name="Group 5">
            <a:extLst>
              <a:ext uri="{FF2B5EF4-FFF2-40B4-BE49-F238E27FC236}">
                <a16:creationId xmlns:a16="http://schemas.microsoft.com/office/drawing/2014/main" id="{22888453-D76A-436C-C421-CC5DF89C5223}"/>
              </a:ext>
            </a:extLst>
          </p:cNvPr>
          <p:cNvGrpSpPr/>
          <p:nvPr/>
        </p:nvGrpSpPr>
        <p:grpSpPr>
          <a:xfrm>
            <a:off x="2468400" y="1859364"/>
            <a:ext cx="2215424" cy="485764"/>
            <a:chOff x="0" y="0"/>
            <a:chExt cx="509368" cy="119033"/>
          </a:xfrm>
        </p:grpSpPr>
        <p:sp>
          <p:nvSpPr>
            <p:cNvPr id="45" name="Freeform 6">
              <a:extLst>
                <a:ext uri="{FF2B5EF4-FFF2-40B4-BE49-F238E27FC236}">
                  <a16:creationId xmlns:a16="http://schemas.microsoft.com/office/drawing/2014/main" id="{B3B6E689-8853-3FA6-2FFD-2A77B7703F73}"/>
                </a:ext>
              </a:extLst>
            </p:cNvPr>
            <p:cNvSpPr/>
            <p:nvPr/>
          </p:nvSpPr>
          <p:spPr>
            <a:xfrm>
              <a:off x="0" y="0"/>
              <a:ext cx="509368" cy="119033"/>
            </a:xfrm>
            <a:custGeom>
              <a:avLst/>
              <a:gdLst/>
              <a:ahLst/>
              <a:cxnLst/>
              <a:rect l="l" t="t" r="r" b="b"/>
              <a:pathLst>
                <a:path w="509368" h="119033">
                  <a:moveTo>
                    <a:pt x="38231" y="0"/>
                  </a:moveTo>
                  <a:lnTo>
                    <a:pt x="471138" y="0"/>
                  </a:lnTo>
                  <a:cubicBezTo>
                    <a:pt x="481277" y="0"/>
                    <a:pt x="491001" y="4028"/>
                    <a:pt x="498171" y="11198"/>
                  </a:cubicBezTo>
                  <a:cubicBezTo>
                    <a:pt x="505341" y="18367"/>
                    <a:pt x="509368" y="28091"/>
                    <a:pt x="509368" y="38231"/>
                  </a:cubicBezTo>
                  <a:lnTo>
                    <a:pt x="509368" y="80803"/>
                  </a:lnTo>
                  <a:cubicBezTo>
                    <a:pt x="509368" y="90942"/>
                    <a:pt x="505341" y="100666"/>
                    <a:pt x="498171" y="107836"/>
                  </a:cubicBezTo>
                  <a:cubicBezTo>
                    <a:pt x="491001" y="115005"/>
                    <a:pt x="481277" y="119033"/>
                    <a:pt x="471138" y="119033"/>
                  </a:cubicBezTo>
                  <a:lnTo>
                    <a:pt x="38231" y="119033"/>
                  </a:lnTo>
                  <a:cubicBezTo>
                    <a:pt x="28091" y="119033"/>
                    <a:pt x="18367" y="115005"/>
                    <a:pt x="11198" y="107836"/>
                  </a:cubicBezTo>
                  <a:cubicBezTo>
                    <a:pt x="4028" y="100666"/>
                    <a:pt x="0" y="90942"/>
                    <a:pt x="0" y="80803"/>
                  </a:cubicBezTo>
                  <a:lnTo>
                    <a:pt x="0" y="38231"/>
                  </a:lnTo>
                  <a:cubicBezTo>
                    <a:pt x="0" y="28091"/>
                    <a:pt x="4028" y="18367"/>
                    <a:pt x="11198" y="11198"/>
                  </a:cubicBezTo>
                  <a:cubicBezTo>
                    <a:pt x="18367" y="4028"/>
                    <a:pt x="28091" y="0"/>
                    <a:pt x="38231" y="0"/>
                  </a:cubicBezTo>
                  <a:close/>
                </a:path>
              </a:pathLst>
            </a:custGeom>
            <a:solidFill>
              <a:srgbClr val="1765A3"/>
            </a:solidFill>
          </p:spPr>
        </p:sp>
        <p:sp>
          <p:nvSpPr>
            <p:cNvPr id="46" name="TextBox 7">
              <a:extLst>
                <a:ext uri="{FF2B5EF4-FFF2-40B4-BE49-F238E27FC236}">
                  <a16:creationId xmlns:a16="http://schemas.microsoft.com/office/drawing/2014/main" id="{8D6D75F7-6E2D-7281-E920-E69AE7EB50A4}"/>
                </a:ext>
              </a:extLst>
            </p:cNvPr>
            <p:cNvSpPr txBox="1"/>
            <p:nvPr/>
          </p:nvSpPr>
          <p:spPr>
            <a:xfrm>
              <a:off x="0" y="-47625"/>
              <a:ext cx="509368" cy="166658"/>
            </a:xfrm>
            <a:prstGeom prst="rect">
              <a:avLst/>
            </a:prstGeom>
          </p:spPr>
          <p:txBody>
            <a:bodyPr lIns="50800" tIns="50800" rIns="50800" bIns="50800" rtlCol="0" anchor="ctr"/>
            <a:lstStyle/>
            <a:p>
              <a:pPr algn="ctr">
                <a:lnSpc>
                  <a:spcPts val="3212"/>
                </a:lnSpc>
              </a:pPr>
              <a:r>
                <a:rPr lang="fr-FR" sz="2000" spc="22" dirty="0">
                  <a:solidFill>
                    <a:srgbClr val="FFFFFF"/>
                  </a:solidFill>
                </a:rPr>
                <a:t>Utilisation facile</a:t>
              </a:r>
            </a:p>
          </p:txBody>
        </p:sp>
      </p:grpSp>
      <p:grpSp>
        <p:nvGrpSpPr>
          <p:cNvPr id="53" name="Group 14">
            <a:extLst>
              <a:ext uri="{FF2B5EF4-FFF2-40B4-BE49-F238E27FC236}">
                <a16:creationId xmlns:a16="http://schemas.microsoft.com/office/drawing/2014/main" id="{7DEBC252-88C5-C45E-C7DA-DE2083C3EAFA}"/>
              </a:ext>
            </a:extLst>
          </p:cNvPr>
          <p:cNvGrpSpPr/>
          <p:nvPr/>
        </p:nvGrpSpPr>
        <p:grpSpPr>
          <a:xfrm>
            <a:off x="1325207" y="4565127"/>
            <a:ext cx="4423731" cy="2065255"/>
            <a:chOff x="0" y="0"/>
            <a:chExt cx="1315093" cy="521901"/>
          </a:xfrm>
        </p:grpSpPr>
        <p:sp>
          <p:nvSpPr>
            <p:cNvPr id="54" name="Freeform 15">
              <a:extLst>
                <a:ext uri="{FF2B5EF4-FFF2-40B4-BE49-F238E27FC236}">
                  <a16:creationId xmlns:a16="http://schemas.microsoft.com/office/drawing/2014/main" id="{5D750FDF-730C-FF3E-4067-C3A11321CBA7}"/>
                </a:ext>
              </a:extLst>
            </p:cNvPr>
            <p:cNvSpPr/>
            <p:nvPr/>
          </p:nvSpPr>
          <p:spPr>
            <a:xfrm>
              <a:off x="0" y="0"/>
              <a:ext cx="1315093" cy="521901"/>
            </a:xfrm>
            <a:custGeom>
              <a:avLst/>
              <a:gdLst/>
              <a:ahLst/>
              <a:cxnLst/>
              <a:rect l="l" t="t" r="r" b="b"/>
              <a:pathLst>
                <a:path w="1315093" h="521901">
                  <a:moveTo>
                    <a:pt x="26129" y="0"/>
                  </a:moveTo>
                  <a:lnTo>
                    <a:pt x="1288964" y="0"/>
                  </a:lnTo>
                  <a:cubicBezTo>
                    <a:pt x="1303395" y="0"/>
                    <a:pt x="1315093" y="11698"/>
                    <a:pt x="1315093" y="26129"/>
                  </a:cubicBezTo>
                  <a:lnTo>
                    <a:pt x="1315093" y="495772"/>
                  </a:lnTo>
                  <a:cubicBezTo>
                    <a:pt x="1315093" y="510203"/>
                    <a:pt x="1303395" y="521901"/>
                    <a:pt x="1288964" y="521901"/>
                  </a:cubicBezTo>
                  <a:lnTo>
                    <a:pt x="26129" y="521901"/>
                  </a:lnTo>
                  <a:cubicBezTo>
                    <a:pt x="11698" y="521901"/>
                    <a:pt x="0" y="510203"/>
                    <a:pt x="0" y="495772"/>
                  </a:cubicBezTo>
                  <a:lnTo>
                    <a:pt x="0" y="26129"/>
                  </a:lnTo>
                  <a:cubicBezTo>
                    <a:pt x="0" y="11698"/>
                    <a:pt x="11698" y="0"/>
                    <a:pt x="26129" y="0"/>
                  </a:cubicBezTo>
                  <a:close/>
                </a:path>
              </a:pathLst>
            </a:custGeom>
            <a:solidFill>
              <a:srgbClr val="000000">
                <a:alpha val="0"/>
              </a:srgbClr>
            </a:solidFill>
            <a:ln w="38100" cap="sq">
              <a:solidFill>
                <a:srgbClr val="1765A3"/>
              </a:solidFill>
              <a:prstDash val="solid"/>
              <a:miter/>
            </a:ln>
          </p:spPr>
        </p:sp>
        <p:sp>
          <p:nvSpPr>
            <p:cNvPr id="55" name="TextBox 16">
              <a:extLst>
                <a:ext uri="{FF2B5EF4-FFF2-40B4-BE49-F238E27FC236}">
                  <a16:creationId xmlns:a16="http://schemas.microsoft.com/office/drawing/2014/main" id="{B37DFB4D-99E6-58FB-BD3E-7C2F2E09F6D3}"/>
                </a:ext>
              </a:extLst>
            </p:cNvPr>
            <p:cNvSpPr txBox="1"/>
            <p:nvPr/>
          </p:nvSpPr>
          <p:spPr>
            <a:xfrm>
              <a:off x="0" y="-47625"/>
              <a:ext cx="1315093" cy="569526"/>
            </a:xfrm>
            <a:prstGeom prst="rect">
              <a:avLst/>
            </a:prstGeom>
          </p:spPr>
          <p:txBody>
            <a:bodyPr lIns="50800" tIns="50800" rIns="50800" bIns="50800" rtlCol="0" anchor="ctr"/>
            <a:lstStyle/>
            <a:p>
              <a:pPr algn="ctr">
                <a:lnSpc>
                  <a:spcPts val="3212"/>
                </a:lnSpc>
              </a:pPr>
              <a:endParaRPr/>
            </a:p>
          </p:txBody>
        </p:sp>
      </p:grpSp>
      <p:grpSp>
        <p:nvGrpSpPr>
          <p:cNvPr id="56" name="Group 17">
            <a:extLst>
              <a:ext uri="{FF2B5EF4-FFF2-40B4-BE49-F238E27FC236}">
                <a16:creationId xmlns:a16="http://schemas.microsoft.com/office/drawing/2014/main" id="{42989E1F-475F-55B2-D317-5E9C9F14C744}"/>
              </a:ext>
            </a:extLst>
          </p:cNvPr>
          <p:cNvGrpSpPr/>
          <p:nvPr/>
        </p:nvGrpSpPr>
        <p:grpSpPr>
          <a:xfrm>
            <a:off x="1863188" y="3964593"/>
            <a:ext cx="3510204" cy="724124"/>
            <a:chOff x="0" y="0"/>
            <a:chExt cx="760341" cy="119033"/>
          </a:xfrm>
        </p:grpSpPr>
        <p:sp>
          <p:nvSpPr>
            <p:cNvPr id="57" name="Freeform 18">
              <a:extLst>
                <a:ext uri="{FF2B5EF4-FFF2-40B4-BE49-F238E27FC236}">
                  <a16:creationId xmlns:a16="http://schemas.microsoft.com/office/drawing/2014/main" id="{EF296587-3FAE-DDD4-373B-975330BE4500}"/>
                </a:ext>
              </a:extLst>
            </p:cNvPr>
            <p:cNvSpPr/>
            <p:nvPr/>
          </p:nvSpPr>
          <p:spPr>
            <a:xfrm>
              <a:off x="0" y="0"/>
              <a:ext cx="760341" cy="119033"/>
            </a:xfrm>
            <a:custGeom>
              <a:avLst/>
              <a:gdLst/>
              <a:ahLst/>
              <a:cxnLst/>
              <a:rect l="l" t="t" r="r" b="b"/>
              <a:pathLst>
                <a:path w="760341" h="119033">
                  <a:moveTo>
                    <a:pt x="25612" y="0"/>
                  </a:moveTo>
                  <a:lnTo>
                    <a:pt x="734730" y="0"/>
                  </a:lnTo>
                  <a:cubicBezTo>
                    <a:pt x="741522" y="0"/>
                    <a:pt x="748037" y="2698"/>
                    <a:pt x="752840" y="7501"/>
                  </a:cubicBezTo>
                  <a:cubicBezTo>
                    <a:pt x="757643" y="12305"/>
                    <a:pt x="760341" y="18819"/>
                    <a:pt x="760341" y="25612"/>
                  </a:cubicBezTo>
                  <a:lnTo>
                    <a:pt x="760341" y="93422"/>
                  </a:lnTo>
                  <a:cubicBezTo>
                    <a:pt x="760341" y="107567"/>
                    <a:pt x="748875" y="119033"/>
                    <a:pt x="734730" y="119033"/>
                  </a:cubicBezTo>
                  <a:lnTo>
                    <a:pt x="25612" y="119033"/>
                  </a:lnTo>
                  <a:cubicBezTo>
                    <a:pt x="18819" y="119033"/>
                    <a:pt x="12305" y="116335"/>
                    <a:pt x="7501" y="111532"/>
                  </a:cubicBezTo>
                  <a:cubicBezTo>
                    <a:pt x="2698" y="106729"/>
                    <a:pt x="0" y="100214"/>
                    <a:pt x="0" y="93422"/>
                  </a:cubicBezTo>
                  <a:lnTo>
                    <a:pt x="0" y="25612"/>
                  </a:lnTo>
                  <a:cubicBezTo>
                    <a:pt x="0" y="11467"/>
                    <a:pt x="11467" y="0"/>
                    <a:pt x="25612" y="0"/>
                  </a:cubicBezTo>
                  <a:close/>
                </a:path>
              </a:pathLst>
            </a:custGeom>
            <a:solidFill>
              <a:srgbClr val="1765A3"/>
            </a:solidFill>
          </p:spPr>
        </p:sp>
        <p:sp>
          <p:nvSpPr>
            <p:cNvPr id="58" name="TextBox 19">
              <a:extLst>
                <a:ext uri="{FF2B5EF4-FFF2-40B4-BE49-F238E27FC236}">
                  <a16:creationId xmlns:a16="http://schemas.microsoft.com/office/drawing/2014/main" id="{A447820D-D01C-B664-4489-B571D883C53D}"/>
                </a:ext>
              </a:extLst>
            </p:cNvPr>
            <p:cNvSpPr txBox="1"/>
            <p:nvPr/>
          </p:nvSpPr>
          <p:spPr>
            <a:xfrm>
              <a:off x="0" y="-47625"/>
              <a:ext cx="760341" cy="166658"/>
            </a:xfrm>
            <a:prstGeom prst="rect">
              <a:avLst/>
            </a:prstGeom>
          </p:spPr>
          <p:txBody>
            <a:bodyPr lIns="50800" tIns="50800" rIns="50800" bIns="50800" rtlCol="0" anchor="ctr"/>
            <a:lstStyle/>
            <a:p>
              <a:pPr algn="ctr">
                <a:lnSpc>
                  <a:spcPts val="3212"/>
                </a:lnSpc>
              </a:pPr>
              <a:r>
                <a:rPr lang="fr-FR" sz="2000" spc="22" dirty="0">
                  <a:solidFill>
                    <a:srgbClr val="FFFFFF"/>
                  </a:solidFill>
                </a:rPr>
                <a:t>Bibliothèque complète</a:t>
              </a:r>
            </a:p>
          </p:txBody>
        </p:sp>
      </p:grpSp>
      <p:grpSp>
        <p:nvGrpSpPr>
          <p:cNvPr id="62" name="Group 23">
            <a:extLst>
              <a:ext uri="{FF2B5EF4-FFF2-40B4-BE49-F238E27FC236}">
                <a16:creationId xmlns:a16="http://schemas.microsoft.com/office/drawing/2014/main" id="{B1633AED-EAFD-ADB7-7AC4-D7928F269251}"/>
              </a:ext>
            </a:extLst>
          </p:cNvPr>
          <p:cNvGrpSpPr/>
          <p:nvPr/>
        </p:nvGrpSpPr>
        <p:grpSpPr>
          <a:xfrm>
            <a:off x="7234526" y="4451102"/>
            <a:ext cx="4273769" cy="762483"/>
            <a:chOff x="0" y="0"/>
            <a:chExt cx="1103355" cy="119033"/>
          </a:xfrm>
        </p:grpSpPr>
        <p:sp>
          <p:nvSpPr>
            <p:cNvPr id="63" name="Freeform 24">
              <a:extLst>
                <a:ext uri="{FF2B5EF4-FFF2-40B4-BE49-F238E27FC236}">
                  <a16:creationId xmlns:a16="http://schemas.microsoft.com/office/drawing/2014/main" id="{17B2B401-EC16-6881-0761-E05D66E7B0CA}"/>
                </a:ext>
              </a:extLst>
            </p:cNvPr>
            <p:cNvSpPr/>
            <p:nvPr/>
          </p:nvSpPr>
          <p:spPr>
            <a:xfrm>
              <a:off x="0" y="0"/>
              <a:ext cx="1103355" cy="119033"/>
            </a:xfrm>
            <a:custGeom>
              <a:avLst/>
              <a:gdLst/>
              <a:ahLst/>
              <a:cxnLst/>
              <a:rect l="l" t="t" r="r" b="b"/>
              <a:pathLst>
                <a:path w="1103355" h="119033">
                  <a:moveTo>
                    <a:pt x="17649" y="0"/>
                  </a:moveTo>
                  <a:lnTo>
                    <a:pt x="1085706" y="0"/>
                  </a:lnTo>
                  <a:cubicBezTo>
                    <a:pt x="1095454" y="0"/>
                    <a:pt x="1103355" y="7902"/>
                    <a:pt x="1103355" y="17649"/>
                  </a:cubicBezTo>
                  <a:lnTo>
                    <a:pt x="1103355" y="101384"/>
                  </a:lnTo>
                  <a:cubicBezTo>
                    <a:pt x="1103355" y="111131"/>
                    <a:pt x="1095454" y="119033"/>
                    <a:pt x="1085706" y="119033"/>
                  </a:cubicBezTo>
                  <a:lnTo>
                    <a:pt x="17649" y="119033"/>
                  </a:lnTo>
                  <a:cubicBezTo>
                    <a:pt x="7902" y="119033"/>
                    <a:pt x="0" y="111131"/>
                    <a:pt x="0" y="101384"/>
                  </a:cubicBezTo>
                  <a:lnTo>
                    <a:pt x="0" y="17649"/>
                  </a:lnTo>
                  <a:cubicBezTo>
                    <a:pt x="0" y="7902"/>
                    <a:pt x="7902" y="0"/>
                    <a:pt x="17649" y="0"/>
                  </a:cubicBezTo>
                  <a:close/>
                </a:path>
              </a:pathLst>
            </a:custGeom>
            <a:solidFill>
              <a:srgbClr val="1765A3"/>
            </a:solidFill>
          </p:spPr>
        </p:sp>
        <p:sp>
          <p:nvSpPr>
            <p:cNvPr id="64" name="TextBox 25">
              <a:extLst>
                <a:ext uri="{FF2B5EF4-FFF2-40B4-BE49-F238E27FC236}">
                  <a16:creationId xmlns:a16="http://schemas.microsoft.com/office/drawing/2014/main" id="{CDC611BE-E66C-7A40-73E4-70E74BA3C6AC}"/>
                </a:ext>
              </a:extLst>
            </p:cNvPr>
            <p:cNvSpPr txBox="1"/>
            <p:nvPr/>
          </p:nvSpPr>
          <p:spPr>
            <a:xfrm>
              <a:off x="0" y="-47625"/>
              <a:ext cx="1103355" cy="166658"/>
            </a:xfrm>
            <a:prstGeom prst="rect">
              <a:avLst/>
            </a:prstGeom>
          </p:spPr>
          <p:txBody>
            <a:bodyPr lIns="50800" tIns="50800" rIns="50800" bIns="50800" rtlCol="0" anchor="ctr"/>
            <a:lstStyle/>
            <a:p>
              <a:pPr algn="ctr"/>
              <a:r>
                <a:rPr lang="fr-FR" sz="2000" spc="22" dirty="0">
                  <a:solidFill>
                    <a:srgbClr val="FFFFFF"/>
                  </a:solidFill>
                </a:rPr>
                <a:t>Large gamme de modèles pris en charge </a:t>
              </a:r>
            </a:p>
          </p:txBody>
        </p:sp>
      </p:grpSp>
      <p:sp>
        <p:nvSpPr>
          <p:cNvPr id="71" name="TextBox 32">
            <a:extLst>
              <a:ext uri="{FF2B5EF4-FFF2-40B4-BE49-F238E27FC236}">
                <a16:creationId xmlns:a16="http://schemas.microsoft.com/office/drawing/2014/main" id="{60EBBB1C-2255-A935-5A91-FE5127F8B0AF}"/>
              </a:ext>
            </a:extLst>
          </p:cNvPr>
          <p:cNvSpPr txBox="1"/>
          <p:nvPr/>
        </p:nvSpPr>
        <p:spPr>
          <a:xfrm>
            <a:off x="1465459" y="4882974"/>
            <a:ext cx="4424470" cy="1439112"/>
          </a:xfrm>
          <a:prstGeom prst="rect">
            <a:avLst/>
          </a:prstGeom>
        </p:spPr>
        <p:txBody>
          <a:bodyPr wrap="square" lIns="0" tIns="0" rIns="0" bIns="0" rtlCol="0" anchor="t">
            <a:spAutoFit/>
          </a:bodyPr>
          <a:lstStyle/>
          <a:p>
            <a:pPr>
              <a:lnSpc>
                <a:spcPct val="150000"/>
              </a:lnSpc>
            </a:pPr>
            <a:r>
              <a:rPr lang="fr-FR" sz="1600" spc="16" dirty="0" err="1">
                <a:solidFill>
                  <a:srgbClr val="000000"/>
                </a:solidFill>
              </a:rPr>
              <a:t>PyCaret</a:t>
            </a:r>
            <a:r>
              <a:rPr lang="fr-FR" sz="1600" spc="16" dirty="0">
                <a:solidFill>
                  <a:srgbClr val="000000"/>
                </a:solidFill>
              </a:rPr>
              <a:t> peut être utilisée  pour implémenter les modèles d’apprentissage automatique suivants : classification, régression, clustering, détection d’ anomalies ,traitement du langage naturel.</a:t>
            </a:r>
          </a:p>
        </p:txBody>
      </p:sp>
      <p:sp>
        <p:nvSpPr>
          <p:cNvPr id="72" name="TextBox 33">
            <a:extLst>
              <a:ext uri="{FF2B5EF4-FFF2-40B4-BE49-F238E27FC236}">
                <a16:creationId xmlns:a16="http://schemas.microsoft.com/office/drawing/2014/main" id="{AD4D6BF4-197C-D064-BB03-DB80C1B651B7}"/>
              </a:ext>
            </a:extLst>
          </p:cNvPr>
          <p:cNvSpPr txBox="1"/>
          <p:nvPr/>
        </p:nvSpPr>
        <p:spPr>
          <a:xfrm>
            <a:off x="2011992" y="2473864"/>
            <a:ext cx="3359351" cy="1189428"/>
          </a:xfrm>
          <a:prstGeom prst="rect">
            <a:avLst/>
          </a:prstGeom>
        </p:spPr>
        <p:txBody>
          <a:bodyPr wrap="square" lIns="0" tIns="0" rIns="0" bIns="0" rtlCol="0" anchor="t">
            <a:spAutoFit/>
          </a:bodyPr>
          <a:lstStyle/>
          <a:p>
            <a:pPr>
              <a:lnSpc>
                <a:spcPts val="3186"/>
              </a:lnSpc>
            </a:pPr>
            <a:r>
              <a:rPr lang="fr-FR" sz="1600" spc="18" dirty="0">
                <a:solidFill>
                  <a:srgbClr val="000000"/>
                </a:solidFill>
              </a:rPr>
              <a:t> La bibliothèque aide à effectuer des implémentations ML de bout en bout avec moins de codage</a:t>
            </a:r>
          </a:p>
        </p:txBody>
      </p:sp>
      <p:sp>
        <p:nvSpPr>
          <p:cNvPr id="74" name="TextBox 38">
            <a:extLst>
              <a:ext uri="{FF2B5EF4-FFF2-40B4-BE49-F238E27FC236}">
                <a16:creationId xmlns:a16="http://schemas.microsoft.com/office/drawing/2014/main" id="{5AB7D8E6-0055-BAE7-B3D2-2863A53B727E}"/>
              </a:ext>
            </a:extLst>
          </p:cNvPr>
          <p:cNvSpPr txBox="1"/>
          <p:nvPr/>
        </p:nvSpPr>
        <p:spPr>
          <a:xfrm>
            <a:off x="6797044" y="5184188"/>
            <a:ext cx="4560307" cy="942437"/>
          </a:xfrm>
          <a:prstGeom prst="rect">
            <a:avLst/>
          </a:prstGeom>
        </p:spPr>
        <p:txBody>
          <a:bodyPr wrap="square" lIns="0" tIns="0" rIns="0" bIns="0" rtlCol="0" anchor="t">
            <a:spAutoFit/>
          </a:bodyPr>
          <a:lstStyle/>
          <a:p>
            <a:pPr algn="ctr">
              <a:lnSpc>
                <a:spcPts val="2512"/>
              </a:lnSpc>
              <a:spcBef>
                <a:spcPct val="0"/>
              </a:spcBef>
            </a:pPr>
            <a:r>
              <a:rPr lang="fr-FR" sz="1600" spc="17" dirty="0">
                <a:solidFill>
                  <a:srgbClr val="000000"/>
                </a:solidFill>
              </a:rPr>
              <a:t>Le package contient plus de 70 algorithmes open source automatisés et près de 25 techniques de prétraitement</a:t>
            </a:r>
          </a:p>
        </p:txBody>
      </p:sp>
      <p:grpSp>
        <p:nvGrpSpPr>
          <p:cNvPr id="76" name="Group 2">
            <a:extLst>
              <a:ext uri="{FF2B5EF4-FFF2-40B4-BE49-F238E27FC236}">
                <a16:creationId xmlns:a16="http://schemas.microsoft.com/office/drawing/2014/main" id="{961117FD-B7C3-29E1-618C-08BB5C795F4A}"/>
              </a:ext>
            </a:extLst>
          </p:cNvPr>
          <p:cNvGrpSpPr/>
          <p:nvPr/>
        </p:nvGrpSpPr>
        <p:grpSpPr>
          <a:xfrm>
            <a:off x="6947989" y="2309173"/>
            <a:ext cx="4277949" cy="1962816"/>
            <a:chOff x="0" y="0"/>
            <a:chExt cx="1315093" cy="521901"/>
          </a:xfrm>
        </p:grpSpPr>
        <p:sp>
          <p:nvSpPr>
            <p:cNvPr id="77" name="Freeform 3">
              <a:extLst>
                <a:ext uri="{FF2B5EF4-FFF2-40B4-BE49-F238E27FC236}">
                  <a16:creationId xmlns:a16="http://schemas.microsoft.com/office/drawing/2014/main" id="{E3550CC9-8F81-8BD5-D552-F5E3E72CD23B}"/>
                </a:ext>
              </a:extLst>
            </p:cNvPr>
            <p:cNvSpPr/>
            <p:nvPr/>
          </p:nvSpPr>
          <p:spPr>
            <a:xfrm>
              <a:off x="0" y="0"/>
              <a:ext cx="1315093" cy="521901"/>
            </a:xfrm>
            <a:custGeom>
              <a:avLst/>
              <a:gdLst/>
              <a:ahLst/>
              <a:cxnLst/>
              <a:rect l="l" t="t" r="r" b="b"/>
              <a:pathLst>
                <a:path w="1315093" h="521901">
                  <a:moveTo>
                    <a:pt x="26129" y="0"/>
                  </a:moveTo>
                  <a:lnTo>
                    <a:pt x="1288964" y="0"/>
                  </a:lnTo>
                  <a:cubicBezTo>
                    <a:pt x="1303395" y="0"/>
                    <a:pt x="1315093" y="11698"/>
                    <a:pt x="1315093" y="26129"/>
                  </a:cubicBezTo>
                  <a:lnTo>
                    <a:pt x="1315093" y="495772"/>
                  </a:lnTo>
                  <a:cubicBezTo>
                    <a:pt x="1315093" y="510203"/>
                    <a:pt x="1303395" y="521901"/>
                    <a:pt x="1288964" y="521901"/>
                  </a:cubicBezTo>
                  <a:lnTo>
                    <a:pt x="26129" y="521901"/>
                  </a:lnTo>
                  <a:cubicBezTo>
                    <a:pt x="11698" y="521901"/>
                    <a:pt x="0" y="510203"/>
                    <a:pt x="0" y="495772"/>
                  </a:cubicBezTo>
                  <a:lnTo>
                    <a:pt x="0" y="26129"/>
                  </a:lnTo>
                  <a:cubicBezTo>
                    <a:pt x="0" y="11698"/>
                    <a:pt x="11698" y="0"/>
                    <a:pt x="26129" y="0"/>
                  </a:cubicBezTo>
                  <a:close/>
                </a:path>
              </a:pathLst>
            </a:custGeom>
            <a:solidFill>
              <a:srgbClr val="000000">
                <a:alpha val="0"/>
              </a:srgbClr>
            </a:solidFill>
            <a:ln w="38100" cap="sq">
              <a:solidFill>
                <a:srgbClr val="1765A3"/>
              </a:solidFill>
              <a:prstDash val="solid"/>
              <a:miter/>
            </a:ln>
          </p:spPr>
        </p:sp>
        <p:sp>
          <p:nvSpPr>
            <p:cNvPr id="78" name="TextBox 4">
              <a:extLst>
                <a:ext uri="{FF2B5EF4-FFF2-40B4-BE49-F238E27FC236}">
                  <a16:creationId xmlns:a16="http://schemas.microsoft.com/office/drawing/2014/main" id="{0871E91C-F425-91D1-396A-5316FD1F289A}"/>
                </a:ext>
              </a:extLst>
            </p:cNvPr>
            <p:cNvSpPr txBox="1"/>
            <p:nvPr/>
          </p:nvSpPr>
          <p:spPr>
            <a:xfrm>
              <a:off x="0" y="-47625"/>
              <a:ext cx="1315093" cy="569526"/>
            </a:xfrm>
            <a:prstGeom prst="rect">
              <a:avLst/>
            </a:prstGeom>
          </p:spPr>
          <p:txBody>
            <a:bodyPr lIns="50800" tIns="50800" rIns="50800" bIns="50800" rtlCol="0" anchor="ctr"/>
            <a:lstStyle/>
            <a:p>
              <a:pPr algn="ctr">
                <a:lnSpc>
                  <a:spcPts val="3212"/>
                </a:lnSpc>
              </a:pPr>
              <a:r>
                <a:rPr lang="fr-FR" spc="22" dirty="0">
                  <a:solidFill>
                    <a:srgbClr val="FFFFFF"/>
                  </a:solidFill>
                </a:rPr>
                <a:t>prête à l’emploie</a:t>
              </a:r>
              <a:endParaRPr dirty="0"/>
            </a:p>
          </p:txBody>
        </p:sp>
      </p:grpSp>
      <p:grpSp>
        <p:nvGrpSpPr>
          <p:cNvPr id="79" name="Group 11">
            <a:extLst>
              <a:ext uri="{FF2B5EF4-FFF2-40B4-BE49-F238E27FC236}">
                <a16:creationId xmlns:a16="http://schemas.microsoft.com/office/drawing/2014/main" id="{9D050E59-5415-AB77-F7C7-D5DD17CFBC96}"/>
              </a:ext>
            </a:extLst>
          </p:cNvPr>
          <p:cNvGrpSpPr/>
          <p:nvPr/>
        </p:nvGrpSpPr>
        <p:grpSpPr>
          <a:xfrm>
            <a:off x="7234527" y="1553996"/>
            <a:ext cx="3924809" cy="1013845"/>
            <a:chOff x="0" y="-14919"/>
            <a:chExt cx="850148" cy="166658"/>
          </a:xfrm>
        </p:grpSpPr>
        <p:sp>
          <p:nvSpPr>
            <p:cNvPr id="80" name="Freeform 12">
              <a:extLst>
                <a:ext uri="{FF2B5EF4-FFF2-40B4-BE49-F238E27FC236}">
                  <a16:creationId xmlns:a16="http://schemas.microsoft.com/office/drawing/2014/main" id="{090017D8-51DA-40A1-194E-8BA51C1A43DD}"/>
                </a:ext>
              </a:extLst>
            </p:cNvPr>
            <p:cNvSpPr/>
            <p:nvPr/>
          </p:nvSpPr>
          <p:spPr>
            <a:xfrm>
              <a:off x="0" y="0"/>
              <a:ext cx="833702" cy="119033"/>
            </a:xfrm>
            <a:custGeom>
              <a:avLst/>
              <a:gdLst/>
              <a:ahLst/>
              <a:cxnLst/>
              <a:rect l="l" t="t" r="r" b="b"/>
              <a:pathLst>
                <a:path w="833702" h="119033">
                  <a:moveTo>
                    <a:pt x="23358" y="0"/>
                  </a:moveTo>
                  <a:lnTo>
                    <a:pt x="810344" y="0"/>
                  </a:lnTo>
                  <a:cubicBezTo>
                    <a:pt x="823244" y="0"/>
                    <a:pt x="833702" y="10458"/>
                    <a:pt x="833702" y="23358"/>
                  </a:cubicBezTo>
                  <a:lnTo>
                    <a:pt x="833702" y="95675"/>
                  </a:lnTo>
                  <a:cubicBezTo>
                    <a:pt x="833702" y="108576"/>
                    <a:pt x="823244" y="119033"/>
                    <a:pt x="810344" y="119033"/>
                  </a:cubicBezTo>
                  <a:lnTo>
                    <a:pt x="23358" y="119033"/>
                  </a:lnTo>
                  <a:cubicBezTo>
                    <a:pt x="10458" y="119033"/>
                    <a:pt x="0" y="108576"/>
                    <a:pt x="0" y="95675"/>
                  </a:cubicBezTo>
                  <a:lnTo>
                    <a:pt x="0" y="23358"/>
                  </a:lnTo>
                  <a:cubicBezTo>
                    <a:pt x="0" y="10458"/>
                    <a:pt x="10458" y="0"/>
                    <a:pt x="23358" y="0"/>
                  </a:cubicBezTo>
                  <a:close/>
                </a:path>
              </a:pathLst>
            </a:custGeom>
            <a:solidFill>
              <a:srgbClr val="1765A3"/>
            </a:solidFill>
          </p:spPr>
        </p:sp>
        <p:sp>
          <p:nvSpPr>
            <p:cNvPr id="81" name="TextBox 13">
              <a:extLst>
                <a:ext uri="{FF2B5EF4-FFF2-40B4-BE49-F238E27FC236}">
                  <a16:creationId xmlns:a16="http://schemas.microsoft.com/office/drawing/2014/main" id="{9AD59FA6-B0A3-EFB3-2D46-03F7EEF1F025}"/>
                </a:ext>
              </a:extLst>
            </p:cNvPr>
            <p:cNvSpPr txBox="1"/>
            <p:nvPr/>
          </p:nvSpPr>
          <p:spPr>
            <a:xfrm>
              <a:off x="16447" y="-14919"/>
              <a:ext cx="833701" cy="166658"/>
            </a:xfrm>
            <a:prstGeom prst="rect">
              <a:avLst/>
            </a:prstGeom>
          </p:spPr>
          <p:txBody>
            <a:bodyPr lIns="50800" tIns="50800" rIns="50800" bIns="50800" rtlCol="0" anchor="ctr"/>
            <a:lstStyle/>
            <a:p>
              <a:pPr algn="ctr">
                <a:lnSpc>
                  <a:spcPts val="3212"/>
                </a:lnSpc>
              </a:pPr>
              <a:r>
                <a:rPr lang="fr-FR" sz="2000" spc="22" dirty="0">
                  <a:solidFill>
                    <a:srgbClr val="FFFFFF"/>
                  </a:solidFill>
                </a:rPr>
                <a:t>Bibliothèque prête à l’emploie</a:t>
              </a:r>
            </a:p>
          </p:txBody>
        </p:sp>
      </p:grpSp>
      <p:sp>
        <p:nvSpPr>
          <p:cNvPr id="83" name="ZoneTexte 82">
            <a:extLst>
              <a:ext uri="{FF2B5EF4-FFF2-40B4-BE49-F238E27FC236}">
                <a16:creationId xmlns:a16="http://schemas.microsoft.com/office/drawing/2014/main" id="{654080A1-09E1-7F0C-3901-8BC66ADF2EA9}"/>
              </a:ext>
            </a:extLst>
          </p:cNvPr>
          <p:cNvSpPr txBox="1"/>
          <p:nvPr/>
        </p:nvSpPr>
        <p:spPr>
          <a:xfrm>
            <a:off x="7083748" y="2468648"/>
            <a:ext cx="3848885" cy="1534331"/>
          </a:xfrm>
          <a:prstGeom prst="rect">
            <a:avLst/>
          </a:prstGeom>
          <a:noFill/>
        </p:spPr>
        <p:txBody>
          <a:bodyPr wrap="square">
            <a:spAutoFit/>
          </a:bodyPr>
          <a:lstStyle/>
          <a:p>
            <a:pPr>
              <a:lnSpc>
                <a:spcPts val="2880"/>
              </a:lnSpc>
            </a:pPr>
            <a:r>
              <a:rPr lang="fr-FR" sz="1400" spc="18" dirty="0">
                <a:solidFill>
                  <a:srgbClr val="000000"/>
                </a:solidFill>
              </a:rPr>
              <a:t>Elle permet un prototypage rapide de modèles sur des environnements selon le choix de l’entreprise. l’outils est désormais largement utilisé auprès des start-ups</a:t>
            </a:r>
          </a:p>
        </p:txBody>
      </p:sp>
      <p:grpSp>
        <p:nvGrpSpPr>
          <p:cNvPr id="84" name="Group 2">
            <a:extLst>
              <a:ext uri="{FF2B5EF4-FFF2-40B4-BE49-F238E27FC236}">
                <a16:creationId xmlns:a16="http://schemas.microsoft.com/office/drawing/2014/main" id="{B508C971-896F-997D-462A-703CD9E771EE}"/>
              </a:ext>
            </a:extLst>
          </p:cNvPr>
          <p:cNvGrpSpPr/>
          <p:nvPr/>
        </p:nvGrpSpPr>
        <p:grpSpPr>
          <a:xfrm>
            <a:off x="6813751" y="4877249"/>
            <a:ext cx="4976526" cy="1693475"/>
            <a:chOff x="-36457" y="-47625"/>
            <a:chExt cx="1351550" cy="569526"/>
          </a:xfrm>
        </p:grpSpPr>
        <p:sp>
          <p:nvSpPr>
            <p:cNvPr id="85" name="Freeform 3">
              <a:extLst>
                <a:ext uri="{FF2B5EF4-FFF2-40B4-BE49-F238E27FC236}">
                  <a16:creationId xmlns:a16="http://schemas.microsoft.com/office/drawing/2014/main" id="{CA885BA2-BFCA-D6D2-A7A0-B6B12D72D1EA}"/>
                </a:ext>
              </a:extLst>
            </p:cNvPr>
            <p:cNvSpPr/>
            <p:nvPr/>
          </p:nvSpPr>
          <p:spPr>
            <a:xfrm>
              <a:off x="-36457" y="0"/>
              <a:ext cx="1315093" cy="521901"/>
            </a:xfrm>
            <a:custGeom>
              <a:avLst/>
              <a:gdLst/>
              <a:ahLst/>
              <a:cxnLst/>
              <a:rect l="l" t="t" r="r" b="b"/>
              <a:pathLst>
                <a:path w="1315093" h="521901">
                  <a:moveTo>
                    <a:pt x="26129" y="0"/>
                  </a:moveTo>
                  <a:lnTo>
                    <a:pt x="1288964" y="0"/>
                  </a:lnTo>
                  <a:cubicBezTo>
                    <a:pt x="1303395" y="0"/>
                    <a:pt x="1315093" y="11698"/>
                    <a:pt x="1315093" y="26129"/>
                  </a:cubicBezTo>
                  <a:lnTo>
                    <a:pt x="1315093" y="495772"/>
                  </a:lnTo>
                  <a:cubicBezTo>
                    <a:pt x="1315093" y="510203"/>
                    <a:pt x="1303395" y="521901"/>
                    <a:pt x="1288964" y="521901"/>
                  </a:cubicBezTo>
                  <a:lnTo>
                    <a:pt x="26129" y="521901"/>
                  </a:lnTo>
                  <a:cubicBezTo>
                    <a:pt x="11698" y="521901"/>
                    <a:pt x="0" y="510203"/>
                    <a:pt x="0" y="495772"/>
                  </a:cubicBezTo>
                  <a:lnTo>
                    <a:pt x="0" y="26129"/>
                  </a:lnTo>
                  <a:cubicBezTo>
                    <a:pt x="0" y="11698"/>
                    <a:pt x="11698" y="0"/>
                    <a:pt x="26129" y="0"/>
                  </a:cubicBezTo>
                  <a:close/>
                </a:path>
              </a:pathLst>
            </a:custGeom>
            <a:solidFill>
              <a:srgbClr val="000000">
                <a:alpha val="0"/>
              </a:srgbClr>
            </a:solidFill>
            <a:ln w="38100" cap="sq">
              <a:solidFill>
                <a:srgbClr val="1765A3"/>
              </a:solidFill>
              <a:prstDash val="solid"/>
              <a:miter/>
            </a:ln>
          </p:spPr>
          <p:txBody>
            <a:bodyPr/>
            <a:lstStyle/>
            <a:p>
              <a:endParaRPr lang="fr-FR" dirty="0"/>
            </a:p>
          </p:txBody>
        </p:sp>
        <p:sp>
          <p:nvSpPr>
            <p:cNvPr id="86" name="TextBox 4">
              <a:extLst>
                <a:ext uri="{FF2B5EF4-FFF2-40B4-BE49-F238E27FC236}">
                  <a16:creationId xmlns:a16="http://schemas.microsoft.com/office/drawing/2014/main" id="{94251D0E-067E-D986-965A-F60518405FC7}"/>
                </a:ext>
              </a:extLst>
            </p:cNvPr>
            <p:cNvSpPr txBox="1"/>
            <p:nvPr/>
          </p:nvSpPr>
          <p:spPr>
            <a:xfrm>
              <a:off x="0" y="-47625"/>
              <a:ext cx="1315093" cy="569526"/>
            </a:xfrm>
            <a:prstGeom prst="rect">
              <a:avLst/>
            </a:prstGeom>
          </p:spPr>
          <p:txBody>
            <a:bodyPr lIns="50800" tIns="50800" rIns="50800" bIns="50800" rtlCol="0" anchor="ctr"/>
            <a:lstStyle/>
            <a:p>
              <a:pPr algn="ctr">
                <a:lnSpc>
                  <a:spcPts val="3212"/>
                </a:lnSpc>
              </a:pPr>
              <a:endParaRPr/>
            </a:p>
          </p:txBody>
        </p:sp>
      </p:grpSp>
    </p:spTree>
    <p:extLst>
      <p:ext uri="{BB962C8B-B14F-4D97-AF65-F5344CB8AC3E}">
        <p14:creationId xmlns:p14="http://schemas.microsoft.com/office/powerpoint/2010/main" val="1585690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a:extLst>
              <a:ext uri="{FF2B5EF4-FFF2-40B4-BE49-F238E27FC236}">
                <a16:creationId xmlns:a16="http://schemas.microsoft.com/office/drawing/2014/main" id="{EEAC4B1A-D11F-208C-6176-26E12E498549}"/>
              </a:ext>
            </a:extLst>
          </p:cNvPr>
          <p:cNvSpPr txBox="1"/>
          <p:nvPr/>
        </p:nvSpPr>
        <p:spPr>
          <a:xfrm>
            <a:off x="641682" y="4471650"/>
            <a:ext cx="4250977" cy="1656928"/>
          </a:xfrm>
          <a:prstGeom prst="rect">
            <a:avLst/>
          </a:prstGeom>
        </p:spPr>
        <p:txBody>
          <a:bodyPr wrap="square" lIns="0" tIns="0" rIns="0" bIns="0" rtlCol="0" anchor="t">
            <a:spAutoFit/>
          </a:bodyPr>
          <a:lstStyle/>
          <a:p>
            <a:pPr>
              <a:lnSpc>
                <a:spcPts val="4351"/>
              </a:lnSpc>
              <a:spcBef>
                <a:spcPct val="0"/>
              </a:spcBef>
            </a:pPr>
            <a:r>
              <a:rPr lang="fr-FR" sz="2000" spc="31" dirty="0">
                <a:solidFill>
                  <a:srgbClr val="00BF63"/>
                </a:solidFill>
              </a:rPr>
              <a:t>Phase 1 : Charger les données</a:t>
            </a:r>
          </a:p>
          <a:p>
            <a:pPr>
              <a:lnSpc>
                <a:spcPts val="4351"/>
              </a:lnSpc>
              <a:spcBef>
                <a:spcPct val="0"/>
              </a:spcBef>
            </a:pPr>
            <a:r>
              <a:rPr lang="fr-FR" sz="2000" spc="31" dirty="0">
                <a:solidFill>
                  <a:srgbClr val="00BF63"/>
                </a:solidFill>
              </a:rPr>
              <a:t>Phase 2:initialise la configuration</a:t>
            </a:r>
          </a:p>
          <a:p>
            <a:pPr>
              <a:lnSpc>
                <a:spcPts val="4351"/>
              </a:lnSpc>
              <a:spcBef>
                <a:spcPct val="0"/>
              </a:spcBef>
            </a:pPr>
            <a:r>
              <a:rPr lang="fr-FR" sz="2000" spc="31" dirty="0">
                <a:solidFill>
                  <a:srgbClr val="00BF63"/>
                </a:solidFill>
              </a:rPr>
              <a:t>Phase 3 : comparer les modèles </a:t>
            </a:r>
          </a:p>
        </p:txBody>
      </p:sp>
      <p:sp>
        <p:nvSpPr>
          <p:cNvPr id="6" name="TextBox 6">
            <a:extLst>
              <a:ext uri="{FF2B5EF4-FFF2-40B4-BE49-F238E27FC236}">
                <a16:creationId xmlns:a16="http://schemas.microsoft.com/office/drawing/2014/main" id="{75C70A81-8161-87AC-9164-C213C436B9EE}"/>
              </a:ext>
            </a:extLst>
          </p:cNvPr>
          <p:cNvSpPr txBox="1"/>
          <p:nvPr/>
        </p:nvSpPr>
        <p:spPr>
          <a:xfrm>
            <a:off x="5829701" y="3069743"/>
            <a:ext cx="6288507" cy="3164713"/>
          </a:xfrm>
          <a:prstGeom prst="rect">
            <a:avLst/>
          </a:prstGeom>
        </p:spPr>
        <p:txBody>
          <a:bodyPr wrap="square" lIns="0" tIns="0" rIns="0" bIns="0" rtlCol="0" anchor="t">
            <a:spAutoFit/>
          </a:bodyPr>
          <a:lstStyle/>
          <a:p>
            <a:pPr>
              <a:lnSpc>
                <a:spcPts val="4192"/>
              </a:lnSpc>
              <a:spcBef>
                <a:spcPct val="0"/>
              </a:spcBef>
            </a:pPr>
            <a:r>
              <a:rPr lang="fr-FR" sz="2000" spc="29" dirty="0">
                <a:solidFill>
                  <a:srgbClr val="F95C32"/>
                </a:solidFill>
              </a:rPr>
              <a:t>Phase 1 : Charger les données</a:t>
            </a:r>
          </a:p>
          <a:p>
            <a:pPr>
              <a:lnSpc>
                <a:spcPts val="4192"/>
              </a:lnSpc>
              <a:spcBef>
                <a:spcPct val="0"/>
              </a:spcBef>
            </a:pPr>
            <a:r>
              <a:rPr lang="fr-FR" sz="2000" spc="29" dirty="0">
                <a:solidFill>
                  <a:srgbClr val="F95C32"/>
                </a:solidFill>
              </a:rPr>
              <a:t>Phase 2:Analyse exploratoire des données</a:t>
            </a:r>
          </a:p>
          <a:p>
            <a:pPr>
              <a:lnSpc>
                <a:spcPts val="4192"/>
              </a:lnSpc>
              <a:spcBef>
                <a:spcPct val="0"/>
              </a:spcBef>
            </a:pPr>
            <a:r>
              <a:rPr lang="fr-FR" sz="2000" spc="29" dirty="0">
                <a:solidFill>
                  <a:srgbClr val="F95C32"/>
                </a:solidFill>
              </a:rPr>
              <a:t>Phase 3 : Préparation des données</a:t>
            </a:r>
          </a:p>
          <a:p>
            <a:pPr>
              <a:lnSpc>
                <a:spcPts val="4192"/>
              </a:lnSpc>
              <a:spcBef>
                <a:spcPct val="0"/>
              </a:spcBef>
            </a:pPr>
            <a:r>
              <a:rPr lang="fr-FR" sz="2000" spc="29" dirty="0">
                <a:solidFill>
                  <a:srgbClr val="F95C32"/>
                </a:solidFill>
              </a:rPr>
              <a:t>Phase 4 :Création et Entrainement de Modèles</a:t>
            </a:r>
          </a:p>
          <a:p>
            <a:pPr>
              <a:lnSpc>
                <a:spcPts val="4192"/>
              </a:lnSpc>
              <a:spcBef>
                <a:spcPct val="0"/>
              </a:spcBef>
            </a:pPr>
            <a:r>
              <a:rPr lang="fr-FR" sz="2000" spc="29" dirty="0">
                <a:solidFill>
                  <a:srgbClr val="F95C32"/>
                </a:solidFill>
              </a:rPr>
              <a:t>Phase 5 :Évaluation des Modèles</a:t>
            </a:r>
          </a:p>
          <a:p>
            <a:pPr>
              <a:lnSpc>
                <a:spcPts val="4192"/>
              </a:lnSpc>
              <a:spcBef>
                <a:spcPct val="0"/>
              </a:spcBef>
            </a:pPr>
            <a:r>
              <a:rPr lang="fr-FR" sz="2000" spc="29" dirty="0">
                <a:solidFill>
                  <a:srgbClr val="F95C32"/>
                </a:solidFill>
              </a:rPr>
              <a:t>Phase 6 : Optimisation et validation du meilleur  Modèle</a:t>
            </a:r>
          </a:p>
        </p:txBody>
      </p:sp>
      <p:sp>
        <p:nvSpPr>
          <p:cNvPr id="8" name="TextBox 2">
            <a:extLst>
              <a:ext uri="{FF2B5EF4-FFF2-40B4-BE49-F238E27FC236}">
                <a16:creationId xmlns:a16="http://schemas.microsoft.com/office/drawing/2014/main" id="{9A48B768-41F0-5B26-2A2A-11026E544915}"/>
              </a:ext>
            </a:extLst>
          </p:cNvPr>
          <p:cNvSpPr txBox="1"/>
          <p:nvPr/>
        </p:nvSpPr>
        <p:spPr>
          <a:xfrm>
            <a:off x="3179140" y="729422"/>
            <a:ext cx="6975512" cy="794898"/>
          </a:xfrm>
          <a:prstGeom prst="rect">
            <a:avLst/>
          </a:prstGeom>
        </p:spPr>
        <p:txBody>
          <a:bodyPr wrap="square" lIns="0" tIns="0" rIns="0" bIns="0" rtlCol="0" anchor="t">
            <a:spAutoFit/>
          </a:bodyPr>
          <a:lstStyle/>
          <a:p>
            <a:pPr marL="0" lvl="0" indent="0">
              <a:lnSpc>
                <a:spcPts val="6620"/>
              </a:lnSpc>
            </a:pPr>
            <a:r>
              <a:rPr lang="fr-FR" sz="4000" spc="47" dirty="0" err="1">
                <a:solidFill>
                  <a:srgbClr val="FF0000"/>
                </a:solidFill>
              </a:rPr>
              <a:t>PyCaret</a:t>
            </a:r>
            <a:r>
              <a:rPr lang="fr-FR" sz="4000" spc="47" dirty="0">
                <a:solidFill>
                  <a:srgbClr val="FF0000"/>
                </a:solidFill>
              </a:rPr>
              <a:t> vs Méthode classique </a:t>
            </a:r>
          </a:p>
        </p:txBody>
      </p:sp>
      <p:sp>
        <p:nvSpPr>
          <p:cNvPr id="10" name="TextBox 7">
            <a:extLst>
              <a:ext uri="{FF2B5EF4-FFF2-40B4-BE49-F238E27FC236}">
                <a16:creationId xmlns:a16="http://schemas.microsoft.com/office/drawing/2014/main" id="{32D8014C-4260-2496-9573-136FCBB3915F}"/>
              </a:ext>
            </a:extLst>
          </p:cNvPr>
          <p:cNvSpPr txBox="1"/>
          <p:nvPr/>
        </p:nvSpPr>
        <p:spPr>
          <a:xfrm>
            <a:off x="872356" y="2208224"/>
            <a:ext cx="2852884" cy="661976"/>
          </a:xfrm>
          <a:prstGeom prst="rect">
            <a:avLst/>
          </a:prstGeom>
        </p:spPr>
        <p:txBody>
          <a:bodyPr lIns="0" tIns="0" rIns="0" bIns="0" rtlCol="0" anchor="t">
            <a:spAutoFit/>
          </a:bodyPr>
          <a:lstStyle/>
          <a:p>
            <a:pPr marL="0" lvl="0" indent="0">
              <a:lnSpc>
                <a:spcPts val="5500"/>
              </a:lnSpc>
            </a:pPr>
            <a:r>
              <a:rPr lang="en-US" sz="3929" spc="39" dirty="0" err="1">
                <a:solidFill>
                  <a:srgbClr val="231F20"/>
                </a:solidFill>
              </a:rPr>
              <a:t>PyCaret</a:t>
            </a:r>
            <a:endParaRPr lang="en-US" sz="3929" spc="39" dirty="0">
              <a:solidFill>
                <a:srgbClr val="231F20"/>
              </a:solidFill>
            </a:endParaRPr>
          </a:p>
        </p:txBody>
      </p:sp>
      <p:sp>
        <p:nvSpPr>
          <p:cNvPr id="11" name="TextBox 7">
            <a:extLst>
              <a:ext uri="{FF2B5EF4-FFF2-40B4-BE49-F238E27FC236}">
                <a16:creationId xmlns:a16="http://schemas.microsoft.com/office/drawing/2014/main" id="{558884BB-B756-93A7-849C-D08B9EF1F9EE}"/>
              </a:ext>
            </a:extLst>
          </p:cNvPr>
          <p:cNvSpPr txBox="1"/>
          <p:nvPr/>
        </p:nvSpPr>
        <p:spPr>
          <a:xfrm>
            <a:off x="6257156" y="2105048"/>
            <a:ext cx="4690244" cy="661976"/>
          </a:xfrm>
          <a:prstGeom prst="rect">
            <a:avLst/>
          </a:prstGeom>
        </p:spPr>
        <p:txBody>
          <a:bodyPr wrap="square" lIns="0" tIns="0" rIns="0" bIns="0" rtlCol="0" anchor="t">
            <a:spAutoFit/>
          </a:bodyPr>
          <a:lstStyle/>
          <a:p>
            <a:pPr marL="0" lvl="0" indent="0">
              <a:lnSpc>
                <a:spcPts val="5500"/>
              </a:lnSpc>
            </a:pPr>
            <a:r>
              <a:rPr lang="fr-FR" sz="3929" spc="39" dirty="0">
                <a:solidFill>
                  <a:srgbClr val="231F20"/>
                </a:solidFill>
              </a:rPr>
              <a:t>Méthode Classique</a:t>
            </a:r>
          </a:p>
        </p:txBody>
      </p:sp>
    </p:spTree>
    <p:extLst>
      <p:ext uri="{BB962C8B-B14F-4D97-AF65-F5344CB8AC3E}">
        <p14:creationId xmlns:p14="http://schemas.microsoft.com/office/powerpoint/2010/main" val="4129707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5">
            <a:extLst>
              <a:ext uri="{FF2B5EF4-FFF2-40B4-BE49-F238E27FC236}">
                <a16:creationId xmlns:a16="http://schemas.microsoft.com/office/drawing/2014/main" id="{815FA38B-244B-AB27-8367-162DFF19937C}"/>
              </a:ext>
            </a:extLst>
          </p:cNvPr>
          <p:cNvSpPr txBox="1"/>
          <p:nvPr/>
        </p:nvSpPr>
        <p:spPr>
          <a:xfrm>
            <a:off x="3237179" y="271383"/>
            <a:ext cx="7032977" cy="818301"/>
          </a:xfrm>
          <a:prstGeom prst="rect">
            <a:avLst/>
          </a:prstGeom>
        </p:spPr>
        <p:txBody>
          <a:bodyPr wrap="square" lIns="0" tIns="0" rIns="0" bIns="0" rtlCol="0" anchor="t">
            <a:spAutoFit/>
          </a:bodyPr>
          <a:lstStyle/>
          <a:p>
            <a:pPr marL="0" lvl="0" indent="0">
              <a:lnSpc>
                <a:spcPts val="7141"/>
              </a:lnSpc>
            </a:pPr>
            <a:r>
              <a:rPr lang="en-US" sz="4000" spc="51" dirty="0">
                <a:solidFill>
                  <a:srgbClr val="FF0000"/>
                </a:solidFill>
              </a:rPr>
              <a:t>Machine Learning avec </a:t>
            </a:r>
            <a:r>
              <a:rPr lang="en-US" sz="4000" spc="51" dirty="0" err="1">
                <a:solidFill>
                  <a:srgbClr val="FF0000"/>
                </a:solidFill>
              </a:rPr>
              <a:t>PyCaret</a:t>
            </a:r>
            <a:endParaRPr lang="en-US" sz="4000" spc="51" dirty="0">
              <a:solidFill>
                <a:srgbClr val="FF0000"/>
              </a:solidFill>
            </a:endParaRPr>
          </a:p>
        </p:txBody>
      </p:sp>
      <p:grpSp>
        <p:nvGrpSpPr>
          <p:cNvPr id="3" name="Group 2">
            <a:extLst>
              <a:ext uri="{FF2B5EF4-FFF2-40B4-BE49-F238E27FC236}">
                <a16:creationId xmlns:a16="http://schemas.microsoft.com/office/drawing/2014/main" id="{85A960DE-215C-A99F-4301-3AFEF5110193}"/>
              </a:ext>
            </a:extLst>
          </p:cNvPr>
          <p:cNvGrpSpPr/>
          <p:nvPr/>
        </p:nvGrpSpPr>
        <p:grpSpPr>
          <a:xfrm>
            <a:off x="655832" y="2174324"/>
            <a:ext cx="4974317" cy="3146455"/>
            <a:chOff x="0" y="0"/>
            <a:chExt cx="1281228" cy="812800"/>
          </a:xfrm>
        </p:grpSpPr>
        <p:sp>
          <p:nvSpPr>
            <p:cNvPr id="4" name="Freeform 3">
              <a:extLst>
                <a:ext uri="{FF2B5EF4-FFF2-40B4-BE49-F238E27FC236}">
                  <a16:creationId xmlns:a16="http://schemas.microsoft.com/office/drawing/2014/main" id="{379C2914-4E74-E329-816B-06AB536B20B1}"/>
                </a:ext>
              </a:extLst>
            </p:cNvPr>
            <p:cNvSpPr/>
            <p:nvPr/>
          </p:nvSpPr>
          <p:spPr>
            <a:xfrm>
              <a:off x="0" y="0"/>
              <a:ext cx="1281228" cy="812800"/>
            </a:xfrm>
            <a:custGeom>
              <a:avLst/>
              <a:gdLst/>
              <a:ahLst/>
              <a:cxnLst/>
              <a:rect l="l" t="t" r="r" b="b"/>
              <a:pathLst>
                <a:path w="1281228" h="812800">
                  <a:moveTo>
                    <a:pt x="640614" y="0"/>
                  </a:moveTo>
                  <a:cubicBezTo>
                    <a:pt x="286813" y="0"/>
                    <a:pt x="0" y="181951"/>
                    <a:pt x="0" y="406400"/>
                  </a:cubicBezTo>
                  <a:cubicBezTo>
                    <a:pt x="0" y="630849"/>
                    <a:pt x="286813" y="812800"/>
                    <a:pt x="640614" y="812800"/>
                  </a:cubicBezTo>
                  <a:cubicBezTo>
                    <a:pt x="994416" y="812800"/>
                    <a:pt x="1281228" y="630849"/>
                    <a:pt x="1281228" y="406400"/>
                  </a:cubicBezTo>
                  <a:cubicBezTo>
                    <a:pt x="1281228" y="181951"/>
                    <a:pt x="994416" y="0"/>
                    <a:pt x="640614" y="0"/>
                  </a:cubicBezTo>
                  <a:close/>
                </a:path>
              </a:pathLst>
            </a:custGeom>
            <a:solidFill>
              <a:srgbClr val="1765A3"/>
            </a:solidFill>
          </p:spPr>
        </p:sp>
        <p:sp>
          <p:nvSpPr>
            <p:cNvPr id="5" name="TextBox 4">
              <a:extLst>
                <a:ext uri="{FF2B5EF4-FFF2-40B4-BE49-F238E27FC236}">
                  <a16:creationId xmlns:a16="http://schemas.microsoft.com/office/drawing/2014/main" id="{FF1A944D-2547-6531-D84B-9B9C7AC61D08}"/>
                </a:ext>
              </a:extLst>
            </p:cNvPr>
            <p:cNvSpPr txBox="1"/>
            <p:nvPr/>
          </p:nvSpPr>
          <p:spPr>
            <a:xfrm>
              <a:off x="200460" y="89477"/>
              <a:ext cx="1040998" cy="708025"/>
            </a:xfrm>
            <a:prstGeom prst="rect">
              <a:avLst/>
            </a:prstGeom>
          </p:spPr>
          <p:txBody>
            <a:bodyPr lIns="50800" tIns="50800" rIns="50800" bIns="50800" rtlCol="0" anchor="ctr"/>
            <a:lstStyle/>
            <a:p>
              <a:pPr algn="ctr">
                <a:lnSpc>
                  <a:spcPts val="4332"/>
                </a:lnSpc>
              </a:pPr>
              <a:r>
                <a:rPr lang="fr-FR" sz="2000" spc="30" dirty="0" err="1">
                  <a:solidFill>
                    <a:srgbClr val="FFFFFF"/>
                  </a:solidFill>
                </a:rPr>
                <a:t>PyCaret</a:t>
              </a:r>
              <a:r>
                <a:rPr lang="fr-FR" sz="2000" spc="30" dirty="0">
                  <a:solidFill>
                    <a:srgbClr val="FFFFFF"/>
                  </a:solidFill>
                </a:rPr>
                <a:t> permet de réaliser plusieurs étapes du processus de machine </a:t>
              </a:r>
              <a:r>
                <a:rPr lang="fr-FR" sz="2000" spc="30" dirty="0" err="1">
                  <a:solidFill>
                    <a:srgbClr val="FFFFFF"/>
                  </a:solidFill>
                </a:rPr>
                <a:t>learning</a:t>
              </a:r>
              <a:endParaRPr lang="fr-FR" sz="2000" spc="30" dirty="0">
                <a:solidFill>
                  <a:srgbClr val="FFFFFF"/>
                </a:solidFill>
              </a:endParaRPr>
            </a:p>
          </p:txBody>
        </p:sp>
      </p:grpSp>
      <p:grpSp>
        <p:nvGrpSpPr>
          <p:cNvPr id="6" name="Group 5">
            <a:extLst>
              <a:ext uri="{FF2B5EF4-FFF2-40B4-BE49-F238E27FC236}">
                <a16:creationId xmlns:a16="http://schemas.microsoft.com/office/drawing/2014/main" id="{BB21B67D-7FAC-64BA-AE9F-E316119B1EDA}"/>
              </a:ext>
            </a:extLst>
          </p:cNvPr>
          <p:cNvGrpSpPr/>
          <p:nvPr/>
        </p:nvGrpSpPr>
        <p:grpSpPr>
          <a:xfrm>
            <a:off x="7173993" y="1415309"/>
            <a:ext cx="4007740" cy="1005525"/>
            <a:chOff x="0" y="0"/>
            <a:chExt cx="2182032" cy="434739"/>
          </a:xfrm>
        </p:grpSpPr>
        <p:sp>
          <p:nvSpPr>
            <p:cNvPr id="7" name="Freeform 6">
              <a:extLst>
                <a:ext uri="{FF2B5EF4-FFF2-40B4-BE49-F238E27FC236}">
                  <a16:creationId xmlns:a16="http://schemas.microsoft.com/office/drawing/2014/main" id="{7A326DBD-E50F-B2B2-6F79-0CD59F0E7873}"/>
                </a:ext>
              </a:extLst>
            </p:cNvPr>
            <p:cNvSpPr/>
            <p:nvPr/>
          </p:nvSpPr>
          <p:spPr>
            <a:xfrm>
              <a:off x="0" y="0"/>
              <a:ext cx="2182032" cy="434739"/>
            </a:xfrm>
            <a:custGeom>
              <a:avLst/>
              <a:gdLst/>
              <a:ahLst/>
              <a:cxnLst/>
              <a:rect l="l" t="t" r="r" b="b"/>
              <a:pathLst>
                <a:path w="2182032" h="434739">
                  <a:moveTo>
                    <a:pt x="1978832" y="0"/>
                  </a:moveTo>
                  <a:cubicBezTo>
                    <a:pt x="2091056" y="0"/>
                    <a:pt x="2182032" y="97320"/>
                    <a:pt x="2182032" y="217369"/>
                  </a:cubicBezTo>
                  <a:cubicBezTo>
                    <a:pt x="2182032" y="337419"/>
                    <a:pt x="2091056" y="434739"/>
                    <a:pt x="1978832" y="434739"/>
                  </a:cubicBezTo>
                  <a:lnTo>
                    <a:pt x="203200" y="434739"/>
                  </a:lnTo>
                  <a:cubicBezTo>
                    <a:pt x="90976" y="434739"/>
                    <a:pt x="0" y="337419"/>
                    <a:pt x="0" y="217369"/>
                  </a:cubicBezTo>
                  <a:cubicBezTo>
                    <a:pt x="0" y="97320"/>
                    <a:pt x="90976" y="0"/>
                    <a:pt x="203200" y="0"/>
                  </a:cubicBezTo>
                  <a:close/>
                </a:path>
              </a:pathLst>
            </a:custGeom>
            <a:solidFill>
              <a:srgbClr val="1765A3"/>
            </a:solidFill>
          </p:spPr>
        </p:sp>
        <p:sp>
          <p:nvSpPr>
            <p:cNvPr id="8" name="TextBox 7">
              <a:extLst>
                <a:ext uri="{FF2B5EF4-FFF2-40B4-BE49-F238E27FC236}">
                  <a16:creationId xmlns:a16="http://schemas.microsoft.com/office/drawing/2014/main" id="{9778C56F-D991-0A95-5982-5D19CC13F2A4}"/>
                </a:ext>
              </a:extLst>
            </p:cNvPr>
            <p:cNvSpPr txBox="1"/>
            <p:nvPr/>
          </p:nvSpPr>
          <p:spPr>
            <a:xfrm>
              <a:off x="0" y="-38100"/>
              <a:ext cx="2182032" cy="472839"/>
            </a:xfrm>
            <a:prstGeom prst="rect">
              <a:avLst/>
            </a:prstGeom>
          </p:spPr>
          <p:txBody>
            <a:bodyPr lIns="50800" tIns="50800" rIns="50800" bIns="50800" rtlCol="0" anchor="ctr"/>
            <a:lstStyle/>
            <a:p>
              <a:pPr algn="ctr"/>
              <a:r>
                <a:rPr lang="fr-FR" sz="1400" spc="20" dirty="0">
                  <a:solidFill>
                    <a:srgbClr val="FFFFFF"/>
                  </a:solidFill>
                </a:rPr>
                <a:t>Chargement ,Initialisation </a:t>
              </a:r>
            </a:p>
            <a:p>
              <a:pPr algn="ctr"/>
              <a:r>
                <a:rPr lang="fr-FR" sz="1400" spc="20" dirty="0">
                  <a:solidFill>
                    <a:srgbClr val="FFFFFF"/>
                  </a:solidFill>
                </a:rPr>
                <a:t>Préparation des données</a:t>
              </a:r>
            </a:p>
            <a:p>
              <a:pPr algn="ctr"/>
              <a:r>
                <a:rPr lang="fr-FR" sz="1400" spc="21" dirty="0">
                  <a:solidFill>
                    <a:srgbClr val="00BF63"/>
                  </a:solidFill>
                </a:rPr>
                <a:t>setup()</a:t>
              </a:r>
            </a:p>
          </p:txBody>
        </p:sp>
      </p:grpSp>
      <p:grpSp>
        <p:nvGrpSpPr>
          <p:cNvPr id="9" name="Group 8">
            <a:extLst>
              <a:ext uri="{FF2B5EF4-FFF2-40B4-BE49-F238E27FC236}">
                <a16:creationId xmlns:a16="http://schemas.microsoft.com/office/drawing/2014/main" id="{85C2897B-FE60-5562-3898-102E36BEA05F}"/>
              </a:ext>
            </a:extLst>
          </p:cNvPr>
          <p:cNvGrpSpPr/>
          <p:nvPr/>
        </p:nvGrpSpPr>
        <p:grpSpPr>
          <a:xfrm>
            <a:off x="7313693" y="2579445"/>
            <a:ext cx="3748007" cy="939707"/>
            <a:chOff x="-1363870" y="-265864"/>
            <a:chExt cx="2025846" cy="408323"/>
          </a:xfrm>
        </p:grpSpPr>
        <p:sp>
          <p:nvSpPr>
            <p:cNvPr id="10" name="Freeform 9">
              <a:extLst>
                <a:ext uri="{FF2B5EF4-FFF2-40B4-BE49-F238E27FC236}">
                  <a16:creationId xmlns:a16="http://schemas.microsoft.com/office/drawing/2014/main" id="{0575AAAD-1679-E5CA-D76A-A1EDFCC55DCB}"/>
                </a:ext>
              </a:extLst>
            </p:cNvPr>
            <p:cNvSpPr/>
            <p:nvPr/>
          </p:nvSpPr>
          <p:spPr>
            <a:xfrm>
              <a:off x="-1363870" y="-265864"/>
              <a:ext cx="2025846" cy="408323"/>
            </a:xfrm>
            <a:custGeom>
              <a:avLst/>
              <a:gdLst/>
              <a:ahLst/>
              <a:cxnLst/>
              <a:rect l="l" t="t" r="r" b="b"/>
              <a:pathLst>
                <a:path w="2025846" h="431051">
                  <a:moveTo>
                    <a:pt x="1822646" y="0"/>
                  </a:moveTo>
                  <a:cubicBezTo>
                    <a:pt x="1934870" y="0"/>
                    <a:pt x="2025846" y="96494"/>
                    <a:pt x="2025846" y="215526"/>
                  </a:cubicBezTo>
                  <a:cubicBezTo>
                    <a:pt x="2025846" y="334557"/>
                    <a:pt x="1934870" y="431051"/>
                    <a:pt x="1822646" y="431051"/>
                  </a:cubicBezTo>
                  <a:lnTo>
                    <a:pt x="203200" y="431051"/>
                  </a:lnTo>
                  <a:cubicBezTo>
                    <a:pt x="90976" y="431051"/>
                    <a:pt x="0" y="334557"/>
                    <a:pt x="0" y="215526"/>
                  </a:cubicBezTo>
                  <a:cubicBezTo>
                    <a:pt x="0" y="96494"/>
                    <a:pt x="90976" y="0"/>
                    <a:pt x="203200" y="0"/>
                  </a:cubicBezTo>
                  <a:close/>
                </a:path>
              </a:pathLst>
            </a:custGeom>
            <a:solidFill>
              <a:srgbClr val="1765A3"/>
            </a:solidFill>
          </p:spPr>
        </p:sp>
        <p:sp>
          <p:nvSpPr>
            <p:cNvPr id="11" name="TextBox 10">
              <a:extLst>
                <a:ext uri="{FF2B5EF4-FFF2-40B4-BE49-F238E27FC236}">
                  <a16:creationId xmlns:a16="http://schemas.microsoft.com/office/drawing/2014/main" id="{0430D328-D981-F2F4-63AE-C5EDBE324581}"/>
                </a:ext>
              </a:extLst>
            </p:cNvPr>
            <p:cNvSpPr txBox="1"/>
            <p:nvPr/>
          </p:nvSpPr>
          <p:spPr>
            <a:xfrm>
              <a:off x="-1363870" y="-253162"/>
              <a:ext cx="2025846" cy="346681"/>
            </a:xfrm>
            <a:prstGeom prst="rect">
              <a:avLst/>
            </a:prstGeom>
          </p:spPr>
          <p:txBody>
            <a:bodyPr lIns="50800" tIns="50800" rIns="50800" bIns="50800" rtlCol="0" anchor="ctr"/>
            <a:lstStyle/>
            <a:p>
              <a:pPr algn="ctr"/>
              <a:r>
                <a:rPr lang="fr-FR" sz="1400" spc="20" dirty="0">
                  <a:solidFill>
                    <a:srgbClr val="FFFFFF"/>
                  </a:solidFill>
                </a:rPr>
                <a:t>Création, évaluation  </a:t>
              </a:r>
            </a:p>
            <a:p>
              <a:pPr algn="ctr"/>
              <a:r>
                <a:rPr lang="fr-FR" sz="1400" spc="20" dirty="0">
                  <a:solidFill>
                    <a:srgbClr val="FFFFFF"/>
                  </a:solidFill>
                </a:rPr>
                <a:t>et comparaison  des modelés</a:t>
              </a:r>
            </a:p>
            <a:p>
              <a:pPr algn="ctr"/>
              <a:r>
                <a:rPr lang="fr-FR" sz="1400" spc="20" dirty="0" err="1">
                  <a:solidFill>
                    <a:srgbClr val="00BF63"/>
                  </a:solidFill>
                </a:rPr>
                <a:t>compare_models</a:t>
              </a:r>
              <a:r>
                <a:rPr lang="fr-FR" sz="1400" spc="20" dirty="0">
                  <a:solidFill>
                    <a:srgbClr val="00BF63"/>
                  </a:solidFill>
                </a:rPr>
                <a:t>()</a:t>
              </a:r>
            </a:p>
            <a:p>
              <a:pPr algn="ctr"/>
              <a:r>
                <a:rPr lang="fr-FR" sz="1400" spc="20" dirty="0" err="1">
                  <a:solidFill>
                    <a:srgbClr val="00BF63"/>
                  </a:solidFill>
                </a:rPr>
                <a:t>create_model</a:t>
              </a:r>
              <a:r>
                <a:rPr lang="fr-FR" sz="1400" spc="20" dirty="0">
                  <a:solidFill>
                    <a:srgbClr val="00BF63"/>
                  </a:solidFill>
                </a:rPr>
                <a:t>()</a:t>
              </a:r>
            </a:p>
          </p:txBody>
        </p:sp>
      </p:grpSp>
      <p:grpSp>
        <p:nvGrpSpPr>
          <p:cNvPr id="12" name="Group 11">
            <a:extLst>
              <a:ext uri="{FF2B5EF4-FFF2-40B4-BE49-F238E27FC236}">
                <a16:creationId xmlns:a16="http://schemas.microsoft.com/office/drawing/2014/main" id="{779A6BF7-9484-E6EF-4713-641831454B7C}"/>
              </a:ext>
            </a:extLst>
          </p:cNvPr>
          <p:cNvGrpSpPr/>
          <p:nvPr/>
        </p:nvGrpSpPr>
        <p:grpSpPr>
          <a:xfrm>
            <a:off x="7313693" y="3775768"/>
            <a:ext cx="3748007" cy="867119"/>
            <a:chOff x="0" y="0"/>
            <a:chExt cx="1898950" cy="455134"/>
          </a:xfrm>
        </p:grpSpPr>
        <p:sp>
          <p:nvSpPr>
            <p:cNvPr id="13" name="Freeform 12">
              <a:extLst>
                <a:ext uri="{FF2B5EF4-FFF2-40B4-BE49-F238E27FC236}">
                  <a16:creationId xmlns:a16="http://schemas.microsoft.com/office/drawing/2014/main" id="{411A0751-DD3A-8D6C-9686-27636A3FE8E8}"/>
                </a:ext>
              </a:extLst>
            </p:cNvPr>
            <p:cNvSpPr/>
            <p:nvPr/>
          </p:nvSpPr>
          <p:spPr>
            <a:xfrm>
              <a:off x="0" y="0"/>
              <a:ext cx="1898950" cy="455134"/>
            </a:xfrm>
            <a:custGeom>
              <a:avLst/>
              <a:gdLst/>
              <a:ahLst/>
              <a:cxnLst/>
              <a:rect l="l" t="t" r="r" b="b"/>
              <a:pathLst>
                <a:path w="1898950" h="455134">
                  <a:moveTo>
                    <a:pt x="1695750" y="0"/>
                  </a:moveTo>
                  <a:cubicBezTo>
                    <a:pt x="1807975" y="0"/>
                    <a:pt x="1898950" y="101885"/>
                    <a:pt x="1898950" y="227567"/>
                  </a:cubicBezTo>
                  <a:cubicBezTo>
                    <a:pt x="1898950" y="353249"/>
                    <a:pt x="1807975" y="455134"/>
                    <a:pt x="1695750" y="455134"/>
                  </a:cubicBezTo>
                  <a:lnTo>
                    <a:pt x="203200" y="455134"/>
                  </a:lnTo>
                  <a:cubicBezTo>
                    <a:pt x="90976" y="455134"/>
                    <a:pt x="0" y="353249"/>
                    <a:pt x="0" y="227567"/>
                  </a:cubicBezTo>
                  <a:cubicBezTo>
                    <a:pt x="0" y="101885"/>
                    <a:pt x="90976" y="0"/>
                    <a:pt x="203200" y="0"/>
                  </a:cubicBezTo>
                  <a:close/>
                </a:path>
              </a:pathLst>
            </a:custGeom>
            <a:solidFill>
              <a:srgbClr val="1765A3"/>
            </a:solidFill>
          </p:spPr>
        </p:sp>
        <p:sp>
          <p:nvSpPr>
            <p:cNvPr id="14" name="TextBox 13">
              <a:extLst>
                <a:ext uri="{FF2B5EF4-FFF2-40B4-BE49-F238E27FC236}">
                  <a16:creationId xmlns:a16="http://schemas.microsoft.com/office/drawing/2014/main" id="{DECCAA5F-7902-D2AF-6C13-E4378E5A6A67}"/>
                </a:ext>
              </a:extLst>
            </p:cNvPr>
            <p:cNvSpPr txBox="1"/>
            <p:nvPr/>
          </p:nvSpPr>
          <p:spPr>
            <a:xfrm>
              <a:off x="0" y="-38100"/>
              <a:ext cx="1898950" cy="493234"/>
            </a:xfrm>
            <a:prstGeom prst="rect">
              <a:avLst/>
            </a:prstGeom>
          </p:spPr>
          <p:txBody>
            <a:bodyPr lIns="50800" tIns="50800" rIns="50800" bIns="50800" rtlCol="0" anchor="ctr"/>
            <a:lstStyle/>
            <a:p>
              <a:pPr algn="ctr"/>
              <a:r>
                <a:rPr lang="fr-FR" sz="1400" spc="20" dirty="0">
                  <a:solidFill>
                    <a:srgbClr val="FFFFFF"/>
                  </a:solidFill>
                </a:rPr>
                <a:t>Réglage des hyperparamètres</a:t>
              </a:r>
            </a:p>
            <a:p>
              <a:pPr algn="ctr"/>
              <a:r>
                <a:rPr lang="fr-FR" sz="1400" spc="20" dirty="0" err="1">
                  <a:solidFill>
                    <a:srgbClr val="00BF63"/>
                  </a:solidFill>
                </a:rPr>
                <a:t>tune_model</a:t>
              </a:r>
              <a:r>
                <a:rPr lang="fr-FR" sz="1400" spc="20" dirty="0">
                  <a:solidFill>
                    <a:srgbClr val="00BF63"/>
                  </a:solidFill>
                </a:rPr>
                <a:t>()</a:t>
              </a:r>
            </a:p>
          </p:txBody>
        </p:sp>
      </p:grpSp>
      <p:grpSp>
        <p:nvGrpSpPr>
          <p:cNvPr id="15" name="Group 14">
            <a:extLst>
              <a:ext uri="{FF2B5EF4-FFF2-40B4-BE49-F238E27FC236}">
                <a16:creationId xmlns:a16="http://schemas.microsoft.com/office/drawing/2014/main" id="{F9A3B542-C331-C97B-D4C4-529799781A61}"/>
              </a:ext>
            </a:extLst>
          </p:cNvPr>
          <p:cNvGrpSpPr/>
          <p:nvPr/>
        </p:nvGrpSpPr>
        <p:grpSpPr>
          <a:xfrm>
            <a:off x="7411808" y="4874086"/>
            <a:ext cx="3532107" cy="939707"/>
            <a:chOff x="-5405" y="-80818"/>
            <a:chExt cx="1941404" cy="406400"/>
          </a:xfrm>
        </p:grpSpPr>
        <p:sp>
          <p:nvSpPr>
            <p:cNvPr id="16" name="Freeform 15">
              <a:extLst>
                <a:ext uri="{FF2B5EF4-FFF2-40B4-BE49-F238E27FC236}">
                  <a16:creationId xmlns:a16="http://schemas.microsoft.com/office/drawing/2014/main" id="{3F90B521-1861-7274-DC8C-A103ABF5AEDC}"/>
                </a:ext>
              </a:extLst>
            </p:cNvPr>
            <p:cNvSpPr/>
            <p:nvPr/>
          </p:nvSpPr>
          <p:spPr>
            <a:xfrm>
              <a:off x="-5405" y="-80818"/>
              <a:ext cx="1941404" cy="406400"/>
            </a:xfrm>
            <a:custGeom>
              <a:avLst/>
              <a:gdLst/>
              <a:ahLst/>
              <a:cxnLst/>
              <a:rect l="l" t="t" r="r" b="b"/>
              <a:pathLst>
                <a:path w="1941404" h="406400">
                  <a:moveTo>
                    <a:pt x="1738204" y="0"/>
                  </a:moveTo>
                  <a:cubicBezTo>
                    <a:pt x="1850429" y="0"/>
                    <a:pt x="1941404" y="90976"/>
                    <a:pt x="1941404" y="203200"/>
                  </a:cubicBezTo>
                  <a:cubicBezTo>
                    <a:pt x="1941404" y="315424"/>
                    <a:pt x="1850429" y="406400"/>
                    <a:pt x="1738204" y="406400"/>
                  </a:cubicBezTo>
                  <a:lnTo>
                    <a:pt x="203200" y="406400"/>
                  </a:lnTo>
                  <a:cubicBezTo>
                    <a:pt x="90976" y="406400"/>
                    <a:pt x="0" y="315424"/>
                    <a:pt x="0" y="203200"/>
                  </a:cubicBezTo>
                  <a:cubicBezTo>
                    <a:pt x="0" y="90976"/>
                    <a:pt x="90976" y="0"/>
                    <a:pt x="203200" y="0"/>
                  </a:cubicBezTo>
                  <a:close/>
                </a:path>
              </a:pathLst>
            </a:custGeom>
            <a:solidFill>
              <a:srgbClr val="1765A3"/>
            </a:solidFill>
          </p:spPr>
        </p:sp>
        <p:sp>
          <p:nvSpPr>
            <p:cNvPr id="17" name="TextBox 16">
              <a:extLst>
                <a:ext uri="{FF2B5EF4-FFF2-40B4-BE49-F238E27FC236}">
                  <a16:creationId xmlns:a16="http://schemas.microsoft.com/office/drawing/2014/main" id="{861C34FD-C7B7-FD8E-06D1-B4AE605E1025}"/>
                </a:ext>
              </a:extLst>
            </p:cNvPr>
            <p:cNvSpPr txBox="1"/>
            <p:nvPr/>
          </p:nvSpPr>
          <p:spPr>
            <a:xfrm>
              <a:off x="200108" y="-17344"/>
              <a:ext cx="1672656" cy="342926"/>
            </a:xfrm>
            <a:prstGeom prst="rect">
              <a:avLst/>
            </a:prstGeom>
          </p:spPr>
          <p:txBody>
            <a:bodyPr lIns="50800" tIns="50800" rIns="50800" bIns="50800" rtlCol="0" anchor="ctr"/>
            <a:lstStyle/>
            <a:p>
              <a:pPr algn="ctr"/>
              <a:r>
                <a:rPr lang="fr-FR" sz="1400" spc="20" dirty="0">
                  <a:solidFill>
                    <a:srgbClr val="FFFFFF"/>
                  </a:solidFill>
                </a:rPr>
                <a:t>Interprétation et analyse des modèles</a:t>
              </a:r>
            </a:p>
            <a:p>
              <a:pPr algn="ctr"/>
              <a:r>
                <a:rPr lang="fr-FR" sz="1400" i="0" dirty="0" err="1">
                  <a:solidFill>
                    <a:srgbClr val="00B050"/>
                  </a:solidFill>
                  <a:effectLst/>
                </a:rPr>
                <a:t>interpret_model</a:t>
              </a:r>
              <a:r>
                <a:rPr lang="fr-FR" sz="1400" i="0" dirty="0">
                  <a:solidFill>
                    <a:srgbClr val="00B050"/>
                  </a:solidFill>
                  <a:effectLst/>
                </a:rPr>
                <a:t>()</a:t>
              </a:r>
              <a:endParaRPr lang="fr-FR" sz="1400" spc="20" dirty="0">
                <a:solidFill>
                  <a:srgbClr val="00B050"/>
                </a:solidFill>
              </a:endParaRPr>
            </a:p>
            <a:p>
              <a:pPr algn="ctr"/>
              <a:r>
                <a:rPr lang="fr-FR" sz="1400" spc="20" dirty="0" err="1">
                  <a:solidFill>
                    <a:srgbClr val="00BF63"/>
                  </a:solidFill>
                </a:rPr>
                <a:t>plot_model</a:t>
              </a:r>
              <a:r>
                <a:rPr lang="fr-FR" sz="1400" spc="20" dirty="0">
                  <a:solidFill>
                    <a:srgbClr val="00BF63"/>
                  </a:solidFill>
                </a:rPr>
                <a:t>()</a:t>
              </a:r>
            </a:p>
          </p:txBody>
        </p:sp>
      </p:grpSp>
      <p:sp>
        <p:nvSpPr>
          <p:cNvPr id="18" name="Freeform 21">
            <a:extLst>
              <a:ext uri="{FF2B5EF4-FFF2-40B4-BE49-F238E27FC236}">
                <a16:creationId xmlns:a16="http://schemas.microsoft.com/office/drawing/2014/main" id="{4A5DA671-F412-8DC5-362F-CDFE8AF358FE}"/>
              </a:ext>
            </a:extLst>
          </p:cNvPr>
          <p:cNvSpPr/>
          <p:nvPr/>
        </p:nvSpPr>
        <p:spPr>
          <a:xfrm rot="7851052" flipH="1">
            <a:off x="5094178" y="1957631"/>
            <a:ext cx="1386783" cy="179681"/>
          </a:xfrm>
          <a:custGeom>
            <a:avLst/>
            <a:gdLst/>
            <a:ahLst/>
            <a:cxnLst/>
            <a:rect l="l" t="t" r="r" b="b"/>
            <a:pathLst>
              <a:path w="2141414" h="604950">
                <a:moveTo>
                  <a:pt x="2141414" y="0"/>
                </a:moveTo>
                <a:lnTo>
                  <a:pt x="0" y="0"/>
                </a:lnTo>
                <a:lnTo>
                  <a:pt x="0" y="604950"/>
                </a:lnTo>
                <a:lnTo>
                  <a:pt x="2141414" y="604950"/>
                </a:lnTo>
                <a:lnTo>
                  <a:pt x="214141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22">
            <a:extLst>
              <a:ext uri="{FF2B5EF4-FFF2-40B4-BE49-F238E27FC236}">
                <a16:creationId xmlns:a16="http://schemas.microsoft.com/office/drawing/2014/main" id="{E55882CB-6344-D099-068D-8D47AA4D87C8}"/>
              </a:ext>
            </a:extLst>
          </p:cNvPr>
          <p:cNvSpPr/>
          <p:nvPr/>
        </p:nvSpPr>
        <p:spPr>
          <a:xfrm rot="1887870">
            <a:off x="5488506" y="4859399"/>
            <a:ext cx="883300" cy="190645"/>
          </a:xfrm>
          <a:custGeom>
            <a:avLst/>
            <a:gdLst/>
            <a:ahLst/>
            <a:cxnLst/>
            <a:rect l="l" t="t" r="r" b="b"/>
            <a:pathLst>
              <a:path w="1690450" h="462761">
                <a:moveTo>
                  <a:pt x="0" y="0"/>
                </a:moveTo>
                <a:lnTo>
                  <a:pt x="1690451" y="0"/>
                </a:lnTo>
                <a:lnTo>
                  <a:pt x="1690451" y="462761"/>
                </a:lnTo>
                <a:lnTo>
                  <a:pt x="0" y="4627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Freeform 23">
            <a:extLst>
              <a:ext uri="{FF2B5EF4-FFF2-40B4-BE49-F238E27FC236}">
                <a16:creationId xmlns:a16="http://schemas.microsoft.com/office/drawing/2014/main" id="{3AADB668-34F1-3C71-FC0D-437F43E44ADF}"/>
              </a:ext>
            </a:extLst>
          </p:cNvPr>
          <p:cNvSpPr/>
          <p:nvPr/>
        </p:nvSpPr>
        <p:spPr>
          <a:xfrm rot="-1482789">
            <a:off x="5821030" y="3116611"/>
            <a:ext cx="940644" cy="271782"/>
          </a:xfrm>
          <a:custGeom>
            <a:avLst/>
            <a:gdLst/>
            <a:ahLst/>
            <a:cxnLst/>
            <a:rect l="l" t="t" r="r" b="b"/>
            <a:pathLst>
              <a:path w="1690450" h="462761">
                <a:moveTo>
                  <a:pt x="0" y="0"/>
                </a:moveTo>
                <a:lnTo>
                  <a:pt x="1690450" y="0"/>
                </a:lnTo>
                <a:lnTo>
                  <a:pt x="1690450" y="462760"/>
                </a:lnTo>
                <a:lnTo>
                  <a:pt x="0" y="4627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2" name="Freeform 22">
            <a:extLst>
              <a:ext uri="{FF2B5EF4-FFF2-40B4-BE49-F238E27FC236}">
                <a16:creationId xmlns:a16="http://schemas.microsoft.com/office/drawing/2014/main" id="{6573FA47-8DE3-0239-CECC-D3CD1DC2D49C}"/>
              </a:ext>
            </a:extLst>
          </p:cNvPr>
          <p:cNvSpPr/>
          <p:nvPr/>
        </p:nvSpPr>
        <p:spPr>
          <a:xfrm>
            <a:off x="5745196" y="4077710"/>
            <a:ext cx="883300" cy="190645"/>
          </a:xfrm>
          <a:custGeom>
            <a:avLst/>
            <a:gdLst/>
            <a:ahLst/>
            <a:cxnLst/>
            <a:rect l="l" t="t" r="r" b="b"/>
            <a:pathLst>
              <a:path w="1690450" h="462761">
                <a:moveTo>
                  <a:pt x="0" y="0"/>
                </a:moveTo>
                <a:lnTo>
                  <a:pt x="1690451" y="0"/>
                </a:lnTo>
                <a:lnTo>
                  <a:pt x="1690451" y="462761"/>
                </a:lnTo>
                <a:lnTo>
                  <a:pt x="0" y="4627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Freeform 18">
            <a:extLst>
              <a:ext uri="{FF2B5EF4-FFF2-40B4-BE49-F238E27FC236}">
                <a16:creationId xmlns:a16="http://schemas.microsoft.com/office/drawing/2014/main" id="{10B03353-1C94-7CCC-AF7C-BC6052420A64}"/>
              </a:ext>
            </a:extLst>
          </p:cNvPr>
          <p:cNvSpPr/>
          <p:nvPr/>
        </p:nvSpPr>
        <p:spPr>
          <a:xfrm>
            <a:off x="7421643" y="5912569"/>
            <a:ext cx="3532107" cy="852298"/>
          </a:xfrm>
          <a:custGeom>
            <a:avLst/>
            <a:gdLst/>
            <a:ahLst/>
            <a:cxnLst/>
            <a:rect l="l" t="t" r="r" b="b"/>
            <a:pathLst>
              <a:path w="1347049" h="406400">
                <a:moveTo>
                  <a:pt x="1143849" y="0"/>
                </a:moveTo>
                <a:cubicBezTo>
                  <a:pt x="1256073" y="0"/>
                  <a:pt x="1347049" y="90976"/>
                  <a:pt x="1347049" y="203200"/>
                </a:cubicBezTo>
                <a:cubicBezTo>
                  <a:pt x="1347049" y="315424"/>
                  <a:pt x="1256073" y="406400"/>
                  <a:pt x="1143849" y="406400"/>
                </a:cubicBezTo>
                <a:lnTo>
                  <a:pt x="203200" y="406400"/>
                </a:lnTo>
                <a:cubicBezTo>
                  <a:pt x="90976" y="406400"/>
                  <a:pt x="0" y="315424"/>
                  <a:pt x="0" y="203200"/>
                </a:cubicBezTo>
                <a:cubicBezTo>
                  <a:pt x="0" y="90976"/>
                  <a:pt x="90976" y="0"/>
                  <a:pt x="203200" y="0"/>
                </a:cubicBezTo>
                <a:close/>
              </a:path>
            </a:pathLst>
          </a:custGeom>
          <a:solidFill>
            <a:srgbClr val="1765A3"/>
          </a:solidFill>
        </p:spPr>
        <p:txBody>
          <a:bodyPr/>
          <a:lstStyle/>
          <a:p>
            <a:pPr algn="ctr"/>
            <a:endParaRPr lang="en-US" sz="1400" spc="20" dirty="0">
              <a:solidFill>
                <a:srgbClr val="FFFFFF"/>
              </a:solidFill>
            </a:endParaRPr>
          </a:p>
          <a:p>
            <a:pPr algn="ctr"/>
            <a:r>
              <a:rPr lang="en-US" sz="1400" spc="20" dirty="0">
                <a:solidFill>
                  <a:srgbClr val="FFFFFF"/>
                </a:solidFill>
              </a:rPr>
              <a:t>Validation du model</a:t>
            </a:r>
          </a:p>
          <a:p>
            <a:pPr algn="ctr"/>
            <a:r>
              <a:rPr lang="en-US" sz="1400" spc="20" dirty="0" err="1">
                <a:solidFill>
                  <a:srgbClr val="00BF63"/>
                </a:solidFill>
              </a:rPr>
              <a:t>save_model</a:t>
            </a:r>
            <a:r>
              <a:rPr lang="fr-FR" sz="1400" spc="20" dirty="0">
                <a:solidFill>
                  <a:srgbClr val="00BF63"/>
                </a:solidFill>
              </a:rPr>
              <a:t> ()</a:t>
            </a:r>
            <a:endParaRPr lang="en-US" sz="1400" spc="20" dirty="0">
              <a:solidFill>
                <a:srgbClr val="00BF63"/>
              </a:solidFill>
            </a:endParaRPr>
          </a:p>
        </p:txBody>
      </p:sp>
      <p:sp>
        <p:nvSpPr>
          <p:cNvPr id="26" name="Freeform 20">
            <a:extLst>
              <a:ext uri="{FF2B5EF4-FFF2-40B4-BE49-F238E27FC236}">
                <a16:creationId xmlns:a16="http://schemas.microsoft.com/office/drawing/2014/main" id="{60C82EAB-0B4F-7E87-5384-64D2DF225695}"/>
              </a:ext>
            </a:extLst>
          </p:cNvPr>
          <p:cNvSpPr/>
          <p:nvPr/>
        </p:nvSpPr>
        <p:spPr>
          <a:xfrm rot="1605981">
            <a:off x="4668773" y="5642662"/>
            <a:ext cx="1476765" cy="198792"/>
          </a:xfrm>
          <a:custGeom>
            <a:avLst/>
            <a:gdLst/>
            <a:ahLst/>
            <a:cxnLst/>
            <a:rect l="l" t="t" r="r" b="b"/>
            <a:pathLst>
              <a:path w="2141414" h="604950">
                <a:moveTo>
                  <a:pt x="0" y="0"/>
                </a:moveTo>
                <a:lnTo>
                  <a:pt x="2141415" y="0"/>
                </a:lnTo>
                <a:lnTo>
                  <a:pt x="2141415" y="604950"/>
                </a:lnTo>
                <a:lnTo>
                  <a:pt x="0" y="6049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1463976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a:extLst>
              <a:ext uri="{FF2B5EF4-FFF2-40B4-BE49-F238E27FC236}">
                <a16:creationId xmlns:a16="http://schemas.microsoft.com/office/drawing/2014/main" id="{135E3A56-8AE4-FC95-A2A5-F9A9CF1C45FC}"/>
              </a:ext>
            </a:extLst>
          </p:cNvPr>
          <p:cNvSpPr/>
          <p:nvPr/>
        </p:nvSpPr>
        <p:spPr>
          <a:xfrm>
            <a:off x="2794230" y="1678405"/>
            <a:ext cx="7624448" cy="4656200"/>
          </a:xfrm>
          <a:custGeom>
            <a:avLst/>
            <a:gdLst/>
            <a:ahLst/>
            <a:cxnLst/>
            <a:rect l="l" t="t" r="r" b="b"/>
            <a:pathLst>
              <a:path w="13181014" h="7582366">
                <a:moveTo>
                  <a:pt x="0" y="0"/>
                </a:moveTo>
                <a:lnTo>
                  <a:pt x="13181014" y="0"/>
                </a:lnTo>
                <a:lnTo>
                  <a:pt x="13181014" y="7582367"/>
                </a:lnTo>
                <a:lnTo>
                  <a:pt x="0" y="7582367"/>
                </a:lnTo>
                <a:lnTo>
                  <a:pt x="0" y="0"/>
                </a:lnTo>
                <a:close/>
              </a:path>
            </a:pathLst>
          </a:custGeom>
          <a:blipFill>
            <a:blip r:embed="rId2"/>
            <a:stretch>
              <a:fillRect/>
            </a:stretch>
          </a:blipFill>
        </p:spPr>
      </p:sp>
      <p:sp>
        <p:nvSpPr>
          <p:cNvPr id="3" name="TextBox 7">
            <a:extLst>
              <a:ext uri="{FF2B5EF4-FFF2-40B4-BE49-F238E27FC236}">
                <a16:creationId xmlns:a16="http://schemas.microsoft.com/office/drawing/2014/main" id="{6EAE985F-2050-BD97-C9E9-943FA7876D85}"/>
              </a:ext>
            </a:extLst>
          </p:cNvPr>
          <p:cNvSpPr txBox="1"/>
          <p:nvPr/>
        </p:nvSpPr>
        <p:spPr>
          <a:xfrm>
            <a:off x="3996556" y="523395"/>
            <a:ext cx="6214244" cy="677943"/>
          </a:xfrm>
          <a:prstGeom prst="rect">
            <a:avLst/>
          </a:prstGeom>
        </p:spPr>
        <p:txBody>
          <a:bodyPr wrap="square" lIns="0" tIns="0" rIns="0" bIns="0" rtlCol="0" anchor="t">
            <a:spAutoFit/>
          </a:bodyPr>
          <a:lstStyle/>
          <a:p>
            <a:pPr marL="0" lvl="0" indent="0">
              <a:lnSpc>
                <a:spcPts val="5500"/>
              </a:lnSpc>
            </a:pPr>
            <a:r>
              <a:rPr lang="fr-FR" sz="4400" spc="39" dirty="0">
                <a:solidFill>
                  <a:srgbClr val="FF0000"/>
                </a:solidFill>
              </a:rPr>
              <a:t>Fonctions de </a:t>
            </a:r>
            <a:r>
              <a:rPr lang="fr-FR" sz="4400" spc="39" dirty="0" err="1">
                <a:solidFill>
                  <a:srgbClr val="FF0000"/>
                </a:solidFill>
              </a:rPr>
              <a:t>PyCaret</a:t>
            </a:r>
            <a:endParaRPr lang="fr-FR" sz="4400" spc="39" dirty="0">
              <a:solidFill>
                <a:srgbClr val="FF0000"/>
              </a:solidFill>
            </a:endParaRPr>
          </a:p>
        </p:txBody>
      </p:sp>
    </p:spTree>
    <p:extLst>
      <p:ext uri="{BB962C8B-B14F-4D97-AF65-F5344CB8AC3E}">
        <p14:creationId xmlns:p14="http://schemas.microsoft.com/office/powerpoint/2010/main" val="97143931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1419</Words>
  <Application>Microsoft Office PowerPoint</Application>
  <PresentationFormat>Grand écran</PresentationFormat>
  <Paragraphs>191</Paragraphs>
  <Slides>40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40</vt:i4>
      </vt:variant>
    </vt:vector>
  </HeadingPairs>
  <TitlesOfParts>
    <vt:vector size="44"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leila fofana</dc:creator>
  <cp:lastModifiedBy>leila fofana</cp:lastModifiedBy>
  <cp:revision>9</cp:revision>
  <dcterms:created xsi:type="dcterms:W3CDTF">2024-02-27T09:05:35Z</dcterms:created>
  <dcterms:modified xsi:type="dcterms:W3CDTF">2024-02-27T17:06:05Z</dcterms:modified>
</cp:coreProperties>
</file>