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5"/>
  </p:notesMasterIdLst>
  <p:handoutMasterIdLst>
    <p:handoutMasterId r:id="rId16"/>
  </p:handoutMasterIdLst>
  <p:sldIdLst>
    <p:sldId id="269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4" r:id="rId12"/>
    <p:sldId id="266" r:id="rId13"/>
    <p:sldId id="267" r:id="rId1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nahan, Ann Claire" initials="CAC" lastIdx="18" clrIdx="0">
    <p:extLst>
      <p:ext uri="{19B8F6BF-5375-455C-9EA6-DF929625EA0E}">
        <p15:presenceInfo xmlns:p15="http://schemas.microsoft.com/office/powerpoint/2012/main" userId="S-1-5-21-1407069837-2091007605-538272213-32250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833" autoAdjust="0"/>
  </p:normalViewPr>
  <p:slideViewPr>
    <p:cSldViewPr>
      <p:cViewPr>
        <p:scale>
          <a:sx n="150" d="100"/>
          <a:sy n="150" d="100"/>
        </p:scale>
        <p:origin x="2802" y="-1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4224" y="208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22B6F4-354D-F745-A975-56C2E968B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E29E-01D9-F745-B8E3-0465E16494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48E9-C02B-B54B-A25A-7D95E2B5BE00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A12C6-2EFB-794A-8D0E-65017D4F67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61E79-4D83-C247-8B9C-8EEABEB69C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3B7E-6E2D-5C4B-B9DE-12A4E97B42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3062" y="975519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Placeholder 5">
            <a:extLst>
              <a:ext uri="{FF2B5EF4-FFF2-40B4-BE49-F238E27FC236}">
                <a16:creationId xmlns:a16="http://schemas.microsoft.com/office/drawing/2014/main" id="{3A47070C-594D-9642-A51E-1ED676E83F86}"/>
              </a:ext>
            </a:extLst>
          </p:cNvPr>
          <p:cNvSpPr txBox="1">
            <a:spLocks/>
          </p:cNvSpPr>
          <p:nvPr/>
        </p:nvSpPr>
        <p:spPr>
          <a:xfrm>
            <a:off x="3712618" y="251545"/>
            <a:ext cx="4059782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/>
              <a:t>Educator Guide</a:t>
            </a:r>
          </a:p>
          <a:p>
            <a:pPr algn="r"/>
            <a:r>
              <a:rPr lang="en-US" sz="1600" b="1" dirty="0"/>
              <a:t>Creating a Virtual Private Cloud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3C31282-04DB-F94B-B76E-0358CF0F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09526"/>
            <a:ext cx="7772400" cy="62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55" tIns="48578" rIns="97155" bIns="4857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71550"/>
            <a:r>
              <a:rPr lang="en-US" altLang="en-US" sz="1275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r>
              <a:rPr lang="en-US" altLang="en-US" sz="1275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endParaRPr lang="en-US" altLang="en-US" sz="744" b="0" i="0" dirty="0">
              <a:latin typeface="Calibri" panose="020F05020202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092237-53BC-BB49-A132-20D1931AE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0C4EC-B91D-2D49-B969-E4B8EF2E26D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educate.com/educator/s/conten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 Student Guide and an Educator Guide. Print the Student Guide as a PDF for distribution to your students. You can also print this Educator Guide (</a:t>
            </a:r>
            <a:r>
              <a:rPr lang="en-US" sz="1100" i="1" dirty="0"/>
              <a:t>see instructions below</a:t>
            </a:r>
            <a:r>
              <a:rPr lang="en-US" sz="1100" dirty="0"/>
              <a:t>).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4000500"/>
            <a:ext cx="7052974" cy="5295900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Guia de atividades para educadores de criação de nuvem privada virtual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enquadra a atividade “Criando uma nuvem privada virtual”.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de criação de uma nuvem privada virtual (VPC)?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o conhecimento VPC dos alunos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Principais conceitos e terminologia</a:t>
            </a:r>
          </a:p>
          <a:p>
            <a:r>
              <a:rPr lang="pt-BR" b="0" dirty="0"/>
              <a:t>Específico da Tarefa</a:t>
            </a:r>
          </a:p>
          <a:p>
            <a:r>
              <a:rPr lang="pt-BR" b="0" dirty="0"/>
              <a:t>Baseado em desempenho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Use este recurso para começar a usar o </a:t>
            </a:r>
            <a:r>
              <a:rPr lang="pt-BR" b="0" dirty="0" err="1"/>
              <a:t>Amazon</a:t>
            </a:r>
            <a:r>
              <a:rPr lang="pt-BR" b="0" dirty="0"/>
              <a:t> VPC:</a:t>
            </a:r>
          </a:p>
          <a:p>
            <a:r>
              <a:rPr lang="pt-BR" b="0" dirty="0"/>
              <a:t>Guia de primeiros passos (https://docs.aws.amazon.com/</a:t>
            </a:r>
            <a:r>
              <a:rPr lang="pt-BR" b="0" dirty="0" err="1"/>
              <a:t>vpc</a:t>
            </a:r>
            <a:r>
              <a:rPr lang="pt-BR" b="0" dirty="0"/>
              <a:t>/</a:t>
            </a:r>
            <a:r>
              <a:rPr lang="pt-BR" b="0" dirty="0" err="1"/>
              <a:t>latest</a:t>
            </a:r>
            <a:r>
              <a:rPr lang="pt-BR" b="0" dirty="0"/>
              <a:t>/</a:t>
            </a:r>
            <a:r>
              <a:rPr lang="pt-BR" b="0" dirty="0" err="1"/>
              <a:t>userguide</a:t>
            </a:r>
            <a:r>
              <a:rPr lang="pt-BR" b="0" dirty="0"/>
              <a:t>/what-is-amazon-vpc.html).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72925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8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6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6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5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Ativar conhecimento prévio</a:t>
            </a:r>
          </a:p>
          <a:p>
            <a:r>
              <a:rPr lang="pt-BR" b="0" dirty="0" err="1"/>
              <a:t>Prompts</a:t>
            </a:r>
            <a:r>
              <a:rPr lang="pt-BR" b="0" dirty="0"/>
              <a:t> potenciais:</a:t>
            </a:r>
          </a:p>
          <a:p>
            <a:endParaRPr lang="pt-BR" b="0" dirty="0"/>
          </a:p>
          <a:p>
            <a:r>
              <a:rPr lang="pt-BR" b="0" dirty="0"/>
              <a:t>Pessoalmente (IP)</a:t>
            </a:r>
          </a:p>
          <a:p>
            <a:r>
              <a:rPr lang="pt-BR" b="0" dirty="0"/>
              <a:t>Diga: Com um parceiro, discuta sua experiência e / ou conhecimento de redes virtuais.</a:t>
            </a:r>
          </a:p>
          <a:p>
            <a:r>
              <a:rPr lang="pt-BR" b="0" dirty="0"/>
              <a:t>Discutir: Peça aos alunos para compartilharem suas experiências / conhecimentos com o grupo.</a:t>
            </a:r>
          </a:p>
          <a:p>
            <a:r>
              <a:rPr lang="pt-BR" b="0" dirty="0"/>
              <a:t>Pergunte: Alguém já construiu uma infraestrutura escalonável usando AWS antes?</a:t>
            </a:r>
          </a:p>
          <a:p>
            <a:r>
              <a:rPr lang="pt-BR" b="0" dirty="0"/>
              <a:t>Diga: Conte-nos mais sobre como você construiu sua infraestrutura.</a:t>
            </a:r>
          </a:p>
          <a:p>
            <a:r>
              <a:rPr lang="pt-BR" b="0" dirty="0"/>
              <a:t>[se os alunos não estão familiarizados com redes virtuais e / ou infraestruturas escalonáveis ​​da AWS, diga a eles para não se preocuparem, e que eles farão o aprendizado prático nesta atividade para aprender mais.]</a:t>
            </a:r>
          </a:p>
          <a:p>
            <a:endParaRPr lang="pt-BR" b="0" dirty="0"/>
          </a:p>
          <a:p>
            <a:r>
              <a:rPr lang="pt-BR" b="0" dirty="0"/>
              <a:t>Online (O)</a:t>
            </a:r>
          </a:p>
          <a:p>
            <a:r>
              <a:rPr lang="pt-BR" b="0" dirty="0" err="1"/>
              <a:t>Prompt</a:t>
            </a:r>
            <a:r>
              <a:rPr lang="pt-BR" b="0" dirty="0"/>
              <a:t>: escreva suas anotações ou compartilhe no chat sua resposta ao seguinte </a:t>
            </a:r>
            <a:r>
              <a:rPr lang="pt-BR" b="0" dirty="0" err="1"/>
              <a:t>prompt</a:t>
            </a:r>
            <a:r>
              <a:rPr lang="pt-BR" b="0" dirty="0"/>
              <a:t> (isso também pode ser feito como um </a:t>
            </a:r>
            <a:r>
              <a:rPr lang="pt-BR" b="0" dirty="0" err="1"/>
              <a:t>pré</a:t>
            </a:r>
            <a:r>
              <a:rPr lang="pt-BR" b="0" dirty="0"/>
              <a:t>-trabalho, junto com o </a:t>
            </a:r>
            <a:r>
              <a:rPr lang="pt-BR" b="0" dirty="0" err="1"/>
              <a:t>prompt</a:t>
            </a:r>
            <a:r>
              <a:rPr lang="pt-BR" b="0" dirty="0"/>
              <a:t> de discussão a seguir):</a:t>
            </a:r>
          </a:p>
          <a:p>
            <a:r>
              <a:rPr lang="pt-BR" b="0" dirty="0"/>
              <a:t>Qual é a sua experiência e / ou conhecimento em redes virtuais? Se você construiu uma infraestrutura escalonável usando AWS no passado, descreva sua experiência. Não se preocupe se você não tiver experiência em construir uma infraestrutura escalável - você aprenderá mais sobre isso e redes virtuais nesta atividade de aprendizado prático.</a:t>
            </a:r>
          </a:p>
          <a:p>
            <a:r>
              <a:rPr lang="pt-BR" b="0" dirty="0"/>
              <a:t>Pergunte: Quantos de vocês já tiveram experiência com redes virtuais?</a:t>
            </a:r>
          </a:p>
          <a:p>
            <a:r>
              <a:rPr lang="pt-BR" b="0" dirty="0"/>
              <a:t>[escolha um aluno]</a:t>
            </a:r>
          </a:p>
          <a:p>
            <a:r>
              <a:rPr lang="pt-BR" b="0" dirty="0"/>
              <a:t>Diga: Conte-nos mais sobre sua experiência.</a:t>
            </a:r>
          </a:p>
          <a:p>
            <a:r>
              <a:rPr lang="pt-BR" b="0" dirty="0"/>
              <a:t>Pergunte: Alguém já construiu uma infraestrutura escalonável usando AWS antes?</a:t>
            </a:r>
          </a:p>
          <a:p>
            <a:r>
              <a:rPr lang="pt-BR" b="0" dirty="0"/>
              <a:t>[escolha um aluno, se aplicável]</a:t>
            </a:r>
          </a:p>
          <a:p>
            <a:r>
              <a:rPr lang="pt-BR" b="0" dirty="0"/>
              <a:t>Diga: Conte-nos mais sobre o que você construiu.</a:t>
            </a:r>
          </a:p>
          <a:p>
            <a:r>
              <a:rPr lang="pt-BR" b="0" dirty="0"/>
              <a:t>[se os alunos não estão familiarizados, diga-lhes que não</a:t>
            </a:r>
          </a:p>
          <a:p>
            <a:r>
              <a:rPr lang="pt-BR" b="0" dirty="0"/>
              <a:t>se preocupar e que eles estarão praticando o aprendizado nesta atividade para aprender mais.]</a:t>
            </a:r>
          </a:p>
          <a:p>
            <a:endParaRPr lang="pt-BR" b="0" dirty="0"/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 (IP)</a:t>
            </a:r>
          </a:p>
          <a:p>
            <a:r>
              <a:rPr lang="pt-BR" b="0" dirty="0"/>
              <a:t>Faça pares com os alunos ou peça-lhes que trabalhem em pequenos grupos e, a seguir, discuta em classe. Deixe os alunos saberem que eles serão capazes de responder a essa pergunta com confiança após a conclusão da atividade.</a:t>
            </a:r>
          </a:p>
          <a:p>
            <a:endParaRPr lang="pt-BR" b="0" dirty="0"/>
          </a:p>
          <a:p>
            <a:r>
              <a:rPr lang="pt-BR" b="0" dirty="0"/>
              <a:t>Aviso </a:t>
            </a:r>
            <a:r>
              <a:rPr lang="pt-BR" b="0" dirty="0" err="1"/>
              <a:t>pré</a:t>
            </a:r>
            <a:r>
              <a:rPr lang="pt-BR" b="0" dirty="0"/>
              <a:t>-atividade: (O)</a:t>
            </a:r>
          </a:p>
          <a:p>
            <a:r>
              <a:rPr lang="pt-BR" b="0" dirty="0"/>
              <a:t>Leia o cenário e responda ao </a:t>
            </a:r>
            <a:r>
              <a:rPr lang="pt-BR" b="0" dirty="0" err="1"/>
              <a:t>prompt</a:t>
            </a:r>
            <a:r>
              <a:rPr lang="pt-BR" b="0" dirty="0"/>
              <a:t> em suas notas. (Isso também pode ser feito como trabalho de </a:t>
            </a:r>
            <a:r>
              <a:rPr lang="pt-BR" b="0" dirty="0" err="1"/>
              <a:t>pré</a:t>
            </a:r>
            <a:r>
              <a:rPr lang="pt-BR" b="0" dirty="0"/>
              <a:t>-atividade com as perguntas “Ativar Conhecimento de Fundo”.)</a:t>
            </a:r>
          </a:p>
          <a:p>
            <a:endParaRPr lang="pt-BR" b="0" dirty="0"/>
          </a:p>
          <a:p>
            <a:r>
              <a:rPr lang="pt-BR" b="0" dirty="0"/>
              <a:t>Informações básicas para informar as respostas:</a:t>
            </a:r>
          </a:p>
          <a:p>
            <a:r>
              <a:rPr lang="pt-BR" b="0" dirty="0"/>
              <a:t>As redes virtuais permitem que as máquinas virtuais se comuniquem umas com as outras. </a:t>
            </a:r>
            <a:r>
              <a:rPr lang="pt-BR" b="0" dirty="0" err="1"/>
              <a:t>Amazon</a:t>
            </a:r>
            <a:r>
              <a:rPr lang="pt-BR" b="0" dirty="0"/>
              <a:t> VPC é a camada de rede do </a:t>
            </a:r>
            <a:r>
              <a:rPr lang="pt-BR" b="0" dirty="0" err="1"/>
              <a:t>Amazon</a:t>
            </a:r>
            <a:r>
              <a:rPr lang="pt-BR" b="0" dirty="0"/>
              <a:t> EC2. Uma nuvem privada virtual (VPC) é uma rede virtual dedicada à sua conta AWS. </a:t>
            </a:r>
            <a:r>
              <a:rPr lang="pt-BR" b="0" dirty="0" err="1"/>
              <a:t>Amazon</a:t>
            </a:r>
            <a:r>
              <a:rPr lang="pt-BR" b="0" dirty="0"/>
              <a:t> Web Services tem escalabilidade embutida; ele oferece muitos serviços para ajudar a aumentar ou diminuir os aplicativos, dependendo dos requisitos de recursos.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C335C-CBCA-354B-8E53-BB2646653157}"/>
              </a:ext>
            </a:extLst>
          </p:cNvPr>
          <p:cNvSpPr txBox="1"/>
          <p:nvPr/>
        </p:nvSpPr>
        <p:spPr>
          <a:xfrm>
            <a:off x="2390919" y="1258669"/>
            <a:ext cx="436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Introduce</a:t>
            </a:r>
            <a:endParaRPr lang="en-US" sz="1200" dirty="0"/>
          </a:p>
          <a:p>
            <a:r>
              <a:rPr lang="en-US" sz="1200" dirty="0"/>
              <a:t>Prior to starting the activity, introduce the activity to your students.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736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b="0" dirty="0"/>
              <a:t>Facilitação de atividades, páginas 1-3: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(IP)</a:t>
            </a:r>
          </a:p>
          <a:p>
            <a:r>
              <a:rPr lang="pt-BR" sz="1400" b="0" dirty="0"/>
              <a:t>Peça aos alunos que leiam as páginas 1-2.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r>
              <a:rPr lang="pt-BR" sz="1400" b="0" dirty="0"/>
              <a:t>Considere exibir as definições para cada termo e conceito em um local visível na sala de aula ou peça aos alunos que combinem os termos e definições em pares. Como alternativa, pergunte aos alunos o que significa VPC e por que eles criarão uma </a:t>
            </a:r>
            <a:r>
              <a:rPr lang="pt-BR" sz="1400" b="0" dirty="0" err="1"/>
              <a:t>sub-rede</a:t>
            </a:r>
            <a:r>
              <a:rPr lang="pt-BR" sz="1400" b="0" dirty="0"/>
              <a:t> pública e privada antes de verificar sua compreensão dos termos e definições principais. Uma avaliação de terminologia também está incluída neste baralho como uma opção para verificar a compreensão do aluno.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(O)</a:t>
            </a:r>
          </a:p>
          <a:p>
            <a:r>
              <a:rPr lang="pt-BR" sz="1400" b="0" dirty="0"/>
              <a:t>Peça aos alunos que leiam as páginas 1-2. Enquanto os alunos leem, peça-lhes que </a:t>
            </a:r>
            <a:r>
              <a:rPr lang="pt-BR" sz="1400" b="0" dirty="0" err="1"/>
              <a:t>destacem</a:t>
            </a:r>
            <a:r>
              <a:rPr lang="pt-BR" sz="1400" b="0" dirty="0"/>
              <a:t>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endParaRPr lang="pt-BR" sz="1400" b="0" dirty="0"/>
          </a:p>
          <a:p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r>
              <a:rPr lang="pt-BR" sz="1400" b="0" dirty="0"/>
              <a:t>Esta terminologia específica da AWS pode ser nova para os alunos e é importante para ter sucesso nesta atividade:</a:t>
            </a:r>
          </a:p>
          <a:p>
            <a:r>
              <a:rPr lang="pt-BR" sz="1400" b="0" dirty="0"/>
              <a:t>Nuvem privada virtual (VPC): uma rede virtual dedicada à sua conta AWS</a:t>
            </a:r>
          </a:p>
          <a:p>
            <a:r>
              <a:rPr lang="pt-BR" sz="1400" b="0" dirty="0" err="1"/>
              <a:t>Sub-rede</a:t>
            </a:r>
            <a:r>
              <a:rPr lang="pt-BR" sz="1400" b="0" dirty="0"/>
              <a:t>: um intervalo de endereços IP em seu VPC</a:t>
            </a:r>
          </a:p>
          <a:p>
            <a:r>
              <a:rPr lang="pt-BR" sz="1400" b="0" dirty="0"/>
              <a:t>Tabela de rotas: um conjunto de regras, chamadas rotas, usadas para determinar para onde o tráfego da rede é direcionado</a:t>
            </a:r>
          </a:p>
          <a:p>
            <a:r>
              <a:rPr lang="pt-BR" sz="1400" b="0" dirty="0"/>
              <a:t>Gateway de Internet: um gateway que você anexa ao seu VPC para permitir a comunicação entre recursos em seu VPC e a Internet</a:t>
            </a:r>
          </a:p>
          <a:p>
            <a:r>
              <a:rPr lang="pt-BR" sz="1400" b="0" dirty="0"/>
              <a:t>VPC </a:t>
            </a:r>
            <a:r>
              <a:rPr lang="pt-BR" sz="1400" b="0" dirty="0" err="1"/>
              <a:t>endpoint</a:t>
            </a:r>
            <a:r>
              <a:rPr lang="pt-BR" sz="1400" b="0" dirty="0"/>
              <a:t>: permite que você conecte de forma privada seu VPC a serviços AWS suportados e serviços de </a:t>
            </a:r>
            <a:r>
              <a:rPr lang="pt-BR" sz="1400" b="0" dirty="0" err="1"/>
              <a:t>endpoint</a:t>
            </a:r>
            <a:r>
              <a:rPr lang="pt-BR" sz="1400" b="0" dirty="0"/>
              <a:t> VPC fornecidos por </a:t>
            </a:r>
            <a:r>
              <a:rPr lang="pt-BR" sz="1400" b="0" dirty="0" err="1"/>
              <a:t>PrivateLink</a:t>
            </a:r>
            <a:r>
              <a:rPr lang="pt-BR" sz="1400" b="0" dirty="0"/>
              <a:t> sem a necessidade de um gateway de internet, dispositivo NAT, conexão VPN ou AWS </a:t>
            </a:r>
            <a:r>
              <a:rPr lang="pt-BR" sz="1400" b="0" dirty="0" err="1"/>
              <a:t>Direct</a:t>
            </a:r>
            <a:r>
              <a:rPr lang="pt-BR" sz="1400" b="0" dirty="0"/>
              <a:t> Connect Connection. As instâncias em seu VPC não exigem endereços IP públicos para se comunicarem com recursos no serviço. O tráfego entre seu VPC e o outro serviço não sai da rede </a:t>
            </a:r>
            <a:r>
              <a:rPr lang="pt-BR" sz="1400" b="0" dirty="0" err="1"/>
              <a:t>Amazon</a:t>
            </a:r>
            <a:r>
              <a:rPr lang="pt-BR" sz="1400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6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uma nuvem privada virtual não padrão (VPC):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está criando um VPC não padrão e não um VPC padrão?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deseja controlar sua infraestrutura nesta instância.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Qual tem um endereço IP privado, um VPC padrão ou um VPC não padrão?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um VPC não padrão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Faça referência e aponte para a Referência do CIDR no slide 10.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conceitos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VPC padrão: associado a uma conta </a:t>
            </a:r>
            <a:r>
              <a:rPr lang="pt-BR" sz="1100" b="0" dirty="0" err="1"/>
              <a:t>Amazon</a:t>
            </a:r>
            <a:r>
              <a:rPr lang="pt-BR" sz="1100" b="0" dirty="0"/>
              <a:t> AWS no registro; ótimo para lançar sites simples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VPC não padrão: requer etapas de configuração ao buscar controle sobre sua infraestrutura; tem um endereço IP privado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</a:t>
            </a:r>
            <a:r>
              <a:rPr lang="pt-BR" sz="1100" b="0" dirty="0" err="1"/>
              <a:t>sub-redes</a:t>
            </a:r>
            <a:r>
              <a:rPr lang="pt-BR" sz="1100" b="0" dirty="0"/>
              <a:t> públicas e privadas: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vai construir uma </a:t>
            </a:r>
            <a:r>
              <a:rPr lang="pt-BR" sz="1100" b="0" dirty="0" err="1"/>
              <a:t>sub-rede</a:t>
            </a:r>
            <a:r>
              <a:rPr lang="pt-BR" sz="1100" b="0" dirty="0"/>
              <a:t> pública e uma </a:t>
            </a:r>
            <a:r>
              <a:rPr lang="pt-BR" sz="1100" b="0" dirty="0" err="1"/>
              <a:t>sub-rede</a:t>
            </a:r>
            <a:r>
              <a:rPr lang="pt-BR" sz="1100" b="0" dirty="0"/>
              <a:t> privada?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precisa de servidores da Web em uma </a:t>
            </a:r>
            <a:r>
              <a:rPr lang="pt-BR" sz="1100" b="0" dirty="0" err="1"/>
              <a:t>sub-rede</a:t>
            </a:r>
            <a:r>
              <a:rPr lang="pt-BR" sz="1100" b="0" dirty="0"/>
              <a:t> pública e servidores de aplicativos e banco de dados em uma </a:t>
            </a:r>
            <a:r>
              <a:rPr lang="pt-BR" sz="1100" b="0" dirty="0" err="1"/>
              <a:t>sub-rede</a:t>
            </a:r>
            <a:r>
              <a:rPr lang="pt-BR" sz="1100" b="0" dirty="0"/>
              <a:t> privada.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Você criará um NAT nesta atividade?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Resposta: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À medida que os alunos criam suas </a:t>
            </a:r>
            <a:r>
              <a:rPr lang="pt-BR" sz="1100" b="0" dirty="0" err="1"/>
              <a:t>sub-redes</a:t>
            </a:r>
            <a:r>
              <a:rPr lang="pt-BR" sz="1100" b="0" dirty="0"/>
              <a:t>, certifique-se de escolher uma zona de disponibilidade.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Network </a:t>
            </a:r>
            <a:r>
              <a:rPr lang="pt-BR" sz="1100" b="0" dirty="0" err="1"/>
              <a:t>Address</a:t>
            </a:r>
            <a:r>
              <a:rPr lang="pt-BR" sz="1100" b="0" dirty="0"/>
              <a:t> </a:t>
            </a:r>
            <a:r>
              <a:rPr lang="pt-BR" sz="1100" b="0" dirty="0" err="1"/>
              <a:t>Translation</a:t>
            </a:r>
            <a:r>
              <a:rPr lang="pt-BR" sz="1100" b="0" dirty="0"/>
              <a:t> (NAT): Um processo no qual um ou mais endereços IP locais são convertidos em um ou mais endereços IP globais e vice-versa para fornecer acesso à Internet aos hosts locais.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 gateway de Internet: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precisa criar um Gateway de Internet?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O </a:t>
            </a:r>
            <a:r>
              <a:rPr lang="pt-BR" sz="1100" b="0" dirty="0" err="1"/>
              <a:t>BitBeat</a:t>
            </a:r>
            <a:r>
              <a:rPr lang="pt-BR" sz="1100" b="0" dirty="0"/>
              <a:t> deve ser um site de acesso público.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Existem duas etapas necessárias para tornar o site acessível ao público. O que eles são?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Resposta: Crie um gateway da Internet e conecte o gateway da Internet ao VPC.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Como se desprender: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Consulte o diagrama e discuta a função do gateway da Internet (IGW) e como ele conecta o VPC à Internet.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Localização do gateway da Internet no console: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link IGW está localizado na navegação à esquerda, na seção NUVEM PRIVADA VIRTUAL.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Gateway de Internet: um gateway de Internet é um componente VPC gerenciado que permite a comunicação entre instâncias em seu VPC e a Internet.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91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uma Tabela de Rota: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precisa criar uma Tabela de Rota?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Para permitir que os servidores da web </a:t>
            </a:r>
            <a:r>
              <a:rPr lang="pt-BR" sz="1100" b="0" dirty="0" err="1"/>
              <a:t>BitBeat</a:t>
            </a:r>
            <a:r>
              <a:rPr lang="pt-BR" sz="1100" b="0" dirty="0"/>
              <a:t> sejam capazes de responder às solicitações dos clientes. Precisamos criar uma tabela de rota pública que permitirá aos recursos se comunicarem com a Internet por meio do gateway da Internet.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Na Etapa 10, certifique-se de que os alunos selecionem o Gateway de Internet que criaram anteriormente.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Representar Conceitos</a:t>
            </a:r>
          </a:p>
          <a:p>
            <a:r>
              <a:rPr lang="pt-BR" b="0" dirty="0"/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</a:p>
          <a:p>
            <a:endParaRPr lang="pt-BR" b="0" dirty="0"/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Desta vez, peça aos alunos que apresentem sua própria ideia de caso de uso (no lugar do </a:t>
            </a:r>
            <a:r>
              <a:rPr lang="pt-BR" b="0" dirty="0" err="1"/>
              <a:t>BitBeat</a:t>
            </a:r>
            <a:r>
              <a:rPr lang="pt-BR" b="0" dirty="0"/>
              <a:t>) e, em seguida, peça aos alunos que troquem casos de uso. Como alternativa, forneça um caso de uso mais especializado que seja mais relevante para seus alunos.</a:t>
            </a:r>
          </a:p>
          <a:p>
            <a:r>
              <a:rPr lang="pt-BR" b="0" dirty="0"/>
              <a:t>Desafio</a:t>
            </a:r>
          </a:p>
          <a:p>
            <a:r>
              <a:rPr lang="pt-BR" b="0" dirty="0"/>
              <a:t>Fazer: apresentar o (s) caso (s) de uso como um desafio e fazer com que os alunos concluam o desafio e compartilhem como o abordaram. Faça com que a classe ou um painel de jurados vote no vencedor do desafio e conceda um prêmio.</a:t>
            </a:r>
          </a:p>
          <a:p>
            <a:endParaRPr lang="pt-BR" b="0" dirty="0"/>
          </a:p>
          <a:p>
            <a:r>
              <a:rPr lang="pt-BR" b="0" dirty="0"/>
              <a:t>Extensão: percursos de carreira</a:t>
            </a:r>
          </a:p>
          <a:p>
            <a:r>
              <a:rPr lang="pt-BR" b="0" dirty="0"/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r>
              <a:rPr lang="pt-BR" b="0" dirty="0"/>
              <a:t>Ligação: </a:t>
            </a:r>
            <a:r>
              <a:rPr lang="en-US" u="sng" dirty="0">
                <a:hlinkClick r:id="rId3"/>
              </a:rPr>
              <a:t>https://www.awseducate.com/educator/s/content</a:t>
            </a:r>
            <a:endParaRPr lang="en-US" u="sng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8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4"/>
          </a:xfrm>
          <a:prstGeom prst="rect">
            <a:avLst/>
          </a:prstGeo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4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08CC324-8624-BE45-B9A6-B54AFDB4357C}"/>
              </a:ext>
            </a:extLst>
          </p:cNvPr>
          <p:cNvSpPr txBox="1"/>
          <p:nvPr userDrawn="1"/>
        </p:nvSpPr>
        <p:spPr>
          <a:xfrm>
            <a:off x="457200" y="533400"/>
            <a:ext cx="5859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252525"/>
                </a:solidFill>
                <a:latin typeface="Times New Roman"/>
                <a:cs typeface="Times New Roman"/>
              </a:rPr>
              <a:t>Creating a Virtual Private Cloud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AF14EF84-8CDA-BD45-B4FF-C59E98696D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9509531"/>
            <a:ext cx="777240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71550"/>
            <a:r>
              <a:rPr lang="en-US" altLang="en-US" sz="1200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600" dirty="0"/>
          </a:p>
          <a:p>
            <a:pPr defTabSz="971550"/>
            <a:r>
              <a:rPr lang="en-US" altLang="en-US" sz="1200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600" dirty="0"/>
          </a:p>
          <a:p>
            <a:endParaRPr lang="en-US" dirty="0"/>
          </a:p>
        </p:txBody>
      </p:sp>
      <p:sp>
        <p:nvSpPr>
          <p:cNvPr id="11" name="Slide Number Placeholder 16">
            <a:extLst>
              <a:ext uri="{FF2B5EF4-FFF2-40B4-BE49-F238E27FC236}">
                <a16:creationId xmlns:a16="http://schemas.microsoft.com/office/drawing/2014/main" id="{8A801105-2424-CB47-A1DB-8F7F6C14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270-3767-F74F-8F9E-758A790EA11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2507619"/>
            <a:ext cx="6703695" cy="4184014"/>
          </a:xfrm>
          <a:prstGeom prst="rect">
            <a:avLst/>
          </a:prstGeo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2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20"/>
            <a:ext cx="6703695" cy="19441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7"/>
            <a:ext cx="3304283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15EC855-3A21-2B47-B32B-86001E418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9412412"/>
            <a:ext cx="7772400" cy="61555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71550"/>
            <a:r>
              <a:rPr lang="en-US" altLang="en-US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dirty="0">
              <a:latin typeface="Calibri" panose="020F0502020204030204" pitchFamily="34" charset="0"/>
            </a:endParaRPr>
          </a:p>
          <a:p>
            <a:r>
              <a:rPr lang="en-US" altLang="en-US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dirty="0">
              <a:latin typeface="Calibri" panose="020F0502020204030204" pitchFamily="34" charset="0"/>
            </a:endParaRPr>
          </a:p>
          <a:p>
            <a:fld id="{D273C2DB-FDB7-F74B-A637-2505178F0C37}" type="slidenum">
              <a:rPr lang="en-US" sz="850" smtClean="0">
                <a:latin typeface="Calibri" panose="020F0502020204030204" pitchFamily="34" charset="0"/>
              </a:rPr>
              <a:pPr/>
              <a:t>‹nº›</a:t>
            </a:fld>
            <a:endParaRPr lang="en-US" altLang="en-US" sz="744" dirty="0">
              <a:latin typeface="Calibri" panose="020F0502020204030204" pitchFamily="34" charset="0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AC6DC6-369D-2549-B255-5C07B318D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Creating a Virtual Private Cloud</a:t>
            </a:r>
          </a:p>
        </p:txBody>
      </p:sp>
    </p:spTree>
    <p:extLst>
      <p:ext uri="{BB962C8B-B14F-4D97-AF65-F5344CB8AC3E}">
        <p14:creationId xmlns:p14="http://schemas.microsoft.com/office/powerpoint/2010/main" val="1234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4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4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2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21B08D6-C4B7-7647-9F7A-46D502BEA8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409526"/>
            <a:ext cx="7772400" cy="62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55" tIns="48578" rIns="97155" bIns="4857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71550"/>
            <a:r>
              <a:rPr lang="en-US" altLang="en-US" sz="1275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r>
              <a:rPr lang="en-US" altLang="en-US" sz="1275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fld id="{D273C2DB-FDB7-F74B-A637-2505178F0C37}" type="slidenum">
              <a:rPr lang="en-US" sz="850" b="0" i="0" smtClean="0">
                <a:latin typeface="Calibri" panose="020F0502020204030204" pitchFamily="34" charset="0"/>
              </a:rPr>
              <a:pPr defTabSz="971550"/>
              <a:t>‹nº›</a:t>
            </a:fld>
            <a:endParaRPr lang="en-US" altLang="en-US" sz="744" b="0" i="0" dirty="0">
              <a:latin typeface="Calibri" panose="020F0502020204030204" pitchFamily="34" charset="0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7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hyperlink" Target="https://docs.aws.amazon.com/vpc/latest/userguide/vpc-nat-gateway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52C95-C438-A64B-AD33-FADC6B141E72}"/>
              </a:ext>
            </a:extLst>
          </p:cNvPr>
          <p:cNvSpPr txBox="1"/>
          <p:nvPr/>
        </p:nvSpPr>
        <p:spPr>
          <a:xfrm>
            <a:off x="457200" y="1524000"/>
            <a:ext cx="2485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Guia de atividades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99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27279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99364" y="1305879"/>
            <a:ext cx="2045970" cy="1195326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b="1" spc="-10" dirty="0">
                <a:latin typeface="Calibri"/>
                <a:cs typeface="Calibri"/>
              </a:rPr>
              <a:t>Resources</a:t>
            </a:r>
            <a:endParaRPr sz="2000" dirty="0">
              <a:latin typeface="Calibri"/>
              <a:cs typeface="Calibri"/>
            </a:endParaRPr>
          </a:p>
          <a:p>
            <a:pPr marL="12700" marR="913765">
              <a:lnSpc>
                <a:spcPct val="110000"/>
              </a:lnSpc>
              <a:spcBef>
                <a:spcPts val="285"/>
              </a:spcBef>
            </a:pPr>
            <a:r>
              <a:rPr lang="pt-BR" sz="1100" b="1" spc="-5">
                <a:latin typeface="Arial"/>
                <a:cs typeface="Arial"/>
              </a:rPr>
              <a:t>Referências</a:t>
            </a:r>
            <a:r>
              <a:rPr sz="1100" b="1" spc="-5">
                <a:latin typeface="Arial"/>
                <a:cs typeface="Arial"/>
              </a:rPr>
              <a:t>  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CIDR </a:t>
            </a:r>
            <a:r>
              <a:rPr lang="en-US"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n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otation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Subnet</a:t>
            </a:r>
            <a:r>
              <a:rPr sz="1100" spc="-5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 </a:t>
            </a:r>
            <a:r>
              <a:rPr lang="en-US"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c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alculator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VPC and </a:t>
            </a:r>
            <a:r>
              <a:rPr lang="en-US"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s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ubnet</a:t>
            </a:r>
            <a:r>
              <a:rPr sz="1100" spc="-30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 </a:t>
            </a:r>
            <a:r>
              <a:rPr lang="en-US"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d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ocumentation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364" y="2653293"/>
            <a:ext cx="6690995" cy="61677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Arial"/>
                <a:cs typeface="Arial"/>
              </a:rPr>
              <a:t>CIDR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lang="en-US" sz="1400" b="1" spc="-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eference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0900"/>
              </a:lnSpc>
              <a:spcBef>
                <a:spcPts val="35"/>
              </a:spcBef>
            </a:pPr>
            <a:r>
              <a:rPr lang="pt-BR" sz="1100" spc="-5" dirty="0">
                <a:latin typeface="Arial"/>
                <a:cs typeface="Arial"/>
              </a:rPr>
              <a:t>A seguir está uma lista de </a:t>
            </a:r>
            <a:r>
              <a:rPr sz="1100" spc="-5" dirty="0">
                <a:latin typeface="Arial"/>
                <a:cs typeface="Arial"/>
              </a:rPr>
              <a:t>CIDR </a:t>
            </a:r>
            <a:r>
              <a:rPr lang="pt-BR" sz="1100" spc="-5" dirty="0">
                <a:latin typeface="Arial"/>
                <a:cs typeface="Arial"/>
              </a:rPr>
              <a:t>blocos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lang="pt-BR" sz="1100" spc="-5" dirty="0">
                <a:latin typeface="Arial"/>
                <a:cs typeface="Arial"/>
              </a:rPr>
              <a:t>com intervalo de IP disponível, máscara de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e endereços IP que você pode usar como referência 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2063" y="3307079"/>
          <a:ext cx="5252720" cy="210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CIDR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Block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Range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Subnet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Mask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Qty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10.0.0.0/32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10.0.0.0/31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10.0.0.0/30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10.0.0.3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10.0.0.0/29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10.0.0.7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255.255.255.248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10.0.0.15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255.255.255.240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10.0.0.0/27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10.0.0.31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255.255.255.224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10.0.0.0./26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10.0.0.63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255.255.255.192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10.0.0.127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255.255.255.128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10.0.0.255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10.0.0.0/16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10.0.255.255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255.255.0.0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65536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A754D4E-EC7F-9E46-80C9-959136EC4069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5E8B9A70-C851-3948-B7ED-C2F32CC30E9F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9B3244A3-A5DD-FB4E-A960-65DD21E23614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F7EE4CD9-63E4-B049-B6EC-871AFF3FDEB9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CCEF4B7-18BB-4788-B005-AC426E6AE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48715"/>
              </p:ext>
            </p:extLst>
          </p:nvPr>
        </p:nvGraphicFramePr>
        <p:xfrm>
          <a:off x="499364" y="5736777"/>
          <a:ext cx="5252720" cy="210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CIDR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Block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Range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Subnet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Mask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Qty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pt-BR" sz="1100" spc="-5" dirty="0">
                          <a:latin typeface="Arial"/>
                          <a:cs typeface="Arial"/>
                        </a:rPr>
                        <a:t>92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pt-BR" sz="1100" spc="-5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.0.0/32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0/31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0/30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0/29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255.255.255.248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255.255.255.240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0/27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255.255.255.224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0./26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255.255.255.192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255.255.255.128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0/16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255.255.0.0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65536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E51AFC9E-980A-462D-84FF-53740944D464}"/>
              </a:ext>
            </a:extLst>
          </p:cNvPr>
          <p:cNvSpPr/>
          <p:nvPr/>
        </p:nvSpPr>
        <p:spPr>
          <a:xfrm>
            <a:off x="499364" y="5410196"/>
            <a:ext cx="124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pt-BR" b="1" spc="-5" dirty="0">
                <a:solidFill>
                  <a:srgbClr val="FF0000"/>
                </a:solidFill>
                <a:latin typeface="Arial"/>
                <a:cs typeface="Arial"/>
              </a:rPr>
              <a:t>Complete</a:t>
            </a:r>
            <a:endParaRPr lang="pt-BR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62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09600" y="1250478"/>
            <a:ext cx="5963920" cy="5826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6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Principais conceitos e avaliação de terminologia</a:t>
            </a: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5080" indent="-229235">
              <a:lnSpc>
                <a:spcPct val="109800"/>
              </a:lnSpc>
              <a:buAutoNum type="arabicPeriod"/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nuvem privada virtual (VPC) é uma rede virtual dedicada à sua conta AWS. Verdadeiro ou falso?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Uma nuvem privada virtual (VPC) é uma rede virtual dedicada à sua conta AWS. Isso é verdadeiro ou falso? Explique seu raciocínio.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endParaRPr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283210" indent="-229235">
              <a:lnSpc>
                <a:spcPct val="109800"/>
              </a:lnSpc>
              <a:buAutoNum type="arabicPeriod" startAt="2"/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 um intervalo de endereços IP em seu VPC. Verdadeiro ou falso?</a:t>
            </a:r>
          </a:p>
          <a:p>
            <a:pPr marL="12065" marR="28321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 um intervalo de endereços IP em seu VPC. Isso é verdadeiro ou falso? Explique seu raciocínio.</a:t>
            </a:r>
          </a:p>
          <a:p>
            <a:pPr marL="12065" marR="28321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  <a:endParaRPr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111760" indent="-229235">
              <a:lnSpc>
                <a:spcPct val="109800"/>
              </a:lnSpc>
              <a:buAutoNum type="arabicPeriod" startAt="3"/>
              <a:tabLst>
                <a:tab pos="241935" algn="l"/>
              </a:tabLst>
            </a:pPr>
            <a:r>
              <a:rPr lang="pt-BR" sz="1200" spc="-1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tabela de rotas é um conjunto de regras, chamadas tabelas, usadas para determinar para onde o tráfego da rede é direcionado. Verdadeiro ou falso?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Uma tabela de rota é um conjunto de regras, chamadas tabelas, que são usadas para determinar para onde o tráfego da rede é direcionado. 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Falso. Uma tabela de rotas é um conjunto de regras, chamadas rotas, que são usadas para determinar para onde o tráfego da rede é direcionado.]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en-US"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en-US" sz="1200" spc="-1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pt-BR" sz="1200" spc="-1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gateway de Internet é um gateway que você anexa ao </a:t>
            </a:r>
            <a:r>
              <a:rPr lang="pt-BR" sz="1200" spc="-1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1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para permitir a comunicação entre os recursos em seu VPC e a Internet. Verdadeiro ou falso?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Um gateway de Internet é um gateway que você anexa ao seu VPC para permitir a comunicação entre os recursos em seu VPC e a Internet. 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Verdade.]</a:t>
            </a:r>
            <a:endParaRPr lang="en-US" sz="11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5000747-59F2-6E43-A977-0277B4E27C9F}"/>
              </a:ext>
            </a:extLst>
          </p:cNvPr>
          <p:cNvSpPr/>
          <p:nvPr/>
        </p:nvSpPr>
        <p:spPr>
          <a:xfrm>
            <a:off x="6759518" y="153979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AA3CFE86-84B9-B241-A364-A3A037EBBA86}"/>
              </a:ext>
            </a:extLst>
          </p:cNvPr>
          <p:cNvSpPr txBox="1"/>
          <p:nvPr/>
        </p:nvSpPr>
        <p:spPr>
          <a:xfrm>
            <a:off x="6717317" y="961372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E914FEAF-B5EC-C040-99C6-E0C3D785EACC}"/>
              </a:ext>
            </a:extLst>
          </p:cNvPr>
          <p:cNvSpPr/>
          <p:nvPr/>
        </p:nvSpPr>
        <p:spPr>
          <a:xfrm>
            <a:off x="6800183" y="20935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52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4417" y="1217585"/>
            <a:ext cx="7146925" cy="562653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/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de tarefas</a:t>
            </a:r>
          </a:p>
          <a:p>
            <a:pPr marL="469900" lvl="1"/>
            <a:endParaRPr lang="en-US" sz="11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0" lvl="1" indent="-228600">
              <a:buFont typeface="+mj-lt"/>
              <a:buAutoNum type="arabi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deve criar um VPC padrão quando quiser controlar sua infraestrutura. Verdadeiro falso</a:t>
            </a:r>
          </a:p>
          <a:p>
            <a:pPr marL="469900" lvl="1"/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Nesta atividade, você criou um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não padrão. Você criou um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padrão para controlar sua infraestrutura? Isso é verdadeiro ou falso? Explique seu raciocínio.</a:t>
            </a:r>
          </a:p>
          <a:p>
            <a:pPr marL="469900" lvl="1"/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Falso. Crie um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não padrão quando quiser controlar sua infraestrutura.]</a:t>
            </a:r>
          </a:p>
          <a:p>
            <a:pPr marL="469900" lvl="1"/>
            <a:endParaRPr lang="en-US" sz="12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que você precisou construir 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e 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privada nesta atividade?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Você criou 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e privada. Explique por quê.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Se você implantou servidores web, ele precisaria estar em uma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para criar a infraestrutura do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Os servidores de aplicativos e bancos de dados geralmente residem em uma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privada.]</a:t>
            </a:r>
            <a:endParaRPr lang="en-US" sz="12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foi o principal motivo para a criação de um gateway de internet?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Você precisava criar um gateway de internet para o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Por quê?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Os requisitos da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incluem ter um site acessível ao público. O gateway de Internet foi necessário para ativar este requisito.]</a:t>
            </a:r>
            <a:endParaRPr lang="en-US" sz="12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você habilitou os servidores da web da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responder às solicitações dos clientes?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Você precisava habilitar os servidores da web do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responder às solicitações. Como você fez isso? 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Você criou uma tabela de rota pública que permite aos recursos se comunicarem com a Internet por meio do gateway da Internet.]</a:t>
            </a:r>
            <a:endParaRPr lang="en-US" sz="11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endParaRPr lang="en-US" sz="11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endParaRPr lang="en-US"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endParaRPr lang="en-US"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40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2B304623-379F-C14F-9CDB-A4249EFB75B6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41BEFA0B-1851-5940-90DC-9B1FB769ED55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69DC683-93C7-4E4E-B986-AD9E158A307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51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73417" y="1313832"/>
            <a:ext cx="6668452" cy="19318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>
              <a:lnSpc>
                <a:spcPct val="1000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baseada em desempenho</a:t>
            </a:r>
          </a:p>
          <a:p>
            <a:pPr marL="241300"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Peça aos alunos que criem um novo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no AWS Management Console sem consultar as etapas desta atividade.</a:t>
            </a:r>
          </a:p>
          <a:p>
            <a:pPr marL="241300">
              <a:lnSpc>
                <a:spcPct val="100000"/>
              </a:lnSpc>
            </a:pPr>
            <a:endParaRPr lang="pt-BR" sz="12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Conforme os alunos criam seus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VPCs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peça-lhes que documentem seu trabalho com um diagrama que inclui rótulos e legendas.</a:t>
            </a:r>
            <a:endParaRPr lang="en-US" sz="12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1074420">
              <a:lnSpc>
                <a:spcPct val="109800"/>
              </a:lnSpc>
            </a:pPr>
            <a:endParaRPr lang="en-US" sz="12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  <a:tabLst>
                <a:tab pos="469265" algn="l"/>
                <a:tab pos="469900" algn="l"/>
              </a:tabLst>
            </a:pPr>
            <a:endParaRPr lang="en-US" sz="1200" dirty="0">
              <a:latin typeface="Arial"/>
              <a:cs typeface="Arial"/>
            </a:endParaRPr>
          </a:p>
          <a:p>
            <a:pPr marL="241300" marR="1074420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8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D5138AA-C8C6-1B41-93D4-6C314475BCBA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5" name="object 5"/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9364" y="1529587"/>
            <a:ext cx="6311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 spc="-5" dirty="0">
                <a:latin typeface="Arial"/>
                <a:cs typeface="Arial"/>
              </a:rPr>
              <a:t>Leia-me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31" y="4179294"/>
            <a:ext cx="4612435" cy="3509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b="1" spc="-5" dirty="0">
                <a:latin typeface="Arial"/>
                <a:cs typeface="Arial"/>
              </a:rPr>
              <a:t>Parabéns! 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Você é o mais novo funcionário da </a:t>
            </a:r>
            <a:r>
              <a:rPr lang="pt-BR" sz="1200" spc="-5" dirty="0" err="1">
                <a:latin typeface="Arial"/>
                <a:cs typeface="Arial"/>
              </a:rPr>
              <a:t>BitBeat</a:t>
            </a:r>
            <a:r>
              <a:rPr lang="pt-BR" sz="1200" spc="-5" dirty="0">
                <a:latin typeface="Arial"/>
                <a:cs typeface="Arial"/>
              </a:rPr>
              <a:t>. Somos uma nova empresa que planeja conquistar a indústria fonográfica e o mundo com nosso novo produto </a:t>
            </a:r>
            <a:r>
              <a:rPr lang="pt-BR" sz="1200" spc="-5" dirty="0" err="1">
                <a:latin typeface="Arial"/>
                <a:cs typeface="Arial"/>
              </a:rPr>
              <a:t>BitBanger</a:t>
            </a:r>
            <a:r>
              <a:rPr lang="pt-BR" sz="1200" spc="-5" dirty="0">
                <a:latin typeface="Arial"/>
                <a:cs typeface="Arial"/>
              </a:rPr>
              <a:t>, um aplicativo de mixagem de música baseado na web.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endParaRPr lang="pt-BR" sz="1200" spc="-5" dirty="0">
              <a:latin typeface="Arial"/>
              <a:cs typeface="Arial"/>
            </a:endParaRP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A empresa está se preparando para um lançamento oficial.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Estamos operando com um orçamento apertado.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Estamos indo para a nuvem, o que significa que precisamos de uma rede em nuvem que possamos usar para hospedar nosso site público, nosso site interno, e-mail, e que forneça aos nossos funcionários acesso a recursos como impressoras e ferramentas e informações privadas.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endParaRPr lang="pt-BR" sz="1200" spc="-5" dirty="0">
              <a:latin typeface="Arial"/>
              <a:cs typeface="Arial"/>
            </a:endParaRP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É aí que você entra. A </a:t>
            </a:r>
            <a:r>
              <a:rPr lang="pt-BR" sz="1200" spc="-5" dirty="0" err="1">
                <a:latin typeface="Arial"/>
                <a:cs typeface="Arial"/>
              </a:rPr>
              <a:t>BitBeat</a:t>
            </a:r>
            <a:r>
              <a:rPr lang="pt-BR" sz="1200" spc="-5" dirty="0">
                <a:latin typeface="Arial"/>
                <a:cs typeface="Arial"/>
              </a:rPr>
              <a:t> o contratou para configurar sua infraestrutura. Você já reuniu os requisitos do </a:t>
            </a:r>
            <a:r>
              <a:rPr lang="pt-BR" sz="1200" spc="-5" dirty="0" err="1">
                <a:latin typeface="Arial"/>
                <a:cs typeface="Arial"/>
              </a:rPr>
              <a:t>BitBeat</a:t>
            </a:r>
            <a:r>
              <a:rPr lang="pt-BR" sz="1200" spc="-5" dirty="0">
                <a:latin typeface="Arial"/>
                <a:cs typeface="Arial"/>
              </a:rPr>
              <a:t> e está pronto para começar.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1734548"/>
            <a:ext cx="1870424" cy="2136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25412" y="2300083"/>
            <a:ext cx="2123061" cy="6295332"/>
          </a:xfrm>
          <a:custGeom>
            <a:avLst/>
            <a:gdLst/>
            <a:ahLst/>
            <a:cxnLst/>
            <a:rect l="l" t="t" r="r" b="b"/>
            <a:pathLst>
              <a:path w="2082800" h="6184900">
                <a:moveTo>
                  <a:pt x="347143" y="0"/>
                </a:moveTo>
                <a:lnTo>
                  <a:pt x="2082800" y="0"/>
                </a:lnTo>
                <a:lnTo>
                  <a:pt x="2082800" y="5837757"/>
                </a:lnTo>
                <a:lnTo>
                  <a:pt x="2079631" y="5884862"/>
                </a:lnTo>
                <a:lnTo>
                  <a:pt x="2070399" y="5930041"/>
                </a:lnTo>
                <a:lnTo>
                  <a:pt x="2055519" y="5972880"/>
                </a:lnTo>
                <a:lnTo>
                  <a:pt x="2035404" y="6012966"/>
                </a:lnTo>
                <a:lnTo>
                  <a:pt x="2010468" y="6049885"/>
                </a:lnTo>
                <a:lnTo>
                  <a:pt x="1981124" y="6083224"/>
                </a:lnTo>
                <a:lnTo>
                  <a:pt x="1947785" y="6112568"/>
                </a:lnTo>
                <a:lnTo>
                  <a:pt x="1910866" y="6137504"/>
                </a:lnTo>
                <a:lnTo>
                  <a:pt x="1870780" y="6157619"/>
                </a:lnTo>
                <a:lnTo>
                  <a:pt x="1827941" y="6172499"/>
                </a:lnTo>
                <a:lnTo>
                  <a:pt x="1782762" y="6181731"/>
                </a:lnTo>
                <a:lnTo>
                  <a:pt x="1735657" y="6184900"/>
                </a:lnTo>
                <a:lnTo>
                  <a:pt x="0" y="6184900"/>
                </a:lnTo>
                <a:lnTo>
                  <a:pt x="0" y="347143"/>
                </a:lnTo>
                <a:lnTo>
                  <a:pt x="3169" y="300037"/>
                </a:lnTo>
                <a:lnTo>
                  <a:pt x="12400" y="254858"/>
                </a:lnTo>
                <a:lnTo>
                  <a:pt x="27280" y="212019"/>
                </a:lnTo>
                <a:lnTo>
                  <a:pt x="47395" y="171933"/>
                </a:lnTo>
                <a:lnTo>
                  <a:pt x="72331" y="135014"/>
                </a:lnTo>
                <a:lnTo>
                  <a:pt x="101675" y="101675"/>
                </a:lnTo>
                <a:lnTo>
                  <a:pt x="135014" y="72331"/>
                </a:lnTo>
                <a:lnTo>
                  <a:pt x="171933" y="47395"/>
                </a:lnTo>
                <a:lnTo>
                  <a:pt x="212019" y="27280"/>
                </a:lnTo>
                <a:lnTo>
                  <a:pt x="254858" y="12400"/>
                </a:lnTo>
                <a:lnTo>
                  <a:pt x="300038" y="3169"/>
                </a:lnTo>
                <a:lnTo>
                  <a:pt x="347143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645394" y="3331184"/>
            <a:ext cx="1406381" cy="215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 indent="-258445">
              <a:lnSpc>
                <a:spcPct val="1167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cs typeface="Calibri"/>
              </a:rPr>
              <a:t>ANTES DE COMEÇAR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5011" y="3688661"/>
            <a:ext cx="1660525" cy="1289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0"/>
              </a:spcBef>
            </a:pP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estão algumas informações importantes que você deve saber antes de iniciar esta atividade prática.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5011" y="5156191"/>
            <a:ext cx="175979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Calibri"/>
                <a:cs typeface="Calibri"/>
              </a:rPr>
              <a:t>Tempo da atividade</a:t>
            </a:r>
            <a:r>
              <a:rPr sz="1200" b="1" dirty="0">
                <a:solidFill>
                  <a:srgbClr val="262626"/>
                </a:solidFill>
                <a:latin typeface="Calibri"/>
                <a:cs typeface="Calibri"/>
              </a:rPr>
              <a:t>: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60</a:t>
            </a:r>
            <a:r>
              <a:rPr sz="12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min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88162" y="2398243"/>
            <a:ext cx="797560" cy="692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1ACF6B0-4F5A-4D7D-8BF8-597A0546E45B}"/>
              </a:ext>
            </a:extLst>
          </p:cNvPr>
          <p:cNvSpPr/>
          <p:nvPr/>
        </p:nvSpPr>
        <p:spPr>
          <a:xfrm>
            <a:off x="5251704" y="5636310"/>
            <a:ext cx="1943100" cy="2679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você deve ter uma conta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. Se você não se registrou para uma conta do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siga as instruções fornecidas na página do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Obtendo ajuda: se você tiver problemas ao concluir esta atividade, pergunte ao seu instrutor.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99364" y="1401571"/>
            <a:ext cx="232003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/>
                <a:cs typeface="Arial"/>
              </a:rPr>
              <a:t>VISÃO GERAL DA TAREFA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776" y="1740407"/>
            <a:ext cx="6784975" cy="182880"/>
          </a:xfrm>
          <a:custGeom>
            <a:avLst/>
            <a:gdLst/>
            <a:ahLst/>
            <a:cxnLst/>
            <a:rect l="l" t="t" r="r" b="b"/>
            <a:pathLst>
              <a:path w="6784975" h="182880">
                <a:moveTo>
                  <a:pt x="0" y="0"/>
                </a:moveTo>
                <a:lnTo>
                  <a:pt x="6784848" y="0"/>
                </a:lnTo>
                <a:lnTo>
                  <a:pt x="6784848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93776" y="1923288"/>
            <a:ext cx="6784975" cy="186055"/>
          </a:xfrm>
          <a:custGeom>
            <a:avLst/>
            <a:gdLst/>
            <a:ahLst/>
            <a:cxnLst/>
            <a:rect l="l" t="t" r="r" b="b"/>
            <a:pathLst>
              <a:path w="6784975" h="186055">
                <a:moveTo>
                  <a:pt x="0" y="0"/>
                </a:moveTo>
                <a:lnTo>
                  <a:pt x="6784848" y="0"/>
                </a:lnTo>
                <a:lnTo>
                  <a:pt x="6784848" y="185927"/>
                </a:lnTo>
                <a:lnTo>
                  <a:pt x="0" y="185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93776" y="2109216"/>
            <a:ext cx="6784975" cy="186055"/>
          </a:xfrm>
          <a:custGeom>
            <a:avLst/>
            <a:gdLst/>
            <a:ahLst/>
            <a:cxnLst/>
            <a:rect l="l" t="t" r="r" b="b"/>
            <a:pathLst>
              <a:path w="6784975" h="186055">
                <a:moveTo>
                  <a:pt x="0" y="0"/>
                </a:moveTo>
                <a:lnTo>
                  <a:pt x="6784848" y="0"/>
                </a:lnTo>
                <a:lnTo>
                  <a:pt x="6784848" y="185927"/>
                </a:lnTo>
                <a:lnTo>
                  <a:pt x="0" y="185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9364" y="1703933"/>
            <a:ext cx="6710680" cy="8077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85"/>
              </a:spcBef>
            </a:pPr>
            <a:r>
              <a:rPr lang="pt-BR" sz="1200" spc="-5" dirty="0">
                <a:latin typeface="Arial"/>
                <a:cs typeface="Arial"/>
              </a:rPr>
              <a:t>Nesta atividade prática, você criará uma </a:t>
            </a:r>
            <a:r>
              <a:rPr lang="pt-BR" sz="1200" b="1" spc="-5" dirty="0" err="1">
                <a:latin typeface="Arial"/>
                <a:cs typeface="Arial"/>
              </a:rPr>
              <a:t>Amazon</a:t>
            </a:r>
            <a:r>
              <a:rPr lang="pt-BR" sz="1200" b="1" spc="-5" dirty="0">
                <a:latin typeface="Arial"/>
                <a:cs typeface="Arial"/>
              </a:rPr>
              <a:t> Virtual Private Cloud (</a:t>
            </a:r>
            <a:r>
              <a:rPr lang="pt-BR" sz="1200" b="1" spc="-5" dirty="0" err="1">
                <a:latin typeface="Arial"/>
                <a:cs typeface="Arial"/>
              </a:rPr>
              <a:t>Amazon</a:t>
            </a:r>
            <a:r>
              <a:rPr lang="pt-BR" sz="1200" b="1" spc="-5" dirty="0">
                <a:latin typeface="Arial"/>
                <a:cs typeface="Arial"/>
              </a:rPr>
              <a:t> VPC</a:t>
            </a:r>
            <a:r>
              <a:rPr lang="pt-BR" sz="1200" spc="-5" dirty="0">
                <a:latin typeface="Arial"/>
                <a:cs typeface="Arial"/>
              </a:rPr>
              <a:t>). Ao criar o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VPC, você criará uma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pública e uma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privada para gerenciar o fluxo de tráfego entre 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e o gateway de Internet. Abaixo está um diagrama da infraestrutura que você construirá: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776" y="4963687"/>
            <a:ext cx="6053836" cy="19518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spc="-5" dirty="0">
                <a:latin typeface="Arial"/>
                <a:cs typeface="Arial"/>
              </a:rPr>
              <a:t>Você criará: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Um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Uma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privada e uma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pública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Um portal de internet</a:t>
            </a: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pt-BR" sz="11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spc="-5" dirty="0">
                <a:latin typeface="Arial"/>
                <a:cs typeface="Arial"/>
              </a:rPr>
              <a:t>RESULTADOS DE APRENDIZAGEM:</a:t>
            </a: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spc="-5" dirty="0">
                <a:latin typeface="Arial"/>
                <a:cs typeface="Arial"/>
              </a:rPr>
              <a:t>Depois de concluir esta atividade, você deverá ser capaz de: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Crie um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 no AWS Management Console e discuta sua finalidade.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Crie </a:t>
            </a:r>
            <a:r>
              <a:rPr lang="pt-BR" sz="1100" spc="-5" dirty="0" err="1">
                <a:latin typeface="Arial"/>
                <a:cs typeface="Arial"/>
              </a:rPr>
              <a:t>sub-redes</a:t>
            </a:r>
            <a:r>
              <a:rPr lang="pt-BR" sz="1100" spc="-5" dirty="0">
                <a:latin typeface="Arial"/>
                <a:cs typeface="Arial"/>
              </a:rPr>
              <a:t> e tabelas de roteamento e explique sua função em um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VPC.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Crie um gateway de Internet e resuma sua função no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33272" y="2489630"/>
            <a:ext cx="4996127" cy="253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311910" y="7568770"/>
            <a:ext cx="150749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 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7455884"/>
            <a:ext cx="452755" cy="452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0" y="9448800"/>
            <a:ext cx="7772400" cy="37446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b="1" i="1" dirty="0"/>
              <a:t>Academic Gateway to </a:t>
            </a:r>
            <a:r>
              <a:rPr b="1" i="1" spc="-5" dirty="0"/>
              <a:t>the </a:t>
            </a:r>
            <a:r>
              <a:rPr b="1" i="1" dirty="0"/>
              <a:t>Hearts </a:t>
            </a:r>
            <a:r>
              <a:rPr b="1" i="1" spc="-5" dirty="0"/>
              <a:t>and Minds of the </a:t>
            </a:r>
            <a:r>
              <a:rPr b="1" i="1" dirty="0"/>
              <a:t>Next </a:t>
            </a:r>
            <a:r>
              <a:rPr b="1" i="1" spc="-5" dirty="0"/>
              <a:t>Generation of </a:t>
            </a:r>
            <a:r>
              <a:rPr b="1" i="1" dirty="0"/>
              <a:t>IT</a:t>
            </a:r>
            <a:r>
              <a:rPr b="1" i="1" spc="50" dirty="0"/>
              <a:t> </a:t>
            </a:r>
            <a:r>
              <a:rPr b="1" i="1" spc="-5" dirty="0"/>
              <a:t>Professionals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b="0" dirty="0">
                <a:latin typeface="Calibri"/>
                <a:cs typeface="Calibri"/>
              </a:rPr>
              <a:t>©Amazon Web </a:t>
            </a:r>
            <a:r>
              <a:rPr b="0" spc="-5" dirty="0">
                <a:latin typeface="Calibri"/>
                <a:cs typeface="Calibri"/>
              </a:rPr>
              <a:t>Services </a:t>
            </a:r>
            <a:r>
              <a:rPr b="0" dirty="0">
                <a:latin typeface="Calibri"/>
                <a:cs typeface="Calibri"/>
              </a:rPr>
              <a:t>20</a:t>
            </a:r>
            <a:r>
              <a:rPr lang="en-US" b="0" dirty="0">
                <a:latin typeface="Calibri"/>
                <a:cs typeface="Calibri"/>
              </a:rPr>
              <a:t>20</a:t>
            </a:r>
            <a:endParaRPr b="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3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22AD0C-E391-0946-B751-6AC70C9F942E}"/>
              </a:ext>
            </a:extLst>
          </p:cNvPr>
          <p:cNvGrpSpPr/>
          <p:nvPr/>
        </p:nvGrpSpPr>
        <p:grpSpPr>
          <a:xfrm>
            <a:off x="6151292" y="108585"/>
            <a:ext cx="944244" cy="1491615"/>
            <a:chOff x="6151292" y="483171"/>
            <a:chExt cx="944244" cy="1491615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A95933E5-8ABC-7B45-ADD0-A642CC0F9B1B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451D3F20-F752-6E45-AEB7-4B81615D6A6C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9D976693-0303-2E4D-8390-C258F28CE2BA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2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99364" y="1401572"/>
            <a:ext cx="2472436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Criando um </a:t>
            </a:r>
            <a:r>
              <a:rPr lang="en-US" sz="1400" b="1" spc="-5" dirty="0">
                <a:latin typeface="Arial"/>
                <a:cs typeface="Arial"/>
              </a:rPr>
              <a:t>Amazon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VPC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642" y="3900656"/>
            <a:ext cx="4592320" cy="10108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85"/>
              </a:spcBef>
            </a:pPr>
            <a:r>
              <a:rPr lang="pt-BR" sz="1200" spc="-5" dirty="0">
                <a:latin typeface="Arial"/>
                <a:cs typeface="Arial"/>
              </a:rPr>
              <a:t>Quando você se registra para uma conta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Web Services (AWS), um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padrão é associado à sua conta e pronto para uso. É útil para lançar coisas como um blog pessoal ou um site simples. Como você deseja controlar nossa infraestrutura, criará um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não padrão seguindo estas etapas: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364" y="5029200"/>
            <a:ext cx="4364355" cy="251607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41300" algn="l"/>
              </a:tabLst>
            </a:pPr>
            <a:r>
              <a:rPr lang="pt-BR" sz="1200" b="1" spc="-5" dirty="0">
                <a:latin typeface="Arial"/>
                <a:cs typeface="Arial"/>
              </a:rPr>
              <a:t>Crie um </a:t>
            </a:r>
            <a:r>
              <a:rPr lang="en-US" sz="1200" b="1" spc="-5" dirty="0">
                <a:latin typeface="Arial"/>
                <a:cs typeface="Arial"/>
              </a:rPr>
              <a:t>non-default</a:t>
            </a:r>
            <a:r>
              <a:rPr lang="en-US" sz="1200" b="1" spc="-50" dirty="0">
                <a:latin typeface="Arial"/>
                <a:cs typeface="Arial"/>
              </a:rPr>
              <a:t> Amazon </a:t>
            </a:r>
            <a:r>
              <a:rPr lang="en-US" sz="1200" b="1" spc="-5" dirty="0">
                <a:latin typeface="Arial"/>
                <a:cs typeface="Arial"/>
              </a:rPr>
              <a:t>VPC</a:t>
            </a:r>
            <a:endParaRPr lang="pt-BR" sz="1200" b="1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AWS Console</a:t>
            </a:r>
            <a:r>
              <a:rPr lang="pt-BR" sz="1200" spc="-5" dirty="0">
                <a:latin typeface="Arial"/>
                <a:cs typeface="Arial"/>
              </a:rPr>
              <a:t>, encontre o painel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VPC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en-US" sz="1200" b="1" spc="-5" dirty="0">
                <a:latin typeface="Arial"/>
                <a:cs typeface="Arial"/>
              </a:rPr>
              <a:t>Your</a:t>
            </a:r>
            <a:r>
              <a:rPr lang="en-US" sz="1200" b="1" spc="-10" dirty="0">
                <a:latin typeface="Arial"/>
                <a:cs typeface="Arial"/>
              </a:rPr>
              <a:t> </a:t>
            </a:r>
            <a:r>
              <a:rPr lang="en-US" sz="1200" b="1" spc="-5" dirty="0">
                <a:latin typeface="Arial"/>
                <a:cs typeface="Arial"/>
              </a:rPr>
              <a:t>VPCs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lang="pt-BR" sz="12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VPC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Defina as seguintes configurações, deixando os outros campos com seus valores padrão:</a:t>
            </a:r>
          </a:p>
          <a:p>
            <a:pPr marL="715963" indent="-1714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 err="1">
                <a:latin typeface="Arial"/>
                <a:cs typeface="Arial"/>
              </a:rPr>
              <a:t>Name</a:t>
            </a:r>
            <a:r>
              <a:rPr lang="pt-BR" sz="1200" spc="-5" dirty="0">
                <a:latin typeface="Arial"/>
                <a:cs typeface="Arial"/>
              </a:rPr>
              <a:t> </a:t>
            </a:r>
            <a:r>
              <a:rPr lang="pt-BR" sz="1200" spc="-5" dirty="0" err="1">
                <a:latin typeface="Arial"/>
                <a:cs typeface="Arial"/>
              </a:rPr>
              <a:t>tag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endParaRPr lang="pt-B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5963" indent="-171450">
              <a:lnSpc>
                <a:spcPct val="10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 err="1">
                <a:latin typeface="Arial"/>
                <a:cs typeface="Arial"/>
              </a:rPr>
              <a:t>Public</a:t>
            </a:r>
            <a:r>
              <a:rPr lang="pt-BR" sz="1200" spc="-5" dirty="0">
                <a:latin typeface="Arial"/>
                <a:cs typeface="Arial"/>
              </a:rPr>
              <a:t> </a:t>
            </a:r>
            <a:r>
              <a:rPr lang="pt-BR" sz="1200" spc="-5" dirty="0" err="1">
                <a:latin typeface="Arial"/>
                <a:cs typeface="Arial"/>
              </a:rPr>
              <a:t>subnet's</a:t>
            </a:r>
            <a:r>
              <a:rPr lang="pt-BR" sz="1200" spc="-5" dirty="0">
                <a:latin typeface="Arial"/>
                <a:cs typeface="Arial"/>
              </a:rPr>
              <a:t> IPv4 CIDR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15" dirty="0">
                <a:latin typeface="Arial"/>
                <a:cs typeface="Arial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192.168.0.0/16</a:t>
            </a:r>
            <a:endParaRPr lang="pt-B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5963" indent="-171450">
              <a:lnSpc>
                <a:spcPct val="100000"/>
              </a:lnSpc>
              <a:spcBef>
                <a:spcPts val="1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IPv6 CIDR </a:t>
            </a:r>
            <a:r>
              <a:rPr lang="pt-BR" sz="1200" spc="-5" dirty="0" err="1">
                <a:latin typeface="Arial"/>
                <a:cs typeface="Arial"/>
              </a:rPr>
              <a:t>Block</a:t>
            </a:r>
            <a:r>
              <a:rPr lang="pt-BR" sz="1200" b="1" spc="-5" dirty="0">
                <a:latin typeface="Arial"/>
                <a:cs typeface="Arial"/>
              </a:rPr>
              <a:t>: </a:t>
            </a:r>
            <a:r>
              <a:rPr lang="pt-BR" sz="1200" b="1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IPV6 CIDR</a:t>
            </a:r>
            <a:r>
              <a:rPr lang="pt-BR"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endParaRPr lang="pt-BR" sz="1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5963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 err="1">
                <a:latin typeface="Arial"/>
                <a:cs typeface="Arial"/>
              </a:rPr>
              <a:t>Tenancy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10" dirty="0">
                <a:latin typeface="Arial"/>
                <a:cs typeface="Arial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Default</a:t>
            </a:r>
            <a:endParaRPr lang="pt-BR" sz="1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lang="pt-BR" sz="1200" spc="-5" dirty="0">
                <a:latin typeface="Arial"/>
                <a:cs typeface="Arial"/>
              </a:rPr>
              <a:t> para criar seu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Close</a:t>
            </a:r>
            <a:r>
              <a:rPr lang="pt-BR" sz="1200" spc="-5" dirty="0">
                <a:latin typeface="Arial"/>
                <a:cs typeface="Arial"/>
              </a:rPr>
              <a:t> para retornar ao seu painel VPC.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364" y="7901006"/>
            <a:ext cx="6874888" cy="19748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100" spc="-5" dirty="0">
                <a:latin typeface="Arial"/>
                <a:cs typeface="Arial"/>
              </a:rPr>
              <a:t>Seu novo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VPC, chamado </a:t>
            </a:r>
            <a:r>
              <a:rPr lang="pt-BR" sz="11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100" spc="-5" dirty="0">
                <a:latin typeface="Arial"/>
                <a:cs typeface="Arial"/>
              </a:rPr>
              <a:t>, aparece junto com as demais </a:t>
            </a:r>
            <a:r>
              <a:rPr lang="pt-BR" sz="1100" spc="-5" dirty="0" err="1">
                <a:latin typeface="Arial"/>
                <a:cs typeface="Arial"/>
              </a:rPr>
              <a:t>VPCs</a:t>
            </a:r>
            <a:r>
              <a:rPr lang="pt-BR"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1628557"/>
            <a:ext cx="2927666" cy="2171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330188" y="2202511"/>
            <a:ext cx="2044064" cy="4558665"/>
          </a:xfrm>
          <a:custGeom>
            <a:avLst/>
            <a:gdLst/>
            <a:ahLst/>
            <a:cxnLst/>
            <a:rect l="l" t="t" r="r" b="b"/>
            <a:pathLst>
              <a:path w="2044065" h="4558665">
                <a:moveTo>
                  <a:pt x="340684" y="0"/>
                </a:moveTo>
                <a:lnTo>
                  <a:pt x="2044065" y="0"/>
                </a:lnTo>
                <a:lnTo>
                  <a:pt x="2044065" y="4217982"/>
                </a:lnTo>
                <a:lnTo>
                  <a:pt x="2040954" y="4264210"/>
                </a:lnTo>
                <a:lnTo>
                  <a:pt x="2031895" y="4308549"/>
                </a:lnTo>
                <a:lnTo>
                  <a:pt x="2017292" y="4350591"/>
                </a:lnTo>
                <a:lnTo>
                  <a:pt x="1997551" y="4389931"/>
                </a:lnTo>
                <a:lnTo>
                  <a:pt x="1973079" y="4426163"/>
                </a:lnTo>
                <a:lnTo>
                  <a:pt x="1944280" y="4458881"/>
                </a:lnTo>
                <a:lnTo>
                  <a:pt x="1911562" y="4487679"/>
                </a:lnTo>
                <a:lnTo>
                  <a:pt x="1875330" y="4512151"/>
                </a:lnTo>
                <a:lnTo>
                  <a:pt x="1835990" y="4531892"/>
                </a:lnTo>
                <a:lnTo>
                  <a:pt x="1793948" y="4546495"/>
                </a:lnTo>
                <a:lnTo>
                  <a:pt x="1749609" y="4555555"/>
                </a:lnTo>
                <a:lnTo>
                  <a:pt x="1703381" y="4558665"/>
                </a:lnTo>
                <a:lnTo>
                  <a:pt x="0" y="4558665"/>
                </a:lnTo>
                <a:lnTo>
                  <a:pt x="0" y="340683"/>
                </a:lnTo>
                <a:lnTo>
                  <a:pt x="3110" y="294454"/>
                </a:lnTo>
                <a:lnTo>
                  <a:pt x="12169" y="250116"/>
                </a:lnTo>
                <a:lnTo>
                  <a:pt x="26772" y="208074"/>
                </a:lnTo>
                <a:lnTo>
                  <a:pt x="46513" y="168733"/>
                </a:lnTo>
                <a:lnTo>
                  <a:pt x="70985" y="132501"/>
                </a:lnTo>
                <a:lnTo>
                  <a:pt x="99784" y="99783"/>
                </a:lnTo>
                <a:lnTo>
                  <a:pt x="132502" y="70985"/>
                </a:lnTo>
                <a:lnTo>
                  <a:pt x="168734" y="46513"/>
                </a:lnTo>
                <a:lnTo>
                  <a:pt x="208074" y="26772"/>
                </a:lnTo>
                <a:lnTo>
                  <a:pt x="250116" y="12169"/>
                </a:lnTo>
                <a:lnTo>
                  <a:pt x="294455" y="3110"/>
                </a:lnTo>
                <a:lnTo>
                  <a:pt x="340684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476870" y="2335518"/>
            <a:ext cx="621791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497190" y="3098622"/>
            <a:ext cx="1775845" cy="34042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Um </a:t>
            </a:r>
            <a:r>
              <a:rPr lang="pt-BR" sz="1100" dirty="0" err="1">
                <a:cs typeface="Calibri"/>
              </a:rPr>
              <a:t>Amazon</a:t>
            </a:r>
            <a:r>
              <a:rPr lang="pt-BR" sz="1100" dirty="0">
                <a:cs typeface="Calibri"/>
              </a:rPr>
              <a:t> VPC padrão é configurado automaticamente com um bloco CIDR / 16 IPv4 (172.31.0.0/16),</a:t>
            </a:r>
          </a:p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uma </a:t>
            </a:r>
            <a:r>
              <a:rPr lang="pt-BR" sz="1100" dirty="0" err="1">
                <a:cs typeface="Calibri"/>
              </a:rPr>
              <a:t>sub-rede</a:t>
            </a:r>
            <a:r>
              <a:rPr lang="pt-BR" sz="1100" dirty="0">
                <a:cs typeface="Calibri"/>
              </a:rPr>
              <a:t> / 20 em cada zona de disponibilidade, um</a:t>
            </a:r>
          </a:p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gateway de Internet associado, um grupo de segurança padrão, lista de controle de acesso à rede (ACL) e DHCP.</a:t>
            </a:r>
          </a:p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Um </a:t>
            </a:r>
            <a:r>
              <a:rPr lang="pt-BR" sz="1100" dirty="0" err="1">
                <a:cs typeface="Calibri"/>
              </a:rPr>
              <a:t>Amazon</a:t>
            </a:r>
            <a:r>
              <a:rPr lang="pt-BR" sz="1100" dirty="0">
                <a:cs typeface="Calibri"/>
              </a:rPr>
              <a:t> VPC não padrão tem um endereço IP privado, mas </a:t>
            </a:r>
            <a:r>
              <a:rPr lang="pt-BR" sz="1100" b="1" dirty="0">
                <a:cs typeface="Calibri"/>
              </a:rPr>
              <a:t>NÃO</a:t>
            </a:r>
            <a:r>
              <a:rPr lang="pt-BR" sz="1100" dirty="0">
                <a:cs typeface="Calibri"/>
              </a:rPr>
              <a:t> tem um endereço IP público. Ele só pode acessar recursos usando uma instância de EIP, VPN ou gateway.</a:t>
            </a:r>
            <a:endParaRPr lang="en-US" sz="1100" dirty="0"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093581" y="2601759"/>
            <a:ext cx="1036833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583171-6C05-1141-83C3-37B394F2BC8F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18B6203D-5D21-754A-BF55-389708AE33A8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EB2FFEB2-12EC-B94E-A2E5-5E40F6C0FE7B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4616E973-DC7F-9D47-9D6C-AC6B43066D6A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7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61113" y="1192947"/>
            <a:ext cx="4301236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Crie uma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r>
              <a:rPr lang="pt-BR" sz="1400" b="1" spc="-5" dirty="0">
                <a:latin typeface="Arial"/>
                <a:cs typeface="Arial"/>
              </a:rPr>
              <a:t> pública e uma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r>
              <a:rPr lang="pt-BR" sz="1400" b="1" spc="-5" dirty="0">
                <a:latin typeface="Arial"/>
                <a:cs typeface="Arial"/>
              </a:rPr>
              <a:t> privada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463" y="5977751"/>
            <a:ext cx="4420870" cy="400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Em seguida, continue a construir a infraestrutura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criando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públicas e privadas.</a:t>
            </a:r>
            <a:endParaRPr sz="1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113" y="6522365"/>
            <a:ext cx="4660646" cy="1580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spc="-5" dirty="0">
                <a:latin typeface="Arial"/>
                <a:cs typeface="Arial"/>
              </a:rPr>
              <a:t>Crie uma </a:t>
            </a: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Pública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VPC dashboard</a:t>
            </a:r>
            <a:r>
              <a:rPr lang="pt-BR" sz="1200" spc="-5" dirty="0">
                <a:latin typeface="Arial"/>
                <a:cs typeface="Arial"/>
              </a:rPr>
              <a:t>, clique em </a:t>
            </a:r>
            <a:r>
              <a:rPr lang="pt-BR" sz="1200" b="1" spc="-5" dirty="0" err="1">
                <a:latin typeface="Arial"/>
                <a:cs typeface="Arial"/>
              </a:rPr>
              <a:t>Subnets</a:t>
            </a:r>
            <a:r>
              <a:rPr lang="pt-BR" sz="1200" spc="-5" dirty="0">
                <a:latin typeface="Arial"/>
                <a:cs typeface="Arial"/>
              </a:rPr>
              <a:t> na barra lateral esquerda.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spc="-5" dirty="0">
                <a:latin typeface="Arial"/>
                <a:cs typeface="Arial"/>
              </a:rPr>
              <a:t>Click </a:t>
            </a:r>
            <a:r>
              <a:rPr lang="pt-BR" sz="1200" b="1" spc="-5" dirty="0" err="1">
                <a:latin typeface="Arial"/>
                <a:cs typeface="Arial"/>
              </a:rPr>
              <a:t>Create</a:t>
            </a:r>
            <a:r>
              <a:rPr lang="pt-BR" sz="1200" b="1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Insira o </a:t>
            </a:r>
            <a:r>
              <a:rPr lang="pt-BR" sz="1200" b="1" spc="-5" dirty="0" err="1">
                <a:latin typeface="Arial"/>
                <a:cs typeface="Arial"/>
              </a:rPr>
              <a:t>Name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tag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dirty="0">
                <a:latin typeface="Arial"/>
                <a:cs typeface="Arial"/>
              </a:rPr>
              <a:t>: 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SubredePublicBitBeat</a:t>
            </a:r>
            <a:r>
              <a:rPr lang="pt-BR" sz="1200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Selecione o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200" spc="-5" dirty="0">
                <a:latin typeface="Arial"/>
                <a:cs typeface="Arial"/>
              </a:rPr>
              <a:t> na lista suspensa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Salve o </a:t>
            </a:r>
            <a:r>
              <a:rPr lang="pt-BR" sz="1200" b="1" spc="-5" dirty="0" err="1">
                <a:latin typeface="Arial"/>
                <a:cs typeface="Arial"/>
              </a:rPr>
              <a:t>Availability</a:t>
            </a:r>
            <a:r>
              <a:rPr lang="pt-BR" sz="1200" b="1" spc="-5" dirty="0">
                <a:latin typeface="Arial"/>
                <a:cs typeface="Arial"/>
              </a:rPr>
              <a:t> Zone </a:t>
            </a:r>
            <a:r>
              <a:rPr lang="pt-BR" sz="1200" spc="-5" dirty="0">
                <a:latin typeface="Arial"/>
                <a:cs typeface="Arial"/>
              </a:rPr>
              <a:t>como </a:t>
            </a:r>
            <a:r>
              <a:rPr lang="pt-BR" sz="1200" b="1" dirty="0">
                <a:solidFill>
                  <a:srgbClr val="7030A0"/>
                </a:solidFill>
                <a:latin typeface="Arial"/>
                <a:cs typeface="Arial"/>
              </a:rPr>
              <a:t>No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preference</a:t>
            </a:r>
            <a:r>
              <a:rPr lang="pt-BR" sz="1200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pt-BR" sz="1200" spc="-5" dirty="0">
                <a:latin typeface="Arial"/>
                <a:cs typeface="Arial"/>
              </a:rPr>
              <a:t>6. </a:t>
            </a:r>
            <a:r>
              <a:rPr lang="pt-BR" sz="1200" b="1" spc="-5" dirty="0">
                <a:latin typeface="Arial"/>
                <a:cs typeface="Arial"/>
              </a:rPr>
              <a:t>IPv4 CIDR </a:t>
            </a:r>
            <a:r>
              <a:rPr lang="pt-BR" sz="1200" b="1" spc="-5" dirty="0" err="1">
                <a:latin typeface="Arial"/>
                <a:cs typeface="Arial"/>
              </a:rPr>
              <a:t>Block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35" dirty="0"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192.168.1.0/24</a:t>
            </a:r>
            <a:endParaRPr lang="pt-BR" sz="12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pt-BR" sz="1200" spc="-5" dirty="0">
                <a:latin typeface="Arial"/>
                <a:cs typeface="Arial"/>
              </a:rPr>
              <a:t>7. Click</a:t>
            </a:r>
            <a:r>
              <a:rPr lang="pt-BR" sz="1200" spc="-3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lang="pt-BR" sz="1200" b="1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113" y="8229600"/>
            <a:ext cx="4871721" cy="78226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b="1" spc="-5" dirty="0">
                <a:latin typeface="Arial"/>
                <a:cs typeface="Arial"/>
              </a:rPr>
              <a:t>Crie uma </a:t>
            </a:r>
            <a:r>
              <a:rPr lang="pt-BR" sz="1100" b="1" spc="-5" dirty="0" err="1">
                <a:latin typeface="Arial"/>
                <a:cs typeface="Arial"/>
              </a:rPr>
              <a:t>Sub-rede</a:t>
            </a:r>
            <a:r>
              <a:rPr lang="pt-BR" sz="1100" b="1" spc="-5" dirty="0">
                <a:latin typeface="Arial"/>
                <a:cs typeface="Arial"/>
              </a:rPr>
              <a:t> Privada</a:t>
            </a: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100" spc="-5" dirty="0">
                <a:latin typeface="Arial"/>
                <a:cs typeface="Arial"/>
              </a:rPr>
              <a:t>1. </a:t>
            </a:r>
            <a:r>
              <a:rPr lang="pt-BR" sz="1100" spc="-5" dirty="0">
                <a:latin typeface="Arial"/>
                <a:cs typeface="Arial"/>
              </a:rPr>
              <a:t>Repita as etapas 2 a 7 usando as seguintes informações</a:t>
            </a:r>
            <a:r>
              <a:rPr sz="1100" spc="-5" dirty="0">
                <a:latin typeface="Arial"/>
                <a:cs typeface="Arial"/>
              </a:rPr>
              <a:t>:</a:t>
            </a:r>
            <a:endParaRPr lang="pt-BR" sz="1100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 err="1">
                <a:latin typeface="Arial"/>
                <a:cs typeface="Arial"/>
              </a:rPr>
              <a:t>Inisira</a:t>
            </a:r>
            <a:r>
              <a:rPr lang="pt-BR" sz="1100" spc="-5" dirty="0">
                <a:latin typeface="Arial"/>
                <a:cs typeface="Arial"/>
              </a:rPr>
              <a:t> na</a:t>
            </a:r>
            <a:r>
              <a:rPr lang="pt-BR" sz="1100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Name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tag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dirty="0">
                <a:latin typeface="Arial"/>
                <a:cs typeface="Arial"/>
              </a:rPr>
              <a:t>: </a:t>
            </a:r>
            <a:r>
              <a:rPr lang="pt-BR" sz="1100" b="1" spc="-5" dirty="0" err="1">
                <a:solidFill>
                  <a:srgbClr val="0070C0"/>
                </a:solidFill>
                <a:latin typeface="Arial"/>
                <a:cs typeface="Arial"/>
              </a:rPr>
              <a:t>SubredePrivadaBitBeat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>
                <a:latin typeface="Arial"/>
                <a:cs typeface="Arial"/>
              </a:rPr>
              <a:t>IPv4 CIDR </a:t>
            </a:r>
            <a:r>
              <a:rPr lang="pt-BR" sz="1100" spc="-5" dirty="0" err="1">
                <a:latin typeface="Arial"/>
                <a:cs typeface="Arial"/>
              </a:rPr>
              <a:t>block</a:t>
            </a:r>
            <a:r>
              <a:rPr lang="pt-BR" sz="1100" b="1" spc="-5" dirty="0">
                <a:latin typeface="Arial"/>
                <a:cs typeface="Arial"/>
              </a:rPr>
              <a:t>:</a:t>
            </a:r>
            <a:r>
              <a:rPr lang="pt-BR" sz="1100" b="1" spc="-15" dirty="0">
                <a:latin typeface="Arial"/>
                <a:cs typeface="Arial"/>
              </a:rPr>
              <a:t> </a:t>
            </a:r>
            <a:r>
              <a:rPr lang="pt-BR" sz="1100" spc="-5" dirty="0">
                <a:solidFill>
                  <a:srgbClr val="0070C0"/>
                </a:solidFill>
                <a:latin typeface="Arial"/>
                <a:cs typeface="Arial"/>
              </a:rPr>
              <a:t>192.168.2.0/24</a:t>
            </a:r>
          </a:p>
        </p:txBody>
      </p:sp>
      <p:sp>
        <p:nvSpPr>
          <p:cNvPr id="16" name="object 16"/>
          <p:cNvSpPr/>
          <p:nvPr/>
        </p:nvSpPr>
        <p:spPr>
          <a:xfrm>
            <a:off x="5276213" y="2139599"/>
            <a:ext cx="2083435" cy="6396355"/>
          </a:xfrm>
          <a:custGeom>
            <a:avLst/>
            <a:gdLst/>
            <a:ahLst/>
            <a:cxnLst/>
            <a:rect l="l" t="t" r="r" b="b"/>
            <a:pathLst>
              <a:path w="2083434" h="6396355">
                <a:moveTo>
                  <a:pt x="347246" y="0"/>
                </a:moveTo>
                <a:lnTo>
                  <a:pt x="2083434" y="0"/>
                </a:lnTo>
                <a:lnTo>
                  <a:pt x="2083434" y="6049110"/>
                </a:lnTo>
                <a:lnTo>
                  <a:pt x="2080264" y="6096229"/>
                </a:lnTo>
                <a:lnTo>
                  <a:pt x="2071030" y="6141421"/>
                </a:lnTo>
                <a:lnTo>
                  <a:pt x="2056145" y="6184273"/>
                </a:lnTo>
                <a:lnTo>
                  <a:pt x="2036024" y="6224371"/>
                </a:lnTo>
                <a:lnTo>
                  <a:pt x="2011081" y="6261301"/>
                </a:lnTo>
                <a:lnTo>
                  <a:pt x="1981728" y="6294649"/>
                </a:lnTo>
                <a:lnTo>
                  <a:pt x="1948379" y="6324002"/>
                </a:lnTo>
                <a:lnTo>
                  <a:pt x="1911449" y="6348945"/>
                </a:lnTo>
                <a:lnTo>
                  <a:pt x="1871351" y="6369066"/>
                </a:lnTo>
                <a:lnTo>
                  <a:pt x="1828499" y="6383951"/>
                </a:lnTo>
                <a:lnTo>
                  <a:pt x="1783307" y="6393185"/>
                </a:lnTo>
                <a:lnTo>
                  <a:pt x="1736188" y="6396355"/>
                </a:lnTo>
                <a:lnTo>
                  <a:pt x="0" y="6396355"/>
                </a:lnTo>
                <a:lnTo>
                  <a:pt x="0" y="347245"/>
                </a:lnTo>
                <a:lnTo>
                  <a:pt x="3169" y="300126"/>
                </a:lnTo>
                <a:lnTo>
                  <a:pt x="12403" y="254934"/>
                </a:lnTo>
                <a:lnTo>
                  <a:pt x="27288" y="212082"/>
                </a:lnTo>
                <a:lnTo>
                  <a:pt x="47409" y="171984"/>
                </a:lnTo>
                <a:lnTo>
                  <a:pt x="72353" y="135054"/>
                </a:lnTo>
                <a:lnTo>
                  <a:pt x="101705" y="101705"/>
                </a:lnTo>
                <a:lnTo>
                  <a:pt x="135054" y="72353"/>
                </a:lnTo>
                <a:lnTo>
                  <a:pt x="171984" y="47409"/>
                </a:lnTo>
                <a:lnTo>
                  <a:pt x="212082" y="27288"/>
                </a:lnTo>
                <a:lnTo>
                  <a:pt x="254934" y="12403"/>
                </a:lnTo>
                <a:lnTo>
                  <a:pt x="300126" y="3169"/>
                </a:lnTo>
                <a:lnTo>
                  <a:pt x="347246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470652" y="2293111"/>
            <a:ext cx="621791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334000" y="2934716"/>
            <a:ext cx="1939036" cy="5393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que você cria deve residir inteiramente em uma zona de disponibilidade e não pode abranger zonas. O </a:t>
            </a:r>
            <a:r>
              <a:rPr lang="pt-BR" sz="11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 mínimo de uma </a:t>
            </a:r>
            <a:r>
              <a:rPr lang="pt-BR" sz="11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/ 28 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(ou 14 endereços IP) para IPv4. Para IPv6, 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é fixada em / 64. Apenas um bloco CIDR IPv6 pode ser alocado para uma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. Todos os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VPCs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devem ter blocos CIDR IPv4. O tamanho de bloco permitido é entre 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/16 (~ 65.536 endereços IP) e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/ 28 (16 endereços IP). Os primeiros quatro endereços IP e o último endereço IP em cada bloco CIDR de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não estão disponíveis para uso e não podem ser atribuídos a uma instância.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endParaRPr lang="pt-BR" sz="11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/>
                <a:cs typeface="Arial"/>
              </a:rPr>
              <a:t>Quando não escolhemos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Availability</a:t>
            </a:r>
            <a:r>
              <a:rPr lang="pt-BR" sz="1100" b="1" spc="-5" dirty="0">
                <a:latin typeface="Arial"/>
                <a:cs typeface="Arial"/>
              </a:rPr>
              <a:t> Zone </a:t>
            </a:r>
            <a:r>
              <a:rPr lang="pt-BR" sz="1100" spc="-5" dirty="0">
                <a:latin typeface="Arial"/>
                <a:cs typeface="Arial"/>
              </a:rPr>
              <a:t>a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AWS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escolhe a que estiver mais livre no momento.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443" y="2325116"/>
            <a:ext cx="1066039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11731" y="1586077"/>
            <a:ext cx="2748279" cy="2148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5</a:t>
            </a:fld>
            <a:endParaRPr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F2561B-D3A0-FB47-ABA4-37FC82D7A190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649010A3-EB02-E84E-A403-6D687984AC55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8F450E3D-D751-404E-88AD-F7E2AEA10F29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78A721B6-0930-8542-8D4A-8BA974D93A73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2510DF5B-4327-47B9-9EA0-3BF6B5036815}"/>
              </a:ext>
            </a:extLst>
          </p:cNvPr>
          <p:cNvSpPr/>
          <p:nvPr/>
        </p:nvSpPr>
        <p:spPr>
          <a:xfrm>
            <a:off x="189043" y="1678328"/>
            <a:ext cx="494379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você deseja executar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aplicativo da web voltado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 público, enquanto mantém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servidores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back-end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não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são acessíveis ao público.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é um exemplo comum de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site de várias camadas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servidores da web estão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uma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pública e os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servidores de aplicativos e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banco de dados estão em uma </a:t>
            </a:r>
          </a:p>
          <a:p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privada.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Você pode configurar a segurança e o roteamento para que os servidores da web possam se comunicar com outros recursos em seu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VPC.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instâncias da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pública podem enviar tráfego de saída diretamente para a Internet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as instâncias da 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privada não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vez disso,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instâncias na </a:t>
            </a:r>
            <a:r>
              <a:rPr lang="pt-BR" sz="1200" dirty="0" err="1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privada podem acessar a Internet usando uma conversão de endereço de rede (NAT)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reside na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pública. Nesta atividade, estamos nos concentrando em nossa infraestrutura, portanto, não estaremos criando um NAT.</a:t>
            </a:r>
          </a:p>
        </p:txBody>
      </p:sp>
    </p:spTree>
    <p:extLst>
      <p:ext uri="{BB962C8B-B14F-4D97-AF65-F5344CB8AC3E}">
        <p14:creationId xmlns:p14="http://schemas.microsoft.com/office/powerpoint/2010/main" val="361002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609470" y="1715516"/>
            <a:ext cx="2953129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Crie um gateway de internet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1909" y="4171971"/>
            <a:ext cx="4631690" cy="11290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Nosso site </a:t>
            </a:r>
            <a:r>
              <a:rPr lang="pt-BR" sz="1100" b="1" i="1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precisa ser acessível publicamente para nossos clientes. Para fazer isso, precisamos criar um 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gateway de internet 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e anexá-lo ao nosso </a:t>
            </a:r>
            <a:r>
              <a:rPr lang="pt-BR" sz="11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VPC.</a:t>
            </a:r>
          </a:p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Um gateway de internet é um componente gerenciado do </a:t>
            </a:r>
            <a:r>
              <a:rPr lang="pt-BR" sz="11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VPC que permite a comunicação entre instâncias em seu </a:t>
            </a:r>
            <a:r>
              <a:rPr lang="pt-BR" sz="11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VPC e a internet.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9471" y="5364581"/>
            <a:ext cx="4340225" cy="112594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pt-BR" sz="1100" b="1" spc="-5" dirty="0">
                <a:latin typeface="Arial"/>
                <a:cs typeface="Arial"/>
              </a:rPr>
              <a:t>Crie um 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Gateway de Internet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No </a:t>
            </a:r>
            <a:r>
              <a:rPr lang="pt-BR" sz="1100" b="1" spc="-5" dirty="0">
                <a:latin typeface="Arial"/>
                <a:cs typeface="Arial"/>
              </a:rPr>
              <a:t>VPC dashboard</a:t>
            </a:r>
            <a:r>
              <a:rPr lang="pt-BR" sz="1100" spc="-5" dirty="0">
                <a:latin typeface="Arial"/>
                <a:cs typeface="Arial"/>
              </a:rPr>
              <a:t>, clique em </a:t>
            </a:r>
            <a:r>
              <a:rPr lang="pt-BR" sz="1100" b="1" spc="-5" dirty="0">
                <a:latin typeface="Arial"/>
                <a:cs typeface="Arial"/>
              </a:rPr>
              <a:t>Internet gateways </a:t>
            </a:r>
            <a:r>
              <a:rPr lang="pt-BR" sz="1100" spc="-5" dirty="0">
                <a:latin typeface="Arial"/>
                <a:cs typeface="Arial"/>
              </a:rPr>
              <a:t>na barra lateral esquerda</a:t>
            </a:r>
            <a:r>
              <a:rPr sz="1100" spc="-5" dirty="0">
                <a:latin typeface="Arial"/>
                <a:cs typeface="Arial"/>
              </a:rPr>
              <a:t>.</a:t>
            </a:r>
            <a:endParaRPr lang="pt-BR" sz="1100" dirty="0">
              <a:latin typeface="Arial"/>
              <a:cs typeface="Arial"/>
            </a:endParaRPr>
          </a:p>
          <a:p>
            <a:pPr marL="188595" indent="-175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8595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lang="pt-BR" sz="1100" spc="-5" dirty="0">
                <a:latin typeface="Arial"/>
                <a:cs typeface="Arial"/>
              </a:rPr>
              <a:t>em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Create</a:t>
            </a:r>
            <a:r>
              <a:rPr lang="pt-BR" sz="1100" b="1" spc="-5" dirty="0">
                <a:latin typeface="Arial"/>
                <a:cs typeface="Arial"/>
              </a:rPr>
              <a:t> internet</a:t>
            </a:r>
            <a:r>
              <a:rPr lang="pt-BR" sz="1100" b="1" spc="-10" dirty="0">
                <a:latin typeface="Arial"/>
                <a:cs typeface="Arial"/>
              </a:rPr>
              <a:t> </a:t>
            </a:r>
            <a:r>
              <a:rPr lang="pt-BR" sz="1100" b="1" spc="-5" dirty="0">
                <a:latin typeface="Arial"/>
                <a:cs typeface="Arial"/>
              </a:rPr>
              <a:t>gateway</a:t>
            </a:r>
            <a:r>
              <a:rPr lang="en-US" sz="1100" spc="-5" dirty="0">
                <a:latin typeface="Arial"/>
                <a:cs typeface="Arial"/>
              </a:rPr>
              <a:t>.</a:t>
            </a:r>
          </a:p>
          <a:p>
            <a:pPr marL="188595" indent="-175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8595" algn="l"/>
              </a:tabLst>
            </a:pPr>
            <a:r>
              <a:rPr lang="pt-BR" sz="1100" spc="-5" dirty="0">
                <a:latin typeface="Arial"/>
                <a:cs typeface="Arial"/>
              </a:rPr>
              <a:t>Entre com o</a:t>
            </a:r>
            <a:r>
              <a:rPr lang="pt-BR" sz="1100" dirty="0">
                <a:latin typeface="Arial"/>
                <a:cs typeface="Arial"/>
              </a:rPr>
              <a:t> a </a:t>
            </a:r>
            <a:r>
              <a:rPr lang="pt-BR" sz="1100" b="1" spc="-5" dirty="0" err="1">
                <a:latin typeface="Arial"/>
                <a:cs typeface="Arial"/>
              </a:rPr>
              <a:t>Name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tag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:</a:t>
            </a:r>
            <a:r>
              <a:rPr lang="pt-BR" sz="1100" spc="-20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solidFill>
                  <a:srgbClr val="7030A0"/>
                </a:solidFill>
                <a:latin typeface="Arial"/>
                <a:cs typeface="Arial"/>
              </a:rPr>
              <a:t>GWMinhaRedeVPCBitBeat</a:t>
            </a:r>
            <a:endParaRPr lang="pt-BR" sz="11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88595" indent="-175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8595" algn="l"/>
              </a:tabLst>
            </a:pPr>
            <a:r>
              <a:rPr lang="pt-BR" sz="1100" spc="-5" dirty="0">
                <a:latin typeface="Arial"/>
                <a:cs typeface="Arial"/>
              </a:rPr>
              <a:t>Click em </a:t>
            </a:r>
            <a:r>
              <a:rPr lang="pt-BR" sz="1100" b="1" spc="-5" dirty="0" err="1">
                <a:latin typeface="Arial"/>
                <a:cs typeface="Arial"/>
              </a:rPr>
              <a:t>Create</a:t>
            </a:r>
            <a:r>
              <a:rPr lang="pt-BR" sz="1100" spc="-5" dirty="0">
                <a:latin typeface="Arial"/>
                <a:cs typeface="Arial"/>
              </a:rPr>
              <a:t>.</a:t>
            </a:r>
            <a:endParaRPr lang="pt-BR"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757" y="6619945"/>
            <a:ext cx="4963160" cy="155427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100" b="1" spc="-5" dirty="0">
                <a:latin typeface="Arial"/>
                <a:cs typeface="Arial"/>
              </a:rPr>
              <a:t>Conecte seu 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gateway de internet </a:t>
            </a:r>
            <a:r>
              <a:rPr lang="pt-BR" sz="1100" b="1" spc="-5" dirty="0">
                <a:latin typeface="Arial"/>
                <a:cs typeface="Arial"/>
              </a:rPr>
              <a:t>ao </a:t>
            </a:r>
            <a:r>
              <a:rPr lang="pt-BR" sz="11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 VPC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No </a:t>
            </a:r>
            <a:r>
              <a:rPr lang="pt-BR" sz="1100" b="1" spc="-5" dirty="0">
                <a:latin typeface="Arial"/>
                <a:cs typeface="Arial"/>
              </a:rPr>
              <a:t>VPC dashboard</a:t>
            </a:r>
            <a:r>
              <a:rPr lang="pt-BR" sz="1100" spc="-5" dirty="0">
                <a:latin typeface="Arial"/>
                <a:cs typeface="Arial"/>
              </a:rPr>
              <a:t>, clique em </a:t>
            </a:r>
            <a:r>
              <a:rPr lang="pt-BR" sz="1100" b="1" spc="-5" dirty="0">
                <a:latin typeface="Arial"/>
                <a:cs typeface="Arial"/>
              </a:rPr>
              <a:t>internet gateways</a:t>
            </a:r>
            <a:r>
              <a:rPr lang="pt-BR" sz="1100" spc="-5" dirty="0">
                <a:latin typeface="Arial"/>
                <a:cs typeface="Arial"/>
              </a:rPr>
              <a:t> na barra lateral esquerda</a:t>
            </a:r>
            <a:r>
              <a:rPr sz="1100" spc="-5" dirty="0">
                <a:latin typeface="Arial"/>
                <a:cs typeface="Arial"/>
              </a:rPr>
              <a:t>.</a:t>
            </a:r>
            <a:endParaRPr lang="pt-BR"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Encontre o seu </a:t>
            </a:r>
            <a:r>
              <a:rPr lang="pt-BR" sz="1100" b="1" spc="-5" dirty="0">
                <a:latin typeface="Arial"/>
                <a:cs typeface="Arial"/>
              </a:rPr>
              <a:t>internet gateways</a:t>
            </a:r>
            <a:r>
              <a:rPr lang="pt-BR" sz="1100" spc="-5" dirty="0">
                <a:latin typeface="Arial"/>
                <a:cs typeface="Arial"/>
              </a:rPr>
              <a:t> e observe o estado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b="1" i="1" spc="-5" dirty="0">
                <a:solidFill>
                  <a:srgbClr val="FF0000"/>
                </a:solidFill>
                <a:latin typeface="Arial"/>
                <a:cs typeface="Arial"/>
              </a:rPr>
              <a:t>detached</a:t>
            </a:r>
            <a:r>
              <a:rPr lang="en-US" sz="1100" spc="-5" dirty="0">
                <a:latin typeface="Arial"/>
                <a:cs typeface="Arial"/>
              </a:rPr>
              <a:t>.</a:t>
            </a:r>
            <a:endParaRPr lang="en-US"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Selecione seu </a:t>
            </a:r>
            <a:r>
              <a:rPr lang="en-US" sz="1100" b="1" spc="-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nternet </a:t>
            </a:r>
            <a:r>
              <a:rPr lang="en-US" sz="1100" b="1" spc="-5" dirty="0">
                <a:latin typeface="Arial"/>
                <a:cs typeface="Arial"/>
              </a:rPr>
              <a:t>g</a:t>
            </a:r>
            <a:r>
              <a:rPr sz="1100" b="1" spc="-5" dirty="0">
                <a:latin typeface="Arial"/>
                <a:cs typeface="Arial"/>
              </a:rPr>
              <a:t>ateway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pt-BR" sz="1100" dirty="0">
                <a:latin typeface="Arial"/>
                <a:cs typeface="Arial"/>
              </a:rPr>
              <a:t>clique no botão </a:t>
            </a:r>
            <a:r>
              <a:rPr sz="1100" b="1" spc="-5" dirty="0">
                <a:latin typeface="Arial"/>
                <a:cs typeface="Arial"/>
              </a:rPr>
              <a:t>Actions </a:t>
            </a:r>
            <a:r>
              <a:rPr lang="en-US" sz="1100" b="1" spc="-5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sz="1100" b="1" spc="-5" dirty="0">
                <a:latin typeface="Arial"/>
                <a:cs typeface="Arial"/>
              </a:rPr>
              <a:t> Attach to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VPC</a:t>
            </a:r>
            <a:endParaRPr lang="en-US" sz="1100" b="1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Selecione </a:t>
            </a:r>
            <a:r>
              <a:rPr lang="en-US" sz="1100" b="1" i="1" spc="-5" dirty="0">
                <a:latin typeface="Arial"/>
                <a:cs typeface="Arial"/>
              </a:rPr>
              <a:t>non-default Amazon VPC</a:t>
            </a:r>
            <a:r>
              <a:rPr lang="en-US" sz="1100" i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nomes </a:t>
            </a:r>
            <a:r>
              <a:rPr lang="pt-BR" sz="11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da lista e clique </a:t>
            </a:r>
            <a:r>
              <a:rPr sz="1100" b="1" spc="-5" dirty="0">
                <a:solidFill>
                  <a:srgbClr val="0070C0"/>
                </a:solidFill>
                <a:latin typeface="Arial"/>
                <a:cs typeface="Arial"/>
              </a:rPr>
              <a:t>Attach</a:t>
            </a:r>
            <a:r>
              <a:rPr lang="en-US" sz="1100" spc="-5" dirty="0">
                <a:latin typeface="Arial"/>
                <a:cs typeface="Arial"/>
              </a:rPr>
              <a:t>.</a:t>
            </a:r>
            <a:endParaRPr lang="en-US"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sz="1100" spc="-5" dirty="0">
                <a:latin typeface="Arial"/>
                <a:cs typeface="Arial"/>
              </a:rPr>
              <a:t>Click</a:t>
            </a:r>
            <a:r>
              <a:rPr lang="pt-BR" sz="1100" spc="-5" dirty="0">
                <a:latin typeface="Arial"/>
                <a:cs typeface="Arial"/>
              </a:rPr>
              <a:t> em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70C0"/>
                </a:solidFill>
                <a:latin typeface="Arial"/>
                <a:cs typeface="Arial"/>
              </a:rPr>
              <a:t>Close</a:t>
            </a:r>
            <a:r>
              <a:rPr lang="en-US"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051" y="1557178"/>
            <a:ext cx="1859660" cy="4387793"/>
          </a:xfrm>
          <a:custGeom>
            <a:avLst/>
            <a:gdLst/>
            <a:ahLst/>
            <a:cxnLst/>
            <a:rect l="l" t="t" r="r" b="b"/>
            <a:pathLst>
              <a:path w="1984375" h="4744720">
                <a:moveTo>
                  <a:pt x="330735" y="0"/>
                </a:moveTo>
                <a:lnTo>
                  <a:pt x="1984375" y="0"/>
                </a:lnTo>
                <a:lnTo>
                  <a:pt x="1984375" y="4413986"/>
                </a:lnTo>
                <a:lnTo>
                  <a:pt x="1980789" y="4462859"/>
                </a:lnTo>
                <a:lnTo>
                  <a:pt x="1970372" y="4509506"/>
                </a:lnTo>
                <a:lnTo>
                  <a:pt x="1953635" y="4553415"/>
                </a:lnTo>
                <a:lnTo>
                  <a:pt x="1931091" y="4594074"/>
                </a:lnTo>
                <a:lnTo>
                  <a:pt x="1903251" y="4630971"/>
                </a:lnTo>
                <a:lnTo>
                  <a:pt x="1870626" y="4663596"/>
                </a:lnTo>
                <a:lnTo>
                  <a:pt x="1833728" y="4691436"/>
                </a:lnTo>
                <a:lnTo>
                  <a:pt x="1793069" y="4713980"/>
                </a:lnTo>
                <a:lnTo>
                  <a:pt x="1749160" y="4730717"/>
                </a:lnTo>
                <a:lnTo>
                  <a:pt x="1702513" y="4741134"/>
                </a:lnTo>
                <a:lnTo>
                  <a:pt x="1653640" y="4744720"/>
                </a:lnTo>
                <a:lnTo>
                  <a:pt x="0" y="4744720"/>
                </a:lnTo>
                <a:lnTo>
                  <a:pt x="0" y="330734"/>
                </a:lnTo>
                <a:lnTo>
                  <a:pt x="3586" y="281861"/>
                </a:lnTo>
                <a:lnTo>
                  <a:pt x="14003" y="235214"/>
                </a:lnTo>
                <a:lnTo>
                  <a:pt x="30739" y="191305"/>
                </a:lnTo>
                <a:lnTo>
                  <a:pt x="53283" y="150646"/>
                </a:lnTo>
                <a:lnTo>
                  <a:pt x="81123" y="113748"/>
                </a:lnTo>
                <a:lnTo>
                  <a:pt x="113748" y="81123"/>
                </a:lnTo>
                <a:lnTo>
                  <a:pt x="150646" y="53283"/>
                </a:lnTo>
                <a:lnTo>
                  <a:pt x="191305" y="30739"/>
                </a:lnTo>
                <a:lnTo>
                  <a:pt x="235214" y="14002"/>
                </a:lnTo>
                <a:lnTo>
                  <a:pt x="281861" y="3586"/>
                </a:lnTo>
                <a:lnTo>
                  <a:pt x="330735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5757" y="167993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15772" y="2340356"/>
            <a:ext cx="1605280" cy="32057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795">
              <a:lnSpc>
                <a:spcPct val="101800"/>
              </a:lnSpc>
              <a:spcBef>
                <a:spcPts val="75"/>
              </a:spcBef>
            </a:pPr>
            <a:r>
              <a:rPr lang="pt-BR" sz="1200" spc="-5" dirty="0">
                <a:cs typeface="Calibri"/>
              </a:rPr>
              <a:t>Tradicionalmente, um NAT é uma instância configurada do </a:t>
            </a:r>
            <a:r>
              <a:rPr lang="pt-BR" sz="1200" spc="-5" dirty="0" err="1">
                <a:cs typeface="Calibri"/>
              </a:rPr>
              <a:t>Amazon</a:t>
            </a:r>
            <a:r>
              <a:rPr lang="pt-BR" sz="1200" spc="-5" dirty="0">
                <a:cs typeface="Calibri"/>
              </a:rPr>
              <a:t> </a:t>
            </a:r>
            <a:r>
              <a:rPr lang="pt-BR" sz="1200" spc="-5" dirty="0" err="1">
                <a:cs typeface="Calibri"/>
              </a:rPr>
              <a:t>Elastic</a:t>
            </a:r>
            <a:r>
              <a:rPr lang="pt-BR" sz="1200" spc="-5" dirty="0">
                <a:cs typeface="Calibri"/>
              </a:rPr>
              <a:t> Compute Cloud (</a:t>
            </a:r>
            <a:r>
              <a:rPr lang="pt-BR" sz="1200" spc="-5" dirty="0" err="1">
                <a:cs typeface="Calibri"/>
              </a:rPr>
              <a:t>Amazon</a:t>
            </a:r>
            <a:r>
              <a:rPr lang="pt-BR" sz="1200" spc="-5" dirty="0">
                <a:cs typeface="Calibri"/>
              </a:rPr>
              <a:t> EC2) localizada em uma </a:t>
            </a:r>
            <a:r>
              <a:rPr lang="pt-BR" sz="1200" spc="-5" dirty="0" err="1">
                <a:cs typeface="Calibri"/>
              </a:rPr>
              <a:t>sub-rede</a:t>
            </a:r>
            <a:r>
              <a:rPr lang="pt-BR" sz="1200" spc="-5" dirty="0">
                <a:cs typeface="Calibri"/>
              </a:rPr>
              <a:t> pública que serve como meio pelo qual os recursos em </a:t>
            </a:r>
            <a:r>
              <a:rPr lang="pt-BR" sz="1200" spc="-5" dirty="0" err="1">
                <a:cs typeface="Calibri"/>
              </a:rPr>
              <a:t>sub-redes</a:t>
            </a:r>
            <a:r>
              <a:rPr lang="pt-BR" sz="1200" spc="-5" dirty="0">
                <a:cs typeface="Calibri"/>
              </a:rPr>
              <a:t> privadas podem se comunicar com a Internet para obter patches, chamadas de serviço e muito mais. Um AWS NAT Gateway é uma versão gerenciada de um recurso NAT padrão. Descubra mais </a:t>
            </a:r>
            <a:r>
              <a:rPr sz="1200" dirty="0">
                <a:latin typeface="Calibri"/>
                <a:cs typeface="Calibri"/>
                <a:hlinkClick r:id="rId4"/>
              </a:rPr>
              <a:t>here</a:t>
            </a:r>
            <a:r>
              <a:rPr lang="en-US" sz="1200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200" y="1768197"/>
            <a:ext cx="1056260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71800" y="1706450"/>
            <a:ext cx="3303904" cy="2352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816417" y="8565010"/>
            <a:ext cx="4139565" cy="5683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b="1" spc="-5" dirty="0">
                <a:cs typeface="Calibri"/>
              </a:rPr>
              <a:t>Depois de conectar o gateway de internet ao </a:t>
            </a:r>
            <a:r>
              <a:rPr lang="pt-BR" sz="1200" b="1" spc="-5" dirty="0" err="1">
                <a:cs typeface="Calibri"/>
              </a:rPr>
              <a:t>Amazon</a:t>
            </a:r>
            <a:r>
              <a:rPr lang="pt-BR" sz="1200" b="1" spc="-5" dirty="0">
                <a:cs typeface="Calibri"/>
              </a:rPr>
              <a:t> VPC, faça uma pausa aqui. Reserve um minuto para discutir o que você acabou de criar.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0852" y="8453341"/>
            <a:ext cx="797560" cy="692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27051" y="8361194"/>
            <a:ext cx="5547360" cy="975994"/>
          </a:xfrm>
          <a:custGeom>
            <a:avLst/>
            <a:gdLst/>
            <a:ahLst/>
            <a:cxnLst/>
            <a:rect l="l" t="t" r="r" b="b"/>
            <a:pathLst>
              <a:path w="5547360" h="975995">
                <a:moveTo>
                  <a:pt x="0" y="162671"/>
                </a:moveTo>
                <a:lnTo>
                  <a:pt x="5810" y="119427"/>
                </a:lnTo>
                <a:lnTo>
                  <a:pt x="22209" y="80568"/>
                </a:lnTo>
                <a:lnTo>
                  <a:pt x="47645" y="47645"/>
                </a:lnTo>
                <a:lnTo>
                  <a:pt x="80568" y="22209"/>
                </a:lnTo>
                <a:lnTo>
                  <a:pt x="119427" y="5810"/>
                </a:lnTo>
                <a:lnTo>
                  <a:pt x="162671" y="0"/>
                </a:lnTo>
                <a:lnTo>
                  <a:pt x="5384688" y="0"/>
                </a:lnTo>
                <a:lnTo>
                  <a:pt x="5427932" y="5810"/>
                </a:lnTo>
                <a:lnTo>
                  <a:pt x="5466791" y="22209"/>
                </a:lnTo>
                <a:lnTo>
                  <a:pt x="5499714" y="47645"/>
                </a:lnTo>
                <a:lnTo>
                  <a:pt x="5525150" y="80568"/>
                </a:lnTo>
                <a:lnTo>
                  <a:pt x="5541549" y="119427"/>
                </a:lnTo>
                <a:lnTo>
                  <a:pt x="5547360" y="162671"/>
                </a:lnTo>
                <a:lnTo>
                  <a:pt x="5547360" y="813323"/>
                </a:lnTo>
                <a:lnTo>
                  <a:pt x="5541549" y="856567"/>
                </a:lnTo>
                <a:lnTo>
                  <a:pt x="5525150" y="895426"/>
                </a:lnTo>
                <a:lnTo>
                  <a:pt x="5499714" y="928349"/>
                </a:lnTo>
                <a:lnTo>
                  <a:pt x="5466791" y="953785"/>
                </a:lnTo>
                <a:lnTo>
                  <a:pt x="5427932" y="970184"/>
                </a:lnTo>
                <a:lnTo>
                  <a:pt x="5384688" y="975995"/>
                </a:lnTo>
                <a:lnTo>
                  <a:pt x="162671" y="975995"/>
                </a:lnTo>
                <a:lnTo>
                  <a:pt x="119427" y="970184"/>
                </a:lnTo>
                <a:lnTo>
                  <a:pt x="80568" y="953785"/>
                </a:lnTo>
                <a:lnTo>
                  <a:pt x="47645" y="928349"/>
                </a:lnTo>
                <a:lnTo>
                  <a:pt x="22209" y="895426"/>
                </a:lnTo>
                <a:lnTo>
                  <a:pt x="5810" y="856567"/>
                </a:lnTo>
                <a:lnTo>
                  <a:pt x="0" y="813323"/>
                </a:lnTo>
                <a:lnTo>
                  <a:pt x="0" y="162671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6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9B78F7-0038-A040-9005-433EB01EFC9D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38319367-A06C-F243-8467-076204B6B2D8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68E0E598-C500-9245-8A81-A0648A83908B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BC48A69B-CF75-CF45-BBFA-35635F9257C5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71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02920" y="945192"/>
            <a:ext cx="6117927" cy="69826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400" b="1" spc="-5" dirty="0">
                <a:latin typeface="Arial"/>
                <a:cs typeface="Arial"/>
              </a:rPr>
              <a:t>Ajuste nas tabelas de rota de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endParaRPr lang="pt-BR" sz="14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200" spc="-5" dirty="0">
                <a:latin typeface="Arial"/>
                <a:cs typeface="Arial"/>
              </a:rPr>
              <a:t>Os recursos em nossa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pública precisam de uma rota para permitir a 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200" spc="-5" dirty="0">
                <a:latin typeface="Arial"/>
                <a:cs typeface="Arial"/>
              </a:rPr>
              <a:t>comunicação com a Internet.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" y="1704994"/>
            <a:ext cx="6766559" cy="67736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10"/>
              </a:spcBef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Nossos servidores da web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precisam ser capazes de responder às solicitações de nossos clientes. Para fazer isso, precisamos alterar as tabelas de rota do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 para apontar todo o tráfego destinado à Internet pública para o 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Internet Gateway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que acabamos de criar e anexar ao nosso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VPC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/>
                <a:cs typeface="Arial"/>
              </a:rPr>
              <a:t>Criar tabela de rota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VPC dashboard</a:t>
            </a:r>
            <a:r>
              <a:rPr lang="pt-BR" sz="1200" spc="-5" dirty="0">
                <a:latin typeface="Arial"/>
                <a:cs typeface="Arial"/>
              </a:rPr>
              <a:t>, clique em </a:t>
            </a:r>
            <a:r>
              <a:rPr lang="en-US" sz="1200" b="1" spc="-5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oute </a:t>
            </a:r>
            <a:r>
              <a:rPr lang="en-US" sz="1200" b="1" spc="-5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ables </a:t>
            </a:r>
            <a:r>
              <a:rPr lang="pt-BR" sz="1200" spc="-5" dirty="0">
                <a:latin typeface="Arial"/>
                <a:cs typeface="Arial"/>
              </a:rPr>
              <a:t>na barra lateral esquerda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sz="1200" spc="-5" dirty="0">
                <a:latin typeface="Arial"/>
                <a:cs typeface="Arial"/>
              </a:rPr>
              <a:t>Click </a:t>
            </a:r>
            <a:r>
              <a:rPr sz="1200" b="1" spc="-5" dirty="0">
                <a:latin typeface="Arial"/>
                <a:cs typeface="Arial"/>
              </a:rPr>
              <a:t>Create route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table</a:t>
            </a:r>
            <a:r>
              <a:rPr lang="en-US" sz="1200" spc="-5" dirty="0">
                <a:latin typeface="Arial"/>
                <a:cs typeface="Arial"/>
              </a:rPr>
              <a:t>.</a:t>
            </a:r>
            <a:r>
              <a:rPr lang="en-US" sz="1200" b="1" spc="-5" dirty="0">
                <a:latin typeface="Arial"/>
                <a:cs typeface="Arial"/>
              </a:rPr>
              <a:t> </a:t>
            </a:r>
            <a:endParaRPr lang="en-US" sz="1200" b="1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 spc="-5" dirty="0">
                <a:latin typeface="Arial"/>
                <a:cs typeface="Arial"/>
              </a:rPr>
              <a:t>Entre com </a:t>
            </a:r>
            <a:r>
              <a:rPr lang="en-US" sz="1200" dirty="0">
                <a:latin typeface="Arial"/>
                <a:cs typeface="Arial"/>
              </a:rPr>
              <a:t>a </a:t>
            </a:r>
            <a:r>
              <a:rPr lang="en-US" sz="1200" spc="-5" dirty="0">
                <a:latin typeface="Arial"/>
                <a:cs typeface="Arial"/>
              </a:rPr>
              <a:t>Name tag: </a:t>
            </a:r>
            <a:r>
              <a:rPr lang="en-US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RouteTable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VPCBitBeat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Selecione a </a:t>
            </a:r>
            <a:r>
              <a:rPr sz="1200" spc="-5" dirty="0">
                <a:latin typeface="Arial"/>
                <a:cs typeface="Arial"/>
              </a:rPr>
              <a:t>VPC: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/>
            </a:pPr>
            <a:r>
              <a:rPr sz="1200" spc="-5" dirty="0">
                <a:latin typeface="Arial"/>
                <a:cs typeface="Arial"/>
              </a:rPr>
              <a:t>Click </a:t>
            </a:r>
            <a:r>
              <a:rPr lang="pt-BR" sz="1200" spc="-5" dirty="0">
                <a:latin typeface="Arial"/>
                <a:cs typeface="Arial"/>
              </a:rPr>
              <a:t>em </a:t>
            </a:r>
            <a:r>
              <a:rPr sz="1200" b="1" spc="-5" dirty="0">
                <a:latin typeface="Arial"/>
                <a:cs typeface="Arial"/>
              </a:rPr>
              <a:t>Create </a:t>
            </a:r>
            <a:r>
              <a:rPr lang="pt-BR" sz="1200" spc="-5" dirty="0">
                <a:latin typeface="Arial"/>
                <a:cs typeface="Arial"/>
              </a:rPr>
              <a:t>e depois click em </a:t>
            </a:r>
            <a:r>
              <a:rPr sz="1200" b="1" spc="-5" dirty="0">
                <a:latin typeface="Arial"/>
                <a:cs typeface="Arial"/>
              </a:rPr>
              <a:t>Close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0"/>
              </a:spcBef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Selecione a tabela de rotas que você acabou de criar e vá para a parte inferior da tela, selecione a guia de </a:t>
            </a:r>
            <a:r>
              <a:rPr lang="pt-BR" sz="1200" b="1" spc="-5" dirty="0">
                <a:latin typeface="Arial"/>
                <a:cs typeface="Arial"/>
              </a:rPr>
              <a:t>Rotes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28600" indent="-228600">
              <a:lnSpc>
                <a:spcPct val="100000"/>
              </a:lnSpc>
              <a:spcBef>
                <a:spcPts val="140"/>
              </a:spcBef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latin typeface="Arial"/>
                <a:cs typeface="Arial"/>
              </a:rPr>
              <a:t>Edit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route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685800" lvl="1" indent="-228600">
              <a:spcBef>
                <a:spcPts val="140"/>
              </a:spcBef>
              <a:buFont typeface="+mj-lt"/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Observe que já existe uma rota que coincide com seu intervalo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CIDR. Esta rota mantém todo o tráfego local em seu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dentro de seu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 startAt="8"/>
            </a:pPr>
            <a:r>
              <a:rPr lang="pt-BR" sz="1200" spc="-5" dirty="0">
                <a:latin typeface="Arial"/>
                <a:cs typeface="Arial"/>
              </a:rPr>
              <a:t>Click em </a:t>
            </a:r>
            <a:r>
              <a:rPr lang="pt-BR" sz="1200" b="1" spc="-5" dirty="0" err="1">
                <a:latin typeface="Arial"/>
                <a:cs typeface="Arial"/>
              </a:rPr>
              <a:t>Add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route</a:t>
            </a:r>
            <a:r>
              <a:rPr lang="pt-BR" sz="1200" spc="-5" dirty="0">
                <a:latin typeface="Arial"/>
                <a:cs typeface="Arial"/>
              </a:rPr>
              <a:t>;</a:t>
            </a: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 startAt="8"/>
            </a:pPr>
            <a:r>
              <a:rPr sz="1200" spc="-5" dirty="0">
                <a:latin typeface="Arial"/>
                <a:cs typeface="Arial"/>
              </a:rPr>
              <a:t>Enter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estination: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0.0.0.0/0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representando todo o tráfego da Internet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 startAt="8"/>
            </a:pPr>
            <a:r>
              <a:rPr lang="pt-BR" sz="1200" spc="-5" dirty="0">
                <a:latin typeface="Arial"/>
                <a:cs typeface="Arial"/>
              </a:rPr>
              <a:t>Click em </a:t>
            </a:r>
            <a:r>
              <a:rPr lang="en-US" sz="1200" b="1" spc="-10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arget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685800" lvl="2" indent="-228600">
              <a:spcBef>
                <a:spcPts val="140"/>
              </a:spcBef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Selecione o </a:t>
            </a:r>
            <a:r>
              <a:rPr sz="1200" b="1" spc="-5" dirty="0">
                <a:latin typeface="Arial"/>
                <a:cs typeface="Arial"/>
              </a:rPr>
              <a:t>Internet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lang="en-US" sz="1200" b="1" spc="-5" dirty="0">
                <a:latin typeface="Arial"/>
                <a:cs typeface="Arial"/>
              </a:rPr>
              <a:t>g</a:t>
            </a:r>
            <a:r>
              <a:rPr sz="1200" b="1" spc="-5" dirty="0">
                <a:latin typeface="Arial"/>
                <a:cs typeface="Arial"/>
              </a:rPr>
              <a:t>ateway</a:t>
            </a:r>
            <a:r>
              <a:rPr lang="en-US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GWMinhaRedeVPCBitBeat</a:t>
            </a:r>
            <a:endParaRPr sz="1200" dirty="0">
              <a:latin typeface="Arial"/>
              <a:cs typeface="Arial"/>
            </a:endParaRPr>
          </a:p>
          <a:p>
            <a:pPr marL="685800" lvl="2" indent="-228600">
              <a:spcBef>
                <a:spcPts val="145"/>
              </a:spcBef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Selecione o gateway de internet que você criou anteriormente;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 startAt="8"/>
            </a:pPr>
            <a:r>
              <a:rPr sz="1200" spc="-5" dirty="0">
                <a:latin typeface="Arial"/>
                <a:cs typeface="Arial"/>
              </a:rPr>
              <a:t>Click </a:t>
            </a:r>
            <a:r>
              <a:rPr lang="pt-BR" sz="1200" spc="-5" dirty="0">
                <a:latin typeface="Arial"/>
                <a:cs typeface="Arial"/>
              </a:rPr>
              <a:t>em </a:t>
            </a:r>
            <a:r>
              <a:rPr sz="1200" b="1" spc="-5" dirty="0">
                <a:latin typeface="Arial"/>
                <a:cs typeface="Arial"/>
              </a:rPr>
              <a:t>Save </a:t>
            </a:r>
            <a:r>
              <a:rPr lang="en-US" sz="1200" b="1" spc="-5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outes </a:t>
            </a:r>
            <a:r>
              <a:rPr lang="pt-BR" sz="1200" spc="-5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click </a:t>
            </a:r>
            <a:r>
              <a:rPr lang="pt-BR" sz="1200" spc="-5" dirty="0">
                <a:latin typeface="Arial"/>
                <a:cs typeface="Arial"/>
              </a:rPr>
              <a:t>em </a:t>
            </a:r>
            <a:r>
              <a:rPr sz="1200" b="1" spc="-5" dirty="0">
                <a:latin typeface="Arial"/>
                <a:cs typeface="Arial"/>
              </a:rPr>
              <a:t>Close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Arial"/>
              <a:cs typeface="Arial"/>
            </a:endParaRPr>
          </a:p>
          <a:p>
            <a:pPr marL="12700" marR="118745">
              <a:lnSpc>
                <a:spcPct val="11090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criou uma tabela de rota pública que permitirá que recursos se comuniquem com a Internet por meio do gateway de Internet. A única etapa restante é associar essa tabela de rota à nossa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pública onde nossos servidores da Web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serão implantados.</a:t>
            </a:r>
          </a:p>
          <a:p>
            <a:pPr marL="12700" marR="118745">
              <a:lnSpc>
                <a:spcPct val="110900"/>
              </a:lnSpc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/>
                <a:cs typeface="Arial"/>
              </a:rPr>
              <a:t>Tabela de rota associada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Com a tabela de rotas que você acabou de criar selecionada, encontre a guia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Assossiations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698500" lvl="1" indent="-228600">
              <a:buFont typeface="+mj-lt"/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Observe que ele não está associado a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nenhuma </a:t>
            </a:r>
            <a:r>
              <a:rPr lang="pt-BR" sz="1200" spc="-5" dirty="0" err="1">
                <a:solidFill>
                  <a:srgbClr val="FF0000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que você criou.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latin typeface="Arial"/>
                <a:cs typeface="Arial"/>
              </a:rPr>
              <a:t>Edit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Assossiations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Marque a caixa de seleção ao lado da </a:t>
            </a: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pública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192.168.1.0/24 </a:t>
            </a:r>
            <a:r>
              <a:rPr lang="pt-BR" sz="1200" spc="-5" dirty="0">
                <a:latin typeface="Arial"/>
                <a:cs typeface="Arial"/>
              </a:rPr>
              <a:t>criada anteriormente e clique em </a:t>
            </a:r>
            <a:r>
              <a:rPr lang="pt-BR" sz="1200" b="1" spc="-5" dirty="0" err="1">
                <a:latin typeface="Arial"/>
                <a:cs typeface="Arial"/>
              </a:rPr>
              <a:t>Save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buFont typeface="+mj-lt"/>
              <a:buAutoNum type="arabicPeriod"/>
            </a:pPr>
            <a:endParaRPr lang="pt-BR" sz="1200" spc="-5" dirty="0">
              <a:latin typeface="Arial"/>
              <a:cs typeface="Arial"/>
            </a:endParaRPr>
          </a:p>
          <a:p>
            <a:pPr marL="241300" indent="-228600"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Faça o mesmo para </a:t>
            </a: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privada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192.168.2.0/24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7</a:t>
            </a:fld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68ECB5-1BE4-0640-8AB2-029A217D19B9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5CEAF728-0301-FE44-8263-CFB246720666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F4FCF82-B362-8243-847F-E1195A796E15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5BF389B4-AF54-604F-9FE3-D84DD7CB7AC7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84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65708" y="2318470"/>
            <a:ext cx="125857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b="1" spc="-5" dirty="0">
                <a:latin typeface="Arial"/>
                <a:cs typeface="Arial"/>
              </a:rPr>
              <a:t>REVISANDO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063" y="3934967"/>
            <a:ext cx="6708775" cy="161925"/>
          </a:xfrm>
          <a:custGeom>
            <a:avLst/>
            <a:gdLst/>
            <a:ahLst/>
            <a:cxnLst/>
            <a:rect l="l" t="t" r="r" b="b"/>
            <a:pathLst>
              <a:path w="6708775" h="161925">
                <a:moveTo>
                  <a:pt x="0" y="0"/>
                </a:moveTo>
                <a:lnTo>
                  <a:pt x="6708647" y="0"/>
                </a:lnTo>
                <a:lnTo>
                  <a:pt x="6708647" y="161543"/>
                </a:lnTo>
                <a:lnTo>
                  <a:pt x="0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12063" y="4117848"/>
            <a:ext cx="6422390" cy="161925"/>
          </a:xfrm>
          <a:custGeom>
            <a:avLst/>
            <a:gdLst/>
            <a:ahLst/>
            <a:cxnLst/>
            <a:rect l="l" t="t" r="r" b="b"/>
            <a:pathLst>
              <a:path w="6422390" h="161925">
                <a:moveTo>
                  <a:pt x="0" y="0"/>
                </a:moveTo>
                <a:lnTo>
                  <a:pt x="6422136" y="0"/>
                </a:lnTo>
                <a:lnTo>
                  <a:pt x="6422136" y="161544"/>
                </a:lnTo>
                <a:lnTo>
                  <a:pt x="0" y="1615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65708" y="2659846"/>
            <a:ext cx="6736080" cy="25686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conseguiu criar a primeira rede privada virtual para o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, que será a localização final de seus</a:t>
            </a:r>
          </a:p>
          <a:p>
            <a:pPr marL="12700">
              <a:lnSpc>
                <a:spcPts val="123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novo serviço de música baseado na web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BitBanger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 Você também criou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em seu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 para permitir a segmentação segura dos recursos que você iniciará. Esta é uma das primeiras etapas de criação de uma arquitetura em nuvem usando AWS sem o custo e a complexidade de uma rede física. Você tem acesso a mais recursos para ajudá-lo a se concentrar em ajudar o lançamento e o crescimento de sua empresa.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Nesta atividade, você: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Criou um novo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Construiu uma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pública e uma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privada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Lançou um gateway de internet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Configurou o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 para que o tráfego possa fluir entre 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pública e o gateway de Internet usando tabelas de rota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Explorou os componentes básicos de um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9879" y="5410200"/>
            <a:ext cx="5667155" cy="317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8</a:t>
            </a:fld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E3AE2-4AA6-5D4C-9D2F-76D0B669EDD1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F4856535-B986-274F-928C-BC50BFC8B2B4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E707FC24-2AAE-1649-A5A6-DDBD93E7BA74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66CCAE68-E29F-6D49-9332-6CF97DBA837F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846013DB-DDBB-46B7-B5D6-6C2D54654055}"/>
              </a:ext>
            </a:extLst>
          </p:cNvPr>
          <p:cNvSpPr/>
          <p:nvPr/>
        </p:nvSpPr>
        <p:spPr>
          <a:xfrm>
            <a:off x="457200" y="1048385"/>
            <a:ext cx="5477510" cy="1009015"/>
          </a:xfrm>
          <a:custGeom>
            <a:avLst/>
            <a:gdLst/>
            <a:ahLst/>
            <a:cxnLst/>
            <a:rect l="l" t="t" r="r" b="b"/>
            <a:pathLst>
              <a:path w="5477510" h="1009015">
                <a:moveTo>
                  <a:pt x="168123" y="0"/>
                </a:moveTo>
                <a:lnTo>
                  <a:pt x="5477510" y="0"/>
                </a:lnTo>
                <a:lnTo>
                  <a:pt x="5477510" y="840581"/>
                </a:lnTo>
                <a:lnTo>
                  <a:pt x="5471504" y="885275"/>
                </a:lnTo>
                <a:lnTo>
                  <a:pt x="5454556" y="925436"/>
                </a:lnTo>
                <a:lnTo>
                  <a:pt x="5428268" y="959462"/>
                </a:lnTo>
                <a:lnTo>
                  <a:pt x="5394242" y="985751"/>
                </a:lnTo>
                <a:lnTo>
                  <a:pt x="5354080" y="1002699"/>
                </a:lnTo>
                <a:lnTo>
                  <a:pt x="5309387" y="1008705"/>
                </a:lnTo>
                <a:lnTo>
                  <a:pt x="0" y="1008705"/>
                </a:lnTo>
                <a:lnTo>
                  <a:pt x="0" y="168123"/>
                </a:lnTo>
                <a:lnTo>
                  <a:pt x="6005" y="123429"/>
                </a:lnTo>
                <a:lnTo>
                  <a:pt x="22953" y="83268"/>
                </a:lnTo>
                <a:lnTo>
                  <a:pt x="49242" y="49242"/>
                </a:lnTo>
                <a:lnTo>
                  <a:pt x="83268" y="22953"/>
                </a:lnTo>
                <a:lnTo>
                  <a:pt x="123429" y="6005"/>
                </a:lnTo>
                <a:lnTo>
                  <a:pt x="168123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E0B726DD-23F0-4042-89BE-47956748E496}"/>
              </a:ext>
            </a:extLst>
          </p:cNvPr>
          <p:cNvSpPr/>
          <p:nvPr/>
        </p:nvSpPr>
        <p:spPr>
          <a:xfrm>
            <a:off x="1151542" y="1185862"/>
            <a:ext cx="445007" cy="441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6006A49B-620B-479E-9D44-7E8FFFBFF9BB}"/>
              </a:ext>
            </a:extLst>
          </p:cNvPr>
          <p:cNvSpPr/>
          <p:nvPr/>
        </p:nvSpPr>
        <p:spPr>
          <a:xfrm>
            <a:off x="4416378" y="1164692"/>
            <a:ext cx="445007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8532312A-22BC-410B-BFA1-3CEFBEE56F7D}"/>
              </a:ext>
            </a:extLst>
          </p:cNvPr>
          <p:cNvSpPr txBox="1"/>
          <p:nvPr/>
        </p:nvSpPr>
        <p:spPr>
          <a:xfrm>
            <a:off x="821055" y="1185862"/>
            <a:ext cx="4749800" cy="7340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445770" algn="ctr">
              <a:lnSpc>
                <a:spcPct val="100000"/>
              </a:lnSpc>
              <a:spcBef>
                <a:spcPts val="1180"/>
              </a:spcBef>
            </a:pPr>
            <a:r>
              <a:rPr lang="pt-BR" sz="2000" b="1" spc="-45" dirty="0">
                <a:latin typeface="Calibri"/>
                <a:cs typeface="Calibri"/>
              </a:rPr>
              <a:t>BOM TRABALHO</a:t>
            </a:r>
            <a:r>
              <a:rPr sz="2000" b="1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pt-BR" sz="1200" spc="-10" dirty="0">
                <a:cs typeface="Calibri"/>
              </a:rPr>
              <a:t>Você criou e configurou com sucesso a infraestrutura virtual do </a:t>
            </a:r>
            <a:r>
              <a:rPr lang="pt-BR" sz="1200" spc="-10" dirty="0" err="1">
                <a:cs typeface="Calibri"/>
              </a:rPr>
              <a:t>BitBeat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82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33400" y="1203485"/>
            <a:ext cx="30657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Teste seu conhecimento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857" y="1933367"/>
            <a:ext cx="5785485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8470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que significa a sigla VPC?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772150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que é um VPC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Quais são os seus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pública e privada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9264" y="3124200"/>
            <a:ext cx="5593715" cy="0"/>
          </a:xfrm>
          <a:custGeom>
            <a:avLst/>
            <a:gdLst/>
            <a:ahLst/>
            <a:cxnLst/>
            <a:rect l="l" t="t" r="r" b="b"/>
            <a:pathLst>
              <a:path w="5593715">
                <a:moveTo>
                  <a:pt x="0" y="0"/>
                </a:moveTo>
                <a:lnTo>
                  <a:pt x="559362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27963" y="3270966"/>
            <a:ext cx="45567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Qual é a finalidade da sua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pública e da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privada?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9264" y="3767328"/>
            <a:ext cx="5594350" cy="0"/>
          </a:xfrm>
          <a:custGeom>
            <a:avLst/>
            <a:gdLst/>
            <a:ahLst/>
            <a:cxnLst/>
            <a:rect l="l" t="t" r="r" b="b"/>
            <a:pathLst>
              <a:path w="5594350">
                <a:moveTo>
                  <a:pt x="0" y="0"/>
                </a:moveTo>
                <a:lnTo>
                  <a:pt x="559398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27962" y="3911046"/>
            <a:ext cx="5977637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Quais são as duas rotas na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pública? (Dica: observe suas tabelas de rotas.)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9264" y="4410456"/>
            <a:ext cx="5594350" cy="0"/>
          </a:xfrm>
          <a:custGeom>
            <a:avLst/>
            <a:gdLst/>
            <a:ahLst/>
            <a:cxnLst/>
            <a:rect l="l" t="t" r="r" b="b"/>
            <a:pathLst>
              <a:path w="5594350">
                <a:moveTo>
                  <a:pt x="0" y="0"/>
                </a:moveTo>
                <a:lnTo>
                  <a:pt x="559398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27963" y="4554175"/>
            <a:ext cx="306578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Qual é a finalidade do gateway de internet?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9264" y="5053584"/>
            <a:ext cx="5593715" cy="0"/>
          </a:xfrm>
          <a:custGeom>
            <a:avLst/>
            <a:gdLst/>
            <a:ahLst/>
            <a:cxnLst/>
            <a:rect l="l" t="t" r="r" b="b"/>
            <a:pathLst>
              <a:path w="5593715">
                <a:moveTo>
                  <a:pt x="0" y="0"/>
                </a:moveTo>
                <a:lnTo>
                  <a:pt x="559362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27963" y="5197302"/>
            <a:ext cx="610425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Os recursos lançados em sua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privada podem se comunicar diretamente com o gateway da Internet?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9264" y="5693664"/>
            <a:ext cx="5594350" cy="0"/>
          </a:xfrm>
          <a:custGeom>
            <a:avLst/>
            <a:gdLst/>
            <a:ahLst/>
            <a:cxnLst/>
            <a:rect l="l" t="t" r="r" b="b"/>
            <a:pathLst>
              <a:path w="5594350">
                <a:moveTo>
                  <a:pt x="0" y="0"/>
                </a:moveTo>
                <a:lnTo>
                  <a:pt x="559398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727963" y="5840430"/>
            <a:ext cx="5636260" cy="8598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22925" algn="l"/>
              </a:tabLst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dirty="0">
                <a:latin typeface="Times New Roman"/>
                <a:cs typeface="Times New Roman"/>
              </a:rPr>
              <a:t>O que é um NAT? O que é um gateway NAT?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584190" algn="l"/>
              </a:tabLst>
            </a:pPr>
            <a:r>
              <a:rPr sz="1100" dirty="0">
                <a:latin typeface="Webdings"/>
                <a:cs typeface="Arial" panose="020B0604020202020204" pitchFamily="34" charset="0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dirty="0">
                <a:latin typeface="Times New Roman"/>
                <a:cs typeface="Times New Roman"/>
              </a:rPr>
              <a:t>Qual é o tamanho de bloco permitido para um VPC?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537835" algn="l"/>
              </a:tabLst>
            </a:pPr>
            <a:r>
              <a:rPr sz="1100" dirty="0">
                <a:latin typeface="Webdings"/>
                <a:cs typeface="Arial" panose="020B0604020202020204" pitchFamily="34" charset="0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dirty="0">
                <a:latin typeface="Times New Roman"/>
                <a:cs typeface="Times New Roman"/>
              </a:rPr>
              <a:t>Qual é o tamanho mínimo para uma </a:t>
            </a:r>
            <a:r>
              <a:rPr lang="pt-BR" sz="1100" dirty="0" err="1">
                <a:latin typeface="Times New Roman"/>
                <a:cs typeface="Times New Roman"/>
              </a:rPr>
              <a:t>sub-rede</a:t>
            </a:r>
            <a:r>
              <a:rPr lang="pt-BR" sz="1100" dirty="0">
                <a:latin typeface="Times New Roman"/>
                <a:cs typeface="Times New Roman"/>
              </a:rPr>
              <a:t> VPC?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9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ACAC91-DBC9-CE4B-89BB-53B923EDA2B7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D7EE4A21-0B35-6949-91E8-48580DACD6D7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DEC5E042-207E-3B4B-A842-6A640989BD09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ABE391A2-4BC9-CA43-A4E3-7957BFCDB4B8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592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5046</Words>
  <Application>Microsoft Office PowerPoint</Application>
  <PresentationFormat>Personalizar</PresentationFormat>
  <Paragraphs>523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Webdings</vt:lpstr>
      <vt:lpstr>Wingdings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Virtual Private Cloud (VPC)</dc:title>
  <dc:subject>
  </dc:subject>
  <dc:creator>Buffington, Hannah</dc:creator>
  <cp:keywords>
  </cp:keywords>
  <cp:lastModifiedBy>Danilo sibov</cp:lastModifiedBy>
  <cp:revision>155</cp:revision>
  <cp:lastPrinted>2020-07-21T20:30:32Z</cp:lastPrinted>
  <dcterms:created xsi:type="dcterms:W3CDTF">2020-07-02T12:21:48Z</dcterms:created>
  <dcterms:modified xsi:type="dcterms:W3CDTF">2020-11-07T13:28:54Z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