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67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ahan, Ann Claire" initials="CAC" lastIdx="18" clrIdx="0">
    <p:extLst>
      <p:ext uri="{19B8F6BF-5375-455C-9EA6-DF929625EA0E}">
        <p15:presenceInfo xmlns:p15="http://schemas.microsoft.com/office/powerpoint/2012/main" userId="S-1-5-21-1407069837-2091007605-538272213-32250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833" autoAdjust="0"/>
  </p:normalViewPr>
  <p:slideViewPr>
    <p:cSldViewPr>
      <p:cViewPr>
        <p:scale>
          <a:sx n="150" d="100"/>
          <a:sy n="150" d="100"/>
        </p:scale>
        <p:origin x="1122" y="-36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2B6F4-354D-F745-A975-56C2E968B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E29E-01D9-F745-B8E3-0465E1649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8E9-C02B-B54B-A25A-7D95E2B5BE00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12C6-2EFB-794A-8D0E-65017D4F6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1E79-4D83-C247-8B9C-8EEABEB69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3B7E-6E2D-5C4B-B9DE-12A4E97B42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2" y="975519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A47070C-594D-9642-A51E-1ED676E83F86}"/>
              </a:ext>
            </a:extLst>
          </p:cNvPr>
          <p:cNvSpPr txBox="1">
            <a:spLocks/>
          </p:cNvSpPr>
          <p:nvPr/>
        </p:nvSpPr>
        <p:spPr>
          <a:xfrm>
            <a:off x="3712618" y="251545"/>
            <a:ext cx="4059782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/>
              <a:t>Educator Guide</a:t>
            </a:r>
          </a:p>
          <a:p>
            <a:pPr algn="r"/>
            <a:r>
              <a:rPr lang="en-US" sz="1600" b="1" dirty="0"/>
              <a:t>Creating a Virtual Private Cloud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C31282-04DB-F94B-B76E-0358CF0F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092237-53BC-BB49-A132-20D1931AE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C4EC-B91D-2D49-B969-E4B8EF2E26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educator/s/conte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 Student Guide and an Educator Guide. Print the Student Guide as a PDF for distribution to your students. You can also print this Educator Guide (</a:t>
            </a:r>
            <a:r>
              <a:rPr lang="en-US" sz="1100" i="1" dirty="0"/>
              <a:t>see instructions below</a:t>
            </a:r>
            <a:r>
              <a:rPr lang="en-US" sz="1100" dirty="0"/>
              <a:t>).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para educadores de criação de nuvem privada virtual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“Criando uma nuvem privada virtual”.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de criação de uma nuvem privada virtual (VPC)?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conhecimento VPC dos alunos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Principais conceitos e terminologia</a:t>
            </a:r>
          </a:p>
          <a:p>
            <a:r>
              <a:rPr lang="pt-BR" b="0" dirty="0"/>
              <a:t>Específico da Tarefa</a:t>
            </a:r>
          </a:p>
          <a:p>
            <a:r>
              <a:rPr lang="pt-BR" b="0" dirty="0"/>
              <a:t>Baseado em desempenho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Use este recurso para começar a usar o </a:t>
            </a:r>
            <a:r>
              <a:rPr lang="pt-BR" b="0" dirty="0" err="1"/>
              <a:t>Amazon</a:t>
            </a:r>
            <a:r>
              <a:rPr lang="pt-BR" b="0" dirty="0"/>
              <a:t> VPC:</a:t>
            </a:r>
          </a:p>
          <a:p>
            <a:r>
              <a:rPr lang="pt-BR" b="0" dirty="0"/>
              <a:t>Guia de primeiros passos (https://docs.aws.amazon.com/</a:t>
            </a:r>
            <a:r>
              <a:rPr lang="pt-BR" b="0" dirty="0" err="1"/>
              <a:t>vpc</a:t>
            </a:r>
            <a:r>
              <a:rPr lang="pt-BR" b="0" dirty="0"/>
              <a:t>/</a:t>
            </a:r>
            <a:r>
              <a:rPr lang="pt-BR" b="0" dirty="0" err="1"/>
              <a:t>latest</a:t>
            </a:r>
            <a:r>
              <a:rPr lang="pt-BR" b="0" dirty="0"/>
              <a:t>/</a:t>
            </a:r>
            <a:r>
              <a:rPr lang="pt-BR" b="0" dirty="0" err="1"/>
              <a:t>userguide</a:t>
            </a:r>
            <a:r>
              <a:rPr lang="pt-BR" b="0" dirty="0"/>
              <a:t>/what-is-amazon-vpc.html).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292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2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1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9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69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Ativar conhecimento prévio</a:t>
            </a:r>
          </a:p>
          <a:p>
            <a:r>
              <a:rPr lang="pt-BR" b="0" dirty="0" err="1"/>
              <a:t>Prompts</a:t>
            </a:r>
            <a:r>
              <a:rPr lang="pt-BR" b="0" dirty="0"/>
              <a:t> potenciais:</a:t>
            </a:r>
          </a:p>
          <a:p>
            <a:endParaRPr lang="pt-BR" b="0" dirty="0"/>
          </a:p>
          <a:p>
            <a:r>
              <a:rPr lang="pt-BR" b="0" dirty="0"/>
              <a:t>Pessoalmente (IP)</a:t>
            </a:r>
          </a:p>
          <a:p>
            <a:r>
              <a:rPr lang="pt-BR" b="0" dirty="0"/>
              <a:t>Diga: Com um parceiro, discuta sua experiência e / ou conhecimento de redes virtuais.</a:t>
            </a:r>
          </a:p>
          <a:p>
            <a:r>
              <a:rPr lang="pt-BR" b="0" dirty="0"/>
              <a:t>Discutir: Peça aos alunos para compartilharem suas experiências / conhecimentos com o grupo.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Diga: Conte-nos mais sobre como você construiu sua infraestrutura.</a:t>
            </a:r>
          </a:p>
          <a:p>
            <a:r>
              <a:rPr lang="pt-BR" b="0" dirty="0"/>
              <a:t>[se os alunos não estão familiarizados com redes virtuais e / ou infraestruturas escalonáveis ​​da AWS, diga a eles para não se preocuparem, e que eles farão o aprendizado prático nesta atividade para aprender mais.]</a:t>
            </a:r>
          </a:p>
          <a:p>
            <a:endParaRPr lang="pt-BR" b="0" dirty="0"/>
          </a:p>
          <a:p>
            <a:r>
              <a:rPr lang="pt-BR" b="0" dirty="0"/>
              <a:t>Online (O)</a:t>
            </a:r>
          </a:p>
          <a:p>
            <a:r>
              <a:rPr lang="pt-BR" b="0" dirty="0" err="1"/>
              <a:t>Prompt</a:t>
            </a:r>
            <a:r>
              <a:rPr lang="pt-BR" b="0" dirty="0"/>
              <a:t>: escreva suas anotações ou compartilhe no chat sua resposta ao seguinte </a:t>
            </a:r>
            <a:r>
              <a:rPr lang="pt-BR" b="0" dirty="0" err="1"/>
              <a:t>prompt</a:t>
            </a:r>
            <a:r>
              <a:rPr lang="pt-BR" b="0" dirty="0"/>
              <a:t> (isso também pode ser feito como um </a:t>
            </a:r>
            <a:r>
              <a:rPr lang="pt-BR" b="0" dirty="0" err="1"/>
              <a:t>pré</a:t>
            </a:r>
            <a:r>
              <a:rPr lang="pt-BR" b="0" dirty="0"/>
              <a:t>-trabalho, junto com o </a:t>
            </a:r>
            <a:r>
              <a:rPr lang="pt-BR" b="0" dirty="0" err="1"/>
              <a:t>prompt</a:t>
            </a:r>
            <a:r>
              <a:rPr lang="pt-BR" b="0" dirty="0"/>
              <a:t> de discussão a seguir):</a:t>
            </a:r>
          </a:p>
          <a:p>
            <a:r>
              <a:rPr lang="pt-BR" b="0" dirty="0"/>
              <a:t>Qual é a sua experiência e / ou conhecimento em redes virtuais? Se você construiu uma infraestrutura escalonável usando AWS no passado, descreva sua experiência. Não se preocupe se você não tiver experiência em construir uma infraestrutura escalável - você aprenderá mais sobre isso e redes virtuais nesta atividade de aprendizado prático.</a:t>
            </a:r>
          </a:p>
          <a:p>
            <a:r>
              <a:rPr lang="pt-BR" b="0" dirty="0"/>
              <a:t>Pergunte: Quantos de vocês já tiveram experiência com redes virtuais?</a:t>
            </a:r>
          </a:p>
          <a:p>
            <a:r>
              <a:rPr lang="pt-BR" b="0" dirty="0"/>
              <a:t>[escolha um aluno]</a:t>
            </a:r>
          </a:p>
          <a:p>
            <a:r>
              <a:rPr lang="pt-BR" b="0" dirty="0"/>
              <a:t>Diga: Conte-nos mais sobre sua experiência.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[escolha um aluno, se aplicável]</a:t>
            </a:r>
          </a:p>
          <a:p>
            <a:r>
              <a:rPr lang="pt-BR" b="0" dirty="0"/>
              <a:t>Diga: Conte-nos mais sobre o que você construiu.</a:t>
            </a:r>
          </a:p>
          <a:p>
            <a:r>
              <a:rPr lang="pt-BR" b="0" dirty="0"/>
              <a:t>[se os alunos não estão familiarizados, diga-lhes que não</a:t>
            </a:r>
          </a:p>
          <a:p>
            <a:r>
              <a:rPr lang="pt-BR" b="0" dirty="0"/>
              <a:t>se preocupar e que eles estarão praticando o aprendizado nesta atividade para aprender mais.]</a:t>
            </a:r>
          </a:p>
          <a:p>
            <a:endParaRPr lang="pt-BR" b="0" dirty="0"/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 (IP)</a:t>
            </a:r>
          </a:p>
          <a:p>
            <a:r>
              <a:rPr lang="pt-BR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endParaRPr lang="pt-BR" b="0" dirty="0"/>
          </a:p>
          <a:p>
            <a:r>
              <a:rPr lang="pt-BR" b="0" dirty="0"/>
              <a:t>Aviso </a:t>
            </a:r>
            <a:r>
              <a:rPr lang="pt-BR" b="0" dirty="0" err="1"/>
              <a:t>pré</a:t>
            </a:r>
            <a:r>
              <a:rPr lang="pt-BR" b="0" dirty="0"/>
              <a:t>-atividade: (O)</a:t>
            </a:r>
          </a:p>
          <a:p>
            <a:r>
              <a:rPr lang="pt-BR" b="0" dirty="0"/>
              <a:t>Leia o cenário e responda ao </a:t>
            </a:r>
            <a:r>
              <a:rPr lang="pt-BR" b="0" dirty="0" err="1"/>
              <a:t>prompt</a:t>
            </a:r>
            <a:r>
              <a:rPr lang="pt-BR" b="0" dirty="0"/>
              <a:t> em suas notas. (Isso também pode ser feito como trabalho de </a:t>
            </a:r>
            <a:r>
              <a:rPr lang="pt-BR" b="0" dirty="0" err="1"/>
              <a:t>pré</a:t>
            </a:r>
            <a:r>
              <a:rPr lang="pt-BR" b="0" dirty="0"/>
              <a:t>-atividade com as perguntas “Ativar Conhecimento de Fundo”.)</a:t>
            </a:r>
          </a:p>
          <a:p>
            <a:endParaRPr lang="pt-BR" b="0" dirty="0"/>
          </a:p>
          <a:p>
            <a:r>
              <a:rPr lang="pt-BR" b="0" dirty="0"/>
              <a:t>Informações básicas para informar as respostas:</a:t>
            </a:r>
          </a:p>
          <a:p>
            <a:r>
              <a:rPr lang="pt-BR" b="0" dirty="0"/>
              <a:t>As redes virtuais permitem que as máquinas virtuais se comuniquem umas com as outras. </a:t>
            </a:r>
            <a:r>
              <a:rPr lang="pt-BR" b="0" dirty="0" err="1"/>
              <a:t>Amazon</a:t>
            </a:r>
            <a:r>
              <a:rPr lang="pt-BR" b="0" dirty="0"/>
              <a:t> VPC é a camada de rede do </a:t>
            </a:r>
            <a:r>
              <a:rPr lang="pt-BR" b="0" dirty="0" err="1"/>
              <a:t>Amazon</a:t>
            </a:r>
            <a:r>
              <a:rPr lang="pt-BR" b="0" dirty="0"/>
              <a:t> EC2. Uma nuvem privada virtual (VPC) é uma rede virtual dedicada à sua conta AWS. </a:t>
            </a:r>
            <a:r>
              <a:rPr lang="pt-BR" b="0" dirty="0" err="1"/>
              <a:t>Amazon</a:t>
            </a:r>
            <a:r>
              <a:rPr lang="pt-BR" b="0" dirty="0"/>
              <a:t> Web Services tem escalabilidade embutida; ele oferece muitos serviços para ajudar a aumentar ou diminuir os aplicativos, dependendo dos requisitos de recursos.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335C-CBCA-354B-8E53-BB2646653157}"/>
              </a:ext>
            </a:extLst>
          </p:cNvPr>
          <p:cNvSpPr txBox="1"/>
          <p:nvPr/>
        </p:nvSpPr>
        <p:spPr>
          <a:xfrm>
            <a:off x="2390919" y="1258669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Introduce</a:t>
            </a:r>
            <a:endParaRPr lang="en-US" sz="1200" dirty="0"/>
          </a:p>
          <a:p>
            <a:r>
              <a:rPr lang="en-US" sz="1200" dirty="0"/>
              <a:t>Prior to starting the activity, introduce the activity to your students.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736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páginas 1-3: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que significa VPC e por que eles criarão uma </a:t>
            </a:r>
            <a:r>
              <a:rPr lang="pt-BR" sz="1400" b="0" dirty="0" err="1"/>
              <a:t>sub-rede</a:t>
            </a:r>
            <a:r>
              <a:rPr lang="pt-BR" sz="1400" b="0" dirty="0"/>
              <a:t> pública e privada antes de verificar sua compreensão dos termos e definições principais. Uma avaliação de terminologia também está incluída neste baralho como uma opção para verificar a compreensão do aluno.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as páginas 1-2. Enquanto os alunos leem, peça-lhes que </a:t>
            </a:r>
            <a:r>
              <a:rPr lang="pt-BR" sz="1400" b="0" dirty="0" err="1"/>
              <a:t>destacem</a:t>
            </a:r>
            <a:r>
              <a:rPr lang="pt-BR" sz="1400" b="0" dirty="0"/>
              <a:t>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Nuvem privada virtual (VPC): uma rede virtual dedicada à sua conta AWS</a:t>
            </a:r>
          </a:p>
          <a:p>
            <a:r>
              <a:rPr lang="pt-BR" sz="1400" b="0" dirty="0" err="1"/>
              <a:t>Sub-rede</a:t>
            </a:r>
            <a:r>
              <a:rPr lang="pt-BR" sz="1400" b="0" dirty="0"/>
              <a:t>: um intervalo de endereços IP em seu VPC</a:t>
            </a:r>
          </a:p>
          <a:p>
            <a:r>
              <a:rPr lang="pt-BR" sz="1400" b="0" dirty="0"/>
              <a:t>Tabela de rotas: um conjunto de regras, chamadas rotas, usadas para determinar para onde o tráfego da rede é direcionado</a:t>
            </a:r>
          </a:p>
          <a:p>
            <a:r>
              <a:rPr lang="pt-BR" sz="1400" b="0" dirty="0"/>
              <a:t>Gateway de Internet: um gateway que você anexa ao seu VPC para permitir a comunicação entre recursos em seu VPC e a Internet</a:t>
            </a:r>
          </a:p>
          <a:p>
            <a:r>
              <a:rPr lang="pt-BR" sz="1400" b="0" dirty="0"/>
              <a:t>VPC </a:t>
            </a:r>
            <a:r>
              <a:rPr lang="pt-BR" sz="1400" b="0" dirty="0" err="1"/>
              <a:t>endpoint</a:t>
            </a:r>
            <a:r>
              <a:rPr lang="pt-BR" sz="1400" b="0" dirty="0"/>
              <a:t>: permite que você conecte de forma privada seu VPC a serviços AWS suportados e serviços de </a:t>
            </a:r>
            <a:r>
              <a:rPr lang="pt-BR" sz="1400" b="0" dirty="0" err="1"/>
              <a:t>endpoint</a:t>
            </a:r>
            <a:r>
              <a:rPr lang="pt-BR" sz="1400" b="0" dirty="0"/>
              <a:t> VPC fornecidos por </a:t>
            </a:r>
            <a:r>
              <a:rPr lang="pt-BR" sz="1400" b="0" dirty="0" err="1"/>
              <a:t>PrivateLink</a:t>
            </a:r>
            <a:r>
              <a:rPr lang="pt-BR" sz="1400" b="0" dirty="0"/>
              <a:t> sem a necessidade de um gateway de internet, dispositivo NAT, conexão VPN ou AWS </a:t>
            </a:r>
            <a:r>
              <a:rPr lang="pt-BR" sz="1400" b="0" dirty="0" err="1"/>
              <a:t>Direct</a:t>
            </a:r>
            <a:r>
              <a:rPr lang="pt-BR" sz="1400" b="0" dirty="0"/>
              <a:t> Connect Connection. As instâncias em seu VPC não exigem endereços IP públicos para se comunicarem com recursos no serviço. O tráfego entre seu VPC e o outro serviço não sai da rede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nuvem privada virtual não padrão (VPC):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está criando um VPC não padrão e não um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deseja controlar sua infraestrutura nesta instância.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Qual tem um endereço IP privado, um VPC padrão ou um VPC não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um VPC não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Faça referência e aponte para a Referência do CIDR no slide 10.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conceitos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padrão: associado a uma conta </a:t>
            </a:r>
            <a:r>
              <a:rPr lang="pt-BR" sz="1100" b="0" dirty="0" err="1"/>
              <a:t>Amazon</a:t>
            </a:r>
            <a:r>
              <a:rPr lang="pt-BR" sz="1100" b="0" dirty="0"/>
              <a:t> AWS no registro; ótimo para lançar sites simples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não padrão: requer etapas de configuração ao buscar controle sobre sua infraestrutura; tem um endereço IP privado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</a:t>
            </a:r>
            <a:r>
              <a:rPr lang="pt-BR" sz="1100" b="0" dirty="0" err="1"/>
              <a:t>sub-redes</a:t>
            </a:r>
            <a:r>
              <a:rPr lang="pt-BR" sz="1100" b="0" dirty="0"/>
              <a:t> públicas e privadas: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vai construir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uma </a:t>
            </a:r>
            <a:r>
              <a:rPr lang="pt-BR" sz="1100" b="0" dirty="0" err="1"/>
              <a:t>sub-rede</a:t>
            </a:r>
            <a:r>
              <a:rPr lang="pt-BR" sz="1100" b="0" dirty="0"/>
              <a:t> privada?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precisa de servidores da Web em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servidores de aplicativos e banco de dados em uma </a:t>
            </a:r>
            <a:r>
              <a:rPr lang="pt-BR" sz="1100" b="0" dirty="0" err="1"/>
              <a:t>sub-rede</a:t>
            </a:r>
            <a:r>
              <a:rPr lang="pt-BR" sz="1100" b="0" dirty="0"/>
              <a:t> privada.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Você criará um NAT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À medida que os alunos criam suas </a:t>
            </a:r>
            <a:r>
              <a:rPr lang="pt-BR" sz="1100" b="0" dirty="0" err="1"/>
              <a:t>sub-redes</a:t>
            </a:r>
            <a:r>
              <a:rPr lang="pt-BR" sz="1100" b="0" dirty="0"/>
              <a:t>, certifique-se de escolher uma zona de disponibilidade.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Network </a:t>
            </a:r>
            <a:r>
              <a:rPr lang="pt-BR" sz="1100" b="0" dirty="0" err="1"/>
              <a:t>Address</a:t>
            </a:r>
            <a:r>
              <a:rPr lang="pt-BR" sz="1100" b="0" dirty="0"/>
              <a:t> </a:t>
            </a:r>
            <a:r>
              <a:rPr lang="pt-BR" sz="1100" b="0" dirty="0" err="1"/>
              <a:t>Translation</a:t>
            </a:r>
            <a:r>
              <a:rPr lang="pt-BR" sz="1100" b="0" dirty="0"/>
              <a:t> (NAT): Um processo no qual um ou mais endereços IP locais são convertidos em um ou mais endereços IP globais e vice-versa para fornecer acesso à Internet aos hosts locais.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 gateway de Internet: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 Gateway de Internet?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O </a:t>
            </a:r>
            <a:r>
              <a:rPr lang="pt-BR" sz="1100" b="0" dirty="0" err="1"/>
              <a:t>BitBeat</a:t>
            </a:r>
            <a:r>
              <a:rPr lang="pt-BR" sz="1100" b="0" dirty="0"/>
              <a:t> deve ser um site de acesso público.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Existem duas etapas necessárias para tornar o site acessível ao público. O que eles são?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Crie um gateway da Internet e conecte o gateway da Internet ao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Como se desprender: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Consulte o diagrama e discuta a função do gateway da Internet (IGW) e como ele conecta o VPC à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Localização do gateway da Internet no console: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link IGW está localizado na navegação à esquerda, na seção NUVEM PRIVADA VIRTUAL.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Gateway de Internet: um gateway de Internet é um componente VPC gerenciado que permite a comunicação entre instâncias em seu VPC e a Internet.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Tabela de Rota: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uma Tabela de Rota?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Para permitir que os servidores da web </a:t>
            </a:r>
            <a:r>
              <a:rPr lang="pt-BR" sz="1100" b="0" dirty="0" err="1"/>
              <a:t>BitBeat</a:t>
            </a:r>
            <a:r>
              <a:rPr lang="pt-BR" sz="1100" b="0" dirty="0"/>
              <a:t> sejam capazes de responder às solicitações dos clientes. Precisamos criar uma tabela de rota pública que permitirá aos recursos se comunicarem com a Internet por meio do gateway da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Na Etapa 10, certifique-se de que os alunos selecionem o Gateway de Internet que criaram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Representar Conceitos</a:t>
            </a:r>
          </a:p>
          <a:p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endParaRPr lang="pt-BR" b="0" dirty="0"/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e, em seguida, peça aos alunos que troquem casos de uso. Como alternativa, forneça um caso de uso mais especializado que seja mais relevante para seus alunos.</a:t>
            </a:r>
          </a:p>
          <a:p>
            <a:r>
              <a:rPr lang="pt-BR" b="0" dirty="0"/>
              <a:t>Desafio</a:t>
            </a:r>
          </a:p>
          <a:p>
            <a:r>
              <a:rPr lang="pt-BR" b="0" dirty="0"/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endParaRPr lang="pt-BR" b="0" dirty="0"/>
          </a:p>
          <a:p>
            <a:r>
              <a:rPr lang="pt-BR" b="0" dirty="0"/>
              <a:t>Extensão: percursos de carreira</a:t>
            </a:r>
          </a:p>
          <a:p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Ligação: </a:t>
            </a:r>
            <a:r>
              <a:rPr lang="en-US" u="sng" dirty="0">
                <a:hlinkClick r:id="rId3"/>
              </a:rPr>
              <a:t>https://www.awseducate.com/educator/s/content</a:t>
            </a:r>
            <a:endParaRPr lang="en-US" u="sng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4"/>
          </a:xfrm>
          <a:prstGeom prst="rect">
            <a:avLst/>
          </a:prstGeo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Times New Roman"/>
                <a:cs typeface="Times New Roman"/>
              </a:rPr>
              <a:t>Creating a Virtual Private Cloud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AF14EF84-8CDA-BD45-B4FF-C59E98696D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9509531"/>
            <a:ext cx="77724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1550"/>
            <a:r>
              <a:rPr lang="en-US" altLang="en-US" sz="1200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600" dirty="0"/>
          </a:p>
          <a:p>
            <a:pPr defTabSz="971550"/>
            <a:r>
              <a:rPr lang="en-US" altLang="en-US" sz="1200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600" dirty="0"/>
          </a:p>
          <a:p>
            <a:endParaRPr lang="en-US" dirty="0"/>
          </a:p>
        </p:txBody>
      </p:sp>
      <p:sp>
        <p:nvSpPr>
          <p:cNvPr id="11" name="Slide Number Placeholder 16">
            <a:extLst>
              <a:ext uri="{FF2B5EF4-FFF2-40B4-BE49-F238E27FC236}">
                <a16:creationId xmlns:a16="http://schemas.microsoft.com/office/drawing/2014/main" id="{8A801105-2424-CB47-A1DB-8F7F6C14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9"/>
            <a:ext cx="6703695" cy="4184014"/>
          </a:xfrm>
          <a:prstGeom prst="rect">
            <a:avLst/>
          </a:prstGeo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0"/>
            <a:ext cx="6703695" cy="19441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3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15EC855-3A21-2B47-B32B-86001E418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9412412"/>
            <a:ext cx="7772400" cy="61555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71550"/>
            <a:r>
              <a:rPr lang="en-US" altLang="en-US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r>
              <a:rPr lang="en-US" altLang="en-US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fld id="{D273C2DB-FDB7-F74B-A637-2505178F0C37}" type="slidenum">
              <a:rPr lang="en-US" sz="850" smtClean="0">
                <a:latin typeface="Calibri" panose="020F0502020204030204" pitchFamily="34" charset="0"/>
              </a:rPr>
              <a:pPr/>
              <a:t>‹nº›</a:t>
            </a:fld>
            <a:endParaRPr lang="en-US" altLang="en-US" sz="744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AC6DC6-369D-2549-B255-5C07B318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a Virtual Private Cloud</a:t>
            </a:r>
          </a:p>
        </p:txBody>
      </p:sp>
    </p:spTree>
    <p:extLst>
      <p:ext uri="{BB962C8B-B14F-4D97-AF65-F5344CB8AC3E}">
        <p14:creationId xmlns:p14="http://schemas.microsoft.com/office/powerpoint/2010/main" val="1234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4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1B08D6-C4B7-7647-9F7A-46D502BEA8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fld id="{D273C2DB-FDB7-F74B-A637-2505178F0C37}" type="slidenum">
              <a:rPr lang="en-US" sz="850" b="0" i="0" smtClean="0">
                <a:latin typeface="Calibri" panose="020F0502020204030204" pitchFamily="34" charset="0"/>
              </a:rPr>
              <a:pPr defTabSz="971550"/>
              <a:t>‹nº›</a:t>
            </a:fld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7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ocs.aws.amazon.com/vpc/latest/userguide/vpc-nat-gateway.html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-1" y="1219200"/>
            <a:ext cx="5598095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2C95-C438-A64B-AD33-FADC6B141E72}"/>
              </a:ext>
            </a:extLst>
          </p:cNvPr>
          <p:cNvSpPr txBox="1"/>
          <p:nvPr/>
        </p:nvSpPr>
        <p:spPr>
          <a:xfrm>
            <a:off x="457200" y="1524000"/>
            <a:ext cx="514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Criar VPC com NAT para </a:t>
            </a:r>
            <a:r>
              <a:rPr lang="pt-BR" sz="2400" dirty="0" err="1"/>
              <a:t>Sub-net</a:t>
            </a:r>
            <a:r>
              <a:rPr lang="pt-BR" sz="2400" dirty="0"/>
              <a:t> Publica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9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520334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configurará a instância para usar o grupo de segurança da Web criado anteriormente ou libera HTTP e SSH em uma nova regra: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Security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GrupoSec-ServidoresLinux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LiberaHTTP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-SSH-MySQL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Review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Revise as informações da instância e 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(Executar)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caixa de diálogo 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Select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an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existing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keypair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(Selecione um par de chaves existente), 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selecione  I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acknowledge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...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(Eu reconheço...).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(Executar instâncias) e, em seguida, 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View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(Visualizar instâncias)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Aguarde até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ServidorWebBitBeat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mostrar em </a:t>
            </a:r>
            <a:r>
              <a:rPr lang="pt-BR" sz="1200" spc="-5" dirty="0">
                <a:latin typeface="Arial"/>
                <a:cs typeface="Arial"/>
              </a:rPr>
              <a:t>verificação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 2/2 verificações aprovadas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coluna Status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Checks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Isso pode levar alguns minutos. Clique em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Atualizar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 no canto superior direito a cada 30 segundos para atualizações.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Agora, você se conectará ao servidor web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ServidorWebBitBeat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em execução na instância do EC2.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Copie o valor 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DNS Público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(IPv4) mostrado na guia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(Descrição) na parte inferior da página.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Abra uma nova guia do navegador da Web, cole o valor 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DNS Público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e pressione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Enter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Você deve ver uma página da Web exibindo o logotipo da AWS e os valores de metadados da instância.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</p:spTree>
    <p:extLst>
      <p:ext uri="{BB962C8B-B14F-4D97-AF65-F5344CB8AC3E}">
        <p14:creationId xmlns:p14="http://schemas.microsoft.com/office/powerpoint/2010/main" val="16730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02250F-4AAD-4A7D-B926-1408E41A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7" y="5410200"/>
            <a:ext cx="4523809" cy="37047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7DA475-493D-4A0D-BE7E-DC2B164B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0" y="1475050"/>
            <a:ext cx="4523809" cy="3704762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373759-0C08-44FC-A932-E94E11870B4E}"/>
              </a:ext>
            </a:extLst>
          </p:cNvPr>
          <p:cNvSpPr/>
          <p:nvPr/>
        </p:nvSpPr>
        <p:spPr>
          <a:xfrm>
            <a:off x="4102417" y="160274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7030A0"/>
                </a:solidFill>
                <a:latin typeface="Arial"/>
                <a:cs typeface="Arial"/>
              </a:rPr>
              <a:t>Até o momento implementamos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263FDD-3498-4396-9DF0-FEC6CE9D65CF}"/>
              </a:ext>
            </a:extLst>
          </p:cNvPr>
          <p:cNvSpPr/>
          <p:nvPr/>
        </p:nvSpPr>
        <p:spPr>
          <a:xfrm>
            <a:off x="3657600" y="5718364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7030A0"/>
                </a:solidFill>
                <a:latin typeface="Arial"/>
                <a:cs typeface="Arial"/>
              </a:rPr>
              <a:t>A arquitetura completa que você irá implantar é:</a:t>
            </a:r>
          </a:p>
        </p:txBody>
      </p:sp>
    </p:spTree>
    <p:extLst>
      <p:ext uri="{BB962C8B-B14F-4D97-AF65-F5344CB8AC3E}">
        <p14:creationId xmlns:p14="http://schemas.microsoft.com/office/powerpoint/2010/main" val="426565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354135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criará um grupo de segurança para permitir que seu servidor web acesse sua instância de banco de dados do RDS. O grupo de segurança será usado quando você executar a instância de banco de dados.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Painel EC2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 Rede e Segurança – 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Grupos de Segurança</a:t>
            </a:r>
          </a:p>
          <a:p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	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Criar grupo de segurança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Security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GrupoSec-BancodeDados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LiberaMySQL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Tipo de Origem: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Personalizado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Origem: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192.168.1.0/24</a:t>
            </a:r>
          </a:p>
          <a:p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Em 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Regras de entrada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Adicionar regra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 Tipo: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MYSQL/Aurora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LiberaMySQL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VPC escolher: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Criar grupo de segurança</a:t>
            </a:r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grupo de Segurança para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77339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64036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Nesta tarefa, você configurará e executará uma instância de banco de dados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do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for MySQL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As implantações 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do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proporcionam disponibilidade e durabilidade melhores para instâncias de banco de dados, o que as torna a solução ideal para cargas de trabalho de banco de dados de produção.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Quando você provisiona uma instância de banco de dados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cria automaticamente uma instância de banco de dados principal e replica sincronicamente os dados para uma instância de espera em uma zona de disponibilidade (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 diferente.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painel de navegação esquerdo, clique em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(Banco de dados).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(Criar banco de dados)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criar um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  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manter marcado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Community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manter marcado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8.0.20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marque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(Configurações),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(Identificador do banco de dados): 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databaseBitbeat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: 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(Tamanho da instância de banco de dados), configure: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Selecione  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Burstable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(aparece os de classe “t”)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Selecione 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db.t3.micro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(Armazenamento),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(Tipo de armazenamento): 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(SSD)</a:t>
            </a:r>
          </a:p>
          <a:p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(Armazenamento alocado): 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Em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deixe marcado: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/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 Em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deixe: 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servidor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440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7050006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– Deixe 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arcado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standby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(Conectividade),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Selecione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 VPC: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Expanda 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(Configuração de conectividade adicional) e, em seguida, configure:</a:t>
            </a:r>
          </a:p>
          <a:p>
            <a:pPr lvl="0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manter marcado :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Para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(Grupos de segurança) deixe marcado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(Escolha existente):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clique em na caixa de escolha de </a:t>
            </a:r>
            <a:r>
              <a:rPr lang="pt-BR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segurança de banco de dados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e escolha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GrupoSec-BancodeDados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 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 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Zone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como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como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3306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marcado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Expanda 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(Configuração adicional) e, em seguida,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(Nome do banco de dados inicial):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(Habilitar backups automáticos)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(Habilitar encriptação)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(Habilitar monitoramento aprimorado)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desativará os backups,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normalmente não é recomendado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mas agilizará a implantação do banco de dados para este laboratório.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Clique em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(Criar banco de dados)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 banco de dados agora será iniciado.</a:t>
            </a:r>
          </a:p>
          <a:p>
            <a:pPr lvl="1"/>
            <a:endParaRPr lang="pt-B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você precisará aguardar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aproximadamente 4 minutos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para que o banco de dados esteja disponível.</a:t>
            </a:r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servidor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3257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224869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processo de implantação está implantando um banco de dados em duas zonas de disponibilidade diferentes.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Aguarde até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(Informações) mudar para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(Modificando) ou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(Disponível).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nome do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(clique no link propriamente dito).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Role para baixo até a seção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(Conectividade e segurança) e copie o campo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Ele será semelhante a: 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lab-db.cggq8lhnxvnv.us-west-2.rds.amazonaws.com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Coletar dados para teste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0CA34E-E57B-47F9-A0F4-C2370FEF5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6" y="3769088"/>
            <a:ext cx="6860388" cy="2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95603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: 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dbbitbeat.cojxiorjgtlw.us-east-1.rds.amazonaws.com</a:t>
            </a:r>
          </a:p>
          <a:p>
            <a:pPr lvl="0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endParaRPr lang="pt-BR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pt-BR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endParaRPr lang="pt-BR" sz="1200" spc="-5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Teste com a aplicação Web e o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59CF8C-A238-4DA8-8C8F-CFBA5486A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6" y="2723483"/>
            <a:ext cx="6764547" cy="25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Desativar proteção para deletar o 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86B3F8-17FF-4DB9-8BF4-F824F1581AF3}"/>
              </a:ext>
            </a:extLst>
          </p:cNvPr>
          <p:cNvSpPr/>
          <p:nvPr/>
        </p:nvSpPr>
        <p:spPr>
          <a:xfrm>
            <a:off x="3657600" y="1553156"/>
            <a:ext cx="1557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</a:t>
            </a:r>
            <a:r>
              <a:rPr lang="pt-BR" sz="1400" spc="-5" dirty="0" err="1">
                <a:solidFill>
                  <a:srgbClr val="FF0000"/>
                </a:solidFill>
                <a:latin typeface="Arial"/>
                <a:cs typeface="Arial"/>
              </a:rPr>
              <a:t>Modify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234CFD-4F58-47DE-B1E8-4CB859391F0D}"/>
              </a:ext>
            </a:extLst>
          </p:cNvPr>
          <p:cNvSpPr/>
          <p:nvPr/>
        </p:nvSpPr>
        <p:spPr>
          <a:xfrm>
            <a:off x="609600" y="3379330"/>
            <a:ext cx="4053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OBS: para modificar o banco precisa estar ligado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0068D-C8CD-4B13-9050-33F883E9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4800600"/>
            <a:ext cx="6553200" cy="2976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8C85C8-8746-413A-9BF0-EC21173FE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820245"/>
            <a:ext cx="7391400" cy="1436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5AD6DC0-ACB5-4813-8D4C-58DA6145D676}"/>
              </a:ext>
            </a:extLst>
          </p:cNvPr>
          <p:cNvSpPr/>
          <p:nvPr/>
        </p:nvSpPr>
        <p:spPr>
          <a:xfrm>
            <a:off x="1591077" y="2777148"/>
            <a:ext cx="1501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Selecione o Cluster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CA3BF6-ACA8-40BC-91F1-146B5AEE8541}"/>
              </a:ext>
            </a:extLst>
          </p:cNvPr>
          <p:cNvSpPr/>
          <p:nvPr/>
        </p:nvSpPr>
        <p:spPr>
          <a:xfrm>
            <a:off x="2133600" y="3017094"/>
            <a:ext cx="801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Não o nó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11746D-2A20-445C-965D-0C2F5BE95F32}"/>
              </a:ext>
            </a:extLst>
          </p:cNvPr>
          <p:cNvSpPr/>
          <p:nvPr/>
        </p:nvSpPr>
        <p:spPr>
          <a:xfrm>
            <a:off x="596900" y="4179669"/>
            <a:ext cx="6429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Role até o final e desmarque a opção “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protection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CB57F4-04E2-4DCF-8632-AEA4A8177545}"/>
              </a:ext>
            </a:extLst>
          </p:cNvPr>
          <p:cNvSpPr/>
          <p:nvPr/>
        </p:nvSpPr>
        <p:spPr>
          <a:xfrm>
            <a:off x="5320680" y="7086600"/>
            <a:ext cx="1705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continue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8484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Desativar proteção para deletar o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03D69F-9CC5-42E2-BCCE-AD7BA701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6400800"/>
            <a:ext cx="7010400" cy="258502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81EE489-1990-49A5-A343-8A5F425188B0}"/>
              </a:ext>
            </a:extLst>
          </p:cNvPr>
          <p:cNvSpPr/>
          <p:nvPr/>
        </p:nvSpPr>
        <p:spPr>
          <a:xfrm>
            <a:off x="292100" y="58674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Deletar o 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86B3F8-17FF-4DB9-8BF4-F824F1581AF3}"/>
              </a:ext>
            </a:extLst>
          </p:cNvPr>
          <p:cNvSpPr/>
          <p:nvPr/>
        </p:nvSpPr>
        <p:spPr>
          <a:xfrm>
            <a:off x="3657600" y="1553156"/>
            <a:ext cx="1557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</a:t>
            </a:r>
            <a:r>
              <a:rPr lang="pt-BR" sz="1400" spc="-5" dirty="0" err="1">
                <a:solidFill>
                  <a:srgbClr val="FF0000"/>
                </a:solidFill>
                <a:latin typeface="Arial"/>
                <a:cs typeface="Arial"/>
              </a:rPr>
              <a:t>Modify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234CFD-4F58-47DE-B1E8-4CB859391F0D}"/>
              </a:ext>
            </a:extLst>
          </p:cNvPr>
          <p:cNvSpPr/>
          <p:nvPr/>
        </p:nvSpPr>
        <p:spPr>
          <a:xfrm>
            <a:off x="609600" y="3379330"/>
            <a:ext cx="4053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OBS: para modificar o banco precisa estar ligado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03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D5138AA-C8C6-1B41-93D4-6C314475BCBA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5" name="object 5"/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9364" y="1529587"/>
            <a:ext cx="6311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spc="-5" dirty="0">
                <a:latin typeface="Arial"/>
                <a:cs typeface="Arial"/>
              </a:rPr>
              <a:t>Leia-me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1" y="4179294"/>
            <a:ext cx="4612435" cy="3509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b="1" spc="-5" dirty="0">
                <a:latin typeface="Arial"/>
                <a:cs typeface="Arial"/>
              </a:rPr>
              <a:t>Parabéns! 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Você é o mais novo funcionário da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. Somos uma nova empresa que planeja conquistar a indústria fonográfica e o mundo com nosso novo produto </a:t>
            </a:r>
            <a:r>
              <a:rPr lang="pt-BR" sz="1200" spc="-5" dirty="0" err="1">
                <a:latin typeface="Arial"/>
                <a:cs typeface="Arial"/>
              </a:rPr>
              <a:t>BitBanger</a:t>
            </a:r>
            <a:r>
              <a:rPr lang="pt-BR" sz="1200" spc="-5" dirty="0">
                <a:latin typeface="Arial"/>
                <a:cs typeface="Arial"/>
              </a:rPr>
              <a:t>, um aplicativo de mixagem de música baseado na web.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 empresa está se preparando para um lançamento oficial.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operando com um orçamento apertado.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indo para a nuvem, o que significa que precisamos de uma rede em nuvem que possamos usar para hospedar nosso site público, nosso site interno, e-mail, e que forneça aos nossos funcionários acesso a recursos como impressoras e ferramentas e informações privadas.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É aí que você entra. 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o contratou para configurar sua infraestrutura. Você já reuniu os requisitos do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e está pronto para começar.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1734548"/>
            <a:ext cx="1870424" cy="213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25412" y="2300083"/>
            <a:ext cx="2123061" cy="6295332"/>
          </a:xfrm>
          <a:custGeom>
            <a:avLst/>
            <a:gdLst/>
            <a:ahLst/>
            <a:cxnLst/>
            <a:rect l="l" t="t" r="r" b="b"/>
            <a:pathLst>
              <a:path w="2082800" h="6184900">
                <a:moveTo>
                  <a:pt x="347143" y="0"/>
                </a:moveTo>
                <a:lnTo>
                  <a:pt x="2082800" y="0"/>
                </a:lnTo>
                <a:lnTo>
                  <a:pt x="2082800" y="5837757"/>
                </a:lnTo>
                <a:lnTo>
                  <a:pt x="2079631" y="5884862"/>
                </a:lnTo>
                <a:lnTo>
                  <a:pt x="2070399" y="5930041"/>
                </a:lnTo>
                <a:lnTo>
                  <a:pt x="2055519" y="5972880"/>
                </a:lnTo>
                <a:lnTo>
                  <a:pt x="2035404" y="6012966"/>
                </a:lnTo>
                <a:lnTo>
                  <a:pt x="2010468" y="6049885"/>
                </a:lnTo>
                <a:lnTo>
                  <a:pt x="1981124" y="6083224"/>
                </a:lnTo>
                <a:lnTo>
                  <a:pt x="1947785" y="6112568"/>
                </a:lnTo>
                <a:lnTo>
                  <a:pt x="1910866" y="6137504"/>
                </a:lnTo>
                <a:lnTo>
                  <a:pt x="1870780" y="6157619"/>
                </a:lnTo>
                <a:lnTo>
                  <a:pt x="1827941" y="6172499"/>
                </a:lnTo>
                <a:lnTo>
                  <a:pt x="1782762" y="6181731"/>
                </a:lnTo>
                <a:lnTo>
                  <a:pt x="1735657" y="6184900"/>
                </a:lnTo>
                <a:lnTo>
                  <a:pt x="0" y="6184900"/>
                </a:lnTo>
                <a:lnTo>
                  <a:pt x="0" y="347143"/>
                </a:lnTo>
                <a:lnTo>
                  <a:pt x="3169" y="300037"/>
                </a:lnTo>
                <a:lnTo>
                  <a:pt x="12400" y="254858"/>
                </a:lnTo>
                <a:lnTo>
                  <a:pt x="27280" y="212019"/>
                </a:lnTo>
                <a:lnTo>
                  <a:pt x="47395" y="171933"/>
                </a:lnTo>
                <a:lnTo>
                  <a:pt x="72331" y="135014"/>
                </a:lnTo>
                <a:lnTo>
                  <a:pt x="101675" y="101675"/>
                </a:lnTo>
                <a:lnTo>
                  <a:pt x="135014" y="72331"/>
                </a:lnTo>
                <a:lnTo>
                  <a:pt x="171933" y="47395"/>
                </a:lnTo>
                <a:lnTo>
                  <a:pt x="212019" y="27280"/>
                </a:lnTo>
                <a:lnTo>
                  <a:pt x="254858" y="12400"/>
                </a:lnTo>
                <a:lnTo>
                  <a:pt x="300038" y="3169"/>
                </a:lnTo>
                <a:lnTo>
                  <a:pt x="347143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645394" y="3331184"/>
            <a:ext cx="1406381" cy="215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>
              <a:lnSpc>
                <a:spcPct val="11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cs typeface="Calibri"/>
              </a:rPr>
              <a:t>ANTES DE COMEÇAR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011" y="3688661"/>
            <a:ext cx="1660525" cy="1289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5011" y="5156191"/>
            <a:ext cx="17597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libri"/>
                <a:cs typeface="Calibri"/>
              </a:rPr>
              <a:t>Tempo da atividade</a:t>
            </a:r>
            <a:r>
              <a:rPr sz="1200" b="1" dirty="0">
                <a:solidFill>
                  <a:srgbClr val="262626"/>
                </a:solidFill>
                <a:latin typeface="Calibri"/>
                <a:cs typeface="Calibri"/>
              </a:rPr>
              <a:t>: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60</a:t>
            </a:r>
            <a:r>
              <a:rPr sz="12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min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8162" y="2398243"/>
            <a:ext cx="797560" cy="692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ACF6B0-4F5A-4D7D-8BF8-597A0546E45B}"/>
              </a:ext>
            </a:extLst>
          </p:cNvPr>
          <p:cNvSpPr/>
          <p:nvPr/>
        </p:nvSpPr>
        <p:spPr>
          <a:xfrm>
            <a:off x="5251704" y="5636310"/>
            <a:ext cx="1943100" cy="2679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 Se você não se registrou para uma conta do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siga as instruções fornecidas na página do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pergunte ao seu instrutor.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99364" y="1401571"/>
            <a:ext cx="23200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/>
                <a:cs typeface="Arial"/>
              </a:rPr>
              <a:t>VISÃO GERAL DA TAREFA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776" y="1740407"/>
            <a:ext cx="6784975" cy="182880"/>
          </a:xfrm>
          <a:custGeom>
            <a:avLst/>
            <a:gdLst/>
            <a:ahLst/>
            <a:cxnLst/>
            <a:rect l="l" t="t" r="r" b="b"/>
            <a:pathLst>
              <a:path w="6784975" h="182880">
                <a:moveTo>
                  <a:pt x="0" y="0"/>
                </a:moveTo>
                <a:lnTo>
                  <a:pt x="6784848" y="0"/>
                </a:lnTo>
                <a:lnTo>
                  <a:pt x="6784848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3776" y="1923288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93776" y="2109216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9364" y="1703933"/>
            <a:ext cx="6710680" cy="8077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Nesta atividade prática, você criará uma 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Virtual Private Cloud (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VPC</a:t>
            </a:r>
            <a:r>
              <a:rPr lang="pt-BR" sz="1200" spc="-5" dirty="0">
                <a:latin typeface="Arial"/>
                <a:cs typeface="Arial"/>
              </a:rPr>
              <a:t>). Ao criar 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VPC, você criará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e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privada para gerenciar o fluxo de tráfego entre 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e o gateway de Internet. Abaixo está um diagrama da infraestrutura que você construirá: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76" y="4963687"/>
            <a:ext cx="6053836" cy="19518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Você criará: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 e uma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portal de internet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pt-BR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RESULTADOS DE APRENDIZAGEM: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Depois de concluir esta atividade, você deverá ser capaz de: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 no AWS Management Console e discuta sua finalidade.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</a:t>
            </a:r>
            <a:r>
              <a:rPr lang="pt-BR" sz="1100" spc="-5" dirty="0" err="1">
                <a:latin typeface="Arial"/>
                <a:cs typeface="Arial"/>
              </a:rPr>
              <a:t>sub-redes</a:t>
            </a:r>
            <a:r>
              <a:rPr lang="pt-BR" sz="1100" spc="-5" dirty="0">
                <a:latin typeface="Arial"/>
                <a:cs typeface="Arial"/>
              </a:rPr>
              <a:t> e tabelas de roteamento e explique sua função em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gateway de Internet e resuma sua função no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3272" y="2489630"/>
            <a:ext cx="4996127" cy="253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311910" y="7568770"/>
            <a:ext cx="15074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 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7455884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0" y="9448800"/>
            <a:ext cx="7772400" cy="3744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b="1" i="1" dirty="0"/>
              <a:t>Academic Gateway to </a:t>
            </a:r>
            <a:r>
              <a:rPr b="1" i="1" spc="-5" dirty="0"/>
              <a:t>the </a:t>
            </a:r>
            <a:r>
              <a:rPr b="1" i="1" dirty="0"/>
              <a:t>Hearts </a:t>
            </a:r>
            <a:r>
              <a:rPr b="1" i="1" spc="-5" dirty="0"/>
              <a:t>and Minds of the </a:t>
            </a:r>
            <a:r>
              <a:rPr b="1" i="1" dirty="0"/>
              <a:t>Next </a:t>
            </a:r>
            <a:r>
              <a:rPr b="1" i="1" spc="-5" dirty="0"/>
              <a:t>Generation of </a:t>
            </a:r>
            <a:r>
              <a:rPr b="1" i="1" dirty="0"/>
              <a:t>IT</a:t>
            </a:r>
            <a:r>
              <a:rPr b="1" i="1" spc="50" dirty="0"/>
              <a:t> </a:t>
            </a:r>
            <a:r>
              <a:rPr b="1" i="1" spc="-5" dirty="0"/>
              <a:t>Professionals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b="0" dirty="0">
                <a:latin typeface="Calibri"/>
                <a:cs typeface="Calibri"/>
              </a:rPr>
              <a:t>©Amazon Web </a:t>
            </a:r>
            <a:r>
              <a:rPr b="0" spc="-5" dirty="0">
                <a:latin typeface="Calibri"/>
                <a:cs typeface="Calibri"/>
              </a:rPr>
              <a:t>Services </a:t>
            </a:r>
            <a:r>
              <a:rPr b="0" dirty="0">
                <a:latin typeface="Calibri"/>
                <a:cs typeface="Calibri"/>
              </a:rPr>
              <a:t>20</a:t>
            </a:r>
            <a:r>
              <a:rPr lang="en-US" b="0" dirty="0">
                <a:latin typeface="Calibri"/>
                <a:cs typeface="Calibri"/>
              </a:rPr>
              <a:t>20</a:t>
            </a:r>
            <a:endParaRPr b="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3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22AD0C-E391-0946-B751-6AC70C9F942E}"/>
              </a:ext>
            </a:extLst>
          </p:cNvPr>
          <p:cNvGrpSpPr/>
          <p:nvPr/>
        </p:nvGrpSpPr>
        <p:grpSpPr>
          <a:xfrm>
            <a:off x="6151292" y="108585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A95933E5-8ABC-7B45-ADD0-A642CC0F9B1B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51D3F20-F752-6E45-AEB7-4B81615D6A6C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9D976693-0303-2E4D-8390-C258F28CE2B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99364" y="1401572"/>
            <a:ext cx="24724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Criando um </a:t>
            </a:r>
            <a:r>
              <a:rPr lang="en-US" sz="1400" b="1" spc="-5" dirty="0">
                <a:latin typeface="Arial"/>
                <a:cs typeface="Arial"/>
              </a:rPr>
              <a:t>Amazon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VPC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642" y="3900656"/>
            <a:ext cx="4592320" cy="10108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Quando você se registra para uma conta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Web Services (AWS),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padrão é associado à sua conta e pronto para uso. É útil para lançar coisas como um blog pessoal ou um site simples. Como você deseja controlar nossa infraestrutura, criará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não padrão seguindo estas etapas: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64" y="5029200"/>
            <a:ext cx="4364355" cy="251607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41300" algn="l"/>
              </a:tabLst>
            </a:pPr>
            <a:r>
              <a:rPr lang="pt-BR" sz="1200" b="1" spc="-5" dirty="0">
                <a:latin typeface="Arial"/>
                <a:cs typeface="Arial"/>
              </a:rPr>
              <a:t>Crie um </a:t>
            </a:r>
            <a:r>
              <a:rPr lang="en-US" sz="1200" b="1" spc="-5" dirty="0">
                <a:latin typeface="Arial"/>
                <a:cs typeface="Arial"/>
              </a:rPr>
              <a:t>non-default</a:t>
            </a:r>
            <a:r>
              <a:rPr lang="en-US" sz="1200" b="1" spc="-50" dirty="0">
                <a:latin typeface="Arial"/>
                <a:cs typeface="Arial"/>
              </a:rPr>
              <a:t> Amazon </a:t>
            </a:r>
            <a:r>
              <a:rPr lang="en-US" sz="1200" b="1" spc="-5" dirty="0">
                <a:latin typeface="Arial"/>
                <a:cs typeface="Arial"/>
              </a:rPr>
              <a:t>VPC</a:t>
            </a:r>
            <a:endParaRPr lang="pt-BR" sz="12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AWS Console</a:t>
            </a:r>
            <a:r>
              <a:rPr lang="pt-BR" sz="1200" spc="-5" dirty="0">
                <a:latin typeface="Arial"/>
                <a:cs typeface="Arial"/>
              </a:rPr>
              <a:t>, encontre o painel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en-US" sz="1200" b="1" spc="-5" dirty="0">
                <a:latin typeface="Arial"/>
                <a:cs typeface="Arial"/>
              </a:rPr>
              <a:t>Your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VPCs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200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Defina as seguintes configurações, deixando os outros campos com seus valores padrão:</a:t>
            </a:r>
          </a:p>
          <a:p>
            <a:pPr marL="715963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Name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Public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subnet's</a:t>
            </a:r>
            <a:r>
              <a:rPr lang="pt-BR" sz="1200" spc="-5" dirty="0">
                <a:latin typeface="Arial"/>
                <a:cs typeface="Arial"/>
              </a:rPr>
              <a:t> IPv4 CIDR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5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192.168.0.0/16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IPv6 CIDR </a:t>
            </a:r>
            <a:r>
              <a:rPr lang="pt-BR" sz="1200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 </a:t>
            </a:r>
            <a:r>
              <a:rPr lang="pt-BR" sz="1200" b="1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IPV6 CIDR</a:t>
            </a:r>
            <a:r>
              <a:rPr lang="pt-BR"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Tenancy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Default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  <a:r>
              <a:rPr lang="pt-BR" sz="1200" spc="-5" dirty="0">
                <a:latin typeface="Arial"/>
                <a:cs typeface="Arial"/>
              </a:rPr>
              <a:t> para criar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pt-BR" sz="1200" spc="-5" dirty="0">
                <a:latin typeface="Arial"/>
                <a:cs typeface="Arial"/>
              </a:rPr>
              <a:t> para retornar ao seu painel VPC.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364" y="7901006"/>
            <a:ext cx="6874888" cy="19748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spc="-5" dirty="0">
                <a:latin typeface="Arial"/>
                <a:cs typeface="Arial"/>
              </a:rPr>
              <a:t>Seu novo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VPC, chamado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100" spc="-5" dirty="0">
                <a:latin typeface="Arial"/>
                <a:cs typeface="Arial"/>
              </a:rPr>
              <a:t>, aparece junto com as demais </a:t>
            </a:r>
            <a:r>
              <a:rPr lang="pt-BR" sz="1100" spc="-5" dirty="0" err="1">
                <a:latin typeface="Arial"/>
                <a:cs typeface="Arial"/>
              </a:rPr>
              <a:t>VPCs</a:t>
            </a:r>
            <a:r>
              <a:rPr lang="pt-BR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1628557"/>
            <a:ext cx="2927666" cy="217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330188" y="2202511"/>
            <a:ext cx="2044064" cy="4558665"/>
          </a:xfrm>
          <a:custGeom>
            <a:avLst/>
            <a:gdLst/>
            <a:ahLst/>
            <a:cxnLst/>
            <a:rect l="l" t="t" r="r" b="b"/>
            <a:pathLst>
              <a:path w="2044065" h="4558665">
                <a:moveTo>
                  <a:pt x="340684" y="0"/>
                </a:moveTo>
                <a:lnTo>
                  <a:pt x="2044065" y="0"/>
                </a:lnTo>
                <a:lnTo>
                  <a:pt x="2044065" y="4217982"/>
                </a:lnTo>
                <a:lnTo>
                  <a:pt x="2040954" y="4264210"/>
                </a:lnTo>
                <a:lnTo>
                  <a:pt x="2031895" y="4308549"/>
                </a:lnTo>
                <a:lnTo>
                  <a:pt x="2017292" y="4350591"/>
                </a:lnTo>
                <a:lnTo>
                  <a:pt x="1997551" y="4389931"/>
                </a:lnTo>
                <a:lnTo>
                  <a:pt x="1973079" y="4426163"/>
                </a:lnTo>
                <a:lnTo>
                  <a:pt x="1944280" y="4458881"/>
                </a:lnTo>
                <a:lnTo>
                  <a:pt x="1911562" y="4487679"/>
                </a:lnTo>
                <a:lnTo>
                  <a:pt x="1875330" y="4512151"/>
                </a:lnTo>
                <a:lnTo>
                  <a:pt x="1835990" y="4531892"/>
                </a:lnTo>
                <a:lnTo>
                  <a:pt x="1793948" y="4546495"/>
                </a:lnTo>
                <a:lnTo>
                  <a:pt x="1749609" y="4555555"/>
                </a:lnTo>
                <a:lnTo>
                  <a:pt x="1703381" y="4558665"/>
                </a:lnTo>
                <a:lnTo>
                  <a:pt x="0" y="4558665"/>
                </a:lnTo>
                <a:lnTo>
                  <a:pt x="0" y="340683"/>
                </a:lnTo>
                <a:lnTo>
                  <a:pt x="3110" y="294454"/>
                </a:lnTo>
                <a:lnTo>
                  <a:pt x="12169" y="250116"/>
                </a:lnTo>
                <a:lnTo>
                  <a:pt x="26772" y="208074"/>
                </a:lnTo>
                <a:lnTo>
                  <a:pt x="46513" y="168733"/>
                </a:lnTo>
                <a:lnTo>
                  <a:pt x="70985" y="132501"/>
                </a:lnTo>
                <a:lnTo>
                  <a:pt x="99784" y="99783"/>
                </a:lnTo>
                <a:lnTo>
                  <a:pt x="132502" y="70985"/>
                </a:lnTo>
                <a:lnTo>
                  <a:pt x="168734" y="46513"/>
                </a:lnTo>
                <a:lnTo>
                  <a:pt x="208074" y="26772"/>
                </a:lnTo>
                <a:lnTo>
                  <a:pt x="250116" y="12169"/>
                </a:lnTo>
                <a:lnTo>
                  <a:pt x="294455" y="3110"/>
                </a:lnTo>
                <a:lnTo>
                  <a:pt x="340684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76870" y="2335518"/>
            <a:ext cx="62179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497190" y="3098622"/>
            <a:ext cx="1775845" cy="3404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padrão é configurado automaticamente com um bloco CIDR / 16 IPv4 (172.31.0.0/16),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uma </a:t>
            </a:r>
            <a:r>
              <a:rPr lang="pt-BR" sz="1100" dirty="0" err="1">
                <a:cs typeface="Calibri"/>
              </a:rPr>
              <a:t>sub-rede</a:t>
            </a:r>
            <a:r>
              <a:rPr lang="pt-BR" sz="1100" dirty="0">
                <a:cs typeface="Calibri"/>
              </a:rPr>
              <a:t> / 20 em cada zona de disponibilidade, um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gateway de Internet associado, um grupo de segurança padrão, lista de controle de acesso à rede (ACL) e DHCP.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não padrão tem um endereço IP privado, mas </a:t>
            </a:r>
            <a:r>
              <a:rPr lang="pt-BR" sz="1100" b="1" dirty="0">
                <a:cs typeface="Calibri"/>
              </a:rPr>
              <a:t>NÃO</a:t>
            </a:r>
            <a:r>
              <a:rPr lang="pt-BR" sz="1100" dirty="0">
                <a:cs typeface="Calibri"/>
              </a:rPr>
              <a:t> tem um endereço IP público. Ele só pode acessar recursos usando uma instância de EIP, VPN ou gateway.</a:t>
            </a:r>
            <a:endParaRPr lang="en-US" sz="1100" dirty="0"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093581" y="2601759"/>
            <a:ext cx="1036833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583171-6C05-1141-83C3-37B394F2BC8F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18B6203D-5D21-754A-BF55-389708AE33A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EB2FFEB2-12EC-B94E-A2E5-5E40F6C0FE7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4616E973-DC7F-9D47-9D6C-AC6B43066D6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7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76988" y="1068009"/>
            <a:ext cx="43012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pública 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privada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753" y="5715840"/>
            <a:ext cx="4420870" cy="400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Em seguida, continue a construir a infraestrutura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criando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públicas e privadas.</a:t>
            </a:r>
            <a:endParaRPr sz="1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463" y="6202287"/>
            <a:ext cx="4660646" cy="15805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spc="-5" dirty="0">
                <a:latin typeface="Arial"/>
                <a:cs typeface="Arial"/>
              </a:rPr>
              <a:t>Crie uma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pt-BR" sz="1200" b="1" spc="-5" dirty="0" err="1">
                <a:latin typeface="Arial"/>
                <a:cs typeface="Arial"/>
              </a:rPr>
              <a:t>Subnets</a:t>
            </a:r>
            <a:r>
              <a:rPr lang="pt-BR" sz="1200" spc="-5" dirty="0">
                <a:latin typeface="Arial"/>
                <a:cs typeface="Arial"/>
              </a:rPr>
              <a:t> na barra lateral esquerda.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Click </a:t>
            </a:r>
            <a:r>
              <a:rPr lang="pt-BR" sz="1200" b="1" spc="-5" dirty="0" err="1">
                <a:latin typeface="Arial"/>
                <a:cs typeface="Arial"/>
              </a:rPr>
              <a:t>Create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Insira o </a:t>
            </a:r>
            <a:r>
              <a:rPr lang="pt-BR" sz="1200" b="1" spc="-5" dirty="0" err="1">
                <a:latin typeface="Arial"/>
                <a:cs typeface="Arial"/>
              </a:rPr>
              <a:t>Name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SubredePublic1BitBeat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latin typeface="Arial"/>
                <a:cs typeface="Arial"/>
              </a:rPr>
              <a:t> na lista suspensa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Salve o </a:t>
            </a:r>
            <a:r>
              <a:rPr lang="pt-BR" sz="1200" b="1" spc="-5" dirty="0" err="1">
                <a:latin typeface="Arial"/>
                <a:cs typeface="Arial"/>
              </a:rPr>
              <a:t>Availability</a:t>
            </a:r>
            <a:r>
              <a:rPr lang="pt-BR" sz="1200" b="1" spc="-5" dirty="0">
                <a:latin typeface="Arial"/>
                <a:cs typeface="Arial"/>
              </a:rPr>
              <a:t> Zone </a:t>
            </a:r>
            <a:r>
              <a:rPr lang="pt-BR" sz="1200" spc="-5" dirty="0">
                <a:latin typeface="Arial"/>
                <a:cs typeface="Arial"/>
              </a:rPr>
              <a:t>como </a:t>
            </a:r>
            <a:r>
              <a:rPr lang="pt-BR" sz="1200" b="1" dirty="0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preference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6. </a:t>
            </a:r>
            <a:r>
              <a:rPr lang="pt-BR" sz="1200" b="1" spc="-5" dirty="0">
                <a:latin typeface="Arial"/>
                <a:cs typeface="Arial"/>
              </a:rPr>
              <a:t>IPv4 CIDR </a:t>
            </a:r>
            <a:r>
              <a:rPr lang="pt-BR" sz="1200" b="1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35" dirty="0"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</a:t>
            </a:r>
            <a:endParaRPr lang="pt-BR" sz="12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7. Click</a:t>
            </a:r>
            <a:r>
              <a:rPr lang="pt-BR" sz="1200" spc="-3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463" y="7810635"/>
            <a:ext cx="4871721" cy="1561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b="1" spc="-5" dirty="0">
                <a:latin typeface="Arial"/>
                <a:cs typeface="Arial"/>
              </a:rPr>
              <a:t>Crie uma </a:t>
            </a:r>
            <a:r>
              <a:rPr lang="pt-BR" sz="1100" b="1" spc="-5" dirty="0" err="1">
                <a:latin typeface="Arial"/>
                <a:cs typeface="Arial"/>
              </a:rPr>
              <a:t>Sub-rede</a:t>
            </a:r>
            <a:r>
              <a:rPr lang="pt-BR" sz="1100" b="1" spc="-5" dirty="0">
                <a:latin typeface="Arial"/>
                <a:cs typeface="Arial"/>
              </a:rPr>
              <a:t> Privada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lang="pt-BR" sz="1100" spc="-5" dirty="0">
                <a:latin typeface="Arial"/>
                <a:cs typeface="Arial"/>
              </a:rPr>
              <a:t>Repita as etapas 2 a 7 usando as seguintes informações</a:t>
            </a:r>
            <a:r>
              <a:rPr sz="1100" spc="-5" dirty="0">
                <a:latin typeface="Arial"/>
                <a:cs typeface="Arial"/>
              </a:rPr>
              <a:t>:</a:t>
            </a:r>
            <a:endParaRPr lang="pt-BR" sz="1100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Inisira</a:t>
            </a:r>
            <a:r>
              <a:rPr lang="pt-BR" sz="1100" spc="-5" dirty="0">
                <a:latin typeface="Arial"/>
                <a:cs typeface="Arial"/>
              </a:rPr>
              <a:t> na</a:t>
            </a:r>
            <a:r>
              <a:rPr lang="pt-BR" sz="110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: </a:t>
            </a:r>
            <a:r>
              <a:rPr lang="pt-BR" sz="1100" b="1" spc="-5" dirty="0">
                <a:solidFill>
                  <a:srgbClr val="0070C0"/>
                </a:solidFill>
                <a:latin typeface="Arial"/>
                <a:cs typeface="Arial"/>
              </a:rPr>
              <a:t>SubredePrivada1PriBitBeat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>
                <a:latin typeface="Arial"/>
                <a:cs typeface="Arial"/>
              </a:rPr>
              <a:t>IPv4 CIDR </a:t>
            </a:r>
            <a:r>
              <a:rPr lang="pt-BR" sz="1100" spc="-5" dirty="0" err="1">
                <a:latin typeface="Arial"/>
                <a:cs typeface="Arial"/>
              </a:rPr>
              <a:t>block</a:t>
            </a:r>
            <a:r>
              <a:rPr lang="pt-BR" sz="1100" b="1" spc="-5" dirty="0">
                <a:latin typeface="Arial"/>
                <a:cs typeface="Arial"/>
              </a:rPr>
              <a:t>:</a:t>
            </a:r>
            <a:r>
              <a:rPr lang="pt-BR" sz="1100" b="1" spc="-15" dirty="0">
                <a:latin typeface="Arial"/>
                <a:cs typeface="Arial"/>
              </a:rPr>
              <a:t>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192.168.2.0/24</a:t>
            </a:r>
          </a:p>
          <a:p>
            <a:pPr marL="241300" indent="-228600">
              <a:spcBef>
                <a:spcPts val="240"/>
              </a:spcBef>
              <a:buFontTx/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Availablility</a:t>
            </a:r>
            <a:r>
              <a:rPr lang="pt-BR" sz="1100" spc="-5" dirty="0">
                <a:latin typeface="Arial"/>
                <a:cs typeface="Arial"/>
              </a:rPr>
              <a:t> Zone: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us-east-1a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Inisira</a:t>
            </a:r>
            <a:r>
              <a:rPr lang="pt-BR" sz="1100" spc="-5" dirty="0">
                <a:latin typeface="Arial"/>
                <a:cs typeface="Arial"/>
              </a:rPr>
              <a:t> na</a:t>
            </a:r>
            <a:r>
              <a:rPr lang="pt-BR" sz="110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: </a:t>
            </a:r>
            <a:r>
              <a:rPr lang="pt-BR" sz="1100" b="1" spc="-5" dirty="0" err="1">
                <a:solidFill>
                  <a:srgbClr val="0070C0"/>
                </a:solidFill>
                <a:latin typeface="Arial"/>
                <a:cs typeface="Arial"/>
              </a:rPr>
              <a:t>SubredePrivadaSecBitBeat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>
                <a:latin typeface="Arial"/>
                <a:cs typeface="Arial"/>
              </a:rPr>
              <a:t>IPv4 CIDR </a:t>
            </a:r>
            <a:r>
              <a:rPr lang="pt-BR" sz="1100" spc="-5" dirty="0" err="1">
                <a:latin typeface="Arial"/>
                <a:cs typeface="Arial"/>
              </a:rPr>
              <a:t>block</a:t>
            </a:r>
            <a:r>
              <a:rPr lang="pt-BR" sz="1100" b="1" spc="-5" dirty="0">
                <a:latin typeface="Arial"/>
                <a:cs typeface="Arial"/>
              </a:rPr>
              <a:t>:</a:t>
            </a:r>
            <a:r>
              <a:rPr lang="pt-BR" sz="1100" b="1" spc="-15" dirty="0">
                <a:latin typeface="Arial"/>
                <a:cs typeface="Arial"/>
              </a:rPr>
              <a:t>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192.168.3.0/24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Availablility</a:t>
            </a:r>
            <a:r>
              <a:rPr lang="pt-BR" sz="1100" spc="-5" dirty="0">
                <a:latin typeface="Arial"/>
                <a:cs typeface="Arial"/>
              </a:rPr>
              <a:t> Zone: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us-east-1b</a:t>
            </a:r>
          </a:p>
        </p:txBody>
      </p:sp>
      <p:sp>
        <p:nvSpPr>
          <p:cNvPr id="16" name="object 16"/>
          <p:cNvSpPr/>
          <p:nvPr/>
        </p:nvSpPr>
        <p:spPr>
          <a:xfrm>
            <a:off x="5276213" y="2139599"/>
            <a:ext cx="2083435" cy="6396355"/>
          </a:xfrm>
          <a:custGeom>
            <a:avLst/>
            <a:gdLst/>
            <a:ahLst/>
            <a:cxnLst/>
            <a:rect l="l" t="t" r="r" b="b"/>
            <a:pathLst>
              <a:path w="2083434" h="6396355">
                <a:moveTo>
                  <a:pt x="347246" y="0"/>
                </a:moveTo>
                <a:lnTo>
                  <a:pt x="2083434" y="0"/>
                </a:lnTo>
                <a:lnTo>
                  <a:pt x="2083434" y="6049110"/>
                </a:lnTo>
                <a:lnTo>
                  <a:pt x="2080264" y="6096229"/>
                </a:lnTo>
                <a:lnTo>
                  <a:pt x="2071030" y="6141421"/>
                </a:lnTo>
                <a:lnTo>
                  <a:pt x="2056145" y="6184273"/>
                </a:lnTo>
                <a:lnTo>
                  <a:pt x="2036024" y="6224371"/>
                </a:lnTo>
                <a:lnTo>
                  <a:pt x="2011081" y="6261301"/>
                </a:lnTo>
                <a:lnTo>
                  <a:pt x="1981728" y="6294649"/>
                </a:lnTo>
                <a:lnTo>
                  <a:pt x="1948379" y="6324002"/>
                </a:lnTo>
                <a:lnTo>
                  <a:pt x="1911449" y="6348945"/>
                </a:lnTo>
                <a:lnTo>
                  <a:pt x="1871351" y="6369066"/>
                </a:lnTo>
                <a:lnTo>
                  <a:pt x="1828499" y="6383951"/>
                </a:lnTo>
                <a:lnTo>
                  <a:pt x="1783307" y="6393185"/>
                </a:lnTo>
                <a:lnTo>
                  <a:pt x="1736188" y="6396355"/>
                </a:lnTo>
                <a:lnTo>
                  <a:pt x="0" y="6396355"/>
                </a:lnTo>
                <a:lnTo>
                  <a:pt x="0" y="347245"/>
                </a:lnTo>
                <a:lnTo>
                  <a:pt x="3169" y="300126"/>
                </a:lnTo>
                <a:lnTo>
                  <a:pt x="12403" y="254934"/>
                </a:lnTo>
                <a:lnTo>
                  <a:pt x="27288" y="212082"/>
                </a:lnTo>
                <a:lnTo>
                  <a:pt x="47409" y="171984"/>
                </a:lnTo>
                <a:lnTo>
                  <a:pt x="72353" y="135054"/>
                </a:lnTo>
                <a:lnTo>
                  <a:pt x="101705" y="101705"/>
                </a:lnTo>
                <a:lnTo>
                  <a:pt x="135054" y="72353"/>
                </a:lnTo>
                <a:lnTo>
                  <a:pt x="171984" y="47409"/>
                </a:lnTo>
                <a:lnTo>
                  <a:pt x="212082" y="27288"/>
                </a:lnTo>
                <a:lnTo>
                  <a:pt x="254934" y="12403"/>
                </a:lnTo>
                <a:lnTo>
                  <a:pt x="300126" y="3169"/>
                </a:lnTo>
                <a:lnTo>
                  <a:pt x="347246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470652" y="2293111"/>
            <a:ext cx="621791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334000" y="2934716"/>
            <a:ext cx="1939036" cy="5393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que você cria deve residir inteiramente em uma zona de disponibilidade e não pode abranger zonas. O 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mínimo de uma </a:t>
            </a:r>
            <a:r>
              <a:rPr lang="pt-BR" sz="11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/ 28 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(ou 14 endereços IP) para IPv4. Para IPv6, 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é fixada em / 64. Apenas um bloco CIDR IPv6 pode ser alocado para uma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. Todos os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devem ter blocos CIDR IPv4. O tamanho de bloco permitido é entre 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/16 (~ 65.536 endereços IP) e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 28 (16 endereços IP). Os primeiros quatro endereços IP e o último endereço IP em cada bloco CIDR de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não estão disponíveis para uso e não podem ser atribuídos a uma instância.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endParaRPr lang="pt-BR" sz="11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/>
                <a:cs typeface="Arial"/>
              </a:rPr>
              <a:t>Quando não escolhemos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Availability</a:t>
            </a:r>
            <a:r>
              <a:rPr lang="pt-BR" sz="1100" b="1" spc="-5" dirty="0">
                <a:latin typeface="Arial"/>
                <a:cs typeface="Arial"/>
              </a:rPr>
              <a:t> Zone </a:t>
            </a:r>
            <a:r>
              <a:rPr lang="pt-BR" sz="1100" spc="-5" dirty="0">
                <a:latin typeface="Arial"/>
                <a:cs typeface="Arial"/>
              </a:rPr>
              <a:t>a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AWS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escolhe a que estiver mais livre no momento.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443" y="2325116"/>
            <a:ext cx="1066039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1207" y="1294993"/>
            <a:ext cx="2748279" cy="214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2561B-D3A0-FB47-ABA4-37FC82D7A190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649010A3-EB02-E84E-A403-6D687984AC55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8F450E3D-D751-404E-88AD-F7E2AEA10F2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78A721B6-0930-8542-8D4A-8BA974D93A73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510DF5B-4327-47B9-9EA0-3BF6B5036815}"/>
              </a:ext>
            </a:extLst>
          </p:cNvPr>
          <p:cNvSpPr/>
          <p:nvPr/>
        </p:nvSpPr>
        <p:spPr>
          <a:xfrm>
            <a:off x="187040" y="1376190"/>
            <a:ext cx="49437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você deseja executar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aplicativo da web voltado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público, enquanto mantém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back-end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não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acessíveis ao público.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é um exemplo comum de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 de várias camadas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servidores da web estão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uma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e os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aplicativos e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banco de dados estão em uma </a:t>
            </a:r>
          </a:p>
          <a:p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pode configurar a segurança e o roteamento para que os servidores da web possam se comunicar com outros recursos em seu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VPC.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da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podem enviar tráfego de saída diretamente para a Internet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as instâncias da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não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vez disso,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na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podem acessar a Internet usando uma conversão de endereço de rede (NAT)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reside na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pública. Nesta atividade, estamos nos concentrando em nossa infraestrutura, portanto, não estaremos criando um NAT.</a:t>
            </a:r>
          </a:p>
        </p:txBody>
      </p:sp>
    </p:spTree>
    <p:extLst>
      <p:ext uri="{BB962C8B-B14F-4D97-AF65-F5344CB8AC3E}">
        <p14:creationId xmlns:p14="http://schemas.microsoft.com/office/powerpoint/2010/main" val="36100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D26284-1E3C-4C90-A6D4-9280A2C6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66" y="983423"/>
            <a:ext cx="4204331" cy="34431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69464" y="4400133"/>
            <a:ext cx="295312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 gateway de internet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464" y="4727280"/>
            <a:ext cx="4631690" cy="1129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Nosso site </a:t>
            </a:r>
            <a:r>
              <a:rPr lang="pt-BR" sz="1100" b="1" i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precisa ser acessível publicamente para nossos clientes. Para fazer isso, precisamos criar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e anexá-lo ao nosso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VPC.</a:t>
            </a:r>
          </a:p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Um gateway de internet é um componente gerenciado do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que permite a comunicação entre instâncias em seu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e a internet.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07" y="6090016"/>
            <a:ext cx="6039993" cy="94128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pt-BR" sz="1100" b="1" spc="-5" dirty="0">
                <a:latin typeface="Arial"/>
                <a:cs typeface="Arial"/>
              </a:rPr>
              <a:t>Crie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 </a:t>
            </a:r>
            <a:r>
              <a:rPr lang="pt-BR" sz="1100" spc="-5" dirty="0">
                <a:latin typeface="Arial"/>
                <a:cs typeface="Arial"/>
              </a:rPr>
              <a:t>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lang="pt-BR" sz="1100" spc="-5" dirty="0">
                <a:latin typeface="Arial"/>
                <a:cs typeface="Arial"/>
              </a:rPr>
              <a:t>em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internet</a:t>
            </a:r>
            <a:r>
              <a:rPr lang="pt-BR" sz="1100" b="1" spc="-10" dirty="0">
                <a:solidFill>
                  <a:schemeClr val="accent2"/>
                </a:solidFill>
                <a:latin typeface="Arial"/>
                <a:cs typeface="Arial"/>
              </a:rPr>
              <a:t> g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ateway</a:t>
            </a:r>
            <a:r>
              <a:rPr lang="en-US" sz="1100" spc="-5" dirty="0">
                <a:latin typeface="Arial"/>
                <a:cs typeface="Arial"/>
              </a:rPr>
              <a:t>.</a:t>
            </a: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Entre com o</a:t>
            </a:r>
            <a:r>
              <a:rPr lang="pt-BR" sz="1100" dirty="0">
                <a:latin typeface="Arial"/>
                <a:cs typeface="Arial"/>
              </a:rPr>
              <a:t> a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:</a:t>
            </a:r>
            <a:r>
              <a:rPr lang="pt-BR" sz="1100" spc="-2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solidFill>
                  <a:srgbClr val="7030A0"/>
                </a:solidFill>
                <a:latin typeface="Arial"/>
                <a:cs typeface="Arial"/>
              </a:rPr>
              <a:t>MeuGW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-VPC-</a:t>
            </a:r>
            <a:r>
              <a:rPr lang="pt-BR" sz="1100" b="1" spc="-5" dirty="0" err="1">
                <a:solidFill>
                  <a:srgbClr val="7030A0"/>
                </a:solidFill>
                <a:latin typeface="Arial"/>
                <a:cs typeface="Arial"/>
              </a:rPr>
              <a:t>BitBeat</a:t>
            </a:r>
            <a:endParaRPr lang="pt-BR" sz="11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Click em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internet</a:t>
            </a:r>
            <a:r>
              <a:rPr lang="pt-BR" sz="1100" b="1" spc="-10" dirty="0">
                <a:solidFill>
                  <a:schemeClr val="accent2"/>
                </a:solidFill>
                <a:latin typeface="Arial"/>
                <a:cs typeface="Arial"/>
              </a:rPr>
              <a:t> g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ateway</a:t>
            </a:r>
            <a:endParaRPr lang="pt-BR"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357" y="7332030"/>
            <a:ext cx="6438523" cy="1046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b="1" spc="-5" dirty="0">
                <a:latin typeface="Arial"/>
                <a:cs typeface="Arial"/>
              </a:rPr>
              <a:t>Conecte seu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b="1" spc="-5" dirty="0">
                <a:latin typeface="Arial"/>
                <a:cs typeface="Arial"/>
              </a:rPr>
              <a:t>ao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Encontre o seu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e observe o estado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b="1" i="1" spc="-5" dirty="0">
                <a:solidFill>
                  <a:srgbClr val="FF0000"/>
                </a:solidFill>
                <a:latin typeface="Arial"/>
                <a:cs typeface="Arial"/>
              </a:rPr>
              <a:t>detached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seu </a:t>
            </a:r>
            <a:r>
              <a:rPr lang="en-US" sz="1100" b="1" spc="-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nternet </a:t>
            </a:r>
            <a:r>
              <a:rPr lang="en-US" sz="1100" b="1" spc="-5" dirty="0">
                <a:latin typeface="Arial"/>
                <a:cs typeface="Arial"/>
              </a:rPr>
              <a:t>g</a:t>
            </a:r>
            <a:r>
              <a:rPr sz="1100" b="1" spc="-5" dirty="0">
                <a:latin typeface="Arial"/>
                <a:cs typeface="Arial"/>
              </a:rPr>
              <a:t>ateway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clique no botão </a:t>
            </a:r>
            <a:r>
              <a:rPr sz="1100" b="1" spc="-5" dirty="0">
                <a:latin typeface="Arial"/>
                <a:cs typeface="Arial"/>
              </a:rPr>
              <a:t>Actions </a:t>
            </a:r>
            <a:r>
              <a:rPr lang="en-US" sz="1100" b="1" spc="-5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1100" b="1" spc="-5" dirty="0">
                <a:latin typeface="Arial"/>
                <a:cs typeface="Arial"/>
              </a:rPr>
              <a:t> Attach to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VPC</a:t>
            </a:r>
            <a:endParaRPr lang="en-US" sz="11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</a:t>
            </a:r>
            <a:r>
              <a:rPr lang="en-US" sz="1100" b="1" i="1" spc="-5" dirty="0">
                <a:latin typeface="Arial"/>
                <a:cs typeface="Arial"/>
              </a:rPr>
              <a:t>non-default Amazon VPC</a:t>
            </a:r>
            <a:r>
              <a:rPr lang="en-US" sz="1100" i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nomes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da lista e clique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Attach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100" spc="-5" dirty="0">
                <a:latin typeface="Arial"/>
                <a:cs typeface="Arial"/>
              </a:rPr>
              <a:t>Click</a:t>
            </a:r>
            <a:r>
              <a:rPr lang="pt-BR" sz="1100" spc="-5" dirty="0">
                <a:latin typeface="Arial"/>
                <a:cs typeface="Arial"/>
              </a:rPr>
              <a:t> em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051" y="1557178"/>
            <a:ext cx="1859660" cy="4387793"/>
          </a:xfrm>
          <a:custGeom>
            <a:avLst/>
            <a:gdLst/>
            <a:ahLst/>
            <a:cxnLst/>
            <a:rect l="l" t="t" r="r" b="b"/>
            <a:pathLst>
              <a:path w="1984375" h="4744720">
                <a:moveTo>
                  <a:pt x="330735" y="0"/>
                </a:moveTo>
                <a:lnTo>
                  <a:pt x="1984375" y="0"/>
                </a:lnTo>
                <a:lnTo>
                  <a:pt x="1984375" y="4413986"/>
                </a:lnTo>
                <a:lnTo>
                  <a:pt x="1980789" y="4462859"/>
                </a:lnTo>
                <a:lnTo>
                  <a:pt x="1970372" y="4509506"/>
                </a:lnTo>
                <a:lnTo>
                  <a:pt x="1953635" y="4553415"/>
                </a:lnTo>
                <a:lnTo>
                  <a:pt x="1931091" y="4594074"/>
                </a:lnTo>
                <a:lnTo>
                  <a:pt x="1903251" y="4630971"/>
                </a:lnTo>
                <a:lnTo>
                  <a:pt x="1870626" y="4663596"/>
                </a:lnTo>
                <a:lnTo>
                  <a:pt x="1833728" y="4691436"/>
                </a:lnTo>
                <a:lnTo>
                  <a:pt x="1793069" y="4713980"/>
                </a:lnTo>
                <a:lnTo>
                  <a:pt x="1749160" y="4730717"/>
                </a:lnTo>
                <a:lnTo>
                  <a:pt x="1702513" y="4741134"/>
                </a:lnTo>
                <a:lnTo>
                  <a:pt x="1653640" y="4744720"/>
                </a:lnTo>
                <a:lnTo>
                  <a:pt x="0" y="4744720"/>
                </a:lnTo>
                <a:lnTo>
                  <a:pt x="0" y="330734"/>
                </a:lnTo>
                <a:lnTo>
                  <a:pt x="3586" y="281861"/>
                </a:lnTo>
                <a:lnTo>
                  <a:pt x="14003" y="235214"/>
                </a:lnTo>
                <a:lnTo>
                  <a:pt x="30739" y="191305"/>
                </a:lnTo>
                <a:lnTo>
                  <a:pt x="53283" y="150646"/>
                </a:lnTo>
                <a:lnTo>
                  <a:pt x="81123" y="113748"/>
                </a:lnTo>
                <a:lnTo>
                  <a:pt x="113748" y="81123"/>
                </a:lnTo>
                <a:lnTo>
                  <a:pt x="150646" y="53283"/>
                </a:lnTo>
                <a:lnTo>
                  <a:pt x="191305" y="30739"/>
                </a:lnTo>
                <a:lnTo>
                  <a:pt x="235214" y="14002"/>
                </a:lnTo>
                <a:lnTo>
                  <a:pt x="281861" y="3586"/>
                </a:lnTo>
                <a:lnTo>
                  <a:pt x="330735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757" y="167993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15772" y="2340356"/>
            <a:ext cx="1605280" cy="32057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795">
              <a:lnSpc>
                <a:spcPct val="101800"/>
              </a:lnSpc>
              <a:spcBef>
                <a:spcPts val="75"/>
              </a:spcBef>
            </a:pPr>
            <a:r>
              <a:rPr lang="pt-BR" sz="1200" spc="-5" dirty="0">
                <a:cs typeface="Calibri"/>
              </a:rPr>
              <a:t>Tradicionalmente, um NAT é uma instância configurada do 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</a:t>
            </a:r>
            <a:r>
              <a:rPr lang="pt-BR" sz="1200" spc="-5" dirty="0" err="1">
                <a:cs typeface="Calibri"/>
              </a:rPr>
              <a:t>Elastic</a:t>
            </a:r>
            <a:r>
              <a:rPr lang="pt-BR" sz="1200" spc="-5" dirty="0">
                <a:cs typeface="Calibri"/>
              </a:rPr>
              <a:t> Compute Cloud (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EC2) localizada em uma </a:t>
            </a:r>
            <a:r>
              <a:rPr lang="pt-BR" sz="1200" spc="-5" dirty="0" err="1">
                <a:cs typeface="Calibri"/>
              </a:rPr>
              <a:t>sub-rede</a:t>
            </a:r>
            <a:r>
              <a:rPr lang="pt-BR" sz="1200" spc="-5" dirty="0">
                <a:cs typeface="Calibri"/>
              </a:rPr>
              <a:t> pública que serve como meio pelo qual os recursos em </a:t>
            </a:r>
            <a:r>
              <a:rPr lang="pt-BR" sz="1200" spc="-5" dirty="0" err="1">
                <a:cs typeface="Calibri"/>
              </a:rPr>
              <a:t>sub-redes</a:t>
            </a:r>
            <a:r>
              <a:rPr lang="pt-BR" sz="1200" spc="-5" dirty="0">
                <a:cs typeface="Calibri"/>
              </a:rPr>
              <a:t> privadas podem se comunicar com a Internet para obter patches, chamadas de serviço e muito mais. Um AWS NAT Gateway é uma versão gerenciada de um recurso NAT padrão. Descubra mais </a:t>
            </a:r>
            <a:r>
              <a:rPr sz="1200" dirty="0">
                <a:latin typeface="Calibri"/>
                <a:cs typeface="Calibri"/>
                <a:hlinkClick r:id="rId5"/>
              </a:rPr>
              <a:t>here</a:t>
            </a:r>
            <a:r>
              <a:rPr lang="en-US" sz="120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200" y="1768197"/>
            <a:ext cx="1056260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6417" y="8717841"/>
            <a:ext cx="4139565" cy="5683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spc="-5" dirty="0">
                <a:cs typeface="Calibri"/>
              </a:rPr>
              <a:t>Depois de conectar o gateway de internet ao </a:t>
            </a:r>
            <a:r>
              <a:rPr lang="pt-BR" sz="1200" b="1" spc="-5" dirty="0" err="1">
                <a:cs typeface="Calibri"/>
              </a:rPr>
              <a:t>Amazon</a:t>
            </a:r>
            <a:r>
              <a:rPr lang="pt-BR" sz="1200" b="1" spc="-5" dirty="0">
                <a:cs typeface="Calibri"/>
              </a:rPr>
              <a:t> VPC, faça uma pausa aqui. Reserve um minuto para discutir o que você acabou de criar.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7865" y="8646431"/>
            <a:ext cx="604012" cy="568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27051" y="8610600"/>
            <a:ext cx="5547360" cy="726588"/>
          </a:xfrm>
          <a:custGeom>
            <a:avLst/>
            <a:gdLst/>
            <a:ahLst/>
            <a:cxnLst/>
            <a:rect l="l" t="t" r="r" b="b"/>
            <a:pathLst>
              <a:path w="5547360" h="975995">
                <a:moveTo>
                  <a:pt x="0" y="162671"/>
                </a:moveTo>
                <a:lnTo>
                  <a:pt x="5810" y="119427"/>
                </a:lnTo>
                <a:lnTo>
                  <a:pt x="22209" y="80568"/>
                </a:lnTo>
                <a:lnTo>
                  <a:pt x="47645" y="47645"/>
                </a:lnTo>
                <a:lnTo>
                  <a:pt x="80568" y="22209"/>
                </a:lnTo>
                <a:lnTo>
                  <a:pt x="119427" y="5810"/>
                </a:lnTo>
                <a:lnTo>
                  <a:pt x="162671" y="0"/>
                </a:lnTo>
                <a:lnTo>
                  <a:pt x="5384688" y="0"/>
                </a:lnTo>
                <a:lnTo>
                  <a:pt x="5427932" y="5810"/>
                </a:lnTo>
                <a:lnTo>
                  <a:pt x="5466791" y="22209"/>
                </a:lnTo>
                <a:lnTo>
                  <a:pt x="5499714" y="47645"/>
                </a:lnTo>
                <a:lnTo>
                  <a:pt x="5525150" y="80568"/>
                </a:lnTo>
                <a:lnTo>
                  <a:pt x="5541549" y="119427"/>
                </a:lnTo>
                <a:lnTo>
                  <a:pt x="5547360" y="162671"/>
                </a:lnTo>
                <a:lnTo>
                  <a:pt x="5547360" y="813323"/>
                </a:lnTo>
                <a:lnTo>
                  <a:pt x="5541549" y="856567"/>
                </a:lnTo>
                <a:lnTo>
                  <a:pt x="5525150" y="895426"/>
                </a:lnTo>
                <a:lnTo>
                  <a:pt x="5499714" y="928349"/>
                </a:lnTo>
                <a:lnTo>
                  <a:pt x="5466791" y="953785"/>
                </a:lnTo>
                <a:lnTo>
                  <a:pt x="5427932" y="970184"/>
                </a:lnTo>
                <a:lnTo>
                  <a:pt x="5384688" y="975995"/>
                </a:lnTo>
                <a:lnTo>
                  <a:pt x="162671" y="975995"/>
                </a:lnTo>
                <a:lnTo>
                  <a:pt x="119427" y="970184"/>
                </a:lnTo>
                <a:lnTo>
                  <a:pt x="80568" y="953785"/>
                </a:lnTo>
                <a:lnTo>
                  <a:pt x="47645" y="928349"/>
                </a:lnTo>
                <a:lnTo>
                  <a:pt x="22209" y="895426"/>
                </a:lnTo>
                <a:lnTo>
                  <a:pt x="5810" y="856567"/>
                </a:lnTo>
                <a:lnTo>
                  <a:pt x="0" y="813323"/>
                </a:lnTo>
                <a:lnTo>
                  <a:pt x="0" y="162671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9B78F7-0038-A040-9005-433EB01EFC9D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38319367-A06C-F243-8467-076204B6B2D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68E0E598-C500-9245-8A81-A0648A83908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BC48A69B-CF75-CF45-BBFA-35635F9257C5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1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02920" y="945192"/>
            <a:ext cx="6117927" cy="69826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400" b="1" spc="-5" dirty="0">
                <a:latin typeface="Arial"/>
                <a:cs typeface="Arial"/>
              </a:rPr>
              <a:t>Ajuste nas tabelas de rota de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endParaRPr lang="pt-BR" sz="14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Os recursos em nossa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precisam de uma rota para permitir a 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comunicação com a Internet.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" y="1704994"/>
            <a:ext cx="6766559" cy="75123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10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precisam ser capazes de responder às solicitações de nossos clientes. Para fazer isso, precisamos alterar as tabelas de rota do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apontar todo o tráfego destinado à Internet pública para o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Internet Gateway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que acabamos de criar e anexar ao nosso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Criar tabela de rota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 </a:t>
            </a:r>
            <a:r>
              <a:rPr lang="en-US" sz="1200" b="1" spc="-5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ables </a:t>
            </a:r>
            <a:r>
              <a:rPr lang="pt-BR" sz="1200" spc="-5" dirty="0">
                <a:latin typeface="Arial"/>
                <a:cs typeface="Arial"/>
              </a:rPr>
              <a:t>na barra lateral esquerda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Create route</a:t>
            </a:r>
            <a:r>
              <a:rPr sz="12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table</a:t>
            </a:r>
            <a:r>
              <a:rPr lang="en-US" sz="1200" spc="-5" dirty="0">
                <a:latin typeface="Arial"/>
                <a:cs typeface="Arial"/>
              </a:rPr>
              <a:t>.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endParaRPr lang="en-US" sz="1200" b="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spc="-5" dirty="0">
                <a:latin typeface="Arial"/>
                <a:cs typeface="Arial"/>
              </a:rPr>
              <a:t>Entre com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spc="-5" dirty="0">
                <a:latin typeface="Arial"/>
                <a:cs typeface="Arial"/>
              </a:rPr>
              <a:t>Name tag: </a:t>
            </a:r>
            <a:r>
              <a:rPr lang="en-US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RouteTable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PublicaBitBeat</a:t>
            </a:r>
            <a:endParaRPr lang="en-US"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</a:t>
            </a:r>
            <a:r>
              <a:rPr sz="1200" spc="-5" dirty="0">
                <a:latin typeface="Arial"/>
                <a:cs typeface="Arial"/>
              </a:rPr>
              <a:t>VPC: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e depois click em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tabela de rotas que você acabou de criar e vá para a parte inferior da tela, selecione a guia de </a:t>
            </a:r>
            <a:r>
              <a:rPr lang="pt-BR" sz="1200" b="1" spc="-5" dirty="0">
                <a:latin typeface="Arial"/>
                <a:cs typeface="Arial"/>
              </a:rPr>
              <a:t>Rotes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85800" lvl="1" indent="-228600">
              <a:spcBef>
                <a:spcPts val="140"/>
              </a:spcBef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já existe uma rota que coincide com seu intervalo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CIDR. Esta rota mantém todo o tráfego local em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dentro de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pt-BR" sz="1200" b="1" spc="-5" dirty="0" err="1">
                <a:latin typeface="Arial"/>
                <a:cs typeface="Arial"/>
              </a:rPr>
              <a:t>Add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;</a:t>
            </a: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Enter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estination: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0.0.0.0/0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representando todo o tráfego da Internet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en-US" sz="1200" b="1" spc="-1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arget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0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sz="1200" b="1" spc="-5" dirty="0">
                <a:latin typeface="Arial"/>
                <a:cs typeface="Arial"/>
              </a:rPr>
              <a:t>Internet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ateway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MeuGW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-VPC-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BitBeat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5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gateway de internet que você criou anteriormente;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Save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outes </a:t>
            </a:r>
            <a:r>
              <a:rPr lang="pt-BR" sz="1200" spc="-5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12700" marR="118745">
              <a:lnSpc>
                <a:spcPct val="11090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criou uma tabela de </a:t>
            </a:r>
            <a:r>
              <a:rPr lang="pt-BR" sz="1200" spc="-5" dirty="0">
                <a:solidFill>
                  <a:schemeClr val="accent2"/>
                </a:solidFill>
                <a:latin typeface="Arial"/>
                <a:cs typeface="Arial"/>
              </a:rPr>
              <a:t>rota pública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que permitirá que recursos se comuniquem com a Internet por meio do gateway de Internet. A única etapa restante é associar essa tabela de rota à nossa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onde 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serão implantados.</a:t>
            </a:r>
          </a:p>
          <a:p>
            <a:pPr marL="12700" marR="118745">
              <a:lnSpc>
                <a:spcPct val="1109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Tabela de rota associada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Com a tabela de rotas que você acabou de criar selecionada, encontre a guia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98500" lvl="1" indent="-228600"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ele não está associado a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nenhuma </a:t>
            </a:r>
            <a:r>
              <a:rPr lang="pt-BR" sz="1200" spc="-5" dirty="0" err="1">
                <a:solidFill>
                  <a:srgbClr val="FF0000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que você criou.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Marque a caixa de seleção ao lado da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 </a:t>
            </a:r>
            <a:r>
              <a:rPr lang="pt-BR" sz="1200" spc="-5" dirty="0">
                <a:latin typeface="Arial"/>
                <a:cs typeface="Arial"/>
              </a:rPr>
              <a:t>criada anteriormente e clique em </a:t>
            </a:r>
            <a:r>
              <a:rPr lang="pt-BR" sz="1200" b="1" spc="-5" dirty="0" err="1">
                <a:latin typeface="Arial"/>
                <a:cs typeface="Arial"/>
              </a:rPr>
              <a:t>Save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endParaRPr lang="pt-BR" sz="1200" spc="-5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Faça o mesmo para Rede Privada:</a:t>
            </a:r>
          </a:p>
          <a:p>
            <a:pPr marL="698500" lvl="1" indent="-228600">
              <a:buFont typeface="+mj-lt"/>
              <a:buAutoNum type="alphaLcPeriod"/>
            </a:pPr>
            <a:r>
              <a:rPr lang="en-US" sz="1200" b="1" spc="-5" dirty="0">
                <a:latin typeface="Arial"/>
                <a:cs typeface="Arial"/>
              </a:rPr>
              <a:t>Route tables </a:t>
            </a:r>
            <a:r>
              <a:rPr lang="en-US" sz="1200" b="1" spc="-5" dirty="0" err="1">
                <a:solidFill>
                  <a:srgbClr val="0070C0"/>
                </a:solidFill>
                <a:latin typeface="Arial"/>
                <a:cs typeface="Arial"/>
              </a:rPr>
              <a:t>RouteTable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PrivadaBitBeat</a:t>
            </a:r>
            <a:endParaRPr lang="en-US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698500" lvl="1" indent="-228600">
              <a:buFont typeface="+mj-lt"/>
              <a:buAutoNum type="alphaLcPeriod"/>
            </a:pP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privada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192.168.2.0/24</a:t>
            </a:r>
          </a:p>
          <a:p>
            <a:pPr marL="698500" lvl="1" indent="-228600">
              <a:buFont typeface="+mj-lt"/>
              <a:buAutoNum type="alphaLcPeriod"/>
            </a:pP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privada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192.168.3.0/24 </a:t>
            </a:r>
            <a:endParaRPr lang="pt-BR" sz="1200" dirty="0">
              <a:latin typeface="Arial"/>
              <a:cs typeface="Arial"/>
            </a:endParaRPr>
          </a:p>
          <a:p>
            <a:pPr marL="469900" lvl="1"/>
            <a:r>
              <a:rPr lang="pt-BR" sz="1200" dirty="0">
                <a:solidFill>
                  <a:srgbClr val="FF0000"/>
                </a:solidFill>
                <a:latin typeface="Arial"/>
                <a:cs typeface="Arial"/>
              </a:rPr>
              <a:t>Vamos usar para o </a:t>
            </a:r>
            <a:r>
              <a:rPr lang="pt-BR" sz="1200" dirty="0" err="1">
                <a:solidFill>
                  <a:srgbClr val="FF0000"/>
                </a:solidFill>
                <a:latin typeface="Arial"/>
                <a:cs typeface="Arial"/>
              </a:rPr>
              <a:t>Multi-AZ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68ECB5-1BE4-0640-8AB2-029A217D19B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CEAF728-0301-FE44-8263-CFB246720666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F4FCF82-B362-8243-847F-E1195A796E15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5BF389B4-AF54-604F-9FE3-D84DD7CB7AC7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65708" y="2318470"/>
            <a:ext cx="12585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b="1" spc="-5" dirty="0">
                <a:latin typeface="Arial"/>
                <a:cs typeface="Arial"/>
              </a:rPr>
              <a:t>REVISANDO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063" y="3934967"/>
            <a:ext cx="6708775" cy="161925"/>
          </a:xfrm>
          <a:custGeom>
            <a:avLst/>
            <a:gdLst/>
            <a:ahLst/>
            <a:cxnLst/>
            <a:rect l="l" t="t" r="r" b="b"/>
            <a:pathLst>
              <a:path w="6708775" h="161925">
                <a:moveTo>
                  <a:pt x="0" y="0"/>
                </a:moveTo>
                <a:lnTo>
                  <a:pt x="6708647" y="0"/>
                </a:lnTo>
                <a:lnTo>
                  <a:pt x="6708647" y="161543"/>
                </a:lnTo>
                <a:lnTo>
                  <a:pt x="0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12063" y="4117848"/>
            <a:ext cx="6422390" cy="161925"/>
          </a:xfrm>
          <a:custGeom>
            <a:avLst/>
            <a:gdLst/>
            <a:ahLst/>
            <a:cxnLst/>
            <a:rect l="l" t="t" r="r" b="b"/>
            <a:pathLst>
              <a:path w="6422390" h="161925">
                <a:moveTo>
                  <a:pt x="0" y="0"/>
                </a:moveTo>
                <a:lnTo>
                  <a:pt x="6422136" y="0"/>
                </a:lnTo>
                <a:lnTo>
                  <a:pt x="6422136" y="161544"/>
                </a:lnTo>
                <a:lnTo>
                  <a:pt x="0" y="161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65708" y="2659846"/>
            <a:ext cx="6736080" cy="2599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conseguiu criar rede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privada virtual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para o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que será a localização final de seus</a:t>
            </a:r>
          </a:p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novo serviço de música baseado na web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BitBanger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</a:t>
            </a:r>
          </a:p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também criou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em seu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permitir a segmentação segura dos recursos que você iniciará. Esta é uma das primeiras etapas de criação de uma arquitetura em nuvem usando AWS sem o custo e a complexidade de uma rede física. Você tem acesso a mais recursos para ajudá-lo a se concentrar em ajudar o lançamento e o crescimento de sua empresa.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Até o momento, você: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Criou um novo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Construiu duas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públicas e duas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privadas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Lançou um gateway de internet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Criou rotas e associação de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Configurou 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que o tráfego possa fluir entre 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e o gateway de Internet usando tabelas de rota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Explorou os componentes básicos de um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E3AE2-4AA6-5D4C-9D2F-76D0B669EDD1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F4856535-B986-274F-928C-BC50BFC8B2B4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E707FC24-2AAE-1649-A5A6-DDBD93E7BA74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66CCAE68-E29F-6D49-9332-6CF97DBA837F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846013DB-DDBB-46B7-B5D6-6C2D54654055}"/>
              </a:ext>
            </a:extLst>
          </p:cNvPr>
          <p:cNvSpPr/>
          <p:nvPr/>
        </p:nvSpPr>
        <p:spPr>
          <a:xfrm>
            <a:off x="457200" y="1048385"/>
            <a:ext cx="5477510" cy="1009015"/>
          </a:xfrm>
          <a:custGeom>
            <a:avLst/>
            <a:gdLst/>
            <a:ahLst/>
            <a:cxnLst/>
            <a:rect l="l" t="t" r="r" b="b"/>
            <a:pathLst>
              <a:path w="5477510" h="1009015">
                <a:moveTo>
                  <a:pt x="168123" y="0"/>
                </a:moveTo>
                <a:lnTo>
                  <a:pt x="5477510" y="0"/>
                </a:lnTo>
                <a:lnTo>
                  <a:pt x="5477510" y="840581"/>
                </a:lnTo>
                <a:lnTo>
                  <a:pt x="5471504" y="885275"/>
                </a:lnTo>
                <a:lnTo>
                  <a:pt x="5454556" y="925436"/>
                </a:lnTo>
                <a:lnTo>
                  <a:pt x="5428268" y="959462"/>
                </a:lnTo>
                <a:lnTo>
                  <a:pt x="5394242" y="985751"/>
                </a:lnTo>
                <a:lnTo>
                  <a:pt x="5354080" y="1002699"/>
                </a:lnTo>
                <a:lnTo>
                  <a:pt x="5309387" y="1008705"/>
                </a:lnTo>
                <a:lnTo>
                  <a:pt x="0" y="1008705"/>
                </a:lnTo>
                <a:lnTo>
                  <a:pt x="0" y="168123"/>
                </a:lnTo>
                <a:lnTo>
                  <a:pt x="6005" y="123429"/>
                </a:lnTo>
                <a:lnTo>
                  <a:pt x="22953" y="83268"/>
                </a:lnTo>
                <a:lnTo>
                  <a:pt x="49242" y="49242"/>
                </a:lnTo>
                <a:lnTo>
                  <a:pt x="83268" y="22953"/>
                </a:lnTo>
                <a:lnTo>
                  <a:pt x="123429" y="6005"/>
                </a:lnTo>
                <a:lnTo>
                  <a:pt x="168123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E0B726DD-23F0-4042-89BE-47956748E496}"/>
              </a:ext>
            </a:extLst>
          </p:cNvPr>
          <p:cNvSpPr/>
          <p:nvPr/>
        </p:nvSpPr>
        <p:spPr>
          <a:xfrm>
            <a:off x="1151542" y="1185862"/>
            <a:ext cx="445007" cy="441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6006A49B-620B-479E-9D44-7E8FFFBFF9BB}"/>
              </a:ext>
            </a:extLst>
          </p:cNvPr>
          <p:cNvSpPr/>
          <p:nvPr/>
        </p:nvSpPr>
        <p:spPr>
          <a:xfrm>
            <a:off x="4416378" y="1164692"/>
            <a:ext cx="445007" cy="44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8532312A-22BC-410B-BFA1-3CEFBEE56F7D}"/>
              </a:ext>
            </a:extLst>
          </p:cNvPr>
          <p:cNvSpPr txBox="1"/>
          <p:nvPr/>
        </p:nvSpPr>
        <p:spPr>
          <a:xfrm>
            <a:off x="821055" y="1185862"/>
            <a:ext cx="4749800" cy="7340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445770" algn="ctr">
              <a:lnSpc>
                <a:spcPct val="100000"/>
              </a:lnSpc>
              <a:spcBef>
                <a:spcPts val="1180"/>
              </a:spcBef>
            </a:pPr>
            <a:r>
              <a:rPr lang="pt-BR" sz="2000" b="1" spc="-45" dirty="0">
                <a:latin typeface="Calibri"/>
                <a:cs typeface="Calibri"/>
              </a:rPr>
              <a:t>BOM TRABALHO</a:t>
            </a:r>
            <a:r>
              <a:rPr sz="2000" b="1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pt-BR" sz="1200" spc="-10" dirty="0">
                <a:cs typeface="Calibri"/>
              </a:rPr>
              <a:t>Você criou e configurou com sucesso a infraestrutura virtual do </a:t>
            </a:r>
            <a:r>
              <a:rPr lang="pt-BR" sz="1200" spc="-10" dirty="0" err="1">
                <a:cs typeface="Calibri"/>
              </a:rPr>
              <a:t>BitBeat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62C211-6F06-4233-9795-05F016BBB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843" y="5340966"/>
            <a:ext cx="45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298735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executará uma instância do </a:t>
            </a:r>
            <a:r>
              <a:rPr lang="pt-BR" sz="1200" spc="-5" dirty="0" err="1">
                <a:solidFill>
                  <a:schemeClr val="accent6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chemeClr val="accent6"/>
                </a:solidFill>
                <a:latin typeface="Arial"/>
                <a:cs typeface="Arial"/>
              </a:rPr>
              <a:t> Linux EC2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</a:t>
            </a:r>
            <a:r>
              <a:rPr lang="pt-BR" sz="1200" spc="-5" dirty="0">
                <a:solidFill>
                  <a:srgbClr val="FFC000"/>
                </a:solidFill>
                <a:latin typeface="Arial"/>
                <a:cs typeface="Arial"/>
              </a:rPr>
              <a:t>nova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Vamos configurar uma instância para atuar como um servidor web.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 menu AWS Console, clique em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EC2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Executar instância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Primeiro, você selecionará uma imagem de máquina da </a:t>
            </a:r>
            <a:r>
              <a:rPr lang="pt-BR" sz="1200" spc="-5" dirty="0" err="1">
                <a:solidFill>
                  <a:srgbClr val="00B050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 Linux 2 (AMI)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que contém o sistema operacional desejado. clique em 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Select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(Selecionar)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O tipo de instância define os recursos de hardware atribuídos à instância será:</a:t>
            </a:r>
          </a:p>
          <a:p>
            <a:pPr lvl="1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-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 t2.micro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(mostrado na coluna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Type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(Tipo)) clique em </a:t>
            </a:r>
            <a:r>
              <a:rPr lang="pt-BR" sz="1200" b="1" spc="-5" dirty="0">
                <a:highlight>
                  <a:srgbClr val="C0C0C0"/>
                </a:highlight>
                <a:latin typeface="Arial"/>
                <a:cs typeface="Arial"/>
              </a:rPr>
              <a:t>Next: Configure </a:t>
            </a:r>
            <a:r>
              <a:rPr lang="pt-BR" sz="1200" b="1" spc="-5" dirty="0" err="1">
                <a:highlight>
                  <a:srgbClr val="C0C0C0"/>
                </a:highlight>
                <a:latin typeface="Arial"/>
                <a:cs typeface="Arial"/>
              </a:rPr>
              <a:t>Instance</a:t>
            </a:r>
            <a:r>
              <a:rPr lang="pt-BR" sz="1200" b="1" spc="-5" dirty="0"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highlight>
                  <a:srgbClr val="C0C0C0"/>
                </a:highlight>
                <a:latin typeface="Arial"/>
                <a:cs typeface="Arial"/>
              </a:rPr>
              <a:t>Details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pPr lvl="1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Agora, você configurará a instância para ser executada em uma </a:t>
            </a:r>
            <a:r>
              <a:rPr lang="pt-BR" sz="1200" spc="-5" dirty="0" err="1">
                <a:solidFill>
                  <a:schemeClr val="accent2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chemeClr val="accent2"/>
                </a:solidFill>
                <a:latin typeface="Arial"/>
                <a:cs typeface="Arial"/>
              </a:rPr>
              <a:t> pública da nova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Defina estas configurações: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Network (Rede):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Subnet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): 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SubredePublicBitBeat</a:t>
            </a:r>
            <a:endParaRPr lang="pt-BR" sz="1200" b="1" spc="-5" dirty="0">
              <a:solidFill>
                <a:srgbClr val="7030A0"/>
              </a:solidFill>
              <a:latin typeface="Arial"/>
              <a:cs typeface="Arial"/>
            </a:endParaRPr>
          </a:p>
          <a:p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Auto-assign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Public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IP (Atribuir IP público automaticamente):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Enable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Expanda a seção  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&gt;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Advanced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Details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(Detalhes avançados) (na parte inferior da página).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Copie e cole este código na caixa 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User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 data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(Dados do usuário) (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bootstraping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):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745CE9-90E4-4767-8537-DB675F9A8E23}"/>
              </a:ext>
            </a:extLst>
          </p:cNvPr>
          <p:cNvSpPr/>
          <p:nvPr/>
        </p:nvSpPr>
        <p:spPr>
          <a:xfrm>
            <a:off x="586740" y="4637735"/>
            <a:ext cx="6726078" cy="12712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#!/bin/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bash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Apache Web Server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PHP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yum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-y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Download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files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wget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https://aws-tc-largeobjects.s3.amazonaws.com/AWS-TC-AcademyACF/acf-lab3-vpc/lab-app.zip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unzip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lab-app.zip -d /var/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www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Turn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web server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chkconfig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service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9037C7-9F34-499D-BDA7-DC4AE9C23F38}"/>
              </a:ext>
            </a:extLst>
          </p:cNvPr>
          <p:cNvSpPr/>
          <p:nvPr/>
        </p:nvSpPr>
        <p:spPr>
          <a:xfrm>
            <a:off x="160973" y="6513786"/>
            <a:ext cx="6897052" cy="44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pt-BR" sz="1100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script será executado automaticamente quando a instância for executada pela primeira vez. </a:t>
            </a:r>
          </a:p>
          <a:p>
            <a:pPr marL="457200">
              <a:lnSpc>
                <a:spcPct val="107000"/>
              </a:lnSpc>
            </a:pPr>
            <a:r>
              <a:rPr lang="pt-BR" sz="1100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script carrega e configura um aplicativo web PHP.</a:t>
            </a:r>
            <a:endParaRPr lang="pt-BR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099D14-7DF7-4F8D-B76B-749667936B9F}"/>
              </a:ext>
            </a:extLst>
          </p:cNvPr>
          <p:cNvSpPr/>
          <p:nvPr/>
        </p:nvSpPr>
        <p:spPr>
          <a:xfrm>
            <a:off x="580787" y="7037579"/>
            <a:ext cx="6668452" cy="20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750"/>
              </a:spcAft>
              <a:buFontTx/>
              <a:buChar char="-"/>
              <a:tabLst>
                <a:tab pos="457200" algn="l"/>
              </a:tabLst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Storage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(Próximo: Adicionar armazenamento)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usará as configurações padrão para armazenamento.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(Próximo: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Adicionar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 - 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podem ser usadas para identificar recursos. Você usará uma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tag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para atribuir um nome à instância.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Tag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e configure: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Key (Chave):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Value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(Valor):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ServidorWeb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-DB-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BitBeat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Configure Security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71450" indent="-171450">
              <a:lnSpc>
                <a:spcPct val="107000"/>
              </a:lnSpc>
              <a:spcAft>
                <a:spcPts val="750"/>
              </a:spcAft>
              <a:buFontTx/>
              <a:buChar char="-"/>
              <a:tabLst>
                <a:tab pos="457200" algn="l"/>
              </a:tabLst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836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6533</Words>
  <Application>Microsoft Office PowerPoint</Application>
  <PresentationFormat>Personalizar</PresentationFormat>
  <Paragraphs>625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</vt:lpstr>
      <vt:lpstr>Monaco</vt:lpstr>
      <vt:lpstr>Times New Roman</vt:lpstr>
      <vt:lpstr>Wingdings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Virtual Private Cloud (VPC)</dc:title>
  <dc:subject>
  </dc:subject>
  <dc:creator>Buffington, Hannah</dc:creator>
  <cp:keywords>
  </cp:keywords>
  <cp:lastModifiedBy>Danilo sibov</cp:lastModifiedBy>
  <cp:revision>186</cp:revision>
  <cp:lastPrinted>2020-07-21T20:30:32Z</cp:lastPrinted>
  <dcterms:created xsi:type="dcterms:W3CDTF">2020-07-02T12:21:48Z</dcterms:created>
  <dcterms:modified xsi:type="dcterms:W3CDTF">2020-11-13T12:40:09Z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