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23"/>
  </p:notesMasterIdLst>
  <p:handoutMasterIdLst>
    <p:handoutMasterId r:id="rId24"/>
  </p:handoutMasterIdLst>
  <p:sldIdLst>
    <p:sldId id="269" r:id="rId2"/>
    <p:sldId id="256" r:id="rId3"/>
    <p:sldId id="270" r:id="rId4"/>
    <p:sldId id="271" r:id="rId5"/>
    <p:sldId id="272" r:id="rId6"/>
    <p:sldId id="285" r:id="rId7"/>
    <p:sldId id="273" r:id="rId8"/>
    <p:sldId id="274" r:id="rId9"/>
    <p:sldId id="286" r:id="rId10"/>
    <p:sldId id="275" r:id="rId11"/>
    <p:sldId id="267" r:id="rId12"/>
    <p:sldId id="277" r:id="rId13"/>
    <p:sldId id="276" r:id="rId14"/>
    <p:sldId id="278" r:id="rId15"/>
    <p:sldId id="279" r:id="rId16"/>
    <p:sldId id="280" r:id="rId17"/>
    <p:sldId id="281" r:id="rId18"/>
    <p:sldId id="282" r:id="rId19"/>
    <p:sldId id="288" r:id="rId20"/>
    <p:sldId id="283" r:id="rId21"/>
    <p:sldId id="284" r:id="rId22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68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nahan, Ann Claire" initials="CAC" lastIdx="18" clrIdx="0">
    <p:extLst>
      <p:ext uri="{19B8F6BF-5375-455C-9EA6-DF929625EA0E}">
        <p15:presenceInfo xmlns:p15="http://schemas.microsoft.com/office/powerpoint/2012/main" userId="S-1-5-21-1407069837-2091007605-538272213-3225065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5984" autoAdjust="0"/>
  </p:normalViewPr>
  <p:slideViewPr>
    <p:cSldViewPr>
      <p:cViewPr>
        <p:scale>
          <a:sx n="100" d="100"/>
          <a:sy n="100" d="100"/>
        </p:scale>
        <p:origin x="720" y="-7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90" d="100"/>
          <a:sy n="90" d="100"/>
        </p:scale>
        <p:origin x="4224" y="208"/>
      </p:cViewPr>
      <p:guideLst>
        <p:guide orient="horz" pos="3168"/>
        <p:guide pos="244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222B6F4-354D-F745-A975-56C2E968BF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12E29E-01D9-F745-B8E3-0465E16494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B48E9-C02B-B54B-A25A-7D95E2B5BE00}" type="datetimeFigureOut">
              <a:rPr lang="en-US" smtClean="0"/>
              <a:t>10/16/2021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3A12C6-2EFB-794A-8D0E-65017D4F67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461E79-4D83-C247-8B9C-8EEABEB69C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63B7E-6E2D-5C4B-B9DE-12A4E97B428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2660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7558"/>
            <a:ext cx="3505200" cy="85327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400" dirty="0"/>
              <a:t>    </a:t>
            </a:r>
            <a:endParaRPr lang="en-US" sz="1400" b="1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3062" y="975519"/>
            <a:ext cx="1760538" cy="227846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38426" y="3505200"/>
            <a:ext cx="7052974" cy="5295900"/>
          </a:xfrm>
          <a:prstGeom prst="rect">
            <a:avLst/>
          </a:prstGeom>
        </p:spPr>
        <p:txBody>
          <a:bodyPr vert="horz" lIns="91440" tIns="45720" rIns="91440" bIns="45720" numCol="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pic>
        <p:nvPicPr>
          <p:cNvPr id="8" name="Picture 41">
            <a:extLst>
              <a:ext uri="{FF2B5EF4-FFF2-40B4-BE49-F238E27FC236}">
                <a16:creationId xmlns:a16="http://schemas.microsoft.com/office/drawing/2014/main" id="{6F52D2D5-008A-C64A-818A-A564C0BF0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18" y="252412"/>
            <a:ext cx="1215209" cy="27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Placeholder 5">
            <a:extLst>
              <a:ext uri="{FF2B5EF4-FFF2-40B4-BE49-F238E27FC236}">
                <a16:creationId xmlns:a16="http://schemas.microsoft.com/office/drawing/2014/main" id="{3A47070C-594D-9642-A51E-1ED676E83F86}"/>
              </a:ext>
            </a:extLst>
          </p:cNvPr>
          <p:cNvSpPr txBox="1">
            <a:spLocks/>
          </p:cNvSpPr>
          <p:nvPr/>
        </p:nvSpPr>
        <p:spPr>
          <a:xfrm>
            <a:off x="3712618" y="251545"/>
            <a:ext cx="4059782" cy="639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600" b="1" dirty="0"/>
              <a:t>Educator Guide</a:t>
            </a:r>
          </a:p>
          <a:p>
            <a:pPr algn="r"/>
            <a:r>
              <a:rPr lang="en-US" sz="1600" b="1" dirty="0"/>
              <a:t>Creating a Virtual Private Cloud</a:t>
            </a: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B74D6534-A117-D848-B03D-58B734301956}"/>
              </a:ext>
            </a:extLst>
          </p:cNvPr>
          <p:cNvSpPr/>
          <p:nvPr/>
        </p:nvSpPr>
        <p:spPr>
          <a:xfrm>
            <a:off x="0" y="893919"/>
            <a:ext cx="7153909" cy="0"/>
          </a:xfrm>
          <a:custGeom>
            <a:avLst/>
            <a:gdLst/>
            <a:ahLst/>
            <a:cxnLst/>
            <a:rect l="l" t="t" r="r" b="b"/>
            <a:pathLst>
              <a:path w="7153909">
                <a:moveTo>
                  <a:pt x="0" y="0"/>
                </a:moveTo>
                <a:lnTo>
                  <a:pt x="7153909" y="0"/>
                </a:lnTo>
              </a:path>
            </a:pathLst>
          </a:custGeom>
          <a:ln w="76200">
            <a:solidFill>
              <a:srgbClr val="222E3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83C31282-04DB-F94B-B76E-0358CF0F3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409526"/>
            <a:ext cx="7772400" cy="62132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55" tIns="48578" rIns="97155" bIns="48578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ct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3300413" algn="r"/>
                <a:tab pos="5943600" algn="r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3300413" algn="r"/>
                <a:tab pos="5943600" algn="r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3300413" algn="r"/>
                <a:tab pos="5943600" algn="r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3300413" algn="r"/>
                <a:tab pos="5943600" algn="r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3300413" algn="r"/>
                <a:tab pos="5943600" algn="r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3300413" algn="r"/>
                <a:tab pos="5943600" algn="r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3300413" algn="r"/>
                <a:tab pos="5943600" algn="r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3300413" algn="r"/>
                <a:tab pos="5943600" algn="r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3300413" algn="r"/>
                <a:tab pos="5943600" algn="r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defTabSz="971550"/>
            <a:r>
              <a:rPr lang="en-US" altLang="en-US" sz="1275" b="1" i="1" dirty="0">
                <a:solidFill>
                  <a:srgbClr val="26262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Academic Gateway to the Hearts and Minds of the Next Generation of IT Professionals </a:t>
            </a:r>
            <a:endParaRPr lang="en-US" altLang="en-US" sz="744" b="0" i="0" dirty="0">
              <a:latin typeface="Calibri" panose="020F0502020204030204" pitchFamily="34" charset="0"/>
            </a:endParaRPr>
          </a:p>
          <a:p>
            <a:pPr defTabSz="971550"/>
            <a:r>
              <a:rPr lang="en-US" altLang="en-US" sz="1275" i="1" dirty="0">
                <a:solidFill>
                  <a:srgbClr val="26262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© Amazon Web Services 2020</a:t>
            </a:r>
            <a:endParaRPr lang="en-US" altLang="en-US" sz="744" b="0" i="0" dirty="0">
              <a:latin typeface="Calibri" panose="020F0502020204030204" pitchFamily="34" charset="0"/>
            </a:endParaRPr>
          </a:p>
          <a:p>
            <a:pPr defTabSz="971550"/>
            <a:endParaRPr lang="en-US" altLang="en-US" sz="744" b="0" i="0" dirty="0">
              <a:latin typeface="Calibri" panose="020F050202020403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3092237-53BC-BB49-A132-20D1931AE6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8580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0C4EC-B91D-2D49-B969-E4B8EF2E26D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034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wseducate.com/educator/s/content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976313"/>
            <a:ext cx="1760537" cy="2278062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0C4EC-B91D-2D49-B969-E4B8EF2E26D9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DFF73D-F42B-0846-980D-70F8DD172138}"/>
              </a:ext>
            </a:extLst>
          </p:cNvPr>
          <p:cNvSpPr txBox="1"/>
          <p:nvPr/>
        </p:nvSpPr>
        <p:spPr>
          <a:xfrm>
            <a:off x="2208212" y="944622"/>
            <a:ext cx="52578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How to Use</a:t>
            </a:r>
          </a:p>
          <a:p>
            <a:endParaRPr lang="en-US" sz="1100" dirty="0"/>
          </a:p>
          <a:p>
            <a:r>
              <a:rPr lang="en-US" sz="1100" dirty="0"/>
              <a:t>This document is both a Student Guide and an Educator Guide. Print the Student Guide as a PDF for distribution to your students. You can also print this Educator Guide (</a:t>
            </a:r>
            <a:r>
              <a:rPr lang="en-US" sz="1100" i="1" dirty="0"/>
              <a:t>see instructions below</a:t>
            </a:r>
            <a:r>
              <a:rPr lang="en-US" sz="1100" dirty="0"/>
              <a:t>).</a:t>
            </a:r>
          </a:p>
          <a:p>
            <a:endParaRPr lang="en-US" sz="1100" b="1" dirty="0"/>
          </a:p>
          <a:p>
            <a:r>
              <a:rPr lang="en-US" sz="1100" b="1" dirty="0"/>
              <a:t>Printing Student Guide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Click </a:t>
            </a:r>
            <a:r>
              <a:rPr lang="en-US" sz="1100" b="1" dirty="0"/>
              <a:t>View &gt; Normal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Windows</a:t>
            </a:r>
            <a:r>
              <a:rPr lang="en-US" sz="1100" dirty="0"/>
              <a:t>:</a:t>
            </a:r>
            <a:endParaRPr lang="en-US" sz="1100" b="1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b="1" dirty="0"/>
              <a:t>File &gt; Export &gt; Create PDF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Mac</a:t>
            </a:r>
            <a:r>
              <a:rPr lang="en-US" sz="1100" dirty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b="1" dirty="0"/>
              <a:t>File &gt; Export &gt; File Format: PDF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r>
              <a:rPr lang="en-US" sz="1100" b="1" dirty="0"/>
              <a:t>Printing Educator Guide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Click </a:t>
            </a:r>
            <a:r>
              <a:rPr lang="en-US" sz="1100" b="1" dirty="0"/>
              <a:t>View &gt; Notes Pages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File &gt; Print &gt; Layout: Notes</a:t>
            </a:r>
          </a:p>
        </p:txBody>
      </p:sp>
      <p:sp>
        <p:nvSpPr>
          <p:cNvPr id="7" name="Notes Placeholder 2">
            <a:extLst>
              <a:ext uri="{FF2B5EF4-FFF2-40B4-BE49-F238E27FC236}">
                <a16:creationId xmlns:a16="http://schemas.microsoft.com/office/drawing/2014/main" id="{1D84E0D3-57DC-0E41-972C-6F342B64D704}"/>
              </a:ext>
            </a:extLst>
          </p:cNvPr>
          <p:cNvSpPr txBox="1">
            <a:spLocks/>
          </p:cNvSpPr>
          <p:nvPr/>
        </p:nvSpPr>
        <p:spPr>
          <a:xfrm>
            <a:off x="2438400" y="3254375"/>
            <a:ext cx="3547774" cy="6048375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Notes Placeholder 2">
            <a:extLst>
              <a:ext uri="{FF2B5EF4-FFF2-40B4-BE49-F238E27FC236}">
                <a16:creationId xmlns:a16="http://schemas.microsoft.com/office/drawing/2014/main" id="{7928696A-81D1-A14B-BA40-56970FFB6D8F}"/>
              </a:ext>
            </a:extLst>
          </p:cNvPr>
          <p:cNvSpPr txBox="1">
            <a:spLocks/>
          </p:cNvSpPr>
          <p:nvPr/>
        </p:nvSpPr>
        <p:spPr>
          <a:xfrm>
            <a:off x="6154449" y="3254375"/>
            <a:ext cx="3547774" cy="5295900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Notes Placeholder 9">
            <a:extLst>
              <a:ext uri="{FF2B5EF4-FFF2-40B4-BE49-F238E27FC236}">
                <a16:creationId xmlns:a16="http://schemas.microsoft.com/office/drawing/2014/main" id="{63373483-7C32-BC41-9CEA-FA2B30070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28600" y="4000500"/>
            <a:ext cx="7052974" cy="5295900"/>
          </a:xfrm>
        </p:spPr>
        <p:txBody>
          <a:bodyPr/>
          <a:lstStyle/>
          <a:p>
            <a:r>
              <a:rPr lang="pt-BR" b="0" dirty="0"/>
              <a:t>Objetivo:</a:t>
            </a:r>
          </a:p>
          <a:p>
            <a:r>
              <a:rPr lang="pt-BR" b="0" dirty="0"/>
              <a:t>Este Guia de atividades para educadores de criação de nuvem privada virtual foi desenvolvido como parte das ofertas de conteúdo do AWS </a:t>
            </a:r>
            <a:r>
              <a:rPr lang="pt-BR" b="0" dirty="0" err="1"/>
              <a:t>Educate</a:t>
            </a:r>
            <a:r>
              <a:rPr lang="pt-BR" b="0" dirty="0"/>
              <a:t>. O objetivo deste guia é fornecer aos educadores avisos e atividades de extensão em apoio às atividades na nuvem.</a:t>
            </a:r>
          </a:p>
          <a:p>
            <a:endParaRPr lang="pt-BR" b="0" dirty="0"/>
          </a:p>
          <a:p>
            <a:r>
              <a:rPr lang="pt-BR" b="0" dirty="0"/>
              <a:t>Descrição:</a:t>
            </a:r>
          </a:p>
          <a:p>
            <a:r>
              <a:rPr lang="pt-BR" b="0" dirty="0"/>
              <a:t>Este Guia do Educador enquadra a atividade “Criando uma nuvem privada virtual”.</a:t>
            </a:r>
          </a:p>
          <a:p>
            <a:endParaRPr lang="pt-BR" b="0" dirty="0"/>
          </a:p>
          <a:p>
            <a:r>
              <a:rPr lang="pt-BR" b="0" dirty="0"/>
              <a:t>Quais são os objetivos do Guia de atividades do educador de criação de uma nuvem privada virtual (VPC)? Ao usar o Guia, os educadores serão capazes de:</a:t>
            </a:r>
          </a:p>
          <a:p>
            <a:r>
              <a:rPr lang="pt-BR" b="0" dirty="0"/>
              <a:t>Compreenda as metas da atividade e os objetivos de aprendizagem</a:t>
            </a:r>
          </a:p>
          <a:p>
            <a:r>
              <a:rPr lang="pt-BR" b="0" dirty="0"/>
              <a:t>Compreenda os principais conceitos e terminologia da atividade</a:t>
            </a:r>
          </a:p>
          <a:p>
            <a:r>
              <a:rPr lang="pt-BR" b="0" dirty="0"/>
              <a:t>Facilite a aprendizagem do aluno antes, durante e depois da atividade</a:t>
            </a:r>
          </a:p>
          <a:p>
            <a:r>
              <a:rPr lang="pt-BR" b="0" dirty="0"/>
              <a:t>Avalie o conhecimento VPC dos alunos</a:t>
            </a:r>
          </a:p>
          <a:p>
            <a:endParaRPr lang="pt-BR" b="0" dirty="0"/>
          </a:p>
          <a:p>
            <a:r>
              <a:rPr lang="pt-BR" b="0" dirty="0"/>
              <a:t>Conteúdo do guia:</a:t>
            </a:r>
          </a:p>
          <a:p>
            <a:r>
              <a:rPr lang="pt-BR" b="0" dirty="0"/>
              <a:t>Atividades de preparação</a:t>
            </a:r>
          </a:p>
          <a:p>
            <a:r>
              <a:rPr lang="pt-BR" b="0" dirty="0"/>
              <a:t>Ativar conhecimento prévio</a:t>
            </a:r>
          </a:p>
          <a:p>
            <a:r>
              <a:rPr lang="pt-BR" b="0" dirty="0"/>
              <a:t>Discussão </a:t>
            </a:r>
            <a:r>
              <a:rPr lang="pt-BR" b="0" dirty="0" err="1"/>
              <a:t>pré</a:t>
            </a:r>
            <a:r>
              <a:rPr lang="pt-BR" b="0" dirty="0"/>
              <a:t>-atividade</a:t>
            </a:r>
          </a:p>
          <a:p>
            <a:r>
              <a:rPr lang="pt-BR" b="0" dirty="0"/>
              <a:t>Facilitação de atividades</a:t>
            </a:r>
          </a:p>
          <a:p>
            <a:r>
              <a:rPr lang="pt-BR" b="0" dirty="0"/>
              <a:t>Estratégias de Alfabetização</a:t>
            </a:r>
          </a:p>
          <a:p>
            <a:r>
              <a:rPr lang="pt-BR" b="0" dirty="0"/>
              <a:t>Instruções de linguagem</a:t>
            </a:r>
          </a:p>
          <a:p>
            <a:r>
              <a:rPr lang="pt-BR" b="0" dirty="0"/>
              <a:t>Saindo</a:t>
            </a:r>
          </a:p>
          <a:p>
            <a:r>
              <a:rPr lang="pt-BR" b="0" dirty="0"/>
              <a:t>Verificando a compreensão</a:t>
            </a:r>
          </a:p>
          <a:p>
            <a:r>
              <a:rPr lang="pt-BR" b="0" dirty="0"/>
              <a:t>Assessments</a:t>
            </a:r>
          </a:p>
          <a:p>
            <a:r>
              <a:rPr lang="pt-BR" b="0" dirty="0"/>
              <a:t>Principais conceitos e terminologia</a:t>
            </a:r>
          </a:p>
          <a:p>
            <a:r>
              <a:rPr lang="pt-BR" b="0" dirty="0"/>
              <a:t>Específico da Tarefa</a:t>
            </a:r>
          </a:p>
          <a:p>
            <a:r>
              <a:rPr lang="pt-BR" b="0" dirty="0"/>
              <a:t>Baseado em desempenho</a:t>
            </a:r>
          </a:p>
          <a:p>
            <a:r>
              <a:rPr lang="pt-BR" b="0" dirty="0"/>
              <a:t>Relatório de atividades e atividades de extensão</a:t>
            </a:r>
          </a:p>
          <a:p>
            <a:r>
              <a:rPr lang="pt-BR" b="0" dirty="0"/>
              <a:t>Discussão pós-atividade</a:t>
            </a:r>
          </a:p>
          <a:p>
            <a:r>
              <a:rPr lang="pt-BR" b="0" dirty="0"/>
              <a:t>Representar Conceitos</a:t>
            </a:r>
          </a:p>
          <a:p>
            <a:r>
              <a:rPr lang="pt-BR" b="0" dirty="0"/>
              <a:t>Atividades de extensão</a:t>
            </a:r>
          </a:p>
          <a:p>
            <a:endParaRPr lang="pt-BR" b="0" dirty="0"/>
          </a:p>
          <a:p>
            <a:r>
              <a:rPr lang="pt-BR" b="0" dirty="0"/>
              <a:t>Recursos adicionais</a:t>
            </a:r>
          </a:p>
          <a:p>
            <a:r>
              <a:rPr lang="pt-BR" b="0" dirty="0"/>
              <a:t>Use este recurso para começar a usar o </a:t>
            </a:r>
            <a:r>
              <a:rPr lang="pt-BR" b="0" dirty="0" err="1"/>
              <a:t>Amazon</a:t>
            </a:r>
            <a:r>
              <a:rPr lang="pt-BR" b="0" dirty="0"/>
              <a:t> VPC:</a:t>
            </a:r>
          </a:p>
          <a:p>
            <a:r>
              <a:rPr lang="pt-BR" b="0" dirty="0"/>
              <a:t>Guia de primeiros passos (https://docs.aws.amazon.com/</a:t>
            </a:r>
            <a:r>
              <a:rPr lang="pt-BR" b="0" dirty="0" err="1"/>
              <a:t>vpc</a:t>
            </a:r>
            <a:r>
              <a:rPr lang="pt-BR" b="0" dirty="0"/>
              <a:t>/</a:t>
            </a:r>
            <a:r>
              <a:rPr lang="pt-BR" b="0" dirty="0" err="1"/>
              <a:t>latest</a:t>
            </a:r>
            <a:r>
              <a:rPr lang="pt-BR" b="0" dirty="0"/>
              <a:t>/</a:t>
            </a:r>
            <a:r>
              <a:rPr lang="pt-BR" b="0" dirty="0" err="1"/>
              <a:t>userguide</a:t>
            </a:r>
            <a:r>
              <a:rPr lang="pt-BR" b="0" dirty="0"/>
              <a:t>/what-is-amazon-vpc.html).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472925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976313"/>
            <a:ext cx="1760537" cy="22780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dirty="0"/>
              <a:t>Representar Conceitos</a:t>
            </a:r>
          </a:p>
          <a:p>
            <a:r>
              <a:rPr lang="pt-BR" b="0" dirty="0"/>
              <a:t>Peça aos alunos que desenhem um diagrama do que construíram nesta atividade. Certifique-se de que eles capturem os principais conceitos e terminologia que aprenderam durante a atividade. Peça aos alunos que compartilhem seu trabalho em pares, grupos ou com a classe inteira e expliquem seus diagramas. Peça-lhes que declarem o que funcionou bem e quais desafios enfrentaram durante a atividade.</a:t>
            </a:r>
          </a:p>
          <a:p>
            <a:endParaRPr lang="pt-BR" b="0" dirty="0"/>
          </a:p>
          <a:p>
            <a:r>
              <a:rPr lang="pt-BR" b="0" dirty="0"/>
              <a:t>Discussão pós-atividade</a:t>
            </a:r>
          </a:p>
          <a:p>
            <a:r>
              <a:rPr lang="pt-BR" b="0" dirty="0"/>
              <a:t>Desta vez, peça aos alunos que apresentem sua própria ideia de caso de uso (no lugar do </a:t>
            </a:r>
            <a:r>
              <a:rPr lang="pt-BR" b="0" dirty="0" err="1"/>
              <a:t>BitBeat</a:t>
            </a:r>
            <a:r>
              <a:rPr lang="pt-BR" b="0" dirty="0"/>
              <a:t>) e, em seguida, peça aos alunos que troquem casos de uso. Como alternativa, forneça um caso de uso mais especializado que seja mais relevante para seus alunos.</a:t>
            </a:r>
          </a:p>
          <a:p>
            <a:r>
              <a:rPr lang="pt-BR" b="0" dirty="0"/>
              <a:t>Desafio</a:t>
            </a:r>
          </a:p>
          <a:p>
            <a:r>
              <a:rPr lang="pt-BR" b="0" dirty="0"/>
              <a:t>Fazer: apresentar o (s) caso (s) de uso como um desafio e fazer com que os alunos concluam o desafio e compartilhem como o abordaram. Faça com que a classe ou um painel de jurados vote no vencedor do desafio e conceda um prêmio.</a:t>
            </a:r>
          </a:p>
          <a:p>
            <a:endParaRPr lang="pt-BR" b="0" dirty="0"/>
          </a:p>
          <a:p>
            <a:r>
              <a:rPr lang="pt-BR" b="0" dirty="0"/>
              <a:t>Extensão: percursos de carreira</a:t>
            </a:r>
          </a:p>
          <a:p>
            <a:r>
              <a:rPr lang="pt-BR" b="0" dirty="0"/>
              <a:t>O que fazer: peça aos alunos que escolham um plano de carreira (entre os 12 mostrados no portal do aluno). Vá para o repositório de conteúdo no Portal Educar da AWS e baixe os Guias do Educador para cada plano de carreira. Agrupe os alunos em pares ou pequenos grupos com base em interesses sobrepostos e peça-lhes que concluam a atividade do aluno em cada Guia do educador alinhado ao caminho.</a:t>
            </a:r>
          </a:p>
          <a:p>
            <a:r>
              <a:rPr lang="pt-BR" b="0" dirty="0"/>
              <a:t>Ligação: </a:t>
            </a:r>
            <a:r>
              <a:rPr lang="en-US" u="sng" dirty="0">
                <a:hlinkClick r:id="rId3"/>
              </a:rPr>
              <a:t>https://www.awseducate.com/educator/s/content</a:t>
            </a:r>
            <a:endParaRPr lang="en-US" u="sng" dirty="0"/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0C4EC-B91D-2D49-B969-E4B8EF2E26D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2064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1074738"/>
            <a:ext cx="1760537" cy="22780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dirty="0"/>
              <a:t>Exemplo de informações de VPC necessárias:</a:t>
            </a:r>
          </a:p>
          <a:p>
            <a:endParaRPr lang="pt-BR" b="0" dirty="0"/>
          </a:p>
          <a:p>
            <a:r>
              <a:rPr lang="pt-BR" b="0" dirty="0"/>
              <a:t>Nome VPC:</a:t>
            </a:r>
          </a:p>
          <a:p>
            <a:r>
              <a:rPr lang="pt-BR" b="0" dirty="0"/>
              <a:t>CIDR de IPv4 de </a:t>
            </a:r>
            <a:r>
              <a:rPr lang="pt-BR" b="0" dirty="0" err="1"/>
              <a:t>sub-rede</a:t>
            </a:r>
            <a:r>
              <a:rPr lang="pt-BR" b="0" dirty="0"/>
              <a:t> pública:</a:t>
            </a:r>
          </a:p>
          <a:p>
            <a:endParaRPr lang="pt-BR" b="0" dirty="0"/>
          </a:p>
          <a:p>
            <a:r>
              <a:rPr lang="pt-BR" b="0" dirty="0"/>
              <a:t>Nome da </a:t>
            </a:r>
            <a:r>
              <a:rPr lang="pt-BR" b="0" dirty="0" err="1"/>
              <a:t>sub-rede</a:t>
            </a:r>
            <a:r>
              <a:rPr lang="pt-BR" b="0" dirty="0"/>
              <a:t> pública:</a:t>
            </a:r>
          </a:p>
          <a:p>
            <a:r>
              <a:rPr lang="pt-BR" b="0" dirty="0"/>
              <a:t>CIDR de </a:t>
            </a:r>
            <a:r>
              <a:rPr lang="pt-BR" b="0" dirty="0" err="1"/>
              <a:t>sub-rede</a:t>
            </a:r>
            <a:r>
              <a:rPr lang="pt-BR" b="0" dirty="0"/>
              <a:t> pública:</a:t>
            </a:r>
          </a:p>
          <a:p>
            <a:endParaRPr lang="pt-BR" b="0" dirty="0"/>
          </a:p>
          <a:p>
            <a:r>
              <a:rPr lang="pt-BR" b="0" dirty="0"/>
              <a:t>Nome da </a:t>
            </a:r>
            <a:r>
              <a:rPr lang="pt-BR" b="0" dirty="0" err="1"/>
              <a:t>sub-rede</a:t>
            </a:r>
            <a:r>
              <a:rPr lang="pt-BR" b="0" dirty="0"/>
              <a:t> privada:</a:t>
            </a:r>
          </a:p>
          <a:p>
            <a:r>
              <a:rPr lang="pt-BR" b="0" dirty="0"/>
              <a:t>CIDR de </a:t>
            </a:r>
            <a:r>
              <a:rPr lang="pt-BR" b="0" dirty="0" err="1"/>
              <a:t>sub-rede</a:t>
            </a:r>
            <a:r>
              <a:rPr lang="pt-BR" b="0" dirty="0"/>
              <a:t> privada:</a:t>
            </a:r>
          </a:p>
          <a:p>
            <a:endParaRPr lang="pt-BR" b="0" dirty="0"/>
          </a:p>
          <a:p>
            <a:r>
              <a:rPr lang="pt-BR" b="0" dirty="0"/>
              <a:t>Criar / Nomear / Anexar IGW:</a:t>
            </a:r>
          </a:p>
          <a:p>
            <a:endParaRPr lang="pt-BR" b="0" dirty="0"/>
          </a:p>
          <a:p>
            <a:r>
              <a:rPr lang="pt-BR" b="0" dirty="0"/>
              <a:t>Criar / nomear tabelas de rota:</a:t>
            </a:r>
          </a:p>
          <a:p>
            <a:r>
              <a:rPr lang="pt-BR" b="0" dirty="0"/>
              <a:t>Adicionar rota 0.0.0.0/0 à tabela de rota pública</a:t>
            </a:r>
          </a:p>
          <a:p>
            <a:r>
              <a:rPr lang="pt-BR" b="0" dirty="0"/>
              <a:t>Associar as tabelas de rota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0C4EC-B91D-2D49-B969-E4B8EF2E26D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653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1074738"/>
            <a:ext cx="1760537" cy="22780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dirty="0"/>
              <a:t>Exemplo de informações de VPC necessárias:</a:t>
            </a:r>
          </a:p>
          <a:p>
            <a:endParaRPr lang="pt-BR" b="0" dirty="0"/>
          </a:p>
          <a:p>
            <a:r>
              <a:rPr lang="pt-BR" b="0" dirty="0"/>
              <a:t>Nome VPC:</a:t>
            </a:r>
          </a:p>
          <a:p>
            <a:r>
              <a:rPr lang="pt-BR" b="0" dirty="0"/>
              <a:t>CIDR de IPv4 de </a:t>
            </a:r>
            <a:r>
              <a:rPr lang="pt-BR" b="0" dirty="0" err="1"/>
              <a:t>sub-rede</a:t>
            </a:r>
            <a:r>
              <a:rPr lang="pt-BR" b="0" dirty="0"/>
              <a:t> pública:</a:t>
            </a:r>
          </a:p>
          <a:p>
            <a:endParaRPr lang="pt-BR" b="0" dirty="0"/>
          </a:p>
          <a:p>
            <a:r>
              <a:rPr lang="pt-BR" b="0" dirty="0"/>
              <a:t>Nome da </a:t>
            </a:r>
            <a:r>
              <a:rPr lang="pt-BR" b="0" dirty="0" err="1"/>
              <a:t>sub-rede</a:t>
            </a:r>
            <a:r>
              <a:rPr lang="pt-BR" b="0" dirty="0"/>
              <a:t> pública:</a:t>
            </a:r>
          </a:p>
          <a:p>
            <a:r>
              <a:rPr lang="pt-BR" b="0" dirty="0"/>
              <a:t>CIDR de </a:t>
            </a:r>
            <a:r>
              <a:rPr lang="pt-BR" b="0" dirty="0" err="1"/>
              <a:t>sub-rede</a:t>
            </a:r>
            <a:r>
              <a:rPr lang="pt-BR" b="0" dirty="0"/>
              <a:t> pública:</a:t>
            </a:r>
          </a:p>
          <a:p>
            <a:endParaRPr lang="pt-BR" b="0" dirty="0"/>
          </a:p>
          <a:p>
            <a:r>
              <a:rPr lang="pt-BR" b="0" dirty="0"/>
              <a:t>Nome da </a:t>
            </a:r>
            <a:r>
              <a:rPr lang="pt-BR" b="0" dirty="0" err="1"/>
              <a:t>sub-rede</a:t>
            </a:r>
            <a:r>
              <a:rPr lang="pt-BR" b="0" dirty="0"/>
              <a:t> privada:</a:t>
            </a:r>
          </a:p>
          <a:p>
            <a:r>
              <a:rPr lang="pt-BR" b="0" dirty="0"/>
              <a:t>CIDR de </a:t>
            </a:r>
            <a:r>
              <a:rPr lang="pt-BR" b="0" dirty="0" err="1"/>
              <a:t>sub-rede</a:t>
            </a:r>
            <a:r>
              <a:rPr lang="pt-BR" b="0" dirty="0"/>
              <a:t> privada:</a:t>
            </a:r>
          </a:p>
          <a:p>
            <a:endParaRPr lang="pt-BR" b="0" dirty="0"/>
          </a:p>
          <a:p>
            <a:r>
              <a:rPr lang="pt-BR" b="0" dirty="0"/>
              <a:t>Criar / Nomear / Anexar IGW:</a:t>
            </a:r>
          </a:p>
          <a:p>
            <a:endParaRPr lang="pt-BR" b="0" dirty="0"/>
          </a:p>
          <a:p>
            <a:r>
              <a:rPr lang="pt-BR" b="0" dirty="0"/>
              <a:t>Criar / nomear tabelas de rota:</a:t>
            </a:r>
          </a:p>
          <a:p>
            <a:r>
              <a:rPr lang="pt-BR" b="0" dirty="0"/>
              <a:t>Adicionar rota 0.0.0.0/0 à tabela de rota pública</a:t>
            </a:r>
          </a:p>
          <a:p>
            <a:r>
              <a:rPr lang="pt-BR" b="0" dirty="0"/>
              <a:t>Associar as tabelas de rota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0C4EC-B91D-2D49-B969-E4B8EF2E26D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820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1074738"/>
            <a:ext cx="1760537" cy="22780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dirty="0"/>
              <a:t>Exemplo de informações de VPC necessárias:</a:t>
            </a:r>
          </a:p>
          <a:p>
            <a:endParaRPr lang="pt-BR" b="0" dirty="0"/>
          </a:p>
          <a:p>
            <a:r>
              <a:rPr lang="pt-BR" b="0" dirty="0"/>
              <a:t>Nome VPC:</a:t>
            </a:r>
          </a:p>
          <a:p>
            <a:r>
              <a:rPr lang="pt-BR" b="0" dirty="0"/>
              <a:t>CIDR de IPv4 de </a:t>
            </a:r>
            <a:r>
              <a:rPr lang="pt-BR" b="0" dirty="0" err="1"/>
              <a:t>sub-rede</a:t>
            </a:r>
            <a:r>
              <a:rPr lang="pt-BR" b="0" dirty="0"/>
              <a:t> pública:</a:t>
            </a:r>
          </a:p>
          <a:p>
            <a:endParaRPr lang="pt-BR" b="0" dirty="0"/>
          </a:p>
          <a:p>
            <a:r>
              <a:rPr lang="pt-BR" b="0" dirty="0"/>
              <a:t>Nome da </a:t>
            </a:r>
            <a:r>
              <a:rPr lang="pt-BR" b="0" dirty="0" err="1"/>
              <a:t>sub-rede</a:t>
            </a:r>
            <a:r>
              <a:rPr lang="pt-BR" b="0" dirty="0"/>
              <a:t> pública:</a:t>
            </a:r>
          </a:p>
          <a:p>
            <a:r>
              <a:rPr lang="pt-BR" b="0" dirty="0"/>
              <a:t>CIDR de </a:t>
            </a:r>
            <a:r>
              <a:rPr lang="pt-BR" b="0" dirty="0" err="1"/>
              <a:t>sub-rede</a:t>
            </a:r>
            <a:r>
              <a:rPr lang="pt-BR" b="0" dirty="0"/>
              <a:t> pública:</a:t>
            </a:r>
          </a:p>
          <a:p>
            <a:endParaRPr lang="pt-BR" b="0" dirty="0"/>
          </a:p>
          <a:p>
            <a:r>
              <a:rPr lang="pt-BR" b="0" dirty="0"/>
              <a:t>Nome da </a:t>
            </a:r>
            <a:r>
              <a:rPr lang="pt-BR" b="0" dirty="0" err="1"/>
              <a:t>sub-rede</a:t>
            </a:r>
            <a:r>
              <a:rPr lang="pt-BR" b="0" dirty="0"/>
              <a:t> privada:</a:t>
            </a:r>
          </a:p>
          <a:p>
            <a:r>
              <a:rPr lang="pt-BR" b="0" dirty="0"/>
              <a:t>CIDR de </a:t>
            </a:r>
            <a:r>
              <a:rPr lang="pt-BR" b="0" dirty="0" err="1"/>
              <a:t>sub-rede</a:t>
            </a:r>
            <a:r>
              <a:rPr lang="pt-BR" b="0" dirty="0"/>
              <a:t> privada:</a:t>
            </a:r>
          </a:p>
          <a:p>
            <a:endParaRPr lang="pt-BR" b="0" dirty="0"/>
          </a:p>
          <a:p>
            <a:r>
              <a:rPr lang="pt-BR" b="0" dirty="0"/>
              <a:t>Criar / Nomear / Anexar IGW:</a:t>
            </a:r>
          </a:p>
          <a:p>
            <a:endParaRPr lang="pt-BR" b="0" dirty="0"/>
          </a:p>
          <a:p>
            <a:r>
              <a:rPr lang="pt-BR" b="0" dirty="0"/>
              <a:t>Criar / nomear tabelas de rota:</a:t>
            </a:r>
          </a:p>
          <a:p>
            <a:r>
              <a:rPr lang="pt-BR" b="0" dirty="0"/>
              <a:t>Adicionar rota 0.0.0.0/0 à tabela de rota pública</a:t>
            </a:r>
          </a:p>
          <a:p>
            <a:r>
              <a:rPr lang="pt-BR" b="0" dirty="0"/>
              <a:t>Associar as tabelas de rota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0C4EC-B91D-2D49-B969-E4B8EF2E26D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2165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1074738"/>
            <a:ext cx="1760537" cy="22780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dirty="0"/>
              <a:t>Exemplo de informações de VPC necessárias:</a:t>
            </a:r>
          </a:p>
          <a:p>
            <a:endParaRPr lang="pt-BR" b="0" dirty="0"/>
          </a:p>
          <a:p>
            <a:r>
              <a:rPr lang="pt-BR" b="0" dirty="0"/>
              <a:t>Nome VPC:</a:t>
            </a:r>
          </a:p>
          <a:p>
            <a:r>
              <a:rPr lang="pt-BR" b="0" dirty="0"/>
              <a:t>CIDR de IPv4 de </a:t>
            </a:r>
            <a:r>
              <a:rPr lang="pt-BR" b="0" dirty="0" err="1"/>
              <a:t>sub-rede</a:t>
            </a:r>
            <a:r>
              <a:rPr lang="pt-BR" b="0" dirty="0"/>
              <a:t> pública:</a:t>
            </a:r>
          </a:p>
          <a:p>
            <a:endParaRPr lang="pt-BR" b="0" dirty="0"/>
          </a:p>
          <a:p>
            <a:r>
              <a:rPr lang="pt-BR" b="0" dirty="0"/>
              <a:t>Nome da </a:t>
            </a:r>
            <a:r>
              <a:rPr lang="pt-BR" b="0" dirty="0" err="1"/>
              <a:t>sub-rede</a:t>
            </a:r>
            <a:r>
              <a:rPr lang="pt-BR" b="0" dirty="0"/>
              <a:t> pública:</a:t>
            </a:r>
          </a:p>
          <a:p>
            <a:r>
              <a:rPr lang="pt-BR" b="0" dirty="0"/>
              <a:t>CIDR de </a:t>
            </a:r>
            <a:r>
              <a:rPr lang="pt-BR" b="0" dirty="0" err="1"/>
              <a:t>sub-rede</a:t>
            </a:r>
            <a:r>
              <a:rPr lang="pt-BR" b="0" dirty="0"/>
              <a:t> pública:</a:t>
            </a:r>
          </a:p>
          <a:p>
            <a:endParaRPr lang="pt-BR" b="0" dirty="0"/>
          </a:p>
          <a:p>
            <a:r>
              <a:rPr lang="pt-BR" b="0" dirty="0"/>
              <a:t>Nome da </a:t>
            </a:r>
            <a:r>
              <a:rPr lang="pt-BR" b="0" dirty="0" err="1"/>
              <a:t>sub-rede</a:t>
            </a:r>
            <a:r>
              <a:rPr lang="pt-BR" b="0" dirty="0"/>
              <a:t> privada:</a:t>
            </a:r>
          </a:p>
          <a:p>
            <a:r>
              <a:rPr lang="pt-BR" b="0" dirty="0"/>
              <a:t>CIDR de </a:t>
            </a:r>
            <a:r>
              <a:rPr lang="pt-BR" b="0" dirty="0" err="1"/>
              <a:t>sub-rede</a:t>
            </a:r>
            <a:r>
              <a:rPr lang="pt-BR" b="0" dirty="0"/>
              <a:t> privada:</a:t>
            </a:r>
          </a:p>
          <a:p>
            <a:endParaRPr lang="pt-BR" b="0" dirty="0"/>
          </a:p>
          <a:p>
            <a:r>
              <a:rPr lang="pt-BR" b="0" dirty="0"/>
              <a:t>Criar / Nomear / Anexar IGW:</a:t>
            </a:r>
          </a:p>
          <a:p>
            <a:endParaRPr lang="pt-BR" b="0" dirty="0"/>
          </a:p>
          <a:p>
            <a:r>
              <a:rPr lang="pt-BR" b="0" dirty="0"/>
              <a:t>Criar / nomear tabelas de rota:</a:t>
            </a:r>
          </a:p>
          <a:p>
            <a:r>
              <a:rPr lang="pt-BR" b="0" dirty="0"/>
              <a:t>Adicionar rota 0.0.0.0/0 à tabela de rota pública</a:t>
            </a:r>
          </a:p>
          <a:p>
            <a:r>
              <a:rPr lang="pt-BR" b="0" dirty="0"/>
              <a:t>Associar as tabelas de rota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0C4EC-B91D-2D49-B969-E4B8EF2E26D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164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1074738"/>
            <a:ext cx="1760537" cy="22780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O nível gratuito do Amazon RDS está disponível para você por 12 meses. A cada mês, o nível gratuito permitirá que você use os recursos do Amazon RDS listados abaixo gratuitamente: 750 horas de Amazon RDS em uma instância db.t2.micro de AZ único. 20 GB de armazenamento de uso geral (SSD). 20 GB para armazenamento de backup automatizado e quaisquer instantâneos de banco de dados iniciados pelo usuário.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0C4EC-B91D-2D49-B969-E4B8EF2E26D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509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1074738"/>
            <a:ext cx="1760537" cy="22780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O nível gratuito do Amazon RDS está disponível para você por 12 meses. A cada mês, o nível gratuito permitirá que você use os recursos do Amazon RDS listados abaixo gratuitamente: 750 horas de Amazon RDS em uma instância db.t2.micro de AZ único. 20 GB de armazenamento de uso geral (SSD). 20 GB para armazenamento de backup automatizado e quaisquer instantâneos de banco de dados iniciados pelo usuário.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0C4EC-B91D-2D49-B969-E4B8EF2E26D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7301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1074738"/>
            <a:ext cx="1760537" cy="22780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O nível gratuito do Amazon RDS está disponível para você por 12 meses. A cada mês, o nível gratuito permitirá que você use os recursos do Amazon RDS listados abaixo gratuitamente: 750 horas de Amazon RDS em uma instância db.t2.micro de AZ único. 20 GB de armazenamento de uso geral (SSD). 20 GB para armazenamento de backup automatizado e quaisquer instantâneos de banco de dados iniciados pelo usuário.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0C4EC-B91D-2D49-B969-E4B8EF2E26D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4996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1074738"/>
            <a:ext cx="1760537" cy="22780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O nível gratuito do Amazon RDS está disponível para você por 12 meses. A cada mês, o nível gratuito permitirá que você use os recursos do Amazon RDS listados abaixo gratuitamente: 750 horas de Amazon RDS em uma instância db.t2.micro de AZ único. 20 GB de armazenamento de uso geral (SSD). 20 GB para armazenamento de backup automatizado e quaisquer instantâneos de banco de dados iniciados pelo usuário.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0C4EC-B91D-2D49-B969-E4B8EF2E26D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2692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1074738"/>
            <a:ext cx="1760537" cy="22780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O nível gratuito do Amazon RDS está disponível para você por 12 meses. A cada mês, o nível gratuito permitirá que você use os recursos do Amazon RDS listados abaixo gratuitamente: 750 horas de Amazon RDS em uma instância db.t2.micro de AZ único. 20 GB de armazenamento de uso geral (SSD). 20 GB para armazenamento de backup automatizado e quaisquer instantâneos de banco de dados iniciados pelo usuário.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0C4EC-B91D-2D49-B969-E4B8EF2E26D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326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976313"/>
            <a:ext cx="1760537" cy="22780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dirty="0"/>
              <a:t>Ativar conhecimento prévio</a:t>
            </a:r>
          </a:p>
          <a:p>
            <a:r>
              <a:rPr lang="pt-BR" b="0" dirty="0" err="1"/>
              <a:t>Prompts</a:t>
            </a:r>
            <a:r>
              <a:rPr lang="pt-BR" b="0" dirty="0"/>
              <a:t> potenciais:</a:t>
            </a:r>
          </a:p>
          <a:p>
            <a:endParaRPr lang="pt-BR" b="0" dirty="0"/>
          </a:p>
          <a:p>
            <a:r>
              <a:rPr lang="pt-BR" b="0" dirty="0"/>
              <a:t>Pessoalmente (IP)</a:t>
            </a:r>
          </a:p>
          <a:p>
            <a:r>
              <a:rPr lang="pt-BR" b="0" dirty="0"/>
              <a:t>Diga: Com um parceiro, discuta sua experiência e / ou conhecimento de redes virtuais.</a:t>
            </a:r>
          </a:p>
          <a:p>
            <a:r>
              <a:rPr lang="pt-BR" b="0" dirty="0"/>
              <a:t>Discutir: Peça aos alunos para compartilharem suas experiências / conhecimentos com o grupo.</a:t>
            </a:r>
          </a:p>
          <a:p>
            <a:r>
              <a:rPr lang="pt-BR" b="0" dirty="0"/>
              <a:t>Pergunte: Alguém já construiu uma infraestrutura escalonável usando AWS antes?</a:t>
            </a:r>
          </a:p>
          <a:p>
            <a:r>
              <a:rPr lang="pt-BR" b="0" dirty="0"/>
              <a:t>Diga: Conte-nos mais sobre como você construiu sua infraestrutura.</a:t>
            </a:r>
          </a:p>
          <a:p>
            <a:r>
              <a:rPr lang="pt-BR" b="0" dirty="0"/>
              <a:t>[se os alunos não estão familiarizados com redes virtuais e / ou infraestruturas escalonáveis ​​da AWS, diga a eles para não se preocuparem, e que eles farão o aprendizado prático nesta atividade para aprender mais.]</a:t>
            </a:r>
          </a:p>
          <a:p>
            <a:endParaRPr lang="pt-BR" b="0" dirty="0"/>
          </a:p>
          <a:p>
            <a:r>
              <a:rPr lang="pt-BR" b="0" dirty="0"/>
              <a:t>Online (O)</a:t>
            </a:r>
          </a:p>
          <a:p>
            <a:r>
              <a:rPr lang="pt-BR" b="0" dirty="0" err="1"/>
              <a:t>Prompt</a:t>
            </a:r>
            <a:r>
              <a:rPr lang="pt-BR" b="0" dirty="0"/>
              <a:t>: escreva suas anotações ou compartilhe no chat sua resposta ao seguinte </a:t>
            </a:r>
            <a:r>
              <a:rPr lang="pt-BR" b="0" dirty="0" err="1"/>
              <a:t>prompt</a:t>
            </a:r>
            <a:r>
              <a:rPr lang="pt-BR" b="0" dirty="0"/>
              <a:t> (isso também pode ser feito como um </a:t>
            </a:r>
            <a:r>
              <a:rPr lang="pt-BR" b="0" dirty="0" err="1"/>
              <a:t>pré</a:t>
            </a:r>
            <a:r>
              <a:rPr lang="pt-BR" b="0" dirty="0"/>
              <a:t>-trabalho, junto com o </a:t>
            </a:r>
            <a:r>
              <a:rPr lang="pt-BR" b="0" dirty="0" err="1"/>
              <a:t>prompt</a:t>
            </a:r>
            <a:r>
              <a:rPr lang="pt-BR" b="0" dirty="0"/>
              <a:t> de discussão a seguir):</a:t>
            </a:r>
          </a:p>
          <a:p>
            <a:r>
              <a:rPr lang="pt-BR" b="0" dirty="0"/>
              <a:t>Qual é a sua experiência e / ou conhecimento em redes virtuais? Se você construiu uma infraestrutura escalonável usando AWS no passado, descreva sua experiência. Não se preocupe se você não tiver experiência em construir uma infraestrutura escalável - você aprenderá mais sobre isso e redes virtuais nesta atividade de aprendizado prático.</a:t>
            </a:r>
          </a:p>
          <a:p>
            <a:r>
              <a:rPr lang="pt-BR" b="0" dirty="0"/>
              <a:t>Pergunte: Quantos de vocês já tiveram experiência com redes virtuais?</a:t>
            </a:r>
          </a:p>
          <a:p>
            <a:r>
              <a:rPr lang="pt-BR" b="0" dirty="0"/>
              <a:t>[escolha um aluno]</a:t>
            </a:r>
          </a:p>
          <a:p>
            <a:r>
              <a:rPr lang="pt-BR" b="0" dirty="0"/>
              <a:t>Diga: Conte-nos mais sobre sua experiência.</a:t>
            </a:r>
          </a:p>
          <a:p>
            <a:r>
              <a:rPr lang="pt-BR" b="0" dirty="0"/>
              <a:t>Pergunte: Alguém já construiu uma infraestrutura escalonável usando AWS antes?</a:t>
            </a:r>
          </a:p>
          <a:p>
            <a:r>
              <a:rPr lang="pt-BR" b="0" dirty="0"/>
              <a:t>[escolha um aluno, se aplicável]</a:t>
            </a:r>
          </a:p>
          <a:p>
            <a:r>
              <a:rPr lang="pt-BR" b="0" dirty="0"/>
              <a:t>Diga: Conte-nos mais sobre o que você construiu.</a:t>
            </a:r>
          </a:p>
          <a:p>
            <a:r>
              <a:rPr lang="pt-BR" b="0" dirty="0"/>
              <a:t>[se os alunos não estão familiarizados, diga-lhes que não</a:t>
            </a:r>
          </a:p>
          <a:p>
            <a:r>
              <a:rPr lang="pt-BR" b="0" dirty="0"/>
              <a:t>se preocupar e que eles estarão praticando o aprendizado nesta atividade para aprender mais.]</a:t>
            </a:r>
          </a:p>
          <a:p>
            <a:endParaRPr lang="pt-BR" b="0" dirty="0"/>
          </a:p>
          <a:p>
            <a:r>
              <a:rPr lang="pt-BR" b="0" dirty="0"/>
              <a:t>Discussão </a:t>
            </a:r>
            <a:r>
              <a:rPr lang="pt-BR" b="0" dirty="0" err="1"/>
              <a:t>pré</a:t>
            </a:r>
            <a:r>
              <a:rPr lang="pt-BR" b="0" dirty="0"/>
              <a:t>-atividade (IP)</a:t>
            </a:r>
          </a:p>
          <a:p>
            <a:r>
              <a:rPr lang="pt-BR" b="0" dirty="0"/>
              <a:t>Faça pares com os alunos ou peça-lhes que trabalhem em pequenos grupos e, a seguir, discuta em classe. Deixe os alunos saberem que eles serão capazes de responder a essa pergunta com confiança após a conclusão da atividade.</a:t>
            </a:r>
          </a:p>
          <a:p>
            <a:endParaRPr lang="pt-BR" b="0" dirty="0"/>
          </a:p>
          <a:p>
            <a:r>
              <a:rPr lang="pt-BR" b="0" dirty="0"/>
              <a:t>Aviso </a:t>
            </a:r>
            <a:r>
              <a:rPr lang="pt-BR" b="0" dirty="0" err="1"/>
              <a:t>pré</a:t>
            </a:r>
            <a:r>
              <a:rPr lang="pt-BR" b="0" dirty="0"/>
              <a:t>-atividade: (O)</a:t>
            </a:r>
          </a:p>
          <a:p>
            <a:r>
              <a:rPr lang="pt-BR" b="0" dirty="0"/>
              <a:t>Leia o cenário e responda ao </a:t>
            </a:r>
            <a:r>
              <a:rPr lang="pt-BR" b="0" dirty="0" err="1"/>
              <a:t>prompt</a:t>
            </a:r>
            <a:r>
              <a:rPr lang="pt-BR" b="0" dirty="0"/>
              <a:t> em suas notas. (Isso também pode ser feito como trabalho de </a:t>
            </a:r>
            <a:r>
              <a:rPr lang="pt-BR" b="0" dirty="0" err="1"/>
              <a:t>pré</a:t>
            </a:r>
            <a:r>
              <a:rPr lang="pt-BR" b="0" dirty="0"/>
              <a:t>-atividade com as perguntas “Ativar Conhecimento de Fundo”.)</a:t>
            </a:r>
          </a:p>
          <a:p>
            <a:endParaRPr lang="pt-BR" b="0" dirty="0"/>
          </a:p>
          <a:p>
            <a:r>
              <a:rPr lang="pt-BR" b="0" dirty="0"/>
              <a:t>Informações básicas para informar as respostas:</a:t>
            </a:r>
          </a:p>
          <a:p>
            <a:r>
              <a:rPr lang="pt-BR" b="0" dirty="0"/>
              <a:t>As redes virtuais permitem que as máquinas virtuais se comuniquem umas com as outras. </a:t>
            </a:r>
            <a:r>
              <a:rPr lang="pt-BR" b="0" dirty="0" err="1"/>
              <a:t>Amazon</a:t>
            </a:r>
            <a:r>
              <a:rPr lang="pt-BR" b="0" dirty="0"/>
              <a:t> VPC é a camada de rede do </a:t>
            </a:r>
            <a:r>
              <a:rPr lang="pt-BR" b="0" dirty="0" err="1"/>
              <a:t>Amazon</a:t>
            </a:r>
            <a:r>
              <a:rPr lang="pt-BR" b="0" dirty="0"/>
              <a:t> EC2. Uma nuvem privada virtual (VPC) é uma rede virtual dedicada à sua conta AWS. </a:t>
            </a:r>
            <a:r>
              <a:rPr lang="pt-BR" b="0" dirty="0" err="1"/>
              <a:t>Amazon</a:t>
            </a:r>
            <a:r>
              <a:rPr lang="pt-BR" b="0" dirty="0"/>
              <a:t> Web Services tem escalabilidade embutida; ele oferece muitos serviços para ajudar a aumentar ou diminuir os aplicativos, dependendo dos requisitos de recursos.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0C4EC-B91D-2D49-B969-E4B8EF2E26D9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FC335C-CBCA-354B-8E53-BB2646653157}"/>
              </a:ext>
            </a:extLst>
          </p:cNvPr>
          <p:cNvSpPr txBox="1"/>
          <p:nvPr/>
        </p:nvSpPr>
        <p:spPr>
          <a:xfrm>
            <a:off x="2390919" y="1258669"/>
            <a:ext cx="4364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Introduce</a:t>
            </a:r>
            <a:endParaRPr lang="en-US" sz="1200" dirty="0"/>
          </a:p>
          <a:p>
            <a:r>
              <a:rPr lang="en-US" sz="1200" dirty="0"/>
              <a:t>Prior to starting the activity, introduce the activity to your students.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373681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1074738"/>
            <a:ext cx="1760537" cy="22780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O nível gratuito do Amazon RDS está disponível para você por 12 meses. A cada mês, o nível gratuito permitirá que você use os recursos do Amazon RDS listados abaixo gratuitamente: 750 horas de Amazon RDS em uma instância db.t2.micro de AZ único. 20 GB de armazenamento de uso geral (SSD). 20 GB para armazenamento de backup automatizado e quaisquer instantâneos de banco de dados iniciados pelo usuário.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0C4EC-B91D-2D49-B969-E4B8EF2E26D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9815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1074738"/>
            <a:ext cx="1760537" cy="22780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O nível gratuito do Amazon RDS está disponível para você por 12 meses. A cada mês, o nível gratuito permitirá que você use os recursos do Amazon RDS listados abaixo gratuitamente: 750 horas de Amazon RDS em uma instância db.t2.micro de AZ único. 20 GB de armazenamento de uso geral (SSD). 20 GB para armazenamento de backup automatizado e quaisquer instantâneos de banco de dados iniciados pelo usuário.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0C4EC-B91D-2D49-B969-E4B8EF2E26D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260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976313"/>
            <a:ext cx="1760537" cy="22780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400" b="0" dirty="0"/>
              <a:t>Facilitação de atividades, páginas 1-3:</a:t>
            </a:r>
          </a:p>
          <a:p>
            <a:endParaRPr lang="pt-BR" sz="1400" b="0" dirty="0"/>
          </a:p>
          <a:p>
            <a:r>
              <a:rPr lang="pt-BR" sz="1400" b="0" dirty="0"/>
              <a:t>Estratégia de alfabetização (IP)</a:t>
            </a:r>
          </a:p>
          <a:p>
            <a:r>
              <a:rPr lang="pt-BR" sz="1400" b="0" dirty="0"/>
              <a:t>Peça aos alunos que leiam as páginas 1-2. Enquanto os alunos leem, faça-os circular termos importantes que conhecem e sublinhar termos que não conhecem. Depois que os alunos terminarem de ler, discuta a tarefa da atividade. Escolha um aluno para reformular e explicar a tarefa da atividade usando os termos identificados na leitura. Certifique-se de que os termos e conceitos-chave identificados pelos alunos sejam discutidos por toda a classe.</a:t>
            </a:r>
          </a:p>
          <a:p>
            <a:r>
              <a:rPr lang="pt-BR" sz="1400" b="0" dirty="0"/>
              <a:t>Considere exibir as definições para cada termo e conceito em um local visível na sala de aula ou peça aos alunos que combinem os termos e definições em pares. Como alternativa, pergunte aos alunos o que significa VPC e por que eles criarão uma </a:t>
            </a:r>
            <a:r>
              <a:rPr lang="pt-BR" sz="1400" b="0" dirty="0" err="1"/>
              <a:t>sub-rede</a:t>
            </a:r>
            <a:r>
              <a:rPr lang="pt-BR" sz="1400" b="0" dirty="0"/>
              <a:t> pública e privada antes de verificar sua compreensão dos termos e definições principais. Uma avaliação de terminologia também está incluída neste baralho como uma opção para verificar a compreensão do aluno.</a:t>
            </a:r>
          </a:p>
          <a:p>
            <a:endParaRPr lang="pt-BR" sz="1400" b="0" dirty="0"/>
          </a:p>
          <a:p>
            <a:r>
              <a:rPr lang="pt-BR" sz="1400" b="0" dirty="0"/>
              <a:t>Estratégia de Alfabetização (O)</a:t>
            </a:r>
          </a:p>
          <a:p>
            <a:r>
              <a:rPr lang="pt-BR" sz="1400" b="0" dirty="0"/>
              <a:t>Peça aos alunos que leiam as páginas 1-2. Enquanto os alunos leem, peça-lhes que </a:t>
            </a:r>
            <a:r>
              <a:rPr lang="pt-BR" sz="1400" b="0" dirty="0" err="1"/>
              <a:t>destacem</a:t>
            </a:r>
            <a:r>
              <a:rPr lang="pt-BR" sz="1400" b="0" dirty="0"/>
              <a:t> termos importantes. Depois que os alunos terminarem a leitura, eles devem escrever a tarefa da atividade, explicando a tarefa em suas próprias palavras e certificando-se de incluir os termos identificados na leitura. Considere oferecer acesso a definições ou solicitar que os alunos encontrem as definições de termos importantes online.</a:t>
            </a:r>
          </a:p>
          <a:p>
            <a:endParaRPr lang="pt-BR" sz="1400" b="0" dirty="0"/>
          </a:p>
          <a:p>
            <a:r>
              <a:rPr lang="pt-BR" sz="1400" b="0" dirty="0" err="1"/>
              <a:t>Prompt</a:t>
            </a:r>
            <a:r>
              <a:rPr lang="pt-BR" sz="1400" b="0" dirty="0"/>
              <a:t> de linguagem</a:t>
            </a:r>
          </a:p>
          <a:p>
            <a:r>
              <a:rPr lang="pt-BR" sz="1400" b="0" dirty="0"/>
              <a:t>Esta terminologia específica da AWS pode ser nova para os alunos e é importante para ter sucesso nesta atividade:</a:t>
            </a:r>
          </a:p>
          <a:p>
            <a:r>
              <a:rPr lang="pt-BR" sz="1400" b="0" dirty="0"/>
              <a:t>Nuvem privada virtual (VPC): uma rede virtual dedicada à sua conta AWS</a:t>
            </a:r>
          </a:p>
          <a:p>
            <a:r>
              <a:rPr lang="pt-BR" sz="1400" b="0" dirty="0" err="1"/>
              <a:t>Sub-rede</a:t>
            </a:r>
            <a:r>
              <a:rPr lang="pt-BR" sz="1400" b="0" dirty="0"/>
              <a:t>: um intervalo de endereços IP em seu VPC</a:t>
            </a:r>
          </a:p>
          <a:p>
            <a:r>
              <a:rPr lang="pt-BR" sz="1400" b="0" dirty="0"/>
              <a:t>Tabela de rotas: um conjunto de regras, chamadas rotas, usadas para determinar para onde o tráfego da rede é direcionado</a:t>
            </a:r>
          </a:p>
          <a:p>
            <a:r>
              <a:rPr lang="pt-BR" sz="1400" b="0" dirty="0"/>
              <a:t>Gateway de Internet: um gateway que você anexa ao seu VPC para permitir a comunicação entre recursos em seu VPC e a Internet</a:t>
            </a:r>
          </a:p>
          <a:p>
            <a:r>
              <a:rPr lang="pt-BR" sz="1400" b="0" dirty="0"/>
              <a:t>VPC </a:t>
            </a:r>
            <a:r>
              <a:rPr lang="pt-BR" sz="1400" b="0" dirty="0" err="1"/>
              <a:t>endpoint</a:t>
            </a:r>
            <a:r>
              <a:rPr lang="pt-BR" sz="1400" b="0" dirty="0"/>
              <a:t>: permite que você conecte de forma privada seu VPC a serviços AWS suportados e serviços de </a:t>
            </a:r>
            <a:r>
              <a:rPr lang="pt-BR" sz="1400" b="0" dirty="0" err="1"/>
              <a:t>endpoint</a:t>
            </a:r>
            <a:r>
              <a:rPr lang="pt-BR" sz="1400" b="0" dirty="0"/>
              <a:t> VPC fornecidos por </a:t>
            </a:r>
            <a:r>
              <a:rPr lang="pt-BR" sz="1400" b="0" dirty="0" err="1"/>
              <a:t>PrivateLink</a:t>
            </a:r>
            <a:r>
              <a:rPr lang="pt-BR" sz="1400" b="0" dirty="0"/>
              <a:t> sem a necessidade de um gateway de internet, dispositivo NAT, conexão VPN ou AWS </a:t>
            </a:r>
            <a:r>
              <a:rPr lang="pt-BR" sz="1400" b="0" dirty="0" err="1"/>
              <a:t>Direct</a:t>
            </a:r>
            <a:r>
              <a:rPr lang="pt-BR" sz="1400" b="0" dirty="0"/>
              <a:t> Connect Connection. As instâncias em seu VPC não exigem endereços IP públicos para se comunicarem com recursos no serviço. O tráfego entre seu VPC e o outro serviço não sai da rede </a:t>
            </a:r>
            <a:r>
              <a:rPr lang="pt-BR" sz="1400" b="0" dirty="0" err="1"/>
              <a:t>Amazon</a:t>
            </a:r>
            <a:r>
              <a:rPr lang="pt-BR" sz="1400" b="0" dirty="0"/>
              <a:t>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0C4EC-B91D-2D49-B969-E4B8EF2E26D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61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976313"/>
            <a:ext cx="1760537" cy="22780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Facilitação de atividades, página 4: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Verifique a compreensão (IP e 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Antes que os alunos criem uma nuvem privada virtual não padrão (VPC):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Pergunte: por que você está criando um VPC não padrão e não um VPC padrão?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Informações básicas para informar as respostas: você deseja controlar sua infraestrutura nesta instância.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Pergunte: Qual tem um endereço IP privado, um VPC padrão ou um VPC não padrão?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Informações básicas para informar as respostas: um VPC não padrão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Saindo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Faça referência e aponte para a Referência do CIDR no slide 10.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Suporte online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Esteja preparado para fazer as perguntas acima enquanto os alunos realizam a atividade. Considere reunir os alunos para discutir ou fazer perguntas no chat. Incentive os alunos a fazerem perguntas no bate-papo e se preparem para os desafios comuns que os alunos encontram na seção “Como se soltar” acima.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 err="1"/>
              <a:t>Prompt</a:t>
            </a:r>
            <a:r>
              <a:rPr lang="pt-BR" sz="1100" b="0" dirty="0"/>
              <a:t> de linguagem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Esta terminologia e conceitos podem ser novos para os alunos: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VPC padrão: associado a uma conta </a:t>
            </a:r>
            <a:r>
              <a:rPr lang="pt-BR" sz="1100" b="0" dirty="0" err="1"/>
              <a:t>Amazon</a:t>
            </a:r>
            <a:r>
              <a:rPr lang="pt-BR" sz="1100" b="0" dirty="0"/>
              <a:t> AWS no registro; ótimo para lançar sites simples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VPC não padrão: requer etapas de configuração ao buscar controle sobre sua infraestrutura; tem um endereço IP privado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0C4EC-B91D-2D49-B969-E4B8EF2E26D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619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976313"/>
            <a:ext cx="1760537" cy="22780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Facilitação de atividades, página 5: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Verifique a compreensão (IP e 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Antes que os alunos criem </a:t>
            </a:r>
            <a:r>
              <a:rPr lang="pt-BR" sz="1100" b="0" dirty="0" err="1"/>
              <a:t>sub-redes</a:t>
            </a:r>
            <a:r>
              <a:rPr lang="pt-BR" sz="1100" b="0" dirty="0"/>
              <a:t> públicas e privadas: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Pergunte: Por que você vai construir uma </a:t>
            </a:r>
            <a:r>
              <a:rPr lang="pt-BR" sz="1100" b="0" dirty="0" err="1"/>
              <a:t>sub-rede</a:t>
            </a:r>
            <a:r>
              <a:rPr lang="pt-BR" sz="1100" b="0" dirty="0"/>
              <a:t> pública e uma </a:t>
            </a:r>
            <a:r>
              <a:rPr lang="pt-BR" sz="1100" b="0" dirty="0" err="1"/>
              <a:t>sub-rede</a:t>
            </a:r>
            <a:r>
              <a:rPr lang="pt-BR" sz="1100" b="0" dirty="0"/>
              <a:t> privada?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Informações básicas para informar as respostas: você precisa de servidores da Web em uma </a:t>
            </a:r>
            <a:r>
              <a:rPr lang="pt-BR" sz="1100" b="0" dirty="0" err="1"/>
              <a:t>sub-rede</a:t>
            </a:r>
            <a:r>
              <a:rPr lang="pt-BR" sz="1100" b="0" dirty="0"/>
              <a:t> pública e servidores de aplicativos e banco de dados em uma </a:t>
            </a:r>
            <a:r>
              <a:rPr lang="pt-BR" sz="1100" b="0" dirty="0" err="1"/>
              <a:t>sub-rede</a:t>
            </a:r>
            <a:r>
              <a:rPr lang="pt-BR" sz="1100" b="0" dirty="0"/>
              <a:t> privada.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Pergunte: Você criará um NAT nesta atividade?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Resposta: Não.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Saindo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À medida que os alunos criam suas </a:t>
            </a:r>
            <a:r>
              <a:rPr lang="pt-BR" sz="1100" b="0" dirty="0" err="1"/>
              <a:t>sub-redes</a:t>
            </a:r>
            <a:r>
              <a:rPr lang="pt-BR" sz="1100" b="0" dirty="0"/>
              <a:t>, certifique-se de escolher uma zona de disponibilidade.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Suporte online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Esteja preparado para fazer as perguntas acima enquanto os alunos realizam a atividade. Considere reunir os alunos para discutir ou fazer perguntas no chat. Incentive os alunos a fazerem perguntas no bate-papo e se preparem para os desafios comuns que os alunos encontram na seção “Como se soltar” acima.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 err="1"/>
              <a:t>Prompt</a:t>
            </a:r>
            <a:r>
              <a:rPr lang="pt-BR" sz="1100" b="0" dirty="0"/>
              <a:t> de linguagem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Esta terminologia e conceito podem ser novos para os alunos: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Network </a:t>
            </a:r>
            <a:r>
              <a:rPr lang="pt-BR" sz="1100" b="0" dirty="0" err="1"/>
              <a:t>Address</a:t>
            </a:r>
            <a:r>
              <a:rPr lang="pt-BR" sz="1100" b="0" dirty="0"/>
              <a:t> </a:t>
            </a:r>
            <a:r>
              <a:rPr lang="pt-BR" sz="1100" b="0" dirty="0" err="1"/>
              <a:t>Translation</a:t>
            </a:r>
            <a:r>
              <a:rPr lang="pt-BR" sz="1100" b="0" dirty="0"/>
              <a:t> (NAT): Um processo no qual um ou mais endereços IP locais são convertidos em um ou mais endereços IP globais e vice-versa para fornecer acesso à Internet aos hosts locais.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0C4EC-B91D-2D49-B969-E4B8EF2E26D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982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976313"/>
            <a:ext cx="1760537" cy="22780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Facilitação de atividades, página 5: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Verifique a compreensão (IP e 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Antes que os alunos criem </a:t>
            </a:r>
            <a:r>
              <a:rPr lang="pt-BR" sz="1100" b="0" dirty="0" err="1"/>
              <a:t>sub-redes</a:t>
            </a:r>
            <a:r>
              <a:rPr lang="pt-BR" sz="1100" b="0" dirty="0"/>
              <a:t> públicas e privadas: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Pergunte: Por que você vai construir uma </a:t>
            </a:r>
            <a:r>
              <a:rPr lang="pt-BR" sz="1100" b="0" dirty="0" err="1"/>
              <a:t>sub-rede</a:t>
            </a:r>
            <a:r>
              <a:rPr lang="pt-BR" sz="1100" b="0" dirty="0"/>
              <a:t> pública e uma </a:t>
            </a:r>
            <a:r>
              <a:rPr lang="pt-BR" sz="1100" b="0" dirty="0" err="1"/>
              <a:t>sub-rede</a:t>
            </a:r>
            <a:r>
              <a:rPr lang="pt-BR" sz="1100" b="0" dirty="0"/>
              <a:t> privada?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Informações básicas para informar as respostas: você precisa de servidores da Web em uma </a:t>
            </a:r>
            <a:r>
              <a:rPr lang="pt-BR" sz="1100" b="0" dirty="0" err="1"/>
              <a:t>sub-rede</a:t>
            </a:r>
            <a:r>
              <a:rPr lang="pt-BR" sz="1100" b="0" dirty="0"/>
              <a:t> pública e servidores de aplicativos e banco de dados em uma </a:t>
            </a:r>
            <a:r>
              <a:rPr lang="pt-BR" sz="1100" b="0" dirty="0" err="1"/>
              <a:t>sub-rede</a:t>
            </a:r>
            <a:r>
              <a:rPr lang="pt-BR" sz="1100" b="0" dirty="0"/>
              <a:t> privada.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Pergunte: Você criará um NAT nesta atividade?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Resposta: Não.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Saindo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À medida que os alunos criam suas </a:t>
            </a:r>
            <a:r>
              <a:rPr lang="pt-BR" sz="1100" b="0" dirty="0" err="1"/>
              <a:t>sub-redes</a:t>
            </a:r>
            <a:r>
              <a:rPr lang="pt-BR" sz="1100" b="0" dirty="0"/>
              <a:t>, certifique-se de escolher uma zona de disponibilidade.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Suporte online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Esteja preparado para fazer as perguntas acima enquanto os alunos realizam a atividade. Considere reunir os alunos para discutir ou fazer perguntas no chat. Incentive os alunos a fazerem perguntas no bate-papo e se preparem para os desafios comuns que os alunos encontram na seção “Como se soltar” acima.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 err="1"/>
              <a:t>Prompt</a:t>
            </a:r>
            <a:r>
              <a:rPr lang="pt-BR" sz="1100" b="0" dirty="0"/>
              <a:t> de linguagem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Esta terminologia e conceito podem ser novos para os alunos: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Network </a:t>
            </a:r>
            <a:r>
              <a:rPr lang="pt-BR" sz="1100" b="0" dirty="0" err="1"/>
              <a:t>Address</a:t>
            </a:r>
            <a:r>
              <a:rPr lang="pt-BR" sz="1100" b="0" dirty="0"/>
              <a:t> </a:t>
            </a:r>
            <a:r>
              <a:rPr lang="pt-BR" sz="1100" b="0" dirty="0" err="1"/>
              <a:t>Translation</a:t>
            </a:r>
            <a:r>
              <a:rPr lang="pt-BR" sz="1100" b="0" dirty="0"/>
              <a:t> (NAT): Um processo no qual um ou mais endereços IP locais são convertidos em um ou mais endereços IP globais e vice-versa para fornecer acesso à Internet aos hosts locais.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0C4EC-B91D-2D49-B969-E4B8EF2E26D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670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976313"/>
            <a:ext cx="1760537" cy="22780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Facilitação de atividades, página 6: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Verifique a compreensão (IP e 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Antes que os alunos criem um gateway de Internet: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Pergunte: Por que você precisa criar um Gateway de Internet?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Informações básicas para informar as respostas: O </a:t>
            </a:r>
            <a:r>
              <a:rPr lang="pt-BR" sz="1100" b="0" dirty="0" err="1"/>
              <a:t>BitBeat</a:t>
            </a:r>
            <a:r>
              <a:rPr lang="pt-BR" sz="1100" b="0" dirty="0"/>
              <a:t> deve ser um site de acesso público.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Pergunte: Existem duas etapas necessárias para tornar o site acessível ao público. O que eles são?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Resposta: Crie um gateway da Internet e conecte o gateway da Internet ao VPC.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Como se desprender: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Consulte o diagrama e discuta a função do gateway da Internet (IGW) e como ele conecta o VPC à Internet.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Localização do gateway da Internet no console: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O link IGW está localizado na navegação à esquerda, na seção NUVEM PRIVADA VIRTUAL.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Suporte online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Esteja preparado para fazer as perguntas acima enquanto os alunos realizam a atividade. Considere reunir os alunos para discutir ou fazer perguntas no chat. Incentive os alunos a fazerem perguntas no bate-papo e se preparem para os desafios comuns que os alunos encontram na seção “Como se soltar” acima.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 err="1"/>
              <a:t>Prompt</a:t>
            </a:r>
            <a:r>
              <a:rPr lang="pt-BR" sz="1100" b="0" dirty="0"/>
              <a:t> de linguagem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Esta terminologia e conceito podem ser novos para os alunos: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Gateway de Internet: um gateway de Internet é um componente VPC gerenciado que permite a comunicação entre instâncias em seu VPC e a Internet.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0C4EC-B91D-2D49-B969-E4B8EF2E26D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691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976313"/>
            <a:ext cx="1760537" cy="22780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Facilitação de atividades, página 7: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Verifique a compreensão (IP e 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Antes que os alunos criem uma Tabela de Rota: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Pergunte: Por que você precisa criar uma Tabela de Rota?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Informações básicas para informar as respostas: Para permitir que os servidores da web </a:t>
            </a:r>
            <a:r>
              <a:rPr lang="pt-BR" sz="1100" b="0" dirty="0" err="1"/>
              <a:t>BitBeat</a:t>
            </a:r>
            <a:r>
              <a:rPr lang="pt-BR" sz="1100" b="0" dirty="0"/>
              <a:t> sejam capazes de responder às solicitações dos clientes. Precisamos criar uma tabela de rota pública que permitirá aos recursos se comunicarem com a Internet por meio do gateway da Internet.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Saindo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Na Etapa 10, certifique-se de que os alunos selecionem o Gateway de Internet que criaram anteriormente.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Suporte online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Esteja preparado para fazer as perguntas acima enquanto os alunos realizam a atividade. Considere reunir os alunos para discutir ou fazer perguntas no chat. Incentive os alunos a fazerem perguntas no bate-papo e se preparem para os desafios comuns que os alunos encontram na seção “Como se soltar” acima.</a:t>
            </a:r>
            <a:endParaRPr lang="en-US" b="0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0C4EC-B91D-2D49-B969-E4B8EF2E26D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509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976313"/>
            <a:ext cx="1760537" cy="22780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Facilitação de atividades, página 7: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Verifique a compreensão (IP e 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Antes que os alunos criem uma Tabela de Rota: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Pergunte: Por que você precisa criar uma Tabela de Rota?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Informações básicas para informar as respostas: Para permitir que os servidores da web </a:t>
            </a:r>
            <a:r>
              <a:rPr lang="pt-BR" sz="1100" b="0" dirty="0" err="1"/>
              <a:t>BitBeat</a:t>
            </a:r>
            <a:r>
              <a:rPr lang="pt-BR" sz="1100" b="0" dirty="0"/>
              <a:t> sejam capazes de responder às solicitações dos clientes. Precisamos criar uma tabela de rota pública que permitirá aos recursos se comunicarem com a Internet por meio do gateway da Internet.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Saindo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Na Etapa 10, certifique-se de que os alunos selecionem o Gateway de Internet que criaram anteriormente.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Suporte online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Esteja preparado para fazer as perguntas acima enquanto os alunos realizam a atividade. Considere reunir os alunos para discutir ou fazer perguntas no chat. Incentive os alunos a fazerem perguntas no bate-papo e se preparem para os desafios comuns que os alunos encontram na seção “Como se soltar” acima.</a:t>
            </a:r>
            <a:endParaRPr lang="en-US" b="0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0C4EC-B91D-2D49-B969-E4B8EF2E26D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897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4"/>
          </a:xfrm>
          <a:prstGeom prst="rect">
            <a:avLst/>
          </a:prstGeo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4352" y="9322650"/>
            <a:ext cx="3070739" cy="535516"/>
          </a:xfrm>
          <a:prstGeom prst="rect">
            <a:avLst/>
          </a:prstGeom>
        </p:spPr>
        <p:txBody>
          <a:bodyPr/>
          <a:lstStyle/>
          <a:p>
            <a:fld id="{943A2B42-5D82-2E42-A8BB-00217C2CE3A7}" type="datetimeFigureOut">
              <a:rPr lang="en-US" smtClean="0"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4608" y="9322650"/>
            <a:ext cx="2623185" cy="53551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89258" y="9322650"/>
            <a:ext cx="1748790" cy="535516"/>
          </a:xfrm>
          <a:prstGeom prst="rect">
            <a:avLst/>
          </a:prstGeom>
        </p:spPr>
        <p:txBody>
          <a:bodyPr/>
          <a:lstStyle/>
          <a:p>
            <a:fld id="{D273C2DB-FDB7-F74B-A637-2505178F0C3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774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353" y="906766"/>
            <a:ext cx="6703695" cy="15729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4352" y="9322650"/>
            <a:ext cx="3070739" cy="535516"/>
          </a:xfrm>
          <a:prstGeom prst="rect">
            <a:avLst/>
          </a:prstGeom>
        </p:spPr>
        <p:txBody>
          <a:bodyPr/>
          <a:lstStyle/>
          <a:p>
            <a:fld id="{943A2B42-5D82-2E42-A8BB-00217C2CE3A7}" type="datetimeFigureOut">
              <a:rPr lang="en-US" smtClean="0"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4608" y="9322650"/>
            <a:ext cx="2623185" cy="53551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89258" y="9322650"/>
            <a:ext cx="1748790" cy="535516"/>
          </a:xfrm>
          <a:prstGeom prst="rect">
            <a:avLst/>
          </a:prstGeom>
        </p:spPr>
        <p:txBody>
          <a:bodyPr/>
          <a:lstStyle/>
          <a:p>
            <a:fld id="{D273C2DB-FDB7-F74B-A637-2505178F0C3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985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8"/>
            <a:ext cx="1675924" cy="8524029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8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4352" y="9322650"/>
            <a:ext cx="3070739" cy="535516"/>
          </a:xfrm>
          <a:prstGeom prst="rect">
            <a:avLst/>
          </a:prstGeom>
        </p:spPr>
        <p:txBody>
          <a:bodyPr/>
          <a:lstStyle/>
          <a:p>
            <a:fld id="{943A2B42-5D82-2E42-A8BB-00217C2CE3A7}" type="datetimeFigureOut">
              <a:rPr lang="en-US" smtClean="0"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4608" y="9322650"/>
            <a:ext cx="2623185" cy="53551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89258" y="9322650"/>
            <a:ext cx="1748790" cy="535516"/>
          </a:xfrm>
          <a:prstGeom prst="rect">
            <a:avLst/>
          </a:prstGeom>
        </p:spPr>
        <p:txBody>
          <a:bodyPr/>
          <a:lstStyle/>
          <a:p>
            <a:fld id="{D273C2DB-FDB7-F74B-A637-2505178F0C3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649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908CC324-8624-BE45-B9A6-B54AFDB4357C}"/>
              </a:ext>
            </a:extLst>
          </p:cNvPr>
          <p:cNvSpPr txBox="1"/>
          <p:nvPr userDrawn="1"/>
        </p:nvSpPr>
        <p:spPr>
          <a:xfrm>
            <a:off x="457200" y="533400"/>
            <a:ext cx="58591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rgbClr val="252525"/>
                </a:solidFill>
                <a:latin typeface="Times New Roman"/>
                <a:cs typeface="Times New Roman"/>
              </a:rPr>
              <a:t>Creating a Virtual Private Cloud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196D7856-77E0-EF43-ACD0-C4025DDA1C6F}"/>
              </a:ext>
            </a:extLst>
          </p:cNvPr>
          <p:cNvSpPr/>
          <p:nvPr userDrawn="1"/>
        </p:nvSpPr>
        <p:spPr>
          <a:xfrm>
            <a:off x="0" y="914400"/>
            <a:ext cx="7153909" cy="0"/>
          </a:xfrm>
          <a:custGeom>
            <a:avLst/>
            <a:gdLst/>
            <a:ahLst/>
            <a:cxnLst/>
            <a:rect l="l" t="t" r="r" b="b"/>
            <a:pathLst>
              <a:path w="7153909">
                <a:moveTo>
                  <a:pt x="0" y="0"/>
                </a:moveTo>
                <a:lnTo>
                  <a:pt x="7153909" y="0"/>
                </a:lnTo>
              </a:path>
            </a:pathLst>
          </a:custGeom>
          <a:ln w="76200">
            <a:solidFill>
              <a:srgbClr val="222E3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Holder 4">
            <a:extLst>
              <a:ext uri="{FF2B5EF4-FFF2-40B4-BE49-F238E27FC236}">
                <a16:creationId xmlns:a16="http://schemas.microsoft.com/office/drawing/2014/main" id="{AF14EF84-8CDA-BD45-B4FF-C59E98696DA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0" y="9509531"/>
            <a:ext cx="7772400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71550"/>
            <a:r>
              <a:rPr lang="en-US" altLang="en-US" sz="1200" b="1" i="1" dirty="0">
                <a:solidFill>
                  <a:srgbClr val="26262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Academic Gateway to the Hearts and Minds of the Next Generation of IT Professionals </a:t>
            </a:r>
            <a:endParaRPr lang="en-US" altLang="en-US" sz="600" dirty="0"/>
          </a:p>
          <a:p>
            <a:pPr defTabSz="971550"/>
            <a:r>
              <a:rPr lang="en-US" altLang="en-US" sz="1200" i="1" dirty="0">
                <a:solidFill>
                  <a:srgbClr val="26262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© Amazon Web Services 2020</a:t>
            </a:r>
            <a:endParaRPr lang="en-US" altLang="en-US" sz="600" dirty="0"/>
          </a:p>
          <a:p>
            <a:endParaRPr lang="en-US" dirty="0"/>
          </a:p>
        </p:txBody>
      </p:sp>
      <p:sp>
        <p:nvSpPr>
          <p:cNvPr id="11" name="Slide Number Placeholder 16">
            <a:extLst>
              <a:ext uri="{FF2B5EF4-FFF2-40B4-BE49-F238E27FC236}">
                <a16:creationId xmlns:a16="http://schemas.microsoft.com/office/drawing/2014/main" id="{8A801105-2424-CB47-A1DB-8F7F6C142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4610" y="9514661"/>
            <a:ext cx="1747838" cy="53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49270-3767-F74F-8F9E-758A790EA11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69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353" y="906766"/>
            <a:ext cx="6703695" cy="15729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4352" y="9322650"/>
            <a:ext cx="3070739" cy="535516"/>
          </a:xfrm>
          <a:prstGeom prst="rect">
            <a:avLst/>
          </a:prstGeom>
        </p:spPr>
        <p:txBody>
          <a:bodyPr/>
          <a:lstStyle/>
          <a:p>
            <a:fld id="{943A2B42-5D82-2E42-A8BB-00217C2CE3A7}" type="datetimeFigureOut">
              <a:rPr lang="en-US" smtClean="0"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4608" y="9322650"/>
            <a:ext cx="2623185" cy="53551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89258" y="9322650"/>
            <a:ext cx="1748790" cy="535516"/>
          </a:xfrm>
          <a:prstGeom prst="rect">
            <a:avLst/>
          </a:prstGeom>
        </p:spPr>
        <p:txBody>
          <a:bodyPr/>
          <a:lstStyle/>
          <a:p>
            <a:fld id="{D273C2DB-FDB7-F74B-A637-2505178F0C3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549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4" y="2507619"/>
            <a:ext cx="6703695" cy="4184014"/>
          </a:xfrm>
          <a:prstGeom prst="rect">
            <a:avLst/>
          </a:prstGeo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4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4352" y="9322650"/>
            <a:ext cx="3070739" cy="535516"/>
          </a:xfrm>
          <a:prstGeom prst="rect">
            <a:avLst/>
          </a:prstGeom>
        </p:spPr>
        <p:txBody>
          <a:bodyPr/>
          <a:lstStyle/>
          <a:p>
            <a:fld id="{943A2B42-5D82-2E42-A8BB-00217C2CE3A7}" type="datetimeFigureOut">
              <a:rPr lang="en-US" smtClean="0"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4608" y="9322650"/>
            <a:ext cx="2623185" cy="53551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89258" y="9322650"/>
            <a:ext cx="1748790" cy="535516"/>
          </a:xfrm>
          <a:prstGeom prst="rect">
            <a:avLst/>
          </a:prstGeom>
        </p:spPr>
        <p:txBody>
          <a:bodyPr/>
          <a:lstStyle/>
          <a:p>
            <a:fld id="{D273C2DB-FDB7-F74B-A637-2505178F0C3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323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353" y="906766"/>
            <a:ext cx="6703695" cy="15729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34352" y="9322650"/>
            <a:ext cx="3070739" cy="535516"/>
          </a:xfrm>
          <a:prstGeom prst="rect">
            <a:avLst/>
          </a:prstGeom>
        </p:spPr>
        <p:txBody>
          <a:bodyPr/>
          <a:lstStyle/>
          <a:p>
            <a:fld id="{943A2B42-5D82-2E42-A8BB-00217C2CE3A7}" type="datetimeFigureOut">
              <a:rPr lang="en-US" smtClean="0"/>
              <a:t>10/16/2021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74608" y="9322650"/>
            <a:ext cx="2623185" cy="53551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489258" y="9322650"/>
            <a:ext cx="1748790" cy="535516"/>
          </a:xfrm>
          <a:prstGeom prst="rect">
            <a:avLst/>
          </a:prstGeom>
        </p:spPr>
        <p:txBody>
          <a:bodyPr/>
          <a:lstStyle/>
          <a:p>
            <a:fld id="{D273C2DB-FDB7-F74B-A637-2505178F0C3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416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20"/>
            <a:ext cx="6703695" cy="194415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7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7"/>
            <a:ext cx="3304283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3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34352" y="9322650"/>
            <a:ext cx="3070739" cy="535516"/>
          </a:xfrm>
          <a:prstGeom prst="rect">
            <a:avLst/>
          </a:prstGeom>
        </p:spPr>
        <p:txBody>
          <a:bodyPr/>
          <a:lstStyle/>
          <a:p>
            <a:fld id="{943A2B42-5D82-2E42-A8BB-00217C2CE3A7}" type="datetimeFigureOut">
              <a:rPr lang="en-US" smtClean="0"/>
              <a:t>10/16/2021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74608" y="9322650"/>
            <a:ext cx="2623185" cy="53551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489258" y="9322650"/>
            <a:ext cx="1748790" cy="535516"/>
          </a:xfrm>
          <a:prstGeom prst="rect">
            <a:avLst/>
          </a:prstGeom>
        </p:spPr>
        <p:txBody>
          <a:bodyPr/>
          <a:lstStyle/>
          <a:p>
            <a:fld id="{D273C2DB-FDB7-F74B-A637-2505178F0C3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734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353" y="906766"/>
            <a:ext cx="6703695" cy="15729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4352" y="9322650"/>
            <a:ext cx="3070739" cy="535516"/>
          </a:xfrm>
          <a:prstGeom prst="rect">
            <a:avLst/>
          </a:prstGeom>
        </p:spPr>
        <p:txBody>
          <a:bodyPr/>
          <a:lstStyle/>
          <a:p>
            <a:fld id="{943A2B42-5D82-2E42-A8BB-00217C2CE3A7}" type="datetimeFigureOut">
              <a:rPr lang="en-US" smtClean="0"/>
              <a:t>10/16/2021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74608" y="9322650"/>
            <a:ext cx="2623185" cy="53551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489258" y="9322650"/>
            <a:ext cx="1748790" cy="535516"/>
          </a:xfrm>
          <a:prstGeom prst="rect">
            <a:avLst/>
          </a:prstGeom>
        </p:spPr>
        <p:txBody>
          <a:bodyPr/>
          <a:lstStyle/>
          <a:p>
            <a:fld id="{D273C2DB-FDB7-F74B-A637-2505178F0C3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91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C15EC855-3A21-2B47-B32B-86001E4185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0" y="9412412"/>
            <a:ext cx="7772400" cy="61555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157538" algn="ctr"/>
                <a:tab pos="3506689" algn="r"/>
                <a:tab pos="63150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3157538" algn="ctr"/>
                <a:tab pos="3506689" algn="r"/>
                <a:tab pos="63150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3157538" algn="ctr"/>
                <a:tab pos="3506689" algn="r"/>
                <a:tab pos="63150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3157538" algn="ctr"/>
                <a:tab pos="3506689" algn="r"/>
                <a:tab pos="63150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3157538" algn="ctr"/>
                <a:tab pos="3506689" algn="r"/>
                <a:tab pos="63150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157538" algn="ctr"/>
                <a:tab pos="3506689" algn="r"/>
                <a:tab pos="63150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157538" algn="ctr"/>
                <a:tab pos="3506689" algn="r"/>
                <a:tab pos="63150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157538" algn="ctr"/>
                <a:tab pos="3506689" algn="r"/>
                <a:tab pos="63150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157538" algn="ctr"/>
                <a:tab pos="3506689" algn="r"/>
                <a:tab pos="63150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71550"/>
            <a:r>
              <a:rPr lang="en-US" altLang="en-US" b="1" i="1" dirty="0">
                <a:solidFill>
                  <a:srgbClr val="26262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Academic Gateway to the Hearts and Minds of the Next Generation of IT Professionals </a:t>
            </a:r>
            <a:endParaRPr lang="en-US" altLang="en-US" sz="744" dirty="0">
              <a:latin typeface="Calibri" panose="020F0502020204030204" pitchFamily="34" charset="0"/>
            </a:endParaRPr>
          </a:p>
          <a:p>
            <a:r>
              <a:rPr lang="en-US" altLang="en-US" i="1" dirty="0">
                <a:solidFill>
                  <a:srgbClr val="26262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© Amazon Web Services 2020</a:t>
            </a:r>
            <a:endParaRPr lang="en-US" altLang="en-US" sz="744" dirty="0">
              <a:latin typeface="Calibri" panose="020F0502020204030204" pitchFamily="34" charset="0"/>
            </a:endParaRPr>
          </a:p>
          <a:p>
            <a:fld id="{D273C2DB-FDB7-F74B-A637-2505178F0C37}" type="slidenum">
              <a:rPr lang="en-US" sz="850" smtClean="0">
                <a:latin typeface="Calibri" panose="020F0502020204030204" pitchFamily="34" charset="0"/>
              </a:rPr>
              <a:pPr/>
              <a:t>‹nº›</a:t>
            </a:fld>
            <a:endParaRPr lang="en-US" altLang="en-US" sz="744" dirty="0">
              <a:latin typeface="Calibri" panose="020F0502020204030204" pitchFamily="34" charset="0"/>
            </a:endParaRPr>
          </a:p>
        </p:txBody>
      </p:sp>
      <p:sp>
        <p:nvSpPr>
          <p:cNvPr id="6" name="Title Placeholder 5">
            <a:extLst>
              <a:ext uri="{FF2B5EF4-FFF2-40B4-BE49-F238E27FC236}">
                <a16:creationId xmlns:a16="http://schemas.microsoft.com/office/drawing/2014/main" id="{0CAC6DC6-369D-2549-B255-5C07B318D9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45254" y="17559"/>
            <a:ext cx="4927146" cy="639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Creating a Virtual Private Cloud</a:t>
            </a:r>
          </a:p>
        </p:txBody>
      </p:sp>
    </p:spTree>
    <p:extLst>
      <p:ext uri="{BB962C8B-B14F-4D97-AF65-F5344CB8AC3E}">
        <p14:creationId xmlns:p14="http://schemas.microsoft.com/office/powerpoint/2010/main" val="123453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  <a:prstGeom prst="rect">
            <a:avLst/>
          </a:prstGeo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4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34352" y="9322650"/>
            <a:ext cx="3070739" cy="535516"/>
          </a:xfrm>
          <a:prstGeom prst="rect">
            <a:avLst/>
          </a:prstGeom>
        </p:spPr>
        <p:txBody>
          <a:bodyPr/>
          <a:lstStyle/>
          <a:p>
            <a:fld id="{943A2B42-5D82-2E42-A8BB-00217C2CE3A7}" type="datetimeFigureOut">
              <a:rPr lang="en-US" smtClean="0"/>
              <a:t>10/16/2021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74608" y="9322650"/>
            <a:ext cx="2623185" cy="53551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489258" y="9322650"/>
            <a:ext cx="1748790" cy="535516"/>
          </a:xfrm>
          <a:prstGeom prst="rect">
            <a:avLst/>
          </a:prstGeom>
        </p:spPr>
        <p:txBody>
          <a:bodyPr/>
          <a:lstStyle/>
          <a:p>
            <a:fld id="{D273C2DB-FDB7-F74B-A637-2505178F0C3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01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  <a:prstGeom prst="rect">
            <a:avLst/>
          </a:prstGeo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4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34352" y="9322650"/>
            <a:ext cx="3070739" cy="535516"/>
          </a:xfrm>
          <a:prstGeom prst="rect">
            <a:avLst/>
          </a:prstGeom>
        </p:spPr>
        <p:txBody>
          <a:bodyPr/>
          <a:lstStyle/>
          <a:p>
            <a:fld id="{943A2B42-5D82-2E42-A8BB-00217C2CE3A7}" type="datetimeFigureOut">
              <a:rPr lang="en-US" smtClean="0"/>
              <a:t>10/16/2021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74608" y="9322650"/>
            <a:ext cx="2623185" cy="53551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489258" y="9322650"/>
            <a:ext cx="1748790" cy="535516"/>
          </a:xfrm>
          <a:prstGeom prst="rect">
            <a:avLst/>
          </a:prstGeom>
        </p:spPr>
        <p:txBody>
          <a:bodyPr/>
          <a:lstStyle/>
          <a:p>
            <a:fld id="{D273C2DB-FDB7-F74B-A637-2505178F0C3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724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C6045E0-4E12-DC47-BDFE-3048B8D9A88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98374"/>
            <a:ext cx="196272" cy="392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7155" tIns="48578" rIns="97155" bIns="48578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913" dirty="0"/>
          </a:p>
        </p:txBody>
      </p:sp>
      <p:pic>
        <p:nvPicPr>
          <p:cNvPr id="1025" name="Picture 41">
            <a:extLst>
              <a:ext uri="{FF2B5EF4-FFF2-40B4-BE49-F238E27FC236}">
                <a16:creationId xmlns:a16="http://schemas.microsoft.com/office/drawing/2014/main" id="{BA978F0E-66D4-3249-894C-86D03ADB6A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52" y="200818"/>
            <a:ext cx="1215209" cy="27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EB69F-7D9E-8B47-984E-332A2F7A1F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9323230"/>
            <a:ext cx="7772400" cy="5343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C21B08D6-C4B7-7647-9F7A-46D502BEA8D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9409526"/>
            <a:ext cx="7772400" cy="62132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55" tIns="48578" rIns="97155" bIns="48578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ct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3300413" algn="r"/>
                <a:tab pos="5943600" algn="r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3300413" algn="r"/>
                <a:tab pos="5943600" algn="r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3300413" algn="r"/>
                <a:tab pos="5943600" algn="r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3300413" algn="r"/>
                <a:tab pos="5943600" algn="r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3300413" algn="r"/>
                <a:tab pos="5943600" algn="r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3300413" algn="r"/>
                <a:tab pos="5943600" algn="r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3300413" algn="r"/>
                <a:tab pos="5943600" algn="r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3300413" algn="r"/>
                <a:tab pos="5943600" algn="r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3300413" algn="r"/>
                <a:tab pos="5943600" algn="r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defTabSz="971550"/>
            <a:r>
              <a:rPr lang="en-US" altLang="en-US" sz="1275" b="1" i="1" dirty="0">
                <a:solidFill>
                  <a:srgbClr val="26262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Academic Gateway to the Hearts and Minds of the Next Generation of IT Professionals </a:t>
            </a:r>
            <a:endParaRPr lang="en-US" altLang="en-US" sz="744" b="0" i="0" dirty="0">
              <a:latin typeface="Calibri" panose="020F0502020204030204" pitchFamily="34" charset="0"/>
            </a:endParaRPr>
          </a:p>
          <a:p>
            <a:pPr defTabSz="971550"/>
            <a:r>
              <a:rPr lang="en-US" altLang="en-US" sz="1275" i="1" dirty="0">
                <a:solidFill>
                  <a:srgbClr val="26262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© Amazon Web Services 2020</a:t>
            </a:r>
            <a:endParaRPr lang="en-US" altLang="en-US" sz="744" b="0" i="0" dirty="0">
              <a:latin typeface="Calibri" panose="020F0502020204030204" pitchFamily="34" charset="0"/>
            </a:endParaRPr>
          </a:p>
          <a:p>
            <a:pPr defTabSz="971550"/>
            <a:fld id="{D273C2DB-FDB7-F74B-A637-2505178F0C37}" type="slidenum">
              <a:rPr lang="en-US" sz="850" b="0" i="0" smtClean="0">
                <a:latin typeface="Calibri" panose="020F0502020204030204" pitchFamily="34" charset="0"/>
              </a:rPr>
              <a:pPr defTabSz="971550"/>
              <a:t>‹nº›</a:t>
            </a:fld>
            <a:endParaRPr lang="en-US" altLang="en-US" sz="744" b="0" i="0" dirty="0">
              <a:latin typeface="Calibri" panose="020F0502020204030204" pitchFamily="34" charset="0"/>
            </a:endParaRPr>
          </a:p>
        </p:txBody>
      </p:sp>
      <p:sp>
        <p:nvSpPr>
          <p:cNvPr id="6" name="Title Placeholder 5">
            <a:extLst>
              <a:ext uri="{FF2B5EF4-FFF2-40B4-BE49-F238E27FC236}">
                <a16:creationId xmlns:a16="http://schemas.microsoft.com/office/drawing/2014/main" id="{6D651950-658D-7044-AD0F-B79BEC035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5254" y="17559"/>
            <a:ext cx="4927146" cy="639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D8CC42B7-AA0C-2C4B-A2EB-E518E034D271}"/>
              </a:ext>
            </a:extLst>
          </p:cNvPr>
          <p:cNvSpPr/>
          <p:nvPr userDrawn="1"/>
        </p:nvSpPr>
        <p:spPr>
          <a:xfrm>
            <a:off x="0" y="914400"/>
            <a:ext cx="7153909" cy="0"/>
          </a:xfrm>
          <a:custGeom>
            <a:avLst/>
            <a:gdLst/>
            <a:ahLst/>
            <a:cxnLst/>
            <a:rect l="l" t="t" r="r" b="b"/>
            <a:pathLst>
              <a:path w="7153909">
                <a:moveTo>
                  <a:pt x="0" y="0"/>
                </a:moveTo>
                <a:lnTo>
                  <a:pt x="7153909" y="0"/>
                </a:lnTo>
              </a:path>
            </a:pathLst>
          </a:custGeom>
          <a:ln w="76200">
            <a:solidFill>
              <a:srgbClr val="222E3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9710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9" r:id="rId12"/>
  </p:sldLayoutIdLst>
  <p:txStyles>
    <p:titleStyle>
      <a:lvl1pPr algn="r" defTabSz="777240" rtl="0" eaLnBrk="1" latinLnBrk="0" hangingPunct="1">
        <a:lnSpc>
          <a:spcPct val="90000"/>
        </a:lnSpc>
        <a:spcBef>
          <a:spcPct val="0"/>
        </a:spcBef>
        <a:buNone/>
        <a:defRPr sz="17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0">
          <p15:clr>
            <a:srgbClr val="F26B43"/>
          </p15:clr>
        </p15:guide>
        <p15:guide id="2" pos="23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hyperlink" Target="https://docs.aws.amazon.com/vpc/latest/userguide/vpc-nat-gateway.html" TargetMode="Externa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7452171-F035-2640-B8E4-2ABCEB5A5E91}"/>
              </a:ext>
            </a:extLst>
          </p:cNvPr>
          <p:cNvSpPr/>
          <p:nvPr/>
        </p:nvSpPr>
        <p:spPr>
          <a:xfrm>
            <a:off x="-1" y="1219200"/>
            <a:ext cx="5598095" cy="12192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E52C95-C438-A64B-AD33-FADC6B141E72}"/>
              </a:ext>
            </a:extLst>
          </p:cNvPr>
          <p:cNvSpPr txBox="1"/>
          <p:nvPr/>
        </p:nvSpPr>
        <p:spPr>
          <a:xfrm>
            <a:off x="457200" y="1524000"/>
            <a:ext cx="514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Criar VPC com NAT para </a:t>
            </a:r>
            <a:r>
              <a:rPr lang="pt-BR" sz="2400" dirty="0" err="1"/>
              <a:t>Sub-net</a:t>
            </a:r>
            <a:r>
              <a:rPr lang="pt-BR" sz="2400" dirty="0"/>
              <a:t> Publica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99987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465708" y="2318470"/>
            <a:ext cx="1258570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600" b="1" spc="-5" dirty="0">
                <a:latin typeface="Arial"/>
                <a:cs typeface="Arial"/>
              </a:rPr>
              <a:t>REVISANDO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2063" y="3934967"/>
            <a:ext cx="6708775" cy="161925"/>
          </a:xfrm>
          <a:custGeom>
            <a:avLst/>
            <a:gdLst/>
            <a:ahLst/>
            <a:cxnLst/>
            <a:rect l="l" t="t" r="r" b="b"/>
            <a:pathLst>
              <a:path w="6708775" h="161925">
                <a:moveTo>
                  <a:pt x="0" y="0"/>
                </a:moveTo>
                <a:lnTo>
                  <a:pt x="6708647" y="0"/>
                </a:lnTo>
                <a:lnTo>
                  <a:pt x="6708647" y="161543"/>
                </a:lnTo>
                <a:lnTo>
                  <a:pt x="0" y="16154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512063" y="4117848"/>
            <a:ext cx="6422390" cy="161925"/>
          </a:xfrm>
          <a:custGeom>
            <a:avLst/>
            <a:gdLst/>
            <a:ahLst/>
            <a:cxnLst/>
            <a:rect l="l" t="t" r="r" b="b"/>
            <a:pathLst>
              <a:path w="6422390" h="161925">
                <a:moveTo>
                  <a:pt x="0" y="0"/>
                </a:moveTo>
                <a:lnTo>
                  <a:pt x="6422136" y="0"/>
                </a:lnTo>
                <a:lnTo>
                  <a:pt x="6422136" y="161544"/>
                </a:lnTo>
                <a:lnTo>
                  <a:pt x="0" y="1615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535796" y="2668325"/>
            <a:ext cx="6736080" cy="275331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Você conseguiu criar </a:t>
            </a:r>
            <a:r>
              <a:rPr lang="pt-BR" sz="1200" spc="-5" dirty="0">
                <a:solidFill>
                  <a:srgbClr val="FF0000"/>
                </a:solidFill>
                <a:latin typeface="Arial"/>
                <a:cs typeface="Arial"/>
              </a:rPr>
              <a:t>Rede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 </a:t>
            </a:r>
            <a:r>
              <a:rPr lang="pt-BR" sz="1200" spc="-5" dirty="0">
                <a:solidFill>
                  <a:srgbClr val="FF0000"/>
                </a:solidFill>
                <a:latin typeface="Arial"/>
                <a:cs typeface="Arial"/>
              </a:rPr>
              <a:t>Privada Virtual 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para o </a:t>
            </a:r>
            <a:r>
              <a:rPr lang="pt-BR" sz="1200" b="1" spc="-5" dirty="0" err="1">
                <a:solidFill>
                  <a:srgbClr val="2D3B45"/>
                </a:solidFill>
                <a:latin typeface="Arial"/>
                <a:cs typeface="Arial"/>
              </a:rPr>
              <a:t>BitBeat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, que será a localização final de seus</a:t>
            </a:r>
          </a:p>
          <a:p>
            <a:pPr marL="12700">
              <a:lnSpc>
                <a:spcPts val="1230"/>
              </a:lnSpc>
            </a:pP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novo serviço de música baseado na web </a:t>
            </a:r>
            <a:r>
              <a:rPr lang="pt-BR" sz="1200" b="1" spc="-5" dirty="0" err="1">
                <a:solidFill>
                  <a:srgbClr val="2D3B45"/>
                </a:solidFill>
                <a:latin typeface="Arial"/>
                <a:cs typeface="Arial"/>
              </a:rPr>
              <a:t>BitBanger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. </a:t>
            </a:r>
          </a:p>
          <a:p>
            <a:pPr marL="12700">
              <a:lnSpc>
                <a:spcPts val="1230"/>
              </a:lnSpc>
            </a:pPr>
            <a:endParaRPr lang="pt-BR" sz="1200" spc="-5" dirty="0">
              <a:solidFill>
                <a:srgbClr val="2D3B45"/>
              </a:solidFill>
              <a:latin typeface="Arial"/>
              <a:cs typeface="Arial"/>
            </a:endParaRPr>
          </a:p>
          <a:p>
            <a:pPr marL="12700">
              <a:lnSpc>
                <a:spcPts val="1230"/>
              </a:lnSpc>
            </a:pP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Você também criou </a:t>
            </a:r>
            <a:r>
              <a:rPr lang="pt-BR" sz="1200" spc="-5" dirty="0" err="1">
                <a:solidFill>
                  <a:srgbClr val="2D3B45"/>
                </a:solidFill>
                <a:latin typeface="Arial"/>
                <a:cs typeface="Arial"/>
              </a:rPr>
              <a:t>sub-redes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 em seu </a:t>
            </a:r>
            <a:r>
              <a:rPr lang="pt-BR" sz="1200" spc="-5" dirty="0" err="1">
                <a:solidFill>
                  <a:srgbClr val="2D3B45"/>
                </a:solidFill>
                <a:latin typeface="Arial"/>
                <a:cs typeface="Arial"/>
              </a:rPr>
              <a:t>Amazon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 VPC para permitir a segmentação segura dos recursos que você iniciará. Esta é uma das primeiras etapas de criação de uma arquitetura em nuvem usando AWS sem o custo e a complexidade de uma rede física. Você tem acesso a mais recursos para ajudá-lo a se concentrar em ajudar o lançamento e o crescimento de sua empresa.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lang="pt-BR" sz="1200" spc="-5" dirty="0">
              <a:solidFill>
                <a:srgbClr val="2D3B45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Até o momento, você:</a:t>
            </a:r>
          </a:p>
          <a:p>
            <a:pPr marL="184150" indent="-171450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§"/>
            </a:pP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Criou um novo </a:t>
            </a:r>
            <a:r>
              <a:rPr lang="pt-BR" sz="1200" spc="-5" dirty="0" err="1">
                <a:solidFill>
                  <a:srgbClr val="2D3B45"/>
                </a:solidFill>
                <a:latin typeface="Arial"/>
                <a:cs typeface="Arial"/>
              </a:rPr>
              <a:t>Amazon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 VPC</a:t>
            </a:r>
          </a:p>
          <a:p>
            <a:pPr marL="184150" indent="-171450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§"/>
            </a:pP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Construiu duas </a:t>
            </a:r>
            <a:r>
              <a:rPr lang="pt-BR" sz="1200" spc="-5" dirty="0" err="1">
                <a:solidFill>
                  <a:srgbClr val="2D3B45"/>
                </a:solidFill>
                <a:latin typeface="Arial"/>
                <a:cs typeface="Arial"/>
              </a:rPr>
              <a:t>sub-redes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 públicas e duas </a:t>
            </a:r>
            <a:r>
              <a:rPr lang="pt-BR" sz="1200" spc="-5" dirty="0" err="1">
                <a:solidFill>
                  <a:srgbClr val="2D3B45"/>
                </a:solidFill>
                <a:latin typeface="Arial"/>
                <a:cs typeface="Arial"/>
              </a:rPr>
              <a:t>sub-redes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 privadas</a:t>
            </a:r>
          </a:p>
          <a:p>
            <a:pPr marL="184150" indent="-171450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§"/>
            </a:pP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Criamos um gateway de internet</a:t>
            </a:r>
          </a:p>
          <a:p>
            <a:pPr marL="184150" indent="-171450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§"/>
            </a:pP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Criou rotas e associação de </a:t>
            </a:r>
            <a:r>
              <a:rPr lang="pt-BR" sz="1200" spc="-5" dirty="0" err="1">
                <a:solidFill>
                  <a:srgbClr val="2D3B45"/>
                </a:solidFill>
                <a:latin typeface="Arial"/>
                <a:cs typeface="Arial"/>
              </a:rPr>
              <a:t>sub-redes</a:t>
            </a:r>
            <a:endParaRPr lang="pt-BR" sz="1200" spc="-5" dirty="0">
              <a:solidFill>
                <a:srgbClr val="2D3B45"/>
              </a:solidFill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§"/>
            </a:pP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Configurou o </a:t>
            </a:r>
            <a:r>
              <a:rPr lang="pt-BR" sz="1200" spc="-5" dirty="0" err="1">
                <a:solidFill>
                  <a:srgbClr val="2D3B45"/>
                </a:solidFill>
                <a:latin typeface="Arial"/>
                <a:cs typeface="Arial"/>
              </a:rPr>
              <a:t>Amazon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 VPC para que o tráfego possa fluir entre a </a:t>
            </a:r>
            <a:r>
              <a:rPr lang="pt-BR" sz="1200" spc="-5" dirty="0" err="1">
                <a:solidFill>
                  <a:srgbClr val="2D3B45"/>
                </a:solidFill>
                <a:latin typeface="Arial"/>
                <a:cs typeface="Arial"/>
              </a:rPr>
              <a:t>sub-rede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 pública e o gateway de Internet usando tabelas de rotas.</a:t>
            </a:r>
          </a:p>
          <a:p>
            <a:pPr marL="184150" indent="-171450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§"/>
            </a:pP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Explorou os componentes básicos de um </a:t>
            </a:r>
            <a:r>
              <a:rPr lang="pt-BR" sz="1200" spc="-5" dirty="0" err="1">
                <a:solidFill>
                  <a:srgbClr val="2D3B45"/>
                </a:solidFill>
                <a:latin typeface="Arial"/>
                <a:cs typeface="Arial"/>
              </a:rPr>
              <a:t>Amazon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 VPC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7194804" y="9214792"/>
            <a:ext cx="153670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40"/>
                </a:spcBef>
              </a:pPr>
              <a:t>10</a:t>
            </a:fld>
            <a:endParaRPr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74E3AE2-4AA6-5D4C-9D2F-76D0B669EDD1}"/>
              </a:ext>
            </a:extLst>
          </p:cNvPr>
          <p:cNvGrpSpPr/>
          <p:nvPr/>
        </p:nvGrpSpPr>
        <p:grpSpPr>
          <a:xfrm>
            <a:off x="6151292" y="76200"/>
            <a:ext cx="944244" cy="1491615"/>
            <a:chOff x="6151292" y="483171"/>
            <a:chExt cx="944244" cy="1491615"/>
          </a:xfrm>
        </p:grpSpPr>
        <p:sp>
          <p:nvSpPr>
            <p:cNvPr id="16" name="object 5">
              <a:extLst>
                <a:ext uri="{FF2B5EF4-FFF2-40B4-BE49-F238E27FC236}">
                  <a16:creationId xmlns:a16="http://schemas.microsoft.com/office/drawing/2014/main" id="{F4856535-B986-274F-928C-BC50BFC8B2B4}"/>
                </a:ext>
              </a:extLst>
            </p:cNvPr>
            <p:cNvSpPr/>
            <p:nvPr/>
          </p:nvSpPr>
          <p:spPr>
            <a:xfrm>
              <a:off x="6151292" y="483171"/>
              <a:ext cx="944244" cy="1491615"/>
            </a:xfrm>
            <a:custGeom>
              <a:avLst/>
              <a:gdLst/>
              <a:ahLst/>
              <a:cxnLst/>
              <a:rect l="l" t="t" r="r" b="b"/>
              <a:pathLst>
                <a:path w="944245" h="1491614">
                  <a:moveTo>
                    <a:pt x="786869" y="0"/>
                  </a:moveTo>
                  <a:lnTo>
                    <a:pt x="157377" y="0"/>
                  </a:lnTo>
                  <a:lnTo>
                    <a:pt x="107633" y="8023"/>
                  </a:lnTo>
                  <a:lnTo>
                    <a:pt x="64432" y="30364"/>
                  </a:lnTo>
                  <a:lnTo>
                    <a:pt x="30364" y="64432"/>
                  </a:lnTo>
                  <a:lnTo>
                    <a:pt x="8023" y="107633"/>
                  </a:lnTo>
                  <a:lnTo>
                    <a:pt x="0" y="157377"/>
                  </a:lnTo>
                  <a:lnTo>
                    <a:pt x="0" y="1334239"/>
                  </a:lnTo>
                  <a:lnTo>
                    <a:pt x="8023" y="1383982"/>
                  </a:lnTo>
                  <a:lnTo>
                    <a:pt x="30364" y="1427183"/>
                  </a:lnTo>
                  <a:lnTo>
                    <a:pt x="64432" y="1461250"/>
                  </a:lnTo>
                  <a:lnTo>
                    <a:pt x="107633" y="1483591"/>
                  </a:lnTo>
                  <a:lnTo>
                    <a:pt x="157377" y="1491615"/>
                  </a:lnTo>
                  <a:lnTo>
                    <a:pt x="786869" y="1491615"/>
                  </a:lnTo>
                  <a:lnTo>
                    <a:pt x="836612" y="1483591"/>
                  </a:lnTo>
                  <a:lnTo>
                    <a:pt x="879813" y="1461250"/>
                  </a:lnTo>
                  <a:lnTo>
                    <a:pt x="913880" y="1427183"/>
                  </a:lnTo>
                  <a:lnTo>
                    <a:pt x="936221" y="1383982"/>
                  </a:lnTo>
                  <a:lnTo>
                    <a:pt x="944244" y="1334239"/>
                  </a:lnTo>
                  <a:lnTo>
                    <a:pt x="944244" y="157377"/>
                  </a:lnTo>
                  <a:lnTo>
                    <a:pt x="936221" y="107633"/>
                  </a:lnTo>
                  <a:lnTo>
                    <a:pt x="913880" y="64432"/>
                  </a:lnTo>
                  <a:lnTo>
                    <a:pt x="879813" y="30364"/>
                  </a:lnTo>
                  <a:lnTo>
                    <a:pt x="836612" y="8023"/>
                  </a:lnTo>
                  <a:lnTo>
                    <a:pt x="786869" y="0"/>
                  </a:lnTo>
                  <a:close/>
                </a:path>
              </a:pathLst>
            </a:custGeom>
            <a:solidFill>
              <a:srgbClr val="FF990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6">
              <a:extLst>
                <a:ext uri="{FF2B5EF4-FFF2-40B4-BE49-F238E27FC236}">
                  <a16:creationId xmlns:a16="http://schemas.microsoft.com/office/drawing/2014/main" id="{E707FC24-2AAE-1649-A5A6-DDBD93E7BA74}"/>
                </a:ext>
              </a:extLst>
            </p:cNvPr>
            <p:cNvSpPr/>
            <p:nvPr/>
          </p:nvSpPr>
          <p:spPr>
            <a:xfrm>
              <a:off x="6348585" y="619217"/>
              <a:ext cx="596900" cy="5969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7">
              <a:extLst>
                <a:ext uri="{FF2B5EF4-FFF2-40B4-BE49-F238E27FC236}">
                  <a16:creationId xmlns:a16="http://schemas.microsoft.com/office/drawing/2014/main" id="{66CCAE68-E29F-6D49-9332-6CF97DBA837F}"/>
                </a:ext>
              </a:extLst>
            </p:cNvPr>
            <p:cNvSpPr txBox="1"/>
            <p:nvPr/>
          </p:nvSpPr>
          <p:spPr>
            <a:xfrm>
              <a:off x="6426372" y="1421801"/>
              <a:ext cx="441325" cy="417830"/>
            </a:xfrm>
            <a:prstGeom prst="rect">
              <a:avLst/>
            </a:prstGeom>
          </p:spPr>
          <p:txBody>
            <a:bodyPr vert="horz" wrap="square" lIns="0" tIns="24765" rIns="0" bIns="0" rtlCol="0">
              <a:spAutoFit/>
            </a:bodyPr>
            <a:lstStyle/>
            <a:p>
              <a:pPr marL="12700" marR="5080" indent="46355" algn="just">
                <a:lnSpc>
                  <a:spcPct val="92200"/>
                </a:lnSpc>
                <a:spcBef>
                  <a:spcPts val="195"/>
                </a:spcBef>
              </a:pPr>
              <a:r>
                <a:rPr sz="900" b="1" spc="-5" dirty="0">
                  <a:solidFill>
                    <a:srgbClr val="414042"/>
                  </a:solidFill>
                  <a:latin typeface="Calibri"/>
                  <a:cs typeface="Calibri"/>
                </a:rPr>
                <a:t>Virtual  Private  Networ</a:t>
              </a:r>
              <a:r>
                <a:rPr sz="900" b="1" spc="5" dirty="0">
                  <a:solidFill>
                    <a:srgbClr val="414042"/>
                  </a:solidFill>
                  <a:latin typeface="Calibri"/>
                  <a:cs typeface="Calibri"/>
                </a:rPr>
                <a:t>k</a:t>
              </a:r>
              <a:endParaRPr sz="900" dirty="0">
                <a:latin typeface="Calibri"/>
                <a:cs typeface="Calibri"/>
              </a:endParaRPr>
            </a:p>
          </p:txBody>
        </p:sp>
      </p:grpSp>
      <p:sp>
        <p:nvSpPr>
          <p:cNvPr id="13" name="object 10">
            <a:extLst>
              <a:ext uri="{FF2B5EF4-FFF2-40B4-BE49-F238E27FC236}">
                <a16:creationId xmlns:a16="http://schemas.microsoft.com/office/drawing/2014/main" id="{846013DB-DDBB-46B7-B5D6-6C2D54654055}"/>
              </a:ext>
            </a:extLst>
          </p:cNvPr>
          <p:cNvSpPr/>
          <p:nvPr/>
        </p:nvSpPr>
        <p:spPr>
          <a:xfrm>
            <a:off x="457200" y="1048385"/>
            <a:ext cx="5477510" cy="1009015"/>
          </a:xfrm>
          <a:custGeom>
            <a:avLst/>
            <a:gdLst/>
            <a:ahLst/>
            <a:cxnLst/>
            <a:rect l="l" t="t" r="r" b="b"/>
            <a:pathLst>
              <a:path w="5477510" h="1009015">
                <a:moveTo>
                  <a:pt x="168123" y="0"/>
                </a:moveTo>
                <a:lnTo>
                  <a:pt x="5477510" y="0"/>
                </a:lnTo>
                <a:lnTo>
                  <a:pt x="5477510" y="840581"/>
                </a:lnTo>
                <a:lnTo>
                  <a:pt x="5471504" y="885275"/>
                </a:lnTo>
                <a:lnTo>
                  <a:pt x="5454556" y="925436"/>
                </a:lnTo>
                <a:lnTo>
                  <a:pt x="5428268" y="959462"/>
                </a:lnTo>
                <a:lnTo>
                  <a:pt x="5394242" y="985751"/>
                </a:lnTo>
                <a:lnTo>
                  <a:pt x="5354080" y="1002699"/>
                </a:lnTo>
                <a:lnTo>
                  <a:pt x="5309387" y="1008705"/>
                </a:lnTo>
                <a:lnTo>
                  <a:pt x="0" y="1008705"/>
                </a:lnTo>
                <a:lnTo>
                  <a:pt x="0" y="168123"/>
                </a:lnTo>
                <a:lnTo>
                  <a:pt x="6005" y="123429"/>
                </a:lnTo>
                <a:lnTo>
                  <a:pt x="22953" y="83268"/>
                </a:lnTo>
                <a:lnTo>
                  <a:pt x="49242" y="49242"/>
                </a:lnTo>
                <a:lnTo>
                  <a:pt x="83268" y="22953"/>
                </a:lnTo>
                <a:lnTo>
                  <a:pt x="123429" y="6005"/>
                </a:lnTo>
                <a:lnTo>
                  <a:pt x="168123" y="0"/>
                </a:lnTo>
                <a:close/>
              </a:path>
            </a:pathLst>
          </a:custGeom>
          <a:ln w="28575">
            <a:solidFill>
              <a:srgbClr val="00A4B6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dirty="0"/>
          </a:p>
        </p:txBody>
      </p:sp>
      <p:sp>
        <p:nvSpPr>
          <p:cNvPr id="19" name="object 11">
            <a:extLst>
              <a:ext uri="{FF2B5EF4-FFF2-40B4-BE49-F238E27FC236}">
                <a16:creationId xmlns:a16="http://schemas.microsoft.com/office/drawing/2014/main" id="{E0B726DD-23F0-4042-89BE-47956748E496}"/>
              </a:ext>
            </a:extLst>
          </p:cNvPr>
          <p:cNvSpPr/>
          <p:nvPr/>
        </p:nvSpPr>
        <p:spPr>
          <a:xfrm>
            <a:off x="1151542" y="1185862"/>
            <a:ext cx="445007" cy="4419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12">
            <a:extLst>
              <a:ext uri="{FF2B5EF4-FFF2-40B4-BE49-F238E27FC236}">
                <a16:creationId xmlns:a16="http://schemas.microsoft.com/office/drawing/2014/main" id="{6006A49B-620B-479E-9D44-7E8FFFBFF9BB}"/>
              </a:ext>
            </a:extLst>
          </p:cNvPr>
          <p:cNvSpPr/>
          <p:nvPr/>
        </p:nvSpPr>
        <p:spPr>
          <a:xfrm>
            <a:off x="4416378" y="1164692"/>
            <a:ext cx="445007" cy="4419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13">
            <a:extLst>
              <a:ext uri="{FF2B5EF4-FFF2-40B4-BE49-F238E27FC236}">
                <a16:creationId xmlns:a16="http://schemas.microsoft.com/office/drawing/2014/main" id="{8532312A-22BC-410B-BFA1-3CEFBEE56F7D}"/>
              </a:ext>
            </a:extLst>
          </p:cNvPr>
          <p:cNvSpPr txBox="1"/>
          <p:nvPr/>
        </p:nvSpPr>
        <p:spPr>
          <a:xfrm>
            <a:off x="821055" y="1185862"/>
            <a:ext cx="4749800" cy="73406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R="445770" algn="ctr">
              <a:lnSpc>
                <a:spcPct val="100000"/>
              </a:lnSpc>
              <a:spcBef>
                <a:spcPts val="1180"/>
              </a:spcBef>
            </a:pPr>
            <a:r>
              <a:rPr lang="pt-BR" sz="2000" b="1" spc="-45" dirty="0">
                <a:latin typeface="Calibri"/>
                <a:cs typeface="Calibri"/>
              </a:rPr>
              <a:t>BOM TRABALHO</a:t>
            </a:r>
            <a:r>
              <a:rPr sz="2000" b="1" dirty="0">
                <a:latin typeface="Calibri"/>
                <a:cs typeface="Calibri"/>
              </a:rPr>
              <a:t>!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lang="pt-BR" sz="1200" spc="-10" dirty="0">
                <a:cs typeface="Calibri"/>
              </a:rPr>
              <a:t>Você criou e configurou com sucesso a infraestrutura virtual do </a:t>
            </a:r>
            <a:r>
              <a:rPr lang="pt-BR" sz="1200" spc="-10" dirty="0" err="1">
                <a:cs typeface="Calibri"/>
              </a:rPr>
              <a:t>BitBeat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662C211-6F06-4233-9795-05F016BBB8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1843" y="5515438"/>
            <a:ext cx="4523809" cy="3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21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609600" y="1505156"/>
            <a:ext cx="6668452" cy="2987355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Você executará uma instância do </a:t>
            </a:r>
            <a:r>
              <a:rPr lang="pt-BR" sz="1200" b="1" spc="-5" dirty="0">
                <a:solidFill>
                  <a:schemeClr val="accent6"/>
                </a:solidFill>
                <a:latin typeface="Arial"/>
                <a:cs typeface="Arial"/>
              </a:rPr>
              <a:t>Ubuntu 20.04 LTS 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na </a:t>
            </a:r>
            <a:r>
              <a:rPr lang="pt-BR" sz="1200" b="1" spc="-5" dirty="0">
                <a:solidFill>
                  <a:srgbClr val="FFC000"/>
                </a:solidFill>
                <a:latin typeface="Arial"/>
                <a:cs typeface="Arial"/>
              </a:rPr>
              <a:t>nova VPC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. Vamos configurar uma instância para atuar como um servidor web.</a:t>
            </a:r>
          </a:p>
          <a:p>
            <a:pPr lvl="0"/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No menu AWS Console, clique em </a:t>
            </a:r>
            <a:r>
              <a:rPr lang="pt-BR" sz="1200" b="1" spc="-5" dirty="0">
                <a:solidFill>
                  <a:srgbClr val="FF0000"/>
                </a:solidFill>
                <a:latin typeface="Arial"/>
                <a:cs typeface="Arial"/>
              </a:rPr>
              <a:t>EC2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.</a:t>
            </a:r>
          </a:p>
          <a:p>
            <a:pPr lvl="0"/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Clique em </a:t>
            </a:r>
            <a:r>
              <a:rPr lang="pt-BR" sz="1200" b="1" spc="-5" dirty="0" err="1">
                <a:solidFill>
                  <a:srgbClr val="0070C0"/>
                </a:solidFill>
                <a:latin typeface="Arial"/>
                <a:cs typeface="Arial"/>
              </a:rPr>
              <a:t>Launch</a:t>
            </a:r>
            <a:r>
              <a:rPr lang="pt-BR" sz="1200" b="1" spc="-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1200" b="1" spc="-5" dirty="0" err="1">
                <a:solidFill>
                  <a:srgbClr val="0070C0"/>
                </a:solidFill>
                <a:latin typeface="Arial"/>
                <a:cs typeface="Arial"/>
              </a:rPr>
              <a:t>Instance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 (</a:t>
            </a:r>
            <a:r>
              <a:rPr lang="pt-BR" sz="1200" b="1" spc="-5" dirty="0">
                <a:solidFill>
                  <a:schemeClr val="accent2"/>
                </a:solidFill>
                <a:latin typeface="Arial"/>
                <a:cs typeface="Arial"/>
              </a:rPr>
              <a:t>Executar instância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)</a:t>
            </a:r>
          </a:p>
          <a:p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Primeiro, você selecionará uma imagem de máquina da </a:t>
            </a:r>
            <a:r>
              <a:rPr lang="pt-BR" sz="1200" b="1" spc="-5" dirty="0">
                <a:solidFill>
                  <a:schemeClr val="accent6"/>
                </a:solidFill>
                <a:latin typeface="Arial"/>
                <a:cs typeface="Arial"/>
              </a:rPr>
              <a:t>Ubuntu 20.04 LTS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, que contém o sistema operacional desejado. clique em </a:t>
            </a:r>
            <a:r>
              <a:rPr lang="pt-BR" sz="1200" spc="-5" dirty="0" err="1">
                <a:solidFill>
                  <a:srgbClr val="0070C0"/>
                </a:solidFill>
                <a:latin typeface="Arial"/>
                <a:cs typeface="Arial"/>
              </a:rPr>
              <a:t>Select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 (Selecionar)</a:t>
            </a:r>
          </a:p>
          <a:p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O tipo de instância define os recursos de hardware atribuídos à instância será:</a:t>
            </a:r>
          </a:p>
          <a:p>
            <a:pPr lvl="1"/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-</a:t>
            </a:r>
            <a:r>
              <a:rPr lang="pt-BR" sz="1200" spc="-5" dirty="0">
                <a:solidFill>
                  <a:srgbClr val="00B050"/>
                </a:solidFill>
                <a:latin typeface="Arial"/>
                <a:cs typeface="Arial"/>
              </a:rPr>
              <a:t> t2.micro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 (mostrado na coluna </a:t>
            </a:r>
            <a:r>
              <a:rPr lang="pt-BR" sz="1200" spc="-5" dirty="0" err="1">
                <a:solidFill>
                  <a:srgbClr val="2D3B45"/>
                </a:solidFill>
                <a:latin typeface="Arial"/>
                <a:cs typeface="Arial"/>
              </a:rPr>
              <a:t>Type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 (Tipo)) clique em </a:t>
            </a:r>
            <a:r>
              <a:rPr lang="pt-BR" sz="1200" b="1" spc="-5" dirty="0">
                <a:highlight>
                  <a:srgbClr val="C0C0C0"/>
                </a:highlight>
                <a:latin typeface="Arial"/>
                <a:cs typeface="Arial"/>
              </a:rPr>
              <a:t>Next: Configure </a:t>
            </a:r>
            <a:r>
              <a:rPr lang="pt-BR" sz="1200" b="1" spc="-5" dirty="0" err="1">
                <a:highlight>
                  <a:srgbClr val="C0C0C0"/>
                </a:highlight>
                <a:latin typeface="Arial"/>
                <a:cs typeface="Arial"/>
              </a:rPr>
              <a:t>Instance</a:t>
            </a:r>
            <a:r>
              <a:rPr lang="pt-BR" sz="1200" b="1" spc="-5" dirty="0">
                <a:highlight>
                  <a:srgbClr val="C0C0C0"/>
                </a:highlight>
                <a:latin typeface="Arial"/>
                <a:cs typeface="Arial"/>
              </a:rPr>
              <a:t> </a:t>
            </a:r>
            <a:r>
              <a:rPr lang="pt-BR" sz="1200" b="1" spc="-5" dirty="0" err="1">
                <a:highlight>
                  <a:srgbClr val="C0C0C0"/>
                </a:highlight>
                <a:latin typeface="Arial"/>
                <a:cs typeface="Arial"/>
              </a:rPr>
              <a:t>Details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 </a:t>
            </a:r>
          </a:p>
          <a:p>
            <a:pPr lvl="1"/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Agora, você configurará a instância para ser executada em uma </a:t>
            </a:r>
            <a:r>
              <a:rPr lang="pt-BR" sz="1200" spc="-5" dirty="0" err="1">
                <a:solidFill>
                  <a:schemeClr val="accent2"/>
                </a:solidFill>
                <a:latin typeface="Arial"/>
                <a:cs typeface="Arial"/>
              </a:rPr>
              <a:t>sub-rede</a:t>
            </a:r>
            <a:r>
              <a:rPr lang="pt-BR" sz="1200" spc="-5" dirty="0">
                <a:solidFill>
                  <a:schemeClr val="accent2"/>
                </a:solidFill>
                <a:latin typeface="Arial"/>
                <a:cs typeface="Arial"/>
              </a:rPr>
              <a:t> pública da nova VPC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. Defina estas configurações:</a:t>
            </a:r>
          </a:p>
          <a:p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	– Network (Rede): </a:t>
            </a:r>
            <a:r>
              <a:rPr lang="pt-BR" sz="12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sz="1200" b="1" spc="-5" dirty="0" err="1">
                <a:solidFill>
                  <a:srgbClr val="FF0000"/>
                </a:solidFill>
                <a:latin typeface="Arial"/>
                <a:cs typeface="Arial"/>
              </a:rPr>
              <a:t>MinhaRedeVPCBitBeat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 </a:t>
            </a:r>
          </a:p>
          <a:p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	– </a:t>
            </a:r>
            <a:r>
              <a:rPr lang="pt-BR" sz="1200" spc="-5" dirty="0" err="1">
                <a:solidFill>
                  <a:srgbClr val="2D3B45"/>
                </a:solidFill>
                <a:latin typeface="Arial"/>
                <a:cs typeface="Arial"/>
              </a:rPr>
              <a:t>Subnet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 (</a:t>
            </a:r>
            <a:r>
              <a:rPr lang="pt-BR" sz="1200" spc="-5" dirty="0" err="1">
                <a:solidFill>
                  <a:srgbClr val="2D3B45"/>
                </a:solidFill>
                <a:latin typeface="Arial"/>
                <a:cs typeface="Arial"/>
              </a:rPr>
              <a:t>Sub-rede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): </a:t>
            </a:r>
            <a:r>
              <a:rPr lang="pt-BR" sz="1200" b="1" spc="-5" dirty="0">
                <a:solidFill>
                  <a:srgbClr val="7030A0"/>
                </a:solidFill>
                <a:latin typeface="Arial"/>
                <a:cs typeface="Arial"/>
              </a:rPr>
              <a:t> SubredePublica1BitBeat</a:t>
            </a:r>
          </a:p>
          <a:p>
            <a:r>
              <a:rPr lang="pt-BR" sz="1200" b="1" spc="-5" dirty="0">
                <a:solidFill>
                  <a:srgbClr val="7030A0"/>
                </a:solidFill>
                <a:latin typeface="Arial"/>
                <a:cs typeface="Arial"/>
              </a:rPr>
              <a:t>	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– </a:t>
            </a:r>
            <a:r>
              <a:rPr lang="pt-BR" sz="1200" spc="-5" dirty="0" err="1">
                <a:solidFill>
                  <a:srgbClr val="2D3B45"/>
                </a:solidFill>
                <a:latin typeface="Arial"/>
                <a:cs typeface="Arial"/>
              </a:rPr>
              <a:t>Auto-assign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 </a:t>
            </a:r>
            <a:r>
              <a:rPr lang="pt-BR" sz="1200" spc="-5" dirty="0" err="1">
                <a:solidFill>
                  <a:srgbClr val="2D3B45"/>
                </a:solidFill>
                <a:latin typeface="Arial"/>
                <a:cs typeface="Arial"/>
              </a:rPr>
              <a:t>Public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 IP (Atribuir IP público automaticamente): </a:t>
            </a:r>
            <a:r>
              <a:rPr lang="pt-BR" sz="1200" b="1" spc="-5" dirty="0" err="1">
                <a:solidFill>
                  <a:srgbClr val="FF0000"/>
                </a:solidFill>
                <a:latin typeface="Arial"/>
                <a:cs typeface="Arial"/>
              </a:rPr>
              <a:t>Enable</a:t>
            </a:r>
            <a:endParaRPr lang="pt-BR" sz="1200" b="1" spc="-5" dirty="0">
              <a:solidFill>
                <a:srgbClr val="FF0000"/>
              </a:solidFill>
              <a:latin typeface="Arial"/>
              <a:cs typeface="Arial"/>
            </a:endParaRPr>
          </a:p>
          <a:p>
            <a:endParaRPr lang="pt-BR" sz="1200" spc="-5" dirty="0">
              <a:solidFill>
                <a:srgbClr val="2D3B45"/>
              </a:solidFill>
              <a:latin typeface="Arial"/>
              <a:cs typeface="Arial"/>
            </a:endParaRPr>
          </a:p>
          <a:p>
            <a:pPr lvl="0"/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Expanda a seção  </a:t>
            </a:r>
            <a:r>
              <a:rPr lang="pt-BR" sz="1200" b="1" spc="-5" dirty="0">
                <a:solidFill>
                  <a:srgbClr val="2D3B45"/>
                </a:solidFill>
                <a:latin typeface="Arial"/>
                <a:cs typeface="Arial"/>
              </a:rPr>
              <a:t>&gt;</a:t>
            </a:r>
            <a:r>
              <a:rPr lang="pt-BR" sz="1200" b="1" spc="-5" dirty="0" err="1">
                <a:solidFill>
                  <a:srgbClr val="2D3B45"/>
                </a:solidFill>
                <a:latin typeface="Arial"/>
                <a:cs typeface="Arial"/>
              </a:rPr>
              <a:t>Advanced</a:t>
            </a:r>
            <a:r>
              <a:rPr lang="pt-BR" sz="1200" b="1" spc="-5" dirty="0">
                <a:solidFill>
                  <a:srgbClr val="2D3B45"/>
                </a:solidFill>
                <a:latin typeface="Arial"/>
                <a:cs typeface="Arial"/>
              </a:rPr>
              <a:t> </a:t>
            </a:r>
            <a:r>
              <a:rPr lang="pt-BR" sz="1200" b="1" spc="-5" dirty="0" err="1">
                <a:solidFill>
                  <a:srgbClr val="2D3B45"/>
                </a:solidFill>
                <a:latin typeface="Arial"/>
                <a:cs typeface="Arial"/>
              </a:rPr>
              <a:t>Details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 (Detalhes avançados) (na parte inferior da página).</a:t>
            </a:r>
          </a:p>
          <a:p>
            <a:pPr lvl="0"/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Copie e cole este código na caixa </a:t>
            </a:r>
            <a:r>
              <a:rPr lang="pt-BR" sz="1200" b="1" spc="-5" dirty="0" err="1">
                <a:solidFill>
                  <a:srgbClr val="2D3B45"/>
                </a:solidFill>
                <a:latin typeface="Arial"/>
                <a:cs typeface="Arial"/>
              </a:rPr>
              <a:t>User</a:t>
            </a:r>
            <a:r>
              <a:rPr lang="pt-BR" sz="1200" b="1" spc="-5" dirty="0">
                <a:solidFill>
                  <a:srgbClr val="2D3B45"/>
                </a:solidFill>
                <a:latin typeface="Arial"/>
                <a:cs typeface="Arial"/>
              </a:rPr>
              <a:t> data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 (Dados do usuário) (</a:t>
            </a:r>
            <a:r>
              <a:rPr lang="pt-BR" sz="1200" spc="-5" dirty="0" err="1">
                <a:solidFill>
                  <a:srgbClr val="2D3B45"/>
                </a:solidFill>
                <a:latin typeface="Arial"/>
                <a:cs typeface="Arial"/>
              </a:rPr>
              <a:t>bootstraping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):</a:t>
            </a: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3ACA28AD-6370-DC45-999E-9581FE970F18}"/>
              </a:ext>
            </a:extLst>
          </p:cNvPr>
          <p:cNvSpPr/>
          <p:nvPr/>
        </p:nvSpPr>
        <p:spPr>
          <a:xfrm>
            <a:off x="7058025" y="111125"/>
            <a:ext cx="714375" cy="1491615"/>
          </a:xfrm>
          <a:custGeom>
            <a:avLst/>
            <a:gdLst/>
            <a:ahLst/>
            <a:cxnLst/>
            <a:rect l="l" t="t" r="r" b="b"/>
            <a:pathLst>
              <a:path w="714375" h="1491615">
                <a:moveTo>
                  <a:pt x="714375" y="0"/>
                </a:moveTo>
                <a:lnTo>
                  <a:pt x="157352" y="0"/>
                </a:lnTo>
                <a:lnTo>
                  <a:pt x="107630" y="8025"/>
                </a:lnTo>
                <a:lnTo>
                  <a:pt x="64437" y="30370"/>
                </a:lnTo>
                <a:lnTo>
                  <a:pt x="30370" y="64437"/>
                </a:lnTo>
                <a:lnTo>
                  <a:pt x="8025" y="107630"/>
                </a:lnTo>
                <a:lnTo>
                  <a:pt x="0" y="157352"/>
                </a:lnTo>
                <a:lnTo>
                  <a:pt x="0" y="1334261"/>
                </a:lnTo>
                <a:lnTo>
                  <a:pt x="8025" y="1383984"/>
                </a:lnTo>
                <a:lnTo>
                  <a:pt x="30370" y="1427177"/>
                </a:lnTo>
                <a:lnTo>
                  <a:pt x="64437" y="1461244"/>
                </a:lnTo>
                <a:lnTo>
                  <a:pt x="107630" y="1483589"/>
                </a:lnTo>
                <a:lnTo>
                  <a:pt x="157352" y="1491615"/>
                </a:lnTo>
                <a:lnTo>
                  <a:pt x="714375" y="1491615"/>
                </a:lnTo>
                <a:lnTo>
                  <a:pt x="714375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1E165C89-9C6E-B54F-B472-4AF8B23BAAF4}"/>
              </a:ext>
            </a:extLst>
          </p:cNvPr>
          <p:cNvSpPr txBox="1"/>
          <p:nvPr/>
        </p:nvSpPr>
        <p:spPr>
          <a:xfrm>
            <a:off x="7058026" y="990600"/>
            <a:ext cx="714373" cy="453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</a:t>
            </a:r>
            <a:endParaRPr lang="en-US" sz="900" b="1" spc="-5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9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PRIVATE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9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</a:t>
            </a:r>
            <a:endParaRPr sz="900" b="1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6429394E-EAC8-B147-B938-DAD792949E19}"/>
              </a:ext>
            </a:extLst>
          </p:cNvPr>
          <p:cNvSpPr/>
          <p:nvPr/>
        </p:nvSpPr>
        <p:spPr>
          <a:xfrm>
            <a:off x="7153908" y="228600"/>
            <a:ext cx="548642" cy="696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CD77796-7A20-4AFE-A883-88350E653B67}"/>
              </a:ext>
            </a:extLst>
          </p:cNvPr>
          <p:cNvSpPr/>
          <p:nvPr/>
        </p:nvSpPr>
        <p:spPr>
          <a:xfrm>
            <a:off x="381000" y="990600"/>
            <a:ext cx="426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pc="-5" dirty="0">
                <a:solidFill>
                  <a:srgbClr val="2D3B45"/>
                </a:solidFill>
                <a:latin typeface="Arial"/>
                <a:cs typeface="Arial"/>
              </a:rPr>
              <a:t>Iniciar uma instância de servidor web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C745CE9-90E4-4767-8537-DB675F9A8E23}"/>
              </a:ext>
            </a:extLst>
          </p:cNvPr>
          <p:cNvSpPr/>
          <p:nvPr/>
        </p:nvSpPr>
        <p:spPr>
          <a:xfrm>
            <a:off x="596900" y="4814374"/>
            <a:ext cx="6726078" cy="14029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latinLnBrk="1">
              <a:lnSpc>
                <a:spcPct val="107000"/>
              </a:lnSpc>
              <a:tabLst>
                <a:tab pos="457200" algn="l"/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800" dirty="0">
                <a:solidFill>
                  <a:srgbClr val="333333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#!/bin/</a:t>
            </a:r>
            <a:r>
              <a:rPr lang="pt-BR" sz="800" dirty="0" err="1">
                <a:solidFill>
                  <a:srgbClr val="333333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bash</a:t>
            </a:r>
            <a:endParaRPr lang="pt-BR" sz="800" dirty="0">
              <a:solidFill>
                <a:srgbClr val="333333"/>
              </a:solidFill>
              <a:latin typeface="Monaco" panose="020B050903040404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0" latinLnBrk="1">
              <a:lnSpc>
                <a:spcPct val="107000"/>
              </a:lnSpc>
              <a:tabLst>
                <a:tab pos="457200" algn="l"/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800" dirty="0">
                <a:solidFill>
                  <a:srgbClr val="333333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Instalar Apache no Servidor Web </a:t>
            </a:r>
            <a:r>
              <a:rPr lang="pt-BR" sz="800" dirty="0" err="1">
                <a:solidFill>
                  <a:srgbClr val="333333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and</a:t>
            </a:r>
            <a:r>
              <a:rPr lang="pt-BR" sz="800" dirty="0">
                <a:solidFill>
                  <a:srgbClr val="333333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PHP</a:t>
            </a:r>
          </a:p>
          <a:p>
            <a:pPr lvl="0" latinLnBrk="1">
              <a:lnSpc>
                <a:spcPct val="107000"/>
              </a:lnSpc>
              <a:tabLst>
                <a:tab pos="457200" algn="l"/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800" dirty="0" err="1">
                <a:solidFill>
                  <a:srgbClr val="333333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sudo</a:t>
            </a:r>
            <a:r>
              <a:rPr lang="pt-BR" sz="800" dirty="0">
                <a:solidFill>
                  <a:srgbClr val="333333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pt-BR" sz="800" dirty="0" err="1">
                <a:solidFill>
                  <a:srgbClr val="333333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apt</a:t>
            </a:r>
            <a:r>
              <a:rPr lang="pt-BR" sz="800" dirty="0">
                <a:solidFill>
                  <a:srgbClr val="333333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pt-BR" sz="800" dirty="0" err="1">
                <a:solidFill>
                  <a:srgbClr val="333333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update</a:t>
            </a:r>
            <a:endParaRPr lang="pt-BR" sz="800" dirty="0">
              <a:solidFill>
                <a:srgbClr val="333333"/>
              </a:solidFill>
              <a:latin typeface="Monaco" panose="020B050903040404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0" latinLnBrk="1">
              <a:lnSpc>
                <a:spcPct val="107000"/>
              </a:lnSpc>
              <a:tabLst>
                <a:tab pos="457200" algn="l"/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800" dirty="0" err="1">
                <a:solidFill>
                  <a:srgbClr val="333333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sudo</a:t>
            </a:r>
            <a:r>
              <a:rPr lang="pt-BR" sz="800" dirty="0">
                <a:solidFill>
                  <a:srgbClr val="333333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pt-BR" sz="800" dirty="0" err="1">
                <a:solidFill>
                  <a:srgbClr val="333333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apt</a:t>
            </a:r>
            <a:r>
              <a:rPr lang="pt-BR" sz="800" dirty="0">
                <a:solidFill>
                  <a:srgbClr val="333333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pt-BR" sz="800" dirty="0" err="1">
                <a:solidFill>
                  <a:srgbClr val="333333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install</a:t>
            </a:r>
            <a:r>
              <a:rPr lang="pt-BR" sz="800" dirty="0">
                <a:solidFill>
                  <a:srgbClr val="333333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-y apache2 </a:t>
            </a:r>
            <a:r>
              <a:rPr lang="pt-BR" sz="800" dirty="0" err="1">
                <a:solidFill>
                  <a:srgbClr val="333333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mysql-client</a:t>
            </a:r>
            <a:r>
              <a:rPr lang="pt-BR" sz="800" dirty="0">
                <a:solidFill>
                  <a:srgbClr val="333333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pt-BR" sz="800" dirty="0" err="1">
                <a:solidFill>
                  <a:srgbClr val="333333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php</a:t>
            </a:r>
            <a:r>
              <a:rPr lang="pt-BR" sz="800" dirty="0">
                <a:solidFill>
                  <a:srgbClr val="333333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pt-BR" sz="800" dirty="0" err="1">
                <a:solidFill>
                  <a:srgbClr val="333333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unzip</a:t>
            </a:r>
            <a:r>
              <a:rPr lang="pt-BR" sz="800" dirty="0">
                <a:solidFill>
                  <a:srgbClr val="333333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  <a:p>
            <a:pPr lvl="0" latinLnBrk="1">
              <a:lnSpc>
                <a:spcPct val="107000"/>
              </a:lnSpc>
              <a:tabLst>
                <a:tab pos="457200" algn="l"/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800" dirty="0">
                <a:solidFill>
                  <a:srgbClr val="333333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Download </a:t>
            </a:r>
            <a:r>
              <a:rPr lang="pt-BR" sz="800" dirty="0" err="1">
                <a:solidFill>
                  <a:srgbClr val="333333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WebAPP</a:t>
            </a:r>
            <a:r>
              <a:rPr lang="pt-BR" sz="800" dirty="0">
                <a:solidFill>
                  <a:srgbClr val="333333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para testar o banco de dados</a:t>
            </a:r>
          </a:p>
          <a:p>
            <a:pPr lvl="0" latinLnBrk="1">
              <a:lnSpc>
                <a:spcPct val="107000"/>
              </a:lnSpc>
              <a:tabLst>
                <a:tab pos="457200" algn="l"/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800" dirty="0" err="1">
                <a:solidFill>
                  <a:srgbClr val="333333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sudo</a:t>
            </a:r>
            <a:r>
              <a:rPr lang="pt-BR" sz="800" dirty="0">
                <a:solidFill>
                  <a:srgbClr val="333333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pt-BR" sz="800" dirty="0" err="1">
                <a:solidFill>
                  <a:srgbClr val="333333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wget</a:t>
            </a:r>
            <a:r>
              <a:rPr lang="pt-BR" sz="800" dirty="0">
                <a:solidFill>
                  <a:srgbClr val="333333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https://aws-tc-largeobjects.s3.amazonaws.com/AWS-TC-AcademyACF/acf-lab3-vpc/lab-app.zip</a:t>
            </a:r>
          </a:p>
          <a:p>
            <a:pPr lvl="0" latinLnBrk="1">
              <a:lnSpc>
                <a:spcPct val="107000"/>
              </a:lnSpc>
              <a:tabLst>
                <a:tab pos="457200" algn="l"/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800" dirty="0">
                <a:solidFill>
                  <a:srgbClr val="333333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#Descompactar o </a:t>
            </a:r>
            <a:r>
              <a:rPr lang="pt-BR" sz="800" dirty="0" err="1">
                <a:solidFill>
                  <a:srgbClr val="333333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WebAPP</a:t>
            </a:r>
            <a:r>
              <a:rPr lang="pt-BR" sz="800" dirty="0">
                <a:solidFill>
                  <a:srgbClr val="333333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de teste</a:t>
            </a:r>
          </a:p>
          <a:p>
            <a:pPr lvl="0" latinLnBrk="1">
              <a:lnSpc>
                <a:spcPct val="107000"/>
              </a:lnSpc>
              <a:tabLst>
                <a:tab pos="457200" algn="l"/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800" dirty="0" err="1">
                <a:solidFill>
                  <a:srgbClr val="333333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sudo</a:t>
            </a:r>
            <a:r>
              <a:rPr lang="pt-BR" sz="800" dirty="0">
                <a:solidFill>
                  <a:srgbClr val="333333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pt-BR" sz="800" dirty="0" err="1">
                <a:solidFill>
                  <a:srgbClr val="333333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unzip</a:t>
            </a:r>
            <a:r>
              <a:rPr lang="pt-BR" sz="800" dirty="0">
                <a:solidFill>
                  <a:srgbClr val="333333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lab-app.zip -d /var/</a:t>
            </a:r>
            <a:r>
              <a:rPr lang="pt-BR" sz="800" dirty="0" err="1">
                <a:solidFill>
                  <a:srgbClr val="333333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www</a:t>
            </a:r>
            <a:r>
              <a:rPr lang="pt-BR" sz="800" dirty="0">
                <a:solidFill>
                  <a:srgbClr val="333333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lang="pt-BR" sz="800" dirty="0" err="1">
                <a:solidFill>
                  <a:srgbClr val="333333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html</a:t>
            </a:r>
            <a:r>
              <a:rPr lang="pt-BR" sz="800" dirty="0">
                <a:solidFill>
                  <a:srgbClr val="333333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</a:p>
          <a:p>
            <a:pPr lvl="0" latinLnBrk="1">
              <a:lnSpc>
                <a:spcPct val="107000"/>
              </a:lnSpc>
              <a:tabLst>
                <a:tab pos="457200" algn="l"/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800" dirty="0">
                <a:solidFill>
                  <a:srgbClr val="333333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Ativa a pagina no servidor web</a:t>
            </a:r>
          </a:p>
          <a:p>
            <a:pPr lvl="0" latinLnBrk="1">
              <a:lnSpc>
                <a:spcPct val="107000"/>
              </a:lnSpc>
              <a:tabLst>
                <a:tab pos="457200" algn="l"/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800" dirty="0" err="1">
                <a:solidFill>
                  <a:srgbClr val="333333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sudo</a:t>
            </a:r>
            <a:r>
              <a:rPr lang="pt-BR" sz="800" dirty="0">
                <a:solidFill>
                  <a:srgbClr val="333333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/</a:t>
            </a:r>
            <a:r>
              <a:rPr lang="pt-BR" sz="800" dirty="0" err="1">
                <a:solidFill>
                  <a:srgbClr val="333333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etc</a:t>
            </a:r>
            <a:r>
              <a:rPr lang="pt-BR" sz="800" dirty="0">
                <a:solidFill>
                  <a:srgbClr val="333333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lang="pt-BR" sz="800" dirty="0" err="1">
                <a:solidFill>
                  <a:srgbClr val="333333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init.d</a:t>
            </a:r>
            <a:r>
              <a:rPr lang="pt-BR" sz="800" dirty="0">
                <a:solidFill>
                  <a:srgbClr val="333333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/apache2 </a:t>
            </a:r>
            <a:r>
              <a:rPr lang="pt-BR" sz="800" dirty="0" err="1">
                <a:solidFill>
                  <a:srgbClr val="333333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reload</a:t>
            </a:r>
            <a:endParaRPr lang="pt-BR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59037C7-9F34-499D-BDA7-DC4AE9C23F38}"/>
              </a:ext>
            </a:extLst>
          </p:cNvPr>
          <p:cNvSpPr/>
          <p:nvPr/>
        </p:nvSpPr>
        <p:spPr>
          <a:xfrm>
            <a:off x="160973" y="6513786"/>
            <a:ext cx="6897052" cy="445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</a:pPr>
            <a:r>
              <a:rPr lang="pt-BR" sz="1100" dirty="0">
                <a:solidFill>
                  <a:srgbClr val="FF0000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Esse script será executado automaticamente quando a instância for executada pela primeira vez. </a:t>
            </a:r>
          </a:p>
          <a:p>
            <a:pPr marL="457200">
              <a:lnSpc>
                <a:spcPct val="107000"/>
              </a:lnSpc>
            </a:pPr>
            <a:r>
              <a:rPr lang="pt-BR" sz="1100" dirty="0">
                <a:solidFill>
                  <a:srgbClr val="FF0000"/>
                </a:solidFill>
                <a:latin typeface="Helvetica" panose="020B0504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script carrega e configura um aplicativo web PHP.</a:t>
            </a:r>
            <a:endParaRPr lang="pt-BR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F099D14-7DF7-4F8D-B76B-749667936B9F}"/>
              </a:ext>
            </a:extLst>
          </p:cNvPr>
          <p:cNvSpPr/>
          <p:nvPr/>
        </p:nvSpPr>
        <p:spPr>
          <a:xfrm>
            <a:off x="580787" y="7037579"/>
            <a:ext cx="6668452" cy="2053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07000"/>
              </a:lnSpc>
              <a:spcAft>
                <a:spcPts val="750"/>
              </a:spcAft>
              <a:buFontTx/>
              <a:buChar char="-"/>
              <a:tabLst>
                <a:tab pos="457200" algn="l"/>
              </a:tabLst>
            </a:pP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Clique em </a:t>
            </a:r>
            <a:r>
              <a:rPr lang="pt-BR" sz="1200" b="1" spc="-5" dirty="0">
                <a:solidFill>
                  <a:srgbClr val="2D3B45"/>
                </a:solidFill>
                <a:highlight>
                  <a:srgbClr val="C0C0C0"/>
                </a:highlight>
                <a:latin typeface="Arial"/>
                <a:cs typeface="Arial"/>
              </a:rPr>
              <a:t>Next: </a:t>
            </a:r>
            <a:r>
              <a:rPr lang="pt-BR" sz="1200" b="1" spc="-5" dirty="0" err="1">
                <a:solidFill>
                  <a:srgbClr val="2D3B45"/>
                </a:solidFill>
                <a:highlight>
                  <a:srgbClr val="C0C0C0"/>
                </a:highlight>
                <a:latin typeface="Arial"/>
                <a:cs typeface="Arial"/>
              </a:rPr>
              <a:t>Add</a:t>
            </a:r>
            <a:r>
              <a:rPr lang="pt-BR" sz="1200" b="1" spc="-5" dirty="0">
                <a:solidFill>
                  <a:srgbClr val="2D3B45"/>
                </a:solidFill>
                <a:highlight>
                  <a:srgbClr val="C0C0C0"/>
                </a:highlight>
                <a:latin typeface="Arial"/>
                <a:cs typeface="Arial"/>
              </a:rPr>
              <a:t> </a:t>
            </a:r>
            <a:r>
              <a:rPr lang="pt-BR" sz="1200" b="1" spc="-5" dirty="0" err="1">
                <a:solidFill>
                  <a:srgbClr val="2D3B45"/>
                </a:solidFill>
                <a:highlight>
                  <a:srgbClr val="C0C0C0"/>
                </a:highlight>
                <a:latin typeface="Arial"/>
                <a:cs typeface="Arial"/>
              </a:rPr>
              <a:t>Storage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 (Próximo: Adicionar armazenamento)</a:t>
            </a:r>
          </a:p>
          <a:p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Você usará as configurações padrão para armazenamento.</a:t>
            </a:r>
          </a:p>
          <a:p>
            <a:pPr lvl="0"/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Clique em </a:t>
            </a:r>
            <a:r>
              <a:rPr lang="pt-BR" sz="1200" b="1" spc="-5" dirty="0">
                <a:solidFill>
                  <a:srgbClr val="2D3B45"/>
                </a:solidFill>
                <a:highlight>
                  <a:srgbClr val="C0C0C0"/>
                </a:highlight>
                <a:latin typeface="Arial"/>
                <a:cs typeface="Arial"/>
              </a:rPr>
              <a:t>Next: </a:t>
            </a:r>
            <a:r>
              <a:rPr lang="pt-BR" sz="1200" b="1" spc="-5" dirty="0" err="1">
                <a:solidFill>
                  <a:srgbClr val="2D3B45"/>
                </a:solidFill>
                <a:highlight>
                  <a:srgbClr val="C0C0C0"/>
                </a:highlight>
                <a:latin typeface="Arial"/>
                <a:cs typeface="Arial"/>
              </a:rPr>
              <a:t>Add</a:t>
            </a:r>
            <a:r>
              <a:rPr lang="pt-BR" sz="1200" b="1" spc="-5" dirty="0">
                <a:solidFill>
                  <a:srgbClr val="2D3B45"/>
                </a:solidFill>
                <a:highlight>
                  <a:srgbClr val="C0C0C0"/>
                </a:highlight>
                <a:latin typeface="Arial"/>
                <a:cs typeface="Arial"/>
              </a:rPr>
              <a:t> </a:t>
            </a:r>
            <a:r>
              <a:rPr lang="pt-BR" sz="1200" b="1" spc="-5" dirty="0" err="1">
                <a:solidFill>
                  <a:srgbClr val="2D3B45"/>
                </a:solidFill>
                <a:highlight>
                  <a:srgbClr val="C0C0C0"/>
                </a:highlight>
                <a:latin typeface="Arial"/>
                <a:cs typeface="Arial"/>
              </a:rPr>
              <a:t>Tags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 (Próximo: </a:t>
            </a:r>
            <a:r>
              <a:rPr lang="pt-BR" sz="1200" b="1" spc="-5" dirty="0">
                <a:solidFill>
                  <a:srgbClr val="FF0000"/>
                </a:solidFill>
                <a:latin typeface="Arial"/>
                <a:cs typeface="Arial"/>
              </a:rPr>
              <a:t>Adicionar </a:t>
            </a:r>
            <a:r>
              <a:rPr lang="pt-BR" sz="1200" b="1" spc="-5" dirty="0" err="1">
                <a:solidFill>
                  <a:srgbClr val="FF0000"/>
                </a:solidFill>
                <a:latin typeface="Arial"/>
                <a:cs typeface="Arial"/>
              </a:rPr>
              <a:t>tags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) - as </a:t>
            </a:r>
            <a:r>
              <a:rPr lang="pt-BR" sz="1200" spc="-5" dirty="0" err="1">
                <a:solidFill>
                  <a:srgbClr val="2D3B45"/>
                </a:solidFill>
                <a:latin typeface="Arial"/>
                <a:cs typeface="Arial"/>
              </a:rPr>
              <a:t>tags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 podem ser usadas para identificar recursos. Você usará uma </a:t>
            </a:r>
            <a:r>
              <a:rPr lang="pt-BR" sz="1200" spc="-5" dirty="0" err="1">
                <a:solidFill>
                  <a:srgbClr val="2D3B45"/>
                </a:solidFill>
                <a:latin typeface="Arial"/>
                <a:cs typeface="Arial"/>
              </a:rPr>
              <a:t>tag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 para atribuir um nome à instância.</a:t>
            </a:r>
          </a:p>
          <a:p>
            <a:pPr lvl="0"/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Clique em </a:t>
            </a:r>
            <a:r>
              <a:rPr lang="pt-BR" sz="1200" b="1" spc="-5" dirty="0" err="1">
                <a:solidFill>
                  <a:srgbClr val="2D3B45"/>
                </a:solidFill>
                <a:highlight>
                  <a:srgbClr val="C0C0C0"/>
                </a:highlight>
                <a:latin typeface="Arial"/>
                <a:cs typeface="Arial"/>
              </a:rPr>
              <a:t>Add</a:t>
            </a:r>
            <a:r>
              <a:rPr lang="pt-BR" sz="1200" b="1" spc="-5" dirty="0">
                <a:solidFill>
                  <a:srgbClr val="2D3B45"/>
                </a:solidFill>
                <a:highlight>
                  <a:srgbClr val="C0C0C0"/>
                </a:highlight>
                <a:latin typeface="Arial"/>
                <a:cs typeface="Arial"/>
              </a:rPr>
              <a:t> </a:t>
            </a:r>
            <a:r>
              <a:rPr lang="pt-BR" sz="1200" b="1" spc="-5" dirty="0" err="1">
                <a:solidFill>
                  <a:srgbClr val="2D3B45"/>
                </a:solidFill>
                <a:highlight>
                  <a:srgbClr val="C0C0C0"/>
                </a:highlight>
                <a:latin typeface="Arial"/>
                <a:cs typeface="Arial"/>
              </a:rPr>
              <a:t>Tag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 e configure:</a:t>
            </a:r>
          </a:p>
          <a:p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	– Key (Chave): </a:t>
            </a:r>
            <a:r>
              <a:rPr lang="pt-BR" sz="1200" b="1" spc="-5" dirty="0" err="1">
                <a:solidFill>
                  <a:srgbClr val="FF0000"/>
                </a:solidFill>
                <a:latin typeface="Arial"/>
                <a:cs typeface="Arial"/>
              </a:rPr>
              <a:t>Name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 </a:t>
            </a:r>
          </a:p>
          <a:p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	– </a:t>
            </a:r>
            <a:r>
              <a:rPr lang="pt-BR" sz="1200" spc="-5" dirty="0" err="1">
                <a:solidFill>
                  <a:srgbClr val="2D3B45"/>
                </a:solidFill>
                <a:latin typeface="Arial"/>
                <a:cs typeface="Arial"/>
              </a:rPr>
              <a:t>Value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 (Valor): </a:t>
            </a:r>
            <a:r>
              <a:rPr lang="pt-BR" sz="1200" b="1" spc="-5" dirty="0" err="1">
                <a:solidFill>
                  <a:srgbClr val="00B050"/>
                </a:solidFill>
                <a:latin typeface="Arial"/>
                <a:cs typeface="Arial"/>
              </a:rPr>
              <a:t>ServidorWeb</a:t>
            </a:r>
            <a:r>
              <a:rPr lang="pt-BR" sz="1200" b="1" spc="-5" dirty="0">
                <a:solidFill>
                  <a:srgbClr val="00B050"/>
                </a:solidFill>
                <a:latin typeface="Arial"/>
                <a:cs typeface="Arial"/>
              </a:rPr>
              <a:t>-DB-</a:t>
            </a:r>
            <a:r>
              <a:rPr lang="pt-BR" sz="1200" b="1" spc="-5" dirty="0" err="1">
                <a:solidFill>
                  <a:srgbClr val="00B050"/>
                </a:solidFill>
                <a:latin typeface="Arial"/>
                <a:cs typeface="Arial"/>
              </a:rPr>
              <a:t>BitBeat</a:t>
            </a:r>
            <a:endParaRPr lang="pt-BR" sz="1200" b="1" spc="-5" dirty="0">
              <a:solidFill>
                <a:srgbClr val="00B050"/>
              </a:solidFill>
              <a:latin typeface="Arial"/>
              <a:cs typeface="Arial"/>
            </a:endParaRPr>
          </a:p>
          <a:p>
            <a:pPr lvl="0"/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Clique em </a:t>
            </a:r>
            <a:r>
              <a:rPr lang="pt-BR" sz="1200" b="1" spc="-5" dirty="0">
                <a:solidFill>
                  <a:srgbClr val="2D3B45"/>
                </a:solidFill>
                <a:highlight>
                  <a:srgbClr val="C0C0C0"/>
                </a:highlight>
                <a:latin typeface="Arial"/>
                <a:cs typeface="Arial"/>
              </a:rPr>
              <a:t>Next: Configure Security </a:t>
            </a:r>
            <a:r>
              <a:rPr lang="pt-BR" sz="1200" b="1" spc="-5" dirty="0" err="1">
                <a:solidFill>
                  <a:srgbClr val="2D3B45"/>
                </a:solidFill>
                <a:highlight>
                  <a:srgbClr val="C0C0C0"/>
                </a:highlight>
                <a:latin typeface="Arial"/>
                <a:cs typeface="Arial"/>
              </a:rPr>
              <a:t>Group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 </a:t>
            </a:r>
          </a:p>
          <a:p>
            <a:endParaRPr lang="pt-BR" sz="1200" spc="-5" dirty="0">
              <a:solidFill>
                <a:srgbClr val="2D3B45"/>
              </a:solidFill>
              <a:latin typeface="Arial"/>
              <a:cs typeface="Arial"/>
            </a:endParaRPr>
          </a:p>
          <a:p>
            <a:pPr marL="171450" indent="-171450">
              <a:lnSpc>
                <a:spcPct val="107000"/>
              </a:lnSpc>
              <a:spcAft>
                <a:spcPts val="750"/>
              </a:spcAft>
              <a:buFontTx/>
              <a:buChar char="-"/>
              <a:tabLst>
                <a:tab pos="457200" algn="l"/>
              </a:tabLst>
            </a:pPr>
            <a:endParaRPr lang="pt-BR" sz="1200" spc="-5" dirty="0">
              <a:solidFill>
                <a:srgbClr val="2D3B45"/>
              </a:solidFill>
              <a:latin typeface="Arial"/>
              <a:cs typeface="Arial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BEA138A-E04F-4445-86D5-BF5084532B51}"/>
              </a:ext>
            </a:extLst>
          </p:cNvPr>
          <p:cNvSpPr/>
          <p:nvPr/>
        </p:nvSpPr>
        <p:spPr>
          <a:xfrm>
            <a:off x="5029200" y="4844822"/>
            <a:ext cx="1976823" cy="368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>
              <a:lnSpc>
                <a:spcPct val="107000"/>
              </a:lnSpc>
              <a:tabLst>
                <a:tab pos="457200" algn="l"/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dirty="0">
                <a:solidFill>
                  <a:srgbClr val="333333"/>
                </a:solidFill>
                <a:latin typeface="Monaco" panose="020B050903040404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Script Ubuntu</a:t>
            </a:r>
          </a:p>
        </p:txBody>
      </p:sp>
    </p:spTree>
    <p:extLst>
      <p:ext uri="{BB962C8B-B14F-4D97-AF65-F5344CB8AC3E}">
        <p14:creationId xmlns:p14="http://schemas.microsoft.com/office/powerpoint/2010/main" val="175183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609600" y="1505156"/>
            <a:ext cx="6668452" cy="6865340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Você configurará a instância para usar o grupo de segurança da Web criado anteriormente ou libera HTTP e SSH em uma nova regra:</a:t>
            </a:r>
          </a:p>
          <a:p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	– Security </a:t>
            </a:r>
            <a:r>
              <a:rPr lang="pt-BR" sz="1200" spc="-5" dirty="0" err="1">
                <a:solidFill>
                  <a:srgbClr val="2D3B45"/>
                </a:solidFill>
                <a:latin typeface="Arial"/>
                <a:cs typeface="Arial"/>
              </a:rPr>
              <a:t>group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 </a:t>
            </a:r>
            <a:r>
              <a:rPr lang="pt-BR" sz="1200" spc="-5" dirty="0" err="1">
                <a:solidFill>
                  <a:srgbClr val="2D3B45"/>
                </a:solidFill>
                <a:latin typeface="Arial"/>
                <a:cs typeface="Arial"/>
              </a:rPr>
              <a:t>name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: </a:t>
            </a:r>
            <a:r>
              <a:rPr lang="pt-BR" sz="1200" b="1" spc="-5" dirty="0" err="1">
                <a:solidFill>
                  <a:srgbClr val="FF0000"/>
                </a:solidFill>
                <a:latin typeface="Arial"/>
                <a:cs typeface="Arial"/>
              </a:rPr>
              <a:t>GrupoSec-ServidoresLinux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 </a:t>
            </a:r>
          </a:p>
          <a:p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	– </a:t>
            </a:r>
            <a:r>
              <a:rPr lang="pt-BR" sz="1200" spc="-5" dirty="0" err="1">
                <a:solidFill>
                  <a:srgbClr val="2D3B45"/>
                </a:solidFill>
                <a:latin typeface="Arial"/>
                <a:cs typeface="Arial"/>
              </a:rPr>
              <a:t>Description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: </a:t>
            </a:r>
            <a:r>
              <a:rPr lang="pt-BR" sz="1200" b="1" spc="-5" dirty="0" err="1">
                <a:solidFill>
                  <a:srgbClr val="FF0000"/>
                </a:solidFill>
                <a:latin typeface="Arial"/>
                <a:cs typeface="Arial"/>
              </a:rPr>
              <a:t>LiberaHTTP</a:t>
            </a:r>
            <a:r>
              <a:rPr lang="pt-BR" sz="1200" b="1" spc="-5" dirty="0">
                <a:solidFill>
                  <a:srgbClr val="FF0000"/>
                </a:solidFill>
                <a:latin typeface="Arial"/>
                <a:cs typeface="Arial"/>
              </a:rPr>
              <a:t>-SSH-MySQL</a:t>
            </a:r>
          </a:p>
          <a:p>
            <a:r>
              <a:rPr lang="pt-BR" sz="1200" b="1" spc="-5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– Portas: </a:t>
            </a:r>
            <a:r>
              <a:rPr lang="pt-BR" sz="1200" b="1" spc="-5" dirty="0">
                <a:solidFill>
                  <a:srgbClr val="FF0000"/>
                </a:solidFill>
                <a:latin typeface="Arial"/>
                <a:cs typeface="Arial"/>
              </a:rPr>
              <a:t>80/HTTP e 22/SSH</a:t>
            </a:r>
          </a:p>
          <a:p>
            <a:pPr lvl="0"/>
            <a:endParaRPr lang="pt-BR" sz="1200" spc="-5" dirty="0">
              <a:solidFill>
                <a:srgbClr val="2D3B45"/>
              </a:solidFill>
              <a:latin typeface="Arial"/>
              <a:cs typeface="Arial"/>
            </a:endParaRPr>
          </a:p>
          <a:p>
            <a:pPr lvl="0"/>
            <a:endParaRPr lang="pt-BR" sz="1200" spc="-5" dirty="0">
              <a:solidFill>
                <a:srgbClr val="2D3B45"/>
              </a:solidFill>
              <a:latin typeface="Arial"/>
              <a:cs typeface="Arial"/>
            </a:endParaRPr>
          </a:p>
          <a:p>
            <a:pPr lvl="0"/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Clique em </a:t>
            </a:r>
            <a:r>
              <a:rPr lang="pt-BR" sz="1200" b="1" spc="-5" dirty="0">
                <a:solidFill>
                  <a:srgbClr val="0070C0"/>
                </a:solidFill>
                <a:latin typeface="Arial"/>
                <a:cs typeface="Arial"/>
              </a:rPr>
              <a:t>Review </a:t>
            </a:r>
            <a:r>
              <a:rPr lang="pt-BR" sz="1200" b="1" spc="-5" dirty="0" err="1">
                <a:solidFill>
                  <a:srgbClr val="0070C0"/>
                </a:solidFill>
                <a:latin typeface="Arial"/>
                <a:cs typeface="Arial"/>
              </a:rPr>
              <a:t>and</a:t>
            </a:r>
            <a:r>
              <a:rPr lang="pt-BR" sz="1200" b="1" spc="-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1200" b="1" spc="-5" dirty="0" err="1">
                <a:solidFill>
                  <a:srgbClr val="0070C0"/>
                </a:solidFill>
                <a:latin typeface="Arial"/>
                <a:cs typeface="Arial"/>
              </a:rPr>
              <a:t>Launch</a:t>
            </a:r>
            <a:endParaRPr lang="pt-BR" sz="1200" b="1" spc="-5" dirty="0">
              <a:solidFill>
                <a:srgbClr val="0070C0"/>
              </a:solidFill>
              <a:latin typeface="Arial"/>
              <a:cs typeface="Arial"/>
            </a:endParaRPr>
          </a:p>
          <a:p>
            <a:pPr lvl="0"/>
            <a:endParaRPr lang="pt-BR" sz="1200" b="1" spc="-5" dirty="0">
              <a:solidFill>
                <a:srgbClr val="0070C0"/>
              </a:solidFill>
              <a:latin typeface="Arial"/>
              <a:cs typeface="Arial"/>
            </a:endParaRPr>
          </a:p>
          <a:p>
            <a:pPr lvl="0"/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Revise as informações da instância e clique em </a:t>
            </a:r>
            <a:r>
              <a:rPr lang="pt-BR" sz="1200" b="1" spc="-5" dirty="0" err="1">
                <a:solidFill>
                  <a:srgbClr val="0070C0"/>
                </a:solidFill>
                <a:latin typeface="Arial"/>
                <a:cs typeface="Arial"/>
              </a:rPr>
              <a:t>Launch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 (Executar)</a:t>
            </a:r>
          </a:p>
          <a:p>
            <a:pPr lvl="0"/>
            <a:endParaRPr lang="pt-BR" sz="1200" spc="-5" dirty="0">
              <a:solidFill>
                <a:srgbClr val="2D3B45"/>
              </a:solidFill>
              <a:latin typeface="Arial"/>
              <a:cs typeface="Arial"/>
            </a:endParaRPr>
          </a:p>
          <a:p>
            <a:pPr lvl="0"/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Na caixa de diálogo </a:t>
            </a:r>
            <a:r>
              <a:rPr lang="pt-BR" sz="1200" spc="-5" dirty="0" err="1">
                <a:solidFill>
                  <a:srgbClr val="0070C0"/>
                </a:solidFill>
                <a:latin typeface="Arial"/>
                <a:cs typeface="Arial"/>
              </a:rPr>
              <a:t>Select</a:t>
            </a:r>
            <a:r>
              <a:rPr lang="pt-BR" sz="1200" spc="-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1200" spc="-5" dirty="0" err="1">
                <a:solidFill>
                  <a:srgbClr val="0070C0"/>
                </a:solidFill>
                <a:latin typeface="Arial"/>
                <a:cs typeface="Arial"/>
              </a:rPr>
              <a:t>an</a:t>
            </a:r>
            <a:r>
              <a:rPr lang="pt-BR" sz="1200" spc="-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1200" spc="-5" dirty="0" err="1">
                <a:solidFill>
                  <a:srgbClr val="0070C0"/>
                </a:solidFill>
                <a:latin typeface="Arial"/>
                <a:cs typeface="Arial"/>
              </a:rPr>
              <a:t>existing</a:t>
            </a:r>
            <a:r>
              <a:rPr lang="pt-BR" sz="1200" spc="-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1200" spc="-5" dirty="0" err="1">
                <a:solidFill>
                  <a:srgbClr val="0070C0"/>
                </a:solidFill>
                <a:latin typeface="Arial"/>
                <a:cs typeface="Arial"/>
              </a:rPr>
              <a:t>keypair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 (Selecione um par de chaves existente), </a:t>
            </a:r>
            <a:r>
              <a:rPr lang="pt-BR" sz="1200" spc="-5" dirty="0">
                <a:solidFill>
                  <a:srgbClr val="0070C0"/>
                </a:solidFill>
                <a:latin typeface="Arial"/>
                <a:cs typeface="Arial"/>
              </a:rPr>
              <a:t>selecione  I </a:t>
            </a:r>
            <a:r>
              <a:rPr lang="pt-BR" sz="1200" spc="-5" dirty="0" err="1">
                <a:solidFill>
                  <a:srgbClr val="0070C0"/>
                </a:solidFill>
                <a:latin typeface="Arial"/>
                <a:cs typeface="Arial"/>
              </a:rPr>
              <a:t>acknowledge</a:t>
            </a:r>
            <a:r>
              <a:rPr lang="pt-BR" sz="1200" spc="-5" dirty="0">
                <a:solidFill>
                  <a:srgbClr val="0070C0"/>
                </a:solidFill>
                <a:latin typeface="Arial"/>
                <a:cs typeface="Arial"/>
              </a:rPr>
              <a:t>...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 (Eu reconheço...).</a:t>
            </a:r>
          </a:p>
          <a:p>
            <a:pPr lvl="0"/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Clique em </a:t>
            </a:r>
            <a:r>
              <a:rPr lang="pt-BR" sz="1200" b="1" spc="-5" dirty="0" err="1">
                <a:solidFill>
                  <a:srgbClr val="0070C0"/>
                </a:solidFill>
                <a:latin typeface="Arial"/>
                <a:cs typeface="Arial"/>
              </a:rPr>
              <a:t>Launch</a:t>
            </a:r>
            <a:r>
              <a:rPr lang="pt-BR" sz="1200" b="1" spc="-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1200" b="1" spc="-5" dirty="0" err="1">
                <a:solidFill>
                  <a:srgbClr val="0070C0"/>
                </a:solidFill>
                <a:latin typeface="Arial"/>
                <a:cs typeface="Arial"/>
              </a:rPr>
              <a:t>Instances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 (Executar instâncias) e, em seguida, clique em </a:t>
            </a:r>
            <a:r>
              <a:rPr lang="pt-BR" sz="1200" b="1" spc="-5" dirty="0" err="1">
                <a:solidFill>
                  <a:srgbClr val="0070C0"/>
                </a:solidFill>
                <a:latin typeface="Arial"/>
                <a:cs typeface="Arial"/>
              </a:rPr>
              <a:t>View</a:t>
            </a:r>
            <a:r>
              <a:rPr lang="pt-BR" sz="1200" b="1" spc="-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1200" b="1" spc="-5" dirty="0" err="1">
                <a:solidFill>
                  <a:srgbClr val="0070C0"/>
                </a:solidFill>
                <a:latin typeface="Arial"/>
                <a:cs typeface="Arial"/>
              </a:rPr>
              <a:t>Instances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 (Visualizar instâncias)</a:t>
            </a:r>
          </a:p>
          <a:p>
            <a:pPr lvl="0"/>
            <a:endParaRPr lang="pt-BR" sz="1200" spc="-5" dirty="0">
              <a:solidFill>
                <a:srgbClr val="2D3B45"/>
              </a:solidFill>
              <a:latin typeface="Arial"/>
              <a:cs typeface="Arial"/>
            </a:endParaRPr>
          </a:p>
          <a:p>
            <a:pPr lvl="0"/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Aguarde até </a:t>
            </a:r>
            <a:r>
              <a:rPr lang="pt-BR" sz="12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sz="1200" b="1" spc="-5" dirty="0" err="1">
                <a:solidFill>
                  <a:srgbClr val="FF0000"/>
                </a:solidFill>
                <a:latin typeface="Arial"/>
                <a:cs typeface="Arial"/>
              </a:rPr>
              <a:t>ServidorWebBitBeat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 mostrar em </a:t>
            </a:r>
            <a:r>
              <a:rPr lang="pt-BR" sz="1200" spc="-5" dirty="0">
                <a:latin typeface="Arial"/>
                <a:cs typeface="Arial"/>
              </a:rPr>
              <a:t>verificação</a:t>
            </a:r>
            <a:r>
              <a:rPr lang="pt-BR" sz="1200" spc="-5" dirty="0">
                <a:solidFill>
                  <a:srgbClr val="00B050"/>
                </a:solidFill>
                <a:latin typeface="Arial"/>
                <a:cs typeface="Arial"/>
              </a:rPr>
              <a:t> 2/2 verificações aprovadas 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na coluna Status </a:t>
            </a:r>
            <a:r>
              <a:rPr lang="pt-BR" sz="1200" spc="-5" dirty="0" err="1">
                <a:solidFill>
                  <a:srgbClr val="2D3B45"/>
                </a:solidFill>
                <a:latin typeface="Arial"/>
                <a:cs typeface="Arial"/>
              </a:rPr>
              <a:t>Checks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. Isso pode levar alguns minutos. Clique em </a:t>
            </a:r>
            <a:r>
              <a:rPr lang="pt-BR" sz="1200" spc="-5" dirty="0">
                <a:solidFill>
                  <a:srgbClr val="FF0000"/>
                </a:solidFill>
                <a:latin typeface="Arial"/>
                <a:cs typeface="Arial"/>
              </a:rPr>
              <a:t>Atualizar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  no canto superior direito a cada 30 segundos para atualizações.</a:t>
            </a:r>
          </a:p>
          <a:p>
            <a:pPr lvl="0"/>
            <a:endParaRPr lang="pt-BR" sz="1200" spc="-5" dirty="0">
              <a:solidFill>
                <a:srgbClr val="2D3B45"/>
              </a:solidFill>
              <a:latin typeface="Arial"/>
              <a:cs typeface="Arial"/>
            </a:endParaRPr>
          </a:p>
          <a:p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Agora, você se conectará ao servidor web </a:t>
            </a:r>
            <a:r>
              <a:rPr lang="pt-BR" sz="1200" b="1" spc="-5" dirty="0" err="1">
                <a:solidFill>
                  <a:srgbClr val="FF0000"/>
                </a:solidFill>
                <a:latin typeface="Arial"/>
                <a:cs typeface="Arial"/>
              </a:rPr>
              <a:t>ServidorWeb</a:t>
            </a:r>
            <a:r>
              <a:rPr lang="pt-BR" sz="1200" b="1" spc="-5" dirty="0">
                <a:solidFill>
                  <a:srgbClr val="FF0000"/>
                </a:solidFill>
                <a:latin typeface="Arial"/>
                <a:cs typeface="Arial"/>
              </a:rPr>
              <a:t>-DB-</a:t>
            </a:r>
            <a:r>
              <a:rPr lang="pt-BR" sz="1200" b="1" spc="-5" dirty="0" err="1">
                <a:solidFill>
                  <a:srgbClr val="FF0000"/>
                </a:solidFill>
                <a:latin typeface="Arial"/>
                <a:cs typeface="Arial"/>
              </a:rPr>
              <a:t>BitBeat</a:t>
            </a:r>
            <a:r>
              <a:rPr lang="pt-BR" sz="12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em execução na instância do EC2.</a:t>
            </a:r>
          </a:p>
          <a:p>
            <a:pPr lvl="0"/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Copie o valor </a:t>
            </a:r>
            <a:r>
              <a:rPr lang="pt-BR" sz="1200" spc="-5" dirty="0">
                <a:solidFill>
                  <a:srgbClr val="7030A0"/>
                </a:solidFill>
                <a:latin typeface="Arial"/>
                <a:cs typeface="Arial"/>
              </a:rPr>
              <a:t>DNS Público ou IP 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(IPv4) mostrado na guia </a:t>
            </a:r>
            <a:r>
              <a:rPr lang="pt-BR" sz="1200" spc="-5" dirty="0" err="1">
                <a:solidFill>
                  <a:srgbClr val="2D3B45"/>
                </a:solidFill>
                <a:latin typeface="Arial"/>
                <a:cs typeface="Arial"/>
              </a:rPr>
              <a:t>Description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 (Descrição) na parte inferior da página.</a:t>
            </a:r>
          </a:p>
          <a:p>
            <a:pPr lvl="0"/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Abra uma nova guia do navegador da Web, cole o valor </a:t>
            </a:r>
            <a:r>
              <a:rPr lang="pt-BR" sz="1200" spc="-5" dirty="0">
                <a:solidFill>
                  <a:srgbClr val="7030A0"/>
                </a:solidFill>
                <a:latin typeface="Arial"/>
                <a:cs typeface="Arial"/>
              </a:rPr>
              <a:t>DNS Público ou IP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 e pressione </a:t>
            </a:r>
            <a:r>
              <a:rPr lang="pt-BR" sz="1200" spc="-5" dirty="0" err="1">
                <a:solidFill>
                  <a:srgbClr val="2D3B45"/>
                </a:solidFill>
                <a:latin typeface="Arial"/>
                <a:cs typeface="Arial"/>
              </a:rPr>
              <a:t>Enter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.</a:t>
            </a:r>
          </a:p>
          <a:p>
            <a:pPr lvl="0"/>
            <a:endParaRPr lang="pt-BR" sz="1200" spc="-5" dirty="0">
              <a:solidFill>
                <a:srgbClr val="FF0000"/>
              </a:solidFill>
              <a:latin typeface="Arial"/>
              <a:cs typeface="Arial"/>
            </a:endParaRPr>
          </a:p>
          <a:p>
            <a:r>
              <a:rPr lang="pt-BR" sz="1200" spc="-5" dirty="0">
                <a:solidFill>
                  <a:srgbClr val="FF0000"/>
                </a:solidFill>
                <a:latin typeface="Arial"/>
                <a:cs typeface="Arial"/>
              </a:rPr>
              <a:t>Você deve ver uma página da Web exibindo o logotipo da AWS e os valores de metadados da instância.</a:t>
            </a:r>
          </a:p>
          <a:p>
            <a:endParaRPr lang="pt-BR" sz="1200" spc="-5" dirty="0">
              <a:solidFill>
                <a:srgbClr val="FF0000"/>
              </a:solidFill>
              <a:latin typeface="Arial"/>
              <a:cs typeface="Arial"/>
            </a:endParaRPr>
          </a:p>
          <a:p>
            <a:r>
              <a:rPr lang="pt-BR" sz="1200" spc="-5" dirty="0">
                <a:solidFill>
                  <a:srgbClr val="FF0000"/>
                </a:solidFill>
                <a:latin typeface="Arial"/>
                <a:cs typeface="Arial"/>
              </a:rPr>
              <a:t>Ex. Endereço de teste:</a:t>
            </a:r>
          </a:p>
          <a:p>
            <a:endParaRPr lang="pt-BR" sz="1200" spc="-5" dirty="0">
              <a:solidFill>
                <a:srgbClr val="FF0000"/>
              </a:solidFill>
              <a:latin typeface="Arial"/>
              <a:cs typeface="Arial"/>
            </a:endParaRPr>
          </a:p>
          <a:p>
            <a:r>
              <a:rPr lang="pt-BR" sz="1200" spc="-5" dirty="0">
                <a:solidFill>
                  <a:srgbClr val="FF0000"/>
                </a:solidFill>
                <a:latin typeface="Arial"/>
                <a:cs typeface="Arial"/>
              </a:rPr>
              <a:t> http://</a:t>
            </a:r>
            <a:r>
              <a:rPr lang="pt-BR" sz="1200" spc="-5" dirty="0">
                <a:solidFill>
                  <a:srgbClr val="00B050"/>
                </a:solidFill>
                <a:latin typeface="Arial"/>
                <a:cs typeface="Arial"/>
              </a:rPr>
              <a:t>54.234.129.224</a:t>
            </a:r>
            <a:r>
              <a:rPr lang="pt-BR" sz="1200" spc="-5" dirty="0">
                <a:solidFill>
                  <a:srgbClr val="FF0000"/>
                </a:solidFill>
                <a:latin typeface="Arial"/>
                <a:cs typeface="Arial"/>
              </a:rPr>
              <a:t>/index.php</a:t>
            </a:r>
          </a:p>
          <a:p>
            <a:endParaRPr lang="pt-BR" sz="1200" spc="-5" dirty="0">
              <a:solidFill>
                <a:srgbClr val="FF0000"/>
              </a:solidFill>
              <a:latin typeface="Arial"/>
              <a:cs typeface="Arial"/>
            </a:endParaRPr>
          </a:p>
          <a:p>
            <a:r>
              <a:rPr lang="pt-BR" sz="1200" spc="-5" dirty="0">
                <a:solidFill>
                  <a:srgbClr val="FF0000"/>
                </a:solidFill>
                <a:latin typeface="Arial"/>
                <a:cs typeface="Arial"/>
              </a:rPr>
              <a:t>Troque o IP </a:t>
            </a:r>
            <a:r>
              <a:rPr lang="pt-BR" sz="1200" spc="-5" dirty="0">
                <a:solidFill>
                  <a:srgbClr val="00B050"/>
                </a:solidFill>
                <a:latin typeface="Arial"/>
                <a:cs typeface="Arial"/>
              </a:rPr>
              <a:t>54.234.129.224 </a:t>
            </a:r>
            <a:r>
              <a:rPr lang="pt-BR" sz="1200" spc="-5" dirty="0">
                <a:solidFill>
                  <a:srgbClr val="7030A0"/>
                </a:solidFill>
                <a:latin typeface="Arial"/>
                <a:cs typeface="Arial"/>
              </a:rPr>
              <a:t>pelo seu IP</a:t>
            </a:r>
          </a:p>
          <a:p>
            <a:endParaRPr lang="pt-BR" sz="1200" spc="-5" dirty="0">
              <a:solidFill>
                <a:srgbClr val="7030A0"/>
              </a:solidFill>
              <a:latin typeface="Arial"/>
              <a:cs typeface="Arial"/>
            </a:endParaRPr>
          </a:p>
          <a:p>
            <a:r>
              <a:rPr lang="pt-BR" sz="2400" spc="-5" dirty="0">
                <a:latin typeface="Arial"/>
                <a:cs typeface="Arial"/>
              </a:rPr>
              <a:t>Para acesso SSH utilize o usuário = </a:t>
            </a:r>
            <a:r>
              <a:rPr lang="pt-BR" sz="2400" spc="-5" dirty="0" err="1">
                <a:solidFill>
                  <a:srgbClr val="7030A0"/>
                </a:solidFill>
                <a:latin typeface="Arial"/>
                <a:cs typeface="Arial"/>
              </a:rPr>
              <a:t>ubuntu</a:t>
            </a:r>
            <a:endParaRPr lang="pt-BR" sz="2400" spc="-5" dirty="0">
              <a:solidFill>
                <a:srgbClr val="7030A0"/>
              </a:solidFill>
              <a:latin typeface="Arial"/>
              <a:cs typeface="Arial"/>
            </a:endParaRP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3ACA28AD-6370-DC45-999E-9581FE970F18}"/>
              </a:ext>
            </a:extLst>
          </p:cNvPr>
          <p:cNvSpPr/>
          <p:nvPr/>
        </p:nvSpPr>
        <p:spPr>
          <a:xfrm>
            <a:off x="7058025" y="111125"/>
            <a:ext cx="714375" cy="1491615"/>
          </a:xfrm>
          <a:custGeom>
            <a:avLst/>
            <a:gdLst/>
            <a:ahLst/>
            <a:cxnLst/>
            <a:rect l="l" t="t" r="r" b="b"/>
            <a:pathLst>
              <a:path w="714375" h="1491615">
                <a:moveTo>
                  <a:pt x="714375" y="0"/>
                </a:moveTo>
                <a:lnTo>
                  <a:pt x="157352" y="0"/>
                </a:lnTo>
                <a:lnTo>
                  <a:pt x="107630" y="8025"/>
                </a:lnTo>
                <a:lnTo>
                  <a:pt x="64437" y="30370"/>
                </a:lnTo>
                <a:lnTo>
                  <a:pt x="30370" y="64437"/>
                </a:lnTo>
                <a:lnTo>
                  <a:pt x="8025" y="107630"/>
                </a:lnTo>
                <a:lnTo>
                  <a:pt x="0" y="157352"/>
                </a:lnTo>
                <a:lnTo>
                  <a:pt x="0" y="1334261"/>
                </a:lnTo>
                <a:lnTo>
                  <a:pt x="8025" y="1383984"/>
                </a:lnTo>
                <a:lnTo>
                  <a:pt x="30370" y="1427177"/>
                </a:lnTo>
                <a:lnTo>
                  <a:pt x="64437" y="1461244"/>
                </a:lnTo>
                <a:lnTo>
                  <a:pt x="107630" y="1483589"/>
                </a:lnTo>
                <a:lnTo>
                  <a:pt x="157352" y="1491615"/>
                </a:lnTo>
                <a:lnTo>
                  <a:pt x="714375" y="1491615"/>
                </a:lnTo>
                <a:lnTo>
                  <a:pt x="714375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1E165C89-9C6E-B54F-B472-4AF8B23BAAF4}"/>
              </a:ext>
            </a:extLst>
          </p:cNvPr>
          <p:cNvSpPr txBox="1"/>
          <p:nvPr/>
        </p:nvSpPr>
        <p:spPr>
          <a:xfrm>
            <a:off x="7058026" y="990600"/>
            <a:ext cx="714373" cy="453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</a:t>
            </a:r>
            <a:endParaRPr lang="en-US" sz="900" b="1" spc="-5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9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PRIVATE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9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</a:t>
            </a:r>
            <a:endParaRPr sz="900" b="1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6429394E-EAC8-B147-B938-DAD792949E19}"/>
              </a:ext>
            </a:extLst>
          </p:cNvPr>
          <p:cNvSpPr/>
          <p:nvPr/>
        </p:nvSpPr>
        <p:spPr>
          <a:xfrm>
            <a:off x="7153908" y="228600"/>
            <a:ext cx="548642" cy="696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CD77796-7A20-4AFE-A883-88350E653B67}"/>
              </a:ext>
            </a:extLst>
          </p:cNvPr>
          <p:cNvSpPr/>
          <p:nvPr/>
        </p:nvSpPr>
        <p:spPr>
          <a:xfrm>
            <a:off x="381000" y="990600"/>
            <a:ext cx="426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pc="-5" dirty="0">
                <a:solidFill>
                  <a:srgbClr val="2D3B45"/>
                </a:solidFill>
                <a:latin typeface="Arial"/>
                <a:cs typeface="Arial"/>
              </a:rPr>
              <a:t>Iniciar uma instância de servidor web</a:t>
            </a:r>
          </a:p>
        </p:txBody>
      </p:sp>
    </p:spTree>
    <p:extLst>
      <p:ext uri="{BB962C8B-B14F-4D97-AF65-F5344CB8AC3E}">
        <p14:creationId xmlns:p14="http://schemas.microsoft.com/office/powerpoint/2010/main" val="1673017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202250F-4AAD-4A7D-B926-1408E41A7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57" y="5410200"/>
            <a:ext cx="4523809" cy="370476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E7DA475-493D-4A0D-BE7E-DC2B164B06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07" y="1454095"/>
            <a:ext cx="4523809" cy="3704762"/>
          </a:xfrm>
          <a:prstGeom prst="rect">
            <a:avLst/>
          </a:prstGeom>
        </p:spPr>
      </p:pic>
      <p:sp>
        <p:nvSpPr>
          <p:cNvPr id="14" name="object 8">
            <a:extLst>
              <a:ext uri="{FF2B5EF4-FFF2-40B4-BE49-F238E27FC236}">
                <a16:creationId xmlns:a16="http://schemas.microsoft.com/office/drawing/2014/main" id="{3ACA28AD-6370-DC45-999E-9581FE970F18}"/>
              </a:ext>
            </a:extLst>
          </p:cNvPr>
          <p:cNvSpPr/>
          <p:nvPr/>
        </p:nvSpPr>
        <p:spPr>
          <a:xfrm>
            <a:off x="7058025" y="111125"/>
            <a:ext cx="714375" cy="1491615"/>
          </a:xfrm>
          <a:custGeom>
            <a:avLst/>
            <a:gdLst/>
            <a:ahLst/>
            <a:cxnLst/>
            <a:rect l="l" t="t" r="r" b="b"/>
            <a:pathLst>
              <a:path w="714375" h="1491615">
                <a:moveTo>
                  <a:pt x="714375" y="0"/>
                </a:moveTo>
                <a:lnTo>
                  <a:pt x="157352" y="0"/>
                </a:lnTo>
                <a:lnTo>
                  <a:pt x="107630" y="8025"/>
                </a:lnTo>
                <a:lnTo>
                  <a:pt x="64437" y="30370"/>
                </a:lnTo>
                <a:lnTo>
                  <a:pt x="30370" y="64437"/>
                </a:lnTo>
                <a:lnTo>
                  <a:pt x="8025" y="107630"/>
                </a:lnTo>
                <a:lnTo>
                  <a:pt x="0" y="157352"/>
                </a:lnTo>
                <a:lnTo>
                  <a:pt x="0" y="1334261"/>
                </a:lnTo>
                <a:lnTo>
                  <a:pt x="8025" y="1383984"/>
                </a:lnTo>
                <a:lnTo>
                  <a:pt x="30370" y="1427177"/>
                </a:lnTo>
                <a:lnTo>
                  <a:pt x="64437" y="1461244"/>
                </a:lnTo>
                <a:lnTo>
                  <a:pt x="107630" y="1483589"/>
                </a:lnTo>
                <a:lnTo>
                  <a:pt x="157352" y="1491615"/>
                </a:lnTo>
                <a:lnTo>
                  <a:pt x="714375" y="1491615"/>
                </a:lnTo>
                <a:lnTo>
                  <a:pt x="714375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1E165C89-9C6E-B54F-B472-4AF8B23BAAF4}"/>
              </a:ext>
            </a:extLst>
          </p:cNvPr>
          <p:cNvSpPr txBox="1"/>
          <p:nvPr/>
        </p:nvSpPr>
        <p:spPr>
          <a:xfrm>
            <a:off x="7058026" y="990600"/>
            <a:ext cx="714373" cy="453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</a:t>
            </a:r>
            <a:endParaRPr lang="en-US" sz="900" b="1" spc="-5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9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PRIVATE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9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</a:t>
            </a:r>
            <a:endParaRPr sz="900" b="1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6429394E-EAC8-B147-B938-DAD792949E19}"/>
              </a:ext>
            </a:extLst>
          </p:cNvPr>
          <p:cNvSpPr/>
          <p:nvPr/>
        </p:nvSpPr>
        <p:spPr>
          <a:xfrm>
            <a:off x="7153908" y="228600"/>
            <a:ext cx="548642" cy="6966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CD77796-7A20-4AFE-A883-88350E653B67}"/>
              </a:ext>
            </a:extLst>
          </p:cNvPr>
          <p:cNvSpPr/>
          <p:nvPr/>
        </p:nvSpPr>
        <p:spPr>
          <a:xfrm>
            <a:off x="381000" y="990600"/>
            <a:ext cx="426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pc="-5" dirty="0">
                <a:solidFill>
                  <a:srgbClr val="2D3B45"/>
                </a:solidFill>
                <a:latin typeface="Arial"/>
                <a:cs typeface="Arial"/>
              </a:rPr>
              <a:t>Iniciar uma instância de servidor web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1373759-0C08-44FC-A932-E94E11870B4E}"/>
              </a:ext>
            </a:extLst>
          </p:cNvPr>
          <p:cNvSpPr/>
          <p:nvPr/>
        </p:nvSpPr>
        <p:spPr>
          <a:xfrm>
            <a:off x="4102417" y="1602740"/>
            <a:ext cx="243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pc="-5" dirty="0">
                <a:solidFill>
                  <a:srgbClr val="7030A0"/>
                </a:solidFill>
                <a:latin typeface="Arial"/>
                <a:cs typeface="Arial"/>
              </a:rPr>
              <a:t>Até o momento implementamos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D263FDD-3498-4396-9DF0-FEC6CE9D65CF}"/>
              </a:ext>
            </a:extLst>
          </p:cNvPr>
          <p:cNvSpPr/>
          <p:nvPr/>
        </p:nvSpPr>
        <p:spPr>
          <a:xfrm>
            <a:off x="3657600" y="5718364"/>
            <a:ext cx="312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pc="-5" dirty="0">
                <a:solidFill>
                  <a:srgbClr val="7030A0"/>
                </a:solidFill>
                <a:latin typeface="Arial"/>
                <a:cs typeface="Arial"/>
              </a:rPr>
              <a:t>A arquitetura completa que você irá implantar é:</a:t>
            </a:r>
          </a:p>
        </p:txBody>
      </p:sp>
    </p:spTree>
    <p:extLst>
      <p:ext uri="{BB962C8B-B14F-4D97-AF65-F5344CB8AC3E}">
        <p14:creationId xmlns:p14="http://schemas.microsoft.com/office/powerpoint/2010/main" val="4265651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609600" y="1505156"/>
            <a:ext cx="6668452" cy="5264902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Você criará um grupo de segurança para permitir que seu servidor web acesse sua instância de banco de dados do RDS. O grupo de segurança será usado quando você executar a instância de banco de dados.</a:t>
            </a:r>
          </a:p>
          <a:p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	</a:t>
            </a:r>
            <a:r>
              <a:rPr lang="pt-BR" sz="1200" b="1" spc="-5" dirty="0">
                <a:solidFill>
                  <a:srgbClr val="0070C0"/>
                </a:solidFill>
                <a:latin typeface="Arial"/>
                <a:cs typeface="Arial"/>
              </a:rPr>
              <a:t>Painel EC2 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– Rede e Segurança – </a:t>
            </a:r>
            <a:r>
              <a:rPr lang="pt-BR" sz="1200" b="1" spc="-5" dirty="0">
                <a:solidFill>
                  <a:srgbClr val="2D3B45"/>
                </a:solidFill>
                <a:latin typeface="Arial"/>
                <a:cs typeface="Arial"/>
              </a:rPr>
              <a:t>Grupos de Segurança</a:t>
            </a:r>
          </a:p>
          <a:p>
            <a:r>
              <a:rPr lang="pt-BR" sz="1200" b="1" spc="-5" dirty="0">
                <a:solidFill>
                  <a:srgbClr val="2D3B45"/>
                </a:solidFill>
                <a:latin typeface="Arial"/>
                <a:cs typeface="Arial"/>
              </a:rPr>
              <a:t>	- 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Clique em </a:t>
            </a:r>
            <a:r>
              <a:rPr lang="pt-BR" sz="1200" b="1" spc="-5" dirty="0">
                <a:solidFill>
                  <a:schemeClr val="accent2"/>
                </a:solidFill>
                <a:latin typeface="Arial"/>
                <a:cs typeface="Arial"/>
              </a:rPr>
              <a:t>Criar grupo de segurança</a:t>
            </a:r>
          </a:p>
          <a:p>
            <a:endParaRPr lang="pt-BR" sz="1200" spc="-5" dirty="0">
              <a:solidFill>
                <a:srgbClr val="2D3B45"/>
              </a:solidFill>
              <a:latin typeface="Arial"/>
              <a:cs typeface="Arial"/>
            </a:endParaRPr>
          </a:p>
          <a:p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	– Security </a:t>
            </a:r>
            <a:r>
              <a:rPr lang="pt-BR" sz="1200" spc="-5" dirty="0" err="1">
                <a:solidFill>
                  <a:srgbClr val="2D3B45"/>
                </a:solidFill>
                <a:latin typeface="Arial"/>
                <a:cs typeface="Arial"/>
              </a:rPr>
              <a:t>group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 </a:t>
            </a:r>
            <a:r>
              <a:rPr lang="pt-BR" sz="1200" spc="-5" dirty="0" err="1">
                <a:solidFill>
                  <a:srgbClr val="2D3B45"/>
                </a:solidFill>
                <a:latin typeface="Arial"/>
                <a:cs typeface="Arial"/>
              </a:rPr>
              <a:t>name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: </a:t>
            </a:r>
            <a:r>
              <a:rPr lang="pt-BR" sz="1200" b="1" spc="-5" dirty="0" err="1">
                <a:solidFill>
                  <a:srgbClr val="FF0000"/>
                </a:solidFill>
                <a:latin typeface="Arial"/>
                <a:cs typeface="Arial"/>
              </a:rPr>
              <a:t>GrupoSec-BancodeDados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 </a:t>
            </a:r>
          </a:p>
          <a:p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	– </a:t>
            </a:r>
            <a:r>
              <a:rPr lang="pt-BR" sz="1200" spc="-5" dirty="0" err="1">
                <a:solidFill>
                  <a:srgbClr val="2D3B45"/>
                </a:solidFill>
                <a:latin typeface="Arial"/>
                <a:cs typeface="Arial"/>
              </a:rPr>
              <a:t>Description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: </a:t>
            </a:r>
            <a:r>
              <a:rPr lang="pt-BR" sz="1200" b="1" spc="-5" dirty="0">
                <a:solidFill>
                  <a:srgbClr val="FF0000"/>
                </a:solidFill>
                <a:latin typeface="Arial"/>
                <a:cs typeface="Arial"/>
              </a:rPr>
              <a:t>LiberarAcessoaoBD-MySQL3306</a:t>
            </a:r>
          </a:p>
          <a:p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	– VPC: </a:t>
            </a:r>
            <a:r>
              <a:rPr lang="pt-BR" sz="12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sz="1200" b="1" spc="-5" dirty="0" err="1">
                <a:solidFill>
                  <a:srgbClr val="FF0000"/>
                </a:solidFill>
                <a:latin typeface="Arial"/>
                <a:cs typeface="Arial"/>
              </a:rPr>
              <a:t>MinhaRedeVPCBitBeat</a:t>
            </a:r>
            <a:endParaRPr lang="pt-BR" sz="1200" b="1" spc="-5" dirty="0">
              <a:solidFill>
                <a:srgbClr val="FF0000"/>
              </a:solidFill>
              <a:latin typeface="Arial"/>
              <a:cs typeface="Arial"/>
            </a:endParaRPr>
          </a:p>
          <a:p>
            <a:pPr lvl="0"/>
            <a:endParaRPr lang="pt-BR" sz="1200" spc="-5" dirty="0">
              <a:solidFill>
                <a:srgbClr val="2D3B45"/>
              </a:solidFill>
              <a:latin typeface="Arial"/>
              <a:cs typeface="Arial"/>
            </a:endParaRPr>
          </a:p>
          <a:p>
            <a:pPr lvl="0"/>
            <a:r>
              <a:rPr lang="pt-BR" sz="1200" b="1" spc="-5" dirty="0">
                <a:solidFill>
                  <a:srgbClr val="2D3B45"/>
                </a:solidFill>
                <a:latin typeface="Arial"/>
                <a:cs typeface="Arial"/>
              </a:rPr>
              <a:t>- 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Em </a:t>
            </a:r>
            <a:r>
              <a:rPr lang="pt-BR" sz="1200" b="1" spc="-5" dirty="0">
                <a:solidFill>
                  <a:srgbClr val="2D3B45"/>
                </a:solidFill>
                <a:latin typeface="Arial"/>
                <a:cs typeface="Arial"/>
              </a:rPr>
              <a:t>Regras de entrada 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clique em </a:t>
            </a:r>
            <a:r>
              <a:rPr lang="pt-BR" sz="1200" b="1" spc="-5" dirty="0">
                <a:solidFill>
                  <a:schemeClr val="accent2"/>
                </a:solidFill>
                <a:latin typeface="Arial"/>
                <a:cs typeface="Arial"/>
              </a:rPr>
              <a:t>Adicionar regra</a:t>
            </a:r>
            <a:endParaRPr lang="pt-BR" sz="1200" spc="-5" dirty="0">
              <a:solidFill>
                <a:srgbClr val="2D3B45"/>
              </a:solidFill>
              <a:latin typeface="Arial"/>
              <a:cs typeface="Arial"/>
            </a:endParaRPr>
          </a:p>
          <a:p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	– Tipo: </a:t>
            </a:r>
            <a:r>
              <a:rPr lang="pt-BR" sz="1200" b="1" spc="-5" dirty="0">
                <a:solidFill>
                  <a:srgbClr val="FF0000"/>
                </a:solidFill>
                <a:latin typeface="Arial"/>
                <a:cs typeface="Arial"/>
              </a:rPr>
              <a:t>MYSQL/Aurora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 </a:t>
            </a:r>
          </a:p>
          <a:p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	– Origem: </a:t>
            </a:r>
            <a:r>
              <a:rPr lang="pt-BR" sz="1200" b="1" spc="-5" dirty="0">
                <a:solidFill>
                  <a:srgbClr val="FF0000"/>
                </a:solidFill>
                <a:latin typeface="Arial"/>
                <a:cs typeface="Arial"/>
              </a:rPr>
              <a:t> 192.168.0.0/16</a:t>
            </a:r>
          </a:p>
          <a:p>
            <a:endParaRPr lang="pt-BR" sz="1200" b="1" spc="-5" dirty="0">
              <a:solidFill>
                <a:schemeClr val="accent2"/>
              </a:solidFill>
              <a:latin typeface="Arial"/>
              <a:cs typeface="Arial"/>
            </a:endParaRPr>
          </a:p>
          <a:p>
            <a:pPr lvl="0"/>
            <a:r>
              <a:rPr lang="pt-BR" sz="1200" b="1" spc="-5" dirty="0">
                <a:solidFill>
                  <a:srgbClr val="2D3B45"/>
                </a:solidFill>
                <a:latin typeface="Arial"/>
                <a:cs typeface="Arial"/>
              </a:rPr>
              <a:t>- 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Em </a:t>
            </a:r>
            <a:r>
              <a:rPr lang="pt-BR" sz="1200" b="1" spc="-5" dirty="0">
                <a:solidFill>
                  <a:srgbClr val="2D3B45"/>
                </a:solidFill>
                <a:latin typeface="Arial"/>
                <a:cs typeface="Arial"/>
              </a:rPr>
              <a:t>Regras de entrada 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clique em </a:t>
            </a:r>
            <a:r>
              <a:rPr lang="pt-BR" sz="1200" b="1" spc="-5" dirty="0">
                <a:solidFill>
                  <a:schemeClr val="accent2"/>
                </a:solidFill>
                <a:latin typeface="Arial"/>
                <a:cs typeface="Arial"/>
              </a:rPr>
              <a:t>Adicionar regra</a:t>
            </a:r>
            <a:endParaRPr lang="pt-BR" sz="1200" spc="-5" dirty="0">
              <a:solidFill>
                <a:srgbClr val="2D3B45"/>
              </a:solidFill>
              <a:latin typeface="Arial"/>
              <a:cs typeface="Arial"/>
            </a:endParaRPr>
          </a:p>
          <a:p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	– Tipo: </a:t>
            </a:r>
            <a:r>
              <a:rPr lang="pt-BR" sz="1200" b="1" spc="-5" dirty="0">
                <a:solidFill>
                  <a:srgbClr val="FF0000"/>
                </a:solidFill>
                <a:latin typeface="Arial"/>
                <a:cs typeface="Arial"/>
              </a:rPr>
              <a:t>ICMP IPv4</a:t>
            </a:r>
            <a:endParaRPr lang="pt-BR" sz="1200" b="1" spc="-5" dirty="0">
              <a:solidFill>
                <a:srgbClr val="2D3B45"/>
              </a:solidFill>
              <a:latin typeface="Arial"/>
              <a:cs typeface="Arial"/>
            </a:endParaRPr>
          </a:p>
          <a:p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	– Origem: </a:t>
            </a:r>
            <a:r>
              <a:rPr lang="pt-BR" sz="1200" b="1" spc="-5" dirty="0">
                <a:solidFill>
                  <a:srgbClr val="FF0000"/>
                </a:solidFill>
                <a:latin typeface="Arial"/>
                <a:cs typeface="Arial"/>
              </a:rPr>
              <a:t> 0.0.0.0/0</a:t>
            </a:r>
          </a:p>
          <a:p>
            <a:endParaRPr lang="pt-BR" sz="1200" spc="-5" dirty="0">
              <a:solidFill>
                <a:srgbClr val="2D3B45"/>
              </a:solidFill>
              <a:latin typeface="Arial"/>
              <a:cs typeface="Arial"/>
            </a:endParaRPr>
          </a:p>
          <a:p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Clique em </a:t>
            </a:r>
            <a:r>
              <a:rPr lang="pt-BR" sz="1200" b="1" spc="-5" dirty="0">
                <a:solidFill>
                  <a:schemeClr val="accent2"/>
                </a:solidFill>
                <a:latin typeface="Arial"/>
                <a:cs typeface="Arial"/>
              </a:rPr>
              <a:t> Criar grupo de segurança</a:t>
            </a:r>
            <a:endParaRPr lang="pt-BR" sz="1200" b="1" spc="-5" dirty="0">
              <a:solidFill>
                <a:srgbClr val="0070C0"/>
              </a:solidFill>
              <a:latin typeface="Arial"/>
              <a:cs typeface="Arial"/>
            </a:endParaRPr>
          </a:p>
          <a:p>
            <a:endParaRPr lang="pt-BR" sz="1200" b="1" spc="-5" dirty="0">
              <a:solidFill>
                <a:srgbClr val="0070C0"/>
              </a:solidFill>
              <a:latin typeface="Arial"/>
              <a:cs typeface="Arial"/>
            </a:endParaRPr>
          </a:p>
          <a:p>
            <a:r>
              <a:rPr lang="pt-BR" b="1" spc="-5" dirty="0">
                <a:solidFill>
                  <a:srgbClr val="FF0000"/>
                </a:solidFill>
                <a:latin typeface="Arial"/>
                <a:cs typeface="Arial"/>
              </a:rPr>
              <a:t>Verificar VPC</a:t>
            </a:r>
          </a:p>
          <a:p>
            <a:endParaRPr lang="pt-BR" sz="1200" b="1" spc="-5" dirty="0">
              <a:solidFill>
                <a:srgbClr val="0070C0"/>
              </a:solidFill>
              <a:latin typeface="Arial"/>
              <a:cs typeface="Arial"/>
            </a:endParaRPr>
          </a:p>
          <a:p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	</a:t>
            </a:r>
            <a:r>
              <a:rPr lang="pt-BR" sz="1200" b="1" spc="-5" dirty="0">
                <a:solidFill>
                  <a:srgbClr val="7030A0"/>
                </a:solidFill>
                <a:latin typeface="Arial"/>
                <a:cs typeface="Arial"/>
              </a:rPr>
              <a:t>Painel VPC 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– ver </a:t>
            </a:r>
            <a:r>
              <a:rPr lang="pt-BR" sz="1200" spc="-5" dirty="0" err="1">
                <a:solidFill>
                  <a:srgbClr val="2D3B45"/>
                </a:solidFill>
                <a:latin typeface="Arial"/>
                <a:cs typeface="Arial"/>
              </a:rPr>
              <a:t>Subnets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 – </a:t>
            </a:r>
            <a:r>
              <a:rPr lang="pt-BR" sz="1200" b="1" spc="-5" dirty="0" err="1">
                <a:solidFill>
                  <a:srgbClr val="2D3B45"/>
                </a:solidFill>
                <a:latin typeface="Arial"/>
                <a:cs typeface="Arial"/>
              </a:rPr>
              <a:t>Subnets</a:t>
            </a:r>
            <a:endParaRPr lang="pt-BR" sz="1200" b="1" spc="-5" dirty="0">
              <a:solidFill>
                <a:srgbClr val="2D3B45"/>
              </a:solidFill>
              <a:latin typeface="Arial"/>
              <a:cs typeface="Arial"/>
            </a:endParaRPr>
          </a:p>
          <a:p>
            <a:r>
              <a:rPr lang="pt-BR" sz="1200" b="1" spc="-5" dirty="0">
                <a:solidFill>
                  <a:srgbClr val="2D3B45"/>
                </a:solidFill>
                <a:latin typeface="Arial"/>
                <a:cs typeface="Arial"/>
              </a:rPr>
              <a:t>	- 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Verificar se as </a:t>
            </a:r>
            <a:r>
              <a:rPr lang="pt-BR" sz="1200" spc="-5" dirty="0" err="1">
                <a:solidFill>
                  <a:srgbClr val="2D3B45"/>
                </a:solidFill>
                <a:latin typeface="Arial"/>
                <a:cs typeface="Arial"/>
              </a:rPr>
              <a:t>subnets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 Privadas estão </a:t>
            </a:r>
            <a:r>
              <a:rPr lang="pt-BR" sz="1200" spc="-5" dirty="0">
                <a:solidFill>
                  <a:srgbClr val="FF0000"/>
                </a:solidFill>
                <a:latin typeface="Arial"/>
                <a:cs typeface="Arial"/>
              </a:rPr>
              <a:t>Zonas Diferentes</a:t>
            </a:r>
            <a:endParaRPr lang="pt-BR" sz="1200" b="1" spc="-5" dirty="0">
              <a:solidFill>
                <a:srgbClr val="FF0000"/>
              </a:solidFill>
              <a:latin typeface="Arial"/>
              <a:cs typeface="Arial"/>
            </a:endParaRPr>
          </a:p>
          <a:p>
            <a:endParaRPr lang="pt-BR" sz="1200" spc="-5" dirty="0">
              <a:solidFill>
                <a:srgbClr val="2D3B45"/>
              </a:solidFill>
              <a:latin typeface="Arial"/>
              <a:cs typeface="Arial"/>
            </a:endParaRPr>
          </a:p>
          <a:p>
            <a:endParaRPr lang="pt-BR" sz="1200" b="1" spc="-5" dirty="0">
              <a:solidFill>
                <a:srgbClr val="0070C0"/>
              </a:solidFill>
              <a:latin typeface="Arial"/>
              <a:cs typeface="Arial"/>
            </a:endParaRPr>
          </a:p>
          <a:p>
            <a:pPr lvl="0"/>
            <a:endParaRPr lang="pt-BR" sz="1200" spc="-5" dirty="0">
              <a:solidFill>
                <a:srgbClr val="2D3B45"/>
              </a:solidFill>
              <a:latin typeface="Arial"/>
              <a:cs typeface="Arial"/>
            </a:endParaRPr>
          </a:p>
          <a:p>
            <a:pPr lvl="0"/>
            <a:endParaRPr lang="pt-BR" sz="1200" spc="-5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3ACA28AD-6370-DC45-999E-9581FE970F18}"/>
              </a:ext>
            </a:extLst>
          </p:cNvPr>
          <p:cNvSpPr/>
          <p:nvPr/>
        </p:nvSpPr>
        <p:spPr>
          <a:xfrm>
            <a:off x="7058025" y="111125"/>
            <a:ext cx="714375" cy="1491615"/>
          </a:xfrm>
          <a:custGeom>
            <a:avLst/>
            <a:gdLst/>
            <a:ahLst/>
            <a:cxnLst/>
            <a:rect l="l" t="t" r="r" b="b"/>
            <a:pathLst>
              <a:path w="714375" h="1491615">
                <a:moveTo>
                  <a:pt x="714375" y="0"/>
                </a:moveTo>
                <a:lnTo>
                  <a:pt x="157352" y="0"/>
                </a:lnTo>
                <a:lnTo>
                  <a:pt x="107630" y="8025"/>
                </a:lnTo>
                <a:lnTo>
                  <a:pt x="64437" y="30370"/>
                </a:lnTo>
                <a:lnTo>
                  <a:pt x="30370" y="64437"/>
                </a:lnTo>
                <a:lnTo>
                  <a:pt x="8025" y="107630"/>
                </a:lnTo>
                <a:lnTo>
                  <a:pt x="0" y="157352"/>
                </a:lnTo>
                <a:lnTo>
                  <a:pt x="0" y="1334261"/>
                </a:lnTo>
                <a:lnTo>
                  <a:pt x="8025" y="1383984"/>
                </a:lnTo>
                <a:lnTo>
                  <a:pt x="30370" y="1427177"/>
                </a:lnTo>
                <a:lnTo>
                  <a:pt x="64437" y="1461244"/>
                </a:lnTo>
                <a:lnTo>
                  <a:pt x="107630" y="1483589"/>
                </a:lnTo>
                <a:lnTo>
                  <a:pt x="157352" y="1491615"/>
                </a:lnTo>
                <a:lnTo>
                  <a:pt x="714375" y="1491615"/>
                </a:lnTo>
                <a:lnTo>
                  <a:pt x="714375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1E165C89-9C6E-B54F-B472-4AF8B23BAAF4}"/>
              </a:ext>
            </a:extLst>
          </p:cNvPr>
          <p:cNvSpPr txBox="1"/>
          <p:nvPr/>
        </p:nvSpPr>
        <p:spPr>
          <a:xfrm>
            <a:off x="7058026" y="990600"/>
            <a:ext cx="714373" cy="453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</a:t>
            </a:r>
            <a:endParaRPr lang="en-US" sz="900" b="1" spc="-5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9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PRIVATE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9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</a:t>
            </a:r>
            <a:endParaRPr sz="900" b="1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6429394E-EAC8-B147-B938-DAD792949E19}"/>
              </a:ext>
            </a:extLst>
          </p:cNvPr>
          <p:cNvSpPr/>
          <p:nvPr/>
        </p:nvSpPr>
        <p:spPr>
          <a:xfrm>
            <a:off x="7153908" y="228600"/>
            <a:ext cx="548642" cy="696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CD77796-7A20-4AFE-A883-88350E653B67}"/>
              </a:ext>
            </a:extLst>
          </p:cNvPr>
          <p:cNvSpPr/>
          <p:nvPr/>
        </p:nvSpPr>
        <p:spPr>
          <a:xfrm>
            <a:off x="381000" y="99060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pc="-5" dirty="0">
                <a:solidFill>
                  <a:srgbClr val="2D3B45"/>
                </a:solidFill>
                <a:latin typeface="Arial"/>
                <a:cs typeface="Arial"/>
              </a:rPr>
              <a:t>Criar grupo de Segurança para o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3773399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609600" y="1505156"/>
            <a:ext cx="6668452" cy="6773007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Nesta tarefa, você configurará e executará uma instância de banco de dados </a:t>
            </a:r>
            <a:r>
              <a:rPr lang="pt-BR" sz="1200" b="1" spc="-5" dirty="0" err="1">
                <a:solidFill>
                  <a:srgbClr val="FF0000"/>
                </a:solidFill>
                <a:latin typeface="Arial"/>
                <a:cs typeface="Arial"/>
              </a:rPr>
              <a:t>Multi-AZ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 do </a:t>
            </a:r>
            <a:r>
              <a:rPr lang="pt-BR" sz="1200" b="1" spc="-5" dirty="0" err="1">
                <a:solidFill>
                  <a:schemeClr val="accent2"/>
                </a:solidFill>
                <a:latin typeface="Arial"/>
                <a:cs typeface="Arial"/>
              </a:rPr>
              <a:t>Amazon</a:t>
            </a:r>
            <a:r>
              <a:rPr lang="pt-BR" sz="1200" b="1" spc="-5" dirty="0">
                <a:solidFill>
                  <a:schemeClr val="accent2"/>
                </a:solidFill>
                <a:latin typeface="Arial"/>
                <a:cs typeface="Arial"/>
              </a:rPr>
              <a:t> RDS for MySQL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.</a:t>
            </a:r>
          </a:p>
          <a:p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As implantações </a:t>
            </a:r>
            <a:r>
              <a:rPr lang="pt-BR" sz="1200" b="1" spc="-5" dirty="0" err="1">
                <a:solidFill>
                  <a:srgbClr val="2D3B45"/>
                </a:solidFill>
                <a:latin typeface="Arial"/>
                <a:cs typeface="Arial"/>
              </a:rPr>
              <a:t>Multi-AZ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 do </a:t>
            </a:r>
            <a:r>
              <a:rPr lang="pt-BR" sz="1200" b="1" spc="-5" dirty="0" err="1">
                <a:solidFill>
                  <a:schemeClr val="accent2"/>
                </a:solidFill>
                <a:latin typeface="Arial"/>
                <a:cs typeface="Arial"/>
              </a:rPr>
              <a:t>Amazon</a:t>
            </a:r>
            <a:r>
              <a:rPr lang="pt-BR" sz="1200" b="1" spc="-5" dirty="0">
                <a:solidFill>
                  <a:schemeClr val="accent2"/>
                </a:solidFill>
                <a:latin typeface="Arial"/>
                <a:cs typeface="Arial"/>
              </a:rPr>
              <a:t> RDS 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proporcionam disponibilidade e durabilidade melhores para instâncias de banco de dados, o que as torna a solução ideal para cargas de trabalho de banco de dados de produção.</a:t>
            </a:r>
          </a:p>
          <a:p>
            <a:endParaRPr lang="pt-BR" sz="1200" spc="-5" dirty="0">
              <a:solidFill>
                <a:srgbClr val="2D3B45"/>
              </a:solidFill>
              <a:latin typeface="Arial"/>
              <a:cs typeface="Arial"/>
            </a:endParaRPr>
          </a:p>
          <a:p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Quando você provisiona uma instância de banco de dados </a:t>
            </a:r>
            <a:r>
              <a:rPr lang="pt-BR" sz="1200" b="1" spc="-5" dirty="0" err="1">
                <a:solidFill>
                  <a:srgbClr val="2D3B45"/>
                </a:solidFill>
                <a:latin typeface="Arial"/>
                <a:cs typeface="Arial"/>
              </a:rPr>
              <a:t>Multi-AZ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, o </a:t>
            </a:r>
            <a:r>
              <a:rPr lang="pt-BR" sz="1200" b="1" spc="-5" dirty="0" err="1">
                <a:solidFill>
                  <a:schemeClr val="accent2"/>
                </a:solidFill>
                <a:latin typeface="Arial"/>
                <a:cs typeface="Arial"/>
              </a:rPr>
              <a:t>Amazon</a:t>
            </a:r>
            <a:r>
              <a:rPr lang="pt-BR" sz="1200" b="1" spc="-5" dirty="0">
                <a:solidFill>
                  <a:schemeClr val="accent2"/>
                </a:solidFill>
                <a:latin typeface="Arial"/>
                <a:cs typeface="Arial"/>
              </a:rPr>
              <a:t> RDS 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cria automaticamente uma instância de banco de dados principal e replica sincronicamente os dados para uma instância de espera em uma zona de disponibilidade (</a:t>
            </a:r>
            <a:r>
              <a:rPr lang="pt-BR" sz="1200" b="1" spc="-5" dirty="0">
                <a:solidFill>
                  <a:srgbClr val="2D3B45"/>
                </a:solidFill>
                <a:latin typeface="Arial"/>
                <a:cs typeface="Arial"/>
              </a:rPr>
              <a:t>AZ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) diferente.</a:t>
            </a:r>
          </a:p>
          <a:p>
            <a:endParaRPr lang="pt-BR" sz="1200" spc="-5" dirty="0">
              <a:solidFill>
                <a:srgbClr val="2D3B45"/>
              </a:solidFill>
              <a:latin typeface="Arial"/>
              <a:cs typeface="Arial"/>
            </a:endParaRPr>
          </a:p>
          <a:p>
            <a:pPr lvl="0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No painel de navegação esquerdo, clique em </a:t>
            </a:r>
            <a:r>
              <a:rPr lang="pt-BR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 (Banco de dados).</a:t>
            </a:r>
          </a:p>
          <a:p>
            <a:pPr lvl="0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em </a:t>
            </a:r>
            <a:r>
              <a:rPr lang="pt-BR" sz="1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pt-BR" sz="1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 (Criar banco de dados)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Vamos criar um </a:t>
            </a:r>
            <a:r>
              <a:rPr lang="pt-BR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 </a:t>
            </a:r>
            <a:r>
              <a:rPr lang="pt-BR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pt-BR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selecione  </a:t>
            </a:r>
            <a:r>
              <a:rPr lang="pt-BR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/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	– 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Em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Edition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 manter marcado </a:t>
            </a:r>
            <a:r>
              <a:rPr lang="pt-BR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 Community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– 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Em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 manter marcado </a:t>
            </a:r>
            <a:r>
              <a:rPr lang="pt-BR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 8.0.20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– 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Em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Templates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 marque </a:t>
            </a:r>
            <a:r>
              <a:rPr lang="pt-BR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</a:t>
            </a:r>
            <a:endParaRPr lang="pt-BR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	– 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Em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Settings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 (Configurações), configure: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	– 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DB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identifier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 (Identificador </a:t>
            </a:r>
            <a:r>
              <a:rPr lang="pt-BR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(cluster/nós)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	 banco de dados): </a:t>
            </a:r>
            <a:r>
              <a:rPr lang="pt-BR" sz="12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dbbitbeat</a:t>
            </a:r>
            <a:endParaRPr lang="pt-BR" sz="12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		– 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Master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: </a:t>
            </a:r>
            <a:r>
              <a:rPr lang="pt-BR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		– 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Master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 : </a:t>
            </a:r>
            <a:r>
              <a:rPr lang="pt-BR" sz="12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SenaiAWS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		– 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Confirm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 : </a:t>
            </a:r>
            <a:r>
              <a:rPr lang="pt-BR" sz="12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SenaiAWS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Em 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DB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 (Tamanho da instância de banco de dados), configure:</a:t>
            </a:r>
          </a:p>
          <a:p>
            <a:endParaRPr lang="pt-BR" sz="1200" spc="-5" dirty="0">
              <a:solidFill>
                <a:srgbClr val="2D3B45"/>
              </a:solidFill>
              <a:latin typeface="Arial"/>
              <a:cs typeface="Arial"/>
            </a:endParaRPr>
          </a:p>
          <a:p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	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– Selecione  </a:t>
            </a:r>
            <a:r>
              <a:rPr lang="pt-BR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Burstable</a:t>
            </a:r>
            <a:r>
              <a:rPr lang="pt-BR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classes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(aparece os de classe “t”)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	– Selecione </a:t>
            </a:r>
            <a:r>
              <a:rPr lang="pt-BR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db.t3.micro</a:t>
            </a:r>
          </a:p>
          <a:p>
            <a:pPr lvl="0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	– Em 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 (Armazenamento), configure: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	– 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 (Tipo de armazenamento): </a:t>
            </a:r>
            <a:r>
              <a:rPr lang="pt-BR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 </a:t>
            </a:r>
            <a:r>
              <a:rPr lang="pt-BR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  <a:r>
              <a:rPr lang="pt-BR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(SSD)</a:t>
            </a:r>
          </a:p>
          <a:p>
            <a:r>
              <a:rPr lang="pt-BR" sz="1200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– 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Allocated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 (Armazenamento alocado): </a:t>
            </a:r>
            <a:r>
              <a:rPr lang="pt-BR" sz="12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pt-BR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	– Em 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autoscaling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desmarque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</a:t>
            </a:r>
            <a:r>
              <a:rPr lang="pt-BR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r>
              <a:rPr lang="pt-BR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autoscaling</a:t>
            </a:r>
            <a:endParaRPr lang="pt-BR" sz="1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– 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Em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Availability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durability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 – Deixe m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arcado </a:t>
            </a:r>
            <a:r>
              <a:rPr lang="pt-BR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pt-BR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pt-BR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pt-BR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standby </a:t>
            </a:r>
            <a:r>
              <a:rPr lang="pt-BR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endParaRPr lang="pt-BR" sz="1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pt-BR" sz="1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pt-BR" dirty="0"/>
              <a:t>	</a:t>
            </a:r>
            <a:endParaRPr lang="pt-BR" sz="1200" spc="-5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3ACA28AD-6370-DC45-999E-9581FE970F18}"/>
              </a:ext>
            </a:extLst>
          </p:cNvPr>
          <p:cNvSpPr/>
          <p:nvPr/>
        </p:nvSpPr>
        <p:spPr>
          <a:xfrm>
            <a:off x="7058025" y="111125"/>
            <a:ext cx="714375" cy="1491615"/>
          </a:xfrm>
          <a:custGeom>
            <a:avLst/>
            <a:gdLst/>
            <a:ahLst/>
            <a:cxnLst/>
            <a:rect l="l" t="t" r="r" b="b"/>
            <a:pathLst>
              <a:path w="714375" h="1491615">
                <a:moveTo>
                  <a:pt x="714375" y="0"/>
                </a:moveTo>
                <a:lnTo>
                  <a:pt x="157352" y="0"/>
                </a:lnTo>
                <a:lnTo>
                  <a:pt x="107630" y="8025"/>
                </a:lnTo>
                <a:lnTo>
                  <a:pt x="64437" y="30370"/>
                </a:lnTo>
                <a:lnTo>
                  <a:pt x="30370" y="64437"/>
                </a:lnTo>
                <a:lnTo>
                  <a:pt x="8025" y="107630"/>
                </a:lnTo>
                <a:lnTo>
                  <a:pt x="0" y="157352"/>
                </a:lnTo>
                <a:lnTo>
                  <a:pt x="0" y="1334261"/>
                </a:lnTo>
                <a:lnTo>
                  <a:pt x="8025" y="1383984"/>
                </a:lnTo>
                <a:lnTo>
                  <a:pt x="30370" y="1427177"/>
                </a:lnTo>
                <a:lnTo>
                  <a:pt x="64437" y="1461244"/>
                </a:lnTo>
                <a:lnTo>
                  <a:pt x="107630" y="1483589"/>
                </a:lnTo>
                <a:lnTo>
                  <a:pt x="157352" y="1491615"/>
                </a:lnTo>
                <a:lnTo>
                  <a:pt x="714375" y="1491615"/>
                </a:lnTo>
                <a:lnTo>
                  <a:pt x="714375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1E165C89-9C6E-B54F-B472-4AF8B23BAAF4}"/>
              </a:ext>
            </a:extLst>
          </p:cNvPr>
          <p:cNvSpPr txBox="1"/>
          <p:nvPr/>
        </p:nvSpPr>
        <p:spPr>
          <a:xfrm>
            <a:off x="7058026" y="990600"/>
            <a:ext cx="714373" cy="453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</a:t>
            </a:r>
            <a:endParaRPr lang="en-US" sz="900" b="1" spc="-5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9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PRIVATE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9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</a:t>
            </a:r>
            <a:endParaRPr sz="900" b="1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6429394E-EAC8-B147-B938-DAD792949E19}"/>
              </a:ext>
            </a:extLst>
          </p:cNvPr>
          <p:cNvSpPr/>
          <p:nvPr/>
        </p:nvSpPr>
        <p:spPr>
          <a:xfrm>
            <a:off x="7153908" y="228600"/>
            <a:ext cx="548642" cy="696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CD77796-7A20-4AFE-A883-88350E653B67}"/>
              </a:ext>
            </a:extLst>
          </p:cNvPr>
          <p:cNvSpPr/>
          <p:nvPr/>
        </p:nvSpPr>
        <p:spPr>
          <a:xfrm>
            <a:off x="381000" y="990600"/>
            <a:ext cx="426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pc="-5" dirty="0">
                <a:solidFill>
                  <a:srgbClr val="2D3B45"/>
                </a:solidFill>
                <a:latin typeface="Arial"/>
                <a:cs typeface="Arial"/>
              </a:rPr>
              <a:t>Criar servidor de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44406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609600" y="1505156"/>
            <a:ext cx="6668452" cy="7604004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 	</a:t>
            </a:r>
            <a:endParaRPr lang="pt-BR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	– 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Em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Connectivity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 (Conectividade), configure: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	– Selecione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a VPC: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pt-BR" sz="12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sz="1200" b="1" spc="-5" dirty="0" err="1">
                <a:solidFill>
                  <a:srgbClr val="FF0000"/>
                </a:solidFill>
                <a:latin typeface="Arial"/>
                <a:cs typeface="Arial"/>
              </a:rPr>
              <a:t>MinhaRedeVPCBitBeat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Expanda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Additional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connectivity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 (Configuração de conectividade adicional) e, em seguida, configure:</a:t>
            </a:r>
          </a:p>
          <a:p>
            <a:pPr lvl="0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– 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Em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manter marcado : </a:t>
            </a:r>
            <a:r>
              <a:rPr lang="pt-BR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	– Para 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VPC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(Grupos de segurança) deixe marcado </a:t>
            </a:r>
            <a:r>
              <a:rPr lang="pt-BR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</a:t>
            </a:r>
            <a:r>
              <a:rPr lang="pt-BR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existing</a:t>
            </a:r>
            <a:r>
              <a:rPr lang="pt-BR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(Escolha existente):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 clique em na caixa de escolha de </a:t>
            </a:r>
            <a:r>
              <a:rPr lang="pt-BR" sz="12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grupos de segurança de banco de dados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 e escolha o </a:t>
            </a:r>
            <a:r>
              <a:rPr lang="pt-BR" sz="1200" b="1" spc="-5" dirty="0" err="1">
                <a:solidFill>
                  <a:srgbClr val="FF0000"/>
                </a:solidFill>
                <a:latin typeface="Arial"/>
                <a:cs typeface="Arial"/>
              </a:rPr>
              <a:t>GrupoSec-BancodeDados</a:t>
            </a:r>
            <a:r>
              <a:rPr lang="pt-BR" sz="1200" b="1" spc="-5" dirty="0">
                <a:solidFill>
                  <a:srgbClr val="FF0000"/>
                </a:solidFill>
                <a:latin typeface="Arial"/>
                <a:cs typeface="Arial"/>
              </a:rPr>
              <a:t> (tem que ter porta 3306)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	 – </a:t>
            </a:r>
            <a:r>
              <a:rPr lang="pt-BR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Remova o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	–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Availability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Zone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– deixe como </a:t>
            </a:r>
            <a:r>
              <a:rPr lang="pt-BR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pt-BR" sz="12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preference</a:t>
            </a:r>
            <a:endParaRPr lang="pt-BR" sz="12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	–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port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– deixe como </a:t>
            </a:r>
            <a:r>
              <a:rPr lang="pt-BR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3306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	– 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Em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– deixe marcado </a:t>
            </a:r>
            <a:r>
              <a:rPr lang="pt-BR" sz="12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pt-BR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endParaRPr lang="pt-BR" sz="12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2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2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Expanda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  <a:r>
              <a:rPr lang="pt-BR" sz="1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</a:t>
            </a:r>
            <a:r>
              <a:rPr lang="pt-BR" sz="1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 (Configuração adicional) e, em seguida, configure: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	– 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Initial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 (Nome do banco de dados inicial): </a:t>
            </a:r>
            <a:r>
              <a:rPr lang="pt-BR" sz="12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dbbitbeat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 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	– Em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Manter: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default.mysql8.0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	– Em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Backup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pt-BR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pt-BR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Desmarque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pt-BR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</a:t>
            </a:r>
            <a:r>
              <a:rPr lang="pt-BR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automatic</a:t>
            </a:r>
            <a:r>
              <a:rPr lang="pt-BR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backups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 (Habilitar backups automáticos)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	– Em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pt-BR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pt-BR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Desmarque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pt-BR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</a:t>
            </a:r>
            <a:r>
              <a:rPr lang="pt-BR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  <a:r>
              <a:rPr lang="pt-BR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(Habilitar encriptação)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	– Em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Monitoring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	– </a:t>
            </a:r>
            <a:r>
              <a:rPr lang="pt-BR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Desmarque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pt-BR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</a:t>
            </a:r>
            <a:r>
              <a:rPr lang="pt-BR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Enhanced</a:t>
            </a:r>
            <a:r>
              <a:rPr lang="pt-BR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monitoring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 (Habilitar monitoramento aprimorado)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	– Em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Maintenance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	– </a:t>
            </a:r>
            <a:r>
              <a:rPr lang="pt-BR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Desmarque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pt-BR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</a:t>
            </a:r>
            <a:r>
              <a:rPr lang="pt-BR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auto </a:t>
            </a:r>
            <a:r>
              <a:rPr lang="pt-BR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minor</a:t>
            </a:r>
            <a:r>
              <a:rPr lang="pt-BR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r>
              <a:rPr lang="pt-BR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upgrade</a:t>
            </a:r>
          </a:p>
          <a:p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	– Em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Deletion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protection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	– </a:t>
            </a:r>
            <a:r>
              <a:rPr lang="pt-BR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Deixar marcado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pt-BR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</a:t>
            </a:r>
            <a:r>
              <a:rPr lang="pt-BR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detection</a:t>
            </a:r>
            <a:r>
              <a:rPr lang="pt-BR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protection</a:t>
            </a:r>
            <a:endParaRPr lang="pt-BR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Isso desativará os backups, </a:t>
            </a: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normalmente não é recomendado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mas agilizará a implantação do banco de dados para este laboratório.</a:t>
            </a:r>
          </a:p>
          <a:p>
            <a:pPr lvl="0"/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	Clique em </a:t>
            </a:r>
            <a:r>
              <a:rPr lang="pt-BR" sz="1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pt-BR" sz="1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 (Criar banco de dados)</a:t>
            </a:r>
          </a:p>
          <a:p>
            <a:pPr lvl="1"/>
            <a:r>
              <a:rPr lang="pt-BR" sz="1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Seu banco de dados agora será iniciado.</a:t>
            </a:r>
          </a:p>
          <a:p>
            <a:pPr lvl="1"/>
            <a:endParaRPr lang="pt-BR" sz="12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Agora você precisará aguardar </a:t>
            </a:r>
            <a:r>
              <a:rPr lang="pt-BR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aproximadamente 4 minutos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 para que o banco de dados esteja disponível.</a:t>
            </a:r>
            <a:endParaRPr lang="pt-BR" sz="1200" spc="-5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3ACA28AD-6370-DC45-999E-9581FE970F18}"/>
              </a:ext>
            </a:extLst>
          </p:cNvPr>
          <p:cNvSpPr/>
          <p:nvPr/>
        </p:nvSpPr>
        <p:spPr>
          <a:xfrm>
            <a:off x="7058025" y="111125"/>
            <a:ext cx="714375" cy="1491615"/>
          </a:xfrm>
          <a:custGeom>
            <a:avLst/>
            <a:gdLst/>
            <a:ahLst/>
            <a:cxnLst/>
            <a:rect l="l" t="t" r="r" b="b"/>
            <a:pathLst>
              <a:path w="714375" h="1491615">
                <a:moveTo>
                  <a:pt x="714375" y="0"/>
                </a:moveTo>
                <a:lnTo>
                  <a:pt x="157352" y="0"/>
                </a:lnTo>
                <a:lnTo>
                  <a:pt x="107630" y="8025"/>
                </a:lnTo>
                <a:lnTo>
                  <a:pt x="64437" y="30370"/>
                </a:lnTo>
                <a:lnTo>
                  <a:pt x="30370" y="64437"/>
                </a:lnTo>
                <a:lnTo>
                  <a:pt x="8025" y="107630"/>
                </a:lnTo>
                <a:lnTo>
                  <a:pt x="0" y="157352"/>
                </a:lnTo>
                <a:lnTo>
                  <a:pt x="0" y="1334261"/>
                </a:lnTo>
                <a:lnTo>
                  <a:pt x="8025" y="1383984"/>
                </a:lnTo>
                <a:lnTo>
                  <a:pt x="30370" y="1427177"/>
                </a:lnTo>
                <a:lnTo>
                  <a:pt x="64437" y="1461244"/>
                </a:lnTo>
                <a:lnTo>
                  <a:pt x="107630" y="1483589"/>
                </a:lnTo>
                <a:lnTo>
                  <a:pt x="157352" y="1491615"/>
                </a:lnTo>
                <a:lnTo>
                  <a:pt x="714375" y="1491615"/>
                </a:lnTo>
                <a:lnTo>
                  <a:pt x="714375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1E165C89-9C6E-B54F-B472-4AF8B23BAAF4}"/>
              </a:ext>
            </a:extLst>
          </p:cNvPr>
          <p:cNvSpPr txBox="1"/>
          <p:nvPr/>
        </p:nvSpPr>
        <p:spPr>
          <a:xfrm>
            <a:off x="7058026" y="990600"/>
            <a:ext cx="714373" cy="453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</a:t>
            </a:r>
            <a:endParaRPr lang="en-US" sz="900" b="1" spc="-5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9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PRIVATE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9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</a:t>
            </a:r>
            <a:endParaRPr sz="900" b="1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6429394E-EAC8-B147-B938-DAD792949E19}"/>
              </a:ext>
            </a:extLst>
          </p:cNvPr>
          <p:cNvSpPr/>
          <p:nvPr/>
        </p:nvSpPr>
        <p:spPr>
          <a:xfrm>
            <a:off x="7153908" y="228600"/>
            <a:ext cx="548642" cy="696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CD77796-7A20-4AFE-A883-88350E653B67}"/>
              </a:ext>
            </a:extLst>
          </p:cNvPr>
          <p:cNvSpPr/>
          <p:nvPr/>
        </p:nvSpPr>
        <p:spPr>
          <a:xfrm>
            <a:off x="381000" y="990600"/>
            <a:ext cx="426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pc="-5" dirty="0">
                <a:solidFill>
                  <a:srgbClr val="2D3B45"/>
                </a:solidFill>
                <a:latin typeface="Arial"/>
                <a:cs typeface="Arial"/>
              </a:rPr>
              <a:t>Criar servidor de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3632577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609600" y="1505156"/>
            <a:ext cx="6668452" cy="2248692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 processo de implantação está implantando um banco de dados em duas zonas de disponibilidade diferentes.</a:t>
            </a: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Aguarde até 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Info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 (Informações) mudar para 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Modifying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 (Modificando) ou </a:t>
            </a:r>
            <a:r>
              <a:rPr lang="pt-BR" sz="12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Available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 (Disponível).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no nome do 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banco de dados </a:t>
            </a:r>
            <a:r>
              <a:rPr lang="pt-BR" sz="12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dbbitbeat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(clique no link propriamente dito).</a:t>
            </a:r>
          </a:p>
          <a:p>
            <a:pPr lvl="0"/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Role para baixo até a seção 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Connectivity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 (Conectividade e segurança) e copie o campo 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Endpoint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Ele será semelhante a: </a:t>
            </a:r>
            <a:r>
              <a:rPr lang="pt-BR" sz="12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lab-db.cggq8lhnxvnv.us-west-2.rds.amazonaws.com</a:t>
            </a:r>
            <a:endParaRPr lang="pt-BR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pt-BR" sz="1200" spc="-5" dirty="0">
              <a:solidFill>
                <a:srgbClr val="2D3B45"/>
              </a:solidFill>
              <a:latin typeface="Arial"/>
              <a:cs typeface="Arial"/>
            </a:endParaRPr>
          </a:p>
          <a:p>
            <a:pPr lvl="0"/>
            <a:endParaRPr lang="pt-BR" sz="1200" spc="-5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3ACA28AD-6370-DC45-999E-9581FE970F18}"/>
              </a:ext>
            </a:extLst>
          </p:cNvPr>
          <p:cNvSpPr/>
          <p:nvPr/>
        </p:nvSpPr>
        <p:spPr>
          <a:xfrm>
            <a:off x="7058025" y="111125"/>
            <a:ext cx="714375" cy="1491615"/>
          </a:xfrm>
          <a:custGeom>
            <a:avLst/>
            <a:gdLst/>
            <a:ahLst/>
            <a:cxnLst/>
            <a:rect l="l" t="t" r="r" b="b"/>
            <a:pathLst>
              <a:path w="714375" h="1491615">
                <a:moveTo>
                  <a:pt x="714375" y="0"/>
                </a:moveTo>
                <a:lnTo>
                  <a:pt x="157352" y="0"/>
                </a:lnTo>
                <a:lnTo>
                  <a:pt x="107630" y="8025"/>
                </a:lnTo>
                <a:lnTo>
                  <a:pt x="64437" y="30370"/>
                </a:lnTo>
                <a:lnTo>
                  <a:pt x="30370" y="64437"/>
                </a:lnTo>
                <a:lnTo>
                  <a:pt x="8025" y="107630"/>
                </a:lnTo>
                <a:lnTo>
                  <a:pt x="0" y="157352"/>
                </a:lnTo>
                <a:lnTo>
                  <a:pt x="0" y="1334261"/>
                </a:lnTo>
                <a:lnTo>
                  <a:pt x="8025" y="1383984"/>
                </a:lnTo>
                <a:lnTo>
                  <a:pt x="30370" y="1427177"/>
                </a:lnTo>
                <a:lnTo>
                  <a:pt x="64437" y="1461244"/>
                </a:lnTo>
                <a:lnTo>
                  <a:pt x="107630" y="1483589"/>
                </a:lnTo>
                <a:lnTo>
                  <a:pt x="157352" y="1491615"/>
                </a:lnTo>
                <a:lnTo>
                  <a:pt x="714375" y="1491615"/>
                </a:lnTo>
                <a:lnTo>
                  <a:pt x="714375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1E165C89-9C6E-B54F-B472-4AF8B23BAAF4}"/>
              </a:ext>
            </a:extLst>
          </p:cNvPr>
          <p:cNvSpPr txBox="1"/>
          <p:nvPr/>
        </p:nvSpPr>
        <p:spPr>
          <a:xfrm>
            <a:off x="7058026" y="990600"/>
            <a:ext cx="714373" cy="453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</a:t>
            </a:r>
            <a:endParaRPr lang="en-US" sz="900" b="1" spc="-5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9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PRIVATE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9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</a:t>
            </a:r>
            <a:endParaRPr sz="900" b="1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6429394E-EAC8-B147-B938-DAD792949E19}"/>
              </a:ext>
            </a:extLst>
          </p:cNvPr>
          <p:cNvSpPr/>
          <p:nvPr/>
        </p:nvSpPr>
        <p:spPr>
          <a:xfrm>
            <a:off x="7153908" y="228600"/>
            <a:ext cx="548642" cy="696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CD77796-7A20-4AFE-A883-88350E653B67}"/>
              </a:ext>
            </a:extLst>
          </p:cNvPr>
          <p:cNvSpPr/>
          <p:nvPr/>
        </p:nvSpPr>
        <p:spPr>
          <a:xfrm>
            <a:off x="381000" y="990600"/>
            <a:ext cx="426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pc="-5" dirty="0">
                <a:solidFill>
                  <a:srgbClr val="2D3B45"/>
                </a:solidFill>
                <a:latin typeface="Arial"/>
                <a:cs typeface="Arial"/>
              </a:rPr>
              <a:t>Coletar dados para teste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60CA34E-E57B-47F9-A0F4-C2370FEF5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006" y="3769088"/>
            <a:ext cx="6860388" cy="2606800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2C9D446B-195A-4A30-9676-9BF5391FEC71}"/>
              </a:ext>
            </a:extLst>
          </p:cNvPr>
          <p:cNvCxnSpPr>
            <a:cxnSpLocks/>
          </p:cNvCxnSpPr>
          <p:nvPr/>
        </p:nvCxnSpPr>
        <p:spPr>
          <a:xfrm>
            <a:off x="533400" y="5072488"/>
            <a:ext cx="198239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911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609600" y="1505156"/>
            <a:ext cx="6668452" cy="771364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Endpoint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 : </a:t>
            </a:r>
            <a:r>
              <a:rPr lang="pt-BR" sz="1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dbbitbeat.cojxiorjgtlw.us-east-1.rds.amazonaws.com</a:t>
            </a:r>
          </a:p>
          <a:p>
            <a:pPr lvl="0"/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2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dbbitbeat</a:t>
            </a:r>
            <a:endParaRPr lang="pt-BR" sz="12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  <a:p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2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SenaiAWS</a:t>
            </a:r>
            <a:endParaRPr lang="pt-BR" sz="1200" spc="-5" dirty="0">
              <a:solidFill>
                <a:srgbClr val="7030A0"/>
              </a:solidFill>
              <a:latin typeface="Arial"/>
              <a:cs typeface="Arial"/>
            </a:endParaRP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3ACA28AD-6370-DC45-999E-9581FE970F18}"/>
              </a:ext>
            </a:extLst>
          </p:cNvPr>
          <p:cNvSpPr/>
          <p:nvPr/>
        </p:nvSpPr>
        <p:spPr>
          <a:xfrm>
            <a:off x="7058025" y="111125"/>
            <a:ext cx="714375" cy="1491615"/>
          </a:xfrm>
          <a:custGeom>
            <a:avLst/>
            <a:gdLst/>
            <a:ahLst/>
            <a:cxnLst/>
            <a:rect l="l" t="t" r="r" b="b"/>
            <a:pathLst>
              <a:path w="714375" h="1491615">
                <a:moveTo>
                  <a:pt x="714375" y="0"/>
                </a:moveTo>
                <a:lnTo>
                  <a:pt x="157352" y="0"/>
                </a:lnTo>
                <a:lnTo>
                  <a:pt x="107630" y="8025"/>
                </a:lnTo>
                <a:lnTo>
                  <a:pt x="64437" y="30370"/>
                </a:lnTo>
                <a:lnTo>
                  <a:pt x="30370" y="64437"/>
                </a:lnTo>
                <a:lnTo>
                  <a:pt x="8025" y="107630"/>
                </a:lnTo>
                <a:lnTo>
                  <a:pt x="0" y="157352"/>
                </a:lnTo>
                <a:lnTo>
                  <a:pt x="0" y="1334261"/>
                </a:lnTo>
                <a:lnTo>
                  <a:pt x="8025" y="1383984"/>
                </a:lnTo>
                <a:lnTo>
                  <a:pt x="30370" y="1427177"/>
                </a:lnTo>
                <a:lnTo>
                  <a:pt x="64437" y="1461244"/>
                </a:lnTo>
                <a:lnTo>
                  <a:pt x="107630" y="1483589"/>
                </a:lnTo>
                <a:lnTo>
                  <a:pt x="157352" y="1491615"/>
                </a:lnTo>
                <a:lnTo>
                  <a:pt x="714375" y="1491615"/>
                </a:lnTo>
                <a:lnTo>
                  <a:pt x="714375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1E165C89-9C6E-B54F-B472-4AF8B23BAAF4}"/>
              </a:ext>
            </a:extLst>
          </p:cNvPr>
          <p:cNvSpPr txBox="1"/>
          <p:nvPr/>
        </p:nvSpPr>
        <p:spPr>
          <a:xfrm>
            <a:off x="7058026" y="990600"/>
            <a:ext cx="714373" cy="453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</a:t>
            </a:r>
            <a:endParaRPr lang="en-US" sz="900" b="1" spc="-5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9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PRIVATE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9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</a:t>
            </a:r>
            <a:endParaRPr sz="900" b="1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6429394E-EAC8-B147-B938-DAD792949E19}"/>
              </a:ext>
            </a:extLst>
          </p:cNvPr>
          <p:cNvSpPr/>
          <p:nvPr/>
        </p:nvSpPr>
        <p:spPr>
          <a:xfrm>
            <a:off x="7153908" y="228600"/>
            <a:ext cx="548642" cy="696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CD77796-7A20-4AFE-A883-88350E653B67}"/>
              </a:ext>
            </a:extLst>
          </p:cNvPr>
          <p:cNvSpPr/>
          <p:nvPr/>
        </p:nvSpPr>
        <p:spPr>
          <a:xfrm>
            <a:off x="381000" y="990600"/>
            <a:ext cx="548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pc="-5" dirty="0">
                <a:solidFill>
                  <a:srgbClr val="2D3B45"/>
                </a:solidFill>
                <a:latin typeface="Arial"/>
                <a:cs typeface="Arial"/>
              </a:rPr>
              <a:t>Teste com a aplicação Web e o Banco de Dados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A59CF8C-A238-4DA8-8C8F-CFBA5486A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505" y="2421744"/>
            <a:ext cx="6764547" cy="250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618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609600" y="1505156"/>
            <a:ext cx="6668452" cy="6496008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Você já coletou o seu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Endpoint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Dentro do SSH: 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#Conexão com o BD</a:t>
            </a:r>
          </a:p>
          <a:p>
            <a:r>
              <a:rPr lang="pt-BR" sz="1200" dirty="0" err="1"/>
              <a:t>mysql</a:t>
            </a:r>
            <a:r>
              <a:rPr lang="pt-BR" sz="1200" dirty="0"/>
              <a:t> -u admin -</a:t>
            </a:r>
            <a:r>
              <a:rPr lang="pt-BR" sz="1200" dirty="0" err="1"/>
              <a:t>pSenaiAWS</a:t>
            </a:r>
            <a:r>
              <a:rPr lang="pt-BR" sz="1200" dirty="0"/>
              <a:t> -h </a:t>
            </a:r>
            <a:r>
              <a:rPr lang="pt-BR" sz="1200" dirty="0">
                <a:solidFill>
                  <a:srgbClr val="FF0000"/>
                </a:solidFill>
              </a:rPr>
              <a:t>dbteste.cswycefphej6.us-east-1.rds.amazonaws.com </a:t>
            </a:r>
            <a:r>
              <a:rPr lang="pt-BR" sz="12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dbbitbeat</a:t>
            </a:r>
            <a:endParaRPr lang="pt-BR" sz="12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200" dirty="0">
              <a:solidFill>
                <a:srgbClr val="FF0000"/>
              </a:solidFill>
            </a:endParaRPr>
          </a:p>
          <a:p>
            <a:r>
              <a:rPr lang="pt-BR" sz="1200" dirty="0">
                <a:solidFill>
                  <a:srgbClr val="FF0000"/>
                </a:solidFill>
              </a:rPr>
              <a:t>Comandos digitados dentro do banco</a:t>
            </a:r>
          </a:p>
          <a:p>
            <a:endParaRPr lang="pt-BR" sz="1200" dirty="0">
              <a:solidFill>
                <a:srgbClr val="FF0000"/>
              </a:solidFill>
            </a:endParaRPr>
          </a:p>
          <a:p>
            <a:r>
              <a:rPr lang="pt-BR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#Criar uma tabela</a:t>
            </a:r>
          </a:p>
          <a:p>
            <a:r>
              <a:rPr lang="pt-BR" sz="1200" dirty="0"/>
              <a:t>CREATE TABLE </a:t>
            </a:r>
            <a:r>
              <a:rPr lang="pt-BR" sz="1200" dirty="0" err="1"/>
              <a:t>address</a:t>
            </a:r>
            <a:r>
              <a:rPr lang="pt-BR" sz="1200" dirty="0"/>
              <a:t> (id INT(4) NOT NULL AUTO_INCREMENT PRIMARY KEY, </a:t>
            </a:r>
            <a:r>
              <a:rPr lang="pt-BR" sz="1200" dirty="0" err="1"/>
              <a:t>lastname</a:t>
            </a:r>
            <a:r>
              <a:rPr lang="pt-BR" sz="1200" dirty="0"/>
              <a:t> VARCHAR(30), </a:t>
            </a:r>
            <a:r>
              <a:rPr lang="pt-BR" sz="1200" dirty="0" err="1"/>
              <a:t>firstname</a:t>
            </a:r>
            <a:r>
              <a:rPr lang="pt-BR" sz="1200" dirty="0"/>
              <a:t> VARCHAR(30), </a:t>
            </a:r>
            <a:r>
              <a:rPr lang="pt-BR" sz="1200" dirty="0" err="1"/>
              <a:t>phone</a:t>
            </a:r>
            <a:r>
              <a:rPr lang="pt-BR" sz="1200" dirty="0"/>
              <a:t> VARCHAR(30), </a:t>
            </a:r>
            <a:r>
              <a:rPr lang="pt-BR" sz="1200" dirty="0" err="1"/>
              <a:t>email</a:t>
            </a:r>
            <a:r>
              <a:rPr lang="pt-BR" sz="1200" dirty="0"/>
              <a:t> VARCHAR(30));</a:t>
            </a:r>
          </a:p>
          <a:p>
            <a:endParaRPr lang="pt-BR" sz="1200" dirty="0"/>
          </a:p>
          <a:p>
            <a:r>
              <a:rPr lang="pt-BR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#Ver dados</a:t>
            </a:r>
          </a:p>
          <a:p>
            <a:r>
              <a:rPr lang="pt-BR" sz="1200" dirty="0" err="1"/>
              <a:t>select</a:t>
            </a:r>
            <a:r>
              <a:rPr lang="pt-BR" sz="1200" dirty="0"/>
              <a:t> * </a:t>
            </a:r>
            <a:r>
              <a:rPr lang="pt-BR" sz="1200" dirty="0" err="1"/>
              <a:t>from</a:t>
            </a:r>
            <a:r>
              <a:rPr lang="pt-BR" sz="1200" dirty="0"/>
              <a:t> </a:t>
            </a:r>
            <a:r>
              <a:rPr lang="pt-BR" sz="1200" dirty="0" err="1"/>
              <a:t>address</a:t>
            </a:r>
            <a:r>
              <a:rPr lang="pt-BR" sz="1200" dirty="0"/>
              <a:t>;</a:t>
            </a:r>
          </a:p>
          <a:p>
            <a:endParaRPr lang="pt-BR" sz="1200" dirty="0">
              <a:solidFill>
                <a:srgbClr val="FF0000"/>
              </a:solidFill>
            </a:endParaRPr>
          </a:p>
          <a:p>
            <a:r>
              <a:rPr lang="pt-BR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#Inserir dados na Tabela</a:t>
            </a:r>
          </a:p>
          <a:p>
            <a:r>
              <a:rPr lang="pt-BR" sz="1200" dirty="0"/>
              <a:t>INSERT INTO </a:t>
            </a:r>
            <a:r>
              <a:rPr lang="pt-BR" sz="1200" dirty="0" err="1"/>
              <a:t>address</a:t>
            </a:r>
            <a:r>
              <a:rPr lang="pt-BR" sz="1200" dirty="0"/>
              <a:t> (</a:t>
            </a:r>
            <a:r>
              <a:rPr lang="pt-BR" sz="1200" dirty="0" err="1"/>
              <a:t>lastname</a:t>
            </a:r>
            <a:r>
              <a:rPr lang="pt-BR" sz="1200" dirty="0"/>
              <a:t>, </a:t>
            </a:r>
            <a:r>
              <a:rPr lang="pt-BR" sz="1200" dirty="0" err="1"/>
              <a:t>firstname</a:t>
            </a:r>
            <a:r>
              <a:rPr lang="pt-BR" sz="1200" dirty="0"/>
              <a:t>, </a:t>
            </a:r>
            <a:r>
              <a:rPr lang="pt-BR" sz="1200" dirty="0" err="1"/>
              <a:t>phone</a:t>
            </a:r>
            <a:r>
              <a:rPr lang="pt-BR" sz="1200" dirty="0"/>
              <a:t>, </a:t>
            </a:r>
            <a:r>
              <a:rPr lang="pt-BR" sz="1200" dirty="0" err="1"/>
              <a:t>email</a:t>
            </a:r>
            <a:r>
              <a:rPr lang="pt-BR" sz="1200" dirty="0"/>
              <a:t>) VALUES ( "Johnson", "Roberto", "123-456-7890", "robertoj@someaddress.com"), ( "Doe", "Jane", "010-110-1101", "janed@someotheraddress.org" );</a:t>
            </a:r>
          </a:p>
          <a:p>
            <a:endParaRPr lang="pt-BR" sz="1200" dirty="0">
              <a:solidFill>
                <a:srgbClr val="FF0000"/>
              </a:solidFill>
            </a:endParaRPr>
          </a:p>
          <a:p>
            <a:r>
              <a:rPr lang="pt-BR" sz="1200" dirty="0"/>
              <a:t>INSERT INTO </a:t>
            </a:r>
            <a:r>
              <a:rPr lang="pt-BR" sz="1200" dirty="0" err="1"/>
              <a:t>address</a:t>
            </a:r>
            <a:r>
              <a:rPr lang="pt-BR" sz="1200" dirty="0"/>
              <a:t> (</a:t>
            </a:r>
            <a:r>
              <a:rPr lang="pt-BR" sz="1200" dirty="0" err="1"/>
              <a:t>lastname</a:t>
            </a:r>
            <a:r>
              <a:rPr lang="pt-BR" sz="1200" dirty="0"/>
              <a:t>, </a:t>
            </a:r>
            <a:r>
              <a:rPr lang="pt-BR" sz="1200" dirty="0" err="1"/>
              <a:t>firstname</a:t>
            </a:r>
            <a:r>
              <a:rPr lang="pt-BR" sz="1200" dirty="0"/>
              <a:t>, </a:t>
            </a:r>
            <a:r>
              <a:rPr lang="pt-BR" sz="1200" dirty="0" err="1"/>
              <a:t>phone</a:t>
            </a:r>
            <a:r>
              <a:rPr lang="pt-BR" sz="1200" dirty="0"/>
              <a:t>, </a:t>
            </a:r>
            <a:r>
              <a:rPr lang="pt-BR" sz="1200" dirty="0" err="1"/>
              <a:t>email</a:t>
            </a:r>
            <a:r>
              <a:rPr lang="pt-BR" sz="1200" dirty="0"/>
              <a:t>) VALUES ( "Sibov", "Danilo", "55-11-98548-4200", "danilo.sibov@gmail.com");</a:t>
            </a:r>
          </a:p>
          <a:p>
            <a:endParaRPr lang="pt-BR" sz="1200" dirty="0"/>
          </a:p>
          <a:p>
            <a:r>
              <a:rPr lang="pt-BR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#Repetir comando para Ver dados</a:t>
            </a:r>
          </a:p>
          <a:p>
            <a:r>
              <a:rPr lang="pt-BR" sz="1200" dirty="0" err="1"/>
              <a:t>select</a:t>
            </a:r>
            <a:r>
              <a:rPr lang="pt-BR" sz="1200" dirty="0"/>
              <a:t> * </a:t>
            </a:r>
            <a:r>
              <a:rPr lang="pt-BR" sz="1200" dirty="0" err="1"/>
              <a:t>from</a:t>
            </a:r>
            <a:r>
              <a:rPr lang="pt-BR" sz="1200" dirty="0"/>
              <a:t> </a:t>
            </a:r>
            <a:r>
              <a:rPr lang="pt-BR" sz="1200" dirty="0" err="1"/>
              <a:t>address</a:t>
            </a:r>
            <a:r>
              <a:rPr lang="pt-BR" sz="1200" dirty="0"/>
              <a:t>;</a:t>
            </a:r>
          </a:p>
          <a:p>
            <a:endParaRPr lang="pt-BR" sz="1200" dirty="0"/>
          </a:p>
          <a:p>
            <a:r>
              <a:rPr lang="pt-BR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#Deletar com a condição de ID=3 (linha3)</a:t>
            </a:r>
          </a:p>
          <a:p>
            <a:r>
              <a:rPr lang="pt-BR" sz="1200" dirty="0"/>
              <a:t>delete </a:t>
            </a:r>
            <a:r>
              <a:rPr lang="pt-BR" sz="1200" dirty="0" err="1"/>
              <a:t>from</a:t>
            </a:r>
            <a:r>
              <a:rPr lang="pt-BR" sz="1200" dirty="0"/>
              <a:t> </a:t>
            </a:r>
            <a:r>
              <a:rPr lang="pt-BR" sz="1200" dirty="0" err="1"/>
              <a:t>address</a:t>
            </a:r>
            <a:r>
              <a:rPr lang="pt-BR" sz="1200" dirty="0"/>
              <a:t> </a:t>
            </a:r>
            <a:r>
              <a:rPr lang="pt-BR" sz="1200" dirty="0" err="1"/>
              <a:t>where</a:t>
            </a:r>
            <a:r>
              <a:rPr lang="pt-BR" sz="1200" dirty="0"/>
              <a:t> id=3;</a:t>
            </a: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#Deletar com a condição de </a:t>
            </a:r>
            <a:r>
              <a:rPr lang="pt-BR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firstname</a:t>
            </a:r>
            <a:r>
              <a:rPr lang="pt-BR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=Danilo</a:t>
            </a:r>
          </a:p>
          <a:p>
            <a:r>
              <a:rPr lang="pt-BR" sz="1200" dirty="0"/>
              <a:t>delete </a:t>
            </a:r>
            <a:r>
              <a:rPr lang="pt-BR" sz="1200" dirty="0" err="1"/>
              <a:t>from</a:t>
            </a:r>
            <a:r>
              <a:rPr lang="pt-BR" sz="1200" dirty="0"/>
              <a:t> </a:t>
            </a:r>
            <a:r>
              <a:rPr lang="pt-BR" sz="1200" dirty="0" err="1"/>
              <a:t>address</a:t>
            </a:r>
            <a:r>
              <a:rPr lang="pt-BR" sz="1200" dirty="0"/>
              <a:t> </a:t>
            </a:r>
            <a:r>
              <a:rPr lang="pt-BR" sz="1200" dirty="0" err="1"/>
              <a:t>where</a:t>
            </a:r>
            <a:r>
              <a:rPr lang="pt-BR" sz="1200" dirty="0"/>
              <a:t> </a:t>
            </a:r>
            <a:r>
              <a:rPr lang="pt-BR" sz="1200" dirty="0" err="1"/>
              <a:t>firstname</a:t>
            </a:r>
            <a:r>
              <a:rPr lang="pt-BR" sz="1200" dirty="0"/>
              <a:t>=Danilo;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pt-BR" sz="1200" spc="-5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3ACA28AD-6370-DC45-999E-9581FE970F18}"/>
              </a:ext>
            </a:extLst>
          </p:cNvPr>
          <p:cNvSpPr/>
          <p:nvPr/>
        </p:nvSpPr>
        <p:spPr>
          <a:xfrm>
            <a:off x="7058025" y="111125"/>
            <a:ext cx="714375" cy="1491615"/>
          </a:xfrm>
          <a:custGeom>
            <a:avLst/>
            <a:gdLst/>
            <a:ahLst/>
            <a:cxnLst/>
            <a:rect l="l" t="t" r="r" b="b"/>
            <a:pathLst>
              <a:path w="714375" h="1491615">
                <a:moveTo>
                  <a:pt x="714375" y="0"/>
                </a:moveTo>
                <a:lnTo>
                  <a:pt x="157352" y="0"/>
                </a:lnTo>
                <a:lnTo>
                  <a:pt x="107630" y="8025"/>
                </a:lnTo>
                <a:lnTo>
                  <a:pt x="64437" y="30370"/>
                </a:lnTo>
                <a:lnTo>
                  <a:pt x="30370" y="64437"/>
                </a:lnTo>
                <a:lnTo>
                  <a:pt x="8025" y="107630"/>
                </a:lnTo>
                <a:lnTo>
                  <a:pt x="0" y="157352"/>
                </a:lnTo>
                <a:lnTo>
                  <a:pt x="0" y="1334261"/>
                </a:lnTo>
                <a:lnTo>
                  <a:pt x="8025" y="1383984"/>
                </a:lnTo>
                <a:lnTo>
                  <a:pt x="30370" y="1427177"/>
                </a:lnTo>
                <a:lnTo>
                  <a:pt x="64437" y="1461244"/>
                </a:lnTo>
                <a:lnTo>
                  <a:pt x="107630" y="1483589"/>
                </a:lnTo>
                <a:lnTo>
                  <a:pt x="157352" y="1491615"/>
                </a:lnTo>
                <a:lnTo>
                  <a:pt x="714375" y="1491615"/>
                </a:lnTo>
                <a:lnTo>
                  <a:pt x="714375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1E165C89-9C6E-B54F-B472-4AF8B23BAAF4}"/>
              </a:ext>
            </a:extLst>
          </p:cNvPr>
          <p:cNvSpPr txBox="1"/>
          <p:nvPr/>
        </p:nvSpPr>
        <p:spPr>
          <a:xfrm>
            <a:off x="7058026" y="990600"/>
            <a:ext cx="714373" cy="453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</a:t>
            </a:r>
            <a:endParaRPr lang="en-US" sz="900" b="1" spc="-5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9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PRIVATE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9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</a:t>
            </a:r>
            <a:endParaRPr sz="900" b="1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6429394E-EAC8-B147-B938-DAD792949E19}"/>
              </a:ext>
            </a:extLst>
          </p:cNvPr>
          <p:cNvSpPr/>
          <p:nvPr/>
        </p:nvSpPr>
        <p:spPr>
          <a:xfrm>
            <a:off x="7153908" y="228600"/>
            <a:ext cx="548642" cy="696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CD77796-7A20-4AFE-A883-88350E653B67}"/>
              </a:ext>
            </a:extLst>
          </p:cNvPr>
          <p:cNvSpPr/>
          <p:nvPr/>
        </p:nvSpPr>
        <p:spPr>
          <a:xfrm>
            <a:off x="381000" y="990600"/>
            <a:ext cx="426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pc="-5" dirty="0">
                <a:solidFill>
                  <a:srgbClr val="2D3B45"/>
                </a:solidFill>
                <a:latin typeface="Arial"/>
                <a:cs typeface="Arial"/>
              </a:rPr>
              <a:t>Manipulação no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1597335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D5138AA-C8C6-1B41-93D4-6C314475BCBA}"/>
              </a:ext>
            </a:extLst>
          </p:cNvPr>
          <p:cNvGrpSpPr/>
          <p:nvPr/>
        </p:nvGrpSpPr>
        <p:grpSpPr>
          <a:xfrm>
            <a:off x="6151292" y="76200"/>
            <a:ext cx="944244" cy="1491615"/>
            <a:chOff x="6151292" y="483171"/>
            <a:chExt cx="944244" cy="1491615"/>
          </a:xfrm>
        </p:grpSpPr>
        <p:sp>
          <p:nvSpPr>
            <p:cNvPr id="5" name="object 5"/>
            <p:cNvSpPr/>
            <p:nvPr/>
          </p:nvSpPr>
          <p:spPr>
            <a:xfrm>
              <a:off x="6151292" y="483171"/>
              <a:ext cx="944244" cy="1491615"/>
            </a:xfrm>
            <a:custGeom>
              <a:avLst/>
              <a:gdLst/>
              <a:ahLst/>
              <a:cxnLst/>
              <a:rect l="l" t="t" r="r" b="b"/>
              <a:pathLst>
                <a:path w="944245" h="1491614">
                  <a:moveTo>
                    <a:pt x="786869" y="0"/>
                  </a:moveTo>
                  <a:lnTo>
                    <a:pt x="157377" y="0"/>
                  </a:lnTo>
                  <a:lnTo>
                    <a:pt x="107633" y="8023"/>
                  </a:lnTo>
                  <a:lnTo>
                    <a:pt x="64432" y="30364"/>
                  </a:lnTo>
                  <a:lnTo>
                    <a:pt x="30364" y="64432"/>
                  </a:lnTo>
                  <a:lnTo>
                    <a:pt x="8023" y="107633"/>
                  </a:lnTo>
                  <a:lnTo>
                    <a:pt x="0" y="157377"/>
                  </a:lnTo>
                  <a:lnTo>
                    <a:pt x="0" y="1334239"/>
                  </a:lnTo>
                  <a:lnTo>
                    <a:pt x="8023" y="1383982"/>
                  </a:lnTo>
                  <a:lnTo>
                    <a:pt x="30364" y="1427183"/>
                  </a:lnTo>
                  <a:lnTo>
                    <a:pt x="64432" y="1461250"/>
                  </a:lnTo>
                  <a:lnTo>
                    <a:pt x="107633" y="1483591"/>
                  </a:lnTo>
                  <a:lnTo>
                    <a:pt x="157377" y="1491615"/>
                  </a:lnTo>
                  <a:lnTo>
                    <a:pt x="786869" y="1491615"/>
                  </a:lnTo>
                  <a:lnTo>
                    <a:pt x="836612" y="1483591"/>
                  </a:lnTo>
                  <a:lnTo>
                    <a:pt x="879813" y="1461250"/>
                  </a:lnTo>
                  <a:lnTo>
                    <a:pt x="913880" y="1427183"/>
                  </a:lnTo>
                  <a:lnTo>
                    <a:pt x="936221" y="1383982"/>
                  </a:lnTo>
                  <a:lnTo>
                    <a:pt x="944244" y="1334239"/>
                  </a:lnTo>
                  <a:lnTo>
                    <a:pt x="944244" y="157377"/>
                  </a:lnTo>
                  <a:lnTo>
                    <a:pt x="936221" y="107633"/>
                  </a:lnTo>
                  <a:lnTo>
                    <a:pt x="913880" y="64432"/>
                  </a:lnTo>
                  <a:lnTo>
                    <a:pt x="879813" y="30364"/>
                  </a:lnTo>
                  <a:lnTo>
                    <a:pt x="836612" y="8023"/>
                  </a:lnTo>
                  <a:lnTo>
                    <a:pt x="786869" y="0"/>
                  </a:lnTo>
                  <a:close/>
                </a:path>
              </a:pathLst>
            </a:custGeom>
            <a:solidFill>
              <a:srgbClr val="FF990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6348585" y="619217"/>
              <a:ext cx="596900" cy="5969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6426372" y="1421801"/>
              <a:ext cx="441325" cy="417830"/>
            </a:xfrm>
            <a:prstGeom prst="rect">
              <a:avLst/>
            </a:prstGeom>
          </p:spPr>
          <p:txBody>
            <a:bodyPr vert="horz" wrap="square" lIns="0" tIns="24765" rIns="0" bIns="0" rtlCol="0">
              <a:spAutoFit/>
            </a:bodyPr>
            <a:lstStyle/>
            <a:p>
              <a:pPr marL="12700" marR="5080" indent="46355" algn="just">
                <a:lnSpc>
                  <a:spcPct val="92200"/>
                </a:lnSpc>
                <a:spcBef>
                  <a:spcPts val="195"/>
                </a:spcBef>
              </a:pPr>
              <a:r>
                <a:rPr sz="900" b="1" spc="-5" dirty="0">
                  <a:solidFill>
                    <a:srgbClr val="414042"/>
                  </a:solidFill>
                  <a:latin typeface="Calibri"/>
                  <a:cs typeface="Calibri"/>
                </a:rPr>
                <a:t>Virtual  Private  Networ</a:t>
              </a:r>
              <a:r>
                <a:rPr sz="900" b="1" spc="5" dirty="0">
                  <a:solidFill>
                    <a:srgbClr val="414042"/>
                  </a:solidFill>
                  <a:latin typeface="Calibri"/>
                  <a:cs typeface="Calibri"/>
                </a:rPr>
                <a:t>k</a:t>
              </a:r>
              <a:endParaRPr sz="900" dirty="0">
                <a:latin typeface="Calibri"/>
                <a:cs typeface="Calibri"/>
              </a:endParaRPr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99364" y="1529587"/>
            <a:ext cx="63119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100" b="1" spc="-5" dirty="0">
                <a:latin typeface="Arial"/>
                <a:cs typeface="Arial"/>
              </a:rPr>
              <a:t>Leia-me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6331" y="4179294"/>
            <a:ext cx="4612435" cy="35090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100"/>
              </a:lnSpc>
              <a:spcBef>
                <a:spcPts val="100"/>
              </a:spcBef>
            </a:pPr>
            <a:r>
              <a:rPr lang="pt-BR" sz="1200" b="1" spc="-5" dirty="0">
                <a:latin typeface="Arial"/>
                <a:cs typeface="Arial"/>
              </a:rPr>
              <a:t>Parabéns! </a:t>
            </a:r>
          </a:p>
          <a:p>
            <a:pPr marL="12700" marR="5080">
              <a:lnSpc>
                <a:spcPct val="109100"/>
              </a:lnSpc>
              <a:spcBef>
                <a:spcPts val="100"/>
              </a:spcBef>
            </a:pPr>
            <a:r>
              <a:rPr lang="pt-BR" sz="1200" spc="-5" dirty="0">
                <a:latin typeface="Arial"/>
                <a:cs typeface="Arial"/>
              </a:rPr>
              <a:t>Você é o mais novo funcionário da </a:t>
            </a:r>
            <a:r>
              <a:rPr lang="pt-BR" sz="1200" spc="-5" dirty="0" err="1">
                <a:latin typeface="Arial"/>
                <a:cs typeface="Arial"/>
              </a:rPr>
              <a:t>BitBeat</a:t>
            </a:r>
            <a:r>
              <a:rPr lang="pt-BR" sz="1200" spc="-5" dirty="0">
                <a:latin typeface="Arial"/>
                <a:cs typeface="Arial"/>
              </a:rPr>
              <a:t>. Somos uma nova empresa que planeja conquistar a indústria fonográfica e o mundo com nosso novo produto </a:t>
            </a:r>
            <a:r>
              <a:rPr lang="pt-BR" sz="1200" spc="-5" dirty="0" err="1">
                <a:latin typeface="Arial"/>
                <a:cs typeface="Arial"/>
              </a:rPr>
              <a:t>BitBanger</a:t>
            </a:r>
            <a:r>
              <a:rPr lang="pt-BR" sz="1200" spc="-5" dirty="0">
                <a:latin typeface="Arial"/>
                <a:cs typeface="Arial"/>
              </a:rPr>
              <a:t>, um aplicativo de mixagem de música baseado na web.</a:t>
            </a:r>
          </a:p>
          <a:p>
            <a:pPr marL="12700" marR="5080">
              <a:lnSpc>
                <a:spcPct val="109100"/>
              </a:lnSpc>
              <a:spcBef>
                <a:spcPts val="100"/>
              </a:spcBef>
            </a:pPr>
            <a:endParaRPr lang="pt-BR" sz="1200" spc="-5" dirty="0">
              <a:latin typeface="Arial"/>
              <a:cs typeface="Arial"/>
            </a:endParaRPr>
          </a:p>
          <a:p>
            <a:pPr marL="12700" marR="5080">
              <a:lnSpc>
                <a:spcPct val="109100"/>
              </a:lnSpc>
              <a:spcBef>
                <a:spcPts val="100"/>
              </a:spcBef>
            </a:pPr>
            <a:r>
              <a:rPr lang="pt-BR" sz="1200" spc="-5" dirty="0">
                <a:latin typeface="Arial"/>
                <a:cs typeface="Arial"/>
              </a:rPr>
              <a:t>A empresa está se preparando para um lançamento oficial.</a:t>
            </a:r>
          </a:p>
          <a:p>
            <a:pPr marL="12700" marR="5080">
              <a:lnSpc>
                <a:spcPct val="109100"/>
              </a:lnSpc>
              <a:spcBef>
                <a:spcPts val="100"/>
              </a:spcBef>
            </a:pPr>
            <a:r>
              <a:rPr lang="pt-BR" sz="1200" spc="-5" dirty="0">
                <a:latin typeface="Arial"/>
                <a:cs typeface="Arial"/>
              </a:rPr>
              <a:t>Estamos operando com um orçamento apertado.</a:t>
            </a:r>
          </a:p>
          <a:p>
            <a:pPr marL="12700" marR="5080">
              <a:lnSpc>
                <a:spcPct val="109100"/>
              </a:lnSpc>
              <a:spcBef>
                <a:spcPts val="100"/>
              </a:spcBef>
            </a:pPr>
            <a:r>
              <a:rPr lang="pt-BR" sz="1200" spc="-5" dirty="0">
                <a:latin typeface="Arial"/>
                <a:cs typeface="Arial"/>
              </a:rPr>
              <a:t>Estamos indo para a nuvem, o que significa que precisamos de uma rede em nuvem que possamos usar para hospedar nosso site público, nosso site interno, e-mail, e que forneça aos nossos funcionários acesso a recursos como impressoras e ferramentas e informações privadas.</a:t>
            </a:r>
          </a:p>
          <a:p>
            <a:pPr marL="12700" marR="5080">
              <a:lnSpc>
                <a:spcPct val="109100"/>
              </a:lnSpc>
              <a:spcBef>
                <a:spcPts val="100"/>
              </a:spcBef>
            </a:pPr>
            <a:endParaRPr lang="pt-BR" sz="1200" spc="-5" dirty="0">
              <a:latin typeface="Arial"/>
              <a:cs typeface="Arial"/>
            </a:endParaRPr>
          </a:p>
          <a:p>
            <a:pPr marL="12700" marR="5080">
              <a:lnSpc>
                <a:spcPct val="109100"/>
              </a:lnSpc>
              <a:spcBef>
                <a:spcPts val="100"/>
              </a:spcBef>
            </a:pPr>
            <a:r>
              <a:rPr lang="pt-BR" sz="1200" spc="-5" dirty="0">
                <a:latin typeface="Arial"/>
                <a:cs typeface="Arial"/>
              </a:rPr>
              <a:t>É aí que você entra. A </a:t>
            </a:r>
            <a:r>
              <a:rPr lang="pt-BR" sz="1200" spc="-5" dirty="0" err="1">
                <a:latin typeface="Arial"/>
                <a:cs typeface="Arial"/>
              </a:rPr>
              <a:t>BitBeat</a:t>
            </a:r>
            <a:r>
              <a:rPr lang="pt-BR" sz="1200" spc="-5" dirty="0">
                <a:latin typeface="Arial"/>
                <a:cs typeface="Arial"/>
              </a:rPr>
              <a:t> o contratou para configurar sua infraestrutura. Você já reuniu os requisitos do </a:t>
            </a:r>
            <a:r>
              <a:rPr lang="pt-BR" sz="1200" spc="-5" dirty="0" err="1">
                <a:latin typeface="Arial"/>
                <a:cs typeface="Arial"/>
              </a:rPr>
              <a:t>BitBeat</a:t>
            </a:r>
            <a:r>
              <a:rPr lang="pt-BR" sz="1200" spc="-5" dirty="0">
                <a:latin typeface="Arial"/>
                <a:cs typeface="Arial"/>
              </a:rPr>
              <a:t> e está pronto para começar.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52600" y="1734548"/>
            <a:ext cx="1870424" cy="21368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5225412" y="2300083"/>
            <a:ext cx="2123061" cy="6295332"/>
          </a:xfrm>
          <a:custGeom>
            <a:avLst/>
            <a:gdLst/>
            <a:ahLst/>
            <a:cxnLst/>
            <a:rect l="l" t="t" r="r" b="b"/>
            <a:pathLst>
              <a:path w="2082800" h="6184900">
                <a:moveTo>
                  <a:pt x="347143" y="0"/>
                </a:moveTo>
                <a:lnTo>
                  <a:pt x="2082800" y="0"/>
                </a:lnTo>
                <a:lnTo>
                  <a:pt x="2082800" y="5837757"/>
                </a:lnTo>
                <a:lnTo>
                  <a:pt x="2079631" y="5884862"/>
                </a:lnTo>
                <a:lnTo>
                  <a:pt x="2070399" y="5930041"/>
                </a:lnTo>
                <a:lnTo>
                  <a:pt x="2055519" y="5972880"/>
                </a:lnTo>
                <a:lnTo>
                  <a:pt x="2035404" y="6012966"/>
                </a:lnTo>
                <a:lnTo>
                  <a:pt x="2010468" y="6049885"/>
                </a:lnTo>
                <a:lnTo>
                  <a:pt x="1981124" y="6083224"/>
                </a:lnTo>
                <a:lnTo>
                  <a:pt x="1947785" y="6112568"/>
                </a:lnTo>
                <a:lnTo>
                  <a:pt x="1910866" y="6137504"/>
                </a:lnTo>
                <a:lnTo>
                  <a:pt x="1870780" y="6157619"/>
                </a:lnTo>
                <a:lnTo>
                  <a:pt x="1827941" y="6172499"/>
                </a:lnTo>
                <a:lnTo>
                  <a:pt x="1782762" y="6181731"/>
                </a:lnTo>
                <a:lnTo>
                  <a:pt x="1735657" y="6184900"/>
                </a:lnTo>
                <a:lnTo>
                  <a:pt x="0" y="6184900"/>
                </a:lnTo>
                <a:lnTo>
                  <a:pt x="0" y="347143"/>
                </a:lnTo>
                <a:lnTo>
                  <a:pt x="3169" y="300037"/>
                </a:lnTo>
                <a:lnTo>
                  <a:pt x="12400" y="254858"/>
                </a:lnTo>
                <a:lnTo>
                  <a:pt x="27280" y="212019"/>
                </a:lnTo>
                <a:lnTo>
                  <a:pt x="47395" y="171933"/>
                </a:lnTo>
                <a:lnTo>
                  <a:pt x="72331" y="135014"/>
                </a:lnTo>
                <a:lnTo>
                  <a:pt x="101675" y="101675"/>
                </a:lnTo>
                <a:lnTo>
                  <a:pt x="135014" y="72331"/>
                </a:lnTo>
                <a:lnTo>
                  <a:pt x="171933" y="47395"/>
                </a:lnTo>
                <a:lnTo>
                  <a:pt x="212019" y="27280"/>
                </a:lnTo>
                <a:lnTo>
                  <a:pt x="254858" y="12400"/>
                </a:lnTo>
                <a:lnTo>
                  <a:pt x="300038" y="3169"/>
                </a:lnTo>
                <a:lnTo>
                  <a:pt x="347143" y="0"/>
                </a:lnTo>
                <a:close/>
              </a:path>
            </a:pathLst>
          </a:custGeom>
          <a:ln w="1905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5645394" y="3331184"/>
            <a:ext cx="1406381" cy="2155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0510" marR="5080" indent="-258445">
              <a:lnSpc>
                <a:spcPct val="116700"/>
              </a:lnSpc>
              <a:spcBef>
                <a:spcPts val="100"/>
              </a:spcBef>
            </a:pPr>
            <a:r>
              <a:rPr lang="pt-BR" sz="1200" b="1" spc="-5" dirty="0">
                <a:solidFill>
                  <a:srgbClr val="262626"/>
                </a:solidFill>
                <a:cs typeface="Calibri"/>
              </a:rPr>
              <a:t>ANTES DE COMEÇAR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35011" y="3688661"/>
            <a:ext cx="1660525" cy="12891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7200"/>
              </a:lnSpc>
              <a:spcBef>
                <a:spcPts val="90"/>
              </a:spcBef>
            </a:pPr>
            <a:r>
              <a:rPr lang="pt-BR" sz="1200" spc="-5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Aqui estão algumas informações importantes que você deve saber antes de iniciar esta atividade prática.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35011" y="5156191"/>
            <a:ext cx="1759793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b="1" spc="-5" dirty="0">
                <a:solidFill>
                  <a:srgbClr val="262626"/>
                </a:solidFill>
                <a:latin typeface="Calibri"/>
                <a:cs typeface="Calibri"/>
              </a:rPr>
              <a:t>Tempo da atividade</a:t>
            </a:r>
            <a:r>
              <a:rPr sz="1200" b="1" dirty="0">
                <a:solidFill>
                  <a:srgbClr val="262626"/>
                </a:solidFill>
                <a:latin typeface="Calibri"/>
                <a:cs typeface="Calibri"/>
              </a:rPr>
              <a:t>: </a:t>
            </a:r>
            <a:r>
              <a:rPr sz="1200" dirty="0">
                <a:solidFill>
                  <a:srgbClr val="262626"/>
                </a:solidFill>
                <a:latin typeface="Calibri"/>
                <a:cs typeface="Calibri"/>
              </a:rPr>
              <a:t>60</a:t>
            </a:r>
            <a:r>
              <a:rPr sz="1200" spc="-6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62626"/>
                </a:solidFill>
                <a:latin typeface="Calibri"/>
                <a:cs typeface="Calibri"/>
              </a:rPr>
              <a:t>min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888162" y="2398243"/>
            <a:ext cx="797560" cy="6920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xfrm>
            <a:off x="7194804" y="9214792"/>
            <a:ext cx="153670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40"/>
                </a:spcBef>
              </a:pPr>
              <a:t>2</a:t>
            </a:fld>
            <a:endParaRPr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1ACF6B0-4F5A-4D7D-8BF8-597A0546E45B}"/>
              </a:ext>
            </a:extLst>
          </p:cNvPr>
          <p:cNvSpPr/>
          <p:nvPr/>
        </p:nvSpPr>
        <p:spPr>
          <a:xfrm>
            <a:off x="5251704" y="5636310"/>
            <a:ext cx="1943100" cy="2679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ct val="116900"/>
              </a:lnSpc>
              <a:spcBef>
                <a:spcPts val="95"/>
              </a:spcBef>
            </a:pPr>
            <a:r>
              <a:rPr lang="pt-BR" sz="1200" b="1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Requisitos</a:t>
            </a:r>
            <a:r>
              <a:rPr lang="pt-BR" sz="12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você deve ter uma conta AWS </a:t>
            </a:r>
            <a:r>
              <a:rPr lang="pt-BR" sz="1200" dirty="0" err="1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Educate</a:t>
            </a:r>
            <a:r>
              <a:rPr lang="pt-BR" sz="12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. Se você não se registrou para uma conta do AWS </a:t>
            </a:r>
            <a:r>
              <a:rPr lang="pt-BR" sz="1200" dirty="0" err="1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Educate</a:t>
            </a:r>
            <a:r>
              <a:rPr lang="pt-BR" sz="12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siga as instruções fornecidas na página do </a:t>
            </a:r>
            <a:r>
              <a:rPr lang="pt-BR" sz="1200" dirty="0" err="1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Educate</a:t>
            </a:r>
            <a:r>
              <a:rPr lang="pt-BR" sz="12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2700" marR="5080">
              <a:lnSpc>
                <a:spcPct val="116900"/>
              </a:lnSpc>
              <a:spcBef>
                <a:spcPts val="95"/>
              </a:spcBef>
            </a:pPr>
            <a:r>
              <a:rPr lang="pt-BR" sz="12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Obtendo ajuda: se você tiver problemas ao concluir esta atividade, pergunte ao seu instrutor.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880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8">
            <a:extLst>
              <a:ext uri="{FF2B5EF4-FFF2-40B4-BE49-F238E27FC236}">
                <a16:creationId xmlns:a16="http://schemas.microsoft.com/office/drawing/2014/main" id="{3ACA28AD-6370-DC45-999E-9581FE970F18}"/>
              </a:ext>
            </a:extLst>
          </p:cNvPr>
          <p:cNvSpPr/>
          <p:nvPr/>
        </p:nvSpPr>
        <p:spPr>
          <a:xfrm>
            <a:off x="7058025" y="111125"/>
            <a:ext cx="714375" cy="1491615"/>
          </a:xfrm>
          <a:custGeom>
            <a:avLst/>
            <a:gdLst/>
            <a:ahLst/>
            <a:cxnLst/>
            <a:rect l="l" t="t" r="r" b="b"/>
            <a:pathLst>
              <a:path w="714375" h="1491615">
                <a:moveTo>
                  <a:pt x="714375" y="0"/>
                </a:moveTo>
                <a:lnTo>
                  <a:pt x="157352" y="0"/>
                </a:lnTo>
                <a:lnTo>
                  <a:pt x="107630" y="8025"/>
                </a:lnTo>
                <a:lnTo>
                  <a:pt x="64437" y="30370"/>
                </a:lnTo>
                <a:lnTo>
                  <a:pt x="30370" y="64437"/>
                </a:lnTo>
                <a:lnTo>
                  <a:pt x="8025" y="107630"/>
                </a:lnTo>
                <a:lnTo>
                  <a:pt x="0" y="157352"/>
                </a:lnTo>
                <a:lnTo>
                  <a:pt x="0" y="1334261"/>
                </a:lnTo>
                <a:lnTo>
                  <a:pt x="8025" y="1383984"/>
                </a:lnTo>
                <a:lnTo>
                  <a:pt x="30370" y="1427177"/>
                </a:lnTo>
                <a:lnTo>
                  <a:pt x="64437" y="1461244"/>
                </a:lnTo>
                <a:lnTo>
                  <a:pt x="107630" y="1483589"/>
                </a:lnTo>
                <a:lnTo>
                  <a:pt x="157352" y="1491615"/>
                </a:lnTo>
                <a:lnTo>
                  <a:pt x="714375" y="1491615"/>
                </a:lnTo>
                <a:lnTo>
                  <a:pt x="714375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1E165C89-9C6E-B54F-B472-4AF8B23BAAF4}"/>
              </a:ext>
            </a:extLst>
          </p:cNvPr>
          <p:cNvSpPr txBox="1"/>
          <p:nvPr/>
        </p:nvSpPr>
        <p:spPr>
          <a:xfrm>
            <a:off x="7058026" y="990600"/>
            <a:ext cx="714373" cy="453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</a:t>
            </a:r>
            <a:endParaRPr lang="en-US" sz="900" b="1" spc="-5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9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PRIVATE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9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</a:t>
            </a:r>
            <a:endParaRPr sz="900" b="1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6429394E-EAC8-B147-B938-DAD792949E19}"/>
              </a:ext>
            </a:extLst>
          </p:cNvPr>
          <p:cNvSpPr/>
          <p:nvPr/>
        </p:nvSpPr>
        <p:spPr>
          <a:xfrm>
            <a:off x="7153908" y="228600"/>
            <a:ext cx="548642" cy="696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CD77796-7A20-4AFE-A883-88350E653B67}"/>
              </a:ext>
            </a:extLst>
          </p:cNvPr>
          <p:cNvSpPr/>
          <p:nvPr/>
        </p:nvSpPr>
        <p:spPr>
          <a:xfrm>
            <a:off x="381000" y="990600"/>
            <a:ext cx="548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pc="-5" dirty="0">
                <a:solidFill>
                  <a:srgbClr val="2D3B45"/>
                </a:solidFill>
                <a:latin typeface="Arial"/>
                <a:cs typeface="Arial"/>
              </a:rPr>
              <a:t>Desativar proteção para deletar o Banco de Dados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886B3F8-17FF-4DB9-8BF4-F824F1581AF3}"/>
              </a:ext>
            </a:extLst>
          </p:cNvPr>
          <p:cNvSpPr/>
          <p:nvPr/>
        </p:nvSpPr>
        <p:spPr>
          <a:xfrm>
            <a:off x="3657600" y="1553156"/>
            <a:ext cx="15577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spc="-5" dirty="0">
                <a:solidFill>
                  <a:srgbClr val="FF0000"/>
                </a:solidFill>
                <a:latin typeface="Arial"/>
                <a:cs typeface="Arial"/>
              </a:rPr>
              <a:t>Clique em </a:t>
            </a:r>
            <a:r>
              <a:rPr lang="pt-BR" sz="1400" spc="-5" dirty="0" err="1">
                <a:solidFill>
                  <a:srgbClr val="FF0000"/>
                </a:solidFill>
                <a:latin typeface="Arial"/>
                <a:cs typeface="Arial"/>
              </a:rPr>
              <a:t>Modify</a:t>
            </a:r>
            <a:endParaRPr lang="pt-BR" sz="1400" dirty="0">
              <a:solidFill>
                <a:srgbClr val="FF0000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B234CFD-4F58-47DE-B1E8-4CB859391F0D}"/>
              </a:ext>
            </a:extLst>
          </p:cNvPr>
          <p:cNvSpPr/>
          <p:nvPr/>
        </p:nvSpPr>
        <p:spPr>
          <a:xfrm>
            <a:off x="609600" y="3379330"/>
            <a:ext cx="40539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spc="-5" dirty="0">
                <a:solidFill>
                  <a:srgbClr val="FF0000"/>
                </a:solidFill>
                <a:latin typeface="Arial"/>
                <a:cs typeface="Arial"/>
              </a:rPr>
              <a:t>OBS: para modificar o banco precisa estar ligado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C00068D-C8CD-4B13-9050-33F883E94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25" y="4800600"/>
            <a:ext cx="6553200" cy="297630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28C85C8-8746-413A-9BF0-EC21173FEB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1820245"/>
            <a:ext cx="7391400" cy="1436795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45AD6DC0-ACB5-4813-8D4C-58DA6145D676}"/>
              </a:ext>
            </a:extLst>
          </p:cNvPr>
          <p:cNvSpPr/>
          <p:nvPr/>
        </p:nvSpPr>
        <p:spPr>
          <a:xfrm>
            <a:off x="1591077" y="2777148"/>
            <a:ext cx="15013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spc="-5" dirty="0">
                <a:solidFill>
                  <a:srgbClr val="FF0000"/>
                </a:solidFill>
                <a:latin typeface="Arial"/>
                <a:cs typeface="Arial"/>
              </a:rPr>
              <a:t>Selecione o Cluster</a:t>
            </a:r>
            <a:endParaRPr lang="pt-BR" sz="1200" dirty="0">
              <a:solidFill>
                <a:srgbClr val="FF0000"/>
              </a:solidFill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D0CA3BF6-ACA8-40BC-91F1-146B5AEE8541}"/>
              </a:ext>
            </a:extLst>
          </p:cNvPr>
          <p:cNvSpPr/>
          <p:nvPr/>
        </p:nvSpPr>
        <p:spPr>
          <a:xfrm>
            <a:off x="2133600" y="3017094"/>
            <a:ext cx="8015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spc="-5" dirty="0">
                <a:solidFill>
                  <a:srgbClr val="FF0000"/>
                </a:solidFill>
                <a:latin typeface="Arial"/>
                <a:cs typeface="Arial"/>
              </a:rPr>
              <a:t>Não o nó</a:t>
            </a:r>
            <a:endParaRPr lang="pt-BR" sz="1200" dirty="0">
              <a:solidFill>
                <a:srgbClr val="FF0000"/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11746D-2A20-445C-965D-0C2F5BE95F32}"/>
              </a:ext>
            </a:extLst>
          </p:cNvPr>
          <p:cNvSpPr/>
          <p:nvPr/>
        </p:nvSpPr>
        <p:spPr>
          <a:xfrm>
            <a:off x="596900" y="4179669"/>
            <a:ext cx="64293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pc="-5" dirty="0">
                <a:solidFill>
                  <a:srgbClr val="FF0000"/>
                </a:solidFill>
                <a:latin typeface="Arial"/>
                <a:cs typeface="Arial"/>
              </a:rPr>
              <a:t>Role até o final e desmarque a opção “</a:t>
            </a:r>
            <a:r>
              <a:rPr lang="pt-BR" spc="-5" dirty="0" err="1">
                <a:solidFill>
                  <a:srgbClr val="FF0000"/>
                </a:solidFill>
                <a:latin typeface="Arial"/>
                <a:cs typeface="Arial"/>
              </a:rPr>
              <a:t>Enable</a:t>
            </a:r>
            <a:r>
              <a:rPr lang="pt-BR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spc="-5" dirty="0" err="1">
                <a:solidFill>
                  <a:srgbClr val="FF0000"/>
                </a:solidFill>
                <a:latin typeface="Arial"/>
                <a:cs typeface="Arial"/>
              </a:rPr>
              <a:t>detection</a:t>
            </a:r>
            <a:r>
              <a:rPr lang="pt-BR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spc="-5" dirty="0" err="1">
                <a:solidFill>
                  <a:srgbClr val="FF0000"/>
                </a:solidFill>
                <a:latin typeface="Arial"/>
                <a:cs typeface="Arial"/>
              </a:rPr>
              <a:t>protection</a:t>
            </a:r>
            <a:r>
              <a:rPr lang="pt-BR" spc="-5" dirty="0">
                <a:solidFill>
                  <a:srgbClr val="FF0000"/>
                </a:solidFill>
                <a:latin typeface="Arial"/>
                <a:cs typeface="Arial"/>
              </a:rPr>
              <a:t>”</a:t>
            </a:r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6CB57F4-04E2-4DCF-8632-AEA4A8177545}"/>
              </a:ext>
            </a:extLst>
          </p:cNvPr>
          <p:cNvSpPr/>
          <p:nvPr/>
        </p:nvSpPr>
        <p:spPr>
          <a:xfrm>
            <a:off x="5320680" y="7086600"/>
            <a:ext cx="1705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spc="-5" dirty="0">
                <a:solidFill>
                  <a:srgbClr val="FF0000"/>
                </a:solidFill>
                <a:latin typeface="Arial"/>
                <a:cs typeface="Arial"/>
              </a:rPr>
              <a:t>Clique em continue</a:t>
            </a:r>
            <a:endParaRPr lang="pt-BR" sz="1400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0E9F202-6423-4911-B20A-6D5265EC9A45}"/>
              </a:ext>
            </a:extLst>
          </p:cNvPr>
          <p:cNvSpPr/>
          <p:nvPr/>
        </p:nvSpPr>
        <p:spPr>
          <a:xfrm>
            <a:off x="5352430" y="7829514"/>
            <a:ext cx="19627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spc="-5">
                <a:solidFill>
                  <a:srgbClr val="FF0000"/>
                </a:solidFill>
                <a:latin typeface="Arial"/>
                <a:cs typeface="Arial"/>
              </a:rPr>
              <a:t>Depois </a:t>
            </a:r>
            <a:r>
              <a:rPr lang="pt-BR" sz="1400" spc="-5" dirty="0">
                <a:solidFill>
                  <a:srgbClr val="FF0000"/>
                </a:solidFill>
                <a:latin typeface="Arial"/>
                <a:cs typeface="Arial"/>
              </a:rPr>
              <a:t>Clique em </a:t>
            </a:r>
            <a:r>
              <a:rPr lang="pt-BR" sz="1400" spc="-5" dirty="0" err="1">
                <a:solidFill>
                  <a:srgbClr val="FF0000"/>
                </a:solidFill>
                <a:latin typeface="Arial"/>
                <a:cs typeface="Arial"/>
              </a:rPr>
              <a:t>Save</a:t>
            </a:r>
            <a:r>
              <a:rPr lang="pt-BR" sz="14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sz="1400" spc="-5" dirty="0" err="1">
                <a:solidFill>
                  <a:srgbClr val="FF0000"/>
                </a:solidFill>
                <a:latin typeface="Arial"/>
                <a:cs typeface="Arial"/>
              </a:rPr>
              <a:t>Modify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584847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8">
            <a:extLst>
              <a:ext uri="{FF2B5EF4-FFF2-40B4-BE49-F238E27FC236}">
                <a16:creationId xmlns:a16="http://schemas.microsoft.com/office/drawing/2014/main" id="{3ACA28AD-6370-DC45-999E-9581FE970F18}"/>
              </a:ext>
            </a:extLst>
          </p:cNvPr>
          <p:cNvSpPr/>
          <p:nvPr/>
        </p:nvSpPr>
        <p:spPr>
          <a:xfrm>
            <a:off x="7058025" y="111125"/>
            <a:ext cx="714375" cy="1491615"/>
          </a:xfrm>
          <a:custGeom>
            <a:avLst/>
            <a:gdLst/>
            <a:ahLst/>
            <a:cxnLst/>
            <a:rect l="l" t="t" r="r" b="b"/>
            <a:pathLst>
              <a:path w="714375" h="1491615">
                <a:moveTo>
                  <a:pt x="714375" y="0"/>
                </a:moveTo>
                <a:lnTo>
                  <a:pt x="157352" y="0"/>
                </a:lnTo>
                <a:lnTo>
                  <a:pt x="107630" y="8025"/>
                </a:lnTo>
                <a:lnTo>
                  <a:pt x="64437" y="30370"/>
                </a:lnTo>
                <a:lnTo>
                  <a:pt x="30370" y="64437"/>
                </a:lnTo>
                <a:lnTo>
                  <a:pt x="8025" y="107630"/>
                </a:lnTo>
                <a:lnTo>
                  <a:pt x="0" y="157352"/>
                </a:lnTo>
                <a:lnTo>
                  <a:pt x="0" y="1334261"/>
                </a:lnTo>
                <a:lnTo>
                  <a:pt x="8025" y="1383984"/>
                </a:lnTo>
                <a:lnTo>
                  <a:pt x="30370" y="1427177"/>
                </a:lnTo>
                <a:lnTo>
                  <a:pt x="64437" y="1461244"/>
                </a:lnTo>
                <a:lnTo>
                  <a:pt x="107630" y="1483589"/>
                </a:lnTo>
                <a:lnTo>
                  <a:pt x="157352" y="1491615"/>
                </a:lnTo>
                <a:lnTo>
                  <a:pt x="714375" y="1491615"/>
                </a:lnTo>
                <a:lnTo>
                  <a:pt x="714375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1E165C89-9C6E-B54F-B472-4AF8B23BAAF4}"/>
              </a:ext>
            </a:extLst>
          </p:cNvPr>
          <p:cNvSpPr txBox="1"/>
          <p:nvPr/>
        </p:nvSpPr>
        <p:spPr>
          <a:xfrm>
            <a:off x="7058026" y="990600"/>
            <a:ext cx="714373" cy="453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</a:t>
            </a:r>
            <a:endParaRPr lang="en-US" sz="900" b="1" spc="-5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9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PRIVATE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9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</a:t>
            </a:r>
            <a:endParaRPr sz="900" b="1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6429394E-EAC8-B147-B938-DAD792949E19}"/>
              </a:ext>
            </a:extLst>
          </p:cNvPr>
          <p:cNvSpPr/>
          <p:nvPr/>
        </p:nvSpPr>
        <p:spPr>
          <a:xfrm>
            <a:off x="7153908" y="228600"/>
            <a:ext cx="548642" cy="696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CD77796-7A20-4AFE-A883-88350E653B67}"/>
              </a:ext>
            </a:extLst>
          </p:cNvPr>
          <p:cNvSpPr/>
          <p:nvPr/>
        </p:nvSpPr>
        <p:spPr>
          <a:xfrm>
            <a:off x="381000" y="990600"/>
            <a:ext cx="548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pc="-5" dirty="0">
                <a:solidFill>
                  <a:srgbClr val="2D3B45"/>
                </a:solidFill>
                <a:latin typeface="Arial"/>
                <a:cs typeface="Arial"/>
              </a:rPr>
              <a:t>Desativar proteção para deletar o Banco de Dados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603D69F-9CC5-42E2-BCCE-AD7BA7017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812" y="2819400"/>
            <a:ext cx="7010400" cy="2585026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181EE489-1990-49A5-A343-8A5F425188B0}"/>
              </a:ext>
            </a:extLst>
          </p:cNvPr>
          <p:cNvSpPr/>
          <p:nvPr/>
        </p:nvSpPr>
        <p:spPr>
          <a:xfrm>
            <a:off x="457200" y="2209800"/>
            <a:ext cx="548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pc="-5" dirty="0">
                <a:solidFill>
                  <a:srgbClr val="2D3B45"/>
                </a:solidFill>
                <a:latin typeface="Arial"/>
                <a:cs typeface="Arial"/>
              </a:rPr>
              <a:t>Deletar o Banco de Dados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B234CFD-4F58-47DE-B1E8-4CB859391F0D}"/>
              </a:ext>
            </a:extLst>
          </p:cNvPr>
          <p:cNvSpPr/>
          <p:nvPr/>
        </p:nvSpPr>
        <p:spPr>
          <a:xfrm>
            <a:off x="558800" y="2579132"/>
            <a:ext cx="40539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spc="-5" dirty="0">
                <a:solidFill>
                  <a:srgbClr val="FF0000"/>
                </a:solidFill>
                <a:latin typeface="Arial"/>
                <a:cs typeface="Arial"/>
              </a:rPr>
              <a:t>OBS: para modificar o banco precisa estar ligado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5D7A2D9-C4F0-47DB-B237-0400BF12D1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6248400"/>
            <a:ext cx="5724525" cy="504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036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2F7344E-3191-4A25-8CE4-D9975FED2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704" y="2255642"/>
            <a:ext cx="2919585" cy="374946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99364" y="1401571"/>
            <a:ext cx="2320036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b="1" dirty="0">
                <a:latin typeface="Arial"/>
                <a:cs typeface="Arial"/>
              </a:rPr>
              <a:t>VISÃO GERAL DA TAREFA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3776" y="1740407"/>
            <a:ext cx="6784975" cy="182880"/>
          </a:xfrm>
          <a:custGeom>
            <a:avLst/>
            <a:gdLst/>
            <a:ahLst/>
            <a:cxnLst/>
            <a:rect l="l" t="t" r="r" b="b"/>
            <a:pathLst>
              <a:path w="6784975" h="182880">
                <a:moveTo>
                  <a:pt x="0" y="0"/>
                </a:moveTo>
                <a:lnTo>
                  <a:pt x="6784848" y="0"/>
                </a:lnTo>
                <a:lnTo>
                  <a:pt x="6784848" y="182880"/>
                </a:lnTo>
                <a:lnTo>
                  <a:pt x="0" y="1828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93776" y="1923288"/>
            <a:ext cx="6784975" cy="186055"/>
          </a:xfrm>
          <a:custGeom>
            <a:avLst/>
            <a:gdLst/>
            <a:ahLst/>
            <a:cxnLst/>
            <a:rect l="l" t="t" r="r" b="b"/>
            <a:pathLst>
              <a:path w="6784975" h="186055">
                <a:moveTo>
                  <a:pt x="0" y="0"/>
                </a:moveTo>
                <a:lnTo>
                  <a:pt x="6784848" y="0"/>
                </a:lnTo>
                <a:lnTo>
                  <a:pt x="6784848" y="185927"/>
                </a:lnTo>
                <a:lnTo>
                  <a:pt x="0" y="1859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493776" y="2109216"/>
            <a:ext cx="6784975" cy="186055"/>
          </a:xfrm>
          <a:custGeom>
            <a:avLst/>
            <a:gdLst/>
            <a:ahLst/>
            <a:cxnLst/>
            <a:rect l="l" t="t" r="r" b="b"/>
            <a:pathLst>
              <a:path w="6784975" h="186055">
                <a:moveTo>
                  <a:pt x="0" y="0"/>
                </a:moveTo>
                <a:lnTo>
                  <a:pt x="6784848" y="0"/>
                </a:lnTo>
                <a:lnTo>
                  <a:pt x="6784848" y="185927"/>
                </a:lnTo>
                <a:lnTo>
                  <a:pt x="0" y="1859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499364" y="1703933"/>
            <a:ext cx="6710680" cy="80772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85"/>
              </a:spcBef>
            </a:pPr>
            <a:r>
              <a:rPr lang="pt-BR" sz="1200" spc="-5" dirty="0">
                <a:latin typeface="Arial"/>
                <a:cs typeface="Arial"/>
              </a:rPr>
              <a:t>Nesta atividade prática, você criará uma </a:t>
            </a:r>
            <a:r>
              <a:rPr lang="pt-BR" sz="1200" b="1" spc="-5" dirty="0" err="1">
                <a:latin typeface="Arial"/>
                <a:cs typeface="Arial"/>
              </a:rPr>
              <a:t>Amazon</a:t>
            </a:r>
            <a:r>
              <a:rPr lang="pt-BR" sz="1200" b="1" spc="-5" dirty="0">
                <a:latin typeface="Arial"/>
                <a:cs typeface="Arial"/>
              </a:rPr>
              <a:t> Virtual Private Cloud (</a:t>
            </a:r>
            <a:r>
              <a:rPr lang="pt-BR" sz="1200" b="1" spc="-5" dirty="0" err="1">
                <a:latin typeface="Arial"/>
                <a:cs typeface="Arial"/>
              </a:rPr>
              <a:t>Amazon</a:t>
            </a:r>
            <a:r>
              <a:rPr lang="pt-BR" sz="1200" b="1" spc="-5" dirty="0">
                <a:latin typeface="Arial"/>
                <a:cs typeface="Arial"/>
              </a:rPr>
              <a:t> VPC</a:t>
            </a:r>
            <a:r>
              <a:rPr lang="pt-BR" sz="1200" spc="-5" dirty="0">
                <a:latin typeface="Arial"/>
                <a:cs typeface="Arial"/>
              </a:rPr>
              <a:t>). Ao criar o </a:t>
            </a:r>
            <a:r>
              <a:rPr lang="pt-BR" sz="1200" spc="-5" dirty="0" err="1">
                <a:latin typeface="Arial"/>
                <a:cs typeface="Arial"/>
              </a:rPr>
              <a:t>Amazon</a:t>
            </a:r>
            <a:r>
              <a:rPr lang="pt-BR" sz="1200" spc="-5" dirty="0">
                <a:latin typeface="Arial"/>
                <a:cs typeface="Arial"/>
              </a:rPr>
              <a:t> VPC, você criará uma </a:t>
            </a:r>
            <a:r>
              <a:rPr lang="pt-BR" sz="1200" spc="-5" dirty="0" err="1">
                <a:latin typeface="Arial"/>
                <a:cs typeface="Arial"/>
              </a:rPr>
              <a:t>sub-rede</a:t>
            </a:r>
            <a:r>
              <a:rPr lang="pt-BR" sz="1200" spc="-5" dirty="0">
                <a:latin typeface="Arial"/>
                <a:cs typeface="Arial"/>
              </a:rPr>
              <a:t> pública e uma </a:t>
            </a:r>
            <a:r>
              <a:rPr lang="pt-BR" sz="1200" spc="-5" dirty="0" err="1">
                <a:latin typeface="Arial"/>
                <a:cs typeface="Arial"/>
              </a:rPr>
              <a:t>sub-rede</a:t>
            </a:r>
            <a:r>
              <a:rPr lang="pt-BR" sz="1200" spc="-5" dirty="0">
                <a:latin typeface="Arial"/>
                <a:cs typeface="Arial"/>
              </a:rPr>
              <a:t> privada para gerenciar o fluxo de tráfego entre a </a:t>
            </a:r>
            <a:r>
              <a:rPr lang="pt-BR" sz="1200" spc="-5" dirty="0" err="1">
                <a:latin typeface="Arial"/>
                <a:cs typeface="Arial"/>
              </a:rPr>
              <a:t>sub-rede</a:t>
            </a:r>
            <a:r>
              <a:rPr lang="pt-BR" sz="1200" spc="-5" dirty="0">
                <a:latin typeface="Arial"/>
                <a:cs typeface="Arial"/>
              </a:rPr>
              <a:t> e o gateway de Internet. Abaixo está um diagrama da infraestrutura que você construirá: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3776" y="4963687"/>
            <a:ext cx="6053836" cy="195181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lang="pt-BR" sz="1100" spc="-5" dirty="0">
                <a:latin typeface="Arial"/>
                <a:cs typeface="Arial"/>
              </a:rPr>
              <a:t>Você criará:</a:t>
            </a:r>
          </a:p>
          <a:p>
            <a:pPr marL="184150" indent="-171450">
              <a:lnSpc>
                <a:spcPct val="100000"/>
              </a:lnSpc>
              <a:spcBef>
                <a:spcPts val="219"/>
              </a:spcBef>
              <a:buFont typeface="Arial" panose="020B0604020202020204" pitchFamily="34" charset="0"/>
              <a:buChar char="•"/>
            </a:pPr>
            <a:r>
              <a:rPr lang="pt-BR" sz="1100" spc="-5" dirty="0">
                <a:latin typeface="Arial"/>
                <a:cs typeface="Arial"/>
              </a:rPr>
              <a:t>Um </a:t>
            </a:r>
            <a:r>
              <a:rPr lang="pt-BR" sz="1100" spc="-5" dirty="0" err="1">
                <a:latin typeface="Arial"/>
                <a:cs typeface="Arial"/>
              </a:rPr>
              <a:t>Amazon</a:t>
            </a:r>
            <a:r>
              <a:rPr lang="pt-BR" sz="1100" spc="-5" dirty="0">
                <a:latin typeface="Arial"/>
                <a:cs typeface="Arial"/>
              </a:rPr>
              <a:t> VPC</a:t>
            </a:r>
          </a:p>
          <a:p>
            <a:pPr marL="184150" indent="-171450">
              <a:lnSpc>
                <a:spcPct val="100000"/>
              </a:lnSpc>
              <a:spcBef>
                <a:spcPts val="219"/>
              </a:spcBef>
              <a:buFont typeface="Arial" panose="020B0604020202020204" pitchFamily="34" charset="0"/>
              <a:buChar char="•"/>
            </a:pPr>
            <a:r>
              <a:rPr lang="pt-BR" sz="1100" spc="-5" dirty="0">
                <a:latin typeface="Arial"/>
                <a:cs typeface="Arial"/>
              </a:rPr>
              <a:t>Duas </a:t>
            </a:r>
            <a:r>
              <a:rPr lang="pt-BR" sz="1100" spc="-5" dirty="0" err="1">
                <a:latin typeface="Arial"/>
                <a:cs typeface="Arial"/>
              </a:rPr>
              <a:t>sub-redes</a:t>
            </a:r>
            <a:r>
              <a:rPr lang="pt-BR" sz="1100" spc="-5" dirty="0">
                <a:latin typeface="Arial"/>
                <a:cs typeface="Arial"/>
              </a:rPr>
              <a:t> privadas e duas </a:t>
            </a:r>
            <a:r>
              <a:rPr lang="pt-BR" sz="1100" spc="-5" dirty="0" err="1">
                <a:latin typeface="Arial"/>
                <a:cs typeface="Arial"/>
              </a:rPr>
              <a:t>sub-redes</a:t>
            </a:r>
            <a:r>
              <a:rPr lang="pt-BR" sz="1100" spc="-5" dirty="0">
                <a:latin typeface="Arial"/>
                <a:cs typeface="Arial"/>
              </a:rPr>
              <a:t> públicas</a:t>
            </a:r>
          </a:p>
          <a:p>
            <a:pPr marL="184150" indent="-171450">
              <a:lnSpc>
                <a:spcPct val="100000"/>
              </a:lnSpc>
              <a:spcBef>
                <a:spcPts val="219"/>
              </a:spcBef>
              <a:buFont typeface="Arial" panose="020B0604020202020204" pitchFamily="34" charset="0"/>
              <a:buChar char="•"/>
            </a:pPr>
            <a:r>
              <a:rPr lang="pt-BR" sz="1100" spc="-5" dirty="0">
                <a:latin typeface="Arial"/>
                <a:cs typeface="Arial"/>
              </a:rPr>
              <a:t>Um portal de internet </a:t>
            </a:r>
            <a:r>
              <a:rPr lang="pt-BR" sz="1100" spc="-5" dirty="0" err="1">
                <a:latin typeface="Arial"/>
                <a:cs typeface="Arial"/>
              </a:rPr>
              <a:t>WebAPP</a:t>
            </a:r>
            <a:endParaRPr lang="pt-BR" sz="1100" spc="-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endParaRPr lang="pt-BR" sz="1100" spc="-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lang="pt-BR" sz="1100" spc="-5" dirty="0">
                <a:latin typeface="Arial"/>
                <a:cs typeface="Arial"/>
              </a:rPr>
              <a:t>RESULTADOS DE APRENDIZAGEM:</a:t>
            </a: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lang="pt-BR" sz="1100" spc="-5" dirty="0">
                <a:latin typeface="Arial"/>
                <a:cs typeface="Arial"/>
              </a:rPr>
              <a:t>Depois de concluir esta atividade, você deverá ser capaz de:</a:t>
            </a:r>
          </a:p>
          <a:p>
            <a:pPr marL="184150" indent="-171450">
              <a:lnSpc>
                <a:spcPct val="100000"/>
              </a:lnSpc>
              <a:spcBef>
                <a:spcPts val="219"/>
              </a:spcBef>
              <a:buFont typeface="Arial" panose="020B0604020202020204" pitchFamily="34" charset="0"/>
              <a:buChar char="•"/>
            </a:pPr>
            <a:r>
              <a:rPr lang="pt-BR" sz="1100" spc="-5" dirty="0">
                <a:latin typeface="Arial"/>
                <a:cs typeface="Arial"/>
              </a:rPr>
              <a:t>Crie um </a:t>
            </a:r>
            <a:r>
              <a:rPr lang="pt-BR" sz="1100" spc="-5" dirty="0" err="1">
                <a:latin typeface="Arial"/>
                <a:cs typeface="Arial"/>
              </a:rPr>
              <a:t>Amazon</a:t>
            </a:r>
            <a:r>
              <a:rPr lang="pt-BR" sz="1100" spc="-5" dirty="0">
                <a:latin typeface="Arial"/>
                <a:cs typeface="Arial"/>
              </a:rPr>
              <a:t> VPC no AWS Management Console e discuta sua finalidade.</a:t>
            </a:r>
          </a:p>
          <a:p>
            <a:pPr marL="184150" indent="-171450">
              <a:lnSpc>
                <a:spcPct val="100000"/>
              </a:lnSpc>
              <a:spcBef>
                <a:spcPts val="219"/>
              </a:spcBef>
              <a:buFont typeface="Arial" panose="020B0604020202020204" pitchFamily="34" charset="0"/>
              <a:buChar char="•"/>
            </a:pPr>
            <a:r>
              <a:rPr lang="pt-BR" sz="1100" spc="-5" dirty="0">
                <a:latin typeface="Arial"/>
                <a:cs typeface="Arial"/>
              </a:rPr>
              <a:t>Crie </a:t>
            </a:r>
            <a:r>
              <a:rPr lang="pt-BR" sz="1100" spc="-5" dirty="0" err="1">
                <a:latin typeface="Arial"/>
                <a:cs typeface="Arial"/>
              </a:rPr>
              <a:t>sub-redes</a:t>
            </a:r>
            <a:r>
              <a:rPr lang="pt-BR" sz="1100" spc="-5" dirty="0">
                <a:latin typeface="Arial"/>
                <a:cs typeface="Arial"/>
              </a:rPr>
              <a:t> e tabelas de roteamento e explique sua função em um </a:t>
            </a:r>
            <a:r>
              <a:rPr lang="pt-BR" sz="1100" spc="-5" dirty="0" err="1">
                <a:latin typeface="Arial"/>
                <a:cs typeface="Arial"/>
              </a:rPr>
              <a:t>Amazon</a:t>
            </a:r>
            <a:r>
              <a:rPr lang="pt-BR" sz="1100" spc="-5" dirty="0">
                <a:latin typeface="Arial"/>
                <a:cs typeface="Arial"/>
              </a:rPr>
              <a:t> VPC.</a:t>
            </a:r>
          </a:p>
          <a:p>
            <a:pPr marL="184150" indent="-171450">
              <a:lnSpc>
                <a:spcPct val="100000"/>
              </a:lnSpc>
              <a:spcBef>
                <a:spcPts val="219"/>
              </a:spcBef>
              <a:buFont typeface="Arial" panose="020B0604020202020204" pitchFamily="34" charset="0"/>
              <a:buChar char="•"/>
            </a:pPr>
            <a:r>
              <a:rPr lang="pt-BR" sz="1100" spc="-5" dirty="0">
                <a:latin typeface="Arial"/>
                <a:cs typeface="Arial"/>
              </a:rPr>
              <a:t>Crie um gateway de Internet e resuma sua função no </a:t>
            </a:r>
            <a:r>
              <a:rPr lang="pt-BR" sz="1100" spc="-5" dirty="0" err="1">
                <a:latin typeface="Arial"/>
                <a:cs typeface="Arial"/>
              </a:rPr>
              <a:t>Amazon</a:t>
            </a:r>
            <a:r>
              <a:rPr lang="pt-BR" sz="1100" spc="-5" dirty="0">
                <a:latin typeface="Arial"/>
                <a:cs typeface="Arial"/>
              </a:rPr>
              <a:t> VPC.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11910" y="7568770"/>
            <a:ext cx="1507490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pt-BR" sz="1400" b="1" spc="-5" dirty="0">
                <a:latin typeface="Arial"/>
                <a:cs typeface="Arial"/>
              </a:rPr>
              <a:t>Mãos a obra !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09600" y="7455884"/>
            <a:ext cx="452755" cy="4527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xfrm>
            <a:off x="0" y="9448800"/>
            <a:ext cx="7772400" cy="374461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"/>
              </a:spcBef>
            </a:pPr>
            <a:r>
              <a:rPr b="1" i="1" dirty="0"/>
              <a:t>Academic Gateway to </a:t>
            </a:r>
            <a:r>
              <a:rPr b="1" i="1" spc="-5" dirty="0"/>
              <a:t>the </a:t>
            </a:r>
            <a:r>
              <a:rPr b="1" i="1" dirty="0"/>
              <a:t>Hearts </a:t>
            </a:r>
            <a:r>
              <a:rPr b="1" i="1" spc="-5" dirty="0"/>
              <a:t>and Minds of the </a:t>
            </a:r>
            <a:r>
              <a:rPr b="1" i="1" dirty="0"/>
              <a:t>Next </a:t>
            </a:r>
            <a:r>
              <a:rPr b="1" i="1" spc="-5" dirty="0"/>
              <a:t>Generation of </a:t>
            </a:r>
            <a:r>
              <a:rPr b="1" i="1" dirty="0"/>
              <a:t>IT</a:t>
            </a:r>
            <a:r>
              <a:rPr b="1" i="1" spc="50" dirty="0"/>
              <a:t> </a:t>
            </a:r>
            <a:r>
              <a:rPr b="1" i="1" spc="-5" dirty="0"/>
              <a:t>Professionals</a:t>
            </a: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b="0" dirty="0">
                <a:latin typeface="Calibri"/>
                <a:cs typeface="Calibri"/>
              </a:rPr>
              <a:t>©Amazon Web </a:t>
            </a:r>
            <a:r>
              <a:rPr b="0" spc="-5" dirty="0">
                <a:latin typeface="Calibri"/>
                <a:cs typeface="Calibri"/>
              </a:rPr>
              <a:t>Services </a:t>
            </a:r>
            <a:r>
              <a:rPr b="0" dirty="0">
                <a:latin typeface="Calibri"/>
                <a:cs typeface="Calibri"/>
              </a:rPr>
              <a:t>20</a:t>
            </a:r>
            <a:r>
              <a:rPr lang="en-US" b="0" dirty="0">
                <a:latin typeface="Calibri"/>
                <a:cs typeface="Calibri"/>
              </a:rPr>
              <a:t>20</a:t>
            </a:r>
            <a:endParaRPr b="0" dirty="0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7194804" y="9214792"/>
            <a:ext cx="153670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40"/>
                </a:spcBef>
              </a:pPr>
              <a:t>3</a:t>
            </a:fld>
            <a:endParaRPr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722AD0C-E391-0946-B751-6AC70C9F942E}"/>
              </a:ext>
            </a:extLst>
          </p:cNvPr>
          <p:cNvGrpSpPr/>
          <p:nvPr/>
        </p:nvGrpSpPr>
        <p:grpSpPr>
          <a:xfrm>
            <a:off x="6151292" y="108585"/>
            <a:ext cx="944244" cy="1491615"/>
            <a:chOff x="6151292" y="483171"/>
            <a:chExt cx="944244" cy="1491615"/>
          </a:xfrm>
        </p:grpSpPr>
        <p:sp>
          <p:nvSpPr>
            <p:cNvPr id="23" name="object 5">
              <a:extLst>
                <a:ext uri="{FF2B5EF4-FFF2-40B4-BE49-F238E27FC236}">
                  <a16:creationId xmlns:a16="http://schemas.microsoft.com/office/drawing/2014/main" id="{A95933E5-8ABC-7B45-ADD0-A642CC0F9B1B}"/>
                </a:ext>
              </a:extLst>
            </p:cNvPr>
            <p:cNvSpPr/>
            <p:nvPr/>
          </p:nvSpPr>
          <p:spPr>
            <a:xfrm>
              <a:off x="6151292" y="483171"/>
              <a:ext cx="944244" cy="1491615"/>
            </a:xfrm>
            <a:custGeom>
              <a:avLst/>
              <a:gdLst/>
              <a:ahLst/>
              <a:cxnLst/>
              <a:rect l="l" t="t" r="r" b="b"/>
              <a:pathLst>
                <a:path w="944245" h="1491614">
                  <a:moveTo>
                    <a:pt x="786869" y="0"/>
                  </a:moveTo>
                  <a:lnTo>
                    <a:pt x="157377" y="0"/>
                  </a:lnTo>
                  <a:lnTo>
                    <a:pt x="107633" y="8023"/>
                  </a:lnTo>
                  <a:lnTo>
                    <a:pt x="64432" y="30364"/>
                  </a:lnTo>
                  <a:lnTo>
                    <a:pt x="30364" y="64432"/>
                  </a:lnTo>
                  <a:lnTo>
                    <a:pt x="8023" y="107633"/>
                  </a:lnTo>
                  <a:lnTo>
                    <a:pt x="0" y="157377"/>
                  </a:lnTo>
                  <a:lnTo>
                    <a:pt x="0" y="1334239"/>
                  </a:lnTo>
                  <a:lnTo>
                    <a:pt x="8023" y="1383982"/>
                  </a:lnTo>
                  <a:lnTo>
                    <a:pt x="30364" y="1427183"/>
                  </a:lnTo>
                  <a:lnTo>
                    <a:pt x="64432" y="1461250"/>
                  </a:lnTo>
                  <a:lnTo>
                    <a:pt x="107633" y="1483591"/>
                  </a:lnTo>
                  <a:lnTo>
                    <a:pt x="157377" y="1491615"/>
                  </a:lnTo>
                  <a:lnTo>
                    <a:pt x="786869" y="1491615"/>
                  </a:lnTo>
                  <a:lnTo>
                    <a:pt x="836612" y="1483591"/>
                  </a:lnTo>
                  <a:lnTo>
                    <a:pt x="879813" y="1461250"/>
                  </a:lnTo>
                  <a:lnTo>
                    <a:pt x="913880" y="1427183"/>
                  </a:lnTo>
                  <a:lnTo>
                    <a:pt x="936221" y="1383982"/>
                  </a:lnTo>
                  <a:lnTo>
                    <a:pt x="944244" y="1334239"/>
                  </a:lnTo>
                  <a:lnTo>
                    <a:pt x="944244" y="157377"/>
                  </a:lnTo>
                  <a:lnTo>
                    <a:pt x="936221" y="107633"/>
                  </a:lnTo>
                  <a:lnTo>
                    <a:pt x="913880" y="64432"/>
                  </a:lnTo>
                  <a:lnTo>
                    <a:pt x="879813" y="30364"/>
                  </a:lnTo>
                  <a:lnTo>
                    <a:pt x="836612" y="8023"/>
                  </a:lnTo>
                  <a:lnTo>
                    <a:pt x="786869" y="0"/>
                  </a:lnTo>
                  <a:close/>
                </a:path>
              </a:pathLst>
            </a:custGeom>
            <a:solidFill>
              <a:srgbClr val="FF990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4" name="object 6">
              <a:extLst>
                <a:ext uri="{FF2B5EF4-FFF2-40B4-BE49-F238E27FC236}">
                  <a16:creationId xmlns:a16="http://schemas.microsoft.com/office/drawing/2014/main" id="{451D3F20-F752-6E45-AEB7-4B81615D6A6C}"/>
                </a:ext>
              </a:extLst>
            </p:cNvPr>
            <p:cNvSpPr/>
            <p:nvPr/>
          </p:nvSpPr>
          <p:spPr>
            <a:xfrm>
              <a:off x="6348585" y="619217"/>
              <a:ext cx="596900" cy="5969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5" name="object 7">
              <a:extLst>
                <a:ext uri="{FF2B5EF4-FFF2-40B4-BE49-F238E27FC236}">
                  <a16:creationId xmlns:a16="http://schemas.microsoft.com/office/drawing/2014/main" id="{9D976693-0303-2E4D-8390-C258F28CE2BA}"/>
                </a:ext>
              </a:extLst>
            </p:cNvPr>
            <p:cNvSpPr txBox="1"/>
            <p:nvPr/>
          </p:nvSpPr>
          <p:spPr>
            <a:xfrm>
              <a:off x="6426372" y="1421801"/>
              <a:ext cx="441325" cy="417830"/>
            </a:xfrm>
            <a:prstGeom prst="rect">
              <a:avLst/>
            </a:prstGeom>
          </p:spPr>
          <p:txBody>
            <a:bodyPr vert="horz" wrap="square" lIns="0" tIns="24765" rIns="0" bIns="0" rtlCol="0">
              <a:spAutoFit/>
            </a:bodyPr>
            <a:lstStyle/>
            <a:p>
              <a:pPr marL="12700" marR="5080" indent="46355" algn="just">
                <a:lnSpc>
                  <a:spcPct val="92200"/>
                </a:lnSpc>
                <a:spcBef>
                  <a:spcPts val="195"/>
                </a:spcBef>
              </a:pPr>
              <a:r>
                <a:rPr sz="900" b="1" spc="-5" dirty="0">
                  <a:solidFill>
                    <a:srgbClr val="414042"/>
                  </a:solidFill>
                  <a:latin typeface="Calibri"/>
                  <a:cs typeface="Calibri"/>
                </a:rPr>
                <a:t>Virtual  Private  Networ</a:t>
              </a:r>
              <a:r>
                <a:rPr sz="900" b="1" spc="5" dirty="0">
                  <a:solidFill>
                    <a:srgbClr val="414042"/>
                  </a:solidFill>
                  <a:latin typeface="Calibri"/>
                  <a:cs typeface="Calibri"/>
                </a:rPr>
                <a:t>k</a:t>
              </a:r>
              <a:endParaRPr sz="900" dirty="0">
                <a:latin typeface="Calibri"/>
                <a:cs typeface="Calibri"/>
              </a:endParaRPr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60285E88-CE17-4A71-B476-4F7A18CAEE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4021" y="7593690"/>
            <a:ext cx="4536183" cy="163872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BDFB7D1E-C7C9-4A36-B034-82FD2FE0D54C}"/>
              </a:ext>
            </a:extLst>
          </p:cNvPr>
          <p:cNvSpPr/>
          <p:nvPr/>
        </p:nvSpPr>
        <p:spPr>
          <a:xfrm>
            <a:off x="3276600" y="7723973"/>
            <a:ext cx="3747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pc="-5" dirty="0" err="1">
                <a:latin typeface="Arial"/>
                <a:cs typeface="Arial"/>
              </a:rPr>
              <a:t>WebAPP</a:t>
            </a:r>
            <a:r>
              <a:rPr lang="pt-BR" spc="-5" dirty="0">
                <a:latin typeface="Arial"/>
                <a:cs typeface="Arial"/>
              </a:rPr>
              <a:t> teste de Banco de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4127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499364" y="1401572"/>
            <a:ext cx="2472436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pt-BR" sz="1400" b="1" spc="-5" dirty="0">
                <a:latin typeface="Arial"/>
                <a:cs typeface="Arial"/>
              </a:rPr>
              <a:t>Criando um </a:t>
            </a:r>
            <a:r>
              <a:rPr lang="en-US" sz="1400" b="1" spc="-5" dirty="0">
                <a:latin typeface="Arial"/>
                <a:cs typeface="Arial"/>
              </a:rPr>
              <a:t>Amazon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VPC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3642" y="3900656"/>
            <a:ext cx="4592320" cy="101085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85"/>
              </a:spcBef>
            </a:pPr>
            <a:r>
              <a:rPr lang="pt-BR" sz="1200" spc="-5" dirty="0">
                <a:latin typeface="Arial"/>
                <a:cs typeface="Arial"/>
              </a:rPr>
              <a:t>Quando você se registra para uma conta </a:t>
            </a:r>
            <a:r>
              <a:rPr lang="pt-BR" sz="1200" spc="-5" dirty="0" err="1">
                <a:latin typeface="Arial"/>
                <a:cs typeface="Arial"/>
              </a:rPr>
              <a:t>Amazon</a:t>
            </a:r>
            <a:r>
              <a:rPr lang="pt-BR" sz="1200" spc="-5" dirty="0">
                <a:latin typeface="Arial"/>
                <a:cs typeface="Arial"/>
              </a:rPr>
              <a:t> Web Services (AWS), um </a:t>
            </a:r>
            <a:r>
              <a:rPr lang="pt-BR" sz="1200" spc="-5" dirty="0" err="1">
                <a:latin typeface="Arial"/>
                <a:cs typeface="Arial"/>
              </a:rPr>
              <a:t>Amazon</a:t>
            </a:r>
            <a:r>
              <a:rPr lang="pt-BR" sz="1200" spc="-5" dirty="0">
                <a:latin typeface="Arial"/>
                <a:cs typeface="Arial"/>
              </a:rPr>
              <a:t> VPC padrão é associado à sua conta e pronto para uso. É útil para lançar coisas como um blog pessoal ou um site simples. Como você deseja controlar nossa infraestrutura, criará um </a:t>
            </a:r>
            <a:r>
              <a:rPr lang="pt-BR" sz="1200" spc="-5" dirty="0" err="1">
                <a:latin typeface="Arial"/>
                <a:cs typeface="Arial"/>
              </a:rPr>
              <a:t>Amazon</a:t>
            </a:r>
            <a:r>
              <a:rPr lang="pt-BR" sz="1200" spc="-5" dirty="0">
                <a:latin typeface="Arial"/>
                <a:cs typeface="Arial"/>
              </a:rPr>
              <a:t> VPC não padrão seguindo estas etapas: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9364" y="5029200"/>
            <a:ext cx="4364355" cy="2516073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  <a:tabLst>
                <a:tab pos="241300" algn="l"/>
              </a:tabLst>
            </a:pPr>
            <a:r>
              <a:rPr lang="pt-BR" sz="1200" b="1" spc="-5" dirty="0">
                <a:latin typeface="Arial"/>
                <a:cs typeface="Arial"/>
              </a:rPr>
              <a:t>Crie um </a:t>
            </a:r>
            <a:r>
              <a:rPr lang="en-US" sz="1200" b="1" spc="-5" dirty="0">
                <a:latin typeface="Arial"/>
                <a:cs typeface="Arial"/>
              </a:rPr>
              <a:t>non-default</a:t>
            </a:r>
            <a:r>
              <a:rPr lang="en-US" sz="1200" b="1" spc="-50" dirty="0">
                <a:latin typeface="Arial"/>
                <a:cs typeface="Arial"/>
              </a:rPr>
              <a:t> Amazon </a:t>
            </a:r>
            <a:r>
              <a:rPr lang="en-US" sz="1200" b="1" spc="-5" dirty="0">
                <a:latin typeface="Arial"/>
                <a:cs typeface="Arial"/>
              </a:rPr>
              <a:t>VPC</a:t>
            </a:r>
            <a:endParaRPr lang="pt-BR" sz="1200" b="1" spc="-5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Font typeface="+mj-lt"/>
              <a:buAutoNum type="arabicPeriod"/>
              <a:tabLst>
                <a:tab pos="241300" algn="l"/>
              </a:tabLst>
            </a:pPr>
            <a:r>
              <a:rPr lang="pt-BR" sz="1200" spc="-5" dirty="0">
                <a:latin typeface="Arial"/>
                <a:cs typeface="Arial"/>
              </a:rPr>
              <a:t>No </a:t>
            </a:r>
            <a:r>
              <a:rPr lang="pt-BR" sz="1200" b="1" spc="-5" dirty="0">
                <a:latin typeface="Arial"/>
                <a:cs typeface="Arial"/>
              </a:rPr>
              <a:t>AWS Console</a:t>
            </a:r>
            <a:r>
              <a:rPr lang="pt-BR" sz="1200" spc="-5" dirty="0">
                <a:latin typeface="Arial"/>
                <a:cs typeface="Arial"/>
              </a:rPr>
              <a:t>, encontre o painel </a:t>
            </a:r>
            <a:r>
              <a:rPr lang="pt-BR" sz="1200" b="1" spc="-5" dirty="0">
                <a:solidFill>
                  <a:srgbClr val="FF0000"/>
                </a:solidFill>
                <a:latin typeface="Arial"/>
                <a:cs typeface="Arial"/>
              </a:rPr>
              <a:t>VPC</a:t>
            </a:r>
            <a:r>
              <a:rPr lang="pt-BR" sz="1200" spc="-5" dirty="0">
                <a:latin typeface="Arial"/>
                <a:cs typeface="Arial"/>
              </a:rPr>
              <a:t>.</a:t>
            </a: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Font typeface="+mj-lt"/>
              <a:buAutoNum type="arabicPeriod"/>
              <a:tabLst>
                <a:tab pos="241300" algn="l"/>
              </a:tabLst>
            </a:pPr>
            <a:r>
              <a:rPr lang="pt-BR" sz="1200" spc="-5" dirty="0">
                <a:latin typeface="Arial"/>
                <a:cs typeface="Arial"/>
              </a:rPr>
              <a:t>Clique em </a:t>
            </a:r>
            <a:r>
              <a:rPr lang="en-US" sz="1200" b="1" spc="-5" dirty="0">
                <a:latin typeface="Arial"/>
                <a:cs typeface="Arial"/>
              </a:rPr>
              <a:t>Your</a:t>
            </a:r>
            <a:r>
              <a:rPr lang="en-US" sz="1200" b="1" spc="-10" dirty="0">
                <a:latin typeface="Arial"/>
                <a:cs typeface="Arial"/>
              </a:rPr>
              <a:t> </a:t>
            </a:r>
            <a:r>
              <a:rPr lang="en-US" sz="1200" b="1" spc="-5" dirty="0">
                <a:latin typeface="Arial"/>
                <a:cs typeface="Arial"/>
              </a:rPr>
              <a:t>VPCs</a:t>
            </a:r>
            <a:r>
              <a:rPr lang="pt-BR" sz="1200" spc="-5" dirty="0">
                <a:latin typeface="Arial"/>
                <a:cs typeface="Arial"/>
              </a:rPr>
              <a:t>.</a:t>
            </a: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Font typeface="+mj-lt"/>
              <a:buAutoNum type="arabicPeriod"/>
              <a:tabLst>
                <a:tab pos="241300" algn="l"/>
              </a:tabLst>
            </a:pPr>
            <a:r>
              <a:rPr lang="pt-BR" sz="1200" spc="-5" dirty="0">
                <a:latin typeface="Arial"/>
                <a:cs typeface="Arial"/>
              </a:rPr>
              <a:t>Clique em </a:t>
            </a:r>
            <a:r>
              <a:rPr lang="pt-BR" sz="1200" b="1" spc="-5" dirty="0" err="1">
                <a:solidFill>
                  <a:schemeClr val="accent2"/>
                </a:solidFill>
                <a:latin typeface="Arial"/>
                <a:cs typeface="Arial"/>
              </a:rPr>
              <a:t>Create</a:t>
            </a:r>
            <a:r>
              <a:rPr lang="pt-BR" sz="1200" b="1" spc="-10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pt-BR" sz="1200" b="1" spc="-5" dirty="0">
                <a:solidFill>
                  <a:schemeClr val="accent2"/>
                </a:solidFill>
                <a:latin typeface="Arial"/>
                <a:cs typeface="Arial"/>
              </a:rPr>
              <a:t>VPC</a:t>
            </a:r>
            <a:r>
              <a:rPr lang="pt-BR" sz="1200" spc="-5" dirty="0">
                <a:latin typeface="Arial"/>
                <a:cs typeface="Arial"/>
              </a:rPr>
              <a:t>.</a:t>
            </a: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Font typeface="+mj-lt"/>
              <a:buAutoNum type="arabicPeriod"/>
              <a:tabLst>
                <a:tab pos="241300" algn="l"/>
              </a:tabLst>
            </a:pPr>
            <a:r>
              <a:rPr lang="pt-BR" sz="1200" spc="-5" dirty="0">
                <a:latin typeface="Arial"/>
                <a:cs typeface="Arial"/>
              </a:rPr>
              <a:t>Defina as seguintes configurações, deixando os outros campos com seus valores padrão:</a:t>
            </a:r>
          </a:p>
          <a:p>
            <a:pPr marL="715963" indent="-171450">
              <a:lnSpc>
                <a:spcPct val="100000"/>
              </a:lnSpc>
              <a:spcBef>
                <a:spcPts val="315"/>
              </a:spcBef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r>
              <a:rPr lang="pt-BR" sz="1200" spc="-5" dirty="0" err="1">
                <a:latin typeface="Arial"/>
                <a:cs typeface="Arial"/>
              </a:rPr>
              <a:t>Name</a:t>
            </a:r>
            <a:r>
              <a:rPr lang="pt-BR" sz="1200" spc="-5" dirty="0">
                <a:latin typeface="Arial"/>
                <a:cs typeface="Arial"/>
              </a:rPr>
              <a:t> </a:t>
            </a:r>
            <a:r>
              <a:rPr lang="pt-BR" sz="1200" spc="-5" dirty="0" err="1">
                <a:latin typeface="Arial"/>
                <a:cs typeface="Arial"/>
              </a:rPr>
              <a:t>tag</a:t>
            </a:r>
            <a:r>
              <a:rPr lang="pt-BR" sz="1200" b="1" spc="-5" dirty="0">
                <a:latin typeface="Arial"/>
                <a:cs typeface="Arial"/>
              </a:rPr>
              <a:t>:</a:t>
            </a:r>
            <a:r>
              <a:rPr lang="pt-BR" sz="1200" b="1" spc="-10" dirty="0">
                <a:latin typeface="Arial"/>
                <a:cs typeface="Arial"/>
              </a:rPr>
              <a:t> </a:t>
            </a:r>
            <a:r>
              <a:rPr lang="pt-BR" sz="1200" b="1" spc="-5" dirty="0" err="1">
                <a:solidFill>
                  <a:srgbClr val="FF0000"/>
                </a:solidFill>
                <a:latin typeface="Arial"/>
                <a:cs typeface="Arial"/>
              </a:rPr>
              <a:t>MinhaRedeVPCBitBeat</a:t>
            </a:r>
            <a:endParaRPr lang="pt-BR" sz="120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715963" indent="-171450">
              <a:lnSpc>
                <a:spcPct val="100000"/>
              </a:lnSpc>
              <a:spcBef>
                <a:spcPts val="215"/>
              </a:spcBef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r>
              <a:rPr lang="pt-BR" sz="1200" spc="-5" dirty="0" err="1">
                <a:latin typeface="Arial"/>
                <a:cs typeface="Arial"/>
              </a:rPr>
              <a:t>Public</a:t>
            </a:r>
            <a:r>
              <a:rPr lang="pt-BR" sz="1200" spc="-5" dirty="0">
                <a:latin typeface="Arial"/>
                <a:cs typeface="Arial"/>
              </a:rPr>
              <a:t> </a:t>
            </a:r>
            <a:r>
              <a:rPr lang="pt-BR" sz="1200" spc="-5" dirty="0" err="1">
                <a:latin typeface="Arial"/>
                <a:cs typeface="Arial"/>
              </a:rPr>
              <a:t>subnet's</a:t>
            </a:r>
            <a:r>
              <a:rPr lang="pt-BR" sz="1200" spc="-5" dirty="0">
                <a:latin typeface="Arial"/>
                <a:cs typeface="Arial"/>
              </a:rPr>
              <a:t> IPv4 CIDR</a:t>
            </a:r>
            <a:r>
              <a:rPr lang="pt-BR" sz="1200" b="1" spc="-5" dirty="0">
                <a:latin typeface="Arial"/>
                <a:cs typeface="Arial"/>
              </a:rPr>
              <a:t>:</a:t>
            </a:r>
            <a:r>
              <a:rPr lang="pt-BR" sz="1200" b="1" spc="-15" dirty="0">
                <a:latin typeface="Arial"/>
                <a:cs typeface="Arial"/>
              </a:rPr>
              <a:t> </a:t>
            </a:r>
            <a:r>
              <a:rPr lang="pt-BR" sz="1200" b="1" spc="-5" dirty="0">
                <a:solidFill>
                  <a:srgbClr val="FF0000"/>
                </a:solidFill>
                <a:latin typeface="Arial"/>
                <a:cs typeface="Arial"/>
              </a:rPr>
              <a:t>192.168.0.0/16</a:t>
            </a:r>
            <a:endParaRPr lang="pt-BR" sz="120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715963" indent="-171450">
              <a:lnSpc>
                <a:spcPct val="100000"/>
              </a:lnSpc>
              <a:spcBef>
                <a:spcPts val="190"/>
              </a:spcBef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r>
              <a:rPr lang="pt-BR" sz="1200" spc="-5" dirty="0">
                <a:latin typeface="Arial"/>
                <a:cs typeface="Arial"/>
              </a:rPr>
              <a:t>IPv6 CIDR </a:t>
            </a:r>
            <a:r>
              <a:rPr lang="pt-BR" sz="1200" spc="-5" dirty="0" err="1">
                <a:latin typeface="Arial"/>
                <a:cs typeface="Arial"/>
              </a:rPr>
              <a:t>Block</a:t>
            </a:r>
            <a:r>
              <a:rPr lang="pt-BR" sz="1200" b="1" spc="-5" dirty="0">
                <a:latin typeface="Arial"/>
                <a:cs typeface="Arial"/>
              </a:rPr>
              <a:t>: </a:t>
            </a:r>
            <a:r>
              <a:rPr lang="pt-BR" sz="1200" b="1" dirty="0">
                <a:solidFill>
                  <a:srgbClr val="FF0000"/>
                </a:solidFill>
                <a:latin typeface="Arial"/>
                <a:cs typeface="Arial"/>
              </a:rPr>
              <a:t>No </a:t>
            </a:r>
            <a:r>
              <a:rPr lang="pt-BR" sz="1200" b="1" spc="-5" dirty="0">
                <a:solidFill>
                  <a:srgbClr val="FF0000"/>
                </a:solidFill>
                <a:latin typeface="Arial"/>
                <a:cs typeface="Arial"/>
              </a:rPr>
              <a:t>IPV6 CIDR</a:t>
            </a:r>
            <a:r>
              <a:rPr lang="pt-BR" sz="12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sz="1200" b="1" spc="-5" dirty="0" err="1">
                <a:solidFill>
                  <a:srgbClr val="FF0000"/>
                </a:solidFill>
                <a:latin typeface="Arial"/>
                <a:cs typeface="Arial"/>
              </a:rPr>
              <a:t>Block</a:t>
            </a:r>
            <a:endParaRPr lang="pt-BR" sz="1200" b="1" dirty="0">
              <a:solidFill>
                <a:srgbClr val="FF0000"/>
              </a:solidFill>
              <a:latin typeface="Arial"/>
              <a:cs typeface="Arial"/>
            </a:endParaRPr>
          </a:p>
          <a:p>
            <a:pPr marL="715963" indent="-171450">
              <a:lnSpc>
                <a:spcPct val="100000"/>
              </a:lnSpc>
              <a:spcBef>
                <a:spcPts val="219"/>
              </a:spcBef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r>
              <a:rPr lang="pt-BR" sz="1200" spc="-5" dirty="0" err="1">
                <a:latin typeface="Arial"/>
                <a:cs typeface="Arial"/>
              </a:rPr>
              <a:t>Tenancy</a:t>
            </a:r>
            <a:r>
              <a:rPr lang="pt-BR" sz="1200" b="1" spc="-5" dirty="0">
                <a:latin typeface="Arial"/>
                <a:cs typeface="Arial"/>
              </a:rPr>
              <a:t>:</a:t>
            </a:r>
            <a:r>
              <a:rPr lang="pt-BR" sz="1200" b="1" spc="-10" dirty="0">
                <a:latin typeface="Arial"/>
                <a:cs typeface="Arial"/>
              </a:rPr>
              <a:t> </a:t>
            </a:r>
            <a:r>
              <a:rPr lang="pt-BR" sz="1200" b="1" spc="-5" dirty="0">
                <a:solidFill>
                  <a:srgbClr val="FF0000"/>
                </a:solidFill>
                <a:latin typeface="Arial"/>
                <a:cs typeface="Arial"/>
              </a:rPr>
              <a:t>Default</a:t>
            </a:r>
            <a:endParaRPr lang="pt-BR" sz="1200" b="1" dirty="0">
              <a:solidFill>
                <a:srgbClr val="FF0000"/>
              </a:solidFill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Font typeface="+mj-lt"/>
              <a:buAutoNum type="arabicPeriod" startAt="5"/>
              <a:tabLst>
                <a:tab pos="241300" algn="l"/>
              </a:tabLst>
            </a:pPr>
            <a:r>
              <a:rPr lang="pt-BR" sz="1200" spc="-5" dirty="0">
                <a:latin typeface="Arial"/>
                <a:cs typeface="Arial"/>
              </a:rPr>
              <a:t>Clique em </a:t>
            </a:r>
            <a:r>
              <a:rPr lang="pt-BR" sz="1200" b="1" spc="-5" dirty="0" err="1">
                <a:solidFill>
                  <a:schemeClr val="accent2"/>
                </a:solidFill>
                <a:latin typeface="Arial"/>
                <a:cs typeface="Arial"/>
              </a:rPr>
              <a:t>Create</a:t>
            </a:r>
            <a:r>
              <a:rPr lang="pt-BR" sz="1200" b="1" spc="-5" dirty="0">
                <a:solidFill>
                  <a:schemeClr val="accent2"/>
                </a:solidFill>
                <a:latin typeface="Arial"/>
                <a:cs typeface="Arial"/>
              </a:rPr>
              <a:t> VPC</a:t>
            </a:r>
            <a:r>
              <a:rPr lang="pt-BR" sz="1200" spc="-5" dirty="0">
                <a:latin typeface="Arial"/>
                <a:cs typeface="Arial"/>
              </a:rPr>
              <a:t> para criar seu </a:t>
            </a:r>
            <a:r>
              <a:rPr lang="pt-BR" sz="1200" spc="-5" dirty="0" err="1">
                <a:latin typeface="Arial"/>
                <a:cs typeface="Arial"/>
              </a:rPr>
              <a:t>Amazon</a:t>
            </a:r>
            <a:r>
              <a:rPr lang="pt-BR" sz="1200" spc="-5" dirty="0">
                <a:latin typeface="Arial"/>
                <a:cs typeface="Arial"/>
              </a:rPr>
              <a:t> VPC.</a:t>
            </a: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Font typeface="+mj-lt"/>
              <a:buAutoNum type="arabicPeriod" startAt="5"/>
              <a:tabLst>
                <a:tab pos="241300" algn="l"/>
              </a:tabLst>
            </a:pPr>
            <a:r>
              <a:rPr lang="pt-BR" sz="1200" spc="-5" dirty="0">
                <a:latin typeface="Arial"/>
                <a:cs typeface="Arial"/>
              </a:rPr>
              <a:t>Clique em </a:t>
            </a:r>
            <a:r>
              <a:rPr lang="pt-BR" sz="1200" b="1" spc="-5" dirty="0">
                <a:solidFill>
                  <a:srgbClr val="0070C0"/>
                </a:solidFill>
                <a:latin typeface="Arial"/>
                <a:cs typeface="Arial"/>
              </a:rPr>
              <a:t>Close</a:t>
            </a:r>
            <a:r>
              <a:rPr lang="pt-BR" sz="1200" spc="-5" dirty="0">
                <a:latin typeface="Arial"/>
                <a:cs typeface="Arial"/>
              </a:rPr>
              <a:t> para retornar ao seu painel VPC.</a:t>
            </a:r>
            <a:endParaRPr lang="pt-BR" sz="12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9364" y="7901006"/>
            <a:ext cx="6874888" cy="19748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1100" spc="-5" dirty="0">
                <a:latin typeface="Arial"/>
                <a:cs typeface="Arial"/>
              </a:rPr>
              <a:t>Seu novo </a:t>
            </a:r>
            <a:r>
              <a:rPr lang="pt-BR" sz="1100" spc="-5" dirty="0" err="1">
                <a:latin typeface="Arial"/>
                <a:cs typeface="Arial"/>
              </a:rPr>
              <a:t>Amazon</a:t>
            </a:r>
            <a:r>
              <a:rPr lang="pt-BR" sz="1100" spc="-5" dirty="0">
                <a:latin typeface="Arial"/>
                <a:cs typeface="Arial"/>
              </a:rPr>
              <a:t> VPC, chamado </a:t>
            </a:r>
            <a:r>
              <a:rPr lang="pt-BR" sz="1100" b="1" spc="-5" dirty="0" err="1">
                <a:solidFill>
                  <a:srgbClr val="FF0000"/>
                </a:solidFill>
                <a:latin typeface="Arial"/>
                <a:cs typeface="Arial"/>
              </a:rPr>
              <a:t>MinhaRedeVPCBitBeat</a:t>
            </a:r>
            <a:r>
              <a:rPr lang="pt-BR" sz="1100" spc="-5" dirty="0">
                <a:latin typeface="Arial"/>
                <a:cs typeface="Arial"/>
              </a:rPr>
              <a:t>, aparece junto com as demais </a:t>
            </a:r>
            <a:r>
              <a:rPr lang="pt-BR" sz="1100" spc="-5" dirty="0" err="1">
                <a:latin typeface="Arial"/>
                <a:cs typeface="Arial"/>
              </a:rPr>
              <a:t>VPCs</a:t>
            </a:r>
            <a:r>
              <a:rPr lang="pt-BR" sz="1100" spc="-5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1628557"/>
            <a:ext cx="2927666" cy="21714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5330188" y="2202511"/>
            <a:ext cx="2044064" cy="4558665"/>
          </a:xfrm>
          <a:custGeom>
            <a:avLst/>
            <a:gdLst/>
            <a:ahLst/>
            <a:cxnLst/>
            <a:rect l="l" t="t" r="r" b="b"/>
            <a:pathLst>
              <a:path w="2044065" h="4558665">
                <a:moveTo>
                  <a:pt x="340684" y="0"/>
                </a:moveTo>
                <a:lnTo>
                  <a:pt x="2044065" y="0"/>
                </a:lnTo>
                <a:lnTo>
                  <a:pt x="2044065" y="4217982"/>
                </a:lnTo>
                <a:lnTo>
                  <a:pt x="2040954" y="4264210"/>
                </a:lnTo>
                <a:lnTo>
                  <a:pt x="2031895" y="4308549"/>
                </a:lnTo>
                <a:lnTo>
                  <a:pt x="2017292" y="4350591"/>
                </a:lnTo>
                <a:lnTo>
                  <a:pt x="1997551" y="4389931"/>
                </a:lnTo>
                <a:lnTo>
                  <a:pt x="1973079" y="4426163"/>
                </a:lnTo>
                <a:lnTo>
                  <a:pt x="1944280" y="4458881"/>
                </a:lnTo>
                <a:lnTo>
                  <a:pt x="1911562" y="4487679"/>
                </a:lnTo>
                <a:lnTo>
                  <a:pt x="1875330" y="4512151"/>
                </a:lnTo>
                <a:lnTo>
                  <a:pt x="1835990" y="4531892"/>
                </a:lnTo>
                <a:lnTo>
                  <a:pt x="1793948" y="4546495"/>
                </a:lnTo>
                <a:lnTo>
                  <a:pt x="1749609" y="4555555"/>
                </a:lnTo>
                <a:lnTo>
                  <a:pt x="1703381" y="4558665"/>
                </a:lnTo>
                <a:lnTo>
                  <a:pt x="0" y="4558665"/>
                </a:lnTo>
                <a:lnTo>
                  <a:pt x="0" y="340683"/>
                </a:lnTo>
                <a:lnTo>
                  <a:pt x="3110" y="294454"/>
                </a:lnTo>
                <a:lnTo>
                  <a:pt x="12169" y="250116"/>
                </a:lnTo>
                <a:lnTo>
                  <a:pt x="26772" y="208074"/>
                </a:lnTo>
                <a:lnTo>
                  <a:pt x="46513" y="168733"/>
                </a:lnTo>
                <a:lnTo>
                  <a:pt x="70985" y="132501"/>
                </a:lnTo>
                <a:lnTo>
                  <a:pt x="99784" y="99783"/>
                </a:lnTo>
                <a:lnTo>
                  <a:pt x="132502" y="70985"/>
                </a:lnTo>
                <a:lnTo>
                  <a:pt x="168734" y="46513"/>
                </a:lnTo>
                <a:lnTo>
                  <a:pt x="208074" y="26772"/>
                </a:lnTo>
                <a:lnTo>
                  <a:pt x="250116" y="12169"/>
                </a:lnTo>
                <a:lnTo>
                  <a:pt x="294455" y="3110"/>
                </a:lnTo>
                <a:lnTo>
                  <a:pt x="340684" y="0"/>
                </a:lnTo>
                <a:close/>
              </a:path>
            </a:pathLst>
          </a:custGeom>
          <a:ln w="28575">
            <a:solidFill>
              <a:srgbClr val="00A4B6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5476870" y="2335518"/>
            <a:ext cx="621791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5497190" y="3098622"/>
            <a:ext cx="1775845" cy="34042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17300"/>
              </a:lnSpc>
              <a:spcBef>
                <a:spcPts val="85"/>
              </a:spcBef>
            </a:pPr>
            <a:r>
              <a:rPr lang="pt-BR" sz="1100" dirty="0">
                <a:cs typeface="Calibri"/>
              </a:rPr>
              <a:t>Um </a:t>
            </a:r>
            <a:r>
              <a:rPr lang="pt-BR" sz="1100" dirty="0" err="1">
                <a:cs typeface="Calibri"/>
              </a:rPr>
              <a:t>Amazon</a:t>
            </a:r>
            <a:r>
              <a:rPr lang="pt-BR" sz="1100" dirty="0">
                <a:cs typeface="Calibri"/>
              </a:rPr>
              <a:t> VPC padrão é configurado automaticamente com um bloco CIDR / 16 IPv4 (172.31.0.0/16),</a:t>
            </a:r>
          </a:p>
          <a:p>
            <a:pPr marL="12700" marR="5080">
              <a:lnSpc>
                <a:spcPct val="117300"/>
              </a:lnSpc>
              <a:spcBef>
                <a:spcPts val="85"/>
              </a:spcBef>
            </a:pPr>
            <a:r>
              <a:rPr lang="pt-BR" sz="1100" dirty="0">
                <a:cs typeface="Calibri"/>
              </a:rPr>
              <a:t>uma </a:t>
            </a:r>
            <a:r>
              <a:rPr lang="pt-BR" sz="1100" dirty="0" err="1">
                <a:cs typeface="Calibri"/>
              </a:rPr>
              <a:t>sub-rede</a:t>
            </a:r>
            <a:r>
              <a:rPr lang="pt-BR" sz="1100" dirty="0">
                <a:cs typeface="Calibri"/>
              </a:rPr>
              <a:t> / 20 em cada zona de disponibilidade, um</a:t>
            </a:r>
          </a:p>
          <a:p>
            <a:pPr marL="12700" marR="5080">
              <a:lnSpc>
                <a:spcPct val="117300"/>
              </a:lnSpc>
              <a:spcBef>
                <a:spcPts val="85"/>
              </a:spcBef>
            </a:pPr>
            <a:r>
              <a:rPr lang="pt-BR" sz="1100" dirty="0">
                <a:cs typeface="Calibri"/>
              </a:rPr>
              <a:t>gateway de Internet associado, um grupo de segurança padrão, lista de controle de acesso à rede (ACL) e DHCP.</a:t>
            </a:r>
          </a:p>
          <a:p>
            <a:pPr marL="12700" marR="5080">
              <a:lnSpc>
                <a:spcPct val="117300"/>
              </a:lnSpc>
              <a:spcBef>
                <a:spcPts val="85"/>
              </a:spcBef>
            </a:pPr>
            <a:r>
              <a:rPr lang="pt-BR" sz="1100" dirty="0">
                <a:cs typeface="Calibri"/>
              </a:rPr>
              <a:t>Um </a:t>
            </a:r>
            <a:r>
              <a:rPr lang="pt-BR" sz="1100" dirty="0" err="1">
                <a:cs typeface="Calibri"/>
              </a:rPr>
              <a:t>Amazon</a:t>
            </a:r>
            <a:r>
              <a:rPr lang="pt-BR" sz="1100" dirty="0">
                <a:cs typeface="Calibri"/>
              </a:rPr>
              <a:t> VPC não padrão tem um endereço IP privado, mas </a:t>
            </a:r>
            <a:r>
              <a:rPr lang="pt-BR" sz="1100" b="1" dirty="0">
                <a:cs typeface="Calibri"/>
              </a:rPr>
              <a:t>NÃO</a:t>
            </a:r>
            <a:r>
              <a:rPr lang="pt-BR" sz="1100" dirty="0">
                <a:cs typeface="Calibri"/>
              </a:rPr>
              <a:t> tem um endereço IP público. Ele só pode acessar recursos usando uma instância de EIP, VPN ou gateway.</a:t>
            </a:r>
            <a:endParaRPr lang="en-US" sz="1100" dirty="0">
              <a:cs typeface="Calibri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xfrm>
            <a:off x="7194804" y="9214792"/>
            <a:ext cx="153670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40"/>
                </a:spcBef>
              </a:pPr>
              <a:t>4</a:t>
            </a:fld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6093581" y="2601759"/>
            <a:ext cx="1036833" cy="230832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00"/>
              </a:spcBef>
            </a:pPr>
            <a:r>
              <a:rPr lang="pt-BR" sz="1400" b="1" spc="-10" dirty="0">
                <a:latin typeface="Arial"/>
                <a:cs typeface="Arial"/>
              </a:rPr>
              <a:t>Você sabia</a:t>
            </a:r>
            <a:r>
              <a:rPr sz="1400" b="1" spc="-10" dirty="0">
                <a:latin typeface="Arial"/>
                <a:cs typeface="Arial"/>
              </a:rPr>
              <a:t>?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C583171-6C05-1141-83C3-37B394F2BC8F}"/>
              </a:ext>
            </a:extLst>
          </p:cNvPr>
          <p:cNvGrpSpPr/>
          <p:nvPr/>
        </p:nvGrpSpPr>
        <p:grpSpPr>
          <a:xfrm>
            <a:off x="6151292" y="76200"/>
            <a:ext cx="944244" cy="1491615"/>
            <a:chOff x="6151292" y="483171"/>
            <a:chExt cx="944244" cy="1491615"/>
          </a:xfrm>
        </p:grpSpPr>
        <p:sp>
          <p:nvSpPr>
            <p:cNvPr id="25" name="object 5">
              <a:extLst>
                <a:ext uri="{FF2B5EF4-FFF2-40B4-BE49-F238E27FC236}">
                  <a16:creationId xmlns:a16="http://schemas.microsoft.com/office/drawing/2014/main" id="{18B6203D-5D21-754A-BF55-389708AE33A8}"/>
                </a:ext>
              </a:extLst>
            </p:cNvPr>
            <p:cNvSpPr/>
            <p:nvPr/>
          </p:nvSpPr>
          <p:spPr>
            <a:xfrm>
              <a:off x="6151292" y="483171"/>
              <a:ext cx="944244" cy="1491615"/>
            </a:xfrm>
            <a:custGeom>
              <a:avLst/>
              <a:gdLst/>
              <a:ahLst/>
              <a:cxnLst/>
              <a:rect l="l" t="t" r="r" b="b"/>
              <a:pathLst>
                <a:path w="944245" h="1491614">
                  <a:moveTo>
                    <a:pt x="786869" y="0"/>
                  </a:moveTo>
                  <a:lnTo>
                    <a:pt x="157377" y="0"/>
                  </a:lnTo>
                  <a:lnTo>
                    <a:pt x="107633" y="8023"/>
                  </a:lnTo>
                  <a:lnTo>
                    <a:pt x="64432" y="30364"/>
                  </a:lnTo>
                  <a:lnTo>
                    <a:pt x="30364" y="64432"/>
                  </a:lnTo>
                  <a:lnTo>
                    <a:pt x="8023" y="107633"/>
                  </a:lnTo>
                  <a:lnTo>
                    <a:pt x="0" y="157377"/>
                  </a:lnTo>
                  <a:lnTo>
                    <a:pt x="0" y="1334239"/>
                  </a:lnTo>
                  <a:lnTo>
                    <a:pt x="8023" y="1383982"/>
                  </a:lnTo>
                  <a:lnTo>
                    <a:pt x="30364" y="1427183"/>
                  </a:lnTo>
                  <a:lnTo>
                    <a:pt x="64432" y="1461250"/>
                  </a:lnTo>
                  <a:lnTo>
                    <a:pt x="107633" y="1483591"/>
                  </a:lnTo>
                  <a:lnTo>
                    <a:pt x="157377" y="1491615"/>
                  </a:lnTo>
                  <a:lnTo>
                    <a:pt x="786869" y="1491615"/>
                  </a:lnTo>
                  <a:lnTo>
                    <a:pt x="836612" y="1483591"/>
                  </a:lnTo>
                  <a:lnTo>
                    <a:pt x="879813" y="1461250"/>
                  </a:lnTo>
                  <a:lnTo>
                    <a:pt x="913880" y="1427183"/>
                  </a:lnTo>
                  <a:lnTo>
                    <a:pt x="936221" y="1383982"/>
                  </a:lnTo>
                  <a:lnTo>
                    <a:pt x="944244" y="1334239"/>
                  </a:lnTo>
                  <a:lnTo>
                    <a:pt x="944244" y="157377"/>
                  </a:lnTo>
                  <a:lnTo>
                    <a:pt x="936221" y="107633"/>
                  </a:lnTo>
                  <a:lnTo>
                    <a:pt x="913880" y="64432"/>
                  </a:lnTo>
                  <a:lnTo>
                    <a:pt x="879813" y="30364"/>
                  </a:lnTo>
                  <a:lnTo>
                    <a:pt x="836612" y="8023"/>
                  </a:lnTo>
                  <a:lnTo>
                    <a:pt x="786869" y="0"/>
                  </a:lnTo>
                  <a:close/>
                </a:path>
              </a:pathLst>
            </a:custGeom>
            <a:solidFill>
              <a:srgbClr val="FF990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6" name="object 6">
              <a:extLst>
                <a:ext uri="{FF2B5EF4-FFF2-40B4-BE49-F238E27FC236}">
                  <a16:creationId xmlns:a16="http://schemas.microsoft.com/office/drawing/2014/main" id="{EB2FFEB2-12EC-B94E-A2E5-5E40F6C0FE7B}"/>
                </a:ext>
              </a:extLst>
            </p:cNvPr>
            <p:cNvSpPr/>
            <p:nvPr/>
          </p:nvSpPr>
          <p:spPr>
            <a:xfrm>
              <a:off x="6348585" y="619217"/>
              <a:ext cx="596900" cy="5969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7" name="object 7">
              <a:extLst>
                <a:ext uri="{FF2B5EF4-FFF2-40B4-BE49-F238E27FC236}">
                  <a16:creationId xmlns:a16="http://schemas.microsoft.com/office/drawing/2014/main" id="{4616E973-DC7F-9D47-9D6C-AC6B43066D6A}"/>
                </a:ext>
              </a:extLst>
            </p:cNvPr>
            <p:cNvSpPr txBox="1"/>
            <p:nvPr/>
          </p:nvSpPr>
          <p:spPr>
            <a:xfrm>
              <a:off x="6426372" y="1421801"/>
              <a:ext cx="441325" cy="417830"/>
            </a:xfrm>
            <a:prstGeom prst="rect">
              <a:avLst/>
            </a:prstGeom>
          </p:spPr>
          <p:txBody>
            <a:bodyPr vert="horz" wrap="square" lIns="0" tIns="24765" rIns="0" bIns="0" rtlCol="0">
              <a:spAutoFit/>
            </a:bodyPr>
            <a:lstStyle/>
            <a:p>
              <a:pPr marL="12700" marR="5080" indent="46355" algn="just">
                <a:lnSpc>
                  <a:spcPct val="92200"/>
                </a:lnSpc>
                <a:spcBef>
                  <a:spcPts val="195"/>
                </a:spcBef>
              </a:pPr>
              <a:r>
                <a:rPr sz="900" b="1" spc="-5" dirty="0">
                  <a:solidFill>
                    <a:srgbClr val="414042"/>
                  </a:solidFill>
                  <a:latin typeface="Calibri"/>
                  <a:cs typeface="Calibri"/>
                </a:rPr>
                <a:t>Virtual  Private  Networ</a:t>
              </a:r>
              <a:r>
                <a:rPr sz="900" b="1" spc="5" dirty="0">
                  <a:solidFill>
                    <a:srgbClr val="414042"/>
                  </a:solidFill>
                  <a:latin typeface="Calibri"/>
                  <a:cs typeface="Calibri"/>
                </a:rPr>
                <a:t>k</a:t>
              </a:r>
              <a:endParaRPr sz="900" dirty="0"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1782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>
            <a:extLst>
              <a:ext uri="{FF2B5EF4-FFF2-40B4-BE49-F238E27FC236}">
                <a16:creationId xmlns:a16="http://schemas.microsoft.com/office/drawing/2014/main" id="{9A4F439F-30AD-47F3-AA2E-D57E52C4D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830" y="1432660"/>
            <a:ext cx="2689983" cy="280470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76988" y="1068009"/>
            <a:ext cx="4301236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pt-BR" sz="1400" b="1" spc="-5" dirty="0">
                <a:latin typeface="Arial"/>
                <a:cs typeface="Arial"/>
              </a:rPr>
              <a:t>Crie uma </a:t>
            </a:r>
            <a:r>
              <a:rPr lang="pt-BR" sz="1400" b="1" spc="-5" dirty="0" err="1">
                <a:latin typeface="Arial"/>
                <a:cs typeface="Arial"/>
              </a:rPr>
              <a:t>sub-rede</a:t>
            </a:r>
            <a:r>
              <a:rPr lang="pt-BR" sz="1400" b="1" spc="-5" dirty="0">
                <a:latin typeface="Arial"/>
                <a:cs typeface="Arial"/>
              </a:rPr>
              <a:t> pública e uma </a:t>
            </a:r>
            <a:r>
              <a:rPr lang="pt-BR" sz="1400" b="1" spc="-5" dirty="0" err="1">
                <a:latin typeface="Arial"/>
                <a:cs typeface="Arial"/>
              </a:rPr>
              <a:t>sub-rede</a:t>
            </a:r>
            <a:r>
              <a:rPr lang="pt-BR" sz="1400" b="1" spc="-5" dirty="0">
                <a:latin typeface="Arial"/>
                <a:cs typeface="Arial"/>
              </a:rPr>
              <a:t> privada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6988" y="6705600"/>
            <a:ext cx="4420870" cy="4001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100"/>
              </a:lnSpc>
              <a:spcBef>
                <a:spcPts val="100"/>
              </a:spcBef>
            </a:pPr>
            <a:r>
              <a:rPr lang="pt-BR" sz="1200" spc="-5" dirty="0">
                <a:solidFill>
                  <a:srgbClr val="0070C0"/>
                </a:solidFill>
                <a:latin typeface="Arial"/>
                <a:cs typeface="Arial"/>
              </a:rPr>
              <a:t>Em seguida, continue a construir a infraestrutura </a:t>
            </a:r>
            <a:r>
              <a:rPr lang="pt-BR" sz="1200" spc="-5" dirty="0" err="1">
                <a:solidFill>
                  <a:srgbClr val="0070C0"/>
                </a:solidFill>
                <a:latin typeface="Arial"/>
                <a:cs typeface="Arial"/>
              </a:rPr>
              <a:t>BitBeat</a:t>
            </a:r>
            <a:r>
              <a:rPr lang="pt-BR" sz="1200" spc="-5" dirty="0">
                <a:solidFill>
                  <a:srgbClr val="0070C0"/>
                </a:solidFill>
                <a:latin typeface="Arial"/>
                <a:cs typeface="Arial"/>
              </a:rPr>
              <a:t> criando </a:t>
            </a:r>
            <a:r>
              <a:rPr lang="pt-BR" sz="1200" spc="-5" dirty="0" err="1">
                <a:solidFill>
                  <a:srgbClr val="0070C0"/>
                </a:solidFill>
                <a:latin typeface="Arial"/>
                <a:cs typeface="Arial"/>
              </a:rPr>
              <a:t>sub-redes</a:t>
            </a:r>
            <a:r>
              <a:rPr lang="pt-BR" sz="1200" spc="-5" dirty="0">
                <a:solidFill>
                  <a:srgbClr val="0070C0"/>
                </a:solidFill>
                <a:latin typeface="Arial"/>
                <a:cs typeface="Arial"/>
              </a:rPr>
              <a:t> públicas e privadas.</a:t>
            </a:r>
            <a:endParaRPr sz="12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276213" y="2139599"/>
            <a:ext cx="2083435" cy="6396355"/>
          </a:xfrm>
          <a:custGeom>
            <a:avLst/>
            <a:gdLst/>
            <a:ahLst/>
            <a:cxnLst/>
            <a:rect l="l" t="t" r="r" b="b"/>
            <a:pathLst>
              <a:path w="2083434" h="6396355">
                <a:moveTo>
                  <a:pt x="347246" y="0"/>
                </a:moveTo>
                <a:lnTo>
                  <a:pt x="2083434" y="0"/>
                </a:lnTo>
                <a:lnTo>
                  <a:pt x="2083434" y="6049110"/>
                </a:lnTo>
                <a:lnTo>
                  <a:pt x="2080264" y="6096229"/>
                </a:lnTo>
                <a:lnTo>
                  <a:pt x="2071030" y="6141421"/>
                </a:lnTo>
                <a:lnTo>
                  <a:pt x="2056145" y="6184273"/>
                </a:lnTo>
                <a:lnTo>
                  <a:pt x="2036024" y="6224371"/>
                </a:lnTo>
                <a:lnTo>
                  <a:pt x="2011081" y="6261301"/>
                </a:lnTo>
                <a:lnTo>
                  <a:pt x="1981728" y="6294649"/>
                </a:lnTo>
                <a:lnTo>
                  <a:pt x="1948379" y="6324002"/>
                </a:lnTo>
                <a:lnTo>
                  <a:pt x="1911449" y="6348945"/>
                </a:lnTo>
                <a:lnTo>
                  <a:pt x="1871351" y="6369066"/>
                </a:lnTo>
                <a:lnTo>
                  <a:pt x="1828499" y="6383951"/>
                </a:lnTo>
                <a:lnTo>
                  <a:pt x="1783307" y="6393185"/>
                </a:lnTo>
                <a:lnTo>
                  <a:pt x="1736188" y="6396355"/>
                </a:lnTo>
                <a:lnTo>
                  <a:pt x="0" y="6396355"/>
                </a:lnTo>
                <a:lnTo>
                  <a:pt x="0" y="347245"/>
                </a:lnTo>
                <a:lnTo>
                  <a:pt x="3169" y="300126"/>
                </a:lnTo>
                <a:lnTo>
                  <a:pt x="12403" y="254934"/>
                </a:lnTo>
                <a:lnTo>
                  <a:pt x="27288" y="212082"/>
                </a:lnTo>
                <a:lnTo>
                  <a:pt x="47409" y="171984"/>
                </a:lnTo>
                <a:lnTo>
                  <a:pt x="72353" y="135054"/>
                </a:lnTo>
                <a:lnTo>
                  <a:pt x="101705" y="101705"/>
                </a:lnTo>
                <a:lnTo>
                  <a:pt x="135054" y="72353"/>
                </a:lnTo>
                <a:lnTo>
                  <a:pt x="171984" y="47409"/>
                </a:lnTo>
                <a:lnTo>
                  <a:pt x="212082" y="27288"/>
                </a:lnTo>
                <a:lnTo>
                  <a:pt x="254934" y="12403"/>
                </a:lnTo>
                <a:lnTo>
                  <a:pt x="300126" y="3169"/>
                </a:lnTo>
                <a:lnTo>
                  <a:pt x="347246" y="0"/>
                </a:lnTo>
                <a:close/>
              </a:path>
            </a:pathLst>
          </a:custGeom>
          <a:ln w="28575">
            <a:solidFill>
              <a:srgbClr val="00A4B6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5470652" y="2293111"/>
            <a:ext cx="621791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 txBox="1"/>
          <p:nvPr/>
        </p:nvSpPr>
        <p:spPr>
          <a:xfrm>
            <a:off x="5334000" y="2934716"/>
            <a:ext cx="1939036" cy="539391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900"/>
              </a:lnSpc>
              <a:spcBef>
                <a:spcPts val="95"/>
              </a:spcBef>
            </a:pPr>
            <a:r>
              <a:rPr lang="pt-BR" sz="1100" spc="-5" dirty="0">
                <a:latin typeface="Arial" panose="020B0604020202020204" pitchFamily="34" charset="0"/>
                <a:cs typeface="Arial" panose="020B0604020202020204" pitchFamily="34" charset="0"/>
              </a:rPr>
              <a:t>Cada </a:t>
            </a:r>
            <a:r>
              <a:rPr lang="pt-BR" sz="1100" spc="-5" dirty="0" err="1">
                <a:latin typeface="Arial" panose="020B0604020202020204" pitchFamily="34" charset="0"/>
                <a:cs typeface="Arial" panose="020B0604020202020204" pitchFamily="34" charset="0"/>
              </a:rPr>
              <a:t>sub-rede</a:t>
            </a:r>
            <a:r>
              <a:rPr lang="pt-BR" sz="1100" spc="-5" dirty="0">
                <a:latin typeface="Arial" panose="020B0604020202020204" pitchFamily="34" charset="0"/>
                <a:cs typeface="Arial" panose="020B0604020202020204" pitchFamily="34" charset="0"/>
              </a:rPr>
              <a:t> que você cria deve residir inteiramente em uma zona de disponibilidade e não pode abranger zonas. O </a:t>
            </a:r>
            <a:r>
              <a:rPr lang="pt-BR" sz="110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tamanho mínimo de uma </a:t>
            </a:r>
            <a:r>
              <a:rPr lang="pt-BR" sz="1100" spc="-5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sub-rede</a:t>
            </a:r>
            <a:r>
              <a:rPr lang="pt-BR" sz="110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 / 28 </a:t>
            </a:r>
            <a:r>
              <a:rPr lang="pt-BR" sz="1100" spc="-5" dirty="0">
                <a:latin typeface="Arial" panose="020B0604020202020204" pitchFamily="34" charset="0"/>
                <a:cs typeface="Arial" panose="020B0604020202020204" pitchFamily="34" charset="0"/>
              </a:rPr>
              <a:t>(ou 14 endereços IP) para IPv4. Para IPv6, a </a:t>
            </a:r>
            <a:r>
              <a:rPr lang="pt-BR" sz="1100" spc="-5" dirty="0" err="1">
                <a:latin typeface="Arial" panose="020B0604020202020204" pitchFamily="34" charset="0"/>
                <a:cs typeface="Arial" panose="020B0604020202020204" pitchFamily="34" charset="0"/>
              </a:rPr>
              <a:t>sub-rede</a:t>
            </a:r>
            <a:r>
              <a:rPr lang="pt-BR" sz="1100" spc="-5" dirty="0">
                <a:latin typeface="Arial" panose="020B0604020202020204" pitchFamily="34" charset="0"/>
                <a:cs typeface="Arial" panose="020B0604020202020204" pitchFamily="34" charset="0"/>
              </a:rPr>
              <a:t> é fixada em / 64. Apenas um bloco CIDR IPv6 pode ser alocado para uma </a:t>
            </a:r>
            <a:r>
              <a:rPr lang="pt-BR" sz="1100" spc="-5" dirty="0" err="1">
                <a:latin typeface="Arial" panose="020B0604020202020204" pitchFamily="34" charset="0"/>
                <a:cs typeface="Arial" panose="020B0604020202020204" pitchFamily="34" charset="0"/>
              </a:rPr>
              <a:t>sub-rede</a:t>
            </a:r>
            <a:r>
              <a:rPr lang="pt-BR" sz="1100" spc="-5" dirty="0">
                <a:latin typeface="Arial" panose="020B0604020202020204" pitchFamily="34" charset="0"/>
                <a:cs typeface="Arial" panose="020B0604020202020204" pitchFamily="34" charset="0"/>
              </a:rPr>
              <a:t>. Todos os </a:t>
            </a:r>
            <a:r>
              <a:rPr lang="pt-BR" sz="1100" spc="-5" dirty="0" err="1">
                <a:latin typeface="Arial" panose="020B0604020202020204" pitchFamily="34" charset="0"/>
                <a:cs typeface="Arial" panose="020B0604020202020204" pitchFamily="34" charset="0"/>
              </a:rPr>
              <a:t>VPCs</a:t>
            </a:r>
            <a:r>
              <a:rPr lang="pt-BR" sz="1100" spc="-5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1100" spc="-5" dirty="0" err="1">
                <a:latin typeface="Arial" panose="020B0604020202020204" pitchFamily="34" charset="0"/>
                <a:cs typeface="Arial" panose="020B0604020202020204" pitchFamily="34" charset="0"/>
              </a:rPr>
              <a:t>sub-redes</a:t>
            </a:r>
            <a:r>
              <a:rPr lang="pt-BR" sz="1100" spc="-5" dirty="0">
                <a:latin typeface="Arial" panose="020B0604020202020204" pitchFamily="34" charset="0"/>
                <a:cs typeface="Arial" panose="020B0604020202020204" pitchFamily="34" charset="0"/>
              </a:rPr>
              <a:t> devem ter blocos CIDR IPv4. O tamanho de bloco permitido é entre </a:t>
            </a:r>
          </a:p>
          <a:p>
            <a:pPr marL="12700" marR="5080">
              <a:lnSpc>
                <a:spcPct val="116900"/>
              </a:lnSpc>
              <a:spcBef>
                <a:spcPts val="95"/>
              </a:spcBef>
            </a:pPr>
            <a:r>
              <a:rPr lang="pt-BR" sz="1100" spc="-5" dirty="0">
                <a:latin typeface="Arial" panose="020B0604020202020204" pitchFamily="34" charset="0"/>
                <a:cs typeface="Arial" panose="020B0604020202020204" pitchFamily="34" charset="0"/>
              </a:rPr>
              <a:t>/16 (~ 65.536 endereços IP) e</a:t>
            </a:r>
          </a:p>
          <a:p>
            <a:pPr marL="12700" marR="5080">
              <a:lnSpc>
                <a:spcPct val="116900"/>
              </a:lnSpc>
              <a:spcBef>
                <a:spcPts val="95"/>
              </a:spcBef>
            </a:pPr>
            <a:r>
              <a:rPr lang="pt-BR" sz="1100" spc="-5" dirty="0">
                <a:latin typeface="Arial" panose="020B0604020202020204" pitchFamily="34" charset="0"/>
                <a:cs typeface="Arial" panose="020B0604020202020204" pitchFamily="34" charset="0"/>
              </a:rPr>
              <a:t>/ 28 (16 endereços IP). Os primeiros quatro endereços IP e o último endereço IP em cada bloco CIDR de </a:t>
            </a:r>
            <a:r>
              <a:rPr lang="pt-BR" sz="1100" spc="-5" dirty="0" err="1">
                <a:latin typeface="Arial" panose="020B0604020202020204" pitchFamily="34" charset="0"/>
                <a:cs typeface="Arial" panose="020B0604020202020204" pitchFamily="34" charset="0"/>
              </a:rPr>
              <a:t>sub-rede</a:t>
            </a:r>
            <a:r>
              <a:rPr lang="pt-BR" sz="1100" spc="-5" dirty="0">
                <a:latin typeface="Arial" panose="020B0604020202020204" pitchFamily="34" charset="0"/>
                <a:cs typeface="Arial" panose="020B0604020202020204" pitchFamily="34" charset="0"/>
              </a:rPr>
              <a:t> não estão disponíveis para uso e não podem ser atribuídos a uma instância.</a:t>
            </a:r>
          </a:p>
          <a:p>
            <a:pPr marL="12700" marR="5080">
              <a:lnSpc>
                <a:spcPct val="116900"/>
              </a:lnSpc>
              <a:spcBef>
                <a:spcPts val="95"/>
              </a:spcBef>
            </a:pPr>
            <a:endParaRPr lang="pt-BR" sz="11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16900"/>
              </a:lnSpc>
              <a:spcBef>
                <a:spcPts val="95"/>
              </a:spcBef>
            </a:pPr>
            <a:r>
              <a:rPr lang="pt-BR" sz="1100" spc="-5" dirty="0">
                <a:latin typeface="Arial"/>
                <a:cs typeface="Arial"/>
              </a:rPr>
              <a:t>Quando não escolhemos</a:t>
            </a:r>
            <a:r>
              <a:rPr lang="pt-BR" sz="1100" b="1" spc="-5" dirty="0">
                <a:latin typeface="Arial"/>
                <a:cs typeface="Arial"/>
              </a:rPr>
              <a:t> </a:t>
            </a:r>
            <a:r>
              <a:rPr lang="pt-BR" sz="1100" b="1" spc="-5" dirty="0" err="1">
                <a:latin typeface="Arial"/>
                <a:cs typeface="Arial"/>
              </a:rPr>
              <a:t>Availability</a:t>
            </a:r>
            <a:r>
              <a:rPr lang="pt-BR" sz="1100" b="1" spc="-5" dirty="0">
                <a:latin typeface="Arial"/>
                <a:cs typeface="Arial"/>
              </a:rPr>
              <a:t> Zone </a:t>
            </a:r>
            <a:r>
              <a:rPr lang="pt-BR" sz="1100" spc="-5" dirty="0">
                <a:latin typeface="Arial"/>
                <a:cs typeface="Arial"/>
              </a:rPr>
              <a:t>a</a:t>
            </a:r>
            <a:r>
              <a:rPr lang="pt-BR" sz="1100" b="1" spc="-5" dirty="0">
                <a:latin typeface="Arial"/>
                <a:cs typeface="Arial"/>
              </a:rPr>
              <a:t> </a:t>
            </a:r>
            <a:r>
              <a:rPr lang="pt-BR" sz="1100" b="1" spc="-5" dirty="0">
                <a:solidFill>
                  <a:schemeClr val="accent2"/>
                </a:solidFill>
                <a:latin typeface="Arial"/>
                <a:cs typeface="Arial"/>
              </a:rPr>
              <a:t>AWS</a:t>
            </a:r>
            <a:r>
              <a:rPr lang="pt-BR" sz="1100" b="1" spc="-5" dirty="0">
                <a:latin typeface="Arial"/>
                <a:cs typeface="Arial"/>
              </a:rPr>
              <a:t> </a:t>
            </a:r>
            <a:r>
              <a:rPr lang="pt-BR" sz="1100" spc="-5" dirty="0">
                <a:latin typeface="Arial"/>
                <a:cs typeface="Arial"/>
              </a:rPr>
              <a:t>escolhe a que estiver mais livre no momento.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92443" y="2325116"/>
            <a:ext cx="1066039" cy="230832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00"/>
              </a:spcBef>
            </a:pPr>
            <a:r>
              <a:rPr lang="pt-BR" sz="1400" b="1" spc="-10" dirty="0">
                <a:latin typeface="Arial"/>
                <a:cs typeface="Arial"/>
              </a:rPr>
              <a:t>Você sabia</a:t>
            </a:r>
            <a:r>
              <a:rPr sz="1400" b="1" spc="-10" dirty="0">
                <a:latin typeface="Arial"/>
                <a:cs typeface="Arial"/>
              </a:rPr>
              <a:t>?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7194804" y="9214792"/>
            <a:ext cx="153670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40"/>
                </a:spcBef>
              </a:pPr>
              <a:t>5</a:t>
            </a:fld>
            <a:endParaRPr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5F2561B-D3A0-FB47-ABA4-37FC82D7A190}"/>
              </a:ext>
            </a:extLst>
          </p:cNvPr>
          <p:cNvGrpSpPr/>
          <p:nvPr/>
        </p:nvGrpSpPr>
        <p:grpSpPr>
          <a:xfrm>
            <a:off x="6151292" y="76200"/>
            <a:ext cx="944244" cy="1491615"/>
            <a:chOff x="6151292" y="483171"/>
            <a:chExt cx="944244" cy="1491615"/>
          </a:xfrm>
        </p:grpSpPr>
        <p:sp>
          <p:nvSpPr>
            <p:cNvPr id="24" name="object 5">
              <a:extLst>
                <a:ext uri="{FF2B5EF4-FFF2-40B4-BE49-F238E27FC236}">
                  <a16:creationId xmlns:a16="http://schemas.microsoft.com/office/drawing/2014/main" id="{649010A3-EB02-E84E-A403-6D687984AC55}"/>
                </a:ext>
              </a:extLst>
            </p:cNvPr>
            <p:cNvSpPr/>
            <p:nvPr/>
          </p:nvSpPr>
          <p:spPr>
            <a:xfrm>
              <a:off x="6151292" y="483171"/>
              <a:ext cx="944244" cy="1491615"/>
            </a:xfrm>
            <a:custGeom>
              <a:avLst/>
              <a:gdLst/>
              <a:ahLst/>
              <a:cxnLst/>
              <a:rect l="l" t="t" r="r" b="b"/>
              <a:pathLst>
                <a:path w="944245" h="1491614">
                  <a:moveTo>
                    <a:pt x="786869" y="0"/>
                  </a:moveTo>
                  <a:lnTo>
                    <a:pt x="157377" y="0"/>
                  </a:lnTo>
                  <a:lnTo>
                    <a:pt x="107633" y="8023"/>
                  </a:lnTo>
                  <a:lnTo>
                    <a:pt x="64432" y="30364"/>
                  </a:lnTo>
                  <a:lnTo>
                    <a:pt x="30364" y="64432"/>
                  </a:lnTo>
                  <a:lnTo>
                    <a:pt x="8023" y="107633"/>
                  </a:lnTo>
                  <a:lnTo>
                    <a:pt x="0" y="157377"/>
                  </a:lnTo>
                  <a:lnTo>
                    <a:pt x="0" y="1334239"/>
                  </a:lnTo>
                  <a:lnTo>
                    <a:pt x="8023" y="1383982"/>
                  </a:lnTo>
                  <a:lnTo>
                    <a:pt x="30364" y="1427183"/>
                  </a:lnTo>
                  <a:lnTo>
                    <a:pt x="64432" y="1461250"/>
                  </a:lnTo>
                  <a:lnTo>
                    <a:pt x="107633" y="1483591"/>
                  </a:lnTo>
                  <a:lnTo>
                    <a:pt x="157377" y="1491615"/>
                  </a:lnTo>
                  <a:lnTo>
                    <a:pt x="786869" y="1491615"/>
                  </a:lnTo>
                  <a:lnTo>
                    <a:pt x="836612" y="1483591"/>
                  </a:lnTo>
                  <a:lnTo>
                    <a:pt x="879813" y="1461250"/>
                  </a:lnTo>
                  <a:lnTo>
                    <a:pt x="913880" y="1427183"/>
                  </a:lnTo>
                  <a:lnTo>
                    <a:pt x="936221" y="1383982"/>
                  </a:lnTo>
                  <a:lnTo>
                    <a:pt x="944244" y="1334239"/>
                  </a:lnTo>
                  <a:lnTo>
                    <a:pt x="944244" y="157377"/>
                  </a:lnTo>
                  <a:lnTo>
                    <a:pt x="936221" y="107633"/>
                  </a:lnTo>
                  <a:lnTo>
                    <a:pt x="913880" y="64432"/>
                  </a:lnTo>
                  <a:lnTo>
                    <a:pt x="879813" y="30364"/>
                  </a:lnTo>
                  <a:lnTo>
                    <a:pt x="836612" y="8023"/>
                  </a:lnTo>
                  <a:lnTo>
                    <a:pt x="786869" y="0"/>
                  </a:lnTo>
                  <a:close/>
                </a:path>
              </a:pathLst>
            </a:custGeom>
            <a:solidFill>
              <a:srgbClr val="FF990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5" name="object 6">
              <a:extLst>
                <a:ext uri="{FF2B5EF4-FFF2-40B4-BE49-F238E27FC236}">
                  <a16:creationId xmlns:a16="http://schemas.microsoft.com/office/drawing/2014/main" id="{8F450E3D-D751-404E-88AD-F7E2AEA10F29}"/>
                </a:ext>
              </a:extLst>
            </p:cNvPr>
            <p:cNvSpPr/>
            <p:nvPr/>
          </p:nvSpPr>
          <p:spPr>
            <a:xfrm>
              <a:off x="6348585" y="619217"/>
              <a:ext cx="596900" cy="5969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6" name="object 7">
              <a:extLst>
                <a:ext uri="{FF2B5EF4-FFF2-40B4-BE49-F238E27FC236}">
                  <a16:creationId xmlns:a16="http://schemas.microsoft.com/office/drawing/2014/main" id="{78A721B6-0930-8542-8D4A-8BA974D93A73}"/>
                </a:ext>
              </a:extLst>
            </p:cNvPr>
            <p:cNvSpPr txBox="1"/>
            <p:nvPr/>
          </p:nvSpPr>
          <p:spPr>
            <a:xfrm>
              <a:off x="6426372" y="1421801"/>
              <a:ext cx="441325" cy="417830"/>
            </a:xfrm>
            <a:prstGeom prst="rect">
              <a:avLst/>
            </a:prstGeom>
          </p:spPr>
          <p:txBody>
            <a:bodyPr vert="horz" wrap="square" lIns="0" tIns="24765" rIns="0" bIns="0" rtlCol="0">
              <a:spAutoFit/>
            </a:bodyPr>
            <a:lstStyle/>
            <a:p>
              <a:pPr marL="12700" marR="5080" indent="46355" algn="just">
                <a:lnSpc>
                  <a:spcPct val="92200"/>
                </a:lnSpc>
                <a:spcBef>
                  <a:spcPts val="195"/>
                </a:spcBef>
              </a:pPr>
              <a:r>
                <a:rPr sz="900" b="1" spc="-5" dirty="0">
                  <a:solidFill>
                    <a:srgbClr val="414042"/>
                  </a:solidFill>
                  <a:latin typeface="Calibri"/>
                  <a:cs typeface="Calibri"/>
                </a:rPr>
                <a:t>Virtual  Private  Networ</a:t>
              </a:r>
              <a:r>
                <a:rPr sz="900" b="1" spc="5" dirty="0">
                  <a:solidFill>
                    <a:srgbClr val="414042"/>
                  </a:solidFill>
                  <a:latin typeface="Calibri"/>
                  <a:cs typeface="Calibri"/>
                </a:rPr>
                <a:t>k</a:t>
              </a:r>
              <a:endParaRPr sz="900" dirty="0">
                <a:latin typeface="Calibri"/>
                <a:cs typeface="Calibri"/>
              </a:endParaRPr>
            </a:p>
          </p:txBody>
        </p:sp>
      </p:grpSp>
      <p:sp>
        <p:nvSpPr>
          <p:cNvPr id="3" name="Retângulo 2">
            <a:extLst>
              <a:ext uri="{FF2B5EF4-FFF2-40B4-BE49-F238E27FC236}">
                <a16:creationId xmlns:a16="http://schemas.microsoft.com/office/drawing/2014/main" id="{2510DF5B-4327-47B9-9EA0-3BF6B5036815}"/>
              </a:ext>
            </a:extLst>
          </p:cNvPr>
          <p:cNvSpPr/>
          <p:nvPr/>
        </p:nvSpPr>
        <p:spPr>
          <a:xfrm>
            <a:off x="180022" y="2120549"/>
            <a:ext cx="4943791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Agora, você deseja executar </a:t>
            </a:r>
          </a:p>
          <a:p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um aplicativo da web voltado </a:t>
            </a:r>
          </a:p>
          <a:p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ao público, enquanto mantém </a:t>
            </a:r>
          </a:p>
          <a:p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servidores </a:t>
            </a:r>
            <a:r>
              <a:rPr lang="pt-BR" sz="1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back-end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que não </a:t>
            </a:r>
          </a:p>
          <a:p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são acessíveis ao público.</a:t>
            </a:r>
          </a:p>
          <a:p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Este é um exemplo comum de</a:t>
            </a:r>
          </a:p>
          <a:p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um </a:t>
            </a:r>
            <a:r>
              <a:rPr lang="pt-BR" sz="1200" dirty="0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site de várias camadas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Os servidores da web estão </a:t>
            </a:r>
          </a:p>
          <a:p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 uma </a:t>
            </a:r>
            <a:r>
              <a:rPr lang="pt-BR" sz="1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sub-rede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pública e os </a:t>
            </a:r>
          </a:p>
          <a:p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servidores de aplicativos e </a:t>
            </a:r>
          </a:p>
          <a:p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banco de dados estão em uma </a:t>
            </a:r>
          </a:p>
          <a:p>
            <a:r>
              <a:rPr lang="pt-BR" sz="1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sub-rede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privada. </a:t>
            </a:r>
          </a:p>
          <a:p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Você pode configurar a segurança e o roteamento para que os servidores da web possam se comunicar com outros recursos em seu </a:t>
            </a:r>
            <a:r>
              <a:rPr lang="pt-BR" sz="1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Amazon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VPC.</a:t>
            </a:r>
          </a:p>
          <a:p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instâncias da </a:t>
            </a:r>
            <a:r>
              <a:rPr lang="pt-BR" sz="1200" dirty="0" err="1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sub-rede</a:t>
            </a: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pública podem enviar tráfego de saída diretamente para a Internet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pt-BR" sz="1200" dirty="0">
                <a:solidFill>
                  <a:srgbClr val="7030A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mas as instâncias da </a:t>
            </a:r>
            <a:r>
              <a:rPr lang="pt-BR" sz="1200" dirty="0" err="1">
                <a:solidFill>
                  <a:srgbClr val="7030A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sub-rede</a:t>
            </a:r>
            <a:r>
              <a:rPr lang="pt-BR" sz="1200" dirty="0">
                <a:solidFill>
                  <a:srgbClr val="7030A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privada não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 vez disso, </a:t>
            </a:r>
            <a:r>
              <a:rPr lang="pt-BR" sz="1200" dirty="0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instâncias na </a:t>
            </a:r>
            <a:r>
              <a:rPr lang="pt-BR" sz="1200" dirty="0" err="1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sub-rede</a:t>
            </a:r>
            <a:r>
              <a:rPr lang="pt-BR" sz="1200" dirty="0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privada podem acessar a Internet usando uma conversão de endereço de rede (NAT) 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 reside na </a:t>
            </a:r>
            <a:r>
              <a:rPr lang="pt-BR" sz="1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sub-rede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pública. Nesta atividade, estamos nos concentrando em nossa infraestrutura, portanto, não estaremos criando um NAT.</a:t>
            </a:r>
          </a:p>
        </p:txBody>
      </p:sp>
    </p:spTree>
    <p:extLst>
      <p:ext uri="{BB962C8B-B14F-4D97-AF65-F5344CB8AC3E}">
        <p14:creationId xmlns:p14="http://schemas.microsoft.com/office/powerpoint/2010/main" val="3610024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>
            <a:extLst>
              <a:ext uri="{FF2B5EF4-FFF2-40B4-BE49-F238E27FC236}">
                <a16:creationId xmlns:a16="http://schemas.microsoft.com/office/drawing/2014/main" id="{9A4F439F-30AD-47F3-AA2E-D57E52C4D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782" y="1296010"/>
            <a:ext cx="2689983" cy="280470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76988" y="1068009"/>
            <a:ext cx="4756658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pt-BR" sz="1400" b="1" spc="-5" dirty="0">
                <a:latin typeface="Arial"/>
                <a:cs typeface="Arial"/>
              </a:rPr>
              <a:t>Crie duas </a:t>
            </a:r>
            <a:r>
              <a:rPr lang="pt-BR" sz="1400" b="1" spc="-5" dirty="0" err="1">
                <a:latin typeface="Arial"/>
                <a:cs typeface="Arial"/>
              </a:rPr>
              <a:t>sub-redes</a:t>
            </a:r>
            <a:r>
              <a:rPr lang="pt-BR" sz="1400" b="1" spc="-5" dirty="0">
                <a:latin typeface="Arial"/>
                <a:cs typeface="Arial"/>
              </a:rPr>
              <a:t> públicas e duas </a:t>
            </a:r>
            <a:r>
              <a:rPr lang="pt-BR" sz="1400" b="1" spc="-5" dirty="0" err="1">
                <a:latin typeface="Arial"/>
                <a:cs typeface="Arial"/>
              </a:rPr>
              <a:t>sub-redes</a:t>
            </a:r>
            <a:r>
              <a:rPr lang="pt-BR" sz="1400" b="1" spc="-5" dirty="0">
                <a:latin typeface="Arial"/>
                <a:cs typeface="Arial"/>
              </a:rPr>
              <a:t> privadas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3000" y="4343400"/>
            <a:ext cx="4660646" cy="296299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200" b="1" spc="-5" dirty="0">
                <a:latin typeface="Arial"/>
                <a:cs typeface="Arial"/>
              </a:rPr>
              <a:t>Crie uma </a:t>
            </a:r>
            <a:r>
              <a:rPr lang="pt-BR" sz="1200" b="1" spc="-5" dirty="0" err="1">
                <a:latin typeface="Arial"/>
                <a:cs typeface="Arial"/>
              </a:rPr>
              <a:t>Sub-rede</a:t>
            </a:r>
            <a:r>
              <a:rPr lang="pt-BR" sz="1200" b="1" spc="-5" dirty="0">
                <a:latin typeface="Arial"/>
                <a:cs typeface="Arial"/>
              </a:rPr>
              <a:t> Pública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200" spc="-5" dirty="0">
                <a:latin typeface="Arial"/>
                <a:cs typeface="Arial"/>
              </a:rPr>
              <a:t>No </a:t>
            </a:r>
            <a:r>
              <a:rPr lang="pt-BR" sz="1200" b="1" spc="-5" dirty="0">
                <a:latin typeface="Arial"/>
                <a:cs typeface="Arial"/>
              </a:rPr>
              <a:t>VPC dashboard</a:t>
            </a:r>
            <a:r>
              <a:rPr lang="pt-BR" sz="1200" spc="-5" dirty="0">
                <a:latin typeface="Arial"/>
                <a:cs typeface="Arial"/>
              </a:rPr>
              <a:t>, clique em </a:t>
            </a:r>
            <a:r>
              <a:rPr lang="pt-BR" sz="1200" b="1" spc="-5" dirty="0" err="1">
                <a:latin typeface="Arial"/>
                <a:cs typeface="Arial"/>
              </a:rPr>
              <a:t>Subnets</a:t>
            </a:r>
            <a:r>
              <a:rPr lang="pt-BR" sz="1200" spc="-5" dirty="0">
                <a:latin typeface="Arial"/>
                <a:cs typeface="Arial"/>
              </a:rPr>
              <a:t> na barra lateral esquerda.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200" spc="-5" dirty="0">
                <a:latin typeface="Arial"/>
                <a:cs typeface="Arial"/>
              </a:rPr>
              <a:t>Click </a:t>
            </a:r>
            <a:r>
              <a:rPr lang="pt-BR" sz="1200" b="1" spc="-5" dirty="0" err="1">
                <a:latin typeface="Arial"/>
                <a:cs typeface="Arial"/>
              </a:rPr>
              <a:t>Create</a:t>
            </a:r>
            <a:r>
              <a:rPr lang="pt-BR" sz="1200" b="1" spc="-10" dirty="0">
                <a:latin typeface="Arial"/>
                <a:cs typeface="Arial"/>
              </a:rPr>
              <a:t> </a:t>
            </a:r>
            <a:r>
              <a:rPr lang="pt-BR" sz="1200" b="1" spc="-5" dirty="0" err="1">
                <a:latin typeface="Arial"/>
                <a:cs typeface="Arial"/>
              </a:rPr>
              <a:t>subnet</a:t>
            </a:r>
            <a:r>
              <a:rPr lang="pt-BR" sz="1200" spc="-5" dirty="0">
                <a:latin typeface="Arial"/>
                <a:cs typeface="Arial"/>
              </a:rPr>
              <a:t>.</a:t>
            </a:r>
            <a:endParaRPr lang="pt-BR" sz="12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241300" algn="l"/>
              </a:tabLst>
            </a:pPr>
            <a:r>
              <a:rPr lang="pt-BR" sz="1200" spc="-5" dirty="0">
                <a:latin typeface="Arial"/>
                <a:cs typeface="Arial"/>
              </a:rPr>
              <a:t>Insira o </a:t>
            </a:r>
            <a:r>
              <a:rPr lang="pt-BR" sz="1200" b="1" spc="-5" dirty="0" err="1">
                <a:latin typeface="Arial"/>
                <a:cs typeface="Arial"/>
              </a:rPr>
              <a:t>Name</a:t>
            </a:r>
            <a:r>
              <a:rPr lang="pt-BR" sz="1200" b="1" spc="-5" dirty="0">
                <a:latin typeface="Arial"/>
                <a:cs typeface="Arial"/>
              </a:rPr>
              <a:t> </a:t>
            </a:r>
            <a:r>
              <a:rPr lang="pt-BR" sz="1200" b="1" spc="-5" dirty="0" err="1">
                <a:latin typeface="Arial"/>
                <a:cs typeface="Arial"/>
              </a:rPr>
              <a:t>tag</a:t>
            </a:r>
            <a:r>
              <a:rPr lang="pt-BR" sz="1200" b="1" spc="-5" dirty="0">
                <a:latin typeface="Arial"/>
                <a:cs typeface="Arial"/>
              </a:rPr>
              <a:t> </a:t>
            </a:r>
            <a:r>
              <a:rPr lang="pt-BR" sz="1200" dirty="0">
                <a:latin typeface="Arial"/>
                <a:cs typeface="Arial"/>
              </a:rPr>
              <a:t>: </a:t>
            </a:r>
            <a:r>
              <a:rPr lang="pt-BR" sz="1200" b="1" spc="-5" dirty="0">
                <a:solidFill>
                  <a:srgbClr val="7030A0"/>
                </a:solidFill>
                <a:latin typeface="Arial"/>
                <a:cs typeface="Arial"/>
              </a:rPr>
              <a:t>SubredePublica1BitBeat</a:t>
            </a:r>
            <a:endParaRPr lang="pt-BR" sz="12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241300" algn="l"/>
              </a:tabLst>
            </a:pPr>
            <a:r>
              <a:rPr lang="pt-BR" sz="1200" spc="-5" dirty="0">
                <a:latin typeface="Arial"/>
                <a:cs typeface="Arial"/>
              </a:rPr>
              <a:t>Selecione o </a:t>
            </a:r>
            <a:r>
              <a:rPr lang="pt-BR" sz="1200" b="1" spc="-5" dirty="0" err="1">
                <a:solidFill>
                  <a:srgbClr val="FF0000"/>
                </a:solidFill>
                <a:latin typeface="Arial"/>
                <a:cs typeface="Arial"/>
              </a:rPr>
              <a:t>MinhaRedeVPCBitBeat</a:t>
            </a:r>
            <a:r>
              <a:rPr lang="pt-BR" sz="1200" spc="-5" dirty="0">
                <a:latin typeface="Arial"/>
                <a:cs typeface="Arial"/>
              </a:rPr>
              <a:t> na lista suspensa</a:t>
            </a:r>
            <a:endParaRPr lang="pt-BR" sz="12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241300" algn="l"/>
              </a:tabLst>
            </a:pPr>
            <a:r>
              <a:rPr lang="pt-BR" sz="1200" spc="-5" dirty="0">
                <a:latin typeface="Arial"/>
                <a:cs typeface="Arial"/>
              </a:rPr>
              <a:t>Salve o </a:t>
            </a:r>
            <a:r>
              <a:rPr lang="pt-BR" sz="1200" b="1" spc="-5" dirty="0" err="1">
                <a:latin typeface="Arial"/>
                <a:cs typeface="Arial"/>
              </a:rPr>
              <a:t>Availability</a:t>
            </a:r>
            <a:r>
              <a:rPr lang="pt-BR" sz="1200" b="1" spc="-5" dirty="0">
                <a:latin typeface="Arial"/>
                <a:cs typeface="Arial"/>
              </a:rPr>
              <a:t> Zone </a:t>
            </a:r>
            <a:r>
              <a:rPr lang="pt-BR" sz="1200" spc="-5" dirty="0">
                <a:latin typeface="Arial"/>
                <a:cs typeface="Arial"/>
              </a:rPr>
              <a:t>como </a:t>
            </a:r>
            <a:r>
              <a:rPr lang="pt-BR" sz="1200" b="1" dirty="0">
                <a:solidFill>
                  <a:srgbClr val="7030A0"/>
                </a:solidFill>
                <a:latin typeface="Arial"/>
                <a:cs typeface="Arial"/>
              </a:rPr>
              <a:t>No</a:t>
            </a:r>
            <a:r>
              <a:rPr lang="pt-BR" sz="1200" b="1" spc="-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lang="pt-BR" sz="1200" b="1" spc="-5" dirty="0" err="1">
                <a:solidFill>
                  <a:srgbClr val="7030A0"/>
                </a:solidFill>
                <a:latin typeface="Arial"/>
                <a:cs typeface="Arial"/>
              </a:rPr>
              <a:t>preference</a:t>
            </a:r>
            <a:r>
              <a:rPr lang="pt-BR" sz="1200" spc="-5" dirty="0">
                <a:latin typeface="Arial"/>
                <a:cs typeface="Arial"/>
              </a:rPr>
              <a:t>.</a:t>
            </a:r>
            <a:endParaRPr lang="pt-BR"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lang="pt-BR" sz="1200" spc="-5" dirty="0">
                <a:latin typeface="Arial"/>
                <a:cs typeface="Arial"/>
              </a:rPr>
              <a:t>6. </a:t>
            </a:r>
            <a:r>
              <a:rPr lang="pt-BR" sz="1200" b="1" spc="-5" dirty="0">
                <a:latin typeface="Arial"/>
                <a:cs typeface="Arial"/>
              </a:rPr>
              <a:t>IPv4 CIDR </a:t>
            </a:r>
            <a:r>
              <a:rPr lang="pt-BR" sz="1200" b="1" spc="-5" dirty="0" err="1">
                <a:latin typeface="Arial"/>
                <a:cs typeface="Arial"/>
              </a:rPr>
              <a:t>Block</a:t>
            </a:r>
            <a:r>
              <a:rPr lang="pt-BR" sz="1200" b="1" spc="-5" dirty="0">
                <a:latin typeface="Arial"/>
                <a:cs typeface="Arial"/>
              </a:rPr>
              <a:t>:</a:t>
            </a:r>
            <a:r>
              <a:rPr lang="pt-BR" sz="1200" b="1" spc="-35" dirty="0">
                <a:latin typeface="Arial"/>
                <a:cs typeface="Arial"/>
              </a:rPr>
              <a:t> </a:t>
            </a:r>
            <a:r>
              <a:rPr lang="pt-BR" sz="1200" spc="-5" dirty="0">
                <a:solidFill>
                  <a:srgbClr val="7030A0"/>
                </a:solidFill>
                <a:latin typeface="Arial"/>
                <a:cs typeface="Arial"/>
              </a:rPr>
              <a:t>192.168.1.0/24</a:t>
            </a:r>
            <a:endParaRPr lang="pt-BR" sz="1200" dirty="0">
              <a:solidFill>
                <a:srgbClr val="7030A0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lang="pt-BR" sz="1200" spc="-5" dirty="0">
                <a:latin typeface="Arial"/>
                <a:cs typeface="Arial"/>
              </a:rPr>
              <a:t>7. Click</a:t>
            </a:r>
            <a:r>
              <a:rPr lang="pt-BR" sz="1200" spc="-35" dirty="0">
                <a:latin typeface="Arial"/>
                <a:cs typeface="Arial"/>
              </a:rPr>
              <a:t> </a:t>
            </a:r>
            <a:r>
              <a:rPr lang="pt-BR" sz="1200" b="1" spc="-5" dirty="0" err="1">
                <a:solidFill>
                  <a:srgbClr val="0070C0"/>
                </a:solidFill>
                <a:latin typeface="Arial"/>
                <a:cs typeface="Arial"/>
              </a:rPr>
              <a:t>Create</a:t>
            </a:r>
            <a:r>
              <a:rPr lang="pt-BR" sz="1200" b="1" spc="-5" dirty="0">
                <a:latin typeface="Arial"/>
                <a:cs typeface="Arial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endParaRPr lang="pt-BR" sz="1200" b="1" spc="-5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241300" algn="l"/>
              </a:tabLst>
            </a:pPr>
            <a:r>
              <a:rPr lang="pt-BR" sz="1200" spc="-5" dirty="0">
                <a:latin typeface="Arial"/>
                <a:cs typeface="Arial"/>
              </a:rPr>
              <a:t>Insira o </a:t>
            </a:r>
            <a:r>
              <a:rPr lang="pt-BR" sz="1200" b="1" spc="-5" dirty="0" err="1">
                <a:latin typeface="Arial"/>
                <a:cs typeface="Arial"/>
              </a:rPr>
              <a:t>Name</a:t>
            </a:r>
            <a:r>
              <a:rPr lang="pt-BR" sz="1200" b="1" spc="-5" dirty="0">
                <a:latin typeface="Arial"/>
                <a:cs typeface="Arial"/>
              </a:rPr>
              <a:t> </a:t>
            </a:r>
            <a:r>
              <a:rPr lang="pt-BR" sz="1200" b="1" spc="-5" dirty="0" err="1">
                <a:latin typeface="Arial"/>
                <a:cs typeface="Arial"/>
              </a:rPr>
              <a:t>tag</a:t>
            </a:r>
            <a:r>
              <a:rPr lang="pt-BR" sz="1200" b="1" spc="-5" dirty="0">
                <a:latin typeface="Arial"/>
                <a:cs typeface="Arial"/>
              </a:rPr>
              <a:t> </a:t>
            </a:r>
            <a:r>
              <a:rPr lang="pt-BR" sz="1200" dirty="0">
                <a:latin typeface="Arial"/>
                <a:cs typeface="Arial"/>
              </a:rPr>
              <a:t>: </a:t>
            </a:r>
            <a:r>
              <a:rPr lang="pt-BR" sz="1200" b="1" spc="-5" dirty="0">
                <a:solidFill>
                  <a:srgbClr val="7030A0"/>
                </a:solidFill>
                <a:latin typeface="Arial"/>
                <a:cs typeface="Arial"/>
              </a:rPr>
              <a:t>SubredePublica2BitBeat</a:t>
            </a:r>
            <a:endParaRPr lang="pt-BR" sz="12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241300" algn="l"/>
              </a:tabLst>
            </a:pPr>
            <a:r>
              <a:rPr lang="pt-BR" sz="1200" spc="-5" dirty="0">
                <a:latin typeface="Arial"/>
                <a:cs typeface="Arial"/>
              </a:rPr>
              <a:t>Selecione o </a:t>
            </a:r>
            <a:r>
              <a:rPr lang="pt-BR" sz="1200" b="1" spc="-5" dirty="0" err="1">
                <a:solidFill>
                  <a:srgbClr val="FF0000"/>
                </a:solidFill>
                <a:latin typeface="Arial"/>
                <a:cs typeface="Arial"/>
              </a:rPr>
              <a:t>MinhaRedeVPCBitBeat</a:t>
            </a:r>
            <a:r>
              <a:rPr lang="pt-BR" sz="1200" spc="-5" dirty="0">
                <a:latin typeface="Arial"/>
                <a:cs typeface="Arial"/>
              </a:rPr>
              <a:t> na lista suspensa</a:t>
            </a:r>
            <a:endParaRPr lang="pt-BR" sz="12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241300" algn="l"/>
              </a:tabLst>
            </a:pPr>
            <a:r>
              <a:rPr lang="pt-BR" sz="1200" spc="-5" dirty="0">
                <a:latin typeface="Arial"/>
                <a:cs typeface="Arial"/>
              </a:rPr>
              <a:t>Salve o </a:t>
            </a:r>
            <a:r>
              <a:rPr lang="pt-BR" sz="1200" b="1" spc="-5" dirty="0" err="1">
                <a:latin typeface="Arial"/>
                <a:cs typeface="Arial"/>
              </a:rPr>
              <a:t>Availability</a:t>
            </a:r>
            <a:r>
              <a:rPr lang="pt-BR" sz="1200" b="1" spc="-5" dirty="0">
                <a:latin typeface="Arial"/>
                <a:cs typeface="Arial"/>
              </a:rPr>
              <a:t> Zone </a:t>
            </a:r>
            <a:r>
              <a:rPr lang="pt-BR" sz="1200" spc="-5" dirty="0">
                <a:latin typeface="Arial"/>
                <a:cs typeface="Arial"/>
              </a:rPr>
              <a:t>como </a:t>
            </a:r>
            <a:r>
              <a:rPr lang="pt-BR" sz="1200" b="1" dirty="0">
                <a:solidFill>
                  <a:srgbClr val="7030A0"/>
                </a:solidFill>
                <a:latin typeface="Arial"/>
                <a:cs typeface="Arial"/>
              </a:rPr>
              <a:t>No</a:t>
            </a:r>
            <a:r>
              <a:rPr lang="pt-BR" sz="1200" b="1" spc="-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lang="pt-BR" sz="1200" b="1" spc="-5" dirty="0" err="1">
                <a:solidFill>
                  <a:srgbClr val="7030A0"/>
                </a:solidFill>
                <a:latin typeface="Arial"/>
                <a:cs typeface="Arial"/>
              </a:rPr>
              <a:t>preference</a:t>
            </a:r>
            <a:r>
              <a:rPr lang="pt-BR" sz="1200" spc="-5" dirty="0">
                <a:latin typeface="Arial"/>
                <a:cs typeface="Arial"/>
              </a:rPr>
              <a:t>.</a:t>
            </a:r>
            <a:endParaRPr lang="pt-BR"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lang="pt-BR" sz="1200" spc="-5" dirty="0">
                <a:latin typeface="Arial"/>
                <a:cs typeface="Arial"/>
              </a:rPr>
              <a:t>6. </a:t>
            </a:r>
            <a:r>
              <a:rPr lang="pt-BR" sz="1200" b="1" spc="-5" dirty="0">
                <a:latin typeface="Arial"/>
                <a:cs typeface="Arial"/>
              </a:rPr>
              <a:t>IPv4 CIDR </a:t>
            </a:r>
            <a:r>
              <a:rPr lang="pt-BR" sz="1200" b="1" spc="-5" dirty="0" err="1">
                <a:latin typeface="Arial"/>
                <a:cs typeface="Arial"/>
              </a:rPr>
              <a:t>Block</a:t>
            </a:r>
            <a:r>
              <a:rPr lang="pt-BR" sz="1200" b="1" spc="-5" dirty="0">
                <a:latin typeface="Arial"/>
                <a:cs typeface="Arial"/>
              </a:rPr>
              <a:t>:</a:t>
            </a:r>
            <a:r>
              <a:rPr lang="pt-BR" sz="1200" b="1" spc="-35" dirty="0">
                <a:latin typeface="Arial"/>
                <a:cs typeface="Arial"/>
              </a:rPr>
              <a:t> </a:t>
            </a:r>
            <a:r>
              <a:rPr lang="pt-BR" sz="1200" spc="-5" dirty="0">
                <a:solidFill>
                  <a:srgbClr val="7030A0"/>
                </a:solidFill>
                <a:latin typeface="Arial"/>
                <a:cs typeface="Arial"/>
              </a:rPr>
              <a:t>192.168.2.0/24</a:t>
            </a:r>
            <a:endParaRPr lang="pt-BR" sz="1200" dirty="0">
              <a:solidFill>
                <a:srgbClr val="7030A0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lang="pt-BR" sz="1200" spc="-5" dirty="0">
                <a:latin typeface="Arial"/>
                <a:cs typeface="Arial"/>
              </a:rPr>
              <a:t>7. Click</a:t>
            </a:r>
            <a:r>
              <a:rPr lang="pt-BR" sz="1200" spc="-35" dirty="0">
                <a:latin typeface="Arial"/>
                <a:cs typeface="Arial"/>
              </a:rPr>
              <a:t> </a:t>
            </a:r>
            <a:r>
              <a:rPr lang="pt-BR" sz="1200" b="1" spc="-5" dirty="0" err="1">
                <a:solidFill>
                  <a:srgbClr val="0070C0"/>
                </a:solidFill>
                <a:latin typeface="Arial"/>
                <a:cs typeface="Arial"/>
              </a:rPr>
              <a:t>Create</a:t>
            </a:r>
            <a:r>
              <a:rPr lang="pt-BR" sz="1200" b="1" spc="-5" dirty="0">
                <a:latin typeface="Arial"/>
                <a:cs typeface="Arial"/>
              </a:rPr>
              <a:t>.</a:t>
            </a:r>
            <a:endParaRPr lang="pt-BR"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endParaRPr sz="12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7463" y="7810635"/>
            <a:ext cx="4871721" cy="15619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lang="pt-BR" sz="1100" b="1" spc="-5" dirty="0">
                <a:latin typeface="Arial"/>
                <a:cs typeface="Arial"/>
              </a:rPr>
              <a:t>Crie uma </a:t>
            </a:r>
            <a:r>
              <a:rPr lang="pt-BR" sz="1100" b="1" spc="-5" dirty="0" err="1">
                <a:latin typeface="Arial"/>
                <a:cs typeface="Arial"/>
              </a:rPr>
              <a:t>Sub-rede</a:t>
            </a:r>
            <a:r>
              <a:rPr lang="pt-BR" sz="1100" b="1" spc="-5" dirty="0">
                <a:latin typeface="Arial"/>
                <a:cs typeface="Arial"/>
              </a:rPr>
              <a:t> Privada</a:t>
            </a: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1100" spc="-5" dirty="0">
                <a:latin typeface="Arial"/>
                <a:cs typeface="Arial"/>
              </a:rPr>
              <a:t>1. </a:t>
            </a:r>
            <a:r>
              <a:rPr lang="pt-BR" sz="1100" spc="-5" dirty="0">
                <a:latin typeface="Arial"/>
                <a:cs typeface="Arial"/>
              </a:rPr>
              <a:t>Repita as etapas 2 a 7 usando as seguintes informações</a:t>
            </a:r>
            <a:r>
              <a:rPr sz="1100" spc="-5" dirty="0">
                <a:latin typeface="Arial"/>
                <a:cs typeface="Arial"/>
              </a:rPr>
              <a:t>:</a:t>
            </a:r>
            <a:endParaRPr lang="pt-BR" sz="1100" spc="-5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241300" algn="l"/>
              </a:tabLst>
            </a:pPr>
            <a:r>
              <a:rPr lang="pt-BR" sz="1100" spc="-5" dirty="0" err="1">
                <a:latin typeface="Arial"/>
                <a:cs typeface="Arial"/>
              </a:rPr>
              <a:t>Inisira</a:t>
            </a:r>
            <a:r>
              <a:rPr lang="pt-BR" sz="1100" spc="-5" dirty="0">
                <a:latin typeface="Arial"/>
                <a:cs typeface="Arial"/>
              </a:rPr>
              <a:t> na</a:t>
            </a:r>
            <a:r>
              <a:rPr lang="pt-BR" sz="1100" dirty="0">
                <a:latin typeface="Arial"/>
                <a:cs typeface="Arial"/>
              </a:rPr>
              <a:t> </a:t>
            </a:r>
            <a:r>
              <a:rPr lang="pt-BR" sz="1100" b="1" spc="-5" dirty="0" err="1">
                <a:latin typeface="Arial"/>
                <a:cs typeface="Arial"/>
              </a:rPr>
              <a:t>Name</a:t>
            </a:r>
            <a:r>
              <a:rPr lang="pt-BR" sz="1100" b="1" spc="-5" dirty="0">
                <a:latin typeface="Arial"/>
                <a:cs typeface="Arial"/>
              </a:rPr>
              <a:t> </a:t>
            </a:r>
            <a:r>
              <a:rPr lang="pt-BR" sz="1100" b="1" spc="-5" dirty="0" err="1">
                <a:latin typeface="Arial"/>
                <a:cs typeface="Arial"/>
              </a:rPr>
              <a:t>tag</a:t>
            </a:r>
            <a:r>
              <a:rPr lang="pt-BR" sz="1100" b="1" spc="-5" dirty="0">
                <a:latin typeface="Arial"/>
                <a:cs typeface="Arial"/>
              </a:rPr>
              <a:t> </a:t>
            </a:r>
            <a:r>
              <a:rPr lang="pt-BR" sz="1100" dirty="0">
                <a:latin typeface="Arial"/>
                <a:cs typeface="Arial"/>
              </a:rPr>
              <a:t>: </a:t>
            </a:r>
            <a:r>
              <a:rPr lang="pt-BR" sz="1100" b="1" spc="-5" dirty="0">
                <a:solidFill>
                  <a:srgbClr val="0070C0"/>
                </a:solidFill>
                <a:latin typeface="Arial"/>
                <a:cs typeface="Arial"/>
              </a:rPr>
              <a:t>SubredePrivada3PriBitBeat</a:t>
            </a:r>
            <a:r>
              <a:rPr lang="pt-BR" sz="1100" b="1" spc="-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241300" algn="l"/>
              </a:tabLst>
            </a:pPr>
            <a:r>
              <a:rPr lang="pt-BR" sz="1100" spc="-5" dirty="0">
                <a:latin typeface="Arial"/>
                <a:cs typeface="Arial"/>
              </a:rPr>
              <a:t>IPv4 CIDR </a:t>
            </a:r>
            <a:r>
              <a:rPr lang="pt-BR" sz="1100" spc="-5" dirty="0" err="1">
                <a:latin typeface="Arial"/>
                <a:cs typeface="Arial"/>
              </a:rPr>
              <a:t>block</a:t>
            </a:r>
            <a:r>
              <a:rPr lang="pt-BR" sz="1100" b="1" spc="-5" dirty="0">
                <a:latin typeface="Arial"/>
                <a:cs typeface="Arial"/>
              </a:rPr>
              <a:t>:</a:t>
            </a:r>
            <a:r>
              <a:rPr lang="pt-BR" sz="1100" b="1" spc="-15" dirty="0">
                <a:latin typeface="Arial"/>
                <a:cs typeface="Arial"/>
              </a:rPr>
              <a:t> </a:t>
            </a:r>
            <a:r>
              <a:rPr lang="pt-BR" sz="1100" spc="-5" dirty="0">
                <a:solidFill>
                  <a:srgbClr val="0070C0"/>
                </a:solidFill>
                <a:latin typeface="Arial"/>
                <a:cs typeface="Arial"/>
              </a:rPr>
              <a:t>192.168.3.0/24</a:t>
            </a:r>
          </a:p>
          <a:p>
            <a:pPr marL="241300" indent="-228600">
              <a:spcBef>
                <a:spcPts val="240"/>
              </a:spcBef>
              <a:buFontTx/>
              <a:buAutoNum type="alphaLcPeriod"/>
              <a:tabLst>
                <a:tab pos="241300" algn="l"/>
              </a:tabLst>
            </a:pPr>
            <a:r>
              <a:rPr lang="pt-BR" sz="1100" spc="-5" dirty="0" err="1">
                <a:latin typeface="Arial"/>
                <a:cs typeface="Arial"/>
              </a:rPr>
              <a:t>Availablility</a:t>
            </a:r>
            <a:r>
              <a:rPr lang="pt-BR" sz="1100" spc="-5" dirty="0">
                <a:latin typeface="Arial"/>
                <a:cs typeface="Arial"/>
              </a:rPr>
              <a:t> Zone: </a:t>
            </a:r>
            <a:r>
              <a:rPr lang="pt-BR" sz="1100" spc="-5" dirty="0">
                <a:solidFill>
                  <a:srgbClr val="0070C0"/>
                </a:solidFill>
                <a:latin typeface="Arial"/>
                <a:cs typeface="Arial"/>
              </a:rPr>
              <a:t>us-east-1a</a:t>
            </a: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241300" algn="l"/>
              </a:tabLst>
            </a:pPr>
            <a:r>
              <a:rPr lang="pt-BR" sz="1100" spc="-5" dirty="0" err="1">
                <a:latin typeface="Arial"/>
                <a:cs typeface="Arial"/>
              </a:rPr>
              <a:t>Inisira</a:t>
            </a:r>
            <a:r>
              <a:rPr lang="pt-BR" sz="1100" spc="-5" dirty="0">
                <a:latin typeface="Arial"/>
                <a:cs typeface="Arial"/>
              </a:rPr>
              <a:t> na</a:t>
            </a:r>
            <a:r>
              <a:rPr lang="pt-BR" sz="1100" dirty="0">
                <a:latin typeface="Arial"/>
                <a:cs typeface="Arial"/>
              </a:rPr>
              <a:t> </a:t>
            </a:r>
            <a:r>
              <a:rPr lang="pt-BR" sz="1100" b="1" spc="-5" dirty="0" err="1">
                <a:latin typeface="Arial"/>
                <a:cs typeface="Arial"/>
              </a:rPr>
              <a:t>Name</a:t>
            </a:r>
            <a:r>
              <a:rPr lang="pt-BR" sz="1100" b="1" spc="-5" dirty="0">
                <a:latin typeface="Arial"/>
                <a:cs typeface="Arial"/>
              </a:rPr>
              <a:t> </a:t>
            </a:r>
            <a:r>
              <a:rPr lang="pt-BR" sz="1100" b="1" spc="-5" dirty="0" err="1">
                <a:latin typeface="Arial"/>
                <a:cs typeface="Arial"/>
              </a:rPr>
              <a:t>tag</a:t>
            </a:r>
            <a:r>
              <a:rPr lang="pt-BR" sz="1100" b="1" spc="-5" dirty="0">
                <a:latin typeface="Arial"/>
                <a:cs typeface="Arial"/>
              </a:rPr>
              <a:t> </a:t>
            </a:r>
            <a:r>
              <a:rPr lang="pt-BR" sz="1100" dirty="0">
                <a:latin typeface="Arial"/>
                <a:cs typeface="Arial"/>
              </a:rPr>
              <a:t>: </a:t>
            </a:r>
            <a:r>
              <a:rPr lang="pt-BR" sz="1100" b="1" spc="-5" dirty="0">
                <a:solidFill>
                  <a:srgbClr val="0070C0"/>
                </a:solidFill>
                <a:latin typeface="Arial"/>
                <a:cs typeface="Arial"/>
              </a:rPr>
              <a:t>SubredePrivada4BitBeat</a:t>
            </a:r>
            <a:r>
              <a:rPr lang="pt-BR" sz="1100" b="1" spc="-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241300" algn="l"/>
              </a:tabLst>
            </a:pPr>
            <a:r>
              <a:rPr lang="pt-BR" sz="1100" spc="-5" dirty="0">
                <a:latin typeface="Arial"/>
                <a:cs typeface="Arial"/>
              </a:rPr>
              <a:t>IPv4 CIDR </a:t>
            </a:r>
            <a:r>
              <a:rPr lang="pt-BR" sz="1100" spc="-5" dirty="0" err="1">
                <a:latin typeface="Arial"/>
                <a:cs typeface="Arial"/>
              </a:rPr>
              <a:t>block</a:t>
            </a:r>
            <a:r>
              <a:rPr lang="pt-BR" sz="1100" b="1" spc="-5" dirty="0">
                <a:latin typeface="Arial"/>
                <a:cs typeface="Arial"/>
              </a:rPr>
              <a:t>:</a:t>
            </a:r>
            <a:r>
              <a:rPr lang="pt-BR" sz="1100" b="1" spc="-15" dirty="0">
                <a:latin typeface="Arial"/>
                <a:cs typeface="Arial"/>
              </a:rPr>
              <a:t> </a:t>
            </a:r>
            <a:r>
              <a:rPr lang="pt-BR" sz="1100" spc="-5" dirty="0">
                <a:solidFill>
                  <a:srgbClr val="0070C0"/>
                </a:solidFill>
                <a:latin typeface="Arial"/>
                <a:cs typeface="Arial"/>
              </a:rPr>
              <a:t>192.168.4.0/24</a:t>
            </a: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241300" algn="l"/>
              </a:tabLst>
            </a:pPr>
            <a:r>
              <a:rPr lang="pt-BR" sz="1100" spc="-5" dirty="0" err="1">
                <a:latin typeface="Arial"/>
                <a:cs typeface="Arial"/>
              </a:rPr>
              <a:t>Availablility</a:t>
            </a:r>
            <a:r>
              <a:rPr lang="pt-BR" sz="1100" spc="-5" dirty="0">
                <a:latin typeface="Arial"/>
                <a:cs typeface="Arial"/>
              </a:rPr>
              <a:t> Zone: </a:t>
            </a:r>
            <a:r>
              <a:rPr lang="pt-BR" sz="1100" spc="-5" dirty="0">
                <a:solidFill>
                  <a:srgbClr val="0070C0"/>
                </a:solidFill>
                <a:latin typeface="Arial"/>
                <a:cs typeface="Arial"/>
              </a:rPr>
              <a:t>us-east-1b</a:t>
            </a:r>
          </a:p>
        </p:txBody>
      </p:sp>
      <p:sp>
        <p:nvSpPr>
          <p:cNvPr id="16" name="object 16"/>
          <p:cNvSpPr/>
          <p:nvPr/>
        </p:nvSpPr>
        <p:spPr>
          <a:xfrm>
            <a:off x="5276213" y="2139599"/>
            <a:ext cx="2083435" cy="6396355"/>
          </a:xfrm>
          <a:custGeom>
            <a:avLst/>
            <a:gdLst/>
            <a:ahLst/>
            <a:cxnLst/>
            <a:rect l="l" t="t" r="r" b="b"/>
            <a:pathLst>
              <a:path w="2083434" h="6396355">
                <a:moveTo>
                  <a:pt x="347246" y="0"/>
                </a:moveTo>
                <a:lnTo>
                  <a:pt x="2083434" y="0"/>
                </a:lnTo>
                <a:lnTo>
                  <a:pt x="2083434" y="6049110"/>
                </a:lnTo>
                <a:lnTo>
                  <a:pt x="2080264" y="6096229"/>
                </a:lnTo>
                <a:lnTo>
                  <a:pt x="2071030" y="6141421"/>
                </a:lnTo>
                <a:lnTo>
                  <a:pt x="2056145" y="6184273"/>
                </a:lnTo>
                <a:lnTo>
                  <a:pt x="2036024" y="6224371"/>
                </a:lnTo>
                <a:lnTo>
                  <a:pt x="2011081" y="6261301"/>
                </a:lnTo>
                <a:lnTo>
                  <a:pt x="1981728" y="6294649"/>
                </a:lnTo>
                <a:lnTo>
                  <a:pt x="1948379" y="6324002"/>
                </a:lnTo>
                <a:lnTo>
                  <a:pt x="1911449" y="6348945"/>
                </a:lnTo>
                <a:lnTo>
                  <a:pt x="1871351" y="6369066"/>
                </a:lnTo>
                <a:lnTo>
                  <a:pt x="1828499" y="6383951"/>
                </a:lnTo>
                <a:lnTo>
                  <a:pt x="1783307" y="6393185"/>
                </a:lnTo>
                <a:lnTo>
                  <a:pt x="1736188" y="6396355"/>
                </a:lnTo>
                <a:lnTo>
                  <a:pt x="0" y="6396355"/>
                </a:lnTo>
                <a:lnTo>
                  <a:pt x="0" y="347245"/>
                </a:lnTo>
                <a:lnTo>
                  <a:pt x="3169" y="300126"/>
                </a:lnTo>
                <a:lnTo>
                  <a:pt x="12403" y="254934"/>
                </a:lnTo>
                <a:lnTo>
                  <a:pt x="27288" y="212082"/>
                </a:lnTo>
                <a:lnTo>
                  <a:pt x="47409" y="171984"/>
                </a:lnTo>
                <a:lnTo>
                  <a:pt x="72353" y="135054"/>
                </a:lnTo>
                <a:lnTo>
                  <a:pt x="101705" y="101705"/>
                </a:lnTo>
                <a:lnTo>
                  <a:pt x="135054" y="72353"/>
                </a:lnTo>
                <a:lnTo>
                  <a:pt x="171984" y="47409"/>
                </a:lnTo>
                <a:lnTo>
                  <a:pt x="212082" y="27288"/>
                </a:lnTo>
                <a:lnTo>
                  <a:pt x="254934" y="12403"/>
                </a:lnTo>
                <a:lnTo>
                  <a:pt x="300126" y="3169"/>
                </a:lnTo>
                <a:lnTo>
                  <a:pt x="347246" y="0"/>
                </a:lnTo>
                <a:close/>
              </a:path>
            </a:pathLst>
          </a:custGeom>
          <a:ln w="28575">
            <a:solidFill>
              <a:srgbClr val="00A4B6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5470652" y="2293111"/>
            <a:ext cx="621791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 txBox="1"/>
          <p:nvPr/>
        </p:nvSpPr>
        <p:spPr>
          <a:xfrm>
            <a:off x="5334000" y="2934716"/>
            <a:ext cx="1939036" cy="539391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900"/>
              </a:lnSpc>
              <a:spcBef>
                <a:spcPts val="95"/>
              </a:spcBef>
            </a:pPr>
            <a:r>
              <a:rPr lang="pt-BR" sz="1100" spc="-5" dirty="0">
                <a:latin typeface="Arial" panose="020B0604020202020204" pitchFamily="34" charset="0"/>
                <a:cs typeface="Arial" panose="020B0604020202020204" pitchFamily="34" charset="0"/>
              </a:rPr>
              <a:t>Cada </a:t>
            </a:r>
            <a:r>
              <a:rPr lang="pt-BR" sz="1100" spc="-5" dirty="0" err="1">
                <a:latin typeface="Arial" panose="020B0604020202020204" pitchFamily="34" charset="0"/>
                <a:cs typeface="Arial" panose="020B0604020202020204" pitchFamily="34" charset="0"/>
              </a:rPr>
              <a:t>sub-rede</a:t>
            </a:r>
            <a:r>
              <a:rPr lang="pt-BR" sz="1100" spc="-5" dirty="0">
                <a:latin typeface="Arial" panose="020B0604020202020204" pitchFamily="34" charset="0"/>
                <a:cs typeface="Arial" panose="020B0604020202020204" pitchFamily="34" charset="0"/>
              </a:rPr>
              <a:t> que você cria deve residir inteiramente em uma zona de disponibilidade e não pode abranger zonas. O </a:t>
            </a:r>
            <a:r>
              <a:rPr lang="pt-BR" sz="110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tamanho mínimo de uma </a:t>
            </a:r>
            <a:r>
              <a:rPr lang="pt-BR" sz="1100" spc="-5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sub-rede</a:t>
            </a:r>
            <a:r>
              <a:rPr lang="pt-BR" sz="110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 / 28 </a:t>
            </a:r>
            <a:r>
              <a:rPr lang="pt-BR" sz="1100" spc="-5" dirty="0">
                <a:latin typeface="Arial" panose="020B0604020202020204" pitchFamily="34" charset="0"/>
                <a:cs typeface="Arial" panose="020B0604020202020204" pitchFamily="34" charset="0"/>
              </a:rPr>
              <a:t>(ou 14 endereços IP) para IPv4. Para IPv6, a </a:t>
            </a:r>
            <a:r>
              <a:rPr lang="pt-BR" sz="1100" spc="-5" dirty="0" err="1">
                <a:latin typeface="Arial" panose="020B0604020202020204" pitchFamily="34" charset="0"/>
                <a:cs typeface="Arial" panose="020B0604020202020204" pitchFamily="34" charset="0"/>
              </a:rPr>
              <a:t>sub-rede</a:t>
            </a:r>
            <a:r>
              <a:rPr lang="pt-BR" sz="1100" spc="-5" dirty="0">
                <a:latin typeface="Arial" panose="020B0604020202020204" pitchFamily="34" charset="0"/>
                <a:cs typeface="Arial" panose="020B0604020202020204" pitchFamily="34" charset="0"/>
              </a:rPr>
              <a:t> é fixada em / 64. Apenas um bloco CIDR IPv6 pode ser alocado para uma </a:t>
            </a:r>
            <a:r>
              <a:rPr lang="pt-BR" sz="1100" spc="-5" dirty="0" err="1">
                <a:latin typeface="Arial" panose="020B0604020202020204" pitchFamily="34" charset="0"/>
                <a:cs typeface="Arial" panose="020B0604020202020204" pitchFamily="34" charset="0"/>
              </a:rPr>
              <a:t>sub-rede</a:t>
            </a:r>
            <a:r>
              <a:rPr lang="pt-BR" sz="1100" spc="-5" dirty="0">
                <a:latin typeface="Arial" panose="020B0604020202020204" pitchFamily="34" charset="0"/>
                <a:cs typeface="Arial" panose="020B0604020202020204" pitchFamily="34" charset="0"/>
              </a:rPr>
              <a:t>. Todos os </a:t>
            </a:r>
            <a:r>
              <a:rPr lang="pt-BR" sz="1100" spc="-5" dirty="0" err="1">
                <a:latin typeface="Arial" panose="020B0604020202020204" pitchFamily="34" charset="0"/>
                <a:cs typeface="Arial" panose="020B0604020202020204" pitchFamily="34" charset="0"/>
              </a:rPr>
              <a:t>VPCs</a:t>
            </a:r>
            <a:r>
              <a:rPr lang="pt-BR" sz="1100" spc="-5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1100" spc="-5" dirty="0" err="1">
                <a:latin typeface="Arial" panose="020B0604020202020204" pitchFamily="34" charset="0"/>
                <a:cs typeface="Arial" panose="020B0604020202020204" pitchFamily="34" charset="0"/>
              </a:rPr>
              <a:t>sub-redes</a:t>
            </a:r>
            <a:r>
              <a:rPr lang="pt-BR" sz="1100" spc="-5" dirty="0">
                <a:latin typeface="Arial" panose="020B0604020202020204" pitchFamily="34" charset="0"/>
                <a:cs typeface="Arial" panose="020B0604020202020204" pitchFamily="34" charset="0"/>
              </a:rPr>
              <a:t> devem ter blocos CIDR IPv4. O tamanho de bloco permitido é entre </a:t>
            </a:r>
          </a:p>
          <a:p>
            <a:pPr marL="12700" marR="5080">
              <a:lnSpc>
                <a:spcPct val="116900"/>
              </a:lnSpc>
              <a:spcBef>
                <a:spcPts val="95"/>
              </a:spcBef>
            </a:pPr>
            <a:r>
              <a:rPr lang="pt-BR" sz="1100" spc="-5" dirty="0">
                <a:latin typeface="Arial" panose="020B0604020202020204" pitchFamily="34" charset="0"/>
                <a:cs typeface="Arial" panose="020B0604020202020204" pitchFamily="34" charset="0"/>
              </a:rPr>
              <a:t>/16 (~ 65.536 endereços IP) e</a:t>
            </a:r>
          </a:p>
          <a:p>
            <a:pPr marL="12700" marR="5080">
              <a:lnSpc>
                <a:spcPct val="116900"/>
              </a:lnSpc>
              <a:spcBef>
                <a:spcPts val="95"/>
              </a:spcBef>
            </a:pPr>
            <a:r>
              <a:rPr lang="pt-BR" sz="1100" spc="-5" dirty="0">
                <a:latin typeface="Arial" panose="020B0604020202020204" pitchFamily="34" charset="0"/>
                <a:cs typeface="Arial" panose="020B0604020202020204" pitchFamily="34" charset="0"/>
              </a:rPr>
              <a:t>/ 28 (16 endereços IP). Os primeiros quatro endereços IP e o último endereço IP em cada bloco CIDR de </a:t>
            </a:r>
            <a:r>
              <a:rPr lang="pt-BR" sz="1100" spc="-5" dirty="0" err="1">
                <a:latin typeface="Arial" panose="020B0604020202020204" pitchFamily="34" charset="0"/>
                <a:cs typeface="Arial" panose="020B0604020202020204" pitchFamily="34" charset="0"/>
              </a:rPr>
              <a:t>sub-rede</a:t>
            </a:r>
            <a:r>
              <a:rPr lang="pt-BR" sz="1100" spc="-5" dirty="0">
                <a:latin typeface="Arial" panose="020B0604020202020204" pitchFamily="34" charset="0"/>
                <a:cs typeface="Arial" panose="020B0604020202020204" pitchFamily="34" charset="0"/>
              </a:rPr>
              <a:t> não estão disponíveis para uso e não podem ser atribuídos a uma instância.</a:t>
            </a:r>
          </a:p>
          <a:p>
            <a:pPr marL="12700" marR="5080">
              <a:lnSpc>
                <a:spcPct val="116900"/>
              </a:lnSpc>
              <a:spcBef>
                <a:spcPts val="95"/>
              </a:spcBef>
            </a:pPr>
            <a:endParaRPr lang="pt-BR" sz="11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16900"/>
              </a:lnSpc>
              <a:spcBef>
                <a:spcPts val="95"/>
              </a:spcBef>
            </a:pPr>
            <a:r>
              <a:rPr lang="pt-BR" sz="1100" spc="-5" dirty="0">
                <a:latin typeface="Arial"/>
                <a:cs typeface="Arial"/>
              </a:rPr>
              <a:t>Quando não escolhemos</a:t>
            </a:r>
            <a:r>
              <a:rPr lang="pt-BR" sz="1100" b="1" spc="-5" dirty="0">
                <a:latin typeface="Arial"/>
                <a:cs typeface="Arial"/>
              </a:rPr>
              <a:t> </a:t>
            </a:r>
            <a:r>
              <a:rPr lang="pt-BR" sz="1100" b="1" spc="-5" dirty="0" err="1">
                <a:latin typeface="Arial"/>
                <a:cs typeface="Arial"/>
              </a:rPr>
              <a:t>Availability</a:t>
            </a:r>
            <a:r>
              <a:rPr lang="pt-BR" sz="1100" b="1" spc="-5" dirty="0">
                <a:latin typeface="Arial"/>
                <a:cs typeface="Arial"/>
              </a:rPr>
              <a:t> Zone </a:t>
            </a:r>
            <a:r>
              <a:rPr lang="pt-BR" sz="1100" spc="-5" dirty="0">
                <a:latin typeface="Arial"/>
                <a:cs typeface="Arial"/>
              </a:rPr>
              <a:t>a</a:t>
            </a:r>
            <a:r>
              <a:rPr lang="pt-BR" sz="1100" b="1" spc="-5" dirty="0">
                <a:latin typeface="Arial"/>
                <a:cs typeface="Arial"/>
              </a:rPr>
              <a:t> </a:t>
            </a:r>
            <a:r>
              <a:rPr lang="pt-BR" sz="1100" b="1" spc="-5" dirty="0">
                <a:solidFill>
                  <a:schemeClr val="accent2"/>
                </a:solidFill>
                <a:latin typeface="Arial"/>
                <a:cs typeface="Arial"/>
              </a:rPr>
              <a:t>AWS</a:t>
            </a:r>
            <a:r>
              <a:rPr lang="pt-BR" sz="1100" b="1" spc="-5" dirty="0">
                <a:latin typeface="Arial"/>
                <a:cs typeface="Arial"/>
              </a:rPr>
              <a:t> </a:t>
            </a:r>
            <a:r>
              <a:rPr lang="pt-BR" sz="1100" spc="-5" dirty="0">
                <a:latin typeface="Arial"/>
                <a:cs typeface="Arial"/>
              </a:rPr>
              <a:t>escolhe a que estiver mais livre no momento.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92443" y="2325116"/>
            <a:ext cx="1066039" cy="230832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00"/>
              </a:spcBef>
            </a:pPr>
            <a:r>
              <a:rPr lang="pt-BR" sz="1400" b="1" spc="-10" dirty="0">
                <a:latin typeface="Arial"/>
                <a:cs typeface="Arial"/>
              </a:rPr>
              <a:t>Você sabia</a:t>
            </a:r>
            <a:r>
              <a:rPr sz="1400" b="1" spc="-10" dirty="0">
                <a:latin typeface="Arial"/>
                <a:cs typeface="Arial"/>
              </a:rPr>
              <a:t>?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7194804" y="9214792"/>
            <a:ext cx="153670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40"/>
                </a:spcBef>
              </a:pPr>
              <a:t>6</a:t>
            </a:fld>
            <a:endParaRPr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5F2561B-D3A0-FB47-ABA4-37FC82D7A190}"/>
              </a:ext>
            </a:extLst>
          </p:cNvPr>
          <p:cNvGrpSpPr/>
          <p:nvPr/>
        </p:nvGrpSpPr>
        <p:grpSpPr>
          <a:xfrm>
            <a:off x="6151292" y="76200"/>
            <a:ext cx="944244" cy="1491615"/>
            <a:chOff x="6151292" y="483171"/>
            <a:chExt cx="944244" cy="1491615"/>
          </a:xfrm>
        </p:grpSpPr>
        <p:sp>
          <p:nvSpPr>
            <p:cNvPr id="24" name="object 5">
              <a:extLst>
                <a:ext uri="{FF2B5EF4-FFF2-40B4-BE49-F238E27FC236}">
                  <a16:creationId xmlns:a16="http://schemas.microsoft.com/office/drawing/2014/main" id="{649010A3-EB02-E84E-A403-6D687984AC55}"/>
                </a:ext>
              </a:extLst>
            </p:cNvPr>
            <p:cNvSpPr/>
            <p:nvPr/>
          </p:nvSpPr>
          <p:spPr>
            <a:xfrm>
              <a:off x="6151292" y="483171"/>
              <a:ext cx="944244" cy="1491615"/>
            </a:xfrm>
            <a:custGeom>
              <a:avLst/>
              <a:gdLst/>
              <a:ahLst/>
              <a:cxnLst/>
              <a:rect l="l" t="t" r="r" b="b"/>
              <a:pathLst>
                <a:path w="944245" h="1491614">
                  <a:moveTo>
                    <a:pt x="786869" y="0"/>
                  </a:moveTo>
                  <a:lnTo>
                    <a:pt x="157377" y="0"/>
                  </a:lnTo>
                  <a:lnTo>
                    <a:pt x="107633" y="8023"/>
                  </a:lnTo>
                  <a:lnTo>
                    <a:pt x="64432" y="30364"/>
                  </a:lnTo>
                  <a:lnTo>
                    <a:pt x="30364" y="64432"/>
                  </a:lnTo>
                  <a:lnTo>
                    <a:pt x="8023" y="107633"/>
                  </a:lnTo>
                  <a:lnTo>
                    <a:pt x="0" y="157377"/>
                  </a:lnTo>
                  <a:lnTo>
                    <a:pt x="0" y="1334239"/>
                  </a:lnTo>
                  <a:lnTo>
                    <a:pt x="8023" y="1383982"/>
                  </a:lnTo>
                  <a:lnTo>
                    <a:pt x="30364" y="1427183"/>
                  </a:lnTo>
                  <a:lnTo>
                    <a:pt x="64432" y="1461250"/>
                  </a:lnTo>
                  <a:lnTo>
                    <a:pt x="107633" y="1483591"/>
                  </a:lnTo>
                  <a:lnTo>
                    <a:pt x="157377" y="1491615"/>
                  </a:lnTo>
                  <a:lnTo>
                    <a:pt x="786869" y="1491615"/>
                  </a:lnTo>
                  <a:lnTo>
                    <a:pt x="836612" y="1483591"/>
                  </a:lnTo>
                  <a:lnTo>
                    <a:pt x="879813" y="1461250"/>
                  </a:lnTo>
                  <a:lnTo>
                    <a:pt x="913880" y="1427183"/>
                  </a:lnTo>
                  <a:lnTo>
                    <a:pt x="936221" y="1383982"/>
                  </a:lnTo>
                  <a:lnTo>
                    <a:pt x="944244" y="1334239"/>
                  </a:lnTo>
                  <a:lnTo>
                    <a:pt x="944244" y="157377"/>
                  </a:lnTo>
                  <a:lnTo>
                    <a:pt x="936221" y="107633"/>
                  </a:lnTo>
                  <a:lnTo>
                    <a:pt x="913880" y="64432"/>
                  </a:lnTo>
                  <a:lnTo>
                    <a:pt x="879813" y="30364"/>
                  </a:lnTo>
                  <a:lnTo>
                    <a:pt x="836612" y="8023"/>
                  </a:lnTo>
                  <a:lnTo>
                    <a:pt x="786869" y="0"/>
                  </a:lnTo>
                  <a:close/>
                </a:path>
              </a:pathLst>
            </a:custGeom>
            <a:solidFill>
              <a:srgbClr val="FF990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5" name="object 6">
              <a:extLst>
                <a:ext uri="{FF2B5EF4-FFF2-40B4-BE49-F238E27FC236}">
                  <a16:creationId xmlns:a16="http://schemas.microsoft.com/office/drawing/2014/main" id="{8F450E3D-D751-404E-88AD-F7E2AEA10F29}"/>
                </a:ext>
              </a:extLst>
            </p:cNvPr>
            <p:cNvSpPr/>
            <p:nvPr/>
          </p:nvSpPr>
          <p:spPr>
            <a:xfrm>
              <a:off x="6348585" y="619217"/>
              <a:ext cx="596900" cy="5969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6" name="object 7">
              <a:extLst>
                <a:ext uri="{FF2B5EF4-FFF2-40B4-BE49-F238E27FC236}">
                  <a16:creationId xmlns:a16="http://schemas.microsoft.com/office/drawing/2014/main" id="{78A721B6-0930-8542-8D4A-8BA974D93A73}"/>
                </a:ext>
              </a:extLst>
            </p:cNvPr>
            <p:cNvSpPr txBox="1"/>
            <p:nvPr/>
          </p:nvSpPr>
          <p:spPr>
            <a:xfrm>
              <a:off x="6426372" y="1421801"/>
              <a:ext cx="441325" cy="417830"/>
            </a:xfrm>
            <a:prstGeom prst="rect">
              <a:avLst/>
            </a:prstGeom>
          </p:spPr>
          <p:txBody>
            <a:bodyPr vert="horz" wrap="square" lIns="0" tIns="24765" rIns="0" bIns="0" rtlCol="0">
              <a:spAutoFit/>
            </a:bodyPr>
            <a:lstStyle/>
            <a:p>
              <a:pPr marL="12700" marR="5080" indent="46355" algn="just">
                <a:lnSpc>
                  <a:spcPct val="92200"/>
                </a:lnSpc>
                <a:spcBef>
                  <a:spcPts val="195"/>
                </a:spcBef>
              </a:pPr>
              <a:r>
                <a:rPr sz="900" b="1" spc="-5" dirty="0">
                  <a:solidFill>
                    <a:srgbClr val="414042"/>
                  </a:solidFill>
                  <a:latin typeface="Calibri"/>
                  <a:cs typeface="Calibri"/>
                </a:rPr>
                <a:t>Virtual  Private  Networ</a:t>
              </a:r>
              <a:r>
                <a:rPr sz="900" b="1" spc="5" dirty="0">
                  <a:solidFill>
                    <a:srgbClr val="414042"/>
                  </a:solidFill>
                  <a:latin typeface="Calibri"/>
                  <a:cs typeface="Calibri"/>
                </a:rPr>
                <a:t>k</a:t>
              </a:r>
              <a:endParaRPr sz="900" dirty="0"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9282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7D26284-1E3C-4C90-A6D4-9280A2C6E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366" y="983423"/>
            <a:ext cx="4204331" cy="344312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569464" y="4400133"/>
            <a:ext cx="2953129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pt-BR" sz="1400" b="1" spc="-5" dirty="0">
                <a:latin typeface="Arial"/>
                <a:cs typeface="Arial"/>
              </a:rPr>
              <a:t>Crie um gateway de internet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69464" y="4727280"/>
            <a:ext cx="4631690" cy="112909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0300"/>
              </a:lnSpc>
              <a:spcBef>
                <a:spcPts val="105"/>
              </a:spcBef>
            </a:pPr>
            <a:r>
              <a:rPr lang="pt-BR" sz="1100" spc="-5" dirty="0">
                <a:solidFill>
                  <a:srgbClr val="2D3B45"/>
                </a:solidFill>
                <a:latin typeface="Arial"/>
                <a:cs typeface="Arial"/>
              </a:rPr>
              <a:t>Nosso site </a:t>
            </a:r>
            <a:r>
              <a:rPr lang="pt-BR" sz="1100" b="1" i="1" spc="-5" dirty="0" err="1">
                <a:solidFill>
                  <a:srgbClr val="2D3B45"/>
                </a:solidFill>
                <a:latin typeface="Arial"/>
                <a:cs typeface="Arial"/>
              </a:rPr>
              <a:t>BitBeat</a:t>
            </a:r>
            <a:r>
              <a:rPr lang="pt-BR" sz="1100" spc="-5" dirty="0">
                <a:solidFill>
                  <a:srgbClr val="2D3B45"/>
                </a:solidFill>
                <a:latin typeface="Arial"/>
                <a:cs typeface="Arial"/>
              </a:rPr>
              <a:t> precisa ser acessível publicamente para nossos clientes. Para fazer isso, precisamos criar um </a:t>
            </a:r>
            <a:r>
              <a:rPr lang="pt-BR" sz="1100" b="1" spc="-5" dirty="0">
                <a:solidFill>
                  <a:srgbClr val="7030A0"/>
                </a:solidFill>
                <a:latin typeface="Arial"/>
                <a:cs typeface="Arial"/>
              </a:rPr>
              <a:t>gateway de internet </a:t>
            </a:r>
            <a:r>
              <a:rPr lang="pt-BR" sz="1100" spc="-5" dirty="0">
                <a:solidFill>
                  <a:srgbClr val="2D3B45"/>
                </a:solidFill>
                <a:latin typeface="Arial"/>
                <a:cs typeface="Arial"/>
              </a:rPr>
              <a:t>e anexá-lo ao nosso </a:t>
            </a:r>
            <a:r>
              <a:rPr lang="pt-BR" sz="1100" spc="-5" dirty="0" err="1">
                <a:solidFill>
                  <a:srgbClr val="2D3B45"/>
                </a:solidFill>
                <a:latin typeface="Arial"/>
                <a:cs typeface="Arial"/>
              </a:rPr>
              <a:t>Amazon</a:t>
            </a:r>
            <a:r>
              <a:rPr lang="pt-BR" sz="1100" spc="-5" dirty="0">
                <a:solidFill>
                  <a:srgbClr val="2D3B45"/>
                </a:solidFill>
                <a:latin typeface="Arial"/>
                <a:cs typeface="Arial"/>
              </a:rPr>
              <a:t> VPC.</a:t>
            </a:r>
          </a:p>
          <a:p>
            <a:pPr marL="12700" marR="5080">
              <a:lnSpc>
                <a:spcPct val="110300"/>
              </a:lnSpc>
              <a:spcBef>
                <a:spcPts val="105"/>
              </a:spcBef>
            </a:pPr>
            <a:r>
              <a:rPr lang="pt-BR" sz="1100" spc="-5" dirty="0">
                <a:solidFill>
                  <a:srgbClr val="2D3B45"/>
                </a:solidFill>
                <a:latin typeface="Arial"/>
                <a:cs typeface="Arial"/>
              </a:rPr>
              <a:t>Um gateway de internet é um componente gerenciado do </a:t>
            </a:r>
            <a:r>
              <a:rPr lang="pt-BR" sz="1100" spc="-5" dirty="0" err="1">
                <a:solidFill>
                  <a:srgbClr val="2D3B45"/>
                </a:solidFill>
                <a:latin typeface="Arial"/>
                <a:cs typeface="Arial"/>
              </a:rPr>
              <a:t>Amazon</a:t>
            </a:r>
            <a:r>
              <a:rPr lang="pt-BR" sz="1100" spc="-5" dirty="0">
                <a:solidFill>
                  <a:srgbClr val="2D3B45"/>
                </a:solidFill>
                <a:latin typeface="Arial"/>
                <a:cs typeface="Arial"/>
              </a:rPr>
              <a:t> VPC que permite a comunicação entre instâncias em seu </a:t>
            </a:r>
            <a:r>
              <a:rPr lang="pt-BR" sz="1100" spc="-5" dirty="0" err="1">
                <a:solidFill>
                  <a:srgbClr val="2D3B45"/>
                </a:solidFill>
                <a:latin typeface="Arial"/>
                <a:cs typeface="Arial"/>
              </a:rPr>
              <a:t>Amazon</a:t>
            </a:r>
            <a:r>
              <a:rPr lang="pt-BR" sz="1100" spc="-5" dirty="0">
                <a:solidFill>
                  <a:srgbClr val="2D3B45"/>
                </a:solidFill>
                <a:latin typeface="Arial"/>
                <a:cs typeface="Arial"/>
              </a:rPr>
              <a:t> VPC e a internet.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9407" y="6090016"/>
            <a:ext cx="6039993" cy="941283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lang="pt-BR" sz="1100" b="1" spc="-5" dirty="0">
                <a:latin typeface="Arial"/>
                <a:cs typeface="Arial"/>
              </a:rPr>
              <a:t>Crie um </a:t>
            </a:r>
            <a:r>
              <a:rPr lang="pt-BR" sz="1100" b="1" spc="-5" dirty="0">
                <a:solidFill>
                  <a:srgbClr val="7030A0"/>
                </a:solidFill>
                <a:latin typeface="Arial"/>
                <a:cs typeface="Arial"/>
              </a:rPr>
              <a:t>Gateway de Internet</a:t>
            </a: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Font typeface="+mj-lt"/>
              <a:buAutoNum type="arabicPeriod"/>
            </a:pPr>
            <a:r>
              <a:rPr lang="pt-BR" sz="1100" spc="-5" dirty="0">
                <a:latin typeface="Arial"/>
                <a:cs typeface="Arial"/>
              </a:rPr>
              <a:t>No </a:t>
            </a:r>
            <a:r>
              <a:rPr lang="pt-BR" sz="1100" b="1" spc="-5" dirty="0">
                <a:latin typeface="Arial"/>
                <a:cs typeface="Arial"/>
              </a:rPr>
              <a:t>VPC dashboard</a:t>
            </a:r>
            <a:r>
              <a:rPr lang="pt-BR" sz="1100" spc="-5" dirty="0">
                <a:latin typeface="Arial"/>
                <a:cs typeface="Arial"/>
              </a:rPr>
              <a:t>, clique em </a:t>
            </a:r>
            <a:r>
              <a:rPr lang="pt-BR" sz="1100" b="1" spc="-5" dirty="0">
                <a:latin typeface="Arial"/>
                <a:cs typeface="Arial"/>
              </a:rPr>
              <a:t>Internet gateways </a:t>
            </a:r>
            <a:r>
              <a:rPr lang="pt-BR" sz="1100" spc="-5" dirty="0">
                <a:latin typeface="Arial"/>
                <a:cs typeface="Arial"/>
              </a:rPr>
              <a:t>na barra lateral esquerda</a:t>
            </a:r>
            <a:r>
              <a:rPr sz="1100" spc="-5" dirty="0">
                <a:latin typeface="Arial"/>
                <a:cs typeface="Arial"/>
              </a:rPr>
              <a:t>.</a:t>
            </a:r>
            <a:endParaRPr lang="pt-BR" sz="1100" dirty="0">
              <a:latin typeface="Arial"/>
              <a:cs typeface="Arial"/>
            </a:endParaRPr>
          </a:p>
          <a:p>
            <a:pPr marL="188595" indent="-175895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188595" algn="l"/>
              </a:tabLst>
            </a:pPr>
            <a:r>
              <a:rPr sz="1100" spc="-5" dirty="0">
                <a:latin typeface="Arial"/>
                <a:cs typeface="Arial"/>
              </a:rPr>
              <a:t>Click </a:t>
            </a:r>
            <a:r>
              <a:rPr lang="pt-BR" sz="1100" spc="-5" dirty="0">
                <a:latin typeface="Arial"/>
                <a:cs typeface="Arial"/>
              </a:rPr>
              <a:t>em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lang="pt-BR" sz="1100" b="1" spc="-5" dirty="0" err="1">
                <a:solidFill>
                  <a:schemeClr val="accent2"/>
                </a:solidFill>
                <a:latin typeface="Arial"/>
                <a:cs typeface="Arial"/>
              </a:rPr>
              <a:t>Create</a:t>
            </a:r>
            <a:r>
              <a:rPr lang="pt-BR" sz="1100" b="1" spc="-5" dirty="0">
                <a:latin typeface="Arial"/>
                <a:cs typeface="Arial"/>
              </a:rPr>
              <a:t> </a:t>
            </a:r>
            <a:r>
              <a:rPr lang="pt-BR" sz="1100" b="1" spc="-5" dirty="0">
                <a:solidFill>
                  <a:schemeClr val="accent2"/>
                </a:solidFill>
                <a:latin typeface="Arial"/>
                <a:cs typeface="Arial"/>
              </a:rPr>
              <a:t>internet</a:t>
            </a:r>
            <a:r>
              <a:rPr lang="pt-BR" sz="1100" b="1" spc="-10" dirty="0">
                <a:solidFill>
                  <a:schemeClr val="accent2"/>
                </a:solidFill>
                <a:latin typeface="Arial"/>
                <a:cs typeface="Arial"/>
              </a:rPr>
              <a:t> g</a:t>
            </a:r>
            <a:r>
              <a:rPr lang="pt-BR" sz="1100" b="1" spc="-5" dirty="0">
                <a:solidFill>
                  <a:schemeClr val="accent2"/>
                </a:solidFill>
                <a:latin typeface="Arial"/>
                <a:cs typeface="Arial"/>
              </a:rPr>
              <a:t>ateway</a:t>
            </a:r>
            <a:r>
              <a:rPr lang="en-US" sz="1100" spc="-5" dirty="0">
                <a:latin typeface="Arial"/>
                <a:cs typeface="Arial"/>
              </a:rPr>
              <a:t>.</a:t>
            </a:r>
          </a:p>
          <a:p>
            <a:pPr marL="188595" indent="-175895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188595" algn="l"/>
              </a:tabLst>
            </a:pPr>
            <a:r>
              <a:rPr lang="pt-BR" sz="1100" spc="-5" dirty="0">
                <a:latin typeface="Arial"/>
                <a:cs typeface="Arial"/>
              </a:rPr>
              <a:t>Entre com o</a:t>
            </a:r>
            <a:r>
              <a:rPr lang="pt-BR" sz="1100" dirty="0">
                <a:latin typeface="Arial"/>
                <a:cs typeface="Arial"/>
              </a:rPr>
              <a:t> a </a:t>
            </a:r>
            <a:r>
              <a:rPr lang="pt-BR" sz="1100" b="1" spc="-5" dirty="0" err="1">
                <a:latin typeface="Arial"/>
                <a:cs typeface="Arial"/>
              </a:rPr>
              <a:t>Name</a:t>
            </a:r>
            <a:r>
              <a:rPr lang="pt-BR" sz="1100" b="1" spc="-5" dirty="0">
                <a:latin typeface="Arial"/>
                <a:cs typeface="Arial"/>
              </a:rPr>
              <a:t> </a:t>
            </a:r>
            <a:r>
              <a:rPr lang="pt-BR" sz="1100" b="1" spc="-5" dirty="0" err="1">
                <a:latin typeface="Arial"/>
                <a:cs typeface="Arial"/>
              </a:rPr>
              <a:t>tag</a:t>
            </a:r>
            <a:r>
              <a:rPr lang="pt-BR" sz="1100" b="1" spc="-5" dirty="0">
                <a:latin typeface="Arial"/>
                <a:cs typeface="Arial"/>
              </a:rPr>
              <a:t> </a:t>
            </a:r>
            <a:r>
              <a:rPr lang="pt-BR" sz="1100" spc="-5" dirty="0">
                <a:latin typeface="Arial"/>
                <a:cs typeface="Arial"/>
              </a:rPr>
              <a:t>:</a:t>
            </a:r>
            <a:r>
              <a:rPr lang="pt-BR" sz="1100" spc="-20" dirty="0">
                <a:latin typeface="Arial"/>
                <a:cs typeface="Arial"/>
              </a:rPr>
              <a:t> </a:t>
            </a:r>
            <a:r>
              <a:rPr lang="pt-BR" sz="1100" b="1" spc="-5" dirty="0" err="1">
                <a:solidFill>
                  <a:srgbClr val="7030A0"/>
                </a:solidFill>
                <a:latin typeface="Arial"/>
                <a:cs typeface="Arial"/>
              </a:rPr>
              <a:t>MeuGW</a:t>
            </a:r>
            <a:r>
              <a:rPr lang="pt-BR" sz="1100" b="1" spc="-5" dirty="0">
                <a:solidFill>
                  <a:srgbClr val="7030A0"/>
                </a:solidFill>
                <a:latin typeface="Arial"/>
                <a:cs typeface="Arial"/>
              </a:rPr>
              <a:t>-VPC-</a:t>
            </a:r>
            <a:r>
              <a:rPr lang="pt-BR" sz="1100" b="1" spc="-5" dirty="0" err="1">
                <a:solidFill>
                  <a:srgbClr val="7030A0"/>
                </a:solidFill>
                <a:latin typeface="Arial"/>
                <a:cs typeface="Arial"/>
              </a:rPr>
              <a:t>BitBeat</a:t>
            </a:r>
            <a:endParaRPr lang="pt-BR" sz="1100" spc="-5" dirty="0">
              <a:solidFill>
                <a:srgbClr val="7030A0"/>
              </a:solidFill>
              <a:latin typeface="Arial"/>
              <a:cs typeface="Arial"/>
            </a:endParaRPr>
          </a:p>
          <a:p>
            <a:pPr marL="188595" indent="-175895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188595" algn="l"/>
              </a:tabLst>
            </a:pPr>
            <a:r>
              <a:rPr lang="pt-BR" sz="1100" spc="-5" dirty="0">
                <a:latin typeface="Arial"/>
                <a:cs typeface="Arial"/>
              </a:rPr>
              <a:t>Click em </a:t>
            </a:r>
            <a:r>
              <a:rPr lang="pt-BR" sz="1100" b="1" spc="-5" dirty="0" err="1">
                <a:solidFill>
                  <a:schemeClr val="accent2"/>
                </a:solidFill>
                <a:latin typeface="Arial"/>
                <a:cs typeface="Arial"/>
              </a:rPr>
              <a:t>Create</a:t>
            </a:r>
            <a:r>
              <a:rPr lang="pt-BR" sz="1100" b="1" spc="-5" dirty="0">
                <a:latin typeface="Arial"/>
                <a:cs typeface="Arial"/>
              </a:rPr>
              <a:t> </a:t>
            </a:r>
            <a:r>
              <a:rPr lang="pt-BR" sz="1100" b="1" spc="-5" dirty="0">
                <a:solidFill>
                  <a:schemeClr val="accent2"/>
                </a:solidFill>
                <a:latin typeface="Arial"/>
                <a:cs typeface="Arial"/>
              </a:rPr>
              <a:t>internet</a:t>
            </a:r>
            <a:r>
              <a:rPr lang="pt-BR" sz="1100" b="1" spc="-10" dirty="0">
                <a:solidFill>
                  <a:schemeClr val="accent2"/>
                </a:solidFill>
                <a:latin typeface="Arial"/>
                <a:cs typeface="Arial"/>
              </a:rPr>
              <a:t> g</a:t>
            </a:r>
            <a:r>
              <a:rPr lang="pt-BR" sz="1100" b="1" spc="-5" dirty="0">
                <a:solidFill>
                  <a:schemeClr val="accent2"/>
                </a:solidFill>
                <a:latin typeface="Arial"/>
                <a:cs typeface="Arial"/>
              </a:rPr>
              <a:t>ateway</a:t>
            </a:r>
            <a:endParaRPr lang="pt-BR" sz="11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0357" y="7332030"/>
            <a:ext cx="6438523" cy="10464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1100" b="1" spc="-5" dirty="0">
                <a:latin typeface="Arial"/>
                <a:cs typeface="Arial"/>
              </a:rPr>
              <a:t>Conecte seu </a:t>
            </a:r>
            <a:r>
              <a:rPr lang="pt-BR" sz="1100" b="1" spc="-5" dirty="0">
                <a:solidFill>
                  <a:srgbClr val="7030A0"/>
                </a:solidFill>
                <a:latin typeface="Arial"/>
                <a:cs typeface="Arial"/>
              </a:rPr>
              <a:t>gateway de internet </a:t>
            </a:r>
            <a:r>
              <a:rPr lang="pt-BR" sz="1100" b="1" spc="-5" dirty="0">
                <a:latin typeface="Arial"/>
                <a:cs typeface="Arial"/>
              </a:rPr>
              <a:t>ao </a:t>
            </a:r>
            <a:r>
              <a:rPr lang="pt-BR" sz="1100" b="1" spc="-5" dirty="0" err="1">
                <a:solidFill>
                  <a:schemeClr val="accent2"/>
                </a:solidFill>
                <a:latin typeface="Arial"/>
                <a:cs typeface="Arial"/>
              </a:rPr>
              <a:t>Amazon</a:t>
            </a:r>
            <a:r>
              <a:rPr lang="pt-BR" sz="1100" b="1" spc="-5" dirty="0">
                <a:solidFill>
                  <a:schemeClr val="accent2"/>
                </a:solidFill>
                <a:latin typeface="Arial"/>
                <a:cs typeface="Arial"/>
              </a:rPr>
              <a:t> VPC</a:t>
            </a:r>
          </a:p>
          <a:p>
            <a:pPr marL="241300" indent="-228600">
              <a:lnSpc>
                <a:spcPct val="100000"/>
              </a:lnSpc>
              <a:buFont typeface="+mj-lt"/>
              <a:buAutoNum type="arabicPeriod"/>
            </a:pPr>
            <a:r>
              <a:rPr lang="pt-BR" sz="1100" spc="-5" dirty="0">
                <a:latin typeface="Arial"/>
                <a:cs typeface="Arial"/>
              </a:rPr>
              <a:t>No </a:t>
            </a:r>
            <a:r>
              <a:rPr lang="pt-BR" sz="1100" b="1" spc="-5" dirty="0">
                <a:latin typeface="Arial"/>
                <a:cs typeface="Arial"/>
              </a:rPr>
              <a:t>VPC dashboard</a:t>
            </a:r>
            <a:r>
              <a:rPr lang="pt-BR" sz="1100" spc="-5" dirty="0">
                <a:latin typeface="Arial"/>
                <a:cs typeface="Arial"/>
              </a:rPr>
              <a:t>, clique em </a:t>
            </a:r>
            <a:r>
              <a:rPr lang="pt-BR" sz="1100" b="1" spc="-5" dirty="0">
                <a:latin typeface="Arial"/>
                <a:cs typeface="Arial"/>
              </a:rPr>
              <a:t>internet gateways</a:t>
            </a:r>
            <a:r>
              <a:rPr lang="pt-BR" sz="1100" spc="-5" dirty="0">
                <a:latin typeface="Arial"/>
                <a:cs typeface="Arial"/>
              </a:rPr>
              <a:t> na barra lateral esquerda</a:t>
            </a:r>
            <a:r>
              <a:rPr sz="1100" spc="-5" dirty="0">
                <a:latin typeface="Arial"/>
                <a:cs typeface="Arial"/>
              </a:rPr>
              <a:t>.</a:t>
            </a:r>
            <a:endParaRPr lang="pt-BR" sz="11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Font typeface="+mj-lt"/>
              <a:buAutoNum type="arabicPeriod"/>
            </a:pPr>
            <a:r>
              <a:rPr lang="pt-BR" sz="1100" spc="-5" dirty="0">
                <a:latin typeface="Arial"/>
                <a:cs typeface="Arial"/>
              </a:rPr>
              <a:t>Encontre o seu </a:t>
            </a:r>
            <a:r>
              <a:rPr lang="pt-BR" sz="1100" b="1" spc="-5" dirty="0">
                <a:latin typeface="Arial"/>
                <a:cs typeface="Arial"/>
              </a:rPr>
              <a:t>internet gateways</a:t>
            </a:r>
            <a:r>
              <a:rPr lang="pt-BR" sz="1100" spc="-5" dirty="0">
                <a:latin typeface="Arial"/>
                <a:cs typeface="Arial"/>
              </a:rPr>
              <a:t> e observe o estado </a:t>
            </a:r>
            <a:r>
              <a:rPr sz="1100" spc="-5" dirty="0">
                <a:latin typeface="Arial"/>
                <a:cs typeface="Arial"/>
              </a:rPr>
              <a:t>: </a:t>
            </a:r>
            <a:r>
              <a:rPr sz="1100" b="1" i="1" spc="-5" dirty="0">
                <a:solidFill>
                  <a:srgbClr val="FF0000"/>
                </a:solidFill>
                <a:latin typeface="Arial"/>
                <a:cs typeface="Arial"/>
              </a:rPr>
              <a:t>detached</a:t>
            </a:r>
            <a:r>
              <a:rPr lang="en-US" sz="1100" spc="-5" dirty="0">
                <a:latin typeface="Arial"/>
                <a:cs typeface="Arial"/>
              </a:rPr>
              <a:t>.</a:t>
            </a:r>
            <a:endParaRPr lang="en-US" sz="11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Font typeface="+mj-lt"/>
              <a:buAutoNum type="arabicPeriod"/>
            </a:pPr>
            <a:r>
              <a:rPr lang="pt-BR" sz="1100" spc="-5" dirty="0">
                <a:latin typeface="Arial"/>
                <a:cs typeface="Arial"/>
              </a:rPr>
              <a:t>Selecione seu </a:t>
            </a:r>
            <a:r>
              <a:rPr lang="en-US" sz="1100" b="1" spc="-5" dirty="0">
                <a:latin typeface="Arial"/>
                <a:cs typeface="Arial"/>
              </a:rPr>
              <a:t>i</a:t>
            </a:r>
            <a:r>
              <a:rPr sz="1100" b="1" spc="-5" dirty="0">
                <a:latin typeface="Arial"/>
                <a:cs typeface="Arial"/>
              </a:rPr>
              <a:t>nternet </a:t>
            </a:r>
            <a:r>
              <a:rPr lang="en-US" sz="1100" b="1" spc="-5" dirty="0">
                <a:latin typeface="Arial"/>
                <a:cs typeface="Arial"/>
              </a:rPr>
              <a:t>g</a:t>
            </a:r>
            <a:r>
              <a:rPr sz="1100" b="1" spc="-5" dirty="0">
                <a:latin typeface="Arial"/>
                <a:cs typeface="Arial"/>
              </a:rPr>
              <a:t>ateway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lang="pt-BR" sz="1100" spc="-5" dirty="0">
                <a:latin typeface="Arial"/>
                <a:cs typeface="Arial"/>
              </a:rPr>
              <a:t>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lang="pt-BR" sz="1100" dirty="0">
                <a:latin typeface="Arial"/>
                <a:cs typeface="Arial"/>
              </a:rPr>
              <a:t>clique no botão </a:t>
            </a:r>
            <a:r>
              <a:rPr sz="1100" b="1" spc="-5" dirty="0">
                <a:latin typeface="Arial"/>
                <a:cs typeface="Arial"/>
              </a:rPr>
              <a:t>Actions </a:t>
            </a:r>
            <a:r>
              <a:rPr lang="en-US" sz="1100" b="1" spc="-5" dirty="0">
                <a:latin typeface="Arial"/>
                <a:cs typeface="Arial"/>
                <a:sym typeface="Wingdings" panose="05000000000000000000" pitchFamily="2" charset="2"/>
              </a:rPr>
              <a:t></a:t>
            </a:r>
            <a:r>
              <a:rPr sz="1100" b="1" spc="-5" dirty="0">
                <a:latin typeface="Arial"/>
                <a:cs typeface="Arial"/>
              </a:rPr>
              <a:t> Attach to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VPC</a:t>
            </a:r>
            <a:endParaRPr lang="en-US" sz="1100" b="1" spc="-5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Font typeface="+mj-lt"/>
              <a:buAutoNum type="arabicPeriod"/>
            </a:pPr>
            <a:r>
              <a:rPr lang="pt-BR" sz="1100" spc="-5" dirty="0">
                <a:latin typeface="Arial"/>
                <a:cs typeface="Arial"/>
              </a:rPr>
              <a:t>Selecione </a:t>
            </a:r>
            <a:r>
              <a:rPr lang="en-US" sz="1100" b="1" i="1" spc="-5" dirty="0">
                <a:latin typeface="Arial"/>
                <a:cs typeface="Arial"/>
              </a:rPr>
              <a:t>non-default Amazon VPC</a:t>
            </a:r>
            <a:r>
              <a:rPr lang="en-US" sz="1100" i="1" spc="-5" dirty="0">
                <a:latin typeface="Arial"/>
                <a:cs typeface="Arial"/>
              </a:rPr>
              <a:t> </a:t>
            </a:r>
            <a:r>
              <a:rPr lang="pt-BR" sz="1100" spc="-5" dirty="0">
                <a:latin typeface="Arial"/>
                <a:cs typeface="Arial"/>
              </a:rPr>
              <a:t>nomes </a:t>
            </a:r>
            <a:r>
              <a:rPr lang="pt-BR" sz="1100" b="1" spc="-5" dirty="0" err="1">
                <a:solidFill>
                  <a:srgbClr val="FF0000"/>
                </a:solidFill>
                <a:latin typeface="Arial"/>
                <a:cs typeface="Arial"/>
              </a:rPr>
              <a:t>MinhaRedeVPCBitBeat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lang="pt-BR" sz="1100" spc="-5" dirty="0">
                <a:latin typeface="Arial"/>
                <a:cs typeface="Arial"/>
              </a:rPr>
              <a:t>da lista e clique </a:t>
            </a:r>
            <a:r>
              <a:rPr sz="1100" b="1" spc="-5" dirty="0">
                <a:solidFill>
                  <a:srgbClr val="0070C0"/>
                </a:solidFill>
                <a:latin typeface="Arial"/>
                <a:cs typeface="Arial"/>
              </a:rPr>
              <a:t>Attach</a:t>
            </a:r>
            <a:r>
              <a:rPr lang="en-US" sz="1100" spc="-5" dirty="0">
                <a:latin typeface="Arial"/>
                <a:cs typeface="Arial"/>
              </a:rPr>
              <a:t>.</a:t>
            </a:r>
            <a:endParaRPr lang="en-US" sz="11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Font typeface="+mj-lt"/>
              <a:buAutoNum type="arabicPeriod"/>
            </a:pPr>
            <a:r>
              <a:rPr sz="1100" spc="-5" dirty="0">
                <a:latin typeface="Arial"/>
                <a:cs typeface="Arial"/>
              </a:rPr>
              <a:t>Click</a:t>
            </a:r>
            <a:r>
              <a:rPr lang="pt-BR" sz="1100" spc="-5" dirty="0">
                <a:latin typeface="Arial"/>
                <a:cs typeface="Arial"/>
              </a:rPr>
              <a:t> em 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0070C0"/>
                </a:solidFill>
                <a:latin typeface="Arial"/>
                <a:cs typeface="Arial"/>
              </a:rPr>
              <a:t>Close</a:t>
            </a:r>
            <a:r>
              <a:rPr lang="en-US" sz="1100" spc="-5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27051" y="1557178"/>
            <a:ext cx="1859660" cy="4387793"/>
          </a:xfrm>
          <a:custGeom>
            <a:avLst/>
            <a:gdLst/>
            <a:ahLst/>
            <a:cxnLst/>
            <a:rect l="l" t="t" r="r" b="b"/>
            <a:pathLst>
              <a:path w="1984375" h="4744720">
                <a:moveTo>
                  <a:pt x="330735" y="0"/>
                </a:moveTo>
                <a:lnTo>
                  <a:pt x="1984375" y="0"/>
                </a:lnTo>
                <a:lnTo>
                  <a:pt x="1984375" y="4413986"/>
                </a:lnTo>
                <a:lnTo>
                  <a:pt x="1980789" y="4462859"/>
                </a:lnTo>
                <a:lnTo>
                  <a:pt x="1970372" y="4509506"/>
                </a:lnTo>
                <a:lnTo>
                  <a:pt x="1953635" y="4553415"/>
                </a:lnTo>
                <a:lnTo>
                  <a:pt x="1931091" y="4594074"/>
                </a:lnTo>
                <a:lnTo>
                  <a:pt x="1903251" y="4630971"/>
                </a:lnTo>
                <a:lnTo>
                  <a:pt x="1870626" y="4663596"/>
                </a:lnTo>
                <a:lnTo>
                  <a:pt x="1833728" y="4691436"/>
                </a:lnTo>
                <a:lnTo>
                  <a:pt x="1793069" y="4713980"/>
                </a:lnTo>
                <a:lnTo>
                  <a:pt x="1749160" y="4730717"/>
                </a:lnTo>
                <a:lnTo>
                  <a:pt x="1702513" y="4741134"/>
                </a:lnTo>
                <a:lnTo>
                  <a:pt x="1653640" y="4744720"/>
                </a:lnTo>
                <a:lnTo>
                  <a:pt x="0" y="4744720"/>
                </a:lnTo>
                <a:lnTo>
                  <a:pt x="0" y="330734"/>
                </a:lnTo>
                <a:lnTo>
                  <a:pt x="3586" y="281861"/>
                </a:lnTo>
                <a:lnTo>
                  <a:pt x="14003" y="235214"/>
                </a:lnTo>
                <a:lnTo>
                  <a:pt x="30739" y="191305"/>
                </a:lnTo>
                <a:lnTo>
                  <a:pt x="53283" y="150646"/>
                </a:lnTo>
                <a:lnTo>
                  <a:pt x="81123" y="113748"/>
                </a:lnTo>
                <a:lnTo>
                  <a:pt x="113748" y="81123"/>
                </a:lnTo>
                <a:lnTo>
                  <a:pt x="150646" y="53283"/>
                </a:lnTo>
                <a:lnTo>
                  <a:pt x="191305" y="30739"/>
                </a:lnTo>
                <a:lnTo>
                  <a:pt x="235214" y="14002"/>
                </a:lnTo>
                <a:lnTo>
                  <a:pt x="281861" y="3586"/>
                </a:lnTo>
                <a:lnTo>
                  <a:pt x="330735" y="0"/>
                </a:lnTo>
                <a:close/>
              </a:path>
            </a:pathLst>
          </a:custGeom>
          <a:ln w="28575">
            <a:solidFill>
              <a:srgbClr val="00A4B6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595757" y="1679930"/>
            <a:ext cx="6096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15772" y="2340356"/>
            <a:ext cx="1605280" cy="320574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10795">
              <a:lnSpc>
                <a:spcPct val="101800"/>
              </a:lnSpc>
              <a:spcBef>
                <a:spcPts val="75"/>
              </a:spcBef>
            </a:pPr>
            <a:r>
              <a:rPr lang="pt-BR" sz="1200" spc="-5" dirty="0">
                <a:cs typeface="Calibri"/>
              </a:rPr>
              <a:t>Tradicionalmente, um NAT é uma instância configurada do </a:t>
            </a:r>
            <a:r>
              <a:rPr lang="pt-BR" sz="1200" spc="-5" dirty="0" err="1">
                <a:cs typeface="Calibri"/>
              </a:rPr>
              <a:t>Amazon</a:t>
            </a:r>
            <a:r>
              <a:rPr lang="pt-BR" sz="1200" spc="-5" dirty="0">
                <a:cs typeface="Calibri"/>
              </a:rPr>
              <a:t> </a:t>
            </a:r>
            <a:r>
              <a:rPr lang="pt-BR" sz="1200" spc="-5" dirty="0" err="1">
                <a:cs typeface="Calibri"/>
              </a:rPr>
              <a:t>Elastic</a:t>
            </a:r>
            <a:r>
              <a:rPr lang="pt-BR" sz="1200" spc="-5" dirty="0">
                <a:cs typeface="Calibri"/>
              </a:rPr>
              <a:t> Compute Cloud (</a:t>
            </a:r>
            <a:r>
              <a:rPr lang="pt-BR" sz="1200" spc="-5" dirty="0" err="1">
                <a:cs typeface="Calibri"/>
              </a:rPr>
              <a:t>Amazon</a:t>
            </a:r>
            <a:r>
              <a:rPr lang="pt-BR" sz="1200" spc="-5" dirty="0">
                <a:cs typeface="Calibri"/>
              </a:rPr>
              <a:t> EC2) localizada em uma </a:t>
            </a:r>
            <a:r>
              <a:rPr lang="pt-BR" sz="1200" spc="-5" dirty="0" err="1">
                <a:cs typeface="Calibri"/>
              </a:rPr>
              <a:t>sub-rede</a:t>
            </a:r>
            <a:r>
              <a:rPr lang="pt-BR" sz="1200" spc="-5" dirty="0">
                <a:cs typeface="Calibri"/>
              </a:rPr>
              <a:t> pública que serve como meio pelo qual os recursos em </a:t>
            </a:r>
            <a:r>
              <a:rPr lang="pt-BR" sz="1200" spc="-5" dirty="0" err="1">
                <a:cs typeface="Calibri"/>
              </a:rPr>
              <a:t>sub-redes</a:t>
            </a:r>
            <a:r>
              <a:rPr lang="pt-BR" sz="1200" spc="-5" dirty="0">
                <a:cs typeface="Calibri"/>
              </a:rPr>
              <a:t> privadas podem se comunicar com a Internet para obter patches, chamadas de serviço e muito mais. Um AWS NAT Gateway é uma versão gerenciada de um recurso NAT padrão. Descubra mais </a:t>
            </a:r>
            <a:r>
              <a:rPr sz="1200" dirty="0">
                <a:latin typeface="Calibri"/>
                <a:cs typeface="Calibri"/>
                <a:hlinkClick r:id="rId5"/>
              </a:rPr>
              <a:t>here</a:t>
            </a:r>
            <a:r>
              <a:rPr lang="en-US" sz="1200" dirty="0">
                <a:latin typeface="Calibri"/>
                <a:cs typeface="Calibri"/>
              </a:rPr>
              <a:t>.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19200" y="1768197"/>
            <a:ext cx="1056260" cy="230832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00"/>
              </a:spcBef>
            </a:pPr>
            <a:r>
              <a:rPr lang="pt-BR" sz="1400" b="1" spc="-10" dirty="0">
                <a:latin typeface="Arial"/>
                <a:cs typeface="Arial"/>
              </a:rPr>
              <a:t>Você sabia</a:t>
            </a:r>
            <a:r>
              <a:rPr sz="1400" b="1" spc="-10" dirty="0">
                <a:latin typeface="Arial"/>
                <a:cs typeface="Arial"/>
              </a:rPr>
              <a:t>?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79966" y="8706762"/>
            <a:ext cx="4139565" cy="56836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75"/>
              </a:spcBef>
            </a:pPr>
            <a:r>
              <a:rPr lang="pt-BR" sz="1200" b="1" spc="-5" dirty="0">
                <a:cs typeface="Calibri"/>
              </a:rPr>
              <a:t>Depois de conectar o gateway de internet ao </a:t>
            </a:r>
            <a:r>
              <a:rPr lang="pt-BR" sz="1200" b="1" spc="-5" dirty="0" err="1">
                <a:cs typeface="Calibri"/>
              </a:rPr>
              <a:t>Amazon</a:t>
            </a:r>
            <a:r>
              <a:rPr lang="pt-BR" sz="1200" b="1" spc="-5" dirty="0">
                <a:cs typeface="Calibri"/>
              </a:rPr>
              <a:t> VPC, faça uma pausa aqui. Reserve um minuto para discutir o que você acabou de criar.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11414" y="8635352"/>
            <a:ext cx="604012" cy="5683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990600" y="8599521"/>
            <a:ext cx="5547360" cy="726588"/>
          </a:xfrm>
          <a:custGeom>
            <a:avLst/>
            <a:gdLst/>
            <a:ahLst/>
            <a:cxnLst/>
            <a:rect l="l" t="t" r="r" b="b"/>
            <a:pathLst>
              <a:path w="5547360" h="975995">
                <a:moveTo>
                  <a:pt x="0" y="162671"/>
                </a:moveTo>
                <a:lnTo>
                  <a:pt x="5810" y="119427"/>
                </a:lnTo>
                <a:lnTo>
                  <a:pt x="22209" y="80568"/>
                </a:lnTo>
                <a:lnTo>
                  <a:pt x="47645" y="47645"/>
                </a:lnTo>
                <a:lnTo>
                  <a:pt x="80568" y="22209"/>
                </a:lnTo>
                <a:lnTo>
                  <a:pt x="119427" y="5810"/>
                </a:lnTo>
                <a:lnTo>
                  <a:pt x="162671" y="0"/>
                </a:lnTo>
                <a:lnTo>
                  <a:pt x="5384688" y="0"/>
                </a:lnTo>
                <a:lnTo>
                  <a:pt x="5427932" y="5810"/>
                </a:lnTo>
                <a:lnTo>
                  <a:pt x="5466791" y="22209"/>
                </a:lnTo>
                <a:lnTo>
                  <a:pt x="5499714" y="47645"/>
                </a:lnTo>
                <a:lnTo>
                  <a:pt x="5525150" y="80568"/>
                </a:lnTo>
                <a:lnTo>
                  <a:pt x="5541549" y="119427"/>
                </a:lnTo>
                <a:lnTo>
                  <a:pt x="5547360" y="162671"/>
                </a:lnTo>
                <a:lnTo>
                  <a:pt x="5547360" y="813323"/>
                </a:lnTo>
                <a:lnTo>
                  <a:pt x="5541549" y="856567"/>
                </a:lnTo>
                <a:lnTo>
                  <a:pt x="5525150" y="895426"/>
                </a:lnTo>
                <a:lnTo>
                  <a:pt x="5499714" y="928349"/>
                </a:lnTo>
                <a:lnTo>
                  <a:pt x="5466791" y="953785"/>
                </a:lnTo>
                <a:lnTo>
                  <a:pt x="5427932" y="970184"/>
                </a:lnTo>
                <a:lnTo>
                  <a:pt x="5384688" y="975995"/>
                </a:lnTo>
                <a:lnTo>
                  <a:pt x="162671" y="975995"/>
                </a:lnTo>
                <a:lnTo>
                  <a:pt x="119427" y="970184"/>
                </a:lnTo>
                <a:lnTo>
                  <a:pt x="80568" y="953785"/>
                </a:lnTo>
                <a:lnTo>
                  <a:pt x="47645" y="928349"/>
                </a:lnTo>
                <a:lnTo>
                  <a:pt x="22209" y="895426"/>
                </a:lnTo>
                <a:lnTo>
                  <a:pt x="5810" y="856567"/>
                </a:lnTo>
                <a:lnTo>
                  <a:pt x="0" y="813323"/>
                </a:lnTo>
                <a:lnTo>
                  <a:pt x="0" y="162671"/>
                </a:lnTo>
                <a:close/>
              </a:path>
            </a:pathLst>
          </a:custGeom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xfrm>
            <a:off x="7194804" y="9214792"/>
            <a:ext cx="153670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40"/>
                </a:spcBef>
              </a:pPr>
              <a:t>7</a:t>
            </a:fld>
            <a:endParaRPr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D9B78F7-0038-A040-9005-433EB01EFC9D}"/>
              </a:ext>
            </a:extLst>
          </p:cNvPr>
          <p:cNvGrpSpPr/>
          <p:nvPr/>
        </p:nvGrpSpPr>
        <p:grpSpPr>
          <a:xfrm>
            <a:off x="6151292" y="76200"/>
            <a:ext cx="944244" cy="1491615"/>
            <a:chOff x="6151292" y="483171"/>
            <a:chExt cx="944244" cy="1491615"/>
          </a:xfrm>
        </p:grpSpPr>
        <p:sp>
          <p:nvSpPr>
            <p:cNvPr id="23" name="object 5">
              <a:extLst>
                <a:ext uri="{FF2B5EF4-FFF2-40B4-BE49-F238E27FC236}">
                  <a16:creationId xmlns:a16="http://schemas.microsoft.com/office/drawing/2014/main" id="{38319367-A06C-F243-8467-076204B6B2D8}"/>
                </a:ext>
              </a:extLst>
            </p:cNvPr>
            <p:cNvSpPr/>
            <p:nvPr/>
          </p:nvSpPr>
          <p:spPr>
            <a:xfrm>
              <a:off x="6151292" y="483171"/>
              <a:ext cx="944244" cy="1491615"/>
            </a:xfrm>
            <a:custGeom>
              <a:avLst/>
              <a:gdLst/>
              <a:ahLst/>
              <a:cxnLst/>
              <a:rect l="l" t="t" r="r" b="b"/>
              <a:pathLst>
                <a:path w="944245" h="1491614">
                  <a:moveTo>
                    <a:pt x="786869" y="0"/>
                  </a:moveTo>
                  <a:lnTo>
                    <a:pt x="157377" y="0"/>
                  </a:lnTo>
                  <a:lnTo>
                    <a:pt x="107633" y="8023"/>
                  </a:lnTo>
                  <a:lnTo>
                    <a:pt x="64432" y="30364"/>
                  </a:lnTo>
                  <a:lnTo>
                    <a:pt x="30364" y="64432"/>
                  </a:lnTo>
                  <a:lnTo>
                    <a:pt x="8023" y="107633"/>
                  </a:lnTo>
                  <a:lnTo>
                    <a:pt x="0" y="157377"/>
                  </a:lnTo>
                  <a:lnTo>
                    <a:pt x="0" y="1334239"/>
                  </a:lnTo>
                  <a:lnTo>
                    <a:pt x="8023" y="1383982"/>
                  </a:lnTo>
                  <a:lnTo>
                    <a:pt x="30364" y="1427183"/>
                  </a:lnTo>
                  <a:lnTo>
                    <a:pt x="64432" y="1461250"/>
                  </a:lnTo>
                  <a:lnTo>
                    <a:pt x="107633" y="1483591"/>
                  </a:lnTo>
                  <a:lnTo>
                    <a:pt x="157377" y="1491615"/>
                  </a:lnTo>
                  <a:lnTo>
                    <a:pt x="786869" y="1491615"/>
                  </a:lnTo>
                  <a:lnTo>
                    <a:pt x="836612" y="1483591"/>
                  </a:lnTo>
                  <a:lnTo>
                    <a:pt x="879813" y="1461250"/>
                  </a:lnTo>
                  <a:lnTo>
                    <a:pt x="913880" y="1427183"/>
                  </a:lnTo>
                  <a:lnTo>
                    <a:pt x="936221" y="1383982"/>
                  </a:lnTo>
                  <a:lnTo>
                    <a:pt x="944244" y="1334239"/>
                  </a:lnTo>
                  <a:lnTo>
                    <a:pt x="944244" y="157377"/>
                  </a:lnTo>
                  <a:lnTo>
                    <a:pt x="936221" y="107633"/>
                  </a:lnTo>
                  <a:lnTo>
                    <a:pt x="913880" y="64432"/>
                  </a:lnTo>
                  <a:lnTo>
                    <a:pt x="879813" y="30364"/>
                  </a:lnTo>
                  <a:lnTo>
                    <a:pt x="836612" y="8023"/>
                  </a:lnTo>
                  <a:lnTo>
                    <a:pt x="786869" y="0"/>
                  </a:lnTo>
                  <a:close/>
                </a:path>
              </a:pathLst>
            </a:custGeom>
            <a:solidFill>
              <a:srgbClr val="FF990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4" name="object 6">
              <a:extLst>
                <a:ext uri="{FF2B5EF4-FFF2-40B4-BE49-F238E27FC236}">
                  <a16:creationId xmlns:a16="http://schemas.microsoft.com/office/drawing/2014/main" id="{68E0E598-C500-9245-8A81-A0648A83908B}"/>
                </a:ext>
              </a:extLst>
            </p:cNvPr>
            <p:cNvSpPr/>
            <p:nvPr/>
          </p:nvSpPr>
          <p:spPr>
            <a:xfrm>
              <a:off x="6348585" y="619217"/>
              <a:ext cx="596900" cy="5969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5" name="object 7">
              <a:extLst>
                <a:ext uri="{FF2B5EF4-FFF2-40B4-BE49-F238E27FC236}">
                  <a16:creationId xmlns:a16="http://schemas.microsoft.com/office/drawing/2014/main" id="{BC48A69B-CF75-CF45-BBFA-35635F9257C5}"/>
                </a:ext>
              </a:extLst>
            </p:cNvPr>
            <p:cNvSpPr txBox="1"/>
            <p:nvPr/>
          </p:nvSpPr>
          <p:spPr>
            <a:xfrm>
              <a:off x="6426372" y="1421801"/>
              <a:ext cx="441325" cy="417830"/>
            </a:xfrm>
            <a:prstGeom prst="rect">
              <a:avLst/>
            </a:prstGeom>
          </p:spPr>
          <p:txBody>
            <a:bodyPr vert="horz" wrap="square" lIns="0" tIns="24765" rIns="0" bIns="0" rtlCol="0">
              <a:spAutoFit/>
            </a:bodyPr>
            <a:lstStyle/>
            <a:p>
              <a:pPr marL="12700" marR="5080" indent="46355" algn="just">
                <a:lnSpc>
                  <a:spcPct val="92200"/>
                </a:lnSpc>
                <a:spcBef>
                  <a:spcPts val="195"/>
                </a:spcBef>
              </a:pPr>
              <a:r>
                <a:rPr sz="900" b="1" spc="-5" dirty="0">
                  <a:solidFill>
                    <a:srgbClr val="414042"/>
                  </a:solidFill>
                  <a:latin typeface="Calibri"/>
                  <a:cs typeface="Calibri"/>
                </a:rPr>
                <a:t>Virtual  Private  Networ</a:t>
              </a:r>
              <a:r>
                <a:rPr sz="900" b="1" spc="5" dirty="0">
                  <a:solidFill>
                    <a:srgbClr val="414042"/>
                  </a:solidFill>
                  <a:latin typeface="Calibri"/>
                  <a:cs typeface="Calibri"/>
                </a:rPr>
                <a:t>k</a:t>
              </a:r>
              <a:endParaRPr sz="900" dirty="0"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2717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502920" y="945192"/>
            <a:ext cx="6117927" cy="698268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lang="pt-BR" sz="1400" b="1" spc="-5" dirty="0">
                <a:latin typeface="Arial"/>
                <a:cs typeface="Arial"/>
              </a:rPr>
              <a:t>Ajuste nas tabelas de rota de </a:t>
            </a:r>
            <a:r>
              <a:rPr lang="pt-BR" sz="1400" b="1" spc="-5" dirty="0" err="1">
                <a:latin typeface="Arial"/>
                <a:cs typeface="Arial"/>
              </a:rPr>
              <a:t>sub-rede</a:t>
            </a:r>
            <a:endParaRPr lang="pt-BR" sz="1400" b="1" spc="-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lang="pt-BR" sz="1200" spc="-5" dirty="0">
                <a:latin typeface="Arial"/>
                <a:cs typeface="Arial"/>
              </a:rPr>
              <a:t>Os recursos em nossa </a:t>
            </a:r>
            <a:r>
              <a:rPr lang="pt-BR" sz="1200" spc="-5" dirty="0" err="1">
                <a:latin typeface="Arial"/>
                <a:cs typeface="Arial"/>
              </a:rPr>
              <a:t>sub-rede</a:t>
            </a:r>
            <a:r>
              <a:rPr lang="pt-BR" sz="1200" spc="-5" dirty="0">
                <a:latin typeface="Arial"/>
                <a:cs typeface="Arial"/>
              </a:rPr>
              <a:t> pública precisam de uma rota para permitir a </a:t>
            </a: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lang="pt-BR" sz="1200" spc="-5" dirty="0">
                <a:latin typeface="Arial"/>
                <a:cs typeface="Arial"/>
              </a:rPr>
              <a:t>comunicação com a Internet.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2920" y="1704994"/>
            <a:ext cx="6766559" cy="640431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10"/>
              </a:spcBef>
            </a:pP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Nossos servidores da web </a:t>
            </a:r>
            <a:r>
              <a:rPr lang="pt-BR" sz="1200" spc="-5" dirty="0" err="1">
                <a:solidFill>
                  <a:srgbClr val="2D3B45"/>
                </a:solidFill>
                <a:latin typeface="Arial"/>
                <a:cs typeface="Arial"/>
              </a:rPr>
              <a:t>BitBeat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 precisam ser capazes de responder às solicitações de nossos clientes. Para fazer isso, precisamos alterar as tabelas de rota do </a:t>
            </a:r>
            <a:r>
              <a:rPr lang="pt-BR" sz="1200" spc="-5" dirty="0" err="1">
                <a:solidFill>
                  <a:srgbClr val="2D3B45"/>
                </a:solidFill>
                <a:latin typeface="Arial"/>
                <a:cs typeface="Arial"/>
              </a:rPr>
              <a:t>Amazon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 VPC para apontar todo o tráfego destinado à Internet pública para o </a:t>
            </a:r>
            <a:r>
              <a:rPr lang="pt-BR" sz="1200" b="1" spc="-5" dirty="0">
                <a:solidFill>
                  <a:srgbClr val="7030A0"/>
                </a:solidFill>
                <a:latin typeface="Arial"/>
                <a:cs typeface="Arial"/>
              </a:rPr>
              <a:t>Internet Gateway</a:t>
            </a:r>
            <a:r>
              <a:rPr lang="pt-BR" sz="1200" spc="-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que acabamos de criar e anexar ao nosso </a:t>
            </a:r>
            <a:r>
              <a:rPr lang="pt-BR" sz="1200" b="1" spc="-5" dirty="0" err="1">
                <a:solidFill>
                  <a:schemeClr val="accent2"/>
                </a:solidFill>
                <a:latin typeface="Arial"/>
                <a:cs typeface="Arial"/>
              </a:rPr>
              <a:t>Amazon</a:t>
            </a:r>
            <a:r>
              <a:rPr lang="pt-BR" sz="1200" b="1" spc="-5" dirty="0">
                <a:solidFill>
                  <a:schemeClr val="accent2"/>
                </a:solidFill>
                <a:latin typeface="Arial"/>
                <a:cs typeface="Arial"/>
              </a:rPr>
              <a:t> VPC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pt-BR" sz="1200" b="1" spc="-5" dirty="0">
                <a:latin typeface="Arial"/>
                <a:cs typeface="Arial"/>
              </a:rPr>
              <a:t>Criar tabela de rota</a:t>
            </a:r>
          </a:p>
          <a:p>
            <a:pPr marL="241300" indent="-228600">
              <a:lnSpc>
                <a:spcPct val="100000"/>
              </a:lnSpc>
              <a:buFont typeface="+mj-lt"/>
              <a:buAutoNum type="arabicPeriod"/>
            </a:pPr>
            <a:r>
              <a:rPr lang="pt-BR" sz="1200" spc="-5" dirty="0">
                <a:latin typeface="Arial"/>
                <a:cs typeface="Arial"/>
              </a:rPr>
              <a:t>No </a:t>
            </a:r>
            <a:r>
              <a:rPr lang="pt-BR" sz="1200" b="1" spc="-5" dirty="0">
                <a:latin typeface="Arial"/>
                <a:cs typeface="Arial"/>
              </a:rPr>
              <a:t>VPC dashboard</a:t>
            </a:r>
            <a:r>
              <a:rPr lang="pt-BR" sz="1200" spc="-5" dirty="0">
                <a:latin typeface="Arial"/>
                <a:cs typeface="Arial"/>
              </a:rPr>
              <a:t>, clique em </a:t>
            </a:r>
            <a:r>
              <a:rPr lang="en-US" sz="1200" b="1" spc="-5" dirty="0">
                <a:latin typeface="Arial"/>
                <a:cs typeface="Arial"/>
              </a:rPr>
              <a:t>r</a:t>
            </a:r>
            <a:r>
              <a:rPr sz="1200" b="1" spc="-5" dirty="0">
                <a:latin typeface="Arial"/>
                <a:cs typeface="Arial"/>
              </a:rPr>
              <a:t>oute </a:t>
            </a:r>
            <a:r>
              <a:rPr lang="en-US" sz="1200" b="1" spc="-5" dirty="0">
                <a:latin typeface="Arial"/>
                <a:cs typeface="Arial"/>
              </a:rPr>
              <a:t>t</a:t>
            </a:r>
            <a:r>
              <a:rPr sz="1200" b="1" spc="-5" dirty="0">
                <a:latin typeface="Arial"/>
                <a:cs typeface="Arial"/>
              </a:rPr>
              <a:t>ables </a:t>
            </a:r>
            <a:r>
              <a:rPr lang="pt-BR" sz="1200" spc="-5" dirty="0">
                <a:latin typeface="Arial"/>
                <a:cs typeface="Arial"/>
              </a:rPr>
              <a:t>na barra lateral esquerda</a:t>
            </a:r>
            <a:r>
              <a:rPr lang="en-US" sz="1200" spc="-5" dirty="0">
                <a:latin typeface="Arial"/>
                <a:cs typeface="Arial"/>
              </a:rPr>
              <a:t>.</a:t>
            </a:r>
            <a:endParaRPr lang="en-US" sz="12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Font typeface="+mj-lt"/>
              <a:buAutoNum type="arabicPeriod"/>
            </a:pPr>
            <a:r>
              <a:rPr sz="1200" spc="-5" dirty="0">
                <a:latin typeface="Arial"/>
                <a:cs typeface="Arial"/>
              </a:rPr>
              <a:t>Click </a:t>
            </a:r>
            <a:r>
              <a:rPr sz="1200" b="1" spc="-5" dirty="0">
                <a:solidFill>
                  <a:srgbClr val="0070C0"/>
                </a:solidFill>
                <a:latin typeface="Arial"/>
                <a:cs typeface="Arial"/>
              </a:rPr>
              <a:t>Create route</a:t>
            </a:r>
            <a:r>
              <a:rPr sz="1200" b="1" spc="-1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0070C0"/>
                </a:solidFill>
                <a:latin typeface="Arial"/>
                <a:cs typeface="Arial"/>
              </a:rPr>
              <a:t>table</a:t>
            </a:r>
            <a:r>
              <a:rPr lang="en-US" sz="1200" spc="-5" dirty="0">
                <a:latin typeface="Arial"/>
                <a:cs typeface="Arial"/>
              </a:rPr>
              <a:t>.</a:t>
            </a:r>
            <a:r>
              <a:rPr lang="en-US" sz="1200" b="1" spc="-5" dirty="0">
                <a:latin typeface="Arial"/>
                <a:cs typeface="Arial"/>
              </a:rPr>
              <a:t> </a:t>
            </a:r>
            <a:endParaRPr lang="en-US" sz="1200" b="1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Font typeface="+mj-lt"/>
              <a:buAutoNum type="arabicPeriod"/>
            </a:pPr>
            <a:r>
              <a:rPr lang="en-US" sz="1200" spc="-5" dirty="0">
                <a:latin typeface="Arial"/>
                <a:cs typeface="Arial"/>
              </a:rPr>
              <a:t>Entre com </a:t>
            </a:r>
            <a:r>
              <a:rPr lang="en-US" sz="1200" dirty="0">
                <a:latin typeface="Arial"/>
                <a:cs typeface="Arial"/>
              </a:rPr>
              <a:t>a </a:t>
            </a:r>
            <a:r>
              <a:rPr lang="en-US" sz="1200" spc="-5" dirty="0">
                <a:latin typeface="Arial"/>
                <a:cs typeface="Arial"/>
              </a:rPr>
              <a:t>Name tag: </a:t>
            </a:r>
            <a:r>
              <a:rPr lang="en-US" sz="1200" b="1" spc="-5" dirty="0">
                <a:solidFill>
                  <a:schemeClr val="accent2"/>
                </a:solidFill>
                <a:latin typeface="Arial"/>
                <a:cs typeface="Arial"/>
              </a:rPr>
              <a:t>RT</a:t>
            </a:r>
            <a:r>
              <a:rPr lang="pt-BR" sz="1200" b="1" spc="-5" dirty="0">
                <a:solidFill>
                  <a:schemeClr val="accent2"/>
                </a:solidFill>
                <a:latin typeface="Arial"/>
                <a:cs typeface="Arial"/>
              </a:rPr>
              <a:t>Publica1BitBeat</a:t>
            </a:r>
            <a:endParaRPr lang="en-US" sz="1200" dirty="0">
              <a:latin typeface="Arial"/>
              <a:cs typeface="Arial"/>
            </a:endParaRPr>
          </a:p>
          <a:p>
            <a:pPr marL="228600" indent="-228600">
              <a:lnSpc>
                <a:spcPct val="100000"/>
              </a:lnSpc>
              <a:spcBef>
                <a:spcPts val="145"/>
              </a:spcBef>
              <a:buFont typeface="+mj-lt"/>
              <a:buAutoNum type="arabicPeriod"/>
            </a:pPr>
            <a:r>
              <a:rPr lang="pt-BR" sz="1200" spc="-5" dirty="0">
                <a:latin typeface="Arial"/>
                <a:cs typeface="Arial"/>
              </a:rPr>
              <a:t>Selecione a </a:t>
            </a:r>
            <a:r>
              <a:rPr sz="1200" spc="-5" dirty="0">
                <a:latin typeface="Arial"/>
                <a:cs typeface="Arial"/>
              </a:rPr>
              <a:t>VPC: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lang="pt-BR" sz="1200" b="1" spc="-5" dirty="0" err="1">
                <a:solidFill>
                  <a:srgbClr val="FF0000"/>
                </a:solidFill>
                <a:latin typeface="Arial"/>
                <a:cs typeface="Arial"/>
              </a:rPr>
              <a:t>MinhaRedeVPCBitBeat</a:t>
            </a:r>
            <a:r>
              <a:rPr lang="en-US" sz="1200" spc="-5" dirty="0"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  <a:p>
            <a:pPr marL="228600" indent="-228600">
              <a:lnSpc>
                <a:spcPct val="100000"/>
              </a:lnSpc>
              <a:spcBef>
                <a:spcPts val="120"/>
              </a:spcBef>
              <a:buAutoNum type="arabicPeriod"/>
            </a:pPr>
            <a:r>
              <a:rPr sz="1200" spc="-5" dirty="0">
                <a:latin typeface="Arial"/>
                <a:cs typeface="Arial"/>
              </a:rPr>
              <a:t>Click </a:t>
            </a:r>
            <a:r>
              <a:rPr lang="pt-BR" sz="1200" spc="-5" dirty="0">
                <a:latin typeface="Arial"/>
                <a:cs typeface="Arial"/>
              </a:rPr>
              <a:t>em </a:t>
            </a:r>
            <a:r>
              <a:rPr sz="1200" b="1" spc="-5" dirty="0">
                <a:solidFill>
                  <a:srgbClr val="0070C0"/>
                </a:solidFill>
                <a:latin typeface="Arial"/>
                <a:cs typeface="Arial"/>
              </a:rPr>
              <a:t>Create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lang="pt-BR" sz="1200" spc="-5" dirty="0">
                <a:latin typeface="Arial"/>
                <a:cs typeface="Arial"/>
              </a:rPr>
              <a:t>e depois click em </a:t>
            </a:r>
            <a:r>
              <a:rPr sz="1200" b="1" spc="-5" dirty="0">
                <a:solidFill>
                  <a:srgbClr val="0070C0"/>
                </a:solidFill>
                <a:latin typeface="Arial"/>
                <a:cs typeface="Arial"/>
              </a:rPr>
              <a:t>Close</a:t>
            </a:r>
            <a:r>
              <a:rPr lang="en-US" sz="1200" spc="-5" dirty="0"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  <a:p>
            <a:pPr marL="228600" indent="-228600">
              <a:lnSpc>
                <a:spcPct val="100000"/>
              </a:lnSpc>
              <a:spcBef>
                <a:spcPts val="140"/>
              </a:spcBef>
              <a:buAutoNum type="arabicPeriod"/>
            </a:pPr>
            <a:r>
              <a:rPr lang="pt-BR" sz="1200" spc="-5" dirty="0">
                <a:latin typeface="Arial"/>
                <a:cs typeface="Arial"/>
              </a:rPr>
              <a:t>Selecione a tabela de rotas que você acabou de criar e vá para a parte inferior da tela, selecione a guia de </a:t>
            </a:r>
            <a:r>
              <a:rPr lang="pt-BR" sz="1200" b="1" spc="-5" dirty="0">
                <a:latin typeface="Arial"/>
                <a:cs typeface="Arial"/>
              </a:rPr>
              <a:t>Rotes</a:t>
            </a:r>
            <a:r>
              <a:rPr lang="pt-BR" sz="1200" spc="-5" dirty="0">
                <a:latin typeface="Arial"/>
                <a:cs typeface="Arial"/>
              </a:rPr>
              <a:t>.</a:t>
            </a:r>
          </a:p>
          <a:p>
            <a:pPr marL="228600" indent="-228600">
              <a:lnSpc>
                <a:spcPct val="100000"/>
              </a:lnSpc>
              <a:spcBef>
                <a:spcPts val="140"/>
              </a:spcBef>
              <a:buAutoNum type="arabicPeriod"/>
            </a:pPr>
            <a:r>
              <a:rPr lang="pt-BR" sz="1200" spc="-5" dirty="0">
                <a:latin typeface="Arial"/>
                <a:cs typeface="Arial"/>
              </a:rPr>
              <a:t>Clique em </a:t>
            </a:r>
            <a:r>
              <a:rPr lang="pt-BR" sz="1200" b="1" spc="-5" dirty="0" err="1">
                <a:latin typeface="Arial"/>
                <a:cs typeface="Arial"/>
              </a:rPr>
              <a:t>Edit</a:t>
            </a:r>
            <a:r>
              <a:rPr lang="pt-BR" sz="1200" b="1" spc="-5" dirty="0">
                <a:latin typeface="Arial"/>
                <a:cs typeface="Arial"/>
              </a:rPr>
              <a:t> </a:t>
            </a:r>
            <a:r>
              <a:rPr lang="pt-BR" sz="1200" b="1" spc="-5" dirty="0" err="1">
                <a:latin typeface="Arial"/>
                <a:cs typeface="Arial"/>
              </a:rPr>
              <a:t>route</a:t>
            </a:r>
            <a:r>
              <a:rPr lang="pt-BR" sz="1200" spc="-5" dirty="0">
                <a:latin typeface="Arial"/>
                <a:cs typeface="Arial"/>
              </a:rPr>
              <a:t>.</a:t>
            </a:r>
          </a:p>
          <a:p>
            <a:pPr marL="685800" lvl="1" indent="-228600">
              <a:spcBef>
                <a:spcPts val="140"/>
              </a:spcBef>
              <a:buFont typeface="+mj-lt"/>
              <a:buAutoNum type="alphaLcPeriod"/>
            </a:pPr>
            <a:r>
              <a:rPr lang="pt-BR" sz="1200" spc="-5" dirty="0">
                <a:latin typeface="Arial"/>
                <a:cs typeface="Arial"/>
              </a:rPr>
              <a:t>Observe que já existe uma rota que coincide com seu intervalo </a:t>
            </a:r>
            <a:r>
              <a:rPr lang="pt-BR" sz="1200" spc="-5" dirty="0" err="1">
                <a:latin typeface="Arial"/>
                <a:cs typeface="Arial"/>
              </a:rPr>
              <a:t>Amazon</a:t>
            </a:r>
            <a:r>
              <a:rPr lang="pt-BR" sz="1200" spc="-5" dirty="0">
                <a:latin typeface="Arial"/>
                <a:cs typeface="Arial"/>
              </a:rPr>
              <a:t> VPC CIDR. Esta rota mantém todo o tráfego local em seu </a:t>
            </a:r>
            <a:r>
              <a:rPr lang="pt-BR" sz="1200" spc="-5" dirty="0" err="1">
                <a:latin typeface="Arial"/>
                <a:cs typeface="Arial"/>
              </a:rPr>
              <a:t>Amazon</a:t>
            </a:r>
            <a:r>
              <a:rPr lang="pt-BR" sz="1200" spc="-5" dirty="0">
                <a:latin typeface="Arial"/>
                <a:cs typeface="Arial"/>
              </a:rPr>
              <a:t> VPC dentro de seu </a:t>
            </a:r>
            <a:r>
              <a:rPr lang="pt-BR" sz="1200" spc="-5" dirty="0" err="1">
                <a:latin typeface="Arial"/>
                <a:cs typeface="Arial"/>
              </a:rPr>
              <a:t>Amazon</a:t>
            </a:r>
            <a:r>
              <a:rPr lang="pt-BR" sz="1200" spc="-5" dirty="0">
                <a:latin typeface="Arial"/>
                <a:cs typeface="Arial"/>
              </a:rPr>
              <a:t> VPC.</a:t>
            </a:r>
            <a:endParaRPr sz="1200" dirty="0">
              <a:latin typeface="Arial"/>
              <a:cs typeface="Arial"/>
            </a:endParaRPr>
          </a:p>
          <a:p>
            <a:pPr marL="228600" indent="-228600">
              <a:lnSpc>
                <a:spcPct val="100000"/>
              </a:lnSpc>
              <a:spcBef>
                <a:spcPts val="145"/>
              </a:spcBef>
              <a:buFont typeface="+mj-lt"/>
              <a:buAutoNum type="arabicPeriod" startAt="8"/>
            </a:pPr>
            <a:r>
              <a:rPr lang="pt-BR" sz="1200" spc="-5" dirty="0">
                <a:latin typeface="Arial"/>
                <a:cs typeface="Arial"/>
              </a:rPr>
              <a:t>Click em </a:t>
            </a:r>
            <a:r>
              <a:rPr lang="pt-BR" sz="1200" b="1" spc="-5" dirty="0" err="1">
                <a:latin typeface="Arial"/>
                <a:cs typeface="Arial"/>
              </a:rPr>
              <a:t>Add</a:t>
            </a:r>
            <a:r>
              <a:rPr lang="pt-BR" sz="1200" b="1" spc="-5" dirty="0">
                <a:latin typeface="Arial"/>
                <a:cs typeface="Arial"/>
              </a:rPr>
              <a:t> </a:t>
            </a:r>
            <a:r>
              <a:rPr lang="pt-BR" sz="1200" b="1" spc="-5" dirty="0" err="1">
                <a:latin typeface="Arial"/>
                <a:cs typeface="Arial"/>
              </a:rPr>
              <a:t>route</a:t>
            </a:r>
            <a:r>
              <a:rPr lang="pt-BR" sz="1200" spc="-5" dirty="0">
                <a:latin typeface="Arial"/>
                <a:cs typeface="Arial"/>
              </a:rPr>
              <a:t>;</a:t>
            </a:r>
          </a:p>
          <a:p>
            <a:pPr marL="228600" indent="-228600">
              <a:lnSpc>
                <a:spcPct val="100000"/>
              </a:lnSpc>
              <a:spcBef>
                <a:spcPts val="145"/>
              </a:spcBef>
              <a:buFont typeface="+mj-lt"/>
              <a:buAutoNum type="arabicPeriod" startAt="8"/>
            </a:pPr>
            <a:r>
              <a:rPr sz="1200" spc="-5" dirty="0">
                <a:latin typeface="Arial"/>
                <a:cs typeface="Arial"/>
              </a:rPr>
              <a:t>Enter </a:t>
            </a:r>
            <a:r>
              <a:rPr lang="en-US" sz="1200" spc="-5" dirty="0">
                <a:latin typeface="Arial"/>
                <a:cs typeface="Arial"/>
              </a:rPr>
              <a:t>d</a:t>
            </a:r>
            <a:r>
              <a:rPr sz="1200" spc="-5" dirty="0">
                <a:latin typeface="Arial"/>
                <a:cs typeface="Arial"/>
              </a:rPr>
              <a:t>estination: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0.0.0.0/0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sz="1200" spc="-5" dirty="0">
                <a:latin typeface="Arial"/>
                <a:cs typeface="Arial"/>
              </a:rPr>
              <a:t>representando todo o tráfego da Internet</a:t>
            </a:r>
            <a:r>
              <a:rPr lang="en-US" sz="1200" spc="-5" dirty="0"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  <a:p>
            <a:pPr marL="228600" indent="-228600">
              <a:lnSpc>
                <a:spcPct val="100000"/>
              </a:lnSpc>
              <a:spcBef>
                <a:spcPts val="120"/>
              </a:spcBef>
              <a:buAutoNum type="arabicPeriod" startAt="8"/>
            </a:pPr>
            <a:r>
              <a:rPr lang="pt-BR" sz="1200" spc="-5" dirty="0">
                <a:latin typeface="Arial"/>
                <a:cs typeface="Arial"/>
              </a:rPr>
              <a:t>Click em </a:t>
            </a:r>
            <a:r>
              <a:rPr lang="en-US" sz="1200" b="1" spc="-10" dirty="0">
                <a:latin typeface="Arial"/>
                <a:cs typeface="Arial"/>
              </a:rPr>
              <a:t>t</a:t>
            </a:r>
            <a:r>
              <a:rPr sz="1200" b="1" spc="-5" dirty="0">
                <a:latin typeface="Arial"/>
                <a:cs typeface="Arial"/>
              </a:rPr>
              <a:t>arget</a:t>
            </a:r>
            <a:r>
              <a:rPr lang="en-US" sz="1200" spc="-5" dirty="0"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  <a:p>
            <a:pPr marL="685800" lvl="2" indent="-228600">
              <a:spcBef>
                <a:spcPts val="140"/>
              </a:spcBef>
              <a:buAutoNum type="alphaLcPeriod"/>
            </a:pPr>
            <a:r>
              <a:rPr lang="pt-BR" sz="1200" spc="-5" dirty="0">
                <a:latin typeface="Arial"/>
                <a:cs typeface="Arial"/>
              </a:rPr>
              <a:t>Selecione o </a:t>
            </a:r>
            <a:r>
              <a:rPr sz="1200" b="1" spc="-5" dirty="0">
                <a:latin typeface="Arial"/>
                <a:cs typeface="Arial"/>
              </a:rPr>
              <a:t>Internet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lang="en-US" sz="1200" b="1" spc="-5" dirty="0">
                <a:latin typeface="Arial"/>
                <a:cs typeface="Arial"/>
              </a:rPr>
              <a:t>g</a:t>
            </a:r>
            <a:r>
              <a:rPr sz="1200" b="1" spc="-5" dirty="0">
                <a:latin typeface="Arial"/>
                <a:cs typeface="Arial"/>
              </a:rPr>
              <a:t>ateway</a:t>
            </a:r>
            <a:r>
              <a:rPr lang="en-US" sz="1200" b="1" spc="-5" dirty="0">
                <a:latin typeface="Arial"/>
                <a:cs typeface="Arial"/>
              </a:rPr>
              <a:t> </a:t>
            </a:r>
            <a:r>
              <a:rPr lang="pt-BR" sz="1200" b="1" spc="-5" dirty="0" err="1">
                <a:solidFill>
                  <a:srgbClr val="7030A0"/>
                </a:solidFill>
                <a:latin typeface="Arial"/>
                <a:cs typeface="Arial"/>
              </a:rPr>
              <a:t>MeuGW</a:t>
            </a:r>
            <a:r>
              <a:rPr lang="pt-BR" sz="1200" b="1" spc="-5" dirty="0">
                <a:solidFill>
                  <a:srgbClr val="7030A0"/>
                </a:solidFill>
                <a:latin typeface="Arial"/>
                <a:cs typeface="Arial"/>
              </a:rPr>
              <a:t>-VPC-</a:t>
            </a:r>
            <a:r>
              <a:rPr lang="pt-BR" sz="1200" b="1" spc="-5" dirty="0" err="1">
                <a:solidFill>
                  <a:srgbClr val="7030A0"/>
                </a:solidFill>
                <a:latin typeface="Arial"/>
                <a:cs typeface="Arial"/>
              </a:rPr>
              <a:t>BitBeat</a:t>
            </a:r>
            <a:endParaRPr sz="1200" dirty="0">
              <a:latin typeface="Arial"/>
              <a:cs typeface="Arial"/>
            </a:endParaRPr>
          </a:p>
          <a:p>
            <a:pPr marL="685800" lvl="2" indent="-228600">
              <a:spcBef>
                <a:spcPts val="145"/>
              </a:spcBef>
              <a:buAutoNum type="alphaLcPeriod"/>
            </a:pPr>
            <a:r>
              <a:rPr lang="pt-BR" sz="1200" spc="-5" dirty="0">
                <a:latin typeface="Arial"/>
                <a:cs typeface="Arial"/>
              </a:rPr>
              <a:t>Selecione o gateway de internet que você criou anteriormente;</a:t>
            </a:r>
            <a:endParaRPr sz="1200" dirty="0">
              <a:latin typeface="Arial"/>
              <a:cs typeface="Arial"/>
            </a:endParaRPr>
          </a:p>
          <a:p>
            <a:pPr marL="228600" indent="-228600">
              <a:lnSpc>
                <a:spcPct val="100000"/>
              </a:lnSpc>
              <a:spcBef>
                <a:spcPts val="120"/>
              </a:spcBef>
              <a:buAutoNum type="arabicPeriod" startAt="8"/>
            </a:pPr>
            <a:r>
              <a:rPr sz="1200" spc="-5" dirty="0">
                <a:latin typeface="Arial"/>
                <a:cs typeface="Arial"/>
              </a:rPr>
              <a:t>Click </a:t>
            </a:r>
            <a:r>
              <a:rPr lang="pt-BR" sz="1200" spc="-5" dirty="0">
                <a:latin typeface="Arial"/>
                <a:cs typeface="Arial"/>
              </a:rPr>
              <a:t>em </a:t>
            </a:r>
            <a:r>
              <a:rPr sz="1200" b="1" spc="-5" dirty="0">
                <a:latin typeface="Arial"/>
                <a:cs typeface="Arial"/>
              </a:rPr>
              <a:t>Save </a:t>
            </a:r>
            <a:r>
              <a:rPr lang="en-US" sz="1200" b="1" spc="-5" dirty="0">
                <a:latin typeface="Arial"/>
                <a:cs typeface="Arial"/>
              </a:rPr>
              <a:t>r</a:t>
            </a:r>
            <a:r>
              <a:rPr sz="1200" b="1" spc="-5" dirty="0">
                <a:latin typeface="Arial"/>
                <a:cs typeface="Arial"/>
              </a:rPr>
              <a:t>outes </a:t>
            </a:r>
            <a:r>
              <a:rPr lang="pt-BR" sz="1200" spc="-5" dirty="0">
                <a:latin typeface="Arial"/>
                <a:cs typeface="Arial"/>
              </a:rPr>
              <a:t>e </a:t>
            </a:r>
            <a:r>
              <a:rPr sz="1200" spc="-5" dirty="0">
                <a:latin typeface="Arial"/>
                <a:cs typeface="Arial"/>
              </a:rPr>
              <a:t>click </a:t>
            </a:r>
            <a:r>
              <a:rPr lang="pt-BR" sz="1200" spc="-5" dirty="0">
                <a:latin typeface="Arial"/>
                <a:cs typeface="Arial"/>
              </a:rPr>
              <a:t>em </a:t>
            </a:r>
            <a:r>
              <a:rPr sz="1200" b="1" spc="-5" dirty="0">
                <a:latin typeface="Arial"/>
                <a:cs typeface="Arial"/>
              </a:rPr>
              <a:t>Close</a:t>
            </a:r>
            <a:r>
              <a:rPr lang="en-US" sz="1200" spc="-5" dirty="0"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 dirty="0">
              <a:latin typeface="Arial"/>
              <a:cs typeface="Arial"/>
            </a:endParaRPr>
          </a:p>
          <a:p>
            <a:pPr marL="12700" marR="118745">
              <a:lnSpc>
                <a:spcPct val="110900"/>
              </a:lnSpc>
            </a:pP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Você criou uma tabela de </a:t>
            </a:r>
            <a:r>
              <a:rPr lang="pt-BR" sz="1200" spc="-5" dirty="0">
                <a:solidFill>
                  <a:schemeClr val="accent2"/>
                </a:solidFill>
                <a:latin typeface="Arial"/>
                <a:cs typeface="Arial"/>
              </a:rPr>
              <a:t>rota pública 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que permitirá que recursos se comuniquem com a Internet por meio do gateway de Internet. A única etapa restante é associar essa tabela de rota à nossa </a:t>
            </a:r>
            <a:r>
              <a:rPr lang="pt-BR" sz="1200" spc="-5" dirty="0" err="1">
                <a:solidFill>
                  <a:srgbClr val="2D3B45"/>
                </a:solidFill>
                <a:latin typeface="Arial"/>
                <a:cs typeface="Arial"/>
              </a:rPr>
              <a:t>sub-rede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 pública onde nossos servidores da Web </a:t>
            </a:r>
            <a:r>
              <a:rPr lang="pt-BR" sz="1200" spc="-5" dirty="0" err="1">
                <a:solidFill>
                  <a:srgbClr val="2D3B45"/>
                </a:solidFill>
                <a:latin typeface="Arial"/>
                <a:cs typeface="Arial"/>
              </a:rPr>
              <a:t>BitBeat</a:t>
            </a:r>
            <a:r>
              <a:rPr lang="pt-BR" sz="1200" spc="-5" dirty="0">
                <a:solidFill>
                  <a:srgbClr val="2D3B45"/>
                </a:solidFill>
                <a:latin typeface="Arial"/>
                <a:cs typeface="Arial"/>
              </a:rPr>
              <a:t> serão implantados.</a:t>
            </a:r>
          </a:p>
          <a:p>
            <a:pPr marL="12700" marR="118745">
              <a:lnSpc>
                <a:spcPct val="110900"/>
              </a:lnSpc>
            </a:pP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pt-BR" sz="1200" b="1" spc="-5" dirty="0">
                <a:latin typeface="Arial"/>
                <a:cs typeface="Arial"/>
              </a:rPr>
              <a:t>Tabela de rota associada</a:t>
            </a:r>
          </a:p>
          <a:p>
            <a:pPr marL="241300" indent="-228600">
              <a:lnSpc>
                <a:spcPct val="100000"/>
              </a:lnSpc>
              <a:buFont typeface="+mj-lt"/>
              <a:buAutoNum type="arabicPeriod"/>
            </a:pPr>
            <a:r>
              <a:rPr lang="pt-BR" sz="1200" spc="-5" dirty="0">
                <a:latin typeface="Arial"/>
                <a:cs typeface="Arial"/>
              </a:rPr>
              <a:t>Com a tabela de rotas que você acabou de criar selecionada, encontre a guia </a:t>
            </a:r>
            <a:r>
              <a:rPr lang="pt-BR" sz="1200" b="1" spc="-5" dirty="0" err="1">
                <a:latin typeface="Arial"/>
                <a:cs typeface="Arial"/>
              </a:rPr>
              <a:t>Subnet</a:t>
            </a:r>
            <a:r>
              <a:rPr lang="pt-BR" sz="1200" b="1" spc="-5" dirty="0">
                <a:latin typeface="Arial"/>
                <a:cs typeface="Arial"/>
              </a:rPr>
              <a:t> </a:t>
            </a:r>
            <a:r>
              <a:rPr lang="pt-BR" sz="1200" b="1" spc="-5" dirty="0" err="1">
                <a:latin typeface="Arial"/>
                <a:cs typeface="Arial"/>
              </a:rPr>
              <a:t>Assossiations</a:t>
            </a:r>
            <a:r>
              <a:rPr lang="pt-BR" sz="1200" spc="-5" dirty="0">
                <a:latin typeface="Arial"/>
                <a:cs typeface="Arial"/>
              </a:rPr>
              <a:t>.</a:t>
            </a:r>
          </a:p>
          <a:p>
            <a:pPr marL="698500" lvl="1" indent="-228600">
              <a:buFont typeface="+mj-lt"/>
              <a:buAutoNum type="alphaLcPeriod"/>
            </a:pPr>
            <a:r>
              <a:rPr lang="pt-BR" sz="1200" spc="-5" dirty="0">
                <a:latin typeface="Arial"/>
                <a:cs typeface="Arial"/>
              </a:rPr>
              <a:t>Observe que ele não está associado a </a:t>
            </a:r>
            <a:r>
              <a:rPr lang="pt-BR" sz="1200" spc="-5" dirty="0">
                <a:solidFill>
                  <a:srgbClr val="FF0000"/>
                </a:solidFill>
                <a:latin typeface="Arial"/>
                <a:cs typeface="Arial"/>
              </a:rPr>
              <a:t>nenhuma </a:t>
            </a:r>
            <a:r>
              <a:rPr lang="pt-BR" sz="1200" spc="-5" dirty="0" err="1">
                <a:solidFill>
                  <a:srgbClr val="FF0000"/>
                </a:solidFill>
                <a:latin typeface="Arial"/>
                <a:cs typeface="Arial"/>
              </a:rPr>
              <a:t>sub-rede</a:t>
            </a:r>
            <a:r>
              <a:rPr lang="pt-BR" sz="12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sz="1200" spc="-5" dirty="0">
                <a:latin typeface="Arial"/>
                <a:cs typeface="Arial"/>
              </a:rPr>
              <a:t>que você criou.</a:t>
            </a:r>
          </a:p>
          <a:p>
            <a:pPr marL="241300" indent="-228600">
              <a:lnSpc>
                <a:spcPct val="100000"/>
              </a:lnSpc>
              <a:buFont typeface="+mj-lt"/>
              <a:buAutoNum type="arabicPeriod"/>
            </a:pPr>
            <a:r>
              <a:rPr lang="pt-BR" sz="1200" spc="-5" dirty="0">
                <a:latin typeface="Arial"/>
                <a:cs typeface="Arial"/>
              </a:rPr>
              <a:t>Clique em </a:t>
            </a:r>
            <a:r>
              <a:rPr lang="pt-BR" sz="1200" b="1" spc="-5" dirty="0" err="1">
                <a:latin typeface="Arial"/>
                <a:cs typeface="Arial"/>
              </a:rPr>
              <a:t>Edit</a:t>
            </a:r>
            <a:r>
              <a:rPr lang="pt-BR" sz="1200" b="1" spc="-5" dirty="0">
                <a:latin typeface="Arial"/>
                <a:cs typeface="Arial"/>
              </a:rPr>
              <a:t> </a:t>
            </a:r>
            <a:r>
              <a:rPr lang="pt-BR" sz="1200" b="1" spc="-5" dirty="0" err="1">
                <a:latin typeface="Arial"/>
                <a:cs typeface="Arial"/>
              </a:rPr>
              <a:t>Subnet</a:t>
            </a:r>
            <a:r>
              <a:rPr lang="pt-BR" sz="1200" b="1" spc="-5" dirty="0">
                <a:latin typeface="Arial"/>
                <a:cs typeface="Arial"/>
              </a:rPr>
              <a:t> </a:t>
            </a:r>
            <a:r>
              <a:rPr lang="pt-BR" sz="1200" b="1" spc="-5" dirty="0" err="1">
                <a:latin typeface="Arial"/>
                <a:cs typeface="Arial"/>
              </a:rPr>
              <a:t>Assossiations</a:t>
            </a:r>
            <a:r>
              <a:rPr lang="pt-BR" sz="1200" spc="-5" dirty="0">
                <a:latin typeface="Arial"/>
                <a:cs typeface="Arial"/>
              </a:rPr>
              <a:t>.</a:t>
            </a:r>
          </a:p>
          <a:p>
            <a:pPr marL="241300" indent="-228600">
              <a:buFont typeface="+mj-lt"/>
              <a:buAutoNum type="arabicPeriod"/>
            </a:pPr>
            <a:r>
              <a:rPr lang="pt-BR" sz="1200" spc="-5" dirty="0">
                <a:latin typeface="Arial"/>
                <a:cs typeface="Arial"/>
              </a:rPr>
              <a:t>Marque a caixa de seleção ao lado da </a:t>
            </a:r>
            <a:r>
              <a:rPr lang="pt-BR" sz="1200" b="1" spc="-5" dirty="0">
                <a:solidFill>
                  <a:srgbClr val="7030A0"/>
                </a:solidFill>
                <a:latin typeface="Arial"/>
                <a:cs typeface="Arial"/>
              </a:rPr>
              <a:t>SubredePublica1BitBeat </a:t>
            </a:r>
            <a:r>
              <a:rPr lang="pt-BR" sz="1200" spc="-5" dirty="0">
                <a:solidFill>
                  <a:srgbClr val="7030A0"/>
                </a:solidFill>
                <a:latin typeface="Arial"/>
                <a:cs typeface="Arial"/>
              </a:rPr>
              <a:t>192.168.1.0/24 </a:t>
            </a:r>
            <a:r>
              <a:rPr lang="pt-BR" sz="1200" spc="-5" dirty="0">
                <a:latin typeface="Arial"/>
                <a:cs typeface="Arial"/>
              </a:rPr>
              <a:t>criada anteriormente e clique em </a:t>
            </a:r>
            <a:r>
              <a:rPr lang="pt-BR" sz="1200" b="1" spc="-5" dirty="0" err="1">
                <a:latin typeface="Arial"/>
                <a:cs typeface="Arial"/>
              </a:rPr>
              <a:t>Save</a:t>
            </a:r>
            <a:r>
              <a:rPr lang="pt-BR" sz="1200" spc="-5" dirty="0">
                <a:latin typeface="Arial"/>
                <a:cs typeface="Arial"/>
              </a:rPr>
              <a:t>.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7194804" y="9214792"/>
            <a:ext cx="153670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40"/>
                </a:spcBef>
              </a:pPr>
              <a:t>8</a:t>
            </a:fld>
            <a:endParaRPr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568ECB5-1BE4-0640-8AB2-029A217D19B9}"/>
              </a:ext>
            </a:extLst>
          </p:cNvPr>
          <p:cNvGrpSpPr/>
          <p:nvPr/>
        </p:nvGrpSpPr>
        <p:grpSpPr>
          <a:xfrm>
            <a:off x="6151292" y="76200"/>
            <a:ext cx="944244" cy="1491615"/>
            <a:chOff x="6151292" y="483171"/>
            <a:chExt cx="944244" cy="1491615"/>
          </a:xfrm>
        </p:grpSpPr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5CEAF728-0301-FE44-8263-CFB246720666}"/>
                </a:ext>
              </a:extLst>
            </p:cNvPr>
            <p:cNvSpPr/>
            <p:nvPr/>
          </p:nvSpPr>
          <p:spPr>
            <a:xfrm>
              <a:off x="6151292" y="483171"/>
              <a:ext cx="944244" cy="1491615"/>
            </a:xfrm>
            <a:custGeom>
              <a:avLst/>
              <a:gdLst/>
              <a:ahLst/>
              <a:cxnLst/>
              <a:rect l="l" t="t" r="r" b="b"/>
              <a:pathLst>
                <a:path w="944245" h="1491614">
                  <a:moveTo>
                    <a:pt x="786869" y="0"/>
                  </a:moveTo>
                  <a:lnTo>
                    <a:pt x="157377" y="0"/>
                  </a:lnTo>
                  <a:lnTo>
                    <a:pt x="107633" y="8023"/>
                  </a:lnTo>
                  <a:lnTo>
                    <a:pt x="64432" y="30364"/>
                  </a:lnTo>
                  <a:lnTo>
                    <a:pt x="30364" y="64432"/>
                  </a:lnTo>
                  <a:lnTo>
                    <a:pt x="8023" y="107633"/>
                  </a:lnTo>
                  <a:lnTo>
                    <a:pt x="0" y="157377"/>
                  </a:lnTo>
                  <a:lnTo>
                    <a:pt x="0" y="1334239"/>
                  </a:lnTo>
                  <a:lnTo>
                    <a:pt x="8023" y="1383982"/>
                  </a:lnTo>
                  <a:lnTo>
                    <a:pt x="30364" y="1427183"/>
                  </a:lnTo>
                  <a:lnTo>
                    <a:pt x="64432" y="1461250"/>
                  </a:lnTo>
                  <a:lnTo>
                    <a:pt x="107633" y="1483591"/>
                  </a:lnTo>
                  <a:lnTo>
                    <a:pt x="157377" y="1491615"/>
                  </a:lnTo>
                  <a:lnTo>
                    <a:pt x="786869" y="1491615"/>
                  </a:lnTo>
                  <a:lnTo>
                    <a:pt x="836612" y="1483591"/>
                  </a:lnTo>
                  <a:lnTo>
                    <a:pt x="879813" y="1461250"/>
                  </a:lnTo>
                  <a:lnTo>
                    <a:pt x="913880" y="1427183"/>
                  </a:lnTo>
                  <a:lnTo>
                    <a:pt x="936221" y="1383982"/>
                  </a:lnTo>
                  <a:lnTo>
                    <a:pt x="944244" y="1334239"/>
                  </a:lnTo>
                  <a:lnTo>
                    <a:pt x="944244" y="157377"/>
                  </a:lnTo>
                  <a:lnTo>
                    <a:pt x="936221" y="107633"/>
                  </a:lnTo>
                  <a:lnTo>
                    <a:pt x="913880" y="64432"/>
                  </a:lnTo>
                  <a:lnTo>
                    <a:pt x="879813" y="30364"/>
                  </a:lnTo>
                  <a:lnTo>
                    <a:pt x="836612" y="8023"/>
                  </a:lnTo>
                  <a:lnTo>
                    <a:pt x="786869" y="0"/>
                  </a:lnTo>
                  <a:close/>
                </a:path>
              </a:pathLst>
            </a:custGeom>
            <a:solidFill>
              <a:srgbClr val="FF990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6">
              <a:extLst>
                <a:ext uri="{FF2B5EF4-FFF2-40B4-BE49-F238E27FC236}">
                  <a16:creationId xmlns:a16="http://schemas.microsoft.com/office/drawing/2014/main" id="{DF4FCF82-B362-8243-847F-E1195A796E15}"/>
                </a:ext>
              </a:extLst>
            </p:cNvPr>
            <p:cNvSpPr/>
            <p:nvPr/>
          </p:nvSpPr>
          <p:spPr>
            <a:xfrm>
              <a:off x="6348585" y="619217"/>
              <a:ext cx="596900" cy="5969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7">
              <a:extLst>
                <a:ext uri="{FF2B5EF4-FFF2-40B4-BE49-F238E27FC236}">
                  <a16:creationId xmlns:a16="http://schemas.microsoft.com/office/drawing/2014/main" id="{5BF389B4-AF54-604F-9FE3-D84DD7CB7AC7}"/>
                </a:ext>
              </a:extLst>
            </p:cNvPr>
            <p:cNvSpPr txBox="1"/>
            <p:nvPr/>
          </p:nvSpPr>
          <p:spPr>
            <a:xfrm>
              <a:off x="6426372" y="1421801"/>
              <a:ext cx="441325" cy="417830"/>
            </a:xfrm>
            <a:prstGeom prst="rect">
              <a:avLst/>
            </a:prstGeom>
          </p:spPr>
          <p:txBody>
            <a:bodyPr vert="horz" wrap="square" lIns="0" tIns="24765" rIns="0" bIns="0" rtlCol="0">
              <a:spAutoFit/>
            </a:bodyPr>
            <a:lstStyle/>
            <a:p>
              <a:pPr marL="12700" marR="5080" indent="46355" algn="just">
                <a:lnSpc>
                  <a:spcPct val="92200"/>
                </a:lnSpc>
                <a:spcBef>
                  <a:spcPts val="195"/>
                </a:spcBef>
              </a:pPr>
              <a:r>
                <a:rPr sz="900" b="1" spc="-5" dirty="0">
                  <a:solidFill>
                    <a:srgbClr val="414042"/>
                  </a:solidFill>
                  <a:latin typeface="Calibri"/>
                  <a:cs typeface="Calibri"/>
                </a:rPr>
                <a:t>Virtual  Private  Networ</a:t>
              </a:r>
              <a:r>
                <a:rPr sz="900" b="1" spc="5" dirty="0">
                  <a:solidFill>
                    <a:srgbClr val="414042"/>
                  </a:solidFill>
                  <a:latin typeface="Calibri"/>
                  <a:cs typeface="Calibri"/>
                </a:rPr>
                <a:t>k</a:t>
              </a:r>
              <a:endParaRPr sz="900" dirty="0"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9849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502920" y="945192"/>
            <a:ext cx="6117927" cy="47513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lang="pt-BR" sz="1400" b="1" spc="-5" dirty="0">
                <a:latin typeface="Arial"/>
                <a:cs typeface="Arial"/>
              </a:rPr>
              <a:t>Ajuste nas tabelas de rota de </a:t>
            </a:r>
            <a:r>
              <a:rPr lang="pt-BR" sz="1400" b="1" spc="-5" dirty="0" err="1">
                <a:latin typeface="Arial"/>
                <a:cs typeface="Arial"/>
              </a:rPr>
              <a:t>sub-rede</a:t>
            </a:r>
            <a:endParaRPr lang="pt-BR" sz="1400" b="1" spc="-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lang="pt-BR" sz="1200" spc="-5" dirty="0"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2920" y="1704994"/>
            <a:ext cx="6766559" cy="521040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1200" b="1" spc="-5" dirty="0">
                <a:latin typeface="Arial"/>
                <a:cs typeface="Arial"/>
              </a:rPr>
              <a:t>Criar tabela de rota</a:t>
            </a:r>
          </a:p>
          <a:p>
            <a:pPr marL="241300" indent="-228600">
              <a:lnSpc>
                <a:spcPct val="100000"/>
              </a:lnSpc>
              <a:buFont typeface="+mj-lt"/>
              <a:buAutoNum type="arabicPeriod"/>
            </a:pPr>
            <a:r>
              <a:rPr lang="pt-BR" sz="1200" spc="-5" dirty="0">
                <a:latin typeface="Arial"/>
                <a:cs typeface="Arial"/>
              </a:rPr>
              <a:t>No </a:t>
            </a:r>
            <a:r>
              <a:rPr lang="pt-BR" sz="1200" b="1" spc="-5" dirty="0">
                <a:latin typeface="Arial"/>
                <a:cs typeface="Arial"/>
              </a:rPr>
              <a:t>VPC dashboard</a:t>
            </a:r>
            <a:r>
              <a:rPr lang="pt-BR" sz="1200" spc="-5" dirty="0">
                <a:latin typeface="Arial"/>
                <a:cs typeface="Arial"/>
              </a:rPr>
              <a:t>, clique em </a:t>
            </a:r>
            <a:r>
              <a:rPr lang="pt-BR" sz="1200" b="1" spc="-5" dirty="0" err="1">
                <a:latin typeface="Arial"/>
                <a:cs typeface="Arial"/>
              </a:rPr>
              <a:t>route</a:t>
            </a:r>
            <a:r>
              <a:rPr lang="pt-BR" sz="1200" b="1" spc="-5" dirty="0">
                <a:latin typeface="Arial"/>
                <a:cs typeface="Arial"/>
              </a:rPr>
              <a:t> </a:t>
            </a:r>
            <a:r>
              <a:rPr lang="pt-BR" sz="1200" b="1" spc="-5" dirty="0" err="1">
                <a:latin typeface="Arial"/>
                <a:cs typeface="Arial"/>
              </a:rPr>
              <a:t>tables</a:t>
            </a:r>
            <a:r>
              <a:rPr lang="pt-BR" sz="1200" b="1" spc="-5" dirty="0">
                <a:latin typeface="Arial"/>
                <a:cs typeface="Arial"/>
              </a:rPr>
              <a:t> </a:t>
            </a:r>
            <a:r>
              <a:rPr lang="pt-BR" sz="1200" spc="-5" dirty="0">
                <a:latin typeface="Arial"/>
                <a:cs typeface="Arial"/>
              </a:rPr>
              <a:t>na barra lateral esquerda.</a:t>
            </a:r>
            <a:endParaRPr lang="pt-BR" sz="12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Font typeface="+mj-lt"/>
              <a:buAutoNum type="arabicPeriod"/>
            </a:pPr>
            <a:r>
              <a:rPr lang="pt-BR" sz="1200" spc="-5" dirty="0">
                <a:latin typeface="Arial"/>
                <a:cs typeface="Arial"/>
              </a:rPr>
              <a:t>Click </a:t>
            </a:r>
            <a:r>
              <a:rPr lang="pt-BR" sz="1200" b="1" spc="-5" dirty="0" err="1">
                <a:solidFill>
                  <a:srgbClr val="0070C0"/>
                </a:solidFill>
                <a:latin typeface="Arial"/>
                <a:cs typeface="Arial"/>
              </a:rPr>
              <a:t>Create</a:t>
            </a:r>
            <a:r>
              <a:rPr lang="pt-BR" sz="1200" b="1" spc="-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1200" b="1" spc="-5" dirty="0" err="1">
                <a:solidFill>
                  <a:srgbClr val="0070C0"/>
                </a:solidFill>
                <a:latin typeface="Arial"/>
                <a:cs typeface="Arial"/>
              </a:rPr>
              <a:t>route</a:t>
            </a:r>
            <a:r>
              <a:rPr lang="pt-BR" sz="1200" b="1" spc="-1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1200" b="1" spc="-5" dirty="0" err="1">
                <a:solidFill>
                  <a:srgbClr val="0070C0"/>
                </a:solidFill>
                <a:latin typeface="Arial"/>
                <a:cs typeface="Arial"/>
              </a:rPr>
              <a:t>table</a:t>
            </a:r>
            <a:r>
              <a:rPr lang="pt-BR" sz="1200" spc="-5" dirty="0">
                <a:latin typeface="Arial"/>
                <a:cs typeface="Arial"/>
              </a:rPr>
              <a:t>.</a:t>
            </a:r>
            <a:r>
              <a:rPr lang="pt-BR" sz="1200" b="1" spc="-5" dirty="0">
                <a:latin typeface="Arial"/>
                <a:cs typeface="Arial"/>
              </a:rPr>
              <a:t> </a:t>
            </a:r>
            <a:endParaRPr lang="pt-BR" sz="1200" b="1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Font typeface="+mj-lt"/>
              <a:buAutoNum type="arabicPeriod"/>
            </a:pPr>
            <a:r>
              <a:rPr lang="pt-BR" sz="1200" spc="-5" dirty="0">
                <a:latin typeface="Arial"/>
                <a:cs typeface="Arial"/>
              </a:rPr>
              <a:t>Entre com </a:t>
            </a:r>
            <a:r>
              <a:rPr lang="pt-BR" sz="1200" dirty="0">
                <a:latin typeface="Arial"/>
                <a:cs typeface="Arial"/>
              </a:rPr>
              <a:t>a </a:t>
            </a:r>
            <a:r>
              <a:rPr lang="pt-BR" sz="1200" spc="-5" dirty="0" err="1">
                <a:latin typeface="Arial"/>
                <a:cs typeface="Arial"/>
              </a:rPr>
              <a:t>Name</a:t>
            </a:r>
            <a:r>
              <a:rPr lang="pt-BR" sz="1200" spc="-5" dirty="0">
                <a:latin typeface="Arial"/>
                <a:cs typeface="Arial"/>
              </a:rPr>
              <a:t> </a:t>
            </a:r>
            <a:r>
              <a:rPr lang="pt-BR" sz="1200" spc="-5" dirty="0" err="1">
                <a:latin typeface="Arial"/>
                <a:cs typeface="Arial"/>
              </a:rPr>
              <a:t>tag</a:t>
            </a:r>
            <a:r>
              <a:rPr lang="pt-BR" sz="1200" spc="-5" dirty="0">
                <a:latin typeface="Arial"/>
                <a:cs typeface="Arial"/>
              </a:rPr>
              <a:t>: </a:t>
            </a:r>
            <a:r>
              <a:rPr lang="pt-BR" sz="1200" b="1" spc="-5" dirty="0">
                <a:solidFill>
                  <a:schemeClr val="accent2"/>
                </a:solidFill>
                <a:latin typeface="Arial"/>
                <a:cs typeface="Arial"/>
              </a:rPr>
              <a:t>RTPublica2BitBeat</a:t>
            </a:r>
            <a:endParaRPr lang="pt-BR" sz="1200" dirty="0">
              <a:latin typeface="Arial"/>
              <a:cs typeface="Arial"/>
            </a:endParaRPr>
          </a:p>
          <a:p>
            <a:pPr marL="228600" indent="-228600">
              <a:lnSpc>
                <a:spcPct val="100000"/>
              </a:lnSpc>
              <a:spcBef>
                <a:spcPts val="145"/>
              </a:spcBef>
              <a:buFont typeface="+mj-lt"/>
              <a:buAutoNum type="arabicPeriod"/>
            </a:pPr>
            <a:r>
              <a:rPr lang="pt-BR" sz="1200" spc="-5" dirty="0">
                <a:latin typeface="Arial"/>
                <a:cs typeface="Arial"/>
              </a:rPr>
              <a:t>Selecione a VPC:</a:t>
            </a:r>
            <a:r>
              <a:rPr lang="pt-BR" sz="1200" spc="-10" dirty="0">
                <a:latin typeface="Arial"/>
                <a:cs typeface="Arial"/>
              </a:rPr>
              <a:t> </a:t>
            </a:r>
            <a:r>
              <a:rPr lang="pt-BR" sz="1200" b="1" spc="-5" dirty="0" err="1">
                <a:solidFill>
                  <a:srgbClr val="FF0000"/>
                </a:solidFill>
                <a:latin typeface="Arial"/>
                <a:cs typeface="Arial"/>
              </a:rPr>
              <a:t>MinhaRedeVPCBitBeat</a:t>
            </a:r>
            <a:r>
              <a:rPr lang="pt-BR" sz="1200" spc="-5" dirty="0">
                <a:latin typeface="Arial"/>
                <a:cs typeface="Arial"/>
              </a:rPr>
              <a:t>.</a:t>
            </a:r>
            <a:endParaRPr lang="pt-BR" sz="1200" dirty="0">
              <a:latin typeface="Arial"/>
              <a:cs typeface="Arial"/>
            </a:endParaRPr>
          </a:p>
          <a:p>
            <a:pPr marL="228600" indent="-228600">
              <a:lnSpc>
                <a:spcPct val="100000"/>
              </a:lnSpc>
              <a:spcBef>
                <a:spcPts val="120"/>
              </a:spcBef>
              <a:buAutoNum type="arabicPeriod"/>
            </a:pPr>
            <a:r>
              <a:rPr lang="pt-BR" sz="1200" spc="-5" dirty="0">
                <a:latin typeface="Arial"/>
                <a:cs typeface="Arial"/>
              </a:rPr>
              <a:t>Click em </a:t>
            </a:r>
            <a:r>
              <a:rPr lang="pt-BR" sz="1200" b="1" spc="-5" dirty="0" err="1">
                <a:solidFill>
                  <a:srgbClr val="0070C0"/>
                </a:solidFill>
                <a:latin typeface="Arial"/>
                <a:cs typeface="Arial"/>
              </a:rPr>
              <a:t>Create</a:t>
            </a:r>
            <a:r>
              <a:rPr lang="pt-BR" sz="1200" b="1" spc="-5" dirty="0">
                <a:latin typeface="Arial"/>
                <a:cs typeface="Arial"/>
              </a:rPr>
              <a:t> </a:t>
            </a:r>
            <a:r>
              <a:rPr lang="pt-BR" sz="1200" spc="-5" dirty="0">
                <a:latin typeface="Arial"/>
                <a:cs typeface="Arial"/>
              </a:rPr>
              <a:t>e depois click em </a:t>
            </a:r>
            <a:r>
              <a:rPr lang="pt-BR" sz="1200" b="1" spc="-5" dirty="0">
                <a:solidFill>
                  <a:srgbClr val="0070C0"/>
                </a:solidFill>
                <a:latin typeface="Arial"/>
                <a:cs typeface="Arial"/>
              </a:rPr>
              <a:t>Close</a:t>
            </a:r>
            <a:r>
              <a:rPr lang="pt-BR" sz="1200" spc="-5" dirty="0">
                <a:latin typeface="Arial"/>
                <a:cs typeface="Arial"/>
              </a:rPr>
              <a:t>.</a:t>
            </a:r>
            <a:endParaRPr lang="pt-BR" sz="1200" dirty="0">
              <a:latin typeface="Arial"/>
              <a:cs typeface="Arial"/>
            </a:endParaRPr>
          </a:p>
          <a:p>
            <a:pPr marL="241300" indent="-228600">
              <a:buFont typeface="+mj-lt"/>
              <a:buAutoNum type="arabicPeriod"/>
            </a:pPr>
            <a:endParaRPr lang="pt-BR" sz="1200" spc="-5" dirty="0">
              <a:latin typeface="Arial"/>
              <a:cs typeface="Arial"/>
            </a:endParaRPr>
          </a:p>
          <a:p>
            <a:pPr marL="241300" indent="-228600">
              <a:buFont typeface="+mj-lt"/>
              <a:buAutoNum type="arabicPeriod"/>
            </a:pPr>
            <a:r>
              <a:rPr lang="pt-BR" sz="1200" spc="-5" dirty="0">
                <a:latin typeface="Arial"/>
                <a:cs typeface="Arial"/>
              </a:rPr>
              <a:t>Faça apenas a associação de Rota para </a:t>
            </a:r>
            <a:r>
              <a:rPr lang="en-US" sz="1200" b="1" spc="-5" dirty="0">
                <a:solidFill>
                  <a:schemeClr val="accent2"/>
                </a:solidFill>
                <a:latin typeface="Arial"/>
                <a:cs typeface="Arial"/>
              </a:rPr>
              <a:t>RT</a:t>
            </a:r>
            <a:r>
              <a:rPr lang="pt-BR" sz="1200" b="1" spc="-5" dirty="0">
                <a:solidFill>
                  <a:schemeClr val="accent2"/>
                </a:solidFill>
                <a:latin typeface="Arial"/>
                <a:cs typeface="Arial"/>
              </a:rPr>
              <a:t>Publica2BitBeat </a:t>
            </a:r>
            <a:r>
              <a:rPr lang="pt-BR" sz="1200" spc="-5" dirty="0">
                <a:latin typeface="Arial"/>
                <a:cs typeface="Arial"/>
              </a:rPr>
              <a:t>:</a:t>
            </a:r>
          </a:p>
          <a:p>
            <a:pPr marL="12700">
              <a:lnSpc>
                <a:spcPct val="100000"/>
              </a:lnSpc>
            </a:pPr>
            <a:endParaRPr lang="pt-BR" sz="1200" b="1" spc="-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pt-BR" sz="1200" b="1" spc="-5" dirty="0">
                <a:latin typeface="Arial"/>
                <a:cs typeface="Arial"/>
              </a:rPr>
              <a:t>Tabela de rota associada</a:t>
            </a:r>
          </a:p>
          <a:p>
            <a:pPr marL="241300" indent="-228600">
              <a:lnSpc>
                <a:spcPct val="100000"/>
              </a:lnSpc>
              <a:buFont typeface="+mj-lt"/>
              <a:buAutoNum type="arabicPeriod"/>
            </a:pPr>
            <a:r>
              <a:rPr lang="pt-BR" sz="1200" spc="-5" dirty="0">
                <a:latin typeface="Arial"/>
                <a:cs typeface="Arial"/>
              </a:rPr>
              <a:t>Com a tabela de rotas que você acabou de criar selecionada, encontre a guia </a:t>
            </a:r>
            <a:r>
              <a:rPr lang="pt-BR" sz="1200" b="1" spc="-5" dirty="0" err="1">
                <a:latin typeface="Arial"/>
                <a:cs typeface="Arial"/>
              </a:rPr>
              <a:t>Subnet</a:t>
            </a:r>
            <a:r>
              <a:rPr lang="pt-BR" sz="1200" b="1" spc="-5" dirty="0">
                <a:latin typeface="Arial"/>
                <a:cs typeface="Arial"/>
              </a:rPr>
              <a:t> </a:t>
            </a:r>
            <a:r>
              <a:rPr lang="pt-BR" sz="1200" b="1" spc="-5" dirty="0" err="1">
                <a:latin typeface="Arial"/>
                <a:cs typeface="Arial"/>
              </a:rPr>
              <a:t>Assossiations</a:t>
            </a:r>
            <a:r>
              <a:rPr lang="pt-BR" sz="1200" spc="-5" dirty="0">
                <a:latin typeface="Arial"/>
                <a:cs typeface="Arial"/>
              </a:rPr>
              <a:t>.</a:t>
            </a:r>
          </a:p>
          <a:p>
            <a:pPr marL="698500" lvl="1" indent="-228600">
              <a:buFont typeface="+mj-lt"/>
              <a:buAutoNum type="alphaLcPeriod"/>
            </a:pPr>
            <a:r>
              <a:rPr lang="pt-BR" sz="1200" spc="-5" dirty="0">
                <a:latin typeface="Arial"/>
                <a:cs typeface="Arial"/>
              </a:rPr>
              <a:t>Observe que ele não está associado a </a:t>
            </a:r>
            <a:r>
              <a:rPr lang="pt-BR" sz="1200" spc="-5" dirty="0">
                <a:solidFill>
                  <a:srgbClr val="FF0000"/>
                </a:solidFill>
                <a:latin typeface="Arial"/>
                <a:cs typeface="Arial"/>
              </a:rPr>
              <a:t>nenhuma </a:t>
            </a:r>
            <a:r>
              <a:rPr lang="pt-BR" sz="1200" spc="-5" dirty="0" err="1">
                <a:solidFill>
                  <a:srgbClr val="FF0000"/>
                </a:solidFill>
                <a:latin typeface="Arial"/>
                <a:cs typeface="Arial"/>
              </a:rPr>
              <a:t>sub-rede</a:t>
            </a:r>
            <a:r>
              <a:rPr lang="pt-BR" sz="12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sz="1200" spc="-5" dirty="0">
                <a:latin typeface="Arial"/>
                <a:cs typeface="Arial"/>
              </a:rPr>
              <a:t>que você criou.</a:t>
            </a:r>
          </a:p>
          <a:p>
            <a:pPr marL="241300" indent="-228600">
              <a:lnSpc>
                <a:spcPct val="100000"/>
              </a:lnSpc>
              <a:buFont typeface="+mj-lt"/>
              <a:buAutoNum type="arabicPeriod"/>
            </a:pPr>
            <a:r>
              <a:rPr lang="pt-BR" sz="1200" spc="-5" dirty="0">
                <a:latin typeface="Arial"/>
                <a:cs typeface="Arial"/>
              </a:rPr>
              <a:t>Clique em </a:t>
            </a:r>
            <a:r>
              <a:rPr lang="pt-BR" sz="1200" b="1" spc="-5" dirty="0" err="1">
                <a:latin typeface="Arial"/>
                <a:cs typeface="Arial"/>
              </a:rPr>
              <a:t>Edit</a:t>
            </a:r>
            <a:r>
              <a:rPr lang="pt-BR" sz="1200" b="1" spc="-5" dirty="0">
                <a:latin typeface="Arial"/>
                <a:cs typeface="Arial"/>
              </a:rPr>
              <a:t> </a:t>
            </a:r>
            <a:r>
              <a:rPr lang="pt-BR" sz="1200" b="1" spc="-5" dirty="0" err="1">
                <a:latin typeface="Arial"/>
                <a:cs typeface="Arial"/>
              </a:rPr>
              <a:t>Subnet</a:t>
            </a:r>
            <a:r>
              <a:rPr lang="pt-BR" sz="1200" b="1" spc="-5" dirty="0">
                <a:latin typeface="Arial"/>
                <a:cs typeface="Arial"/>
              </a:rPr>
              <a:t> </a:t>
            </a:r>
            <a:r>
              <a:rPr lang="pt-BR" sz="1200" b="1" spc="-5" dirty="0" err="1">
                <a:latin typeface="Arial"/>
                <a:cs typeface="Arial"/>
              </a:rPr>
              <a:t>Assossiations</a:t>
            </a:r>
            <a:r>
              <a:rPr lang="pt-BR" sz="1200" spc="-5" dirty="0">
                <a:latin typeface="Arial"/>
                <a:cs typeface="Arial"/>
              </a:rPr>
              <a:t>.</a:t>
            </a:r>
          </a:p>
          <a:p>
            <a:pPr marL="241300" indent="-228600">
              <a:buFont typeface="+mj-lt"/>
              <a:buAutoNum type="arabicPeriod"/>
            </a:pPr>
            <a:r>
              <a:rPr lang="pt-BR" sz="1200" spc="-5" dirty="0">
                <a:latin typeface="Arial"/>
                <a:cs typeface="Arial"/>
              </a:rPr>
              <a:t>Marque a caixa de seleção ao lado da </a:t>
            </a:r>
            <a:r>
              <a:rPr lang="pt-BR" sz="1200" b="1" spc="-5" dirty="0" err="1">
                <a:latin typeface="Arial"/>
                <a:cs typeface="Arial"/>
              </a:rPr>
              <a:t>Sub-rede</a:t>
            </a:r>
            <a:r>
              <a:rPr lang="pt-BR" sz="1200" b="1" spc="-5" dirty="0">
                <a:latin typeface="Arial"/>
                <a:cs typeface="Arial"/>
              </a:rPr>
              <a:t> pública </a:t>
            </a:r>
            <a:r>
              <a:rPr lang="pt-BR" sz="1200" spc="-5" dirty="0">
                <a:solidFill>
                  <a:srgbClr val="7030A0"/>
                </a:solidFill>
                <a:latin typeface="Arial"/>
                <a:cs typeface="Arial"/>
              </a:rPr>
              <a:t>192.168.2.0/24 </a:t>
            </a:r>
            <a:r>
              <a:rPr lang="pt-BR" sz="1200" spc="-5" dirty="0">
                <a:latin typeface="Arial"/>
                <a:cs typeface="Arial"/>
              </a:rPr>
              <a:t>criada anteriormente e clique em </a:t>
            </a:r>
            <a:r>
              <a:rPr lang="pt-BR" sz="1200" b="1" spc="-5" dirty="0" err="1">
                <a:latin typeface="Arial"/>
                <a:cs typeface="Arial"/>
              </a:rPr>
              <a:t>Save</a:t>
            </a:r>
            <a:r>
              <a:rPr lang="pt-BR" sz="1200" spc="-5" dirty="0">
                <a:latin typeface="Arial"/>
                <a:cs typeface="Arial"/>
              </a:rPr>
              <a:t>.</a:t>
            </a:r>
          </a:p>
          <a:p>
            <a:pPr marL="12700"/>
            <a:endParaRPr lang="pt-BR" sz="1200" spc="-5" dirty="0">
              <a:latin typeface="Arial"/>
              <a:cs typeface="Arial"/>
            </a:endParaRPr>
          </a:p>
          <a:p>
            <a:pPr marL="241300" indent="-228600">
              <a:buFont typeface="+mj-lt"/>
              <a:buAutoNum type="arabicPeriod"/>
            </a:pPr>
            <a:endParaRPr lang="pt-BR" sz="1200" spc="-5" dirty="0">
              <a:latin typeface="Arial"/>
              <a:cs typeface="Arial"/>
            </a:endParaRPr>
          </a:p>
          <a:p>
            <a:pPr marL="241300" indent="-228600">
              <a:buFont typeface="+mj-lt"/>
              <a:buAutoNum type="arabicPeriod"/>
            </a:pPr>
            <a:r>
              <a:rPr lang="pt-BR" sz="1200" spc="-5" dirty="0">
                <a:latin typeface="Arial"/>
                <a:cs typeface="Arial"/>
              </a:rPr>
              <a:t>Faça o mesma </a:t>
            </a:r>
            <a:r>
              <a:rPr lang="pt-BR" sz="1200" b="1" spc="-5" dirty="0">
                <a:latin typeface="Arial"/>
                <a:cs typeface="Arial"/>
              </a:rPr>
              <a:t>os mesmo passos de criação e associada rota </a:t>
            </a:r>
            <a:r>
              <a:rPr lang="pt-BR" sz="1200" spc="-5" dirty="0">
                <a:latin typeface="Arial"/>
                <a:cs typeface="Arial"/>
              </a:rPr>
              <a:t>para as Redes Privadas:</a:t>
            </a:r>
          </a:p>
          <a:p>
            <a:pPr marL="698500" lvl="1" indent="-228600">
              <a:buFont typeface="+mj-lt"/>
              <a:buAutoNum type="alphaLcPeriod"/>
            </a:pPr>
            <a:r>
              <a:rPr lang="en-US" sz="1200" b="1" spc="-5" dirty="0">
                <a:latin typeface="Arial"/>
                <a:cs typeface="Arial"/>
              </a:rPr>
              <a:t>Route tables </a:t>
            </a:r>
            <a:r>
              <a:rPr lang="en-US" sz="1200" b="1" spc="-5" dirty="0">
                <a:solidFill>
                  <a:srgbClr val="0070C0"/>
                </a:solidFill>
                <a:latin typeface="Arial"/>
                <a:cs typeface="Arial"/>
              </a:rPr>
              <a:t>RT</a:t>
            </a:r>
            <a:r>
              <a:rPr lang="pt-BR" sz="1200" b="1" spc="-5" dirty="0">
                <a:solidFill>
                  <a:srgbClr val="0070C0"/>
                </a:solidFill>
                <a:latin typeface="Arial"/>
                <a:cs typeface="Arial"/>
              </a:rPr>
              <a:t>Privada3BitBeat</a:t>
            </a:r>
            <a:endParaRPr lang="en-US" sz="1200" b="1" spc="-5" dirty="0">
              <a:solidFill>
                <a:srgbClr val="0070C0"/>
              </a:solidFill>
              <a:latin typeface="Arial"/>
              <a:cs typeface="Arial"/>
            </a:endParaRPr>
          </a:p>
          <a:p>
            <a:pPr marL="698500" lvl="1" indent="-228600">
              <a:buFont typeface="+mj-lt"/>
              <a:buAutoNum type="alphaLcPeriod"/>
            </a:pPr>
            <a:r>
              <a:rPr lang="pt-BR" sz="1200" b="1" spc="-5" dirty="0" err="1">
                <a:latin typeface="Arial"/>
                <a:cs typeface="Arial"/>
              </a:rPr>
              <a:t>Sub-rede</a:t>
            </a:r>
            <a:r>
              <a:rPr lang="pt-BR" sz="1200" b="1" spc="-5" dirty="0">
                <a:latin typeface="Arial"/>
                <a:cs typeface="Arial"/>
              </a:rPr>
              <a:t> privada </a:t>
            </a:r>
            <a:r>
              <a:rPr lang="pt-BR" sz="1200" spc="-5" dirty="0">
                <a:solidFill>
                  <a:srgbClr val="7030A0"/>
                </a:solidFill>
                <a:latin typeface="Arial"/>
                <a:cs typeface="Arial"/>
              </a:rPr>
              <a:t>192.168.3.0/24</a:t>
            </a:r>
          </a:p>
          <a:p>
            <a:pPr marL="698500" lvl="1" indent="-228600">
              <a:buFont typeface="+mj-lt"/>
              <a:buAutoNum type="alphaLcPeriod"/>
            </a:pPr>
            <a:endParaRPr lang="pt-BR" sz="1200" spc="-5" dirty="0">
              <a:solidFill>
                <a:srgbClr val="7030A0"/>
              </a:solidFill>
              <a:latin typeface="Arial"/>
              <a:cs typeface="Arial"/>
            </a:endParaRPr>
          </a:p>
          <a:p>
            <a:pPr marL="698500" lvl="1" indent="-228600">
              <a:buFont typeface="+mj-lt"/>
              <a:buAutoNum type="alphaLcPeriod"/>
            </a:pPr>
            <a:r>
              <a:rPr lang="en-US" sz="1200" b="1" spc="-5" dirty="0">
                <a:latin typeface="Arial"/>
                <a:cs typeface="Arial"/>
              </a:rPr>
              <a:t>Route tables </a:t>
            </a:r>
            <a:r>
              <a:rPr lang="en-US" sz="1200" b="1" spc="-5" dirty="0">
                <a:solidFill>
                  <a:srgbClr val="0070C0"/>
                </a:solidFill>
                <a:latin typeface="Arial"/>
                <a:cs typeface="Arial"/>
              </a:rPr>
              <a:t>RT</a:t>
            </a:r>
            <a:r>
              <a:rPr lang="pt-BR" sz="1200" b="1" spc="-5" dirty="0">
                <a:solidFill>
                  <a:srgbClr val="0070C0"/>
                </a:solidFill>
                <a:latin typeface="Arial"/>
                <a:cs typeface="Arial"/>
              </a:rPr>
              <a:t>Privada4BitBeat</a:t>
            </a:r>
            <a:endParaRPr lang="en-US" sz="1200" b="1" spc="-5" dirty="0">
              <a:solidFill>
                <a:srgbClr val="0070C0"/>
              </a:solidFill>
              <a:latin typeface="Arial"/>
              <a:cs typeface="Arial"/>
            </a:endParaRPr>
          </a:p>
          <a:p>
            <a:pPr marL="698500" lvl="1" indent="-228600">
              <a:buFont typeface="+mj-lt"/>
              <a:buAutoNum type="alphaLcPeriod"/>
            </a:pPr>
            <a:r>
              <a:rPr lang="pt-BR" sz="1200" b="1" spc="-5" dirty="0" err="1">
                <a:latin typeface="Arial"/>
                <a:cs typeface="Arial"/>
              </a:rPr>
              <a:t>Sub-rede</a:t>
            </a:r>
            <a:r>
              <a:rPr lang="pt-BR" sz="1200" b="1" spc="-5" dirty="0">
                <a:latin typeface="Arial"/>
                <a:cs typeface="Arial"/>
              </a:rPr>
              <a:t> privada </a:t>
            </a:r>
            <a:r>
              <a:rPr lang="pt-BR" sz="1200" spc="-5" dirty="0">
                <a:solidFill>
                  <a:srgbClr val="7030A0"/>
                </a:solidFill>
                <a:latin typeface="Arial"/>
                <a:cs typeface="Arial"/>
              </a:rPr>
              <a:t>192.168.4.0/24</a:t>
            </a:r>
          </a:p>
          <a:p>
            <a:pPr marL="698500" lvl="1" indent="-228600">
              <a:buFont typeface="+mj-lt"/>
              <a:buAutoNum type="alphaLcPeriod"/>
            </a:pPr>
            <a:endParaRPr lang="pt-BR" sz="1200" spc="-5" dirty="0">
              <a:solidFill>
                <a:srgbClr val="7030A0"/>
              </a:solidFill>
              <a:latin typeface="Arial"/>
              <a:cs typeface="Arial"/>
            </a:endParaRPr>
          </a:p>
          <a:p>
            <a:pPr marL="469900" lvl="1"/>
            <a:r>
              <a:rPr lang="pt-BR" sz="1200" dirty="0">
                <a:solidFill>
                  <a:srgbClr val="FF0000"/>
                </a:solidFill>
                <a:latin typeface="Arial"/>
                <a:cs typeface="Arial"/>
              </a:rPr>
              <a:t>Vamos usar para o </a:t>
            </a:r>
            <a:r>
              <a:rPr lang="pt-BR" sz="1200" dirty="0" err="1">
                <a:solidFill>
                  <a:srgbClr val="FF0000"/>
                </a:solidFill>
                <a:latin typeface="Arial"/>
                <a:cs typeface="Arial"/>
              </a:rPr>
              <a:t>Multi-AZ</a:t>
            </a:r>
            <a:r>
              <a:rPr lang="pt-BR" sz="1200" dirty="0">
                <a:solidFill>
                  <a:srgbClr val="FF0000"/>
                </a:solidFill>
                <a:latin typeface="Arial"/>
                <a:cs typeface="Arial"/>
              </a:rPr>
              <a:t> – alterar a Zona apenas a Privada 4</a:t>
            </a:r>
          </a:p>
          <a:p>
            <a:pPr marL="469900" lvl="1"/>
            <a:r>
              <a:rPr lang="pt-BR" sz="1200" dirty="0">
                <a:solidFill>
                  <a:srgbClr val="FF0000"/>
                </a:solidFill>
                <a:latin typeface="Arial"/>
                <a:cs typeface="Arial"/>
              </a:rPr>
              <a:t>Observe em qual AZ esta as demais </a:t>
            </a:r>
            <a:r>
              <a:rPr lang="pt-BR" sz="1200" dirty="0" err="1">
                <a:solidFill>
                  <a:srgbClr val="FF0000"/>
                </a:solidFill>
                <a:latin typeface="Arial"/>
                <a:cs typeface="Arial"/>
              </a:rPr>
              <a:t>sub-nets</a:t>
            </a:r>
            <a:endParaRPr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7194804" y="9214792"/>
            <a:ext cx="153670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40"/>
                </a:spcBef>
              </a:pPr>
              <a:t>9</a:t>
            </a:fld>
            <a:endParaRPr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568ECB5-1BE4-0640-8AB2-029A217D19B9}"/>
              </a:ext>
            </a:extLst>
          </p:cNvPr>
          <p:cNvGrpSpPr/>
          <p:nvPr/>
        </p:nvGrpSpPr>
        <p:grpSpPr>
          <a:xfrm>
            <a:off x="6151292" y="76200"/>
            <a:ext cx="944244" cy="1491615"/>
            <a:chOff x="6151292" y="483171"/>
            <a:chExt cx="944244" cy="1491615"/>
          </a:xfrm>
        </p:grpSpPr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5CEAF728-0301-FE44-8263-CFB246720666}"/>
                </a:ext>
              </a:extLst>
            </p:cNvPr>
            <p:cNvSpPr/>
            <p:nvPr/>
          </p:nvSpPr>
          <p:spPr>
            <a:xfrm>
              <a:off x="6151292" y="483171"/>
              <a:ext cx="944244" cy="1491615"/>
            </a:xfrm>
            <a:custGeom>
              <a:avLst/>
              <a:gdLst/>
              <a:ahLst/>
              <a:cxnLst/>
              <a:rect l="l" t="t" r="r" b="b"/>
              <a:pathLst>
                <a:path w="944245" h="1491614">
                  <a:moveTo>
                    <a:pt x="786869" y="0"/>
                  </a:moveTo>
                  <a:lnTo>
                    <a:pt x="157377" y="0"/>
                  </a:lnTo>
                  <a:lnTo>
                    <a:pt x="107633" y="8023"/>
                  </a:lnTo>
                  <a:lnTo>
                    <a:pt x="64432" y="30364"/>
                  </a:lnTo>
                  <a:lnTo>
                    <a:pt x="30364" y="64432"/>
                  </a:lnTo>
                  <a:lnTo>
                    <a:pt x="8023" y="107633"/>
                  </a:lnTo>
                  <a:lnTo>
                    <a:pt x="0" y="157377"/>
                  </a:lnTo>
                  <a:lnTo>
                    <a:pt x="0" y="1334239"/>
                  </a:lnTo>
                  <a:lnTo>
                    <a:pt x="8023" y="1383982"/>
                  </a:lnTo>
                  <a:lnTo>
                    <a:pt x="30364" y="1427183"/>
                  </a:lnTo>
                  <a:lnTo>
                    <a:pt x="64432" y="1461250"/>
                  </a:lnTo>
                  <a:lnTo>
                    <a:pt x="107633" y="1483591"/>
                  </a:lnTo>
                  <a:lnTo>
                    <a:pt x="157377" y="1491615"/>
                  </a:lnTo>
                  <a:lnTo>
                    <a:pt x="786869" y="1491615"/>
                  </a:lnTo>
                  <a:lnTo>
                    <a:pt x="836612" y="1483591"/>
                  </a:lnTo>
                  <a:lnTo>
                    <a:pt x="879813" y="1461250"/>
                  </a:lnTo>
                  <a:lnTo>
                    <a:pt x="913880" y="1427183"/>
                  </a:lnTo>
                  <a:lnTo>
                    <a:pt x="936221" y="1383982"/>
                  </a:lnTo>
                  <a:lnTo>
                    <a:pt x="944244" y="1334239"/>
                  </a:lnTo>
                  <a:lnTo>
                    <a:pt x="944244" y="157377"/>
                  </a:lnTo>
                  <a:lnTo>
                    <a:pt x="936221" y="107633"/>
                  </a:lnTo>
                  <a:lnTo>
                    <a:pt x="913880" y="64432"/>
                  </a:lnTo>
                  <a:lnTo>
                    <a:pt x="879813" y="30364"/>
                  </a:lnTo>
                  <a:lnTo>
                    <a:pt x="836612" y="8023"/>
                  </a:lnTo>
                  <a:lnTo>
                    <a:pt x="786869" y="0"/>
                  </a:lnTo>
                  <a:close/>
                </a:path>
              </a:pathLst>
            </a:custGeom>
            <a:solidFill>
              <a:srgbClr val="FF990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6">
              <a:extLst>
                <a:ext uri="{FF2B5EF4-FFF2-40B4-BE49-F238E27FC236}">
                  <a16:creationId xmlns:a16="http://schemas.microsoft.com/office/drawing/2014/main" id="{DF4FCF82-B362-8243-847F-E1195A796E15}"/>
                </a:ext>
              </a:extLst>
            </p:cNvPr>
            <p:cNvSpPr/>
            <p:nvPr/>
          </p:nvSpPr>
          <p:spPr>
            <a:xfrm>
              <a:off x="6348585" y="619217"/>
              <a:ext cx="596900" cy="5969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7">
              <a:extLst>
                <a:ext uri="{FF2B5EF4-FFF2-40B4-BE49-F238E27FC236}">
                  <a16:creationId xmlns:a16="http://schemas.microsoft.com/office/drawing/2014/main" id="{5BF389B4-AF54-604F-9FE3-D84DD7CB7AC7}"/>
                </a:ext>
              </a:extLst>
            </p:cNvPr>
            <p:cNvSpPr txBox="1"/>
            <p:nvPr/>
          </p:nvSpPr>
          <p:spPr>
            <a:xfrm>
              <a:off x="6426372" y="1421801"/>
              <a:ext cx="441325" cy="417830"/>
            </a:xfrm>
            <a:prstGeom prst="rect">
              <a:avLst/>
            </a:prstGeom>
          </p:spPr>
          <p:txBody>
            <a:bodyPr vert="horz" wrap="square" lIns="0" tIns="24765" rIns="0" bIns="0" rtlCol="0">
              <a:spAutoFit/>
            </a:bodyPr>
            <a:lstStyle/>
            <a:p>
              <a:pPr marL="12700" marR="5080" indent="46355" algn="just">
                <a:lnSpc>
                  <a:spcPct val="92200"/>
                </a:lnSpc>
                <a:spcBef>
                  <a:spcPts val="195"/>
                </a:spcBef>
              </a:pPr>
              <a:r>
                <a:rPr sz="900" b="1" spc="-5" dirty="0">
                  <a:solidFill>
                    <a:srgbClr val="414042"/>
                  </a:solidFill>
                  <a:latin typeface="Calibri"/>
                  <a:cs typeface="Calibri"/>
                </a:rPr>
                <a:t>Virtual  Private  Networ</a:t>
              </a:r>
              <a:r>
                <a:rPr sz="900" b="1" spc="5" dirty="0">
                  <a:solidFill>
                    <a:srgbClr val="414042"/>
                  </a:solidFill>
                  <a:latin typeface="Calibri"/>
                  <a:cs typeface="Calibri"/>
                </a:rPr>
                <a:t>k</a:t>
              </a:r>
              <a:endParaRPr sz="900" dirty="0"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254515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maz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7487</TotalTime>
  <Words>7509</Words>
  <Application>Microsoft Office PowerPoint</Application>
  <PresentationFormat>Personalizar</PresentationFormat>
  <Paragraphs>761</Paragraphs>
  <Slides>21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Helvetica</vt:lpstr>
      <vt:lpstr>Monaco</vt:lpstr>
      <vt:lpstr>Times New Roman</vt:lpstr>
      <vt:lpstr>Wingdings</vt:lpstr>
      <vt:lpstr>1_Office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Amazon Virtual Private Cloud (VPC)</dc:title>
  <dc:subject>
  </dc:subject>
  <dc:creator>Buffington, Hannah</dc:creator>
  <cp:keywords>
  </cp:keywords>
  <cp:lastModifiedBy>Tatiana Sibov</cp:lastModifiedBy>
  <cp:revision>221</cp:revision>
  <cp:lastPrinted>2020-07-21T20:30:32Z</cp:lastPrinted>
  <dcterms:created xsi:type="dcterms:W3CDTF">2020-07-02T12:21:48Z</dcterms:created>
  <dcterms:modified xsi:type="dcterms:W3CDTF">2021-10-16T15:43:30Z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2020-07-02T00:00:00Z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2020-07-02T00:00:00Z</vt:filetime>
  </property>
</Properties>
</file>