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64" r:id="rId4"/>
    <p:sldId id="266" r:id="rId5"/>
    <p:sldId id="267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nahan, Ann Claire" initials="CAC" lastIdx="18" clrIdx="0">
    <p:extLst>
      <p:ext uri="{19B8F6BF-5375-455C-9EA6-DF929625EA0E}">
        <p15:presenceInfo xmlns:p15="http://schemas.microsoft.com/office/powerpoint/2012/main" userId="S-1-5-21-1407069837-2091007605-538272213-322506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833" autoAdjust="0"/>
  </p:normalViewPr>
  <p:slideViewPr>
    <p:cSldViewPr>
      <p:cViewPr>
        <p:scale>
          <a:sx n="150" d="100"/>
          <a:sy n="150" d="100"/>
        </p:scale>
        <p:origin x="2802" y="-1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224" y="208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22B6F4-354D-F745-A975-56C2E968BF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2E29E-01D9-F745-B8E3-0465E16494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B48E9-C02B-B54B-A25A-7D95E2B5BE00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A12C6-2EFB-794A-8D0E-65017D4F6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61E79-4D83-C247-8B9C-8EEABEB69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3B7E-6E2D-5C4B-B9DE-12A4E97B42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6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3062" y="975519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Placeholder 5">
            <a:extLst>
              <a:ext uri="{FF2B5EF4-FFF2-40B4-BE49-F238E27FC236}">
                <a16:creationId xmlns:a16="http://schemas.microsoft.com/office/drawing/2014/main" id="{3A47070C-594D-9642-A51E-1ED676E83F86}"/>
              </a:ext>
            </a:extLst>
          </p:cNvPr>
          <p:cNvSpPr txBox="1">
            <a:spLocks/>
          </p:cNvSpPr>
          <p:nvPr/>
        </p:nvSpPr>
        <p:spPr>
          <a:xfrm>
            <a:off x="3712618" y="251545"/>
            <a:ext cx="4059782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 b="1" dirty="0"/>
              <a:t>Educator Guide</a:t>
            </a:r>
          </a:p>
          <a:p>
            <a:pPr algn="r"/>
            <a:r>
              <a:rPr lang="en-US" sz="1600" b="1" dirty="0"/>
              <a:t>Creating a Virtual Private Cloud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3C31282-04DB-F94B-B76E-0358CF0F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3092237-53BC-BB49-A132-20D1931AE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0C4EC-B91D-2D49-B969-E4B8EF2E26D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8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6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68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/>
              <a:t>Exemplo de informações de VPC necessárias:</a:t>
            </a:r>
          </a:p>
          <a:p>
            <a:endParaRPr lang="pt-BR" b="0" dirty="0"/>
          </a:p>
          <a:p>
            <a:r>
              <a:rPr lang="pt-BR" b="0" dirty="0"/>
              <a:t>Nome VPC:</a:t>
            </a:r>
          </a:p>
          <a:p>
            <a:r>
              <a:rPr lang="pt-BR" b="0" dirty="0"/>
              <a:t>CIDR de IPv4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pública:</a:t>
            </a:r>
          </a:p>
          <a:p>
            <a:endParaRPr lang="pt-BR" b="0" dirty="0"/>
          </a:p>
          <a:p>
            <a:r>
              <a:rPr lang="pt-BR" b="0" dirty="0"/>
              <a:t>Nome da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r>
              <a:rPr lang="pt-BR" b="0" dirty="0"/>
              <a:t>CIDR de </a:t>
            </a:r>
            <a:r>
              <a:rPr lang="pt-BR" b="0" dirty="0" err="1"/>
              <a:t>sub-rede</a:t>
            </a:r>
            <a:r>
              <a:rPr lang="pt-BR" b="0" dirty="0"/>
              <a:t> privada:</a:t>
            </a:r>
          </a:p>
          <a:p>
            <a:endParaRPr lang="pt-BR" b="0" dirty="0"/>
          </a:p>
          <a:p>
            <a:r>
              <a:rPr lang="pt-BR" b="0" dirty="0"/>
              <a:t>Criar / Nomear / Anexar IGW:</a:t>
            </a:r>
          </a:p>
          <a:p>
            <a:endParaRPr lang="pt-BR" b="0" dirty="0"/>
          </a:p>
          <a:p>
            <a:r>
              <a:rPr lang="pt-BR" b="0" dirty="0"/>
              <a:t>Criar / nomear tabelas de rota:</a:t>
            </a:r>
          </a:p>
          <a:p>
            <a:r>
              <a:rPr lang="pt-BR" b="0" dirty="0"/>
              <a:t>Adicionar rota 0.0.0.0/0 à tabela de rota pública</a:t>
            </a:r>
          </a:p>
          <a:p>
            <a:r>
              <a:rPr lang="pt-BR" b="0" dirty="0"/>
              <a:t>Associar as tabelas de rota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5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4"/>
          </a:xfrm>
          <a:prstGeom prst="rect">
            <a:avLst/>
          </a:prstGeo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4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08CC324-8624-BE45-B9A6-B54AFDB4357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252525"/>
                </a:solidFill>
                <a:latin typeface="Times New Roman"/>
                <a:cs typeface="Times New Roman"/>
              </a:rPr>
              <a:t>Creating a Virtual Private Cloud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AF14EF84-8CDA-BD45-B4FF-C59E98696D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0" y="9509531"/>
            <a:ext cx="777240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71550"/>
            <a:r>
              <a:rPr lang="en-US" altLang="en-US" sz="1200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600" dirty="0"/>
          </a:p>
          <a:p>
            <a:pPr defTabSz="971550"/>
            <a:r>
              <a:rPr lang="en-US" altLang="en-US" sz="1200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600" dirty="0"/>
          </a:p>
          <a:p>
            <a:endParaRPr lang="en-US" dirty="0"/>
          </a:p>
        </p:txBody>
      </p:sp>
      <p:sp>
        <p:nvSpPr>
          <p:cNvPr id="11" name="Slide Number Placeholder 16">
            <a:extLst>
              <a:ext uri="{FF2B5EF4-FFF2-40B4-BE49-F238E27FC236}">
                <a16:creationId xmlns:a16="http://schemas.microsoft.com/office/drawing/2014/main" id="{8A801105-2424-CB47-A1DB-8F7F6C14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4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9"/>
            <a:ext cx="6703695" cy="4184014"/>
          </a:xfrm>
          <a:prstGeom prst="rect">
            <a:avLst/>
          </a:prstGeo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0"/>
            <a:ext cx="6703695" cy="19441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7"/>
            <a:ext cx="3304283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53" y="906766"/>
            <a:ext cx="6703695" cy="1572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15EC855-3A21-2B47-B32B-86001E418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0" y="9412412"/>
            <a:ext cx="7772400" cy="61555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57538" algn="ctr"/>
                <a:tab pos="3506689" algn="r"/>
                <a:tab pos="63150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71550"/>
            <a:r>
              <a:rPr lang="en-US" altLang="en-US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r>
              <a:rPr lang="en-US" altLang="en-US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dirty="0">
              <a:latin typeface="Calibri" panose="020F0502020204030204" pitchFamily="34" charset="0"/>
            </a:endParaRPr>
          </a:p>
          <a:p>
            <a:fld id="{D273C2DB-FDB7-F74B-A637-2505178F0C37}" type="slidenum">
              <a:rPr lang="en-US" sz="850" smtClean="0">
                <a:latin typeface="Calibri" panose="020F0502020204030204" pitchFamily="34" charset="0"/>
              </a:rPr>
              <a:pPr/>
              <a:t>‹nº›</a:t>
            </a:fld>
            <a:endParaRPr lang="en-US" altLang="en-US" sz="744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AC6DC6-369D-2549-B255-5C07B318D9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a Virtual Private Cloud</a:t>
            </a:r>
          </a:p>
        </p:txBody>
      </p:sp>
    </p:spTree>
    <p:extLst>
      <p:ext uri="{BB962C8B-B14F-4D97-AF65-F5344CB8AC3E}">
        <p14:creationId xmlns:p14="http://schemas.microsoft.com/office/powerpoint/2010/main" val="1234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4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4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352" y="9322650"/>
            <a:ext cx="3070739" cy="535516"/>
          </a:xfrm>
          <a:prstGeom prst="rect">
            <a:avLst/>
          </a:prstGeom>
        </p:spPr>
        <p:txBody>
          <a:bodyPr/>
          <a:lstStyle/>
          <a:p>
            <a:fld id="{943A2B42-5D82-2E42-A8BB-00217C2CE3A7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608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258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D273C2DB-FDB7-F74B-A637-2505178F0C3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2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21B08D6-C4B7-7647-9F7A-46D502BEA8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409526"/>
            <a:ext cx="7772400" cy="62132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55" tIns="48578" rIns="97155" bIns="4857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3300413" algn="r"/>
                <a:tab pos="5943600" algn="r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971550"/>
            <a:r>
              <a:rPr lang="en-US" altLang="en-US" sz="1275" b="1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 Gateway to the Hearts and Minds of the Next Generation of IT Professionals 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r>
              <a:rPr lang="en-US" altLang="en-US" sz="1275" i="1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Amazon Web Services 2020</a:t>
            </a:r>
            <a:endParaRPr lang="en-US" altLang="en-US" sz="744" b="0" i="0" dirty="0">
              <a:latin typeface="Calibri" panose="020F0502020204030204" pitchFamily="34" charset="0"/>
            </a:endParaRPr>
          </a:p>
          <a:p>
            <a:pPr defTabSz="971550"/>
            <a:fld id="{D273C2DB-FDB7-F74B-A637-2505178F0C37}" type="slidenum">
              <a:rPr lang="en-US" sz="850" b="0" i="0" smtClean="0">
                <a:latin typeface="Calibri" panose="020F0502020204030204" pitchFamily="34" charset="0"/>
              </a:rPr>
              <a:pPr defTabSz="971550"/>
              <a:t>‹nº›</a:t>
            </a:fld>
            <a:endParaRPr lang="en-US" altLang="en-US" sz="744" b="0" i="0" dirty="0">
              <a:latin typeface="Calibri" panose="020F0502020204030204" pitchFamily="34" charset="0"/>
            </a:endParaRPr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97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33400" y="1203485"/>
            <a:ext cx="306578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Teste seu conhecimento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857" y="1933367"/>
            <a:ext cx="578548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8470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que significa a sigla VPC?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772150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que é um VPC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Quais são os seus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pública e privada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9264" y="3124200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>
                <a:moveTo>
                  <a:pt x="0" y="0"/>
                </a:moveTo>
                <a:lnTo>
                  <a:pt x="559362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27963" y="3270966"/>
            <a:ext cx="45567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Qual é a finalidade da sua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pública e da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privada?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9264" y="3767328"/>
            <a:ext cx="5594350" cy="0"/>
          </a:xfrm>
          <a:custGeom>
            <a:avLst/>
            <a:gdLst/>
            <a:ahLst/>
            <a:cxnLst/>
            <a:rect l="l" t="t" r="r" b="b"/>
            <a:pathLst>
              <a:path w="5594350">
                <a:moveTo>
                  <a:pt x="0" y="0"/>
                </a:moveTo>
                <a:lnTo>
                  <a:pt x="559398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27962" y="3911046"/>
            <a:ext cx="5977637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Quais são as duas rotas na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pública? (Dica: observe suas tabelas de rotas.)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69264" y="4410456"/>
            <a:ext cx="5594350" cy="0"/>
          </a:xfrm>
          <a:custGeom>
            <a:avLst/>
            <a:gdLst/>
            <a:ahLst/>
            <a:cxnLst/>
            <a:rect l="l" t="t" r="r" b="b"/>
            <a:pathLst>
              <a:path w="5594350">
                <a:moveTo>
                  <a:pt x="0" y="0"/>
                </a:moveTo>
                <a:lnTo>
                  <a:pt x="559398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27963" y="4554175"/>
            <a:ext cx="306578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Qual é a finalidade do gateway de internet?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9264" y="5053584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>
                <a:moveTo>
                  <a:pt x="0" y="0"/>
                </a:moveTo>
                <a:lnTo>
                  <a:pt x="559362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27963" y="5197302"/>
            <a:ext cx="610425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spc="-5" dirty="0">
                <a:latin typeface="Arial"/>
                <a:cs typeface="Arial"/>
              </a:rPr>
              <a:t>Os recursos lançados em sua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privada podem se comunicar diretamente com o gateway da Internet?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9264" y="5693664"/>
            <a:ext cx="5594350" cy="0"/>
          </a:xfrm>
          <a:custGeom>
            <a:avLst/>
            <a:gdLst/>
            <a:ahLst/>
            <a:cxnLst/>
            <a:rect l="l" t="t" r="r" b="b"/>
            <a:pathLst>
              <a:path w="5594350">
                <a:moveTo>
                  <a:pt x="0" y="0"/>
                </a:moveTo>
                <a:lnTo>
                  <a:pt x="5593986" y="0"/>
                </a:lnTo>
              </a:path>
            </a:pathLst>
          </a:custGeom>
          <a:ln w="89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727963" y="5840430"/>
            <a:ext cx="5636260" cy="859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22925" algn="l"/>
              </a:tabLst>
            </a:pPr>
            <a:r>
              <a:rPr sz="1100" dirty="0">
                <a:latin typeface="Webdings"/>
                <a:cs typeface="Webdings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dirty="0">
                <a:latin typeface="Times New Roman"/>
                <a:cs typeface="Times New Roman"/>
              </a:rPr>
              <a:t>O que é um NAT? O que é um gateway NAT?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584190" algn="l"/>
              </a:tabLst>
            </a:pPr>
            <a:r>
              <a:rPr sz="1100" dirty="0">
                <a:latin typeface="Webdings"/>
                <a:cs typeface="Arial" panose="020B0604020202020204" pitchFamily="34" charset="0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dirty="0">
                <a:latin typeface="Times New Roman"/>
                <a:cs typeface="Times New Roman"/>
              </a:rPr>
              <a:t>Qual é o tamanho de bloco permitido para um VPC?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37835" algn="l"/>
              </a:tabLst>
            </a:pPr>
            <a:r>
              <a:rPr sz="1100" dirty="0">
                <a:latin typeface="Webdings"/>
                <a:cs typeface="Arial" panose="020B0604020202020204" pitchFamily="34" charset="0"/>
              </a:rPr>
              <a:t>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lang="pt-BR" sz="1100" dirty="0">
                <a:latin typeface="Times New Roman"/>
                <a:cs typeface="Times New Roman"/>
              </a:rPr>
              <a:t>Qual é o tamanho mínimo para uma </a:t>
            </a:r>
            <a:r>
              <a:rPr lang="pt-BR" sz="1100" dirty="0" err="1">
                <a:latin typeface="Times New Roman"/>
                <a:cs typeface="Times New Roman"/>
              </a:rPr>
              <a:t>sub-rede</a:t>
            </a:r>
            <a:r>
              <a:rPr lang="pt-BR" sz="1100" dirty="0">
                <a:latin typeface="Times New Roman"/>
                <a:cs typeface="Times New Roman"/>
              </a:rPr>
              <a:t> VPC?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1536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</a:t>
            </a:fld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ACAC91-DBC9-CE4B-89BB-53B923EDA2B7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D7EE4A21-0B35-6949-91E8-48580DACD6D7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DEC5E042-207E-3B4B-A842-6A640989BD09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ABE391A2-4BC9-CA43-A4E3-7957BFCDB4B8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5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7194804" y="9214792"/>
            <a:ext cx="27279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99364" y="1305879"/>
            <a:ext cx="2045970" cy="119532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b="1" spc="-10" dirty="0">
                <a:latin typeface="Calibri"/>
                <a:cs typeface="Calibri"/>
              </a:rPr>
              <a:t>Resources</a:t>
            </a:r>
            <a:endParaRPr sz="2000" dirty="0">
              <a:latin typeface="Calibri"/>
              <a:cs typeface="Calibri"/>
            </a:endParaRPr>
          </a:p>
          <a:p>
            <a:pPr marL="12700" marR="913765">
              <a:lnSpc>
                <a:spcPct val="110000"/>
              </a:lnSpc>
              <a:spcBef>
                <a:spcPts val="285"/>
              </a:spcBef>
            </a:pPr>
            <a:r>
              <a:rPr lang="pt-BR" sz="1100" b="1" spc="-5">
                <a:latin typeface="Arial"/>
                <a:cs typeface="Arial"/>
              </a:rPr>
              <a:t>Referências</a:t>
            </a:r>
            <a:r>
              <a:rPr sz="1100" b="1" spc="-5">
                <a:latin typeface="Arial"/>
                <a:cs typeface="Arial"/>
              </a:rPr>
              <a:t>  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CIDR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n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otation 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Subnet</a:t>
            </a:r>
            <a:r>
              <a:rPr sz="1100" spc="-5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c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alculator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VPC and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s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ubnet</a:t>
            </a:r>
            <a:r>
              <a:rPr sz="1100" spc="-30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 </a:t>
            </a:r>
            <a:r>
              <a:rPr lang="en-US"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d</a:t>
            </a:r>
            <a:r>
              <a:rPr sz="1100" spc="-5" dirty="0"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ocumentation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364" y="2653293"/>
            <a:ext cx="6690995" cy="61677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Arial"/>
                <a:cs typeface="Arial"/>
              </a:rPr>
              <a:t>CIDR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lang="en-US" sz="1400" b="1" spc="-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eference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0900"/>
              </a:lnSpc>
              <a:spcBef>
                <a:spcPts val="35"/>
              </a:spcBef>
            </a:pPr>
            <a:r>
              <a:rPr lang="pt-BR" sz="1100" spc="-5" dirty="0">
                <a:latin typeface="Arial"/>
                <a:cs typeface="Arial"/>
              </a:rPr>
              <a:t>A seguir está uma lista de </a:t>
            </a:r>
            <a:r>
              <a:rPr sz="1100" spc="-5" dirty="0">
                <a:latin typeface="Arial"/>
                <a:cs typeface="Arial"/>
              </a:rPr>
              <a:t>CIDR </a:t>
            </a:r>
            <a:r>
              <a:rPr lang="pt-BR" sz="1100" spc="-5" dirty="0">
                <a:latin typeface="Arial"/>
                <a:cs typeface="Arial"/>
              </a:rPr>
              <a:t>blocos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lang="pt-BR" sz="1100" spc="-5" dirty="0">
                <a:latin typeface="Arial"/>
                <a:cs typeface="Arial"/>
              </a:rPr>
              <a:t>com intervalo de IP disponível, máscara de </a:t>
            </a:r>
            <a:r>
              <a:rPr lang="pt-BR" sz="1100" spc="-5" dirty="0" err="1">
                <a:latin typeface="Arial"/>
                <a:cs typeface="Arial"/>
              </a:rPr>
              <a:t>sub-rede</a:t>
            </a:r>
            <a:r>
              <a:rPr lang="pt-BR" sz="1100" spc="-5" dirty="0">
                <a:latin typeface="Arial"/>
                <a:cs typeface="Arial"/>
              </a:rPr>
              <a:t> e endereços IP que você pode usar como referência </a:t>
            </a:r>
            <a:r>
              <a:rPr sz="1100" spc="-5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2063" y="3307079"/>
          <a:ext cx="5252720" cy="210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CIDR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Block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Range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Subnet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Mask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Qty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10.0.0.0/31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10.0.0.0/30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10.0.0.15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10.0.0.31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10.0.0.0./26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10.0.0.63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255.255.255.192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10.0.0.127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10.0.0.255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10.0.0.0/16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10.0.0.0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10.0.255.255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255.255.0.0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65536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A754D4E-EC7F-9E46-80C9-959136EC4069}"/>
              </a:ext>
            </a:extLst>
          </p:cNvPr>
          <p:cNvGrpSpPr/>
          <p:nvPr/>
        </p:nvGrpSpPr>
        <p:grpSpPr>
          <a:xfrm>
            <a:off x="6151292" y="76200"/>
            <a:ext cx="944244" cy="1491615"/>
            <a:chOff x="6151292" y="483171"/>
            <a:chExt cx="944244" cy="149161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E8B9A70-C851-3948-B7ED-C2F32CC30E9F}"/>
                </a:ext>
              </a:extLst>
            </p:cNvPr>
            <p:cNvSpPr/>
            <p:nvPr/>
          </p:nvSpPr>
          <p:spPr>
            <a:xfrm>
              <a:off x="6151292" y="483171"/>
              <a:ext cx="944244" cy="1491615"/>
            </a:xfrm>
            <a:custGeom>
              <a:avLst/>
              <a:gdLst/>
              <a:ahLst/>
              <a:cxnLst/>
              <a:rect l="l" t="t" r="r" b="b"/>
              <a:pathLst>
                <a:path w="944245" h="1491614">
                  <a:moveTo>
                    <a:pt x="786869" y="0"/>
                  </a:moveTo>
                  <a:lnTo>
                    <a:pt x="157377" y="0"/>
                  </a:lnTo>
                  <a:lnTo>
                    <a:pt x="107633" y="8023"/>
                  </a:lnTo>
                  <a:lnTo>
                    <a:pt x="64432" y="30364"/>
                  </a:lnTo>
                  <a:lnTo>
                    <a:pt x="30364" y="64432"/>
                  </a:lnTo>
                  <a:lnTo>
                    <a:pt x="8023" y="107633"/>
                  </a:lnTo>
                  <a:lnTo>
                    <a:pt x="0" y="157377"/>
                  </a:lnTo>
                  <a:lnTo>
                    <a:pt x="0" y="1334239"/>
                  </a:lnTo>
                  <a:lnTo>
                    <a:pt x="8023" y="1383982"/>
                  </a:lnTo>
                  <a:lnTo>
                    <a:pt x="30364" y="1427183"/>
                  </a:lnTo>
                  <a:lnTo>
                    <a:pt x="64432" y="1461250"/>
                  </a:lnTo>
                  <a:lnTo>
                    <a:pt x="107633" y="1483591"/>
                  </a:lnTo>
                  <a:lnTo>
                    <a:pt x="157377" y="1491615"/>
                  </a:lnTo>
                  <a:lnTo>
                    <a:pt x="786869" y="1491615"/>
                  </a:lnTo>
                  <a:lnTo>
                    <a:pt x="836612" y="1483591"/>
                  </a:lnTo>
                  <a:lnTo>
                    <a:pt x="879813" y="1461250"/>
                  </a:lnTo>
                  <a:lnTo>
                    <a:pt x="913880" y="1427183"/>
                  </a:lnTo>
                  <a:lnTo>
                    <a:pt x="936221" y="1383982"/>
                  </a:lnTo>
                  <a:lnTo>
                    <a:pt x="944244" y="1334239"/>
                  </a:lnTo>
                  <a:lnTo>
                    <a:pt x="944244" y="157377"/>
                  </a:lnTo>
                  <a:lnTo>
                    <a:pt x="936221" y="107633"/>
                  </a:lnTo>
                  <a:lnTo>
                    <a:pt x="913880" y="64432"/>
                  </a:lnTo>
                  <a:lnTo>
                    <a:pt x="879813" y="30364"/>
                  </a:lnTo>
                  <a:lnTo>
                    <a:pt x="836612" y="8023"/>
                  </a:lnTo>
                  <a:lnTo>
                    <a:pt x="786869" y="0"/>
                  </a:lnTo>
                  <a:close/>
                </a:path>
              </a:pathLst>
            </a:custGeom>
            <a:solidFill>
              <a:srgbClr val="FF99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9B3244A3-A5DD-FB4E-A960-65DD21E23614}"/>
                </a:ext>
              </a:extLst>
            </p:cNvPr>
            <p:cNvSpPr/>
            <p:nvPr/>
          </p:nvSpPr>
          <p:spPr>
            <a:xfrm>
              <a:off x="6348585" y="619217"/>
              <a:ext cx="596900" cy="596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F7EE4CD9-63E4-B049-B6EC-871AFF3FDEB9}"/>
                </a:ext>
              </a:extLst>
            </p:cNvPr>
            <p:cNvSpPr txBox="1"/>
            <p:nvPr/>
          </p:nvSpPr>
          <p:spPr>
            <a:xfrm>
              <a:off x="6426372" y="1421801"/>
              <a:ext cx="441325" cy="417830"/>
            </a:xfrm>
            <a:prstGeom prst="rect">
              <a:avLst/>
            </a:prstGeom>
          </p:spPr>
          <p:txBody>
            <a:bodyPr vert="horz" wrap="square" lIns="0" tIns="24765" rIns="0" bIns="0" rtlCol="0">
              <a:spAutoFit/>
            </a:bodyPr>
            <a:lstStyle/>
            <a:p>
              <a:pPr marL="12700" marR="5080" indent="46355" algn="just">
                <a:lnSpc>
                  <a:spcPct val="92200"/>
                </a:lnSpc>
                <a:spcBef>
                  <a:spcPts val="195"/>
                </a:spcBef>
              </a:pPr>
              <a:r>
                <a:rPr sz="900" b="1" spc="-5" dirty="0">
                  <a:solidFill>
                    <a:srgbClr val="414042"/>
                  </a:solidFill>
                  <a:latin typeface="Calibri"/>
                  <a:cs typeface="Calibri"/>
                </a:rPr>
                <a:t>Virtual  Private  Networ</a:t>
              </a:r>
              <a:r>
                <a:rPr sz="900" b="1" spc="5" dirty="0">
                  <a:solidFill>
                    <a:srgbClr val="414042"/>
                  </a:solidFill>
                  <a:latin typeface="Calibri"/>
                  <a:cs typeface="Calibri"/>
                </a:rPr>
                <a:t>k</a:t>
              </a:r>
              <a:endParaRPr sz="900" dirty="0">
                <a:latin typeface="Calibri"/>
                <a:cs typeface="Calibri"/>
              </a:endParaRPr>
            </a:p>
          </p:txBody>
        </p: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CCEF4B7-18BB-4788-B005-AC426E6AE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48715"/>
              </p:ext>
            </p:extLst>
          </p:nvPr>
        </p:nvGraphicFramePr>
        <p:xfrm>
          <a:off x="499364" y="5736777"/>
          <a:ext cx="5252720" cy="210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CIDR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Block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Range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Subnet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Mask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Qty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pt-BR" sz="1100" spc="-5" dirty="0">
                          <a:latin typeface="Arial"/>
                          <a:cs typeface="Arial"/>
                        </a:rPr>
                        <a:t>92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pt-BR" sz="1100" spc="-5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.0.0/32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0/31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0/30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255.255.255.252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255.255.255.240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0/27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255.255.255.224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0./26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255.255.255.192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0/25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75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0/24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255.255.255.0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lang="pt-BR" sz="1100" spc="-5" dirty="0">
                          <a:latin typeface="Arial"/>
                          <a:cs typeface="Arial"/>
                        </a:rPr>
                        <a:t>192.168.0.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0/16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255.255.0.0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65536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E51AFC9E-980A-462D-84FF-53740944D464}"/>
              </a:ext>
            </a:extLst>
          </p:cNvPr>
          <p:cNvSpPr/>
          <p:nvPr/>
        </p:nvSpPr>
        <p:spPr>
          <a:xfrm>
            <a:off x="499364" y="5410196"/>
            <a:ext cx="12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pt-BR" b="1" spc="-5" dirty="0">
                <a:solidFill>
                  <a:srgbClr val="FF0000"/>
                </a:solidFill>
                <a:latin typeface="Arial"/>
                <a:cs typeface="Arial"/>
              </a:rPr>
              <a:t>Complete</a:t>
            </a:r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62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609600" y="1250478"/>
            <a:ext cx="5963920" cy="5826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6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Principais conceitos e avaliação de terminologia</a:t>
            </a: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5080" indent="-229235">
              <a:lnSpc>
                <a:spcPct val="109800"/>
              </a:lnSpc>
              <a:buAutoNum type="arabicPeriod"/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nuvem privada virtual (VPC) é uma rede virtual dedicada à sua conta AWS. Verdadeiro ou falso?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Uma nuvem privada virtual (VPC) é uma rede virtual dedicada à sua conta AWS. Isso é verdadeiro ou falso? Explique seu raciocínio.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endParaRPr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283210" indent="-229235">
              <a:lnSpc>
                <a:spcPct val="109800"/>
              </a:lnSpc>
              <a:buAutoNum type="arabicPeriod" startAt="2"/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um intervalo de endereços IP em seu VPC. Verdadeiro ou falso?</a:t>
            </a:r>
          </a:p>
          <a:p>
            <a:pPr marL="12065" marR="28321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é um intervalo de endereços IP em seu VPC. Isso é verdadeiro ou falso? Explique seu raciocínio.</a:t>
            </a:r>
          </a:p>
          <a:p>
            <a:pPr marL="12065" marR="28321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  <a:endParaRPr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111760" indent="-229235">
              <a:lnSpc>
                <a:spcPct val="109800"/>
              </a:lnSpc>
              <a:buAutoNum type="arabicPeriod" startAt="3"/>
              <a:tabLst>
                <a:tab pos="241935" algn="l"/>
              </a:tabLst>
            </a:pPr>
            <a:r>
              <a:rPr lang="pt-BR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tabela de rotas é um conjunto de regras, chamadas tabelas, usadas para determinar para onde o tráfego da rede é direcionado. Verdadeiro ou falso?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Uma tabela de rota é um conjunto de regras, chamadas tabelas, que são usadas para determinar para onde o tráfego da rede é direcionado. 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Falso. Uma tabela de rotas é um conjunto de regras, chamadas rotas, que são usadas para determinar para onde o tráfego da rede é direcionado.]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en-US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pt-BR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 gateway de Internet é um gateway que você anexa ao </a:t>
            </a:r>
            <a:r>
              <a:rPr lang="pt-BR" sz="1200" spc="-1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1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para permitir a comunicação entre os recursos em seu VPC e a Internet. Verdadeiro ou falso?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Um gateway de Internet é um gateway que você anexa ao seu VPC para permitir a comunicação entre os recursos em seu VPC e a Internet. 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Verdade.]</a:t>
            </a:r>
            <a:endParaRPr lang="en-US"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D5000747-59F2-6E43-A977-0277B4E27C9F}"/>
              </a:ext>
            </a:extLst>
          </p:cNvPr>
          <p:cNvSpPr/>
          <p:nvPr/>
        </p:nvSpPr>
        <p:spPr>
          <a:xfrm>
            <a:off x="6759518" y="153979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AA3CFE86-84B9-B241-A364-A3A037EBBA86}"/>
              </a:ext>
            </a:extLst>
          </p:cNvPr>
          <p:cNvSpPr txBox="1"/>
          <p:nvPr/>
        </p:nvSpPr>
        <p:spPr>
          <a:xfrm>
            <a:off x="6717317" y="961372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E914FEAF-B5EC-C040-99C6-E0C3D785EACC}"/>
              </a:ext>
            </a:extLst>
          </p:cNvPr>
          <p:cNvSpPr/>
          <p:nvPr/>
        </p:nvSpPr>
        <p:spPr>
          <a:xfrm>
            <a:off x="6800183" y="20935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52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4417" y="1217585"/>
            <a:ext cx="7146925" cy="5626539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/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de tarefas</a:t>
            </a:r>
          </a:p>
          <a:p>
            <a:pPr marL="469900" lvl="1"/>
            <a:endParaRPr lang="en-US" sz="11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0" lvl="1" indent="-228600">
              <a:buFont typeface="+mj-lt"/>
              <a:buAutoNum type="arabi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deve criar um VPC padrão quando quiser controlar sua infraestrutura. Verdadeiro falso</a:t>
            </a:r>
          </a:p>
          <a:p>
            <a:pPr marL="469900" lvl="1"/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Nesta atividade, você criou um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não padrão. Você criou um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padrão para controlar sua infraestrutura? Isso é verdadeiro ou falso? Explique seu raciocínio.</a:t>
            </a:r>
          </a:p>
          <a:p>
            <a:pPr marL="469900" lvl="1"/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Falso. Crie um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não padrão quando quiser controlar sua infraestrutura.]</a:t>
            </a:r>
          </a:p>
          <a:p>
            <a:pPr marL="469900" lvl="1"/>
            <a:endParaRPr lang="en-US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que você precisou construir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e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privada nesta atividade?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Você criou uma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e privada. Explique por quê.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Se você implantou servidores web, ele precisaria estar em uma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para criar a infraestrutura do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Os servidores de aplicativos e bancos de dados geralmente residem em uma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privada.]</a:t>
            </a:r>
            <a:endParaRPr lang="en-US" sz="12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foi o principal motivo para a criação de um gateway de internet?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Você precisava criar um gateway de internet para o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Por quê?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Os requisitos da </a:t>
            </a:r>
            <a:r>
              <a:rPr lang="pt-BR" sz="1200" b="1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incluem ter um site acessível ao público. O gateway de Internet foi necessário para ativar este requisito.]</a:t>
            </a:r>
            <a:endParaRPr lang="en-US" sz="12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você habilitou os servidores da web da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responder às solicitações dos clientes?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Você precisava habilitar os servidores da web do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BitBeat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responder às solicitações. Como você fez isso? </a:t>
            </a:r>
          </a:p>
          <a:p>
            <a:pPr marL="469900" marR="831215" algn="just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Você criou uma tabela de rota pública que permite aos recursos se comunicarem com a Internet por meio do gateway da Internet.]</a:t>
            </a:r>
            <a:endParaRPr lang="en-US" sz="11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lang="en-US" sz="11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lang="en-US"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lang="en-US"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831215" algn="just">
              <a:lnSpc>
                <a:spcPct val="109800"/>
              </a:lnSpc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40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B304623-379F-C14F-9CDB-A4249EFB75B6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41BEFA0B-1851-5940-90DC-9B1FB769ED55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69DC683-93C7-4E4E-B986-AD9E158A307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51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73417" y="1313832"/>
            <a:ext cx="6668452" cy="19318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>
              <a:lnSpc>
                <a:spcPct val="1000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baseada em desempenho</a:t>
            </a:r>
          </a:p>
          <a:p>
            <a:pPr marL="241300"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Peça aos alunos que criem um novo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VPC no AWS Management Console sem consultar as etapas desta atividade.</a:t>
            </a:r>
          </a:p>
          <a:p>
            <a:pPr marL="241300">
              <a:lnSpc>
                <a:spcPct val="100000"/>
              </a:lnSpc>
            </a:pPr>
            <a:endParaRPr lang="pt-BR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Conforme os alunos criam seus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VPCs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peça-lhes que documentem seu trabalho com um diagrama que inclui rótulos e legendas.</a:t>
            </a:r>
            <a:endParaRPr lang="en-US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 marR="1074420">
              <a:lnSpc>
                <a:spcPct val="109800"/>
              </a:lnSpc>
            </a:pPr>
            <a:endParaRPr lang="en-US" sz="12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  <a:tabLst>
                <a:tab pos="469265" algn="l"/>
                <a:tab pos="469900" algn="l"/>
              </a:tabLst>
            </a:pPr>
            <a:endParaRPr lang="en-US" sz="1200" dirty="0">
              <a:latin typeface="Arial"/>
              <a:cs typeface="Arial"/>
            </a:endParaRPr>
          </a:p>
          <a:p>
            <a:pPr marL="241300" marR="1074420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3ACA28AD-6370-DC45-999E-9581FE970F18}"/>
              </a:ext>
            </a:extLst>
          </p:cNvPr>
          <p:cNvSpPr/>
          <p:nvPr/>
        </p:nvSpPr>
        <p:spPr>
          <a:xfrm>
            <a:off x="7058025" y="111125"/>
            <a:ext cx="714375" cy="1491615"/>
          </a:xfrm>
          <a:custGeom>
            <a:avLst/>
            <a:gdLst/>
            <a:ahLst/>
            <a:cxnLst/>
            <a:rect l="l" t="t" r="r" b="b"/>
            <a:pathLst>
              <a:path w="714375" h="1491615">
                <a:moveTo>
                  <a:pt x="714375" y="0"/>
                </a:moveTo>
                <a:lnTo>
                  <a:pt x="157352" y="0"/>
                </a:lnTo>
                <a:lnTo>
                  <a:pt x="107630" y="8025"/>
                </a:lnTo>
                <a:lnTo>
                  <a:pt x="64437" y="30370"/>
                </a:lnTo>
                <a:lnTo>
                  <a:pt x="30370" y="64437"/>
                </a:lnTo>
                <a:lnTo>
                  <a:pt x="8025" y="107630"/>
                </a:lnTo>
                <a:lnTo>
                  <a:pt x="0" y="157352"/>
                </a:lnTo>
                <a:lnTo>
                  <a:pt x="0" y="1334261"/>
                </a:lnTo>
                <a:lnTo>
                  <a:pt x="8025" y="1383984"/>
                </a:lnTo>
                <a:lnTo>
                  <a:pt x="30370" y="1427177"/>
                </a:lnTo>
                <a:lnTo>
                  <a:pt x="64437" y="1461244"/>
                </a:lnTo>
                <a:lnTo>
                  <a:pt x="107630" y="1483589"/>
                </a:lnTo>
                <a:lnTo>
                  <a:pt x="157352" y="1491615"/>
                </a:lnTo>
                <a:lnTo>
                  <a:pt x="714375" y="1491615"/>
                </a:lnTo>
                <a:lnTo>
                  <a:pt x="714375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E165C89-9C6E-B54F-B472-4AF8B23BAAF4}"/>
              </a:ext>
            </a:extLst>
          </p:cNvPr>
          <p:cNvSpPr txBox="1"/>
          <p:nvPr/>
        </p:nvSpPr>
        <p:spPr>
          <a:xfrm>
            <a:off x="7058026" y="990600"/>
            <a:ext cx="714373" cy="45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endParaRPr lang="en-US" sz="9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sz="9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429394E-EAC8-B147-B938-DAD792949E19}"/>
              </a:ext>
            </a:extLst>
          </p:cNvPr>
          <p:cNvSpPr/>
          <p:nvPr/>
        </p:nvSpPr>
        <p:spPr>
          <a:xfrm>
            <a:off x="7153908" y="228600"/>
            <a:ext cx="548642" cy="696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836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3329</TotalTime>
  <Words>979</Words>
  <Application>Microsoft Office PowerPoint</Application>
  <PresentationFormat>Personalizar</PresentationFormat>
  <Paragraphs>176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Webdings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Amazon Virtual Private Cloud (VPC)</dc:title>
  <dc:subject>
  </dc:subject>
  <dc:creator>Buffington, Hannah</dc:creator>
  <cp:keywords>
  </cp:keywords>
  <cp:lastModifiedBy>Danilo sibov</cp:lastModifiedBy>
  <cp:revision>156</cp:revision>
  <cp:lastPrinted>2020-07-21T20:30:32Z</cp:lastPrinted>
  <dcterms:created xsi:type="dcterms:W3CDTF">2020-07-02T12:21:48Z</dcterms:created>
  <dcterms:modified xsi:type="dcterms:W3CDTF">2020-11-07T13:30:26Z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