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embeddedFontLst>
    <p:embeddedFont>
      <p:font typeface="Montserrat SemiBold"/>
      <p:regular r:id="rId29"/>
      <p:bold r:id="rId30"/>
      <p:italic r:id="rId31"/>
      <p:boldItalic r:id="rId32"/>
    </p:embeddedFont>
    <p:embeddedFont>
      <p:font typeface="Montserrat"/>
      <p:regular r:id="rId33"/>
      <p:bold r:id="rId34"/>
      <p:italic r:id="rId35"/>
      <p:boldItalic r:id="rId36"/>
    </p:embeddedFont>
    <p:embeddedFont>
      <p:font typeface="Quattrocento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SemiBold-italic.fntdata"/><Relationship Id="rId30" Type="http://schemas.openxmlformats.org/officeDocument/2006/relationships/font" Target="fonts/MontserratSemiBold-bold.fntdata"/><Relationship Id="rId11" Type="http://schemas.openxmlformats.org/officeDocument/2006/relationships/slide" Target="slides/slide7.xml"/><Relationship Id="rId33" Type="http://schemas.openxmlformats.org/officeDocument/2006/relationships/font" Target="fonts/Montserrat-regular.fntdata"/><Relationship Id="rId10" Type="http://schemas.openxmlformats.org/officeDocument/2006/relationships/slide" Target="slides/slide6.xml"/><Relationship Id="rId32" Type="http://schemas.openxmlformats.org/officeDocument/2006/relationships/font" Target="fonts/MontserratSemiBold-boldItalic.fntdata"/><Relationship Id="rId13" Type="http://schemas.openxmlformats.org/officeDocument/2006/relationships/slide" Target="slides/slide9.xml"/><Relationship Id="rId35" Type="http://schemas.openxmlformats.org/officeDocument/2006/relationships/font" Target="fonts/Montserrat-italic.fntdata"/><Relationship Id="rId12" Type="http://schemas.openxmlformats.org/officeDocument/2006/relationships/slide" Target="slides/slide8.xml"/><Relationship Id="rId34" Type="http://schemas.openxmlformats.org/officeDocument/2006/relationships/font" Target="fonts/Montserrat-bold.fntdata"/><Relationship Id="rId15" Type="http://schemas.openxmlformats.org/officeDocument/2006/relationships/slide" Target="slides/slide11.xml"/><Relationship Id="rId37" Type="http://schemas.openxmlformats.org/officeDocument/2006/relationships/font" Target="fonts/QuattrocentoSans-regular.fntdata"/><Relationship Id="rId14" Type="http://schemas.openxmlformats.org/officeDocument/2006/relationships/slide" Target="slides/slide10.xml"/><Relationship Id="rId36" Type="http://schemas.openxmlformats.org/officeDocument/2006/relationships/font" Target="fonts/Montserrat-boldItalic.fntdata"/><Relationship Id="rId17" Type="http://schemas.openxmlformats.org/officeDocument/2006/relationships/slide" Target="slides/slide13.xml"/><Relationship Id="rId39" Type="http://schemas.openxmlformats.org/officeDocument/2006/relationships/font" Target="fonts/QuattrocentoSans-italic.fntdata"/><Relationship Id="rId16" Type="http://schemas.openxmlformats.org/officeDocument/2006/relationships/slide" Target="slides/slide12.xml"/><Relationship Id="rId38" Type="http://schemas.openxmlformats.org/officeDocument/2006/relationships/font" Target="fonts/Quattrocento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ac0b68ac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bac0b68ac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ac0b68a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bac0b68ac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ac0b68ac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bac0b68ac5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ac0b68ac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bac0b68ac5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ac0b68ac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bac0b68ac5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ac0b68ac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bac0b68ac5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ac0b68ac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bac0b68ac5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ac0b68ac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bac0b68ac5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ac0b68ac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bac0b68ac5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ac0b68ac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bac0b68ac5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209259c2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209259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ac0b68ac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bac0b68ac5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ac0b68ac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bac0b68ac5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ac0b68ac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bac0b68ac5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ac0b68ac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bac0b68ac5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209259c2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209259c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20c40ae0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20c40ae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ac0b68a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bac0b68ac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ac0b68a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bac0b68ac5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ac0b68ac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bac0b68ac5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ac0b68a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bac0b68ac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13" name="Google Shape;13;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19" name="Google Shape;19;p2"/>
          <p:cNvPicPr preferRelativeResize="0"/>
          <p:nvPr/>
        </p:nvPicPr>
        <p:blipFill rotWithShape="1">
          <a:blip r:embed="rId3">
            <a:alphaModFix/>
          </a:blip>
          <a:srcRect b="0" l="0" r="0" t="0"/>
          <a:stretch/>
        </p:blipFill>
        <p:spPr>
          <a:xfrm>
            <a:off x="7066666" y="5975755"/>
            <a:ext cx="1448684" cy="4881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82" name="Shape 82"/>
        <p:cNvGrpSpPr/>
        <p:nvPr/>
      </p:nvGrpSpPr>
      <p:grpSpPr>
        <a:xfrm>
          <a:off x="0" y="0"/>
          <a:ext cx="0" cy="0"/>
          <a:chOff x="0" y="0"/>
          <a:chExt cx="0" cy="0"/>
        </a:xfrm>
      </p:grpSpPr>
      <p:pic>
        <p:nvPicPr>
          <p:cNvPr id="83" name="Google Shape;83;p11"/>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84" name="Google Shape;84;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6" name="Google Shape;86;p1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90" name="Google Shape;90;p11"/>
          <p:cNvPicPr preferRelativeResize="0"/>
          <p:nvPr/>
        </p:nvPicPr>
        <p:blipFill rotWithShape="1">
          <a:blip r:embed="rId3">
            <a:alphaModFix/>
          </a:blip>
          <a:srcRect b="0" l="0" r="0" t="0"/>
          <a:stretch/>
        </p:blipFill>
        <p:spPr>
          <a:xfrm>
            <a:off x="7066666" y="5932891"/>
            <a:ext cx="1448684" cy="48814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91" name="Shape 91"/>
        <p:cNvGrpSpPr/>
        <p:nvPr/>
      </p:nvGrpSpPr>
      <p:grpSpPr>
        <a:xfrm>
          <a:off x="0" y="0"/>
          <a:ext cx="0" cy="0"/>
          <a:chOff x="0" y="0"/>
          <a:chExt cx="0" cy="0"/>
        </a:xfrm>
      </p:grpSpPr>
      <p:pic>
        <p:nvPicPr>
          <p:cNvPr id="92" name="Google Shape;92;p12"/>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93" name="Google Shape;93;p1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p:nvPr>
            <p:ph idx="2" type="pic"/>
          </p:nvPr>
        </p:nvSpPr>
        <p:spPr>
          <a:xfrm>
            <a:off x="3887391" y="987426"/>
            <a:ext cx="4629150" cy="4873625"/>
          </a:xfrm>
          <a:prstGeom prst="rect">
            <a:avLst/>
          </a:prstGeom>
          <a:noFill/>
          <a:ln>
            <a:noFill/>
          </a:ln>
        </p:spPr>
      </p:sp>
      <p:sp>
        <p:nvSpPr>
          <p:cNvPr id="95" name="Google Shape;95;p1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6" name="Google Shape;96;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99" name="Google Shape;99;p12"/>
          <p:cNvPicPr preferRelativeResize="0"/>
          <p:nvPr/>
        </p:nvPicPr>
        <p:blipFill rotWithShape="1">
          <a:blip r:embed="rId3">
            <a:alphaModFix/>
          </a:blip>
          <a:srcRect b="0" l="0" r="0" t="0"/>
          <a:stretch/>
        </p:blipFill>
        <p:spPr>
          <a:xfrm>
            <a:off x="7066666" y="5932891"/>
            <a:ext cx="1448684" cy="48814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00" name="Shape 100"/>
        <p:cNvGrpSpPr/>
        <p:nvPr/>
      </p:nvGrpSpPr>
      <p:grpSpPr>
        <a:xfrm>
          <a:off x="0" y="0"/>
          <a:ext cx="0" cy="0"/>
          <a:chOff x="0" y="0"/>
          <a:chExt cx="0" cy="0"/>
        </a:xfrm>
      </p:grpSpPr>
      <p:pic>
        <p:nvPicPr>
          <p:cNvPr id="101" name="Google Shape;101;p13"/>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102" name="Google Shape;102;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107" name="Google Shape;107;p13"/>
          <p:cNvPicPr preferRelativeResize="0"/>
          <p:nvPr/>
        </p:nvPicPr>
        <p:blipFill rotWithShape="1">
          <a:blip r:embed="rId3">
            <a:alphaModFix/>
          </a:blip>
          <a:srcRect b="0" l="0" r="0" t="0"/>
          <a:stretch/>
        </p:blipFill>
        <p:spPr>
          <a:xfrm>
            <a:off x="7066666" y="5932891"/>
            <a:ext cx="1448684" cy="48814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08" name="Shape 108"/>
        <p:cNvGrpSpPr/>
        <p:nvPr/>
      </p:nvGrpSpPr>
      <p:grpSpPr>
        <a:xfrm>
          <a:off x="0" y="0"/>
          <a:ext cx="0" cy="0"/>
          <a:chOff x="0" y="0"/>
          <a:chExt cx="0" cy="0"/>
        </a:xfrm>
      </p:grpSpPr>
      <p:pic>
        <p:nvPicPr>
          <p:cNvPr id="109" name="Google Shape;109;p14"/>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110" name="Google Shape;110;p1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115" name="Google Shape;115;p14"/>
          <p:cNvPicPr preferRelativeResize="0"/>
          <p:nvPr/>
        </p:nvPicPr>
        <p:blipFill rotWithShape="1">
          <a:blip r:embed="rId3">
            <a:alphaModFix/>
          </a:blip>
          <a:srcRect b="0" l="0" r="0" t="0"/>
          <a:stretch/>
        </p:blipFill>
        <p:spPr>
          <a:xfrm>
            <a:off x="7066666" y="5932891"/>
            <a:ext cx="1448684" cy="48814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ayout Personalizado">
  <p:cSld name="1_Layout Personalizado">
    <p:spTree>
      <p:nvGrpSpPr>
        <p:cNvPr id="116" name="Shape 116"/>
        <p:cNvGrpSpPr/>
        <p:nvPr/>
      </p:nvGrpSpPr>
      <p:grpSpPr>
        <a:xfrm>
          <a:off x="0" y="0"/>
          <a:ext cx="0" cy="0"/>
          <a:chOff x="0" y="0"/>
          <a:chExt cx="0" cy="0"/>
        </a:xfrm>
      </p:grpSpPr>
      <p:sp>
        <p:nvSpPr>
          <p:cNvPr id="117" name="Google Shape;117;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628650" y="365126"/>
            <a:ext cx="7886700" cy="1325563"/>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6600"/>
              <a:buFont typeface="Calibri"/>
              <a:buNone/>
              <a:defRPr b="0" i="0" sz="66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1" type="ftr"/>
          </p:nvPr>
        </p:nvSpPr>
        <p:spPr>
          <a:xfrm>
            <a:off x="3028950" y="6356351"/>
            <a:ext cx="30861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628650" y="6356351"/>
            <a:ext cx="20574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1"/>
            <a:ext cx="20574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pt-BR"/>
              <a:t>‹#›</a:t>
            </a:fld>
            <a:endParaRPr b="0" i="0" sz="12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27" name="Google Shape;27;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
        <p:nvSpPr>
          <p:cNvPr id="30" name="Google Shape;30;p4"/>
          <p:cNvSpPr txBox="1"/>
          <p:nvPr/>
        </p:nvSpPr>
        <p:spPr>
          <a:xfrm>
            <a:off x="1785060" y="2074736"/>
            <a:ext cx="8915514" cy="70788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4400"/>
              <a:buFont typeface="Arial"/>
              <a:buNone/>
            </a:pPr>
            <a:r>
              <a:t/>
            </a:r>
            <a:endParaRPr b="1" i="0" sz="4400" u="none" cap="none" strike="noStrike">
              <a:solidFill>
                <a:srgbClr val="000000"/>
              </a:solidFill>
              <a:latin typeface="Montserrat"/>
              <a:ea typeface="Montserrat"/>
              <a:cs typeface="Montserrat"/>
              <a:sym typeface="Montserrat"/>
            </a:endParaRPr>
          </a:p>
        </p:txBody>
      </p:sp>
      <p:sp>
        <p:nvSpPr>
          <p:cNvPr id="31" name="Google Shape;31;p4"/>
          <p:cNvSpPr txBox="1"/>
          <p:nvPr>
            <p:ph idx="1" type="body"/>
          </p:nvPr>
        </p:nvSpPr>
        <p:spPr>
          <a:xfrm>
            <a:off x="629360" y="2105480"/>
            <a:ext cx="7885990" cy="7078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4400"/>
              <a:buNone/>
              <a:defRPr b="1" sz="4400">
                <a:solidFill>
                  <a:srgbClr val="3F3F3F"/>
                </a:solidFill>
                <a:latin typeface="Montserrat"/>
                <a:ea typeface="Montserrat"/>
                <a:cs typeface="Montserrat"/>
                <a:sym typeface="Montserrat"/>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2" type="body"/>
          </p:nvPr>
        </p:nvSpPr>
        <p:spPr>
          <a:xfrm>
            <a:off x="628650" y="2923854"/>
            <a:ext cx="4300401" cy="4376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51E3C"/>
              </a:buClr>
              <a:buSzPts val="2000"/>
              <a:buNone/>
              <a:defRPr b="1" sz="2000">
                <a:solidFill>
                  <a:srgbClr val="E51E3C"/>
                </a:solidFill>
                <a:latin typeface="Montserrat"/>
                <a:ea typeface="Montserrat"/>
                <a:cs typeface="Montserrat"/>
                <a:sym typeface="Montserra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
          <p:cNvSpPr txBox="1"/>
          <p:nvPr>
            <p:ph idx="3" type="body"/>
          </p:nvPr>
        </p:nvSpPr>
        <p:spPr>
          <a:xfrm>
            <a:off x="628650" y="3471997"/>
            <a:ext cx="7886700" cy="899785"/>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rgbClr val="595959"/>
              </a:buClr>
              <a:buSzPts val="2400"/>
              <a:buFont typeface="Arial"/>
              <a:buNone/>
              <a:defRPr sz="2400">
                <a:solidFill>
                  <a:srgbClr val="595959"/>
                </a:solidFill>
                <a:latin typeface="Montserrat"/>
                <a:ea typeface="Montserrat"/>
                <a:cs typeface="Montserrat"/>
                <a:sym typeface="Montserra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4" name="Google Shape;34;p4"/>
          <p:cNvPicPr preferRelativeResize="0"/>
          <p:nvPr/>
        </p:nvPicPr>
        <p:blipFill rotWithShape="1">
          <a:blip r:embed="rId3">
            <a:alphaModFix/>
          </a:blip>
          <a:srcRect b="0" l="0" r="0" t="0"/>
          <a:stretch/>
        </p:blipFill>
        <p:spPr>
          <a:xfrm>
            <a:off x="7066666" y="5932891"/>
            <a:ext cx="1448684" cy="48814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p:cSld name="Título e Conteúdo">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37" name="Google Shape;37;p5"/>
          <p:cNvSpPr txBox="1"/>
          <p:nvPr>
            <p:ph idx="1" type="body"/>
          </p:nvPr>
        </p:nvSpPr>
        <p:spPr>
          <a:xfrm>
            <a:off x="628650" y="1140823"/>
            <a:ext cx="7886700" cy="503614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Montserrat"/>
                <a:ea typeface="Montserrat"/>
                <a:cs typeface="Montserrat"/>
                <a:sym typeface="Montserrat"/>
              </a:defRPr>
            </a:lvl1pPr>
            <a:lvl2pPr indent="-381000" lvl="1" marL="914400" algn="l">
              <a:lnSpc>
                <a:spcPct val="90000"/>
              </a:lnSpc>
              <a:spcBef>
                <a:spcPts val="500"/>
              </a:spcBef>
              <a:spcAft>
                <a:spcPts val="0"/>
              </a:spcAft>
              <a:buClr>
                <a:schemeClr val="dk1"/>
              </a:buClr>
              <a:buSzPts val="2400"/>
              <a:buChar char="•"/>
              <a:defRPr>
                <a:latin typeface="Montserrat"/>
                <a:ea typeface="Montserrat"/>
                <a:cs typeface="Montserrat"/>
                <a:sym typeface="Montserrat"/>
              </a:defRPr>
            </a:lvl2pPr>
            <a:lvl3pPr indent="-355600" lvl="2" marL="1371600" algn="l">
              <a:lnSpc>
                <a:spcPct val="90000"/>
              </a:lnSpc>
              <a:spcBef>
                <a:spcPts val="500"/>
              </a:spcBef>
              <a:spcAft>
                <a:spcPts val="0"/>
              </a:spcAft>
              <a:buClr>
                <a:schemeClr val="dk1"/>
              </a:buClr>
              <a:buSzPts val="2000"/>
              <a:buChar char="•"/>
              <a:defRPr>
                <a:latin typeface="Montserrat"/>
                <a:ea typeface="Montserrat"/>
                <a:cs typeface="Montserrat"/>
                <a:sym typeface="Montserrat"/>
              </a:defRPr>
            </a:lvl3pPr>
            <a:lvl4pPr indent="-342900" lvl="3" marL="1828800" algn="l">
              <a:lnSpc>
                <a:spcPct val="90000"/>
              </a:lnSpc>
              <a:spcBef>
                <a:spcPts val="500"/>
              </a:spcBef>
              <a:spcAft>
                <a:spcPts val="0"/>
              </a:spcAft>
              <a:buClr>
                <a:schemeClr val="dk1"/>
              </a:buClr>
              <a:buSzPts val="1800"/>
              <a:buChar char="•"/>
              <a:defRPr>
                <a:latin typeface="Montserrat"/>
                <a:ea typeface="Montserrat"/>
                <a:cs typeface="Montserrat"/>
                <a:sym typeface="Montserrat"/>
              </a:defRPr>
            </a:lvl4pPr>
            <a:lvl5pPr indent="-342900" lvl="4" marL="2286000" algn="l">
              <a:lnSpc>
                <a:spcPct val="90000"/>
              </a:lnSpc>
              <a:spcBef>
                <a:spcPts val="500"/>
              </a:spcBef>
              <a:spcAft>
                <a:spcPts val="0"/>
              </a:spcAft>
              <a:buClr>
                <a:schemeClr val="dk1"/>
              </a:buClr>
              <a:buSzPts val="1800"/>
              <a:buChar char="•"/>
              <a:defRPr>
                <a:latin typeface="Montserrat"/>
                <a:ea typeface="Montserrat"/>
                <a:cs typeface="Montserrat"/>
                <a:sym typeface="Montserra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
        <p:nvSpPr>
          <p:cNvPr id="41" name="Google Shape;41;p5"/>
          <p:cNvSpPr txBox="1"/>
          <p:nvPr>
            <p:ph idx="2" type="body"/>
          </p:nvPr>
        </p:nvSpPr>
        <p:spPr>
          <a:xfrm>
            <a:off x="628649" y="365126"/>
            <a:ext cx="7886701" cy="566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3600"/>
              <a:buNone/>
              <a:defRPr b="1" sz="3600">
                <a:solidFill>
                  <a:srgbClr val="3F3F3F"/>
                </a:solidFill>
                <a:latin typeface="Montserrat"/>
                <a:ea typeface="Montserrat"/>
                <a:cs typeface="Montserrat"/>
                <a:sym typeface="Montserrat"/>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5"/>
          <p:cNvPicPr preferRelativeResize="0"/>
          <p:nvPr/>
        </p:nvPicPr>
        <p:blipFill rotWithShape="1">
          <a:blip r:embed="rId3">
            <a:alphaModFix/>
          </a:blip>
          <a:srcRect b="0" l="0" r="0" t="0"/>
          <a:stretch/>
        </p:blipFill>
        <p:spPr>
          <a:xfrm>
            <a:off x="7066666" y="5932891"/>
            <a:ext cx="1448684" cy="48814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p:cSld name="Cabeçalho da Seção">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
        <p:nvSpPr>
          <p:cNvPr id="47" name="Google Shape;47;p6"/>
          <p:cNvSpPr txBox="1"/>
          <p:nvPr>
            <p:ph idx="1" type="body"/>
          </p:nvPr>
        </p:nvSpPr>
        <p:spPr>
          <a:xfrm>
            <a:off x="628650" y="2620605"/>
            <a:ext cx="8358596" cy="18845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7200"/>
              <a:buNone/>
              <a:defRPr b="1" sz="7200">
                <a:solidFill>
                  <a:schemeClr val="lt1"/>
                </a:solidFill>
                <a:latin typeface="Montserrat"/>
                <a:ea typeface="Montserrat"/>
                <a:cs typeface="Montserrat"/>
                <a:sym typeface="Montserra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2" type="body"/>
          </p:nvPr>
        </p:nvSpPr>
        <p:spPr>
          <a:xfrm>
            <a:off x="628650" y="2176138"/>
            <a:ext cx="8358596" cy="30211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1" sz="1800">
                <a:solidFill>
                  <a:schemeClr val="lt1"/>
                </a:solidFill>
                <a:latin typeface="Montserrat"/>
                <a:ea typeface="Montserrat"/>
                <a:cs typeface="Montserrat"/>
                <a:sym typeface="Montserra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9" name="Google Shape;49;p6"/>
          <p:cNvPicPr preferRelativeResize="0"/>
          <p:nvPr/>
        </p:nvPicPr>
        <p:blipFill rotWithShape="1">
          <a:blip r:embed="rId3">
            <a:alphaModFix/>
          </a:blip>
          <a:srcRect b="0" l="0" r="0" t="0"/>
          <a:stretch/>
        </p:blipFill>
        <p:spPr>
          <a:xfrm>
            <a:off x="6989859" y="5932891"/>
            <a:ext cx="1525491" cy="5140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p:cSld name="Layout Personalizado">
    <p:spTree>
      <p:nvGrpSpPr>
        <p:cNvPr id="50" name="Shape 50"/>
        <p:cNvGrpSpPr/>
        <p:nvPr/>
      </p:nvGrpSpPr>
      <p:grpSpPr>
        <a:xfrm>
          <a:off x="0" y="0"/>
          <a:ext cx="0" cy="0"/>
          <a:chOff x="0" y="0"/>
          <a:chExt cx="0" cy="0"/>
        </a:xfrm>
      </p:grpSpPr>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54" name="Google Shape;54;p7"/>
          <p:cNvPicPr preferRelativeResize="0"/>
          <p:nvPr/>
        </p:nvPicPr>
        <p:blipFill rotWithShape="1">
          <a:blip r:embed="rId2">
            <a:alphaModFix/>
          </a:blip>
          <a:srcRect b="0" l="0" r="0" t="0"/>
          <a:stretch/>
        </p:blipFill>
        <p:spPr>
          <a:xfrm>
            <a:off x="7066666" y="5932891"/>
            <a:ext cx="1448684" cy="488143"/>
          </a:xfrm>
          <a:prstGeom prst="rect">
            <a:avLst/>
          </a:prstGeom>
          <a:noFill/>
          <a:ln>
            <a:noFill/>
          </a:ln>
        </p:spPr>
      </p:pic>
      <p:sp>
        <p:nvSpPr>
          <p:cNvPr id="55" name="Google Shape;55;p7"/>
          <p:cNvSpPr txBox="1"/>
          <p:nvPr>
            <p:ph idx="1" type="body"/>
          </p:nvPr>
        </p:nvSpPr>
        <p:spPr>
          <a:xfrm>
            <a:off x="629360" y="2023993"/>
            <a:ext cx="8322553" cy="7078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4400"/>
              <a:buNone/>
              <a:defRPr b="1" sz="4400">
                <a:solidFill>
                  <a:srgbClr val="3F3F3F"/>
                </a:solidFill>
                <a:latin typeface="Montserrat"/>
                <a:ea typeface="Montserrat"/>
                <a:cs typeface="Montserrat"/>
                <a:sym typeface="Montserrat"/>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txBox="1"/>
          <p:nvPr>
            <p:ph idx="2" type="body"/>
          </p:nvPr>
        </p:nvSpPr>
        <p:spPr>
          <a:xfrm>
            <a:off x="629360" y="3115182"/>
            <a:ext cx="3496729" cy="341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51E3C"/>
              </a:buClr>
              <a:buSzPts val="2000"/>
              <a:buNone/>
              <a:defRPr b="1" sz="2000">
                <a:solidFill>
                  <a:srgbClr val="E51E3C"/>
                </a:solidFill>
                <a:latin typeface="Montserrat"/>
                <a:ea typeface="Montserrat"/>
                <a:cs typeface="Montserrat"/>
                <a:sym typeface="Montserra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3" type="body"/>
          </p:nvPr>
        </p:nvSpPr>
        <p:spPr>
          <a:xfrm>
            <a:off x="628650" y="3635432"/>
            <a:ext cx="8323263" cy="899785"/>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rgbClr val="595959"/>
              </a:buClr>
              <a:buSzPts val="2400"/>
              <a:buFont typeface="Arial"/>
              <a:buNone/>
              <a:defRPr sz="2400">
                <a:solidFill>
                  <a:srgbClr val="595959"/>
                </a:solidFill>
                <a:latin typeface="Montserrat"/>
                <a:ea typeface="Montserrat"/>
                <a:cs typeface="Montserrat"/>
                <a:sym typeface="Montserra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8" name="Shape 58"/>
        <p:cNvGrpSpPr/>
        <p:nvPr/>
      </p:nvGrpSpPr>
      <p:grpSpPr>
        <a:xfrm>
          <a:off x="0" y="0"/>
          <a:ext cx="0" cy="0"/>
          <a:chOff x="0" y="0"/>
          <a:chExt cx="0" cy="0"/>
        </a:xfrm>
      </p:grpSpPr>
      <p:pic>
        <p:nvPicPr>
          <p:cNvPr id="59" name="Google Shape;59;p8"/>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60" name="Google Shape;60;p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68" name="Google Shape;68;p8"/>
          <p:cNvPicPr preferRelativeResize="0"/>
          <p:nvPr/>
        </p:nvPicPr>
        <p:blipFill rotWithShape="1">
          <a:blip r:embed="rId3">
            <a:alphaModFix/>
          </a:blip>
          <a:srcRect b="0" l="0" r="0" t="0"/>
          <a:stretch/>
        </p:blipFill>
        <p:spPr>
          <a:xfrm>
            <a:off x="7066666" y="5932891"/>
            <a:ext cx="1448684" cy="4881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71" name="Google Shape;71;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75" name="Google Shape;75;p9"/>
          <p:cNvPicPr preferRelativeResize="0"/>
          <p:nvPr/>
        </p:nvPicPr>
        <p:blipFill rotWithShape="1">
          <a:blip r:embed="rId3">
            <a:alphaModFix/>
          </a:blip>
          <a:srcRect b="0" l="0" r="0" t="0"/>
          <a:stretch/>
        </p:blipFill>
        <p:spPr>
          <a:xfrm>
            <a:off x="7066666" y="5932891"/>
            <a:ext cx="1448684" cy="48814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6" name="Shape 76"/>
        <p:cNvGrpSpPr/>
        <p:nvPr/>
      </p:nvGrpSpPr>
      <p:grpSpPr>
        <a:xfrm>
          <a:off x="0" y="0"/>
          <a:ext cx="0" cy="0"/>
          <a:chOff x="0" y="0"/>
          <a:chExt cx="0" cy="0"/>
        </a:xfrm>
      </p:grpSpPr>
      <p:pic>
        <p:nvPicPr>
          <p:cNvPr id="77" name="Google Shape;77;p10"/>
          <p:cNvPicPr preferRelativeResize="0"/>
          <p:nvPr/>
        </p:nvPicPr>
        <p:blipFill rotWithShape="1">
          <a:blip r:embed="rId2">
            <a:alphaModFix/>
          </a:blip>
          <a:srcRect b="0" l="0" r="0" t="0"/>
          <a:stretch/>
        </p:blipFill>
        <p:spPr>
          <a:xfrm>
            <a:off x="7254240" y="9207"/>
            <a:ext cx="1889760" cy="6848793"/>
          </a:xfrm>
          <a:prstGeom prst="rect">
            <a:avLst/>
          </a:prstGeom>
          <a:noFill/>
          <a:ln>
            <a:noFill/>
          </a:ln>
        </p:spPr>
      </p:pic>
      <p:sp>
        <p:nvSpPr>
          <p:cNvPr id="78" name="Google Shape;78;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pic>
        <p:nvPicPr>
          <p:cNvPr id="81" name="Google Shape;81;p10"/>
          <p:cNvPicPr preferRelativeResize="0"/>
          <p:nvPr/>
        </p:nvPicPr>
        <p:blipFill rotWithShape="1">
          <a:blip r:embed="rId3">
            <a:alphaModFix/>
          </a:blip>
          <a:srcRect b="0" l="0" r="0" t="0"/>
          <a:stretch/>
        </p:blipFill>
        <p:spPr>
          <a:xfrm>
            <a:off x="7066666" y="5932891"/>
            <a:ext cx="1448684" cy="48814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6"/>
          <p:cNvPicPr preferRelativeResize="0"/>
          <p:nvPr/>
        </p:nvPicPr>
        <p:blipFill rotWithShape="1">
          <a:blip r:embed="rId3">
            <a:alphaModFix/>
          </a:blip>
          <a:srcRect b="12498" l="0" r="0" t="14455"/>
          <a:stretch/>
        </p:blipFill>
        <p:spPr>
          <a:xfrm>
            <a:off x="2428400" y="2122625"/>
            <a:ext cx="4287200" cy="3131775"/>
          </a:xfrm>
          <a:prstGeom prst="rect">
            <a:avLst/>
          </a:prstGeom>
          <a:noFill/>
          <a:ln>
            <a:noFill/>
          </a:ln>
        </p:spPr>
      </p:pic>
      <p:sp>
        <p:nvSpPr>
          <p:cNvPr id="126" name="Google Shape;126;p16"/>
          <p:cNvSpPr txBox="1"/>
          <p:nvPr/>
        </p:nvSpPr>
        <p:spPr>
          <a:xfrm>
            <a:off x="2107350" y="974450"/>
            <a:ext cx="4929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4400">
                <a:solidFill>
                  <a:srgbClr val="3F3F3F"/>
                </a:solidFill>
                <a:latin typeface="Montserrat SemiBold"/>
                <a:ea typeface="Montserrat SemiBold"/>
                <a:cs typeface="Montserrat SemiBold"/>
                <a:sym typeface="Montserrat SemiBold"/>
              </a:rPr>
              <a:t>Banco de Dados</a:t>
            </a:r>
            <a:endParaRPr sz="4400">
              <a:solidFill>
                <a:srgbClr val="3F3F3F"/>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nvSpPr>
        <p:spPr>
          <a:xfrm>
            <a:off x="3279000" y="643750"/>
            <a:ext cx="258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NoSQL x SQL</a:t>
            </a:r>
            <a:endParaRPr sz="2800">
              <a:solidFill>
                <a:srgbClr val="595959"/>
              </a:solidFill>
              <a:latin typeface="Montserrat SemiBold"/>
              <a:ea typeface="Montserrat SemiBold"/>
              <a:cs typeface="Montserrat SemiBold"/>
              <a:sym typeface="Montserrat SemiBold"/>
            </a:endParaRPr>
          </a:p>
        </p:txBody>
      </p:sp>
      <p:pic>
        <p:nvPicPr>
          <p:cNvPr id="184" name="Google Shape;184;p25"/>
          <p:cNvPicPr preferRelativeResize="0"/>
          <p:nvPr/>
        </p:nvPicPr>
        <p:blipFill rotWithShape="1">
          <a:blip r:embed="rId3">
            <a:alphaModFix/>
          </a:blip>
          <a:srcRect b="9034" l="0" r="0" t="2914"/>
          <a:stretch/>
        </p:blipFill>
        <p:spPr>
          <a:xfrm>
            <a:off x="985775" y="1929225"/>
            <a:ext cx="3620225" cy="2999550"/>
          </a:xfrm>
          <a:prstGeom prst="rect">
            <a:avLst/>
          </a:prstGeom>
          <a:noFill/>
          <a:ln>
            <a:noFill/>
          </a:ln>
        </p:spPr>
      </p:pic>
      <p:pic>
        <p:nvPicPr>
          <p:cNvPr id="185" name="Google Shape;185;p25"/>
          <p:cNvPicPr preferRelativeResize="0"/>
          <p:nvPr/>
        </p:nvPicPr>
        <p:blipFill rotWithShape="1">
          <a:blip r:embed="rId4">
            <a:alphaModFix/>
          </a:blip>
          <a:srcRect b="10080" l="0" r="0" t="0"/>
          <a:stretch/>
        </p:blipFill>
        <p:spPr>
          <a:xfrm>
            <a:off x="4787350" y="1792225"/>
            <a:ext cx="3370875" cy="327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nvSpPr>
        <p:spPr>
          <a:xfrm>
            <a:off x="3983700" y="644638"/>
            <a:ext cx="134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SGBD</a:t>
            </a:r>
            <a:endParaRPr sz="2800">
              <a:solidFill>
                <a:srgbClr val="595959"/>
              </a:solidFill>
              <a:latin typeface="Montserrat SemiBold"/>
              <a:ea typeface="Montserrat SemiBold"/>
              <a:cs typeface="Montserrat SemiBold"/>
              <a:sym typeface="Montserrat SemiBold"/>
            </a:endParaRPr>
          </a:p>
        </p:txBody>
      </p:sp>
      <p:sp>
        <p:nvSpPr>
          <p:cNvPr id="191" name="Google Shape;191;p26"/>
          <p:cNvSpPr txBox="1"/>
          <p:nvPr/>
        </p:nvSpPr>
        <p:spPr>
          <a:xfrm>
            <a:off x="722500" y="1443938"/>
            <a:ext cx="7965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O SGBD é o sistema gerenciador de banco de dados, ou seja, é um software que ajuda a gerenciar e organizar os dados do BD. Imagine que os dados são como livros em uma biblioteca: o SGBD é como o bibliotecário que organiza os livros e ajuda você a encontrar o que você precisa.</a:t>
            </a:r>
            <a:endParaRPr sz="2200">
              <a:solidFill>
                <a:srgbClr val="3F3F3F"/>
              </a:solidFill>
              <a:latin typeface="Calibri"/>
              <a:ea typeface="Calibri"/>
              <a:cs typeface="Calibri"/>
              <a:sym typeface="Calibri"/>
            </a:endParaRPr>
          </a:p>
          <a:p>
            <a:pPr indent="0" lvl="0" marL="0" rtl="0" algn="l">
              <a:spcBef>
                <a:spcPts val="0"/>
              </a:spcBef>
              <a:spcAft>
                <a:spcPts val="0"/>
              </a:spcAft>
              <a:buNone/>
            </a:pPr>
            <a:r>
              <a:rPr lang="pt-BR" sz="2200">
                <a:solidFill>
                  <a:srgbClr val="3F3F3F"/>
                </a:solidFill>
                <a:latin typeface="Calibri"/>
                <a:ea typeface="Calibri"/>
                <a:cs typeface="Calibri"/>
                <a:sym typeface="Calibri"/>
              </a:rPr>
              <a:t>O que vamos utilizar no laboratório 5 do módulo 8 é o MySQL (relacional)</a:t>
            </a:r>
            <a:endParaRPr sz="2200">
              <a:solidFill>
                <a:srgbClr val="3F3F3F"/>
              </a:solidFill>
              <a:latin typeface="Calibri"/>
              <a:ea typeface="Calibri"/>
              <a:cs typeface="Calibri"/>
              <a:sym typeface="Calibri"/>
            </a:endParaRPr>
          </a:p>
        </p:txBody>
      </p:sp>
      <p:pic>
        <p:nvPicPr>
          <p:cNvPr descr="Imagem contém logo do MySQL" id="192" name="Google Shape;192;p26"/>
          <p:cNvPicPr preferRelativeResize="0"/>
          <p:nvPr/>
        </p:nvPicPr>
        <p:blipFill rotWithShape="1">
          <a:blip r:embed="rId3">
            <a:alphaModFix/>
          </a:blip>
          <a:srcRect b="0" l="0" r="0" t="0"/>
          <a:stretch/>
        </p:blipFill>
        <p:spPr>
          <a:xfrm>
            <a:off x="2971782" y="3999027"/>
            <a:ext cx="3229430" cy="221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nvSpPr>
        <p:spPr>
          <a:xfrm>
            <a:off x="2546250" y="644650"/>
            <a:ext cx="405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Interfaces do MySQL</a:t>
            </a:r>
            <a:endParaRPr sz="2800">
              <a:solidFill>
                <a:srgbClr val="595959"/>
              </a:solidFill>
              <a:latin typeface="Montserrat SemiBold"/>
              <a:ea typeface="Montserrat SemiBold"/>
              <a:cs typeface="Montserrat SemiBold"/>
              <a:sym typeface="Montserrat SemiBold"/>
            </a:endParaRPr>
          </a:p>
        </p:txBody>
      </p:sp>
      <p:sp>
        <p:nvSpPr>
          <p:cNvPr id="198" name="Google Shape;198;p27"/>
          <p:cNvSpPr txBox="1"/>
          <p:nvPr/>
        </p:nvSpPr>
        <p:spPr>
          <a:xfrm>
            <a:off x="1530750" y="1699225"/>
            <a:ext cx="170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200">
                <a:solidFill>
                  <a:srgbClr val="3F3F3F"/>
                </a:solidFill>
                <a:latin typeface="Calibri"/>
                <a:ea typeface="Calibri"/>
                <a:cs typeface="Calibri"/>
                <a:sym typeface="Calibri"/>
              </a:rPr>
              <a:t>MySQL Shell</a:t>
            </a:r>
            <a:endParaRPr b="1" sz="2200">
              <a:solidFill>
                <a:srgbClr val="3F3F3F"/>
              </a:solidFill>
              <a:latin typeface="Calibri"/>
              <a:ea typeface="Calibri"/>
              <a:cs typeface="Calibri"/>
              <a:sym typeface="Calibri"/>
            </a:endParaRPr>
          </a:p>
        </p:txBody>
      </p:sp>
      <p:sp>
        <p:nvSpPr>
          <p:cNvPr id="199" name="Google Shape;199;p27"/>
          <p:cNvSpPr txBox="1"/>
          <p:nvPr/>
        </p:nvSpPr>
        <p:spPr>
          <a:xfrm>
            <a:off x="5538300" y="1699225"/>
            <a:ext cx="244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200">
                <a:solidFill>
                  <a:srgbClr val="3F3F3F"/>
                </a:solidFill>
                <a:latin typeface="Calibri"/>
                <a:ea typeface="Calibri"/>
                <a:cs typeface="Calibri"/>
                <a:sym typeface="Calibri"/>
              </a:rPr>
              <a:t>MySQL Workbench</a:t>
            </a:r>
            <a:endParaRPr b="1" sz="2200">
              <a:solidFill>
                <a:srgbClr val="3F3F3F"/>
              </a:solidFill>
              <a:latin typeface="Calibri"/>
              <a:ea typeface="Calibri"/>
              <a:cs typeface="Calibri"/>
              <a:sym typeface="Calibri"/>
            </a:endParaRPr>
          </a:p>
        </p:txBody>
      </p:sp>
      <p:pic>
        <p:nvPicPr>
          <p:cNvPr id="200" name="Google Shape;200;p27"/>
          <p:cNvPicPr preferRelativeResize="0"/>
          <p:nvPr/>
        </p:nvPicPr>
        <p:blipFill>
          <a:blip r:embed="rId3">
            <a:alphaModFix/>
          </a:blip>
          <a:stretch>
            <a:fillRect/>
          </a:stretch>
        </p:blipFill>
        <p:spPr>
          <a:xfrm>
            <a:off x="355800" y="2222425"/>
            <a:ext cx="4051499" cy="2790922"/>
          </a:xfrm>
          <a:prstGeom prst="rect">
            <a:avLst/>
          </a:prstGeom>
          <a:noFill/>
          <a:ln>
            <a:noFill/>
          </a:ln>
        </p:spPr>
      </p:pic>
      <p:pic>
        <p:nvPicPr>
          <p:cNvPr id="201" name="Google Shape;201;p27"/>
          <p:cNvPicPr preferRelativeResize="0"/>
          <p:nvPr/>
        </p:nvPicPr>
        <p:blipFill>
          <a:blip r:embed="rId4">
            <a:alphaModFix/>
          </a:blip>
          <a:stretch>
            <a:fillRect/>
          </a:stretch>
        </p:blipFill>
        <p:spPr>
          <a:xfrm>
            <a:off x="4736701" y="2300950"/>
            <a:ext cx="4051500" cy="2592959"/>
          </a:xfrm>
          <a:prstGeom prst="rect">
            <a:avLst/>
          </a:prstGeom>
          <a:noFill/>
          <a:ln>
            <a:noFill/>
          </a:ln>
        </p:spPr>
      </p:pic>
      <p:sp>
        <p:nvSpPr>
          <p:cNvPr id="202" name="Google Shape;202;p27"/>
          <p:cNvSpPr txBox="1"/>
          <p:nvPr/>
        </p:nvSpPr>
        <p:spPr>
          <a:xfrm>
            <a:off x="355800" y="5013350"/>
            <a:ext cx="4051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2200">
                <a:solidFill>
                  <a:srgbClr val="3F3F3F"/>
                </a:solidFill>
                <a:latin typeface="Calibri"/>
                <a:ea typeface="Calibri"/>
                <a:cs typeface="Calibri"/>
                <a:sym typeface="Calibri"/>
              </a:rPr>
              <a:t>Interface de linha de comando (CLI)</a:t>
            </a:r>
            <a:endParaRPr sz="2200">
              <a:solidFill>
                <a:srgbClr val="3F3F3F"/>
              </a:solidFill>
              <a:latin typeface="Calibri"/>
              <a:ea typeface="Calibri"/>
              <a:cs typeface="Calibri"/>
              <a:sym typeface="Calibri"/>
            </a:endParaRPr>
          </a:p>
        </p:txBody>
      </p:sp>
      <p:sp>
        <p:nvSpPr>
          <p:cNvPr id="203" name="Google Shape;203;p27"/>
          <p:cNvSpPr txBox="1"/>
          <p:nvPr/>
        </p:nvSpPr>
        <p:spPr>
          <a:xfrm>
            <a:off x="4736700" y="4972425"/>
            <a:ext cx="405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2200">
                <a:solidFill>
                  <a:srgbClr val="3F3F3F"/>
                </a:solidFill>
                <a:latin typeface="Calibri"/>
                <a:ea typeface="Calibri"/>
                <a:cs typeface="Calibri"/>
                <a:sym typeface="Calibri"/>
              </a:rPr>
              <a:t>Interface visual</a:t>
            </a:r>
            <a:endParaRPr sz="2200">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nvSpPr>
        <p:spPr>
          <a:xfrm>
            <a:off x="3453000" y="760650"/>
            <a:ext cx="223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Operações</a:t>
            </a:r>
            <a:endParaRPr sz="2800">
              <a:solidFill>
                <a:srgbClr val="595959"/>
              </a:solidFill>
              <a:latin typeface="Montserrat SemiBold"/>
              <a:ea typeface="Montserrat SemiBold"/>
              <a:cs typeface="Montserrat SemiBold"/>
              <a:sym typeface="Montserrat SemiBold"/>
            </a:endParaRPr>
          </a:p>
        </p:txBody>
      </p:sp>
      <p:pic>
        <p:nvPicPr>
          <p:cNvPr descr="Imagem contém um fluxo indicando as três divisões lógicas do SQL: a. DDL com os respectivos comandos create, alter e drop; b. DML com os respectivos comandos insert, update e delete; c. DQL com o respectivo comando select" id="209" name="Google Shape;209;p28"/>
          <p:cNvPicPr preferRelativeResize="0"/>
          <p:nvPr/>
        </p:nvPicPr>
        <p:blipFill rotWithShape="1">
          <a:blip r:embed="rId3">
            <a:alphaModFix/>
          </a:blip>
          <a:srcRect b="0" l="0" r="0" t="0"/>
          <a:stretch/>
        </p:blipFill>
        <p:spPr>
          <a:xfrm>
            <a:off x="1813127" y="2795475"/>
            <a:ext cx="5517750" cy="3177100"/>
          </a:xfrm>
          <a:prstGeom prst="rect">
            <a:avLst/>
          </a:prstGeom>
          <a:noFill/>
          <a:ln>
            <a:noFill/>
          </a:ln>
        </p:spPr>
      </p:pic>
      <p:sp>
        <p:nvSpPr>
          <p:cNvPr id="210" name="Google Shape;210;p28"/>
          <p:cNvSpPr txBox="1"/>
          <p:nvPr/>
        </p:nvSpPr>
        <p:spPr>
          <a:xfrm>
            <a:off x="834450" y="1594875"/>
            <a:ext cx="7475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DDL, DML e DQL são sublinguagens dentro da linguagem SQL que são usadas para realizar diferentes tipos de operações em um banco de dados</a:t>
            </a:r>
            <a:endParaRPr sz="2200">
              <a:solidFill>
                <a:srgbClr val="3F3F3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nvSpPr>
        <p:spPr>
          <a:xfrm>
            <a:off x="4054050" y="1437475"/>
            <a:ext cx="103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DDL</a:t>
            </a:r>
            <a:endParaRPr sz="2800">
              <a:solidFill>
                <a:srgbClr val="595959"/>
              </a:solidFill>
              <a:latin typeface="Montserrat SemiBold"/>
              <a:ea typeface="Montserrat SemiBold"/>
              <a:cs typeface="Montserrat SemiBold"/>
              <a:sym typeface="Montserrat SemiBold"/>
            </a:endParaRPr>
          </a:p>
        </p:txBody>
      </p:sp>
      <p:sp>
        <p:nvSpPr>
          <p:cNvPr id="216" name="Google Shape;216;p29"/>
          <p:cNvSpPr txBox="1"/>
          <p:nvPr/>
        </p:nvSpPr>
        <p:spPr>
          <a:xfrm>
            <a:off x="708000" y="2381738"/>
            <a:ext cx="7965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As instruções DDL são usadas para definir e alterar a estrutura de um banco de dados. As mudanças são permanentes.</a:t>
            </a:r>
            <a:endParaRPr sz="2200">
              <a:solidFill>
                <a:srgbClr val="3F3F3F"/>
              </a:solidFill>
              <a:latin typeface="Calibri"/>
              <a:ea typeface="Calibri"/>
              <a:cs typeface="Calibri"/>
              <a:sym typeface="Calibri"/>
            </a:endParaRPr>
          </a:p>
          <a:p>
            <a:pPr indent="0" lvl="0" marL="0" rtl="0" algn="l">
              <a:spcBef>
                <a:spcPts val="0"/>
              </a:spcBef>
              <a:spcAft>
                <a:spcPts val="0"/>
              </a:spcAft>
              <a:buNone/>
            </a:pPr>
            <a:r>
              <a:t/>
            </a:r>
            <a:endParaRPr sz="2200">
              <a:solidFill>
                <a:srgbClr val="3F3F3F"/>
              </a:solidFill>
              <a:latin typeface="Calibri"/>
              <a:ea typeface="Calibri"/>
              <a:cs typeface="Calibri"/>
              <a:sym typeface="Calibri"/>
            </a:endParaRPr>
          </a:p>
          <a:p>
            <a:pPr indent="0" lvl="0" marL="0" rtl="0" algn="l">
              <a:spcBef>
                <a:spcPts val="0"/>
              </a:spcBef>
              <a:spcAft>
                <a:spcPts val="0"/>
              </a:spcAft>
              <a:buNone/>
            </a:pPr>
            <a:r>
              <a:rPr lang="pt-BR" sz="2200">
                <a:solidFill>
                  <a:srgbClr val="3F3F3F"/>
                </a:solidFill>
                <a:latin typeface="Calibri"/>
                <a:ea typeface="Calibri"/>
                <a:cs typeface="Calibri"/>
                <a:sym typeface="Calibri"/>
              </a:rPr>
              <a:t>As principais são:</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CREATE: cria um novo banco de dados ou novas tabelas</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USE: define qual banco de dados será utilizado</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ALTER: altera o banco de dados</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DROP: exclui o banco ou tabelas</a:t>
            </a:r>
            <a:endParaRPr sz="22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nvSpPr>
        <p:spPr>
          <a:xfrm>
            <a:off x="2774100" y="640025"/>
            <a:ext cx="359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Exemplos de </a:t>
            </a:r>
            <a:r>
              <a:rPr lang="pt-BR" sz="2800">
                <a:solidFill>
                  <a:srgbClr val="595959"/>
                </a:solidFill>
                <a:latin typeface="Montserrat SemiBold"/>
                <a:ea typeface="Montserrat SemiBold"/>
                <a:cs typeface="Montserrat SemiBold"/>
                <a:sym typeface="Montserrat SemiBold"/>
              </a:rPr>
              <a:t>DDL</a:t>
            </a:r>
            <a:endParaRPr sz="2800">
              <a:solidFill>
                <a:srgbClr val="595959"/>
              </a:solidFill>
              <a:latin typeface="Montserrat SemiBold"/>
              <a:ea typeface="Montserrat SemiBold"/>
              <a:cs typeface="Montserrat SemiBold"/>
              <a:sym typeface="Montserrat SemiBold"/>
            </a:endParaRPr>
          </a:p>
        </p:txBody>
      </p:sp>
      <p:pic>
        <p:nvPicPr>
          <p:cNvPr descr="Imagem contém print da interface do MySQL executando o comando descrito anteriormente, realizando a criação de uma tabela" id="222" name="Google Shape;222;p30"/>
          <p:cNvPicPr preferRelativeResize="0"/>
          <p:nvPr/>
        </p:nvPicPr>
        <p:blipFill rotWithShape="1">
          <a:blip r:embed="rId3">
            <a:alphaModFix/>
          </a:blip>
          <a:srcRect b="0" l="0" r="0" t="0"/>
          <a:stretch/>
        </p:blipFill>
        <p:spPr>
          <a:xfrm>
            <a:off x="1134113" y="1883125"/>
            <a:ext cx="6875774" cy="3716449"/>
          </a:xfrm>
          <a:prstGeom prst="rect">
            <a:avLst/>
          </a:prstGeom>
          <a:noFill/>
          <a:ln>
            <a:noFill/>
          </a:ln>
        </p:spPr>
      </p:pic>
      <p:sp>
        <p:nvSpPr>
          <p:cNvPr id="223" name="Google Shape;223;p30"/>
          <p:cNvSpPr txBox="1"/>
          <p:nvPr/>
        </p:nvSpPr>
        <p:spPr>
          <a:xfrm>
            <a:off x="3670350" y="1359925"/>
            <a:ext cx="180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CREATE e USE</a:t>
            </a:r>
            <a:endParaRPr sz="2200">
              <a:solidFill>
                <a:srgbClr val="3F3F3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nvSpPr>
        <p:spPr>
          <a:xfrm>
            <a:off x="2774100" y="640025"/>
            <a:ext cx="359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Exemplos de DDL</a:t>
            </a:r>
            <a:endParaRPr sz="2800">
              <a:solidFill>
                <a:srgbClr val="595959"/>
              </a:solidFill>
              <a:latin typeface="Montserrat SemiBold"/>
              <a:ea typeface="Montserrat SemiBold"/>
              <a:cs typeface="Montserrat SemiBold"/>
              <a:sym typeface="Montserrat SemiBold"/>
            </a:endParaRPr>
          </a:p>
        </p:txBody>
      </p:sp>
      <p:sp>
        <p:nvSpPr>
          <p:cNvPr id="229" name="Google Shape;229;p31"/>
          <p:cNvSpPr txBox="1"/>
          <p:nvPr/>
        </p:nvSpPr>
        <p:spPr>
          <a:xfrm>
            <a:off x="4071450" y="1359925"/>
            <a:ext cx="100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ALTER</a:t>
            </a:r>
            <a:endParaRPr sz="2200">
              <a:solidFill>
                <a:srgbClr val="3F3F3F"/>
              </a:solidFill>
              <a:latin typeface="Calibri"/>
              <a:ea typeface="Calibri"/>
              <a:cs typeface="Calibri"/>
              <a:sym typeface="Calibri"/>
            </a:endParaRPr>
          </a:p>
        </p:txBody>
      </p:sp>
      <p:pic>
        <p:nvPicPr>
          <p:cNvPr descr="Imagem contém print da interface do MySQL executando o comando descrito anteriormente, realizando a alteração de uma tabela adicionando uma nova coluna " id="230" name="Google Shape;230;p31"/>
          <p:cNvPicPr preferRelativeResize="0"/>
          <p:nvPr/>
        </p:nvPicPr>
        <p:blipFill rotWithShape="1">
          <a:blip r:embed="rId3">
            <a:alphaModFix/>
          </a:blip>
          <a:srcRect b="0" l="0" r="0" t="0"/>
          <a:stretch/>
        </p:blipFill>
        <p:spPr>
          <a:xfrm>
            <a:off x="1134125" y="1987424"/>
            <a:ext cx="6875750" cy="3738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nvSpPr>
        <p:spPr>
          <a:xfrm>
            <a:off x="2774100" y="640025"/>
            <a:ext cx="359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Exemplos de DDL</a:t>
            </a:r>
            <a:endParaRPr sz="2800">
              <a:solidFill>
                <a:srgbClr val="595959"/>
              </a:solidFill>
              <a:latin typeface="Montserrat SemiBold"/>
              <a:ea typeface="Montserrat SemiBold"/>
              <a:cs typeface="Montserrat SemiBold"/>
              <a:sym typeface="Montserrat SemiBold"/>
            </a:endParaRPr>
          </a:p>
        </p:txBody>
      </p:sp>
      <p:sp>
        <p:nvSpPr>
          <p:cNvPr id="236" name="Google Shape;236;p32"/>
          <p:cNvSpPr txBox="1"/>
          <p:nvPr/>
        </p:nvSpPr>
        <p:spPr>
          <a:xfrm>
            <a:off x="4129350" y="1359925"/>
            <a:ext cx="88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DROP</a:t>
            </a:r>
            <a:endParaRPr sz="2200">
              <a:solidFill>
                <a:srgbClr val="3F3F3F"/>
              </a:solidFill>
              <a:latin typeface="Calibri"/>
              <a:ea typeface="Calibri"/>
              <a:cs typeface="Calibri"/>
              <a:sym typeface="Calibri"/>
            </a:endParaRPr>
          </a:p>
        </p:txBody>
      </p:sp>
      <p:pic>
        <p:nvPicPr>
          <p:cNvPr descr="Imagem contém print da interface do MySQL executando o comando descrito anteriormente, realizando a exclusão do banco de dados" id="237" name="Google Shape;237;p32"/>
          <p:cNvPicPr preferRelativeResize="0"/>
          <p:nvPr/>
        </p:nvPicPr>
        <p:blipFill rotWithShape="1">
          <a:blip r:embed="rId3">
            <a:alphaModFix/>
          </a:blip>
          <a:srcRect b="0" l="0" r="0" t="0"/>
          <a:stretch/>
        </p:blipFill>
        <p:spPr>
          <a:xfrm>
            <a:off x="1132799" y="1987425"/>
            <a:ext cx="6878425" cy="371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nvSpPr>
        <p:spPr>
          <a:xfrm>
            <a:off x="4054050" y="1437475"/>
            <a:ext cx="103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DML</a:t>
            </a:r>
            <a:endParaRPr sz="2800">
              <a:solidFill>
                <a:srgbClr val="595959"/>
              </a:solidFill>
              <a:latin typeface="Montserrat SemiBold"/>
              <a:ea typeface="Montserrat SemiBold"/>
              <a:cs typeface="Montserrat SemiBold"/>
              <a:sym typeface="Montserrat SemiBold"/>
            </a:endParaRPr>
          </a:p>
        </p:txBody>
      </p:sp>
      <p:sp>
        <p:nvSpPr>
          <p:cNvPr id="243" name="Google Shape;243;p33"/>
          <p:cNvSpPr txBox="1"/>
          <p:nvPr/>
        </p:nvSpPr>
        <p:spPr>
          <a:xfrm>
            <a:off x="708000" y="2381738"/>
            <a:ext cx="7965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As instruções DML são usadas para inserir, atualizar e excluir dados em um banco de dados, permitindo que você manipule os dados dentro das tabelas.</a:t>
            </a:r>
            <a:r>
              <a:rPr lang="pt-BR" sz="2200">
                <a:solidFill>
                  <a:srgbClr val="3F3F3F"/>
                </a:solidFill>
                <a:latin typeface="Calibri"/>
                <a:ea typeface="Calibri"/>
                <a:cs typeface="Calibri"/>
                <a:sym typeface="Calibri"/>
              </a:rPr>
              <a:t> As mudanças podem ser revertidas.</a:t>
            </a:r>
            <a:endParaRPr sz="2200">
              <a:solidFill>
                <a:srgbClr val="3F3F3F"/>
              </a:solidFill>
              <a:latin typeface="Calibri"/>
              <a:ea typeface="Calibri"/>
              <a:cs typeface="Calibri"/>
              <a:sym typeface="Calibri"/>
            </a:endParaRPr>
          </a:p>
          <a:p>
            <a:pPr indent="0" lvl="0" marL="0" rtl="0" algn="l">
              <a:spcBef>
                <a:spcPts val="0"/>
              </a:spcBef>
              <a:spcAft>
                <a:spcPts val="0"/>
              </a:spcAft>
              <a:buNone/>
            </a:pPr>
            <a:r>
              <a:t/>
            </a:r>
            <a:endParaRPr sz="2200">
              <a:solidFill>
                <a:srgbClr val="3F3F3F"/>
              </a:solidFill>
              <a:latin typeface="Calibri"/>
              <a:ea typeface="Calibri"/>
              <a:cs typeface="Calibri"/>
              <a:sym typeface="Calibri"/>
            </a:endParaRPr>
          </a:p>
          <a:p>
            <a:pPr indent="0" lvl="0" marL="0" rtl="0" algn="l">
              <a:spcBef>
                <a:spcPts val="0"/>
              </a:spcBef>
              <a:spcAft>
                <a:spcPts val="0"/>
              </a:spcAft>
              <a:buNone/>
            </a:pPr>
            <a:r>
              <a:rPr lang="pt-BR" sz="2200">
                <a:solidFill>
                  <a:srgbClr val="3F3F3F"/>
                </a:solidFill>
                <a:latin typeface="Calibri"/>
                <a:ea typeface="Calibri"/>
                <a:cs typeface="Calibri"/>
                <a:sym typeface="Calibri"/>
              </a:rPr>
              <a:t>As principais são:</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INSERT: insere dados em uma tabela</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UPDATE: atualiza dados existentes em uma tabela</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DELETE: exclui um dado</a:t>
            </a:r>
            <a:endParaRPr sz="2200">
              <a:solidFill>
                <a:srgbClr val="3F3F3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nvSpPr>
        <p:spPr>
          <a:xfrm>
            <a:off x="2774100" y="640025"/>
            <a:ext cx="359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Exemplos de DML</a:t>
            </a:r>
            <a:endParaRPr sz="2800">
              <a:solidFill>
                <a:srgbClr val="595959"/>
              </a:solidFill>
              <a:latin typeface="Montserrat SemiBold"/>
              <a:ea typeface="Montserrat SemiBold"/>
              <a:cs typeface="Montserrat SemiBold"/>
              <a:sym typeface="Montserrat SemiBold"/>
            </a:endParaRPr>
          </a:p>
        </p:txBody>
      </p:sp>
      <p:sp>
        <p:nvSpPr>
          <p:cNvPr id="249" name="Google Shape;249;p34"/>
          <p:cNvSpPr txBox="1"/>
          <p:nvPr/>
        </p:nvSpPr>
        <p:spPr>
          <a:xfrm>
            <a:off x="4129350" y="1359925"/>
            <a:ext cx="107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INSERT</a:t>
            </a:r>
            <a:endParaRPr sz="2200">
              <a:solidFill>
                <a:srgbClr val="3F3F3F"/>
              </a:solidFill>
              <a:latin typeface="Calibri"/>
              <a:ea typeface="Calibri"/>
              <a:cs typeface="Calibri"/>
              <a:sym typeface="Calibri"/>
            </a:endParaRPr>
          </a:p>
        </p:txBody>
      </p:sp>
      <p:pic>
        <p:nvPicPr>
          <p:cNvPr descr="Imagem contém print da interface do MySQL executando o comando descrito anteriormente, realizando a inserção de um registro na tabela" id="250" name="Google Shape;250;p34"/>
          <p:cNvPicPr preferRelativeResize="0"/>
          <p:nvPr/>
        </p:nvPicPr>
        <p:blipFill rotWithShape="1">
          <a:blip r:embed="rId3">
            <a:alphaModFix/>
          </a:blip>
          <a:srcRect b="0" l="0" r="0" t="0"/>
          <a:stretch/>
        </p:blipFill>
        <p:spPr>
          <a:xfrm>
            <a:off x="1121024" y="1987424"/>
            <a:ext cx="6901959" cy="371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nvSpPr>
        <p:spPr>
          <a:xfrm>
            <a:off x="894500" y="732750"/>
            <a:ext cx="471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D</a:t>
            </a:r>
            <a:r>
              <a:rPr lang="pt-BR" sz="2800">
                <a:solidFill>
                  <a:srgbClr val="595959"/>
                </a:solidFill>
                <a:latin typeface="Montserrat SemiBold"/>
                <a:ea typeface="Montserrat SemiBold"/>
                <a:cs typeface="Montserrat SemiBold"/>
                <a:sym typeface="Montserrat SemiBold"/>
              </a:rPr>
              <a:t>ados</a:t>
            </a:r>
            <a:endParaRPr sz="2800">
              <a:solidFill>
                <a:srgbClr val="595959"/>
              </a:solidFill>
              <a:latin typeface="Montserrat SemiBold"/>
              <a:ea typeface="Montserrat SemiBold"/>
              <a:cs typeface="Montserrat SemiBold"/>
              <a:sym typeface="Montserrat SemiBold"/>
            </a:endParaRPr>
          </a:p>
        </p:txBody>
      </p:sp>
      <p:sp>
        <p:nvSpPr>
          <p:cNvPr id="132" name="Google Shape;132;p17"/>
          <p:cNvSpPr txBox="1"/>
          <p:nvPr/>
        </p:nvSpPr>
        <p:spPr>
          <a:xfrm>
            <a:off x="894500" y="1348350"/>
            <a:ext cx="7648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Dado é aquilo que podemos coletar, armazenar e processar para gerar insights e ajudar a tomar decisões. Podem ser números, palavras, imagens, a idade de alguém, e são essenciais para muitas áreas. Analisar os dados permite identificar padrões, entender tendências e até mesmo prever o futuro</a:t>
            </a:r>
            <a:endParaRPr sz="2200">
              <a:solidFill>
                <a:srgbClr val="3F3F3F"/>
              </a:solidFill>
              <a:latin typeface="Calibri"/>
              <a:ea typeface="Calibri"/>
              <a:cs typeface="Calibri"/>
              <a:sym typeface="Calibri"/>
            </a:endParaRPr>
          </a:p>
        </p:txBody>
      </p:sp>
      <p:pic>
        <p:nvPicPr>
          <p:cNvPr id="133" name="Google Shape;133;p17"/>
          <p:cNvPicPr preferRelativeResize="0"/>
          <p:nvPr/>
        </p:nvPicPr>
        <p:blipFill>
          <a:blip r:embed="rId3">
            <a:alphaModFix/>
          </a:blip>
          <a:stretch>
            <a:fillRect/>
          </a:stretch>
        </p:blipFill>
        <p:spPr>
          <a:xfrm>
            <a:off x="2301688" y="3564750"/>
            <a:ext cx="4540625" cy="3003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nvSpPr>
        <p:spPr>
          <a:xfrm>
            <a:off x="2774100" y="640025"/>
            <a:ext cx="359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Exemplos de DML</a:t>
            </a:r>
            <a:endParaRPr sz="2800">
              <a:solidFill>
                <a:srgbClr val="595959"/>
              </a:solidFill>
              <a:latin typeface="Montserrat SemiBold"/>
              <a:ea typeface="Montserrat SemiBold"/>
              <a:cs typeface="Montserrat SemiBold"/>
              <a:sym typeface="Montserrat SemiBold"/>
            </a:endParaRPr>
          </a:p>
        </p:txBody>
      </p:sp>
      <p:sp>
        <p:nvSpPr>
          <p:cNvPr id="256" name="Google Shape;256;p35"/>
          <p:cNvSpPr txBox="1"/>
          <p:nvPr/>
        </p:nvSpPr>
        <p:spPr>
          <a:xfrm>
            <a:off x="4129350" y="1359925"/>
            <a:ext cx="1180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UPDATE</a:t>
            </a:r>
            <a:endParaRPr sz="2200">
              <a:solidFill>
                <a:srgbClr val="3F3F3F"/>
              </a:solidFill>
              <a:latin typeface="Calibri"/>
              <a:ea typeface="Calibri"/>
              <a:cs typeface="Calibri"/>
              <a:sym typeface="Calibri"/>
            </a:endParaRPr>
          </a:p>
        </p:txBody>
      </p:sp>
      <p:pic>
        <p:nvPicPr>
          <p:cNvPr descr="Imagem contém print da interface do MySQL executando o comando descrito anteriormente, realizando a atualização do valor do e-mail onde o CPF precisa corresponder a um CPF registrado na tabela" id="257" name="Google Shape;257;p35"/>
          <p:cNvPicPr preferRelativeResize="0"/>
          <p:nvPr/>
        </p:nvPicPr>
        <p:blipFill rotWithShape="1">
          <a:blip r:embed="rId3">
            <a:alphaModFix/>
          </a:blip>
          <a:srcRect b="0" l="0" r="0" t="0"/>
          <a:stretch/>
        </p:blipFill>
        <p:spPr>
          <a:xfrm>
            <a:off x="2031687" y="1883125"/>
            <a:ext cx="5080626" cy="42775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nvSpPr>
        <p:spPr>
          <a:xfrm>
            <a:off x="2774100" y="640025"/>
            <a:ext cx="359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Exemplos de DML</a:t>
            </a:r>
            <a:endParaRPr sz="2800">
              <a:solidFill>
                <a:srgbClr val="595959"/>
              </a:solidFill>
              <a:latin typeface="Montserrat SemiBold"/>
              <a:ea typeface="Montserrat SemiBold"/>
              <a:cs typeface="Montserrat SemiBold"/>
              <a:sym typeface="Montserrat SemiBold"/>
            </a:endParaRPr>
          </a:p>
        </p:txBody>
      </p:sp>
      <p:sp>
        <p:nvSpPr>
          <p:cNvPr id="263" name="Google Shape;263;p36"/>
          <p:cNvSpPr txBox="1"/>
          <p:nvPr/>
        </p:nvSpPr>
        <p:spPr>
          <a:xfrm>
            <a:off x="4129350" y="1359925"/>
            <a:ext cx="107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DELETE</a:t>
            </a:r>
            <a:endParaRPr sz="2200">
              <a:solidFill>
                <a:srgbClr val="3F3F3F"/>
              </a:solidFill>
              <a:latin typeface="Calibri"/>
              <a:ea typeface="Calibri"/>
              <a:cs typeface="Calibri"/>
              <a:sym typeface="Calibri"/>
            </a:endParaRPr>
          </a:p>
        </p:txBody>
      </p:sp>
      <p:pic>
        <p:nvPicPr>
          <p:cNvPr descr="Imagem contém print da interface do MySQL executando o comando descrito anteriormente, realizando a exclusão de um registro onde o CPF precisa corresponder a um CPF registrado na tabela" id="264" name="Google Shape;264;p36"/>
          <p:cNvPicPr preferRelativeResize="0"/>
          <p:nvPr/>
        </p:nvPicPr>
        <p:blipFill rotWithShape="1">
          <a:blip r:embed="rId3">
            <a:alphaModFix/>
          </a:blip>
          <a:srcRect b="0" l="0" r="0" t="0"/>
          <a:stretch/>
        </p:blipFill>
        <p:spPr>
          <a:xfrm>
            <a:off x="2044264" y="1883125"/>
            <a:ext cx="5055475" cy="4226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nvSpPr>
        <p:spPr>
          <a:xfrm>
            <a:off x="4054050" y="1437475"/>
            <a:ext cx="103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DQL</a:t>
            </a:r>
            <a:endParaRPr sz="2800">
              <a:solidFill>
                <a:srgbClr val="595959"/>
              </a:solidFill>
              <a:latin typeface="Montserrat SemiBold"/>
              <a:ea typeface="Montserrat SemiBold"/>
              <a:cs typeface="Montserrat SemiBold"/>
              <a:sym typeface="Montserrat SemiBold"/>
            </a:endParaRPr>
          </a:p>
        </p:txBody>
      </p:sp>
      <p:sp>
        <p:nvSpPr>
          <p:cNvPr id="270" name="Google Shape;270;p37"/>
          <p:cNvSpPr txBox="1"/>
          <p:nvPr/>
        </p:nvSpPr>
        <p:spPr>
          <a:xfrm>
            <a:off x="708000" y="2381738"/>
            <a:ext cx="7965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As instruções DQL são usadas para consultar os dados de um banco de dados, permitindo que você faça perguntas ao banco de dados e obtenha respostas na forma de resultados de consulta.</a:t>
            </a:r>
            <a:endParaRPr sz="2200">
              <a:solidFill>
                <a:srgbClr val="3F3F3F"/>
              </a:solidFill>
              <a:latin typeface="Calibri"/>
              <a:ea typeface="Calibri"/>
              <a:cs typeface="Calibri"/>
              <a:sym typeface="Calibri"/>
            </a:endParaRPr>
          </a:p>
          <a:p>
            <a:pPr indent="0" lvl="0" marL="0" rtl="0" algn="l">
              <a:spcBef>
                <a:spcPts val="0"/>
              </a:spcBef>
              <a:spcAft>
                <a:spcPts val="0"/>
              </a:spcAft>
              <a:buNone/>
            </a:pPr>
            <a:r>
              <a:t/>
            </a:r>
            <a:endParaRPr sz="2200">
              <a:solidFill>
                <a:srgbClr val="3F3F3F"/>
              </a:solidFill>
              <a:latin typeface="Calibri"/>
              <a:ea typeface="Calibri"/>
              <a:cs typeface="Calibri"/>
              <a:sym typeface="Calibri"/>
            </a:endParaRPr>
          </a:p>
          <a:p>
            <a:pPr indent="0" lvl="0" marL="0" rtl="0" algn="l">
              <a:spcBef>
                <a:spcPts val="0"/>
              </a:spcBef>
              <a:spcAft>
                <a:spcPts val="0"/>
              </a:spcAft>
              <a:buNone/>
            </a:pPr>
            <a:r>
              <a:rPr lang="pt-BR" sz="2200">
                <a:solidFill>
                  <a:srgbClr val="3F3F3F"/>
                </a:solidFill>
                <a:latin typeface="Calibri"/>
                <a:ea typeface="Calibri"/>
                <a:cs typeface="Calibri"/>
                <a:sym typeface="Calibri"/>
              </a:rPr>
              <a:t>O principal é:</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SELECT: comando que puxa as infos de uma tabela</a:t>
            </a:r>
            <a:endParaRPr sz="2200">
              <a:solidFill>
                <a:srgbClr val="3F3F3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nvSpPr>
        <p:spPr>
          <a:xfrm>
            <a:off x="2774100" y="640025"/>
            <a:ext cx="359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Exemplos de D	QL</a:t>
            </a:r>
            <a:endParaRPr sz="2800">
              <a:solidFill>
                <a:srgbClr val="595959"/>
              </a:solidFill>
              <a:latin typeface="Montserrat SemiBold"/>
              <a:ea typeface="Montserrat SemiBold"/>
              <a:cs typeface="Montserrat SemiBold"/>
              <a:sym typeface="Montserrat SemiBold"/>
            </a:endParaRPr>
          </a:p>
        </p:txBody>
      </p:sp>
      <p:sp>
        <p:nvSpPr>
          <p:cNvPr id="276" name="Google Shape;276;p38"/>
          <p:cNvSpPr txBox="1"/>
          <p:nvPr/>
        </p:nvSpPr>
        <p:spPr>
          <a:xfrm>
            <a:off x="4129350" y="1359925"/>
            <a:ext cx="1006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SELECT</a:t>
            </a:r>
            <a:endParaRPr sz="2200">
              <a:solidFill>
                <a:srgbClr val="3F3F3F"/>
              </a:solidFill>
              <a:latin typeface="Calibri"/>
              <a:ea typeface="Calibri"/>
              <a:cs typeface="Calibri"/>
              <a:sym typeface="Calibri"/>
            </a:endParaRPr>
          </a:p>
        </p:txBody>
      </p:sp>
      <p:pic>
        <p:nvPicPr>
          <p:cNvPr descr="Imagem contém print da interface do MySQL executando o comando descrito anteriormente, realizando a consulta de todos os registros da tabela" id="277" name="Google Shape;277;p38"/>
          <p:cNvPicPr preferRelativeResize="0"/>
          <p:nvPr/>
        </p:nvPicPr>
        <p:blipFill rotWithShape="1">
          <a:blip r:embed="rId3">
            <a:alphaModFix/>
          </a:blip>
          <a:srcRect b="0" l="0" r="0" t="0"/>
          <a:stretch/>
        </p:blipFill>
        <p:spPr>
          <a:xfrm>
            <a:off x="1059913" y="1987424"/>
            <a:ext cx="7024183" cy="3716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707846" y="2663444"/>
            <a:ext cx="6302553" cy="1029128"/>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6600"/>
              <a:buFont typeface="Montserrat"/>
              <a:buNone/>
            </a:pPr>
            <a:r>
              <a:rPr lang="pt-BR">
                <a:latin typeface="Montserrat"/>
                <a:ea typeface="Montserrat"/>
                <a:cs typeface="Montserrat"/>
                <a:sym typeface="Montserrat"/>
              </a:rPr>
              <a:t>Bora lá! </a:t>
            </a:r>
            <a:r>
              <a:rPr b="0" lang="pt-BR">
                <a:solidFill>
                  <a:srgbClr val="CCCCCC"/>
                </a:solidFill>
                <a:latin typeface="Quattrocento Sans"/>
                <a:ea typeface="Quattrocento Sans"/>
                <a:cs typeface="Quattrocento Sans"/>
                <a:sym typeface="Quattrocento Sans"/>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nvSpPr>
        <p:spPr>
          <a:xfrm>
            <a:off x="713375" y="353775"/>
            <a:ext cx="471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Tipos</a:t>
            </a:r>
            <a:r>
              <a:rPr lang="pt-BR" sz="2800">
                <a:solidFill>
                  <a:srgbClr val="595959"/>
                </a:solidFill>
                <a:latin typeface="Montserrat SemiBold"/>
                <a:ea typeface="Montserrat SemiBold"/>
                <a:cs typeface="Montserrat SemiBold"/>
                <a:sym typeface="Montserrat SemiBold"/>
              </a:rPr>
              <a:t> de dados</a:t>
            </a:r>
            <a:endParaRPr sz="2800">
              <a:solidFill>
                <a:srgbClr val="595959"/>
              </a:solidFill>
              <a:latin typeface="Montserrat SemiBold"/>
              <a:ea typeface="Montserrat SemiBold"/>
              <a:cs typeface="Montserrat SemiBold"/>
              <a:sym typeface="Montserrat SemiBold"/>
            </a:endParaRPr>
          </a:p>
        </p:txBody>
      </p:sp>
      <p:sp>
        <p:nvSpPr>
          <p:cNvPr id="139" name="Google Shape;139;p18"/>
          <p:cNvSpPr txBox="1"/>
          <p:nvPr/>
        </p:nvSpPr>
        <p:spPr>
          <a:xfrm>
            <a:off x="713375" y="1058350"/>
            <a:ext cx="7930800" cy="51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900">
                <a:solidFill>
                  <a:srgbClr val="3F3F3F"/>
                </a:solidFill>
                <a:latin typeface="Calibri"/>
                <a:ea typeface="Calibri"/>
                <a:cs typeface="Calibri"/>
                <a:sym typeface="Calibri"/>
              </a:rPr>
              <a:t>TINYINT: Armazena valores numéricos inteiros, variando de 0 a 255 ou -128 a 127</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SMALLINT: Armazena valores numéricos inteiros, variando de -32.768 a 32.767</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MEDIUMINT: Armazena valores numéricos inteiros, variando de -8388608 a 8388607</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highlight>
                  <a:srgbClr val="FFFF00"/>
                </a:highlight>
                <a:latin typeface="Calibri"/>
                <a:ea typeface="Calibri"/>
                <a:cs typeface="Calibri"/>
                <a:sym typeface="Calibri"/>
              </a:rPr>
              <a:t>INT: Armazena valores numéricos inteiros, variando de -2.147.483.648 a 2.147.483.647</a:t>
            </a:r>
            <a:endParaRPr sz="1900">
              <a:solidFill>
                <a:srgbClr val="3F3F3F"/>
              </a:solidFill>
              <a:highlight>
                <a:srgbClr val="FFFF00"/>
              </a:highlight>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BIGINT: Armazena valores numéricos inteiros, variando de - 9.223.372.036.854.775.808 a 9.223.372.036.854.775.807</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highlight>
                  <a:srgbClr val="FFFF00"/>
                </a:highlight>
                <a:latin typeface="Calibri"/>
                <a:ea typeface="Calibri"/>
                <a:cs typeface="Calibri"/>
                <a:sym typeface="Calibri"/>
              </a:rPr>
              <a:t>FLOAT: Valores numéricos decimais variando de -3.402823466E+38 e -1.175494351E-38, 0 e entre 1.175494351E-38 e 3.402823466E+38. </a:t>
            </a:r>
            <a:endParaRPr sz="1900">
              <a:solidFill>
                <a:srgbClr val="3F3F3F"/>
              </a:solidFill>
              <a:highlight>
                <a:srgbClr val="FFFF00"/>
              </a:highlight>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DOUBLE: Valores numéricos decimais variando de -1.7976931348623157E+308 e -2.2250738585072014E-308, 0 e entre 2.2250738585072014E-308 e 1.7976931348623157E+308 </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BIT: Armazena bits ou seja somente poderá conter os valores lógicos 0 ou 1.</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highlight>
                  <a:srgbClr val="FFFF00"/>
                </a:highlight>
                <a:latin typeface="Calibri"/>
                <a:ea typeface="Calibri"/>
                <a:cs typeface="Calibri"/>
                <a:sym typeface="Calibri"/>
              </a:rPr>
              <a:t>BIT, BOOL, BOOLEAN: Armazena bits ou seja somente poderá conter os valores lógicos 0 ou 1.</a:t>
            </a:r>
            <a:endParaRPr sz="1900">
              <a:solidFill>
                <a:srgbClr val="3F3F3F"/>
              </a:solidFill>
              <a:highlight>
                <a:srgbClr val="FFFF00"/>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nvSpPr>
        <p:spPr>
          <a:xfrm>
            <a:off x="713375" y="865600"/>
            <a:ext cx="471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Tipos de dados</a:t>
            </a:r>
            <a:endParaRPr sz="2800">
              <a:solidFill>
                <a:srgbClr val="595959"/>
              </a:solidFill>
              <a:latin typeface="Montserrat SemiBold"/>
              <a:ea typeface="Montserrat SemiBold"/>
              <a:cs typeface="Montserrat SemiBold"/>
              <a:sym typeface="Montserrat SemiBold"/>
            </a:endParaRPr>
          </a:p>
        </p:txBody>
      </p:sp>
      <p:sp>
        <p:nvSpPr>
          <p:cNvPr id="145" name="Google Shape;145;p19"/>
          <p:cNvSpPr txBox="1"/>
          <p:nvPr/>
        </p:nvSpPr>
        <p:spPr>
          <a:xfrm>
            <a:off x="713375" y="1597200"/>
            <a:ext cx="7930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900">
                <a:solidFill>
                  <a:srgbClr val="3F3F3F"/>
                </a:solidFill>
                <a:latin typeface="Calibri"/>
                <a:ea typeface="Calibri"/>
                <a:cs typeface="Calibri"/>
                <a:sym typeface="Calibri"/>
              </a:rPr>
              <a:t>DATE: Armazena somente data ex: “YYYY-MM-DD”.</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highlight>
                  <a:srgbClr val="FFFF00"/>
                </a:highlight>
                <a:latin typeface="Calibri"/>
                <a:ea typeface="Calibri"/>
                <a:cs typeface="Calibri"/>
                <a:sym typeface="Calibri"/>
              </a:rPr>
              <a:t>DATETIME: Armazena data e hora ex:“YYYY-MM-DD HH:MM:SS”.</a:t>
            </a:r>
            <a:endParaRPr sz="1900">
              <a:solidFill>
                <a:srgbClr val="3F3F3F"/>
              </a:solidFill>
              <a:highlight>
                <a:srgbClr val="FFFF00"/>
              </a:highlight>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TIMESTAMP: Armazena data que devem ter 6, 8, 12, ou 14 dígitos, ex: “YYYYMMDD” ou ”YYYYMMDDHHMMSS”</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TIME: Armazena somente data ex: “HH:MM:SS”.</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YEAR: Armazena somente data ex: “HHHH”.</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CHAR(N): Armazena textos, tamanho </a:t>
            </a:r>
            <a:r>
              <a:rPr lang="pt-BR" sz="1900">
                <a:solidFill>
                  <a:srgbClr val="3F3F3F"/>
                </a:solidFill>
                <a:latin typeface="Calibri"/>
                <a:ea typeface="Calibri"/>
                <a:cs typeface="Calibri"/>
                <a:sym typeface="Calibri"/>
              </a:rPr>
              <a:t>máximo</a:t>
            </a:r>
            <a:r>
              <a:rPr lang="pt-BR" sz="1900">
                <a:solidFill>
                  <a:srgbClr val="3F3F3F"/>
                </a:solidFill>
                <a:latin typeface="Calibri"/>
                <a:ea typeface="Calibri"/>
                <a:cs typeface="Calibri"/>
                <a:sym typeface="Calibri"/>
              </a:rPr>
              <a:t> 255 caracteres.</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highlight>
                  <a:srgbClr val="FFFF00"/>
                </a:highlight>
                <a:latin typeface="Calibri"/>
                <a:ea typeface="Calibri"/>
                <a:cs typeface="Calibri"/>
                <a:sym typeface="Calibri"/>
              </a:rPr>
              <a:t>VARCHAR(N): Armazena textos, tamanho </a:t>
            </a:r>
            <a:r>
              <a:rPr lang="pt-BR" sz="1900">
                <a:solidFill>
                  <a:srgbClr val="3F3F3F"/>
                </a:solidFill>
                <a:highlight>
                  <a:srgbClr val="FFFF00"/>
                </a:highlight>
                <a:latin typeface="Calibri"/>
                <a:ea typeface="Calibri"/>
                <a:cs typeface="Calibri"/>
                <a:sym typeface="Calibri"/>
              </a:rPr>
              <a:t>máximo</a:t>
            </a:r>
            <a:r>
              <a:rPr lang="pt-BR" sz="1900">
                <a:solidFill>
                  <a:srgbClr val="3F3F3F"/>
                </a:solidFill>
                <a:highlight>
                  <a:srgbClr val="FFFF00"/>
                </a:highlight>
                <a:latin typeface="Calibri"/>
                <a:ea typeface="Calibri"/>
                <a:cs typeface="Calibri"/>
                <a:sym typeface="Calibri"/>
              </a:rPr>
              <a:t> 255 caracteres.</a:t>
            </a:r>
            <a:endParaRPr sz="1900">
              <a:solidFill>
                <a:srgbClr val="3F3F3F"/>
              </a:solidFill>
              <a:highlight>
                <a:srgbClr val="FFFF00"/>
              </a:highlight>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A diferença entre CHAR e VARCHAR é que o CHAR ocupará o total do tamanho informado na definição do campo mesmo que esteja vazio, enquanto o VARCHAR somente ocupará o que for atribuído ao texto.</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latin typeface="Calibri"/>
                <a:ea typeface="Calibri"/>
                <a:cs typeface="Calibri"/>
                <a:sym typeface="Calibri"/>
              </a:rPr>
              <a:t>BLOB: Objeto binário grande que pode guardar um montante variado de dados.</a:t>
            </a:r>
            <a:endParaRPr sz="1900">
              <a:solidFill>
                <a:srgbClr val="3F3F3F"/>
              </a:solidFill>
              <a:latin typeface="Calibri"/>
              <a:ea typeface="Calibri"/>
              <a:cs typeface="Calibri"/>
              <a:sym typeface="Calibri"/>
            </a:endParaRPr>
          </a:p>
          <a:p>
            <a:pPr indent="0" lvl="0" marL="0" rtl="0" algn="l">
              <a:spcBef>
                <a:spcPts val="0"/>
              </a:spcBef>
              <a:spcAft>
                <a:spcPts val="0"/>
              </a:spcAft>
              <a:buNone/>
            </a:pPr>
            <a:r>
              <a:rPr lang="pt-BR" sz="1900">
                <a:solidFill>
                  <a:srgbClr val="3F3F3F"/>
                </a:solidFill>
                <a:highlight>
                  <a:srgbClr val="FFFF00"/>
                </a:highlight>
                <a:latin typeface="Calibri"/>
                <a:ea typeface="Calibri"/>
                <a:cs typeface="Calibri"/>
                <a:sym typeface="Calibri"/>
              </a:rPr>
              <a:t>TEXT: Armazena textos, não tem um limite específico de tamanho.</a:t>
            </a:r>
            <a:endParaRPr sz="1900">
              <a:solidFill>
                <a:srgbClr val="3F3F3F"/>
              </a:solidFill>
              <a:highlight>
                <a:srgbClr val="FFFF00"/>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nvSpPr>
        <p:spPr>
          <a:xfrm>
            <a:off x="858350" y="875725"/>
            <a:ext cx="471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O que é banco de dados</a:t>
            </a:r>
            <a:endParaRPr sz="2800">
              <a:solidFill>
                <a:srgbClr val="595959"/>
              </a:solidFill>
              <a:latin typeface="Montserrat SemiBold"/>
              <a:ea typeface="Montserrat SemiBold"/>
              <a:cs typeface="Montserrat SemiBold"/>
              <a:sym typeface="Montserrat SemiBold"/>
            </a:endParaRPr>
          </a:p>
        </p:txBody>
      </p:sp>
      <p:sp>
        <p:nvSpPr>
          <p:cNvPr id="151" name="Google Shape;151;p20"/>
          <p:cNvSpPr txBox="1"/>
          <p:nvPr/>
        </p:nvSpPr>
        <p:spPr>
          <a:xfrm>
            <a:off x="858350" y="1578300"/>
            <a:ext cx="46398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500">
                <a:solidFill>
                  <a:srgbClr val="3F3F3F"/>
                </a:solidFill>
                <a:latin typeface="Calibri"/>
                <a:ea typeface="Calibri"/>
                <a:cs typeface="Calibri"/>
                <a:sym typeface="Calibri"/>
              </a:rPr>
              <a:t>Um banco de dados é uma coleção organizada de informações que são armazenadas e gerenciadas por um sistema de computador, projetado para lidar com grandes volumes de dados e permite a realização de operações complexas, como buscas, inserções, atualizações e exclusões de registros de maneira eficiente.</a:t>
            </a:r>
            <a:endParaRPr sz="2500">
              <a:solidFill>
                <a:srgbClr val="3F3F3F"/>
              </a:solidFill>
              <a:latin typeface="Calibri"/>
              <a:ea typeface="Calibri"/>
              <a:cs typeface="Calibri"/>
              <a:sym typeface="Calibri"/>
            </a:endParaRPr>
          </a:p>
        </p:txBody>
      </p:sp>
      <p:pic>
        <p:nvPicPr>
          <p:cNvPr id="152" name="Google Shape;152;p20"/>
          <p:cNvPicPr preferRelativeResize="0"/>
          <p:nvPr/>
        </p:nvPicPr>
        <p:blipFill>
          <a:blip r:embed="rId3">
            <a:alphaModFix/>
          </a:blip>
          <a:stretch>
            <a:fillRect/>
          </a:stretch>
        </p:blipFill>
        <p:spPr>
          <a:xfrm>
            <a:off x="6129025" y="1896873"/>
            <a:ext cx="2192175" cy="306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nvSpPr>
        <p:spPr>
          <a:xfrm>
            <a:off x="1998450" y="948225"/>
            <a:ext cx="514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Banco de dados relacional</a:t>
            </a:r>
            <a:endParaRPr sz="2800">
              <a:solidFill>
                <a:srgbClr val="595959"/>
              </a:solidFill>
              <a:latin typeface="Montserrat SemiBold"/>
              <a:ea typeface="Montserrat SemiBold"/>
              <a:cs typeface="Montserrat SemiBold"/>
              <a:sym typeface="Montserrat SemiBold"/>
            </a:endParaRPr>
          </a:p>
        </p:txBody>
      </p:sp>
      <p:sp>
        <p:nvSpPr>
          <p:cNvPr id="158" name="Google Shape;158;p21"/>
          <p:cNvSpPr txBox="1"/>
          <p:nvPr/>
        </p:nvSpPr>
        <p:spPr>
          <a:xfrm>
            <a:off x="628350" y="1982100"/>
            <a:ext cx="78873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Organiza informações em tabelas (semelhante a uma planilha do Excel)</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Cada linha representa um registro e cada coluna representa um atributo</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b="1" lang="pt-BR" sz="2200">
                <a:solidFill>
                  <a:srgbClr val="3F3F3F"/>
                </a:solidFill>
                <a:latin typeface="Calibri"/>
                <a:ea typeface="Calibri"/>
                <a:cs typeface="Calibri"/>
                <a:sym typeface="Calibri"/>
              </a:rPr>
              <a:t>Chaves primárias e estrangeiras = relação entre os dados</a:t>
            </a:r>
            <a:endParaRPr b="1"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Estrutura organizada e consistente</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Exemplos: MySQL, Oracle, Microsoft SQL Server</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Linguagem de consulta: SQL (Structured Query Language)</a:t>
            </a:r>
            <a:endParaRPr sz="2200">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999300" y="614750"/>
            <a:ext cx="714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Banco de dados relacional - Estrutura</a:t>
            </a:r>
            <a:endParaRPr sz="2800">
              <a:solidFill>
                <a:srgbClr val="595959"/>
              </a:solidFill>
              <a:latin typeface="Montserrat SemiBold"/>
              <a:ea typeface="Montserrat SemiBold"/>
              <a:cs typeface="Montserrat SemiBold"/>
              <a:sym typeface="Montserrat SemiBold"/>
            </a:endParaRPr>
          </a:p>
        </p:txBody>
      </p:sp>
      <p:sp>
        <p:nvSpPr>
          <p:cNvPr id="164" name="Google Shape;164;p22"/>
          <p:cNvSpPr txBox="1"/>
          <p:nvPr/>
        </p:nvSpPr>
        <p:spPr>
          <a:xfrm>
            <a:off x="955500" y="1515550"/>
            <a:ext cx="7233000" cy="18777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Cada tabela representa uma entidade (objeto do sistema)</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Linhas: representam registros individuais do objeto</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Colunas: representam os atributos ou características dos registros</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Cada campo é um atributo diferente</a:t>
            </a:r>
            <a:endParaRPr sz="2200">
              <a:solidFill>
                <a:srgbClr val="3F3F3F"/>
              </a:solidFill>
              <a:latin typeface="Calibri"/>
              <a:ea typeface="Calibri"/>
              <a:cs typeface="Calibri"/>
              <a:sym typeface="Calibri"/>
            </a:endParaRPr>
          </a:p>
        </p:txBody>
      </p:sp>
      <p:pic>
        <p:nvPicPr>
          <p:cNvPr id="165" name="Google Shape;165;p22"/>
          <p:cNvPicPr preferRelativeResize="0"/>
          <p:nvPr/>
        </p:nvPicPr>
        <p:blipFill>
          <a:blip r:embed="rId3">
            <a:alphaModFix/>
          </a:blip>
          <a:stretch>
            <a:fillRect/>
          </a:stretch>
        </p:blipFill>
        <p:spPr>
          <a:xfrm>
            <a:off x="1329774" y="3678450"/>
            <a:ext cx="5647125" cy="270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1409250" y="875750"/>
            <a:ext cx="632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BD relacional - Relacionamentos</a:t>
            </a:r>
            <a:endParaRPr sz="2800">
              <a:solidFill>
                <a:srgbClr val="595959"/>
              </a:solidFill>
              <a:latin typeface="Montserrat SemiBold"/>
              <a:ea typeface="Montserrat SemiBold"/>
              <a:cs typeface="Montserrat SemiBold"/>
              <a:sym typeface="Montserrat SemiBold"/>
            </a:endParaRPr>
          </a:p>
        </p:txBody>
      </p:sp>
      <p:sp>
        <p:nvSpPr>
          <p:cNvPr id="171" name="Google Shape;171;p23"/>
          <p:cNvSpPr txBox="1"/>
          <p:nvPr/>
        </p:nvSpPr>
        <p:spPr>
          <a:xfrm>
            <a:off x="727850" y="1747575"/>
            <a:ext cx="7829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200">
                <a:solidFill>
                  <a:srgbClr val="3F3F3F"/>
                </a:solidFill>
                <a:latin typeface="Calibri"/>
                <a:ea typeface="Calibri"/>
                <a:cs typeface="Calibri"/>
                <a:sym typeface="Calibri"/>
              </a:rPr>
              <a:t>A principal característica do banco relacional é a capacidade de associar tabelas por meio de chaves primárias e estrangeiras.</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Chave primária: identificador único de um objeto (semelhante ao RG)</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Chave estrangeira: referencia a chave primária de outra tabela</a:t>
            </a:r>
            <a:endParaRPr sz="2200">
              <a:solidFill>
                <a:srgbClr val="3F3F3F"/>
              </a:solidFill>
              <a:latin typeface="Calibri"/>
              <a:ea typeface="Calibri"/>
              <a:cs typeface="Calibri"/>
              <a:sym typeface="Calibri"/>
            </a:endParaRPr>
          </a:p>
        </p:txBody>
      </p:sp>
      <p:pic>
        <p:nvPicPr>
          <p:cNvPr id="172" name="Google Shape;172;p23"/>
          <p:cNvPicPr preferRelativeResize="0"/>
          <p:nvPr/>
        </p:nvPicPr>
        <p:blipFill>
          <a:blip r:embed="rId3">
            <a:alphaModFix/>
          </a:blip>
          <a:stretch>
            <a:fillRect/>
          </a:stretch>
        </p:blipFill>
        <p:spPr>
          <a:xfrm>
            <a:off x="1409250" y="3881500"/>
            <a:ext cx="6325500" cy="18047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nvSpPr>
        <p:spPr>
          <a:xfrm>
            <a:off x="831450" y="643750"/>
            <a:ext cx="748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800">
                <a:solidFill>
                  <a:srgbClr val="595959"/>
                </a:solidFill>
                <a:latin typeface="Montserrat SemiBold"/>
                <a:ea typeface="Montserrat SemiBold"/>
                <a:cs typeface="Montserrat SemiBold"/>
                <a:sym typeface="Montserrat SemiBold"/>
              </a:rPr>
              <a:t>Banco de dados não relacional (NoSQL)</a:t>
            </a:r>
            <a:endParaRPr sz="2800">
              <a:solidFill>
                <a:srgbClr val="595959"/>
              </a:solidFill>
              <a:latin typeface="Montserrat SemiBold"/>
              <a:ea typeface="Montserrat SemiBold"/>
              <a:cs typeface="Montserrat SemiBold"/>
              <a:sym typeface="Montserrat SemiBold"/>
            </a:endParaRPr>
          </a:p>
        </p:txBody>
      </p:sp>
      <p:sp>
        <p:nvSpPr>
          <p:cNvPr id="178" name="Google Shape;178;p24"/>
          <p:cNvSpPr txBox="1"/>
          <p:nvPr/>
        </p:nvSpPr>
        <p:spPr>
          <a:xfrm>
            <a:off x="628350" y="1491350"/>
            <a:ext cx="7887300" cy="45870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Armazena dados em formatos flexíveis como chave-valor, documento ou grafo</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Otimizado para alta escalabilidade e flexibilidade</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Ideal para aplicações que lidam com grandes volumes de dados e exigem alta performance</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Exemplos: MongoDB, Redis, Cassandra.</a:t>
            </a:r>
            <a:endParaRPr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b="1" lang="pt-BR" sz="2200">
                <a:solidFill>
                  <a:srgbClr val="3F3F3F"/>
                </a:solidFill>
                <a:latin typeface="Calibri"/>
                <a:ea typeface="Calibri"/>
                <a:cs typeface="Calibri"/>
                <a:sym typeface="Calibri"/>
              </a:rPr>
              <a:t>Não usa SQL: tem suas próprias linguagens de consulta específicas</a:t>
            </a:r>
            <a:endParaRPr b="1" sz="2200">
              <a:solidFill>
                <a:srgbClr val="3F3F3F"/>
              </a:solidFill>
              <a:latin typeface="Calibri"/>
              <a:ea typeface="Calibri"/>
              <a:cs typeface="Calibri"/>
              <a:sym typeface="Calibri"/>
            </a:endParaRPr>
          </a:p>
          <a:p>
            <a:pPr indent="-368300" lvl="0" marL="457200" rtl="0" algn="l">
              <a:spcBef>
                <a:spcPts val="0"/>
              </a:spcBef>
              <a:spcAft>
                <a:spcPts val="0"/>
              </a:spcAft>
              <a:buClr>
                <a:srgbClr val="3F3F3F"/>
              </a:buClr>
              <a:buSzPts val="2200"/>
              <a:buFont typeface="Calibri"/>
              <a:buChar char="●"/>
            </a:pPr>
            <a:r>
              <a:rPr lang="pt-BR" sz="2200">
                <a:solidFill>
                  <a:srgbClr val="3F3F3F"/>
                </a:solidFill>
                <a:latin typeface="Calibri"/>
                <a:ea typeface="Calibri"/>
                <a:cs typeface="Calibri"/>
                <a:sym typeface="Calibri"/>
              </a:rPr>
              <a:t>É como uma caixa de brinquedos para os dados do computador: pode guardar diferentes tipos de brinquedos, mas não precisa colocar em caixas separadas, sendo útil porque você pode pegar rapidamente qualquer brinquedo que quiser, sem ter que procurar em várias caixas</a:t>
            </a:r>
            <a:endParaRPr sz="2200">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