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6.xml" ContentType="application/vnd.openxmlformats-officedocument.presentationml.tags+xml"/>
  <Override PartName="/ppt/notesSlides/notesSlide1.xml" ContentType="application/vnd.openxmlformats-officedocument.presentationml.notesSlide+xml"/>
  <Override PartName="/ppt/tags/tag27.xml" ContentType="application/vnd.openxmlformats-officedocument.presentationml.tags+xml"/>
  <Override PartName="/ppt/notesSlides/notesSlide2.xml" ContentType="application/vnd.openxmlformats-officedocument.presentationml.notesSlide+xml"/>
  <Override PartName="/ppt/tags/tag28.xml" ContentType="application/vnd.openxmlformats-officedocument.presentationml.tags+xml"/>
  <Override PartName="/ppt/notesSlides/notesSlide3.xml" ContentType="application/vnd.openxmlformats-officedocument.presentationml.notesSlide+xml"/>
  <Override PartName="/ppt/tags/tag29.xml" ContentType="application/vnd.openxmlformats-officedocument.presentationml.tags+xml"/>
  <Override PartName="/ppt/notesSlides/notesSlide4.xml" ContentType="application/vnd.openxmlformats-officedocument.presentationml.notesSlide+xml"/>
  <Override PartName="/ppt/tags/tag30.xml" ContentType="application/vnd.openxmlformats-officedocument.presentationml.tags+xml"/>
  <Override PartName="/ppt/notesSlides/notesSlide5.xml" ContentType="application/vnd.openxmlformats-officedocument.presentationml.notesSlide+xml"/>
  <Override PartName="/ppt/tags/tag31.xml" ContentType="application/vnd.openxmlformats-officedocument.presentationml.tags+xml"/>
  <Override PartName="/ppt/notesSlides/notesSlide6.xml" ContentType="application/vnd.openxmlformats-officedocument.presentationml.notesSlide+xml"/>
  <Override PartName="/ppt/tags/tag32.xml" ContentType="application/vnd.openxmlformats-officedocument.presentationml.tags+xml"/>
  <Override PartName="/ppt/notesSlides/notesSlide7.xml" ContentType="application/vnd.openxmlformats-officedocument.presentationml.notesSlide+xml"/>
  <Override PartName="/ppt/tags/tag33.xml" ContentType="application/vnd.openxmlformats-officedocument.presentationml.tags+xml"/>
  <Override PartName="/ppt/notesSlides/notesSlide8.xml" ContentType="application/vnd.openxmlformats-officedocument.presentationml.notesSlide+xml"/>
  <Override PartName="/ppt/tags/tag34.xml" ContentType="application/vnd.openxmlformats-officedocument.presentationml.tags+xml"/>
  <Override PartName="/ppt/notesSlides/notesSlide9.xml" ContentType="application/vnd.openxmlformats-officedocument.presentationml.notesSlide+xml"/>
  <Override PartName="/ppt/tags/tag35.xml" ContentType="application/vnd.openxmlformats-officedocument.presentationml.tags+xml"/>
  <Override PartName="/ppt/notesSlides/notesSlide10.xml" ContentType="application/vnd.openxmlformats-officedocument.presentationml.notesSlide+xml"/>
  <Override PartName="/ppt/tags/tag36.xml" ContentType="application/vnd.openxmlformats-officedocument.presentationml.tags+xml"/>
  <Override PartName="/ppt/notesSlides/notesSlide11.xml" ContentType="application/vnd.openxmlformats-officedocument.presentationml.notesSlide+xml"/>
  <Override PartName="/ppt/tags/tag37.xml" ContentType="application/vnd.openxmlformats-officedocument.presentationml.tags+xml"/>
  <Override PartName="/ppt/notesSlides/notesSlide12.xml" ContentType="application/vnd.openxmlformats-officedocument.presentationml.notesSlide+xml"/>
  <Override PartName="/ppt/tags/tag38.xml" ContentType="application/vnd.openxmlformats-officedocument.presentationml.tags+xml"/>
  <Override PartName="/ppt/notesSlides/notesSlide13.xml" ContentType="application/vnd.openxmlformats-officedocument.presentationml.notesSlide+xml"/>
  <Override PartName="/ppt/tags/tag39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430" r:id="rId2"/>
    <p:sldId id="635" r:id="rId3"/>
    <p:sldId id="624" r:id="rId4"/>
    <p:sldId id="313" r:id="rId5"/>
    <p:sldId id="630" r:id="rId6"/>
    <p:sldId id="319" r:id="rId7"/>
    <p:sldId id="320" r:id="rId8"/>
    <p:sldId id="321" r:id="rId9"/>
    <p:sldId id="322" r:id="rId10"/>
    <p:sldId id="323" r:id="rId11"/>
    <p:sldId id="636" r:id="rId12"/>
    <p:sldId id="625" r:id="rId13"/>
    <p:sldId id="428" r:id="rId14"/>
    <p:sldId id="634" r:id="rId15"/>
  </p:sldIdLst>
  <p:sldSz cx="12192000" cy="6858000"/>
  <p:notesSz cx="6858000" cy="9144000"/>
  <p:custDataLst>
    <p:tags r:id="rId18"/>
  </p:custDataLst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ule Intro" id="{3DB1B1F6-80DB-48D7-AB4B-279C048000D5}">
          <p14:sldIdLst>
            <p14:sldId id="430"/>
            <p14:sldId id="635"/>
            <p14:sldId id="624"/>
            <p14:sldId id="313"/>
          </p14:sldIdLst>
        </p14:section>
        <p14:section name="Section 1: Amazon Elastic Block Store" id="{1224743F-B8BE-47A1-B41A-AC1C8AD5C9CA}">
          <p14:sldIdLst>
            <p14:sldId id="630"/>
            <p14:sldId id="319"/>
            <p14:sldId id="320"/>
            <p14:sldId id="321"/>
            <p14:sldId id="322"/>
            <p14:sldId id="323"/>
            <p14:sldId id="636"/>
            <p14:sldId id="625"/>
            <p14:sldId id="428"/>
            <p14:sldId id="6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shii, June" initials="YJ" lastIdx="71" clrIdx="0">
    <p:extLst>
      <p:ext uri="{19B8F6BF-5375-455C-9EA6-DF929625EA0E}">
        <p15:presenceInfo xmlns:p15="http://schemas.microsoft.com/office/powerpoint/2012/main" userId="S-1-5-21-1407069837-2091007605-538272213-30032476" providerId="AD"/>
      </p:ext>
    </p:extLst>
  </p:cmAuthor>
  <p:cmAuthor id="2" name="David Mohr" initials="DM" lastIdx="9" clrIdx="1">
    <p:extLst>
      <p:ext uri="{19B8F6BF-5375-455C-9EA6-DF929625EA0E}">
        <p15:presenceInfo xmlns:p15="http://schemas.microsoft.com/office/powerpoint/2012/main" userId="David Mohr" providerId="None"/>
      </p:ext>
    </p:extLst>
  </p:cmAuthor>
  <p:cmAuthor id="3" name="Freeman, Charles" initials="FC" lastIdx="22" clrIdx="2">
    <p:extLst>
      <p:ext uri="{19B8F6BF-5375-455C-9EA6-DF929625EA0E}">
        <p15:presenceInfo xmlns:p15="http://schemas.microsoft.com/office/powerpoint/2012/main" userId="S-1-5-21-1407069837-2091007605-538272213-28173882" providerId="AD"/>
      </p:ext>
    </p:extLst>
  </p:cmAuthor>
  <p:cmAuthor id="4" name="Smart, Paul" initials="SP" lastIdx="1" clrIdx="3">
    <p:extLst>
      <p:ext uri="{19B8F6BF-5375-455C-9EA6-DF929625EA0E}">
        <p15:presenceInfo xmlns:p15="http://schemas.microsoft.com/office/powerpoint/2012/main" userId="S-1-5-21-1407069837-2091007605-538272213-2672501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24A7"/>
    <a:srgbClr val="31C1B3"/>
    <a:srgbClr val="E817E4"/>
    <a:srgbClr val="2D75E7"/>
    <a:srgbClr val="16966D"/>
    <a:srgbClr val="FE5496"/>
    <a:srgbClr val="B3EB5B"/>
    <a:srgbClr val="FF9B29"/>
    <a:srgbClr val="535B63"/>
    <a:srgbClr val="222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>
    <p:restoredLeft sz="34580" autoAdjust="0"/>
    <p:restoredTop sz="86410" autoAdjust="0"/>
  </p:normalViewPr>
  <p:slideViewPr>
    <p:cSldViewPr snapToGrid="0" snapToObjects="1" showGuides="1">
      <p:cViewPr varScale="1">
        <p:scale>
          <a:sx n="99" d="100"/>
          <a:sy n="99" d="100"/>
        </p:scale>
        <p:origin x="23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72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>
        <p:scale>
          <a:sx n="150" d="100"/>
          <a:sy n="150" d="100"/>
        </p:scale>
        <p:origin x="2472" y="-300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DA624B0-90F9-634D-B088-BAF914AB73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550255-9A44-5141-A14B-0AFB2414AD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1/16/2020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CB1F18-ED24-9E49-9F0B-B6FD6B22F87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0807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1/16/2020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Edit Master text styles</a:t>
            </a:r>
          </a:p>
          <a:p>
            <a:pPr lvl="1" rtl="0"/>
            <a:r>
              <a:rPr lang="pt-BR"/>
              <a:t>Second level</a:t>
            </a:r>
          </a:p>
          <a:p>
            <a:pPr lvl="2" rtl="0"/>
            <a:r>
              <a:rPr lang="pt-BR"/>
              <a:t>Third level</a:t>
            </a:r>
          </a:p>
          <a:p>
            <a:pPr lvl="3" rtl="0"/>
            <a:r>
              <a:rPr lang="pt-BR"/>
              <a:t>Fourth level</a:t>
            </a:r>
          </a:p>
          <a:p>
            <a:pPr lvl="4" rtl="0"/>
            <a:r>
              <a:rPr lang="pt-BR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10507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47.png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49.png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54.png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10.png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31.png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39.png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41.png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44.png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Bem-vindo ao Módulo 7: Armazenamento – Pratica S3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lvl="0">
              <a:defRPr/>
            </a:pPr>
            <a:r>
              <a:rPr lang="pt-BR" dirty="0"/>
              <a:t>O </a:t>
            </a:r>
            <a:r>
              <a:rPr lang="pt-BR" dirty="0" err="1"/>
              <a:t>Amazon</a:t>
            </a:r>
            <a:r>
              <a:rPr lang="pt-BR" dirty="0"/>
              <a:t> </a:t>
            </a:r>
            <a:r>
              <a:rPr lang="pt-BR" dirty="0" err="1"/>
              <a:t>Simple</a:t>
            </a:r>
            <a:r>
              <a:rPr lang="pt-BR" dirty="0"/>
              <a:t> </a:t>
            </a:r>
            <a:r>
              <a:rPr lang="pt-BR" dirty="0" err="1"/>
              <a:t>Storage</a:t>
            </a:r>
            <a:r>
              <a:rPr lang="pt-BR" dirty="0"/>
              <a:t> Service (</a:t>
            </a:r>
            <a:r>
              <a:rPr lang="pt-BR" dirty="0" err="1"/>
              <a:t>Amazon</a:t>
            </a:r>
            <a:r>
              <a:rPr lang="pt-BR" dirty="0"/>
              <a:t> S3) é um serviço de armazenamento de objetos que oferece escalabilidade, disponibilidade de dados, segurança e performance líderes do setor. </a:t>
            </a:r>
          </a:p>
          <a:p>
            <a:pPr lvl="0">
              <a:defRPr/>
            </a:pPr>
            <a:endParaRPr lang="pt-BR" dirty="0"/>
          </a:p>
          <a:p>
            <a:pPr lvl="0">
              <a:defRPr/>
            </a:pPr>
            <a:r>
              <a:rPr lang="pt-BR" dirty="0"/>
              <a:t>Isso significa que clientes de todos os tamanhos e setores podem usá-lo para armazenar qualquer </a:t>
            </a:r>
            <a:r>
              <a:rPr lang="pt-BR" dirty="0">
                <a:solidFill>
                  <a:srgbClr val="7030A0"/>
                </a:solidFill>
              </a:rPr>
              <a:t>volume de dados </a:t>
            </a:r>
            <a:r>
              <a:rPr lang="pt-BR" dirty="0"/>
              <a:t>em vários casos de uso, como data </a:t>
            </a:r>
            <a:r>
              <a:rPr lang="pt-BR" dirty="0" err="1"/>
              <a:t>lakes</a:t>
            </a:r>
            <a:r>
              <a:rPr lang="pt-BR" dirty="0"/>
              <a:t>, </a:t>
            </a:r>
            <a:r>
              <a:rPr lang="pt-BR" b="1" dirty="0">
                <a:solidFill>
                  <a:srgbClr val="FF0000"/>
                </a:solidFill>
              </a:rPr>
              <a:t>sites</a:t>
            </a:r>
            <a:r>
              <a:rPr lang="pt-BR" dirty="0"/>
              <a:t>, aplicativos para dispositivos móveis, </a:t>
            </a:r>
            <a:r>
              <a:rPr lang="pt-BR" b="1" dirty="0">
                <a:solidFill>
                  <a:srgbClr val="FF0000"/>
                </a:solidFill>
              </a:rPr>
              <a:t>backup</a:t>
            </a:r>
            <a:r>
              <a:rPr lang="pt-BR" dirty="0"/>
              <a:t> e restauração, arquivamento, aplicações empresariais, dispositivos </a:t>
            </a:r>
            <a:r>
              <a:rPr lang="pt-BR" dirty="0" err="1"/>
              <a:t>IoT</a:t>
            </a:r>
            <a:r>
              <a:rPr lang="pt-BR" dirty="0"/>
              <a:t> e análises de big data.</a:t>
            </a:r>
          </a:p>
          <a:p>
            <a:pPr lvl="0">
              <a:defRPr/>
            </a:pPr>
            <a:endParaRPr lang="pt-BR" dirty="0"/>
          </a:p>
          <a:p>
            <a:pPr lvl="0">
              <a:defRPr/>
            </a:pPr>
            <a:r>
              <a:rPr lang="pt-BR" dirty="0"/>
              <a:t>O </a:t>
            </a:r>
            <a:r>
              <a:rPr lang="pt-BR" dirty="0" err="1"/>
              <a:t>Amazon</a:t>
            </a:r>
            <a:r>
              <a:rPr lang="pt-BR" dirty="0"/>
              <a:t> S3 fornece recursos de gerenciamento fáceis de usar, de maneira que você possa organizar os dados e configurar os controles de acesso refinados para atender a requisitos específicos comerciais, organizacionais e de conformidade.</a:t>
            </a:r>
          </a:p>
          <a:p>
            <a:pPr lvl="0">
              <a:defRPr/>
            </a:pPr>
            <a:endParaRPr lang="pt-BR" dirty="0"/>
          </a:p>
          <a:p>
            <a:pPr lvl="0">
              <a:defRPr/>
            </a:pPr>
            <a:r>
              <a:rPr lang="pt-BR" dirty="0"/>
              <a:t>O </a:t>
            </a:r>
            <a:r>
              <a:rPr lang="pt-BR" dirty="0" err="1"/>
              <a:t>Amazon</a:t>
            </a:r>
            <a:r>
              <a:rPr lang="pt-BR" dirty="0"/>
              <a:t> S3 foi projetado para </a:t>
            </a:r>
            <a:r>
              <a:rPr lang="pt-BR" dirty="0">
                <a:solidFill>
                  <a:srgbClr val="FF0000"/>
                </a:solidFill>
              </a:rPr>
              <a:t>99,999999999%</a:t>
            </a:r>
            <a:r>
              <a:rPr lang="pt-BR" dirty="0"/>
              <a:t> de durabilidade e armazena dados para milhões de aplicações para empresas de todo o mundo.</a:t>
            </a:r>
            <a:endParaRPr lang="pt-BR" sz="11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46F49-6027-BE4A-92A7-CCEB168761AD}"/>
              </a:ext>
            </a:extLst>
          </p:cNvPr>
          <p:cNvSpPr txBox="1">
            <a:spLocks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8607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A7F1A2-5060-EB4F-9F22-761CA91F1644}"/>
              </a:ext>
            </a:extLst>
          </p:cNvPr>
          <p:cNvSpPr txBox="1">
            <a:spLocks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en-US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E9D3E5C-3B00-4373-AF3C-C06BBA6CB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019" y="3556267"/>
            <a:ext cx="6024799" cy="1800420"/>
          </a:xfrm>
          <a:prstGeom prst="rect">
            <a:avLst/>
          </a:prstGeom>
        </p:spPr>
      </p:pic>
      <p:sp>
        <p:nvSpPr>
          <p:cNvPr id="14" name="Notes Placeholder 2">
            <a:extLst>
              <a:ext uri="{FF2B5EF4-FFF2-40B4-BE49-F238E27FC236}">
                <a16:creationId xmlns:a16="http://schemas.microsoft.com/office/drawing/2014/main" id="{4EB73447-DC5C-4B9A-BF7D-5440391366CA}"/>
              </a:ext>
            </a:extLst>
          </p:cNvPr>
          <p:cNvSpPr txBox="1">
            <a:spLocks/>
          </p:cNvSpPr>
          <p:nvPr/>
        </p:nvSpPr>
        <p:spPr>
          <a:xfrm>
            <a:off x="1951849" y="4056342"/>
            <a:ext cx="4292600" cy="3505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solidFill>
                  <a:srgbClr val="FF0000"/>
                </a:solidFill>
              </a:rPr>
              <a:t>Dentro de Permissões role para baixo e encontro ACL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2EA6232D-3869-4049-A46F-400A23C64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019" y="1325102"/>
            <a:ext cx="6234727" cy="1320752"/>
          </a:xfrm>
          <a:prstGeom prst="rect">
            <a:avLst/>
          </a:prstGeom>
        </p:spPr>
      </p:pic>
      <p:sp>
        <p:nvSpPr>
          <p:cNvPr id="16" name="Notes Placeholder 2">
            <a:extLst>
              <a:ext uri="{FF2B5EF4-FFF2-40B4-BE49-F238E27FC236}">
                <a16:creationId xmlns:a16="http://schemas.microsoft.com/office/drawing/2014/main" id="{D43282E9-1FE5-4686-B022-58620A3351C2}"/>
              </a:ext>
            </a:extLst>
          </p:cNvPr>
          <p:cNvSpPr txBox="1">
            <a:spLocks/>
          </p:cNvSpPr>
          <p:nvPr/>
        </p:nvSpPr>
        <p:spPr>
          <a:xfrm>
            <a:off x="2020966" y="1646985"/>
            <a:ext cx="4279117" cy="3505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100" dirty="0">
                <a:solidFill>
                  <a:srgbClr val="FF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OBS: A </a:t>
            </a:r>
            <a:r>
              <a:rPr lang="pt-BR" sz="1100" dirty="0" err="1">
                <a:solidFill>
                  <a:srgbClr val="FF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Bucket</a:t>
            </a:r>
            <a:r>
              <a:rPr lang="pt-BR" sz="1100" dirty="0">
                <a:solidFill>
                  <a:srgbClr val="FF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alterou para Publico, mas precisamos alterar o objeto.</a:t>
            </a:r>
          </a:p>
          <a:p>
            <a:endParaRPr lang="en-US" sz="1100" dirty="0">
              <a:solidFill>
                <a:srgbClr val="FF0000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000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A7F1A2-5060-EB4F-9F22-761CA91F1644}"/>
              </a:ext>
            </a:extLst>
          </p:cNvPr>
          <p:cNvSpPr txBox="1">
            <a:spLocks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en-US" dirty="0"/>
          </a:p>
        </p:txBody>
      </p:sp>
      <p:sp>
        <p:nvSpPr>
          <p:cNvPr id="6" name="Notes Placeholder 2">
            <a:extLst>
              <a:ext uri="{FF2B5EF4-FFF2-40B4-BE49-F238E27FC236}">
                <a16:creationId xmlns:a16="http://schemas.microsoft.com/office/drawing/2014/main" id="{3AD0F8DC-B302-40A9-817F-04308DF7C592}"/>
              </a:ext>
            </a:extLst>
          </p:cNvPr>
          <p:cNvSpPr txBox="1">
            <a:spLocks/>
          </p:cNvSpPr>
          <p:nvPr/>
        </p:nvSpPr>
        <p:spPr>
          <a:xfrm>
            <a:off x="1038225" y="2408286"/>
            <a:ext cx="5626100" cy="3505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Em </a:t>
            </a:r>
            <a:r>
              <a:rPr lang="pt-BR" b="1" dirty="0">
                <a:solidFill>
                  <a:srgbClr val="FF0000"/>
                </a:solidFill>
              </a:rPr>
              <a:t>Lista de controle de acesso (ACL) </a:t>
            </a:r>
            <a:r>
              <a:rPr lang="pt-BR" b="1" dirty="0"/>
              <a:t>clique em Editar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D59BD3A-19DE-4DBB-A10B-0B5C225ED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43" y="2758806"/>
            <a:ext cx="6161882" cy="58161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F3A0599-94C7-47BC-9CB2-7ABCE0AA9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945" y="3573687"/>
            <a:ext cx="4188768" cy="5332922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29DD0A86-D85C-4368-9CE5-0C8F9F06EA89}"/>
              </a:ext>
            </a:extLst>
          </p:cNvPr>
          <p:cNvSpPr/>
          <p:nvPr/>
        </p:nvSpPr>
        <p:spPr>
          <a:xfrm>
            <a:off x="1950863" y="7469548"/>
            <a:ext cx="5119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</a:rPr>
              <a:t>Ative</a:t>
            </a:r>
            <a:endParaRPr lang="pt-BR" sz="1200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3897F8D-CABE-497F-9481-84E96CA56900}"/>
              </a:ext>
            </a:extLst>
          </p:cNvPr>
          <p:cNvSpPr/>
          <p:nvPr/>
        </p:nvSpPr>
        <p:spPr>
          <a:xfrm>
            <a:off x="3346338" y="4770343"/>
            <a:ext cx="5119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</a:rPr>
              <a:t>Ative</a:t>
            </a:r>
            <a:endParaRPr lang="pt-BR" sz="120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B1C3769-9386-417D-BBE1-16E5F3201D9F}"/>
              </a:ext>
            </a:extLst>
          </p:cNvPr>
          <p:cNvSpPr/>
          <p:nvPr/>
        </p:nvSpPr>
        <p:spPr>
          <a:xfrm>
            <a:off x="2206831" y="4770343"/>
            <a:ext cx="5119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</a:rPr>
              <a:t>Ative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8425850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AC48217-5BCE-4FF6-963C-CE94E1E5D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892039"/>
            <a:ext cx="5247330" cy="4068840"/>
          </a:xfrm>
          <a:prstGeom prst="rect">
            <a:avLst/>
          </a:prstGeom>
        </p:spPr>
      </p:pic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040379" y="3291840"/>
            <a:ext cx="3017521" cy="708660"/>
          </a:xfrm>
        </p:spPr>
        <p:txBody>
          <a:bodyPr rtlCol="0"/>
          <a:lstStyle/>
          <a:p>
            <a:pPr rtl="0"/>
            <a:r>
              <a:rPr lang="pt-BR" sz="1100" kern="1200" dirty="0">
                <a:solidFill>
                  <a:schemeClr val="tx1"/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1° - Navegue até o objeto</a:t>
            </a:r>
          </a:p>
          <a:p>
            <a:pPr rtl="0"/>
            <a:r>
              <a:rPr lang="pt-BR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2° - Selecione o objeto</a:t>
            </a:r>
          </a:p>
          <a:p>
            <a:pPr rtl="0"/>
            <a:r>
              <a:rPr lang="pt-BR" sz="1100" kern="1200" dirty="0">
                <a:solidFill>
                  <a:schemeClr val="tx1"/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3³ - Clicando em ações escolha</a:t>
            </a:r>
            <a:r>
              <a:rPr lang="pt-BR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: “</a:t>
            </a:r>
            <a:r>
              <a:rPr lang="pt-BR" sz="1100" dirty="0">
                <a:solidFill>
                  <a:srgbClr val="FF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Tornar público</a:t>
            </a:r>
            <a:r>
              <a:rPr lang="pt-BR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”.</a:t>
            </a:r>
            <a:endParaRPr lang="pt-BR" sz="1100" kern="1200" dirty="0">
              <a:solidFill>
                <a:schemeClr val="tx1"/>
              </a:solidFill>
              <a:effectLst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D8B82A7-967B-42C8-8D7E-13EB24F71A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368" y="5343684"/>
            <a:ext cx="5022532" cy="3404076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FEC12D36-E568-4002-B3AB-9F358AC432D1}"/>
              </a:ext>
            </a:extLst>
          </p:cNvPr>
          <p:cNvSpPr/>
          <p:nvPr/>
        </p:nvSpPr>
        <p:spPr>
          <a:xfrm>
            <a:off x="4438064" y="8646914"/>
            <a:ext cx="17317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Clique Tornar público</a:t>
            </a:r>
            <a:endParaRPr lang="pt-BR" sz="1400" dirty="0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8417D1CB-61AB-42A7-8301-2EA4EB2EFD01}"/>
              </a:ext>
            </a:extLst>
          </p:cNvPr>
          <p:cNvCxnSpPr>
            <a:cxnSpLocks/>
          </p:cNvCxnSpPr>
          <p:nvPr/>
        </p:nvCxnSpPr>
        <p:spPr>
          <a:xfrm flipH="1">
            <a:off x="2190750" y="4672012"/>
            <a:ext cx="481013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EC871703-16CF-41C8-AA06-937263C419EA}"/>
              </a:ext>
            </a:extLst>
          </p:cNvPr>
          <p:cNvSpPr/>
          <p:nvPr/>
        </p:nvSpPr>
        <p:spPr>
          <a:xfrm>
            <a:off x="1247832" y="364804"/>
            <a:ext cx="4056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Outra Maneira de deixar o objeto público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84747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79120" y="1660635"/>
            <a:ext cx="5486400" cy="483870"/>
          </a:xfrm>
        </p:spPr>
        <p:txBody>
          <a:bodyPr rtlCol="0"/>
          <a:lstStyle/>
          <a:p>
            <a:pPr lvl="0" algn="ctr" rtl="0"/>
            <a:r>
              <a:rPr lang="pt-BR" sz="1800" b="1" kern="1200" dirty="0">
                <a:solidFill>
                  <a:srgbClr val="31C1B3"/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Faça um novo teste</a:t>
            </a:r>
          </a:p>
          <a:p>
            <a:pPr rtl="0"/>
            <a:endParaRPr lang="en-US" sz="1100" kern="1200" dirty="0">
              <a:solidFill>
                <a:schemeClr val="tx1"/>
              </a:solidFill>
              <a:effectLst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rtl="0"/>
            <a:endParaRPr lang="en-US" sz="1100" kern="1200" dirty="0">
              <a:solidFill>
                <a:schemeClr val="tx1"/>
              </a:solidFill>
              <a:effectLst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rtl="0"/>
            <a:endParaRPr lang="en-US" sz="11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C276DE6-44D4-4FF1-A90E-2B90F46E7DAC}"/>
              </a:ext>
            </a:extLst>
          </p:cNvPr>
          <p:cNvSpPr/>
          <p:nvPr/>
        </p:nvSpPr>
        <p:spPr>
          <a:xfrm>
            <a:off x="210170" y="2144505"/>
            <a:ext cx="64376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solidFill>
                  <a:srgbClr val="0070C0"/>
                </a:solidFill>
              </a:rPr>
              <a:t>https://fofuxosenai.s3.amazonaws.com/Assinaturas/Assinatura-Danilo.PNG</a:t>
            </a:r>
          </a:p>
        </p:txBody>
      </p:sp>
      <p:sp>
        <p:nvSpPr>
          <p:cNvPr id="6" name="Notes Placeholder 2">
            <a:extLst>
              <a:ext uri="{FF2B5EF4-FFF2-40B4-BE49-F238E27FC236}">
                <a16:creationId xmlns:a16="http://schemas.microsoft.com/office/drawing/2014/main" id="{84DFB223-DA4B-443D-B856-75987EC855F3}"/>
              </a:ext>
            </a:extLst>
          </p:cNvPr>
          <p:cNvSpPr txBox="1">
            <a:spLocks/>
          </p:cNvSpPr>
          <p:nvPr/>
        </p:nvSpPr>
        <p:spPr>
          <a:xfrm>
            <a:off x="1799631" y="2974013"/>
            <a:ext cx="3258737" cy="4838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b="1" dirty="0">
                <a:solidFill>
                  <a:srgbClr val="31C1B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Acesso realizado com sucesso</a:t>
            </a:r>
          </a:p>
          <a:p>
            <a:endParaRPr lang="en-US" sz="11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endParaRPr lang="en-US" sz="11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endParaRPr lang="en-US" sz="11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3939E62-C6A1-422E-BB05-9DF831827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29" y="3457883"/>
            <a:ext cx="5781675" cy="2390284"/>
          </a:xfrm>
          <a:prstGeom prst="rect">
            <a:avLst/>
          </a:prstGeom>
        </p:spPr>
      </p:pic>
      <p:sp>
        <p:nvSpPr>
          <p:cNvPr id="7" name="Notes Placeholder 2">
            <a:extLst>
              <a:ext uri="{FF2B5EF4-FFF2-40B4-BE49-F238E27FC236}">
                <a16:creationId xmlns:a16="http://schemas.microsoft.com/office/drawing/2014/main" id="{2F31D490-7515-47BE-A44F-6458011D12F1}"/>
              </a:ext>
            </a:extLst>
          </p:cNvPr>
          <p:cNvSpPr txBox="1">
            <a:spLocks/>
          </p:cNvSpPr>
          <p:nvPr/>
        </p:nvSpPr>
        <p:spPr>
          <a:xfrm>
            <a:off x="1642145" y="6757559"/>
            <a:ext cx="3753444" cy="7258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 dirty="0">
                <a:solidFill>
                  <a:srgbClr val="FF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Não esqueça de apagar a </a:t>
            </a:r>
            <a:r>
              <a:rPr lang="pt-BR" sz="1800" b="1" dirty="0" err="1">
                <a:solidFill>
                  <a:srgbClr val="FF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Bucket</a:t>
            </a:r>
            <a:r>
              <a:rPr lang="pt-BR" sz="1800" b="1" dirty="0">
                <a:solidFill>
                  <a:srgbClr val="FF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para não gerar custos desnecessários</a:t>
            </a:r>
          </a:p>
          <a:p>
            <a:pPr algn="ctr"/>
            <a:endParaRPr lang="en-US" sz="11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ctr"/>
            <a:endParaRPr lang="en-US" sz="11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ctr"/>
            <a:endParaRPr lang="en-US" sz="11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6799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1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Agradecemos a sua participação!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B9A6E-89AF-CD46-B94C-5E3A20A7F115}"/>
              </a:ext>
            </a:extLst>
          </p:cNvPr>
          <p:cNvSpPr txBox="1">
            <a:spLocks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178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</p:spPr>
        <p:txBody>
          <a:bodyPr rtlCol="0"/>
          <a:lstStyle/>
          <a:p>
            <a:pPr rtl="0"/>
            <a:r>
              <a:rPr lang="pt-BR" sz="1400" kern="1200" dirty="0">
                <a:solidFill>
                  <a:schemeClr val="tx1"/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Clique em </a:t>
            </a:r>
            <a:r>
              <a:rPr lang="pt-BR" sz="1400" b="1" kern="1200" dirty="0">
                <a:solidFill>
                  <a:schemeClr val="accent2"/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Criar </a:t>
            </a:r>
            <a:r>
              <a:rPr lang="pt-BR" sz="1400" b="1" kern="1200" dirty="0" err="1">
                <a:solidFill>
                  <a:schemeClr val="accent2"/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bucket</a:t>
            </a:r>
            <a:endParaRPr lang="pt-BR" sz="1400" b="1" kern="1200" dirty="0">
              <a:solidFill>
                <a:schemeClr val="accent2"/>
              </a:solidFill>
              <a:effectLst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Preencha o nome da </a:t>
            </a:r>
            <a:r>
              <a:rPr lang="pt-BR" sz="1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bucket</a:t>
            </a:r>
            <a:r>
              <a:rPr lang="pt-BR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pt-BR" sz="1400" dirty="0">
                <a:solidFill>
                  <a:schemeClr val="accent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(</a:t>
            </a:r>
            <a:r>
              <a:rPr lang="pt-BR" sz="1400" dirty="0">
                <a:solidFill>
                  <a:srgbClr val="FF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ele é único globalmente</a:t>
            </a:r>
            <a:r>
              <a:rPr lang="pt-BR" sz="1400" dirty="0">
                <a:solidFill>
                  <a:schemeClr val="accent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kern="1200" dirty="0"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Manter demais opções no padrão e clique em </a:t>
            </a:r>
            <a:r>
              <a:rPr lang="pt-BR" sz="1400" b="1" dirty="0">
                <a:solidFill>
                  <a:schemeClr val="accent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Criar </a:t>
            </a:r>
            <a:r>
              <a:rPr lang="pt-BR" sz="1400" b="1" dirty="0" err="1">
                <a:solidFill>
                  <a:schemeClr val="accent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bucket</a:t>
            </a:r>
            <a:endParaRPr lang="pt-BR" sz="1400" kern="1200" dirty="0">
              <a:effectLst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F01E5-0467-C242-A692-32C8A68A48C9}"/>
              </a:ext>
            </a:extLst>
          </p:cNvPr>
          <p:cNvSpPr txBox="1">
            <a:spLocks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753026B-3581-4B8E-96D5-DC232E125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58" y="1249680"/>
            <a:ext cx="6387281" cy="2698207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33201AFE-3072-4148-822A-111BB9A0EDED}"/>
              </a:ext>
            </a:extLst>
          </p:cNvPr>
          <p:cNvSpPr/>
          <p:nvPr/>
        </p:nvSpPr>
        <p:spPr>
          <a:xfrm>
            <a:off x="260824" y="773668"/>
            <a:ext cx="4208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Acesso o Painel AWS e escolha o serviço S3</a:t>
            </a: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FD0825D-5AC8-4113-B65C-654BF9E702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458" y="5462103"/>
            <a:ext cx="6387281" cy="2036832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2BAAEEE8-8554-4301-A6CE-D1A8CDF5D0A4}"/>
              </a:ext>
            </a:extLst>
          </p:cNvPr>
          <p:cNvSpPr/>
          <p:nvPr/>
        </p:nvSpPr>
        <p:spPr>
          <a:xfrm>
            <a:off x="499383" y="7534265"/>
            <a:ext cx="52377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err="1">
                <a:solidFill>
                  <a:srgbClr val="FF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Bucket</a:t>
            </a:r>
            <a:r>
              <a:rPr lang="pt-BR" sz="1400" dirty="0">
                <a:solidFill>
                  <a:srgbClr val="FF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criada com sucesso, </a:t>
            </a:r>
            <a:r>
              <a:rPr lang="pt-BR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selecione a </a:t>
            </a:r>
            <a:r>
              <a:rPr lang="pt-BR" sz="1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bucket</a:t>
            </a:r>
            <a:r>
              <a:rPr lang="pt-BR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clicando sobre o nome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522184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CB9AB79-FF6C-4361-A38B-166776806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85" y="2104409"/>
            <a:ext cx="5773469" cy="4935181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0866CD49-27AF-457F-BE60-3E09931AFD3E}"/>
              </a:ext>
            </a:extLst>
          </p:cNvPr>
          <p:cNvSpPr/>
          <p:nvPr/>
        </p:nvSpPr>
        <p:spPr>
          <a:xfrm>
            <a:off x="1493893" y="4571999"/>
            <a:ext cx="26095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  <a:latin typeface="Amazon Ember" panose="020B0603020204020204" pitchFamily="34" charset="0"/>
              </a:rPr>
              <a:t>Dentro da </a:t>
            </a:r>
            <a:r>
              <a:rPr lang="pt-BR" sz="1200" dirty="0" err="1">
                <a:solidFill>
                  <a:srgbClr val="FF0000"/>
                </a:solidFill>
                <a:latin typeface="Amazon Ember" panose="020B0603020204020204" pitchFamily="34" charset="0"/>
              </a:rPr>
              <a:t>bucket</a:t>
            </a:r>
            <a:r>
              <a:rPr lang="pt-BR" sz="1200" dirty="0">
                <a:solidFill>
                  <a:srgbClr val="FF0000"/>
                </a:solidFill>
                <a:latin typeface="Amazon Ember" panose="020B0603020204020204" pitchFamily="34" charset="0"/>
              </a:rPr>
              <a:t> clique em Criar pasta</a:t>
            </a:r>
            <a:endParaRPr lang="pt-BR" sz="1200" dirty="0">
              <a:solidFill>
                <a:srgbClr val="FF0000"/>
              </a:solidFill>
            </a:endParaRP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A68BFB31-C81F-42DF-8255-DFC6F0DB1369}"/>
              </a:ext>
            </a:extLst>
          </p:cNvPr>
          <p:cNvCxnSpPr/>
          <p:nvPr/>
        </p:nvCxnSpPr>
        <p:spPr>
          <a:xfrm flipV="1">
            <a:off x="2233613" y="5472112"/>
            <a:ext cx="323850" cy="2381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Notes Placeholder 2">
            <a:extLst>
              <a:ext uri="{FF2B5EF4-FFF2-40B4-BE49-F238E27FC236}">
                <a16:creationId xmlns:a16="http://schemas.microsoft.com/office/drawing/2014/main" id="{F65AD14C-97C5-47BB-9F58-F65553CD5BE9}"/>
              </a:ext>
            </a:extLst>
          </p:cNvPr>
          <p:cNvSpPr txBox="1">
            <a:spLocks/>
          </p:cNvSpPr>
          <p:nvPr/>
        </p:nvSpPr>
        <p:spPr>
          <a:xfrm>
            <a:off x="473685" y="1231740"/>
            <a:ext cx="5486400" cy="4991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sz="11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Para E-mail é importante termos nosso logo/imagem hospedado em algum local na internet.</a:t>
            </a:r>
          </a:p>
          <a:p>
            <a:pPr>
              <a:defRPr/>
            </a:pPr>
            <a:r>
              <a:rPr lang="pt-BR" sz="11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Vamos </a:t>
            </a:r>
            <a:r>
              <a:rPr lang="pt-BR" sz="1100">
                <a:solidFill>
                  <a:srgbClr val="FF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criar então uma assinatura </a:t>
            </a:r>
            <a:r>
              <a:rPr lang="pt-BR" sz="11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 anexar ao nosso e-mail.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sz="11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326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99900-F5FC-8C45-BBA7-05AB87F4B717}"/>
              </a:ext>
            </a:extLst>
          </p:cNvPr>
          <p:cNvSpPr txBox="1">
            <a:spLocks/>
          </p:cNvSpPr>
          <p:nvPr/>
        </p:nvSpPr>
        <p:spPr>
          <a:xfrm>
            <a:off x="3774445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2B88AF3-4585-4905-8447-65D8D078B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69" y="380150"/>
            <a:ext cx="5859261" cy="558493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D4D6BF22-BA08-4F26-ABC3-ACA97751C7C9}"/>
              </a:ext>
            </a:extLst>
          </p:cNvPr>
          <p:cNvSpPr/>
          <p:nvPr/>
        </p:nvSpPr>
        <p:spPr>
          <a:xfrm>
            <a:off x="1567355" y="2895620"/>
            <a:ext cx="25236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Escolha o nome da pasta: </a:t>
            </a:r>
            <a:r>
              <a:rPr lang="pt-BR" sz="1200" dirty="0">
                <a:solidFill>
                  <a:srgbClr val="7030A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Assinaturas</a:t>
            </a:r>
            <a:endParaRPr lang="pt-BR" sz="1200" dirty="0">
              <a:solidFill>
                <a:srgbClr val="7030A0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E5DE61F-0CA6-497B-91C6-3FEB9B65E9C1}"/>
              </a:ext>
            </a:extLst>
          </p:cNvPr>
          <p:cNvSpPr/>
          <p:nvPr/>
        </p:nvSpPr>
        <p:spPr>
          <a:xfrm>
            <a:off x="4659028" y="5318780"/>
            <a:ext cx="15131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Clique em Criar pasta</a:t>
            </a:r>
            <a:endParaRPr lang="pt-BR" sz="1200" dirty="0">
              <a:solidFill>
                <a:srgbClr val="E817E4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CE7C271-CE92-4A6B-A47A-F3253D0A6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755" y="6730924"/>
            <a:ext cx="5886975" cy="1832369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4F614485-C830-48E8-93C4-1A08D9380591}"/>
              </a:ext>
            </a:extLst>
          </p:cNvPr>
          <p:cNvSpPr/>
          <p:nvPr/>
        </p:nvSpPr>
        <p:spPr>
          <a:xfrm>
            <a:off x="871888" y="8564652"/>
            <a:ext cx="16782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Seleciona a pasta criada</a:t>
            </a:r>
            <a:endParaRPr lang="pt-BR" sz="1200" dirty="0">
              <a:solidFill>
                <a:srgbClr val="E817E4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6274585-1778-41B0-8616-9FF5CE35AB07}"/>
              </a:ext>
            </a:extLst>
          </p:cNvPr>
          <p:cNvSpPr/>
          <p:nvPr/>
        </p:nvSpPr>
        <p:spPr>
          <a:xfrm>
            <a:off x="589948" y="6453925"/>
            <a:ext cx="27361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Veja que já é exibida a pasta: </a:t>
            </a:r>
            <a:r>
              <a:rPr lang="pt-BR" sz="1200" dirty="0">
                <a:solidFill>
                  <a:srgbClr val="7030A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Assinaturas</a:t>
            </a:r>
            <a:endParaRPr lang="pt-BR" sz="1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402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B92B615-E522-4B6F-ABB8-82C69F5AE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80309"/>
            <a:ext cx="6858000" cy="2020782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7E52D917-3261-4019-A946-86C628B9789F}"/>
              </a:ext>
            </a:extLst>
          </p:cNvPr>
          <p:cNvSpPr/>
          <p:nvPr/>
        </p:nvSpPr>
        <p:spPr>
          <a:xfrm>
            <a:off x="4432301" y="1635972"/>
            <a:ext cx="16687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>
                <a:solidFill>
                  <a:srgbClr val="FF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Observe o nome para acesso global = ARN</a:t>
            </a:r>
            <a:endParaRPr lang="pt-BR" sz="1200" dirty="0">
              <a:solidFill>
                <a:srgbClr val="E817E4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EC033CC-58E6-47C9-AFCE-11C8B22FED69}"/>
              </a:ext>
            </a:extLst>
          </p:cNvPr>
          <p:cNvSpPr/>
          <p:nvPr/>
        </p:nvSpPr>
        <p:spPr>
          <a:xfrm>
            <a:off x="1381761" y="1174307"/>
            <a:ext cx="16687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>
                <a:solidFill>
                  <a:srgbClr val="FF0000"/>
                </a:solidFill>
                <a:latin typeface="Amazon Ember" panose="020B0603020204020204" pitchFamily="34" charset="0"/>
              </a:rPr>
              <a:t>Clicar em Propriedades</a:t>
            </a:r>
            <a:endParaRPr lang="pt-BR" sz="1200" dirty="0">
              <a:solidFill>
                <a:srgbClr val="E817E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124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515648D2-5F59-49EC-81A5-E33D740D8F1D}"/>
              </a:ext>
            </a:extLst>
          </p:cNvPr>
          <p:cNvSpPr/>
          <p:nvPr/>
        </p:nvSpPr>
        <p:spPr>
          <a:xfrm>
            <a:off x="4032274" y="1110114"/>
            <a:ext cx="2560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1° Crie uma assinatura para testarmos</a:t>
            </a:r>
            <a:endParaRPr lang="pt-BR" sz="1200" dirty="0">
              <a:solidFill>
                <a:srgbClr val="E817E4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65BB43E-E706-40D4-A565-32BC95FF5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14" y="405983"/>
            <a:ext cx="3679166" cy="2291137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EDE7D74A-96F4-4872-A25B-D1ACEC0F1E54}"/>
              </a:ext>
            </a:extLst>
          </p:cNvPr>
          <p:cNvSpPr/>
          <p:nvPr/>
        </p:nvSpPr>
        <p:spPr>
          <a:xfrm>
            <a:off x="1500587" y="1722050"/>
            <a:ext cx="20951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2° Clique em adicionar arquivo</a:t>
            </a:r>
            <a:endParaRPr lang="pt-BR" sz="1200" dirty="0">
              <a:solidFill>
                <a:srgbClr val="E817E4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9C4AA82-A7C3-4DA5-B10B-0AF60D6433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244" y="3103372"/>
            <a:ext cx="4718637" cy="2407584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BE57C1B3-41D6-4F88-BFA2-B92B7E379294}"/>
              </a:ext>
            </a:extLst>
          </p:cNvPr>
          <p:cNvSpPr/>
          <p:nvPr/>
        </p:nvSpPr>
        <p:spPr>
          <a:xfrm>
            <a:off x="854099" y="5466151"/>
            <a:ext cx="3446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Veja que Arquivo foi selecionado mas não carregado</a:t>
            </a:r>
            <a:endParaRPr lang="pt-BR" sz="1200" dirty="0">
              <a:solidFill>
                <a:srgbClr val="E817E4"/>
              </a:solidFill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2DB5A997-2F23-4524-96A6-A6A54D1973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099" y="5937742"/>
            <a:ext cx="4677468" cy="693174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85D68544-B660-4966-8D93-FEE88ABAB6D5}"/>
              </a:ext>
            </a:extLst>
          </p:cNvPr>
          <p:cNvSpPr/>
          <p:nvPr/>
        </p:nvSpPr>
        <p:spPr>
          <a:xfrm>
            <a:off x="553360" y="5799242"/>
            <a:ext cx="52789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3° Assim que escolher o arquivo para upload clique em Carregar no final da pagina</a:t>
            </a:r>
            <a:endParaRPr lang="pt-BR" sz="1200" dirty="0">
              <a:solidFill>
                <a:srgbClr val="E817E4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39B687B-BE5C-4252-A29E-2176B869FA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2274" y="300281"/>
            <a:ext cx="2523585" cy="834687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EDD39952-42E9-4E87-8B6A-9A7ABC11D98F}"/>
              </a:ext>
            </a:extLst>
          </p:cNvPr>
          <p:cNvSpPr/>
          <p:nvPr/>
        </p:nvSpPr>
        <p:spPr>
          <a:xfrm>
            <a:off x="1412453" y="579124"/>
            <a:ext cx="22713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Vamos fazer upload da assinatura</a:t>
            </a:r>
            <a:endParaRPr lang="pt-BR" sz="1200" dirty="0">
              <a:solidFill>
                <a:srgbClr val="E817E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198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32373" y="3512820"/>
            <a:ext cx="5853187" cy="350520"/>
          </a:xfrm>
        </p:spPr>
        <p:txBody>
          <a:bodyPr rtlCol="0"/>
          <a:lstStyle/>
          <a:p>
            <a:pPr rtl="0"/>
            <a:r>
              <a:rPr lang="pt-BR" dirty="0">
                <a:solidFill>
                  <a:srgbClr val="0070C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Agora sim o arquivo foi carregado, clique sobre o objeto para </a:t>
            </a:r>
            <a:r>
              <a:rPr lang="pt-BR" dirty="0">
                <a:solidFill>
                  <a:srgbClr val="00B05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obter o link de acesso global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D55C70D-86FF-4830-9F40-1C2CF9E72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73" y="406029"/>
            <a:ext cx="5976134" cy="3128682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3A90DEFF-98F9-4FD8-8CEF-D3198F1DE6D9}"/>
              </a:ext>
            </a:extLst>
          </p:cNvPr>
          <p:cNvSpPr/>
          <p:nvPr/>
        </p:nvSpPr>
        <p:spPr>
          <a:xfrm>
            <a:off x="159453" y="7593045"/>
            <a:ext cx="64376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solidFill>
                  <a:srgbClr val="0070C0"/>
                </a:solidFill>
              </a:rPr>
              <a:t>https://fofuxosenai.s3.amazonaws.com/Assinaturas/Assinatura-Danilo.PNG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D3BB455-88FB-425D-A3E9-6EDB7985C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453" y="3935736"/>
            <a:ext cx="4511661" cy="3237894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5C0F53E9-1D3E-4629-A250-41A5556ABBA5}"/>
              </a:ext>
            </a:extLst>
          </p:cNvPr>
          <p:cNvSpPr/>
          <p:nvPr/>
        </p:nvSpPr>
        <p:spPr>
          <a:xfrm>
            <a:off x="2026826" y="6503762"/>
            <a:ext cx="1493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tente acessar: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423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17220" y="2378003"/>
            <a:ext cx="5486400" cy="273757"/>
          </a:xfrm>
        </p:spPr>
        <p:txBody>
          <a:bodyPr rtlCol="0"/>
          <a:lstStyle/>
          <a:p>
            <a:pPr rtl="0"/>
            <a:r>
              <a:rPr lang="pt-BR" sz="1400" dirty="0">
                <a:solidFill>
                  <a:srgbClr val="FF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Não esta acessível por conta das </a:t>
            </a:r>
            <a:r>
              <a:rPr lang="pt-BR" sz="1400" b="1" dirty="0">
                <a:solidFill>
                  <a:srgbClr val="4E24A7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permissões</a:t>
            </a:r>
            <a:r>
              <a:rPr lang="pt-BR" sz="1400" dirty="0">
                <a:solidFill>
                  <a:srgbClr val="FF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</a:p>
          <a:p>
            <a:pPr rtl="0"/>
            <a:endParaRPr lang="en-US" sz="1400" dirty="0">
              <a:solidFill>
                <a:srgbClr val="FF0000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rtl="0"/>
            <a:endParaRPr lang="en-US" sz="1400" dirty="0">
              <a:solidFill>
                <a:srgbClr val="FF0000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rtl="0"/>
            <a:endParaRPr lang="en-US" sz="1400" dirty="0">
              <a:solidFill>
                <a:srgbClr val="FF0000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rtl="0"/>
            <a:endParaRPr lang="en-US" kern="1200" dirty="0">
              <a:solidFill>
                <a:srgbClr val="FF0000"/>
              </a:solidFill>
              <a:effectLst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095CF98-DB17-4AF8-B335-1717C1BF1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90" y="618109"/>
            <a:ext cx="5951220" cy="175989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E13D673-0FDD-4B02-8A92-D28F117ED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50" y="3854105"/>
            <a:ext cx="5844540" cy="4779097"/>
          </a:xfrm>
          <a:prstGeom prst="rect">
            <a:avLst/>
          </a:prstGeom>
        </p:spPr>
      </p:pic>
      <p:sp>
        <p:nvSpPr>
          <p:cNvPr id="6" name="Notes Placeholder 2">
            <a:extLst>
              <a:ext uri="{FF2B5EF4-FFF2-40B4-BE49-F238E27FC236}">
                <a16:creationId xmlns:a16="http://schemas.microsoft.com/office/drawing/2014/main" id="{0CDA286D-F26E-439E-BC9A-B5761E7F608A}"/>
              </a:ext>
            </a:extLst>
          </p:cNvPr>
          <p:cNvSpPr txBox="1">
            <a:spLocks/>
          </p:cNvSpPr>
          <p:nvPr/>
        </p:nvSpPr>
        <p:spPr>
          <a:xfrm>
            <a:off x="1630680" y="4001018"/>
            <a:ext cx="2880360" cy="2737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rgbClr val="FF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Volte na </a:t>
            </a:r>
            <a:r>
              <a:rPr lang="pt-BR" sz="1400" dirty="0" err="1">
                <a:solidFill>
                  <a:srgbClr val="FF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bucket</a:t>
            </a:r>
            <a:r>
              <a:rPr lang="pt-BR" sz="1400" dirty="0">
                <a:solidFill>
                  <a:srgbClr val="FF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e as permissões, por padrão vem tudo bloqueado.</a:t>
            </a:r>
          </a:p>
          <a:p>
            <a:endParaRPr lang="en-US" sz="1400" dirty="0">
              <a:solidFill>
                <a:srgbClr val="FF0000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endParaRPr lang="en-US" sz="1400" dirty="0">
              <a:solidFill>
                <a:srgbClr val="FF0000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endParaRPr lang="en-US" sz="1400" dirty="0">
              <a:solidFill>
                <a:srgbClr val="FF0000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endParaRPr lang="en-US" dirty="0">
              <a:solidFill>
                <a:srgbClr val="FF0000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6EEB2DA-AC17-40D4-B84C-1C3D0432CCBA}"/>
              </a:ext>
            </a:extLst>
          </p:cNvPr>
          <p:cNvSpPr/>
          <p:nvPr/>
        </p:nvSpPr>
        <p:spPr>
          <a:xfrm>
            <a:off x="1155229" y="6711434"/>
            <a:ext cx="13895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Clique em editar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363930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D5D1E615-3E43-41B2-B4BE-404FFE2D7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28" y="152400"/>
            <a:ext cx="5834931" cy="5913675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4B0EAC8-5529-43A0-AE6E-C8400B600C85}"/>
              </a:ext>
            </a:extLst>
          </p:cNvPr>
          <p:cNvSpPr/>
          <p:nvPr/>
        </p:nvSpPr>
        <p:spPr>
          <a:xfrm>
            <a:off x="2520866" y="2497851"/>
            <a:ext cx="39941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Desmarque o bloqueio e clique em Salvar alterações</a:t>
            </a:r>
            <a:endParaRPr lang="pt-BR" sz="14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CD7F5EC-57D5-4DEF-8EDB-542389A2C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0660" y="6666679"/>
            <a:ext cx="4323397" cy="2324921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218E2316-17BE-488D-A9D3-FB830DE3DEDC}"/>
              </a:ext>
            </a:extLst>
          </p:cNvPr>
          <p:cNvSpPr/>
          <p:nvPr/>
        </p:nvSpPr>
        <p:spPr>
          <a:xfrm>
            <a:off x="1635304" y="6365013"/>
            <a:ext cx="25009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Preencha e clique em confirmar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412020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5.jp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Relationship Id="rId4" Type="http://schemas.openxmlformats.org/officeDocument/2006/relationships/image" Target="../media/image2.png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C3AF6D-2BEF-7049-86B4-BA8E93A54A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81023" y="-47919"/>
            <a:ext cx="12361762" cy="69581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17EACD-31BA-5546-8DC5-A7D4FA41B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191940"/>
            <a:ext cx="11353800" cy="474119"/>
          </a:xfrm>
        </p:spPr>
        <p:txBody>
          <a:bodyPr rtlCol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Click to edit Master title style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84EADBC-1FCF-4148-AFB8-F0370FE66B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9100" y="2554356"/>
            <a:ext cx="8059738" cy="488498"/>
          </a:xfrm>
        </p:spPr>
        <p:txBody>
          <a:bodyPr rtlCol="0">
            <a:normAutofit/>
          </a:bodyPr>
          <a:lstStyle>
            <a:lvl1pPr marL="0" indent="0">
              <a:buNone/>
              <a:defRPr sz="2000" b="0" spc="30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FC9937-4309-1345-9FFE-12A8DD2FC6B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931098" y="6089839"/>
            <a:ext cx="1772656" cy="4490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331858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EC45EB5-28C4-4544-A323-D73218CA9315}"/>
              </a:ext>
            </a:extLst>
          </p:cNvPr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69" y="5"/>
            <a:ext cx="12188952" cy="1143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17EACD-31BA-5546-8DC5-A7D4FA41B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5"/>
            <a:ext cx="9034272" cy="474119"/>
          </a:xfrm>
        </p:spPr>
        <p:txBody>
          <a:bodyPr rtlCol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B0127-ED7F-7C41-B530-EB0C6E8B5AE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9100" y="1528175"/>
            <a:ext cx="11353800" cy="4648788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</a:lstStyle>
          <a:p>
            <a:pPr lvl="0" rtl="0"/>
            <a:r>
              <a:rPr lang="pt-BR"/>
              <a:t>; Syntax Test file for 68k Assembly code</a:t>
            </a:r>
          </a:p>
          <a:p>
            <a:pPr lvl="0" rtl="0"/>
            <a:r>
              <a:rPr lang="pt-BR"/>
              <a:t>; Some comments about this file</a:t>
            </a:r>
          </a:p>
          <a:p>
            <a:pPr lvl="0" rtl="0"/>
            <a:r>
              <a:rPr lang="pt-BR"/>
              <a:t>.D0 00000000</a:t>
            </a:r>
          </a:p>
          <a:p>
            <a:pPr lvl="0" rtl="0"/>
            <a:r>
              <a:rPr lang="pt-BR"/>
              <a:t>MS 2100 00000002</a:t>
            </a:r>
          </a:p>
          <a:p>
            <a:pPr lvl="0" rtl="0"/>
            <a:r>
              <a:rPr lang="pt-BR"/>
              <a:t>MM 2000;DI</a:t>
            </a:r>
          </a:p>
          <a:p>
            <a:pPr lvl="0" rtl="0"/>
            <a:r>
              <a:rPr lang="pt-BR"/>
              <a:t>LEA.L $002100,A1</a:t>
            </a:r>
          </a:p>
          <a:p>
            <a:pPr lvl="0" rtl="0"/>
            <a:r>
              <a:rPr lang="pt-BR"/>
              <a:t>MOVE.L #2,-(A1)</a:t>
            </a:r>
          </a:p>
          <a:p>
            <a:pPr lvl="0" rtl="0"/>
            <a:r>
              <a:rPr lang="pt-BR"/>
              <a:t>BSR $00002050</a:t>
            </a:r>
          </a:p>
          <a:p>
            <a:pPr lvl="0" rtl="0"/>
            <a:r>
              <a:rPr lang="pt-BR"/>
              <a:t>MM 2050;DI</a:t>
            </a:r>
          </a:p>
          <a:p>
            <a:pPr lvl="0" rtl="0"/>
            <a:r>
              <a:rPr lang="pt-BR"/>
              <a:t>MOVE.L (A1)+,D1</a:t>
            </a:r>
          </a:p>
          <a:p>
            <a:pPr lvl="0" rtl="0"/>
            <a:r>
              <a:rPr lang="pt-BR"/>
              <a:t>MOVE.L (A1),D2</a:t>
            </a:r>
          </a:p>
          <a:p>
            <a:pPr lvl="0" rtl="0"/>
            <a:r>
              <a:rPr lang="pt-BR"/>
              <a:t>ADD.L D1,D2</a:t>
            </a:r>
          </a:p>
          <a:p>
            <a:pPr lvl="0" rtl="0"/>
            <a:r>
              <a:rPr lang="pt-BR"/>
              <a:t>MOVE.L D2,D0</a:t>
            </a:r>
          </a:p>
          <a:p>
            <a:pPr lvl="0" rtl="0"/>
            <a:r>
              <a:rPr lang="pt-BR"/>
              <a:t>RTS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D8A33-23FE-0C4F-9E8F-25B4C5AE7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6A95138-A96E-2F42-A959-2EFD44FE4AB7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E8EE179-7D32-EC44-9957-395A214B62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3735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rtl="0"/>
            <a:r>
              <a:rPr lang="pt-BR"/>
              <a:t>© 2019 Amazon Web Services, Inc. or its Affiliates. All rights reserved.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64CDEF-A244-5649-B243-5BDF609659D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909198" y="365125"/>
            <a:ext cx="1772656" cy="4490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4595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350FA4A-B00E-C044-8FFB-45BB9BA4C7DB}"/>
              </a:ext>
            </a:extLst>
          </p:cNvPr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69" y="5"/>
            <a:ext cx="12188952" cy="1143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CEC7003-BF6D-1A45-8C4D-387CA8F02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5"/>
            <a:ext cx="9034272" cy="474119"/>
          </a:xfrm>
        </p:spPr>
        <p:txBody>
          <a:bodyPr rtlCol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Click to edit Master title style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3BB2B80-1B59-A143-BE75-CCD366DF7CE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9100" y="1528175"/>
            <a:ext cx="5504688" cy="4648788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; Syntax Test file for 68k Assembly code</a:t>
            </a:r>
          </a:p>
          <a:p>
            <a:pPr lvl="0" rtl="0"/>
            <a:r>
              <a:rPr lang="pt-BR"/>
              <a:t>; Some comments about this file</a:t>
            </a:r>
          </a:p>
          <a:p>
            <a:pPr lvl="0" rtl="0"/>
            <a:r>
              <a:rPr lang="pt-BR"/>
              <a:t>.D0 00000000</a:t>
            </a:r>
          </a:p>
          <a:p>
            <a:pPr lvl="0" rtl="0"/>
            <a:r>
              <a:rPr lang="pt-BR"/>
              <a:t>MS 2100 00000002</a:t>
            </a:r>
          </a:p>
          <a:p>
            <a:pPr lvl="0" rtl="0"/>
            <a:r>
              <a:rPr lang="pt-BR"/>
              <a:t>MM 2000;DI</a:t>
            </a:r>
          </a:p>
          <a:p>
            <a:pPr lvl="0" rtl="0"/>
            <a:r>
              <a:rPr lang="pt-BR"/>
              <a:t>LEA.L $002100,A1</a:t>
            </a:r>
          </a:p>
          <a:p>
            <a:pPr lvl="0" rtl="0"/>
            <a:r>
              <a:rPr lang="pt-BR"/>
              <a:t>MOVE.L #2,-(A1)</a:t>
            </a:r>
          </a:p>
          <a:p>
            <a:pPr lvl="0" rtl="0"/>
            <a:r>
              <a:rPr lang="pt-BR"/>
              <a:t>BSR $00002050</a:t>
            </a:r>
          </a:p>
          <a:p>
            <a:pPr lvl="0" rtl="0"/>
            <a:r>
              <a:rPr lang="pt-BR"/>
              <a:t>MM 2050;DI</a:t>
            </a:r>
          </a:p>
          <a:p>
            <a:pPr lvl="0" rtl="0"/>
            <a:r>
              <a:rPr lang="pt-BR"/>
              <a:t>MOVE.L (A1)+,D1</a:t>
            </a:r>
          </a:p>
          <a:p>
            <a:pPr lvl="0" rtl="0"/>
            <a:r>
              <a:rPr lang="pt-BR"/>
              <a:t>MOVE.L (A1),D2</a:t>
            </a:r>
          </a:p>
          <a:p>
            <a:pPr lvl="0" rtl="0"/>
            <a:r>
              <a:rPr lang="pt-BR"/>
              <a:t>ADD.L D1,D2</a:t>
            </a:r>
          </a:p>
          <a:p>
            <a:pPr lvl="0" rtl="0"/>
            <a:r>
              <a:rPr lang="pt-BR"/>
              <a:t>MOVE.L D2,D0</a:t>
            </a:r>
          </a:p>
          <a:p>
            <a:pPr lvl="0" rtl="0"/>
            <a:r>
              <a:rPr lang="pt-BR"/>
              <a:t>RTS</a:t>
            </a:r>
          </a:p>
          <a:p>
            <a:pPr lvl="0" rtl="0"/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C7BB94-D444-F441-A88C-76F7DDCD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9700" y="6356350"/>
            <a:ext cx="2743200" cy="365125"/>
          </a:xfrm>
        </p:spPr>
        <p:txBody>
          <a:bodyPr rtlCol="0"/>
          <a:lstStyle/>
          <a:p>
            <a:pPr rtl="0"/>
            <a:fld id="{B6A95138-A96E-2F42-A959-2EFD44FE4AB7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773890F-7993-BE4F-83AC-886113878E8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246312" y="1524228"/>
            <a:ext cx="5504688" cy="4648788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; Syntax Test file for 68k Assembly code</a:t>
            </a:r>
          </a:p>
          <a:p>
            <a:pPr lvl="0" rtl="0"/>
            <a:r>
              <a:rPr lang="pt-BR"/>
              <a:t>; Some comments about this file</a:t>
            </a:r>
          </a:p>
          <a:p>
            <a:pPr lvl="0" rtl="0"/>
            <a:r>
              <a:rPr lang="pt-BR"/>
              <a:t>.D0 00000000</a:t>
            </a:r>
          </a:p>
          <a:p>
            <a:pPr lvl="0" rtl="0"/>
            <a:r>
              <a:rPr lang="pt-BR"/>
              <a:t>MS 2100 00000002</a:t>
            </a:r>
          </a:p>
          <a:p>
            <a:pPr lvl="0" rtl="0"/>
            <a:r>
              <a:rPr lang="pt-BR"/>
              <a:t>MM 2000;DI</a:t>
            </a:r>
          </a:p>
          <a:p>
            <a:pPr lvl="0" rtl="0"/>
            <a:r>
              <a:rPr lang="pt-BR"/>
              <a:t>LEA.L $002100,A1</a:t>
            </a:r>
          </a:p>
          <a:p>
            <a:pPr lvl="0" rtl="0"/>
            <a:r>
              <a:rPr lang="pt-BR"/>
              <a:t>MOVE.L #2,-(A1)</a:t>
            </a:r>
          </a:p>
          <a:p>
            <a:pPr lvl="0" rtl="0"/>
            <a:r>
              <a:rPr lang="pt-BR"/>
              <a:t>BSR $00002050</a:t>
            </a:r>
          </a:p>
          <a:p>
            <a:pPr lvl="0" rtl="0"/>
            <a:r>
              <a:rPr lang="pt-BR"/>
              <a:t>MM 2050;DI</a:t>
            </a:r>
          </a:p>
          <a:p>
            <a:pPr lvl="0" rtl="0"/>
            <a:r>
              <a:rPr lang="pt-BR"/>
              <a:t>MOVE.L (A1)+,D1</a:t>
            </a:r>
          </a:p>
          <a:p>
            <a:pPr lvl="0" rtl="0"/>
            <a:r>
              <a:rPr lang="pt-BR"/>
              <a:t>MOVE.L (A1),D2</a:t>
            </a:r>
          </a:p>
          <a:p>
            <a:pPr lvl="0" rtl="0"/>
            <a:r>
              <a:rPr lang="pt-BR"/>
              <a:t>ADD.L D1,D2</a:t>
            </a:r>
          </a:p>
          <a:p>
            <a:pPr lvl="0" rtl="0"/>
            <a:r>
              <a:rPr lang="pt-BR"/>
              <a:t>MOVE.L D2,D0</a:t>
            </a:r>
          </a:p>
          <a:p>
            <a:pPr lvl="0" rtl="0"/>
            <a:r>
              <a:rPr lang="pt-BR"/>
              <a:t>RTS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69573A30-3961-C94C-A15D-1FC70640BA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3735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rtl="0"/>
            <a:r>
              <a:rPr lang="pt-BR"/>
              <a:t>© 2019 Amazon Web Services, Inc. or its Affiliates. All rights reserved.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49C5B5F-9EDC-CD4D-BA0B-49411FD11BB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909198" y="365125"/>
            <a:ext cx="1772656" cy="4490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55186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E071635C-7AC2-B54A-9C0A-2EECB1A91D6A}"/>
              </a:ext>
            </a:extLst>
          </p:cNvPr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69" y="5"/>
            <a:ext cx="12188952" cy="1143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CEC7003-BF6D-1A45-8C4D-387CA8F02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5"/>
            <a:ext cx="9034272" cy="474119"/>
          </a:xfrm>
        </p:spPr>
        <p:txBody>
          <a:bodyPr rtlCol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Click to edit Master title style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C7BB94-D444-F441-A88C-76F7DDCD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9700" y="6356350"/>
            <a:ext cx="2743200" cy="365125"/>
          </a:xfrm>
        </p:spPr>
        <p:txBody>
          <a:bodyPr rtlCol="0"/>
          <a:lstStyle/>
          <a:p>
            <a:pPr rtl="0"/>
            <a:fld id="{B6A95138-A96E-2F42-A959-2EFD44FE4AB7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A4FD3-97EE-8149-9A33-E0E6B1B0C0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1876" y="3793944"/>
            <a:ext cx="2686416" cy="303043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Click to edit Master text styles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E336319-2696-2640-9B7B-C5788923DD0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19100" y="1524000"/>
            <a:ext cx="2679192" cy="21031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pt-BR"/>
              <a:t>Click icon to add picture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A58B4D5-135C-FA4B-BDD3-660FB08CFA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086484" y="3793944"/>
            <a:ext cx="2686416" cy="303043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Click to edit Master text styles</a:t>
            </a:r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2FA06701-76A6-3548-BF51-E4429F8C741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093708" y="1524000"/>
            <a:ext cx="2679192" cy="21031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pt-BR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7ED4B9F9-6A66-6041-9EEB-F3287939A9A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00777" y="3793944"/>
            <a:ext cx="2686416" cy="303043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Click to edit Master text styles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47F48B9A-256D-954A-AA08-55B5777556A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210469" y="1524000"/>
            <a:ext cx="2679192" cy="21031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pt-BR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86FF323F-B273-E643-A44F-65465BE5C0D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315078" y="3793944"/>
            <a:ext cx="2686416" cy="303043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Click to edit Master text styles</a:t>
            </a:r>
          </a:p>
        </p:txBody>
      </p: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C1BCDD9F-46DB-5745-913B-E11E7BEBDA8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322302" y="1524000"/>
            <a:ext cx="2679192" cy="21031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pt-BR"/>
              <a:t>Click icon to add picture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075ED423-869B-CA42-83F6-A40BF01C3E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3735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rtl="0"/>
            <a:r>
              <a:rPr lang="pt-BR"/>
              <a:t>© 2019 Amazon Web Services, Inc. or its Affiliates. All rights reserved.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9A7927A-C274-E848-B9FC-75CF0763AE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909198" y="365125"/>
            <a:ext cx="1772656" cy="4490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4960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67E9E421-0C28-B445-BB5D-267DD5F8BA23}"/>
              </a:ext>
            </a:extLst>
          </p:cNvPr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69" y="5"/>
            <a:ext cx="12188952" cy="1143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CEC7003-BF6D-1A45-8C4D-387CA8F02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5"/>
            <a:ext cx="9034272" cy="474119"/>
          </a:xfrm>
        </p:spPr>
        <p:txBody>
          <a:bodyPr rtlCol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Click to edit Master title style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C7BB94-D444-F441-A88C-76F7DDCD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9700" y="6356350"/>
            <a:ext cx="2743200" cy="365125"/>
          </a:xfrm>
        </p:spPr>
        <p:txBody>
          <a:bodyPr rtlCol="0">
            <a:noAutofit/>
          </a:bodyPr>
          <a:lstStyle/>
          <a:p>
            <a:pPr rtl="0"/>
            <a:fld id="{B6A95138-A96E-2F42-A959-2EFD44FE4AB7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A4FD3-97EE-8149-9A33-E0E6B1B0C0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1876" y="3446471"/>
            <a:ext cx="3619104" cy="301752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Click to edit Master text styles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E336319-2696-2640-9B7B-C5788923DD0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19100" y="1524000"/>
            <a:ext cx="3611880" cy="1755648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Click icon to add picture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CEC6ED8A-9A35-254F-9CF6-1EFE9B38709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53796" y="3446471"/>
            <a:ext cx="3619104" cy="301752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Click to edit Master text styles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1F03C714-8C12-1648-A7BE-ED7D107E4A5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161020" y="1524000"/>
            <a:ext cx="3611880" cy="1755648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pt-BR"/>
              <a:t>Click icon to add picture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2929504-2B50-874B-A16E-F37A03279EC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294312" y="3446471"/>
            <a:ext cx="3619104" cy="301752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Click to 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B331369C-8691-264D-B80A-CEAC8AD3CDE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301536" y="1524000"/>
            <a:ext cx="3611880" cy="1755648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pt-BR"/>
              <a:t>Click icon to add picture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9AA5E4E-EA30-7144-B43C-3BC3820035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11876" y="5857160"/>
            <a:ext cx="3619104" cy="301752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Click to edit Master text styles</a:t>
            </a:r>
          </a:p>
        </p:txBody>
      </p:sp>
      <p:sp>
        <p:nvSpPr>
          <p:cNvPr id="35" name="Picture Placeholder 3">
            <a:extLst>
              <a:ext uri="{FF2B5EF4-FFF2-40B4-BE49-F238E27FC236}">
                <a16:creationId xmlns:a16="http://schemas.microsoft.com/office/drawing/2014/main" id="{57601697-5763-1649-956A-0E3F39DE563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19100" y="3934689"/>
            <a:ext cx="3611880" cy="1755648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Click icon to add picture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09672F95-1B0D-D44F-96FA-DEB0E07403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153796" y="5857160"/>
            <a:ext cx="3619104" cy="301752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Click to edit Master text styles</a:t>
            </a:r>
          </a:p>
        </p:txBody>
      </p:sp>
      <p:sp>
        <p:nvSpPr>
          <p:cNvPr id="37" name="Picture Placeholder 3">
            <a:extLst>
              <a:ext uri="{FF2B5EF4-FFF2-40B4-BE49-F238E27FC236}">
                <a16:creationId xmlns:a16="http://schemas.microsoft.com/office/drawing/2014/main" id="{D8042A93-9BD7-0147-8441-5442B29A69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161020" y="3934689"/>
            <a:ext cx="3611880" cy="1755648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Click icon to add picture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2B0D6062-BB69-D146-8060-14598F894BC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294312" y="5857160"/>
            <a:ext cx="3619104" cy="301752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Click to edit Master text styles</a:t>
            </a:r>
          </a:p>
        </p:txBody>
      </p:sp>
      <p:sp>
        <p:nvSpPr>
          <p:cNvPr id="39" name="Picture Placeholder 3">
            <a:extLst>
              <a:ext uri="{FF2B5EF4-FFF2-40B4-BE49-F238E27FC236}">
                <a16:creationId xmlns:a16="http://schemas.microsoft.com/office/drawing/2014/main" id="{750D7242-278D-B24F-A07C-549ACB16E63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301536" y="3934689"/>
            <a:ext cx="3611880" cy="1755648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Click icon to add picture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BF3F200-BB4F-664F-876E-B58746319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3735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rtl="0"/>
            <a:r>
              <a:rPr lang="pt-BR"/>
              <a:t>© 2019 Amazon Web Services, Inc. or its Affiliates. All rights reserved.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99A9892-B85D-B746-B8F0-8DD0CF1EABE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909198" y="365125"/>
            <a:ext cx="1772656" cy="4490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87252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A4FD3-97EE-8149-9A33-E0E6B1B0C0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1876" y="4011163"/>
            <a:ext cx="2686416" cy="303043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b="0"/>
            </a:lvl1pPr>
          </a:lstStyle>
          <a:p>
            <a:pPr lvl="0" rtl="0"/>
            <a:r>
              <a:rPr lang="pt-BR"/>
              <a:t>Click to edit Master text styles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E336319-2696-2640-9B7B-C5788923DD0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69259" y="2626296"/>
            <a:ext cx="1188720" cy="11887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pt-BR"/>
              <a:t>Icon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A58B4D5-135C-FA4B-BDD3-660FB08CFA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086484" y="4011163"/>
            <a:ext cx="2686416" cy="303043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b="0"/>
            </a:lvl1pPr>
          </a:lstStyle>
          <a:p>
            <a:pPr lvl="0" rtl="0"/>
            <a:r>
              <a:rPr lang="pt-BR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7ED4B9F9-6A66-6041-9EEB-F3287939A9A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7027" y="4011163"/>
            <a:ext cx="2686416" cy="303043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b="0"/>
            </a:lvl1pPr>
          </a:lstStyle>
          <a:p>
            <a:pPr lvl="0" rtl="0"/>
            <a:r>
              <a:rPr lang="pt-BR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86FF323F-B273-E643-A44F-65465BE5C0D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315078" y="4011163"/>
            <a:ext cx="2686416" cy="303043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b="0"/>
            </a:lvl1pPr>
          </a:lstStyle>
          <a:p>
            <a:pPr lvl="0" rtl="0"/>
            <a:r>
              <a:rPr lang="pt-BR"/>
              <a:t>Click to edit Master text styles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3E6CE5FE-ED8C-0D40-862B-9F5EC40C7E8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049966" y="2626296"/>
            <a:ext cx="1188720" cy="11887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pt-BR"/>
              <a:t>Icon</a:t>
            </a:r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91DC684E-A5F4-864A-894C-5CD232FB9BEB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911919" y="2626296"/>
            <a:ext cx="1188720" cy="11887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pt-BR"/>
              <a:t>Icon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A6B5BB37-EE1B-6B45-A7CF-E416B4D0D67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9773872" y="2626296"/>
            <a:ext cx="1188720" cy="11887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pt-BR"/>
              <a:t>Icon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A9C4F210-2650-3942-9632-6074E8F127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099" y="6356350"/>
            <a:ext cx="3735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rtl="0"/>
            <a:r>
              <a:rPr lang="pt-BR"/>
              <a:t>© 2019 Amazon Web Services, Inc. or its Affiliates. All rights reserved.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7CCF82A-4490-0644-8968-C198DF5F3F3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09200" y="365126"/>
            <a:ext cx="1772652" cy="4490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EEF212-16FA-C546-A6BD-253C80A1A8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75552" t="60520" r="3438" b="3809"/>
          <a:stretch/>
        </p:blipFill>
        <p:spPr>
          <a:xfrm rot="10800000">
            <a:off x="-1" y="-2"/>
            <a:ext cx="2268187" cy="2166103"/>
          </a:xfrm>
          <a:prstGeom prst="rect">
            <a:avLst/>
          </a:prstGeom>
        </p:spPr>
      </p:pic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0BDEF14E-4027-D643-9DE2-F177FE226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9700" y="6356350"/>
            <a:ext cx="2743200" cy="365125"/>
          </a:xfrm>
        </p:spPr>
        <p:txBody>
          <a:bodyPr rtlCol="0"/>
          <a:lstStyle/>
          <a:p>
            <a:pPr rtl="0"/>
            <a:fld id="{B6A95138-A96E-2F42-A959-2EFD44FE4AB7}" type="slidenum">
              <a:rPr lang="en-US" smtClean="0"/>
              <a:t>‹nº›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0858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C7BB94-D444-F441-A88C-76F7DDCD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9700" y="6356351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B6A95138-A96E-2F42-A959-2EFD44FE4AB7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BF8715D-4D79-7041-A43B-D5474972C9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1" y="6356351"/>
            <a:ext cx="3735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1" b="0" i="0">
                <a:solidFill>
                  <a:schemeClr val="tx1">
                    <a:tint val="75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rtl="0"/>
            <a:r>
              <a:rPr lang="pt-BR"/>
              <a:t>© 2019 Amazon Web Services, Inc. or its Affiliates. All rights reserved.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94B4B0-788D-CC4A-BD6F-E27A18377A01}"/>
              </a:ext>
            </a:extLst>
          </p:cNvPr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69" y="5"/>
            <a:ext cx="12188952" cy="1143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DE245B-4FD3-2740-8BED-8269A8D5C21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909198" y="365126"/>
            <a:ext cx="1772656" cy="449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17EACD-31BA-5546-8DC5-A7D4FA41B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5"/>
            <a:ext cx="9034272" cy="474119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9508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194B4B0-788D-CC4A-BD6F-E27A18377A01}"/>
              </a:ext>
            </a:extLst>
          </p:cNvPr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69" y="5"/>
            <a:ext cx="12188952" cy="1143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17EACD-31BA-5546-8DC5-A7D4FA41B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5"/>
            <a:ext cx="9034272" cy="474119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Click to edit Master title style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BF8715D-4D79-7041-A43B-D5474972C9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1" y="6356351"/>
            <a:ext cx="3735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1" b="0" i="0">
                <a:solidFill>
                  <a:schemeClr val="tx1">
                    <a:tint val="75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rtl="0"/>
            <a:r>
              <a:rPr lang="pt-BR"/>
              <a:t>© 2019 Amazon Web Services, Inc. or its Affiliates.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C7BB94-D444-F441-A88C-76F7DDCD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9700" y="6356351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B6A95138-A96E-2F42-A959-2EFD44FE4AB7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4A4D56-E7FB-BE4E-A7A1-0A8FD181905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909198" y="365126"/>
            <a:ext cx="1772656" cy="4490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935291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194B4B0-788D-CC4A-BD6F-E27A18377A01}"/>
              </a:ext>
            </a:extLst>
          </p:cNvPr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69" y="5"/>
            <a:ext cx="12188952" cy="1143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17EACD-31BA-5546-8DC5-A7D4FA41B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5"/>
            <a:ext cx="9034272" cy="474119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Click to edit Master title style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BF8715D-4D79-7041-A43B-D5474972C9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1" y="6356351"/>
            <a:ext cx="3735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1" b="0" i="0">
                <a:solidFill>
                  <a:schemeClr val="tx1">
                    <a:tint val="75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rtl="0"/>
            <a:r>
              <a:rPr lang="pt-BR"/>
              <a:t>© 2019 Amazon Web Services, Inc. or its Affiliates.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C7BB94-D444-F441-A88C-76F7DDCD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9700" y="6356351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B6A95138-A96E-2F42-A959-2EFD44FE4AB7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BCFF47-80C8-FA4F-9A18-B92FA7DC4DF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909198" y="365126"/>
            <a:ext cx="1772656" cy="4490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369913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194B4B0-788D-CC4A-BD6F-E27A18377A01}"/>
              </a:ext>
            </a:extLst>
          </p:cNvPr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69" y="5"/>
            <a:ext cx="12188952" cy="1143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17EACD-31BA-5546-8DC5-A7D4FA41B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5"/>
            <a:ext cx="9034272" cy="474119"/>
          </a:xfrm>
        </p:spPr>
        <p:txBody>
          <a:bodyPr rtlCol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BDEF14E-4027-D643-9DE2-F177FE226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9700" y="6356350"/>
            <a:ext cx="2743200" cy="365125"/>
          </a:xfrm>
        </p:spPr>
        <p:txBody>
          <a:bodyPr rtlCol="0"/>
          <a:lstStyle/>
          <a:p>
            <a:pPr rtl="0"/>
            <a:fld id="{B6A95138-A96E-2F42-A959-2EFD44FE4AB7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BF8715D-4D79-7041-A43B-D5474972C9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3735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rtl="0"/>
            <a:r>
              <a:rPr lang="pt-BR"/>
              <a:t>© 2019 Amazon Web Services, Inc. or its Affiliates. All rights reserved.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E6AEB20-C247-9049-A91B-EA79979980D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909198" y="365126"/>
            <a:ext cx="1772656" cy="4490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119048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7EACD-31BA-5546-8DC5-A7D4FA41B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5"/>
            <a:ext cx="9034272" cy="474119"/>
          </a:xfrm>
        </p:spPr>
        <p:txBody>
          <a:bodyPr rtlCol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Click to edit Master title style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BF8715D-4D79-7041-A43B-D5474972C9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3735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rtl="0"/>
            <a:r>
              <a:rPr lang="pt-BR"/>
              <a:t>© 2019 Amazon Web Services, Inc. or its Affiliates. All rights reserved.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CA25A4-C80D-FC44-8153-D8376A9E41F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09200" y="365125"/>
            <a:ext cx="1772652" cy="449072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201426F-66D0-6C49-85B0-A8C2D43E6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9700" y="6356350"/>
            <a:ext cx="2743200" cy="365125"/>
          </a:xfrm>
        </p:spPr>
        <p:txBody>
          <a:bodyPr rtlCol="0"/>
          <a:lstStyle/>
          <a:p>
            <a:pPr rtl="0"/>
            <a:fld id="{B6A95138-A96E-2F42-A959-2EFD44FE4AB7}" type="slidenum">
              <a:rPr lang="en-US" smtClean="0"/>
              <a:t>‹nº›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0085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58223B2-799A-5246-A4C6-C8BB6421582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407F2DB-F618-9B42-B761-D4AC79DC3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191940"/>
            <a:ext cx="11353800" cy="474119"/>
          </a:xfrm>
        </p:spPr>
        <p:txBody>
          <a:bodyPr rtlCol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Click to edit Master title style</a:t>
            </a:r>
            <a:endParaRPr lang="en-US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A5CC2AB-7462-6949-B0CC-D453D58B64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9100" y="2554356"/>
            <a:ext cx="8059738" cy="488498"/>
          </a:xfrm>
        </p:spPr>
        <p:txBody>
          <a:bodyPr rtlCol="0">
            <a:normAutofit/>
          </a:bodyPr>
          <a:lstStyle>
            <a:lvl1pPr marL="0" indent="0">
              <a:buNone/>
              <a:defRPr sz="2000" b="0" spc="300">
                <a:solidFill>
                  <a:srgbClr val="36C2B4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CLICK TO EDIT MASTER TITLE STYLE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636900F-FBBE-9846-A194-AC5CF173B3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3735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bg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rtl="0"/>
            <a:r>
              <a:rPr lang="pt-BR"/>
              <a:t>© 2019 Amazon Web Services, Inc. or its Affiliates. All rights reserved.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A38432-CE99-3E4B-B087-73EB0F09CDB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31098" y="6089839"/>
            <a:ext cx="1772656" cy="4490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316957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86437D1-E7F9-2F42-864E-95D935B7DA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099" y="6356350"/>
            <a:ext cx="3735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rtl="0"/>
            <a:r>
              <a:rPr lang="pt-BR"/>
              <a:t>© 2019 Amazon Web Services, Inc. or its Affiliates. All rights reserved.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5F76685-5779-5D40-A261-B0BC701B3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9700" y="6356350"/>
            <a:ext cx="2743200" cy="365125"/>
          </a:xfrm>
        </p:spPr>
        <p:txBody>
          <a:bodyPr rtlCol="0"/>
          <a:lstStyle/>
          <a:p>
            <a:pPr rtl="0"/>
            <a:fld id="{B6A95138-A96E-2F42-A959-2EFD44FE4AB7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DE264E-2087-B647-8F60-282FE0A1DE1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09200" y="365125"/>
            <a:ext cx="1772652" cy="44907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182823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7EACD-31BA-5546-8DC5-A7D4FA41B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5"/>
            <a:ext cx="8298180" cy="474119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Click to edit Master title style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201426F-66D0-6C49-85B0-A8C2D43E6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9700" y="6356351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B6A95138-A96E-2F42-A959-2EFD44FE4AB7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AA58D57C-542E-8B46-AF4A-1CE98190E1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76191" y="1803345"/>
            <a:ext cx="2656066" cy="1879131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67"/>
            </a:lvl1pPr>
          </a:lstStyle>
          <a:p>
            <a:pPr lvl="0" rtl="0"/>
            <a:r>
              <a:rPr lang="pt-BR"/>
              <a:t>Click to edit Master text styles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C3946CAB-375A-5941-A392-14D805556B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51457" y="1803345"/>
            <a:ext cx="2656066" cy="1879131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67"/>
            </a:lvl1pPr>
          </a:lstStyle>
          <a:p>
            <a:pPr lvl="0" rtl="0"/>
            <a:r>
              <a:rPr lang="pt-BR"/>
              <a:t>Click to edit Master text styles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35FC7C2C-C9CE-B747-AE44-A593EFEB0DE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9100" y="1340942"/>
            <a:ext cx="2656067" cy="390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spc="0">
                <a:solidFill>
                  <a:srgbClr val="36C2B4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Title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24CE8731-450D-3746-AF62-88C7CF83609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9102" y="1803345"/>
            <a:ext cx="2656066" cy="1879131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67"/>
            </a:lvl1pPr>
          </a:lstStyle>
          <a:p>
            <a:pPr lvl="0" rtl="0"/>
            <a:r>
              <a:rPr lang="pt-BR"/>
              <a:t>Click to edit Master text styles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5458110-5E55-0F46-BBF5-9C8F2C62151D}"/>
              </a:ext>
            </a:extLst>
          </p:cNvPr>
          <p:cNvSpPr/>
          <p:nvPr userDrawn="1"/>
        </p:nvSpPr>
        <p:spPr>
          <a:xfrm>
            <a:off x="9029701" y="0"/>
            <a:ext cx="3188474" cy="6875492"/>
          </a:xfrm>
          <a:prstGeom prst="rect">
            <a:avLst/>
          </a:prstGeom>
          <a:solidFill>
            <a:srgbClr val="232F3E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473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1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Light" panose="020B0403020204020204" pitchFamily="34" charset="0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3837C0-EFCF-E345-9E05-AF315FB06800}"/>
              </a:ext>
            </a:extLst>
          </p:cNvPr>
          <p:cNvSpPr/>
          <p:nvPr userDrawn="1"/>
        </p:nvSpPr>
        <p:spPr>
          <a:xfrm>
            <a:off x="0" y="4020640"/>
            <a:ext cx="9029700" cy="283736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473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1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Light" panose="020B0403020204020204" pitchFamily="34" charset="0"/>
              <a:ea typeface="+mn-ea"/>
              <a:cs typeface="+mn-cs"/>
            </a:endParaRP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EBCAA55A-911D-184D-A1FD-A84004D395B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9327146" y="365126"/>
            <a:ext cx="2445755" cy="951555"/>
          </a:xfrm>
          <a:prstGeom prst="rect">
            <a:avLst/>
          </a:prstGeom>
          <a:solidFill>
            <a:schemeClr val="bg1"/>
          </a:solidFill>
        </p:spPr>
        <p:txBody>
          <a:bodyPr rtlCol="0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 rtl="0"/>
            <a:r>
              <a:rPr lang="pt-BR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8A3999B7-8C20-854D-A555-F37D032192A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59838" y="1340942"/>
            <a:ext cx="2656067" cy="390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spc="0">
                <a:solidFill>
                  <a:srgbClr val="36C2B4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Title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38F7DDC9-AAC1-834E-B4EE-D42A0B1327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76190" y="1340942"/>
            <a:ext cx="2656067" cy="390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spc="0">
                <a:solidFill>
                  <a:srgbClr val="36C2B4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Title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957FAEDA-E06F-0246-AE0E-09DEF5D5127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0222" y="4444327"/>
            <a:ext cx="7571082" cy="1311187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</a:lstStyle>
          <a:p>
            <a:pPr lvl="0" rtl="0"/>
            <a:r>
              <a:rPr lang="pt-BR"/>
              <a:t>Click to edit Master text 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5DB1EEED-3A61-7145-8CB8-D64E8B31FE3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90222" y="5870446"/>
            <a:ext cx="7942034" cy="413702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Click to edit Master text styles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51D4E80-7282-594D-8256-F973AFF71D5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96238" y="6089840"/>
            <a:ext cx="1772656" cy="449073"/>
          </a:xfrm>
          <a:prstGeom prst="rect">
            <a:avLst/>
          </a:prstGeom>
        </p:spPr>
      </p:pic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D654C84E-7AFF-4E43-BC29-5AF15F0EF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0" y="6356351"/>
            <a:ext cx="3735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1" b="0" i="0">
                <a:solidFill>
                  <a:schemeClr val="bg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rtl="0"/>
            <a:r>
              <a:rPr lang="pt-BR"/>
              <a:t>© 2019 Amazon Web Services, Inc. or its Affiliates. All rights reserved.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9327093" y="1564153"/>
            <a:ext cx="2445808" cy="1212914"/>
          </a:xfrm>
        </p:spPr>
        <p:txBody>
          <a:bodyPr rtlCol="0">
            <a:normAutofit/>
          </a:bodyPr>
          <a:lstStyle>
            <a:lvl1pPr marL="0" indent="0">
              <a:buNone/>
              <a:defRPr sz="1333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Click to edit Master text styles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290923" y="3889248"/>
            <a:ext cx="770467" cy="2308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pt-BR" sz="14401" baseline="3000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“</a:t>
            </a:r>
            <a:endParaRPr lang="en-US" sz="14401" dirty="0">
              <a:solidFill>
                <a:schemeClr val="bg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9327145" y="3177326"/>
            <a:ext cx="2445808" cy="2758497"/>
          </a:xfrm>
        </p:spPr>
        <p:txBody>
          <a:bodyPr rtlCol="0">
            <a:normAutofit/>
          </a:bodyPr>
          <a:lstStyle>
            <a:lvl1pPr marL="0" indent="0">
              <a:buNone/>
              <a:defRPr sz="1333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Click to edit Master text styles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7"/>
          </p:nvPr>
        </p:nvSpPr>
        <p:spPr>
          <a:xfrm>
            <a:off x="9327092" y="2880834"/>
            <a:ext cx="2445808" cy="296493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lvl="0" rtl="0"/>
            <a:r>
              <a:rPr lang="pt-BR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39660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ll Quote">
    <p:bg>
      <p:bgPr>
        <a:solidFill>
          <a:srgbClr val="222E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19100" y="1361287"/>
            <a:ext cx="11353800" cy="3416300"/>
          </a:xfrm>
        </p:spPr>
        <p:txBody>
          <a:bodyPr rtlCol="0" anchor="t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Click to edit Master 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13BF5D-EF1D-5C42-8ED2-B1DC40150995}"/>
              </a:ext>
            </a:extLst>
          </p:cNvPr>
          <p:cNvSpPr/>
          <p:nvPr userDrawn="1"/>
        </p:nvSpPr>
        <p:spPr>
          <a:xfrm>
            <a:off x="0" y="1444414"/>
            <a:ext cx="320634" cy="633768"/>
          </a:xfrm>
          <a:prstGeom prst="rect">
            <a:avLst/>
          </a:prstGeom>
          <a:solidFill>
            <a:srgbClr val="36C2B3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Light" panose="020B0403020204020204" pitchFamily="34" charset="0"/>
              <a:ea typeface="+mn-ea"/>
              <a:cs typeface="+mn-cs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654C84E-7AFF-4E43-BC29-5AF15F0EF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099" y="6356350"/>
            <a:ext cx="3735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bg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rtl="0"/>
            <a:r>
              <a:rPr lang="pt-BR"/>
              <a:t>© 2019 Amazon Web Services, Inc. or its Affiliates. All rights reserved.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BBC8AF8-4964-B547-9569-D8BFE87BB8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9100" y="5024594"/>
            <a:ext cx="8059738" cy="488498"/>
          </a:xfrm>
        </p:spPr>
        <p:txBody>
          <a:bodyPr rtlCol="0">
            <a:normAutofit/>
          </a:bodyPr>
          <a:lstStyle>
            <a:lvl1pPr marL="0" indent="0">
              <a:buNone/>
              <a:defRPr sz="2000" b="0" spc="0">
                <a:solidFill>
                  <a:srgbClr val="36C2B4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-Click to edit master title style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1D4E80-7282-594D-8256-F973AFF71D5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31098" y="6089839"/>
            <a:ext cx="1772656" cy="4490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376812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6AC7C4F-A7FB-D049-8056-D71FAE6088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81023" y="-47919"/>
            <a:ext cx="12361762" cy="69581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32C9FB-A505-8F4E-99FC-1B161C930668}"/>
              </a:ext>
            </a:extLst>
          </p:cNvPr>
          <p:cNvSpPr txBox="1"/>
          <p:nvPr userDrawn="1"/>
        </p:nvSpPr>
        <p:spPr>
          <a:xfrm>
            <a:off x="423968" y="6089839"/>
            <a:ext cx="8921913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 rtl="0"/>
            <a:r>
              <a:rPr lang="pt-BR" sz="900" kern="1200" dirty="0">
                <a:solidFill>
                  <a:schemeClr val="bg1"/>
                </a:solidFill>
                <a:latin typeface="+mn-lt"/>
                <a:ea typeface="Amazon Ember Light" charset="0"/>
                <a:cs typeface="Amazon Ember Light" charset="0"/>
              </a:rPr>
              <a:t>© 2019 </a:t>
            </a:r>
            <a:r>
              <a:rPr lang="pt-BR" sz="900" kern="1200" dirty="0" err="1">
                <a:solidFill>
                  <a:schemeClr val="bg1"/>
                </a:solidFill>
                <a:latin typeface="+mn-lt"/>
                <a:ea typeface="Amazon Ember Light" charset="0"/>
                <a:cs typeface="Amazon Ember Light" charset="0"/>
              </a:rPr>
              <a:t>Amazon</a:t>
            </a:r>
            <a:r>
              <a:rPr lang="pt-BR" sz="900" kern="1200" dirty="0">
                <a:solidFill>
                  <a:schemeClr val="bg1"/>
                </a:solidFill>
                <a:latin typeface="+mn-lt"/>
                <a:ea typeface="Amazon Ember Light" charset="0"/>
                <a:cs typeface="Amazon Ember Light" charset="0"/>
              </a:rPr>
              <a:t> Web Services, Inc. ou suas afiliadas. Todos os direitos reservados. Este trabalho não pode ser reproduzido ou redistribuído, no todo ou em parte, sem a permissão prévia por escrito da </a:t>
            </a:r>
            <a:r>
              <a:rPr lang="pt-BR" sz="900" kern="1200" dirty="0" err="1">
                <a:solidFill>
                  <a:schemeClr val="bg1"/>
                </a:solidFill>
                <a:latin typeface="+mn-lt"/>
                <a:ea typeface="Amazon Ember Light" charset="0"/>
                <a:cs typeface="Amazon Ember Light" charset="0"/>
              </a:rPr>
              <a:t>Amazon</a:t>
            </a:r>
            <a:r>
              <a:rPr lang="pt-BR" sz="900" kern="1200" dirty="0">
                <a:solidFill>
                  <a:schemeClr val="bg1"/>
                </a:solidFill>
                <a:latin typeface="+mn-lt"/>
                <a:ea typeface="Amazon Ember Light" charset="0"/>
                <a:cs typeface="Amazon Ember Light" charset="0"/>
              </a:rPr>
              <a:t> Web Services, Inc. É proibido copiar, emprestar ou vender para fins comerciais. Para correções ou comentários sobre o curso, envie um e-mail para: </a:t>
            </a:r>
            <a:r>
              <a:rPr lang="pt-BR" sz="900" u="sng" kern="1200" dirty="0">
                <a:solidFill>
                  <a:schemeClr val="bg1"/>
                </a:solidFill>
                <a:latin typeface="+mn-lt"/>
                <a:ea typeface="Amazon Ember Light" charset="0"/>
                <a:cs typeface="Amazon Ember Light" charset="0"/>
              </a:rPr>
              <a:t>aws-course-feedback@amazon.com</a:t>
            </a:r>
            <a:r>
              <a:rPr lang="pt-BR" sz="900" kern="1200" dirty="0">
                <a:solidFill>
                  <a:schemeClr val="bg1"/>
                </a:solidFill>
                <a:latin typeface="+mn-lt"/>
                <a:ea typeface="Amazon Ember Light" charset="0"/>
                <a:cs typeface="Amazon Ember Light" charset="0"/>
              </a:rPr>
              <a:t>. Para todas as outras perguntas, entre em contato conosco em: </a:t>
            </a:r>
            <a:r>
              <a:rPr lang="pt-BR" sz="900" u="sng" kern="1200" dirty="0">
                <a:solidFill>
                  <a:schemeClr val="bg1"/>
                </a:solidFill>
                <a:latin typeface="+mn-lt"/>
                <a:ea typeface="Amazon Ember Light" charset="0"/>
                <a:cs typeface="Amazon Ember Light" charset="0"/>
              </a:rPr>
              <a:t>https://aws.amazon.com/contact-us/aws-training/</a:t>
            </a:r>
            <a:r>
              <a:rPr lang="pt-BR" sz="900" kern="1200" dirty="0">
                <a:solidFill>
                  <a:schemeClr val="bg1"/>
                </a:solidFill>
                <a:latin typeface="+mn-lt"/>
                <a:ea typeface="Amazon Ember Light" charset="0"/>
                <a:cs typeface="Amazon Ember Light" charset="0"/>
              </a:rPr>
              <a:t>. Todas as marcas comerciais pertencem a seus proprietários.</a:t>
            </a:r>
          </a:p>
          <a:p>
            <a:pPr algn="just" rtl="0"/>
            <a:endParaRPr lang="en-US" sz="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CAE5FD9-C1AF-FA48-A653-7EA5E0B138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00" y="3191940"/>
            <a:ext cx="11353800" cy="474119"/>
          </a:xfrm>
        </p:spPr>
        <p:txBody>
          <a:bodyPr rtlCol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Thank You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A5F71C-941B-424B-B0F4-B91497513EB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931098" y="6089839"/>
            <a:ext cx="1772656" cy="4490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810851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9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608" y="2770243"/>
            <a:ext cx="11115261" cy="779463"/>
          </a:xfrm>
        </p:spPr>
        <p:txBody>
          <a:bodyPr rtlCol="0">
            <a:noAutofit/>
          </a:bodyPr>
          <a:lstStyle>
            <a:lvl1pPr>
              <a:defRPr sz="60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pPr rtl="0"/>
            <a:r>
              <a:rPr lang="pt-BR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="0" i="0">
                <a:solidFill>
                  <a:schemeClr val="bg1"/>
                </a:solidFill>
                <a:latin typeface="Helvetica Neue LT Std 65 Medium" charset="0"/>
                <a:ea typeface="Helvetica Neue LT Std 65 Medium" charset="0"/>
                <a:cs typeface="Helvetica Neue LT Std 65 Medium" charset="0"/>
              </a:defRPr>
            </a:lvl1pPr>
          </a:lstStyle>
          <a:p>
            <a:pPr rtl="0"/>
            <a:fld id="{9FC43BFD-8FF7-A343-A8A6-E2338FCE8046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674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57AF45B-C20A-5F4E-906A-B043D9D7F28E}"/>
              </a:ext>
            </a:extLst>
          </p:cNvPr>
          <p:cNvSpPr/>
          <p:nvPr userDrawn="1"/>
        </p:nvSpPr>
        <p:spPr>
          <a:xfrm>
            <a:off x="-2" y="0"/>
            <a:ext cx="5125762" cy="6875492"/>
          </a:xfrm>
          <a:prstGeom prst="rect">
            <a:avLst/>
          </a:prstGeom>
          <a:solidFill>
            <a:srgbClr val="232F3E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Light" panose="020B0403020204020204" pitchFamily="34" charset="0"/>
              <a:ea typeface="+mn-ea"/>
              <a:cs typeface="+mn-cs"/>
            </a:endParaRPr>
          </a:p>
        </p:txBody>
      </p:sp>
      <p:pic>
        <p:nvPicPr>
          <p:cNvPr id="13" name="Picture 12" descr="A circuit board&#10;&#10;Description automatically generated">
            <a:extLst>
              <a:ext uri="{FF2B5EF4-FFF2-40B4-BE49-F238E27FC236}">
                <a16:creationId xmlns:a16="http://schemas.microsoft.com/office/drawing/2014/main" id="{C0EC8262-9538-E343-BCD0-0911ADA9E7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9690" t="3208" r="5228" b="21597"/>
          <a:stretch/>
        </p:blipFill>
        <p:spPr>
          <a:xfrm>
            <a:off x="588712" y="3159360"/>
            <a:ext cx="4537048" cy="371613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51C47-09F6-C947-968C-92FC59515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97728" y="6356350"/>
            <a:ext cx="3775172" cy="365125"/>
          </a:xfrm>
          <a:prstGeom prst="rect">
            <a:avLst/>
          </a:prstGeom>
        </p:spPr>
        <p:txBody>
          <a:bodyPr rtlCol="0"/>
          <a:lstStyle>
            <a:lvl1pPr algn="r">
              <a:defRPr/>
            </a:lvl1pPr>
          </a:lstStyle>
          <a:p>
            <a:pPr rtl="0"/>
            <a:r>
              <a:rPr lang="pt-BR"/>
              <a:t>© 2019 Amazon Web Services, Inc. or its Affiliates. All rights reserved.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4C7EF-17C6-3647-B5A6-45AFD1AE2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1178376"/>
            <a:ext cx="4268647" cy="1325563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DB7B2F-8327-B54A-A6DB-5F4F68ECD9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23657" y="6356350"/>
            <a:ext cx="2743200" cy="365125"/>
          </a:xfrm>
          <a:prstGeom prst="rect">
            <a:avLst/>
          </a:prstGeom>
        </p:spPr>
        <p:txBody>
          <a:bodyPr rtlCol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rtl="0"/>
            <a:fld id="{B6A95138-A96E-2F42-A959-2EFD44FE4AB7}" type="slidenum">
              <a:rPr lang="en-US" smtClean="0"/>
              <a:pPr rtl="0"/>
              <a:t>‹nº›</a:t>
            </a:fld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0EB2737B-E9EB-5940-81B3-90715BFD4CA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5714474" y="1178376"/>
            <a:ext cx="5767612" cy="4814920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Click to edit Master text styles</a:t>
            </a:r>
          </a:p>
          <a:p>
            <a:pPr lvl="1" rtl="0"/>
            <a:r>
              <a:rPr lang="pt-BR"/>
              <a:t>Second level</a:t>
            </a:r>
          </a:p>
          <a:p>
            <a:pPr lvl="2" rtl="0"/>
            <a:r>
              <a:rPr lang="pt-BR"/>
              <a:t>Third level</a:t>
            </a:r>
          </a:p>
          <a:p>
            <a:pPr lvl="3" rtl="0"/>
            <a:r>
              <a:rPr lang="pt-BR"/>
              <a:t>Fourth level</a:t>
            </a:r>
          </a:p>
          <a:p>
            <a:pPr lvl="4" rtl="0"/>
            <a:r>
              <a:rPr lang="pt-BR"/>
              <a:t>Fifth level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0E0825-B265-3846-8BB3-B9ECFCCA9B2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909200" y="365126"/>
            <a:ext cx="1772652" cy="44907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1615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A9C4F210-2650-3942-9632-6074E8F127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099" y="6356350"/>
            <a:ext cx="3735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rtl="0"/>
            <a:r>
              <a:rPr lang="pt-BR"/>
              <a:t>© 2019 Amazon Web Services, Inc. or its Affiliates. All rights reserved.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0B1C5D0-123C-C948-8FE9-A354E1870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191940"/>
            <a:ext cx="11353800" cy="474119"/>
          </a:xfrm>
        </p:spPr>
        <p:txBody>
          <a:bodyPr rtlCol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Click to edit Master title style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9293C6B-D94F-304A-A8F4-8745DAD9D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9700" y="6356350"/>
            <a:ext cx="2743200" cy="365125"/>
          </a:xfrm>
        </p:spPr>
        <p:txBody>
          <a:bodyPr rtlCol="0"/>
          <a:lstStyle/>
          <a:p>
            <a:pPr rtl="0"/>
            <a:fld id="{B6A95138-A96E-2F42-A959-2EFD44FE4AB7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A315D3-3937-1747-9C2E-0067F12A02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75552" t="60520" r="3438" b="3809"/>
          <a:stretch/>
        </p:blipFill>
        <p:spPr>
          <a:xfrm rot="10800000">
            <a:off x="-1" y="-2"/>
            <a:ext cx="2268187" cy="21661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936176-BBC4-344F-8FD9-CD6D76107A1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909200" y="365126"/>
            <a:ext cx="1772652" cy="44907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07082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194B4B0-788D-CC4A-BD6F-E27A18377A01}"/>
              </a:ext>
            </a:extLst>
          </p:cNvPr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69" y="5"/>
            <a:ext cx="12188952" cy="1143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17EACD-31BA-5546-8DC5-A7D4FA41B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5"/>
            <a:ext cx="9034272" cy="474119"/>
          </a:xfrm>
        </p:spPr>
        <p:txBody>
          <a:bodyPr rtlCol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B0127-ED7F-7C41-B530-EB0C6E8B5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528175"/>
            <a:ext cx="11353800" cy="4648788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Click to edit Master text styles</a:t>
            </a:r>
          </a:p>
          <a:p>
            <a:pPr lvl="1" rtl="0"/>
            <a:r>
              <a:rPr lang="pt-BR"/>
              <a:t>Second level</a:t>
            </a:r>
          </a:p>
          <a:p>
            <a:pPr lvl="2" rtl="0"/>
            <a:r>
              <a:rPr lang="pt-BR"/>
              <a:t>Third level</a:t>
            </a:r>
          </a:p>
          <a:p>
            <a:pPr lvl="3" rtl="0"/>
            <a:r>
              <a:rPr lang="pt-BR"/>
              <a:t>Fourth level</a:t>
            </a:r>
          </a:p>
          <a:p>
            <a:pPr lvl="4" rtl="0"/>
            <a:r>
              <a:rPr lang="pt-BR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DE245B-4FD3-2740-8BED-8269A8D5C21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909198" y="365125"/>
            <a:ext cx="1772656" cy="449073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BDEF14E-4027-D643-9DE2-F177FE226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9700" y="6356350"/>
            <a:ext cx="2743200" cy="365125"/>
          </a:xfrm>
        </p:spPr>
        <p:txBody>
          <a:bodyPr rtlCol="0"/>
          <a:lstStyle/>
          <a:p>
            <a:pPr rtl="0"/>
            <a:fld id="{B6A95138-A96E-2F42-A959-2EFD44FE4AB7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BF8715D-4D79-7041-A43B-D5474972C9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3735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rtl="0"/>
            <a:r>
              <a:rPr lang="pt-BR"/>
              <a:t>© 2019 Amazon Web Services, Inc. or its Affiliates.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465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350FA4A-B00E-C044-8FFB-45BB9BA4C7DB}"/>
              </a:ext>
            </a:extLst>
          </p:cNvPr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69" y="5"/>
            <a:ext cx="12188952" cy="1143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CEC7003-BF6D-1A45-8C4D-387CA8F02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5"/>
            <a:ext cx="9034272" cy="474119"/>
          </a:xfrm>
        </p:spPr>
        <p:txBody>
          <a:bodyPr rtlCol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Click to edit Master title style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3BB2B80-1B59-A143-BE75-CCD366DF7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528175"/>
            <a:ext cx="5504688" cy="4648788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Click to edit Master text styles</a:t>
            </a:r>
          </a:p>
          <a:p>
            <a:pPr lvl="1" rtl="0"/>
            <a:r>
              <a:rPr lang="pt-BR"/>
              <a:t>Second level</a:t>
            </a:r>
          </a:p>
          <a:p>
            <a:pPr lvl="2" rtl="0"/>
            <a:r>
              <a:rPr lang="pt-BR"/>
              <a:t>Third level</a:t>
            </a:r>
          </a:p>
          <a:p>
            <a:pPr lvl="3" rtl="0"/>
            <a:r>
              <a:rPr lang="pt-BR"/>
              <a:t>Fourth level</a:t>
            </a:r>
          </a:p>
          <a:p>
            <a:pPr lvl="4" rtl="0"/>
            <a:r>
              <a:rPr lang="pt-BR"/>
              <a:t>Fifth level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C7BB94-D444-F441-A88C-76F7DDCD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9700" y="6356350"/>
            <a:ext cx="2743200" cy="365125"/>
          </a:xfrm>
        </p:spPr>
        <p:txBody>
          <a:bodyPr rtlCol="0"/>
          <a:lstStyle/>
          <a:p>
            <a:pPr rtl="0"/>
            <a:fld id="{B6A95138-A96E-2F42-A959-2EFD44FE4AB7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773890F-7993-BE4F-83AC-886113878E8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46312" y="1524228"/>
            <a:ext cx="5504688" cy="4648788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Click to edit Master text styles</a:t>
            </a:r>
          </a:p>
          <a:p>
            <a:pPr lvl="1" rtl="0"/>
            <a:r>
              <a:rPr lang="pt-BR"/>
              <a:t>Second level</a:t>
            </a:r>
          </a:p>
          <a:p>
            <a:pPr lvl="2" rtl="0"/>
            <a:r>
              <a:rPr lang="pt-BR"/>
              <a:t>Third level</a:t>
            </a:r>
          </a:p>
          <a:p>
            <a:pPr lvl="3" rtl="0"/>
            <a:r>
              <a:rPr lang="pt-BR"/>
              <a:t>Fourth level</a:t>
            </a:r>
          </a:p>
          <a:p>
            <a:pPr lvl="4" rtl="0"/>
            <a:r>
              <a:rPr lang="pt-BR"/>
              <a:t>Fifth level</a:t>
            </a:r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69573A30-3961-C94C-A15D-1FC70640BA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3735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rtl="0"/>
            <a:r>
              <a:rPr lang="pt-BR"/>
              <a:t>© 2019 Amazon Web Services, Inc. or its Affiliates. All rights reserved.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F6D2BA4-6287-854B-A5A3-81A95726CF4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909198" y="365125"/>
            <a:ext cx="1772656" cy="4490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1194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DA4BB6E3-A058-A34B-A1A1-FE195D499725}"/>
              </a:ext>
            </a:extLst>
          </p:cNvPr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69" y="5"/>
            <a:ext cx="12188952" cy="1143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CEC7003-BF6D-1A45-8C4D-387CA8F02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1" y="365125"/>
            <a:ext cx="9037416" cy="474119"/>
          </a:xfrm>
        </p:spPr>
        <p:txBody>
          <a:bodyPr rtlCol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Click to edit Master title style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3BB2B80-1B59-A143-BE75-CCD366DF7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528175"/>
            <a:ext cx="3593592" cy="4645152"/>
          </a:xfrm>
        </p:spPr>
        <p:txBody>
          <a:bodyPr rtlCol="0">
            <a:noAutofit/>
          </a:bodyPr>
          <a:lstStyle/>
          <a:p>
            <a:pPr lvl="0" rtl="0"/>
            <a:r>
              <a:rPr lang="pt-BR"/>
              <a:t>Click to edit Master text styles</a:t>
            </a:r>
          </a:p>
          <a:p>
            <a:pPr lvl="1" rtl="0"/>
            <a:r>
              <a:rPr lang="pt-BR"/>
              <a:t>Second level</a:t>
            </a:r>
          </a:p>
          <a:p>
            <a:pPr lvl="2" rtl="0"/>
            <a:r>
              <a:rPr lang="pt-BR"/>
              <a:t>Third level</a:t>
            </a:r>
          </a:p>
          <a:p>
            <a:pPr lvl="3" rtl="0"/>
            <a:r>
              <a:rPr lang="pt-BR"/>
              <a:t>Fourth level</a:t>
            </a:r>
          </a:p>
          <a:p>
            <a:pPr lvl="4" rtl="0"/>
            <a:r>
              <a:rPr lang="pt-BR"/>
              <a:t>Fifth level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C7BB94-D444-F441-A88C-76F7DDCD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9700" y="6356350"/>
            <a:ext cx="2743200" cy="365125"/>
          </a:xfrm>
        </p:spPr>
        <p:txBody>
          <a:bodyPr rtlCol="0"/>
          <a:lstStyle/>
          <a:p>
            <a:pPr rtl="0"/>
            <a:fld id="{B6A95138-A96E-2F42-A959-2EFD44FE4AB7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C6EC767-E7A4-C245-BAA4-960E5F2420E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173686" y="1528175"/>
            <a:ext cx="3593592" cy="4645152"/>
          </a:xfrm>
        </p:spPr>
        <p:txBody>
          <a:bodyPr rtlCol="0">
            <a:noAutofit/>
          </a:bodyPr>
          <a:lstStyle/>
          <a:p>
            <a:pPr lvl="0" rtl="0"/>
            <a:r>
              <a:rPr lang="pt-BR"/>
              <a:t>Click to edit Master text styles</a:t>
            </a:r>
          </a:p>
          <a:p>
            <a:pPr lvl="1" rtl="0"/>
            <a:r>
              <a:rPr lang="pt-BR"/>
              <a:t>Second level</a:t>
            </a:r>
          </a:p>
          <a:p>
            <a:pPr lvl="2" rtl="0"/>
            <a:r>
              <a:rPr lang="pt-BR"/>
              <a:t>Third level</a:t>
            </a:r>
          </a:p>
          <a:p>
            <a:pPr lvl="3" rtl="0"/>
            <a:r>
              <a:rPr lang="pt-BR"/>
              <a:t>Fourth level</a:t>
            </a:r>
          </a:p>
          <a:p>
            <a:pPr lvl="4" rtl="0"/>
            <a:r>
              <a:rPr lang="pt-BR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3CCBCC6-BD7A-204B-A666-6793093190F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14209" y="1528175"/>
            <a:ext cx="3593592" cy="4645152"/>
          </a:xfrm>
        </p:spPr>
        <p:txBody>
          <a:bodyPr rtlCol="0">
            <a:noAutofit/>
          </a:bodyPr>
          <a:lstStyle/>
          <a:p>
            <a:pPr lvl="0" rtl="0"/>
            <a:r>
              <a:rPr lang="pt-BR"/>
              <a:t>Click to edit Master text styles</a:t>
            </a:r>
          </a:p>
          <a:p>
            <a:pPr lvl="1" rtl="0"/>
            <a:r>
              <a:rPr lang="pt-BR"/>
              <a:t>Second level</a:t>
            </a:r>
          </a:p>
          <a:p>
            <a:pPr lvl="2" rtl="0"/>
            <a:r>
              <a:rPr lang="pt-BR"/>
              <a:t>Third level</a:t>
            </a:r>
          </a:p>
          <a:p>
            <a:pPr lvl="3" rtl="0"/>
            <a:r>
              <a:rPr lang="pt-BR"/>
              <a:t>Fourth level</a:t>
            </a:r>
          </a:p>
          <a:p>
            <a:pPr lvl="4" rtl="0"/>
            <a:r>
              <a:rPr lang="pt-BR"/>
              <a:t>Fifth level</a:t>
            </a:r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AED9FF8-3030-4E4D-ADC0-FA2315FD54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3735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rtl="0"/>
            <a:r>
              <a:rPr lang="pt-BR"/>
              <a:t>© 2019 Amazon Web Services, Inc. or its Affiliates. All rights reserved.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CD2DB21-CEFB-4A4D-B8DA-776FFE4E65E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909198" y="365125"/>
            <a:ext cx="1772656" cy="4490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6884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B7529A25-CD85-DB42-9175-A545162F47DB}"/>
              </a:ext>
            </a:extLst>
          </p:cNvPr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69" y="5"/>
            <a:ext cx="12188952" cy="1143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CEC7003-BF6D-1A45-8C4D-387CA8F02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5"/>
            <a:ext cx="9034272" cy="474119"/>
          </a:xfrm>
        </p:spPr>
        <p:txBody>
          <a:bodyPr rtlCol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Click to edit Master title style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C7BB94-D444-F441-A88C-76F7DDCD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9700" y="6356350"/>
            <a:ext cx="2743200" cy="365125"/>
          </a:xfrm>
        </p:spPr>
        <p:txBody>
          <a:bodyPr rtlCol="0">
            <a:noAutofit/>
          </a:bodyPr>
          <a:lstStyle/>
          <a:p>
            <a:pPr rtl="0"/>
            <a:fld id="{B6A95138-A96E-2F42-A959-2EFD44FE4AB7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EBC76E4-C45C-574F-A82B-828C66343888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19100" y="2041932"/>
            <a:ext cx="5504688" cy="4131084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Click to edit Master text styles</a:t>
            </a:r>
          </a:p>
          <a:p>
            <a:pPr lvl="1" rtl="0"/>
            <a:r>
              <a:rPr lang="pt-BR"/>
              <a:t>Second level</a:t>
            </a:r>
          </a:p>
          <a:p>
            <a:pPr lvl="2" rtl="0"/>
            <a:r>
              <a:rPr lang="pt-BR"/>
              <a:t>Third level</a:t>
            </a:r>
          </a:p>
          <a:p>
            <a:pPr lvl="3" rtl="0"/>
            <a:r>
              <a:rPr lang="pt-BR"/>
              <a:t>Fourth level</a:t>
            </a:r>
          </a:p>
          <a:p>
            <a:pPr lvl="4" rtl="0"/>
            <a:r>
              <a:rPr lang="pt-BR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A4FD3-97EE-8149-9A33-E0E6B1B0C0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9101" y="1524000"/>
            <a:ext cx="5504688" cy="517932"/>
          </a:xfrm>
        </p:spPr>
        <p:txBody>
          <a:bodyPr rtlCol="0">
            <a:noAutofit/>
          </a:bodyPr>
          <a:lstStyle>
            <a:lvl1pPr marL="0" indent="0">
              <a:buNone/>
              <a:defRPr sz="3200" b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lvl="0" rtl="0"/>
            <a:r>
              <a:rPr lang="pt-BR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73D202D-7B57-2643-80ED-BF68CDD1CDB3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249885" y="2041932"/>
            <a:ext cx="5504688" cy="4131084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Click to edit Master text styles</a:t>
            </a:r>
          </a:p>
          <a:p>
            <a:pPr lvl="1" rtl="0"/>
            <a:r>
              <a:rPr lang="pt-BR"/>
              <a:t>Second level</a:t>
            </a:r>
          </a:p>
          <a:p>
            <a:pPr lvl="2" rtl="0"/>
            <a:r>
              <a:rPr lang="pt-BR"/>
              <a:t>Third level</a:t>
            </a:r>
          </a:p>
          <a:p>
            <a:pPr lvl="3" rtl="0"/>
            <a:r>
              <a:rPr lang="pt-BR"/>
              <a:t>Fourth level</a:t>
            </a:r>
          </a:p>
          <a:p>
            <a:pPr lvl="4" rtl="0"/>
            <a:r>
              <a:rPr lang="pt-BR"/>
              <a:t>Fifth level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DDC3C2DA-3EB0-FE4D-8393-500CDB18693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49886" y="1524000"/>
            <a:ext cx="5504688" cy="517932"/>
          </a:xfrm>
        </p:spPr>
        <p:txBody>
          <a:bodyPr rtlCol="0">
            <a:noAutofit/>
          </a:bodyPr>
          <a:lstStyle>
            <a:lvl1pPr marL="0" indent="0">
              <a:buNone/>
              <a:defRPr sz="3200" b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lvl="0" rtl="0"/>
            <a:r>
              <a:rPr lang="pt-BR"/>
              <a:t>Click to 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552EEA6-13B7-F947-9C14-50FE896796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3735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rtl="0"/>
            <a:r>
              <a:rPr lang="pt-BR"/>
              <a:t>© 2019 Amazon Web Services, Inc. or its Affiliates. All rights reserved.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03D402F-215B-FB47-825A-3E2774C59C1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909198" y="365125"/>
            <a:ext cx="1772656" cy="4490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7841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704F4F9-D03D-9741-91BE-D52E962C5051}"/>
              </a:ext>
            </a:extLst>
          </p:cNvPr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69" y="5"/>
            <a:ext cx="12188952" cy="1143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CEC7003-BF6D-1A45-8C4D-387CA8F02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5"/>
            <a:ext cx="9034272" cy="474119"/>
          </a:xfrm>
        </p:spPr>
        <p:txBody>
          <a:bodyPr rtlCol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Click to edit Master title style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C7BB94-D444-F441-A88C-76F7DDCD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9700" y="6356350"/>
            <a:ext cx="2743200" cy="365125"/>
          </a:xfrm>
        </p:spPr>
        <p:txBody>
          <a:bodyPr rtlCol="0"/>
          <a:lstStyle/>
          <a:p>
            <a:pPr rtl="0"/>
            <a:fld id="{B6A95138-A96E-2F42-A959-2EFD44FE4AB7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EBC76E4-C45C-574F-A82B-828C66343888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19099" y="2041932"/>
            <a:ext cx="11335473" cy="4131084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Click to edit Master text styles</a:t>
            </a:r>
          </a:p>
          <a:p>
            <a:pPr lvl="1" rtl="0"/>
            <a:r>
              <a:rPr lang="pt-BR"/>
              <a:t>Second level</a:t>
            </a:r>
          </a:p>
          <a:p>
            <a:pPr lvl="2" rtl="0"/>
            <a:r>
              <a:rPr lang="pt-BR"/>
              <a:t>Third level</a:t>
            </a:r>
          </a:p>
          <a:p>
            <a:pPr lvl="3" rtl="0"/>
            <a:r>
              <a:rPr lang="pt-BR"/>
              <a:t>Fourth level</a:t>
            </a:r>
          </a:p>
          <a:p>
            <a:pPr lvl="4" rtl="0"/>
            <a:r>
              <a:rPr lang="pt-BR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A4FD3-97EE-8149-9A33-E0E6B1B0C0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9100" y="1524000"/>
            <a:ext cx="11335473" cy="517932"/>
          </a:xfrm>
        </p:spPr>
        <p:txBody>
          <a:bodyPr rtlCol="0">
            <a:noAutofit/>
          </a:bodyPr>
          <a:lstStyle>
            <a:lvl1pPr marL="0" indent="0">
              <a:buNone/>
              <a:defRPr sz="3200" b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lvl="0" rtl="0"/>
            <a:r>
              <a:rPr lang="pt-BR"/>
              <a:t>Click to 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B9B80A-7CBE-8F4D-B2B0-66F7C285B4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3735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rtl="0"/>
            <a:r>
              <a:rPr lang="pt-BR"/>
              <a:t>© 2019 Amazon Web Services, Inc. or its Affiliates. All rights reserved.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D28D2B2-887B-C449-B54F-A6016CBDBCB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909198" y="365125"/>
            <a:ext cx="1772656" cy="4490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15083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DF0B29-9AD8-3F4E-B00F-6715996AE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5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DF7ED-6BC6-EE49-BB58-F5E1626AD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100" y="1825625"/>
            <a:ext cx="1135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/>
              <a:t>Click to edit Master text styles</a:t>
            </a:r>
          </a:p>
          <a:p>
            <a:pPr lvl="1" rtl="0"/>
            <a:r>
              <a:rPr lang="pt-BR"/>
              <a:t>Second level</a:t>
            </a:r>
          </a:p>
          <a:p>
            <a:pPr lvl="2" rtl="0"/>
            <a:r>
              <a:rPr lang="pt-BR"/>
              <a:t>Third level</a:t>
            </a:r>
          </a:p>
          <a:p>
            <a:pPr lvl="3" rtl="0"/>
            <a:r>
              <a:rPr lang="pt-BR"/>
              <a:t>Fourth level</a:t>
            </a:r>
          </a:p>
          <a:p>
            <a:pPr lvl="4" rtl="0"/>
            <a:r>
              <a:rPr lang="pt-BR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D72AE-1203-5947-A950-5866F5412B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297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rtl="0"/>
            <a:fld id="{B6A95138-A96E-2F42-A959-2EFD44FE4AB7}" type="slidenum">
              <a:rPr lang="en-US" smtClean="0"/>
              <a:pPr rtl="0"/>
              <a:t>‹nº›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64DA9-8E78-194C-AB7B-DC01F6E01F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6871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rtl="0"/>
            <a:r>
              <a:rPr lang="pt-BR"/>
              <a:t>© 2019 Amazon Web Services, Inc. or its Affiliates. All rights reserved.</a:t>
            </a:r>
          </a:p>
        </p:txBody>
      </p:sp>
    </p:spTree>
    <p:custDataLst>
      <p:tags r:id="rId26"/>
    </p:custDataLst>
    <p:extLst>
      <p:ext uri="{BB962C8B-B14F-4D97-AF65-F5344CB8AC3E}">
        <p14:creationId xmlns:p14="http://schemas.microsoft.com/office/powerpoint/2010/main" val="277287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70" r:id="rId3"/>
    <p:sldLayoutId id="2147483667" r:id="rId4"/>
    <p:sldLayoutId id="2147483650" r:id="rId5"/>
    <p:sldLayoutId id="2147483649" r:id="rId6"/>
    <p:sldLayoutId id="2147483651" r:id="rId7"/>
    <p:sldLayoutId id="2147483652" r:id="rId8"/>
    <p:sldLayoutId id="2147483661" r:id="rId9"/>
    <p:sldLayoutId id="2147483653" r:id="rId10"/>
    <p:sldLayoutId id="2147483671" r:id="rId11"/>
    <p:sldLayoutId id="2147483657" r:id="rId12"/>
    <p:sldLayoutId id="2147483658" r:id="rId13"/>
    <p:sldLayoutId id="2147483659" r:id="rId14"/>
    <p:sldLayoutId id="2147483678" r:id="rId15"/>
    <p:sldLayoutId id="2147483679" r:id="rId16"/>
    <p:sldLayoutId id="2147483680" r:id="rId17"/>
    <p:sldLayoutId id="2147483668" r:id="rId18"/>
    <p:sldLayoutId id="2147483672" r:id="rId19"/>
    <p:sldLayoutId id="2147483665" r:id="rId20"/>
    <p:sldLayoutId id="2147483677" r:id="rId21"/>
    <p:sldLayoutId id="2147483669" r:id="rId22"/>
    <p:sldLayoutId id="2147483660" r:id="rId23"/>
    <p:sldLayoutId id="2147483681" r:id="rId2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chemeClr val="tx1"/>
          </a:solidFill>
          <a:latin typeface="Amazon Ember Light" panose="020B0403020204020204" pitchFamily="34" charset="0"/>
          <a:ea typeface="Amazon Ember Light" panose="020B0403020204020204" pitchFamily="34" charset="0"/>
          <a:cs typeface="Amazon Ember Light" panose="020B04030202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mazon Ember Light" panose="020B0403020204020204" pitchFamily="34" charset="0"/>
          <a:ea typeface="Amazon Ember Light" panose="020B0403020204020204" pitchFamily="34" charset="0"/>
          <a:cs typeface="Amazon Ember Light" panose="020B04030202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mazon Ember Light" panose="020B0403020204020204" pitchFamily="34" charset="0"/>
          <a:ea typeface="Amazon Ember Light" panose="020B0403020204020204" pitchFamily="34" charset="0"/>
          <a:cs typeface="Amazon Ember Light" panose="020B04030202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mazon Ember Light" panose="020B0403020204020204" pitchFamily="34" charset="0"/>
          <a:ea typeface="Amazon Ember Light" panose="020B0403020204020204" pitchFamily="34" charset="0"/>
          <a:cs typeface="Amazon Ember Light" panose="020B04030202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mazon Ember Light" panose="020B0403020204020204" pitchFamily="34" charset="0"/>
          <a:ea typeface="Amazon Ember Light" panose="020B0403020204020204" pitchFamily="34" charset="0"/>
          <a:cs typeface="Amazon Ember Light" panose="020B04030202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mazon Ember Light" panose="020B0403020204020204" pitchFamily="34" charset="0"/>
          <a:ea typeface="Amazon Ember Light" panose="020B0403020204020204" pitchFamily="34" charset="0"/>
          <a:cs typeface="Amazon Ember Light" panose="020B04030202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64" userDrawn="1">
          <p15:clr>
            <a:srgbClr val="F26B43"/>
          </p15:clr>
        </p15:guide>
        <p15:guide id="4" pos="74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5.xml"/><Relationship Id="rId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6.xml"/><Relationship Id="rId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3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7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18" Type="http://schemas.openxmlformats.org/officeDocument/2006/relationships/image" Target="../media/image26.png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29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17" Type="http://schemas.openxmlformats.org/officeDocument/2006/relationships/image" Target="../media/image25.svg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tags" Target="../tags/tag29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5" Type="http://schemas.openxmlformats.org/officeDocument/2006/relationships/image" Target="../media/image23.svg"/><Relationship Id="rId10" Type="http://schemas.openxmlformats.org/officeDocument/2006/relationships/image" Target="../media/image18.png"/><Relationship Id="rId19" Type="http://schemas.openxmlformats.org/officeDocument/2006/relationships/image" Target="../media/image27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1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2.xml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4.xml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 descr="AWS Academy Cloud Foundations.">
            <a:extLst>
              <a:ext uri="{FF2B5EF4-FFF2-40B4-BE49-F238E27FC236}">
                <a16:creationId xmlns:a16="http://schemas.microsoft.com/office/drawing/2014/main" id="{E8213009-50A0-5448-BFE6-30EFBA8DB8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9100" y="2440056"/>
            <a:ext cx="6743700" cy="488498"/>
          </a:xfrm>
        </p:spPr>
        <p:txBody>
          <a:bodyPr rtlCol="0">
            <a:noAutofit/>
          </a:bodyPr>
          <a:lstStyle/>
          <a:p>
            <a:pPr rtl="0">
              <a:lnSpc>
                <a:spcPct val="100000"/>
              </a:lnSpc>
            </a:pPr>
            <a:r>
              <a:rPr lang="pt-BR" dirty="0"/>
              <a:t>AWS </a:t>
            </a:r>
            <a:r>
              <a:rPr lang="pt-BR" dirty="0" err="1"/>
              <a:t>Academy</a:t>
            </a:r>
            <a:r>
              <a:rPr lang="pt-BR" dirty="0"/>
              <a:t> </a:t>
            </a:r>
            <a:r>
              <a:rPr lang="pt-BR" dirty="0" err="1"/>
              <a:t>Cloud</a:t>
            </a:r>
            <a:r>
              <a:rPr lang="pt-BR" dirty="0"/>
              <a:t> </a:t>
            </a:r>
            <a:r>
              <a:rPr lang="pt-BR" dirty="0" err="1"/>
              <a:t>Foundations</a:t>
            </a:r>
            <a:r>
              <a:rPr lang="pt-BR" dirty="0"/>
              <a:t> (Fundamentos de nuvem da AWS </a:t>
            </a:r>
            <a:r>
              <a:rPr lang="pt-BR" dirty="0" err="1"/>
              <a:t>Academy</a:t>
            </a:r>
            <a:r>
              <a:rPr lang="pt-BR" dirty="0"/>
              <a:t>)</a:t>
            </a:r>
          </a:p>
        </p:txBody>
      </p:sp>
      <p:sp>
        <p:nvSpPr>
          <p:cNvPr id="6" name="Title 5" descr="Module 7: Storage."/>
          <p:cNvSpPr>
            <a:spLocks noGrp="1"/>
          </p:cNvSpPr>
          <p:nvPr>
            <p:ph type="title"/>
          </p:nvPr>
        </p:nvSpPr>
        <p:spPr>
          <a:xfrm>
            <a:off x="419100" y="3428999"/>
            <a:ext cx="11353800" cy="474119"/>
          </a:xfrm>
        </p:spPr>
        <p:txBody>
          <a:bodyPr rtlCol="0"/>
          <a:lstStyle/>
          <a:p>
            <a:pPr rtl="0"/>
            <a:r>
              <a:rPr lang="pt-BR" sz="5400" dirty="0">
                <a:latin typeface="+mj-lt"/>
              </a:rPr>
              <a:t>Módulo 7: Armazenamento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A6D384-6D2E-7D43-A879-7905EC93D21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251790" y="6480313"/>
            <a:ext cx="56283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pt-BR" sz="900" b="0" i="0" dirty="0">
                <a:solidFill>
                  <a:schemeClr val="bg1"/>
                </a:solidFill>
                <a:latin typeface="+mj-lt"/>
                <a:ea typeface="Amazon Ember Light" charset="0"/>
                <a:cs typeface="Amazon Ember Light" charset="0"/>
              </a:rPr>
              <a:t>© 2019, </a:t>
            </a:r>
            <a:r>
              <a:rPr lang="pt-BR" sz="900" b="0" i="0" dirty="0" err="1">
                <a:solidFill>
                  <a:schemeClr val="bg1"/>
                </a:solidFill>
                <a:latin typeface="+mj-lt"/>
                <a:ea typeface="Amazon Ember Light" charset="0"/>
                <a:cs typeface="Amazon Ember Light" charset="0"/>
              </a:rPr>
              <a:t>Amazon</a:t>
            </a:r>
            <a:r>
              <a:rPr lang="pt-BR" sz="900" b="0" i="0" dirty="0">
                <a:solidFill>
                  <a:schemeClr val="bg1"/>
                </a:solidFill>
                <a:latin typeface="+mj-lt"/>
                <a:ea typeface="Amazon Ember Light" charset="0"/>
                <a:cs typeface="Amazon Ember Light" charset="0"/>
              </a:rPr>
              <a:t> Web Services, Inc. ou suas afiliadas. Todos os direitos reservados.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2200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>
                <a:latin typeface="+mj-lt"/>
              </a:rPr>
              <a:t>Casos de uso por tipo de volume do Amazon EBS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C9EBBE3-16EC-4426-8BE3-2CF8E3BAF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17" y="1594057"/>
            <a:ext cx="9502564" cy="4517612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38D6C-FD58-4B3B-BF9C-EA3AD61E9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5422900" cy="365125"/>
          </a:xfrm>
        </p:spPr>
        <p:txBody>
          <a:bodyPr rtlCol="0"/>
          <a:lstStyle/>
          <a:p>
            <a:pPr rtl="0"/>
            <a:r>
              <a:rPr lang="pt-BR" dirty="0">
                <a:latin typeface="+mj-lt"/>
              </a:rPr>
              <a:t>© 2019 </a:t>
            </a:r>
            <a:r>
              <a:rPr lang="pt-BR" dirty="0" err="1">
                <a:latin typeface="+mj-lt"/>
              </a:rPr>
              <a:t>Amazon</a:t>
            </a:r>
            <a:r>
              <a:rPr lang="pt-BR" dirty="0">
                <a:latin typeface="+mj-lt"/>
              </a:rPr>
              <a:t> Web Services, Inc. ou suas afiliadas. Todos os direitos reservados.</a:t>
            </a:r>
          </a:p>
        </p:txBody>
      </p:sp>
      <p:sp>
        <p:nvSpPr>
          <p:cNvPr id="5" name="Slide Number Placeholder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6A95138-A96E-2F42-A959-2EFD44FE4AB7}" type="slidenum">
              <a:rPr lang="en-US" smtClean="0">
                <a:latin typeface="+mj-lt"/>
              </a:rPr>
              <a:t>10</a:t>
            </a:fld>
            <a:endParaRPr lang="en-US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6515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>
                <a:latin typeface="+mj-lt"/>
              </a:rPr>
              <a:t>Casos de uso por tipo de volume do Amazon EBS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C9EBBE3-16EC-4426-8BE3-2CF8E3BAF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17" y="1594057"/>
            <a:ext cx="9502564" cy="4517612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38D6C-FD58-4B3B-BF9C-EA3AD61E9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5422900" cy="365125"/>
          </a:xfrm>
        </p:spPr>
        <p:txBody>
          <a:bodyPr rtlCol="0"/>
          <a:lstStyle/>
          <a:p>
            <a:pPr rtl="0"/>
            <a:r>
              <a:rPr lang="pt-BR" dirty="0">
                <a:latin typeface="+mj-lt"/>
              </a:rPr>
              <a:t>© 2019 </a:t>
            </a:r>
            <a:r>
              <a:rPr lang="pt-BR" dirty="0" err="1">
                <a:latin typeface="+mj-lt"/>
              </a:rPr>
              <a:t>Amazon</a:t>
            </a:r>
            <a:r>
              <a:rPr lang="pt-BR" dirty="0">
                <a:latin typeface="+mj-lt"/>
              </a:rPr>
              <a:t> Web Services, Inc. ou suas afiliadas. Todos os direitos reservados.</a:t>
            </a:r>
          </a:p>
        </p:txBody>
      </p:sp>
      <p:sp>
        <p:nvSpPr>
          <p:cNvPr id="5" name="Slide Number Placeholder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6A95138-A96E-2F42-A959-2EFD44FE4AB7}" type="slidenum">
              <a:rPr lang="en-US" smtClean="0">
                <a:latin typeface="+mj-lt"/>
              </a:rPr>
              <a:t>11</a:t>
            </a:fld>
            <a:endParaRPr lang="en-US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4372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>
                <a:latin typeface="+mj-lt"/>
              </a:rPr>
              <a:t>Recursos do Amazon EBS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526F38D6-6265-B441-975D-88B027AB9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>
              <a:lnSpc>
                <a:spcPct val="100000"/>
              </a:lnSpc>
            </a:pPr>
            <a:r>
              <a:rPr lang="pt-BR" dirty="0">
                <a:latin typeface="+mj-lt"/>
              </a:rPr>
              <a:t>Snapshots – </a:t>
            </a:r>
          </a:p>
          <a:p>
            <a:pPr lvl="1" rtl="0">
              <a:lnSpc>
                <a:spcPct val="100000"/>
              </a:lnSpc>
            </a:pPr>
            <a:r>
              <a:rPr lang="pt-BR" dirty="0">
                <a:latin typeface="+mj-lt"/>
              </a:rPr>
              <a:t>Snapshots pontuais</a:t>
            </a:r>
          </a:p>
          <a:p>
            <a:pPr lvl="1" rtl="0">
              <a:lnSpc>
                <a:spcPct val="100000"/>
              </a:lnSpc>
            </a:pPr>
            <a:r>
              <a:rPr lang="pt-BR" dirty="0">
                <a:latin typeface="+mj-lt"/>
              </a:rPr>
              <a:t>Recriar um novo volume a qualquer momento</a:t>
            </a:r>
          </a:p>
          <a:p>
            <a:pPr rtl="0">
              <a:lnSpc>
                <a:spcPct val="100000"/>
              </a:lnSpc>
            </a:pPr>
            <a:r>
              <a:rPr lang="pt-BR" dirty="0">
                <a:latin typeface="+mj-lt"/>
              </a:rPr>
              <a:t>Criptografia – </a:t>
            </a:r>
          </a:p>
          <a:p>
            <a:pPr lvl="1" rtl="0">
              <a:lnSpc>
                <a:spcPct val="100000"/>
              </a:lnSpc>
            </a:pPr>
            <a:r>
              <a:rPr lang="pt-BR" dirty="0">
                <a:latin typeface="+mj-lt"/>
              </a:rPr>
              <a:t>Volumes criptografados do </a:t>
            </a:r>
            <a:r>
              <a:rPr lang="pt-BR" dirty="0" err="1">
                <a:latin typeface="+mj-lt"/>
              </a:rPr>
              <a:t>Amazon</a:t>
            </a:r>
            <a:r>
              <a:rPr lang="pt-BR" dirty="0">
                <a:latin typeface="+mj-lt"/>
              </a:rPr>
              <a:t> EBS</a:t>
            </a:r>
          </a:p>
          <a:p>
            <a:pPr lvl="1" rtl="0">
              <a:lnSpc>
                <a:spcPct val="100000"/>
              </a:lnSpc>
            </a:pPr>
            <a:r>
              <a:rPr lang="pt-BR" dirty="0">
                <a:latin typeface="+mj-lt"/>
              </a:rPr>
              <a:t>Sem custo adicional</a:t>
            </a:r>
          </a:p>
          <a:p>
            <a:pPr rtl="0">
              <a:lnSpc>
                <a:spcPct val="100000"/>
              </a:lnSpc>
            </a:pPr>
            <a:r>
              <a:rPr lang="pt-BR" dirty="0">
                <a:latin typeface="+mj-lt"/>
              </a:rPr>
              <a:t>Elasticidade – </a:t>
            </a:r>
          </a:p>
          <a:p>
            <a:pPr lvl="1" rtl="0">
              <a:lnSpc>
                <a:spcPct val="100000"/>
              </a:lnSpc>
            </a:pPr>
            <a:r>
              <a:rPr lang="pt-BR" dirty="0">
                <a:latin typeface="+mj-lt"/>
              </a:rPr>
              <a:t>Aumentar a capacidade</a:t>
            </a:r>
          </a:p>
          <a:p>
            <a:pPr lvl="1" rtl="0">
              <a:lnSpc>
                <a:spcPct val="100000"/>
              </a:lnSpc>
            </a:pPr>
            <a:r>
              <a:rPr lang="pt-BR" dirty="0">
                <a:latin typeface="+mj-lt"/>
              </a:rPr>
              <a:t>Alteração para diferentes tipos</a:t>
            </a:r>
          </a:p>
        </p:txBody>
      </p:sp>
      <p:pic>
        <p:nvPicPr>
          <p:cNvPr id="8" name="Picture 7" descr="a camera.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5" t="18163" r="9731" b="18211"/>
          <a:stretch/>
        </p:blipFill>
        <p:spPr>
          <a:xfrm>
            <a:off x="10257906" y="1643423"/>
            <a:ext cx="1478280" cy="1163412"/>
          </a:xfrm>
          <a:prstGeom prst="rect">
            <a:avLst/>
          </a:prstGeom>
        </p:spPr>
      </p:pic>
      <p:pic>
        <p:nvPicPr>
          <p:cNvPr id="6" name="Picture 5" descr="a lock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335" y="2806835"/>
            <a:ext cx="2104505" cy="2104505"/>
          </a:xfrm>
          <a:prstGeom prst="rect">
            <a:avLst/>
          </a:prstGeom>
        </p:spPr>
      </p:pic>
      <p:pic>
        <p:nvPicPr>
          <p:cNvPr id="5" name="Picture 4" descr="elasticity. 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715" y="4917551"/>
            <a:ext cx="1909009" cy="1909009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4D3233-4887-468C-A2E3-EEE4C87A6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5600700" cy="365125"/>
          </a:xfrm>
        </p:spPr>
        <p:txBody>
          <a:bodyPr rtlCol="0"/>
          <a:lstStyle/>
          <a:p>
            <a:pPr rtl="0"/>
            <a:r>
              <a:rPr lang="pt-BR" dirty="0">
                <a:latin typeface="+mj-lt"/>
              </a:rPr>
              <a:t>© 2019 </a:t>
            </a:r>
            <a:r>
              <a:rPr lang="pt-BR" dirty="0" err="1">
                <a:latin typeface="+mj-lt"/>
              </a:rPr>
              <a:t>Amazon</a:t>
            </a:r>
            <a:r>
              <a:rPr lang="pt-BR" dirty="0">
                <a:latin typeface="+mj-lt"/>
              </a:rPr>
              <a:t> Web Services, Inc. ou suas afiliadas. Todos os direitos reservados.</a:t>
            </a:r>
          </a:p>
        </p:txBody>
      </p:sp>
      <p:sp>
        <p:nvSpPr>
          <p:cNvPr id="13" name="Slide Number Placehol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6A95138-A96E-2F42-A959-2EFD44FE4AB7}" type="slidenum">
              <a:rPr lang="en-US" smtClean="0">
                <a:latin typeface="+mj-lt"/>
              </a:rPr>
              <a:t>12</a:t>
            </a:fld>
            <a:endParaRPr lang="en-US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0962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19100" y="301625"/>
            <a:ext cx="8610600" cy="474119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pt-BR" sz="3600" dirty="0" err="1">
                <a:latin typeface="+mj-lt"/>
              </a:rPr>
              <a:t>Amazon</a:t>
            </a:r>
            <a:r>
              <a:rPr lang="pt-BR" sz="3600" dirty="0">
                <a:latin typeface="+mj-lt"/>
              </a:rPr>
              <a:t> EBS: volumes, IOPS e definição de preço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38538" y="1440305"/>
            <a:ext cx="11810824" cy="5052570"/>
          </a:xfrm>
        </p:spPr>
        <p:txBody>
          <a:bodyPr rtlCol="0">
            <a:normAutofit fontScale="85000" lnSpcReduction="10000"/>
          </a:bodyPr>
          <a:lstStyle/>
          <a:p>
            <a:pPr marL="514350" indent="-514350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pt-BR" b="1" dirty="0">
                <a:latin typeface="+mj-lt"/>
              </a:rPr>
              <a:t>Volumes – </a:t>
            </a:r>
          </a:p>
          <a:p>
            <a:pPr marL="917575" lvl="1" indent="-460375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2800" dirty="0">
                <a:latin typeface="+mj-lt"/>
              </a:rPr>
              <a:t>Os volumes do </a:t>
            </a:r>
            <a:r>
              <a:rPr lang="pt-BR" sz="2800" dirty="0" err="1">
                <a:latin typeface="+mj-lt"/>
              </a:rPr>
              <a:t>Amazon</a:t>
            </a:r>
            <a:r>
              <a:rPr lang="pt-BR" sz="2800" dirty="0">
                <a:latin typeface="+mj-lt"/>
              </a:rPr>
              <a:t> EBS persistem independentemente da instância.</a:t>
            </a:r>
          </a:p>
          <a:p>
            <a:pPr marL="917575" lvl="1" indent="-460375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2800" dirty="0">
                <a:latin typeface="+mj-lt"/>
              </a:rPr>
              <a:t>Todos os tipos de volume são cobrados pela quantidade provisionada por mês.</a:t>
            </a:r>
          </a:p>
          <a:p>
            <a:pPr marL="514350" indent="-514350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pt-BR" b="1" dirty="0">
                <a:latin typeface="+mj-lt"/>
              </a:rPr>
              <a:t>IOPS – </a:t>
            </a:r>
          </a:p>
          <a:p>
            <a:pPr marL="922338" lvl="1" indent="-465138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2800" dirty="0">
                <a:latin typeface="+mj-lt"/>
              </a:rPr>
              <a:t>General </a:t>
            </a:r>
            <a:r>
              <a:rPr lang="pt-BR" sz="2800" dirty="0" err="1">
                <a:latin typeface="+mj-lt"/>
              </a:rPr>
              <a:t>Purpose</a:t>
            </a:r>
            <a:r>
              <a:rPr lang="pt-BR" sz="2800" dirty="0">
                <a:latin typeface="+mj-lt"/>
              </a:rPr>
              <a:t> SSD:</a:t>
            </a:r>
          </a:p>
          <a:p>
            <a:pPr marL="1384300" lvl="2" indent="-469900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2400" dirty="0">
                <a:latin typeface="+mj-lt"/>
              </a:rPr>
              <a:t>Cobrado pela quantidade provisionada em GB por mês até que o armazenamento seja liberado.</a:t>
            </a:r>
          </a:p>
          <a:p>
            <a:pPr marL="922338" lvl="1" indent="-465138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2800" dirty="0">
                <a:latin typeface="+mj-lt"/>
              </a:rPr>
              <a:t>Magnético:</a:t>
            </a:r>
          </a:p>
          <a:p>
            <a:pPr marL="1384300" lvl="2" indent="-469900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2400" dirty="0">
                <a:latin typeface="+mj-lt"/>
              </a:rPr>
              <a:t>Cobrado pelo número de solicitações para o volume.</a:t>
            </a:r>
          </a:p>
          <a:p>
            <a:pPr marL="922338" lvl="1" indent="-465138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2800" dirty="0" err="1">
                <a:latin typeface="+mj-lt"/>
              </a:rPr>
              <a:t>Provisioned</a:t>
            </a:r>
            <a:r>
              <a:rPr lang="pt-BR" sz="2800" dirty="0">
                <a:latin typeface="+mj-lt"/>
              </a:rPr>
              <a:t> IOPS SSD:</a:t>
            </a:r>
          </a:p>
          <a:p>
            <a:pPr marL="1384300" lvl="2" indent="-469900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2400" dirty="0">
                <a:latin typeface="+mj-lt"/>
              </a:rPr>
              <a:t>Cobrado pela quantidade provisionada em IOPS (multiplicada pela porcentagem de dias provisionados no mês).</a:t>
            </a:r>
            <a:endParaRPr lang="en-US" dirty="0">
              <a:latin typeface="+mj-l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2EB2E8-4577-4407-AA6D-1B57FBCDA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5664200" cy="365125"/>
          </a:xfrm>
        </p:spPr>
        <p:txBody>
          <a:bodyPr rtlCol="0"/>
          <a:lstStyle/>
          <a:p>
            <a:pPr rtl="0"/>
            <a:r>
              <a:rPr lang="pt-BR" dirty="0">
                <a:latin typeface="+mj-lt"/>
              </a:rPr>
              <a:t>© 2019 </a:t>
            </a:r>
            <a:r>
              <a:rPr lang="pt-BR" dirty="0" err="1">
                <a:latin typeface="+mj-lt"/>
              </a:rPr>
              <a:t>Amazon</a:t>
            </a:r>
            <a:r>
              <a:rPr lang="pt-BR" dirty="0">
                <a:latin typeface="+mj-lt"/>
              </a:rPr>
              <a:t> Web Services, Inc. ou suas afiliadas. Todos os direitos reservados.</a:t>
            </a:r>
          </a:p>
        </p:txBody>
      </p:sp>
      <p:sp>
        <p:nvSpPr>
          <p:cNvPr id="3" name="Slide Number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6A95138-A96E-2F42-A959-2EFD44FE4AB7}" type="slidenum">
              <a:rPr lang="en-US" smtClean="0">
                <a:latin typeface="+mj-lt"/>
              </a:rPr>
              <a:t>13</a:t>
            </a:fld>
            <a:endParaRPr lang="en-US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706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pt-BR" dirty="0">
                <a:latin typeface="+mj-lt"/>
              </a:rPr>
              <a:t>Obrigado</a:t>
            </a:r>
            <a:endParaRPr lang="en-US" dirty="0">
              <a:latin typeface="+mj-lt"/>
              <a:ea typeface="Amazon Ember Light" charset="0"/>
              <a:cs typeface="Amazon Ember Light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054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>
                <a:latin typeface="+mj-lt"/>
              </a:rPr>
              <a:t>Visão geral do módulo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marL="0" indent="0" rtl="0">
              <a:spcBef>
                <a:spcPts val="1800"/>
              </a:spcBef>
              <a:buNone/>
            </a:pPr>
            <a:r>
              <a:rPr lang="pt-BR" sz="2400" b="1" dirty="0">
                <a:latin typeface="+mj-lt"/>
              </a:rPr>
              <a:t>Tópicos</a:t>
            </a:r>
          </a:p>
          <a:p>
            <a:pPr marL="228600" lvl="1" rtl="0">
              <a:spcBef>
                <a:spcPts val="1000"/>
              </a:spcBef>
            </a:pPr>
            <a:r>
              <a:rPr lang="pt-BR" sz="2000" dirty="0" err="1">
                <a:latin typeface="+mj-lt"/>
              </a:rPr>
              <a:t>Amazon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Elastic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Block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Store</a:t>
            </a:r>
            <a:r>
              <a:rPr lang="pt-BR" sz="2000" dirty="0">
                <a:latin typeface="+mj-lt"/>
              </a:rPr>
              <a:t> (</a:t>
            </a:r>
            <a:r>
              <a:rPr lang="pt-BR" sz="2000" dirty="0" err="1">
                <a:latin typeface="+mj-lt"/>
              </a:rPr>
              <a:t>Amazon</a:t>
            </a:r>
            <a:r>
              <a:rPr lang="pt-BR" sz="2000" dirty="0">
                <a:latin typeface="+mj-lt"/>
              </a:rPr>
              <a:t> EBS)</a:t>
            </a:r>
          </a:p>
          <a:p>
            <a:pPr marL="228600" lvl="1" rtl="0">
              <a:spcBef>
                <a:spcPts val="1000"/>
              </a:spcBef>
            </a:pPr>
            <a:r>
              <a:rPr lang="pt-BR" sz="2000" dirty="0" err="1">
                <a:latin typeface="+mj-lt"/>
              </a:rPr>
              <a:t>Amazon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Simple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Storage</a:t>
            </a:r>
            <a:r>
              <a:rPr lang="pt-BR" sz="2000" dirty="0">
                <a:latin typeface="+mj-lt"/>
              </a:rPr>
              <a:t> Service (</a:t>
            </a:r>
            <a:r>
              <a:rPr lang="pt-BR" sz="2000" dirty="0" err="1">
                <a:latin typeface="+mj-lt"/>
              </a:rPr>
              <a:t>Amazon</a:t>
            </a:r>
            <a:r>
              <a:rPr lang="pt-BR" sz="2000" dirty="0">
                <a:latin typeface="+mj-lt"/>
              </a:rPr>
              <a:t> S3)</a:t>
            </a:r>
          </a:p>
          <a:p>
            <a:pPr marL="228600" lvl="1" rtl="0">
              <a:spcBef>
                <a:spcPts val="1000"/>
              </a:spcBef>
            </a:pPr>
            <a:r>
              <a:rPr lang="pt-BR" sz="2000" dirty="0" err="1">
                <a:latin typeface="+mj-lt"/>
              </a:rPr>
              <a:t>Amazon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Elastic</a:t>
            </a:r>
            <a:r>
              <a:rPr lang="pt-BR" sz="2000" dirty="0">
                <a:latin typeface="+mj-lt"/>
              </a:rPr>
              <a:t> File System (</a:t>
            </a:r>
            <a:r>
              <a:rPr lang="pt-BR" sz="2000" dirty="0" err="1">
                <a:latin typeface="+mj-lt"/>
              </a:rPr>
              <a:t>Amazon</a:t>
            </a:r>
            <a:r>
              <a:rPr lang="pt-BR" sz="2000" dirty="0">
                <a:latin typeface="+mj-lt"/>
              </a:rPr>
              <a:t> EFS)</a:t>
            </a:r>
          </a:p>
          <a:p>
            <a:pPr marL="228600" lvl="1" rtl="0">
              <a:spcBef>
                <a:spcPts val="1000"/>
              </a:spcBef>
            </a:pPr>
            <a:r>
              <a:rPr lang="pt-BR" sz="2000" dirty="0" err="1">
                <a:latin typeface="+mj-lt"/>
              </a:rPr>
              <a:t>Amazon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Simple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Storage</a:t>
            </a:r>
            <a:r>
              <a:rPr lang="pt-BR" sz="2000" dirty="0">
                <a:latin typeface="+mj-lt"/>
              </a:rPr>
              <a:t> Service </a:t>
            </a:r>
            <a:r>
              <a:rPr lang="pt-BR" sz="2000" dirty="0" err="1">
                <a:latin typeface="+mj-lt"/>
              </a:rPr>
              <a:t>Glacier</a:t>
            </a:r>
            <a:endParaRPr lang="en-US" sz="2000" dirty="0">
              <a:latin typeface="+mj-lt"/>
            </a:endParaRPr>
          </a:p>
          <a:p>
            <a:pPr marL="0" indent="0" rtl="0">
              <a:spcBef>
                <a:spcPts val="1800"/>
              </a:spcBef>
              <a:buNone/>
            </a:pPr>
            <a:endParaRPr lang="en-US" sz="2400" dirty="0">
              <a:latin typeface="+mj-lt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AB60CE-670C-974B-8C37-C3795121745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46312" y="1524228"/>
            <a:ext cx="5678988" cy="4648788"/>
          </a:xfrm>
        </p:spPr>
        <p:txBody>
          <a:bodyPr rtlCol="0"/>
          <a:lstStyle/>
          <a:p>
            <a:pPr marL="0" indent="0" rtl="0">
              <a:buNone/>
            </a:pPr>
            <a:r>
              <a:rPr lang="pt-BR" sz="2400" b="1" dirty="0">
                <a:latin typeface="+mj-lt"/>
              </a:rPr>
              <a:t>Demonstrações</a:t>
            </a:r>
          </a:p>
          <a:p>
            <a:pPr rtl="0"/>
            <a:r>
              <a:rPr lang="pt-BR" sz="2000" dirty="0">
                <a:latin typeface="+mj-lt"/>
              </a:rPr>
              <a:t>Console do </a:t>
            </a:r>
            <a:r>
              <a:rPr lang="pt-BR" sz="2000" dirty="0" err="1">
                <a:latin typeface="+mj-lt"/>
              </a:rPr>
              <a:t>Amazon</a:t>
            </a:r>
            <a:r>
              <a:rPr lang="pt-BR" sz="2000" dirty="0">
                <a:latin typeface="+mj-lt"/>
              </a:rPr>
              <a:t> EBS</a:t>
            </a:r>
          </a:p>
          <a:p>
            <a:pPr rtl="0"/>
            <a:r>
              <a:rPr lang="pt-BR" sz="2000" dirty="0">
                <a:latin typeface="+mj-lt"/>
              </a:rPr>
              <a:t>Console do </a:t>
            </a:r>
            <a:r>
              <a:rPr lang="pt-BR" sz="2000" dirty="0" err="1">
                <a:latin typeface="+mj-lt"/>
              </a:rPr>
              <a:t>Amazon</a:t>
            </a:r>
            <a:r>
              <a:rPr lang="pt-BR" sz="2000" dirty="0">
                <a:latin typeface="+mj-lt"/>
              </a:rPr>
              <a:t> S3</a:t>
            </a:r>
          </a:p>
          <a:p>
            <a:pPr rtl="0"/>
            <a:r>
              <a:rPr lang="pt-BR" sz="2000" dirty="0">
                <a:latin typeface="+mj-lt"/>
              </a:rPr>
              <a:t>Console do </a:t>
            </a:r>
            <a:r>
              <a:rPr lang="pt-BR" sz="2000" dirty="0" err="1">
                <a:latin typeface="+mj-lt"/>
              </a:rPr>
              <a:t>Amazon</a:t>
            </a:r>
            <a:r>
              <a:rPr lang="pt-BR" sz="2000" dirty="0">
                <a:latin typeface="+mj-lt"/>
              </a:rPr>
              <a:t> EFS</a:t>
            </a:r>
          </a:p>
          <a:p>
            <a:pPr rtl="0"/>
            <a:r>
              <a:rPr lang="pt-BR" sz="2000" dirty="0">
                <a:latin typeface="+mj-lt"/>
              </a:rPr>
              <a:t>Console do </a:t>
            </a:r>
            <a:r>
              <a:rPr lang="pt-BR" sz="2000" dirty="0" err="1">
                <a:latin typeface="+mj-lt"/>
              </a:rPr>
              <a:t>Amazon</a:t>
            </a:r>
            <a:r>
              <a:rPr lang="pt-BR" sz="2000" dirty="0">
                <a:latin typeface="+mj-lt"/>
              </a:rPr>
              <a:t> S3 </a:t>
            </a:r>
            <a:r>
              <a:rPr lang="pt-BR" sz="2000" dirty="0" err="1">
                <a:latin typeface="+mj-lt"/>
              </a:rPr>
              <a:t>Glacier</a:t>
            </a:r>
            <a:endParaRPr lang="pt-BR" sz="2000" dirty="0">
              <a:latin typeface="+mj-lt"/>
            </a:endParaRPr>
          </a:p>
          <a:p>
            <a:pPr marL="0" indent="0" rtl="0">
              <a:buNone/>
            </a:pPr>
            <a:r>
              <a:rPr lang="pt-BR" sz="2400" b="1" dirty="0">
                <a:latin typeface="+mj-lt"/>
              </a:rPr>
              <a:t>Laboratório</a:t>
            </a:r>
          </a:p>
          <a:p>
            <a:pPr rtl="0"/>
            <a:r>
              <a:rPr lang="pt-BR" sz="2000" dirty="0">
                <a:latin typeface="+mj-lt"/>
              </a:rPr>
              <a:t>Trabalhando com o </a:t>
            </a:r>
            <a:r>
              <a:rPr lang="pt-BR" sz="2000" dirty="0" err="1">
                <a:latin typeface="+mj-lt"/>
              </a:rPr>
              <a:t>Amazon</a:t>
            </a:r>
            <a:r>
              <a:rPr lang="pt-BR" sz="2000" dirty="0">
                <a:latin typeface="+mj-lt"/>
              </a:rPr>
              <a:t> EBS</a:t>
            </a:r>
            <a:endParaRPr lang="en-US" sz="2400" dirty="0">
              <a:latin typeface="+mj-lt"/>
            </a:endParaRPr>
          </a:p>
          <a:p>
            <a:pPr marL="0" indent="0" rtl="0">
              <a:buNone/>
            </a:pPr>
            <a:r>
              <a:rPr lang="pt-BR" sz="2400" b="1" dirty="0">
                <a:latin typeface="+mj-lt"/>
              </a:rPr>
              <a:t>Atividades</a:t>
            </a:r>
          </a:p>
          <a:p>
            <a:pPr rtl="0"/>
            <a:r>
              <a:rPr lang="pt-BR" sz="2000" dirty="0">
                <a:latin typeface="+mj-lt"/>
              </a:rPr>
              <a:t>Estudo de caso da solução de armazenamento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A386CF2-48DE-3E4F-B27A-6F6B12236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345897" y="5850625"/>
            <a:ext cx="3406375" cy="532323"/>
            <a:chOff x="4082027" y="5385303"/>
            <a:chExt cx="3406375" cy="53232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4F8C5C3-D9C4-4E4C-8D0B-BD50A1C962C5}"/>
                </a:ext>
              </a:extLst>
            </p:cNvPr>
            <p:cNvSpPr txBox="1"/>
            <p:nvPr/>
          </p:nvSpPr>
          <p:spPr>
            <a:xfrm>
              <a:off x="4516113" y="5491216"/>
              <a:ext cx="29722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r>
                <a:rPr lang="pt-BR" sz="2000" b="1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Teste de conhecimento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C7503A9-F744-2745-8305-1056CF885D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2027" y="5385303"/>
              <a:ext cx="532323" cy="532323"/>
            </a:xfrm>
            <a:prstGeom prst="rect">
              <a:avLst/>
            </a:prstGeom>
          </p:spPr>
        </p:pic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C9F520-52CE-EC45-9983-670F11986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4889500" cy="365125"/>
          </a:xfrm>
        </p:spPr>
        <p:txBody>
          <a:bodyPr rtlCol="0"/>
          <a:lstStyle/>
          <a:p>
            <a:pPr rtl="0"/>
            <a:r>
              <a:rPr lang="pt-BR" dirty="0">
                <a:latin typeface="+mj-lt"/>
              </a:rPr>
              <a:t>© 2019 </a:t>
            </a:r>
            <a:r>
              <a:rPr lang="pt-BR" dirty="0" err="1">
                <a:latin typeface="+mj-lt"/>
              </a:rPr>
              <a:t>Amazon</a:t>
            </a:r>
            <a:r>
              <a:rPr lang="pt-BR" dirty="0">
                <a:latin typeface="+mj-lt"/>
              </a:rPr>
              <a:t> Web Services, Inc. ou suas afiliadas. Todos os direitos reservados.</a:t>
            </a:r>
          </a:p>
        </p:txBody>
      </p:sp>
      <p:sp>
        <p:nvSpPr>
          <p:cNvPr id="10" name="Slide Number Placeholde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6A95138-A96E-2F42-A959-2EFD44FE4AB7}" type="slidenum">
              <a:rPr lang="en-US" smtClean="0">
                <a:latin typeface="+mj-lt"/>
              </a:rPr>
              <a:t>2</a:t>
            </a:fld>
            <a:endParaRPr lang="en-US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7215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D67E4-BDC1-B340-8993-E1E72418A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>
                <a:latin typeface="+mj-lt"/>
              </a:rPr>
              <a:t>Objetivos do módulo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pt-BR" sz="2000">
                <a:latin typeface="+mj-lt"/>
              </a:rPr>
              <a:t>Depois de concluir este módulo, você deverá ser capaz de:</a:t>
            </a:r>
          </a:p>
          <a:p>
            <a:pPr lvl="0" rtl="0"/>
            <a:r>
              <a:rPr lang="pt-BR" sz="2000">
                <a:latin typeface="+mj-lt"/>
              </a:rPr>
              <a:t>Identificar os diferentes tipos de armazenamento</a:t>
            </a:r>
          </a:p>
          <a:p>
            <a:pPr lvl="0" rtl="0"/>
            <a:r>
              <a:rPr lang="pt-BR" sz="2000">
                <a:latin typeface="+mj-lt"/>
              </a:rPr>
              <a:t>Explicar o Amazon S3</a:t>
            </a:r>
          </a:p>
          <a:p>
            <a:pPr lvl="0" rtl="0"/>
            <a:r>
              <a:rPr lang="pt-BR" sz="2000">
                <a:latin typeface="+mj-lt"/>
              </a:rPr>
              <a:t>Identificar a funcionalidade no Amazon S3</a:t>
            </a:r>
          </a:p>
          <a:p>
            <a:pPr lvl="0" rtl="0"/>
            <a:r>
              <a:rPr lang="pt-BR" sz="2000">
                <a:latin typeface="+mj-lt"/>
              </a:rPr>
              <a:t>Explicar o Amazon EBS</a:t>
            </a:r>
          </a:p>
          <a:p>
            <a:pPr lvl="0" rtl="0"/>
            <a:r>
              <a:rPr lang="pt-BR" sz="2000">
                <a:latin typeface="+mj-lt"/>
              </a:rPr>
              <a:t>Identificar a funcionalidade no Amazon EBS</a:t>
            </a:r>
          </a:p>
          <a:p>
            <a:pPr lvl="0" rtl="0"/>
            <a:r>
              <a:rPr lang="pt-BR" sz="2000">
                <a:latin typeface="+mj-lt"/>
              </a:rPr>
              <a:t>Executar funções no Amazon EBS para criar uma solução de armazenamento do Amazon EC2 </a:t>
            </a:r>
          </a:p>
          <a:p>
            <a:pPr lvl="0" rtl="0"/>
            <a:r>
              <a:rPr lang="pt-BR" sz="2000">
                <a:latin typeface="+mj-lt"/>
              </a:rPr>
              <a:t>Explicar o Amazon EFS</a:t>
            </a:r>
          </a:p>
          <a:p>
            <a:pPr lvl="0" rtl="0"/>
            <a:r>
              <a:rPr lang="pt-BR" sz="2000">
                <a:latin typeface="+mj-lt"/>
              </a:rPr>
              <a:t>Identificar a funcionalidade no Amazon EFS</a:t>
            </a:r>
          </a:p>
          <a:p>
            <a:pPr lvl="0" rtl="0"/>
            <a:r>
              <a:rPr lang="pt-BR" sz="2000">
                <a:latin typeface="+mj-lt"/>
              </a:rPr>
              <a:t>Explicar o Amazon S3 Glacier</a:t>
            </a:r>
          </a:p>
          <a:p>
            <a:pPr lvl="0" rtl="0"/>
            <a:r>
              <a:rPr lang="pt-BR" sz="2000">
                <a:latin typeface="+mj-lt"/>
              </a:rPr>
              <a:t>Identificar a funcionalidade no Amazon S3 Glacier</a:t>
            </a:r>
          </a:p>
          <a:p>
            <a:pPr lvl="0" rtl="0"/>
            <a:r>
              <a:rPr lang="pt-BR" sz="2000">
                <a:latin typeface="+mj-lt"/>
              </a:rPr>
              <a:t>Diferenciar entre o Amazon EBS, o Amazon S3, o Amazon EFS e o Amazon S3 Glacier</a:t>
            </a:r>
          </a:p>
          <a:p>
            <a:pPr rtl="0"/>
            <a:endParaRPr lang="en-US" sz="2000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0493A9-3876-401A-B570-DEE8645E0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5346700" cy="365125"/>
          </a:xfrm>
        </p:spPr>
        <p:txBody>
          <a:bodyPr rtlCol="0"/>
          <a:lstStyle/>
          <a:p>
            <a:pPr rtl="0"/>
            <a:r>
              <a:rPr lang="pt-BR" dirty="0">
                <a:latin typeface="+mj-lt"/>
              </a:rPr>
              <a:t>© 2019 </a:t>
            </a:r>
            <a:r>
              <a:rPr lang="pt-BR" dirty="0" err="1">
                <a:latin typeface="+mj-lt"/>
              </a:rPr>
              <a:t>Amazon</a:t>
            </a:r>
            <a:r>
              <a:rPr lang="pt-BR" dirty="0">
                <a:latin typeface="+mj-lt"/>
              </a:rPr>
              <a:t> Web Services, Inc. ou suas afiliadas. Todos os direitos reservados.</a:t>
            </a:r>
          </a:p>
        </p:txBody>
      </p:sp>
      <p:sp>
        <p:nvSpPr>
          <p:cNvPr id="14" name="Slide Number Placeholder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6A95138-A96E-2F42-A959-2EFD44FE4AB7}" type="slidenum">
              <a:rPr lang="en-US" smtClean="0">
                <a:latin typeface="+mj-lt"/>
              </a:rPr>
              <a:t>3</a:t>
            </a:fld>
            <a:endParaRPr lang="en-US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3973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>
                <a:latin typeface="+mj-lt"/>
              </a:rPr>
              <a:t>Serviços básicos da AWS</a:t>
            </a:r>
          </a:p>
        </p:txBody>
      </p:sp>
      <p:grpSp>
        <p:nvGrpSpPr>
          <p:cNvPr id="5" name="Group 4" descr="AWS Core storage services."/>
          <p:cNvGrpSpPr/>
          <p:nvPr/>
        </p:nvGrpSpPr>
        <p:grpSpPr>
          <a:xfrm>
            <a:off x="231645" y="1227611"/>
            <a:ext cx="11753629" cy="5387533"/>
            <a:chOff x="601378" y="1237120"/>
            <a:chExt cx="11753629" cy="5387533"/>
          </a:xfrm>
        </p:grpSpPr>
        <p:sp>
          <p:nvSpPr>
            <p:cNvPr id="31" name="Rounded Rectangle 30" descr="four storage services.">
              <a:extLs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/>
            <p:nvPr/>
          </p:nvSpPr>
          <p:spPr>
            <a:xfrm>
              <a:off x="6334624" y="1237120"/>
              <a:ext cx="2734973" cy="3179095"/>
            </a:xfrm>
            <a:prstGeom prst="roundRect">
              <a:avLst>
                <a:gd name="adj" fmla="val 12488"/>
              </a:avLst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en-US" sz="2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34" name="TextBox 33" descr="Amazon EC2"/>
            <p:cNvSpPr txBox="1"/>
            <p:nvPr/>
          </p:nvSpPr>
          <p:spPr>
            <a:xfrm>
              <a:off x="3487389" y="4222030"/>
              <a:ext cx="2313197" cy="92526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 rtl="0"/>
              <a:r>
                <a:rPr lang="pt-BR" sz="2400" b="1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Amazon Elastic Compute Cloud (Amazon EC2)</a:t>
              </a:r>
            </a:p>
          </p:txBody>
        </p:sp>
        <p:sp>
          <p:nvSpPr>
            <p:cNvPr id="39" name="TextBox 2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6647721" y="2176917"/>
              <a:ext cx="988541" cy="46521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 rtl="0">
                <a:lnSpc>
                  <a:spcPct val="90000"/>
                </a:lnSpc>
              </a:pPr>
              <a:r>
                <a:rPr lang="pt-BR" sz="1600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Amazon S3</a:t>
              </a:r>
            </a:p>
          </p:txBody>
        </p:sp>
        <p:sp>
          <p:nvSpPr>
            <p:cNvPr id="40" name="TextBox 3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02056" y="3754844"/>
              <a:ext cx="994209" cy="57535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 rtl="0">
                <a:lnSpc>
                  <a:spcPct val="90000"/>
                </a:lnSpc>
              </a:pPr>
              <a:r>
                <a:rPr lang="pt-BR" sz="1600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Amazon S3 Glacier</a:t>
              </a:r>
            </a:p>
          </p:txBody>
        </p:sp>
        <p:sp>
          <p:nvSpPr>
            <p:cNvPr id="41" name="TextBox 3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16552" y="2160508"/>
              <a:ext cx="965217" cy="64680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 rtl="0">
                <a:lnSpc>
                  <a:spcPct val="90000"/>
                </a:lnSpc>
              </a:pPr>
              <a:r>
                <a:rPr lang="pt-BR" sz="1600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Amazon EBS</a:t>
              </a:r>
            </a:p>
          </p:txBody>
        </p:sp>
        <p:sp>
          <p:nvSpPr>
            <p:cNvPr id="53" name="TextBox 35" descr="Amazon RDS."/>
            <p:cNvSpPr txBox="1"/>
            <p:nvPr/>
          </p:nvSpPr>
          <p:spPr>
            <a:xfrm>
              <a:off x="6120088" y="5781479"/>
              <a:ext cx="1865155" cy="46521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 rtl="0">
                <a:lnSpc>
                  <a:spcPct val="90000"/>
                </a:lnSpc>
              </a:pPr>
              <a:r>
                <a:rPr lang="pt-BR" sz="1600">
                  <a:latin typeface="+mj-lt"/>
                </a:rPr>
                <a:t>Amazon Relational</a:t>
              </a:r>
            </a:p>
            <a:p>
              <a:pPr algn="ctr" rtl="0">
                <a:lnSpc>
                  <a:spcPct val="90000"/>
                </a:lnSpc>
              </a:pPr>
              <a:r>
                <a:rPr lang="pt-BR" sz="1600">
                  <a:latin typeface="+mj-lt"/>
                </a:rPr>
                <a:t>Database Service</a:t>
              </a:r>
            </a:p>
          </p:txBody>
        </p:sp>
        <p:sp>
          <p:nvSpPr>
            <p:cNvPr id="55" name="TextBox 36" descr="Amazon DynamoDB."/>
            <p:cNvSpPr txBox="1"/>
            <p:nvPr/>
          </p:nvSpPr>
          <p:spPr>
            <a:xfrm>
              <a:off x="8080881" y="5781479"/>
              <a:ext cx="1278131" cy="33697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 rtl="0">
                <a:lnSpc>
                  <a:spcPct val="90000"/>
                </a:lnSpc>
              </a:pPr>
              <a:r>
                <a:rPr lang="pt-BR" sz="1600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Amazon DynamoDB</a:t>
              </a:r>
            </a:p>
          </p:txBody>
        </p:sp>
        <p:sp>
          <p:nvSpPr>
            <p:cNvPr id="57" name="TextBox 52" descr="AWS IAM."/>
            <p:cNvSpPr txBox="1"/>
            <p:nvPr/>
          </p:nvSpPr>
          <p:spPr>
            <a:xfrm>
              <a:off x="9161575" y="4222030"/>
              <a:ext cx="3193432" cy="46801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 rtl="0"/>
              <a:r>
                <a:rPr lang="pt-BR" sz="2400" b="1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AWS Identity and Access Management (IAM)</a:t>
              </a:r>
            </a:p>
          </p:txBody>
        </p:sp>
        <p:sp>
          <p:nvSpPr>
            <p:cNvPr id="59" name="TextBox 5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6488551" y="3747482"/>
              <a:ext cx="1306880" cy="52031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 rtl="0">
                <a:lnSpc>
                  <a:spcPct val="90000"/>
                </a:lnSpc>
              </a:pPr>
              <a:r>
                <a:rPr lang="pt-BR" sz="1600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Amazon </a:t>
              </a:r>
            </a:p>
            <a:p>
              <a:pPr algn="ctr" rtl="0">
                <a:lnSpc>
                  <a:spcPct val="90000"/>
                </a:lnSpc>
              </a:pPr>
              <a:r>
                <a:rPr lang="pt-BR" sz="1600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EFS</a:t>
              </a:r>
            </a:p>
          </p:txBody>
        </p:sp>
        <p:sp>
          <p:nvSpPr>
            <p:cNvPr id="60" name="TextBox 59" descr="Amazon VPC"/>
            <p:cNvSpPr txBox="1"/>
            <p:nvPr/>
          </p:nvSpPr>
          <p:spPr>
            <a:xfrm>
              <a:off x="601378" y="4209446"/>
              <a:ext cx="2842862" cy="124724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 rtl="0"/>
              <a:r>
                <a:rPr lang="pt-BR" sz="2400" b="1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Amazon Virtual Private Cloud (Amazon VPC)</a:t>
              </a:r>
            </a:p>
          </p:txBody>
        </p:sp>
        <p:sp>
          <p:nvSpPr>
            <p:cNvPr id="61" name="TextBox 3" descr="Database services."/>
            <p:cNvSpPr txBox="1"/>
            <p:nvPr/>
          </p:nvSpPr>
          <p:spPr>
            <a:xfrm>
              <a:off x="6075637" y="6255321"/>
              <a:ext cx="3323796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rtl="0"/>
              <a:r>
                <a:rPr lang="pt-BR" sz="2400" b="1" dirty="0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Banco de dados</a:t>
              </a:r>
            </a:p>
          </p:txBody>
        </p:sp>
        <p:sp>
          <p:nvSpPr>
            <p:cNvPr id="23" name="TextBox 3" descr="Storage.">
              <a:extLst>
                <a:ext uri="{FF2B5EF4-FFF2-40B4-BE49-F238E27FC236}">
                  <a16:creationId xmlns:a16="http://schemas.microsoft.com/office/drawing/2014/main" id="{B7D15E15-7DB1-3347-9819-AE36FDCE02BC}"/>
                </a:ext>
              </a:extLst>
            </p:cNvPr>
            <p:cNvSpPr txBox="1"/>
            <p:nvPr/>
          </p:nvSpPr>
          <p:spPr>
            <a:xfrm>
              <a:off x="6220580" y="4485541"/>
              <a:ext cx="2862460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rtl="0"/>
              <a:r>
                <a:rPr lang="pt-BR" sz="2400" b="1" dirty="0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Armazenamento</a:t>
              </a:r>
            </a:p>
          </p:txBody>
        </p: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2E54E173-32B9-4BB8-B85D-9BD822A56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79718" y="2615876"/>
              <a:ext cx="1486183" cy="1486183"/>
            </a:xfrm>
            <a:prstGeom prst="rect">
              <a:avLst/>
            </a:prstGeom>
          </p:spPr>
        </p:pic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118DEC31-35F5-4429-8D0B-EC016FD7B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00897" y="2615876"/>
              <a:ext cx="1486183" cy="1486183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4E7E13FC-88A3-4DF6-AA2B-150CF85E9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697065" y="5003402"/>
              <a:ext cx="711200" cy="711200"/>
            </a:xfrm>
            <a:prstGeom prst="rect">
              <a:avLst/>
            </a:prstGeom>
          </p:spPr>
        </p:pic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900D6818-3477-4849-AC82-917186F16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377275" y="5003402"/>
              <a:ext cx="705765" cy="705765"/>
            </a:xfrm>
            <a:prstGeom prst="rect">
              <a:avLst/>
            </a:prstGeom>
          </p:spPr>
        </p:pic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9437B055-AEE9-44CD-84EC-ACC1A4710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015200" y="2615876"/>
              <a:ext cx="1486183" cy="1486183"/>
            </a:xfrm>
            <a:prstGeom prst="rect">
              <a:avLst/>
            </a:prstGeom>
          </p:spPr>
        </p:pic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B370BD15-618E-48BF-B28B-4BA19F0321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786391" y="2969405"/>
              <a:ext cx="711200" cy="711200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8C565046-E4AE-4044-9F5D-AF8739EF7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943560" y="2966615"/>
              <a:ext cx="711200" cy="711200"/>
            </a:xfrm>
            <a:prstGeom prst="rect">
              <a:avLst/>
            </a:prstGeom>
          </p:spPr>
        </p:pic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87D6F491-7B98-49CC-938D-210A2505D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943560" y="1367372"/>
              <a:ext cx="711200" cy="711200"/>
            </a:xfrm>
            <a:prstGeom prst="rect">
              <a:avLst/>
            </a:prstGeom>
          </p:spPr>
        </p:pic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35978C94-8290-497B-8428-B94D4BFB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786391" y="1403119"/>
              <a:ext cx="711200" cy="711200"/>
            </a:xfrm>
            <a:prstGeom prst="rect">
              <a:avLst/>
            </a:prstGeom>
          </p:spPr>
        </p:pic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C20C37-9D87-4CC4-A464-6739922F6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5011753" cy="365125"/>
          </a:xfrm>
        </p:spPr>
        <p:txBody>
          <a:bodyPr rtlCol="0"/>
          <a:lstStyle/>
          <a:p>
            <a:pPr rtl="0"/>
            <a:r>
              <a:rPr lang="pt-BR" dirty="0">
                <a:latin typeface="+mj-lt"/>
              </a:rPr>
              <a:t>© 2019 </a:t>
            </a:r>
            <a:r>
              <a:rPr lang="pt-BR" dirty="0" err="1">
                <a:latin typeface="+mj-lt"/>
              </a:rPr>
              <a:t>Amazon</a:t>
            </a:r>
            <a:r>
              <a:rPr lang="pt-BR" dirty="0">
                <a:latin typeface="+mj-lt"/>
              </a:rPr>
              <a:t> Web Services, Inc. ou suas afiliadas. Todos os direitos reservados.</a:t>
            </a:r>
          </a:p>
        </p:txBody>
      </p:sp>
      <p:sp>
        <p:nvSpPr>
          <p:cNvPr id="6" name="Slide Number Placeholder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6A95138-A96E-2F42-A959-2EFD44FE4AB7}" type="slidenum">
              <a:rPr lang="en-US" smtClean="0">
                <a:latin typeface="+mj-lt"/>
              </a:rPr>
              <a:t>4</a:t>
            </a:fld>
            <a:endParaRPr lang="en-US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8536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4B8E0-60AD-514D-93D6-076C58CF73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9100" y="2554356"/>
            <a:ext cx="9129634" cy="488498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Módulo 7: Armazenamento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3191940"/>
            <a:ext cx="11988800" cy="474119"/>
          </a:xfrm>
        </p:spPr>
        <p:txBody>
          <a:bodyPr rtlCol="0">
            <a:noAutofit/>
          </a:bodyPr>
          <a:lstStyle/>
          <a:p>
            <a:pPr rtl="0"/>
            <a:r>
              <a:rPr lang="pt-BR" sz="4000" dirty="0">
                <a:latin typeface="+mj-lt"/>
              </a:rPr>
              <a:t>Seção 1: </a:t>
            </a:r>
            <a:r>
              <a:rPr lang="pt-BR" sz="4000" dirty="0" err="1">
                <a:latin typeface="+mj-lt"/>
              </a:rPr>
              <a:t>Amazon</a:t>
            </a:r>
            <a:r>
              <a:rPr lang="pt-BR" sz="4000" dirty="0">
                <a:latin typeface="+mj-lt"/>
              </a:rPr>
              <a:t> </a:t>
            </a:r>
            <a:r>
              <a:rPr lang="pt-BR" sz="4000" dirty="0" err="1">
                <a:latin typeface="+mj-lt"/>
              </a:rPr>
              <a:t>Elastic</a:t>
            </a:r>
            <a:r>
              <a:rPr lang="pt-BR" sz="4000" dirty="0">
                <a:latin typeface="+mj-lt"/>
              </a:rPr>
              <a:t> </a:t>
            </a:r>
            <a:r>
              <a:rPr lang="pt-BR" sz="4000" dirty="0" err="1">
                <a:latin typeface="+mj-lt"/>
              </a:rPr>
              <a:t>Block</a:t>
            </a:r>
            <a:r>
              <a:rPr lang="pt-BR" sz="4000" dirty="0">
                <a:latin typeface="+mj-lt"/>
              </a:rPr>
              <a:t> </a:t>
            </a:r>
            <a:r>
              <a:rPr lang="pt-BR" sz="4000" dirty="0" err="1">
                <a:latin typeface="+mj-lt"/>
              </a:rPr>
              <a:t>Store</a:t>
            </a:r>
            <a:r>
              <a:rPr lang="pt-BR" sz="4000" dirty="0">
                <a:latin typeface="+mj-lt"/>
              </a:rPr>
              <a:t> (</a:t>
            </a:r>
            <a:r>
              <a:rPr lang="pt-BR" sz="4000" dirty="0" err="1">
                <a:latin typeface="+mj-lt"/>
              </a:rPr>
              <a:t>Amazon</a:t>
            </a:r>
            <a:r>
              <a:rPr lang="pt-BR" sz="4000" dirty="0">
                <a:latin typeface="+mj-lt"/>
              </a:rPr>
              <a:t> EBS)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631BD4-34D0-1947-AEFA-D4868944F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5588000" cy="365125"/>
          </a:xfrm>
        </p:spPr>
        <p:txBody>
          <a:bodyPr rtlCol="0"/>
          <a:lstStyle/>
          <a:p>
            <a:pPr rtl="0"/>
            <a:r>
              <a:rPr lang="pt-BR">
                <a:latin typeface="+mj-lt"/>
              </a:rPr>
              <a:t>© 2019 Amazon Web Services, Inc. ou suas afiliadas. Todos os direitos reservados.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1831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>
                <a:latin typeface="+mj-lt"/>
              </a:rPr>
              <a:t>Armazenamento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228C83A-AF88-4BC8-B110-0C8DBDFA3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06177" y="2358046"/>
            <a:ext cx="1732748" cy="17327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49783" y="4590329"/>
            <a:ext cx="5097188" cy="86177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2800" b="1"/>
            </a:lvl1pPr>
          </a:lstStyle>
          <a:p>
            <a:pPr rtl="0"/>
            <a:r>
              <a:rPr lang="pt-BR" b="0">
                <a:latin typeface="+mj-lt"/>
              </a:rPr>
              <a:t>Amazon Elastic Block Store (Amazon EBS)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B38BF8-1C82-4613-A109-38227300D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5143500" cy="365125"/>
          </a:xfrm>
        </p:spPr>
        <p:txBody>
          <a:bodyPr rtlCol="0"/>
          <a:lstStyle/>
          <a:p>
            <a:pPr rtl="0"/>
            <a:r>
              <a:rPr lang="pt-BR" dirty="0">
                <a:latin typeface="+mj-lt"/>
              </a:rPr>
              <a:t>© 2019 </a:t>
            </a:r>
            <a:r>
              <a:rPr lang="pt-BR" dirty="0" err="1">
                <a:latin typeface="+mj-lt"/>
              </a:rPr>
              <a:t>Amazon</a:t>
            </a:r>
            <a:r>
              <a:rPr lang="pt-BR" dirty="0">
                <a:latin typeface="+mj-lt"/>
              </a:rPr>
              <a:t> Web Services, Inc. ou suas afiliadas. Todos os direitos reservados.</a:t>
            </a:r>
          </a:p>
        </p:txBody>
      </p:sp>
      <p:sp>
        <p:nvSpPr>
          <p:cNvPr id="6" name="Slide Number Placeholder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6A95138-A96E-2F42-A959-2EFD44FE4AB7}" type="slidenum">
              <a:rPr lang="en-US" smtClean="0">
                <a:latin typeface="+mj-lt"/>
              </a:rPr>
              <a:t>6</a:t>
            </a:fld>
            <a:endParaRPr lang="en-US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8786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365125"/>
            <a:ext cx="9436100" cy="474119"/>
          </a:xfrm>
        </p:spPr>
        <p:txBody>
          <a:bodyPr rtlCol="0">
            <a:noAutofit/>
          </a:bodyPr>
          <a:lstStyle/>
          <a:p>
            <a:pPr rtl="0">
              <a:lnSpc>
                <a:spcPct val="100000"/>
              </a:lnSpc>
            </a:pPr>
            <a:r>
              <a:rPr lang="pt-BR" sz="3000" dirty="0">
                <a:latin typeface="+mj-lt"/>
              </a:rPr>
              <a:t>Opções de armazenamento da AWS: armazenamento em bloco versus armazenamento de objetos</a:t>
            </a:r>
          </a:p>
        </p:txBody>
      </p:sp>
      <p:grpSp>
        <p:nvGrpSpPr>
          <p:cNvPr id="4" name="Group 7" descr="What if you want to change one character in a 1-GB file?"/>
          <p:cNvGrpSpPr/>
          <p:nvPr/>
        </p:nvGrpSpPr>
        <p:grpSpPr>
          <a:xfrm>
            <a:off x="320639" y="1406757"/>
            <a:ext cx="10052963" cy="829839"/>
            <a:chOff x="703236" y="2835131"/>
            <a:chExt cx="7205194" cy="622379"/>
          </a:xfrm>
        </p:grpSpPr>
        <p:grpSp>
          <p:nvGrpSpPr>
            <p:cNvPr id="20" name="Group 8"/>
            <p:cNvGrpSpPr/>
            <p:nvPr/>
          </p:nvGrpSpPr>
          <p:grpSpPr>
            <a:xfrm>
              <a:off x="703236" y="2835131"/>
              <a:ext cx="540451" cy="622379"/>
              <a:chOff x="3402623" y="3640015"/>
              <a:chExt cx="826477" cy="861647"/>
            </a:xfrm>
          </p:grpSpPr>
          <p:sp>
            <p:nvSpPr>
              <p:cNvPr id="14" name="Flowchart: Document 10"/>
              <p:cNvSpPr/>
              <p:nvPr/>
            </p:nvSpPr>
            <p:spPr>
              <a:xfrm>
                <a:off x="3402623" y="3640015"/>
                <a:ext cx="826477" cy="861647"/>
              </a:xfrm>
              <a:prstGeom prst="flowChartDocumen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sz="24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cxnSp>
            <p:nvCxnSpPr>
              <p:cNvPr id="16" name="Straight Connector 11"/>
              <p:cNvCxnSpPr/>
              <p:nvPr/>
            </p:nvCxnSpPr>
            <p:spPr>
              <a:xfrm>
                <a:off x="3464169" y="3807069"/>
                <a:ext cx="694593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2"/>
              <p:cNvCxnSpPr/>
              <p:nvPr/>
            </p:nvCxnSpPr>
            <p:spPr>
              <a:xfrm>
                <a:off x="3464169" y="3959469"/>
                <a:ext cx="694593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23"/>
              <p:cNvCxnSpPr/>
              <p:nvPr/>
            </p:nvCxnSpPr>
            <p:spPr>
              <a:xfrm>
                <a:off x="3464169" y="4111869"/>
                <a:ext cx="694593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25"/>
              <p:cNvCxnSpPr/>
              <p:nvPr/>
            </p:nvCxnSpPr>
            <p:spPr>
              <a:xfrm>
                <a:off x="3464169" y="4264269"/>
                <a:ext cx="694593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9"/>
            <p:cNvSpPr txBox="1"/>
            <p:nvPr/>
          </p:nvSpPr>
          <p:spPr>
            <a:xfrm>
              <a:off x="1309261" y="2932340"/>
              <a:ext cx="6599169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rtl="0"/>
              <a:r>
                <a:rPr lang="pt-BR" sz="240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E se você quiser alterar </a:t>
              </a:r>
              <a:r>
                <a:rPr lang="pt-BR" sz="2400" u="sng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um caractere</a:t>
              </a:r>
              <a:r>
                <a:rPr lang="pt-BR" sz="240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 em um arquivo de 1 GB?</a:t>
              </a:r>
            </a:p>
          </p:txBody>
        </p:sp>
      </p:grpSp>
      <p:graphicFrame>
        <p:nvGraphicFramePr>
          <p:cNvPr id="26" name="Table 25" descr="Block storage.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72893"/>
              </p:ext>
            </p:extLst>
          </p:nvPr>
        </p:nvGraphicFramePr>
        <p:xfrm>
          <a:off x="2374187" y="2425416"/>
          <a:ext cx="1896663" cy="2156276"/>
        </p:xfrm>
        <a:graphic>
          <a:graphicData uri="http://schemas.openxmlformats.org/drawingml/2006/table">
            <a:tbl>
              <a:tblPr firstRow="1" bandRow="1"/>
              <a:tblGrid>
                <a:gridCol w="632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22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90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rtl="0"/>
                      <a:endParaRPr lang="en-US" dirty="0"/>
                    </a:p>
                  </a:txBody>
                  <a:tcPr>
                    <a:lnL w="12700" cmpd="sng">
                      <a:solidFill>
                        <a:srgbClr val="474746"/>
                      </a:solidFill>
                    </a:lnL>
                    <a:lnR w="12700" cmpd="sng">
                      <a:solidFill>
                        <a:srgbClr val="474746"/>
                      </a:solidFill>
                    </a:lnR>
                    <a:lnT w="12700" cmpd="sng">
                      <a:solidFill>
                        <a:srgbClr val="474746"/>
                      </a:solidFill>
                    </a:lnT>
                    <a:lnB w="12700" cmpd="sng">
                      <a:solidFill>
                        <a:srgbClr val="4747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A028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rtl="0"/>
                      <a:endParaRPr lang="en-US" dirty="0"/>
                    </a:p>
                  </a:txBody>
                  <a:tcPr>
                    <a:lnL w="12700" cmpd="sng">
                      <a:solidFill>
                        <a:srgbClr val="474746"/>
                      </a:solidFill>
                    </a:lnL>
                    <a:lnR w="12700" cmpd="sng">
                      <a:solidFill>
                        <a:srgbClr val="474746"/>
                      </a:solidFill>
                    </a:lnR>
                    <a:lnT w="12700" cmpd="sng">
                      <a:solidFill>
                        <a:srgbClr val="474746"/>
                      </a:solidFill>
                    </a:lnT>
                    <a:lnB w="12700" cmpd="sng">
                      <a:solidFill>
                        <a:srgbClr val="4747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A028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rtl="0"/>
                      <a:endParaRPr lang="en-US" dirty="0"/>
                    </a:p>
                  </a:txBody>
                  <a:tcPr>
                    <a:lnL w="12700" cmpd="sng">
                      <a:solidFill>
                        <a:srgbClr val="474746"/>
                      </a:solidFill>
                    </a:lnL>
                    <a:lnR w="12700" cmpd="sng">
                      <a:solidFill>
                        <a:srgbClr val="474746"/>
                      </a:solidFill>
                    </a:lnR>
                    <a:lnT w="12700" cmpd="sng">
                      <a:solidFill>
                        <a:srgbClr val="474746"/>
                      </a:solidFill>
                    </a:lnT>
                    <a:lnB w="12700" cmpd="sng">
                      <a:solidFill>
                        <a:srgbClr val="4747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A028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0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rtl="0"/>
                      <a:endParaRPr lang="en-US" dirty="0"/>
                    </a:p>
                  </a:txBody>
                  <a:tcPr>
                    <a:lnL w="12700" cmpd="sng">
                      <a:solidFill>
                        <a:srgbClr val="474746"/>
                      </a:solidFill>
                    </a:lnL>
                    <a:lnR w="12700" cmpd="sng">
                      <a:solidFill>
                        <a:srgbClr val="474746"/>
                      </a:solidFill>
                    </a:lnR>
                    <a:lnT w="12700" cmpd="sng">
                      <a:solidFill>
                        <a:srgbClr val="474746"/>
                      </a:solidFill>
                    </a:lnT>
                    <a:lnB w="12700" cmpd="sng">
                      <a:solidFill>
                        <a:srgbClr val="4747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A028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rtl="0"/>
                      <a:endParaRPr lang="en-US" dirty="0"/>
                    </a:p>
                  </a:txBody>
                  <a:tcPr>
                    <a:lnL w="12700" cmpd="sng">
                      <a:solidFill>
                        <a:srgbClr val="474746"/>
                      </a:solidFill>
                    </a:lnL>
                    <a:lnR w="12700" cmpd="sng">
                      <a:solidFill>
                        <a:srgbClr val="474746"/>
                      </a:solidFill>
                    </a:lnR>
                    <a:lnT w="12700" cmpd="sng">
                      <a:solidFill>
                        <a:srgbClr val="474746"/>
                      </a:solidFill>
                    </a:lnT>
                    <a:lnB w="12700" cmpd="sng">
                      <a:solidFill>
                        <a:srgbClr val="4747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A028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rtl="0"/>
                      <a:endParaRPr lang="en-US" dirty="0"/>
                    </a:p>
                  </a:txBody>
                  <a:tcPr>
                    <a:lnL w="12700" cmpd="sng">
                      <a:solidFill>
                        <a:srgbClr val="474746"/>
                      </a:solidFill>
                    </a:lnL>
                    <a:lnR w="12700" cmpd="sng">
                      <a:solidFill>
                        <a:srgbClr val="474746"/>
                      </a:solidFill>
                    </a:lnR>
                    <a:lnT w="12700" cmpd="sng">
                      <a:solidFill>
                        <a:srgbClr val="474746"/>
                      </a:solidFill>
                    </a:lnT>
                    <a:lnB w="12700" cmpd="sng">
                      <a:solidFill>
                        <a:srgbClr val="4747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A028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0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rtl="0"/>
                      <a:endParaRPr lang="en-US" dirty="0"/>
                    </a:p>
                  </a:txBody>
                  <a:tcPr>
                    <a:lnL w="12700" cmpd="sng">
                      <a:solidFill>
                        <a:srgbClr val="474746"/>
                      </a:solidFill>
                    </a:lnL>
                    <a:lnR w="12700" cmpd="sng">
                      <a:solidFill>
                        <a:srgbClr val="474746"/>
                      </a:solidFill>
                    </a:lnR>
                    <a:lnT w="12700" cmpd="sng">
                      <a:solidFill>
                        <a:srgbClr val="474746"/>
                      </a:solidFill>
                    </a:lnT>
                    <a:lnB w="12700" cmpd="sng">
                      <a:solidFill>
                        <a:srgbClr val="4747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A028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rtl="0"/>
                      <a:endParaRPr lang="en-US" dirty="0"/>
                    </a:p>
                  </a:txBody>
                  <a:tcPr>
                    <a:lnL w="12700" cmpd="sng">
                      <a:solidFill>
                        <a:srgbClr val="474746"/>
                      </a:solidFill>
                    </a:lnL>
                    <a:lnR w="12700" cmpd="sng">
                      <a:solidFill>
                        <a:srgbClr val="474746"/>
                      </a:solidFill>
                    </a:lnR>
                    <a:lnT w="12700" cmpd="sng">
                      <a:solidFill>
                        <a:srgbClr val="474746"/>
                      </a:solidFill>
                    </a:lnT>
                    <a:lnB w="12700" cmpd="sng">
                      <a:solidFill>
                        <a:srgbClr val="4747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A028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rtl="0"/>
                      <a:endParaRPr lang="en-US" dirty="0"/>
                    </a:p>
                  </a:txBody>
                  <a:tcPr>
                    <a:lnL w="12700" cmpd="sng">
                      <a:solidFill>
                        <a:srgbClr val="474746"/>
                      </a:solidFill>
                    </a:lnL>
                    <a:lnR w="12700" cmpd="sng">
                      <a:solidFill>
                        <a:srgbClr val="474746"/>
                      </a:solidFill>
                    </a:lnR>
                    <a:lnT w="12700" cmpd="sng">
                      <a:solidFill>
                        <a:srgbClr val="474746"/>
                      </a:solidFill>
                    </a:lnT>
                    <a:lnB w="12700" cmpd="sng">
                      <a:solidFill>
                        <a:srgbClr val="4747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A028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0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rtl="0"/>
                      <a:endParaRPr lang="en-US" dirty="0"/>
                    </a:p>
                  </a:txBody>
                  <a:tcPr>
                    <a:lnL w="12700" cmpd="sng">
                      <a:solidFill>
                        <a:srgbClr val="474746"/>
                      </a:solidFill>
                    </a:lnL>
                    <a:lnR w="12700" cmpd="sng">
                      <a:solidFill>
                        <a:srgbClr val="474746"/>
                      </a:solidFill>
                    </a:lnR>
                    <a:lnT w="12700" cmpd="sng">
                      <a:solidFill>
                        <a:srgbClr val="474746"/>
                      </a:solidFill>
                    </a:lnT>
                    <a:lnB w="12700" cmpd="sng">
                      <a:solidFill>
                        <a:srgbClr val="4747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A028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rtl="0"/>
                      <a:endParaRPr lang="en-US" dirty="0"/>
                    </a:p>
                  </a:txBody>
                  <a:tcPr>
                    <a:lnL w="12700" cmpd="sng">
                      <a:solidFill>
                        <a:srgbClr val="474746"/>
                      </a:solidFill>
                    </a:lnL>
                    <a:lnR w="12700" cmpd="sng">
                      <a:solidFill>
                        <a:srgbClr val="474746"/>
                      </a:solidFill>
                    </a:lnR>
                    <a:lnT w="12700" cmpd="sng">
                      <a:solidFill>
                        <a:srgbClr val="474746"/>
                      </a:solidFill>
                    </a:lnT>
                    <a:lnB w="12700" cmpd="sng">
                      <a:solidFill>
                        <a:srgbClr val="4747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A028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rtl="0"/>
                      <a:endParaRPr lang="en-US" dirty="0"/>
                    </a:p>
                  </a:txBody>
                  <a:tcPr>
                    <a:lnL w="12700" cmpd="sng">
                      <a:solidFill>
                        <a:srgbClr val="474746"/>
                      </a:solidFill>
                    </a:lnL>
                    <a:lnR w="12700" cmpd="sng">
                      <a:solidFill>
                        <a:srgbClr val="474746"/>
                      </a:solidFill>
                    </a:lnR>
                    <a:lnT w="12700" cmpd="sng">
                      <a:solidFill>
                        <a:srgbClr val="474746"/>
                      </a:solidFill>
                    </a:lnT>
                    <a:lnB w="12700" cmpd="sng">
                      <a:solidFill>
                        <a:srgbClr val="4747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A028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" name="Rectangle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44914" y="2963310"/>
            <a:ext cx="618792" cy="542397"/>
          </a:xfrm>
          <a:prstGeom prst="rect">
            <a:avLst/>
          </a:prstGeom>
          <a:solidFill>
            <a:srgbClr val="0C67AE">
              <a:lumMod val="60000"/>
              <a:lumOff val="4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840142" y="4743692"/>
            <a:ext cx="4964752" cy="620681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rgbClr val="4D4D4C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rgbClr val="4D4D4C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D4D4C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rgbClr val="4D4D4C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rgbClr val="4D4D4C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 rtl="0">
              <a:buNone/>
            </a:pPr>
            <a:r>
              <a:rPr lang="pt-BR" sz="28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Armazenamento em bloco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664" y="5241094"/>
            <a:ext cx="5401708" cy="377193"/>
          </a:xfrm>
        </p:spPr>
        <p:txBody>
          <a:bodyPr rtlCol="0">
            <a:noAutofit/>
          </a:bodyPr>
          <a:lstStyle/>
          <a:p>
            <a:pPr marL="0" lvl="1" indent="0" algn="ctr" rtl="0">
              <a:lnSpc>
                <a:spcPct val="100000"/>
              </a:lnSpc>
              <a:buNone/>
            </a:pPr>
            <a:r>
              <a:rPr lang="pt-BR" dirty="0">
                <a:latin typeface="+mj-lt"/>
              </a:rPr>
              <a:t>Alterar um bloco (parte do arquivo) que contém o caractere</a:t>
            </a:r>
          </a:p>
        </p:txBody>
      </p:sp>
      <p:graphicFrame>
        <p:nvGraphicFramePr>
          <p:cNvPr id="27" name="Table 26" descr="Object storage.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639120"/>
              </p:ext>
            </p:extLst>
          </p:nvPr>
        </p:nvGraphicFramePr>
        <p:xfrm>
          <a:off x="7864523" y="2432176"/>
          <a:ext cx="1896663" cy="2156276"/>
        </p:xfrm>
        <a:graphic>
          <a:graphicData uri="http://schemas.openxmlformats.org/drawingml/2006/table">
            <a:tbl>
              <a:tblPr firstRow="1" bandRow="1"/>
              <a:tblGrid>
                <a:gridCol w="632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22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90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rtl="0"/>
                      <a:endParaRPr lang="en-US" dirty="0"/>
                    </a:p>
                  </a:txBody>
                  <a:tcPr>
                    <a:lnL w="12700" cmpd="sng">
                      <a:solidFill>
                        <a:srgbClr val="474746"/>
                      </a:solidFill>
                    </a:lnL>
                    <a:lnR w="12700" cmpd="sng">
                      <a:solidFill>
                        <a:srgbClr val="474746"/>
                      </a:solidFill>
                    </a:lnR>
                    <a:lnT w="12700" cmpd="sng">
                      <a:solidFill>
                        <a:srgbClr val="474746"/>
                      </a:solidFill>
                    </a:lnT>
                    <a:lnB w="12700" cmpd="sng">
                      <a:solidFill>
                        <a:srgbClr val="4747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67AE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rtl="0"/>
                      <a:endParaRPr lang="en-US" dirty="0"/>
                    </a:p>
                  </a:txBody>
                  <a:tcPr>
                    <a:lnL w="12700" cmpd="sng">
                      <a:solidFill>
                        <a:srgbClr val="474746"/>
                      </a:solidFill>
                    </a:lnL>
                    <a:lnR w="12700" cmpd="sng">
                      <a:solidFill>
                        <a:srgbClr val="474746"/>
                      </a:solidFill>
                    </a:lnR>
                    <a:lnT w="12700" cmpd="sng">
                      <a:solidFill>
                        <a:srgbClr val="474746"/>
                      </a:solidFill>
                    </a:lnT>
                    <a:lnB w="12700" cmpd="sng">
                      <a:solidFill>
                        <a:srgbClr val="4747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67AE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rtl="0"/>
                      <a:endParaRPr lang="en-US" dirty="0"/>
                    </a:p>
                  </a:txBody>
                  <a:tcPr>
                    <a:lnL w="12700" cmpd="sng">
                      <a:solidFill>
                        <a:srgbClr val="474746"/>
                      </a:solidFill>
                    </a:lnL>
                    <a:lnR w="12700" cmpd="sng">
                      <a:solidFill>
                        <a:srgbClr val="474746"/>
                      </a:solidFill>
                    </a:lnR>
                    <a:lnT w="12700" cmpd="sng">
                      <a:solidFill>
                        <a:srgbClr val="474746"/>
                      </a:solidFill>
                    </a:lnT>
                    <a:lnB w="12700" cmpd="sng">
                      <a:solidFill>
                        <a:srgbClr val="4747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67AE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0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rtl="0"/>
                      <a:endParaRPr lang="en-US" dirty="0"/>
                    </a:p>
                  </a:txBody>
                  <a:tcPr>
                    <a:lnL w="12700" cmpd="sng">
                      <a:solidFill>
                        <a:srgbClr val="474746"/>
                      </a:solidFill>
                    </a:lnL>
                    <a:lnR w="12700" cmpd="sng">
                      <a:solidFill>
                        <a:srgbClr val="474746"/>
                      </a:solidFill>
                    </a:lnR>
                    <a:lnT w="12700" cmpd="sng">
                      <a:solidFill>
                        <a:srgbClr val="474746"/>
                      </a:solidFill>
                    </a:lnT>
                    <a:lnB w="12700" cmpd="sng">
                      <a:solidFill>
                        <a:srgbClr val="4747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67AE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rtl="0"/>
                      <a:endParaRPr lang="en-US" dirty="0"/>
                    </a:p>
                  </a:txBody>
                  <a:tcPr>
                    <a:lnL w="12700" cmpd="sng">
                      <a:solidFill>
                        <a:srgbClr val="474746"/>
                      </a:solidFill>
                    </a:lnL>
                    <a:lnR w="12700" cmpd="sng">
                      <a:solidFill>
                        <a:srgbClr val="474746"/>
                      </a:solidFill>
                    </a:lnR>
                    <a:lnT w="12700" cmpd="sng">
                      <a:solidFill>
                        <a:srgbClr val="474746"/>
                      </a:solidFill>
                    </a:lnT>
                    <a:lnB w="12700" cmpd="sng">
                      <a:solidFill>
                        <a:srgbClr val="4747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67AE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rtl="0"/>
                      <a:endParaRPr lang="en-US" dirty="0"/>
                    </a:p>
                  </a:txBody>
                  <a:tcPr>
                    <a:lnL w="12700" cmpd="sng">
                      <a:solidFill>
                        <a:srgbClr val="474746"/>
                      </a:solidFill>
                    </a:lnL>
                    <a:lnR w="12700" cmpd="sng">
                      <a:solidFill>
                        <a:srgbClr val="474746"/>
                      </a:solidFill>
                    </a:lnR>
                    <a:lnT w="12700" cmpd="sng">
                      <a:solidFill>
                        <a:srgbClr val="474746"/>
                      </a:solidFill>
                    </a:lnT>
                    <a:lnB w="12700" cmpd="sng">
                      <a:solidFill>
                        <a:srgbClr val="4747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67AE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0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rtl="0"/>
                      <a:endParaRPr lang="en-US" dirty="0"/>
                    </a:p>
                  </a:txBody>
                  <a:tcPr>
                    <a:lnL w="12700" cmpd="sng">
                      <a:solidFill>
                        <a:srgbClr val="474746"/>
                      </a:solidFill>
                    </a:lnL>
                    <a:lnR w="12700" cmpd="sng">
                      <a:solidFill>
                        <a:srgbClr val="474746"/>
                      </a:solidFill>
                    </a:lnR>
                    <a:lnT w="12700" cmpd="sng">
                      <a:solidFill>
                        <a:srgbClr val="474746"/>
                      </a:solidFill>
                    </a:lnT>
                    <a:lnB w="12700" cmpd="sng">
                      <a:solidFill>
                        <a:srgbClr val="4747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67AE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rtl="0"/>
                      <a:endParaRPr lang="en-US" dirty="0"/>
                    </a:p>
                  </a:txBody>
                  <a:tcPr>
                    <a:lnL w="12700" cmpd="sng">
                      <a:solidFill>
                        <a:srgbClr val="474746"/>
                      </a:solidFill>
                    </a:lnL>
                    <a:lnR w="12700" cmpd="sng">
                      <a:solidFill>
                        <a:srgbClr val="474746"/>
                      </a:solidFill>
                    </a:lnR>
                    <a:lnT w="12700" cmpd="sng">
                      <a:solidFill>
                        <a:srgbClr val="474746"/>
                      </a:solidFill>
                    </a:lnT>
                    <a:lnB w="12700" cmpd="sng">
                      <a:solidFill>
                        <a:srgbClr val="4747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67AE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rtl="0"/>
                      <a:endParaRPr lang="en-US" dirty="0"/>
                    </a:p>
                  </a:txBody>
                  <a:tcPr>
                    <a:lnL w="12700" cmpd="sng">
                      <a:solidFill>
                        <a:srgbClr val="474746"/>
                      </a:solidFill>
                    </a:lnL>
                    <a:lnR w="12700" cmpd="sng">
                      <a:solidFill>
                        <a:srgbClr val="474746"/>
                      </a:solidFill>
                    </a:lnR>
                    <a:lnT w="12700" cmpd="sng">
                      <a:solidFill>
                        <a:srgbClr val="474746"/>
                      </a:solidFill>
                    </a:lnT>
                    <a:lnB w="12700" cmpd="sng">
                      <a:solidFill>
                        <a:srgbClr val="4747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67AE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0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rtl="0"/>
                      <a:endParaRPr lang="en-US" dirty="0"/>
                    </a:p>
                  </a:txBody>
                  <a:tcPr>
                    <a:lnL w="12700" cmpd="sng">
                      <a:solidFill>
                        <a:srgbClr val="474746"/>
                      </a:solidFill>
                    </a:lnL>
                    <a:lnR w="12700" cmpd="sng">
                      <a:solidFill>
                        <a:srgbClr val="474746"/>
                      </a:solidFill>
                    </a:lnR>
                    <a:lnT w="12700" cmpd="sng">
                      <a:solidFill>
                        <a:srgbClr val="474746"/>
                      </a:solidFill>
                    </a:lnT>
                    <a:lnB w="12700" cmpd="sng">
                      <a:solidFill>
                        <a:srgbClr val="4747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67AE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rtl="0"/>
                      <a:endParaRPr lang="en-US" dirty="0"/>
                    </a:p>
                  </a:txBody>
                  <a:tcPr>
                    <a:lnL w="12700" cmpd="sng">
                      <a:solidFill>
                        <a:srgbClr val="474746"/>
                      </a:solidFill>
                    </a:lnL>
                    <a:lnR w="12700" cmpd="sng">
                      <a:solidFill>
                        <a:srgbClr val="474746"/>
                      </a:solidFill>
                    </a:lnR>
                    <a:lnT w="12700" cmpd="sng">
                      <a:solidFill>
                        <a:srgbClr val="474746"/>
                      </a:solidFill>
                    </a:lnT>
                    <a:lnB w="12700" cmpd="sng">
                      <a:solidFill>
                        <a:srgbClr val="4747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67AE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rtl="0"/>
                      <a:endParaRPr lang="en-US" dirty="0"/>
                    </a:p>
                  </a:txBody>
                  <a:tcPr>
                    <a:lnL w="12700" cmpd="sng">
                      <a:solidFill>
                        <a:srgbClr val="474746"/>
                      </a:solidFill>
                    </a:lnL>
                    <a:lnR w="12700" cmpd="sng">
                      <a:solidFill>
                        <a:srgbClr val="474746"/>
                      </a:solidFill>
                    </a:lnR>
                    <a:lnT w="12700" cmpd="sng">
                      <a:solidFill>
                        <a:srgbClr val="474746"/>
                      </a:solidFill>
                    </a:lnT>
                    <a:lnB w="12700" cmpd="sng">
                      <a:solidFill>
                        <a:srgbClr val="4747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67AE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" name="Content Placeholder 2"/>
          <p:cNvSpPr txBox="1">
            <a:spLocks/>
          </p:cNvSpPr>
          <p:nvPr/>
        </p:nvSpPr>
        <p:spPr>
          <a:xfrm>
            <a:off x="6426764" y="4743692"/>
            <a:ext cx="4863006" cy="46467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defPPr>
              <a:defRPr lang="en-US"/>
            </a:defPPr>
            <a:lvl1pPr indent="0" defTabSz="457200">
              <a:spcBef>
                <a:spcPct val="20000"/>
              </a:spcBef>
              <a:buFontTx/>
              <a:buNone/>
              <a:defRPr sz="2400" b="0" i="0">
                <a:solidFill>
                  <a:srgbClr val="4D4D4C"/>
                </a:solidFill>
                <a:latin typeface="Arial"/>
                <a:cs typeface="Arial"/>
              </a:defRPr>
            </a:lvl1pPr>
            <a:lvl2pPr marL="0" lvl="1" indent="0" algn="ctr" defTabSz="457200">
              <a:spcBef>
                <a:spcPct val="20000"/>
              </a:spcBef>
              <a:buFont typeface="Arial"/>
              <a:buNone/>
              <a:defRPr sz="2133"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1143000" indent="-228600" defTabSz="457200">
              <a:spcBef>
                <a:spcPct val="20000"/>
              </a:spcBef>
              <a:buFont typeface="Arial"/>
              <a:buChar char="•"/>
              <a:defRPr b="0" i="0">
                <a:solidFill>
                  <a:srgbClr val="4D4D4C"/>
                </a:solidFill>
                <a:latin typeface="Arial"/>
                <a:cs typeface="Arial"/>
              </a:defRPr>
            </a:lvl3pPr>
            <a:lvl4pPr marL="1600200" indent="-228600" defTabSz="457200">
              <a:spcBef>
                <a:spcPct val="20000"/>
              </a:spcBef>
              <a:buFont typeface="Arial"/>
              <a:buChar char="–"/>
              <a:defRPr sz="1600" b="0" i="0">
                <a:solidFill>
                  <a:srgbClr val="4D4D4C"/>
                </a:solidFill>
                <a:latin typeface="Arial"/>
                <a:cs typeface="Arial"/>
              </a:defRPr>
            </a:lvl4pPr>
            <a:lvl5pPr marL="2057400" indent="-228600" defTabSz="457200">
              <a:spcBef>
                <a:spcPct val="20000"/>
              </a:spcBef>
              <a:buFont typeface="Arial"/>
              <a:buChar char="»"/>
              <a:defRPr sz="1600" b="0" i="0">
                <a:solidFill>
                  <a:srgbClr val="4D4D4C"/>
                </a:solidFill>
                <a:latin typeface="Arial"/>
                <a:cs typeface="Arial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lvl="1" rtl="0"/>
            <a:r>
              <a:rPr lang="pt-BR" sz="2800" b="0" dirty="0"/>
              <a:t>Armazenamento de objetos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01582" y="5241094"/>
            <a:ext cx="4313371" cy="3771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Tx/>
              <a:buBlip>
                <a:blip r:embed="rId4"/>
              </a:buBlip>
              <a:defRPr sz="2800" b="0" i="0"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0" lvl="1" indent="0" algn="ctr">
              <a:lnSpc>
                <a:spcPct val="90000"/>
              </a:lnSpc>
              <a:spcBef>
                <a:spcPts val="500"/>
              </a:spcBef>
              <a:buFontTx/>
              <a:buNone/>
              <a:defRPr sz="1600" b="0" i="0">
                <a:latin typeface="Amazon Ember Light" charset="0"/>
                <a:ea typeface="Amazon Ember Light" charset="0"/>
                <a:cs typeface="Amazon Ember Light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2000" b="0" i="0">
                <a:latin typeface="Amazon Ember Light" charset="0"/>
                <a:ea typeface="Amazon Ember Light" charset="0"/>
                <a:cs typeface="Amazon Ember Light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b="0" i="0">
                <a:latin typeface="Amazon Ember Light" charset="0"/>
                <a:ea typeface="Amazon Ember Light" charset="0"/>
                <a:cs typeface="Amazon Ember Light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b="0" i="0">
                <a:latin typeface="Amazon Ember Light" charset="0"/>
                <a:ea typeface="Amazon Ember Light" charset="0"/>
                <a:cs typeface="Amazon Ember Light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pPr lvl="1" rtl="0">
              <a:lnSpc>
                <a:spcPct val="100000"/>
              </a:lnSpc>
            </a:pPr>
            <a:r>
              <a:rPr lang="pt-BR" sz="2400">
                <a:latin typeface="+mj-lt"/>
              </a:rPr>
              <a:t>Todo o arquivo deve estar atualizado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1A0FE-81BE-4A09-A915-DF51C5E13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5604272" cy="365125"/>
          </a:xfrm>
        </p:spPr>
        <p:txBody>
          <a:bodyPr rtlCol="0"/>
          <a:lstStyle/>
          <a:p>
            <a:pPr rtl="0"/>
            <a:r>
              <a:rPr lang="pt-BR" dirty="0">
                <a:latin typeface="+mj-lt"/>
              </a:rPr>
              <a:t>© 2019 </a:t>
            </a:r>
            <a:r>
              <a:rPr lang="pt-BR" dirty="0" err="1">
                <a:latin typeface="+mj-lt"/>
              </a:rPr>
              <a:t>Amazon</a:t>
            </a:r>
            <a:r>
              <a:rPr lang="pt-BR" dirty="0">
                <a:latin typeface="+mj-lt"/>
              </a:rPr>
              <a:t> Web Services, Inc. ou suas afiliadas. Todos os direitos reservados.</a:t>
            </a:r>
          </a:p>
        </p:txBody>
      </p:sp>
      <p:sp>
        <p:nvSpPr>
          <p:cNvPr id="7" name="Slide Number Placeholder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6A95138-A96E-2F42-A959-2EFD44FE4AB7}" type="slidenum">
              <a:rPr lang="en-US" smtClean="0">
                <a:latin typeface="+mj-lt"/>
              </a:rPr>
              <a:t>7</a:t>
            </a:fld>
            <a:endParaRPr lang="en-US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1432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>
                <a:latin typeface="+mj-lt"/>
              </a:rPr>
              <a:t>Amazon EBS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lnSpc>
                <a:spcPct val="100000"/>
              </a:lnSpc>
              <a:buNone/>
            </a:pPr>
            <a:r>
              <a:rPr lang="pt-BR" sz="2400" dirty="0">
                <a:latin typeface="+mj-lt"/>
              </a:rPr>
              <a:t>O </a:t>
            </a:r>
            <a:r>
              <a:rPr lang="pt-BR" sz="2400" dirty="0" err="1">
                <a:latin typeface="+mj-lt"/>
              </a:rPr>
              <a:t>Amazon</a:t>
            </a:r>
            <a:r>
              <a:rPr lang="pt-BR" sz="2400" dirty="0">
                <a:latin typeface="+mj-lt"/>
              </a:rPr>
              <a:t> EBS permite </a:t>
            </a:r>
            <a:r>
              <a:rPr lang="pt-BR" sz="2400" b="1" dirty="0">
                <a:solidFill>
                  <a:schemeClr val="accent5"/>
                </a:solidFill>
                <a:latin typeface="+mj-lt"/>
              </a:rPr>
              <a:t>criar volumes de armazenamento individuais </a:t>
            </a:r>
            <a:r>
              <a:rPr lang="pt-BR" sz="2400" dirty="0">
                <a:latin typeface="+mj-lt"/>
              </a:rPr>
              <a:t>e </a:t>
            </a:r>
            <a:r>
              <a:rPr lang="pt-BR" sz="2400" b="1" dirty="0">
                <a:solidFill>
                  <a:schemeClr val="accent5"/>
                </a:solidFill>
                <a:latin typeface="+mj-lt"/>
              </a:rPr>
              <a:t>anexá-los </a:t>
            </a:r>
            <a:r>
              <a:rPr lang="pt-BR" sz="2400" dirty="0">
                <a:latin typeface="+mj-lt"/>
              </a:rPr>
              <a:t>a uma instância do </a:t>
            </a:r>
            <a:r>
              <a:rPr lang="pt-BR" sz="2400" dirty="0" err="1">
                <a:latin typeface="+mj-lt"/>
              </a:rPr>
              <a:t>Amazon</a:t>
            </a:r>
            <a:r>
              <a:rPr lang="pt-BR" sz="2400" dirty="0">
                <a:latin typeface="+mj-lt"/>
              </a:rPr>
              <a:t> EC2:</a:t>
            </a:r>
          </a:p>
          <a:p>
            <a:pPr rtl="0">
              <a:lnSpc>
                <a:spcPct val="100000"/>
              </a:lnSpc>
            </a:pPr>
            <a:r>
              <a:rPr lang="pt-BR" sz="2400" dirty="0">
                <a:latin typeface="+mj-lt"/>
              </a:rPr>
              <a:t>O </a:t>
            </a:r>
            <a:r>
              <a:rPr lang="pt-BR" sz="2400" dirty="0" err="1">
                <a:latin typeface="+mj-lt"/>
              </a:rPr>
              <a:t>Amazon</a:t>
            </a:r>
            <a:r>
              <a:rPr lang="pt-BR" sz="2400" dirty="0">
                <a:latin typeface="+mj-lt"/>
              </a:rPr>
              <a:t> EBS oferece armazenamento em nível de blocos.</a:t>
            </a:r>
          </a:p>
          <a:p>
            <a:pPr rtl="0">
              <a:lnSpc>
                <a:spcPct val="100000"/>
              </a:lnSpc>
            </a:pPr>
            <a:r>
              <a:rPr lang="pt-BR" sz="2400" dirty="0">
                <a:latin typeface="+mj-lt"/>
              </a:rPr>
              <a:t>Os volumes são replicados automaticamente dentro de sua zona de disponibilidade.</a:t>
            </a:r>
          </a:p>
          <a:p>
            <a:pPr rtl="0">
              <a:lnSpc>
                <a:spcPct val="100000"/>
              </a:lnSpc>
            </a:pPr>
            <a:r>
              <a:rPr lang="pt-BR" sz="2400" dirty="0">
                <a:latin typeface="+mj-lt"/>
              </a:rPr>
              <a:t>O backup pode ser feito automaticamente no </a:t>
            </a:r>
            <a:r>
              <a:rPr lang="pt-BR" sz="2400" dirty="0" err="1">
                <a:latin typeface="+mj-lt"/>
              </a:rPr>
              <a:t>Amazon</a:t>
            </a:r>
            <a:r>
              <a:rPr lang="pt-BR" sz="2400" dirty="0">
                <a:latin typeface="+mj-lt"/>
              </a:rPr>
              <a:t> S3 por meio de snapshots.</a:t>
            </a:r>
          </a:p>
          <a:p>
            <a:pPr rtl="0">
              <a:lnSpc>
                <a:spcPct val="100000"/>
              </a:lnSpc>
            </a:pPr>
            <a:r>
              <a:rPr lang="pt-BR" sz="2400" dirty="0">
                <a:latin typeface="+mj-lt"/>
              </a:rPr>
              <a:t>Os usos incluem - </a:t>
            </a:r>
          </a:p>
          <a:p>
            <a:pPr lvl="1" rtl="0">
              <a:lnSpc>
                <a:spcPct val="100000"/>
              </a:lnSpc>
            </a:pPr>
            <a:r>
              <a:rPr lang="pt-BR" sz="2000" dirty="0">
                <a:latin typeface="+mj-lt"/>
              </a:rPr>
              <a:t>Volumes de inicialização e armazenamento para instâncias do </a:t>
            </a:r>
            <a:r>
              <a:rPr lang="pt-BR" sz="2000" dirty="0" err="1">
                <a:latin typeface="+mj-lt"/>
              </a:rPr>
              <a:t>Amazon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Elastic</a:t>
            </a:r>
            <a:r>
              <a:rPr lang="pt-BR" sz="2000" dirty="0">
                <a:latin typeface="+mj-lt"/>
              </a:rPr>
              <a:t> Compute </a:t>
            </a:r>
            <a:r>
              <a:rPr lang="pt-BR" sz="2000" dirty="0" err="1">
                <a:latin typeface="+mj-lt"/>
              </a:rPr>
              <a:t>Cloud</a:t>
            </a:r>
            <a:r>
              <a:rPr lang="pt-BR" sz="2000" dirty="0">
                <a:latin typeface="+mj-lt"/>
              </a:rPr>
              <a:t> (</a:t>
            </a:r>
            <a:r>
              <a:rPr lang="pt-BR" sz="2000" dirty="0" err="1">
                <a:latin typeface="+mj-lt"/>
              </a:rPr>
              <a:t>Amazon</a:t>
            </a:r>
            <a:r>
              <a:rPr lang="pt-BR" sz="2000" dirty="0">
                <a:latin typeface="+mj-lt"/>
              </a:rPr>
              <a:t> EC2)</a:t>
            </a:r>
          </a:p>
          <a:p>
            <a:pPr lvl="1" rtl="0">
              <a:lnSpc>
                <a:spcPct val="100000"/>
              </a:lnSpc>
            </a:pPr>
            <a:r>
              <a:rPr lang="pt-BR" sz="2000" dirty="0">
                <a:latin typeface="+mj-lt"/>
              </a:rPr>
              <a:t>Armazenamento de dados com um sistema de arquivos</a:t>
            </a:r>
          </a:p>
          <a:p>
            <a:pPr lvl="1" rtl="0">
              <a:lnSpc>
                <a:spcPct val="100000"/>
              </a:lnSpc>
            </a:pPr>
            <a:r>
              <a:rPr lang="pt-BR" sz="2000" dirty="0">
                <a:latin typeface="+mj-lt"/>
              </a:rPr>
              <a:t>Hosts de banco de dados</a:t>
            </a:r>
          </a:p>
          <a:p>
            <a:pPr lvl="1" rtl="0">
              <a:lnSpc>
                <a:spcPct val="100000"/>
              </a:lnSpc>
            </a:pPr>
            <a:r>
              <a:rPr lang="pt-BR" sz="2000" dirty="0">
                <a:latin typeface="+mj-lt"/>
              </a:rPr>
              <a:t>Aplicações empresariais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EE06A-C12F-4EE5-9927-4B69D56B9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5549900" cy="365125"/>
          </a:xfrm>
        </p:spPr>
        <p:txBody>
          <a:bodyPr rtlCol="0"/>
          <a:lstStyle/>
          <a:p>
            <a:pPr rtl="0"/>
            <a:r>
              <a:rPr lang="pt-BR" dirty="0">
                <a:latin typeface="+mj-lt"/>
              </a:rPr>
              <a:t>© 2019 </a:t>
            </a:r>
            <a:r>
              <a:rPr lang="pt-BR" dirty="0" err="1">
                <a:latin typeface="+mj-lt"/>
              </a:rPr>
              <a:t>Amazon</a:t>
            </a:r>
            <a:r>
              <a:rPr lang="pt-BR" dirty="0">
                <a:latin typeface="+mj-lt"/>
              </a:rPr>
              <a:t> Web Services, Inc. ou suas afiliadas. Todos os direitos reservados.</a:t>
            </a:r>
          </a:p>
        </p:txBody>
      </p:sp>
      <p:sp>
        <p:nvSpPr>
          <p:cNvPr id="22" name="Slide Number Placeholder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6A95138-A96E-2F42-A959-2EFD44FE4AB7}" type="slidenum">
              <a:rPr lang="en-US" smtClean="0">
                <a:latin typeface="+mj-lt"/>
              </a:rPr>
              <a:t>8</a:t>
            </a:fld>
            <a:endParaRPr lang="en-US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4759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>
                <a:latin typeface="+mj-lt"/>
              </a:rPr>
              <a:t>Tipos de volume do Amazon EBS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E0092F5-5FB4-443D-96C8-39CCE867F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85" y="2707992"/>
            <a:ext cx="10813229" cy="2289742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2F9CB3-A9C5-4198-AA68-38A4F8705D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5638800" cy="365125"/>
          </a:xfrm>
        </p:spPr>
        <p:txBody>
          <a:bodyPr rtlCol="0"/>
          <a:lstStyle/>
          <a:p>
            <a:pPr rtl="0"/>
            <a:r>
              <a:rPr lang="pt-BR" dirty="0">
                <a:latin typeface="+mj-lt"/>
              </a:rPr>
              <a:t>© 2019 </a:t>
            </a:r>
            <a:r>
              <a:rPr lang="pt-BR" dirty="0" err="1">
                <a:latin typeface="+mj-lt"/>
              </a:rPr>
              <a:t>Amazon</a:t>
            </a:r>
            <a:r>
              <a:rPr lang="pt-BR" dirty="0">
                <a:latin typeface="+mj-lt"/>
              </a:rPr>
              <a:t> Web Services, Inc. ou suas afiliadas. Todos os direitos reservados.</a:t>
            </a:r>
          </a:p>
        </p:txBody>
      </p:sp>
      <p:sp>
        <p:nvSpPr>
          <p:cNvPr id="5" name="Slide Number Placeholder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6A95138-A96E-2F42-A959-2EFD44FE4AB7}" type="slidenum">
              <a:rPr lang="en-US" smtClean="0">
                <a:latin typeface="+mj-lt"/>
              </a:rPr>
              <a:t>9</a:t>
            </a:fld>
            <a:endParaRPr lang="en-US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34735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OFFICE THEME" val="qJFqUAbJ"/>
  <p:tag name="ARTICULATE_SLIDE_THUMBNAIL_REFRESH" val="1"/>
  <p:tag name="ARTICULATE_SLIDE_COUNT" val="65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Training and Certification 1">
      <a:dk1>
        <a:srgbClr val="000000"/>
      </a:dk1>
      <a:lt1>
        <a:srgbClr val="FFFFFF"/>
      </a:lt1>
      <a:dk2>
        <a:srgbClr val="36C2B3"/>
      </a:dk2>
      <a:lt2>
        <a:srgbClr val="FFFFFF"/>
      </a:lt2>
      <a:accent1>
        <a:srgbClr val="232F3E"/>
      </a:accent1>
      <a:accent2>
        <a:srgbClr val="D5DBDB"/>
      </a:accent2>
      <a:accent3>
        <a:srgbClr val="36C2B3"/>
      </a:accent3>
      <a:accent4>
        <a:srgbClr val="1CC9F7"/>
      </a:accent4>
      <a:accent5>
        <a:srgbClr val="4D27AA"/>
      </a:accent5>
      <a:accent6>
        <a:srgbClr val="E617E6"/>
      </a:accent6>
      <a:hlink>
        <a:srgbClr val="1CC9F7"/>
      </a:hlink>
      <a:folHlink>
        <a:srgbClr val="232F3E"/>
      </a:folHlink>
    </a:clrScheme>
    <a:fontScheme name="Custom 1">
      <a:majorFont>
        <a:latin typeface="Amazon Ember Light"/>
        <a:ea typeface=""/>
        <a:cs typeface=""/>
      </a:majorFont>
      <a:minorFont>
        <a:latin typeface="Amazon Ember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800" dirty="0" err="1" smtClean="0">
            <a:latin typeface="Amazon Ember Light" panose="020B0403020204020204" pitchFamily="34" charset="0"/>
            <a:ea typeface="Amazon Ember Light" panose="020B0403020204020204" pitchFamily="34" charset="0"/>
            <a:cs typeface="Amazon Ember Light" panose="020B04030202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cademy_2019_Accessible" id="{0B1EFAAE-1898-4168-A8E4-48C906B750E4}" vid="{0BAE7003-4F32-4828-986F-3F3EE3E6BA8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553</TotalTime>
  <Words>1268</Words>
  <Application>Microsoft Office PowerPoint</Application>
  <PresentationFormat>Widescreen</PresentationFormat>
  <Paragraphs>173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Amazon Ember</vt:lpstr>
      <vt:lpstr>Amazon Ember Light</vt:lpstr>
      <vt:lpstr>Arial</vt:lpstr>
      <vt:lpstr>Calibri</vt:lpstr>
      <vt:lpstr>Helvetica Neue LT Std 65 Medium</vt:lpstr>
      <vt:lpstr>Lucida Console</vt:lpstr>
      <vt:lpstr>Office Theme</vt:lpstr>
      <vt:lpstr>Módulo 7: Armazenamento</vt:lpstr>
      <vt:lpstr>Visão geral do módulo</vt:lpstr>
      <vt:lpstr>Objetivos do módulo</vt:lpstr>
      <vt:lpstr>Serviços básicos da AWS</vt:lpstr>
      <vt:lpstr>Seção 1: Amazon Elastic Block Store (Amazon EBS)</vt:lpstr>
      <vt:lpstr>Armazenamento</vt:lpstr>
      <vt:lpstr>Opções de armazenamento da AWS: armazenamento em bloco versus armazenamento de objetos</vt:lpstr>
      <vt:lpstr>Amazon EBS</vt:lpstr>
      <vt:lpstr>Tipos de volume do Amazon EBS</vt:lpstr>
      <vt:lpstr>Casos de uso por tipo de volume do Amazon EBS</vt:lpstr>
      <vt:lpstr>Casos de uso por tipo de volume do Amazon EBS</vt:lpstr>
      <vt:lpstr>Recursos do Amazon EBS</vt:lpstr>
      <vt:lpstr>Amazon EBS: volumes, IOPS e definição de preço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Mohr</dc:creator>
  <cp:keywords>v2.0.0</cp:keywords>
  <cp:lastModifiedBy>Danilo Cruz</cp:lastModifiedBy>
  <cp:revision>544</cp:revision>
  <cp:lastPrinted>2019-10-24T13:56:55Z</cp:lastPrinted>
  <dcterms:created xsi:type="dcterms:W3CDTF">2019-09-16T17:01:53Z</dcterms:created>
  <dcterms:modified xsi:type="dcterms:W3CDTF">2021-10-21T13:16:35Z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373078B8-3778-4BED-93CE-B8FC9DC9BD60</vt:lpwstr>
  </property>
  <property fmtid="{D5CDD505-2E9C-101B-9397-08002B2CF9AE}" pid="3" name="ArticulatePath">
    <vt:lpwstr>NEW 2019_TO TEST</vt:lpwstr>
  </property>
</Properties>
</file>