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10058400" cx="7772400"/>
  <p:notesSz cx="7772400" cy="10058400"/>
  <p:embeddedFontLst>
    <p:embeddedFont>
      <p:font typeface="Helvetica Neue"/>
      <p:regular r:id="rId32"/>
      <p:bold r:id="rId33"/>
      <p:italic r:id="rId34"/>
      <p:boldItalic r:id="rId35"/>
    </p:embeddedFont>
    <p:embeddedFont>
      <p:font typeface="Carli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0" roundtripDataSignature="AMtx7mjc1obvHjrp7dedFik9MIEGOarT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49A3F3-BD7A-4A1E-BAAD-F5C7C500926D}">
  <a:tblStyle styleId="{5349A3F3-BD7A-4A1E-BAAD-F5C7C500926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HelveticaNeue-bold.fntdata"/><Relationship Id="rId10" Type="http://schemas.openxmlformats.org/officeDocument/2006/relationships/slide" Target="slides/slide5.xml"/><Relationship Id="rId32" Type="http://schemas.openxmlformats.org/officeDocument/2006/relationships/font" Target="fonts/HelveticaNeue-regular.fntdata"/><Relationship Id="rId13" Type="http://schemas.openxmlformats.org/officeDocument/2006/relationships/slide" Target="slides/slide8.xml"/><Relationship Id="rId35" Type="http://schemas.openxmlformats.org/officeDocument/2006/relationships/font" Target="fonts/HelveticaNeue-boldItalic.fntdata"/><Relationship Id="rId12" Type="http://schemas.openxmlformats.org/officeDocument/2006/relationships/slide" Target="slides/slide7.xml"/><Relationship Id="rId34" Type="http://schemas.openxmlformats.org/officeDocument/2006/relationships/font" Target="fonts/HelveticaNeue-italic.fntdata"/><Relationship Id="rId15" Type="http://schemas.openxmlformats.org/officeDocument/2006/relationships/slide" Target="slides/slide10.xml"/><Relationship Id="rId37" Type="http://schemas.openxmlformats.org/officeDocument/2006/relationships/font" Target="fonts/Carlito-bold.fntdata"/><Relationship Id="rId14" Type="http://schemas.openxmlformats.org/officeDocument/2006/relationships/slide" Target="slides/slide9.xml"/><Relationship Id="rId36" Type="http://schemas.openxmlformats.org/officeDocument/2006/relationships/font" Target="fonts/Carlito-regular.fntdata"/><Relationship Id="rId17" Type="http://schemas.openxmlformats.org/officeDocument/2006/relationships/slide" Target="slides/slide12.xml"/><Relationship Id="rId39" Type="http://schemas.openxmlformats.org/officeDocument/2006/relationships/font" Target="fonts/Carlito-boldItalic.fntdata"/><Relationship Id="rId16" Type="http://schemas.openxmlformats.org/officeDocument/2006/relationships/slide" Target="slides/slide11.xml"/><Relationship Id="rId38" Type="http://schemas.openxmlformats.org/officeDocument/2006/relationships/font" Target="fonts/Carli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pt-BR"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p:nvPr>
            <p:ph idx="2" type="sldImg"/>
          </p:nvPr>
        </p:nvSpPr>
        <p:spPr>
          <a:xfrm>
            <a:off x="373063" y="1074738"/>
            <a:ext cx="1760537" cy="22780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 name="Google Shape;75;p1: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pt-BR"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76" name="Google Shape;76;p1:notes"/>
          <p:cNvSpPr/>
          <p:nvPr/>
        </p:nvSpPr>
        <p:spPr>
          <a:xfrm>
            <a:off x="2208240" y="944640"/>
            <a:ext cx="5257440" cy="2814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pt-BR" sz="1400" u="none" cap="none" strike="noStrike">
                <a:solidFill>
                  <a:srgbClr val="232F3E"/>
                </a:solidFill>
                <a:latin typeface="Arial"/>
                <a:ea typeface="Arial"/>
                <a:cs typeface="Arial"/>
                <a:sym typeface="Arial"/>
              </a:rPr>
              <a:t>How to Use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pt-BR" sz="1100" u="none" cap="none" strike="noStrike">
                <a:solidFill>
                  <a:srgbClr val="232F3E"/>
                </a:solidFill>
                <a:latin typeface="Arial"/>
                <a:ea typeface="Arial"/>
                <a:cs typeface="Arial"/>
                <a:sym typeface="Arial"/>
              </a:rPr>
              <a:t>This document is both a Student Guide and an Educator Guide. Print the Student Guide as a PDF for distribution to your students. You can also print this Educator Guide (</a:t>
            </a:r>
            <a:r>
              <a:rPr b="0" i="1" lang="pt-BR" sz="1100" u="none" cap="none" strike="noStrike">
                <a:solidFill>
                  <a:srgbClr val="232F3E"/>
                </a:solidFill>
                <a:latin typeface="Arial"/>
                <a:ea typeface="Arial"/>
                <a:cs typeface="Arial"/>
                <a:sym typeface="Arial"/>
              </a:rPr>
              <a:t>see instructions below</a:t>
            </a:r>
            <a:r>
              <a:rPr b="0" i="0" lang="pt-BR" sz="1100" u="none" cap="none" strike="noStrike">
                <a:solidFill>
                  <a:srgbClr val="232F3E"/>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pt-BR" sz="1100" u="none" cap="none" strike="noStrike">
                <a:solidFill>
                  <a:srgbClr val="232F3E"/>
                </a:solidFill>
                <a:latin typeface="Arial"/>
                <a:ea typeface="Arial"/>
                <a:cs typeface="Arial"/>
                <a:sym typeface="Arial"/>
              </a:rPr>
              <a:t>Printing Student Guide</a:t>
            </a:r>
            <a:endParaRPr b="0" i="0" sz="1100" u="none" cap="none" strike="noStrike">
              <a:solidFill>
                <a:schemeClr val="dk1"/>
              </a:solidFill>
              <a:latin typeface="Arial"/>
              <a:ea typeface="Arial"/>
              <a:cs typeface="Arial"/>
              <a:sym typeface="Arial"/>
            </a:endParaRPr>
          </a:p>
          <a:p>
            <a:pPr indent="-171000" lvl="0" marL="171360" marR="0" rtl="0" algn="l">
              <a:lnSpc>
                <a:spcPct val="100000"/>
              </a:lnSpc>
              <a:spcBef>
                <a:spcPts val="0"/>
              </a:spcBef>
              <a:spcAft>
                <a:spcPts val="0"/>
              </a:spcAft>
              <a:buClr>
                <a:srgbClr val="232F3E"/>
              </a:buClr>
              <a:buSzPts val="1100"/>
              <a:buFont typeface="Arial"/>
              <a:buChar char="•"/>
            </a:pPr>
            <a:r>
              <a:rPr b="0" i="0" lang="pt-BR" sz="1100" u="none" cap="none" strike="noStrike">
                <a:solidFill>
                  <a:srgbClr val="232F3E"/>
                </a:solidFill>
                <a:latin typeface="Arial"/>
                <a:ea typeface="Arial"/>
                <a:cs typeface="Arial"/>
                <a:sym typeface="Arial"/>
              </a:rPr>
              <a:t>Click </a:t>
            </a:r>
            <a:r>
              <a:rPr b="1" i="0" lang="pt-BR" sz="1100" u="none" cap="none" strike="noStrike">
                <a:solidFill>
                  <a:srgbClr val="232F3E"/>
                </a:solidFill>
                <a:latin typeface="Arial"/>
                <a:ea typeface="Arial"/>
                <a:cs typeface="Arial"/>
                <a:sym typeface="Arial"/>
              </a:rPr>
              <a:t>View &gt; Normal</a:t>
            </a:r>
            <a:endParaRPr b="0" i="0" sz="1100" u="none" cap="none" strike="noStrike">
              <a:solidFill>
                <a:schemeClr val="dk1"/>
              </a:solidFill>
              <a:latin typeface="Arial"/>
              <a:ea typeface="Arial"/>
              <a:cs typeface="Arial"/>
              <a:sym typeface="Arial"/>
            </a:endParaRPr>
          </a:p>
          <a:p>
            <a:pPr indent="-171000" lvl="0" marL="171360" marR="0" rtl="0" algn="l">
              <a:lnSpc>
                <a:spcPct val="100000"/>
              </a:lnSpc>
              <a:spcBef>
                <a:spcPts val="0"/>
              </a:spcBef>
              <a:spcAft>
                <a:spcPts val="0"/>
              </a:spcAft>
              <a:buClr>
                <a:srgbClr val="232F3E"/>
              </a:buClr>
              <a:buSzPts val="1100"/>
              <a:buFont typeface="Arial"/>
              <a:buChar char="•"/>
            </a:pPr>
            <a:r>
              <a:rPr b="1" i="0" lang="pt-BR" sz="1100" u="none" cap="none" strike="noStrike">
                <a:solidFill>
                  <a:srgbClr val="232F3E"/>
                </a:solidFill>
                <a:latin typeface="Arial"/>
                <a:ea typeface="Arial"/>
                <a:cs typeface="Arial"/>
                <a:sym typeface="Arial"/>
              </a:rPr>
              <a:t>Windows</a:t>
            </a:r>
            <a:r>
              <a:rPr b="0" i="0" lang="pt-BR" sz="1100" u="none" cap="none" strike="noStrike">
                <a:solidFill>
                  <a:srgbClr val="232F3E"/>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a:p>
            <a:pPr indent="-170999" lvl="1" marL="628560" marR="0" rtl="0" algn="l">
              <a:lnSpc>
                <a:spcPct val="100000"/>
              </a:lnSpc>
              <a:spcBef>
                <a:spcPts val="0"/>
              </a:spcBef>
              <a:spcAft>
                <a:spcPts val="0"/>
              </a:spcAft>
              <a:buClr>
                <a:srgbClr val="232F3E"/>
              </a:buClr>
              <a:buSzPts val="1100"/>
              <a:buFont typeface="Arial"/>
              <a:buChar char="•"/>
            </a:pPr>
            <a:r>
              <a:rPr b="1" i="0" lang="pt-BR" sz="1100" u="none" cap="none" strike="noStrike">
                <a:solidFill>
                  <a:srgbClr val="232F3E"/>
                </a:solidFill>
                <a:latin typeface="Arial"/>
                <a:ea typeface="Arial"/>
                <a:cs typeface="Arial"/>
                <a:sym typeface="Arial"/>
              </a:rPr>
              <a:t>File &gt; Export &gt; Create PDF</a:t>
            </a:r>
            <a:endParaRPr b="0" i="0" sz="1100" u="none" cap="none" strike="noStrike">
              <a:solidFill>
                <a:schemeClr val="dk1"/>
              </a:solidFill>
              <a:latin typeface="Arial"/>
              <a:ea typeface="Arial"/>
              <a:cs typeface="Arial"/>
              <a:sym typeface="Arial"/>
            </a:endParaRPr>
          </a:p>
          <a:p>
            <a:pPr indent="-171000" lvl="0" marL="171360" marR="0" rtl="0" algn="l">
              <a:lnSpc>
                <a:spcPct val="100000"/>
              </a:lnSpc>
              <a:spcBef>
                <a:spcPts val="0"/>
              </a:spcBef>
              <a:spcAft>
                <a:spcPts val="0"/>
              </a:spcAft>
              <a:buClr>
                <a:srgbClr val="232F3E"/>
              </a:buClr>
              <a:buSzPts val="1100"/>
              <a:buFont typeface="Arial"/>
              <a:buChar char="•"/>
            </a:pPr>
            <a:r>
              <a:rPr b="1" i="0" lang="pt-BR" sz="1100" u="none" cap="none" strike="noStrike">
                <a:solidFill>
                  <a:srgbClr val="232F3E"/>
                </a:solidFill>
                <a:latin typeface="Arial"/>
                <a:ea typeface="Arial"/>
                <a:cs typeface="Arial"/>
                <a:sym typeface="Arial"/>
              </a:rPr>
              <a:t>Mac</a:t>
            </a:r>
            <a:r>
              <a:rPr b="0" i="0" lang="pt-BR" sz="1100" u="none" cap="none" strike="noStrike">
                <a:solidFill>
                  <a:srgbClr val="232F3E"/>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a:p>
            <a:pPr indent="-170999" lvl="1" marL="628560" marR="0" rtl="0" algn="l">
              <a:lnSpc>
                <a:spcPct val="100000"/>
              </a:lnSpc>
              <a:spcBef>
                <a:spcPts val="0"/>
              </a:spcBef>
              <a:spcAft>
                <a:spcPts val="0"/>
              </a:spcAft>
              <a:buClr>
                <a:srgbClr val="232F3E"/>
              </a:buClr>
              <a:buSzPts val="1100"/>
              <a:buFont typeface="Arial"/>
              <a:buChar char="•"/>
            </a:pPr>
            <a:r>
              <a:rPr b="1" i="0" lang="pt-BR" sz="1100" u="none" cap="none" strike="noStrike">
                <a:solidFill>
                  <a:srgbClr val="232F3E"/>
                </a:solidFill>
                <a:latin typeface="Arial"/>
                <a:ea typeface="Arial"/>
                <a:cs typeface="Arial"/>
                <a:sym typeface="Arial"/>
              </a:rPr>
              <a:t>File &gt; Export &gt; File Format: PDF</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pt-BR" sz="1100" u="none" cap="none" strike="noStrike">
                <a:solidFill>
                  <a:srgbClr val="232F3E"/>
                </a:solidFill>
                <a:latin typeface="Arial"/>
                <a:ea typeface="Arial"/>
                <a:cs typeface="Arial"/>
                <a:sym typeface="Arial"/>
              </a:rPr>
              <a:t>Printing Educator Guide</a:t>
            </a:r>
            <a:endParaRPr b="0" i="0" sz="1100" u="none" cap="none" strike="noStrike">
              <a:solidFill>
                <a:schemeClr val="dk1"/>
              </a:solidFill>
              <a:latin typeface="Arial"/>
              <a:ea typeface="Arial"/>
              <a:cs typeface="Arial"/>
              <a:sym typeface="Arial"/>
            </a:endParaRPr>
          </a:p>
          <a:p>
            <a:pPr indent="-171000" lvl="0" marL="171360" marR="0" rtl="0" algn="l">
              <a:lnSpc>
                <a:spcPct val="100000"/>
              </a:lnSpc>
              <a:spcBef>
                <a:spcPts val="0"/>
              </a:spcBef>
              <a:spcAft>
                <a:spcPts val="0"/>
              </a:spcAft>
              <a:buClr>
                <a:srgbClr val="232F3E"/>
              </a:buClr>
              <a:buSzPts val="1100"/>
              <a:buFont typeface="Arial"/>
              <a:buChar char="•"/>
            </a:pPr>
            <a:r>
              <a:rPr b="0" i="0" lang="pt-BR" sz="1100" u="none" cap="none" strike="noStrike">
                <a:solidFill>
                  <a:srgbClr val="232F3E"/>
                </a:solidFill>
                <a:latin typeface="Arial"/>
                <a:ea typeface="Arial"/>
                <a:cs typeface="Arial"/>
                <a:sym typeface="Arial"/>
              </a:rPr>
              <a:t>Click </a:t>
            </a:r>
            <a:r>
              <a:rPr b="1" i="0" lang="pt-BR" sz="1100" u="none" cap="none" strike="noStrike">
                <a:solidFill>
                  <a:srgbClr val="232F3E"/>
                </a:solidFill>
                <a:latin typeface="Arial"/>
                <a:ea typeface="Arial"/>
                <a:cs typeface="Arial"/>
                <a:sym typeface="Arial"/>
              </a:rPr>
              <a:t>View &gt; Notes Pages</a:t>
            </a:r>
            <a:endParaRPr b="0" i="0" sz="1100" u="none" cap="none" strike="noStrike">
              <a:solidFill>
                <a:schemeClr val="dk1"/>
              </a:solidFill>
              <a:latin typeface="Arial"/>
              <a:ea typeface="Arial"/>
              <a:cs typeface="Arial"/>
              <a:sym typeface="Arial"/>
            </a:endParaRPr>
          </a:p>
          <a:p>
            <a:pPr indent="-171000" lvl="0" marL="171360" marR="0" rtl="0" algn="l">
              <a:lnSpc>
                <a:spcPct val="100000"/>
              </a:lnSpc>
              <a:spcBef>
                <a:spcPts val="0"/>
              </a:spcBef>
              <a:spcAft>
                <a:spcPts val="0"/>
              </a:spcAft>
              <a:buClr>
                <a:srgbClr val="232F3E"/>
              </a:buClr>
              <a:buSzPts val="1100"/>
              <a:buFont typeface="Arial"/>
              <a:buChar char="•"/>
            </a:pPr>
            <a:r>
              <a:rPr b="1" i="0" lang="pt-BR" sz="1100" u="none" cap="none" strike="noStrike">
                <a:solidFill>
                  <a:srgbClr val="232F3E"/>
                </a:solidFill>
                <a:latin typeface="Arial"/>
                <a:ea typeface="Arial"/>
                <a:cs typeface="Arial"/>
                <a:sym typeface="Arial"/>
              </a:rPr>
              <a:t>File &gt; Print &gt; Layout: Notes</a:t>
            </a:r>
            <a:endParaRPr b="0" i="0" sz="1100" u="none" cap="none" strike="noStrike">
              <a:solidFill>
                <a:schemeClr val="dk1"/>
              </a:solidFill>
              <a:latin typeface="Arial"/>
              <a:ea typeface="Arial"/>
              <a:cs typeface="Arial"/>
              <a:sym typeface="Arial"/>
            </a:endParaRPr>
          </a:p>
        </p:txBody>
      </p:sp>
      <p:sp>
        <p:nvSpPr>
          <p:cNvPr id="77" name="Google Shape;77;p1:notes"/>
          <p:cNvSpPr/>
          <p:nvPr/>
        </p:nvSpPr>
        <p:spPr>
          <a:xfrm>
            <a:off x="2438280" y="3254400"/>
            <a:ext cx="3547440" cy="604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notes"/>
          <p:cNvSpPr/>
          <p:nvPr/>
        </p:nvSpPr>
        <p:spPr>
          <a:xfrm>
            <a:off x="6154560" y="3254400"/>
            <a:ext cx="3547440" cy="52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notes"/>
          <p:cNvSpPr txBox="1"/>
          <p:nvPr>
            <p:ph idx="1" type="body"/>
          </p:nvPr>
        </p:nvSpPr>
        <p:spPr>
          <a:xfrm>
            <a:off x="228600" y="4000680"/>
            <a:ext cx="7391160" cy="5295600"/>
          </a:xfrm>
          <a:prstGeom prst="rect">
            <a:avLst/>
          </a:prstGeom>
          <a:noFill/>
          <a:ln>
            <a:noFill/>
          </a:ln>
        </p:spPr>
        <p:txBody>
          <a:bodyPr anchorCtr="0" anchor="t" bIns="0" lIns="0" spcFirstLastPara="1" rIns="0" wrap="square" tIns="0">
            <a:noAutofit/>
          </a:bodyPr>
          <a:lstStyle/>
          <a:p>
            <a:pPr indent="-216000" lvl="0" marL="216000" rtl="0" algn="l">
              <a:lnSpc>
                <a:spcPct val="100000"/>
              </a:lnSpc>
              <a:spcBef>
                <a:spcPts val="0"/>
              </a:spcBef>
              <a:spcAft>
                <a:spcPts val="0"/>
              </a:spcAft>
              <a:buNone/>
            </a:pPr>
            <a:r>
              <a:rPr b="0" lang="pt-BR" sz="2000" strike="noStrike">
                <a:latin typeface="Arial"/>
                <a:ea typeface="Arial"/>
                <a:cs typeface="Arial"/>
                <a:sym typeface="Arial"/>
              </a:rPr>
              <a:t>Objetivo: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Este Guia de atividades faz parte das ofertas de conteúdo do AWS Educate. O objetivo deste guia de lançamento e configuração de uma instância do Amazon EC2 da Amazon é fornecer aos educadores prompts e atividades de extensão em apoio às atividades em nuvem. O guia inclui uma atividade voltada para o aluno chamada “Iniciando e configurando uma instância do Amazon EC2” e as notas específicas do educador correspondentes para orientar a facilitação da atividade.</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Descrição: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Este Guia de atividades estrutura a atividade para iniciar e configurar uma instância do Amazon EC2.</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Quais são os objetivos de iniciar e configurar um Guia de atividades de instância do Amazon EC2? Ao usar o guia, os educadores serão capazes de:</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Compreender as metas da atividade, objetivos de aprendizagem, conceitos-chave e terminologia</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Facilite a aprendizagem do aluno antes, durante e depois da atividade</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Avalie o conhecimento dos alunos sobre o Amazon EC2</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Conteúdo do guia:</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Atividades de preparação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Ativar conhecimento prévio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Discussão pré-atividade</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Facilitação de atividades</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Estratégias de alfabetização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Prompts de linguagem</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Descolar</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Verificando a compreensão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Assessments</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Principais conceitos e terminologia</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Específico da tarefa</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Baseado em desempenho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Relatório de atividades e atividades de extensão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Discussão pós-atividade</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Representam conceitos</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Atividades de extensão</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Recursos adicionais</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Use esses recursos por meio do AWS Management Console para concluir as tarefas relacionadas ao Amazon EC2:</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Introdução ao Amazon EC2 (links para um site externo): https://aws.amazon.com/ec2/getting-started/.</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Tutorial: Introdução às instâncias do Amazon EC2 Linux (links para um site externo): HTTPs://docs.aws.amazon.com/AWSEC2/latest/UserGuide/EC2_GetStarted.html</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Configurando com o Amazon EC2 (links para um site externo): https://docs.aws.amazon.com/AWSEC2/latest/UserGuide/get-set-up-for-amazon-ec2.html</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O que é Amazon EC2? (links para um site externo): https://docs.aws.amazon.com/AWSEC2/latest/UserGuide/concepts.html</a:t>
            </a:r>
            <a:endParaRPr/>
          </a:p>
        </p:txBody>
      </p:sp>
      <p:sp>
        <p:nvSpPr>
          <p:cNvPr id="80" name="Google Shape;80;p1:notes"/>
          <p:cNvSpPr txBox="1"/>
          <p:nvPr/>
        </p:nvSpPr>
        <p:spPr>
          <a:xfrm>
            <a:off x="0" y="0"/>
            <a:ext cx="3368160" cy="5043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t-BR" sz="1200" u="none" cap="none" strike="noStrike">
                <a:solidFill>
                  <a:srgbClr val="000000"/>
                </a:solidFill>
                <a:latin typeface="Arial"/>
                <a:ea typeface="Arial"/>
                <a:cs typeface="Arial"/>
                <a:sym typeface="Arial"/>
              </a:rPr>
              <a:t>Launching and configuring an Amazon EC2 Instance</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p:nvPr>
            <p:ph idx="2" type="sldImg"/>
          </p:nvPr>
        </p:nvSpPr>
        <p:spPr>
          <a:xfrm>
            <a:off x="373063" y="693738"/>
            <a:ext cx="1524000" cy="1973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10:notes"/>
          <p:cNvSpPr txBox="1"/>
          <p:nvPr>
            <p:ph idx="1" type="body"/>
          </p:nvPr>
        </p:nvSpPr>
        <p:spPr>
          <a:xfrm>
            <a:off x="372960" y="2855880"/>
            <a:ext cx="7170480" cy="5944680"/>
          </a:xfrm>
          <a:prstGeom prst="rect">
            <a:avLst/>
          </a:prstGeom>
          <a:noFill/>
          <a:ln>
            <a:noFill/>
          </a:ln>
        </p:spPr>
        <p:txBody>
          <a:bodyPr anchorCtr="0" anchor="t" bIns="0" lIns="0" spcFirstLastPara="1" rIns="0" wrap="square" tIns="0">
            <a:noAutofit/>
          </a:bodyPr>
          <a:lstStyle/>
          <a:p>
            <a:pPr indent="-216000" lvl="0" marL="216000" rtl="0" algn="l">
              <a:lnSpc>
                <a:spcPct val="100000"/>
              </a:lnSpc>
              <a:spcBef>
                <a:spcPts val="0"/>
              </a:spcBef>
              <a:spcAft>
                <a:spcPts val="0"/>
              </a:spcAft>
              <a:buNone/>
            </a:pPr>
            <a:r>
              <a:rPr b="0" lang="pt-BR" sz="2000" strike="noStrike">
                <a:latin typeface="Arial"/>
                <a:ea typeface="Arial"/>
                <a:cs typeface="Arial"/>
                <a:sym typeface="Arial"/>
              </a:rPr>
              <a:t>Facilitação de atividades, página 5:</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Verifique a compreensão (IP e 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Antes que os alunos configurem um grupo de segurança na etapa 10:</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O instrutor pergunta: Como você protege as instâncias do Amazon EC2 em execução no seu VPC?</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Informações básicas para informar as respostas: Os grupos de segurança do Amazon EC2 podem ser usados ​​para ajudar a proteger instâncias em um Amazon VPC. Os grupos de segurança em um VPC permitem que você especifique o tráfego de rede de entrada e saída que é permitido para ou de cada instância do Amazon EC2. O tráfego que não é explicitamente permitido para ou de uma instância é negado automaticamente.</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Pergunte: O que é um par de chaves?</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Resposta: A AWS armazena a chave pública e você armazena a chave privada em um local seguro. Você pode proteger as informações de login de suas instâncias usando pares de chaves.</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Descolar</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Certifique-se de que os alunos aguardem até que seu novo estado de instância EC2 seja exibido como em execução. Se as páginas da web dos alunos não carregarem corretamente….</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Suporte online</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Esteja preparado para fazer as perguntas acima enquanto os alunos realizam a atividade. Considere reunir os alunos para discutir ou fazer perguntas no chat. Incentive os alunos a fazer perguntas no bate-papo e estar preparados para os desafios comuns que os alunos encontram na seção de desbloqueio acima.</a:t>
            </a:r>
            <a:endParaRPr b="0" sz="2000" strike="noStrike">
              <a:latin typeface="Arial"/>
              <a:ea typeface="Arial"/>
              <a:cs typeface="Arial"/>
              <a:sym typeface="Arial"/>
            </a:endParaRPr>
          </a:p>
        </p:txBody>
      </p:sp>
      <p:sp>
        <p:nvSpPr>
          <p:cNvPr id="213" name="Google Shape;213;p10: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pt-BR" sz="1200" strike="noStrike">
                <a:solidFill>
                  <a:schemeClr val="dk1"/>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1:notes"/>
          <p:cNvSpPr/>
          <p:nvPr>
            <p:ph idx="2" type="sldImg"/>
          </p:nvPr>
        </p:nvSpPr>
        <p:spPr>
          <a:xfrm>
            <a:off x="373063" y="693738"/>
            <a:ext cx="1524000" cy="1973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11:notes"/>
          <p:cNvSpPr txBox="1"/>
          <p:nvPr>
            <p:ph idx="1" type="body"/>
          </p:nvPr>
        </p:nvSpPr>
        <p:spPr>
          <a:xfrm>
            <a:off x="372960" y="2855880"/>
            <a:ext cx="7170480" cy="5944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pt-BR" sz="2000" strike="noStrike">
                <a:latin typeface="Arial"/>
                <a:ea typeface="Arial"/>
                <a:cs typeface="Arial"/>
                <a:sym typeface="Arial"/>
              </a:rPr>
              <a:t>Facilitação de atividades, página 6:</a:t>
            </a:r>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Verifique a compreensão (IP e O)</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Perguntas sugeridas:</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O instrutor pergunta: Que erro você recebeu? Por quê?</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O instrutor pergunta: (após a etapa 4) O que estava faltando no grupo de segurança? O que você precisa fazer para corrigir o problema?</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O instrutor pergunta: (após o teste) Que mensagem você vê?</a:t>
            </a:r>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Descolar</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Se os alunos não virem a mensagem, peça-lhes que verifiquem:</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seu grupo de segurança e certifique-se de que seguiram as instruções em detalhes</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que a porta HTTP (porta 80) está configurada</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que eles não selecionaram HTTP (porta 443) por engano</a:t>
            </a:r>
            <a:endParaRPr b="0" sz="2000" strike="noStrike">
              <a:latin typeface="Arial"/>
              <a:ea typeface="Arial"/>
              <a:cs typeface="Arial"/>
              <a:sym typeface="Arial"/>
            </a:endParaRPr>
          </a:p>
        </p:txBody>
      </p:sp>
      <p:sp>
        <p:nvSpPr>
          <p:cNvPr id="227" name="Google Shape;227;p11: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pt-BR" sz="1200" strike="noStrike">
                <a:solidFill>
                  <a:schemeClr val="dk1"/>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2:notes"/>
          <p:cNvSpPr/>
          <p:nvPr>
            <p:ph idx="2" type="sldImg"/>
          </p:nvPr>
        </p:nvSpPr>
        <p:spPr>
          <a:xfrm>
            <a:off x="373063" y="693738"/>
            <a:ext cx="1524000" cy="1973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12:notes"/>
          <p:cNvSpPr txBox="1"/>
          <p:nvPr>
            <p:ph idx="1" type="body"/>
          </p:nvPr>
        </p:nvSpPr>
        <p:spPr>
          <a:xfrm>
            <a:off x="372960" y="2855880"/>
            <a:ext cx="7170480" cy="5944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pt-BR" sz="2000" strike="noStrike">
                <a:latin typeface="Arial"/>
                <a:ea typeface="Arial"/>
                <a:cs typeface="Arial"/>
                <a:sym typeface="Arial"/>
              </a:rPr>
              <a:t>Facilitação de atividades, página 6:</a:t>
            </a:r>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Verifique a compreensão (IP e O)</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Perguntas sugeridas:</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O instrutor pergunta: Que erro você recebeu? Por quê?</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O instrutor pergunta: (após a etapa 4) O que estava faltando no grupo de segurança? O que você precisa fazer para corrigir o problema?</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O instrutor pergunta: (após o teste) Que mensagem você vê?</a:t>
            </a:r>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Descolar</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Se os alunos não virem a mensagem, peça-lhes que verifiquem:</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seu grupo de segurança e certifique-se de que seguiram as instruções em detalhes</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que a porta HTTP (porta 80) está configurada</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que eles não selecionaram HTTP (porta 443) por engano</a:t>
            </a:r>
            <a:endParaRPr b="0" sz="2000" strike="noStrike">
              <a:latin typeface="Arial"/>
              <a:ea typeface="Arial"/>
              <a:cs typeface="Arial"/>
              <a:sym typeface="Arial"/>
            </a:endParaRPr>
          </a:p>
        </p:txBody>
      </p:sp>
      <p:sp>
        <p:nvSpPr>
          <p:cNvPr id="239" name="Google Shape;239;p12: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pt-BR" sz="1200" strike="noStrike">
                <a:solidFill>
                  <a:schemeClr val="dk1"/>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3:notes"/>
          <p:cNvSpPr/>
          <p:nvPr>
            <p:ph idx="2" type="sldImg"/>
          </p:nvPr>
        </p:nvSpPr>
        <p:spPr>
          <a:xfrm>
            <a:off x="373063" y="693738"/>
            <a:ext cx="1524000" cy="1973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13:notes"/>
          <p:cNvSpPr txBox="1"/>
          <p:nvPr>
            <p:ph idx="1" type="body"/>
          </p:nvPr>
        </p:nvSpPr>
        <p:spPr>
          <a:xfrm>
            <a:off x="372960" y="2855880"/>
            <a:ext cx="7170480" cy="5944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pt-BR" sz="2000" strike="noStrike">
                <a:latin typeface="Arial"/>
                <a:ea typeface="Arial"/>
                <a:cs typeface="Arial"/>
                <a:sym typeface="Arial"/>
              </a:rPr>
              <a:t>Facilitação de atividades, página 6:</a:t>
            </a:r>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Verifique a compreensão (IP e O)</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Perguntas sugeridas:</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O instrutor pergunta: Que erro você recebeu? Por quê?</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O instrutor pergunta: (após a etapa 4) O que estava faltando no grupo de segurança? O que você precisa fazer para corrigir o problema?</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O instrutor pergunta: (após o teste) Que mensagem você vê?</a:t>
            </a:r>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Descolar</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Se os alunos não virem a mensagem, peça-lhes que verifiquem:</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seu grupo de segurança e certifique-se de que seguiram as instruções em detalhes</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que a porta HTTP (porta 80) está configurada</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que eles não selecionaram HTTP (porta 443) por engano</a:t>
            </a:r>
            <a:endParaRPr b="0" sz="2000" strike="noStrike">
              <a:latin typeface="Arial"/>
              <a:ea typeface="Arial"/>
              <a:cs typeface="Arial"/>
              <a:sym typeface="Arial"/>
            </a:endParaRPr>
          </a:p>
        </p:txBody>
      </p:sp>
      <p:sp>
        <p:nvSpPr>
          <p:cNvPr id="252" name="Google Shape;252;p13: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pt-BR" sz="1200" strike="noStrike">
                <a:solidFill>
                  <a:schemeClr val="dk1"/>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4:notes"/>
          <p:cNvSpPr/>
          <p:nvPr>
            <p:ph idx="2" type="sldImg"/>
          </p:nvPr>
        </p:nvSpPr>
        <p:spPr>
          <a:xfrm>
            <a:off x="373063" y="693738"/>
            <a:ext cx="1524000" cy="1973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5" name="Google Shape;265;p14:notes"/>
          <p:cNvSpPr txBox="1"/>
          <p:nvPr>
            <p:ph idx="1" type="body"/>
          </p:nvPr>
        </p:nvSpPr>
        <p:spPr>
          <a:xfrm>
            <a:off x="372960" y="2855880"/>
            <a:ext cx="7170480" cy="5944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pt-BR" sz="2000" strike="noStrike">
                <a:latin typeface="Arial"/>
                <a:ea typeface="Arial"/>
                <a:cs typeface="Arial"/>
                <a:sym typeface="Arial"/>
              </a:rPr>
              <a:t>Facilitação de atividades, página 6:</a:t>
            </a:r>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Verifique a compreensão (IP e O)</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Perguntas sugeridas:</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O instrutor pergunta: Que erro você recebeu? Por quê?</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O instrutor pergunta: (após a etapa 4) O que estava faltando no grupo de segurança? O que você precisa fazer para corrigir o problema?</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O instrutor pergunta: (após o teste) Que mensagem você vê?</a:t>
            </a:r>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Descolar</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Se os alunos não virem a mensagem, peça-lhes que verifiquem:</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seu grupo de segurança e certifique-se de que seguiram as instruções em detalhes</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que a porta HTTP (porta 80) está configurada</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que eles não selecionaram HTTP (porta 443) por engano</a:t>
            </a:r>
            <a:endParaRPr b="0" sz="2000" strike="noStrike">
              <a:latin typeface="Arial"/>
              <a:ea typeface="Arial"/>
              <a:cs typeface="Arial"/>
              <a:sym typeface="Arial"/>
            </a:endParaRPr>
          </a:p>
        </p:txBody>
      </p:sp>
      <p:sp>
        <p:nvSpPr>
          <p:cNvPr id="266" name="Google Shape;266;p14: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pt-BR" sz="1200" strike="noStrike">
                <a:solidFill>
                  <a:schemeClr val="dk1"/>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5:notes"/>
          <p:cNvSpPr/>
          <p:nvPr>
            <p:ph idx="2" type="sldImg"/>
          </p:nvPr>
        </p:nvSpPr>
        <p:spPr>
          <a:xfrm>
            <a:off x="373063" y="693738"/>
            <a:ext cx="1524000" cy="1973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15:notes"/>
          <p:cNvSpPr txBox="1"/>
          <p:nvPr>
            <p:ph idx="1" type="body"/>
          </p:nvPr>
        </p:nvSpPr>
        <p:spPr>
          <a:xfrm>
            <a:off x="372960" y="2855880"/>
            <a:ext cx="7170480" cy="5944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pt-BR" sz="2000" strike="noStrike">
                <a:latin typeface="Arial"/>
                <a:ea typeface="Arial"/>
                <a:cs typeface="Arial"/>
                <a:sym typeface="Arial"/>
              </a:rPr>
              <a:t>Facilitação de atividades, página 7:</a:t>
            </a:r>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Verifique a compreensão (IP e O)</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Atividade sugerida:</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Alunos em pares. Peça-lhes que perguntem um ao outro o status de cada requisito e discutam quaisquer problemas no cumprimento dos requisitos.</a:t>
            </a:r>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Perguntas sugeridas:</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O instrutor pergunta: Qual requisito se concentra na minimização de custos?</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O instrutor pergunta: O que é um modelo de precificação baseado em utilidade?</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O instrutor pergunta: Como você pode ajudar o BitBeat a minimizar seus custos de servidor da web?</a:t>
            </a:r>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Descolar</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Se os alunos não conseguirem preencher algum ou todos os requisitos, peça-lhes que:</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Faça a atividade novamente; certifique-se de que os alunos prestem muita atenção aos detalhes e sigam cada uma das instruções.</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Reveja suas etapas na atividade, prestando muita atenção às instruções e fazendo os ajustes necessários.</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Verifique copiar / colar. Os alunos às vezes adicionam inadvertidamente um espaço ou caractere ao copiar e colar. Aconselhe o aluno a prestar muita atenção ao copiar / colar.</a:t>
            </a:r>
            <a:endParaRPr b="0" sz="2000" strike="noStrike">
              <a:latin typeface="Arial"/>
              <a:ea typeface="Arial"/>
              <a:cs typeface="Arial"/>
              <a:sym typeface="Arial"/>
            </a:endParaRPr>
          </a:p>
        </p:txBody>
      </p:sp>
      <p:sp>
        <p:nvSpPr>
          <p:cNvPr id="284" name="Google Shape;284;p15: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pt-BR" sz="1200" strike="noStrike">
                <a:solidFill>
                  <a:schemeClr val="dk1"/>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6:notes"/>
          <p:cNvSpPr/>
          <p:nvPr>
            <p:ph idx="2" type="sldImg"/>
          </p:nvPr>
        </p:nvSpPr>
        <p:spPr>
          <a:xfrm>
            <a:off x="373063" y="693738"/>
            <a:ext cx="1524000" cy="1973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16:notes"/>
          <p:cNvSpPr txBox="1"/>
          <p:nvPr>
            <p:ph idx="1" type="body"/>
          </p:nvPr>
        </p:nvSpPr>
        <p:spPr>
          <a:xfrm>
            <a:off x="372960" y="2855880"/>
            <a:ext cx="7170480" cy="5944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pt-BR" sz="2000" strike="noStrike">
                <a:latin typeface="Arial"/>
                <a:ea typeface="Arial"/>
                <a:cs typeface="Arial"/>
                <a:sym typeface="Arial"/>
              </a:rPr>
              <a:t>Facilitação de atividades, página 9:</a:t>
            </a:r>
            <a:endParaRPr/>
          </a:p>
          <a:p>
            <a:pPr indent="0" lvl="0" marL="0" rtl="0" algn="l">
              <a:lnSpc>
                <a:spcPct val="100000"/>
              </a:lnSpc>
              <a:spcBef>
                <a:spcPts val="0"/>
              </a:spcBef>
              <a:spcAft>
                <a:spcPts val="0"/>
              </a:spcAft>
              <a:buNone/>
            </a:pPr>
            <a:r>
              <a:t/>
            </a:r>
            <a:endParaRPr b="1" sz="2000" strike="noStrike">
              <a:latin typeface="Arial"/>
              <a:ea typeface="Arial"/>
              <a:cs typeface="Arial"/>
              <a:sym typeface="Arial"/>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Verifique a compreensão (IP e O)</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Perguntas sugeridas:</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O instrutor pergunta: O que deve ser compatível antes de redimensionar uma instância?</a:t>
            </a:r>
            <a:endParaRPr/>
          </a:p>
          <a:p>
            <a:pPr indent="0" lvl="0" marL="0" rtl="0" algn="l">
              <a:lnSpc>
                <a:spcPct val="100000"/>
              </a:lnSpc>
              <a:spcBef>
                <a:spcPts val="0"/>
              </a:spcBef>
              <a:spcAft>
                <a:spcPts val="0"/>
              </a:spcAft>
              <a:buNone/>
            </a:pPr>
            <a:r>
              <a:rPr b="0" lang="pt-BR" sz="2000" strike="noStrike">
                <a:latin typeface="Arial"/>
                <a:ea typeface="Arial"/>
                <a:cs typeface="Arial"/>
                <a:sym typeface="Arial"/>
              </a:rPr>
              <a:t>O instrutor pergunta: Quais foram as três etapas que você concluiu nesta atividade?</a:t>
            </a:r>
            <a:endParaRPr b="0" sz="2000" strike="noStrike">
              <a:latin typeface="Arial"/>
              <a:ea typeface="Arial"/>
              <a:cs typeface="Arial"/>
              <a:sym typeface="Arial"/>
            </a:endParaRPr>
          </a:p>
        </p:txBody>
      </p:sp>
      <p:sp>
        <p:nvSpPr>
          <p:cNvPr id="294" name="Google Shape;294;p16: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pt-BR" sz="1200" strike="noStrike">
                <a:solidFill>
                  <a:schemeClr val="dk1"/>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7:notes"/>
          <p:cNvSpPr/>
          <p:nvPr>
            <p:ph idx="2" type="sldImg"/>
          </p:nvPr>
        </p:nvSpPr>
        <p:spPr>
          <a:xfrm>
            <a:off x="373063" y="1074738"/>
            <a:ext cx="1760537" cy="22780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p17: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pt-BR" sz="1200" strike="noStrike">
                <a:solidFill>
                  <a:schemeClr val="dk1"/>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
        <p:nvSpPr>
          <p:cNvPr id="312" name="Google Shape;312;p17:notes"/>
          <p:cNvSpPr/>
          <p:nvPr/>
        </p:nvSpPr>
        <p:spPr>
          <a:xfrm>
            <a:off x="2208240" y="944640"/>
            <a:ext cx="5257440" cy="2814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pt-BR" sz="1400" strike="noStrike">
                <a:solidFill>
                  <a:srgbClr val="232F3E"/>
                </a:solidFill>
                <a:latin typeface="Arial"/>
                <a:ea typeface="Arial"/>
                <a:cs typeface="Arial"/>
                <a:sym typeface="Arial"/>
              </a:rPr>
              <a:t>How to Use</a:t>
            </a:r>
            <a:endParaRPr b="0" sz="14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pt-BR" sz="1100" strike="noStrike">
                <a:solidFill>
                  <a:srgbClr val="232F3E"/>
                </a:solidFill>
                <a:latin typeface="Arial"/>
                <a:ea typeface="Arial"/>
                <a:cs typeface="Arial"/>
                <a:sym typeface="Arial"/>
              </a:rPr>
              <a:t>This document is both a Student Guide and an Educator Guide. Print the Student Guide as a PDF for distribution to your students. You can also print this Educator Guide (</a:t>
            </a:r>
            <a:r>
              <a:rPr b="0" i="1" lang="pt-BR" sz="1100" strike="noStrike">
                <a:solidFill>
                  <a:srgbClr val="232F3E"/>
                </a:solidFill>
                <a:latin typeface="Arial"/>
                <a:ea typeface="Arial"/>
                <a:cs typeface="Arial"/>
                <a:sym typeface="Arial"/>
              </a:rPr>
              <a:t>see instructions below</a:t>
            </a:r>
            <a:r>
              <a:rPr b="0" lang="pt-BR" sz="1100" strike="noStrike">
                <a:solidFill>
                  <a:srgbClr val="232F3E"/>
                </a:solidFill>
                <a:latin typeface="Arial"/>
                <a:ea typeface="Arial"/>
                <a:cs typeface="Arial"/>
                <a:sym typeface="Arial"/>
              </a:rPr>
              <a:t>).</a:t>
            </a:r>
            <a:endParaRPr b="0" sz="11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1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pt-BR" sz="1100" strike="noStrike">
                <a:solidFill>
                  <a:srgbClr val="232F3E"/>
                </a:solidFill>
                <a:latin typeface="Arial"/>
                <a:ea typeface="Arial"/>
                <a:cs typeface="Arial"/>
                <a:sym typeface="Arial"/>
              </a:rPr>
              <a:t>Printing Student Guide</a:t>
            </a:r>
            <a:endParaRPr b="0" sz="1100" strike="noStrike">
              <a:solidFill>
                <a:schemeClr val="dk1"/>
              </a:solidFill>
              <a:latin typeface="Arial"/>
              <a:ea typeface="Arial"/>
              <a:cs typeface="Arial"/>
              <a:sym typeface="Arial"/>
            </a:endParaRPr>
          </a:p>
          <a:p>
            <a:pPr indent="-171000" lvl="0" marL="171360" marR="0" rtl="0" algn="l">
              <a:lnSpc>
                <a:spcPct val="100000"/>
              </a:lnSpc>
              <a:spcBef>
                <a:spcPts val="0"/>
              </a:spcBef>
              <a:spcAft>
                <a:spcPts val="0"/>
              </a:spcAft>
              <a:buClr>
                <a:srgbClr val="232F3E"/>
              </a:buClr>
              <a:buSzPts val="1100"/>
              <a:buFont typeface="Arial"/>
              <a:buChar char="•"/>
            </a:pPr>
            <a:r>
              <a:rPr b="0" lang="pt-BR" sz="1100" strike="noStrike">
                <a:solidFill>
                  <a:srgbClr val="232F3E"/>
                </a:solidFill>
                <a:latin typeface="Arial"/>
                <a:ea typeface="Arial"/>
                <a:cs typeface="Arial"/>
                <a:sym typeface="Arial"/>
              </a:rPr>
              <a:t>Click </a:t>
            </a:r>
            <a:r>
              <a:rPr b="1" lang="pt-BR" sz="1100" strike="noStrike">
                <a:solidFill>
                  <a:srgbClr val="232F3E"/>
                </a:solidFill>
                <a:latin typeface="Arial"/>
                <a:ea typeface="Arial"/>
                <a:cs typeface="Arial"/>
                <a:sym typeface="Arial"/>
              </a:rPr>
              <a:t>View &gt; Normal</a:t>
            </a:r>
            <a:endParaRPr b="0" sz="1100" strike="noStrike">
              <a:solidFill>
                <a:schemeClr val="dk1"/>
              </a:solidFill>
              <a:latin typeface="Arial"/>
              <a:ea typeface="Arial"/>
              <a:cs typeface="Arial"/>
              <a:sym typeface="Arial"/>
            </a:endParaRPr>
          </a:p>
          <a:p>
            <a:pPr indent="-171000" lvl="0" marL="171360" marR="0" rtl="0" algn="l">
              <a:lnSpc>
                <a:spcPct val="100000"/>
              </a:lnSpc>
              <a:spcBef>
                <a:spcPts val="0"/>
              </a:spcBef>
              <a:spcAft>
                <a:spcPts val="0"/>
              </a:spcAft>
              <a:buClr>
                <a:srgbClr val="232F3E"/>
              </a:buClr>
              <a:buSzPts val="1100"/>
              <a:buFont typeface="Arial"/>
              <a:buChar char="•"/>
            </a:pPr>
            <a:r>
              <a:rPr b="1" lang="pt-BR" sz="1100" strike="noStrike">
                <a:solidFill>
                  <a:srgbClr val="232F3E"/>
                </a:solidFill>
                <a:latin typeface="Arial"/>
                <a:ea typeface="Arial"/>
                <a:cs typeface="Arial"/>
                <a:sym typeface="Arial"/>
              </a:rPr>
              <a:t>Windows</a:t>
            </a:r>
            <a:r>
              <a:rPr b="0" lang="pt-BR" sz="1100" strike="noStrike">
                <a:solidFill>
                  <a:srgbClr val="232F3E"/>
                </a:solidFill>
                <a:latin typeface="Arial"/>
                <a:ea typeface="Arial"/>
                <a:cs typeface="Arial"/>
                <a:sym typeface="Arial"/>
              </a:rPr>
              <a:t>:</a:t>
            </a:r>
            <a:endParaRPr b="0" sz="1100" strike="noStrike">
              <a:solidFill>
                <a:schemeClr val="dk1"/>
              </a:solidFill>
              <a:latin typeface="Arial"/>
              <a:ea typeface="Arial"/>
              <a:cs typeface="Arial"/>
              <a:sym typeface="Arial"/>
            </a:endParaRPr>
          </a:p>
          <a:p>
            <a:pPr indent="-170999" lvl="1" marL="628560" marR="0" rtl="0" algn="l">
              <a:lnSpc>
                <a:spcPct val="100000"/>
              </a:lnSpc>
              <a:spcBef>
                <a:spcPts val="0"/>
              </a:spcBef>
              <a:spcAft>
                <a:spcPts val="0"/>
              </a:spcAft>
              <a:buClr>
                <a:srgbClr val="232F3E"/>
              </a:buClr>
              <a:buSzPts val="1100"/>
              <a:buFont typeface="Arial"/>
              <a:buChar char="•"/>
            </a:pPr>
            <a:r>
              <a:rPr b="1" i="0" lang="pt-BR" sz="1100" u="none" cap="none" strike="noStrike">
                <a:solidFill>
                  <a:srgbClr val="232F3E"/>
                </a:solidFill>
                <a:latin typeface="Arial"/>
                <a:ea typeface="Arial"/>
                <a:cs typeface="Arial"/>
                <a:sym typeface="Arial"/>
              </a:rPr>
              <a:t>File &gt; Export &gt; Create PDF</a:t>
            </a:r>
            <a:endParaRPr b="0" i="0" sz="1100" u="none" cap="none" strike="noStrike">
              <a:solidFill>
                <a:schemeClr val="dk1"/>
              </a:solidFill>
              <a:latin typeface="Arial"/>
              <a:ea typeface="Arial"/>
              <a:cs typeface="Arial"/>
              <a:sym typeface="Arial"/>
            </a:endParaRPr>
          </a:p>
          <a:p>
            <a:pPr indent="-171000" lvl="0" marL="171360" marR="0" rtl="0" algn="l">
              <a:lnSpc>
                <a:spcPct val="100000"/>
              </a:lnSpc>
              <a:spcBef>
                <a:spcPts val="0"/>
              </a:spcBef>
              <a:spcAft>
                <a:spcPts val="0"/>
              </a:spcAft>
              <a:buClr>
                <a:srgbClr val="232F3E"/>
              </a:buClr>
              <a:buSzPts val="1100"/>
              <a:buFont typeface="Arial"/>
              <a:buChar char="•"/>
            </a:pPr>
            <a:r>
              <a:rPr b="1" lang="pt-BR" sz="1100" strike="noStrike">
                <a:solidFill>
                  <a:srgbClr val="232F3E"/>
                </a:solidFill>
                <a:latin typeface="Arial"/>
                <a:ea typeface="Arial"/>
                <a:cs typeface="Arial"/>
                <a:sym typeface="Arial"/>
              </a:rPr>
              <a:t>Mac</a:t>
            </a:r>
            <a:r>
              <a:rPr b="0" lang="pt-BR" sz="1100" strike="noStrike">
                <a:solidFill>
                  <a:srgbClr val="232F3E"/>
                </a:solidFill>
                <a:latin typeface="Arial"/>
                <a:ea typeface="Arial"/>
                <a:cs typeface="Arial"/>
                <a:sym typeface="Arial"/>
              </a:rPr>
              <a:t> </a:t>
            </a:r>
            <a:endParaRPr b="0" sz="1100" strike="noStrike">
              <a:solidFill>
                <a:schemeClr val="dk1"/>
              </a:solidFill>
              <a:latin typeface="Arial"/>
              <a:ea typeface="Arial"/>
              <a:cs typeface="Arial"/>
              <a:sym typeface="Arial"/>
            </a:endParaRPr>
          </a:p>
          <a:p>
            <a:pPr indent="-170999" lvl="1" marL="628560" marR="0" rtl="0" algn="l">
              <a:lnSpc>
                <a:spcPct val="100000"/>
              </a:lnSpc>
              <a:spcBef>
                <a:spcPts val="0"/>
              </a:spcBef>
              <a:spcAft>
                <a:spcPts val="0"/>
              </a:spcAft>
              <a:buClr>
                <a:srgbClr val="232F3E"/>
              </a:buClr>
              <a:buSzPts val="1100"/>
              <a:buFont typeface="Arial"/>
              <a:buChar char="•"/>
            </a:pPr>
            <a:r>
              <a:rPr b="1" i="0" lang="pt-BR" sz="1100" u="none" cap="none" strike="noStrike">
                <a:solidFill>
                  <a:srgbClr val="232F3E"/>
                </a:solidFill>
                <a:latin typeface="Arial"/>
                <a:ea typeface="Arial"/>
                <a:cs typeface="Arial"/>
                <a:sym typeface="Arial"/>
              </a:rPr>
              <a:t>File &gt; Export &gt; File Format: PDF</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1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pt-BR" sz="1100" strike="noStrike">
                <a:solidFill>
                  <a:srgbClr val="232F3E"/>
                </a:solidFill>
                <a:latin typeface="Arial"/>
                <a:ea typeface="Arial"/>
                <a:cs typeface="Arial"/>
                <a:sym typeface="Arial"/>
              </a:rPr>
              <a:t>Printing Educator Guide</a:t>
            </a:r>
            <a:endParaRPr b="0" sz="1100" strike="noStrike">
              <a:solidFill>
                <a:schemeClr val="dk1"/>
              </a:solidFill>
              <a:latin typeface="Arial"/>
              <a:ea typeface="Arial"/>
              <a:cs typeface="Arial"/>
              <a:sym typeface="Arial"/>
            </a:endParaRPr>
          </a:p>
          <a:p>
            <a:pPr indent="-171000" lvl="0" marL="171360" marR="0" rtl="0" algn="l">
              <a:lnSpc>
                <a:spcPct val="100000"/>
              </a:lnSpc>
              <a:spcBef>
                <a:spcPts val="0"/>
              </a:spcBef>
              <a:spcAft>
                <a:spcPts val="0"/>
              </a:spcAft>
              <a:buClr>
                <a:srgbClr val="232F3E"/>
              </a:buClr>
              <a:buSzPts val="1100"/>
              <a:buFont typeface="Arial"/>
              <a:buChar char="•"/>
            </a:pPr>
            <a:r>
              <a:rPr b="0" lang="pt-BR" sz="1100" strike="noStrike">
                <a:solidFill>
                  <a:srgbClr val="232F3E"/>
                </a:solidFill>
                <a:latin typeface="Arial"/>
                <a:ea typeface="Arial"/>
                <a:cs typeface="Arial"/>
                <a:sym typeface="Arial"/>
              </a:rPr>
              <a:t>Click </a:t>
            </a:r>
            <a:r>
              <a:rPr b="1" lang="pt-BR" sz="1100" strike="noStrike">
                <a:solidFill>
                  <a:srgbClr val="232F3E"/>
                </a:solidFill>
                <a:latin typeface="Arial"/>
                <a:ea typeface="Arial"/>
                <a:cs typeface="Arial"/>
                <a:sym typeface="Arial"/>
              </a:rPr>
              <a:t>View &gt; Notes Pages</a:t>
            </a:r>
            <a:endParaRPr b="0" sz="1100" strike="noStrike">
              <a:solidFill>
                <a:schemeClr val="dk1"/>
              </a:solidFill>
              <a:latin typeface="Arial"/>
              <a:ea typeface="Arial"/>
              <a:cs typeface="Arial"/>
              <a:sym typeface="Arial"/>
            </a:endParaRPr>
          </a:p>
          <a:p>
            <a:pPr indent="-171000" lvl="0" marL="171360" marR="0" rtl="0" algn="l">
              <a:lnSpc>
                <a:spcPct val="100000"/>
              </a:lnSpc>
              <a:spcBef>
                <a:spcPts val="0"/>
              </a:spcBef>
              <a:spcAft>
                <a:spcPts val="0"/>
              </a:spcAft>
              <a:buClr>
                <a:srgbClr val="232F3E"/>
              </a:buClr>
              <a:buSzPts val="1100"/>
              <a:buFont typeface="Arial"/>
              <a:buChar char="•"/>
            </a:pPr>
            <a:r>
              <a:rPr b="1" lang="pt-BR" sz="1100" strike="noStrike">
                <a:solidFill>
                  <a:srgbClr val="232F3E"/>
                </a:solidFill>
                <a:latin typeface="Arial"/>
                <a:ea typeface="Arial"/>
                <a:cs typeface="Arial"/>
                <a:sym typeface="Arial"/>
              </a:rPr>
              <a:t>File &gt; Print &gt; Layout: Notes</a:t>
            </a:r>
            <a:endParaRPr b="0" sz="1100" strike="noStrike">
              <a:solidFill>
                <a:schemeClr val="dk1"/>
              </a:solidFill>
              <a:latin typeface="Arial"/>
              <a:ea typeface="Arial"/>
              <a:cs typeface="Arial"/>
              <a:sym typeface="Arial"/>
            </a:endParaRPr>
          </a:p>
        </p:txBody>
      </p:sp>
      <p:sp>
        <p:nvSpPr>
          <p:cNvPr id="313" name="Google Shape;313;p17:notes"/>
          <p:cNvSpPr/>
          <p:nvPr/>
        </p:nvSpPr>
        <p:spPr>
          <a:xfrm>
            <a:off x="2438280" y="3254400"/>
            <a:ext cx="3547440" cy="604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notes"/>
          <p:cNvSpPr/>
          <p:nvPr/>
        </p:nvSpPr>
        <p:spPr>
          <a:xfrm>
            <a:off x="6154560" y="3254400"/>
            <a:ext cx="3547440" cy="52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notes"/>
          <p:cNvSpPr txBox="1"/>
          <p:nvPr>
            <p:ph idx="1" type="body"/>
          </p:nvPr>
        </p:nvSpPr>
        <p:spPr>
          <a:xfrm>
            <a:off x="228600" y="4000680"/>
            <a:ext cx="7391160" cy="5295600"/>
          </a:xfrm>
          <a:prstGeom prst="rect">
            <a:avLst/>
          </a:prstGeom>
          <a:noFill/>
          <a:ln>
            <a:noFill/>
          </a:ln>
        </p:spPr>
        <p:txBody>
          <a:bodyPr anchorCtr="0" anchor="t" bIns="0" lIns="0" spcFirstLastPara="1" rIns="0" wrap="square" tIns="0">
            <a:noAutofit/>
          </a:bodyPr>
          <a:lstStyle/>
          <a:p>
            <a:pPr indent="-216000" lvl="0" marL="216000" rtl="0" algn="l">
              <a:lnSpc>
                <a:spcPct val="100000"/>
              </a:lnSpc>
              <a:spcBef>
                <a:spcPts val="0"/>
              </a:spcBef>
              <a:spcAft>
                <a:spcPts val="0"/>
              </a:spcAft>
              <a:buNone/>
            </a:pPr>
            <a:r>
              <a:rPr b="0" lang="pt-BR" sz="2000" strike="noStrike">
                <a:latin typeface="Arial"/>
                <a:ea typeface="Arial"/>
                <a:cs typeface="Arial"/>
                <a:sym typeface="Arial"/>
              </a:rPr>
              <a:t>Objetivo: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Este Guia de atividades faz parte das ofertas de conteúdo do AWS Educate. O objetivo deste guia de lançamento e configuração de uma instância do Amazon EC2 da Amazon é fornecer aos educadores prompts e atividades de extensão em apoio às atividades em nuvem. O guia inclui uma atividade voltada para o aluno chamada “Iniciando e configurando uma instância do Amazon EC2” e as notas específicas do educador correspondentes para orientar a facilitação da atividade.</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Descrição: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Este Guia de atividades estrutura a atividade para iniciar e configurar uma instância do Amazon EC2.</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Quais são os objetivos de iniciar e configurar um Guia de atividades de instância do Amazon EC2? Ao usar o guia, os educadores serão capazes de:</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Compreender as metas da atividade, objetivos de aprendizagem, conceitos-chave e terminologia</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Facilite a aprendizagem do aluno antes, durante e depois da atividade</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Avalie o conhecimento dos alunos sobre o Amazon EC2</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Conteúdo do guia:</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Atividades de preparação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Ativar conhecimento prévio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Discussão pré-atividade</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Facilitação de atividades</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Estratégias de alfabetização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Prompts de linguagem</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Descolar</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Verificando a compreensão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Assessments</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Principais conceitos e terminologia</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Específico da tarefa</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Baseado em desempenho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Relatório de atividades e atividades de extensão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Discussão pós-atividade</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Representam conceitos</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Atividades de extensão</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Recursos adicionais</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Use esses recursos por meio do AWS Management Console para concluir as tarefas relacionadas ao Amazon EC2:</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Introdução ao Amazon EC2 (links para um site externo): https://aws.amazon.com/ec2/getting-started/.</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Tutorial: Introdução às instâncias do Amazon EC2 Linux (links para um site externo): HTTPs://docs.aws.amazon.com/AWSEC2/latest/UserGuide/EC2_GetStarted.html</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Configurando com o Amazon EC2 (links para um site externo): https://docs.aws.amazon.com/AWSEC2/latest/UserGuide/get-set-up-for-amazon-ec2.html</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O que é Amazon EC2? (links para um site externo): https://docs.aws.amazon.com/AWSEC2/latest/UserGuide/concepts.html</a:t>
            </a:r>
            <a:endParaRPr/>
          </a:p>
        </p:txBody>
      </p:sp>
      <p:sp>
        <p:nvSpPr>
          <p:cNvPr id="316" name="Google Shape;316;p17:notes"/>
          <p:cNvSpPr txBox="1"/>
          <p:nvPr/>
        </p:nvSpPr>
        <p:spPr>
          <a:xfrm>
            <a:off x="0" y="0"/>
            <a:ext cx="3368160" cy="5043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pt-BR" sz="1200" strike="noStrike">
                <a:solidFill>
                  <a:srgbClr val="000000"/>
                </a:solidFill>
                <a:latin typeface="Arial"/>
                <a:ea typeface="Arial"/>
                <a:cs typeface="Arial"/>
                <a:sym typeface="Arial"/>
              </a:rPr>
              <a:t>Launching and configuring an Amazon EC2 Instance</a:t>
            </a:r>
            <a:endParaRPr b="0" sz="120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8:notes"/>
          <p:cNvSpPr/>
          <p:nvPr>
            <p:ph idx="2" type="sldImg"/>
          </p:nvPr>
        </p:nvSpPr>
        <p:spPr>
          <a:xfrm>
            <a:off x="373063" y="693738"/>
            <a:ext cx="1524000" cy="1973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18:notes"/>
          <p:cNvSpPr txBox="1"/>
          <p:nvPr>
            <p:ph idx="1" type="body"/>
          </p:nvPr>
        </p:nvSpPr>
        <p:spPr>
          <a:xfrm>
            <a:off x="372960" y="2855880"/>
            <a:ext cx="7170480" cy="5944680"/>
          </a:xfrm>
          <a:prstGeom prst="rect">
            <a:avLst/>
          </a:prstGeom>
          <a:noFill/>
          <a:ln>
            <a:noFill/>
          </a:ln>
        </p:spPr>
        <p:txBody>
          <a:bodyPr anchorCtr="0" anchor="t" bIns="0" lIns="0" spcFirstLastPara="1" rIns="0" wrap="square" tIns="0">
            <a:noAutofit/>
          </a:bodyPr>
          <a:lstStyle/>
          <a:p>
            <a:pPr indent="-216000" lvl="0" marL="216000" rtl="0" algn="l">
              <a:lnSpc>
                <a:spcPct val="100000"/>
              </a:lnSpc>
              <a:spcBef>
                <a:spcPts val="0"/>
              </a:spcBef>
              <a:spcAft>
                <a:spcPts val="0"/>
              </a:spcAft>
              <a:buNone/>
            </a:pPr>
            <a:r>
              <a:rPr b="0" lang="pt-BR" sz="2000" strike="noStrike">
                <a:latin typeface="Arial"/>
                <a:ea typeface="Arial"/>
                <a:cs typeface="Arial"/>
                <a:sym typeface="Arial"/>
              </a:rPr>
              <a:t>Representam conceitos</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Peça aos alunos que desenhem um diagrama do que construíram nesta atividade. Certifique-se de que eles capturem os principais conceitos e terminologia que aprenderam durante a atividade. Peça aos alunos que compartilhem seu trabalho em pares, grupos ou com a classe inteira e expliquem seus diagramas. Peça-lhes que declarem o que funcionou bem e quais desafios enfrentaram durante a atividade.</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Discussão pós-atividade</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Desta vez, peça aos alunos que apresentem sua própria ideia de caso de uso (no lugar do BitBeat) e, em seguida, peça aos alunos que troquem casos de uso. Como alternativa, forneça um caso de uso mais especializado que seja mais relevante para seus alunos.</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Desafio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Fazer: apresentar o (s) caso (s) de uso como um desafio e fazer com que os alunos concluam o desafio e compartilhem como o abordaram. Faça com que a classe ou um painel de jurados vote no vencedor do desafio e conceda um prêmio.</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Extensão: percursos de carreira</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O que fazer: peça aos alunos que escolham um plano de carreira (entre os 12 mostrados no portal do aluno). Vá para o repositório de conteúdo no Portal Educar da AWS e baixe os Guias do Educador para cada plano de carreira. Agrupe os alunos em pares ou pequenos grupos com base em interesses sobrepostos e peça-lhes que concluam a atividade do aluno em cada Guia do educador alinhado ao caminho.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Link: https://www.awseducate.com/educator/s/content</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Extensão: Revisão de Documentação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Fazer: Familiarizar-se e compreender a documentação da AWS é um hábito de prática recomendada. Peça aos alunos que analisem a documentação do AWS EC2 e elaborem as perguntas que eles têm após lê-la. Peça-lhes que discutam quando e como usariam uma documentação como esta e quaisquer desafios que tenham com as informações apresentadas. https://docs.aws.amazon.com/AWSEC2/latest/UserGuide/concepts.html</a:t>
            </a:r>
            <a:endParaRPr b="0" sz="2000" strike="noStrike">
              <a:latin typeface="Arial"/>
              <a:ea typeface="Arial"/>
              <a:cs typeface="Arial"/>
              <a:sym typeface="Arial"/>
            </a:endParaRPr>
          </a:p>
        </p:txBody>
      </p:sp>
      <p:sp>
        <p:nvSpPr>
          <p:cNvPr id="325" name="Google Shape;325;p18: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pt-BR" sz="1200" strike="noStrike">
                <a:solidFill>
                  <a:schemeClr val="dk1"/>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9:notes"/>
          <p:cNvSpPr/>
          <p:nvPr>
            <p:ph idx="2" type="sldImg"/>
          </p:nvPr>
        </p:nvSpPr>
        <p:spPr>
          <a:xfrm>
            <a:off x="373063" y="693738"/>
            <a:ext cx="1524000" cy="1973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7" name="Google Shape;337;p19:notes"/>
          <p:cNvSpPr txBox="1"/>
          <p:nvPr>
            <p:ph idx="1" type="body"/>
          </p:nvPr>
        </p:nvSpPr>
        <p:spPr>
          <a:xfrm>
            <a:off x="372960" y="2855880"/>
            <a:ext cx="7170480" cy="5944680"/>
          </a:xfrm>
          <a:prstGeom prst="rect">
            <a:avLst/>
          </a:prstGeom>
          <a:noFill/>
          <a:ln>
            <a:noFill/>
          </a:ln>
        </p:spPr>
        <p:txBody>
          <a:bodyPr anchorCtr="0" anchor="t" bIns="0" lIns="0" spcFirstLastPara="1" rIns="0" wrap="square" tIns="0">
            <a:noAutofit/>
          </a:bodyPr>
          <a:lstStyle/>
          <a:p>
            <a:pPr indent="-216000" lvl="0" marL="216000" rtl="0" algn="l">
              <a:lnSpc>
                <a:spcPct val="100000"/>
              </a:lnSpc>
              <a:spcBef>
                <a:spcPts val="0"/>
              </a:spcBef>
              <a:spcAft>
                <a:spcPts val="0"/>
              </a:spcAft>
              <a:buNone/>
            </a:pPr>
            <a:r>
              <a:rPr b="0" lang="pt-BR" sz="2000" strike="noStrike">
                <a:latin typeface="Arial"/>
                <a:ea typeface="Arial"/>
                <a:cs typeface="Arial"/>
                <a:sym typeface="Arial"/>
              </a:rPr>
              <a:t>Representam conceitos</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Peça aos alunos que desenhem um diagrama do que construíram nesta atividade. Certifique-se de que eles capturem os principais conceitos e terminologia que aprenderam durante a atividade. Peça aos alunos que compartilhem seu trabalho em pares, grupos ou com a classe inteira e expliquem seus diagramas. Peça-lhes que declarem o que funcionou bem e quais desafios enfrentaram durante a atividade.</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Discussão pós-atividade</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Desta vez, peça aos alunos que apresentem sua própria ideia de caso de uso (no lugar do BitBeat) e, em seguida, peça aos alunos que troquem casos de uso. Como alternativa, forneça um caso de uso mais especializado que seja mais relevante para seus alunos.</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Desafio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Fazer: apresentar o (s) caso (s) de uso como um desafio e fazer com que os alunos concluam o desafio e compartilhem como o abordaram. Faça com que a classe ou um painel de jurados vote no vencedor do desafio e conceda um prêmio.</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Extensão: percursos de carreira</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O que fazer: peça aos alunos que escolham um plano de carreira (entre os 12 mostrados no portal do aluno). Vá para o repositório de conteúdo no Portal Educar da AWS e baixe os Guias do Educador para cada plano de carreira. Agrupe os alunos em pares ou pequenos grupos com base em interesses sobrepostos e peça-lhes que concluam a atividade do aluno em cada Guia do educador alinhado ao caminho.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Link: https://www.awseducate.com/educator/s/content</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Extensão: Revisão de Documentação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Fazer: Familiarizar-se e compreender a documentação da AWS é um hábito de prática recomendada. Peça aos alunos que analisem a documentação do AWS EC2 e elaborem as perguntas que eles têm após lê-la. Peça-lhes que discutam quando e como usariam uma documentação como esta e quaisquer desafios que tenham com as informações apresentadas. https://docs.aws.amazon.com/AWSEC2/latest/UserGuide/concepts.html</a:t>
            </a:r>
            <a:endParaRPr b="0" sz="2000" strike="noStrike">
              <a:latin typeface="Arial"/>
              <a:ea typeface="Arial"/>
              <a:cs typeface="Arial"/>
              <a:sym typeface="Arial"/>
            </a:endParaRPr>
          </a:p>
        </p:txBody>
      </p:sp>
      <p:sp>
        <p:nvSpPr>
          <p:cNvPr id="338" name="Google Shape;338;p19: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pt-BR" sz="1200" strike="noStrike">
                <a:solidFill>
                  <a:schemeClr val="dk1"/>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73063" y="693738"/>
            <a:ext cx="1524000" cy="1973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 name="Google Shape;88;p2:notes"/>
          <p:cNvSpPr txBox="1"/>
          <p:nvPr>
            <p:ph idx="1" type="body"/>
          </p:nvPr>
        </p:nvSpPr>
        <p:spPr>
          <a:xfrm>
            <a:off x="372960" y="3277800"/>
            <a:ext cx="7170480" cy="5944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pt-BR" sz="1200" strike="noStrike">
                <a:latin typeface="Arial"/>
                <a:ea typeface="Arial"/>
                <a:cs typeface="Arial"/>
                <a:sym typeface="Arial"/>
              </a:rPr>
              <a:t>Facilitação de atividades, página 2:</a:t>
            </a:r>
            <a:endParaRPr/>
          </a:p>
          <a:p>
            <a:pPr indent="0" lvl="0" marL="0" rtl="0" algn="l">
              <a:lnSpc>
                <a:spcPct val="100000"/>
              </a:lnSpc>
              <a:spcBef>
                <a:spcPts val="0"/>
              </a:spcBef>
              <a:spcAft>
                <a:spcPts val="0"/>
              </a:spcAft>
              <a:buNone/>
            </a:pPr>
            <a:r>
              <a:t/>
            </a:r>
            <a:endParaRPr b="0" sz="1200" strike="noStrike">
              <a:latin typeface="Arial"/>
              <a:ea typeface="Arial"/>
              <a:cs typeface="Arial"/>
              <a:sym typeface="Arial"/>
            </a:endParaRPr>
          </a:p>
          <a:p>
            <a:pPr indent="0" lvl="0" marL="0" rtl="0" algn="l">
              <a:lnSpc>
                <a:spcPct val="100000"/>
              </a:lnSpc>
              <a:spcBef>
                <a:spcPts val="0"/>
              </a:spcBef>
              <a:spcAft>
                <a:spcPts val="0"/>
              </a:spcAft>
              <a:buNone/>
            </a:pPr>
            <a:r>
              <a:rPr b="0" lang="pt-BR" sz="1200" strike="noStrike">
                <a:latin typeface="Arial"/>
                <a:ea typeface="Arial"/>
                <a:cs typeface="Arial"/>
                <a:sym typeface="Arial"/>
              </a:rPr>
              <a:t>Online (O)</a:t>
            </a:r>
            <a:endParaRPr/>
          </a:p>
          <a:p>
            <a:pPr indent="0" lvl="0" marL="0" rtl="0" algn="l">
              <a:lnSpc>
                <a:spcPct val="100000"/>
              </a:lnSpc>
              <a:spcBef>
                <a:spcPts val="0"/>
              </a:spcBef>
              <a:spcAft>
                <a:spcPts val="0"/>
              </a:spcAft>
              <a:buNone/>
            </a:pPr>
            <a:r>
              <a:rPr b="0" lang="pt-BR" sz="1200" strike="noStrike">
                <a:latin typeface="Arial"/>
                <a:ea typeface="Arial"/>
                <a:cs typeface="Arial"/>
                <a:sym typeface="Arial"/>
              </a:rPr>
              <a:t>Aviso: peça aos alunos que escrevam em suas anotações ou compartilhem no bate-papo sua resposta ao seguinte aviso. Os alunos podem concluir isso como um pré-trabalho, junto com o prompt de discussão a seguir:</a:t>
            </a:r>
            <a:endParaRPr/>
          </a:p>
          <a:p>
            <a:pPr indent="0" lvl="0" marL="0" rtl="0" algn="l">
              <a:lnSpc>
                <a:spcPct val="100000"/>
              </a:lnSpc>
              <a:spcBef>
                <a:spcPts val="0"/>
              </a:spcBef>
              <a:spcAft>
                <a:spcPts val="0"/>
              </a:spcAft>
              <a:buNone/>
            </a:pPr>
            <a:r>
              <a:rPr b="0" lang="pt-BR" sz="1200" strike="noStrike">
                <a:latin typeface="Arial"/>
                <a:ea typeface="Arial"/>
                <a:cs typeface="Arial"/>
                <a:sym typeface="Arial"/>
              </a:rPr>
              <a:t>Você construiu um servidor da web em nuvem no passado? Descreva resumidamente o seu servidor web. Se você já usou o Amazon EC2 no passado, descreva sua experiência. Não se preocupe se você não tiver experiência na criação de um servidor da web ou experiência com o Amazon EC2 - você aprenderá a usar o Amazon EC2 nesta atividade de aprendizado prático.</a:t>
            </a:r>
            <a:endParaRPr/>
          </a:p>
          <a:p>
            <a:pPr indent="0" lvl="0" marL="0" rtl="0" algn="l">
              <a:lnSpc>
                <a:spcPct val="100000"/>
              </a:lnSpc>
              <a:spcBef>
                <a:spcPts val="0"/>
              </a:spcBef>
              <a:spcAft>
                <a:spcPts val="0"/>
              </a:spcAft>
              <a:buNone/>
            </a:pPr>
            <a:r>
              <a:rPr b="0" lang="pt-BR" sz="1200" strike="noStrike">
                <a:latin typeface="Arial"/>
                <a:ea typeface="Arial"/>
                <a:cs typeface="Arial"/>
                <a:sym typeface="Arial"/>
              </a:rPr>
              <a:t>O instrutor pergunta: Quantos de vocês já construíram um servidor web antes?</a:t>
            </a:r>
            <a:endParaRPr/>
          </a:p>
          <a:p>
            <a:pPr indent="0" lvl="0" marL="0" rtl="0" algn="l">
              <a:lnSpc>
                <a:spcPct val="100000"/>
              </a:lnSpc>
              <a:spcBef>
                <a:spcPts val="0"/>
              </a:spcBef>
              <a:spcAft>
                <a:spcPts val="0"/>
              </a:spcAft>
              <a:buNone/>
            </a:pPr>
            <a:r>
              <a:rPr b="0" lang="pt-BR" sz="1200" strike="noStrike">
                <a:latin typeface="Arial"/>
                <a:ea typeface="Arial"/>
                <a:cs typeface="Arial"/>
                <a:sym typeface="Arial"/>
              </a:rPr>
              <a:t>[Escolha um aluno.]</a:t>
            </a:r>
            <a:endParaRPr/>
          </a:p>
          <a:p>
            <a:pPr indent="0" lvl="0" marL="0" rtl="0" algn="l">
              <a:lnSpc>
                <a:spcPct val="100000"/>
              </a:lnSpc>
              <a:spcBef>
                <a:spcPts val="0"/>
              </a:spcBef>
              <a:spcAft>
                <a:spcPts val="0"/>
              </a:spcAft>
              <a:buNone/>
            </a:pPr>
            <a:r>
              <a:rPr b="0" lang="pt-BR" sz="1200" strike="noStrike">
                <a:latin typeface="Arial"/>
                <a:ea typeface="Arial"/>
                <a:cs typeface="Arial"/>
                <a:sym typeface="Arial"/>
              </a:rPr>
              <a:t>O instrutor diz: Conte-nos mais sobre seu servidor.</a:t>
            </a:r>
            <a:endParaRPr/>
          </a:p>
          <a:p>
            <a:pPr indent="0" lvl="0" marL="0" rtl="0" algn="l">
              <a:lnSpc>
                <a:spcPct val="100000"/>
              </a:lnSpc>
              <a:spcBef>
                <a:spcPts val="0"/>
              </a:spcBef>
              <a:spcAft>
                <a:spcPts val="0"/>
              </a:spcAft>
              <a:buNone/>
            </a:pPr>
            <a:r>
              <a:rPr b="0" lang="pt-BR" sz="1200" strike="noStrike">
                <a:latin typeface="Arial"/>
                <a:ea typeface="Arial"/>
                <a:cs typeface="Arial"/>
                <a:sym typeface="Arial"/>
              </a:rPr>
              <a:t>O instrutor pergunta: Alguém já usou o Amazon EC2 antes?</a:t>
            </a:r>
            <a:endParaRPr/>
          </a:p>
          <a:p>
            <a:pPr indent="0" lvl="0" marL="0" rtl="0" algn="l">
              <a:lnSpc>
                <a:spcPct val="100000"/>
              </a:lnSpc>
              <a:spcBef>
                <a:spcPts val="0"/>
              </a:spcBef>
              <a:spcAft>
                <a:spcPts val="0"/>
              </a:spcAft>
              <a:buNone/>
            </a:pPr>
            <a:r>
              <a:rPr b="0" lang="pt-BR" sz="1200" strike="noStrike">
                <a:latin typeface="Arial"/>
                <a:ea typeface="Arial"/>
                <a:cs typeface="Arial"/>
                <a:sym typeface="Arial"/>
              </a:rPr>
              <a:t>[Escolha um aluno, se aplicável.]</a:t>
            </a:r>
            <a:endParaRPr/>
          </a:p>
          <a:p>
            <a:pPr indent="0" lvl="0" marL="0" rtl="0" algn="l">
              <a:lnSpc>
                <a:spcPct val="100000"/>
              </a:lnSpc>
              <a:spcBef>
                <a:spcPts val="0"/>
              </a:spcBef>
              <a:spcAft>
                <a:spcPts val="0"/>
              </a:spcAft>
              <a:buNone/>
            </a:pPr>
            <a:r>
              <a:rPr b="0" lang="pt-BR" sz="1200" strike="noStrike">
                <a:latin typeface="Arial"/>
                <a:ea typeface="Arial"/>
                <a:cs typeface="Arial"/>
                <a:sym typeface="Arial"/>
              </a:rPr>
              <a:t>O instrutor diz: Conte-nos mais sobre como você usou o Amazon EC2.</a:t>
            </a:r>
            <a:endParaRPr/>
          </a:p>
          <a:p>
            <a:pPr indent="0" lvl="0" marL="0" rtl="0" algn="l">
              <a:lnSpc>
                <a:spcPct val="100000"/>
              </a:lnSpc>
              <a:spcBef>
                <a:spcPts val="0"/>
              </a:spcBef>
              <a:spcAft>
                <a:spcPts val="0"/>
              </a:spcAft>
              <a:buNone/>
            </a:pPr>
            <a:r>
              <a:rPr b="0" lang="pt-BR" sz="1200" strike="noStrike">
                <a:latin typeface="Arial"/>
                <a:ea typeface="Arial"/>
                <a:cs typeface="Arial"/>
                <a:sym typeface="Arial"/>
              </a:rPr>
              <a:t>[Se os alunos não estiverem familiarizados com o Amazon EC2, diga a eles que não</a:t>
            </a:r>
            <a:endParaRPr/>
          </a:p>
          <a:p>
            <a:pPr indent="0" lvl="0" marL="0" rtl="0" algn="l">
              <a:lnSpc>
                <a:spcPct val="100000"/>
              </a:lnSpc>
              <a:spcBef>
                <a:spcPts val="0"/>
              </a:spcBef>
              <a:spcAft>
                <a:spcPts val="0"/>
              </a:spcAft>
              <a:buNone/>
            </a:pPr>
            <a:r>
              <a:rPr b="0" lang="pt-BR" sz="1200" strike="noStrike">
                <a:latin typeface="Arial"/>
                <a:ea typeface="Arial"/>
                <a:cs typeface="Arial"/>
                <a:sym typeface="Arial"/>
              </a:rPr>
              <a:t>para se preocupar e que eles farão o aprendizado prático do Amazon EC2 nesta atividade.]</a:t>
            </a:r>
            <a:endParaRPr/>
          </a:p>
          <a:p>
            <a:pPr indent="0" lvl="0" marL="0" rtl="0" algn="l">
              <a:lnSpc>
                <a:spcPct val="100000"/>
              </a:lnSpc>
              <a:spcBef>
                <a:spcPts val="0"/>
              </a:spcBef>
              <a:spcAft>
                <a:spcPts val="0"/>
              </a:spcAft>
              <a:buNone/>
            </a:pPr>
            <a:r>
              <a:t/>
            </a:r>
            <a:endParaRPr b="0" sz="1200" strike="noStrike">
              <a:latin typeface="Arial"/>
              <a:ea typeface="Arial"/>
              <a:cs typeface="Arial"/>
              <a:sym typeface="Arial"/>
            </a:endParaRPr>
          </a:p>
          <a:p>
            <a:pPr indent="0" lvl="0" marL="0" rtl="0" algn="l">
              <a:lnSpc>
                <a:spcPct val="100000"/>
              </a:lnSpc>
              <a:spcBef>
                <a:spcPts val="0"/>
              </a:spcBef>
              <a:spcAft>
                <a:spcPts val="0"/>
              </a:spcAft>
              <a:buNone/>
            </a:pPr>
            <a:r>
              <a:rPr b="0" lang="pt-BR" sz="1200" strike="noStrike">
                <a:latin typeface="Arial"/>
                <a:ea typeface="Arial"/>
                <a:cs typeface="Arial"/>
                <a:sym typeface="Arial"/>
              </a:rPr>
              <a:t>Discussão pré-atividade (IP)</a:t>
            </a:r>
            <a:endParaRPr/>
          </a:p>
          <a:p>
            <a:pPr indent="0" lvl="0" marL="0" rtl="0" algn="l">
              <a:lnSpc>
                <a:spcPct val="100000"/>
              </a:lnSpc>
              <a:spcBef>
                <a:spcPts val="0"/>
              </a:spcBef>
              <a:spcAft>
                <a:spcPts val="0"/>
              </a:spcAft>
              <a:buNone/>
            </a:pPr>
            <a:r>
              <a:rPr b="0" lang="pt-BR" sz="1200" strike="noStrike">
                <a:latin typeface="Arial"/>
                <a:ea typeface="Arial"/>
                <a:cs typeface="Arial"/>
                <a:sym typeface="Arial"/>
              </a:rPr>
              <a:t>Faça pares com os alunos ou peça-lhes que trabalhem em pequenos grupos e, a seguir, discuta em classe. Deixe os alunos saberem que eles serão capazes de responder a essa pergunta com confiança após a conclusão da atividade.</a:t>
            </a:r>
            <a:endParaRPr/>
          </a:p>
          <a:p>
            <a:pPr indent="0" lvl="0" marL="0" rtl="0" algn="l">
              <a:lnSpc>
                <a:spcPct val="100000"/>
              </a:lnSpc>
              <a:spcBef>
                <a:spcPts val="0"/>
              </a:spcBef>
              <a:spcAft>
                <a:spcPts val="0"/>
              </a:spcAft>
              <a:buNone/>
            </a:pPr>
            <a:r>
              <a:t/>
            </a:r>
            <a:endParaRPr b="0" sz="1200" strike="noStrike">
              <a:latin typeface="Arial"/>
              <a:ea typeface="Arial"/>
              <a:cs typeface="Arial"/>
              <a:sym typeface="Arial"/>
            </a:endParaRPr>
          </a:p>
          <a:p>
            <a:pPr indent="0" lvl="0" marL="0" rtl="0" algn="l">
              <a:lnSpc>
                <a:spcPct val="100000"/>
              </a:lnSpc>
              <a:spcBef>
                <a:spcPts val="0"/>
              </a:spcBef>
              <a:spcAft>
                <a:spcPts val="0"/>
              </a:spcAft>
              <a:buNone/>
            </a:pPr>
            <a:r>
              <a:rPr b="0" lang="pt-BR" sz="1200" strike="noStrike">
                <a:latin typeface="Arial"/>
                <a:ea typeface="Arial"/>
                <a:cs typeface="Arial"/>
                <a:sym typeface="Arial"/>
              </a:rPr>
              <a:t>Aviso pré-atividade: (O)</a:t>
            </a:r>
            <a:endParaRPr/>
          </a:p>
          <a:p>
            <a:pPr indent="0" lvl="0" marL="0" rtl="0" algn="l">
              <a:lnSpc>
                <a:spcPct val="100000"/>
              </a:lnSpc>
              <a:spcBef>
                <a:spcPts val="0"/>
              </a:spcBef>
              <a:spcAft>
                <a:spcPts val="0"/>
              </a:spcAft>
              <a:buNone/>
            </a:pPr>
            <a:r>
              <a:rPr b="0" lang="pt-BR" sz="1200" strike="noStrike">
                <a:latin typeface="Arial"/>
                <a:ea typeface="Arial"/>
                <a:cs typeface="Arial"/>
                <a:sym typeface="Arial"/>
              </a:rPr>
              <a:t>Leia o cenário e responda ao prompt em suas notas. (Isso também pode ser feito como trabalho de pré-atividade com as questões Ativar Conhecimento de Fundo.)</a:t>
            </a:r>
            <a:endParaRPr/>
          </a:p>
          <a:p>
            <a:pPr indent="0" lvl="0" marL="0" rtl="0" algn="l">
              <a:lnSpc>
                <a:spcPct val="100000"/>
              </a:lnSpc>
              <a:spcBef>
                <a:spcPts val="0"/>
              </a:spcBef>
              <a:spcAft>
                <a:spcPts val="0"/>
              </a:spcAft>
              <a:buNone/>
            </a:pPr>
            <a:r>
              <a:t/>
            </a:r>
            <a:endParaRPr b="0" sz="1200" strike="noStrike">
              <a:latin typeface="Arial"/>
              <a:ea typeface="Arial"/>
              <a:cs typeface="Arial"/>
              <a:sym typeface="Arial"/>
            </a:endParaRPr>
          </a:p>
          <a:p>
            <a:pPr indent="0" lvl="0" marL="0" rtl="0" algn="l">
              <a:lnSpc>
                <a:spcPct val="100000"/>
              </a:lnSpc>
              <a:spcBef>
                <a:spcPts val="0"/>
              </a:spcBef>
              <a:spcAft>
                <a:spcPts val="0"/>
              </a:spcAft>
              <a:buNone/>
            </a:pPr>
            <a:r>
              <a:rPr b="0" lang="pt-BR" sz="1200" strike="noStrike">
                <a:latin typeface="Arial"/>
                <a:ea typeface="Arial"/>
                <a:cs typeface="Arial"/>
                <a:sym typeface="Arial"/>
              </a:rPr>
              <a:t>Informações básicas para informar as respostas:</a:t>
            </a:r>
            <a:endParaRPr/>
          </a:p>
          <a:p>
            <a:pPr indent="0" lvl="0" marL="0" rtl="0" algn="l">
              <a:lnSpc>
                <a:spcPct val="100000"/>
              </a:lnSpc>
              <a:spcBef>
                <a:spcPts val="0"/>
              </a:spcBef>
              <a:spcAft>
                <a:spcPts val="0"/>
              </a:spcAft>
              <a:buNone/>
            </a:pPr>
            <a:r>
              <a:rPr b="0" lang="pt-BR" sz="1200" strike="noStrike">
                <a:latin typeface="Arial"/>
                <a:ea typeface="Arial"/>
                <a:cs typeface="Arial"/>
                <a:sym typeface="Arial"/>
              </a:rPr>
              <a:t>Amazon Elastic Compute Cloud (EC2) oferece capacidade de computação escalonável na nuvem Amazon Web Services (AWS). Usar o Amazon EC2 elimina a necessidade de investir em hardware antecipadamente, para que você possa desenvolver e implantar aplicativos com mais rapidez. Você pode usar o Amazon EC2 para iniciar quantos ou poucos servidores virtuais precisar, configurar a segurança e a rede e gerenciar o armazenamento. O Amazon EC2 permite que você amplie ou diminua a escala para lidar com mudanças nos requisitos ou picos de popularidade, reduzindo sua necessidade de prever o tráfego.</a:t>
            </a:r>
            <a:endParaRPr/>
          </a:p>
        </p:txBody>
      </p:sp>
      <p:sp>
        <p:nvSpPr>
          <p:cNvPr id="89" name="Google Shape;89;p2: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pt-BR"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90" name="Google Shape;90;p2:notes"/>
          <p:cNvSpPr/>
          <p:nvPr/>
        </p:nvSpPr>
        <p:spPr>
          <a:xfrm>
            <a:off x="2286000" y="457200"/>
            <a:ext cx="4800240" cy="3375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pt-BR" sz="1200" u="none" cap="none" strike="noStrike">
                <a:solidFill>
                  <a:srgbClr val="000000"/>
                </a:solidFill>
                <a:latin typeface="Arial"/>
                <a:ea typeface="Arial"/>
                <a:cs typeface="Arial"/>
                <a:sym typeface="Arial"/>
              </a:rPr>
              <a:t>Activate Background Knowledge</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pt-BR" sz="1200" u="none" cap="none" strike="noStrike">
                <a:solidFill>
                  <a:srgbClr val="000000"/>
                </a:solidFill>
                <a:latin typeface="Arial"/>
                <a:ea typeface="Arial"/>
                <a:cs typeface="Arial"/>
                <a:sym typeface="Arial"/>
              </a:rPr>
              <a:t>Potential prompts: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1" lang="pt-BR" sz="1200" u="none" cap="none" strike="noStrike">
                <a:solidFill>
                  <a:srgbClr val="000000"/>
                </a:solidFill>
                <a:latin typeface="Arial"/>
                <a:ea typeface="Arial"/>
                <a:cs typeface="Arial"/>
                <a:sym typeface="Arial"/>
              </a:rPr>
              <a:t>In Person (IP)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pt-BR" sz="1200" u="none" cap="none" strike="noStrike">
                <a:solidFill>
                  <a:srgbClr val="000000"/>
                </a:solidFill>
                <a:latin typeface="Arial"/>
                <a:ea typeface="Arial"/>
                <a:cs typeface="Arial"/>
                <a:sym typeface="Arial"/>
              </a:rPr>
              <a:t>Instructor say: </a:t>
            </a:r>
            <a:r>
              <a:rPr b="0" i="0" lang="pt-BR" sz="1200" u="none" cap="none" strike="noStrike">
                <a:solidFill>
                  <a:srgbClr val="000000"/>
                </a:solidFill>
                <a:latin typeface="Arial"/>
                <a:ea typeface="Arial"/>
                <a:cs typeface="Arial"/>
                <a:sym typeface="Arial"/>
              </a:rPr>
              <a:t>With a partner, discuss your experience with building a cloud webserver.</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pt-BR" sz="1200" u="none" cap="none" strike="noStrike">
                <a:solidFill>
                  <a:srgbClr val="000000"/>
                </a:solidFill>
                <a:latin typeface="Arial"/>
                <a:ea typeface="Arial"/>
                <a:cs typeface="Arial"/>
                <a:sym typeface="Arial"/>
              </a:rPr>
              <a:t>Discuss: </a:t>
            </a:r>
            <a:r>
              <a:rPr b="0" i="0" lang="pt-BR" sz="1200" u="none" cap="none" strike="noStrike">
                <a:solidFill>
                  <a:srgbClr val="000000"/>
                </a:solidFill>
                <a:latin typeface="Arial"/>
                <a:ea typeface="Arial"/>
                <a:cs typeface="Arial"/>
                <a:sym typeface="Arial"/>
              </a:rPr>
              <a:t>Ask students to share their server/experience with the group.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pt-BR" sz="1200" u="none" cap="none" strike="noStrike">
                <a:solidFill>
                  <a:srgbClr val="000000"/>
                </a:solidFill>
                <a:latin typeface="Arial"/>
                <a:ea typeface="Arial"/>
                <a:cs typeface="Arial"/>
                <a:sym typeface="Arial"/>
              </a:rPr>
              <a:t>Instructor ask: </a:t>
            </a:r>
            <a:r>
              <a:rPr b="0" i="0" lang="pt-BR" sz="1200" u="none" cap="none" strike="noStrike">
                <a:solidFill>
                  <a:srgbClr val="000000"/>
                </a:solidFill>
                <a:latin typeface="Arial"/>
                <a:ea typeface="Arial"/>
                <a:cs typeface="Arial"/>
                <a:sym typeface="Arial"/>
              </a:rPr>
              <a:t>Has anyone used Amazon Elastic Compute Cloud (EC2) before?</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pt-BR" sz="1200" u="none" cap="none" strike="noStrike">
                <a:solidFill>
                  <a:srgbClr val="000000"/>
                </a:solidFill>
                <a:latin typeface="Arial"/>
                <a:ea typeface="Arial"/>
                <a:cs typeface="Arial"/>
                <a:sym typeface="Arial"/>
              </a:rPr>
              <a:t>Instructor say: </a:t>
            </a:r>
            <a:r>
              <a:rPr b="0" i="0" lang="pt-BR" sz="1200" u="none" cap="none" strike="noStrike">
                <a:solidFill>
                  <a:srgbClr val="000000"/>
                </a:solidFill>
                <a:latin typeface="Arial"/>
                <a:ea typeface="Arial"/>
                <a:cs typeface="Arial"/>
                <a:sym typeface="Arial"/>
              </a:rPr>
              <a:t>Tell us more about how you used Amazon EC2.</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pt-BR" sz="1200" u="none" cap="none" strike="noStrike">
                <a:solidFill>
                  <a:srgbClr val="000000"/>
                </a:solidFill>
                <a:latin typeface="Arial"/>
                <a:ea typeface="Arial"/>
                <a:cs typeface="Arial"/>
                <a:sym typeface="Arial"/>
              </a:rPr>
              <a:t>[If students are unfamiliar with Amazon EC2, tell them not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pt-BR" sz="1200" u="none" cap="none" strike="noStrike">
                <a:solidFill>
                  <a:srgbClr val="000000"/>
                </a:solidFill>
                <a:latin typeface="Arial"/>
                <a:ea typeface="Arial"/>
                <a:cs typeface="Arial"/>
                <a:sym typeface="Arial"/>
              </a:rPr>
              <a:t>to worry, and that they will be doing hands-on learning with Amazon EC2 in this activity.]</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pt-BR" sz="1200" u="none" cap="none" strike="noStrike">
                <a:solidFill>
                  <a:srgbClr val="000000"/>
                </a:solidFill>
                <a:latin typeface="Arial"/>
                <a:ea typeface="Arial"/>
                <a:cs typeface="Arial"/>
                <a:sym typeface="Arial"/>
              </a:rPr>
              <a:t>Instructor say: </a:t>
            </a:r>
            <a:r>
              <a:rPr b="0" i="0" lang="pt-BR" sz="1200" u="none" cap="none" strike="noStrike">
                <a:solidFill>
                  <a:srgbClr val="000000"/>
                </a:solidFill>
                <a:latin typeface="Arial"/>
                <a:ea typeface="Arial"/>
                <a:cs typeface="Arial"/>
                <a:sym typeface="Arial"/>
              </a:rPr>
              <a:t>(if students are unfamiliar with Amazon EC2, ask them what they think the service might provide)</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0:notes"/>
          <p:cNvSpPr/>
          <p:nvPr>
            <p:ph idx="2" type="sldImg"/>
          </p:nvPr>
        </p:nvSpPr>
        <p:spPr>
          <a:xfrm>
            <a:off x="373063" y="693738"/>
            <a:ext cx="1524000" cy="1973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20:notes"/>
          <p:cNvSpPr txBox="1"/>
          <p:nvPr>
            <p:ph idx="1" type="body"/>
          </p:nvPr>
        </p:nvSpPr>
        <p:spPr>
          <a:xfrm>
            <a:off x="372960" y="2855880"/>
            <a:ext cx="7170480" cy="5944680"/>
          </a:xfrm>
          <a:prstGeom prst="rect">
            <a:avLst/>
          </a:prstGeom>
          <a:noFill/>
          <a:ln>
            <a:noFill/>
          </a:ln>
        </p:spPr>
        <p:txBody>
          <a:bodyPr anchorCtr="0" anchor="t" bIns="0" lIns="0" spcFirstLastPara="1" rIns="0" wrap="square" tIns="0">
            <a:noAutofit/>
          </a:bodyPr>
          <a:lstStyle/>
          <a:p>
            <a:pPr indent="-216000" lvl="0" marL="216000" rtl="0" algn="l">
              <a:lnSpc>
                <a:spcPct val="100000"/>
              </a:lnSpc>
              <a:spcBef>
                <a:spcPts val="0"/>
              </a:spcBef>
              <a:spcAft>
                <a:spcPts val="0"/>
              </a:spcAft>
              <a:buNone/>
            </a:pPr>
            <a:r>
              <a:rPr b="0" lang="pt-BR" sz="2000" strike="noStrike">
                <a:latin typeface="Arial"/>
                <a:ea typeface="Arial"/>
                <a:cs typeface="Arial"/>
                <a:sym typeface="Arial"/>
              </a:rPr>
              <a:t>Representam conceitos</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Peça aos alunos que desenhem um diagrama do que construíram nesta atividade. Certifique-se de que eles capturem os principais conceitos e terminologia que aprenderam durante a atividade. Peça aos alunos que compartilhem seu trabalho em pares, grupos ou com a classe inteira e expliquem seus diagramas. Peça-lhes que declarem o que funcionou bem e quais desafios enfrentaram durante a atividade.</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Discussão pós-atividade</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Desta vez, peça aos alunos que apresentem sua própria ideia de caso de uso (no lugar do BitBeat) e, em seguida, peça aos alunos que troquem casos de uso. Como alternativa, forneça um caso de uso mais especializado que seja mais relevante para seus alunos.</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Desafio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Fazer: apresentar o (s) caso (s) de uso como um desafio e fazer com que os alunos concluam o desafio e compartilhem como o abordaram. Faça com que a classe ou um painel de jurados vote no vencedor do desafio e conceda um prêmio.</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Extensão: percursos de carreira</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O que fazer: peça aos alunos que escolham um plano de carreira (entre os 12 mostrados no portal do aluno). Vá para o repositório de conteúdo no Portal Educar da AWS e baixe os Guias do Educador para cada plano de carreira. Agrupe os alunos em pares ou pequenos grupos com base em interesses sobrepostos e peça-lhes que concluam a atividade do aluno em cada Guia do educador alinhado ao caminho.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Link: https://www.awseducate.com/educator/s/content</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Extensão: Revisão de Documentação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Fazer: Familiarizar-se e compreender a documentação da AWS é um hábito de prática recomendada. Peça aos alunos que analisem a documentação do AWS EC2 e elaborem as perguntas que eles têm após lê-la. Peça-lhes que discutam quando e como usariam uma documentação como esta e quaisquer desafios que tenham com as informações apresentadas. https://docs.aws.amazon.com/AWSEC2/latest/UserGuide/concepts.html</a:t>
            </a:r>
            <a:endParaRPr b="0" sz="2000" strike="noStrike">
              <a:latin typeface="Arial"/>
              <a:ea typeface="Arial"/>
              <a:cs typeface="Arial"/>
              <a:sym typeface="Arial"/>
            </a:endParaRPr>
          </a:p>
        </p:txBody>
      </p:sp>
      <p:sp>
        <p:nvSpPr>
          <p:cNvPr id="350" name="Google Shape;350;p20: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pt-BR" sz="1200" strike="noStrike">
                <a:solidFill>
                  <a:schemeClr val="dk1"/>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1:notes"/>
          <p:cNvSpPr/>
          <p:nvPr>
            <p:ph idx="2" type="sldImg"/>
          </p:nvPr>
        </p:nvSpPr>
        <p:spPr>
          <a:xfrm>
            <a:off x="373063" y="1074738"/>
            <a:ext cx="1760537" cy="22780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0" name="Google Shape;360;p21: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pt-BR" sz="1200" strike="noStrike">
                <a:solidFill>
                  <a:schemeClr val="dk1"/>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
        <p:nvSpPr>
          <p:cNvPr id="361" name="Google Shape;361;p21:notes"/>
          <p:cNvSpPr/>
          <p:nvPr/>
        </p:nvSpPr>
        <p:spPr>
          <a:xfrm>
            <a:off x="2208240" y="944640"/>
            <a:ext cx="5257440" cy="2814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pt-BR" sz="1400" strike="noStrike">
                <a:solidFill>
                  <a:srgbClr val="232F3E"/>
                </a:solidFill>
                <a:latin typeface="Arial"/>
                <a:ea typeface="Arial"/>
                <a:cs typeface="Arial"/>
                <a:sym typeface="Arial"/>
              </a:rPr>
              <a:t>How to Use</a:t>
            </a:r>
            <a:endParaRPr b="0" sz="14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pt-BR" sz="1100" strike="noStrike">
                <a:solidFill>
                  <a:srgbClr val="232F3E"/>
                </a:solidFill>
                <a:latin typeface="Arial"/>
                <a:ea typeface="Arial"/>
                <a:cs typeface="Arial"/>
                <a:sym typeface="Arial"/>
              </a:rPr>
              <a:t>This document is both a Student Guide and an Educator Guide. Print the Student Guide as a PDF for distribution to your students. You can also print this Educator Guide (</a:t>
            </a:r>
            <a:r>
              <a:rPr b="0" i="1" lang="pt-BR" sz="1100" strike="noStrike">
                <a:solidFill>
                  <a:srgbClr val="232F3E"/>
                </a:solidFill>
                <a:latin typeface="Arial"/>
                <a:ea typeface="Arial"/>
                <a:cs typeface="Arial"/>
                <a:sym typeface="Arial"/>
              </a:rPr>
              <a:t>see instructions below</a:t>
            </a:r>
            <a:r>
              <a:rPr b="0" lang="pt-BR" sz="1100" strike="noStrike">
                <a:solidFill>
                  <a:srgbClr val="232F3E"/>
                </a:solidFill>
                <a:latin typeface="Arial"/>
                <a:ea typeface="Arial"/>
                <a:cs typeface="Arial"/>
                <a:sym typeface="Arial"/>
              </a:rPr>
              <a:t>).</a:t>
            </a:r>
            <a:endParaRPr b="0" sz="11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1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pt-BR" sz="1100" strike="noStrike">
                <a:solidFill>
                  <a:srgbClr val="232F3E"/>
                </a:solidFill>
                <a:latin typeface="Arial"/>
                <a:ea typeface="Arial"/>
                <a:cs typeface="Arial"/>
                <a:sym typeface="Arial"/>
              </a:rPr>
              <a:t>Printing Student Guide</a:t>
            </a:r>
            <a:endParaRPr b="0" sz="1100" strike="noStrike">
              <a:solidFill>
                <a:schemeClr val="dk1"/>
              </a:solidFill>
              <a:latin typeface="Arial"/>
              <a:ea typeface="Arial"/>
              <a:cs typeface="Arial"/>
              <a:sym typeface="Arial"/>
            </a:endParaRPr>
          </a:p>
          <a:p>
            <a:pPr indent="-171000" lvl="0" marL="171360" marR="0" rtl="0" algn="l">
              <a:lnSpc>
                <a:spcPct val="100000"/>
              </a:lnSpc>
              <a:spcBef>
                <a:spcPts val="0"/>
              </a:spcBef>
              <a:spcAft>
                <a:spcPts val="0"/>
              </a:spcAft>
              <a:buClr>
                <a:srgbClr val="232F3E"/>
              </a:buClr>
              <a:buSzPts val="1100"/>
              <a:buFont typeface="Arial"/>
              <a:buChar char="•"/>
            </a:pPr>
            <a:r>
              <a:rPr b="0" lang="pt-BR" sz="1100" strike="noStrike">
                <a:solidFill>
                  <a:srgbClr val="232F3E"/>
                </a:solidFill>
                <a:latin typeface="Arial"/>
                <a:ea typeface="Arial"/>
                <a:cs typeface="Arial"/>
                <a:sym typeface="Arial"/>
              </a:rPr>
              <a:t>Click </a:t>
            </a:r>
            <a:r>
              <a:rPr b="1" lang="pt-BR" sz="1100" strike="noStrike">
                <a:solidFill>
                  <a:srgbClr val="232F3E"/>
                </a:solidFill>
                <a:latin typeface="Arial"/>
                <a:ea typeface="Arial"/>
                <a:cs typeface="Arial"/>
                <a:sym typeface="Arial"/>
              </a:rPr>
              <a:t>View &gt; Normal</a:t>
            </a:r>
            <a:endParaRPr b="0" sz="1100" strike="noStrike">
              <a:solidFill>
                <a:schemeClr val="dk1"/>
              </a:solidFill>
              <a:latin typeface="Arial"/>
              <a:ea typeface="Arial"/>
              <a:cs typeface="Arial"/>
              <a:sym typeface="Arial"/>
            </a:endParaRPr>
          </a:p>
          <a:p>
            <a:pPr indent="-171000" lvl="0" marL="171360" marR="0" rtl="0" algn="l">
              <a:lnSpc>
                <a:spcPct val="100000"/>
              </a:lnSpc>
              <a:spcBef>
                <a:spcPts val="0"/>
              </a:spcBef>
              <a:spcAft>
                <a:spcPts val="0"/>
              </a:spcAft>
              <a:buClr>
                <a:srgbClr val="232F3E"/>
              </a:buClr>
              <a:buSzPts val="1100"/>
              <a:buFont typeface="Arial"/>
              <a:buChar char="•"/>
            </a:pPr>
            <a:r>
              <a:rPr b="1" lang="pt-BR" sz="1100" strike="noStrike">
                <a:solidFill>
                  <a:srgbClr val="232F3E"/>
                </a:solidFill>
                <a:latin typeface="Arial"/>
                <a:ea typeface="Arial"/>
                <a:cs typeface="Arial"/>
                <a:sym typeface="Arial"/>
              </a:rPr>
              <a:t>Windows</a:t>
            </a:r>
            <a:r>
              <a:rPr b="0" lang="pt-BR" sz="1100" strike="noStrike">
                <a:solidFill>
                  <a:srgbClr val="232F3E"/>
                </a:solidFill>
                <a:latin typeface="Arial"/>
                <a:ea typeface="Arial"/>
                <a:cs typeface="Arial"/>
                <a:sym typeface="Arial"/>
              </a:rPr>
              <a:t>:</a:t>
            </a:r>
            <a:endParaRPr b="0" sz="1100" strike="noStrike">
              <a:solidFill>
                <a:schemeClr val="dk1"/>
              </a:solidFill>
              <a:latin typeface="Arial"/>
              <a:ea typeface="Arial"/>
              <a:cs typeface="Arial"/>
              <a:sym typeface="Arial"/>
            </a:endParaRPr>
          </a:p>
          <a:p>
            <a:pPr indent="-170999" lvl="1" marL="628560" marR="0" rtl="0" algn="l">
              <a:lnSpc>
                <a:spcPct val="100000"/>
              </a:lnSpc>
              <a:spcBef>
                <a:spcPts val="0"/>
              </a:spcBef>
              <a:spcAft>
                <a:spcPts val="0"/>
              </a:spcAft>
              <a:buClr>
                <a:srgbClr val="232F3E"/>
              </a:buClr>
              <a:buSzPts val="1100"/>
              <a:buFont typeface="Arial"/>
              <a:buChar char="•"/>
            </a:pPr>
            <a:r>
              <a:rPr b="1" i="0" lang="pt-BR" sz="1100" u="none" cap="none" strike="noStrike">
                <a:solidFill>
                  <a:srgbClr val="232F3E"/>
                </a:solidFill>
                <a:latin typeface="Arial"/>
                <a:ea typeface="Arial"/>
                <a:cs typeface="Arial"/>
                <a:sym typeface="Arial"/>
              </a:rPr>
              <a:t>File &gt; Export &gt; Create PDF</a:t>
            </a:r>
            <a:endParaRPr b="0" i="0" sz="1100" u="none" cap="none" strike="noStrike">
              <a:solidFill>
                <a:schemeClr val="dk1"/>
              </a:solidFill>
              <a:latin typeface="Arial"/>
              <a:ea typeface="Arial"/>
              <a:cs typeface="Arial"/>
              <a:sym typeface="Arial"/>
            </a:endParaRPr>
          </a:p>
          <a:p>
            <a:pPr indent="-171000" lvl="0" marL="171360" marR="0" rtl="0" algn="l">
              <a:lnSpc>
                <a:spcPct val="100000"/>
              </a:lnSpc>
              <a:spcBef>
                <a:spcPts val="0"/>
              </a:spcBef>
              <a:spcAft>
                <a:spcPts val="0"/>
              </a:spcAft>
              <a:buClr>
                <a:srgbClr val="232F3E"/>
              </a:buClr>
              <a:buSzPts val="1100"/>
              <a:buFont typeface="Arial"/>
              <a:buChar char="•"/>
            </a:pPr>
            <a:r>
              <a:rPr b="1" lang="pt-BR" sz="1100" strike="noStrike">
                <a:solidFill>
                  <a:srgbClr val="232F3E"/>
                </a:solidFill>
                <a:latin typeface="Arial"/>
                <a:ea typeface="Arial"/>
                <a:cs typeface="Arial"/>
                <a:sym typeface="Arial"/>
              </a:rPr>
              <a:t>Mac</a:t>
            </a:r>
            <a:r>
              <a:rPr b="0" lang="pt-BR" sz="1100" strike="noStrike">
                <a:solidFill>
                  <a:srgbClr val="232F3E"/>
                </a:solidFill>
                <a:latin typeface="Arial"/>
                <a:ea typeface="Arial"/>
                <a:cs typeface="Arial"/>
                <a:sym typeface="Arial"/>
              </a:rPr>
              <a:t> </a:t>
            </a:r>
            <a:endParaRPr b="0" sz="1100" strike="noStrike">
              <a:solidFill>
                <a:schemeClr val="dk1"/>
              </a:solidFill>
              <a:latin typeface="Arial"/>
              <a:ea typeface="Arial"/>
              <a:cs typeface="Arial"/>
              <a:sym typeface="Arial"/>
            </a:endParaRPr>
          </a:p>
          <a:p>
            <a:pPr indent="-170999" lvl="1" marL="628560" marR="0" rtl="0" algn="l">
              <a:lnSpc>
                <a:spcPct val="100000"/>
              </a:lnSpc>
              <a:spcBef>
                <a:spcPts val="0"/>
              </a:spcBef>
              <a:spcAft>
                <a:spcPts val="0"/>
              </a:spcAft>
              <a:buClr>
                <a:srgbClr val="232F3E"/>
              </a:buClr>
              <a:buSzPts val="1100"/>
              <a:buFont typeface="Arial"/>
              <a:buChar char="•"/>
            </a:pPr>
            <a:r>
              <a:rPr b="1" i="0" lang="pt-BR" sz="1100" u="none" cap="none" strike="noStrike">
                <a:solidFill>
                  <a:srgbClr val="232F3E"/>
                </a:solidFill>
                <a:latin typeface="Arial"/>
                <a:ea typeface="Arial"/>
                <a:cs typeface="Arial"/>
                <a:sym typeface="Arial"/>
              </a:rPr>
              <a:t>File &gt; Export &gt; File Format: PDF</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1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pt-BR" sz="1100" strike="noStrike">
                <a:solidFill>
                  <a:srgbClr val="232F3E"/>
                </a:solidFill>
                <a:latin typeface="Arial"/>
                <a:ea typeface="Arial"/>
                <a:cs typeface="Arial"/>
                <a:sym typeface="Arial"/>
              </a:rPr>
              <a:t>Printing Educator Guide</a:t>
            </a:r>
            <a:endParaRPr b="0" sz="1100" strike="noStrike">
              <a:solidFill>
                <a:schemeClr val="dk1"/>
              </a:solidFill>
              <a:latin typeface="Arial"/>
              <a:ea typeface="Arial"/>
              <a:cs typeface="Arial"/>
              <a:sym typeface="Arial"/>
            </a:endParaRPr>
          </a:p>
          <a:p>
            <a:pPr indent="-171000" lvl="0" marL="171360" marR="0" rtl="0" algn="l">
              <a:lnSpc>
                <a:spcPct val="100000"/>
              </a:lnSpc>
              <a:spcBef>
                <a:spcPts val="0"/>
              </a:spcBef>
              <a:spcAft>
                <a:spcPts val="0"/>
              </a:spcAft>
              <a:buClr>
                <a:srgbClr val="232F3E"/>
              </a:buClr>
              <a:buSzPts val="1100"/>
              <a:buFont typeface="Arial"/>
              <a:buChar char="•"/>
            </a:pPr>
            <a:r>
              <a:rPr b="0" lang="pt-BR" sz="1100" strike="noStrike">
                <a:solidFill>
                  <a:srgbClr val="232F3E"/>
                </a:solidFill>
                <a:latin typeface="Arial"/>
                <a:ea typeface="Arial"/>
                <a:cs typeface="Arial"/>
                <a:sym typeface="Arial"/>
              </a:rPr>
              <a:t>Click </a:t>
            </a:r>
            <a:r>
              <a:rPr b="1" lang="pt-BR" sz="1100" strike="noStrike">
                <a:solidFill>
                  <a:srgbClr val="232F3E"/>
                </a:solidFill>
                <a:latin typeface="Arial"/>
                <a:ea typeface="Arial"/>
                <a:cs typeface="Arial"/>
                <a:sym typeface="Arial"/>
              </a:rPr>
              <a:t>View &gt; Notes Pages</a:t>
            </a:r>
            <a:endParaRPr b="0" sz="1100" strike="noStrike">
              <a:solidFill>
                <a:schemeClr val="dk1"/>
              </a:solidFill>
              <a:latin typeface="Arial"/>
              <a:ea typeface="Arial"/>
              <a:cs typeface="Arial"/>
              <a:sym typeface="Arial"/>
            </a:endParaRPr>
          </a:p>
          <a:p>
            <a:pPr indent="-171000" lvl="0" marL="171360" marR="0" rtl="0" algn="l">
              <a:lnSpc>
                <a:spcPct val="100000"/>
              </a:lnSpc>
              <a:spcBef>
                <a:spcPts val="0"/>
              </a:spcBef>
              <a:spcAft>
                <a:spcPts val="0"/>
              </a:spcAft>
              <a:buClr>
                <a:srgbClr val="232F3E"/>
              </a:buClr>
              <a:buSzPts val="1100"/>
              <a:buFont typeface="Arial"/>
              <a:buChar char="•"/>
            </a:pPr>
            <a:r>
              <a:rPr b="1" lang="pt-BR" sz="1100" strike="noStrike">
                <a:solidFill>
                  <a:srgbClr val="232F3E"/>
                </a:solidFill>
                <a:latin typeface="Arial"/>
                <a:ea typeface="Arial"/>
                <a:cs typeface="Arial"/>
                <a:sym typeface="Arial"/>
              </a:rPr>
              <a:t>File &gt; Print &gt; Layout: Notes</a:t>
            </a:r>
            <a:endParaRPr b="0" sz="1100" strike="noStrike">
              <a:solidFill>
                <a:schemeClr val="dk1"/>
              </a:solidFill>
              <a:latin typeface="Arial"/>
              <a:ea typeface="Arial"/>
              <a:cs typeface="Arial"/>
              <a:sym typeface="Arial"/>
            </a:endParaRPr>
          </a:p>
        </p:txBody>
      </p:sp>
      <p:sp>
        <p:nvSpPr>
          <p:cNvPr id="362" name="Google Shape;362;p21:notes"/>
          <p:cNvSpPr/>
          <p:nvPr/>
        </p:nvSpPr>
        <p:spPr>
          <a:xfrm>
            <a:off x="2438280" y="3254400"/>
            <a:ext cx="3547440" cy="604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notes"/>
          <p:cNvSpPr/>
          <p:nvPr/>
        </p:nvSpPr>
        <p:spPr>
          <a:xfrm>
            <a:off x="6154560" y="3254400"/>
            <a:ext cx="3547440" cy="52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notes"/>
          <p:cNvSpPr txBox="1"/>
          <p:nvPr>
            <p:ph idx="1" type="body"/>
          </p:nvPr>
        </p:nvSpPr>
        <p:spPr>
          <a:xfrm>
            <a:off x="228600" y="4000680"/>
            <a:ext cx="7391160" cy="5295600"/>
          </a:xfrm>
          <a:prstGeom prst="rect">
            <a:avLst/>
          </a:prstGeom>
          <a:noFill/>
          <a:ln>
            <a:noFill/>
          </a:ln>
        </p:spPr>
        <p:txBody>
          <a:bodyPr anchorCtr="0" anchor="t" bIns="0" lIns="0" spcFirstLastPara="1" rIns="0" wrap="square" tIns="0">
            <a:noAutofit/>
          </a:bodyPr>
          <a:lstStyle/>
          <a:p>
            <a:pPr indent="-216000" lvl="0" marL="216000" rtl="0" algn="l">
              <a:lnSpc>
                <a:spcPct val="100000"/>
              </a:lnSpc>
              <a:spcBef>
                <a:spcPts val="0"/>
              </a:spcBef>
              <a:spcAft>
                <a:spcPts val="0"/>
              </a:spcAft>
              <a:buNone/>
            </a:pPr>
            <a:r>
              <a:rPr b="0" lang="pt-BR" sz="2000" strike="noStrike">
                <a:latin typeface="Arial"/>
                <a:ea typeface="Arial"/>
                <a:cs typeface="Arial"/>
                <a:sym typeface="Arial"/>
              </a:rPr>
              <a:t>Objetivo: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Este Guia de atividades faz parte das ofertas de conteúdo do AWS Educate. O objetivo deste guia de lançamento e configuração de uma instância do Amazon EC2 da Amazon é fornecer aos educadores prompts e atividades de extensão em apoio às atividades em nuvem. O guia inclui uma atividade voltada para o aluno chamada “Iniciando e configurando uma instância do Amazon EC2” e as notas específicas do educador correspondentes para orientar a facilitação da atividade.</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Descrição: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Este Guia de atividades estrutura a atividade para iniciar e configurar uma instância do Amazon EC2.</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Quais são os objetivos de iniciar e configurar um Guia de atividades de instância do Amazon EC2? Ao usar o guia, os educadores serão capazes de:</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Compreender as metas da atividade, objetivos de aprendizagem, conceitos-chave e terminologia</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Facilite a aprendizagem do aluno antes, durante e depois da atividade</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Avalie o conhecimento dos alunos sobre o Amazon EC2</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Conteúdo do guia:</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Atividades de preparação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Ativar conhecimento prévio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Discussão pré-atividade</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Facilitação de atividades</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Estratégias de alfabetização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Prompts de linguagem</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Descolar</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Verificando a compreensão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Assessments</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Principais conceitos e terminologia</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Específico da tarefa</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Baseado em desempenho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Relatório de atividades e atividades de extensão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Discussão pós-atividade</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Representam conceitos</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Atividades de extensão</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Recursos adicionais</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Use esses recursos por meio do AWS Management Console para concluir as tarefas relacionadas ao Amazon EC2:</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Introdução ao Amazon EC2 (links para um site externo): https://aws.amazon.com/ec2/getting-started/.</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Tutorial: Introdução às instâncias do Amazon EC2 Linux (links para um site externo): HTTPs://docs.aws.amazon.com/AWSEC2/latest/UserGuide/EC2_GetStarted.html</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Configurando com o Amazon EC2 (links para um site externo): https://docs.aws.amazon.com/AWSEC2/latest/UserGuide/get-set-up-for-amazon-ec2.html</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O que é Amazon EC2? (links para um site externo): https://docs.aws.amazon.com/AWSEC2/latest/UserGuide/concepts.html</a:t>
            </a:r>
            <a:endParaRPr/>
          </a:p>
        </p:txBody>
      </p:sp>
      <p:sp>
        <p:nvSpPr>
          <p:cNvPr id="365" name="Google Shape;365;p21:notes"/>
          <p:cNvSpPr txBox="1"/>
          <p:nvPr/>
        </p:nvSpPr>
        <p:spPr>
          <a:xfrm>
            <a:off x="0" y="0"/>
            <a:ext cx="3368160" cy="5043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pt-BR" sz="1200" strike="noStrike">
                <a:solidFill>
                  <a:srgbClr val="000000"/>
                </a:solidFill>
                <a:latin typeface="Arial"/>
                <a:ea typeface="Arial"/>
                <a:cs typeface="Arial"/>
                <a:sym typeface="Arial"/>
              </a:rPr>
              <a:t>Launching and configuring an Amazon EC2 Instance</a:t>
            </a:r>
            <a:endParaRPr b="0" sz="120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2:notes"/>
          <p:cNvSpPr/>
          <p:nvPr>
            <p:ph idx="2" type="sldImg"/>
          </p:nvPr>
        </p:nvSpPr>
        <p:spPr>
          <a:xfrm>
            <a:off x="373063" y="693738"/>
            <a:ext cx="1524000" cy="1973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22:notes"/>
          <p:cNvSpPr txBox="1"/>
          <p:nvPr>
            <p:ph idx="1" type="body"/>
          </p:nvPr>
        </p:nvSpPr>
        <p:spPr>
          <a:xfrm>
            <a:off x="372960" y="2855880"/>
            <a:ext cx="7170480" cy="5944680"/>
          </a:xfrm>
          <a:prstGeom prst="rect">
            <a:avLst/>
          </a:prstGeom>
          <a:noFill/>
          <a:ln>
            <a:noFill/>
          </a:ln>
        </p:spPr>
        <p:txBody>
          <a:bodyPr anchorCtr="0" anchor="t" bIns="0" lIns="0" spcFirstLastPara="1" rIns="0" wrap="square" tIns="0">
            <a:noAutofit/>
          </a:bodyPr>
          <a:lstStyle/>
          <a:p>
            <a:pPr indent="-216000" lvl="0" marL="216000" rtl="0" algn="l">
              <a:lnSpc>
                <a:spcPct val="100000"/>
              </a:lnSpc>
              <a:spcBef>
                <a:spcPts val="0"/>
              </a:spcBef>
              <a:spcAft>
                <a:spcPts val="0"/>
              </a:spcAft>
              <a:buNone/>
            </a:pPr>
            <a:r>
              <a:rPr b="0" lang="pt-BR" sz="2000" strike="noStrike">
                <a:latin typeface="Arial"/>
                <a:ea typeface="Arial"/>
                <a:cs typeface="Arial"/>
                <a:sym typeface="Arial"/>
              </a:rPr>
              <a:t>Representam conceitos</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Peça aos alunos que desenhem um diagrama do que construíram nesta atividade. Certifique-se de que eles capturem os principais conceitos e terminologia que aprenderam durante a atividade. Peça aos alunos que compartilhem seu trabalho em pares, grupos ou com a classe inteira e expliquem seus diagramas. Peça-lhes que declarem o que funcionou bem e quais desafios enfrentaram durante a atividade.</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Discussão pós-atividade</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Desta vez, peça aos alunos que apresentem sua própria ideia de caso de uso (no lugar do BitBeat) e, em seguida, peça aos alunos que troquem casos de uso. Como alternativa, forneça um caso de uso mais especializado que seja mais relevante para seus alunos.</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Desafio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Fazer: apresentar o (s) caso (s) de uso como um desafio e fazer com que os alunos concluam o desafio e compartilhem como o abordaram. Faça com que a classe ou um painel de jurados vote no vencedor do desafio e conceda um prêmio.</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Extensão: percursos de carreira</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O que fazer: peça aos alunos que escolham um plano de carreira (entre os 12 mostrados no portal do aluno). Vá para o repositório de conteúdo no Portal Educar da AWS e baixe os Guias do Educador para cada plano de carreira. Agrupe os alunos em pares ou pequenos grupos com base em interesses sobrepostos e peça-lhes que concluam a atividade do aluno em cada Guia do educador alinhado ao caminho.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Link: https://www.awseducate.com/educator/s/content</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Extensão: Revisão de Documentação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Fazer: Familiarizar-se e compreender a documentação da AWS é um hábito de prática recomendada. Peça aos alunos que analisem a documentação do AWS EC2 e elaborem as perguntas que eles têm após lê-la. Peça-lhes que discutam quando e como usariam uma documentação como esta e quaisquer desafios que tenham com as informações apresentadas. https://docs.aws.amazon.com/AWSEC2/latest/UserGuide/concepts.html</a:t>
            </a:r>
            <a:endParaRPr b="0" sz="2000" strike="noStrike">
              <a:latin typeface="Arial"/>
              <a:ea typeface="Arial"/>
              <a:cs typeface="Arial"/>
              <a:sym typeface="Arial"/>
            </a:endParaRPr>
          </a:p>
        </p:txBody>
      </p:sp>
      <p:sp>
        <p:nvSpPr>
          <p:cNvPr id="373" name="Google Shape;373;p22: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pt-BR" sz="1200" strike="noStrike">
                <a:solidFill>
                  <a:schemeClr val="dk1"/>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3:notes"/>
          <p:cNvSpPr/>
          <p:nvPr>
            <p:ph idx="2" type="sldImg"/>
          </p:nvPr>
        </p:nvSpPr>
        <p:spPr>
          <a:xfrm>
            <a:off x="373063" y="1074738"/>
            <a:ext cx="1760537" cy="22780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1" name="Google Shape;381;p23:notes"/>
          <p:cNvSpPr txBox="1"/>
          <p:nvPr>
            <p:ph idx="1" type="body"/>
          </p:nvPr>
        </p:nvSpPr>
        <p:spPr>
          <a:xfrm>
            <a:off x="372960" y="2855880"/>
            <a:ext cx="7170480" cy="5944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pt-BR" sz="2000" strike="noStrike">
                <a:latin typeface="Arial"/>
                <a:ea typeface="Arial"/>
                <a:cs typeface="Arial"/>
                <a:sym typeface="Arial"/>
              </a:rPr>
              <a:t>Avaliações - conceitos-chave e avaliação de terminologia Page 1</a:t>
            </a:r>
            <a:endParaRPr b="0" sz="2000" strike="noStrike">
              <a:latin typeface="Arial"/>
              <a:ea typeface="Arial"/>
              <a:cs typeface="Arial"/>
              <a:sym typeface="Arial"/>
            </a:endParaRPr>
          </a:p>
        </p:txBody>
      </p:sp>
      <p:sp>
        <p:nvSpPr>
          <p:cNvPr id="382" name="Google Shape;382;p23: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pt-BR" sz="1200" strike="noStrike">
                <a:solidFill>
                  <a:schemeClr val="dk1"/>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
        <p:nvSpPr>
          <p:cNvPr id="383" name="Google Shape;383;p23:notes"/>
          <p:cNvSpPr txBox="1"/>
          <p:nvPr/>
        </p:nvSpPr>
        <p:spPr>
          <a:xfrm>
            <a:off x="0" y="0"/>
            <a:ext cx="3368160" cy="5043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pt-BR" sz="1200" strike="noStrike">
                <a:solidFill>
                  <a:srgbClr val="000000"/>
                </a:solidFill>
                <a:latin typeface="Arial"/>
                <a:ea typeface="Arial"/>
                <a:cs typeface="Arial"/>
                <a:sym typeface="Arial"/>
              </a:rPr>
              <a:t>Launching and configuring an Amazon EC2 Instance</a:t>
            </a:r>
            <a:endParaRPr b="0" sz="120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4:notes"/>
          <p:cNvSpPr/>
          <p:nvPr>
            <p:ph idx="2" type="sldImg"/>
          </p:nvPr>
        </p:nvSpPr>
        <p:spPr>
          <a:xfrm>
            <a:off x="373063" y="1074738"/>
            <a:ext cx="1760537" cy="22780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p24:notes"/>
          <p:cNvSpPr txBox="1"/>
          <p:nvPr>
            <p:ph idx="1" type="body"/>
          </p:nvPr>
        </p:nvSpPr>
        <p:spPr>
          <a:xfrm>
            <a:off x="372960" y="2855880"/>
            <a:ext cx="7170480" cy="5944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pt-BR" sz="2000" strike="noStrike">
                <a:latin typeface="Arial"/>
                <a:ea typeface="Arial"/>
                <a:cs typeface="Arial"/>
                <a:sym typeface="Arial"/>
              </a:rPr>
              <a:t>Assessments-Key concepts and terminology assessment Page 2</a:t>
            </a:r>
            <a:endParaRPr b="0" sz="2000" strike="noStrike">
              <a:latin typeface="Arial"/>
              <a:ea typeface="Arial"/>
              <a:cs typeface="Arial"/>
              <a:sym typeface="Arial"/>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p:txBody>
      </p:sp>
      <p:sp>
        <p:nvSpPr>
          <p:cNvPr id="390" name="Google Shape;390;p24: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pt-BR" sz="1200" strike="noStrike">
                <a:solidFill>
                  <a:schemeClr val="dk1"/>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
        <p:nvSpPr>
          <p:cNvPr id="391" name="Google Shape;391;p24:notes"/>
          <p:cNvSpPr txBox="1"/>
          <p:nvPr/>
        </p:nvSpPr>
        <p:spPr>
          <a:xfrm>
            <a:off x="0" y="0"/>
            <a:ext cx="3368160" cy="5043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pt-BR" sz="1200" strike="noStrike">
                <a:solidFill>
                  <a:srgbClr val="000000"/>
                </a:solidFill>
                <a:latin typeface="Arial"/>
                <a:ea typeface="Arial"/>
                <a:cs typeface="Arial"/>
                <a:sym typeface="Arial"/>
              </a:rPr>
              <a:t>Launching and configuring an Amazon EC2 Instance</a:t>
            </a:r>
            <a:endParaRPr b="0" sz="120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5:notes"/>
          <p:cNvSpPr/>
          <p:nvPr>
            <p:ph idx="2" type="sldImg"/>
          </p:nvPr>
        </p:nvSpPr>
        <p:spPr>
          <a:xfrm>
            <a:off x="373063" y="1074738"/>
            <a:ext cx="1760537" cy="22780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7" name="Google Shape;397;p25:notes"/>
          <p:cNvSpPr txBox="1"/>
          <p:nvPr>
            <p:ph idx="1" type="body"/>
          </p:nvPr>
        </p:nvSpPr>
        <p:spPr>
          <a:xfrm>
            <a:off x="372960" y="2855880"/>
            <a:ext cx="7170480" cy="5944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pt-BR" sz="2000" strike="noStrike">
                <a:latin typeface="Arial"/>
                <a:ea typeface="Arial"/>
                <a:cs typeface="Arial"/>
                <a:sym typeface="Arial"/>
              </a:rPr>
              <a:t>Task assessment Page 1</a:t>
            </a:r>
            <a:endParaRPr b="0" sz="2000" strike="noStrike">
              <a:latin typeface="Arial"/>
              <a:ea typeface="Arial"/>
              <a:cs typeface="Arial"/>
              <a:sym typeface="Arial"/>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p:txBody>
      </p:sp>
      <p:sp>
        <p:nvSpPr>
          <p:cNvPr id="398" name="Google Shape;398;p25: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pt-BR" sz="1200" strike="noStrike">
                <a:solidFill>
                  <a:schemeClr val="dk1"/>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
        <p:nvSpPr>
          <p:cNvPr id="399" name="Google Shape;399;p25:notes"/>
          <p:cNvSpPr txBox="1"/>
          <p:nvPr/>
        </p:nvSpPr>
        <p:spPr>
          <a:xfrm>
            <a:off x="0" y="0"/>
            <a:ext cx="3368160" cy="5043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pt-BR" sz="1200" strike="noStrike">
                <a:solidFill>
                  <a:srgbClr val="000000"/>
                </a:solidFill>
                <a:latin typeface="Arial"/>
                <a:ea typeface="Arial"/>
                <a:cs typeface="Arial"/>
                <a:sym typeface="Arial"/>
              </a:rPr>
              <a:t>Launching and configuring an Amazon EC2 Instance</a:t>
            </a:r>
            <a:endParaRPr b="0" sz="120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6:notes"/>
          <p:cNvSpPr/>
          <p:nvPr>
            <p:ph idx="2" type="sldImg"/>
          </p:nvPr>
        </p:nvSpPr>
        <p:spPr>
          <a:xfrm>
            <a:off x="373063" y="1074738"/>
            <a:ext cx="1760537" cy="22780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5" name="Google Shape;405;p26:notes"/>
          <p:cNvSpPr txBox="1"/>
          <p:nvPr>
            <p:ph idx="1" type="body"/>
          </p:nvPr>
        </p:nvSpPr>
        <p:spPr>
          <a:xfrm>
            <a:off x="372960" y="2855880"/>
            <a:ext cx="7170480" cy="5944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pt-BR" sz="2000" strike="noStrike">
                <a:latin typeface="Arial"/>
                <a:ea typeface="Arial"/>
                <a:cs typeface="Arial"/>
                <a:sym typeface="Arial"/>
              </a:rPr>
              <a:t>Task and Performance-Based assessment Pages 1-2</a:t>
            </a:r>
            <a:endParaRPr b="0" sz="2000" strike="noStrike">
              <a:latin typeface="Arial"/>
              <a:ea typeface="Arial"/>
              <a:cs typeface="Arial"/>
              <a:sym typeface="Arial"/>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p:txBody>
      </p:sp>
      <p:sp>
        <p:nvSpPr>
          <p:cNvPr id="406" name="Google Shape;406;p26: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pt-BR" sz="1200" strike="noStrike">
                <a:solidFill>
                  <a:schemeClr val="dk1"/>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
        <p:nvSpPr>
          <p:cNvPr id="407" name="Google Shape;407;p26:notes"/>
          <p:cNvSpPr txBox="1"/>
          <p:nvPr/>
        </p:nvSpPr>
        <p:spPr>
          <a:xfrm>
            <a:off x="0" y="0"/>
            <a:ext cx="3368160" cy="5043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pt-BR" sz="1200" strike="noStrike">
                <a:solidFill>
                  <a:srgbClr val="000000"/>
                </a:solidFill>
                <a:latin typeface="Arial"/>
                <a:ea typeface="Arial"/>
                <a:cs typeface="Arial"/>
                <a:sym typeface="Arial"/>
              </a:rPr>
              <a:t>Launching and configuring an Amazon EC2 Instance</a:t>
            </a:r>
            <a:endParaRPr b="0" sz="120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373063" y="693738"/>
            <a:ext cx="1524000" cy="1973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3:notes"/>
          <p:cNvSpPr txBox="1"/>
          <p:nvPr>
            <p:ph idx="1" type="body"/>
          </p:nvPr>
        </p:nvSpPr>
        <p:spPr>
          <a:xfrm>
            <a:off x="372960" y="2855880"/>
            <a:ext cx="7170480" cy="5944680"/>
          </a:xfrm>
          <a:prstGeom prst="rect">
            <a:avLst/>
          </a:prstGeom>
          <a:noFill/>
          <a:ln>
            <a:noFill/>
          </a:ln>
        </p:spPr>
        <p:txBody>
          <a:bodyPr anchorCtr="0" anchor="t" bIns="0" lIns="0" spcFirstLastPara="1" rIns="0" wrap="square" tIns="0">
            <a:noAutofit/>
          </a:bodyPr>
          <a:lstStyle/>
          <a:p>
            <a:pPr indent="-216000" lvl="0" marL="216000" rtl="0" algn="l">
              <a:lnSpc>
                <a:spcPct val="100000"/>
              </a:lnSpc>
              <a:spcBef>
                <a:spcPts val="0"/>
              </a:spcBef>
              <a:spcAft>
                <a:spcPts val="0"/>
              </a:spcAft>
              <a:buNone/>
            </a:pPr>
            <a:r>
              <a:rPr b="0" lang="pt-BR" sz="1800" strike="noStrike">
                <a:latin typeface="Arial"/>
                <a:ea typeface="Arial"/>
                <a:cs typeface="Arial"/>
                <a:sym typeface="Arial"/>
              </a:rPr>
              <a:t>Facilitação de atividades, página 3:</a:t>
            </a:r>
            <a:endParaRPr/>
          </a:p>
          <a:p>
            <a:pPr indent="-216000" lvl="0" marL="216000" rtl="0" algn="l">
              <a:lnSpc>
                <a:spcPct val="100000"/>
              </a:lnSpc>
              <a:spcBef>
                <a:spcPts val="0"/>
              </a:spcBef>
              <a:spcAft>
                <a:spcPts val="0"/>
              </a:spcAft>
              <a:buNone/>
            </a:pPr>
            <a:r>
              <a:t/>
            </a:r>
            <a:endParaRPr b="0" sz="18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1800" strike="noStrike">
                <a:latin typeface="Arial"/>
                <a:ea typeface="Arial"/>
                <a:cs typeface="Arial"/>
                <a:sym typeface="Arial"/>
              </a:rPr>
              <a:t>Estratégia de alfabetização (IP)</a:t>
            </a:r>
            <a:endParaRPr/>
          </a:p>
          <a:p>
            <a:pPr indent="-216000" lvl="0" marL="216000" rtl="0" algn="l">
              <a:lnSpc>
                <a:spcPct val="100000"/>
              </a:lnSpc>
              <a:spcBef>
                <a:spcPts val="0"/>
              </a:spcBef>
              <a:spcAft>
                <a:spcPts val="0"/>
              </a:spcAft>
              <a:buNone/>
            </a:pPr>
            <a:r>
              <a:rPr b="0" lang="pt-BR" sz="1800" strike="noStrike">
                <a:latin typeface="Arial"/>
                <a:ea typeface="Arial"/>
                <a:cs typeface="Arial"/>
                <a:sym typeface="Arial"/>
              </a:rPr>
              <a:t>Peça aos alunos que leiam as páginas 1-3. Enquanto os alunos leem, faça-os circular termos importantes que conhecem e sublinhar termos que não conhecem. Depois que os alunos terminarem de ler, discuta a tarefa da atividade. Escolha um aluno para reformular e explicar a tarefa da atividade usando os termos identificados na leitura. Certifique-se de que os termos e conceitos-chave identificados pelos alunos sejam discutidos por toda a classe.</a:t>
            </a:r>
            <a:endParaRPr/>
          </a:p>
          <a:p>
            <a:pPr indent="-216000" lvl="0" marL="216000" rtl="0" algn="l">
              <a:lnSpc>
                <a:spcPct val="100000"/>
              </a:lnSpc>
              <a:spcBef>
                <a:spcPts val="0"/>
              </a:spcBef>
              <a:spcAft>
                <a:spcPts val="0"/>
              </a:spcAft>
              <a:buNone/>
            </a:pPr>
            <a:r>
              <a:rPr b="0" lang="pt-BR" sz="1800" strike="noStrike">
                <a:latin typeface="Arial"/>
                <a:ea typeface="Arial"/>
                <a:cs typeface="Arial"/>
                <a:sym typeface="Arial"/>
              </a:rPr>
              <a:t>Considere exibir as definições para cada termo e conceito em um local visível na sala de aula ou peça aos alunos que combinem os termos e definições em pares. Como alternativa, pergunte aos alunos o nome de um serviço da web que fornece capacidade de computação redimensionável na nuvem na forma de uma máquina virtual e verifique se eles entendem os termos e definições principais. Uma avaliação de terminologia também está incluída neste baralho como uma opção para verificar a compreensão do aluno.</a:t>
            </a:r>
            <a:endParaRPr/>
          </a:p>
          <a:p>
            <a:pPr indent="-216000" lvl="0" marL="216000" rtl="0" algn="l">
              <a:lnSpc>
                <a:spcPct val="100000"/>
              </a:lnSpc>
              <a:spcBef>
                <a:spcPts val="0"/>
              </a:spcBef>
              <a:spcAft>
                <a:spcPts val="0"/>
              </a:spcAft>
              <a:buNone/>
            </a:pPr>
            <a:r>
              <a:t/>
            </a:r>
            <a:endParaRPr b="0" sz="18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1800" strike="noStrike">
                <a:latin typeface="Arial"/>
                <a:ea typeface="Arial"/>
                <a:cs typeface="Arial"/>
                <a:sym typeface="Arial"/>
              </a:rPr>
              <a:t>Estratégia de Alfabetização (O)</a:t>
            </a:r>
            <a:endParaRPr/>
          </a:p>
          <a:p>
            <a:pPr indent="-216000" lvl="0" marL="216000" rtl="0" algn="l">
              <a:lnSpc>
                <a:spcPct val="100000"/>
              </a:lnSpc>
              <a:spcBef>
                <a:spcPts val="0"/>
              </a:spcBef>
              <a:spcAft>
                <a:spcPts val="0"/>
              </a:spcAft>
              <a:buNone/>
            </a:pPr>
            <a:r>
              <a:rPr b="0" lang="pt-BR" sz="1800" strike="noStrike">
                <a:latin typeface="Arial"/>
                <a:ea typeface="Arial"/>
                <a:cs typeface="Arial"/>
                <a:sym typeface="Arial"/>
              </a:rPr>
              <a:t>Peça aos alunos que leiam as páginas 1-3. Enquanto os alunos leem, peça-lhes que destacem termos importantes. Depois que os alunos terminarem a leitura, eles devem escrever a tarefa da atividade, explicando a tarefa em suas próprias palavras e certificando-se de incluir os termos identificados na leitura. Considere oferecer acesso a definições ou solicitar que os alunos encontrem as definições de termos importantes online.</a:t>
            </a:r>
            <a:endParaRPr/>
          </a:p>
          <a:p>
            <a:pPr indent="-216000" lvl="0" marL="216000" rtl="0" algn="l">
              <a:lnSpc>
                <a:spcPct val="100000"/>
              </a:lnSpc>
              <a:spcBef>
                <a:spcPts val="0"/>
              </a:spcBef>
              <a:spcAft>
                <a:spcPts val="0"/>
              </a:spcAft>
              <a:buNone/>
            </a:pPr>
            <a:r>
              <a:t/>
            </a:r>
            <a:endParaRPr b="0" sz="18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1800" strike="noStrike">
                <a:latin typeface="Arial"/>
                <a:ea typeface="Arial"/>
                <a:cs typeface="Arial"/>
                <a:sym typeface="Arial"/>
              </a:rPr>
              <a:t>Prompt de linguagem</a:t>
            </a:r>
            <a:endParaRPr/>
          </a:p>
          <a:p>
            <a:pPr indent="-216000" lvl="0" marL="216000" rtl="0" algn="l">
              <a:lnSpc>
                <a:spcPct val="100000"/>
              </a:lnSpc>
              <a:spcBef>
                <a:spcPts val="0"/>
              </a:spcBef>
              <a:spcAft>
                <a:spcPts val="0"/>
              </a:spcAft>
              <a:buNone/>
            </a:pPr>
            <a:r>
              <a:rPr b="0" lang="pt-BR" sz="1800" strike="noStrike">
                <a:latin typeface="Arial"/>
                <a:ea typeface="Arial"/>
                <a:cs typeface="Arial"/>
                <a:sym typeface="Arial"/>
              </a:rPr>
              <a:t>Esta terminologia específica da AWS pode ser nova para os alunos e é importante para ter sucesso nesta atividade:</a:t>
            </a:r>
            <a:endParaRPr/>
          </a:p>
          <a:p>
            <a:pPr indent="-216000" lvl="0" marL="216000" rtl="0" algn="l">
              <a:lnSpc>
                <a:spcPct val="100000"/>
              </a:lnSpc>
              <a:spcBef>
                <a:spcPts val="0"/>
              </a:spcBef>
              <a:spcAft>
                <a:spcPts val="0"/>
              </a:spcAft>
              <a:buNone/>
            </a:pPr>
            <a:r>
              <a:rPr b="0" lang="pt-BR" sz="1800" strike="noStrike">
                <a:latin typeface="Arial"/>
                <a:ea typeface="Arial"/>
                <a:cs typeface="Arial"/>
                <a:sym typeface="Arial"/>
              </a:rPr>
              <a:t>Amazon Elastic Compute Cloud (EC2): um serviço da web que fornece capacidade de computação redimensionável e segura na nuvem; projetado para tornar a computação em nuvem em escala da web mais fácil para os desenvolvedores</a:t>
            </a:r>
            <a:endParaRPr/>
          </a:p>
          <a:p>
            <a:pPr indent="-216000" lvl="0" marL="216000" rtl="0" algn="l">
              <a:lnSpc>
                <a:spcPct val="100000"/>
              </a:lnSpc>
              <a:spcBef>
                <a:spcPts val="0"/>
              </a:spcBef>
              <a:spcAft>
                <a:spcPts val="0"/>
              </a:spcAft>
              <a:buNone/>
            </a:pPr>
            <a:r>
              <a:rPr b="0" lang="pt-BR" sz="1800" strike="noStrike">
                <a:latin typeface="Arial"/>
                <a:ea typeface="Arial"/>
                <a:cs typeface="Arial"/>
                <a:sym typeface="Arial"/>
              </a:rPr>
              <a:t>Amazon Machine Images (AMIs): modelos pré-configurados para instâncias; empacote os bits necessários para o seu servidor (incluindo o sistema operacional e software adicional)</a:t>
            </a:r>
            <a:endParaRPr/>
          </a:p>
          <a:p>
            <a:pPr indent="-216000" lvl="0" marL="216000" rtl="0" algn="l">
              <a:lnSpc>
                <a:spcPct val="100000"/>
              </a:lnSpc>
              <a:spcBef>
                <a:spcPts val="0"/>
              </a:spcBef>
              <a:spcAft>
                <a:spcPts val="0"/>
              </a:spcAft>
              <a:buNone/>
            </a:pPr>
            <a:r>
              <a:rPr b="0" lang="pt-BR" sz="1800" strike="noStrike">
                <a:latin typeface="Arial"/>
                <a:ea typeface="Arial"/>
                <a:cs typeface="Arial"/>
                <a:sym typeface="Arial"/>
              </a:rPr>
              <a:t>Instância: uma instância é um servidor virtual na nuvem AWS</a:t>
            </a:r>
            <a:endParaRPr/>
          </a:p>
          <a:p>
            <a:pPr indent="-216000" lvl="0" marL="216000" rtl="0" algn="l">
              <a:lnSpc>
                <a:spcPct val="100000"/>
              </a:lnSpc>
              <a:spcBef>
                <a:spcPts val="0"/>
              </a:spcBef>
              <a:spcAft>
                <a:spcPts val="0"/>
              </a:spcAft>
              <a:buNone/>
            </a:pPr>
            <a:r>
              <a:rPr b="0" lang="pt-BR" sz="1800" strike="noStrike">
                <a:latin typeface="Arial"/>
                <a:ea typeface="Arial"/>
                <a:cs typeface="Arial"/>
                <a:sym typeface="Arial"/>
              </a:rPr>
              <a:t>Regiões: locais físicos para seus recursos (como instâncias)</a:t>
            </a:r>
            <a:endParaRPr/>
          </a:p>
          <a:p>
            <a:pPr indent="-216000" lvl="0" marL="216000" rtl="0" algn="l">
              <a:lnSpc>
                <a:spcPct val="100000"/>
              </a:lnSpc>
              <a:spcBef>
                <a:spcPts val="0"/>
              </a:spcBef>
              <a:spcAft>
                <a:spcPts val="0"/>
              </a:spcAft>
              <a:buNone/>
            </a:pPr>
            <a:r>
              <a:rPr b="0" lang="pt-BR" sz="1800" strike="noStrike">
                <a:latin typeface="Arial"/>
                <a:ea typeface="Arial"/>
                <a:cs typeface="Arial"/>
                <a:sym typeface="Arial"/>
              </a:rPr>
              <a:t>Nuvens privadas virtuais (VPCs): redes virtuais que você cria que são logicamente isoladas do resto da nuvem AWS e que você pode opcionalmente se conectar à sua própria rede</a:t>
            </a:r>
            <a:endParaRPr/>
          </a:p>
        </p:txBody>
      </p:sp>
      <p:sp>
        <p:nvSpPr>
          <p:cNvPr id="106" name="Google Shape;106;p3: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pt-BR"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373063" y="693738"/>
            <a:ext cx="1524000" cy="1973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p4:notes"/>
          <p:cNvSpPr txBox="1"/>
          <p:nvPr>
            <p:ph idx="1" type="body"/>
          </p:nvPr>
        </p:nvSpPr>
        <p:spPr>
          <a:xfrm>
            <a:off x="372960" y="2855880"/>
            <a:ext cx="7170480" cy="5944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pt-BR" sz="1400" strike="noStrike">
                <a:latin typeface="Arial"/>
                <a:ea typeface="Arial"/>
                <a:cs typeface="Arial"/>
                <a:sym typeface="Arial"/>
              </a:rPr>
              <a:t>Facilitação de atividades, página 4:</a:t>
            </a:r>
            <a:endParaRPr/>
          </a:p>
          <a:p>
            <a:pPr indent="0" lvl="0" marL="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Verifique a compreensão (IP e O)</a:t>
            </a:r>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Antes dos alunos lançarem uma instância EC2:</a:t>
            </a:r>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Pergunte: O que é um VPC padrão?</a:t>
            </a:r>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Informações básicas para informar as respostas: Quando você cria sua conta da AWS, a AWS cria um VPC padrão para você em cada região. O VPC padrão contém uma sub-rede padrão. Você pode querer revisar a seguinte terminologia: Amazon VPC e sub-rede. Amazon VPC é uma rede virtual isolada logisticamente na nuvem AWS. Você define o espaço de endereço IP de um VPC a partir dos intervalos selecionados. Uma sub-rede é um segmento do intervalo de endereços IP de um VPC onde você pode colocar grupos de recursos isolados.</a:t>
            </a:r>
            <a:endParaRPr/>
          </a:p>
          <a:p>
            <a:pPr indent="0" lvl="0" marL="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Descolar</a:t>
            </a:r>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Conforme os alunos iniciam suas instâncias, eles podem escolher os modelos errados. Certifique-se de selecionar Amazon Linux 2 AMI (HVM) e o tipo de instância correto: instância t2.micro.</a:t>
            </a:r>
            <a:endParaRPr/>
          </a:p>
          <a:p>
            <a:pPr indent="0" lvl="0" marL="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Suporte online</a:t>
            </a:r>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Esteja preparado para fazer as perguntas acima enquanto os alunos realizam a atividade. Considere reunir os alunos para discutir ou fazer perguntas no chat. Incentive os alunos a fazer perguntas no bate-papo e estar preparados para os desafios comuns que os alunos encontram na seção de desbloqueio acima.</a:t>
            </a:r>
            <a:endParaRPr/>
          </a:p>
          <a:p>
            <a:pPr indent="0" lvl="0" marL="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Prompt de linguagem</a:t>
            </a:r>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Esta terminologia e conceito podem ser novos para os alunos:</a:t>
            </a:r>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Bootstrapping: código executado quando um computador é inicializado; um processo que carrega e executa comandos automaticamente.</a:t>
            </a:r>
            <a:endParaRPr b="0" sz="2000" strike="noStrike">
              <a:latin typeface="Arial"/>
              <a:ea typeface="Arial"/>
              <a:cs typeface="Arial"/>
              <a:sym typeface="Arial"/>
            </a:endParaRPr>
          </a:p>
        </p:txBody>
      </p:sp>
      <p:sp>
        <p:nvSpPr>
          <p:cNvPr id="122" name="Google Shape;122;p4: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pt-BR" sz="1200" strike="noStrike">
                <a:solidFill>
                  <a:schemeClr val="dk1"/>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p:nvPr>
            <p:ph idx="2" type="sldImg"/>
          </p:nvPr>
        </p:nvSpPr>
        <p:spPr>
          <a:xfrm>
            <a:off x="373063" y="693738"/>
            <a:ext cx="1524000" cy="1973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5:notes"/>
          <p:cNvSpPr txBox="1"/>
          <p:nvPr>
            <p:ph idx="1" type="body"/>
          </p:nvPr>
        </p:nvSpPr>
        <p:spPr>
          <a:xfrm>
            <a:off x="372960" y="2855880"/>
            <a:ext cx="7170480" cy="5944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pt-BR" sz="1400" strike="noStrike">
                <a:latin typeface="Arial"/>
                <a:ea typeface="Arial"/>
                <a:cs typeface="Arial"/>
                <a:sym typeface="Arial"/>
              </a:rPr>
              <a:t>Facilitação de atividades, página 4:</a:t>
            </a:r>
            <a:endParaRPr/>
          </a:p>
          <a:p>
            <a:pPr indent="0" lvl="0" marL="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Verifique a compreensão (IP e O)</a:t>
            </a:r>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Antes dos alunos lançarem uma instância EC2:</a:t>
            </a:r>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Pergunte: O que é um VPC padrão?</a:t>
            </a:r>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Informações básicas para informar as respostas: Quando você cria sua conta da AWS, a AWS cria um VPC padrão para você em cada região. O VPC padrão contém uma sub-rede padrão. Você pode querer revisar a seguinte terminologia: Amazon VPC e sub-rede. Amazon VPC é uma rede virtual isolada logisticamente na nuvem AWS. Você define o espaço de endereço IP de um VPC a partir dos intervalos selecionados. Uma sub-rede é um segmento do intervalo de endereços IP de um VPC onde você pode colocar grupos de recursos isolados.</a:t>
            </a:r>
            <a:endParaRPr/>
          </a:p>
          <a:p>
            <a:pPr indent="0" lvl="0" marL="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Descolar</a:t>
            </a:r>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Conforme os alunos iniciam suas instâncias, eles podem escolher os modelos errados. Certifique-se de selecionar Amazon Linux 2 AMI (HVM) e o tipo de instância correto: instância t2.micro.</a:t>
            </a:r>
            <a:endParaRPr/>
          </a:p>
          <a:p>
            <a:pPr indent="0" lvl="0" marL="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Suporte online</a:t>
            </a:r>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Esteja preparado para fazer as perguntas acima enquanto os alunos realizam a atividade. Considere reunir os alunos para discutir ou fazer perguntas no chat. Incentive os alunos a fazer perguntas no bate-papo e estar preparados para os desafios comuns que os alunos encontram na seção de desbloqueio acima.</a:t>
            </a:r>
            <a:endParaRPr/>
          </a:p>
          <a:p>
            <a:pPr indent="0" lvl="0" marL="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Prompt de linguagem</a:t>
            </a:r>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Esta terminologia e conceito podem ser novos para os alunos:</a:t>
            </a:r>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Bootstrapping: código executado quando um computador é inicializado; um processo que carrega e executa comandos automaticamente.</a:t>
            </a:r>
            <a:endParaRPr b="0" sz="2000" strike="noStrike">
              <a:latin typeface="Arial"/>
              <a:ea typeface="Arial"/>
              <a:cs typeface="Arial"/>
              <a:sym typeface="Arial"/>
            </a:endParaRPr>
          </a:p>
        </p:txBody>
      </p:sp>
      <p:sp>
        <p:nvSpPr>
          <p:cNvPr id="136" name="Google Shape;136;p5: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pt-BR" sz="1200" strike="noStrike">
                <a:solidFill>
                  <a:schemeClr val="dk1"/>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p:nvPr>
            <p:ph idx="2" type="sldImg"/>
          </p:nvPr>
        </p:nvSpPr>
        <p:spPr>
          <a:xfrm>
            <a:off x="373063" y="693738"/>
            <a:ext cx="1524000" cy="1973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6:notes"/>
          <p:cNvSpPr txBox="1"/>
          <p:nvPr>
            <p:ph idx="1" type="body"/>
          </p:nvPr>
        </p:nvSpPr>
        <p:spPr>
          <a:xfrm>
            <a:off x="372960" y="2855880"/>
            <a:ext cx="7170480" cy="5944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pt-BR" sz="1400" strike="noStrike">
                <a:latin typeface="Arial"/>
                <a:ea typeface="Arial"/>
                <a:cs typeface="Arial"/>
                <a:sym typeface="Arial"/>
              </a:rPr>
              <a:t>Facilitação de atividades, página 4:</a:t>
            </a:r>
            <a:endParaRPr/>
          </a:p>
          <a:p>
            <a:pPr indent="0" lvl="0" marL="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Verifique a compreensão (IP e O)</a:t>
            </a:r>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Antes dos alunos lançarem uma instância EC2:</a:t>
            </a:r>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Pergunte: O que é um VPC padrão?</a:t>
            </a:r>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Informações básicas para informar as respostas: Quando você cria sua conta da AWS, a AWS cria um VPC padrão para você em cada região. O VPC padrão contém uma sub-rede padrão. Você pode querer revisar a seguinte terminologia: Amazon VPC e sub-rede. Amazon VPC é uma rede virtual isolada logisticamente na nuvem AWS. Você define o espaço de endereço IP de um VPC a partir dos intervalos selecionados. Uma sub-rede é um segmento do intervalo de endereços IP de um VPC onde você pode colocar grupos de recursos isolados.</a:t>
            </a:r>
            <a:endParaRPr/>
          </a:p>
          <a:p>
            <a:pPr indent="0" lvl="0" marL="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Descolar</a:t>
            </a:r>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Conforme os alunos iniciam suas instâncias, eles podem escolher os modelos errados. Certifique-se de selecionar Amazon Linux 2 AMI (HVM) e o tipo de instância correto: instância t2.micro.</a:t>
            </a:r>
            <a:endParaRPr/>
          </a:p>
          <a:p>
            <a:pPr indent="0" lvl="0" marL="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Suporte online</a:t>
            </a:r>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Esteja preparado para fazer as perguntas acima enquanto os alunos realizam a atividade. Considere reunir os alunos para discutir ou fazer perguntas no chat. Incentive os alunos a fazer perguntas no bate-papo e estar preparados para os desafios comuns que os alunos encontram na seção de desbloqueio acima.</a:t>
            </a:r>
            <a:endParaRPr/>
          </a:p>
          <a:p>
            <a:pPr indent="0" lvl="0" marL="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Prompt de linguagem</a:t>
            </a:r>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Esta terminologia e conceito podem ser novos para os alunos:</a:t>
            </a:r>
            <a:endParaRPr/>
          </a:p>
          <a:p>
            <a:pPr indent="0" lvl="0" marL="0" rtl="0" algn="l">
              <a:lnSpc>
                <a:spcPct val="100000"/>
              </a:lnSpc>
              <a:spcBef>
                <a:spcPts val="0"/>
              </a:spcBef>
              <a:spcAft>
                <a:spcPts val="0"/>
              </a:spcAft>
              <a:buNone/>
            </a:pPr>
            <a:r>
              <a:rPr b="0" lang="pt-BR" sz="1400" strike="noStrike">
                <a:latin typeface="Arial"/>
                <a:ea typeface="Arial"/>
                <a:cs typeface="Arial"/>
                <a:sym typeface="Arial"/>
              </a:rPr>
              <a:t>Bootstrapping: código executado quando um computador é inicializado; um processo que carrega e executa comandos automaticamente.</a:t>
            </a:r>
            <a:endParaRPr b="0" sz="2000" strike="noStrike">
              <a:latin typeface="Arial"/>
              <a:ea typeface="Arial"/>
              <a:cs typeface="Arial"/>
              <a:sym typeface="Arial"/>
            </a:endParaRPr>
          </a:p>
        </p:txBody>
      </p:sp>
      <p:sp>
        <p:nvSpPr>
          <p:cNvPr id="145" name="Google Shape;145;p6: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pt-BR" sz="1200" strike="noStrike">
                <a:solidFill>
                  <a:schemeClr val="dk1"/>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p:nvPr>
            <p:ph idx="2" type="sldImg"/>
          </p:nvPr>
        </p:nvSpPr>
        <p:spPr>
          <a:xfrm>
            <a:off x="373063" y="693738"/>
            <a:ext cx="1524000" cy="1973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7:notes"/>
          <p:cNvSpPr txBox="1"/>
          <p:nvPr>
            <p:ph idx="1" type="body"/>
          </p:nvPr>
        </p:nvSpPr>
        <p:spPr>
          <a:xfrm>
            <a:off x="372960" y="2855880"/>
            <a:ext cx="7170480" cy="5944680"/>
          </a:xfrm>
          <a:prstGeom prst="rect">
            <a:avLst/>
          </a:prstGeom>
          <a:noFill/>
          <a:ln>
            <a:noFill/>
          </a:ln>
        </p:spPr>
        <p:txBody>
          <a:bodyPr anchorCtr="0" anchor="t" bIns="0" lIns="0" spcFirstLastPara="1" rIns="0" wrap="square" tIns="0">
            <a:noAutofit/>
          </a:bodyPr>
          <a:lstStyle/>
          <a:p>
            <a:pPr indent="-216000" lvl="0" marL="216000" rtl="0" algn="l">
              <a:lnSpc>
                <a:spcPct val="100000"/>
              </a:lnSpc>
              <a:spcBef>
                <a:spcPts val="0"/>
              </a:spcBef>
              <a:spcAft>
                <a:spcPts val="0"/>
              </a:spcAft>
              <a:buNone/>
            </a:pPr>
            <a:r>
              <a:rPr b="0" lang="pt-BR" sz="2000" strike="noStrike">
                <a:latin typeface="Arial"/>
                <a:ea typeface="Arial"/>
                <a:cs typeface="Arial"/>
                <a:sym typeface="Arial"/>
              </a:rPr>
              <a:t>Facilitação de atividades, página 5:</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Verifique a compreensão (IP e 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Antes que os alunos configurem um grupo de segurança na etapa 10:</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O instrutor pergunta: Como você protege as instâncias do Amazon EC2 em execução no seu VPC?</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Informações básicas para informar as respostas: Os grupos de segurança do Amazon EC2 podem ser usados ​​para ajudar a proteger instâncias em um Amazon VPC. Os grupos de segurança em um VPC permitem que você especifique o tráfego de rede de entrada e saída que é permitido para ou de cada instância do Amazon EC2. O tráfego que não é explicitamente permitido para ou de uma instância é negado automaticamente.</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Pergunte: O que é um par de chaves?</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Resposta: A AWS armazena a chave pública e você armazena a chave privada em um local seguro. Você pode proteger as informações de login de suas instâncias usando pares de chaves.</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Descolar</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Certifique-se de que os alunos aguardem até que seu novo estado de instância EC2 seja exibido como em execução. Se as páginas da web dos alunos não carregarem corretamente….</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Suporte online</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Esteja preparado para fazer as perguntas acima enquanto os alunos realizam a atividade. Considere reunir os alunos para discutir ou fazer perguntas no chat. Incentive os alunos a fazer perguntas no bate-papo e estar preparados para os desafios comuns que os alunos encontram na seção de desbloqueio acima.</a:t>
            </a:r>
            <a:endParaRPr b="0" sz="2000" strike="noStrike">
              <a:latin typeface="Arial"/>
              <a:ea typeface="Arial"/>
              <a:cs typeface="Arial"/>
              <a:sym typeface="Arial"/>
            </a:endParaRPr>
          </a:p>
        </p:txBody>
      </p:sp>
      <p:sp>
        <p:nvSpPr>
          <p:cNvPr id="161" name="Google Shape;161;p7: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pt-BR" sz="1200" strike="noStrike">
                <a:solidFill>
                  <a:schemeClr val="dk1"/>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p:nvPr>
            <p:ph idx="2" type="sldImg"/>
          </p:nvPr>
        </p:nvSpPr>
        <p:spPr>
          <a:xfrm>
            <a:off x="373063" y="693738"/>
            <a:ext cx="1524000" cy="1973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8:notes"/>
          <p:cNvSpPr txBox="1"/>
          <p:nvPr>
            <p:ph idx="1" type="body"/>
          </p:nvPr>
        </p:nvSpPr>
        <p:spPr>
          <a:xfrm>
            <a:off x="372960" y="2855880"/>
            <a:ext cx="7170480" cy="5944680"/>
          </a:xfrm>
          <a:prstGeom prst="rect">
            <a:avLst/>
          </a:prstGeom>
          <a:noFill/>
          <a:ln>
            <a:noFill/>
          </a:ln>
        </p:spPr>
        <p:txBody>
          <a:bodyPr anchorCtr="0" anchor="t" bIns="0" lIns="0" spcFirstLastPara="1" rIns="0" wrap="square" tIns="0">
            <a:noAutofit/>
          </a:bodyPr>
          <a:lstStyle/>
          <a:p>
            <a:pPr indent="-216000" lvl="0" marL="216000" rtl="0" algn="l">
              <a:lnSpc>
                <a:spcPct val="100000"/>
              </a:lnSpc>
              <a:spcBef>
                <a:spcPts val="0"/>
              </a:spcBef>
              <a:spcAft>
                <a:spcPts val="0"/>
              </a:spcAft>
              <a:buNone/>
            </a:pPr>
            <a:r>
              <a:rPr b="0" lang="pt-BR" sz="2000" strike="noStrike">
                <a:latin typeface="Arial"/>
                <a:ea typeface="Arial"/>
                <a:cs typeface="Arial"/>
                <a:sym typeface="Arial"/>
              </a:rPr>
              <a:t>Facilitação de atividades, página 5:</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Verifique a compreensão (IP e 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Antes que os alunos configurem um grupo de segurança na etapa 10:</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O instrutor pergunta: Como você protege as instâncias do Amazon EC2 em execução no seu VPC?</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Informações básicas para informar as respostas: Os grupos de segurança do Amazon EC2 podem ser usados ​​para ajudar a proteger instâncias em um Amazon VPC. Os grupos de segurança em um VPC permitem que você especifique o tráfego de rede de entrada e saída que é permitido para ou de cada instância do Amazon EC2. O tráfego que não é explicitamente permitido para ou de uma instância é negado automaticamente.</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Pergunte: O que é um par de chaves?</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Resposta: A AWS armazena a chave pública e você armazena a chave privada em um local seguro. Você pode proteger as informações de login de suas instâncias usando pares de chaves.</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Descolar</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Certifique-se de que os alunos aguardem até que seu novo estado de instância EC2 seja exibido como em execução. Se as páginas da web dos alunos não carregarem corretamente….</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Suporte online</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Esteja preparado para fazer as perguntas acima enquanto os alunos realizam a atividade. Considere reunir os alunos para discutir ou fazer perguntas no chat. Incentive os alunos a fazer perguntas no bate-papo e estar preparados para os desafios comuns que os alunos encontram na seção de desbloqueio acima.</a:t>
            </a:r>
            <a:endParaRPr b="0" sz="2000" strike="noStrike">
              <a:latin typeface="Arial"/>
              <a:ea typeface="Arial"/>
              <a:cs typeface="Arial"/>
              <a:sym typeface="Arial"/>
            </a:endParaRPr>
          </a:p>
        </p:txBody>
      </p:sp>
      <p:sp>
        <p:nvSpPr>
          <p:cNvPr id="185" name="Google Shape;185;p8: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pt-BR" sz="1200" strike="noStrike">
                <a:solidFill>
                  <a:schemeClr val="dk1"/>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p:nvPr>
            <p:ph idx="2" type="sldImg"/>
          </p:nvPr>
        </p:nvSpPr>
        <p:spPr>
          <a:xfrm>
            <a:off x="373063" y="693738"/>
            <a:ext cx="1524000" cy="1973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p9:notes"/>
          <p:cNvSpPr txBox="1"/>
          <p:nvPr>
            <p:ph idx="1" type="body"/>
          </p:nvPr>
        </p:nvSpPr>
        <p:spPr>
          <a:xfrm>
            <a:off x="372960" y="2855880"/>
            <a:ext cx="7170480" cy="5944680"/>
          </a:xfrm>
          <a:prstGeom prst="rect">
            <a:avLst/>
          </a:prstGeom>
          <a:noFill/>
          <a:ln>
            <a:noFill/>
          </a:ln>
        </p:spPr>
        <p:txBody>
          <a:bodyPr anchorCtr="0" anchor="t" bIns="0" lIns="0" spcFirstLastPara="1" rIns="0" wrap="square" tIns="0">
            <a:noAutofit/>
          </a:bodyPr>
          <a:lstStyle/>
          <a:p>
            <a:pPr indent="-216000" lvl="0" marL="216000" rtl="0" algn="l">
              <a:lnSpc>
                <a:spcPct val="100000"/>
              </a:lnSpc>
              <a:spcBef>
                <a:spcPts val="0"/>
              </a:spcBef>
              <a:spcAft>
                <a:spcPts val="0"/>
              </a:spcAft>
              <a:buNone/>
            </a:pPr>
            <a:r>
              <a:rPr b="0" lang="pt-BR" sz="2000" strike="noStrike">
                <a:latin typeface="Arial"/>
                <a:ea typeface="Arial"/>
                <a:cs typeface="Arial"/>
                <a:sym typeface="Arial"/>
              </a:rPr>
              <a:t>Facilitação de atividades, página 5:</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Verifique a compreensão (IP e O)</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Antes que os alunos configurem um grupo de segurança na etapa 10:</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O instrutor pergunta: Como você protege as instâncias do Amazon EC2 em execução no seu VPC?</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Informações básicas para informar as respostas: Os grupos de segurança do Amazon EC2 podem ser usados ​​para ajudar a proteger instâncias em um Amazon VPC. Os grupos de segurança em um VPC permitem que você especifique o tráfego de rede de entrada e saída que é permitido para ou de cada instância do Amazon EC2. O tráfego que não é explicitamente permitido para ou de uma instância é negado automaticamente.</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Pergunte: O que é um par de chaves?</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Resposta: A AWS armazena a chave pública e você armazena a chave privada em um local seguro. Você pode proteger as informações de login de suas instâncias usando pares de chaves.</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Descolar</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Certifique-se de que os alunos aguardem até que seu novo estado de instância EC2 seja exibido como em execução. Se as páginas da web dos alunos não carregarem corretamente….</a:t>
            </a:r>
            <a:endParaRPr/>
          </a:p>
          <a:p>
            <a:pPr indent="-216000" lvl="0" marL="216000" rtl="0" algn="l">
              <a:lnSpc>
                <a:spcPct val="100000"/>
              </a:lnSpc>
              <a:spcBef>
                <a:spcPts val="0"/>
              </a:spcBef>
              <a:spcAft>
                <a:spcPts val="0"/>
              </a:spcAft>
              <a:buNone/>
            </a:pPr>
            <a:r>
              <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Suporte online</a:t>
            </a:r>
            <a:endParaRPr/>
          </a:p>
          <a:p>
            <a:pPr indent="-216000" lvl="0" marL="216000" rtl="0" algn="l">
              <a:lnSpc>
                <a:spcPct val="100000"/>
              </a:lnSpc>
              <a:spcBef>
                <a:spcPts val="0"/>
              </a:spcBef>
              <a:spcAft>
                <a:spcPts val="0"/>
              </a:spcAft>
              <a:buNone/>
            </a:pPr>
            <a:r>
              <a:rPr b="0" lang="pt-BR" sz="2000" strike="noStrike">
                <a:latin typeface="Arial"/>
                <a:ea typeface="Arial"/>
                <a:cs typeface="Arial"/>
                <a:sym typeface="Arial"/>
              </a:rPr>
              <a:t>Esteja preparado para fazer as perguntas acima enquanto os alunos realizam a atividade. Considere reunir os alunos para discutir ou fazer perguntas no chat. Incentive os alunos a fazer perguntas no bate-papo e estar preparados para os desafios comuns que os alunos encontram na seção de desbloqueio acima.</a:t>
            </a:r>
            <a:endParaRPr b="0" sz="2000" strike="noStrike">
              <a:latin typeface="Arial"/>
              <a:ea typeface="Arial"/>
              <a:cs typeface="Arial"/>
              <a:sym typeface="Arial"/>
            </a:endParaRPr>
          </a:p>
        </p:txBody>
      </p:sp>
      <p:sp>
        <p:nvSpPr>
          <p:cNvPr id="198" name="Google Shape;198;p9:notes"/>
          <p:cNvSpPr txBox="1"/>
          <p:nvPr/>
        </p:nvSpPr>
        <p:spPr>
          <a:xfrm>
            <a:off x="4402080" y="9553680"/>
            <a:ext cx="3368160" cy="5043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pt-BR" sz="1200" strike="noStrike">
                <a:solidFill>
                  <a:schemeClr val="dk1"/>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5" name="Shape 2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55" name="Shape 55"/>
        <p:cNvGrpSpPr/>
        <p:nvPr/>
      </p:nvGrpSpPr>
      <p:grpSpPr>
        <a:xfrm>
          <a:off x="0" y="0"/>
          <a:ext cx="0" cy="0"/>
          <a:chOff x="0" y="0"/>
          <a:chExt cx="0" cy="0"/>
        </a:xfrm>
      </p:grpSpPr>
      <p:sp>
        <p:nvSpPr>
          <p:cNvPr id="56" name="Google Shape;56;p37"/>
          <p:cNvSpPr txBox="1"/>
          <p:nvPr>
            <p:ph type="title"/>
          </p:nvPr>
        </p:nvSpPr>
        <p:spPr>
          <a:xfrm>
            <a:off x="388440" y="401040"/>
            <a:ext cx="6994800" cy="167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7"/>
          <p:cNvSpPr txBox="1"/>
          <p:nvPr>
            <p:ph idx="1" type="body"/>
          </p:nvPr>
        </p:nvSpPr>
        <p:spPr>
          <a:xfrm>
            <a:off x="388440" y="2353320"/>
            <a:ext cx="6994800" cy="2782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7"/>
          <p:cNvSpPr txBox="1"/>
          <p:nvPr>
            <p:ph idx="2" type="body"/>
          </p:nvPr>
        </p:nvSpPr>
        <p:spPr>
          <a:xfrm>
            <a:off x="388440" y="5400360"/>
            <a:ext cx="6994800" cy="2782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9" name="Shape 59"/>
        <p:cNvGrpSpPr/>
        <p:nvPr/>
      </p:nvGrpSpPr>
      <p:grpSpPr>
        <a:xfrm>
          <a:off x="0" y="0"/>
          <a:ext cx="0" cy="0"/>
          <a:chOff x="0" y="0"/>
          <a:chExt cx="0" cy="0"/>
        </a:xfrm>
      </p:grpSpPr>
      <p:sp>
        <p:nvSpPr>
          <p:cNvPr id="60" name="Google Shape;60;p38"/>
          <p:cNvSpPr txBox="1"/>
          <p:nvPr>
            <p:ph type="title"/>
          </p:nvPr>
        </p:nvSpPr>
        <p:spPr>
          <a:xfrm>
            <a:off x="388440" y="401040"/>
            <a:ext cx="6994800" cy="167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38"/>
          <p:cNvSpPr txBox="1"/>
          <p:nvPr>
            <p:ph idx="1" type="body"/>
          </p:nvPr>
        </p:nvSpPr>
        <p:spPr>
          <a:xfrm>
            <a:off x="388440" y="2353320"/>
            <a:ext cx="3413160" cy="2782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8"/>
          <p:cNvSpPr txBox="1"/>
          <p:nvPr>
            <p:ph idx="2" type="body"/>
          </p:nvPr>
        </p:nvSpPr>
        <p:spPr>
          <a:xfrm>
            <a:off x="3972600" y="2353320"/>
            <a:ext cx="3413160" cy="2782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38"/>
          <p:cNvSpPr txBox="1"/>
          <p:nvPr>
            <p:ph idx="3" type="body"/>
          </p:nvPr>
        </p:nvSpPr>
        <p:spPr>
          <a:xfrm>
            <a:off x="388440" y="5400360"/>
            <a:ext cx="3413160" cy="2782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8"/>
          <p:cNvSpPr txBox="1"/>
          <p:nvPr>
            <p:ph idx="4" type="body"/>
          </p:nvPr>
        </p:nvSpPr>
        <p:spPr>
          <a:xfrm>
            <a:off x="3972600" y="5400360"/>
            <a:ext cx="3413160" cy="2782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65" name="Shape 65"/>
        <p:cNvGrpSpPr/>
        <p:nvPr/>
      </p:nvGrpSpPr>
      <p:grpSpPr>
        <a:xfrm>
          <a:off x="0" y="0"/>
          <a:ext cx="0" cy="0"/>
          <a:chOff x="0" y="0"/>
          <a:chExt cx="0" cy="0"/>
        </a:xfrm>
      </p:grpSpPr>
      <p:sp>
        <p:nvSpPr>
          <p:cNvPr id="66" name="Google Shape;66;p39"/>
          <p:cNvSpPr txBox="1"/>
          <p:nvPr>
            <p:ph type="title"/>
          </p:nvPr>
        </p:nvSpPr>
        <p:spPr>
          <a:xfrm>
            <a:off x="388440" y="401040"/>
            <a:ext cx="6994800" cy="167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9"/>
          <p:cNvSpPr txBox="1"/>
          <p:nvPr>
            <p:ph idx="1" type="body"/>
          </p:nvPr>
        </p:nvSpPr>
        <p:spPr>
          <a:xfrm>
            <a:off x="388440" y="2353320"/>
            <a:ext cx="2252160" cy="2782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39"/>
          <p:cNvSpPr txBox="1"/>
          <p:nvPr>
            <p:ph idx="2" type="body"/>
          </p:nvPr>
        </p:nvSpPr>
        <p:spPr>
          <a:xfrm>
            <a:off x="2753640" y="2353320"/>
            <a:ext cx="2252160" cy="2782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39"/>
          <p:cNvSpPr txBox="1"/>
          <p:nvPr>
            <p:ph idx="3" type="body"/>
          </p:nvPr>
        </p:nvSpPr>
        <p:spPr>
          <a:xfrm>
            <a:off x="5118840" y="2353320"/>
            <a:ext cx="2252160" cy="2782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39"/>
          <p:cNvSpPr txBox="1"/>
          <p:nvPr>
            <p:ph idx="4" type="body"/>
          </p:nvPr>
        </p:nvSpPr>
        <p:spPr>
          <a:xfrm>
            <a:off x="388440" y="5400360"/>
            <a:ext cx="2252160" cy="2782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9"/>
          <p:cNvSpPr txBox="1"/>
          <p:nvPr>
            <p:ph idx="5" type="body"/>
          </p:nvPr>
        </p:nvSpPr>
        <p:spPr>
          <a:xfrm>
            <a:off x="2753640" y="5400360"/>
            <a:ext cx="2252160" cy="2782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39"/>
          <p:cNvSpPr txBox="1"/>
          <p:nvPr>
            <p:ph idx="6" type="body"/>
          </p:nvPr>
        </p:nvSpPr>
        <p:spPr>
          <a:xfrm>
            <a:off x="5118840" y="5400360"/>
            <a:ext cx="2252160" cy="2782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6" name="Shape 26"/>
        <p:cNvGrpSpPr/>
        <p:nvPr/>
      </p:nvGrpSpPr>
      <p:grpSpPr>
        <a:xfrm>
          <a:off x="0" y="0"/>
          <a:ext cx="0" cy="0"/>
          <a:chOff x="0" y="0"/>
          <a:chExt cx="0" cy="0"/>
        </a:xfrm>
      </p:grpSpPr>
      <p:sp>
        <p:nvSpPr>
          <p:cNvPr id="27" name="Google Shape;27;p29"/>
          <p:cNvSpPr txBox="1"/>
          <p:nvPr>
            <p:ph type="title"/>
          </p:nvPr>
        </p:nvSpPr>
        <p:spPr>
          <a:xfrm>
            <a:off x="388440" y="401040"/>
            <a:ext cx="6994800" cy="167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9"/>
          <p:cNvSpPr txBox="1"/>
          <p:nvPr>
            <p:ph idx="1" type="subTitle"/>
          </p:nvPr>
        </p:nvSpPr>
        <p:spPr>
          <a:xfrm>
            <a:off x="388440" y="2353320"/>
            <a:ext cx="6994800" cy="583344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9" name="Shape 29"/>
        <p:cNvGrpSpPr/>
        <p:nvPr/>
      </p:nvGrpSpPr>
      <p:grpSpPr>
        <a:xfrm>
          <a:off x="0" y="0"/>
          <a:ext cx="0" cy="0"/>
          <a:chOff x="0" y="0"/>
          <a:chExt cx="0" cy="0"/>
        </a:xfrm>
      </p:grpSpPr>
      <p:sp>
        <p:nvSpPr>
          <p:cNvPr id="30" name="Google Shape;30;p30"/>
          <p:cNvSpPr txBox="1"/>
          <p:nvPr>
            <p:ph type="title"/>
          </p:nvPr>
        </p:nvSpPr>
        <p:spPr>
          <a:xfrm>
            <a:off x="388440" y="401040"/>
            <a:ext cx="6994800" cy="167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0"/>
          <p:cNvSpPr txBox="1"/>
          <p:nvPr>
            <p:ph idx="1" type="body"/>
          </p:nvPr>
        </p:nvSpPr>
        <p:spPr>
          <a:xfrm>
            <a:off x="388440" y="2353320"/>
            <a:ext cx="6994800" cy="583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2" name="Shape 32"/>
        <p:cNvGrpSpPr/>
        <p:nvPr/>
      </p:nvGrpSpPr>
      <p:grpSpPr>
        <a:xfrm>
          <a:off x="0" y="0"/>
          <a:ext cx="0" cy="0"/>
          <a:chOff x="0" y="0"/>
          <a:chExt cx="0" cy="0"/>
        </a:xfrm>
      </p:grpSpPr>
      <p:sp>
        <p:nvSpPr>
          <p:cNvPr id="33" name="Google Shape;33;p31"/>
          <p:cNvSpPr txBox="1"/>
          <p:nvPr>
            <p:ph type="title"/>
          </p:nvPr>
        </p:nvSpPr>
        <p:spPr>
          <a:xfrm>
            <a:off x="388440" y="401040"/>
            <a:ext cx="6994800" cy="167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1"/>
          <p:cNvSpPr txBox="1"/>
          <p:nvPr>
            <p:ph idx="1" type="body"/>
          </p:nvPr>
        </p:nvSpPr>
        <p:spPr>
          <a:xfrm>
            <a:off x="388440" y="2353320"/>
            <a:ext cx="3413160" cy="583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1"/>
          <p:cNvSpPr txBox="1"/>
          <p:nvPr>
            <p:ph idx="2" type="body"/>
          </p:nvPr>
        </p:nvSpPr>
        <p:spPr>
          <a:xfrm>
            <a:off x="3972600" y="2353320"/>
            <a:ext cx="3413160" cy="583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32"/>
          <p:cNvSpPr txBox="1"/>
          <p:nvPr>
            <p:ph type="title"/>
          </p:nvPr>
        </p:nvSpPr>
        <p:spPr>
          <a:xfrm>
            <a:off x="388440" y="401040"/>
            <a:ext cx="6994800" cy="167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8" name="Shape 38"/>
        <p:cNvGrpSpPr/>
        <p:nvPr/>
      </p:nvGrpSpPr>
      <p:grpSpPr>
        <a:xfrm>
          <a:off x="0" y="0"/>
          <a:ext cx="0" cy="0"/>
          <a:chOff x="0" y="0"/>
          <a:chExt cx="0" cy="0"/>
        </a:xfrm>
      </p:grpSpPr>
      <p:sp>
        <p:nvSpPr>
          <p:cNvPr id="39" name="Google Shape;39;p33"/>
          <p:cNvSpPr txBox="1"/>
          <p:nvPr>
            <p:ph idx="1" type="subTitle"/>
          </p:nvPr>
        </p:nvSpPr>
        <p:spPr>
          <a:xfrm>
            <a:off x="388440" y="401040"/>
            <a:ext cx="6994800" cy="7784280"/>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0" name="Shape 40"/>
        <p:cNvGrpSpPr/>
        <p:nvPr/>
      </p:nvGrpSpPr>
      <p:grpSpPr>
        <a:xfrm>
          <a:off x="0" y="0"/>
          <a:ext cx="0" cy="0"/>
          <a:chOff x="0" y="0"/>
          <a:chExt cx="0" cy="0"/>
        </a:xfrm>
      </p:grpSpPr>
      <p:sp>
        <p:nvSpPr>
          <p:cNvPr id="41" name="Google Shape;41;p34"/>
          <p:cNvSpPr txBox="1"/>
          <p:nvPr>
            <p:ph type="title"/>
          </p:nvPr>
        </p:nvSpPr>
        <p:spPr>
          <a:xfrm>
            <a:off x="388440" y="401040"/>
            <a:ext cx="6994800" cy="167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4"/>
          <p:cNvSpPr txBox="1"/>
          <p:nvPr>
            <p:ph idx="1" type="body"/>
          </p:nvPr>
        </p:nvSpPr>
        <p:spPr>
          <a:xfrm>
            <a:off x="388440" y="2353320"/>
            <a:ext cx="3413160" cy="2782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4"/>
          <p:cNvSpPr txBox="1"/>
          <p:nvPr>
            <p:ph idx="2" type="body"/>
          </p:nvPr>
        </p:nvSpPr>
        <p:spPr>
          <a:xfrm>
            <a:off x="3972600" y="2353320"/>
            <a:ext cx="3413160" cy="583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4"/>
          <p:cNvSpPr txBox="1"/>
          <p:nvPr>
            <p:ph idx="3" type="body"/>
          </p:nvPr>
        </p:nvSpPr>
        <p:spPr>
          <a:xfrm>
            <a:off x="388440" y="5400360"/>
            <a:ext cx="3413160" cy="2782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5" name="Shape 45"/>
        <p:cNvGrpSpPr/>
        <p:nvPr/>
      </p:nvGrpSpPr>
      <p:grpSpPr>
        <a:xfrm>
          <a:off x="0" y="0"/>
          <a:ext cx="0" cy="0"/>
          <a:chOff x="0" y="0"/>
          <a:chExt cx="0" cy="0"/>
        </a:xfrm>
      </p:grpSpPr>
      <p:sp>
        <p:nvSpPr>
          <p:cNvPr id="46" name="Google Shape;46;p35"/>
          <p:cNvSpPr txBox="1"/>
          <p:nvPr>
            <p:ph type="title"/>
          </p:nvPr>
        </p:nvSpPr>
        <p:spPr>
          <a:xfrm>
            <a:off x="388440" y="401040"/>
            <a:ext cx="6994800" cy="167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5"/>
          <p:cNvSpPr txBox="1"/>
          <p:nvPr>
            <p:ph idx="1" type="body"/>
          </p:nvPr>
        </p:nvSpPr>
        <p:spPr>
          <a:xfrm>
            <a:off x="388440" y="2353320"/>
            <a:ext cx="3413160" cy="5833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5"/>
          <p:cNvSpPr txBox="1"/>
          <p:nvPr>
            <p:ph idx="2" type="body"/>
          </p:nvPr>
        </p:nvSpPr>
        <p:spPr>
          <a:xfrm>
            <a:off x="3972600" y="2353320"/>
            <a:ext cx="3413160" cy="2782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5"/>
          <p:cNvSpPr txBox="1"/>
          <p:nvPr>
            <p:ph idx="3" type="body"/>
          </p:nvPr>
        </p:nvSpPr>
        <p:spPr>
          <a:xfrm>
            <a:off x="3972600" y="5400360"/>
            <a:ext cx="3413160" cy="2782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0" name="Shape 50"/>
        <p:cNvGrpSpPr/>
        <p:nvPr/>
      </p:nvGrpSpPr>
      <p:grpSpPr>
        <a:xfrm>
          <a:off x="0" y="0"/>
          <a:ext cx="0" cy="0"/>
          <a:chOff x="0" y="0"/>
          <a:chExt cx="0" cy="0"/>
        </a:xfrm>
      </p:grpSpPr>
      <p:sp>
        <p:nvSpPr>
          <p:cNvPr id="51" name="Google Shape;51;p36"/>
          <p:cNvSpPr txBox="1"/>
          <p:nvPr>
            <p:ph type="title"/>
          </p:nvPr>
        </p:nvSpPr>
        <p:spPr>
          <a:xfrm>
            <a:off x="388440" y="401040"/>
            <a:ext cx="6994800" cy="1679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6"/>
          <p:cNvSpPr txBox="1"/>
          <p:nvPr>
            <p:ph idx="1" type="body"/>
          </p:nvPr>
        </p:nvSpPr>
        <p:spPr>
          <a:xfrm>
            <a:off x="388440" y="2353320"/>
            <a:ext cx="3413160" cy="2782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6"/>
          <p:cNvSpPr txBox="1"/>
          <p:nvPr>
            <p:ph idx="2" type="body"/>
          </p:nvPr>
        </p:nvSpPr>
        <p:spPr>
          <a:xfrm>
            <a:off x="3972600" y="2353320"/>
            <a:ext cx="3413160" cy="2782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6"/>
          <p:cNvSpPr txBox="1"/>
          <p:nvPr>
            <p:ph idx="3" type="body"/>
          </p:nvPr>
        </p:nvSpPr>
        <p:spPr>
          <a:xfrm>
            <a:off x="388440" y="5400360"/>
            <a:ext cx="6994800" cy="27824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7"/>
          <p:cNvSpPr/>
          <p:nvPr/>
        </p:nvSpPr>
        <p:spPr>
          <a:xfrm>
            <a:off x="0" y="98280"/>
            <a:ext cx="195840" cy="3920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27"/>
          <p:cNvPicPr preferRelativeResize="0"/>
          <p:nvPr/>
        </p:nvPicPr>
        <p:blipFill rotWithShape="1">
          <a:blip r:embed="rId1">
            <a:alphaModFix/>
          </a:blip>
          <a:srcRect b="0" l="0" r="0" t="0"/>
          <a:stretch/>
        </p:blipFill>
        <p:spPr>
          <a:xfrm>
            <a:off x="534240" y="200880"/>
            <a:ext cx="1215000" cy="275040"/>
          </a:xfrm>
          <a:prstGeom prst="rect">
            <a:avLst/>
          </a:prstGeom>
          <a:noFill/>
          <a:ln>
            <a:noFill/>
          </a:ln>
        </p:spPr>
      </p:pic>
      <p:sp>
        <p:nvSpPr>
          <p:cNvPr id="12" name="Google Shape;12;p27"/>
          <p:cNvSpPr/>
          <p:nvPr/>
        </p:nvSpPr>
        <p:spPr>
          <a:xfrm>
            <a:off x="0" y="914400"/>
            <a:ext cx="7153560" cy="360"/>
          </a:xfrm>
          <a:custGeom>
            <a:rect b="b" l="l" r="r" t="t"/>
            <a:pathLst>
              <a:path extrusionOk="0" h="120000" w="7153909">
                <a:moveTo>
                  <a:pt x="0" y="0"/>
                </a:moveTo>
                <a:lnTo>
                  <a:pt x="7153909" y="0"/>
                </a:lnTo>
              </a:path>
            </a:pathLst>
          </a:custGeom>
          <a:noFill/>
          <a:ln cap="flat" cmpd="sng" w="76300">
            <a:solidFill>
              <a:srgbClr val="222E3D"/>
            </a:solidFill>
            <a:prstDash val="solid"/>
            <a:round/>
            <a:headEnd len="sm" w="sm" type="none"/>
            <a:tailEnd len="sm" w="sm" type="none"/>
          </a:ln>
        </p:spPr>
      </p:sp>
      <p:sp>
        <p:nvSpPr>
          <p:cNvPr id="13" name="Google Shape;13;p27"/>
          <p:cNvSpPr/>
          <p:nvPr/>
        </p:nvSpPr>
        <p:spPr>
          <a:xfrm>
            <a:off x="0" y="98280"/>
            <a:ext cx="195840" cy="3920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 name="Google Shape;14;p27"/>
          <p:cNvPicPr preferRelativeResize="0"/>
          <p:nvPr/>
        </p:nvPicPr>
        <p:blipFill rotWithShape="1">
          <a:blip r:embed="rId1">
            <a:alphaModFix/>
          </a:blip>
          <a:srcRect b="0" l="0" r="0" t="0"/>
          <a:stretch/>
        </p:blipFill>
        <p:spPr>
          <a:xfrm>
            <a:off x="534240" y="200880"/>
            <a:ext cx="1215000" cy="275040"/>
          </a:xfrm>
          <a:prstGeom prst="rect">
            <a:avLst/>
          </a:prstGeom>
          <a:noFill/>
          <a:ln>
            <a:noFill/>
          </a:ln>
        </p:spPr>
      </p:pic>
      <p:sp>
        <p:nvSpPr>
          <p:cNvPr id="15" name="Google Shape;15;p27"/>
          <p:cNvSpPr/>
          <p:nvPr/>
        </p:nvSpPr>
        <p:spPr>
          <a:xfrm>
            <a:off x="0" y="914400"/>
            <a:ext cx="7153560" cy="360"/>
          </a:xfrm>
          <a:custGeom>
            <a:rect b="b" l="l" r="r" t="t"/>
            <a:pathLst>
              <a:path extrusionOk="0" h="120000" w="7153909">
                <a:moveTo>
                  <a:pt x="0" y="0"/>
                </a:moveTo>
                <a:lnTo>
                  <a:pt x="7153909" y="0"/>
                </a:lnTo>
              </a:path>
            </a:pathLst>
          </a:custGeom>
          <a:noFill/>
          <a:ln cap="flat" cmpd="sng" w="76300">
            <a:solidFill>
              <a:srgbClr val="222E3D"/>
            </a:solidFill>
            <a:prstDash val="solid"/>
            <a:round/>
            <a:headEnd len="sm" w="sm" type="none"/>
            <a:tailEnd len="sm" w="sm" type="none"/>
          </a:ln>
        </p:spPr>
      </p:sp>
      <p:sp>
        <p:nvSpPr>
          <p:cNvPr id="16" name="Google Shape;16;p27"/>
          <p:cNvSpPr/>
          <p:nvPr/>
        </p:nvSpPr>
        <p:spPr>
          <a:xfrm>
            <a:off x="6291000" y="274320"/>
            <a:ext cx="893520" cy="1523520"/>
          </a:xfrm>
          <a:prstGeom prst="roundRect">
            <a:avLst>
              <a:gd fmla="val 16667" name="adj"/>
            </a:avLst>
          </a:prstGeom>
          <a:solidFill>
            <a:srgbClr val="FF98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7"/>
          <p:cNvSpPr/>
          <p:nvPr/>
        </p:nvSpPr>
        <p:spPr>
          <a:xfrm>
            <a:off x="6472800" y="1252440"/>
            <a:ext cx="573120" cy="515160"/>
          </a:xfrm>
          <a:prstGeom prst="rect">
            <a:avLst/>
          </a:prstGeom>
          <a:noFill/>
          <a:ln>
            <a:noFill/>
          </a:ln>
        </p:spPr>
        <p:txBody>
          <a:bodyPr anchorCtr="0" anchor="t" bIns="0" lIns="0" spcFirstLastPara="1" rIns="0" wrap="square" tIns="27350">
            <a:noAutofit/>
          </a:bodyPr>
          <a:lstStyle/>
          <a:p>
            <a:pPr indent="-360" lvl="0" marL="12600" marR="0" rtl="0" algn="ctr">
              <a:lnSpc>
                <a:spcPct val="89000"/>
              </a:lnSpc>
              <a:spcBef>
                <a:spcPts val="0"/>
              </a:spcBef>
              <a:spcAft>
                <a:spcPts val="0"/>
              </a:spcAft>
              <a:buNone/>
            </a:pPr>
            <a:r>
              <a:rPr b="1" i="0" lang="pt-BR" sz="900" u="none" cap="none" strike="noStrike">
                <a:solidFill>
                  <a:srgbClr val="222A35"/>
                </a:solidFill>
                <a:latin typeface="Trebuchet MS"/>
                <a:ea typeface="Trebuchet MS"/>
                <a:cs typeface="Trebuchet MS"/>
                <a:sym typeface="Trebuchet MS"/>
              </a:rPr>
              <a:t>ELASTIC  CLOUD  COMPUTE</a:t>
            </a:r>
            <a:endParaRPr b="0" i="0" sz="900" u="none" cap="none" strike="noStrike">
              <a:solidFill>
                <a:schemeClr val="dk1"/>
              </a:solidFill>
              <a:latin typeface="Arial"/>
              <a:ea typeface="Arial"/>
              <a:cs typeface="Arial"/>
              <a:sym typeface="Arial"/>
            </a:endParaRPr>
          </a:p>
        </p:txBody>
      </p:sp>
      <p:sp>
        <p:nvSpPr>
          <p:cNvPr id="18" name="Google Shape;18;p27"/>
          <p:cNvSpPr/>
          <p:nvPr/>
        </p:nvSpPr>
        <p:spPr>
          <a:xfrm>
            <a:off x="6370920" y="457200"/>
            <a:ext cx="715320" cy="73116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7"/>
          <p:cNvSpPr/>
          <p:nvPr/>
        </p:nvSpPr>
        <p:spPr>
          <a:xfrm>
            <a:off x="457200" y="533520"/>
            <a:ext cx="5858640" cy="25632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0" i="0" lang="pt-BR" sz="1600" u="none" cap="none" strike="noStrike">
                <a:solidFill>
                  <a:srgbClr val="252525"/>
                </a:solidFill>
                <a:latin typeface="Times New Roman"/>
                <a:ea typeface="Times New Roman"/>
                <a:cs typeface="Times New Roman"/>
                <a:sym typeface="Times New Roman"/>
              </a:rPr>
              <a:t>Launching and Configuring an Amazon EC2 Instance</a:t>
            </a:r>
            <a:endParaRPr b="0" i="0" sz="1600" u="none" cap="none" strike="noStrike">
              <a:solidFill>
                <a:schemeClr val="dk1"/>
              </a:solidFill>
              <a:latin typeface="Arial"/>
              <a:ea typeface="Arial"/>
              <a:cs typeface="Arial"/>
              <a:sym typeface="Arial"/>
            </a:endParaRPr>
          </a:p>
        </p:txBody>
      </p:sp>
      <p:sp>
        <p:nvSpPr>
          <p:cNvPr id="20" name="Google Shape;20;p27"/>
          <p:cNvSpPr/>
          <p:nvPr/>
        </p:nvSpPr>
        <p:spPr>
          <a:xfrm>
            <a:off x="1595880" y="9626040"/>
            <a:ext cx="184320" cy="36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7"/>
          <p:cNvSpPr/>
          <p:nvPr/>
        </p:nvSpPr>
        <p:spPr>
          <a:xfrm>
            <a:off x="1097280" y="9559800"/>
            <a:ext cx="184320" cy="36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7"/>
          <p:cNvSpPr txBox="1"/>
          <p:nvPr>
            <p:ph idx="11" type="ftr"/>
          </p:nvPr>
        </p:nvSpPr>
        <p:spPr>
          <a:xfrm>
            <a:off x="-15840" y="9352800"/>
            <a:ext cx="7924320" cy="7171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Google Shape;23;p27"/>
          <p:cNvSpPr txBox="1"/>
          <p:nvPr>
            <p:ph type="title"/>
          </p:nvPr>
        </p:nvSpPr>
        <p:spPr>
          <a:xfrm>
            <a:off x="388440" y="401040"/>
            <a:ext cx="6994800" cy="167904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27"/>
          <p:cNvSpPr txBox="1"/>
          <p:nvPr>
            <p:ph idx="1" type="body"/>
          </p:nvPr>
        </p:nvSpPr>
        <p:spPr>
          <a:xfrm>
            <a:off x="388440" y="2353320"/>
            <a:ext cx="6994800" cy="583344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1.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5.png"/><Relationship Id="rId4" Type="http://schemas.openxmlformats.org/officeDocument/2006/relationships/image" Target="../media/image34.png"/><Relationship Id="rId5"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8.png"/><Relationship Id="rId4" Type="http://schemas.openxmlformats.org/officeDocument/2006/relationships/image" Target="../media/image37.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3.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0.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2.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image" Target="../media/image20.png"/><Relationship Id="rId7"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21.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7.png"/><Relationship Id="rId5"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1" name="Shape 81"/>
        <p:cNvGrpSpPr/>
        <p:nvPr/>
      </p:nvGrpSpPr>
      <p:grpSpPr>
        <a:xfrm>
          <a:off x="0" y="0"/>
          <a:ext cx="0" cy="0"/>
          <a:chOff x="0" y="0"/>
          <a:chExt cx="0" cy="0"/>
        </a:xfrm>
      </p:grpSpPr>
      <p:sp>
        <p:nvSpPr>
          <p:cNvPr id="82" name="Google Shape;82;p1"/>
          <p:cNvSpPr/>
          <p:nvPr/>
        </p:nvSpPr>
        <p:spPr>
          <a:xfrm>
            <a:off x="0" y="2091048"/>
            <a:ext cx="5409720" cy="121896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
          <p:cNvSpPr/>
          <p:nvPr/>
        </p:nvSpPr>
        <p:spPr>
          <a:xfrm>
            <a:off x="1179360" y="2472468"/>
            <a:ext cx="305100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pt-BR" sz="2400" u="none" cap="none" strike="noStrike">
                <a:solidFill>
                  <a:srgbClr val="232F3E"/>
                </a:solidFill>
                <a:latin typeface="Calibri"/>
                <a:ea typeface="Calibri"/>
                <a:cs typeface="Calibri"/>
                <a:sym typeface="Calibri"/>
              </a:rPr>
              <a:t>CRIAÇÂO DE VM Amazon EC2</a:t>
            </a:r>
            <a:endParaRPr b="1" i="0" sz="2400" u="none" cap="none" strike="noStrike">
              <a:solidFill>
                <a:schemeClr val="dk1"/>
              </a:solidFill>
              <a:latin typeface="Arial"/>
              <a:ea typeface="Arial"/>
              <a:cs typeface="Arial"/>
              <a:sym typeface="Arial"/>
            </a:endParaRPr>
          </a:p>
        </p:txBody>
      </p:sp>
      <p:sp>
        <p:nvSpPr>
          <p:cNvPr id="84" name="Google Shape;84;p1"/>
          <p:cNvSpPr/>
          <p:nvPr/>
        </p:nvSpPr>
        <p:spPr>
          <a:xfrm>
            <a:off x="493920" y="4312296"/>
            <a:ext cx="5257440" cy="3925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pt-BR" sz="1400" u="none" cap="none" strike="noStrike">
                <a:solidFill>
                  <a:srgbClr val="232F3E"/>
                </a:solidFill>
                <a:latin typeface="Calibri"/>
                <a:ea typeface="Calibri"/>
                <a:cs typeface="Calibri"/>
                <a:sym typeface="Calibri"/>
              </a:rPr>
              <a:t>Como usar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pt-BR" sz="1400" u="none" cap="none" strike="noStrike">
                <a:solidFill>
                  <a:srgbClr val="232F3E"/>
                </a:solidFill>
                <a:latin typeface="Calibri"/>
                <a:ea typeface="Calibri"/>
                <a:cs typeface="Calibri"/>
                <a:sym typeface="Calibri"/>
              </a:rPr>
              <a:t>Vamos aprender como criar e testar uma VM EC2 (Elastic Computer Cloud)</a:t>
            </a:r>
            <a:endParaRPr b="0" i="0" sz="1400" u="none" cap="none" strike="noStrike">
              <a:solidFill>
                <a:schemeClr val="dk1"/>
              </a:solidFill>
              <a:latin typeface="Arial"/>
              <a:ea typeface="Arial"/>
              <a:cs typeface="Arial"/>
              <a:sym typeface="Arial"/>
            </a:endParaRPr>
          </a:p>
        </p:txBody>
      </p:sp>
      <p:sp>
        <p:nvSpPr>
          <p:cNvPr id="85" name="Google Shape;85;p1"/>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pt-BR" sz="1050" u="none" cap="none" strike="noStrike">
                <a:solidFill>
                  <a:srgbClr val="000000"/>
                </a:solidFill>
                <a:latin typeface="Calibri"/>
                <a:ea typeface="Calibri"/>
                <a:cs typeface="Calibri"/>
                <a:sym typeface="Calibri"/>
              </a:rPr>
              <a:t>© 2020, Amazon Web Services, Inc. or its affiliates. All rights reserved</a:t>
            </a:r>
            <a:br>
              <a:rPr b="0" i="0" lang="pt-BR" sz="1800" u="none" cap="none" strike="noStrike">
                <a:solidFill>
                  <a:schemeClr val="dk1"/>
                </a:solidFill>
                <a:latin typeface="Arial"/>
                <a:ea typeface="Arial"/>
                <a:cs typeface="Arial"/>
                <a:sym typeface="Arial"/>
              </a:rPr>
            </a:br>
            <a:fld id="{00000000-1234-1234-1234-123412341234}" type="slidenum">
              <a:rPr b="0" i="0" lang="pt-BR" sz="1050" u="none" cap="none" strike="noStrike">
                <a:solidFill>
                  <a:srgbClr val="8B8B8B"/>
                </a:solidFill>
                <a:latin typeface="Calibri"/>
                <a:ea typeface="Calibri"/>
                <a:cs typeface="Calibri"/>
                <a:sym typeface="Calibri"/>
              </a:rPr>
              <a:t>‹#›</a:t>
            </a:fld>
            <a:endParaRPr b="0" i="0" sz="105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05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0"/>
          <p:cNvSpPr/>
          <p:nvPr/>
        </p:nvSpPr>
        <p:spPr>
          <a:xfrm>
            <a:off x="499320" y="952032"/>
            <a:ext cx="4806720" cy="273408"/>
          </a:xfrm>
          <a:prstGeom prst="rect">
            <a:avLst/>
          </a:prstGeom>
          <a:noFill/>
          <a:ln>
            <a:noFill/>
          </a:ln>
        </p:spPr>
        <p:txBody>
          <a:bodyPr anchorCtr="0" anchor="t" bIns="0" lIns="0" spcFirstLastPara="1" rIns="0" wrap="square" tIns="12225">
            <a:noAutofit/>
          </a:bodyPr>
          <a:lstStyle/>
          <a:p>
            <a:pPr indent="0" lvl="0" marL="12600" marR="0" rtl="0" algn="l">
              <a:lnSpc>
                <a:spcPct val="100000"/>
              </a:lnSpc>
              <a:spcBef>
                <a:spcPts val="0"/>
              </a:spcBef>
              <a:spcAft>
                <a:spcPts val="0"/>
              </a:spcAft>
              <a:buNone/>
            </a:pPr>
            <a:r>
              <a:rPr b="0" lang="pt-BR" sz="1600" strike="noStrike">
                <a:solidFill>
                  <a:srgbClr val="262626"/>
                </a:solidFill>
                <a:latin typeface="Trebuchet MS"/>
                <a:ea typeface="Trebuchet MS"/>
                <a:cs typeface="Trebuchet MS"/>
                <a:sym typeface="Trebuchet MS"/>
              </a:rPr>
              <a:t>Iniciar e configurar uma instância do Amazon EC2</a:t>
            </a:r>
            <a:endParaRPr b="0" sz="1600" strike="noStrike">
              <a:solidFill>
                <a:schemeClr val="dk1"/>
              </a:solidFill>
              <a:latin typeface="Arial"/>
              <a:ea typeface="Arial"/>
              <a:cs typeface="Arial"/>
              <a:sym typeface="Arial"/>
            </a:endParaRPr>
          </a:p>
        </p:txBody>
      </p:sp>
      <p:sp>
        <p:nvSpPr>
          <p:cNvPr id="216" name="Google Shape;216;p10"/>
          <p:cNvSpPr/>
          <p:nvPr/>
        </p:nvSpPr>
        <p:spPr>
          <a:xfrm>
            <a:off x="499320" y="2671757"/>
            <a:ext cx="531720" cy="53172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0"/>
          <p:cNvSpPr/>
          <p:nvPr/>
        </p:nvSpPr>
        <p:spPr>
          <a:xfrm>
            <a:off x="595982" y="1096188"/>
            <a:ext cx="7111795" cy="2412024"/>
          </a:xfrm>
          <a:prstGeom prst="rect">
            <a:avLst/>
          </a:prstGeom>
          <a:noFill/>
          <a:ln>
            <a:noFill/>
          </a:ln>
        </p:spPr>
        <p:txBody>
          <a:bodyPr anchorCtr="0" anchor="t" bIns="0" lIns="0" spcFirstLastPara="1" rIns="0" wrap="square" tIns="25900">
            <a:noAutofit/>
          </a:bodyPr>
          <a:lstStyle/>
          <a:p>
            <a:pPr indent="0" lvl="0" marL="902159" marR="0" rtl="0" algn="l">
              <a:lnSpc>
                <a:spcPct val="100000"/>
              </a:lnSpc>
              <a:spcBef>
                <a:spcPts val="0"/>
              </a:spcBef>
              <a:spcAft>
                <a:spcPts val="0"/>
              </a:spcAft>
              <a:buNone/>
            </a:pPr>
            <a:r>
              <a:t/>
            </a:r>
            <a:endParaRPr b="1" sz="1800" strike="noStrike">
              <a:solidFill>
                <a:srgbClr val="000000"/>
              </a:solidFill>
              <a:latin typeface="Arial"/>
              <a:ea typeface="Arial"/>
              <a:cs typeface="Arial"/>
              <a:sym typeface="Arial"/>
            </a:endParaRPr>
          </a:p>
          <a:p>
            <a:pPr indent="0" lvl="0" marL="902159" marR="0" rtl="0" algn="l">
              <a:lnSpc>
                <a:spcPct val="100000"/>
              </a:lnSpc>
              <a:spcBef>
                <a:spcPts val="204"/>
              </a:spcBef>
              <a:spcAft>
                <a:spcPts val="0"/>
              </a:spcAft>
              <a:buNone/>
            </a:pPr>
            <a:r>
              <a:rPr b="1" lang="pt-BR" sz="1800" strike="noStrike">
                <a:solidFill>
                  <a:srgbClr val="000000"/>
                </a:solidFill>
                <a:latin typeface="Arial"/>
                <a:ea typeface="Arial"/>
                <a:cs typeface="Arial"/>
                <a:sym typeface="Arial"/>
              </a:rPr>
              <a:t>Teste sua página da web</a:t>
            </a:r>
            <a:endParaRPr/>
          </a:p>
          <a:p>
            <a:pPr indent="0" lvl="0" marL="902159" marR="0" rtl="0" algn="l">
              <a:lnSpc>
                <a:spcPct val="100000"/>
              </a:lnSpc>
              <a:spcBef>
                <a:spcPts val="204"/>
              </a:spcBef>
              <a:spcAft>
                <a:spcPts val="0"/>
              </a:spcAft>
              <a:buNone/>
            </a:pPr>
            <a:r>
              <a:t/>
            </a:r>
            <a:endParaRPr b="0" sz="1800" strike="noStrike">
              <a:solidFill>
                <a:schemeClr val="dk1"/>
              </a:solidFill>
              <a:latin typeface="Arial"/>
              <a:ea typeface="Arial"/>
              <a:cs typeface="Arial"/>
              <a:sym typeface="Arial"/>
            </a:endParaRPr>
          </a:p>
          <a:p>
            <a:pPr indent="-228600" lvl="0" marL="241200" marR="0" rtl="0" algn="l">
              <a:lnSpc>
                <a:spcPct val="100000"/>
              </a:lnSpc>
              <a:spcBef>
                <a:spcPts val="0"/>
              </a:spcBef>
              <a:spcAft>
                <a:spcPts val="0"/>
              </a:spcAft>
              <a:buClr>
                <a:srgbClr val="000000"/>
              </a:buClr>
              <a:buSzPts val="1200"/>
              <a:buFont typeface="Arial"/>
              <a:buAutoNum type="arabicParenR"/>
            </a:pPr>
            <a:r>
              <a:rPr b="0" lang="pt-BR" sz="1200" strike="noStrike">
                <a:solidFill>
                  <a:srgbClr val="000000"/>
                </a:solidFill>
                <a:latin typeface="Arial"/>
                <a:ea typeface="Arial"/>
                <a:cs typeface="Arial"/>
                <a:sym typeface="Arial"/>
              </a:rPr>
              <a:t>Selecione sua instância BitBeat webServer e copie o endereço IP público IPV4 para sua área de transferência</a:t>
            </a:r>
            <a:endParaRPr b="0" sz="1200" strike="noStrike">
              <a:solidFill>
                <a:schemeClr val="dk1"/>
              </a:solidFill>
              <a:latin typeface="Arial"/>
              <a:ea typeface="Arial"/>
              <a:cs typeface="Arial"/>
              <a:sym typeface="Arial"/>
            </a:endParaRPr>
          </a:p>
          <a:p>
            <a:pPr indent="-228600" lvl="0" marL="241200" marR="0" rtl="0" algn="l">
              <a:lnSpc>
                <a:spcPct val="100000"/>
              </a:lnSpc>
              <a:spcBef>
                <a:spcPts val="0"/>
              </a:spcBef>
              <a:spcAft>
                <a:spcPts val="0"/>
              </a:spcAft>
              <a:buClr>
                <a:srgbClr val="000000"/>
              </a:buClr>
              <a:buSzPts val="1200"/>
              <a:buFont typeface="Arial"/>
              <a:buAutoNum type="arabicParenR"/>
            </a:pPr>
            <a:r>
              <a:rPr b="0" lang="pt-BR" sz="1200" strike="noStrike">
                <a:solidFill>
                  <a:srgbClr val="000000"/>
                </a:solidFill>
                <a:latin typeface="Arial"/>
                <a:ea typeface="Arial"/>
                <a:cs typeface="Arial"/>
                <a:sym typeface="Arial"/>
              </a:rPr>
              <a:t>Cole o endereço IP público em uma nova janela do navegador e observe os resultados.</a:t>
            </a:r>
            <a:endParaRPr b="0" sz="12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200" strike="noStrike">
              <a:solidFill>
                <a:schemeClr val="dk1"/>
              </a:solidFill>
              <a:latin typeface="Arial"/>
              <a:ea typeface="Arial"/>
              <a:cs typeface="Arial"/>
              <a:sym typeface="Arial"/>
            </a:endParaRPr>
          </a:p>
          <a:p>
            <a:pPr indent="0" lvl="0" marL="0" marR="0" rtl="0" algn="l">
              <a:lnSpc>
                <a:spcPct val="100000"/>
              </a:lnSpc>
              <a:spcBef>
                <a:spcPts val="31"/>
              </a:spcBef>
              <a:spcAft>
                <a:spcPts val="0"/>
              </a:spcAft>
              <a:buNone/>
            </a:pPr>
            <a:r>
              <a:t/>
            </a:r>
            <a:endParaRPr b="0" sz="1200" strike="noStrike">
              <a:solidFill>
                <a:schemeClr val="dk1"/>
              </a:solidFill>
              <a:latin typeface="Arial"/>
              <a:ea typeface="Arial"/>
              <a:cs typeface="Arial"/>
              <a:sym typeface="Arial"/>
            </a:endParaRPr>
          </a:p>
          <a:p>
            <a:pPr indent="0" lvl="0" marL="893520" marR="0" rtl="0" algn="l">
              <a:lnSpc>
                <a:spcPct val="100000"/>
              </a:lnSpc>
              <a:spcBef>
                <a:spcPts val="0"/>
              </a:spcBef>
              <a:spcAft>
                <a:spcPts val="0"/>
              </a:spcAft>
              <a:buNone/>
            </a:pPr>
            <a:r>
              <a:rPr b="0" lang="pt-BR" sz="1200" strike="noStrike">
                <a:solidFill>
                  <a:srgbClr val="000000"/>
                </a:solidFill>
                <a:latin typeface="Trebuchet MS"/>
                <a:ea typeface="Trebuchet MS"/>
                <a:cs typeface="Trebuchet MS"/>
                <a:sym typeface="Trebuchet MS"/>
              </a:rPr>
              <a:t>A sua página da web carregou corretamente? Se não, qual pode ser o problema?</a:t>
            </a:r>
            <a:endParaRPr b="0" sz="1200" strike="noStrike">
              <a:solidFill>
                <a:schemeClr val="dk1"/>
              </a:solidFill>
              <a:latin typeface="Arial"/>
              <a:ea typeface="Arial"/>
              <a:cs typeface="Arial"/>
              <a:sym typeface="Arial"/>
            </a:endParaRPr>
          </a:p>
        </p:txBody>
      </p:sp>
      <p:sp>
        <p:nvSpPr>
          <p:cNvPr id="218" name="Google Shape;218;p10"/>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pt-BR" sz="1050" strike="noStrike">
                <a:solidFill>
                  <a:srgbClr val="000000"/>
                </a:solidFill>
                <a:latin typeface="Calibri"/>
                <a:ea typeface="Calibri"/>
                <a:cs typeface="Calibri"/>
                <a:sym typeface="Calibri"/>
              </a:rPr>
              <a:t>© 2020, Amazon Web Services, Inc. or its affiliates. All rights reserved</a:t>
            </a:r>
            <a:br>
              <a:rPr lang="pt-BR" sz="1800">
                <a:solidFill>
                  <a:schemeClr val="dk1"/>
                </a:solidFill>
                <a:latin typeface="Arial"/>
                <a:ea typeface="Arial"/>
                <a:cs typeface="Arial"/>
                <a:sym typeface="Arial"/>
              </a:rPr>
            </a:br>
            <a:fld id="{00000000-1234-1234-1234-123412341234}" type="slidenum">
              <a:rPr b="0" lang="pt-BR" sz="1050" strike="noStrike">
                <a:solidFill>
                  <a:srgbClr val="8B8B8B"/>
                </a:solidFill>
                <a:latin typeface="Calibri"/>
                <a:ea typeface="Calibri"/>
                <a:cs typeface="Calibri"/>
                <a:sym typeface="Calibri"/>
              </a:rPr>
              <a:t>‹#›</a:t>
            </a:fld>
            <a:endParaRPr b="0" sz="105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sz="1050" strike="noStrike">
              <a:solidFill>
                <a:schemeClr val="dk1"/>
              </a:solidFill>
              <a:latin typeface="Arial"/>
              <a:ea typeface="Arial"/>
              <a:cs typeface="Arial"/>
              <a:sym typeface="Arial"/>
            </a:endParaRPr>
          </a:p>
        </p:txBody>
      </p:sp>
      <p:pic>
        <p:nvPicPr>
          <p:cNvPr id="219" name="Google Shape;219;p10"/>
          <p:cNvPicPr preferRelativeResize="0"/>
          <p:nvPr/>
        </p:nvPicPr>
        <p:blipFill rotWithShape="1">
          <a:blip r:embed="rId4">
            <a:alphaModFix/>
          </a:blip>
          <a:srcRect b="0" l="0" r="0" t="0"/>
          <a:stretch/>
        </p:blipFill>
        <p:spPr>
          <a:xfrm>
            <a:off x="116114" y="3536003"/>
            <a:ext cx="7591663" cy="925055"/>
          </a:xfrm>
          <a:prstGeom prst="rect">
            <a:avLst/>
          </a:prstGeom>
          <a:noFill/>
          <a:ln>
            <a:noFill/>
          </a:ln>
        </p:spPr>
      </p:pic>
      <p:sp>
        <p:nvSpPr>
          <p:cNvPr id="220" name="Google Shape;220;p10"/>
          <p:cNvSpPr/>
          <p:nvPr/>
        </p:nvSpPr>
        <p:spPr>
          <a:xfrm>
            <a:off x="381908" y="4585197"/>
            <a:ext cx="72021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rgbClr val="000000"/>
                </a:solidFill>
                <a:latin typeface="Trebuchet MS"/>
                <a:ea typeface="Trebuchet MS"/>
                <a:cs typeface="Trebuchet MS"/>
                <a:sym typeface="Trebuchet MS"/>
              </a:rPr>
              <a:t>Temos as colunas:</a:t>
            </a:r>
            <a:endParaRPr/>
          </a:p>
          <a:p>
            <a:pPr indent="-285750" lvl="0" marL="285750" marR="0" rtl="0" algn="l">
              <a:spcBef>
                <a:spcPts val="0"/>
              </a:spcBef>
              <a:spcAft>
                <a:spcPts val="0"/>
              </a:spcAft>
              <a:buClr>
                <a:srgbClr val="000000"/>
              </a:buClr>
              <a:buSzPts val="1800"/>
              <a:buFont typeface="Trebuchet MS"/>
              <a:buChar char="-"/>
            </a:pPr>
            <a:r>
              <a:rPr lang="pt-BR" sz="1800">
                <a:solidFill>
                  <a:srgbClr val="000000"/>
                </a:solidFill>
                <a:latin typeface="Trebuchet MS"/>
                <a:ea typeface="Trebuchet MS"/>
                <a:cs typeface="Trebuchet MS"/>
                <a:sym typeface="Trebuchet MS"/>
              </a:rPr>
              <a:t>Name (nome da instancia)</a:t>
            </a:r>
            <a:endParaRPr/>
          </a:p>
          <a:p>
            <a:pPr indent="-285750" lvl="0" marL="285750" marR="0" rtl="0" algn="l">
              <a:spcBef>
                <a:spcPts val="0"/>
              </a:spcBef>
              <a:spcAft>
                <a:spcPts val="0"/>
              </a:spcAft>
              <a:buClr>
                <a:srgbClr val="000000"/>
              </a:buClr>
              <a:buSzPts val="1800"/>
              <a:buFont typeface="Trebuchet MS"/>
              <a:buChar char="-"/>
            </a:pPr>
            <a:r>
              <a:rPr lang="pt-BR" sz="1800">
                <a:solidFill>
                  <a:srgbClr val="000000"/>
                </a:solidFill>
                <a:latin typeface="Trebuchet MS"/>
                <a:ea typeface="Trebuchet MS"/>
                <a:cs typeface="Trebuchet MS"/>
                <a:sym typeface="Trebuchet MS"/>
              </a:rPr>
              <a:t>ID da Instancia</a:t>
            </a:r>
            <a:endParaRPr/>
          </a:p>
          <a:p>
            <a:pPr indent="-285750" lvl="0" marL="285750" marR="0" rtl="0" algn="l">
              <a:spcBef>
                <a:spcPts val="0"/>
              </a:spcBef>
              <a:spcAft>
                <a:spcPts val="0"/>
              </a:spcAft>
              <a:buClr>
                <a:srgbClr val="000000"/>
              </a:buClr>
              <a:buSzPts val="1800"/>
              <a:buFont typeface="Trebuchet MS"/>
              <a:buChar char="-"/>
            </a:pPr>
            <a:r>
              <a:rPr lang="pt-BR" sz="1800">
                <a:solidFill>
                  <a:srgbClr val="000000"/>
                </a:solidFill>
                <a:latin typeface="Trebuchet MS"/>
                <a:ea typeface="Trebuchet MS"/>
                <a:cs typeface="Trebuchet MS"/>
                <a:sym typeface="Trebuchet MS"/>
              </a:rPr>
              <a:t>Estado da Instância (</a:t>
            </a:r>
            <a:r>
              <a:rPr lang="pt-BR" sz="1800">
                <a:solidFill>
                  <a:srgbClr val="00B050"/>
                </a:solidFill>
                <a:latin typeface="Trebuchet MS"/>
                <a:ea typeface="Trebuchet MS"/>
                <a:cs typeface="Trebuchet MS"/>
                <a:sym typeface="Trebuchet MS"/>
              </a:rPr>
              <a:t>Executando</a:t>
            </a:r>
            <a:r>
              <a:rPr lang="pt-BR" sz="1800">
                <a:solidFill>
                  <a:srgbClr val="000000"/>
                </a:solidFill>
                <a:latin typeface="Trebuchet MS"/>
                <a:ea typeface="Trebuchet MS"/>
                <a:cs typeface="Trebuchet MS"/>
                <a:sym typeface="Trebuchet MS"/>
              </a:rPr>
              <a:t>, </a:t>
            </a:r>
            <a:r>
              <a:rPr lang="pt-BR" sz="1800">
                <a:solidFill>
                  <a:schemeClr val="dk1"/>
                </a:solidFill>
                <a:latin typeface="Arial"/>
                <a:ea typeface="Arial"/>
                <a:cs typeface="Arial"/>
                <a:sym typeface="Arial"/>
              </a:rPr>
              <a:t> </a:t>
            </a:r>
            <a:r>
              <a:rPr b="1" lang="pt-BR" sz="1800">
                <a:solidFill>
                  <a:srgbClr val="FF0000"/>
                </a:solidFill>
                <a:latin typeface="Arial"/>
                <a:ea typeface="Arial"/>
                <a:cs typeface="Arial"/>
                <a:sym typeface="Arial"/>
              </a:rPr>
              <a:t>Interrompido</a:t>
            </a:r>
            <a:r>
              <a:rPr lang="pt-BR" sz="1800">
                <a:solidFill>
                  <a:srgbClr val="000000"/>
                </a:solidFill>
                <a:latin typeface="Trebuchet MS"/>
                <a:ea typeface="Trebuchet MS"/>
                <a:cs typeface="Trebuchet MS"/>
                <a:sym typeface="Trebuchet MS"/>
              </a:rPr>
              <a:t>)</a:t>
            </a:r>
            <a:endParaRPr/>
          </a:p>
          <a:p>
            <a:pPr indent="-285750" lvl="0" marL="285750" marR="0" rtl="0" algn="l">
              <a:spcBef>
                <a:spcPts val="0"/>
              </a:spcBef>
              <a:spcAft>
                <a:spcPts val="0"/>
              </a:spcAft>
              <a:buClr>
                <a:srgbClr val="000000"/>
              </a:buClr>
              <a:buSzPts val="1800"/>
              <a:buFont typeface="Trebuchet MS"/>
              <a:buChar char="-"/>
            </a:pPr>
            <a:r>
              <a:rPr lang="pt-BR" sz="1800">
                <a:solidFill>
                  <a:srgbClr val="000000"/>
                </a:solidFill>
                <a:latin typeface="Trebuchet MS"/>
                <a:ea typeface="Trebuchet MS"/>
                <a:cs typeface="Trebuchet MS"/>
                <a:sym typeface="Trebuchet MS"/>
              </a:rPr>
              <a:t>Tipo da Instância</a:t>
            </a:r>
            <a:endParaRPr/>
          </a:p>
          <a:p>
            <a:pPr indent="-285750" lvl="0" marL="285750" marR="0" rtl="0" algn="l">
              <a:spcBef>
                <a:spcPts val="0"/>
              </a:spcBef>
              <a:spcAft>
                <a:spcPts val="0"/>
              </a:spcAft>
              <a:buClr>
                <a:srgbClr val="000000"/>
              </a:buClr>
              <a:buSzPts val="1800"/>
              <a:buFont typeface="Trebuchet MS"/>
              <a:buChar char="-"/>
            </a:pPr>
            <a:r>
              <a:rPr lang="pt-BR" sz="1800">
                <a:solidFill>
                  <a:srgbClr val="000000"/>
                </a:solidFill>
                <a:latin typeface="Trebuchet MS"/>
                <a:ea typeface="Trebuchet MS"/>
                <a:cs typeface="Trebuchet MS"/>
                <a:sym typeface="Trebuchet MS"/>
              </a:rPr>
              <a:t>Verificação de Status (Inicializando, </a:t>
            </a:r>
            <a:r>
              <a:rPr lang="pt-BR" sz="1800">
                <a:solidFill>
                  <a:srgbClr val="00B050"/>
                </a:solidFill>
                <a:latin typeface="Arial"/>
                <a:ea typeface="Arial"/>
                <a:cs typeface="Arial"/>
                <a:sym typeface="Arial"/>
              </a:rPr>
              <a:t>2/2 verificações aprovadas</a:t>
            </a:r>
            <a:r>
              <a:rPr lang="pt-BR" sz="1800">
                <a:solidFill>
                  <a:schemeClr val="dk1"/>
                </a:solidFill>
                <a:latin typeface="Arial"/>
                <a:ea typeface="Arial"/>
                <a:cs typeface="Arial"/>
                <a:sym typeface="Arial"/>
              </a:rPr>
              <a:t>)</a:t>
            </a:r>
            <a:endParaRPr/>
          </a:p>
        </p:txBody>
      </p:sp>
      <p:pic>
        <p:nvPicPr>
          <p:cNvPr id="221" name="Google Shape;221;p10"/>
          <p:cNvPicPr preferRelativeResize="0"/>
          <p:nvPr/>
        </p:nvPicPr>
        <p:blipFill rotWithShape="1">
          <a:blip r:embed="rId5">
            <a:alphaModFix/>
          </a:blip>
          <a:srcRect b="0" l="0" r="0" t="0"/>
          <a:stretch/>
        </p:blipFill>
        <p:spPr>
          <a:xfrm>
            <a:off x="116114" y="6583648"/>
            <a:ext cx="7591663" cy="861167"/>
          </a:xfrm>
          <a:prstGeom prst="rect">
            <a:avLst/>
          </a:prstGeom>
          <a:noFill/>
          <a:ln>
            <a:noFill/>
          </a:ln>
        </p:spPr>
      </p:pic>
      <p:sp>
        <p:nvSpPr>
          <p:cNvPr id="222" name="Google Shape;222;p10"/>
          <p:cNvSpPr/>
          <p:nvPr/>
        </p:nvSpPr>
        <p:spPr>
          <a:xfrm>
            <a:off x="381907" y="7604034"/>
            <a:ext cx="6759121"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1800"/>
              <a:buFont typeface="Trebuchet MS"/>
              <a:buChar char="-"/>
            </a:pPr>
            <a:r>
              <a:rPr lang="pt-BR" sz="1800">
                <a:solidFill>
                  <a:srgbClr val="000000"/>
                </a:solidFill>
                <a:latin typeface="Trebuchet MS"/>
                <a:ea typeface="Trebuchet MS"/>
                <a:cs typeface="Trebuchet MS"/>
                <a:sym typeface="Trebuchet MS"/>
              </a:rPr>
              <a:t>Zona de disponibilidade (que que local a VM esta rodando)</a:t>
            </a:r>
            <a:endParaRPr/>
          </a:p>
          <a:p>
            <a:pPr indent="-285750" lvl="0" marL="285750" marR="0" rtl="0" algn="l">
              <a:spcBef>
                <a:spcPts val="0"/>
              </a:spcBef>
              <a:spcAft>
                <a:spcPts val="0"/>
              </a:spcAft>
              <a:buClr>
                <a:srgbClr val="000000"/>
              </a:buClr>
              <a:buSzPts val="1800"/>
              <a:buFont typeface="Trebuchet MS"/>
              <a:buChar char="-"/>
            </a:pPr>
            <a:r>
              <a:rPr lang="pt-BR" sz="1800">
                <a:solidFill>
                  <a:srgbClr val="000000"/>
                </a:solidFill>
                <a:latin typeface="Trebuchet MS"/>
                <a:ea typeface="Trebuchet MS"/>
                <a:cs typeface="Trebuchet MS"/>
                <a:sym typeface="Trebuchet MS"/>
              </a:rPr>
              <a:t>DNS</a:t>
            </a:r>
            <a:endParaRPr/>
          </a:p>
          <a:p>
            <a:pPr indent="-285750" lvl="0" marL="285750" marR="0" rtl="0" algn="l">
              <a:spcBef>
                <a:spcPts val="0"/>
              </a:spcBef>
              <a:spcAft>
                <a:spcPts val="0"/>
              </a:spcAft>
              <a:buClr>
                <a:srgbClr val="000000"/>
              </a:buClr>
              <a:buSzPts val="1800"/>
              <a:buFont typeface="Trebuchet MS"/>
              <a:buChar char="-"/>
            </a:pPr>
            <a:r>
              <a:rPr lang="pt-BR" sz="1800">
                <a:solidFill>
                  <a:srgbClr val="000000"/>
                </a:solidFill>
                <a:latin typeface="Trebuchet MS"/>
                <a:ea typeface="Trebuchet MS"/>
                <a:cs typeface="Trebuchet MS"/>
                <a:sym typeface="Trebuchet MS"/>
              </a:rPr>
              <a:t>Endereço IP publico</a:t>
            </a:r>
            <a:endParaRPr/>
          </a:p>
          <a:p>
            <a:pPr indent="-285750" lvl="0" marL="285750" marR="0" rtl="0" algn="l">
              <a:spcBef>
                <a:spcPts val="0"/>
              </a:spcBef>
              <a:spcAft>
                <a:spcPts val="0"/>
              </a:spcAft>
              <a:buClr>
                <a:srgbClr val="000000"/>
              </a:buClr>
              <a:buSzPts val="1800"/>
              <a:buFont typeface="Trebuchet MS"/>
              <a:buChar char="-"/>
            </a:pPr>
            <a:r>
              <a:rPr lang="pt-BR" sz="1800">
                <a:solidFill>
                  <a:srgbClr val="000000"/>
                </a:solidFill>
                <a:latin typeface="Trebuchet MS"/>
                <a:ea typeface="Trebuchet MS"/>
                <a:cs typeface="Trebuchet MS"/>
                <a:sym typeface="Trebuchet MS"/>
              </a:rPr>
              <a:t>Nome do grupo de Segurança</a:t>
            </a:r>
            <a:endParaRPr/>
          </a:p>
          <a:p>
            <a:pPr indent="-285750" lvl="0" marL="285750" marR="0" rtl="0" algn="l">
              <a:spcBef>
                <a:spcPts val="0"/>
              </a:spcBef>
              <a:spcAft>
                <a:spcPts val="0"/>
              </a:spcAft>
              <a:buClr>
                <a:srgbClr val="000000"/>
              </a:buClr>
              <a:buSzPts val="1800"/>
              <a:buFont typeface="Trebuchet MS"/>
              <a:buChar char="-"/>
            </a:pPr>
            <a:r>
              <a:rPr lang="pt-BR" sz="1800">
                <a:solidFill>
                  <a:srgbClr val="000000"/>
                </a:solidFill>
                <a:latin typeface="Trebuchet MS"/>
                <a:ea typeface="Trebuchet MS"/>
                <a:cs typeface="Trebuchet MS"/>
                <a:sym typeface="Trebuchet MS"/>
              </a:rPr>
              <a:t>(é o Firewall)</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pic>
        <p:nvPicPr>
          <p:cNvPr id="223" name="Google Shape;223;p10"/>
          <p:cNvPicPr preferRelativeResize="0"/>
          <p:nvPr/>
        </p:nvPicPr>
        <p:blipFill rotWithShape="1">
          <a:blip r:embed="rId6">
            <a:alphaModFix/>
          </a:blip>
          <a:srcRect b="0" l="0" r="0" t="0"/>
          <a:stretch/>
        </p:blipFill>
        <p:spPr>
          <a:xfrm>
            <a:off x="4342493" y="8065699"/>
            <a:ext cx="3048000" cy="1209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1"/>
          <p:cNvSpPr/>
          <p:nvPr/>
        </p:nvSpPr>
        <p:spPr>
          <a:xfrm>
            <a:off x="493200" y="1174140"/>
            <a:ext cx="5869500" cy="188604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1" lang="pt-BR" sz="1600" strike="noStrike">
                <a:solidFill>
                  <a:srgbClr val="000000"/>
                </a:solidFill>
                <a:latin typeface="Arial"/>
                <a:ea typeface="Arial"/>
                <a:cs typeface="Arial"/>
                <a:sym typeface="Arial"/>
              </a:rPr>
              <a:t>Troubleshooting no  Amazon EC2</a:t>
            </a:r>
            <a:endParaRPr b="0" sz="1600" strike="noStrike">
              <a:solidFill>
                <a:schemeClr val="dk1"/>
              </a:solidFill>
              <a:latin typeface="Arial"/>
              <a:ea typeface="Arial"/>
              <a:cs typeface="Arial"/>
              <a:sym typeface="Arial"/>
            </a:endParaRPr>
          </a:p>
          <a:p>
            <a:pPr indent="0" lvl="0" marL="12600" marR="0" rtl="0" algn="l">
              <a:lnSpc>
                <a:spcPct val="100000"/>
              </a:lnSpc>
              <a:spcBef>
                <a:spcPts val="99"/>
              </a:spcBef>
              <a:spcAft>
                <a:spcPts val="0"/>
              </a:spcAft>
              <a:buNone/>
            </a:pPr>
            <a:r>
              <a:rPr b="0" lang="pt-BR" sz="1400" strike="noStrike">
                <a:solidFill>
                  <a:srgbClr val="000000"/>
                </a:solidFill>
                <a:latin typeface="Arial"/>
                <a:ea typeface="Arial"/>
                <a:cs typeface="Arial"/>
                <a:sym typeface="Arial"/>
              </a:rPr>
              <a:t>Lançamos com sucesso nosso </a:t>
            </a:r>
            <a:r>
              <a:rPr b="1" lang="pt-BR" sz="1400" strike="noStrike">
                <a:solidFill>
                  <a:srgbClr val="000000"/>
                </a:solidFill>
                <a:latin typeface="Arial"/>
                <a:ea typeface="Arial"/>
                <a:cs typeface="Arial"/>
                <a:sym typeface="Arial"/>
              </a:rPr>
              <a:t>servidor BitBeat</a:t>
            </a:r>
            <a:r>
              <a:rPr b="0" lang="pt-BR" sz="1400" strike="noStrike">
                <a:solidFill>
                  <a:srgbClr val="000000"/>
                </a:solidFill>
                <a:latin typeface="Arial"/>
                <a:ea typeface="Arial"/>
                <a:cs typeface="Arial"/>
                <a:sym typeface="Arial"/>
              </a:rPr>
              <a:t>, mas quando tentamos acessar o endereço </a:t>
            </a:r>
            <a:r>
              <a:rPr b="1" lang="pt-BR" sz="1400" strike="noStrike">
                <a:solidFill>
                  <a:srgbClr val="000000"/>
                </a:solidFill>
                <a:latin typeface="Arial"/>
                <a:ea typeface="Arial"/>
                <a:cs typeface="Arial"/>
                <a:sym typeface="Arial"/>
              </a:rPr>
              <a:t>IP PÚBLICO</a:t>
            </a:r>
            <a:r>
              <a:rPr b="0" lang="pt-BR" sz="1400" strike="noStrike">
                <a:solidFill>
                  <a:srgbClr val="000000"/>
                </a:solidFill>
                <a:latin typeface="Arial"/>
                <a:ea typeface="Arial"/>
                <a:cs typeface="Arial"/>
                <a:sym typeface="Arial"/>
              </a:rPr>
              <a:t>, ocorreu um erro: </a:t>
            </a:r>
            <a:endParaRPr/>
          </a:p>
          <a:p>
            <a:pPr indent="0" lvl="0" marL="12600" marR="0" rtl="0" algn="l">
              <a:lnSpc>
                <a:spcPct val="100000"/>
              </a:lnSpc>
              <a:spcBef>
                <a:spcPts val="99"/>
              </a:spcBef>
              <a:spcAft>
                <a:spcPts val="0"/>
              </a:spcAft>
              <a:buNone/>
            </a:pPr>
            <a:r>
              <a:rPr b="0" i="1" lang="pt-BR" sz="1400" strike="noStrike">
                <a:solidFill>
                  <a:srgbClr val="000000"/>
                </a:solidFill>
                <a:latin typeface="Arial"/>
                <a:ea typeface="Arial"/>
                <a:cs typeface="Arial"/>
                <a:sym typeface="Arial"/>
              </a:rPr>
              <a:t>“Este site não pode ser acessado (</a:t>
            </a:r>
            <a:r>
              <a:rPr b="1" i="1" lang="pt-BR" sz="1400">
                <a:solidFill>
                  <a:schemeClr val="dk1"/>
                </a:solidFill>
                <a:latin typeface="Arial"/>
                <a:ea typeface="Arial"/>
                <a:cs typeface="Arial"/>
                <a:sym typeface="Arial"/>
              </a:rPr>
              <a:t>This site cannot be  reached)”</a:t>
            </a:r>
            <a:r>
              <a:rPr b="0" lang="pt-BR" sz="1400" strike="noStrike">
                <a:solidFill>
                  <a:srgbClr val="000000"/>
                </a:solidFill>
                <a:latin typeface="Arial"/>
                <a:ea typeface="Arial"/>
                <a:cs typeface="Arial"/>
                <a:sym typeface="Arial"/>
              </a:rPr>
              <a:t>. </a:t>
            </a:r>
            <a:endParaRPr/>
          </a:p>
          <a:p>
            <a:pPr indent="0" lvl="0" marL="12600" marR="0" rtl="0" algn="l">
              <a:lnSpc>
                <a:spcPct val="100000"/>
              </a:lnSpc>
              <a:spcBef>
                <a:spcPts val="99"/>
              </a:spcBef>
              <a:spcAft>
                <a:spcPts val="0"/>
              </a:spcAft>
              <a:buNone/>
            </a:pPr>
            <a:r>
              <a:t/>
            </a:r>
            <a:endParaRPr sz="1400">
              <a:solidFill>
                <a:srgbClr val="000000"/>
              </a:solidFill>
              <a:latin typeface="Arial"/>
              <a:ea typeface="Arial"/>
              <a:cs typeface="Arial"/>
              <a:sym typeface="Arial"/>
            </a:endParaRPr>
          </a:p>
          <a:p>
            <a:pPr indent="0" lvl="0" marL="12600" marR="0" rtl="0" algn="l">
              <a:lnSpc>
                <a:spcPct val="100000"/>
              </a:lnSpc>
              <a:spcBef>
                <a:spcPts val="99"/>
              </a:spcBef>
              <a:spcAft>
                <a:spcPts val="0"/>
              </a:spcAft>
              <a:buNone/>
            </a:pPr>
            <a:r>
              <a:rPr b="0" lang="pt-BR" sz="1400" strike="noStrike">
                <a:solidFill>
                  <a:srgbClr val="000000"/>
                </a:solidFill>
                <a:latin typeface="Arial"/>
                <a:ea typeface="Arial"/>
                <a:cs typeface="Arial"/>
                <a:sym typeface="Arial"/>
              </a:rPr>
              <a:t>Nossa equipe de produto </a:t>
            </a:r>
            <a:r>
              <a:rPr b="0" lang="pt-BR" sz="1400" strike="noStrike">
                <a:solidFill>
                  <a:srgbClr val="FF0000"/>
                </a:solidFill>
                <a:latin typeface="Arial"/>
                <a:ea typeface="Arial"/>
                <a:cs typeface="Arial"/>
                <a:sym typeface="Arial"/>
              </a:rPr>
              <a:t>não conseguirá acessar seu aplicativo </a:t>
            </a:r>
            <a:r>
              <a:rPr b="0" lang="pt-BR" sz="1400" strike="noStrike">
                <a:solidFill>
                  <a:srgbClr val="7030A0"/>
                </a:solidFill>
                <a:latin typeface="Arial"/>
                <a:ea typeface="Arial"/>
                <a:cs typeface="Arial"/>
                <a:sym typeface="Arial"/>
              </a:rPr>
              <a:t>BitBanger</a:t>
            </a:r>
            <a:r>
              <a:rPr b="0" lang="pt-BR" sz="1400" strike="noStrike">
                <a:solidFill>
                  <a:srgbClr val="000000"/>
                </a:solidFill>
                <a:latin typeface="Arial"/>
                <a:ea typeface="Arial"/>
                <a:cs typeface="Arial"/>
                <a:sym typeface="Arial"/>
              </a:rPr>
              <a:t> se não puderem acessar o servidor da web. </a:t>
            </a:r>
            <a:endParaRPr/>
          </a:p>
          <a:p>
            <a:pPr indent="0" lvl="0" marL="12600" marR="0" rtl="0" algn="l">
              <a:lnSpc>
                <a:spcPct val="100000"/>
              </a:lnSpc>
              <a:spcBef>
                <a:spcPts val="99"/>
              </a:spcBef>
              <a:spcAft>
                <a:spcPts val="0"/>
              </a:spcAft>
              <a:buNone/>
            </a:pPr>
            <a:r>
              <a:rPr b="0" lang="pt-BR" sz="1400" strike="noStrike">
                <a:solidFill>
                  <a:srgbClr val="000000"/>
                </a:solidFill>
                <a:latin typeface="Arial"/>
                <a:ea typeface="Arial"/>
                <a:cs typeface="Arial"/>
                <a:sym typeface="Arial"/>
              </a:rPr>
              <a:t>É nosso trabalho descobrir como resolver esse problema.</a:t>
            </a:r>
            <a:endParaRPr b="0" sz="1400" strike="noStrike">
              <a:solidFill>
                <a:schemeClr val="dk1"/>
              </a:solidFill>
              <a:latin typeface="Arial"/>
              <a:ea typeface="Arial"/>
              <a:cs typeface="Arial"/>
              <a:sym typeface="Arial"/>
            </a:endParaRPr>
          </a:p>
          <a:p>
            <a:pPr indent="0" lvl="0" marL="12600" marR="0" rtl="0" algn="l">
              <a:lnSpc>
                <a:spcPct val="100000"/>
              </a:lnSpc>
              <a:spcBef>
                <a:spcPts val="99"/>
              </a:spcBef>
              <a:spcAft>
                <a:spcPts val="0"/>
              </a:spcAft>
              <a:buNone/>
            </a:pPr>
            <a:r>
              <a:rPr b="0" lang="pt-BR" sz="1400" strike="noStrike">
                <a:solidFill>
                  <a:srgbClr val="000000"/>
                </a:solidFill>
                <a:latin typeface="Arial"/>
                <a:ea typeface="Arial"/>
                <a:cs typeface="Arial"/>
                <a:sym typeface="Arial"/>
              </a:rPr>
              <a:t>Reveja as etapas anteriores e leia sobre os grupos de segurança. </a:t>
            </a:r>
            <a:endParaRPr b="0" sz="1400" strike="noStrike">
              <a:solidFill>
                <a:schemeClr val="dk1"/>
              </a:solidFill>
              <a:latin typeface="Arial"/>
              <a:ea typeface="Arial"/>
              <a:cs typeface="Arial"/>
              <a:sym typeface="Arial"/>
            </a:endParaRPr>
          </a:p>
        </p:txBody>
      </p:sp>
      <p:sp>
        <p:nvSpPr>
          <p:cNvPr id="230" name="Google Shape;230;p11"/>
          <p:cNvSpPr/>
          <p:nvPr/>
        </p:nvSpPr>
        <p:spPr>
          <a:xfrm>
            <a:off x="838200" y="3810000"/>
            <a:ext cx="6491760" cy="2781300"/>
          </a:xfrm>
          <a:custGeom>
            <a:rect b="b" l="l" r="r" t="t"/>
            <a:pathLst>
              <a:path extrusionOk="0" h="6663055" w="1938020">
                <a:moveTo>
                  <a:pt x="323011" y="0"/>
                </a:moveTo>
                <a:lnTo>
                  <a:pt x="1938021" y="0"/>
                </a:lnTo>
                <a:lnTo>
                  <a:pt x="1938021" y="6340053"/>
                </a:lnTo>
                <a:lnTo>
                  <a:pt x="1934518" y="6387784"/>
                </a:lnTo>
                <a:lnTo>
                  <a:pt x="1924344" y="6433341"/>
                </a:lnTo>
                <a:lnTo>
                  <a:pt x="1907999" y="6476223"/>
                </a:lnTo>
                <a:lnTo>
                  <a:pt x="1885981" y="6515931"/>
                </a:lnTo>
                <a:lnTo>
                  <a:pt x="1858790" y="6551966"/>
                </a:lnTo>
                <a:lnTo>
                  <a:pt x="1826927" y="6583827"/>
                </a:lnTo>
                <a:lnTo>
                  <a:pt x="1790891" y="6611016"/>
                </a:lnTo>
                <a:lnTo>
                  <a:pt x="1751182" y="6633033"/>
                </a:lnTo>
                <a:lnTo>
                  <a:pt x="1708299" y="6649378"/>
                </a:lnTo>
                <a:lnTo>
                  <a:pt x="1662742" y="6659551"/>
                </a:lnTo>
                <a:lnTo>
                  <a:pt x="1615010" y="6663053"/>
                </a:lnTo>
                <a:lnTo>
                  <a:pt x="0" y="6663053"/>
                </a:lnTo>
                <a:lnTo>
                  <a:pt x="0" y="323009"/>
                </a:lnTo>
                <a:lnTo>
                  <a:pt x="3502" y="275277"/>
                </a:lnTo>
                <a:lnTo>
                  <a:pt x="13675" y="229719"/>
                </a:lnTo>
                <a:lnTo>
                  <a:pt x="30021" y="186836"/>
                </a:lnTo>
                <a:lnTo>
                  <a:pt x="52039" y="147127"/>
                </a:lnTo>
                <a:lnTo>
                  <a:pt x="79229" y="111091"/>
                </a:lnTo>
                <a:lnTo>
                  <a:pt x="111092" y="79228"/>
                </a:lnTo>
                <a:lnTo>
                  <a:pt x="147128" y="52038"/>
                </a:lnTo>
                <a:lnTo>
                  <a:pt x="186837" y="30021"/>
                </a:lnTo>
                <a:lnTo>
                  <a:pt x="229721" y="13675"/>
                </a:lnTo>
                <a:lnTo>
                  <a:pt x="275278" y="3502"/>
                </a:lnTo>
                <a:lnTo>
                  <a:pt x="323011" y="0"/>
                </a:lnTo>
                <a:close/>
              </a:path>
            </a:pathLst>
          </a:custGeom>
          <a:noFill/>
          <a:ln cap="flat" cmpd="sng" w="19075">
            <a:solidFill>
              <a:srgbClr val="00B0F0"/>
            </a:solidFill>
            <a:prstDash val="solid"/>
            <a:round/>
            <a:headEnd len="sm" w="sm" type="none"/>
            <a:tailEnd len="sm" w="sm" type="none"/>
          </a:ln>
        </p:spPr>
      </p:sp>
      <p:sp>
        <p:nvSpPr>
          <p:cNvPr id="231" name="Google Shape;231;p11"/>
          <p:cNvSpPr/>
          <p:nvPr/>
        </p:nvSpPr>
        <p:spPr>
          <a:xfrm>
            <a:off x="3060700" y="3950020"/>
            <a:ext cx="4075220" cy="1110956"/>
          </a:xfrm>
          <a:prstGeom prst="rect">
            <a:avLst/>
          </a:prstGeom>
          <a:noFill/>
          <a:ln>
            <a:noFill/>
          </a:ln>
        </p:spPr>
        <p:txBody>
          <a:bodyPr anchorCtr="0" anchor="t" bIns="0" lIns="0" spcFirstLastPara="1" rIns="0" wrap="square" tIns="19800">
            <a:noAutofit/>
          </a:bodyPr>
          <a:lstStyle/>
          <a:p>
            <a:pPr indent="0" lvl="0" marL="12600" marR="0" rtl="0" algn="l">
              <a:lnSpc>
                <a:spcPct val="95000"/>
              </a:lnSpc>
              <a:spcBef>
                <a:spcPts val="0"/>
              </a:spcBef>
              <a:spcAft>
                <a:spcPts val="0"/>
              </a:spcAft>
              <a:buNone/>
            </a:pPr>
            <a:r>
              <a:rPr lang="pt-BR" sz="1400">
                <a:solidFill>
                  <a:srgbClr val="000000"/>
                </a:solidFill>
                <a:latin typeface="Arial"/>
                <a:ea typeface="Arial"/>
                <a:cs typeface="Arial"/>
                <a:sym typeface="Arial"/>
              </a:rPr>
              <a:t>Ao iniciar uma instância no Amazon EC2, você tem a opção de passar dados do usuário para a instância que podem ser usados para executar tarefas de configuração automatizadas comuns e até mesmo executar scripts após o início da instância.</a:t>
            </a:r>
            <a:endParaRPr b="0" sz="1400" strike="noStrike">
              <a:solidFill>
                <a:schemeClr val="dk1"/>
              </a:solidFill>
              <a:latin typeface="Arial"/>
              <a:ea typeface="Arial"/>
              <a:cs typeface="Arial"/>
              <a:sym typeface="Arial"/>
            </a:endParaRPr>
          </a:p>
        </p:txBody>
      </p:sp>
      <p:sp>
        <p:nvSpPr>
          <p:cNvPr id="232" name="Google Shape;232;p11"/>
          <p:cNvSpPr/>
          <p:nvPr/>
        </p:nvSpPr>
        <p:spPr>
          <a:xfrm>
            <a:off x="985800" y="5200650"/>
            <a:ext cx="6196560" cy="1110956"/>
          </a:xfrm>
          <a:prstGeom prst="rect">
            <a:avLst/>
          </a:prstGeom>
          <a:noFill/>
          <a:ln>
            <a:noFill/>
          </a:ln>
        </p:spPr>
        <p:txBody>
          <a:bodyPr anchorCtr="0" anchor="t" bIns="0" lIns="0" spcFirstLastPara="1" rIns="0" wrap="square" tIns="20150">
            <a:noAutofit/>
          </a:bodyPr>
          <a:lstStyle/>
          <a:p>
            <a:pPr indent="0" lvl="0" marL="12600" marR="0" rtl="0" algn="l">
              <a:lnSpc>
                <a:spcPct val="95000"/>
              </a:lnSpc>
              <a:spcBef>
                <a:spcPts val="0"/>
              </a:spcBef>
              <a:spcAft>
                <a:spcPts val="0"/>
              </a:spcAft>
              <a:buNone/>
            </a:pPr>
            <a:r>
              <a:rPr lang="pt-BR" sz="1400">
                <a:solidFill>
                  <a:srgbClr val="000000"/>
                </a:solidFill>
                <a:latin typeface="Arial"/>
                <a:ea typeface="Arial"/>
                <a:cs typeface="Arial"/>
                <a:sym typeface="Arial"/>
              </a:rPr>
              <a:t>Se você estiver familiarizado com scripts de shell, esta é a maneira mais simples e completa de enviar instruções para uma instância na inicialização.</a:t>
            </a:r>
            <a:endParaRPr/>
          </a:p>
          <a:p>
            <a:pPr indent="0" lvl="0" marL="12600" marR="0" rtl="0" algn="l">
              <a:lnSpc>
                <a:spcPct val="95000"/>
              </a:lnSpc>
              <a:spcBef>
                <a:spcPts val="159"/>
              </a:spcBef>
              <a:spcAft>
                <a:spcPts val="0"/>
              </a:spcAft>
              <a:buNone/>
            </a:pPr>
            <a:r>
              <a:rPr lang="pt-BR" sz="1400">
                <a:solidFill>
                  <a:srgbClr val="000000"/>
                </a:solidFill>
                <a:latin typeface="Arial"/>
                <a:ea typeface="Arial"/>
                <a:cs typeface="Arial"/>
                <a:sym typeface="Arial"/>
              </a:rPr>
              <a:t>Adicionar essas tarefas no momento da inicialização adiciona ao quantidade de tempo que leva para inicializar a instância.</a:t>
            </a:r>
            <a:endParaRPr/>
          </a:p>
          <a:p>
            <a:pPr indent="0" lvl="0" marL="12600" marR="0" rtl="0" algn="l">
              <a:lnSpc>
                <a:spcPct val="95000"/>
              </a:lnSpc>
              <a:spcBef>
                <a:spcPts val="159"/>
              </a:spcBef>
              <a:spcAft>
                <a:spcPts val="0"/>
              </a:spcAft>
              <a:buNone/>
            </a:pPr>
            <a:r>
              <a:rPr lang="pt-BR" sz="1400">
                <a:solidFill>
                  <a:srgbClr val="000000"/>
                </a:solidFill>
                <a:latin typeface="Arial"/>
                <a:ea typeface="Arial"/>
                <a:cs typeface="Arial"/>
                <a:sym typeface="Arial"/>
              </a:rPr>
              <a:t>Vocês deve permitir alguns minutos de tempo extra para as tarefas a serem concluídas antes de testar se o script do usuário foi concluído com sucesso.</a:t>
            </a:r>
            <a:endParaRPr b="0" sz="1400" strike="noStrike">
              <a:solidFill>
                <a:schemeClr val="dk1"/>
              </a:solidFill>
              <a:latin typeface="Arial"/>
              <a:ea typeface="Arial"/>
              <a:cs typeface="Arial"/>
              <a:sym typeface="Arial"/>
            </a:endParaRPr>
          </a:p>
        </p:txBody>
      </p:sp>
      <p:sp>
        <p:nvSpPr>
          <p:cNvPr id="233" name="Google Shape;233;p11"/>
          <p:cNvSpPr/>
          <p:nvPr/>
        </p:nvSpPr>
        <p:spPr>
          <a:xfrm>
            <a:off x="1644890" y="4089535"/>
            <a:ext cx="609120" cy="60876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pt-BR" sz="1050" strike="noStrike">
                <a:solidFill>
                  <a:srgbClr val="000000"/>
                </a:solidFill>
                <a:latin typeface="Calibri"/>
                <a:ea typeface="Calibri"/>
                <a:cs typeface="Calibri"/>
                <a:sym typeface="Calibri"/>
              </a:rPr>
              <a:t>© 2020, Amazon Web Services, Inc. or its affiliates. All rights reserved</a:t>
            </a:r>
            <a:br>
              <a:rPr lang="pt-BR" sz="1800">
                <a:solidFill>
                  <a:schemeClr val="dk1"/>
                </a:solidFill>
                <a:latin typeface="Arial"/>
                <a:ea typeface="Arial"/>
                <a:cs typeface="Arial"/>
                <a:sym typeface="Arial"/>
              </a:rPr>
            </a:br>
            <a:fld id="{00000000-1234-1234-1234-123412341234}" type="slidenum">
              <a:rPr b="0" lang="pt-BR" sz="1050" strike="noStrike">
                <a:solidFill>
                  <a:srgbClr val="8B8B8B"/>
                </a:solidFill>
                <a:latin typeface="Calibri"/>
                <a:ea typeface="Calibri"/>
                <a:cs typeface="Calibri"/>
                <a:sym typeface="Calibri"/>
              </a:rPr>
              <a:t>‹#›</a:t>
            </a:fld>
            <a:endParaRPr b="0" sz="105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sz="1050" strike="noStrike">
              <a:solidFill>
                <a:schemeClr val="dk1"/>
              </a:solidFill>
              <a:latin typeface="Arial"/>
              <a:ea typeface="Arial"/>
              <a:cs typeface="Arial"/>
              <a:sym typeface="Arial"/>
            </a:endParaRPr>
          </a:p>
        </p:txBody>
      </p:sp>
      <p:sp>
        <p:nvSpPr>
          <p:cNvPr id="235" name="Google Shape;235;p11"/>
          <p:cNvSpPr/>
          <p:nvPr/>
        </p:nvSpPr>
        <p:spPr>
          <a:xfrm>
            <a:off x="1316073" y="4723642"/>
            <a:ext cx="1445040" cy="28800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1" lang="pt-BR" sz="1800" strike="noStrike">
                <a:solidFill>
                  <a:srgbClr val="000000"/>
                </a:solidFill>
                <a:latin typeface="Arial"/>
                <a:ea typeface="Arial"/>
                <a:cs typeface="Arial"/>
                <a:sym typeface="Arial"/>
              </a:rPr>
              <a:t>Você sabia</a:t>
            </a:r>
            <a:endParaRPr b="0" sz="1800"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2"/>
          <p:cNvSpPr/>
          <p:nvPr/>
        </p:nvSpPr>
        <p:spPr>
          <a:xfrm>
            <a:off x="493200" y="1174140"/>
            <a:ext cx="4815360" cy="188604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1" lang="pt-BR" sz="1400" strike="noStrike">
                <a:solidFill>
                  <a:srgbClr val="000000"/>
                </a:solidFill>
                <a:latin typeface="Arial"/>
                <a:ea typeface="Arial"/>
                <a:cs typeface="Arial"/>
                <a:sym typeface="Arial"/>
              </a:rPr>
              <a:t>Troubleshooting no  Amazon EC2</a:t>
            </a:r>
            <a:endParaRPr b="0" sz="1400" strike="noStrike">
              <a:solidFill>
                <a:schemeClr val="dk1"/>
              </a:solidFill>
              <a:latin typeface="Arial"/>
              <a:ea typeface="Arial"/>
              <a:cs typeface="Arial"/>
              <a:sym typeface="Arial"/>
            </a:endParaRPr>
          </a:p>
        </p:txBody>
      </p:sp>
      <p:sp>
        <p:nvSpPr>
          <p:cNvPr id="242" name="Google Shape;242;p12"/>
          <p:cNvSpPr/>
          <p:nvPr/>
        </p:nvSpPr>
        <p:spPr>
          <a:xfrm>
            <a:off x="489169" y="1539000"/>
            <a:ext cx="4468680" cy="28800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1" lang="pt-BR" sz="1400" strike="noStrike">
                <a:solidFill>
                  <a:srgbClr val="000000"/>
                </a:solidFill>
                <a:latin typeface="Arial"/>
                <a:ea typeface="Arial"/>
                <a:cs typeface="Arial"/>
                <a:sym typeface="Arial"/>
              </a:rPr>
              <a:t>Atualize seu grupo de segurança</a:t>
            </a:r>
            <a:endParaRPr b="0" sz="1400" strike="noStrike">
              <a:solidFill>
                <a:schemeClr val="dk1"/>
              </a:solidFill>
              <a:latin typeface="Arial"/>
              <a:ea typeface="Arial"/>
              <a:cs typeface="Arial"/>
              <a:sym typeface="Arial"/>
            </a:endParaRPr>
          </a:p>
        </p:txBody>
      </p:sp>
      <p:sp>
        <p:nvSpPr>
          <p:cNvPr id="243" name="Google Shape;243;p12"/>
          <p:cNvSpPr/>
          <p:nvPr/>
        </p:nvSpPr>
        <p:spPr>
          <a:xfrm>
            <a:off x="101600" y="1980780"/>
            <a:ext cx="7177599" cy="1674720"/>
          </a:xfrm>
          <a:prstGeom prst="rect">
            <a:avLst/>
          </a:prstGeom>
          <a:noFill/>
          <a:ln>
            <a:noFill/>
          </a:ln>
        </p:spPr>
        <p:txBody>
          <a:bodyPr anchorCtr="0" anchor="t" bIns="0" lIns="0" spcFirstLastPara="1" rIns="0" wrap="square" tIns="24825">
            <a:noAutofit/>
          </a:bodyPr>
          <a:lstStyle/>
          <a:p>
            <a:pPr indent="-228600" lvl="0" marL="228600" marR="0" rtl="0" algn="l">
              <a:lnSpc>
                <a:spcPct val="90071"/>
              </a:lnSpc>
              <a:spcBef>
                <a:spcPts val="0"/>
              </a:spcBef>
              <a:spcAft>
                <a:spcPts val="0"/>
              </a:spcAft>
              <a:buClr>
                <a:srgbClr val="000000"/>
              </a:buClr>
              <a:buSzPts val="1400"/>
              <a:buFont typeface="Arial"/>
              <a:buAutoNum type="arabicPeriod"/>
            </a:pPr>
            <a:r>
              <a:rPr b="0" lang="pt-BR" sz="1400" strike="noStrike">
                <a:solidFill>
                  <a:srgbClr val="000000"/>
                </a:solidFill>
                <a:latin typeface="Arial"/>
                <a:ea typeface="Arial"/>
                <a:cs typeface="Arial"/>
                <a:sym typeface="Arial"/>
              </a:rPr>
              <a:t>Mantenha o navegador aberto e volte para a guia </a:t>
            </a:r>
            <a:r>
              <a:rPr b="1" lang="pt-BR" sz="1400">
                <a:solidFill>
                  <a:schemeClr val="dk1"/>
                </a:solidFill>
                <a:latin typeface="Arial"/>
                <a:ea typeface="Arial"/>
                <a:cs typeface="Arial"/>
                <a:sym typeface="Arial"/>
              </a:rPr>
              <a:t>EC2  Management Console;</a:t>
            </a:r>
            <a:endParaRPr b="0" sz="1400" strike="noStrike">
              <a:solidFill>
                <a:schemeClr val="dk1"/>
              </a:solidFill>
              <a:latin typeface="Arial"/>
              <a:ea typeface="Arial"/>
              <a:cs typeface="Arial"/>
              <a:sym typeface="Arial"/>
            </a:endParaRPr>
          </a:p>
          <a:p>
            <a:pPr indent="-228600" lvl="0" marL="228600" marR="0" rtl="0" algn="l">
              <a:lnSpc>
                <a:spcPct val="90071"/>
              </a:lnSpc>
              <a:spcBef>
                <a:spcPts val="196"/>
              </a:spcBef>
              <a:spcAft>
                <a:spcPts val="0"/>
              </a:spcAft>
              <a:buClr>
                <a:srgbClr val="000000"/>
              </a:buClr>
              <a:buSzPts val="1400"/>
              <a:buFont typeface="Arial"/>
              <a:buAutoNum type="arabicPeriod"/>
            </a:pPr>
            <a:r>
              <a:rPr b="0" lang="pt-BR" sz="1400" strike="noStrike">
                <a:solidFill>
                  <a:srgbClr val="000000"/>
                </a:solidFill>
                <a:latin typeface="Arial"/>
                <a:ea typeface="Arial"/>
                <a:cs typeface="Arial"/>
                <a:sym typeface="Arial"/>
              </a:rPr>
              <a:t>No painel de navegação esquerdo, em </a:t>
            </a:r>
            <a:r>
              <a:rPr b="1" lang="pt-BR" sz="1400">
                <a:solidFill>
                  <a:srgbClr val="FF0000"/>
                </a:solidFill>
                <a:latin typeface="Arial"/>
                <a:ea typeface="Arial"/>
                <a:cs typeface="Arial"/>
                <a:sym typeface="Arial"/>
              </a:rPr>
              <a:t>Segurança</a:t>
            </a:r>
            <a:r>
              <a:rPr b="1" lang="pt-BR" sz="1400">
                <a:solidFill>
                  <a:schemeClr val="dk1"/>
                </a:solidFill>
                <a:latin typeface="Arial"/>
                <a:ea typeface="Arial"/>
                <a:cs typeface="Arial"/>
                <a:sym typeface="Arial"/>
              </a:rPr>
              <a:t> (Security)</a:t>
            </a:r>
            <a:r>
              <a:rPr b="0" lang="pt-BR" sz="1400" strike="noStrike">
                <a:solidFill>
                  <a:srgbClr val="000000"/>
                </a:solidFill>
                <a:latin typeface="Arial"/>
                <a:ea typeface="Arial"/>
                <a:cs typeface="Arial"/>
                <a:sym typeface="Arial"/>
              </a:rPr>
              <a:t>, veja </a:t>
            </a:r>
            <a:r>
              <a:rPr b="0" lang="pt-BR" sz="1400" strike="noStrike">
                <a:solidFill>
                  <a:srgbClr val="FF0000"/>
                </a:solidFill>
                <a:latin typeface="Arial"/>
                <a:ea typeface="Arial"/>
                <a:cs typeface="Arial"/>
                <a:sym typeface="Arial"/>
              </a:rPr>
              <a:t>Grupos de </a:t>
            </a:r>
            <a:r>
              <a:rPr lang="pt-BR" sz="1400">
                <a:solidFill>
                  <a:srgbClr val="FF0000"/>
                </a:solidFill>
                <a:latin typeface="Arial"/>
                <a:ea typeface="Arial"/>
                <a:cs typeface="Arial"/>
                <a:sym typeface="Arial"/>
              </a:rPr>
              <a:t>segurança</a:t>
            </a:r>
            <a:r>
              <a:rPr lang="pt-BR" sz="1400">
                <a:solidFill>
                  <a:srgbClr val="000000"/>
                </a:solidFill>
                <a:latin typeface="Arial"/>
                <a:ea typeface="Arial"/>
                <a:cs typeface="Arial"/>
                <a:sym typeface="Arial"/>
              </a:rPr>
              <a:t> (</a:t>
            </a:r>
            <a:r>
              <a:rPr b="1" lang="pt-BR" sz="1400">
                <a:solidFill>
                  <a:schemeClr val="dk1"/>
                </a:solidFill>
                <a:latin typeface="Arial"/>
                <a:ea typeface="Arial"/>
                <a:cs typeface="Arial"/>
                <a:sym typeface="Arial"/>
              </a:rPr>
              <a:t>Security  Groups);</a:t>
            </a:r>
            <a:endParaRPr/>
          </a:p>
          <a:p>
            <a:pPr indent="-228600" lvl="0" marL="228600" marR="0" rtl="0" algn="l">
              <a:lnSpc>
                <a:spcPct val="90071"/>
              </a:lnSpc>
              <a:spcBef>
                <a:spcPts val="196"/>
              </a:spcBef>
              <a:spcAft>
                <a:spcPts val="0"/>
              </a:spcAft>
              <a:buClr>
                <a:schemeClr val="dk1"/>
              </a:buClr>
              <a:buSzPts val="1400"/>
              <a:buFont typeface="Arial"/>
              <a:buAutoNum type="arabicPeriod"/>
            </a:pPr>
            <a:r>
              <a:rPr lang="pt-BR" sz="1400">
                <a:solidFill>
                  <a:schemeClr val="dk1"/>
                </a:solidFill>
                <a:latin typeface="Arial"/>
                <a:ea typeface="Arial"/>
                <a:cs typeface="Arial"/>
                <a:sym typeface="Arial"/>
              </a:rPr>
              <a:t>Selecione o grupo de regras em azul com nome </a:t>
            </a:r>
            <a:r>
              <a:rPr lang="pt-BR" sz="1400">
                <a:solidFill>
                  <a:srgbClr val="0070C0"/>
                </a:solidFill>
                <a:latin typeface="Arial"/>
                <a:ea typeface="Arial"/>
                <a:cs typeface="Arial"/>
                <a:sym typeface="Arial"/>
              </a:rPr>
              <a:t>(...Webserver SG)</a:t>
            </a:r>
            <a:endParaRPr sz="1400" strike="noStrike">
              <a:solidFill>
                <a:srgbClr val="0070C0"/>
              </a:solidFill>
              <a:latin typeface="Arial"/>
              <a:ea typeface="Arial"/>
              <a:cs typeface="Arial"/>
              <a:sym typeface="Arial"/>
            </a:endParaRPr>
          </a:p>
          <a:p>
            <a:pPr indent="0" lvl="0" marL="0" marR="0" rtl="0" algn="l">
              <a:lnSpc>
                <a:spcPct val="90071"/>
              </a:lnSpc>
              <a:spcBef>
                <a:spcPts val="196"/>
              </a:spcBef>
              <a:spcAft>
                <a:spcPts val="0"/>
              </a:spcAft>
              <a:buNone/>
            </a:pPr>
            <a:r>
              <a:rPr lang="pt-BR" sz="1400">
                <a:solidFill>
                  <a:srgbClr val="FF0000"/>
                </a:solidFill>
                <a:latin typeface="Arial"/>
                <a:ea typeface="Arial"/>
                <a:cs typeface="Arial"/>
                <a:sym typeface="Arial"/>
              </a:rPr>
              <a:t>(</a:t>
            </a:r>
            <a:r>
              <a:rPr b="0" lang="pt-BR" sz="1400" strike="noStrike">
                <a:solidFill>
                  <a:srgbClr val="FF0000"/>
                </a:solidFill>
                <a:latin typeface="Arial"/>
                <a:ea typeface="Arial"/>
                <a:cs typeface="Arial"/>
                <a:sym typeface="Arial"/>
              </a:rPr>
              <a:t>É o grupo de segurança que você criou ao iniciar sua instância do Amazon EC2)</a:t>
            </a:r>
            <a:endParaRPr/>
          </a:p>
        </p:txBody>
      </p:sp>
      <p:sp>
        <p:nvSpPr>
          <p:cNvPr id="244" name="Google Shape;244;p12"/>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pt-BR" sz="1050" strike="noStrike">
                <a:solidFill>
                  <a:srgbClr val="000000"/>
                </a:solidFill>
                <a:latin typeface="Calibri"/>
                <a:ea typeface="Calibri"/>
                <a:cs typeface="Calibri"/>
                <a:sym typeface="Calibri"/>
              </a:rPr>
              <a:t>© 2020, Amazon Web Services, Inc. or its affiliates. All rights reserved</a:t>
            </a:r>
            <a:br>
              <a:rPr lang="pt-BR" sz="1800">
                <a:solidFill>
                  <a:schemeClr val="dk1"/>
                </a:solidFill>
                <a:latin typeface="Arial"/>
                <a:ea typeface="Arial"/>
                <a:cs typeface="Arial"/>
                <a:sym typeface="Arial"/>
              </a:rPr>
            </a:br>
            <a:fld id="{00000000-1234-1234-1234-123412341234}" type="slidenum">
              <a:rPr b="0" lang="pt-BR" sz="1050" strike="noStrike">
                <a:solidFill>
                  <a:srgbClr val="8B8B8B"/>
                </a:solidFill>
                <a:latin typeface="Calibri"/>
                <a:ea typeface="Calibri"/>
                <a:cs typeface="Calibri"/>
                <a:sym typeface="Calibri"/>
              </a:rPr>
              <a:t>‹#›</a:t>
            </a:fld>
            <a:endParaRPr b="0" sz="105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sz="1050" strike="noStrike">
              <a:solidFill>
                <a:schemeClr val="dk1"/>
              </a:solidFill>
              <a:latin typeface="Arial"/>
              <a:ea typeface="Arial"/>
              <a:cs typeface="Arial"/>
              <a:sym typeface="Arial"/>
            </a:endParaRPr>
          </a:p>
        </p:txBody>
      </p:sp>
      <p:pic>
        <p:nvPicPr>
          <p:cNvPr id="245" name="Google Shape;245;p12"/>
          <p:cNvPicPr preferRelativeResize="0"/>
          <p:nvPr/>
        </p:nvPicPr>
        <p:blipFill rotWithShape="1">
          <a:blip r:embed="rId3">
            <a:alphaModFix/>
          </a:blip>
          <a:srcRect b="0" l="0" r="0" t="0"/>
          <a:stretch/>
        </p:blipFill>
        <p:spPr>
          <a:xfrm>
            <a:off x="489169" y="3214095"/>
            <a:ext cx="6553200" cy="2496089"/>
          </a:xfrm>
          <a:prstGeom prst="rect">
            <a:avLst/>
          </a:prstGeom>
          <a:noFill/>
          <a:ln>
            <a:noFill/>
          </a:ln>
        </p:spPr>
      </p:pic>
      <p:cxnSp>
        <p:nvCxnSpPr>
          <p:cNvPr id="246" name="Google Shape;246;p12"/>
          <p:cNvCxnSpPr/>
          <p:nvPr/>
        </p:nvCxnSpPr>
        <p:spPr>
          <a:xfrm>
            <a:off x="990009" y="3588860"/>
            <a:ext cx="371860" cy="13058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cxnSp>
        <p:nvCxnSpPr>
          <p:cNvPr id="247" name="Google Shape;247;p12"/>
          <p:cNvCxnSpPr/>
          <p:nvPr/>
        </p:nvCxnSpPr>
        <p:spPr>
          <a:xfrm>
            <a:off x="303239" y="5008485"/>
            <a:ext cx="371860" cy="13058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cxnSp>
        <p:nvCxnSpPr>
          <p:cNvPr id="248" name="Google Shape;248;p12"/>
          <p:cNvCxnSpPr/>
          <p:nvPr/>
        </p:nvCxnSpPr>
        <p:spPr>
          <a:xfrm>
            <a:off x="331229" y="5337135"/>
            <a:ext cx="371860" cy="13058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3"/>
          <p:cNvSpPr/>
          <p:nvPr/>
        </p:nvSpPr>
        <p:spPr>
          <a:xfrm>
            <a:off x="493200" y="1174140"/>
            <a:ext cx="4815360" cy="188604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1" lang="pt-BR" sz="1400" strike="noStrike">
                <a:solidFill>
                  <a:srgbClr val="000000"/>
                </a:solidFill>
                <a:latin typeface="Arial"/>
                <a:ea typeface="Arial"/>
                <a:cs typeface="Arial"/>
                <a:sym typeface="Arial"/>
              </a:rPr>
              <a:t>Troubleshooting no  Amazon EC2</a:t>
            </a:r>
            <a:endParaRPr b="0" sz="1400" strike="noStrike">
              <a:solidFill>
                <a:schemeClr val="dk1"/>
              </a:solidFill>
              <a:latin typeface="Arial"/>
              <a:ea typeface="Arial"/>
              <a:cs typeface="Arial"/>
              <a:sym typeface="Arial"/>
            </a:endParaRPr>
          </a:p>
        </p:txBody>
      </p:sp>
      <p:sp>
        <p:nvSpPr>
          <p:cNvPr id="255" name="Google Shape;255;p13"/>
          <p:cNvSpPr/>
          <p:nvPr/>
        </p:nvSpPr>
        <p:spPr>
          <a:xfrm>
            <a:off x="489169" y="1539000"/>
            <a:ext cx="4468680" cy="28800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1" lang="pt-BR" sz="1400" strike="noStrike">
                <a:solidFill>
                  <a:srgbClr val="000000"/>
                </a:solidFill>
                <a:latin typeface="Arial"/>
                <a:ea typeface="Arial"/>
                <a:cs typeface="Arial"/>
                <a:sym typeface="Arial"/>
              </a:rPr>
              <a:t>Atualize seu grupo de segurança</a:t>
            </a:r>
            <a:endParaRPr b="0" sz="1400" strike="noStrike">
              <a:solidFill>
                <a:schemeClr val="dk1"/>
              </a:solidFill>
              <a:latin typeface="Arial"/>
              <a:ea typeface="Arial"/>
              <a:cs typeface="Arial"/>
              <a:sym typeface="Arial"/>
            </a:endParaRPr>
          </a:p>
        </p:txBody>
      </p:sp>
      <p:sp>
        <p:nvSpPr>
          <p:cNvPr id="256" name="Google Shape;256;p13"/>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pt-BR" sz="1050" strike="noStrike">
                <a:solidFill>
                  <a:srgbClr val="000000"/>
                </a:solidFill>
                <a:latin typeface="Calibri"/>
                <a:ea typeface="Calibri"/>
                <a:cs typeface="Calibri"/>
                <a:sym typeface="Calibri"/>
              </a:rPr>
              <a:t>© 2020, Amazon Web Services, Inc. or its affiliates. All rights reserved</a:t>
            </a:r>
            <a:br>
              <a:rPr lang="pt-BR" sz="1800">
                <a:solidFill>
                  <a:schemeClr val="dk1"/>
                </a:solidFill>
                <a:latin typeface="Arial"/>
                <a:ea typeface="Arial"/>
                <a:cs typeface="Arial"/>
                <a:sym typeface="Arial"/>
              </a:rPr>
            </a:br>
            <a:fld id="{00000000-1234-1234-1234-123412341234}" type="slidenum">
              <a:rPr b="0" lang="pt-BR" sz="1050" strike="noStrike">
                <a:solidFill>
                  <a:srgbClr val="8B8B8B"/>
                </a:solidFill>
                <a:latin typeface="Calibri"/>
                <a:ea typeface="Calibri"/>
                <a:cs typeface="Calibri"/>
                <a:sym typeface="Calibri"/>
              </a:rPr>
              <a:t>‹#›</a:t>
            </a:fld>
            <a:endParaRPr b="0" sz="105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sz="1050" strike="noStrike">
              <a:solidFill>
                <a:schemeClr val="dk1"/>
              </a:solidFill>
              <a:latin typeface="Arial"/>
              <a:ea typeface="Arial"/>
              <a:cs typeface="Arial"/>
              <a:sym typeface="Arial"/>
            </a:endParaRPr>
          </a:p>
        </p:txBody>
      </p:sp>
      <p:pic>
        <p:nvPicPr>
          <p:cNvPr id="257" name="Google Shape;257;p13"/>
          <p:cNvPicPr preferRelativeResize="0"/>
          <p:nvPr/>
        </p:nvPicPr>
        <p:blipFill rotWithShape="1">
          <a:blip r:embed="rId3">
            <a:alphaModFix/>
          </a:blip>
          <a:srcRect b="0" l="0" r="0" t="0"/>
          <a:stretch/>
        </p:blipFill>
        <p:spPr>
          <a:xfrm>
            <a:off x="266701" y="2042922"/>
            <a:ext cx="7012499" cy="3389411"/>
          </a:xfrm>
          <a:prstGeom prst="rect">
            <a:avLst/>
          </a:prstGeom>
          <a:noFill/>
          <a:ln>
            <a:noFill/>
          </a:ln>
        </p:spPr>
      </p:pic>
      <p:sp>
        <p:nvSpPr>
          <p:cNvPr id="258" name="Google Shape;258;p13"/>
          <p:cNvSpPr/>
          <p:nvPr/>
        </p:nvSpPr>
        <p:spPr>
          <a:xfrm>
            <a:off x="3014748" y="4047363"/>
            <a:ext cx="4173451" cy="451406"/>
          </a:xfrm>
          <a:prstGeom prst="rect">
            <a:avLst/>
          </a:prstGeom>
          <a:noFill/>
          <a:ln>
            <a:noFill/>
          </a:ln>
        </p:spPr>
        <p:txBody>
          <a:bodyPr anchorCtr="0" anchor="t" bIns="45700" lIns="91425" spcFirstLastPara="1" rIns="91425" wrap="square" tIns="45700">
            <a:spAutoFit/>
          </a:bodyPr>
          <a:lstStyle/>
          <a:p>
            <a:pPr indent="0" lvl="0" marL="0" marR="0" rtl="0" algn="l">
              <a:lnSpc>
                <a:spcPct val="90071"/>
              </a:lnSpc>
              <a:spcBef>
                <a:spcPts val="0"/>
              </a:spcBef>
              <a:spcAft>
                <a:spcPts val="0"/>
              </a:spcAft>
              <a:buNone/>
            </a:pPr>
            <a:r>
              <a:t/>
            </a:r>
            <a:endParaRPr sz="1400">
              <a:solidFill>
                <a:srgbClr val="FF0000"/>
              </a:solidFill>
              <a:latin typeface="Arial"/>
              <a:ea typeface="Arial"/>
              <a:cs typeface="Arial"/>
              <a:sym typeface="Arial"/>
            </a:endParaRPr>
          </a:p>
          <a:p>
            <a:pPr indent="-228600" lvl="0" marL="228600" marR="0" rtl="0" algn="l">
              <a:lnSpc>
                <a:spcPct val="90071"/>
              </a:lnSpc>
              <a:spcBef>
                <a:spcPts val="196"/>
              </a:spcBef>
              <a:spcAft>
                <a:spcPts val="0"/>
              </a:spcAft>
              <a:buClr>
                <a:schemeClr val="dk1"/>
              </a:buClr>
              <a:buSzPts val="1400"/>
              <a:buFont typeface="Arial"/>
              <a:buAutoNum type="arabicPeriod"/>
            </a:pPr>
            <a:r>
              <a:rPr lang="pt-BR" sz="1400">
                <a:solidFill>
                  <a:schemeClr val="dk1"/>
                </a:solidFill>
                <a:latin typeface="Arial"/>
                <a:ea typeface="Arial"/>
                <a:cs typeface="Arial"/>
                <a:sym typeface="Arial"/>
              </a:rPr>
              <a:t>Clique na guia</a:t>
            </a:r>
            <a:r>
              <a:rPr lang="pt-BR" sz="1400">
                <a:solidFill>
                  <a:srgbClr val="FF0000"/>
                </a:solidFill>
                <a:latin typeface="Arial"/>
                <a:ea typeface="Arial"/>
                <a:cs typeface="Arial"/>
                <a:sym typeface="Arial"/>
              </a:rPr>
              <a:t> Regras de Entrada </a:t>
            </a:r>
            <a:r>
              <a:rPr b="1" lang="pt-BR" sz="1400">
                <a:solidFill>
                  <a:srgbClr val="FF0000"/>
                </a:solidFill>
                <a:latin typeface="Arial"/>
                <a:ea typeface="Arial"/>
                <a:cs typeface="Arial"/>
                <a:sym typeface="Arial"/>
              </a:rPr>
              <a:t>Inbound</a:t>
            </a:r>
            <a:r>
              <a:rPr lang="pt-BR" sz="1400">
                <a:solidFill>
                  <a:srgbClr val="FF0000"/>
                </a:solidFill>
                <a:latin typeface="Arial"/>
                <a:ea typeface="Arial"/>
                <a:cs typeface="Arial"/>
                <a:sym typeface="Arial"/>
              </a:rPr>
              <a:t>. </a:t>
            </a:r>
            <a:endParaRPr sz="1400">
              <a:solidFill>
                <a:srgbClr val="FF0000"/>
              </a:solidFill>
              <a:latin typeface="Arial"/>
              <a:ea typeface="Arial"/>
              <a:cs typeface="Arial"/>
              <a:sym typeface="Arial"/>
            </a:endParaRPr>
          </a:p>
        </p:txBody>
      </p:sp>
      <p:cxnSp>
        <p:nvCxnSpPr>
          <p:cNvPr id="259" name="Google Shape;259;p13"/>
          <p:cNvCxnSpPr/>
          <p:nvPr/>
        </p:nvCxnSpPr>
        <p:spPr>
          <a:xfrm>
            <a:off x="212341" y="3979411"/>
            <a:ext cx="371860" cy="203105"/>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sp>
        <p:nvSpPr>
          <p:cNvPr id="260" name="Google Shape;260;p13"/>
          <p:cNvSpPr/>
          <p:nvPr/>
        </p:nvSpPr>
        <p:spPr>
          <a:xfrm>
            <a:off x="370725" y="5432333"/>
            <a:ext cx="680445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400">
                <a:solidFill>
                  <a:srgbClr val="FF0000"/>
                </a:solidFill>
                <a:latin typeface="Arial"/>
                <a:ea typeface="Arial"/>
                <a:cs typeface="Arial"/>
                <a:sym typeface="Arial"/>
              </a:rPr>
              <a:t>Observe que o grupo de segurança atualmente não possui regras HTTP</a:t>
            </a:r>
            <a:endParaRPr/>
          </a:p>
          <a:p>
            <a:pPr indent="0" lvl="0" marL="0" marR="0" rtl="0" algn="l">
              <a:spcBef>
                <a:spcPts val="0"/>
              </a:spcBef>
              <a:spcAft>
                <a:spcPts val="0"/>
              </a:spcAft>
              <a:buNone/>
            </a:pPr>
            <a:r>
              <a:t/>
            </a:r>
            <a:endParaRPr sz="1400">
              <a:solidFill>
                <a:srgbClr val="FF0000"/>
              </a:solidFill>
              <a:latin typeface="Arial"/>
              <a:ea typeface="Arial"/>
              <a:cs typeface="Arial"/>
              <a:sym typeface="Arial"/>
            </a:endParaRPr>
          </a:p>
          <a:p>
            <a:pPr indent="0" lvl="0" marL="0" marR="0" rtl="0" algn="l">
              <a:spcBef>
                <a:spcPts val="0"/>
              </a:spcBef>
              <a:spcAft>
                <a:spcPts val="0"/>
              </a:spcAft>
              <a:buNone/>
            </a:pPr>
            <a:r>
              <a:rPr lang="pt-BR" sz="1400">
                <a:solidFill>
                  <a:srgbClr val="FF0000"/>
                </a:solidFill>
                <a:latin typeface="Arial"/>
                <a:ea typeface="Arial"/>
                <a:cs typeface="Arial"/>
                <a:sym typeface="Arial"/>
              </a:rPr>
              <a:t> - Vamos adicionar uma nova regra –       clique em Editar regras de Entrada</a:t>
            </a:r>
            <a:endParaRPr sz="1400">
              <a:solidFill>
                <a:schemeClr val="dk1"/>
              </a:solidFill>
              <a:latin typeface="Arial"/>
              <a:ea typeface="Arial"/>
              <a:cs typeface="Arial"/>
              <a:sym typeface="Arial"/>
            </a:endParaRPr>
          </a:p>
        </p:txBody>
      </p:sp>
      <p:cxnSp>
        <p:nvCxnSpPr>
          <p:cNvPr id="261" name="Google Shape;261;p13"/>
          <p:cNvCxnSpPr/>
          <p:nvPr/>
        </p:nvCxnSpPr>
        <p:spPr>
          <a:xfrm flipH="1" rot="10800000">
            <a:off x="1964941" y="5299090"/>
            <a:ext cx="409959" cy="11108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cxnSp>
        <p:nvCxnSpPr>
          <p:cNvPr id="262" name="Google Shape;262;p13"/>
          <p:cNvCxnSpPr/>
          <p:nvPr/>
        </p:nvCxnSpPr>
        <p:spPr>
          <a:xfrm flipH="1" rot="10800000">
            <a:off x="5359360" y="4733572"/>
            <a:ext cx="409959" cy="11108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14"/>
          <p:cNvPicPr preferRelativeResize="0"/>
          <p:nvPr/>
        </p:nvPicPr>
        <p:blipFill rotWithShape="1">
          <a:blip r:embed="rId3">
            <a:alphaModFix/>
          </a:blip>
          <a:srcRect b="0" l="0" r="0" t="0"/>
          <a:stretch/>
        </p:blipFill>
        <p:spPr>
          <a:xfrm>
            <a:off x="185930" y="1991806"/>
            <a:ext cx="7319769" cy="2871260"/>
          </a:xfrm>
          <a:prstGeom prst="rect">
            <a:avLst/>
          </a:prstGeom>
          <a:noFill/>
          <a:ln>
            <a:noFill/>
          </a:ln>
        </p:spPr>
      </p:pic>
      <p:sp>
        <p:nvSpPr>
          <p:cNvPr id="269" name="Google Shape;269;p14"/>
          <p:cNvSpPr/>
          <p:nvPr/>
        </p:nvSpPr>
        <p:spPr>
          <a:xfrm>
            <a:off x="493200" y="1174140"/>
            <a:ext cx="4815360" cy="188604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1" lang="pt-BR" sz="1400" strike="noStrike">
                <a:solidFill>
                  <a:srgbClr val="000000"/>
                </a:solidFill>
                <a:latin typeface="Arial"/>
                <a:ea typeface="Arial"/>
                <a:cs typeface="Arial"/>
                <a:sym typeface="Arial"/>
              </a:rPr>
              <a:t>Troubleshooting no  Amazon EC2</a:t>
            </a:r>
            <a:endParaRPr b="0" sz="1400" strike="noStrike">
              <a:solidFill>
                <a:schemeClr val="dk1"/>
              </a:solidFill>
              <a:latin typeface="Arial"/>
              <a:ea typeface="Arial"/>
              <a:cs typeface="Arial"/>
              <a:sym typeface="Arial"/>
            </a:endParaRPr>
          </a:p>
        </p:txBody>
      </p:sp>
      <p:sp>
        <p:nvSpPr>
          <p:cNvPr id="270" name="Google Shape;270;p14"/>
          <p:cNvSpPr/>
          <p:nvPr/>
        </p:nvSpPr>
        <p:spPr>
          <a:xfrm>
            <a:off x="489169" y="1539000"/>
            <a:ext cx="4468680" cy="28800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1" lang="pt-BR" sz="1400" strike="noStrike">
                <a:solidFill>
                  <a:srgbClr val="000000"/>
                </a:solidFill>
                <a:latin typeface="Arial"/>
                <a:ea typeface="Arial"/>
                <a:cs typeface="Arial"/>
                <a:sym typeface="Arial"/>
              </a:rPr>
              <a:t>Atualize seu grupo de segurança</a:t>
            </a:r>
            <a:endParaRPr b="0" sz="1400" strike="noStrike">
              <a:solidFill>
                <a:schemeClr val="dk1"/>
              </a:solidFill>
              <a:latin typeface="Arial"/>
              <a:ea typeface="Arial"/>
              <a:cs typeface="Arial"/>
              <a:sym typeface="Arial"/>
            </a:endParaRPr>
          </a:p>
        </p:txBody>
      </p:sp>
      <p:sp>
        <p:nvSpPr>
          <p:cNvPr id="271" name="Google Shape;271;p14"/>
          <p:cNvSpPr/>
          <p:nvPr/>
        </p:nvSpPr>
        <p:spPr>
          <a:xfrm>
            <a:off x="1200749" y="3573329"/>
            <a:ext cx="4608000" cy="341280"/>
          </a:xfrm>
          <a:prstGeom prst="rect">
            <a:avLst/>
          </a:prstGeom>
          <a:noFill/>
          <a:ln>
            <a:noFill/>
          </a:ln>
        </p:spPr>
        <p:txBody>
          <a:bodyPr anchorCtr="0" anchor="t" bIns="0" lIns="0" spcFirstLastPara="1" rIns="0" wrap="square" tIns="13300">
            <a:noAutofit/>
          </a:bodyPr>
          <a:lstStyle/>
          <a:p>
            <a:pPr indent="-228240" lvl="0" marL="241200" marR="0" rtl="0" algn="l">
              <a:lnSpc>
                <a:spcPct val="117272"/>
              </a:lnSpc>
              <a:spcBef>
                <a:spcPts val="0"/>
              </a:spcBef>
              <a:spcAft>
                <a:spcPts val="0"/>
              </a:spcAft>
              <a:buClr>
                <a:srgbClr val="000000"/>
              </a:buClr>
              <a:buSzPts val="1100"/>
              <a:buFont typeface="Noto Sans Symbols"/>
              <a:buAutoNum type="arabicPeriod"/>
            </a:pPr>
            <a:r>
              <a:rPr lang="pt-BR" sz="1100">
                <a:solidFill>
                  <a:srgbClr val="000000"/>
                </a:solidFill>
                <a:latin typeface="Arial"/>
                <a:ea typeface="Arial"/>
                <a:cs typeface="Arial"/>
                <a:sym typeface="Arial"/>
              </a:rPr>
              <a:t>Clique em </a:t>
            </a:r>
            <a:r>
              <a:rPr b="1" lang="pt-BR" sz="1100">
                <a:solidFill>
                  <a:srgbClr val="FF0000"/>
                </a:solidFill>
                <a:latin typeface="Arial"/>
                <a:ea typeface="Arial"/>
                <a:cs typeface="Arial"/>
                <a:sym typeface="Arial"/>
              </a:rPr>
              <a:t>Adicionar regra</a:t>
            </a:r>
            <a:r>
              <a:rPr b="1" lang="pt-BR" sz="1100">
                <a:solidFill>
                  <a:schemeClr val="dk1"/>
                </a:solidFill>
                <a:latin typeface="Arial"/>
                <a:ea typeface="Arial"/>
                <a:cs typeface="Arial"/>
                <a:sym typeface="Arial"/>
              </a:rPr>
              <a:t> </a:t>
            </a:r>
            <a:r>
              <a:rPr lang="pt-BR" sz="1100">
                <a:solidFill>
                  <a:srgbClr val="000000"/>
                </a:solidFill>
                <a:latin typeface="Arial"/>
                <a:ea typeface="Arial"/>
                <a:cs typeface="Arial"/>
                <a:sym typeface="Arial"/>
              </a:rPr>
              <a:t>e defina as seguintes configurações</a:t>
            </a:r>
            <a:endParaRPr b="0" sz="1100" strike="noStrike">
              <a:solidFill>
                <a:schemeClr val="dk1"/>
              </a:solidFill>
              <a:latin typeface="Arial"/>
              <a:ea typeface="Arial"/>
              <a:cs typeface="Arial"/>
              <a:sym typeface="Arial"/>
            </a:endParaRPr>
          </a:p>
        </p:txBody>
      </p:sp>
      <p:sp>
        <p:nvSpPr>
          <p:cNvPr id="272" name="Google Shape;272;p14"/>
          <p:cNvSpPr/>
          <p:nvPr/>
        </p:nvSpPr>
        <p:spPr>
          <a:xfrm>
            <a:off x="448408" y="7044583"/>
            <a:ext cx="6875224" cy="1566017"/>
          </a:xfrm>
          <a:prstGeom prst="rect">
            <a:avLst/>
          </a:prstGeom>
          <a:noFill/>
          <a:ln>
            <a:noFill/>
          </a:ln>
        </p:spPr>
        <p:txBody>
          <a:bodyPr anchorCtr="0" anchor="t" bIns="0" lIns="0" spcFirstLastPara="1" rIns="0" wrap="square" tIns="24825">
            <a:noAutofit/>
          </a:bodyPr>
          <a:lstStyle/>
          <a:p>
            <a:pPr indent="0" lvl="0" marL="12600" marR="0" rtl="0" algn="l">
              <a:lnSpc>
                <a:spcPct val="90071"/>
              </a:lnSpc>
              <a:spcBef>
                <a:spcPts val="0"/>
              </a:spcBef>
              <a:spcAft>
                <a:spcPts val="0"/>
              </a:spcAft>
              <a:buNone/>
            </a:pPr>
            <a:r>
              <a:rPr lang="pt-BR" sz="1400">
                <a:solidFill>
                  <a:srgbClr val="000000"/>
                </a:solidFill>
                <a:latin typeface="Arial"/>
                <a:ea typeface="Arial"/>
                <a:cs typeface="Arial"/>
                <a:sym typeface="Arial"/>
              </a:rPr>
              <a:t>A nova regra de HTTP de entrada criará uma entrada para o endereço IP IPV4 (0.0.0.0/0) e também para o endereço IPV6 (:: / 0)</a:t>
            </a:r>
            <a:endParaRPr/>
          </a:p>
          <a:p>
            <a:pPr indent="0" lvl="0" marL="12600" marR="0" rtl="0" algn="l">
              <a:lnSpc>
                <a:spcPct val="90071"/>
              </a:lnSpc>
              <a:spcBef>
                <a:spcPts val="196"/>
              </a:spcBef>
              <a:spcAft>
                <a:spcPts val="0"/>
              </a:spcAft>
              <a:buNone/>
            </a:pPr>
            <a:r>
              <a:t/>
            </a:r>
            <a:endParaRPr sz="1400">
              <a:solidFill>
                <a:srgbClr val="000000"/>
              </a:solidFill>
              <a:latin typeface="Arial"/>
              <a:ea typeface="Arial"/>
              <a:cs typeface="Arial"/>
              <a:sym typeface="Arial"/>
            </a:endParaRPr>
          </a:p>
          <a:p>
            <a:pPr indent="0" lvl="0" marL="12600" marR="0" rtl="0" algn="l">
              <a:lnSpc>
                <a:spcPct val="78812"/>
              </a:lnSpc>
              <a:spcBef>
                <a:spcPts val="196"/>
              </a:spcBef>
              <a:spcAft>
                <a:spcPts val="0"/>
              </a:spcAft>
              <a:buNone/>
            </a:pPr>
            <a:r>
              <a:rPr b="1" lang="pt-BR" sz="1600">
                <a:solidFill>
                  <a:srgbClr val="000000"/>
                </a:solidFill>
                <a:latin typeface="Arial"/>
                <a:ea typeface="Arial"/>
                <a:cs typeface="Arial"/>
                <a:sym typeface="Arial"/>
              </a:rPr>
              <a:t>Teste sua regra</a:t>
            </a:r>
            <a:endParaRPr/>
          </a:p>
          <a:p>
            <a:pPr indent="0" lvl="0" marL="12600" marR="0" rtl="0" algn="l">
              <a:lnSpc>
                <a:spcPct val="90071"/>
              </a:lnSpc>
              <a:spcBef>
                <a:spcPts val="196"/>
              </a:spcBef>
              <a:spcAft>
                <a:spcPts val="0"/>
              </a:spcAft>
              <a:buNone/>
            </a:pPr>
            <a:r>
              <a:t/>
            </a:r>
            <a:endParaRPr sz="1400">
              <a:solidFill>
                <a:srgbClr val="000000"/>
              </a:solidFill>
              <a:latin typeface="Arial"/>
              <a:ea typeface="Arial"/>
              <a:cs typeface="Arial"/>
              <a:sym typeface="Arial"/>
            </a:endParaRPr>
          </a:p>
          <a:p>
            <a:pPr indent="-228600" lvl="0" marL="241200" marR="0" rtl="0" algn="l">
              <a:lnSpc>
                <a:spcPct val="90071"/>
              </a:lnSpc>
              <a:spcBef>
                <a:spcPts val="196"/>
              </a:spcBef>
              <a:spcAft>
                <a:spcPts val="0"/>
              </a:spcAft>
              <a:buClr>
                <a:srgbClr val="000000"/>
              </a:buClr>
              <a:buSzPts val="1400"/>
              <a:buFont typeface="Arial"/>
              <a:buAutoNum type="arabicParenR"/>
            </a:pPr>
            <a:r>
              <a:rPr lang="pt-BR" sz="1400">
                <a:solidFill>
                  <a:srgbClr val="000000"/>
                </a:solidFill>
                <a:latin typeface="Arial"/>
                <a:ea typeface="Arial"/>
                <a:cs typeface="Arial"/>
                <a:sym typeface="Arial"/>
              </a:rPr>
              <a:t>Volte para a guia que você abriu anteriormente com o endereço IP público do servidor da web</a:t>
            </a:r>
            <a:endParaRPr/>
          </a:p>
          <a:p>
            <a:pPr indent="-228600" lvl="0" marL="241200" marR="0" rtl="0" algn="l">
              <a:lnSpc>
                <a:spcPct val="90071"/>
              </a:lnSpc>
              <a:spcBef>
                <a:spcPts val="196"/>
              </a:spcBef>
              <a:spcAft>
                <a:spcPts val="0"/>
              </a:spcAft>
              <a:buClr>
                <a:srgbClr val="000000"/>
              </a:buClr>
              <a:buSzPts val="1400"/>
              <a:buFont typeface="Arial"/>
              <a:buAutoNum type="arabicParenR"/>
            </a:pPr>
            <a:r>
              <a:rPr lang="pt-BR" sz="1400">
                <a:solidFill>
                  <a:srgbClr val="000000"/>
                </a:solidFill>
                <a:latin typeface="Arial"/>
                <a:ea typeface="Arial"/>
                <a:cs typeface="Arial"/>
                <a:sym typeface="Arial"/>
              </a:rPr>
              <a:t>Atualize a página do navegador</a:t>
            </a:r>
            <a:endParaRPr/>
          </a:p>
          <a:p>
            <a:pPr indent="0" lvl="0" marL="12600" marR="0" rtl="0" algn="l">
              <a:lnSpc>
                <a:spcPct val="90071"/>
              </a:lnSpc>
              <a:spcBef>
                <a:spcPts val="196"/>
              </a:spcBef>
              <a:spcAft>
                <a:spcPts val="0"/>
              </a:spcAft>
              <a:buNone/>
            </a:pPr>
            <a:r>
              <a:t/>
            </a:r>
            <a:endParaRPr sz="1400">
              <a:solidFill>
                <a:srgbClr val="000000"/>
              </a:solidFill>
              <a:latin typeface="Arial"/>
              <a:ea typeface="Arial"/>
              <a:cs typeface="Arial"/>
              <a:sym typeface="Arial"/>
            </a:endParaRPr>
          </a:p>
          <a:p>
            <a:pPr indent="0" lvl="0" marL="12600" marR="0" rtl="0" algn="l">
              <a:lnSpc>
                <a:spcPct val="78812"/>
              </a:lnSpc>
              <a:spcBef>
                <a:spcPts val="196"/>
              </a:spcBef>
              <a:spcAft>
                <a:spcPts val="0"/>
              </a:spcAft>
              <a:buNone/>
            </a:pPr>
            <a:r>
              <a:rPr lang="pt-BR" sz="1400">
                <a:solidFill>
                  <a:srgbClr val="000000"/>
                </a:solidFill>
                <a:latin typeface="Arial"/>
                <a:ea typeface="Arial"/>
                <a:cs typeface="Arial"/>
                <a:sym typeface="Arial"/>
              </a:rPr>
              <a:t>Você deverá ver a mensagem: </a:t>
            </a:r>
            <a:r>
              <a:rPr b="1" lang="pt-BR" sz="1600">
                <a:solidFill>
                  <a:srgbClr val="FF0000"/>
                </a:solidFill>
                <a:latin typeface="Arial"/>
                <a:ea typeface="Arial"/>
                <a:cs typeface="Arial"/>
                <a:sym typeface="Arial"/>
              </a:rPr>
              <a:t>Senai Informática e AWS a parceria do futuro!</a:t>
            </a:r>
            <a:endParaRPr/>
          </a:p>
          <a:p>
            <a:pPr indent="0" lvl="0" marL="12600" marR="0" rtl="0" algn="l">
              <a:lnSpc>
                <a:spcPct val="90071"/>
              </a:lnSpc>
              <a:spcBef>
                <a:spcPts val="196"/>
              </a:spcBef>
              <a:spcAft>
                <a:spcPts val="0"/>
              </a:spcAft>
              <a:buNone/>
            </a:pPr>
            <a:r>
              <a:t/>
            </a:r>
            <a:endParaRPr b="0" sz="1400" strike="noStrike">
              <a:solidFill>
                <a:schemeClr val="dk1"/>
              </a:solidFill>
              <a:latin typeface="Arial"/>
              <a:ea typeface="Arial"/>
              <a:cs typeface="Arial"/>
              <a:sym typeface="Arial"/>
            </a:endParaRPr>
          </a:p>
        </p:txBody>
      </p:sp>
      <p:sp>
        <p:nvSpPr>
          <p:cNvPr id="273" name="Google Shape;273;p14"/>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pt-BR" sz="1050" strike="noStrike">
                <a:solidFill>
                  <a:srgbClr val="000000"/>
                </a:solidFill>
                <a:latin typeface="Calibri"/>
                <a:ea typeface="Calibri"/>
                <a:cs typeface="Calibri"/>
                <a:sym typeface="Calibri"/>
              </a:rPr>
              <a:t>© 2020, Amazon Web Services, Inc. or its affiliates. All rights reserved</a:t>
            </a:r>
            <a:br>
              <a:rPr lang="pt-BR" sz="1800">
                <a:solidFill>
                  <a:schemeClr val="dk1"/>
                </a:solidFill>
                <a:latin typeface="Arial"/>
                <a:ea typeface="Arial"/>
                <a:cs typeface="Arial"/>
                <a:sym typeface="Arial"/>
              </a:rPr>
            </a:br>
            <a:fld id="{00000000-1234-1234-1234-123412341234}" type="slidenum">
              <a:rPr b="0" lang="pt-BR" sz="1050" strike="noStrike">
                <a:solidFill>
                  <a:srgbClr val="8B8B8B"/>
                </a:solidFill>
                <a:latin typeface="Calibri"/>
                <a:ea typeface="Calibri"/>
                <a:cs typeface="Calibri"/>
                <a:sym typeface="Calibri"/>
              </a:rPr>
              <a:t>‹#›</a:t>
            </a:fld>
            <a:endParaRPr b="0" sz="105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sz="1050" strike="noStrike">
              <a:solidFill>
                <a:schemeClr val="dk1"/>
              </a:solidFill>
              <a:latin typeface="Arial"/>
              <a:ea typeface="Arial"/>
              <a:cs typeface="Arial"/>
              <a:sym typeface="Arial"/>
            </a:endParaRPr>
          </a:p>
        </p:txBody>
      </p:sp>
      <p:sp>
        <p:nvSpPr>
          <p:cNvPr id="274" name="Google Shape;274;p14"/>
          <p:cNvSpPr/>
          <p:nvPr/>
        </p:nvSpPr>
        <p:spPr>
          <a:xfrm>
            <a:off x="429820" y="4544273"/>
            <a:ext cx="2148451" cy="461665"/>
          </a:xfrm>
          <a:prstGeom prst="rect">
            <a:avLst/>
          </a:prstGeom>
          <a:noFill/>
          <a:ln>
            <a:noFill/>
          </a:ln>
        </p:spPr>
        <p:txBody>
          <a:bodyPr anchorCtr="0" anchor="t" bIns="45700" lIns="91425" spcFirstLastPara="1" rIns="91425" wrap="square" tIns="45700">
            <a:spAutoFit/>
          </a:bodyPr>
          <a:lstStyle/>
          <a:p>
            <a:pPr indent="-228600" lvl="0" marL="228600" marR="0" rtl="0" algn="l">
              <a:spcBef>
                <a:spcPts val="0"/>
              </a:spcBef>
              <a:spcAft>
                <a:spcPts val="0"/>
              </a:spcAft>
              <a:buClr>
                <a:schemeClr val="dk1"/>
              </a:buClr>
              <a:buSzPts val="1200"/>
              <a:buFont typeface="Arial"/>
              <a:buAutoNum type="alphaLcParenR"/>
            </a:pPr>
            <a:r>
              <a:rPr b="1" lang="pt-BR" sz="1200">
                <a:solidFill>
                  <a:schemeClr val="dk1"/>
                </a:solidFill>
                <a:latin typeface="Arial"/>
                <a:ea typeface="Arial"/>
                <a:cs typeface="Arial"/>
                <a:sym typeface="Arial"/>
              </a:rPr>
              <a:t>Tipe</a:t>
            </a:r>
            <a:r>
              <a:rPr lang="pt-BR" sz="1200">
                <a:solidFill>
                  <a:schemeClr val="dk1"/>
                </a:solidFill>
                <a:latin typeface="Arial"/>
                <a:ea typeface="Arial"/>
                <a:cs typeface="Arial"/>
                <a:sym typeface="Arial"/>
              </a:rPr>
              <a:t>: HTTP</a:t>
            </a:r>
            <a:endParaRPr/>
          </a:p>
          <a:p>
            <a:pPr indent="-228600" lvl="0" marL="228600" marR="0" rtl="0" algn="l">
              <a:spcBef>
                <a:spcPts val="0"/>
              </a:spcBef>
              <a:spcAft>
                <a:spcPts val="0"/>
              </a:spcAft>
              <a:buClr>
                <a:schemeClr val="dk1"/>
              </a:buClr>
              <a:buSzPts val="1200"/>
              <a:buFont typeface="Arial"/>
              <a:buAutoNum type="alphaLcParenR"/>
            </a:pPr>
            <a:r>
              <a:rPr b="1" lang="pt-BR" sz="1200">
                <a:solidFill>
                  <a:schemeClr val="dk1"/>
                </a:solidFill>
                <a:latin typeface="Arial"/>
                <a:ea typeface="Arial"/>
                <a:cs typeface="Arial"/>
                <a:sym typeface="Arial"/>
              </a:rPr>
              <a:t>Source </a:t>
            </a:r>
            <a:r>
              <a:rPr lang="pt-BR" sz="1200">
                <a:solidFill>
                  <a:schemeClr val="dk1"/>
                </a:solidFill>
                <a:latin typeface="Arial"/>
                <a:ea typeface="Arial"/>
                <a:cs typeface="Arial"/>
                <a:sym typeface="Arial"/>
              </a:rPr>
              <a:t>: 0.0.0.0/0</a:t>
            </a:r>
            <a:endParaRPr/>
          </a:p>
        </p:txBody>
      </p:sp>
      <p:cxnSp>
        <p:nvCxnSpPr>
          <p:cNvPr id="275" name="Google Shape;275;p14"/>
          <p:cNvCxnSpPr/>
          <p:nvPr/>
        </p:nvCxnSpPr>
        <p:spPr>
          <a:xfrm>
            <a:off x="243890" y="3431079"/>
            <a:ext cx="371860" cy="13058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pic>
        <p:nvPicPr>
          <p:cNvPr id="276" name="Google Shape;276;p14"/>
          <p:cNvPicPr preferRelativeResize="0"/>
          <p:nvPr/>
        </p:nvPicPr>
        <p:blipFill rotWithShape="1">
          <a:blip r:embed="rId4">
            <a:alphaModFix/>
          </a:blip>
          <a:srcRect b="0" l="0" r="0" t="0"/>
          <a:stretch/>
        </p:blipFill>
        <p:spPr>
          <a:xfrm>
            <a:off x="185570" y="5272504"/>
            <a:ext cx="7319769" cy="1103454"/>
          </a:xfrm>
          <a:prstGeom prst="rect">
            <a:avLst/>
          </a:prstGeom>
          <a:noFill/>
          <a:ln>
            <a:noFill/>
          </a:ln>
        </p:spPr>
      </p:pic>
      <p:pic>
        <p:nvPicPr>
          <p:cNvPr id="277" name="Google Shape;277;p14"/>
          <p:cNvPicPr preferRelativeResize="0"/>
          <p:nvPr/>
        </p:nvPicPr>
        <p:blipFill rotWithShape="1">
          <a:blip r:embed="rId5">
            <a:alphaModFix/>
          </a:blip>
          <a:srcRect b="0" l="0" r="0" t="0"/>
          <a:stretch/>
        </p:blipFill>
        <p:spPr>
          <a:xfrm>
            <a:off x="3886020" y="6438147"/>
            <a:ext cx="3419024" cy="522708"/>
          </a:xfrm>
          <a:prstGeom prst="rect">
            <a:avLst/>
          </a:prstGeom>
          <a:noFill/>
          <a:ln>
            <a:noFill/>
          </a:ln>
        </p:spPr>
      </p:pic>
      <p:sp>
        <p:nvSpPr>
          <p:cNvPr id="278" name="Google Shape;278;p14"/>
          <p:cNvSpPr/>
          <p:nvPr/>
        </p:nvSpPr>
        <p:spPr>
          <a:xfrm>
            <a:off x="1160745" y="6457858"/>
            <a:ext cx="2291974" cy="30777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400"/>
              <a:buFont typeface="Arial"/>
              <a:buAutoNum type="alphaLcParenR" startAt="3"/>
            </a:pPr>
            <a:r>
              <a:rPr lang="pt-BR" sz="1400">
                <a:solidFill>
                  <a:schemeClr val="dk1"/>
                </a:solidFill>
                <a:latin typeface="Arial"/>
                <a:ea typeface="Arial"/>
                <a:cs typeface="Arial"/>
                <a:sym typeface="Arial"/>
              </a:rPr>
              <a:t>Click em </a:t>
            </a:r>
            <a:r>
              <a:rPr b="1" lang="pt-BR" sz="1400">
                <a:solidFill>
                  <a:schemeClr val="dk1"/>
                </a:solidFill>
                <a:latin typeface="Arial"/>
                <a:ea typeface="Arial"/>
                <a:cs typeface="Arial"/>
                <a:sym typeface="Arial"/>
              </a:rPr>
              <a:t>Salvar regra</a:t>
            </a:r>
            <a:endParaRPr sz="1400">
              <a:solidFill>
                <a:schemeClr val="dk1"/>
              </a:solidFill>
              <a:latin typeface="Arial"/>
              <a:ea typeface="Arial"/>
              <a:cs typeface="Arial"/>
              <a:sym typeface="Arial"/>
            </a:endParaRPr>
          </a:p>
        </p:txBody>
      </p:sp>
      <p:cxnSp>
        <p:nvCxnSpPr>
          <p:cNvPr id="279" name="Google Shape;279;p14"/>
          <p:cNvCxnSpPr/>
          <p:nvPr/>
        </p:nvCxnSpPr>
        <p:spPr>
          <a:xfrm flipH="1" rot="10800000">
            <a:off x="345590" y="6113411"/>
            <a:ext cx="409120" cy="173803"/>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cxnSp>
        <p:nvCxnSpPr>
          <p:cNvPr id="280" name="Google Shape;280;p14"/>
          <p:cNvCxnSpPr/>
          <p:nvPr/>
        </p:nvCxnSpPr>
        <p:spPr>
          <a:xfrm flipH="1" rot="10800000">
            <a:off x="3436334" y="6233249"/>
            <a:ext cx="409120" cy="173803"/>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5"/>
          <p:cNvSpPr/>
          <p:nvPr/>
        </p:nvSpPr>
        <p:spPr>
          <a:xfrm>
            <a:off x="522720" y="1045533"/>
            <a:ext cx="4806720" cy="301683"/>
          </a:xfrm>
          <a:prstGeom prst="rect">
            <a:avLst/>
          </a:prstGeom>
          <a:noFill/>
          <a:ln>
            <a:noFill/>
          </a:ln>
        </p:spPr>
        <p:txBody>
          <a:bodyPr anchorCtr="0" anchor="t" bIns="0" lIns="0" spcFirstLastPara="1" rIns="0" wrap="square" tIns="12225">
            <a:noAutofit/>
          </a:bodyPr>
          <a:lstStyle/>
          <a:p>
            <a:pPr indent="0" lvl="0" marL="12600" marR="0" rtl="0" algn="l">
              <a:lnSpc>
                <a:spcPct val="100000"/>
              </a:lnSpc>
              <a:spcBef>
                <a:spcPts val="0"/>
              </a:spcBef>
              <a:spcAft>
                <a:spcPts val="0"/>
              </a:spcAft>
              <a:buNone/>
            </a:pPr>
            <a:r>
              <a:rPr b="0" lang="pt-BR" sz="1600" strike="noStrike">
                <a:solidFill>
                  <a:srgbClr val="262626"/>
                </a:solidFill>
                <a:latin typeface="Trebuchet MS"/>
                <a:ea typeface="Trebuchet MS"/>
                <a:cs typeface="Trebuchet MS"/>
                <a:sym typeface="Trebuchet MS"/>
              </a:rPr>
              <a:t>Iniciar e configurar uma instância do Amazon EC2</a:t>
            </a:r>
            <a:endParaRPr b="0" sz="1600" strike="noStrike">
              <a:solidFill>
                <a:schemeClr val="dk1"/>
              </a:solidFill>
              <a:latin typeface="Arial"/>
              <a:ea typeface="Arial"/>
              <a:cs typeface="Arial"/>
              <a:sym typeface="Arial"/>
            </a:endParaRPr>
          </a:p>
        </p:txBody>
      </p:sp>
      <p:graphicFrame>
        <p:nvGraphicFramePr>
          <p:cNvPr id="287" name="Google Shape;287;p15"/>
          <p:cNvGraphicFramePr/>
          <p:nvPr/>
        </p:nvGraphicFramePr>
        <p:xfrm>
          <a:off x="522720" y="2293322"/>
          <a:ext cx="3000000" cy="3000000"/>
        </p:xfrm>
        <a:graphic>
          <a:graphicData uri="http://schemas.openxmlformats.org/drawingml/2006/table">
            <a:tbl>
              <a:tblPr>
                <a:noFill/>
                <a:tableStyleId>{5349A3F3-BD7A-4A1E-BAAD-F5C7C500926D}</a:tableStyleId>
              </a:tblPr>
              <a:tblGrid>
                <a:gridCol w="2340350"/>
                <a:gridCol w="3256200"/>
              </a:tblGrid>
              <a:tr h="165950">
                <a:tc>
                  <a:txBody>
                    <a:bodyPr/>
                    <a:lstStyle/>
                    <a:p>
                      <a:pPr indent="0" lvl="0" marL="68040" marR="0" rtl="0" algn="l">
                        <a:lnSpc>
                          <a:spcPct val="110000"/>
                        </a:lnSpc>
                        <a:spcBef>
                          <a:spcPts val="0"/>
                        </a:spcBef>
                        <a:spcAft>
                          <a:spcPts val="0"/>
                        </a:spcAft>
                        <a:buNone/>
                      </a:pPr>
                      <a:r>
                        <a:rPr b="1" lang="pt-BR" sz="1100" u="none" cap="none" strike="noStrike">
                          <a:solidFill>
                            <a:srgbClr val="262626"/>
                          </a:solidFill>
                          <a:latin typeface="Arial"/>
                          <a:ea typeface="Arial"/>
                          <a:cs typeface="Arial"/>
                          <a:sym typeface="Arial"/>
                        </a:rPr>
                        <a:t>Requesitos</a:t>
                      </a:r>
                      <a:endParaRPr b="0" sz="11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6600" marR="0" rtl="0" algn="l">
                        <a:lnSpc>
                          <a:spcPct val="110000"/>
                        </a:lnSpc>
                        <a:spcBef>
                          <a:spcPts val="0"/>
                        </a:spcBef>
                        <a:spcAft>
                          <a:spcPts val="0"/>
                        </a:spcAft>
                        <a:buNone/>
                      </a:pPr>
                      <a:r>
                        <a:rPr b="1" lang="pt-BR" sz="1100" u="none" cap="none" strike="noStrike">
                          <a:solidFill>
                            <a:srgbClr val="262626"/>
                          </a:solidFill>
                          <a:latin typeface="Arial"/>
                          <a:ea typeface="Arial"/>
                          <a:cs typeface="Arial"/>
                          <a:sym typeface="Arial"/>
                        </a:rPr>
                        <a:t>Estado</a:t>
                      </a:r>
                      <a:endParaRPr b="0" sz="11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7400">
                <a:tc>
                  <a:txBody>
                    <a:bodyPr/>
                    <a:lstStyle/>
                    <a:p>
                      <a:pPr indent="0" lvl="0" marL="68040" marR="0" rtl="0" algn="l">
                        <a:lnSpc>
                          <a:spcPct val="110818"/>
                        </a:lnSpc>
                        <a:spcBef>
                          <a:spcPts val="0"/>
                        </a:spcBef>
                        <a:spcAft>
                          <a:spcPts val="0"/>
                        </a:spcAft>
                        <a:buNone/>
                      </a:pPr>
                      <a:r>
                        <a:rPr b="0" lang="pt-BR" sz="1100" u="none" cap="none" strike="noStrike">
                          <a:solidFill>
                            <a:srgbClr val="262626"/>
                          </a:solidFill>
                          <a:latin typeface="Arial"/>
                          <a:ea typeface="Arial"/>
                          <a:cs typeface="Arial"/>
                          <a:sym typeface="Arial"/>
                        </a:rPr>
                        <a:t>Precisamos de um servidor web.</a:t>
                      </a:r>
                      <a:endParaRPr b="0" sz="11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6600" marR="0" rtl="0" algn="l">
                        <a:lnSpc>
                          <a:spcPct val="110818"/>
                        </a:lnSpc>
                        <a:spcBef>
                          <a:spcPts val="0"/>
                        </a:spcBef>
                        <a:spcAft>
                          <a:spcPts val="0"/>
                        </a:spcAft>
                        <a:buNone/>
                      </a:pPr>
                      <a:r>
                        <a:rPr b="0" lang="pt-BR" sz="1100" u="none" cap="none" strike="noStrike">
                          <a:solidFill>
                            <a:srgbClr val="262626"/>
                          </a:solidFill>
                          <a:latin typeface="Arial"/>
                          <a:ea typeface="Arial"/>
                          <a:cs typeface="Arial"/>
                          <a:sym typeface="Arial"/>
                        </a:rPr>
                        <a:t>Complete</a:t>
                      </a:r>
                      <a:endParaRPr b="0" sz="11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7950">
                <a:tc>
                  <a:txBody>
                    <a:bodyPr/>
                    <a:lstStyle/>
                    <a:p>
                      <a:pPr indent="0" lvl="0" marL="68040" marR="0" rtl="0" algn="l">
                        <a:lnSpc>
                          <a:spcPct val="115454"/>
                        </a:lnSpc>
                        <a:spcBef>
                          <a:spcPts val="0"/>
                        </a:spcBef>
                        <a:spcAft>
                          <a:spcPts val="0"/>
                        </a:spcAft>
                        <a:buNone/>
                      </a:pPr>
                      <a:r>
                        <a:rPr b="0" lang="pt-BR" sz="1100" u="none" cap="none" strike="noStrike">
                          <a:solidFill>
                            <a:srgbClr val="262626"/>
                          </a:solidFill>
                          <a:latin typeface="Arial"/>
                          <a:ea typeface="Arial"/>
                          <a:cs typeface="Arial"/>
                          <a:sym typeface="Arial"/>
                        </a:rPr>
                        <a:t>O servidor da Web deve ser uma máquina Linux.</a:t>
                      </a:r>
                      <a:endParaRPr b="0" sz="11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6600" marR="0" rtl="0" algn="l">
                        <a:lnSpc>
                          <a:spcPct val="116000"/>
                        </a:lnSpc>
                        <a:spcBef>
                          <a:spcPts val="0"/>
                        </a:spcBef>
                        <a:spcAft>
                          <a:spcPts val="0"/>
                        </a:spcAft>
                        <a:buNone/>
                      </a:pPr>
                      <a:r>
                        <a:rPr b="0" lang="pt-BR" sz="1100" u="none" cap="none" strike="noStrike">
                          <a:solidFill>
                            <a:srgbClr val="262626"/>
                          </a:solidFill>
                          <a:latin typeface="Arial"/>
                          <a:ea typeface="Arial"/>
                          <a:cs typeface="Arial"/>
                          <a:sym typeface="Arial"/>
                        </a:rPr>
                        <a:t>Complete</a:t>
                      </a:r>
                      <a:endParaRPr b="0" sz="11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7950">
                <a:tc>
                  <a:txBody>
                    <a:bodyPr/>
                    <a:lstStyle/>
                    <a:p>
                      <a:pPr indent="0" lvl="0" marL="68040" marR="0" rtl="0" algn="l">
                        <a:lnSpc>
                          <a:spcPct val="115454"/>
                        </a:lnSpc>
                        <a:spcBef>
                          <a:spcPts val="0"/>
                        </a:spcBef>
                        <a:spcAft>
                          <a:spcPts val="0"/>
                        </a:spcAft>
                        <a:buNone/>
                      </a:pPr>
                      <a:r>
                        <a:rPr b="0" lang="pt-BR" sz="1100" u="none" cap="none" strike="noStrike">
                          <a:solidFill>
                            <a:srgbClr val="262626"/>
                          </a:solidFill>
                          <a:latin typeface="Arial"/>
                          <a:ea typeface="Arial"/>
                          <a:cs typeface="Arial"/>
                          <a:sym typeface="Arial"/>
                        </a:rPr>
                        <a:t>O servidor da Web deve ter o Apache instalado.</a:t>
                      </a:r>
                      <a:endParaRPr b="0" sz="11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6600" marR="0" rtl="0" algn="l">
                        <a:lnSpc>
                          <a:spcPct val="116000"/>
                        </a:lnSpc>
                        <a:spcBef>
                          <a:spcPts val="0"/>
                        </a:spcBef>
                        <a:spcAft>
                          <a:spcPts val="0"/>
                        </a:spcAft>
                        <a:buNone/>
                      </a:pPr>
                      <a:r>
                        <a:rPr b="0" lang="pt-BR" sz="1100" u="none" cap="none" strike="noStrike">
                          <a:solidFill>
                            <a:srgbClr val="262626"/>
                          </a:solidFill>
                          <a:latin typeface="Arial"/>
                          <a:ea typeface="Arial"/>
                          <a:cs typeface="Arial"/>
                          <a:sym typeface="Arial"/>
                        </a:rPr>
                        <a:t>Complete</a:t>
                      </a:r>
                      <a:endParaRPr b="0" sz="11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7450">
                <a:tc>
                  <a:txBody>
                    <a:bodyPr/>
                    <a:lstStyle/>
                    <a:p>
                      <a:pPr indent="0" lvl="0" marL="68040" marR="0" rtl="0" algn="l">
                        <a:lnSpc>
                          <a:spcPct val="116000"/>
                        </a:lnSpc>
                        <a:spcBef>
                          <a:spcPts val="0"/>
                        </a:spcBef>
                        <a:spcAft>
                          <a:spcPts val="0"/>
                        </a:spcAft>
                        <a:buNone/>
                      </a:pPr>
                      <a:r>
                        <a:rPr b="0" lang="pt-BR" sz="1100" u="none" cap="none" strike="noStrike">
                          <a:solidFill>
                            <a:srgbClr val="262626"/>
                          </a:solidFill>
                          <a:latin typeface="Arial"/>
                          <a:ea typeface="Arial"/>
                          <a:cs typeface="Arial"/>
                          <a:sym typeface="Arial"/>
                        </a:rPr>
                        <a:t>O servidor da web deve minimizar o custo.</a:t>
                      </a:r>
                      <a:endParaRPr b="0" sz="11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6600" marR="0" rtl="0" algn="l">
                        <a:lnSpc>
                          <a:spcPct val="95000"/>
                        </a:lnSpc>
                        <a:spcBef>
                          <a:spcPts val="0"/>
                        </a:spcBef>
                        <a:spcAft>
                          <a:spcPts val="0"/>
                        </a:spcAft>
                        <a:buNone/>
                      </a:pPr>
                      <a:r>
                        <a:rPr b="0" lang="pt-BR" sz="1100" u="none" cap="none" strike="noStrike">
                          <a:solidFill>
                            <a:srgbClr val="262626"/>
                          </a:solidFill>
                          <a:latin typeface="Arial"/>
                          <a:ea typeface="Arial"/>
                          <a:cs typeface="Arial"/>
                          <a:sym typeface="Arial"/>
                        </a:rPr>
                        <a:t>Amazon EC2 T2 Guia de preços (dica: observe o preço sob demanda /hora) </a:t>
                      </a:r>
                      <a:r>
                        <a:rPr b="0" lang="pt-BR" sz="1100" u="none" cap="none" strike="noStrike">
                          <a:solidFill>
                            <a:schemeClr val="dk1"/>
                          </a:solidFill>
                          <a:latin typeface="Arial"/>
                          <a:ea typeface="Arial"/>
                          <a:cs typeface="Arial"/>
                          <a:sym typeface="Arial"/>
                        </a:rPr>
                        <a:t>https://aws.amazon.com/ec2/instance-types/t2/</a:t>
                      </a:r>
                      <a:endParaRPr b="0" sz="1100" u="none" cap="none" strike="noStrike">
                        <a:solidFill>
                          <a:schemeClr val="dk1"/>
                        </a:solidFill>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8675">
                <a:tc>
                  <a:txBody>
                    <a:bodyPr/>
                    <a:lstStyle/>
                    <a:p>
                      <a:pPr indent="0" lvl="0" marL="68040" marR="0" rtl="0" algn="l">
                        <a:lnSpc>
                          <a:spcPct val="114636"/>
                        </a:lnSpc>
                        <a:spcBef>
                          <a:spcPts val="0"/>
                        </a:spcBef>
                        <a:spcAft>
                          <a:spcPts val="0"/>
                        </a:spcAft>
                        <a:buNone/>
                      </a:pPr>
                      <a:r>
                        <a:rPr b="0" lang="pt-BR" sz="1100" u="none" cap="none" strike="noStrike">
                          <a:solidFill>
                            <a:srgbClr val="262626"/>
                          </a:solidFill>
                          <a:latin typeface="Arial"/>
                          <a:ea typeface="Arial"/>
                          <a:cs typeface="Arial"/>
                          <a:sym typeface="Arial"/>
                        </a:rPr>
                        <a:t>O servidor da Web deve ser acessível ao público.</a:t>
                      </a:r>
                      <a:endParaRPr b="0" sz="11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6600" marR="0" rtl="0" algn="l">
                        <a:lnSpc>
                          <a:spcPct val="117272"/>
                        </a:lnSpc>
                        <a:spcBef>
                          <a:spcPts val="0"/>
                        </a:spcBef>
                        <a:spcAft>
                          <a:spcPts val="0"/>
                        </a:spcAft>
                        <a:buNone/>
                      </a:pPr>
                      <a:r>
                        <a:rPr b="0" lang="pt-BR" sz="1100" u="none" cap="none" strike="noStrike">
                          <a:solidFill>
                            <a:srgbClr val="262626"/>
                          </a:solidFill>
                          <a:latin typeface="Arial"/>
                          <a:ea typeface="Arial"/>
                          <a:cs typeface="Arial"/>
                          <a:sym typeface="Arial"/>
                        </a:rPr>
                        <a:t>Complete</a:t>
                      </a:r>
                      <a:endParaRPr b="0" sz="11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88" name="Google Shape;288;p15"/>
          <p:cNvSpPr/>
          <p:nvPr/>
        </p:nvSpPr>
        <p:spPr>
          <a:xfrm>
            <a:off x="522720" y="4881800"/>
            <a:ext cx="6772680" cy="317508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1" lang="pt-BR" sz="1400">
                <a:solidFill>
                  <a:srgbClr val="000000"/>
                </a:solidFill>
                <a:latin typeface="Arial"/>
                <a:ea typeface="Arial"/>
                <a:cs typeface="Arial"/>
                <a:sym typeface="Arial"/>
              </a:rPr>
              <a:t>Eficácia de custos</a:t>
            </a:r>
            <a:endParaRPr/>
          </a:p>
          <a:p>
            <a:pPr indent="0" lvl="0" marL="12600" marR="0" rtl="0" algn="l">
              <a:lnSpc>
                <a:spcPct val="100000"/>
              </a:lnSpc>
              <a:spcBef>
                <a:spcPts val="105"/>
              </a:spcBef>
              <a:spcAft>
                <a:spcPts val="0"/>
              </a:spcAft>
              <a:buNone/>
            </a:pPr>
            <a:r>
              <a:rPr lang="pt-BR" sz="1400">
                <a:solidFill>
                  <a:srgbClr val="000000"/>
                </a:solidFill>
                <a:latin typeface="Arial"/>
                <a:ea typeface="Arial"/>
                <a:cs typeface="Arial"/>
                <a:sym typeface="Arial"/>
              </a:rPr>
              <a:t>Você usou uma instância t2.micro, mas de que outras formas podemos economizar custos para sua empresa? Os serviços de computação em nuvem usam um modelo de preço baseado em utilitário. Basicamente, se você deixar a luz acesa, há um custo associado que aparecerá na conta de luz. Se nossa equipe de produto só trabalha de segunda a sexta-feira entre 8h00 e 18h00, podemos minimizar o custo desligando nosso servidor da </a:t>
            </a:r>
            <a:r>
              <a:rPr b="1" i="1" lang="pt-BR" sz="1400">
                <a:solidFill>
                  <a:srgbClr val="000000"/>
                </a:solidFill>
                <a:latin typeface="Arial"/>
                <a:ea typeface="Arial"/>
                <a:cs typeface="Arial"/>
                <a:sym typeface="Arial"/>
              </a:rPr>
              <a:t>Web BitBeat </a:t>
            </a:r>
            <a:r>
              <a:rPr lang="pt-BR" sz="1400">
                <a:solidFill>
                  <a:srgbClr val="000000"/>
                </a:solidFill>
                <a:latin typeface="Arial"/>
                <a:ea typeface="Arial"/>
                <a:cs typeface="Arial"/>
                <a:sym typeface="Arial"/>
              </a:rPr>
              <a:t>quando não o estivermos usando?</a:t>
            </a:r>
            <a:endParaRPr/>
          </a:p>
        </p:txBody>
      </p:sp>
      <p:sp>
        <p:nvSpPr>
          <p:cNvPr id="289" name="Google Shape;289;p15"/>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pt-BR" sz="1050" strike="noStrike">
                <a:solidFill>
                  <a:srgbClr val="000000"/>
                </a:solidFill>
                <a:latin typeface="Calibri"/>
                <a:ea typeface="Calibri"/>
                <a:cs typeface="Calibri"/>
                <a:sym typeface="Calibri"/>
              </a:rPr>
              <a:t>© 2020, Amazon Web Services, Inc. or its affiliates. All rights reserved</a:t>
            </a:r>
            <a:br>
              <a:rPr lang="pt-BR" sz="1800">
                <a:solidFill>
                  <a:schemeClr val="dk1"/>
                </a:solidFill>
                <a:latin typeface="Arial"/>
                <a:ea typeface="Arial"/>
                <a:cs typeface="Arial"/>
                <a:sym typeface="Arial"/>
              </a:rPr>
            </a:br>
            <a:fld id="{00000000-1234-1234-1234-123412341234}" type="slidenum">
              <a:rPr b="0" lang="pt-BR" sz="1050" strike="noStrike">
                <a:solidFill>
                  <a:srgbClr val="8B8B8B"/>
                </a:solidFill>
                <a:latin typeface="Calibri"/>
                <a:ea typeface="Calibri"/>
                <a:cs typeface="Calibri"/>
                <a:sym typeface="Calibri"/>
              </a:rPr>
              <a:t>‹#›</a:t>
            </a:fld>
            <a:endParaRPr b="0" sz="105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sz="1050" strike="noStrike">
              <a:solidFill>
                <a:schemeClr val="dk1"/>
              </a:solidFill>
              <a:latin typeface="Arial"/>
              <a:ea typeface="Arial"/>
              <a:cs typeface="Arial"/>
              <a:sym typeface="Arial"/>
            </a:endParaRPr>
          </a:p>
        </p:txBody>
      </p:sp>
      <p:sp>
        <p:nvSpPr>
          <p:cNvPr id="290" name="Google Shape;290;p15"/>
          <p:cNvSpPr/>
          <p:nvPr/>
        </p:nvSpPr>
        <p:spPr>
          <a:xfrm>
            <a:off x="416560" y="1427818"/>
            <a:ext cx="583184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200">
                <a:solidFill>
                  <a:schemeClr val="dk1"/>
                </a:solidFill>
                <a:latin typeface="Arial"/>
                <a:ea typeface="Arial"/>
                <a:cs typeface="Arial"/>
                <a:sym typeface="Arial"/>
              </a:rPr>
              <a:t>Parabéns! Lançamos com sucesso nosso </a:t>
            </a:r>
            <a:r>
              <a:rPr b="1" lang="pt-BR" sz="1200">
                <a:solidFill>
                  <a:schemeClr val="dk1"/>
                </a:solidFill>
                <a:latin typeface="Arial"/>
                <a:ea typeface="Arial"/>
                <a:cs typeface="Arial"/>
                <a:sym typeface="Arial"/>
              </a:rPr>
              <a:t>webserver BitBeat</a:t>
            </a:r>
            <a:r>
              <a:rPr lang="pt-BR" sz="1200">
                <a:solidFill>
                  <a:schemeClr val="dk1"/>
                </a:solidFill>
                <a:latin typeface="Arial"/>
                <a:ea typeface="Arial"/>
                <a:cs typeface="Arial"/>
                <a:sym typeface="Arial"/>
              </a:rPr>
              <a:t> e nossa equipe de produto está muito satisfeita por ter um POC para o lançamento do BitBanger. Para ter certeza de que fizemos tudo certo, você deve revisar os requisitos.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p:nvPr/>
        </p:nvSpPr>
        <p:spPr>
          <a:xfrm>
            <a:off x="499320" y="6276960"/>
            <a:ext cx="6528600" cy="272502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1" lang="pt-BR" sz="1400">
                <a:solidFill>
                  <a:srgbClr val="000000"/>
                </a:solidFill>
                <a:latin typeface="Arial"/>
                <a:ea typeface="Arial"/>
                <a:cs typeface="Arial"/>
                <a:sym typeface="Arial"/>
              </a:rPr>
              <a:t>Vamos revisar</a:t>
            </a:r>
            <a:endParaRPr/>
          </a:p>
          <a:p>
            <a:pPr indent="0" lvl="0" marL="12600" marR="0" rtl="0" algn="l">
              <a:lnSpc>
                <a:spcPct val="100000"/>
              </a:lnSpc>
              <a:spcBef>
                <a:spcPts val="105"/>
              </a:spcBef>
              <a:spcAft>
                <a:spcPts val="0"/>
              </a:spcAft>
              <a:buNone/>
            </a:pPr>
            <a:r>
              <a:rPr lang="pt-BR" sz="1400">
                <a:solidFill>
                  <a:srgbClr val="000000"/>
                </a:solidFill>
                <a:latin typeface="Arial"/>
                <a:ea typeface="Arial"/>
                <a:cs typeface="Arial"/>
                <a:sym typeface="Arial"/>
              </a:rPr>
              <a:t>Você concluiu a atividade e iniciou e configurou com sucesso um servidor da web Amazon EC2 para hospedar o produto de sua equipe. Olhando para o futuro, pense nos tipos de etapas que você pode realizar a seguir.</a:t>
            </a:r>
            <a:endParaRPr/>
          </a:p>
          <a:p>
            <a:pPr indent="0" lvl="0" marL="12600" marR="0" rtl="0" algn="l">
              <a:lnSpc>
                <a:spcPct val="100000"/>
              </a:lnSpc>
              <a:spcBef>
                <a:spcPts val="105"/>
              </a:spcBef>
              <a:spcAft>
                <a:spcPts val="0"/>
              </a:spcAft>
              <a:buNone/>
            </a:pPr>
            <a:r>
              <a:t/>
            </a:r>
            <a:endParaRPr sz="1400">
              <a:solidFill>
                <a:srgbClr val="000000"/>
              </a:solidFill>
              <a:latin typeface="Arial"/>
              <a:ea typeface="Arial"/>
              <a:cs typeface="Arial"/>
              <a:sym typeface="Arial"/>
            </a:endParaRPr>
          </a:p>
          <a:p>
            <a:pPr indent="0" lvl="0" marL="12600" marR="0" rtl="0" algn="l">
              <a:lnSpc>
                <a:spcPct val="100000"/>
              </a:lnSpc>
              <a:spcBef>
                <a:spcPts val="105"/>
              </a:spcBef>
              <a:spcAft>
                <a:spcPts val="0"/>
              </a:spcAft>
              <a:buNone/>
            </a:pPr>
            <a:r>
              <a:rPr lang="pt-BR" sz="1400">
                <a:solidFill>
                  <a:srgbClr val="000000"/>
                </a:solidFill>
                <a:latin typeface="Arial"/>
                <a:ea typeface="Arial"/>
                <a:cs typeface="Arial"/>
                <a:sym typeface="Arial"/>
              </a:rPr>
              <a:t>Nesta atividade, você:</a:t>
            </a:r>
            <a:endParaRPr/>
          </a:p>
          <a:p>
            <a:pPr indent="-285750" lvl="0" marL="298350" marR="0" rtl="0" algn="l">
              <a:lnSpc>
                <a:spcPct val="100000"/>
              </a:lnSpc>
              <a:spcBef>
                <a:spcPts val="105"/>
              </a:spcBef>
              <a:spcAft>
                <a:spcPts val="0"/>
              </a:spcAft>
              <a:buClr>
                <a:srgbClr val="000000"/>
              </a:buClr>
              <a:buSzPts val="1400"/>
              <a:buFont typeface="Arial"/>
              <a:buChar char="•"/>
            </a:pPr>
            <a:r>
              <a:rPr lang="pt-BR" sz="1400">
                <a:solidFill>
                  <a:srgbClr val="000000"/>
                </a:solidFill>
                <a:latin typeface="Arial"/>
                <a:ea typeface="Arial"/>
                <a:cs typeface="Arial"/>
                <a:sym typeface="Arial"/>
              </a:rPr>
              <a:t>Lançou uma instância Amazon EC2</a:t>
            </a:r>
            <a:endParaRPr/>
          </a:p>
          <a:p>
            <a:pPr indent="-285750" lvl="0" marL="298350" marR="0" rtl="0" algn="l">
              <a:lnSpc>
                <a:spcPct val="100000"/>
              </a:lnSpc>
              <a:spcBef>
                <a:spcPts val="105"/>
              </a:spcBef>
              <a:spcAft>
                <a:spcPts val="0"/>
              </a:spcAft>
              <a:buClr>
                <a:srgbClr val="000000"/>
              </a:buClr>
              <a:buSzPts val="1400"/>
              <a:buFont typeface="Arial"/>
              <a:buChar char="•"/>
            </a:pPr>
            <a:r>
              <a:rPr lang="pt-BR" sz="1400">
                <a:solidFill>
                  <a:srgbClr val="000000"/>
                </a:solidFill>
                <a:latin typeface="Arial"/>
                <a:ea typeface="Arial"/>
                <a:cs typeface="Arial"/>
                <a:sym typeface="Arial"/>
              </a:rPr>
              <a:t>Criou instruções de dados do usuário (bootstrapping) para sua instância do Amazon EC2</a:t>
            </a:r>
            <a:endParaRPr/>
          </a:p>
          <a:p>
            <a:pPr indent="-285750" lvl="0" marL="298350" marR="0" rtl="0" algn="l">
              <a:lnSpc>
                <a:spcPct val="100000"/>
              </a:lnSpc>
              <a:spcBef>
                <a:spcPts val="105"/>
              </a:spcBef>
              <a:spcAft>
                <a:spcPts val="0"/>
              </a:spcAft>
              <a:buClr>
                <a:srgbClr val="000000"/>
              </a:buClr>
              <a:buSzPts val="1400"/>
              <a:buFont typeface="Arial"/>
              <a:buChar char="•"/>
            </a:pPr>
            <a:r>
              <a:rPr lang="pt-BR" sz="1400">
                <a:solidFill>
                  <a:srgbClr val="000000"/>
                </a:solidFill>
                <a:latin typeface="Arial"/>
                <a:ea typeface="Arial"/>
                <a:cs typeface="Arial"/>
                <a:sym typeface="Arial"/>
              </a:rPr>
              <a:t>Configurações de grupo de segurança definidas</a:t>
            </a:r>
            <a:endParaRPr/>
          </a:p>
          <a:p>
            <a:pPr indent="-285750" lvl="0" marL="298350" marR="0" rtl="0" algn="l">
              <a:lnSpc>
                <a:spcPct val="100000"/>
              </a:lnSpc>
              <a:spcBef>
                <a:spcPts val="105"/>
              </a:spcBef>
              <a:spcAft>
                <a:spcPts val="0"/>
              </a:spcAft>
              <a:buClr>
                <a:srgbClr val="000000"/>
              </a:buClr>
              <a:buSzPts val="1400"/>
              <a:buFont typeface="Arial"/>
              <a:buChar char="•"/>
            </a:pPr>
            <a:r>
              <a:rPr lang="pt-BR" sz="1400">
                <a:solidFill>
                  <a:srgbClr val="000000"/>
                </a:solidFill>
                <a:latin typeface="Arial"/>
                <a:ea typeface="Arial"/>
                <a:cs typeface="Arial"/>
                <a:sym typeface="Arial"/>
              </a:rPr>
              <a:t>Redimensionou (grupo de segurança) uma instância existente do Amazon EC2</a:t>
            </a:r>
            <a:endParaRPr/>
          </a:p>
          <a:p>
            <a:pPr indent="-285750" lvl="0" marL="298350" marR="0" rtl="0" algn="l">
              <a:lnSpc>
                <a:spcPct val="100000"/>
              </a:lnSpc>
              <a:spcBef>
                <a:spcPts val="105"/>
              </a:spcBef>
              <a:spcAft>
                <a:spcPts val="0"/>
              </a:spcAft>
              <a:buClr>
                <a:srgbClr val="000000"/>
              </a:buClr>
              <a:buSzPts val="1400"/>
              <a:buFont typeface="Arial"/>
              <a:buChar char="•"/>
            </a:pPr>
            <a:r>
              <a:rPr lang="pt-BR" sz="1400">
                <a:solidFill>
                  <a:srgbClr val="000000"/>
                </a:solidFill>
                <a:latin typeface="Arial"/>
                <a:ea typeface="Arial"/>
                <a:cs typeface="Arial"/>
                <a:sym typeface="Arial"/>
              </a:rPr>
              <a:t>Maneiras demonstradas de minimizar custos</a:t>
            </a:r>
            <a:endParaRPr sz="1100" strike="noStrike">
              <a:solidFill>
                <a:schemeClr val="dk1"/>
              </a:solidFill>
              <a:latin typeface="Arial"/>
              <a:ea typeface="Arial"/>
              <a:cs typeface="Arial"/>
              <a:sym typeface="Arial"/>
            </a:endParaRPr>
          </a:p>
        </p:txBody>
      </p:sp>
      <p:sp>
        <p:nvSpPr>
          <p:cNvPr id="297" name="Google Shape;297;p16"/>
          <p:cNvSpPr/>
          <p:nvPr/>
        </p:nvSpPr>
        <p:spPr>
          <a:xfrm>
            <a:off x="524520" y="1669320"/>
            <a:ext cx="6559920" cy="2760120"/>
          </a:xfrm>
          <a:custGeom>
            <a:rect b="b" l="l" r="r" t="t"/>
            <a:pathLst>
              <a:path extrusionOk="0" h="2760345" w="6560184">
                <a:moveTo>
                  <a:pt x="460067" y="0"/>
                </a:moveTo>
                <a:lnTo>
                  <a:pt x="6560183" y="0"/>
                </a:lnTo>
                <a:lnTo>
                  <a:pt x="6560183" y="2300281"/>
                </a:lnTo>
                <a:lnTo>
                  <a:pt x="6557808" y="2347320"/>
                </a:lnTo>
                <a:lnTo>
                  <a:pt x="6550837" y="2393001"/>
                </a:lnTo>
                <a:lnTo>
                  <a:pt x="6539500" y="2437091"/>
                </a:lnTo>
                <a:lnTo>
                  <a:pt x="6524030" y="2479360"/>
                </a:lnTo>
                <a:lnTo>
                  <a:pt x="6504658" y="2519575"/>
                </a:lnTo>
                <a:lnTo>
                  <a:pt x="6481614" y="2557507"/>
                </a:lnTo>
                <a:lnTo>
                  <a:pt x="6455130" y="2592924"/>
                </a:lnTo>
                <a:lnTo>
                  <a:pt x="6425437" y="2625595"/>
                </a:lnTo>
                <a:lnTo>
                  <a:pt x="6392766" y="2655288"/>
                </a:lnTo>
                <a:lnTo>
                  <a:pt x="6357350" y="2681772"/>
                </a:lnTo>
                <a:lnTo>
                  <a:pt x="6319418" y="2704815"/>
                </a:lnTo>
                <a:lnTo>
                  <a:pt x="6279202" y="2724188"/>
                </a:lnTo>
                <a:lnTo>
                  <a:pt x="6236933" y="2739658"/>
                </a:lnTo>
                <a:lnTo>
                  <a:pt x="6192843" y="2750995"/>
                </a:lnTo>
                <a:lnTo>
                  <a:pt x="6147162" y="2757966"/>
                </a:lnTo>
                <a:lnTo>
                  <a:pt x="6100123" y="2760341"/>
                </a:lnTo>
                <a:lnTo>
                  <a:pt x="0" y="2760341"/>
                </a:lnTo>
                <a:lnTo>
                  <a:pt x="0" y="460067"/>
                </a:lnTo>
                <a:lnTo>
                  <a:pt x="2375" y="413028"/>
                </a:lnTo>
                <a:lnTo>
                  <a:pt x="9346" y="367347"/>
                </a:lnTo>
                <a:lnTo>
                  <a:pt x="20683" y="323257"/>
                </a:lnTo>
                <a:lnTo>
                  <a:pt x="36154" y="280988"/>
                </a:lnTo>
                <a:lnTo>
                  <a:pt x="55527" y="240771"/>
                </a:lnTo>
                <a:lnTo>
                  <a:pt x="78572" y="202839"/>
                </a:lnTo>
                <a:lnTo>
                  <a:pt x="105056" y="167421"/>
                </a:lnTo>
                <a:lnTo>
                  <a:pt x="134750" y="134750"/>
                </a:lnTo>
                <a:lnTo>
                  <a:pt x="167421" y="105056"/>
                </a:lnTo>
                <a:lnTo>
                  <a:pt x="202839" y="78572"/>
                </a:lnTo>
                <a:lnTo>
                  <a:pt x="240771" y="55527"/>
                </a:lnTo>
                <a:lnTo>
                  <a:pt x="280988" y="36154"/>
                </a:lnTo>
                <a:lnTo>
                  <a:pt x="323257" y="20683"/>
                </a:lnTo>
                <a:lnTo>
                  <a:pt x="367347" y="9346"/>
                </a:lnTo>
                <a:lnTo>
                  <a:pt x="413028" y="2375"/>
                </a:lnTo>
                <a:lnTo>
                  <a:pt x="460067" y="0"/>
                </a:lnTo>
                <a:close/>
              </a:path>
            </a:pathLst>
          </a:custGeom>
          <a:noFill/>
          <a:ln cap="flat" cmpd="sng" w="19075">
            <a:solidFill>
              <a:srgbClr val="00B0F0"/>
            </a:solidFill>
            <a:prstDash val="solid"/>
            <a:round/>
            <a:headEnd len="sm" w="sm" type="none"/>
            <a:tailEnd len="sm" w="sm" type="none"/>
          </a:ln>
        </p:spPr>
      </p:sp>
      <p:sp>
        <p:nvSpPr>
          <p:cNvPr id="298" name="Google Shape;298;p16"/>
          <p:cNvSpPr/>
          <p:nvPr/>
        </p:nvSpPr>
        <p:spPr>
          <a:xfrm>
            <a:off x="747720" y="2562840"/>
            <a:ext cx="6105240" cy="1713240"/>
          </a:xfrm>
          <a:prstGeom prst="rect">
            <a:avLst/>
          </a:prstGeom>
          <a:noFill/>
          <a:ln>
            <a:noFill/>
          </a:ln>
        </p:spPr>
        <p:txBody>
          <a:bodyPr anchorCtr="0" anchor="t" bIns="0" lIns="0" spcFirstLastPara="1" rIns="0" wrap="square" tIns="9350">
            <a:noAutofit/>
          </a:bodyPr>
          <a:lstStyle/>
          <a:p>
            <a:pPr indent="0" lvl="0" marL="12600" marR="0" rtl="0" algn="l">
              <a:lnSpc>
                <a:spcPct val="101000"/>
              </a:lnSpc>
              <a:spcBef>
                <a:spcPts val="0"/>
              </a:spcBef>
              <a:spcAft>
                <a:spcPts val="0"/>
              </a:spcAft>
              <a:buNone/>
            </a:pPr>
            <a:r>
              <a:rPr b="0" lang="pt-BR" sz="1200" strike="noStrike">
                <a:solidFill>
                  <a:srgbClr val="000000"/>
                </a:solidFill>
                <a:latin typeface="Calibri"/>
                <a:ea typeface="Calibri"/>
                <a:cs typeface="Calibri"/>
                <a:sym typeface="Calibri"/>
              </a:rPr>
              <a:t>Você pode redimensionar uma instância apenas se seu tipo de instância atual e o novo tipo de instância que você deseja forem compatíveis das seguintes maneiras:</a:t>
            </a:r>
            <a:endParaRPr/>
          </a:p>
          <a:p>
            <a:pPr indent="-171450" lvl="0" marL="184050" marR="0" rtl="0" algn="l">
              <a:lnSpc>
                <a:spcPct val="101000"/>
              </a:lnSpc>
              <a:spcBef>
                <a:spcPts val="74"/>
              </a:spcBef>
              <a:spcAft>
                <a:spcPts val="0"/>
              </a:spcAft>
              <a:buClr>
                <a:schemeClr val="dk1"/>
              </a:buClr>
              <a:buSzPts val="1200"/>
              <a:buFont typeface="Arial"/>
              <a:buChar char="•"/>
            </a:pPr>
            <a:r>
              <a:rPr b="1" lang="pt-BR" sz="1200">
                <a:solidFill>
                  <a:schemeClr val="dk1"/>
                </a:solidFill>
                <a:latin typeface="Carlito"/>
                <a:ea typeface="Carlito"/>
                <a:cs typeface="Carlito"/>
                <a:sym typeface="Carlito"/>
              </a:rPr>
              <a:t>Virtualization type </a:t>
            </a:r>
            <a:r>
              <a:rPr b="0" lang="pt-BR" sz="1200" strike="noStrike">
                <a:solidFill>
                  <a:srgbClr val="000000"/>
                </a:solidFill>
                <a:latin typeface="Calibri"/>
                <a:ea typeface="Calibri"/>
                <a:cs typeface="Calibri"/>
                <a:sym typeface="Calibri"/>
              </a:rPr>
              <a:t>: Linux AMIs usam um dos dois tipos de virtualização — paravirtual (PV) ou máquina virtual de hardware (HVM). Você não pode redimensionar uma instância que foi iniciada de um PV AMI para um tipo de instância que seja apenas HVM. Verifique o tipo de </a:t>
            </a:r>
            <a:r>
              <a:rPr b="1" lang="pt-BR" sz="1200" strike="noStrike">
                <a:solidFill>
                  <a:srgbClr val="000000"/>
                </a:solidFill>
                <a:latin typeface="Calibri"/>
                <a:ea typeface="Calibri"/>
                <a:cs typeface="Calibri"/>
                <a:sym typeface="Calibri"/>
              </a:rPr>
              <a:t>instância</a:t>
            </a:r>
            <a:r>
              <a:rPr b="0" lang="pt-BR" sz="1200" strike="noStrike">
                <a:solidFill>
                  <a:srgbClr val="000000"/>
                </a:solidFill>
                <a:latin typeface="Calibri"/>
                <a:ea typeface="Calibri"/>
                <a:cs typeface="Calibri"/>
                <a:sym typeface="Calibri"/>
              </a:rPr>
              <a:t> na guia </a:t>
            </a:r>
            <a:r>
              <a:rPr b="1" lang="pt-BR" sz="1200">
                <a:solidFill>
                  <a:schemeClr val="dk1"/>
                </a:solidFill>
                <a:latin typeface="Carlito"/>
                <a:ea typeface="Carlito"/>
                <a:cs typeface="Carlito"/>
                <a:sym typeface="Carlito"/>
              </a:rPr>
              <a:t>instance Description </a:t>
            </a:r>
            <a:r>
              <a:rPr b="0" lang="pt-BR" sz="1200" strike="noStrike">
                <a:solidFill>
                  <a:srgbClr val="000000"/>
                </a:solidFill>
                <a:latin typeface="Calibri"/>
                <a:ea typeface="Calibri"/>
                <a:cs typeface="Calibri"/>
                <a:sym typeface="Calibri"/>
              </a:rPr>
              <a:t>em </a:t>
            </a:r>
            <a:r>
              <a:rPr b="1" lang="pt-BR" sz="1200">
                <a:solidFill>
                  <a:schemeClr val="dk1"/>
                </a:solidFill>
                <a:latin typeface="Carlito"/>
                <a:ea typeface="Carlito"/>
                <a:cs typeface="Carlito"/>
                <a:sym typeface="Carlito"/>
              </a:rPr>
              <a:t>Virtualization</a:t>
            </a:r>
            <a:r>
              <a:rPr b="0" lang="pt-BR" sz="1200" strike="noStrike">
                <a:solidFill>
                  <a:srgbClr val="000000"/>
                </a:solidFill>
                <a:latin typeface="Calibri"/>
                <a:ea typeface="Calibri"/>
                <a:cs typeface="Calibri"/>
                <a:sym typeface="Calibri"/>
              </a:rPr>
              <a:t>.</a:t>
            </a:r>
            <a:endParaRPr/>
          </a:p>
          <a:p>
            <a:pPr indent="-171450" lvl="0" marL="184050" marR="0" rtl="0" algn="l">
              <a:lnSpc>
                <a:spcPct val="101000"/>
              </a:lnSpc>
              <a:spcBef>
                <a:spcPts val="74"/>
              </a:spcBef>
              <a:spcAft>
                <a:spcPts val="0"/>
              </a:spcAft>
              <a:buClr>
                <a:schemeClr val="dk1"/>
              </a:buClr>
              <a:buSzPts val="1200"/>
              <a:buFont typeface="Arial"/>
              <a:buChar char="•"/>
            </a:pPr>
            <a:r>
              <a:rPr b="1" lang="pt-BR" sz="1200">
                <a:solidFill>
                  <a:schemeClr val="dk1"/>
                </a:solidFill>
                <a:latin typeface="Carlito"/>
                <a:ea typeface="Carlito"/>
                <a:cs typeface="Carlito"/>
                <a:sym typeface="Carlito"/>
              </a:rPr>
              <a:t>Architecture </a:t>
            </a:r>
            <a:r>
              <a:rPr b="0" lang="pt-BR" sz="1200" strike="noStrike">
                <a:solidFill>
                  <a:srgbClr val="000000"/>
                </a:solidFill>
                <a:latin typeface="Calibri"/>
                <a:ea typeface="Calibri"/>
                <a:cs typeface="Calibri"/>
                <a:sym typeface="Calibri"/>
              </a:rPr>
              <a:t>: Amazon Machine Images (AMIs) são específicas para a arquitetura do processador, portanto, você deve selecionar um tipo de instância com a mesma arquitetura de processador do tipo de instância atual.</a:t>
            </a:r>
            <a:endParaRPr b="0" sz="1200" strike="noStrike">
              <a:solidFill>
                <a:schemeClr val="dk1"/>
              </a:solidFill>
              <a:latin typeface="Arial"/>
              <a:ea typeface="Arial"/>
              <a:cs typeface="Arial"/>
              <a:sym typeface="Arial"/>
            </a:endParaRPr>
          </a:p>
        </p:txBody>
      </p:sp>
      <p:grpSp>
        <p:nvGrpSpPr>
          <p:cNvPr id="299" name="Google Shape;299;p16"/>
          <p:cNvGrpSpPr/>
          <p:nvPr/>
        </p:nvGrpSpPr>
        <p:grpSpPr>
          <a:xfrm>
            <a:off x="499320" y="4845420"/>
            <a:ext cx="6546960" cy="1353960"/>
            <a:chOff x="524520" y="4779720"/>
            <a:chExt cx="6546960" cy="1353960"/>
          </a:xfrm>
        </p:grpSpPr>
        <p:sp>
          <p:nvSpPr>
            <p:cNvPr id="300" name="Google Shape;300;p16"/>
            <p:cNvSpPr/>
            <p:nvPr/>
          </p:nvSpPr>
          <p:spPr>
            <a:xfrm>
              <a:off x="524520" y="4779720"/>
              <a:ext cx="6546960" cy="1353960"/>
            </a:xfrm>
            <a:custGeom>
              <a:rect b="b" l="l" r="r" t="t"/>
              <a:pathLst>
                <a:path extrusionOk="0" h="1354454" w="6547484">
                  <a:moveTo>
                    <a:pt x="225689" y="0"/>
                  </a:moveTo>
                  <a:lnTo>
                    <a:pt x="6547483" y="0"/>
                  </a:lnTo>
                  <a:lnTo>
                    <a:pt x="6547483" y="1128420"/>
                  </a:lnTo>
                  <a:lnTo>
                    <a:pt x="6542898" y="1173903"/>
                  </a:lnTo>
                  <a:lnTo>
                    <a:pt x="6529748" y="1216267"/>
                  </a:lnTo>
                  <a:lnTo>
                    <a:pt x="6508941" y="1254603"/>
                  </a:lnTo>
                  <a:lnTo>
                    <a:pt x="6481383" y="1288005"/>
                  </a:lnTo>
                  <a:lnTo>
                    <a:pt x="6447983" y="1315565"/>
                  </a:lnTo>
                  <a:lnTo>
                    <a:pt x="6409648" y="1336374"/>
                  </a:lnTo>
                  <a:lnTo>
                    <a:pt x="6367286" y="1349525"/>
                  </a:lnTo>
                  <a:lnTo>
                    <a:pt x="6321803" y="1354110"/>
                  </a:lnTo>
                  <a:lnTo>
                    <a:pt x="0" y="1354110"/>
                  </a:lnTo>
                  <a:lnTo>
                    <a:pt x="0" y="225690"/>
                  </a:lnTo>
                  <a:lnTo>
                    <a:pt x="4585" y="180205"/>
                  </a:lnTo>
                  <a:lnTo>
                    <a:pt x="17735" y="137841"/>
                  </a:lnTo>
                  <a:lnTo>
                    <a:pt x="38544" y="99504"/>
                  </a:lnTo>
                  <a:lnTo>
                    <a:pt x="66103" y="66103"/>
                  </a:lnTo>
                  <a:lnTo>
                    <a:pt x="99504" y="38544"/>
                  </a:lnTo>
                  <a:lnTo>
                    <a:pt x="137840" y="17735"/>
                  </a:lnTo>
                  <a:lnTo>
                    <a:pt x="180205" y="4585"/>
                  </a:lnTo>
                  <a:lnTo>
                    <a:pt x="225689" y="0"/>
                  </a:lnTo>
                  <a:close/>
                </a:path>
              </a:pathLst>
            </a:custGeom>
            <a:noFill/>
            <a:ln cap="flat" cmpd="sng" w="28425">
              <a:solidFill>
                <a:srgbClr val="00A4B6"/>
              </a:solidFill>
              <a:prstDash val="solid"/>
              <a:round/>
              <a:headEnd len="sm" w="sm" type="none"/>
              <a:tailEnd len="sm" w="sm" type="none"/>
            </a:ln>
          </p:spPr>
        </p:sp>
        <p:sp>
          <p:nvSpPr>
            <p:cNvPr id="301" name="Google Shape;301;p16"/>
            <p:cNvSpPr/>
            <p:nvPr/>
          </p:nvSpPr>
          <p:spPr>
            <a:xfrm>
              <a:off x="1886760" y="5036760"/>
              <a:ext cx="444600" cy="44316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4274640" y="5036760"/>
              <a:ext cx="443160" cy="44316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16"/>
          <p:cNvSpPr/>
          <p:nvPr/>
        </p:nvSpPr>
        <p:spPr>
          <a:xfrm>
            <a:off x="698580" y="5129184"/>
            <a:ext cx="6329340" cy="922680"/>
          </a:xfrm>
          <a:prstGeom prst="rect">
            <a:avLst/>
          </a:prstGeom>
          <a:noFill/>
          <a:ln>
            <a:noFill/>
          </a:ln>
        </p:spPr>
        <p:txBody>
          <a:bodyPr anchorCtr="0" anchor="t" bIns="0" lIns="0" spcFirstLastPara="1" rIns="0" wrap="square" tIns="64800">
            <a:noAutofit/>
          </a:bodyPr>
          <a:lstStyle/>
          <a:p>
            <a:pPr indent="0" lvl="0" marL="1616075" marR="0" rtl="0" algn="just">
              <a:lnSpc>
                <a:spcPct val="100000"/>
              </a:lnSpc>
              <a:spcBef>
                <a:spcPts val="0"/>
              </a:spcBef>
              <a:spcAft>
                <a:spcPts val="0"/>
              </a:spcAft>
              <a:buNone/>
            </a:pPr>
            <a:r>
              <a:rPr b="1" lang="pt-BR" sz="2000" strike="noStrike">
                <a:solidFill>
                  <a:srgbClr val="000000"/>
                </a:solidFill>
                <a:latin typeface="Trebuchet MS"/>
                <a:ea typeface="Trebuchet MS"/>
                <a:cs typeface="Trebuchet MS"/>
                <a:sym typeface="Trebuchet MS"/>
              </a:rPr>
              <a:t>BOM TRABALHO!</a:t>
            </a:r>
            <a:endParaRPr/>
          </a:p>
          <a:p>
            <a:pPr indent="0" lvl="0" marL="1616075" marR="0" rtl="0" algn="just">
              <a:lnSpc>
                <a:spcPct val="100000"/>
              </a:lnSpc>
              <a:spcBef>
                <a:spcPts val="510"/>
              </a:spcBef>
              <a:spcAft>
                <a:spcPts val="0"/>
              </a:spcAft>
              <a:buNone/>
            </a:pPr>
            <a:r>
              <a:t/>
            </a:r>
            <a:endParaRPr b="0" sz="1000" strike="noStrike">
              <a:solidFill>
                <a:schemeClr val="dk1"/>
              </a:solidFill>
              <a:latin typeface="Arial"/>
              <a:ea typeface="Arial"/>
              <a:cs typeface="Arial"/>
              <a:sym typeface="Arial"/>
            </a:endParaRPr>
          </a:p>
          <a:p>
            <a:pPr indent="-26988" lvl="0" marL="26988" marR="0" rtl="0" algn="l">
              <a:lnSpc>
                <a:spcPct val="107000"/>
              </a:lnSpc>
              <a:spcBef>
                <a:spcPts val="130"/>
              </a:spcBef>
              <a:spcAft>
                <a:spcPts val="0"/>
              </a:spcAft>
              <a:buNone/>
            </a:pPr>
            <a:r>
              <a:rPr b="0" lang="pt-BR" sz="1100" strike="noStrike">
                <a:solidFill>
                  <a:srgbClr val="000000"/>
                </a:solidFill>
                <a:latin typeface="Trebuchet MS"/>
                <a:ea typeface="Trebuchet MS"/>
                <a:cs typeface="Trebuchet MS"/>
                <a:sym typeface="Trebuchet MS"/>
              </a:rPr>
              <a:t>Você configurou com sucesso um servidor virtual BitBeat que hospedará seu aplicativo BitBanger e atendeu a todos os requisitos da equipe de produto</a:t>
            </a:r>
            <a:endParaRPr b="0" sz="1100" strike="noStrike">
              <a:solidFill>
                <a:schemeClr val="dk1"/>
              </a:solidFill>
              <a:latin typeface="Arial"/>
              <a:ea typeface="Arial"/>
              <a:cs typeface="Arial"/>
              <a:sym typeface="Arial"/>
            </a:endParaRPr>
          </a:p>
        </p:txBody>
      </p:sp>
      <p:sp>
        <p:nvSpPr>
          <p:cNvPr id="304" name="Google Shape;304;p16"/>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pt-BR" sz="1050" strike="noStrike">
                <a:solidFill>
                  <a:srgbClr val="000000"/>
                </a:solidFill>
                <a:latin typeface="Calibri"/>
                <a:ea typeface="Calibri"/>
                <a:cs typeface="Calibri"/>
                <a:sym typeface="Calibri"/>
              </a:rPr>
              <a:t>© 2020, Amazon Web Services, Inc. or its affiliates. All rights reserved</a:t>
            </a:r>
            <a:br>
              <a:rPr lang="pt-BR" sz="1800">
                <a:solidFill>
                  <a:schemeClr val="dk1"/>
                </a:solidFill>
                <a:latin typeface="Arial"/>
                <a:ea typeface="Arial"/>
                <a:cs typeface="Arial"/>
                <a:sym typeface="Arial"/>
              </a:rPr>
            </a:br>
            <a:fld id="{00000000-1234-1234-1234-123412341234}" type="slidenum">
              <a:rPr b="0" lang="pt-BR" sz="1050" strike="noStrike">
                <a:solidFill>
                  <a:srgbClr val="8B8B8B"/>
                </a:solidFill>
                <a:latin typeface="Calibri"/>
                <a:ea typeface="Calibri"/>
                <a:cs typeface="Calibri"/>
                <a:sym typeface="Calibri"/>
              </a:rPr>
              <a:t>‹#›</a:t>
            </a:fld>
            <a:endParaRPr b="0" sz="105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sz="1050" strike="noStrike">
              <a:solidFill>
                <a:schemeClr val="dk1"/>
              </a:solidFill>
              <a:latin typeface="Arial"/>
              <a:ea typeface="Arial"/>
              <a:cs typeface="Arial"/>
              <a:sym typeface="Arial"/>
            </a:endParaRPr>
          </a:p>
        </p:txBody>
      </p:sp>
      <p:sp>
        <p:nvSpPr>
          <p:cNvPr id="305" name="Google Shape;305;p16"/>
          <p:cNvSpPr/>
          <p:nvPr/>
        </p:nvSpPr>
        <p:spPr>
          <a:xfrm>
            <a:off x="499320" y="1056420"/>
            <a:ext cx="4806720" cy="277380"/>
          </a:xfrm>
          <a:prstGeom prst="rect">
            <a:avLst/>
          </a:prstGeom>
          <a:noFill/>
          <a:ln>
            <a:noFill/>
          </a:ln>
        </p:spPr>
        <p:txBody>
          <a:bodyPr anchorCtr="0" anchor="t" bIns="0" lIns="0" spcFirstLastPara="1" rIns="0" wrap="square" tIns="12225">
            <a:noAutofit/>
          </a:bodyPr>
          <a:lstStyle/>
          <a:p>
            <a:pPr indent="0" lvl="0" marL="12600" marR="0" rtl="0" algn="l">
              <a:lnSpc>
                <a:spcPct val="100000"/>
              </a:lnSpc>
              <a:spcBef>
                <a:spcPts val="0"/>
              </a:spcBef>
              <a:spcAft>
                <a:spcPts val="0"/>
              </a:spcAft>
              <a:buNone/>
            </a:pPr>
            <a:r>
              <a:rPr b="0" lang="pt-BR" sz="1600" strike="noStrike">
                <a:solidFill>
                  <a:srgbClr val="262626"/>
                </a:solidFill>
                <a:latin typeface="Trebuchet MS"/>
                <a:ea typeface="Trebuchet MS"/>
                <a:cs typeface="Trebuchet MS"/>
                <a:sym typeface="Trebuchet MS"/>
              </a:rPr>
              <a:t>Iniciar e configurar uma instância do Amazon EC2</a:t>
            </a:r>
            <a:endParaRPr sz="1600">
              <a:solidFill>
                <a:schemeClr val="dk1"/>
              </a:solidFill>
              <a:latin typeface="Arial"/>
              <a:ea typeface="Arial"/>
              <a:cs typeface="Arial"/>
              <a:sym typeface="Arial"/>
            </a:endParaRPr>
          </a:p>
        </p:txBody>
      </p:sp>
      <p:grpSp>
        <p:nvGrpSpPr>
          <p:cNvPr id="306" name="Google Shape;306;p16"/>
          <p:cNvGrpSpPr/>
          <p:nvPr/>
        </p:nvGrpSpPr>
        <p:grpSpPr>
          <a:xfrm>
            <a:off x="1036584" y="1825200"/>
            <a:ext cx="1866096" cy="609120"/>
            <a:chOff x="1036584" y="1433736"/>
            <a:chExt cx="1866096" cy="609120"/>
          </a:xfrm>
        </p:grpSpPr>
        <p:sp>
          <p:nvSpPr>
            <p:cNvPr id="307" name="Google Shape;307;p16"/>
            <p:cNvSpPr/>
            <p:nvPr/>
          </p:nvSpPr>
          <p:spPr>
            <a:xfrm>
              <a:off x="1036584" y="1433736"/>
              <a:ext cx="609120" cy="60912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1739232" y="1634646"/>
              <a:ext cx="1163448" cy="277380"/>
            </a:xfrm>
            <a:prstGeom prst="rect">
              <a:avLst/>
            </a:prstGeom>
            <a:noFill/>
            <a:ln>
              <a:noFill/>
            </a:ln>
          </p:spPr>
          <p:txBody>
            <a:bodyPr anchorCtr="0" anchor="t" bIns="0" lIns="0" spcFirstLastPara="1" rIns="0" wrap="square" tIns="12225">
              <a:noAutofit/>
            </a:bodyPr>
            <a:lstStyle/>
            <a:p>
              <a:pPr indent="0" lvl="0" marL="12600" marR="0" rtl="0" algn="l">
                <a:lnSpc>
                  <a:spcPct val="100000"/>
                </a:lnSpc>
                <a:spcBef>
                  <a:spcPts val="0"/>
                </a:spcBef>
                <a:spcAft>
                  <a:spcPts val="0"/>
                </a:spcAft>
                <a:buNone/>
              </a:pPr>
              <a:r>
                <a:rPr b="1" lang="pt-BR" sz="1600" strike="noStrike">
                  <a:solidFill>
                    <a:srgbClr val="262626"/>
                  </a:solidFill>
                  <a:latin typeface="Trebuchet MS"/>
                  <a:ea typeface="Trebuchet MS"/>
                  <a:cs typeface="Trebuchet MS"/>
                  <a:sym typeface="Trebuchet MS"/>
                </a:rPr>
                <a:t>Você sabia</a:t>
              </a:r>
              <a:endParaRPr b="1" sz="1600">
                <a:solidFill>
                  <a:schemeClr val="dk1"/>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7" name="Shape 317"/>
        <p:cNvGrpSpPr/>
        <p:nvPr/>
      </p:nvGrpSpPr>
      <p:grpSpPr>
        <a:xfrm>
          <a:off x="0" y="0"/>
          <a:ext cx="0" cy="0"/>
          <a:chOff x="0" y="0"/>
          <a:chExt cx="0" cy="0"/>
        </a:xfrm>
      </p:grpSpPr>
      <p:sp>
        <p:nvSpPr>
          <p:cNvPr id="318" name="Google Shape;318;p17"/>
          <p:cNvSpPr/>
          <p:nvPr/>
        </p:nvSpPr>
        <p:spPr>
          <a:xfrm>
            <a:off x="0" y="2091048"/>
            <a:ext cx="5409720" cy="121896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p:nvPr/>
        </p:nvSpPr>
        <p:spPr>
          <a:xfrm>
            <a:off x="903135" y="2472468"/>
            <a:ext cx="305100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pt-BR" sz="2400" strike="noStrike">
                <a:solidFill>
                  <a:srgbClr val="232F3E"/>
                </a:solidFill>
                <a:latin typeface="Calibri"/>
                <a:ea typeface="Calibri"/>
                <a:cs typeface="Calibri"/>
                <a:sym typeface="Calibri"/>
              </a:rPr>
              <a:t>ENCERRAR UMA VM Amazon EC2</a:t>
            </a:r>
            <a:endParaRPr b="1" sz="2400" strike="noStrike">
              <a:solidFill>
                <a:schemeClr val="dk1"/>
              </a:solidFill>
              <a:latin typeface="Arial"/>
              <a:ea typeface="Arial"/>
              <a:cs typeface="Arial"/>
              <a:sym typeface="Arial"/>
            </a:endParaRPr>
          </a:p>
        </p:txBody>
      </p:sp>
      <p:sp>
        <p:nvSpPr>
          <p:cNvPr id="320" name="Google Shape;320;p17"/>
          <p:cNvSpPr/>
          <p:nvPr/>
        </p:nvSpPr>
        <p:spPr>
          <a:xfrm>
            <a:off x="493920" y="4312296"/>
            <a:ext cx="5257440" cy="3925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pt-BR" sz="1400" strike="noStrike">
                <a:solidFill>
                  <a:srgbClr val="232F3E"/>
                </a:solidFill>
                <a:latin typeface="Calibri"/>
                <a:ea typeface="Calibri"/>
                <a:cs typeface="Calibri"/>
                <a:sym typeface="Calibri"/>
              </a:rPr>
              <a:t>Propósito</a:t>
            </a:r>
            <a:endParaRPr b="0" sz="14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pt-BR" sz="1400" strike="noStrike">
                <a:solidFill>
                  <a:srgbClr val="232F3E"/>
                </a:solidFill>
                <a:latin typeface="Calibri"/>
                <a:ea typeface="Calibri"/>
                <a:cs typeface="Calibri"/>
                <a:sym typeface="Calibri"/>
              </a:rPr>
              <a:t>Vamos aprender como encerrar uma VM EC2 para não gerar gastos</a:t>
            </a:r>
            <a:endParaRPr sz="1400" strike="noStrike">
              <a:solidFill>
                <a:schemeClr val="dk1"/>
              </a:solidFill>
              <a:latin typeface="Arial"/>
              <a:ea typeface="Arial"/>
              <a:cs typeface="Arial"/>
              <a:sym typeface="Arial"/>
            </a:endParaRPr>
          </a:p>
        </p:txBody>
      </p:sp>
      <p:sp>
        <p:nvSpPr>
          <p:cNvPr id="321" name="Google Shape;321;p17"/>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pt-BR" sz="1050" strike="noStrike">
                <a:solidFill>
                  <a:srgbClr val="000000"/>
                </a:solidFill>
                <a:latin typeface="Calibri"/>
                <a:ea typeface="Calibri"/>
                <a:cs typeface="Calibri"/>
                <a:sym typeface="Calibri"/>
              </a:rPr>
              <a:t>© 2020, Amazon Web Services, Inc. or its affiliates. All rights reserved</a:t>
            </a:r>
            <a:br>
              <a:rPr lang="pt-BR" sz="1800">
                <a:solidFill>
                  <a:schemeClr val="dk1"/>
                </a:solidFill>
                <a:latin typeface="Arial"/>
                <a:ea typeface="Arial"/>
                <a:cs typeface="Arial"/>
                <a:sym typeface="Arial"/>
              </a:rPr>
            </a:br>
            <a:fld id="{00000000-1234-1234-1234-123412341234}" type="slidenum">
              <a:rPr b="0" lang="pt-BR" sz="1050" strike="noStrike">
                <a:solidFill>
                  <a:srgbClr val="8B8B8B"/>
                </a:solidFill>
                <a:latin typeface="Calibri"/>
                <a:ea typeface="Calibri"/>
                <a:cs typeface="Calibri"/>
                <a:sym typeface="Calibri"/>
              </a:rPr>
              <a:t>‹#›</a:t>
            </a:fld>
            <a:endParaRPr b="0" sz="105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sz="1050"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8"/>
          <p:cNvSpPr/>
          <p:nvPr/>
        </p:nvSpPr>
        <p:spPr>
          <a:xfrm>
            <a:off x="2902680" y="2037180"/>
            <a:ext cx="6598080" cy="16707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lang="pt-BR" sz="1400">
                <a:solidFill>
                  <a:srgbClr val="000000"/>
                </a:solidFill>
                <a:latin typeface="Arial"/>
                <a:ea typeface="Arial"/>
                <a:cs typeface="Arial"/>
                <a:sym typeface="Arial"/>
              </a:rPr>
              <a:t>Passos</a:t>
            </a:r>
            <a:endParaRPr sz="1400">
              <a:solidFill>
                <a:srgbClr val="FF0000"/>
              </a:solidFill>
              <a:latin typeface="Arial"/>
              <a:ea typeface="Arial"/>
              <a:cs typeface="Arial"/>
              <a:sym typeface="Arial"/>
            </a:endParaRPr>
          </a:p>
          <a:p>
            <a:pPr indent="0" lvl="0" marL="12600" marR="0" rtl="0" algn="l">
              <a:lnSpc>
                <a:spcPct val="100000"/>
              </a:lnSpc>
              <a:spcBef>
                <a:spcPts val="105"/>
              </a:spcBef>
              <a:spcAft>
                <a:spcPts val="0"/>
              </a:spcAft>
              <a:buNone/>
            </a:pPr>
            <a:r>
              <a:t/>
            </a:r>
            <a:endParaRPr sz="1400">
              <a:solidFill>
                <a:srgbClr val="000000"/>
              </a:solidFill>
              <a:latin typeface="Arial"/>
              <a:ea typeface="Arial"/>
              <a:cs typeface="Arial"/>
              <a:sym typeface="Arial"/>
            </a:endParaRPr>
          </a:p>
          <a:p>
            <a:pPr indent="-342900" lvl="0" marL="355500" marR="0" rtl="0" algn="l">
              <a:spcBef>
                <a:spcPts val="105"/>
              </a:spcBef>
              <a:spcAft>
                <a:spcPts val="0"/>
              </a:spcAft>
              <a:buClr>
                <a:srgbClr val="000000"/>
              </a:buClr>
              <a:buSzPts val="1400"/>
              <a:buFont typeface="Arial"/>
              <a:buAutoNum type="arabicParenR"/>
            </a:pPr>
            <a:r>
              <a:rPr lang="pt-BR" sz="1400">
                <a:solidFill>
                  <a:srgbClr val="000000"/>
                </a:solidFill>
                <a:latin typeface="Arial"/>
                <a:ea typeface="Arial"/>
                <a:cs typeface="Arial"/>
                <a:sym typeface="Arial"/>
              </a:rPr>
              <a:t>No menu lateral encontre a opção </a:t>
            </a:r>
            <a:r>
              <a:rPr lang="pt-BR" sz="1400">
                <a:solidFill>
                  <a:srgbClr val="FF0000"/>
                </a:solidFill>
                <a:latin typeface="Arial"/>
                <a:ea typeface="Arial"/>
                <a:cs typeface="Arial"/>
                <a:sym typeface="Arial"/>
              </a:rPr>
              <a:t>instancias</a:t>
            </a:r>
            <a:endParaRPr/>
          </a:p>
          <a:p>
            <a:pPr indent="-254000" lvl="0" marL="355500" marR="0" rtl="0" algn="l">
              <a:lnSpc>
                <a:spcPct val="100000"/>
              </a:lnSpc>
              <a:spcBef>
                <a:spcPts val="105"/>
              </a:spcBef>
              <a:spcAft>
                <a:spcPts val="0"/>
              </a:spcAft>
              <a:buClr>
                <a:schemeClr val="dk1"/>
              </a:buClr>
              <a:buSzPts val="1400"/>
              <a:buFont typeface="Arial"/>
              <a:buNone/>
            </a:pPr>
            <a:r>
              <a:t/>
            </a:r>
            <a:endParaRPr sz="1400">
              <a:solidFill>
                <a:srgbClr val="000000"/>
              </a:solidFill>
              <a:latin typeface="Arial"/>
              <a:ea typeface="Arial"/>
              <a:cs typeface="Arial"/>
              <a:sym typeface="Arial"/>
            </a:endParaRPr>
          </a:p>
          <a:p>
            <a:pPr indent="-254000" lvl="0" marL="355500" marR="0" rtl="0" algn="l">
              <a:lnSpc>
                <a:spcPct val="100000"/>
              </a:lnSpc>
              <a:spcBef>
                <a:spcPts val="105"/>
              </a:spcBef>
              <a:spcAft>
                <a:spcPts val="0"/>
              </a:spcAft>
              <a:buClr>
                <a:schemeClr val="dk1"/>
              </a:buClr>
              <a:buSzPts val="1400"/>
              <a:buFont typeface="Arial"/>
              <a:buNone/>
            </a:pPr>
            <a:r>
              <a:t/>
            </a:r>
            <a:endParaRPr sz="1400">
              <a:solidFill>
                <a:srgbClr val="000000"/>
              </a:solidFill>
              <a:latin typeface="Arial"/>
              <a:ea typeface="Arial"/>
              <a:cs typeface="Arial"/>
              <a:sym typeface="Arial"/>
            </a:endParaRPr>
          </a:p>
          <a:p>
            <a:pPr indent="-254000" lvl="0" marL="355500" marR="0" rtl="0" algn="l">
              <a:lnSpc>
                <a:spcPct val="100000"/>
              </a:lnSpc>
              <a:spcBef>
                <a:spcPts val="105"/>
              </a:spcBef>
              <a:spcAft>
                <a:spcPts val="0"/>
              </a:spcAft>
              <a:buClr>
                <a:schemeClr val="dk1"/>
              </a:buClr>
              <a:buSzPts val="1400"/>
              <a:buFont typeface="Arial"/>
              <a:buNone/>
            </a:pPr>
            <a:r>
              <a:t/>
            </a:r>
            <a:endParaRPr sz="1400">
              <a:solidFill>
                <a:srgbClr val="000000"/>
              </a:solidFill>
              <a:latin typeface="Arial"/>
              <a:ea typeface="Arial"/>
              <a:cs typeface="Arial"/>
              <a:sym typeface="Arial"/>
            </a:endParaRPr>
          </a:p>
          <a:p>
            <a:pPr indent="0" lvl="0" marL="12600" marR="0" rtl="0" algn="l">
              <a:lnSpc>
                <a:spcPct val="100000"/>
              </a:lnSpc>
              <a:spcBef>
                <a:spcPts val="105"/>
              </a:spcBef>
              <a:spcAft>
                <a:spcPts val="0"/>
              </a:spcAft>
              <a:buNone/>
            </a:pPr>
            <a:r>
              <a:t/>
            </a:r>
            <a:endParaRPr sz="1400">
              <a:solidFill>
                <a:srgbClr val="000000"/>
              </a:solidFill>
              <a:latin typeface="Arial"/>
              <a:ea typeface="Arial"/>
              <a:cs typeface="Arial"/>
              <a:sym typeface="Arial"/>
            </a:endParaRPr>
          </a:p>
          <a:p>
            <a:pPr indent="-254000" lvl="0" marL="355500" marR="0" rtl="0" algn="l">
              <a:lnSpc>
                <a:spcPct val="100000"/>
              </a:lnSpc>
              <a:spcBef>
                <a:spcPts val="105"/>
              </a:spcBef>
              <a:spcAft>
                <a:spcPts val="0"/>
              </a:spcAft>
              <a:buClr>
                <a:schemeClr val="dk1"/>
              </a:buClr>
              <a:buSzPts val="1400"/>
              <a:buFont typeface="Arial"/>
              <a:buNone/>
            </a:pPr>
            <a:r>
              <a:t/>
            </a:r>
            <a:endParaRPr sz="1400">
              <a:solidFill>
                <a:srgbClr val="000000"/>
              </a:solidFill>
              <a:latin typeface="Arial"/>
              <a:ea typeface="Arial"/>
              <a:cs typeface="Arial"/>
              <a:sym typeface="Arial"/>
            </a:endParaRPr>
          </a:p>
          <a:p>
            <a:pPr indent="-254000" lvl="0" marL="355500" marR="0" rtl="0" algn="l">
              <a:lnSpc>
                <a:spcPct val="100000"/>
              </a:lnSpc>
              <a:spcBef>
                <a:spcPts val="105"/>
              </a:spcBef>
              <a:spcAft>
                <a:spcPts val="0"/>
              </a:spcAft>
              <a:buClr>
                <a:schemeClr val="dk1"/>
              </a:buClr>
              <a:buSzPts val="1400"/>
              <a:buFont typeface="Arial"/>
              <a:buNone/>
            </a:pPr>
            <a:r>
              <a:t/>
            </a:r>
            <a:endParaRPr sz="1400">
              <a:solidFill>
                <a:srgbClr val="000000"/>
              </a:solidFill>
              <a:latin typeface="Arial"/>
              <a:ea typeface="Arial"/>
              <a:cs typeface="Arial"/>
              <a:sym typeface="Arial"/>
            </a:endParaRPr>
          </a:p>
          <a:p>
            <a:pPr indent="-254000" lvl="0" marL="355500" marR="0" rtl="0" algn="l">
              <a:lnSpc>
                <a:spcPct val="100000"/>
              </a:lnSpc>
              <a:spcBef>
                <a:spcPts val="105"/>
              </a:spcBef>
              <a:spcAft>
                <a:spcPts val="0"/>
              </a:spcAft>
              <a:buClr>
                <a:schemeClr val="dk1"/>
              </a:buClr>
              <a:buSzPts val="1400"/>
              <a:buFont typeface="Arial"/>
              <a:buNone/>
            </a:pPr>
            <a:r>
              <a:t/>
            </a:r>
            <a:endParaRPr sz="1400">
              <a:solidFill>
                <a:srgbClr val="000000"/>
              </a:solidFill>
              <a:latin typeface="Arial"/>
              <a:ea typeface="Arial"/>
              <a:cs typeface="Arial"/>
              <a:sym typeface="Arial"/>
            </a:endParaRPr>
          </a:p>
          <a:p>
            <a:pPr indent="-342900" lvl="0" marL="355500" marR="0" rtl="0" algn="l">
              <a:lnSpc>
                <a:spcPct val="100000"/>
              </a:lnSpc>
              <a:spcBef>
                <a:spcPts val="105"/>
              </a:spcBef>
              <a:spcAft>
                <a:spcPts val="0"/>
              </a:spcAft>
              <a:buClr>
                <a:srgbClr val="000000"/>
              </a:buClr>
              <a:buSzPts val="1400"/>
              <a:buFont typeface="Arial"/>
              <a:buAutoNum type="arabicParenR"/>
            </a:pPr>
            <a:r>
              <a:rPr lang="pt-BR" sz="1400">
                <a:solidFill>
                  <a:srgbClr val="000000"/>
                </a:solidFill>
                <a:latin typeface="Arial"/>
                <a:ea typeface="Arial"/>
                <a:cs typeface="Arial"/>
                <a:sym typeface="Arial"/>
              </a:rPr>
              <a:t>Encontre e selecione seu </a:t>
            </a:r>
            <a:r>
              <a:rPr b="1" lang="pt-BR" sz="1400">
                <a:solidFill>
                  <a:srgbClr val="FF0000"/>
                </a:solidFill>
                <a:latin typeface="Arial"/>
                <a:ea typeface="Arial"/>
                <a:cs typeface="Arial"/>
                <a:sym typeface="Arial"/>
              </a:rPr>
              <a:t>BitBeat Webserver</a:t>
            </a:r>
            <a:endParaRPr b="1" sz="1400">
              <a:solidFill>
                <a:srgbClr val="FF0000"/>
              </a:solidFill>
              <a:latin typeface="Arial"/>
              <a:ea typeface="Arial"/>
              <a:cs typeface="Arial"/>
              <a:sym typeface="Arial"/>
            </a:endParaRPr>
          </a:p>
        </p:txBody>
      </p:sp>
      <p:sp>
        <p:nvSpPr>
          <p:cNvPr id="328" name="Google Shape;328;p18"/>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pt-BR" sz="1050" strike="noStrike">
                <a:solidFill>
                  <a:srgbClr val="000000"/>
                </a:solidFill>
                <a:latin typeface="Calibri"/>
                <a:ea typeface="Calibri"/>
                <a:cs typeface="Calibri"/>
                <a:sym typeface="Calibri"/>
              </a:rPr>
              <a:t>© 2020, Amazon Web Services, Inc. or its affiliates. All rights reserved</a:t>
            </a:r>
            <a:br>
              <a:rPr lang="pt-BR" sz="1800">
                <a:solidFill>
                  <a:schemeClr val="dk1"/>
                </a:solidFill>
                <a:latin typeface="Arial"/>
                <a:ea typeface="Arial"/>
                <a:cs typeface="Arial"/>
                <a:sym typeface="Arial"/>
              </a:rPr>
            </a:br>
            <a:fld id="{00000000-1234-1234-1234-123412341234}" type="slidenum">
              <a:rPr b="0" lang="pt-BR" sz="1050" strike="noStrike">
                <a:solidFill>
                  <a:srgbClr val="8B8B8B"/>
                </a:solidFill>
                <a:latin typeface="Calibri"/>
                <a:ea typeface="Calibri"/>
                <a:cs typeface="Calibri"/>
                <a:sym typeface="Calibri"/>
              </a:rPr>
              <a:t>‹#›</a:t>
            </a:fld>
            <a:endParaRPr b="0" sz="105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sz="1050" strike="noStrike">
              <a:solidFill>
                <a:schemeClr val="dk1"/>
              </a:solidFill>
              <a:latin typeface="Arial"/>
              <a:ea typeface="Arial"/>
              <a:cs typeface="Arial"/>
              <a:sym typeface="Arial"/>
            </a:endParaRPr>
          </a:p>
        </p:txBody>
      </p:sp>
      <p:sp>
        <p:nvSpPr>
          <p:cNvPr id="329" name="Google Shape;329;p18"/>
          <p:cNvSpPr/>
          <p:nvPr/>
        </p:nvSpPr>
        <p:spPr>
          <a:xfrm>
            <a:off x="499320" y="1056420"/>
            <a:ext cx="4806720" cy="277380"/>
          </a:xfrm>
          <a:prstGeom prst="rect">
            <a:avLst/>
          </a:prstGeom>
          <a:noFill/>
          <a:ln>
            <a:noFill/>
          </a:ln>
        </p:spPr>
        <p:txBody>
          <a:bodyPr anchorCtr="0" anchor="t" bIns="0" lIns="0" spcFirstLastPara="1" rIns="0" wrap="square" tIns="12225">
            <a:noAutofit/>
          </a:bodyPr>
          <a:lstStyle/>
          <a:p>
            <a:pPr indent="0" lvl="0" marL="12600" marR="0" rtl="0" algn="l">
              <a:lnSpc>
                <a:spcPct val="100000"/>
              </a:lnSpc>
              <a:spcBef>
                <a:spcPts val="0"/>
              </a:spcBef>
              <a:spcAft>
                <a:spcPts val="0"/>
              </a:spcAft>
              <a:buNone/>
            </a:pPr>
            <a:r>
              <a:rPr b="0" lang="pt-BR" sz="1600" strike="noStrike">
                <a:solidFill>
                  <a:srgbClr val="262626"/>
                </a:solidFill>
                <a:latin typeface="Trebuchet MS"/>
                <a:ea typeface="Trebuchet MS"/>
                <a:cs typeface="Trebuchet MS"/>
                <a:sym typeface="Trebuchet MS"/>
              </a:rPr>
              <a:t>Encerrar uma instância do Amazon EC2</a:t>
            </a:r>
            <a:endParaRPr sz="1600">
              <a:solidFill>
                <a:schemeClr val="dk1"/>
              </a:solidFill>
              <a:latin typeface="Arial"/>
              <a:ea typeface="Arial"/>
              <a:cs typeface="Arial"/>
              <a:sym typeface="Arial"/>
            </a:endParaRPr>
          </a:p>
        </p:txBody>
      </p:sp>
      <p:pic>
        <p:nvPicPr>
          <p:cNvPr id="330" name="Google Shape;330;p18"/>
          <p:cNvPicPr preferRelativeResize="0"/>
          <p:nvPr/>
        </p:nvPicPr>
        <p:blipFill rotWithShape="1">
          <a:blip r:embed="rId3">
            <a:alphaModFix/>
          </a:blip>
          <a:srcRect b="0" l="0" r="0" t="0"/>
          <a:stretch/>
        </p:blipFill>
        <p:spPr>
          <a:xfrm>
            <a:off x="499320" y="1591710"/>
            <a:ext cx="2047875" cy="3067050"/>
          </a:xfrm>
          <a:prstGeom prst="rect">
            <a:avLst/>
          </a:prstGeom>
          <a:noFill/>
          <a:ln>
            <a:noFill/>
          </a:ln>
        </p:spPr>
      </p:pic>
      <p:pic>
        <p:nvPicPr>
          <p:cNvPr id="331" name="Google Shape;331;p18"/>
          <p:cNvPicPr preferRelativeResize="0"/>
          <p:nvPr/>
        </p:nvPicPr>
        <p:blipFill rotWithShape="1">
          <a:blip r:embed="rId4">
            <a:alphaModFix/>
          </a:blip>
          <a:srcRect b="0" l="0" r="0" t="0"/>
          <a:stretch/>
        </p:blipFill>
        <p:spPr>
          <a:xfrm>
            <a:off x="499320" y="4886834"/>
            <a:ext cx="6715125" cy="1628775"/>
          </a:xfrm>
          <a:prstGeom prst="rect">
            <a:avLst/>
          </a:prstGeom>
          <a:noFill/>
          <a:ln>
            <a:noFill/>
          </a:ln>
        </p:spPr>
      </p:pic>
      <p:cxnSp>
        <p:nvCxnSpPr>
          <p:cNvPr id="332" name="Google Shape;332;p18"/>
          <p:cNvCxnSpPr/>
          <p:nvPr/>
        </p:nvCxnSpPr>
        <p:spPr>
          <a:xfrm>
            <a:off x="313390" y="4010891"/>
            <a:ext cx="371860" cy="13058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cxnSp>
        <p:nvCxnSpPr>
          <p:cNvPr id="333" name="Google Shape;333;p18"/>
          <p:cNvCxnSpPr/>
          <p:nvPr/>
        </p:nvCxnSpPr>
        <p:spPr>
          <a:xfrm>
            <a:off x="127460" y="5995232"/>
            <a:ext cx="371860" cy="13058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sp>
        <p:nvSpPr>
          <p:cNvPr id="334" name="Google Shape;334;p18"/>
          <p:cNvSpPr/>
          <p:nvPr/>
        </p:nvSpPr>
        <p:spPr>
          <a:xfrm>
            <a:off x="2902680" y="5178001"/>
            <a:ext cx="3886200" cy="523220"/>
          </a:xfrm>
          <a:prstGeom prst="rect">
            <a:avLst/>
          </a:prstGeom>
          <a:noFill/>
          <a:ln>
            <a:noFill/>
          </a:ln>
        </p:spPr>
        <p:txBody>
          <a:bodyPr anchorCtr="0" anchor="t" bIns="45700" lIns="91425" spcFirstLastPara="1" rIns="91425" wrap="square" tIns="45700">
            <a:spAutoFit/>
          </a:bodyPr>
          <a:lstStyle/>
          <a:p>
            <a:pPr indent="-342900" lvl="0" marL="355500" marR="0" rtl="0" algn="l">
              <a:lnSpc>
                <a:spcPct val="100000"/>
              </a:lnSpc>
              <a:spcBef>
                <a:spcPts val="0"/>
              </a:spcBef>
              <a:spcAft>
                <a:spcPts val="0"/>
              </a:spcAft>
              <a:buClr>
                <a:srgbClr val="FF0000"/>
              </a:buClr>
              <a:buSzPts val="1400"/>
              <a:buFont typeface="Arial"/>
              <a:buAutoNum type="arabicParenR" startAt="3"/>
            </a:pPr>
            <a:r>
              <a:rPr lang="pt-BR" sz="1400">
                <a:solidFill>
                  <a:srgbClr val="FF0000"/>
                </a:solidFill>
                <a:latin typeface="Arial"/>
                <a:ea typeface="Arial"/>
                <a:cs typeface="Arial"/>
                <a:sym typeface="Arial"/>
              </a:rPr>
              <a:t>Select Actions &gt; Instance State &gt; Terminate</a:t>
            </a:r>
            <a:endParaRPr sz="1400">
              <a:solidFill>
                <a:srgbClr val="FF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9"/>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pt-BR" sz="1050" strike="noStrike">
                <a:solidFill>
                  <a:srgbClr val="000000"/>
                </a:solidFill>
                <a:latin typeface="Calibri"/>
                <a:ea typeface="Calibri"/>
                <a:cs typeface="Calibri"/>
                <a:sym typeface="Calibri"/>
              </a:rPr>
              <a:t>© 2020, Amazon Web Services, Inc. or its affiliates. All rights reserved</a:t>
            </a:r>
            <a:br>
              <a:rPr lang="pt-BR" sz="1800">
                <a:solidFill>
                  <a:schemeClr val="dk1"/>
                </a:solidFill>
                <a:latin typeface="Arial"/>
                <a:ea typeface="Arial"/>
                <a:cs typeface="Arial"/>
                <a:sym typeface="Arial"/>
              </a:rPr>
            </a:br>
            <a:fld id="{00000000-1234-1234-1234-123412341234}" type="slidenum">
              <a:rPr b="0" lang="pt-BR" sz="1050" strike="noStrike">
                <a:solidFill>
                  <a:srgbClr val="8B8B8B"/>
                </a:solidFill>
                <a:latin typeface="Calibri"/>
                <a:ea typeface="Calibri"/>
                <a:cs typeface="Calibri"/>
                <a:sym typeface="Calibri"/>
              </a:rPr>
              <a:t>‹#›</a:t>
            </a:fld>
            <a:endParaRPr b="0" sz="105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sz="1050" strike="noStrike">
              <a:solidFill>
                <a:schemeClr val="dk1"/>
              </a:solidFill>
              <a:latin typeface="Arial"/>
              <a:ea typeface="Arial"/>
              <a:cs typeface="Arial"/>
              <a:sym typeface="Arial"/>
            </a:endParaRPr>
          </a:p>
        </p:txBody>
      </p:sp>
      <p:sp>
        <p:nvSpPr>
          <p:cNvPr id="341" name="Google Shape;341;p19"/>
          <p:cNvSpPr/>
          <p:nvPr/>
        </p:nvSpPr>
        <p:spPr>
          <a:xfrm>
            <a:off x="499320" y="1056420"/>
            <a:ext cx="4806720" cy="277380"/>
          </a:xfrm>
          <a:prstGeom prst="rect">
            <a:avLst/>
          </a:prstGeom>
          <a:noFill/>
          <a:ln>
            <a:noFill/>
          </a:ln>
        </p:spPr>
        <p:txBody>
          <a:bodyPr anchorCtr="0" anchor="t" bIns="0" lIns="0" spcFirstLastPara="1" rIns="0" wrap="square" tIns="12225">
            <a:noAutofit/>
          </a:bodyPr>
          <a:lstStyle/>
          <a:p>
            <a:pPr indent="0" lvl="0" marL="12600" marR="0" rtl="0" algn="l">
              <a:lnSpc>
                <a:spcPct val="100000"/>
              </a:lnSpc>
              <a:spcBef>
                <a:spcPts val="0"/>
              </a:spcBef>
              <a:spcAft>
                <a:spcPts val="0"/>
              </a:spcAft>
              <a:buNone/>
            </a:pPr>
            <a:r>
              <a:rPr b="0" lang="pt-BR" sz="1600" strike="noStrike">
                <a:solidFill>
                  <a:srgbClr val="262626"/>
                </a:solidFill>
                <a:latin typeface="Trebuchet MS"/>
                <a:ea typeface="Trebuchet MS"/>
                <a:cs typeface="Trebuchet MS"/>
                <a:sym typeface="Trebuchet MS"/>
              </a:rPr>
              <a:t>Encerrar uma instância do Amazon EC2</a:t>
            </a:r>
            <a:endParaRPr sz="1600">
              <a:solidFill>
                <a:schemeClr val="dk1"/>
              </a:solidFill>
              <a:latin typeface="Arial"/>
              <a:ea typeface="Arial"/>
              <a:cs typeface="Arial"/>
              <a:sym typeface="Arial"/>
            </a:endParaRPr>
          </a:p>
        </p:txBody>
      </p:sp>
      <p:sp>
        <p:nvSpPr>
          <p:cNvPr id="342" name="Google Shape;342;p19"/>
          <p:cNvSpPr/>
          <p:nvPr/>
        </p:nvSpPr>
        <p:spPr>
          <a:xfrm>
            <a:off x="313390" y="3176516"/>
            <a:ext cx="6720080" cy="2964914"/>
          </a:xfrm>
          <a:prstGeom prst="rect">
            <a:avLst/>
          </a:prstGeom>
          <a:noFill/>
          <a:ln>
            <a:noFill/>
          </a:ln>
        </p:spPr>
        <p:txBody>
          <a:bodyPr anchorCtr="0" anchor="t" bIns="45700" lIns="91425" spcFirstLastPara="1" rIns="91425" wrap="square" tIns="45700">
            <a:spAutoFit/>
          </a:bodyPr>
          <a:lstStyle/>
          <a:p>
            <a:pPr indent="-342900" lvl="0" marL="355500" marR="0" rtl="0" algn="l">
              <a:lnSpc>
                <a:spcPct val="100000"/>
              </a:lnSpc>
              <a:spcBef>
                <a:spcPts val="0"/>
              </a:spcBef>
              <a:spcAft>
                <a:spcPts val="0"/>
              </a:spcAft>
              <a:buClr>
                <a:srgbClr val="000000"/>
              </a:buClr>
              <a:buSzPts val="1800"/>
              <a:buFont typeface="Arial"/>
              <a:buAutoNum type="arabicParenR" startAt="4"/>
            </a:pPr>
            <a:r>
              <a:rPr lang="pt-BR" sz="1800">
                <a:solidFill>
                  <a:srgbClr val="000000"/>
                </a:solidFill>
                <a:latin typeface="Arial"/>
                <a:ea typeface="Arial"/>
                <a:cs typeface="Arial"/>
                <a:sym typeface="Arial"/>
              </a:rPr>
              <a:t>Com a Instancia Selecionada  Clique em Estado da Instancia &gt; Encerrar Instancia</a:t>
            </a:r>
            <a:endParaRPr/>
          </a:p>
          <a:p>
            <a:pPr indent="-228600" lvl="0" marL="355500" marR="0" rtl="0" algn="l">
              <a:lnSpc>
                <a:spcPct val="100000"/>
              </a:lnSpc>
              <a:spcBef>
                <a:spcPts val="105"/>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a:p>
            <a:pPr indent="-228600" lvl="0" marL="355500" marR="0" rtl="0" algn="l">
              <a:lnSpc>
                <a:spcPct val="100000"/>
              </a:lnSpc>
              <a:spcBef>
                <a:spcPts val="105"/>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a:p>
            <a:pPr indent="-228600" lvl="0" marL="355500" marR="0" rtl="0" algn="l">
              <a:lnSpc>
                <a:spcPct val="100000"/>
              </a:lnSpc>
              <a:spcBef>
                <a:spcPts val="105"/>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a:p>
            <a:pPr indent="-228600" lvl="0" marL="355500" marR="0" rtl="0" algn="l">
              <a:lnSpc>
                <a:spcPct val="100000"/>
              </a:lnSpc>
              <a:spcBef>
                <a:spcPts val="105"/>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a:p>
            <a:pPr indent="-228600" lvl="0" marL="355500" marR="0" rtl="0" algn="l">
              <a:lnSpc>
                <a:spcPct val="100000"/>
              </a:lnSpc>
              <a:spcBef>
                <a:spcPts val="105"/>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a:p>
            <a:pPr indent="-228600" lvl="0" marL="355500" marR="0" rtl="0" algn="l">
              <a:lnSpc>
                <a:spcPct val="100000"/>
              </a:lnSpc>
              <a:spcBef>
                <a:spcPts val="105"/>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a:p>
            <a:pPr indent="-228600" lvl="0" marL="355500" marR="0" rtl="0" algn="l">
              <a:lnSpc>
                <a:spcPct val="100000"/>
              </a:lnSpc>
              <a:spcBef>
                <a:spcPts val="105"/>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a:p>
            <a:pPr indent="-342900" lvl="0" marL="355500" marR="0" rtl="0" algn="l">
              <a:lnSpc>
                <a:spcPct val="100000"/>
              </a:lnSpc>
              <a:spcBef>
                <a:spcPts val="105"/>
              </a:spcBef>
              <a:spcAft>
                <a:spcPts val="0"/>
              </a:spcAft>
              <a:buClr>
                <a:srgbClr val="000000"/>
              </a:buClr>
              <a:buSzPts val="1800"/>
              <a:buFont typeface="Arial"/>
              <a:buAutoNum type="arabicParenR" startAt="4"/>
            </a:pPr>
            <a:r>
              <a:rPr lang="pt-BR" sz="1800">
                <a:solidFill>
                  <a:srgbClr val="000000"/>
                </a:solidFill>
                <a:latin typeface="Arial"/>
                <a:ea typeface="Arial"/>
                <a:cs typeface="Arial"/>
                <a:sym typeface="Arial"/>
              </a:rPr>
              <a:t>Confirme a exclusão no opção Encerrar</a:t>
            </a:r>
            <a:endParaRPr sz="1800">
              <a:solidFill>
                <a:schemeClr val="dk1"/>
              </a:solidFill>
              <a:latin typeface="Arial"/>
              <a:ea typeface="Arial"/>
              <a:cs typeface="Arial"/>
              <a:sym typeface="Arial"/>
            </a:endParaRPr>
          </a:p>
        </p:txBody>
      </p:sp>
      <p:pic>
        <p:nvPicPr>
          <p:cNvPr id="343" name="Google Shape;343;p19"/>
          <p:cNvPicPr preferRelativeResize="0"/>
          <p:nvPr/>
        </p:nvPicPr>
        <p:blipFill rotWithShape="1">
          <a:blip r:embed="rId3">
            <a:alphaModFix/>
          </a:blip>
          <a:srcRect b="0" l="0" r="0" t="0"/>
          <a:stretch/>
        </p:blipFill>
        <p:spPr>
          <a:xfrm>
            <a:off x="499320" y="1861699"/>
            <a:ext cx="6534150" cy="1221938"/>
          </a:xfrm>
          <a:prstGeom prst="rect">
            <a:avLst/>
          </a:prstGeom>
          <a:noFill/>
          <a:ln>
            <a:noFill/>
          </a:ln>
        </p:spPr>
      </p:pic>
      <p:pic>
        <p:nvPicPr>
          <p:cNvPr id="344" name="Google Shape;344;p19"/>
          <p:cNvPicPr preferRelativeResize="0"/>
          <p:nvPr/>
        </p:nvPicPr>
        <p:blipFill rotWithShape="1">
          <a:blip r:embed="rId4">
            <a:alphaModFix/>
          </a:blip>
          <a:srcRect b="0" l="0" r="0" t="0"/>
          <a:stretch/>
        </p:blipFill>
        <p:spPr>
          <a:xfrm>
            <a:off x="1080538" y="4165516"/>
            <a:ext cx="3690937" cy="1632664"/>
          </a:xfrm>
          <a:prstGeom prst="rect">
            <a:avLst/>
          </a:prstGeom>
          <a:noFill/>
          <a:ln>
            <a:noFill/>
          </a:ln>
        </p:spPr>
      </p:pic>
      <p:cxnSp>
        <p:nvCxnSpPr>
          <p:cNvPr id="345" name="Google Shape;345;p19"/>
          <p:cNvCxnSpPr/>
          <p:nvPr/>
        </p:nvCxnSpPr>
        <p:spPr>
          <a:xfrm>
            <a:off x="3580465" y="2808295"/>
            <a:ext cx="371860" cy="13058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cxnSp>
        <p:nvCxnSpPr>
          <p:cNvPr id="346" name="Google Shape;346;p19"/>
          <p:cNvCxnSpPr/>
          <p:nvPr/>
        </p:nvCxnSpPr>
        <p:spPr>
          <a:xfrm>
            <a:off x="3700090" y="5418145"/>
            <a:ext cx="371860" cy="13058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p:nvPr/>
        </p:nvSpPr>
        <p:spPr>
          <a:xfrm>
            <a:off x="499320" y="940480"/>
            <a:ext cx="4806720" cy="281520"/>
          </a:xfrm>
          <a:prstGeom prst="rect">
            <a:avLst/>
          </a:prstGeom>
          <a:noFill/>
          <a:ln>
            <a:noFill/>
          </a:ln>
        </p:spPr>
        <p:txBody>
          <a:bodyPr anchorCtr="0" anchor="t" bIns="0" lIns="0" spcFirstLastPara="1" rIns="0" wrap="square" tIns="12225">
            <a:noAutofit/>
          </a:bodyPr>
          <a:lstStyle/>
          <a:p>
            <a:pPr indent="0" lvl="0" marL="12600" marR="0" rtl="0" algn="l">
              <a:lnSpc>
                <a:spcPct val="100000"/>
              </a:lnSpc>
              <a:spcBef>
                <a:spcPts val="0"/>
              </a:spcBef>
              <a:spcAft>
                <a:spcPts val="0"/>
              </a:spcAft>
              <a:buNone/>
            </a:pPr>
            <a:r>
              <a:rPr b="0" i="0" lang="pt-BR" sz="1600" u="none" cap="none" strike="noStrike">
                <a:solidFill>
                  <a:srgbClr val="262626"/>
                </a:solidFill>
                <a:latin typeface="Trebuchet MS"/>
                <a:ea typeface="Trebuchet MS"/>
                <a:cs typeface="Trebuchet MS"/>
                <a:sym typeface="Trebuchet MS"/>
              </a:rPr>
              <a:t>Iniciar e configurar uma instância do Amazon EC2</a:t>
            </a:r>
            <a:endParaRPr b="0" i="0" sz="1600" u="none" cap="none" strike="noStrike">
              <a:solidFill>
                <a:schemeClr val="dk1"/>
              </a:solidFill>
              <a:latin typeface="Arial"/>
              <a:ea typeface="Arial"/>
              <a:cs typeface="Arial"/>
              <a:sym typeface="Arial"/>
            </a:endParaRPr>
          </a:p>
        </p:txBody>
      </p:sp>
      <p:sp>
        <p:nvSpPr>
          <p:cNvPr id="93" name="Google Shape;93;p2"/>
          <p:cNvSpPr/>
          <p:nvPr/>
        </p:nvSpPr>
        <p:spPr>
          <a:xfrm>
            <a:off x="499320" y="1759680"/>
            <a:ext cx="905760" cy="255960"/>
          </a:xfrm>
          <a:prstGeom prst="rect">
            <a:avLst/>
          </a:prstGeom>
          <a:noFill/>
          <a:ln>
            <a:noFill/>
          </a:ln>
        </p:spPr>
        <p:txBody>
          <a:bodyPr anchorCtr="0" anchor="t" bIns="0" lIns="0" spcFirstLastPara="1" rIns="0" wrap="square" tIns="12225">
            <a:noAutofit/>
          </a:bodyPr>
          <a:lstStyle/>
          <a:p>
            <a:pPr indent="0" lvl="0" marL="12600" marR="0" rtl="0" algn="l">
              <a:lnSpc>
                <a:spcPct val="100000"/>
              </a:lnSpc>
              <a:spcBef>
                <a:spcPts val="0"/>
              </a:spcBef>
              <a:spcAft>
                <a:spcPts val="0"/>
              </a:spcAft>
              <a:buNone/>
            </a:pPr>
            <a:r>
              <a:rPr b="1" i="0" lang="pt-BR" sz="1600" u="none" cap="none" strike="noStrike">
                <a:solidFill>
                  <a:srgbClr val="262626"/>
                </a:solidFill>
                <a:latin typeface="Arial"/>
                <a:ea typeface="Arial"/>
                <a:cs typeface="Arial"/>
                <a:sym typeface="Arial"/>
              </a:rPr>
              <a:t>Leia-me</a:t>
            </a:r>
            <a:endParaRPr b="0" i="0" sz="1600" u="none" cap="none" strike="noStrike">
              <a:solidFill>
                <a:schemeClr val="dk1"/>
              </a:solidFill>
              <a:latin typeface="Arial"/>
              <a:ea typeface="Arial"/>
              <a:cs typeface="Arial"/>
              <a:sym typeface="Arial"/>
            </a:endParaRPr>
          </a:p>
        </p:txBody>
      </p:sp>
      <p:sp>
        <p:nvSpPr>
          <p:cNvPr id="94" name="Google Shape;94;p2"/>
          <p:cNvSpPr/>
          <p:nvPr/>
        </p:nvSpPr>
        <p:spPr>
          <a:xfrm>
            <a:off x="414528" y="4710240"/>
            <a:ext cx="4660392" cy="2909760"/>
          </a:xfrm>
          <a:prstGeom prst="rect">
            <a:avLst/>
          </a:prstGeom>
          <a:noFill/>
          <a:ln>
            <a:noFill/>
          </a:ln>
        </p:spPr>
        <p:txBody>
          <a:bodyPr anchorCtr="0" anchor="t" bIns="0" lIns="0" spcFirstLastPara="1" rIns="0" wrap="square" tIns="20150">
            <a:noAutofit/>
          </a:bodyPr>
          <a:lstStyle/>
          <a:p>
            <a:pPr indent="0" lvl="0" marL="12600" marR="0" rtl="0" algn="l">
              <a:lnSpc>
                <a:spcPct val="95000"/>
              </a:lnSpc>
              <a:spcBef>
                <a:spcPts val="0"/>
              </a:spcBef>
              <a:spcAft>
                <a:spcPts val="0"/>
              </a:spcAft>
              <a:buNone/>
            </a:pPr>
            <a:r>
              <a:rPr b="0" i="0" lang="pt-BR" sz="1100" u="none" cap="none" strike="noStrike">
                <a:solidFill>
                  <a:srgbClr val="262626"/>
                </a:solidFill>
                <a:latin typeface="Arial"/>
                <a:ea typeface="Arial"/>
                <a:cs typeface="Arial"/>
                <a:sym typeface="Arial"/>
              </a:rPr>
              <a:t>Como um dos mais novos funcionários da BitBeat, você foi encarregado de fornecer um servidor da web para sua empresa para implantar a versão mais recente de seu produto BitBanger, que está definido para conquistar a indústria fonográfica e o mundo.</a:t>
            </a:r>
            <a:endParaRPr/>
          </a:p>
          <a:p>
            <a:pPr indent="0" lvl="0" marL="12600" marR="0" rtl="0" algn="l">
              <a:lnSpc>
                <a:spcPct val="95000"/>
              </a:lnSpc>
              <a:spcBef>
                <a:spcPts val="159"/>
              </a:spcBef>
              <a:spcAft>
                <a:spcPts val="0"/>
              </a:spcAft>
              <a:buNone/>
            </a:pPr>
            <a:r>
              <a:t/>
            </a:r>
            <a:endParaRPr b="0" i="0" sz="1100" u="none" cap="none" strike="noStrike">
              <a:solidFill>
                <a:srgbClr val="262626"/>
              </a:solidFill>
              <a:latin typeface="Arial"/>
              <a:ea typeface="Arial"/>
              <a:cs typeface="Arial"/>
              <a:sym typeface="Arial"/>
            </a:endParaRPr>
          </a:p>
          <a:p>
            <a:pPr indent="0" lvl="0" marL="12600" marR="0" rtl="0" algn="l">
              <a:lnSpc>
                <a:spcPct val="95000"/>
              </a:lnSpc>
              <a:spcBef>
                <a:spcPts val="159"/>
              </a:spcBef>
              <a:spcAft>
                <a:spcPts val="0"/>
              </a:spcAft>
              <a:buNone/>
            </a:pPr>
            <a:r>
              <a:rPr b="0" i="0" lang="pt-BR" sz="1100" u="none" cap="none" strike="noStrike">
                <a:solidFill>
                  <a:srgbClr val="262626"/>
                </a:solidFill>
                <a:latin typeface="Arial"/>
                <a:ea typeface="Arial"/>
                <a:cs typeface="Arial"/>
                <a:sym typeface="Arial"/>
              </a:rPr>
              <a:t>A equipe de produto está construindo o aplicativo BitBanger e pediu ajuda a você. </a:t>
            </a:r>
            <a:endParaRPr/>
          </a:p>
          <a:p>
            <a:pPr indent="0" lvl="0" marL="12600" marR="0" rtl="0" algn="l">
              <a:lnSpc>
                <a:spcPct val="95000"/>
              </a:lnSpc>
              <a:spcBef>
                <a:spcPts val="159"/>
              </a:spcBef>
              <a:spcAft>
                <a:spcPts val="0"/>
              </a:spcAft>
              <a:buNone/>
            </a:pPr>
            <a:r>
              <a:rPr b="0" i="0" lang="pt-BR" sz="1100" u="none" cap="none" strike="noStrike">
                <a:solidFill>
                  <a:srgbClr val="262626"/>
                </a:solidFill>
                <a:latin typeface="Arial"/>
                <a:ea typeface="Arial"/>
                <a:cs typeface="Arial"/>
                <a:sym typeface="Arial"/>
              </a:rPr>
              <a:t>Nesse ponto, eles precisam ser capazes de implantar as primeiras versões de seu produto em </a:t>
            </a:r>
            <a:r>
              <a:rPr b="0" i="0" lang="pt-BR" sz="1100" u="none" cap="none" strike="noStrike">
                <a:solidFill>
                  <a:srgbClr val="FF0000"/>
                </a:solidFill>
                <a:latin typeface="Arial"/>
                <a:ea typeface="Arial"/>
                <a:cs typeface="Arial"/>
                <a:sym typeface="Arial"/>
              </a:rPr>
              <a:t>uma máquina virtual </a:t>
            </a:r>
            <a:r>
              <a:rPr b="0" i="0" lang="pt-BR" sz="1100" u="none" cap="none" strike="noStrike">
                <a:solidFill>
                  <a:srgbClr val="262626"/>
                </a:solidFill>
                <a:latin typeface="Arial"/>
                <a:ea typeface="Arial"/>
                <a:cs typeface="Arial"/>
                <a:sym typeface="Arial"/>
              </a:rPr>
              <a:t>para que possam testar se tudo funciona. </a:t>
            </a:r>
            <a:endParaRPr/>
          </a:p>
          <a:p>
            <a:pPr indent="0" lvl="0" marL="12600" marR="0" rtl="0" algn="l">
              <a:lnSpc>
                <a:spcPct val="95000"/>
              </a:lnSpc>
              <a:spcBef>
                <a:spcPts val="159"/>
              </a:spcBef>
              <a:spcAft>
                <a:spcPts val="0"/>
              </a:spcAft>
              <a:buNone/>
            </a:pPr>
            <a:r>
              <a:rPr b="0" i="0" lang="pt-BR" sz="1100" u="none" cap="none" strike="noStrike">
                <a:solidFill>
                  <a:srgbClr val="262626"/>
                </a:solidFill>
                <a:latin typeface="Arial"/>
                <a:ea typeface="Arial"/>
                <a:cs typeface="Arial"/>
                <a:sym typeface="Arial"/>
              </a:rPr>
              <a:t>O BitBeat está com um orçamento apertado e, como não é para clientes, eles não precisam de algo muito caro.</a:t>
            </a:r>
            <a:endParaRPr/>
          </a:p>
          <a:p>
            <a:pPr indent="0" lvl="0" marL="12600" marR="0" rtl="0" algn="l">
              <a:lnSpc>
                <a:spcPct val="95000"/>
              </a:lnSpc>
              <a:spcBef>
                <a:spcPts val="159"/>
              </a:spcBef>
              <a:spcAft>
                <a:spcPts val="0"/>
              </a:spcAft>
              <a:buNone/>
            </a:pPr>
            <a:r>
              <a:t/>
            </a:r>
            <a:endParaRPr b="0" i="0" sz="1100" u="none" cap="none" strike="noStrike">
              <a:solidFill>
                <a:srgbClr val="262626"/>
              </a:solidFill>
              <a:latin typeface="Arial"/>
              <a:ea typeface="Arial"/>
              <a:cs typeface="Arial"/>
              <a:sym typeface="Arial"/>
            </a:endParaRPr>
          </a:p>
          <a:p>
            <a:pPr indent="0" lvl="0" marL="12600" marR="0" rtl="0" algn="l">
              <a:lnSpc>
                <a:spcPct val="95000"/>
              </a:lnSpc>
              <a:spcBef>
                <a:spcPts val="159"/>
              </a:spcBef>
              <a:spcAft>
                <a:spcPts val="0"/>
              </a:spcAft>
              <a:buNone/>
            </a:pPr>
            <a:r>
              <a:rPr b="0" i="0" lang="pt-BR" sz="1100" u="none" cap="none" strike="noStrike">
                <a:solidFill>
                  <a:srgbClr val="262626"/>
                </a:solidFill>
                <a:latin typeface="Arial"/>
                <a:ea typeface="Arial"/>
                <a:cs typeface="Arial"/>
                <a:sym typeface="Arial"/>
              </a:rPr>
              <a:t>A equipe de produto enviou a você os seguintes requisitos:</a:t>
            </a:r>
            <a:endParaRPr b="0" i="0" sz="1100" u="none" cap="none" strike="noStrike">
              <a:solidFill>
                <a:schemeClr val="dk1"/>
              </a:solidFill>
              <a:latin typeface="Arial"/>
              <a:ea typeface="Arial"/>
              <a:cs typeface="Arial"/>
              <a:sym typeface="Arial"/>
            </a:endParaRPr>
          </a:p>
          <a:p>
            <a:pPr indent="-171000" lvl="0" marL="184320" marR="0" rtl="0" algn="l">
              <a:lnSpc>
                <a:spcPct val="119545"/>
              </a:lnSpc>
              <a:spcBef>
                <a:spcPts val="105"/>
              </a:spcBef>
              <a:spcAft>
                <a:spcPts val="0"/>
              </a:spcAft>
              <a:buClr>
                <a:srgbClr val="262626"/>
              </a:buClr>
              <a:buSzPts val="1100"/>
              <a:buFont typeface="Noto Sans Symbols"/>
              <a:buChar char="-"/>
            </a:pPr>
            <a:r>
              <a:rPr b="0" i="0" lang="pt-BR" sz="1100" u="none" cap="none" strike="noStrike">
                <a:solidFill>
                  <a:srgbClr val="262626"/>
                </a:solidFill>
                <a:latin typeface="Arial"/>
                <a:ea typeface="Arial"/>
                <a:cs typeface="Arial"/>
                <a:sym typeface="Arial"/>
              </a:rPr>
              <a:t>Precisamos de um servidor web.</a:t>
            </a:r>
            <a:endParaRPr b="0" i="0" sz="1100" u="none" cap="none" strike="noStrike">
              <a:solidFill>
                <a:schemeClr val="dk1"/>
              </a:solidFill>
              <a:latin typeface="Arial"/>
              <a:ea typeface="Arial"/>
              <a:cs typeface="Arial"/>
              <a:sym typeface="Arial"/>
            </a:endParaRPr>
          </a:p>
          <a:p>
            <a:pPr indent="-171000" lvl="0" marL="184320" marR="0" rtl="0" algn="l">
              <a:lnSpc>
                <a:spcPct val="119545"/>
              </a:lnSpc>
              <a:spcBef>
                <a:spcPts val="105"/>
              </a:spcBef>
              <a:spcAft>
                <a:spcPts val="0"/>
              </a:spcAft>
              <a:buClr>
                <a:srgbClr val="000000"/>
              </a:buClr>
              <a:buSzPts val="1100"/>
              <a:buFont typeface="Noto Sans Symbols"/>
              <a:buChar char="-"/>
            </a:pPr>
            <a:r>
              <a:rPr b="0" i="0" lang="pt-BR" sz="1100" u="none" cap="none" strike="noStrike">
                <a:solidFill>
                  <a:srgbClr val="000000"/>
                </a:solidFill>
                <a:latin typeface="Arial"/>
                <a:ea typeface="Arial"/>
                <a:cs typeface="Arial"/>
                <a:sym typeface="Arial"/>
              </a:rPr>
              <a:t>Deve ser uma máquina </a:t>
            </a:r>
            <a:r>
              <a:rPr b="0" i="0" lang="pt-BR" sz="1100" u="none" cap="none" strike="noStrike">
                <a:solidFill>
                  <a:srgbClr val="FF0000"/>
                </a:solidFill>
                <a:latin typeface="Arial"/>
                <a:ea typeface="Arial"/>
                <a:cs typeface="Arial"/>
                <a:sym typeface="Arial"/>
              </a:rPr>
              <a:t>Amazon Linux 2</a:t>
            </a:r>
            <a:r>
              <a:rPr b="0" i="0" lang="pt-BR" sz="1100" u="none" cap="none" strike="noStrike">
                <a:solidFill>
                  <a:srgbClr val="000000"/>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a:p>
            <a:pPr indent="-171000" lvl="0" marL="184320" marR="0" rtl="0" algn="l">
              <a:lnSpc>
                <a:spcPct val="119545"/>
              </a:lnSpc>
              <a:spcBef>
                <a:spcPts val="105"/>
              </a:spcBef>
              <a:spcAft>
                <a:spcPts val="0"/>
              </a:spcAft>
              <a:buClr>
                <a:srgbClr val="000000"/>
              </a:buClr>
              <a:buSzPts val="1100"/>
              <a:buFont typeface="Noto Sans Symbols"/>
              <a:buChar char="-"/>
            </a:pPr>
            <a:r>
              <a:rPr b="0" i="0" lang="pt-BR" sz="1100" u="none" cap="none" strike="noStrike">
                <a:solidFill>
                  <a:srgbClr val="000000"/>
                </a:solidFill>
                <a:latin typeface="Arial"/>
                <a:ea typeface="Arial"/>
                <a:cs typeface="Arial"/>
                <a:sym typeface="Arial"/>
              </a:rPr>
              <a:t>Deve ser configurado como um servidor HTTP </a:t>
            </a:r>
            <a:r>
              <a:rPr b="0" i="0" lang="pt-BR" sz="1100" u="none" cap="none" strike="noStrike">
                <a:solidFill>
                  <a:srgbClr val="00B050"/>
                </a:solidFill>
                <a:latin typeface="Arial"/>
                <a:ea typeface="Arial"/>
                <a:cs typeface="Arial"/>
                <a:sym typeface="Arial"/>
              </a:rPr>
              <a:t>Apache</a:t>
            </a:r>
            <a:r>
              <a:rPr b="0" i="0" lang="pt-BR" sz="1100" u="none" cap="none" strike="noStrike">
                <a:solidFill>
                  <a:srgbClr val="000000"/>
                </a:solidFill>
                <a:latin typeface="Arial"/>
                <a:ea typeface="Arial"/>
                <a:cs typeface="Arial"/>
                <a:sym typeface="Arial"/>
              </a:rPr>
              <a:t> (“httpd”).</a:t>
            </a:r>
            <a:endParaRPr b="0" i="0" sz="1100" u="none" cap="none" strike="noStrike">
              <a:solidFill>
                <a:schemeClr val="dk1"/>
              </a:solidFill>
              <a:latin typeface="Arial"/>
              <a:ea typeface="Arial"/>
              <a:cs typeface="Arial"/>
              <a:sym typeface="Arial"/>
            </a:endParaRPr>
          </a:p>
          <a:p>
            <a:pPr indent="-171000" lvl="0" marL="184320" marR="0" rtl="0" algn="l">
              <a:lnSpc>
                <a:spcPct val="119545"/>
              </a:lnSpc>
              <a:spcBef>
                <a:spcPts val="105"/>
              </a:spcBef>
              <a:spcAft>
                <a:spcPts val="0"/>
              </a:spcAft>
              <a:buClr>
                <a:srgbClr val="000000"/>
              </a:buClr>
              <a:buSzPts val="1100"/>
              <a:buFont typeface="Noto Sans Symbols"/>
              <a:buChar char="-"/>
            </a:pPr>
            <a:r>
              <a:rPr b="0" i="0" lang="pt-BR" sz="1100" u="none" cap="none" strike="noStrike">
                <a:solidFill>
                  <a:srgbClr val="000000"/>
                </a:solidFill>
                <a:latin typeface="Arial"/>
                <a:ea typeface="Arial"/>
                <a:cs typeface="Arial"/>
                <a:sym typeface="Arial"/>
              </a:rPr>
              <a:t>Queremos que seja barato.</a:t>
            </a:r>
            <a:endParaRPr b="0" i="0" sz="1100" u="none" cap="none" strike="noStrike">
              <a:solidFill>
                <a:schemeClr val="dk1"/>
              </a:solidFill>
              <a:latin typeface="Arial"/>
              <a:ea typeface="Arial"/>
              <a:cs typeface="Arial"/>
              <a:sym typeface="Arial"/>
            </a:endParaRPr>
          </a:p>
          <a:p>
            <a:pPr indent="-171000" lvl="0" marL="184320" marR="0" rtl="0" algn="l">
              <a:lnSpc>
                <a:spcPct val="119545"/>
              </a:lnSpc>
              <a:spcBef>
                <a:spcPts val="105"/>
              </a:spcBef>
              <a:spcAft>
                <a:spcPts val="0"/>
              </a:spcAft>
              <a:buClr>
                <a:srgbClr val="000000"/>
              </a:buClr>
              <a:buSzPts val="1100"/>
              <a:buFont typeface="Noto Sans Symbols"/>
              <a:buChar char="-"/>
            </a:pPr>
            <a:r>
              <a:rPr b="0" i="0" lang="pt-BR" sz="1100" u="none" cap="none" strike="noStrike">
                <a:solidFill>
                  <a:srgbClr val="000000"/>
                </a:solidFill>
                <a:latin typeface="Arial"/>
                <a:ea typeface="Arial"/>
                <a:cs typeface="Arial"/>
                <a:sym typeface="Arial"/>
              </a:rPr>
              <a:t>O servidor web deve ser acessível publicamente (IP público).</a:t>
            </a:r>
            <a:endParaRPr b="0" i="0" sz="1100" u="none" cap="none" strike="noStrike">
              <a:solidFill>
                <a:schemeClr val="dk1"/>
              </a:solidFill>
              <a:latin typeface="Arial"/>
              <a:ea typeface="Arial"/>
              <a:cs typeface="Arial"/>
              <a:sym typeface="Arial"/>
            </a:endParaRPr>
          </a:p>
          <a:p>
            <a:pPr indent="0" lvl="0" marL="12600" marR="0" rtl="0" algn="l">
              <a:lnSpc>
                <a:spcPct val="95000"/>
              </a:lnSpc>
              <a:spcBef>
                <a:spcPts val="159"/>
              </a:spcBef>
              <a:spcAft>
                <a:spcPts val="0"/>
              </a:spcAft>
              <a:buNone/>
            </a:pPr>
            <a:r>
              <a:t/>
            </a:r>
            <a:endParaRPr b="0" i="0" sz="1100" u="none" cap="none" strike="noStrike">
              <a:solidFill>
                <a:schemeClr val="dk1"/>
              </a:solidFill>
              <a:latin typeface="Arial"/>
              <a:ea typeface="Arial"/>
              <a:cs typeface="Arial"/>
              <a:sym typeface="Arial"/>
            </a:endParaRPr>
          </a:p>
        </p:txBody>
      </p:sp>
      <p:sp>
        <p:nvSpPr>
          <p:cNvPr id="95" name="Google Shape;95;p2"/>
          <p:cNvSpPr/>
          <p:nvPr/>
        </p:nvSpPr>
        <p:spPr>
          <a:xfrm>
            <a:off x="1871640" y="2360160"/>
            <a:ext cx="1870200" cy="213624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224680" y="1882800"/>
            <a:ext cx="2082600" cy="6184440"/>
          </a:xfrm>
          <a:custGeom>
            <a:rect b="b" l="l" r="r" t="t"/>
            <a:pathLst>
              <a:path extrusionOk="0" h="6184900" w="2082800">
                <a:moveTo>
                  <a:pt x="347143" y="0"/>
                </a:moveTo>
                <a:lnTo>
                  <a:pt x="2082801" y="0"/>
                </a:lnTo>
                <a:lnTo>
                  <a:pt x="2082801" y="5837763"/>
                </a:lnTo>
                <a:lnTo>
                  <a:pt x="2079632" y="5884868"/>
                </a:lnTo>
                <a:lnTo>
                  <a:pt x="2070400" y="5930046"/>
                </a:lnTo>
                <a:lnTo>
                  <a:pt x="2055521" y="5972885"/>
                </a:lnTo>
                <a:lnTo>
                  <a:pt x="2035406" y="6012971"/>
                </a:lnTo>
                <a:lnTo>
                  <a:pt x="2010470" y="6049890"/>
                </a:lnTo>
                <a:lnTo>
                  <a:pt x="1981126" y="6083228"/>
                </a:lnTo>
                <a:lnTo>
                  <a:pt x="1947787" y="6112572"/>
                </a:lnTo>
                <a:lnTo>
                  <a:pt x="1910869" y="6137508"/>
                </a:lnTo>
                <a:lnTo>
                  <a:pt x="1870783" y="6157623"/>
                </a:lnTo>
                <a:lnTo>
                  <a:pt x="1827944" y="6172503"/>
                </a:lnTo>
                <a:lnTo>
                  <a:pt x="1782765" y="6181734"/>
                </a:lnTo>
                <a:lnTo>
                  <a:pt x="1735660" y="6184903"/>
                </a:lnTo>
                <a:lnTo>
                  <a:pt x="0" y="6184903"/>
                </a:lnTo>
                <a:lnTo>
                  <a:pt x="0" y="347143"/>
                </a:lnTo>
                <a:lnTo>
                  <a:pt x="3169" y="300037"/>
                </a:lnTo>
                <a:lnTo>
                  <a:pt x="12400" y="254858"/>
                </a:lnTo>
                <a:lnTo>
                  <a:pt x="27280" y="212019"/>
                </a:lnTo>
                <a:lnTo>
                  <a:pt x="47395" y="171933"/>
                </a:lnTo>
                <a:lnTo>
                  <a:pt x="72331" y="135014"/>
                </a:lnTo>
                <a:lnTo>
                  <a:pt x="101675" y="101675"/>
                </a:lnTo>
                <a:lnTo>
                  <a:pt x="135014" y="72331"/>
                </a:lnTo>
                <a:lnTo>
                  <a:pt x="171933" y="47395"/>
                </a:lnTo>
                <a:lnTo>
                  <a:pt x="212019" y="27280"/>
                </a:lnTo>
                <a:lnTo>
                  <a:pt x="254858" y="12400"/>
                </a:lnTo>
                <a:lnTo>
                  <a:pt x="300037" y="3169"/>
                </a:lnTo>
                <a:lnTo>
                  <a:pt x="347143" y="0"/>
                </a:lnTo>
                <a:close/>
              </a:path>
            </a:pathLst>
          </a:custGeom>
          <a:noFill/>
          <a:ln cap="flat" cmpd="sng" w="19075">
            <a:solidFill>
              <a:srgbClr val="00B0F0"/>
            </a:solidFill>
            <a:prstDash val="solid"/>
            <a:round/>
            <a:headEnd len="sm" w="sm" type="none"/>
            <a:tailEnd len="sm" w="sm" type="none"/>
          </a:ln>
        </p:spPr>
      </p:sp>
      <p:sp>
        <p:nvSpPr>
          <p:cNvPr id="97" name="Google Shape;97;p2"/>
          <p:cNvSpPr/>
          <p:nvPr/>
        </p:nvSpPr>
        <p:spPr>
          <a:xfrm>
            <a:off x="5281560" y="2972880"/>
            <a:ext cx="1966320" cy="1919520"/>
          </a:xfrm>
          <a:prstGeom prst="rect">
            <a:avLst/>
          </a:prstGeom>
          <a:noFill/>
          <a:ln>
            <a:noFill/>
          </a:ln>
        </p:spPr>
        <p:txBody>
          <a:bodyPr anchorCtr="0" anchor="t" bIns="0" lIns="0" spcFirstLastPara="1" rIns="0" wrap="square" tIns="12600">
            <a:noAutofit/>
          </a:bodyPr>
          <a:lstStyle/>
          <a:p>
            <a:pPr indent="-297000" lvl="0" marL="518040" marR="0" rtl="0" algn="l">
              <a:lnSpc>
                <a:spcPct val="114000"/>
              </a:lnSpc>
              <a:spcBef>
                <a:spcPts val="0"/>
              </a:spcBef>
              <a:spcAft>
                <a:spcPts val="0"/>
              </a:spcAft>
              <a:buNone/>
            </a:pPr>
            <a:r>
              <a:rPr b="1" i="0" lang="pt-BR" sz="1200" u="none" cap="none" strike="noStrike">
                <a:solidFill>
                  <a:srgbClr val="262626"/>
                </a:solidFill>
                <a:latin typeface="Trebuchet MS"/>
                <a:ea typeface="Trebuchet MS"/>
                <a:cs typeface="Trebuchet MS"/>
                <a:sym typeface="Trebuchet MS"/>
              </a:rPr>
              <a:t>ANTES DE COMEÇAR</a:t>
            </a:r>
            <a:endParaRPr b="0" i="0" sz="1200" u="none" cap="none" strike="noStrike">
              <a:solidFill>
                <a:schemeClr val="dk1"/>
              </a:solidFill>
              <a:latin typeface="Arial"/>
              <a:ea typeface="Arial"/>
              <a:cs typeface="Arial"/>
              <a:sym typeface="Arial"/>
            </a:endParaRPr>
          </a:p>
          <a:p>
            <a:pPr indent="-297000" lvl="0" marL="518040" marR="0" rtl="0" algn="l">
              <a:lnSpc>
                <a:spcPct val="114000"/>
              </a:lnSpc>
              <a:spcBef>
                <a:spcPts val="99"/>
              </a:spcBef>
              <a:spcAft>
                <a:spcPts val="0"/>
              </a:spcAft>
              <a:buNone/>
            </a:pPr>
            <a:r>
              <a:t/>
            </a:r>
            <a:endParaRPr b="0" i="0" sz="1200" u="none" cap="none" strike="noStrike">
              <a:solidFill>
                <a:schemeClr val="dk1"/>
              </a:solidFill>
              <a:latin typeface="Arial"/>
              <a:ea typeface="Arial"/>
              <a:cs typeface="Arial"/>
              <a:sym typeface="Arial"/>
            </a:endParaRPr>
          </a:p>
          <a:p>
            <a:pPr indent="-29879" lvl="0" marL="30240" marR="0" rtl="0" algn="l">
              <a:lnSpc>
                <a:spcPct val="114000"/>
              </a:lnSpc>
              <a:spcBef>
                <a:spcPts val="99"/>
              </a:spcBef>
              <a:spcAft>
                <a:spcPts val="0"/>
              </a:spcAft>
              <a:buNone/>
            </a:pPr>
            <a:r>
              <a:rPr b="0" i="0" lang="pt-BR" sz="1200" u="none" cap="none" strike="noStrike">
                <a:solidFill>
                  <a:srgbClr val="262626"/>
                </a:solidFill>
                <a:latin typeface="Trebuchet MS"/>
                <a:ea typeface="Trebuchet MS"/>
                <a:cs typeface="Trebuchet MS"/>
                <a:sym typeface="Trebuchet MS"/>
              </a:rPr>
              <a:t>Aqui estão algumas</a:t>
            </a:r>
            <a:endParaRPr b="0" i="0" sz="1200" u="none" cap="none" strike="noStrike">
              <a:solidFill>
                <a:schemeClr val="dk1"/>
              </a:solidFill>
              <a:latin typeface="Arial"/>
              <a:ea typeface="Arial"/>
              <a:cs typeface="Arial"/>
              <a:sym typeface="Arial"/>
            </a:endParaRPr>
          </a:p>
          <a:p>
            <a:pPr indent="-29879" lvl="0" marL="30240" marR="0" rtl="0" algn="l">
              <a:lnSpc>
                <a:spcPct val="114000"/>
              </a:lnSpc>
              <a:spcBef>
                <a:spcPts val="99"/>
              </a:spcBef>
              <a:spcAft>
                <a:spcPts val="0"/>
              </a:spcAft>
              <a:buNone/>
            </a:pPr>
            <a:r>
              <a:rPr b="0" i="0" lang="pt-BR" sz="1200" u="none" cap="none" strike="noStrike">
                <a:solidFill>
                  <a:srgbClr val="262626"/>
                </a:solidFill>
                <a:latin typeface="Trebuchet MS"/>
                <a:ea typeface="Trebuchet MS"/>
                <a:cs typeface="Trebuchet MS"/>
                <a:sym typeface="Trebuchet MS"/>
              </a:rPr>
              <a:t>informações importantes que você deve saber antes de iniciar esta atividade prática.</a:t>
            </a:r>
            <a:endParaRPr b="0" i="0" sz="1200" u="none" cap="none" strike="noStrike">
              <a:solidFill>
                <a:schemeClr val="dk1"/>
              </a:solidFill>
              <a:latin typeface="Arial"/>
              <a:ea typeface="Arial"/>
              <a:cs typeface="Arial"/>
              <a:sym typeface="Arial"/>
            </a:endParaRPr>
          </a:p>
        </p:txBody>
      </p:sp>
      <p:sp>
        <p:nvSpPr>
          <p:cNvPr id="98" name="Google Shape;98;p2"/>
          <p:cNvSpPr/>
          <p:nvPr/>
        </p:nvSpPr>
        <p:spPr>
          <a:xfrm>
            <a:off x="5306400" y="4699440"/>
            <a:ext cx="1941480" cy="3477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1" i="0" lang="pt-BR" sz="1100" u="none" cap="none" strike="noStrike">
                <a:solidFill>
                  <a:srgbClr val="262626"/>
                </a:solidFill>
                <a:latin typeface="Trebuchet MS"/>
                <a:ea typeface="Trebuchet MS"/>
                <a:cs typeface="Trebuchet MS"/>
                <a:sym typeface="Trebuchet MS"/>
              </a:rPr>
              <a:t>Tempo de atividade: 60 min.</a:t>
            </a:r>
            <a:endParaRPr b="0" i="0" sz="1100" u="none" cap="none" strike="noStrike">
              <a:solidFill>
                <a:schemeClr val="dk1"/>
              </a:solidFill>
              <a:latin typeface="Arial"/>
              <a:ea typeface="Arial"/>
              <a:cs typeface="Arial"/>
              <a:sym typeface="Arial"/>
            </a:endParaRPr>
          </a:p>
        </p:txBody>
      </p:sp>
      <p:sp>
        <p:nvSpPr>
          <p:cNvPr id="99" name="Google Shape;99;p2"/>
          <p:cNvSpPr/>
          <p:nvPr/>
        </p:nvSpPr>
        <p:spPr>
          <a:xfrm>
            <a:off x="5414400" y="5061240"/>
            <a:ext cx="1771260" cy="1538280"/>
          </a:xfrm>
          <a:prstGeom prst="rect">
            <a:avLst/>
          </a:prstGeom>
          <a:noFill/>
          <a:ln>
            <a:noFill/>
          </a:ln>
        </p:spPr>
        <p:txBody>
          <a:bodyPr anchorCtr="0" anchor="t" bIns="0" lIns="0" spcFirstLastPara="1" rIns="0" wrap="square" tIns="12225">
            <a:noAutofit/>
          </a:bodyPr>
          <a:lstStyle/>
          <a:p>
            <a:pPr indent="0" lvl="0" marL="12600" marR="0" rtl="0" algn="l">
              <a:lnSpc>
                <a:spcPct val="114000"/>
              </a:lnSpc>
              <a:spcBef>
                <a:spcPts val="0"/>
              </a:spcBef>
              <a:spcAft>
                <a:spcPts val="0"/>
              </a:spcAft>
              <a:buNone/>
            </a:pPr>
            <a:r>
              <a:rPr b="1" i="0" lang="pt-BR" sz="1100" u="none" cap="none" strike="noStrike">
                <a:solidFill>
                  <a:srgbClr val="262626"/>
                </a:solidFill>
                <a:latin typeface="Trebuchet MS"/>
                <a:ea typeface="Trebuchet MS"/>
                <a:cs typeface="Trebuchet MS"/>
                <a:sym typeface="Trebuchet MS"/>
              </a:rPr>
              <a:t>Requisitos:</a:t>
            </a:r>
            <a:r>
              <a:rPr b="0" i="0" lang="pt-BR" sz="1100" u="none" cap="none" strike="noStrike">
                <a:solidFill>
                  <a:srgbClr val="262626"/>
                </a:solidFill>
                <a:latin typeface="Trebuchet MS"/>
                <a:ea typeface="Trebuchet MS"/>
                <a:cs typeface="Trebuchet MS"/>
                <a:sym typeface="Trebuchet MS"/>
              </a:rPr>
              <a:t> você deve ter uma conta AWS Educate. Se você não se cadastrou para uma conta do AWS Educate, siga as instruções fornecidas </a:t>
            </a:r>
            <a:r>
              <a:rPr b="0" i="0" lang="pt-BR" sz="1100" u="none" cap="none" strike="noStrike">
                <a:solidFill>
                  <a:schemeClr val="dk1"/>
                </a:solidFill>
                <a:latin typeface="Trebuchet MS"/>
                <a:ea typeface="Trebuchet MS"/>
                <a:cs typeface="Trebuchet MS"/>
                <a:sym typeface="Trebuchet MS"/>
              </a:rPr>
              <a:t>na página do AWSeducate.com</a:t>
            </a:r>
            <a:r>
              <a:rPr b="0" i="0" lang="pt-BR" sz="1100" u="none" cap="none" strike="noStrike">
                <a:solidFill>
                  <a:srgbClr val="000000"/>
                </a:solidFill>
                <a:latin typeface="Trebuchet MS"/>
                <a:ea typeface="Trebuchet MS"/>
                <a:cs typeface="Trebuchet MS"/>
                <a:sym typeface="Trebuchet MS"/>
              </a:rPr>
              <a:t>.</a:t>
            </a:r>
            <a:endParaRPr b="0" i="0" sz="1100" u="none" cap="none" strike="noStrike">
              <a:solidFill>
                <a:schemeClr val="dk1"/>
              </a:solidFill>
              <a:latin typeface="Arial"/>
              <a:ea typeface="Arial"/>
              <a:cs typeface="Arial"/>
              <a:sym typeface="Arial"/>
            </a:endParaRPr>
          </a:p>
        </p:txBody>
      </p:sp>
      <p:sp>
        <p:nvSpPr>
          <p:cNvPr id="100" name="Google Shape;100;p2"/>
          <p:cNvSpPr/>
          <p:nvPr/>
        </p:nvSpPr>
        <p:spPr>
          <a:xfrm>
            <a:off x="5414400" y="6599160"/>
            <a:ext cx="1686240" cy="966600"/>
          </a:xfrm>
          <a:prstGeom prst="rect">
            <a:avLst/>
          </a:prstGeom>
          <a:noFill/>
          <a:ln>
            <a:noFill/>
          </a:ln>
        </p:spPr>
        <p:txBody>
          <a:bodyPr anchorCtr="0" anchor="t" bIns="0" lIns="0" spcFirstLastPara="1" rIns="0" wrap="square" tIns="12225">
            <a:noAutofit/>
          </a:bodyPr>
          <a:lstStyle/>
          <a:p>
            <a:pPr indent="0" lvl="0" marL="12600" marR="0" rtl="0" algn="l">
              <a:lnSpc>
                <a:spcPct val="114000"/>
              </a:lnSpc>
              <a:spcBef>
                <a:spcPts val="0"/>
              </a:spcBef>
              <a:spcAft>
                <a:spcPts val="0"/>
              </a:spcAft>
              <a:buNone/>
            </a:pPr>
            <a:r>
              <a:rPr b="1" i="0" lang="pt-BR" sz="1100" u="none" cap="none" strike="noStrike">
                <a:solidFill>
                  <a:srgbClr val="262626"/>
                </a:solidFill>
                <a:latin typeface="Trebuchet MS"/>
                <a:ea typeface="Trebuchet MS"/>
                <a:cs typeface="Trebuchet MS"/>
                <a:sym typeface="Trebuchet MS"/>
              </a:rPr>
              <a:t>Obtendo ajuda: </a:t>
            </a:r>
            <a:r>
              <a:rPr b="0" i="0" lang="pt-BR" sz="1100" u="none" cap="none" strike="noStrike">
                <a:solidFill>
                  <a:srgbClr val="262626"/>
                </a:solidFill>
                <a:latin typeface="Trebuchet MS"/>
                <a:ea typeface="Trebuchet MS"/>
                <a:cs typeface="Trebuchet MS"/>
                <a:sym typeface="Trebuchet MS"/>
              </a:rPr>
              <a:t>se você tiver problemas ao concluir esta atividade, peça ajuda ao seu instrutor.</a:t>
            </a:r>
            <a:endParaRPr b="0" i="0" sz="1100" u="none" cap="none" strike="noStrike">
              <a:solidFill>
                <a:schemeClr val="dk1"/>
              </a:solidFill>
              <a:latin typeface="Arial"/>
              <a:ea typeface="Arial"/>
              <a:cs typeface="Arial"/>
              <a:sym typeface="Arial"/>
            </a:endParaRPr>
          </a:p>
        </p:txBody>
      </p:sp>
      <p:sp>
        <p:nvSpPr>
          <p:cNvPr id="101" name="Google Shape;101;p2"/>
          <p:cNvSpPr/>
          <p:nvPr/>
        </p:nvSpPr>
        <p:spPr>
          <a:xfrm>
            <a:off x="5866200" y="2232000"/>
            <a:ext cx="797040" cy="69156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pt-BR" sz="1050" u="none" cap="none" strike="noStrike">
                <a:solidFill>
                  <a:srgbClr val="000000"/>
                </a:solidFill>
                <a:latin typeface="Calibri"/>
                <a:ea typeface="Calibri"/>
                <a:cs typeface="Calibri"/>
                <a:sym typeface="Calibri"/>
              </a:rPr>
              <a:t>© 2020, Amazon Web Services, Inc. or its affiliates. All rights reserved</a:t>
            </a:r>
            <a:br>
              <a:rPr b="0" i="0" lang="pt-BR" sz="1800" u="none" cap="none" strike="noStrike">
                <a:solidFill>
                  <a:schemeClr val="dk1"/>
                </a:solidFill>
                <a:latin typeface="Arial"/>
                <a:ea typeface="Arial"/>
                <a:cs typeface="Arial"/>
                <a:sym typeface="Arial"/>
              </a:rPr>
            </a:br>
            <a:fld id="{00000000-1234-1234-1234-123412341234}" type="slidenum">
              <a:rPr b="0" i="0" lang="pt-BR" sz="1050" u="none" cap="none" strike="noStrike">
                <a:solidFill>
                  <a:srgbClr val="8B8B8B"/>
                </a:solidFill>
                <a:latin typeface="Calibri"/>
                <a:ea typeface="Calibri"/>
                <a:cs typeface="Calibri"/>
                <a:sym typeface="Calibri"/>
              </a:rPr>
              <a:t>‹#›</a:t>
            </a:fld>
            <a:endParaRPr b="0" i="0" sz="105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05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20"/>
          <p:cNvPicPr preferRelativeResize="0"/>
          <p:nvPr/>
        </p:nvPicPr>
        <p:blipFill rotWithShape="1">
          <a:blip r:embed="rId3">
            <a:alphaModFix/>
          </a:blip>
          <a:srcRect b="0" l="0" r="0" t="0"/>
          <a:stretch/>
        </p:blipFill>
        <p:spPr>
          <a:xfrm>
            <a:off x="346920" y="1749309"/>
            <a:ext cx="6838950" cy="1385274"/>
          </a:xfrm>
          <a:prstGeom prst="rect">
            <a:avLst/>
          </a:prstGeom>
          <a:noFill/>
          <a:ln>
            <a:noFill/>
          </a:ln>
        </p:spPr>
      </p:pic>
      <p:sp>
        <p:nvSpPr>
          <p:cNvPr id="353" name="Google Shape;353;p20"/>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pt-BR" sz="1050" strike="noStrike">
                <a:solidFill>
                  <a:srgbClr val="000000"/>
                </a:solidFill>
                <a:latin typeface="Calibri"/>
                <a:ea typeface="Calibri"/>
                <a:cs typeface="Calibri"/>
                <a:sym typeface="Calibri"/>
              </a:rPr>
              <a:t>© 2020, Amazon Web Services, Inc. or its affiliates. All rights reserved</a:t>
            </a:r>
            <a:br>
              <a:rPr lang="pt-BR" sz="1800">
                <a:solidFill>
                  <a:schemeClr val="dk1"/>
                </a:solidFill>
                <a:latin typeface="Arial"/>
                <a:ea typeface="Arial"/>
                <a:cs typeface="Arial"/>
                <a:sym typeface="Arial"/>
              </a:rPr>
            </a:br>
            <a:fld id="{00000000-1234-1234-1234-123412341234}" type="slidenum">
              <a:rPr b="0" lang="pt-BR" sz="1050" strike="noStrike">
                <a:solidFill>
                  <a:srgbClr val="8B8B8B"/>
                </a:solidFill>
                <a:latin typeface="Calibri"/>
                <a:ea typeface="Calibri"/>
                <a:cs typeface="Calibri"/>
                <a:sym typeface="Calibri"/>
              </a:rPr>
              <a:t>‹#›</a:t>
            </a:fld>
            <a:endParaRPr b="0" sz="105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sz="1050" strike="noStrike">
              <a:solidFill>
                <a:schemeClr val="dk1"/>
              </a:solidFill>
              <a:latin typeface="Arial"/>
              <a:ea typeface="Arial"/>
              <a:cs typeface="Arial"/>
              <a:sym typeface="Arial"/>
            </a:endParaRPr>
          </a:p>
        </p:txBody>
      </p:sp>
      <p:sp>
        <p:nvSpPr>
          <p:cNvPr id="354" name="Google Shape;354;p20"/>
          <p:cNvSpPr/>
          <p:nvPr/>
        </p:nvSpPr>
        <p:spPr>
          <a:xfrm>
            <a:off x="499320" y="1056420"/>
            <a:ext cx="4806720" cy="277380"/>
          </a:xfrm>
          <a:prstGeom prst="rect">
            <a:avLst/>
          </a:prstGeom>
          <a:noFill/>
          <a:ln>
            <a:noFill/>
          </a:ln>
        </p:spPr>
        <p:txBody>
          <a:bodyPr anchorCtr="0" anchor="t" bIns="0" lIns="0" spcFirstLastPara="1" rIns="0" wrap="square" tIns="12225">
            <a:noAutofit/>
          </a:bodyPr>
          <a:lstStyle/>
          <a:p>
            <a:pPr indent="0" lvl="0" marL="12600" marR="0" rtl="0" algn="l">
              <a:lnSpc>
                <a:spcPct val="100000"/>
              </a:lnSpc>
              <a:spcBef>
                <a:spcPts val="0"/>
              </a:spcBef>
              <a:spcAft>
                <a:spcPts val="0"/>
              </a:spcAft>
              <a:buNone/>
            </a:pPr>
            <a:r>
              <a:rPr b="0" lang="pt-BR" sz="1600" strike="noStrike">
                <a:solidFill>
                  <a:srgbClr val="262626"/>
                </a:solidFill>
                <a:latin typeface="Trebuchet MS"/>
                <a:ea typeface="Trebuchet MS"/>
                <a:cs typeface="Trebuchet MS"/>
                <a:sym typeface="Trebuchet MS"/>
              </a:rPr>
              <a:t>Encerrar uma instância do Amazon EC2</a:t>
            </a:r>
            <a:endParaRPr sz="1600">
              <a:solidFill>
                <a:schemeClr val="dk1"/>
              </a:solidFill>
              <a:latin typeface="Arial"/>
              <a:ea typeface="Arial"/>
              <a:cs typeface="Arial"/>
              <a:sym typeface="Arial"/>
            </a:endParaRPr>
          </a:p>
        </p:txBody>
      </p:sp>
      <p:sp>
        <p:nvSpPr>
          <p:cNvPr id="355" name="Google Shape;355;p20"/>
          <p:cNvSpPr/>
          <p:nvPr/>
        </p:nvSpPr>
        <p:spPr>
          <a:xfrm>
            <a:off x="313390" y="3176516"/>
            <a:ext cx="6720080" cy="1213153"/>
          </a:xfrm>
          <a:prstGeom prst="rect">
            <a:avLst/>
          </a:prstGeom>
          <a:noFill/>
          <a:ln>
            <a:noFill/>
          </a:ln>
        </p:spPr>
        <p:txBody>
          <a:bodyPr anchorCtr="0" anchor="t" bIns="45700" lIns="91425" spcFirstLastPara="1" rIns="91425" wrap="square" tIns="45700">
            <a:spAutoFit/>
          </a:bodyPr>
          <a:lstStyle/>
          <a:p>
            <a:pPr indent="-342900" lvl="0" marL="355500" marR="0" rtl="0" algn="l">
              <a:lnSpc>
                <a:spcPct val="100000"/>
              </a:lnSpc>
              <a:spcBef>
                <a:spcPts val="0"/>
              </a:spcBef>
              <a:spcAft>
                <a:spcPts val="0"/>
              </a:spcAft>
              <a:buClr>
                <a:srgbClr val="000000"/>
              </a:buClr>
              <a:buSzPts val="1800"/>
              <a:buFont typeface="Arial"/>
              <a:buAutoNum type="arabicParenR" startAt="5"/>
            </a:pPr>
            <a:r>
              <a:rPr lang="pt-BR" sz="1800">
                <a:solidFill>
                  <a:srgbClr val="000000"/>
                </a:solidFill>
                <a:latin typeface="Arial"/>
                <a:ea typeface="Arial"/>
                <a:cs typeface="Arial"/>
                <a:sym typeface="Arial"/>
              </a:rPr>
              <a:t>Verifique que a mensagem de “</a:t>
            </a:r>
            <a:r>
              <a:rPr lang="pt-BR" sz="1800">
                <a:solidFill>
                  <a:srgbClr val="FF0000"/>
                </a:solidFill>
                <a:latin typeface="Arial"/>
                <a:ea typeface="Arial"/>
                <a:cs typeface="Arial"/>
                <a:sym typeface="Arial"/>
              </a:rPr>
              <a:t>Encerrado com sucesso</a:t>
            </a:r>
            <a:r>
              <a:rPr lang="pt-BR" sz="1800">
                <a:solidFill>
                  <a:srgbClr val="000000"/>
                </a:solidFill>
                <a:latin typeface="Arial"/>
                <a:ea typeface="Arial"/>
                <a:cs typeface="Arial"/>
                <a:sym typeface="Arial"/>
              </a:rPr>
              <a:t>” em verde aparece e o Estado da instancia também muda para “Encerrado”</a:t>
            </a:r>
            <a:endParaRPr/>
          </a:p>
          <a:p>
            <a:pPr indent="-228600" lvl="0" marL="355500" marR="0" rtl="0" algn="l">
              <a:lnSpc>
                <a:spcPct val="100000"/>
              </a:lnSpc>
              <a:spcBef>
                <a:spcPts val="105"/>
              </a:spcBef>
              <a:spcAft>
                <a:spcPts val="0"/>
              </a:spcAft>
              <a:buClr>
                <a:schemeClr val="dk1"/>
              </a:buClr>
              <a:buSzPts val="1800"/>
              <a:buFont typeface="Arial"/>
              <a:buNone/>
            </a:pPr>
            <a:r>
              <a:t/>
            </a:r>
            <a:endParaRPr sz="1800">
              <a:solidFill>
                <a:srgbClr val="000000"/>
              </a:solidFill>
              <a:latin typeface="Arial"/>
              <a:ea typeface="Arial"/>
              <a:cs typeface="Arial"/>
              <a:sym typeface="Arial"/>
            </a:endParaRPr>
          </a:p>
        </p:txBody>
      </p:sp>
      <p:cxnSp>
        <p:nvCxnSpPr>
          <p:cNvPr id="356" name="Google Shape;356;p20"/>
          <p:cNvCxnSpPr/>
          <p:nvPr/>
        </p:nvCxnSpPr>
        <p:spPr>
          <a:xfrm>
            <a:off x="2556175" y="2833266"/>
            <a:ext cx="371860" cy="13058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cxnSp>
        <p:nvCxnSpPr>
          <p:cNvPr id="357" name="Google Shape;357;p20"/>
          <p:cNvCxnSpPr/>
          <p:nvPr/>
        </p:nvCxnSpPr>
        <p:spPr>
          <a:xfrm>
            <a:off x="127460" y="1684019"/>
            <a:ext cx="371860" cy="13058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6" name="Shape 366"/>
        <p:cNvGrpSpPr/>
        <p:nvPr/>
      </p:nvGrpSpPr>
      <p:grpSpPr>
        <a:xfrm>
          <a:off x="0" y="0"/>
          <a:ext cx="0" cy="0"/>
          <a:chOff x="0" y="0"/>
          <a:chExt cx="0" cy="0"/>
        </a:xfrm>
      </p:grpSpPr>
      <p:sp>
        <p:nvSpPr>
          <p:cNvPr id="367" name="Google Shape;367;p21"/>
          <p:cNvSpPr/>
          <p:nvPr/>
        </p:nvSpPr>
        <p:spPr>
          <a:xfrm>
            <a:off x="0" y="2091048"/>
            <a:ext cx="5409720" cy="121896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p:nvPr/>
        </p:nvSpPr>
        <p:spPr>
          <a:xfrm>
            <a:off x="835020" y="2472468"/>
            <a:ext cx="4384680" cy="456120"/>
          </a:xfrm>
          <a:prstGeom prst="rect">
            <a:avLst/>
          </a:prstGeom>
          <a:noFill/>
          <a:ln>
            <a:noFill/>
          </a:ln>
        </p:spPr>
        <p:txBody>
          <a:bodyPr anchorCtr="0" anchor="t" bIns="45000" lIns="90000" spcFirstLastPara="1" rIns="90000" wrap="square" tIns="45000">
            <a:noAutofit/>
          </a:bodyPr>
          <a:lstStyle/>
          <a:p>
            <a:pPr indent="-360" lvl="0" marL="12600" marR="0" rtl="0" algn="l">
              <a:lnSpc>
                <a:spcPct val="100000"/>
              </a:lnSpc>
              <a:spcBef>
                <a:spcPts val="0"/>
              </a:spcBef>
              <a:spcAft>
                <a:spcPts val="0"/>
              </a:spcAft>
              <a:buNone/>
            </a:pPr>
            <a:r>
              <a:rPr b="1" lang="pt-BR" sz="2400">
                <a:solidFill>
                  <a:srgbClr val="000000"/>
                </a:solidFill>
                <a:latin typeface="Arial"/>
                <a:ea typeface="Arial"/>
                <a:cs typeface="Arial"/>
                <a:sym typeface="Arial"/>
              </a:rPr>
              <a:t>TESTE SEU CONHECIMENTO</a:t>
            </a:r>
            <a:endParaRPr/>
          </a:p>
        </p:txBody>
      </p:sp>
      <p:sp>
        <p:nvSpPr>
          <p:cNvPr id="369" name="Google Shape;369;p21"/>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pt-BR" sz="1050" strike="noStrike">
                <a:solidFill>
                  <a:srgbClr val="000000"/>
                </a:solidFill>
                <a:latin typeface="Calibri"/>
                <a:ea typeface="Calibri"/>
                <a:cs typeface="Calibri"/>
                <a:sym typeface="Calibri"/>
              </a:rPr>
              <a:t>© 2020, Amazon Web Services, Inc. or its affiliates. All rights reserved</a:t>
            </a:r>
            <a:br>
              <a:rPr lang="pt-BR" sz="1800">
                <a:solidFill>
                  <a:schemeClr val="dk1"/>
                </a:solidFill>
                <a:latin typeface="Arial"/>
                <a:ea typeface="Arial"/>
                <a:cs typeface="Arial"/>
                <a:sym typeface="Arial"/>
              </a:rPr>
            </a:br>
            <a:fld id="{00000000-1234-1234-1234-123412341234}" type="slidenum">
              <a:rPr b="0" lang="pt-BR" sz="1050" strike="noStrike">
                <a:solidFill>
                  <a:srgbClr val="8B8B8B"/>
                </a:solidFill>
                <a:latin typeface="Calibri"/>
                <a:ea typeface="Calibri"/>
                <a:cs typeface="Calibri"/>
                <a:sym typeface="Calibri"/>
              </a:rPr>
              <a:t>‹#›</a:t>
            </a:fld>
            <a:endParaRPr b="0" sz="105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sz="1050"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2"/>
          <p:cNvSpPr/>
          <p:nvPr/>
        </p:nvSpPr>
        <p:spPr>
          <a:xfrm>
            <a:off x="607680" y="1485720"/>
            <a:ext cx="6665400" cy="3634920"/>
          </a:xfrm>
          <a:prstGeom prst="rect">
            <a:avLst/>
          </a:prstGeom>
          <a:noFill/>
          <a:ln>
            <a:noFill/>
          </a:ln>
        </p:spPr>
        <p:txBody>
          <a:bodyPr anchorCtr="0" anchor="t" bIns="0" lIns="0" spcFirstLastPara="1" rIns="0" wrap="square" tIns="27350">
            <a:noAutofit/>
          </a:bodyPr>
          <a:lstStyle/>
          <a:p>
            <a:pPr indent="-360" lvl="0" marL="12600" marR="0" rtl="0" algn="l">
              <a:lnSpc>
                <a:spcPct val="100000"/>
              </a:lnSpc>
              <a:spcBef>
                <a:spcPts val="0"/>
              </a:spcBef>
              <a:spcAft>
                <a:spcPts val="0"/>
              </a:spcAft>
              <a:buNone/>
            </a:pPr>
            <a:r>
              <a:rPr b="1" lang="pt-BR" sz="1400">
                <a:solidFill>
                  <a:srgbClr val="000000"/>
                </a:solidFill>
                <a:latin typeface="Arial"/>
                <a:ea typeface="Arial"/>
                <a:cs typeface="Arial"/>
                <a:sym typeface="Arial"/>
              </a:rPr>
              <a:t>Teste seu conhecimento</a:t>
            </a:r>
            <a:endParaRPr/>
          </a:p>
          <a:p>
            <a:pPr indent="-360" lvl="0" marL="12600" marR="0" rtl="0" algn="l">
              <a:lnSpc>
                <a:spcPct val="100000"/>
              </a:lnSpc>
              <a:spcBef>
                <a:spcPts val="0"/>
              </a:spcBef>
              <a:spcAft>
                <a:spcPts val="0"/>
              </a:spcAft>
              <a:buNone/>
            </a:pPr>
            <a:r>
              <a:rPr lang="pt-BR" sz="1200">
                <a:solidFill>
                  <a:srgbClr val="000000"/>
                </a:solidFill>
                <a:latin typeface="Arial"/>
                <a:ea typeface="Arial"/>
                <a:cs typeface="Arial"/>
                <a:sym typeface="Arial"/>
              </a:rPr>
              <a:t>Você iniciou e configurou uma instância do Amazon EC2, redimensionou-a e alterou o grupo de segurança.</a:t>
            </a:r>
            <a:endParaRPr/>
          </a:p>
          <a:p>
            <a:pPr indent="-171449" lvl="0" marL="439738" marR="0" rtl="0" algn="l">
              <a:lnSpc>
                <a:spcPct val="100000"/>
              </a:lnSpc>
              <a:spcBef>
                <a:spcPts val="1525"/>
              </a:spcBef>
              <a:spcAft>
                <a:spcPts val="0"/>
              </a:spcAft>
              <a:buClr>
                <a:srgbClr val="000000"/>
              </a:buClr>
              <a:buSzPts val="1200"/>
              <a:buFont typeface="Arimo"/>
              <a:buChar char="c"/>
            </a:pPr>
            <a:r>
              <a:rPr b="0" lang="pt-BR" sz="1200" strike="noStrike">
                <a:solidFill>
                  <a:srgbClr val="000000"/>
                </a:solidFill>
                <a:latin typeface="Arial"/>
                <a:ea typeface="Arial"/>
                <a:cs typeface="Arial"/>
                <a:sym typeface="Arial"/>
              </a:rPr>
              <a:t> Qual é o propósito da Amazon </a:t>
            </a:r>
            <a:r>
              <a:rPr b="1" lang="pt-BR" sz="1200" strike="noStrike">
                <a:solidFill>
                  <a:srgbClr val="000000"/>
                </a:solidFill>
                <a:latin typeface="Arial"/>
                <a:ea typeface="Arial"/>
                <a:cs typeface="Arial"/>
                <a:sym typeface="Arial"/>
              </a:rPr>
              <a:t>EC2</a:t>
            </a:r>
            <a:r>
              <a:rPr b="0" lang="pt-BR" sz="1200" strike="noStrike">
                <a:solidFill>
                  <a:srgbClr val="000000"/>
                </a:solidFill>
                <a:latin typeface="Arial"/>
                <a:ea typeface="Arial"/>
                <a:cs typeface="Arial"/>
                <a:sym typeface="Arial"/>
              </a:rPr>
              <a:t>?</a:t>
            </a:r>
            <a:endParaRPr/>
          </a:p>
          <a:p>
            <a:pPr indent="-171449" lvl="0" marL="439738" marR="0" rtl="0" algn="l">
              <a:lnSpc>
                <a:spcPct val="100000"/>
              </a:lnSpc>
              <a:spcBef>
                <a:spcPts val="1525"/>
              </a:spcBef>
              <a:spcAft>
                <a:spcPts val="0"/>
              </a:spcAft>
              <a:buClr>
                <a:srgbClr val="000000"/>
              </a:buClr>
              <a:buSzPts val="1200"/>
              <a:buFont typeface="Arimo"/>
              <a:buChar char="c"/>
            </a:pPr>
            <a:r>
              <a:rPr b="0" lang="pt-BR" sz="1200" strike="noStrike">
                <a:solidFill>
                  <a:srgbClr val="000000"/>
                </a:solidFill>
                <a:latin typeface="Arial"/>
                <a:ea typeface="Arial"/>
                <a:cs typeface="Arial"/>
                <a:sym typeface="Arial"/>
              </a:rPr>
              <a:t> </a:t>
            </a:r>
            <a:r>
              <a:rPr lang="pt-BR" sz="1200">
                <a:solidFill>
                  <a:srgbClr val="000000"/>
                </a:solidFill>
                <a:latin typeface="Arial"/>
                <a:ea typeface="Arial"/>
                <a:cs typeface="Arial"/>
                <a:sym typeface="Arial"/>
              </a:rPr>
              <a:t>Qual é o propósito de um </a:t>
            </a:r>
            <a:r>
              <a:rPr b="1" lang="pt-BR" sz="1200" strike="noStrike">
                <a:solidFill>
                  <a:srgbClr val="000000"/>
                </a:solidFill>
                <a:latin typeface="Arial"/>
                <a:ea typeface="Arial"/>
                <a:cs typeface="Arial"/>
                <a:sym typeface="Arial"/>
              </a:rPr>
              <a:t>Amazon Machine Image (AMI)</a:t>
            </a:r>
            <a:r>
              <a:rPr b="0" lang="pt-BR" sz="1200" strike="noStrike">
                <a:solidFill>
                  <a:srgbClr val="000000"/>
                </a:solidFill>
                <a:latin typeface="Arial"/>
                <a:ea typeface="Arial"/>
                <a:cs typeface="Arial"/>
                <a:sym typeface="Arial"/>
              </a:rPr>
              <a:t>?</a:t>
            </a:r>
            <a:endParaRPr b="0" sz="12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2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200" strike="noStrike">
              <a:solidFill>
                <a:schemeClr val="dk1"/>
              </a:solidFill>
              <a:latin typeface="Arial"/>
              <a:ea typeface="Arial"/>
              <a:cs typeface="Arial"/>
              <a:sym typeface="Arial"/>
            </a:endParaRPr>
          </a:p>
          <a:p>
            <a:pPr indent="-171450" lvl="0" marL="411930" marR="0" rtl="0" algn="l">
              <a:lnSpc>
                <a:spcPct val="100000"/>
              </a:lnSpc>
              <a:spcBef>
                <a:spcPts val="0"/>
              </a:spcBef>
              <a:spcAft>
                <a:spcPts val="0"/>
              </a:spcAft>
              <a:buClr>
                <a:srgbClr val="000000"/>
              </a:buClr>
              <a:buSzPts val="1200"/>
              <a:buFont typeface="Arimo"/>
              <a:buChar char="c"/>
            </a:pPr>
            <a:r>
              <a:rPr b="0" lang="pt-BR" sz="1200" strike="noStrike">
                <a:solidFill>
                  <a:srgbClr val="000000"/>
                </a:solidFill>
                <a:latin typeface="Arial"/>
                <a:ea typeface="Arial"/>
                <a:cs typeface="Arial"/>
                <a:sym typeface="Arial"/>
              </a:rPr>
              <a:t> Por que selecionamos o t2.micro </a:t>
            </a:r>
            <a:r>
              <a:rPr b="1" lang="pt-BR" sz="1200" strike="noStrike">
                <a:solidFill>
                  <a:srgbClr val="000000"/>
                </a:solidFill>
                <a:latin typeface="Arial"/>
                <a:ea typeface="Arial"/>
                <a:cs typeface="Arial"/>
                <a:sym typeface="Arial"/>
              </a:rPr>
              <a:t>AMI</a:t>
            </a:r>
            <a:r>
              <a:rPr b="0" lang="pt-BR" sz="1200" strike="noStrike">
                <a:solidFill>
                  <a:srgbClr val="000000"/>
                </a:solidFill>
                <a:latin typeface="Arial"/>
                <a:ea typeface="Arial"/>
                <a:cs typeface="Arial"/>
                <a:sym typeface="Arial"/>
              </a:rPr>
              <a:t>? </a:t>
            </a:r>
            <a:endParaRPr/>
          </a:p>
          <a:p>
            <a:pPr indent="-95250" lvl="0" marL="411930" marR="0" rtl="0" algn="l">
              <a:lnSpc>
                <a:spcPct val="100000"/>
              </a:lnSpc>
              <a:spcBef>
                <a:spcPts val="0"/>
              </a:spcBef>
              <a:spcAft>
                <a:spcPts val="0"/>
              </a:spcAft>
              <a:buClr>
                <a:schemeClr val="dk1"/>
              </a:buClr>
              <a:buSzPts val="1200"/>
              <a:buFont typeface="Arimo"/>
              <a:buNone/>
            </a:pPr>
            <a:r>
              <a:t/>
            </a:r>
            <a:endParaRPr sz="1200">
              <a:solidFill>
                <a:srgbClr val="000000"/>
              </a:solidFill>
              <a:latin typeface="Arial"/>
              <a:ea typeface="Arial"/>
              <a:cs typeface="Arial"/>
              <a:sym typeface="Arial"/>
            </a:endParaRPr>
          </a:p>
          <a:p>
            <a:pPr indent="-171450" lvl="0" marL="411930" marR="0" rtl="0" algn="l">
              <a:lnSpc>
                <a:spcPct val="100000"/>
              </a:lnSpc>
              <a:spcBef>
                <a:spcPts val="0"/>
              </a:spcBef>
              <a:spcAft>
                <a:spcPts val="0"/>
              </a:spcAft>
              <a:buClr>
                <a:srgbClr val="000000"/>
              </a:buClr>
              <a:buSzPts val="1200"/>
              <a:buFont typeface="Arimo"/>
              <a:buChar char="c"/>
            </a:pPr>
            <a:r>
              <a:rPr lang="pt-BR" sz="1200">
                <a:solidFill>
                  <a:srgbClr val="000000"/>
                </a:solidFill>
                <a:latin typeface="Arial"/>
                <a:ea typeface="Arial"/>
                <a:cs typeface="Arial"/>
                <a:sym typeface="Arial"/>
              </a:rPr>
              <a:t> Qual é o propósito do </a:t>
            </a:r>
            <a:r>
              <a:rPr b="1" lang="pt-BR" sz="1200" strike="noStrike">
                <a:solidFill>
                  <a:srgbClr val="000000"/>
                </a:solidFill>
                <a:latin typeface="Arial"/>
                <a:ea typeface="Arial"/>
                <a:cs typeface="Arial"/>
                <a:sym typeface="Arial"/>
              </a:rPr>
              <a:t>user data</a:t>
            </a:r>
            <a:r>
              <a:rPr b="0" lang="pt-BR" sz="1200" strike="noStrike">
                <a:solidFill>
                  <a:srgbClr val="000000"/>
                </a:solidFill>
                <a:latin typeface="Arial"/>
                <a:ea typeface="Arial"/>
                <a:cs typeface="Arial"/>
                <a:sym typeface="Arial"/>
              </a:rPr>
              <a:t>?</a:t>
            </a:r>
            <a:endParaRPr/>
          </a:p>
          <a:p>
            <a:pPr indent="-95250" lvl="0" marL="411930" marR="0" rtl="0" algn="l">
              <a:lnSpc>
                <a:spcPct val="100000"/>
              </a:lnSpc>
              <a:spcBef>
                <a:spcPts val="0"/>
              </a:spcBef>
              <a:spcAft>
                <a:spcPts val="0"/>
              </a:spcAft>
              <a:buClr>
                <a:schemeClr val="dk1"/>
              </a:buClr>
              <a:buSzPts val="1200"/>
              <a:buFont typeface="Arimo"/>
              <a:buNone/>
            </a:pPr>
            <a:r>
              <a:t/>
            </a:r>
            <a:endParaRPr sz="1200">
              <a:solidFill>
                <a:schemeClr val="dk1"/>
              </a:solidFill>
              <a:latin typeface="Arial"/>
              <a:ea typeface="Arial"/>
              <a:cs typeface="Arial"/>
              <a:sym typeface="Arial"/>
            </a:endParaRPr>
          </a:p>
          <a:p>
            <a:pPr indent="-171450" lvl="0" marL="411930" marR="0" rtl="0" algn="l">
              <a:lnSpc>
                <a:spcPct val="100000"/>
              </a:lnSpc>
              <a:spcBef>
                <a:spcPts val="0"/>
              </a:spcBef>
              <a:spcAft>
                <a:spcPts val="0"/>
              </a:spcAft>
              <a:buClr>
                <a:srgbClr val="000000"/>
              </a:buClr>
              <a:buSzPts val="1200"/>
              <a:buFont typeface="Arimo"/>
              <a:buChar char="c"/>
            </a:pPr>
            <a:r>
              <a:rPr lang="pt-BR" sz="1200">
                <a:solidFill>
                  <a:srgbClr val="000000"/>
                </a:solidFill>
                <a:latin typeface="Arial"/>
                <a:ea typeface="Arial"/>
                <a:cs typeface="Arial"/>
                <a:sym typeface="Arial"/>
              </a:rPr>
              <a:t>O que você usa para controlar quais tipos de tráfego podem acessar seu Amazon </a:t>
            </a:r>
            <a:r>
              <a:rPr b="1" lang="pt-BR" sz="1200" strike="noStrike">
                <a:solidFill>
                  <a:srgbClr val="000000"/>
                </a:solidFill>
                <a:latin typeface="Arial"/>
                <a:ea typeface="Arial"/>
                <a:cs typeface="Arial"/>
                <a:sym typeface="Arial"/>
              </a:rPr>
              <a:t>EC2 instances</a:t>
            </a:r>
            <a:r>
              <a:rPr b="0" lang="pt-BR" sz="1200" strike="noStrike">
                <a:solidFill>
                  <a:srgbClr val="000000"/>
                </a:solidFill>
                <a:latin typeface="Arial"/>
                <a:ea typeface="Arial"/>
                <a:cs typeface="Arial"/>
                <a:sym typeface="Arial"/>
              </a:rPr>
              <a:t>?</a:t>
            </a:r>
            <a:endParaRPr/>
          </a:p>
          <a:p>
            <a:pPr indent="-95250" lvl="0" marL="411930" marR="0" rtl="0" algn="l">
              <a:lnSpc>
                <a:spcPct val="100000"/>
              </a:lnSpc>
              <a:spcBef>
                <a:spcPts val="0"/>
              </a:spcBef>
              <a:spcAft>
                <a:spcPts val="0"/>
              </a:spcAft>
              <a:buClr>
                <a:schemeClr val="dk1"/>
              </a:buClr>
              <a:buSzPts val="1200"/>
              <a:buFont typeface="Arimo"/>
              <a:buNone/>
            </a:pPr>
            <a:r>
              <a:t/>
            </a:r>
            <a:endParaRPr sz="1200">
              <a:solidFill>
                <a:schemeClr val="dk1"/>
              </a:solidFill>
              <a:latin typeface="Arial"/>
              <a:ea typeface="Arial"/>
              <a:cs typeface="Arial"/>
              <a:sym typeface="Arial"/>
            </a:endParaRPr>
          </a:p>
          <a:p>
            <a:pPr indent="-171450" lvl="0" marL="411930" marR="0" rtl="0" algn="l">
              <a:lnSpc>
                <a:spcPct val="100000"/>
              </a:lnSpc>
              <a:spcBef>
                <a:spcPts val="0"/>
              </a:spcBef>
              <a:spcAft>
                <a:spcPts val="0"/>
              </a:spcAft>
              <a:buClr>
                <a:srgbClr val="000000"/>
              </a:buClr>
              <a:buSzPts val="1200"/>
              <a:buFont typeface="Arimo"/>
              <a:buChar char="c"/>
            </a:pPr>
            <a:r>
              <a:rPr b="0" lang="pt-BR" sz="1200" strike="noStrike">
                <a:solidFill>
                  <a:srgbClr val="000000"/>
                </a:solidFill>
                <a:latin typeface="Arial"/>
                <a:ea typeface="Arial"/>
                <a:cs typeface="Arial"/>
                <a:sym typeface="Arial"/>
              </a:rPr>
              <a:t> Qual a importância de fazer o </a:t>
            </a:r>
            <a:r>
              <a:rPr b="1" lang="pt-BR" sz="1200" strike="noStrike">
                <a:solidFill>
                  <a:srgbClr val="000000"/>
                </a:solidFill>
                <a:latin typeface="Arial"/>
                <a:ea typeface="Arial"/>
                <a:cs typeface="Arial"/>
                <a:sym typeface="Arial"/>
              </a:rPr>
              <a:t>tag</a:t>
            </a:r>
            <a:r>
              <a:rPr lang="pt-BR" sz="1200" strike="noStrike">
                <a:solidFill>
                  <a:srgbClr val="000000"/>
                </a:solidFill>
                <a:latin typeface="Arial"/>
                <a:ea typeface="Arial"/>
                <a:cs typeface="Arial"/>
                <a:sym typeface="Arial"/>
              </a:rPr>
              <a:t> nos </a:t>
            </a:r>
            <a:r>
              <a:rPr lang="pt-BR" sz="1200">
                <a:solidFill>
                  <a:srgbClr val="000000"/>
                </a:solidFill>
                <a:latin typeface="Arial"/>
                <a:ea typeface="Arial"/>
                <a:cs typeface="Arial"/>
                <a:sym typeface="Arial"/>
              </a:rPr>
              <a:t>seus recursos? </a:t>
            </a:r>
            <a:endParaRPr/>
          </a:p>
          <a:p>
            <a:pPr indent="-95250" lvl="0" marL="411930" marR="0" rtl="0" algn="l">
              <a:lnSpc>
                <a:spcPct val="100000"/>
              </a:lnSpc>
              <a:spcBef>
                <a:spcPts val="0"/>
              </a:spcBef>
              <a:spcAft>
                <a:spcPts val="0"/>
              </a:spcAft>
              <a:buClr>
                <a:schemeClr val="dk1"/>
              </a:buClr>
              <a:buSzPts val="1200"/>
              <a:buFont typeface="Arimo"/>
              <a:buNone/>
            </a:pPr>
            <a:r>
              <a:t/>
            </a:r>
            <a:endParaRPr sz="1200">
              <a:solidFill>
                <a:schemeClr val="dk1"/>
              </a:solidFill>
              <a:latin typeface="Arial"/>
              <a:ea typeface="Arial"/>
              <a:cs typeface="Arial"/>
              <a:sym typeface="Arial"/>
            </a:endParaRPr>
          </a:p>
          <a:p>
            <a:pPr indent="-171450" lvl="0" marL="411930" marR="0" rtl="0" algn="l">
              <a:lnSpc>
                <a:spcPct val="100000"/>
              </a:lnSpc>
              <a:spcBef>
                <a:spcPts val="0"/>
              </a:spcBef>
              <a:spcAft>
                <a:spcPts val="0"/>
              </a:spcAft>
              <a:buClr>
                <a:srgbClr val="000000"/>
              </a:buClr>
              <a:buSzPts val="1200"/>
              <a:buFont typeface="Arimo"/>
              <a:buChar char="c"/>
            </a:pPr>
            <a:r>
              <a:rPr lang="pt-BR" sz="1200">
                <a:solidFill>
                  <a:srgbClr val="000000"/>
                </a:solidFill>
                <a:latin typeface="Arial"/>
                <a:ea typeface="Arial"/>
                <a:cs typeface="Arial"/>
                <a:sym typeface="Arial"/>
              </a:rPr>
              <a:t> Por que foi preciso redimensionar o </a:t>
            </a:r>
            <a:r>
              <a:rPr b="1" lang="pt-BR" sz="1200">
                <a:solidFill>
                  <a:srgbClr val="000000"/>
                </a:solidFill>
                <a:latin typeface="Arial"/>
                <a:ea typeface="Arial"/>
                <a:cs typeface="Arial"/>
                <a:sym typeface="Arial"/>
              </a:rPr>
              <a:t>Amazon </a:t>
            </a:r>
            <a:r>
              <a:rPr b="1" lang="pt-BR" sz="1200" strike="noStrike">
                <a:solidFill>
                  <a:srgbClr val="000000"/>
                </a:solidFill>
                <a:latin typeface="Arial"/>
                <a:ea typeface="Arial"/>
                <a:cs typeface="Arial"/>
                <a:sym typeface="Arial"/>
              </a:rPr>
              <a:t>EC2 instance</a:t>
            </a:r>
            <a:r>
              <a:rPr b="0" lang="pt-BR" sz="1200" strike="noStrike">
                <a:solidFill>
                  <a:srgbClr val="000000"/>
                </a:solidFill>
                <a:latin typeface="Arial"/>
                <a:ea typeface="Arial"/>
                <a:cs typeface="Arial"/>
                <a:sym typeface="Arial"/>
              </a:rPr>
              <a:t>?</a:t>
            </a:r>
            <a:endParaRPr b="0" sz="1200" strike="noStrike">
              <a:solidFill>
                <a:schemeClr val="dk1"/>
              </a:solidFill>
              <a:latin typeface="Arial"/>
              <a:ea typeface="Arial"/>
              <a:cs typeface="Arial"/>
              <a:sym typeface="Arial"/>
            </a:endParaRPr>
          </a:p>
        </p:txBody>
      </p:sp>
      <p:sp>
        <p:nvSpPr>
          <p:cNvPr id="376" name="Google Shape;376;p22"/>
          <p:cNvSpPr/>
          <p:nvPr/>
        </p:nvSpPr>
        <p:spPr>
          <a:xfrm>
            <a:off x="499320" y="5656680"/>
            <a:ext cx="6598080" cy="167076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lang="pt-BR" sz="1400">
                <a:solidFill>
                  <a:srgbClr val="000000"/>
                </a:solidFill>
                <a:latin typeface="Arial"/>
                <a:ea typeface="Arial"/>
                <a:cs typeface="Arial"/>
                <a:sym typeface="Arial"/>
              </a:rPr>
              <a:t>Atividade bônus - Limpe seu ambiente</a:t>
            </a:r>
            <a:endParaRPr/>
          </a:p>
          <a:p>
            <a:pPr indent="0" lvl="0" marL="12600" marR="0" rtl="0" algn="l">
              <a:lnSpc>
                <a:spcPct val="100000"/>
              </a:lnSpc>
              <a:spcBef>
                <a:spcPts val="105"/>
              </a:spcBef>
              <a:spcAft>
                <a:spcPts val="0"/>
              </a:spcAft>
              <a:buNone/>
            </a:pPr>
            <a:r>
              <a:rPr lang="pt-BR" sz="1400">
                <a:solidFill>
                  <a:srgbClr val="000000"/>
                </a:solidFill>
                <a:latin typeface="Arial"/>
                <a:ea typeface="Arial"/>
                <a:cs typeface="Arial"/>
                <a:sym typeface="Arial"/>
              </a:rPr>
              <a:t>A equipe de produto BitBanger implantou totalmente seu software em um ambiente de produção. É solicitado que você se livre da máquina de teste que criou.</a:t>
            </a:r>
            <a:endParaRPr/>
          </a:p>
          <a:p>
            <a:pPr indent="0" lvl="0" marL="12600" marR="0" rtl="0" algn="l">
              <a:lnSpc>
                <a:spcPct val="100000"/>
              </a:lnSpc>
              <a:spcBef>
                <a:spcPts val="105"/>
              </a:spcBef>
              <a:spcAft>
                <a:spcPts val="0"/>
              </a:spcAft>
              <a:buNone/>
            </a:pPr>
            <a:r>
              <a:t/>
            </a:r>
            <a:endParaRPr sz="1400">
              <a:solidFill>
                <a:srgbClr val="000000"/>
              </a:solidFill>
              <a:latin typeface="Arial"/>
              <a:ea typeface="Arial"/>
              <a:cs typeface="Arial"/>
              <a:sym typeface="Arial"/>
            </a:endParaRPr>
          </a:p>
          <a:p>
            <a:pPr indent="0" lvl="0" marL="12600" marR="0" rtl="0" algn="l">
              <a:lnSpc>
                <a:spcPct val="100000"/>
              </a:lnSpc>
              <a:spcBef>
                <a:spcPts val="105"/>
              </a:spcBef>
              <a:spcAft>
                <a:spcPts val="0"/>
              </a:spcAft>
              <a:buNone/>
            </a:pPr>
            <a:r>
              <a:rPr lang="pt-BR" sz="1400">
                <a:solidFill>
                  <a:srgbClr val="000000"/>
                </a:solidFill>
                <a:latin typeface="Arial"/>
                <a:ea typeface="Arial"/>
                <a:cs typeface="Arial"/>
                <a:sym typeface="Arial"/>
              </a:rPr>
              <a:t>Passos</a:t>
            </a:r>
            <a:endParaRPr/>
          </a:p>
          <a:p>
            <a:pPr indent="-342900" lvl="0" marL="355500" marR="0" rtl="0" algn="l">
              <a:lnSpc>
                <a:spcPct val="100000"/>
              </a:lnSpc>
              <a:spcBef>
                <a:spcPts val="105"/>
              </a:spcBef>
              <a:spcAft>
                <a:spcPts val="0"/>
              </a:spcAft>
              <a:buClr>
                <a:srgbClr val="000000"/>
              </a:buClr>
              <a:buSzPts val="1400"/>
              <a:buFont typeface="Arial"/>
              <a:buAutoNum type="arabicParenR"/>
            </a:pPr>
            <a:r>
              <a:rPr lang="pt-BR" sz="1400">
                <a:solidFill>
                  <a:srgbClr val="000000"/>
                </a:solidFill>
                <a:latin typeface="Arial"/>
                <a:ea typeface="Arial"/>
                <a:cs typeface="Arial"/>
                <a:sym typeface="Arial"/>
              </a:rPr>
              <a:t>Encontre e selecione seu </a:t>
            </a:r>
            <a:r>
              <a:rPr b="1" lang="pt-BR" sz="1400">
                <a:solidFill>
                  <a:srgbClr val="000000"/>
                </a:solidFill>
                <a:latin typeface="Arial"/>
                <a:ea typeface="Arial"/>
                <a:cs typeface="Arial"/>
                <a:sym typeface="Arial"/>
              </a:rPr>
              <a:t>Webserver BitBeat</a:t>
            </a:r>
            <a:endParaRPr b="1" sz="1400">
              <a:solidFill>
                <a:srgbClr val="000000"/>
              </a:solidFill>
              <a:latin typeface="Arial"/>
              <a:ea typeface="Arial"/>
              <a:cs typeface="Arial"/>
              <a:sym typeface="Arial"/>
            </a:endParaRPr>
          </a:p>
          <a:p>
            <a:pPr indent="-342900" lvl="0" marL="355500" marR="0" rtl="0" algn="l">
              <a:lnSpc>
                <a:spcPct val="100000"/>
              </a:lnSpc>
              <a:spcBef>
                <a:spcPts val="105"/>
              </a:spcBef>
              <a:spcAft>
                <a:spcPts val="0"/>
              </a:spcAft>
              <a:buClr>
                <a:srgbClr val="000000"/>
              </a:buClr>
              <a:buSzPts val="1400"/>
              <a:buFont typeface="Arial"/>
              <a:buAutoNum type="arabicParenR"/>
            </a:pPr>
            <a:r>
              <a:rPr lang="pt-BR" sz="1400">
                <a:solidFill>
                  <a:srgbClr val="000000"/>
                </a:solidFill>
                <a:latin typeface="Arial"/>
                <a:ea typeface="Arial"/>
                <a:cs typeface="Arial"/>
                <a:sym typeface="Arial"/>
              </a:rPr>
              <a:t>Select Actions &gt; Instance State &gt; Terminate</a:t>
            </a:r>
            <a:endParaRPr sz="1400" strike="noStrike">
              <a:solidFill>
                <a:schemeClr val="dk1"/>
              </a:solidFill>
              <a:latin typeface="Arial"/>
              <a:ea typeface="Arial"/>
              <a:cs typeface="Arial"/>
              <a:sym typeface="Arial"/>
            </a:endParaRPr>
          </a:p>
        </p:txBody>
      </p:sp>
      <p:sp>
        <p:nvSpPr>
          <p:cNvPr id="377" name="Google Shape;377;p22"/>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pt-BR" sz="1050" strike="noStrike">
                <a:solidFill>
                  <a:srgbClr val="000000"/>
                </a:solidFill>
                <a:latin typeface="Calibri"/>
                <a:ea typeface="Calibri"/>
                <a:cs typeface="Calibri"/>
                <a:sym typeface="Calibri"/>
              </a:rPr>
              <a:t>© 2020, Amazon Web Services, Inc. or its affiliates. All rights reserved</a:t>
            </a:r>
            <a:br>
              <a:rPr lang="pt-BR" sz="1800">
                <a:solidFill>
                  <a:schemeClr val="dk1"/>
                </a:solidFill>
                <a:latin typeface="Arial"/>
                <a:ea typeface="Arial"/>
                <a:cs typeface="Arial"/>
                <a:sym typeface="Arial"/>
              </a:rPr>
            </a:br>
            <a:fld id="{00000000-1234-1234-1234-123412341234}" type="slidenum">
              <a:rPr b="0" lang="pt-BR" sz="1050" strike="noStrike">
                <a:solidFill>
                  <a:srgbClr val="8B8B8B"/>
                </a:solidFill>
                <a:latin typeface="Calibri"/>
                <a:ea typeface="Calibri"/>
                <a:cs typeface="Calibri"/>
                <a:sym typeface="Calibri"/>
              </a:rPr>
              <a:t>‹#›</a:t>
            </a:fld>
            <a:endParaRPr b="0" sz="105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sz="1050" strike="noStrike">
              <a:solidFill>
                <a:schemeClr val="dk1"/>
              </a:solidFill>
              <a:latin typeface="Arial"/>
              <a:ea typeface="Arial"/>
              <a:cs typeface="Arial"/>
              <a:sym typeface="Arial"/>
            </a:endParaRPr>
          </a:p>
        </p:txBody>
      </p:sp>
      <p:sp>
        <p:nvSpPr>
          <p:cNvPr id="378" name="Google Shape;378;p22"/>
          <p:cNvSpPr/>
          <p:nvPr/>
        </p:nvSpPr>
        <p:spPr>
          <a:xfrm>
            <a:off x="499320" y="1056420"/>
            <a:ext cx="4806720" cy="277380"/>
          </a:xfrm>
          <a:prstGeom prst="rect">
            <a:avLst/>
          </a:prstGeom>
          <a:noFill/>
          <a:ln>
            <a:noFill/>
          </a:ln>
        </p:spPr>
        <p:txBody>
          <a:bodyPr anchorCtr="0" anchor="t" bIns="0" lIns="0" spcFirstLastPara="1" rIns="0" wrap="square" tIns="12225">
            <a:noAutofit/>
          </a:bodyPr>
          <a:lstStyle/>
          <a:p>
            <a:pPr indent="0" lvl="0" marL="12600" marR="0" rtl="0" algn="l">
              <a:lnSpc>
                <a:spcPct val="100000"/>
              </a:lnSpc>
              <a:spcBef>
                <a:spcPts val="0"/>
              </a:spcBef>
              <a:spcAft>
                <a:spcPts val="0"/>
              </a:spcAft>
              <a:buNone/>
            </a:pPr>
            <a:r>
              <a:rPr b="0" lang="pt-BR" sz="1600" strike="noStrike">
                <a:solidFill>
                  <a:srgbClr val="262626"/>
                </a:solidFill>
                <a:latin typeface="Trebuchet MS"/>
                <a:ea typeface="Trebuchet MS"/>
                <a:cs typeface="Trebuchet MS"/>
                <a:sym typeface="Trebuchet MS"/>
              </a:rPr>
              <a:t>Iniciar e configurar uma instância do Amazon EC2</a:t>
            </a:r>
            <a:endParaRPr sz="16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3"/>
          <p:cNvSpPr/>
          <p:nvPr/>
        </p:nvSpPr>
        <p:spPr>
          <a:xfrm>
            <a:off x="442080" y="1193292"/>
            <a:ext cx="7009920" cy="8032452"/>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1" lang="pt-BR" sz="1400" strike="noStrike">
                <a:solidFill>
                  <a:srgbClr val="232F3E"/>
                </a:solidFill>
                <a:latin typeface="Arial"/>
                <a:ea typeface="Arial"/>
                <a:cs typeface="Arial"/>
                <a:sym typeface="Arial"/>
              </a:rPr>
              <a:t>Avaliação</a:t>
            </a:r>
            <a:endParaRPr b="1" sz="1400" strike="noStrike">
              <a:solidFill>
                <a:srgbClr val="232F3E"/>
              </a:solidFill>
              <a:latin typeface="Arial"/>
              <a:ea typeface="Arial"/>
              <a:cs typeface="Arial"/>
              <a:sym typeface="Arial"/>
            </a:endParaRPr>
          </a:p>
          <a:p>
            <a:pPr indent="0" lvl="0" marL="12600" marR="0" rtl="0" algn="l">
              <a:lnSpc>
                <a:spcPct val="100000"/>
              </a:lnSpc>
              <a:spcBef>
                <a:spcPts val="99"/>
              </a:spcBef>
              <a:spcAft>
                <a:spcPts val="0"/>
              </a:spcAft>
              <a:buNone/>
            </a:pPr>
            <a:r>
              <a:t/>
            </a:r>
            <a:endParaRPr b="1" sz="1200" strike="noStrike">
              <a:solidFill>
                <a:srgbClr val="232F3E"/>
              </a:solidFill>
              <a:latin typeface="Arial"/>
              <a:ea typeface="Arial"/>
              <a:cs typeface="Arial"/>
              <a:sym typeface="Arial"/>
            </a:endParaRPr>
          </a:p>
          <a:p>
            <a:pPr indent="0" lvl="0" marL="12600" marR="0" rtl="0" algn="l">
              <a:lnSpc>
                <a:spcPct val="100000"/>
              </a:lnSpc>
              <a:spcBef>
                <a:spcPts val="99"/>
              </a:spcBef>
              <a:spcAft>
                <a:spcPts val="0"/>
              </a:spcAft>
              <a:buNone/>
            </a:pPr>
            <a:r>
              <a:rPr b="1" lang="pt-BR" sz="1200" strike="noStrike">
                <a:solidFill>
                  <a:srgbClr val="232F3E"/>
                </a:solidFill>
                <a:latin typeface="Arial"/>
                <a:ea typeface="Arial"/>
                <a:cs typeface="Arial"/>
                <a:sym typeface="Arial"/>
              </a:rPr>
              <a:t>Principais conceitos e avaliação de terminologia</a:t>
            </a:r>
            <a:endParaRPr b="0" sz="1200" strike="noStrike">
              <a:solidFill>
                <a:schemeClr val="dk1"/>
              </a:solidFill>
              <a:latin typeface="Arial"/>
              <a:ea typeface="Arial"/>
              <a:cs typeface="Arial"/>
              <a:sym typeface="Arial"/>
            </a:endParaRPr>
          </a:p>
          <a:p>
            <a:pPr indent="-228960" lvl="0" marL="241200" marR="0" rtl="0" algn="l">
              <a:lnSpc>
                <a:spcPct val="109000"/>
              </a:lnSpc>
              <a:spcBef>
                <a:spcPts val="0"/>
              </a:spcBef>
              <a:spcAft>
                <a:spcPts val="0"/>
              </a:spcAft>
              <a:buClr>
                <a:srgbClr val="232F3E"/>
              </a:buClr>
              <a:buSzPts val="1200"/>
              <a:buFont typeface="Noto Sans Symbols"/>
              <a:buAutoNum type="arabicPeriod"/>
            </a:pPr>
            <a:r>
              <a:rPr b="0" lang="pt-BR" sz="1200" strike="noStrike">
                <a:solidFill>
                  <a:srgbClr val="232F3E"/>
                </a:solidFill>
                <a:latin typeface="Arial"/>
                <a:ea typeface="Arial"/>
                <a:cs typeface="Arial"/>
                <a:sym typeface="Arial"/>
              </a:rPr>
              <a:t>O Amazon Elastic Compute Cloud (EC2) fornece capacidade de computação escalonável na nuvem Amazon Web Services (AWS). Verdadeiro ou falso?</a:t>
            </a:r>
            <a:endParaRPr/>
          </a:p>
          <a:p>
            <a:pPr indent="0" lvl="0" marL="360363" marR="0" rtl="0" algn="l">
              <a:lnSpc>
                <a:spcPct val="109000"/>
              </a:lnSpc>
              <a:spcBef>
                <a:spcPts val="0"/>
              </a:spcBef>
              <a:spcAft>
                <a:spcPts val="0"/>
              </a:spcAft>
              <a:buNone/>
            </a:pPr>
            <a:r>
              <a:rPr b="0" lang="pt-BR" sz="1200" strike="noStrike">
                <a:solidFill>
                  <a:srgbClr val="232F3E"/>
                </a:solidFill>
                <a:latin typeface="Arial"/>
                <a:ea typeface="Arial"/>
                <a:cs typeface="Arial"/>
                <a:sym typeface="Arial"/>
              </a:rPr>
              <a:t>Diga: Amazon Elastic Compute Cloud (EC2) fornece capacidade de computação escalonável na nuvem Amazon Web Services (AWS). Isso é verdadeiro ou falso? Explique seu raciocínio.</a:t>
            </a:r>
            <a:endParaRPr/>
          </a:p>
          <a:p>
            <a:pPr indent="0" lvl="0" marL="360363" marR="0" rtl="0" algn="l">
              <a:lnSpc>
                <a:spcPct val="109000"/>
              </a:lnSpc>
              <a:spcBef>
                <a:spcPts val="0"/>
              </a:spcBef>
              <a:spcAft>
                <a:spcPts val="0"/>
              </a:spcAft>
              <a:buNone/>
            </a:pPr>
            <a:r>
              <a:rPr b="1" lang="pt-BR" sz="1200" strike="noStrike">
                <a:solidFill>
                  <a:srgbClr val="232F3E"/>
                </a:solidFill>
                <a:latin typeface="Arial"/>
                <a:ea typeface="Arial"/>
                <a:cs typeface="Arial"/>
                <a:sym typeface="Arial"/>
              </a:rPr>
              <a:t>[Resposta: Verdadeiro]</a:t>
            </a:r>
            <a:endParaRPr/>
          </a:p>
          <a:p>
            <a:pPr indent="0" lvl="0" marL="360363" marR="0" rtl="0" algn="l">
              <a:lnSpc>
                <a:spcPct val="109000"/>
              </a:lnSpc>
              <a:spcBef>
                <a:spcPts val="0"/>
              </a:spcBef>
              <a:spcAft>
                <a:spcPts val="0"/>
              </a:spcAft>
              <a:buNone/>
            </a:pPr>
            <a:r>
              <a:t/>
            </a:r>
            <a:endParaRPr b="1" sz="1200" strike="noStrike">
              <a:solidFill>
                <a:schemeClr val="dk1"/>
              </a:solidFill>
              <a:latin typeface="Arial"/>
              <a:ea typeface="Arial"/>
              <a:cs typeface="Arial"/>
              <a:sym typeface="Arial"/>
            </a:endParaRPr>
          </a:p>
          <a:p>
            <a:pPr indent="-228960" lvl="0" marL="241200" marR="0" rtl="0" algn="l">
              <a:lnSpc>
                <a:spcPct val="109000"/>
              </a:lnSpc>
              <a:spcBef>
                <a:spcPts val="0"/>
              </a:spcBef>
              <a:spcAft>
                <a:spcPts val="0"/>
              </a:spcAft>
              <a:buClr>
                <a:srgbClr val="232F3E"/>
              </a:buClr>
              <a:buSzPts val="1200"/>
              <a:buFont typeface="Noto Sans Symbols"/>
              <a:buAutoNum type="arabicPeriod" startAt="2"/>
            </a:pPr>
            <a:r>
              <a:rPr b="0" lang="pt-BR" sz="1200" strike="noStrike">
                <a:solidFill>
                  <a:srgbClr val="232F3E"/>
                </a:solidFill>
                <a:latin typeface="Arial"/>
                <a:ea typeface="Arial"/>
                <a:cs typeface="Arial"/>
                <a:sym typeface="Arial"/>
              </a:rPr>
              <a:t>Você pode usar o Amazon EC2 para iniciar quantos ou poucos servidores virtuais precisar, configurar a segurança e a rede e gerenciar o armazenamento. O Amazon EC2 requer que você preveja o tráfego. Verdadeiro ou falso?</a:t>
            </a:r>
            <a:endParaRPr/>
          </a:p>
          <a:p>
            <a:pPr indent="0" lvl="0" marL="360363" marR="0" rtl="0" algn="l">
              <a:lnSpc>
                <a:spcPct val="109000"/>
              </a:lnSpc>
              <a:spcBef>
                <a:spcPts val="0"/>
              </a:spcBef>
              <a:spcAft>
                <a:spcPts val="0"/>
              </a:spcAft>
              <a:buNone/>
            </a:pPr>
            <a:r>
              <a:rPr b="0" lang="pt-BR" sz="1200" strike="noStrike">
                <a:solidFill>
                  <a:srgbClr val="232F3E"/>
                </a:solidFill>
                <a:latin typeface="Arial"/>
                <a:ea typeface="Arial"/>
                <a:cs typeface="Arial"/>
                <a:sym typeface="Arial"/>
              </a:rPr>
              <a:t>Diga: Você pode usar o Amazon EC2 para iniciar quantos servidores virtuais precisar, configurar a segurança e a rede e gerenciar o armazenamento. O Amazon EC2 requer que você preveja o tráfego.</a:t>
            </a:r>
            <a:endParaRPr/>
          </a:p>
          <a:p>
            <a:pPr indent="0" lvl="0" marL="360363" marR="0" rtl="0" algn="l">
              <a:lnSpc>
                <a:spcPct val="109000"/>
              </a:lnSpc>
              <a:spcBef>
                <a:spcPts val="0"/>
              </a:spcBef>
              <a:spcAft>
                <a:spcPts val="0"/>
              </a:spcAft>
              <a:buNone/>
            </a:pPr>
            <a:r>
              <a:rPr b="0" lang="pt-BR" sz="1200" strike="noStrike">
                <a:solidFill>
                  <a:srgbClr val="232F3E"/>
                </a:solidFill>
                <a:latin typeface="Arial"/>
                <a:ea typeface="Arial"/>
                <a:cs typeface="Arial"/>
                <a:sym typeface="Arial"/>
              </a:rPr>
              <a:t>Isso é verdadeiro ou falso? Explique seu raciocínio.</a:t>
            </a:r>
            <a:endParaRPr/>
          </a:p>
          <a:p>
            <a:pPr indent="0" lvl="0" marL="360363" marR="0" rtl="0" algn="l">
              <a:lnSpc>
                <a:spcPct val="109000"/>
              </a:lnSpc>
              <a:spcBef>
                <a:spcPts val="0"/>
              </a:spcBef>
              <a:spcAft>
                <a:spcPts val="0"/>
              </a:spcAft>
              <a:buNone/>
            </a:pPr>
            <a:r>
              <a:rPr b="1" lang="pt-BR" sz="1200" strike="noStrike">
                <a:solidFill>
                  <a:srgbClr val="232F3E"/>
                </a:solidFill>
                <a:latin typeface="Arial"/>
                <a:ea typeface="Arial"/>
                <a:cs typeface="Arial"/>
                <a:sym typeface="Arial"/>
              </a:rPr>
              <a:t>[Resposta: Falso. O Amazon EC2 permite que você amplie ou diminua a escala para lidar com mudanças nos requisitos ou picos de popularidade, reduzindo sua necessidade de prever o tráfego.]</a:t>
            </a:r>
            <a:endParaRPr/>
          </a:p>
          <a:p>
            <a:pPr indent="0" lvl="0" marL="12240" marR="0" rtl="0" algn="l">
              <a:lnSpc>
                <a:spcPct val="109000"/>
              </a:lnSpc>
              <a:spcBef>
                <a:spcPts val="0"/>
              </a:spcBef>
              <a:spcAft>
                <a:spcPts val="0"/>
              </a:spcAft>
              <a:buNone/>
            </a:pPr>
            <a:r>
              <a:t/>
            </a:r>
            <a:endParaRPr b="0" sz="1200" strike="noStrike">
              <a:solidFill>
                <a:schemeClr val="dk1"/>
              </a:solidFill>
              <a:latin typeface="Arial"/>
              <a:ea typeface="Arial"/>
              <a:cs typeface="Arial"/>
              <a:sym typeface="Arial"/>
            </a:endParaRPr>
          </a:p>
          <a:p>
            <a:pPr indent="-228960" lvl="0" marL="241200" marR="0" rtl="0" algn="l">
              <a:lnSpc>
                <a:spcPct val="109000"/>
              </a:lnSpc>
              <a:spcBef>
                <a:spcPts val="0"/>
              </a:spcBef>
              <a:spcAft>
                <a:spcPts val="0"/>
              </a:spcAft>
              <a:buClr>
                <a:srgbClr val="232F3E"/>
              </a:buClr>
              <a:buSzPts val="1200"/>
              <a:buFont typeface="Noto Sans Symbols"/>
              <a:buAutoNum type="arabicPeriod" startAt="3"/>
            </a:pPr>
            <a:r>
              <a:rPr b="0" lang="pt-BR" sz="1200" strike="noStrike">
                <a:solidFill>
                  <a:srgbClr val="232F3E"/>
                </a:solidFill>
                <a:latin typeface="Arial"/>
                <a:ea typeface="Arial"/>
                <a:cs typeface="Arial"/>
                <a:sym typeface="Arial"/>
              </a:rPr>
              <a:t>VPCs são modelos pré-configurados para suas instâncias. Verdadeiro ou falso?</a:t>
            </a:r>
            <a:endParaRPr/>
          </a:p>
          <a:p>
            <a:pPr indent="0" lvl="0" marL="360363" marR="0" rtl="0" algn="l">
              <a:lnSpc>
                <a:spcPct val="109000"/>
              </a:lnSpc>
              <a:spcBef>
                <a:spcPts val="0"/>
              </a:spcBef>
              <a:spcAft>
                <a:spcPts val="0"/>
              </a:spcAft>
              <a:buNone/>
            </a:pPr>
            <a:r>
              <a:rPr b="0" lang="pt-BR" sz="1200" strike="noStrike">
                <a:solidFill>
                  <a:srgbClr val="232F3E"/>
                </a:solidFill>
                <a:latin typeface="Arial"/>
                <a:ea typeface="Arial"/>
                <a:cs typeface="Arial"/>
                <a:sym typeface="Arial"/>
              </a:rPr>
              <a:t>Diga: VPCs são modelos pré-configurados para suas instâncias. Isso é verdadeiro ou falso? Explique seu raciocínio.</a:t>
            </a:r>
            <a:endParaRPr/>
          </a:p>
          <a:p>
            <a:pPr indent="0" lvl="0" marL="360363" marR="0" rtl="0" algn="l">
              <a:lnSpc>
                <a:spcPct val="109000"/>
              </a:lnSpc>
              <a:spcBef>
                <a:spcPts val="0"/>
              </a:spcBef>
              <a:spcAft>
                <a:spcPts val="0"/>
              </a:spcAft>
              <a:buNone/>
            </a:pPr>
            <a:r>
              <a:rPr b="1" lang="pt-BR" sz="1200" strike="noStrike">
                <a:solidFill>
                  <a:srgbClr val="232F3E"/>
                </a:solidFill>
                <a:latin typeface="Arial"/>
                <a:ea typeface="Arial"/>
                <a:cs typeface="Arial"/>
                <a:sym typeface="Arial"/>
              </a:rPr>
              <a:t>[Resposta: Falso. AMIs são modelos pré-configurados para suas instâncias.]</a:t>
            </a:r>
            <a:endParaRPr/>
          </a:p>
          <a:p>
            <a:pPr indent="0" lvl="0" marL="176213" marR="0" rtl="0" algn="l">
              <a:lnSpc>
                <a:spcPct val="109000"/>
              </a:lnSpc>
              <a:spcBef>
                <a:spcPts val="0"/>
              </a:spcBef>
              <a:spcAft>
                <a:spcPts val="0"/>
              </a:spcAft>
              <a:buNone/>
            </a:pPr>
            <a:r>
              <a:t/>
            </a:r>
            <a:endParaRPr b="0" sz="1200" strike="noStrike">
              <a:solidFill>
                <a:schemeClr val="dk1"/>
              </a:solidFill>
              <a:latin typeface="Arial"/>
              <a:ea typeface="Arial"/>
              <a:cs typeface="Arial"/>
              <a:sym typeface="Arial"/>
            </a:endParaRPr>
          </a:p>
          <a:p>
            <a:pPr indent="-228960" lvl="0" marL="241200" marR="0" rtl="0" algn="l">
              <a:lnSpc>
                <a:spcPct val="110000"/>
              </a:lnSpc>
              <a:spcBef>
                <a:spcPts val="6"/>
              </a:spcBef>
              <a:spcAft>
                <a:spcPts val="0"/>
              </a:spcAft>
              <a:buClr>
                <a:srgbClr val="232F3E"/>
              </a:buClr>
              <a:buSzPts val="1200"/>
              <a:buFont typeface="Noto Sans Symbols"/>
              <a:buAutoNum type="arabicPeriod" startAt="4"/>
            </a:pPr>
            <a:r>
              <a:rPr b="0" lang="pt-BR" sz="1200" strike="noStrike">
                <a:solidFill>
                  <a:srgbClr val="232F3E"/>
                </a:solidFill>
                <a:latin typeface="Arial"/>
                <a:ea typeface="Arial"/>
                <a:cs typeface="Arial"/>
                <a:sym typeface="Arial"/>
              </a:rPr>
              <a:t>Qual das opções a seguir é um recurso de Amazon EC2?</a:t>
            </a:r>
            <a:endParaRPr b="0" sz="1200" strike="noStrike">
              <a:solidFill>
                <a:schemeClr val="dk1"/>
              </a:solidFill>
              <a:latin typeface="Arial"/>
              <a:ea typeface="Arial"/>
              <a:cs typeface="Arial"/>
              <a:sym typeface="Arial"/>
            </a:endParaRPr>
          </a:p>
          <a:p>
            <a:pPr indent="0" lvl="0" marL="360363" marR="0" rtl="0" algn="l">
              <a:lnSpc>
                <a:spcPct val="110000"/>
              </a:lnSpc>
              <a:spcBef>
                <a:spcPts val="6"/>
              </a:spcBef>
              <a:spcAft>
                <a:spcPts val="0"/>
              </a:spcAft>
              <a:buNone/>
            </a:pPr>
            <a:r>
              <a:rPr b="0" lang="pt-BR" sz="1200" strike="noStrike">
                <a:solidFill>
                  <a:srgbClr val="232F3E"/>
                </a:solidFill>
                <a:latin typeface="Arial"/>
                <a:ea typeface="Arial"/>
                <a:cs typeface="Arial"/>
                <a:sym typeface="Arial"/>
              </a:rPr>
              <a:t>Instances</a:t>
            </a:r>
            <a:endParaRPr b="0" sz="1200" strike="noStrike">
              <a:solidFill>
                <a:schemeClr val="dk1"/>
              </a:solidFill>
              <a:latin typeface="Arial"/>
              <a:ea typeface="Arial"/>
              <a:cs typeface="Arial"/>
              <a:sym typeface="Arial"/>
            </a:endParaRPr>
          </a:p>
          <a:p>
            <a:pPr indent="0" lvl="0" marL="360363" marR="0" rtl="0" algn="l">
              <a:lnSpc>
                <a:spcPct val="109000"/>
              </a:lnSpc>
              <a:spcBef>
                <a:spcPts val="0"/>
              </a:spcBef>
              <a:spcAft>
                <a:spcPts val="0"/>
              </a:spcAft>
              <a:buNone/>
            </a:pPr>
            <a:r>
              <a:rPr b="0" lang="pt-BR" sz="1200" strike="noStrike">
                <a:solidFill>
                  <a:srgbClr val="232F3E"/>
                </a:solidFill>
                <a:latin typeface="Arial"/>
                <a:ea typeface="Arial"/>
                <a:cs typeface="Arial"/>
                <a:sym typeface="Arial"/>
              </a:rPr>
              <a:t>AMIs</a:t>
            </a:r>
            <a:endParaRPr b="0" sz="1200" strike="noStrike">
              <a:solidFill>
                <a:schemeClr val="dk1"/>
              </a:solidFill>
              <a:latin typeface="Arial"/>
              <a:ea typeface="Arial"/>
              <a:cs typeface="Arial"/>
              <a:sym typeface="Arial"/>
            </a:endParaRPr>
          </a:p>
          <a:p>
            <a:pPr indent="0" lvl="0" marL="360363" marR="0" rtl="0" algn="l">
              <a:lnSpc>
                <a:spcPct val="109000"/>
              </a:lnSpc>
              <a:spcBef>
                <a:spcPts val="0"/>
              </a:spcBef>
              <a:spcAft>
                <a:spcPts val="0"/>
              </a:spcAft>
              <a:buNone/>
            </a:pPr>
            <a:r>
              <a:rPr b="0" lang="pt-BR" sz="1200" strike="noStrike">
                <a:solidFill>
                  <a:srgbClr val="232F3E"/>
                </a:solidFill>
                <a:latin typeface="Arial"/>
                <a:ea typeface="Arial"/>
                <a:cs typeface="Arial"/>
                <a:sym typeface="Arial"/>
              </a:rPr>
              <a:t>Key pairs</a:t>
            </a:r>
            <a:endParaRPr b="0" sz="1200" strike="noStrike">
              <a:solidFill>
                <a:schemeClr val="dk1"/>
              </a:solidFill>
              <a:latin typeface="Arial"/>
              <a:ea typeface="Arial"/>
              <a:cs typeface="Arial"/>
              <a:sym typeface="Arial"/>
            </a:endParaRPr>
          </a:p>
          <a:p>
            <a:pPr indent="0" lvl="0" marL="360363" marR="0" rtl="0" algn="l">
              <a:lnSpc>
                <a:spcPct val="109000"/>
              </a:lnSpc>
              <a:spcBef>
                <a:spcPts val="0"/>
              </a:spcBef>
              <a:spcAft>
                <a:spcPts val="0"/>
              </a:spcAft>
              <a:buNone/>
            </a:pPr>
            <a:r>
              <a:rPr b="0" lang="pt-BR" sz="1200" strike="noStrike">
                <a:solidFill>
                  <a:srgbClr val="232F3E"/>
                </a:solidFill>
                <a:latin typeface="Arial"/>
                <a:ea typeface="Arial"/>
                <a:cs typeface="Arial"/>
                <a:sym typeface="Arial"/>
              </a:rPr>
              <a:t>Pergunte: Qual das opções a seguir é um recurso do Amazon EC2? Explique seu raciocínio. </a:t>
            </a:r>
            <a:r>
              <a:rPr b="1" lang="pt-BR" sz="1200" strike="noStrike">
                <a:solidFill>
                  <a:srgbClr val="232F3E"/>
                </a:solidFill>
                <a:latin typeface="Arial"/>
                <a:ea typeface="Arial"/>
                <a:cs typeface="Arial"/>
                <a:sym typeface="Arial"/>
              </a:rPr>
              <a:t>[Resposta: Todas as opções acima.]</a:t>
            </a:r>
            <a:endParaRPr/>
          </a:p>
          <a:p>
            <a:pPr indent="0" lvl="0" marL="360363" marR="0" rtl="0" algn="l">
              <a:lnSpc>
                <a:spcPct val="109000"/>
              </a:lnSpc>
              <a:spcBef>
                <a:spcPts val="0"/>
              </a:spcBef>
              <a:spcAft>
                <a:spcPts val="0"/>
              </a:spcAft>
              <a:buNone/>
            </a:pPr>
            <a:r>
              <a:t/>
            </a:r>
            <a:endParaRPr b="1" sz="1200" strike="noStrike">
              <a:solidFill>
                <a:schemeClr val="dk1"/>
              </a:solidFill>
              <a:latin typeface="Arial"/>
              <a:ea typeface="Arial"/>
              <a:cs typeface="Arial"/>
              <a:sym typeface="Arial"/>
            </a:endParaRPr>
          </a:p>
          <a:p>
            <a:pPr indent="-228600" lvl="0" marL="360363" marR="0" rtl="0" algn="l">
              <a:lnSpc>
                <a:spcPct val="109000"/>
              </a:lnSpc>
              <a:spcBef>
                <a:spcPts val="0"/>
              </a:spcBef>
              <a:spcAft>
                <a:spcPts val="0"/>
              </a:spcAft>
              <a:buClr>
                <a:srgbClr val="232F3E"/>
              </a:buClr>
              <a:buSzPts val="1200"/>
              <a:buFont typeface="Noto Sans Symbols"/>
              <a:buAutoNum type="arabicPeriod" startAt="5"/>
            </a:pPr>
            <a:r>
              <a:rPr b="0" lang="pt-BR" sz="1200" strike="noStrike">
                <a:solidFill>
                  <a:srgbClr val="232F3E"/>
                </a:solidFill>
                <a:latin typeface="Arial"/>
                <a:ea typeface="Arial"/>
                <a:cs typeface="Arial"/>
                <a:sym typeface="Arial"/>
              </a:rPr>
              <a:t>Quais das opções a seguir são metadados que você pode criar e atribuir ao seu Amazon EC2 resources?</a:t>
            </a:r>
            <a:endParaRPr/>
          </a:p>
          <a:p>
            <a:pPr indent="0" lvl="0" marL="360363" marR="0" rtl="0" algn="l">
              <a:lnSpc>
                <a:spcPct val="109000"/>
              </a:lnSpc>
              <a:spcBef>
                <a:spcPts val="0"/>
              </a:spcBef>
              <a:spcAft>
                <a:spcPts val="0"/>
              </a:spcAft>
              <a:buNone/>
            </a:pPr>
            <a:r>
              <a:rPr b="0" lang="pt-BR" sz="1200" strike="noStrike">
                <a:solidFill>
                  <a:srgbClr val="232F3E"/>
                </a:solidFill>
                <a:latin typeface="Arial"/>
                <a:ea typeface="Arial"/>
                <a:cs typeface="Arial"/>
                <a:sym typeface="Arial"/>
              </a:rPr>
              <a:t>instances</a:t>
            </a:r>
            <a:br>
              <a:rPr lang="pt-BR" sz="1200">
                <a:solidFill>
                  <a:schemeClr val="dk1"/>
                </a:solidFill>
                <a:latin typeface="Arial"/>
                <a:ea typeface="Arial"/>
                <a:cs typeface="Arial"/>
                <a:sym typeface="Arial"/>
              </a:rPr>
            </a:br>
            <a:r>
              <a:rPr b="0" lang="pt-BR" sz="1200" strike="noStrike">
                <a:solidFill>
                  <a:srgbClr val="232F3E"/>
                </a:solidFill>
                <a:latin typeface="Arial"/>
                <a:ea typeface="Arial"/>
                <a:cs typeface="Arial"/>
                <a:sym typeface="Arial"/>
              </a:rPr>
              <a:t>instance types</a:t>
            </a:r>
            <a:br>
              <a:rPr lang="pt-BR" sz="1200">
                <a:solidFill>
                  <a:schemeClr val="dk1"/>
                </a:solidFill>
                <a:latin typeface="Arial"/>
                <a:ea typeface="Arial"/>
                <a:cs typeface="Arial"/>
                <a:sym typeface="Arial"/>
              </a:rPr>
            </a:br>
            <a:r>
              <a:rPr b="0" lang="pt-BR" sz="1200" strike="noStrike">
                <a:solidFill>
                  <a:srgbClr val="232F3E"/>
                </a:solidFill>
                <a:latin typeface="Arial"/>
                <a:ea typeface="Arial"/>
                <a:cs typeface="Arial"/>
                <a:sym typeface="Arial"/>
              </a:rPr>
              <a:t>tags</a:t>
            </a:r>
            <a:br>
              <a:rPr lang="pt-BR" sz="1200">
                <a:solidFill>
                  <a:schemeClr val="dk1"/>
                </a:solidFill>
                <a:latin typeface="Arial"/>
                <a:ea typeface="Arial"/>
                <a:cs typeface="Arial"/>
                <a:sym typeface="Arial"/>
              </a:rPr>
            </a:br>
            <a:r>
              <a:rPr b="0" lang="pt-BR" sz="1200" strike="noStrike">
                <a:solidFill>
                  <a:srgbClr val="232F3E"/>
                </a:solidFill>
                <a:latin typeface="Arial"/>
                <a:ea typeface="Arial"/>
                <a:cs typeface="Arial"/>
                <a:sym typeface="Arial"/>
              </a:rPr>
              <a:t>Diga: Qual dos seguintes são metadados que você pode criar e atribuir aos seus recursos do Amazon EC2? Explique seu raciocínio.</a:t>
            </a:r>
            <a:endParaRPr/>
          </a:p>
          <a:p>
            <a:pPr indent="0" lvl="0" marL="360363" marR="0" rtl="0" algn="l">
              <a:lnSpc>
                <a:spcPct val="109000"/>
              </a:lnSpc>
              <a:spcBef>
                <a:spcPts val="0"/>
              </a:spcBef>
              <a:spcAft>
                <a:spcPts val="0"/>
              </a:spcAft>
              <a:buNone/>
            </a:pPr>
            <a:r>
              <a:rPr b="1" lang="pt-BR" sz="1200" strike="noStrike">
                <a:solidFill>
                  <a:srgbClr val="232F3E"/>
                </a:solidFill>
                <a:latin typeface="Arial"/>
                <a:ea typeface="Arial"/>
                <a:cs typeface="Arial"/>
                <a:sym typeface="Arial"/>
              </a:rPr>
              <a:t>[Resposta: tags]</a:t>
            </a:r>
            <a:endParaRPr b="1" sz="1200" strike="noStrike">
              <a:solidFill>
                <a:schemeClr val="dk1"/>
              </a:solidFill>
              <a:latin typeface="Arial"/>
              <a:ea typeface="Arial"/>
              <a:cs typeface="Arial"/>
              <a:sym typeface="Arial"/>
            </a:endParaRPr>
          </a:p>
        </p:txBody>
      </p:sp>
      <p:sp>
        <p:nvSpPr>
          <p:cNvPr id="386" name="Google Shape;386;p23"/>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pt-BR" sz="1050" strike="noStrike">
                <a:solidFill>
                  <a:srgbClr val="000000"/>
                </a:solidFill>
                <a:latin typeface="Calibri"/>
                <a:ea typeface="Calibri"/>
                <a:cs typeface="Calibri"/>
                <a:sym typeface="Calibri"/>
              </a:rPr>
              <a:t>© 2020, Amazon Web Services, Inc. or its affiliates. All rights reserved</a:t>
            </a:r>
            <a:br>
              <a:rPr lang="pt-BR" sz="1800">
                <a:solidFill>
                  <a:schemeClr val="dk1"/>
                </a:solidFill>
                <a:latin typeface="Arial"/>
                <a:ea typeface="Arial"/>
                <a:cs typeface="Arial"/>
                <a:sym typeface="Arial"/>
              </a:rPr>
            </a:br>
            <a:fld id="{00000000-1234-1234-1234-123412341234}" type="slidenum">
              <a:rPr b="0" lang="pt-BR" sz="1050" strike="noStrike">
                <a:solidFill>
                  <a:srgbClr val="8B8B8B"/>
                </a:solidFill>
                <a:latin typeface="Calibri"/>
                <a:ea typeface="Calibri"/>
                <a:cs typeface="Calibri"/>
                <a:sym typeface="Calibri"/>
              </a:rPr>
              <a:t>‹#›</a:t>
            </a:fld>
            <a:endParaRPr b="0" sz="105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sz="1050"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4"/>
          <p:cNvSpPr/>
          <p:nvPr/>
        </p:nvSpPr>
        <p:spPr>
          <a:xfrm>
            <a:off x="237744" y="1795272"/>
            <a:ext cx="6978216" cy="6745224"/>
          </a:xfrm>
          <a:prstGeom prst="rect">
            <a:avLst/>
          </a:prstGeom>
          <a:noFill/>
          <a:ln>
            <a:noFill/>
          </a:ln>
        </p:spPr>
        <p:txBody>
          <a:bodyPr anchorCtr="0" anchor="t" bIns="0" lIns="0" spcFirstLastPara="1" rIns="0" wrap="square" tIns="32400">
            <a:noAutofit/>
          </a:bodyPr>
          <a:lstStyle/>
          <a:p>
            <a:pPr indent="-228600" lvl="0" marL="240840" marR="0" rtl="0" algn="l">
              <a:lnSpc>
                <a:spcPct val="109000"/>
              </a:lnSpc>
              <a:spcBef>
                <a:spcPts val="0"/>
              </a:spcBef>
              <a:spcAft>
                <a:spcPts val="0"/>
              </a:spcAft>
              <a:buClr>
                <a:srgbClr val="232F3E"/>
              </a:buClr>
              <a:buSzPts val="1200"/>
              <a:buFont typeface="Arial"/>
              <a:buAutoNum type="arabicPeriod" startAt="6"/>
            </a:pPr>
            <a:r>
              <a:rPr lang="pt-BR" sz="1200" strike="noStrike">
                <a:solidFill>
                  <a:srgbClr val="232F3E"/>
                </a:solidFill>
                <a:latin typeface="Arial"/>
                <a:ea typeface="Arial"/>
                <a:cs typeface="Arial"/>
                <a:sym typeface="Arial"/>
              </a:rPr>
              <a:t>Um recurso do Amazon EC2 é um firewall que permite especificar os protocolos, portas e intervalos de IP de origem que podem alcançar suas instâncias usando grupos de segurança. Verdadeiro ou falso? </a:t>
            </a:r>
            <a:endParaRPr/>
          </a:p>
          <a:p>
            <a:pPr indent="0" lvl="0" marL="444500" marR="0" rtl="0" algn="l">
              <a:lnSpc>
                <a:spcPct val="109000"/>
              </a:lnSpc>
              <a:spcBef>
                <a:spcPts val="0"/>
              </a:spcBef>
              <a:spcAft>
                <a:spcPts val="0"/>
              </a:spcAft>
              <a:buNone/>
            </a:pPr>
            <a:r>
              <a:rPr lang="pt-BR" sz="1200" strike="noStrike">
                <a:solidFill>
                  <a:srgbClr val="232F3E"/>
                </a:solidFill>
                <a:latin typeface="Arial"/>
                <a:ea typeface="Arial"/>
                <a:cs typeface="Arial"/>
                <a:sym typeface="Arial"/>
              </a:rPr>
              <a:t>Diga: Um recurso do Amazon EC2 é um firewall que permite que você especifique os protocolos, portas e intervalos de IP de origem que podem alcançar suas instâncias usando grupos de segurança. Isso é verdadeiro ou falso? Explique seu raciocínio.</a:t>
            </a:r>
            <a:endParaRPr/>
          </a:p>
          <a:p>
            <a:pPr indent="0" lvl="0" marL="444500" marR="0" rtl="0" algn="l">
              <a:lnSpc>
                <a:spcPct val="109000"/>
              </a:lnSpc>
              <a:spcBef>
                <a:spcPts val="0"/>
              </a:spcBef>
              <a:spcAft>
                <a:spcPts val="0"/>
              </a:spcAft>
              <a:buNone/>
            </a:pPr>
            <a:r>
              <a:rPr b="1" lang="pt-BR" sz="1200" strike="noStrike">
                <a:solidFill>
                  <a:srgbClr val="232F3E"/>
                </a:solidFill>
                <a:latin typeface="Arial"/>
                <a:ea typeface="Arial"/>
                <a:cs typeface="Arial"/>
                <a:sym typeface="Arial"/>
              </a:rPr>
              <a:t>[Resposta: Verdadeiro]</a:t>
            </a:r>
            <a:endParaRPr/>
          </a:p>
          <a:p>
            <a:pPr indent="0" lvl="0" marL="444500" marR="0" rtl="0" algn="l">
              <a:lnSpc>
                <a:spcPct val="109000"/>
              </a:lnSpc>
              <a:spcBef>
                <a:spcPts val="0"/>
              </a:spcBef>
              <a:spcAft>
                <a:spcPts val="0"/>
              </a:spcAft>
              <a:buNone/>
            </a:pPr>
            <a:r>
              <a:t/>
            </a:r>
            <a:endParaRPr b="1" sz="1200" strike="noStrike">
              <a:solidFill>
                <a:schemeClr val="dk1"/>
              </a:solidFill>
              <a:latin typeface="Arial"/>
              <a:ea typeface="Arial"/>
              <a:cs typeface="Arial"/>
              <a:sym typeface="Arial"/>
            </a:endParaRPr>
          </a:p>
          <a:p>
            <a:pPr indent="-228960" lvl="0" marL="241200" marR="0" rtl="0" algn="l">
              <a:lnSpc>
                <a:spcPct val="109000"/>
              </a:lnSpc>
              <a:spcBef>
                <a:spcPts val="0"/>
              </a:spcBef>
              <a:spcAft>
                <a:spcPts val="0"/>
              </a:spcAft>
              <a:buClr>
                <a:srgbClr val="232F3E"/>
              </a:buClr>
              <a:buSzPts val="1200"/>
              <a:buFont typeface="Noto Sans Symbols"/>
              <a:buAutoNum type="arabicPeriod" startAt="7"/>
            </a:pPr>
            <a:r>
              <a:rPr lang="pt-BR" sz="1200" strike="noStrike">
                <a:solidFill>
                  <a:srgbClr val="232F3E"/>
                </a:solidFill>
                <a:latin typeface="Arial"/>
                <a:ea typeface="Arial"/>
                <a:cs typeface="Arial"/>
                <a:sym typeface="Arial"/>
              </a:rPr>
              <a:t>Nuvens privadas virtuais (VPCs) são redes virtuais que você pode criar e que são mescladas com o restante da nuvem AWS. Verdade ou Falso?</a:t>
            </a:r>
            <a:endParaRPr/>
          </a:p>
          <a:p>
            <a:pPr indent="0" lvl="0" marL="444500" marR="0" rtl="0" algn="l">
              <a:lnSpc>
                <a:spcPct val="109000"/>
              </a:lnSpc>
              <a:spcBef>
                <a:spcPts val="0"/>
              </a:spcBef>
              <a:spcAft>
                <a:spcPts val="0"/>
              </a:spcAft>
              <a:buNone/>
            </a:pPr>
            <a:r>
              <a:rPr lang="pt-BR" sz="1200" strike="noStrike">
                <a:solidFill>
                  <a:srgbClr val="232F3E"/>
                </a:solidFill>
                <a:latin typeface="Arial"/>
                <a:ea typeface="Arial"/>
                <a:cs typeface="Arial"/>
                <a:sym typeface="Arial"/>
              </a:rPr>
              <a:t>Diga: Nuvens privadas virtuais (VPCs) são redes virtuais que você pode criar e que são mescladas com o restante da nuvem AWS. Isso é verdadeiro ou falso? Explique seu raciocínio.</a:t>
            </a:r>
            <a:endParaRPr/>
          </a:p>
          <a:p>
            <a:pPr indent="0" lvl="0" marL="444500" marR="0" rtl="0" algn="l">
              <a:lnSpc>
                <a:spcPct val="109000"/>
              </a:lnSpc>
              <a:spcBef>
                <a:spcPts val="0"/>
              </a:spcBef>
              <a:spcAft>
                <a:spcPts val="0"/>
              </a:spcAft>
              <a:buNone/>
            </a:pPr>
            <a:r>
              <a:rPr b="1" lang="pt-BR" sz="1200" strike="noStrike">
                <a:solidFill>
                  <a:srgbClr val="232F3E"/>
                </a:solidFill>
                <a:latin typeface="Arial"/>
                <a:ea typeface="Arial"/>
                <a:cs typeface="Arial"/>
                <a:sym typeface="Arial"/>
              </a:rPr>
              <a:t>[Resposta: Falso. VPCs são logicamente isolados do resto da nuvem AWS.]</a:t>
            </a:r>
            <a:endParaRPr/>
          </a:p>
          <a:p>
            <a:pPr indent="0" lvl="0" marL="12240" marR="0" rtl="0" algn="l">
              <a:lnSpc>
                <a:spcPct val="109000"/>
              </a:lnSpc>
              <a:spcBef>
                <a:spcPts val="0"/>
              </a:spcBef>
              <a:spcAft>
                <a:spcPts val="0"/>
              </a:spcAft>
              <a:buNone/>
            </a:pPr>
            <a:r>
              <a:t/>
            </a:r>
            <a:endParaRPr sz="1200" strike="noStrike">
              <a:solidFill>
                <a:schemeClr val="dk1"/>
              </a:solidFill>
              <a:latin typeface="Arial"/>
              <a:ea typeface="Arial"/>
              <a:cs typeface="Arial"/>
              <a:sym typeface="Arial"/>
            </a:endParaRPr>
          </a:p>
          <a:p>
            <a:pPr indent="-228960" lvl="0" marL="241200" marR="0" rtl="0" algn="l">
              <a:lnSpc>
                <a:spcPct val="109000"/>
              </a:lnSpc>
              <a:spcBef>
                <a:spcPts val="0"/>
              </a:spcBef>
              <a:spcAft>
                <a:spcPts val="0"/>
              </a:spcAft>
              <a:buClr>
                <a:srgbClr val="232F3E"/>
              </a:buClr>
              <a:buSzPts val="1200"/>
              <a:buFont typeface="Noto Sans Symbols"/>
              <a:buAutoNum type="arabicPeriod" startAt="8"/>
            </a:pPr>
            <a:r>
              <a:rPr lang="pt-BR" sz="1200" strike="noStrike">
                <a:solidFill>
                  <a:srgbClr val="232F3E"/>
                </a:solidFill>
                <a:latin typeface="Arial"/>
                <a:ea typeface="Arial"/>
                <a:cs typeface="Arial"/>
                <a:sym typeface="Arial"/>
              </a:rPr>
              <a:t>Suas instâncias continuam em execução até que você as interrompa ou encerre ou até que falhem. Se uma instância falhar, você pode iniciar uma nova no AMI. Verdade ou Falso?</a:t>
            </a:r>
            <a:endParaRPr/>
          </a:p>
          <a:p>
            <a:pPr indent="0" lvl="0" marL="444500" marR="0" rtl="0" algn="l">
              <a:lnSpc>
                <a:spcPct val="109000"/>
              </a:lnSpc>
              <a:spcBef>
                <a:spcPts val="0"/>
              </a:spcBef>
              <a:spcAft>
                <a:spcPts val="0"/>
              </a:spcAft>
              <a:buNone/>
            </a:pPr>
            <a:r>
              <a:rPr lang="pt-BR" sz="1200" strike="noStrike">
                <a:solidFill>
                  <a:srgbClr val="232F3E"/>
                </a:solidFill>
                <a:latin typeface="Arial"/>
                <a:ea typeface="Arial"/>
                <a:cs typeface="Arial"/>
                <a:sym typeface="Arial"/>
              </a:rPr>
              <a:t>Diga: Suas instâncias continuam em execução até que você as interrompa ou encerre ou até que falhem. Se uma instância falhar, você pode iniciar uma nova no AMI. Isso é verdadeiro ou falso? </a:t>
            </a:r>
            <a:r>
              <a:rPr b="1" lang="pt-BR" sz="1200" strike="noStrike">
                <a:solidFill>
                  <a:srgbClr val="232F3E"/>
                </a:solidFill>
                <a:latin typeface="Arial"/>
                <a:ea typeface="Arial"/>
                <a:cs typeface="Arial"/>
                <a:sym typeface="Arial"/>
              </a:rPr>
              <a:t>Explique seu raciocínio. [Resposta: Verdade.]</a:t>
            </a:r>
            <a:endParaRPr b="1" sz="1200" strike="noStrike">
              <a:solidFill>
                <a:schemeClr val="dk1"/>
              </a:solidFill>
              <a:latin typeface="Arial"/>
              <a:ea typeface="Arial"/>
              <a:cs typeface="Arial"/>
              <a:sym typeface="Arial"/>
            </a:endParaRPr>
          </a:p>
          <a:p>
            <a:pPr indent="0" lvl="0" marL="0" marR="0" rtl="0" algn="l">
              <a:lnSpc>
                <a:spcPct val="100000"/>
              </a:lnSpc>
              <a:spcBef>
                <a:spcPts val="40"/>
              </a:spcBef>
              <a:spcAft>
                <a:spcPts val="0"/>
              </a:spcAft>
              <a:buNone/>
            </a:pPr>
            <a:r>
              <a:t/>
            </a:r>
            <a:endParaRPr sz="1200" strike="noStrike">
              <a:solidFill>
                <a:schemeClr val="dk1"/>
              </a:solidFill>
              <a:latin typeface="Arial"/>
              <a:ea typeface="Arial"/>
              <a:cs typeface="Arial"/>
              <a:sym typeface="Arial"/>
            </a:endParaRPr>
          </a:p>
          <a:p>
            <a:pPr indent="-228960" lvl="0" marL="241200" marR="0" rtl="0" algn="l">
              <a:lnSpc>
                <a:spcPct val="109000"/>
              </a:lnSpc>
              <a:spcBef>
                <a:spcPts val="0"/>
              </a:spcBef>
              <a:spcAft>
                <a:spcPts val="0"/>
              </a:spcAft>
              <a:buClr>
                <a:srgbClr val="232F3E"/>
              </a:buClr>
              <a:buSzPts val="1200"/>
              <a:buFont typeface="Noto Sans Symbols"/>
              <a:buAutoNum type="arabicPeriod" startAt="9"/>
            </a:pPr>
            <a:r>
              <a:rPr lang="pt-BR" sz="1200" strike="noStrike">
                <a:solidFill>
                  <a:srgbClr val="232F3E"/>
                </a:solidFill>
                <a:latin typeface="Arial"/>
                <a:ea typeface="Arial"/>
                <a:cs typeface="Arial"/>
                <a:sym typeface="Arial"/>
              </a:rPr>
              <a:t>As regras de entrada controlam o tráfego de saída de sua instância e as regras de entrada controlam o tráfego de entrada em sua instância. Verdade ou Falso?</a:t>
            </a:r>
            <a:endParaRPr/>
          </a:p>
          <a:p>
            <a:pPr indent="0" lvl="0" marL="444500" marR="0" rtl="0" algn="l">
              <a:lnSpc>
                <a:spcPct val="109000"/>
              </a:lnSpc>
              <a:spcBef>
                <a:spcPts val="0"/>
              </a:spcBef>
              <a:spcAft>
                <a:spcPts val="0"/>
              </a:spcAft>
              <a:buNone/>
            </a:pPr>
            <a:r>
              <a:rPr lang="pt-BR" sz="1200" strike="noStrike">
                <a:solidFill>
                  <a:srgbClr val="232F3E"/>
                </a:solidFill>
                <a:latin typeface="Arial"/>
                <a:ea typeface="Arial"/>
                <a:cs typeface="Arial"/>
                <a:sym typeface="Arial"/>
              </a:rPr>
              <a:t>Diga: As regras de entrada controlam o tráfego de saída de sua instância e as regras de entrada controlam o tráfego de entrada em sua instância. Isso é verdadeiro ou falso? Explique seu raciocínio.</a:t>
            </a:r>
            <a:endParaRPr/>
          </a:p>
          <a:p>
            <a:pPr indent="0" lvl="0" marL="444500" marR="0" rtl="0" algn="l">
              <a:lnSpc>
                <a:spcPct val="109000"/>
              </a:lnSpc>
              <a:spcBef>
                <a:spcPts val="0"/>
              </a:spcBef>
              <a:spcAft>
                <a:spcPts val="0"/>
              </a:spcAft>
              <a:buNone/>
            </a:pPr>
            <a:r>
              <a:rPr b="1" lang="pt-BR" sz="1200" strike="noStrike">
                <a:solidFill>
                  <a:srgbClr val="232F3E"/>
                </a:solidFill>
                <a:latin typeface="Arial"/>
                <a:ea typeface="Arial"/>
                <a:cs typeface="Arial"/>
                <a:sym typeface="Arial"/>
              </a:rPr>
              <a:t>[Resposta: Falso. As regras de entrada controlam o tráfego de entrada para sua instância e as regras de saída controlam o tráfego de saída de sua instância.]</a:t>
            </a:r>
            <a:endParaRPr/>
          </a:p>
          <a:p>
            <a:pPr indent="0" lvl="0" marL="444500" marR="0" rtl="0" algn="l">
              <a:lnSpc>
                <a:spcPct val="109000"/>
              </a:lnSpc>
              <a:spcBef>
                <a:spcPts val="0"/>
              </a:spcBef>
              <a:spcAft>
                <a:spcPts val="0"/>
              </a:spcAft>
              <a:buNone/>
            </a:pPr>
            <a:r>
              <a:t/>
            </a:r>
            <a:endParaRPr b="1" sz="1200" strike="noStrike">
              <a:solidFill>
                <a:schemeClr val="dk1"/>
              </a:solidFill>
              <a:latin typeface="Arial"/>
              <a:ea typeface="Arial"/>
              <a:cs typeface="Arial"/>
              <a:sym typeface="Arial"/>
            </a:endParaRPr>
          </a:p>
          <a:p>
            <a:pPr indent="-228960" lvl="0" marL="241200" marR="0" rtl="0" algn="l">
              <a:lnSpc>
                <a:spcPct val="109000"/>
              </a:lnSpc>
              <a:spcBef>
                <a:spcPts val="6"/>
              </a:spcBef>
              <a:spcAft>
                <a:spcPts val="0"/>
              </a:spcAft>
              <a:buClr>
                <a:srgbClr val="232F3E"/>
              </a:buClr>
              <a:buSzPts val="1200"/>
              <a:buFont typeface="Noto Sans Symbols"/>
              <a:buAutoNum type="arabicPeriod" startAt="10"/>
            </a:pPr>
            <a:r>
              <a:rPr lang="pt-BR" sz="1200" strike="noStrike">
                <a:solidFill>
                  <a:srgbClr val="232F3E"/>
                </a:solidFill>
                <a:latin typeface="Arial"/>
                <a:ea typeface="Arial"/>
                <a:cs typeface="Arial"/>
                <a:sym typeface="Arial"/>
              </a:rPr>
              <a:t>Se você não especificar um grupo de segurança, o Amazon EC2 usa o grupo de segurança padrão. Verdadeiro ou falso?</a:t>
            </a:r>
            <a:endParaRPr/>
          </a:p>
          <a:p>
            <a:pPr indent="0" lvl="0" marL="444500" marR="0" rtl="0" algn="l">
              <a:lnSpc>
                <a:spcPct val="109000"/>
              </a:lnSpc>
              <a:spcBef>
                <a:spcPts val="6"/>
              </a:spcBef>
              <a:spcAft>
                <a:spcPts val="0"/>
              </a:spcAft>
              <a:buNone/>
            </a:pPr>
            <a:r>
              <a:rPr lang="pt-BR" sz="1200" strike="noStrike">
                <a:solidFill>
                  <a:srgbClr val="232F3E"/>
                </a:solidFill>
                <a:latin typeface="Arial"/>
                <a:ea typeface="Arial"/>
                <a:cs typeface="Arial"/>
                <a:sym typeface="Arial"/>
              </a:rPr>
              <a:t>Diga: Se você não especificar um grupo de segurança, o Amazon EC2 usa o grupo de segurança padrão. Verdadeiro ou falso? Explique seu raciocínio.</a:t>
            </a:r>
            <a:endParaRPr/>
          </a:p>
          <a:p>
            <a:pPr indent="0" lvl="0" marL="444500" marR="0" rtl="0" algn="l">
              <a:lnSpc>
                <a:spcPct val="109000"/>
              </a:lnSpc>
              <a:spcBef>
                <a:spcPts val="6"/>
              </a:spcBef>
              <a:spcAft>
                <a:spcPts val="0"/>
              </a:spcAft>
              <a:buNone/>
            </a:pPr>
            <a:r>
              <a:rPr b="1" lang="pt-BR" sz="1200" strike="noStrike">
                <a:solidFill>
                  <a:srgbClr val="232F3E"/>
                </a:solidFill>
                <a:latin typeface="Arial"/>
                <a:ea typeface="Arial"/>
                <a:cs typeface="Arial"/>
                <a:sym typeface="Arial"/>
              </a:rPr>
              <a:t>[Resposta: Verdade.]</a:t>
            </a:r>
            <a:br>
              <a:rPr lang="pt-BR" sz="1200">
                <a:solidFill>
                  <a:schemeClr val="dk1"/>
                </a:solidFill>
                <a:latin typeface="Arial"/>
                <a:ea typeface="Arial"/>
                <a:cs typeface="Arial"/>
                <a:sym typeface="Arial"/>
              </a:rPr>
            </a:br>
            <a:endParaRPr sz="1200" strike="noStrike">
              <a:solidFill>
                <a:schemeClr val="dk1"/>
              </a:solidFill>
              <a:latin typeface="Arial"/>
              <a:ea typeface="Arial"/>
              <a:cs typeface="Arial"/>
              <a:sym typeface="Arial"/>
            </a:endParaRPr>
          </a:p>
        </p:txBody>
      </p:sp>
      <p:sp>
        <p:nvSpPr>
          <p:cNvPr id="394" name="Google Shape;394;p24"/>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pt-BR" sz="1050" strike="noStrike">
                <a:solidFill>
                  <a:srgbClr val="000000"/>
                </a:solidFill>
                <a:latin typeface="Calibri"/>
                <a:ea typeface="Calibri"/>
                <a:cs typeface="Calibri"/>
                <a:sym typeface="Calibri"/>
              </a:rPr>
              <a:t>© 2020, Amazon Web Services, Inc. or its affiliates. All rights reserved</a:t>
            </a:r>
            <a:br>
              <a:rPr lang="pt-BR" sz="1800">
                <a:solidFill>
                  <a:schemeClr val="dk1"/>
                </a:solidFill>
                <a:latin typeface="Arial"/>
                <a:ea typeface="Arial"/>
                <a:cs typeface="Arial"/>
                <a:sym typeface="Arial"/>
              </a:rPr>
            </a:br>
            <a:fld id="{00000000-1234-1234-1234-123412341234}" type="slidenum">
              <a:rPr b="0" lang="pt-BR" sz="1050" strike="noStrike">
                <a:solidFill>
                  <a:srgbClr val="8B8B8B"/>
                </a:solidFill>
                <a:latin typeface="Calibri"/>
                <a:ea typeface="Calibri"/>
                <a:cs typeface="Calibri"/>
                <a:sym typeface="Calibri"/>
              </a:rPr>
              <a:t>‹#›</a:t>
            </a:fld>
            <a:endParaRPr b="0" sz="105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sz="1050"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5"/>
          <p:cNvSpPr/>
          <p:nvPr/>
        </p:nvSpPr>
        <p:spPr>
          <a:xfrm>
            <a:off x="312660" y="1569720"/>
            <a:ext cx="7146720" cy="4855464"/>
          </a:xfrm>
          <a:prstGeom prst="rect">
            <a:avLst/>
          </a:prstGeom>
          <a:noFill/>
          <a:ln>
            <a:noFill/>
          </a:ln>
        </p:spPr>
        <p:txBody>
          <a:bodyPr anchorCtr="0" anchor="t" bIns="0" lIns="0" spcFirstLastPara="1" rIns="0" wrap="square" tIns="32400">
            <a:noAutofit/>
          </a:bodyPr>
          <a:lstStyle/>
          <a:p>
            <a:pPr indent="0" lvl="0" marL="12600" marR="0" rtl="0" algn="l">
              <a:lnSpc>
                <a:spcPct val="100000"/>
              </a:lnSpc>
              <a:spcBef>
                <a:spcPts val="0"/>
              </a:spcBef>
              <a:spcAft>
                <a:spcPts val="0"/>
              </a:spcAft>
              <a:buNone/>
            </a:pPr>
            <a:r>
              <a:rPr b="1" lang="pt-BR" sz="1400" strike="noStrike">
                <a:solidFill>
                  <a:srgbClr val="232F3E"/>
                </a:solidFill>
                <a:latin typeface="Arial"/>
                <a:ea typeface="Arial"/>
                <a:cs typeface="Arial"/>
                <a:sym typeface="Arial"/>
              </a:rPr>
              <a:t>Avaliação de tarefas</a:t>
            </a:r>
            <a:endParaRPr/>
          </a:p>
          <a:p>
            <a:pPr indent="-342900" lvl="0" marL="360363" marR="0" rtl="0" algn="l">
              <a:lnSpc>
                <a:spcPct val="100000"/>
              </a:lnSpc>
              <a:spcBef>
                <a:spcPts val="0"/>
              </a:spcBef>
              <a:spcAft>
                <a:spcPts val="0"/>
              </a:spcAft>
              <a:buClr>
                <a:srgbClr val="232F3E"/>
              </a:buClr>
              <a:buSzPts val="1200"/>
              <a:buFont typeface="Arial"/>
              <a:buAutoNum type="arabicPeriod"/>
            </a:pPr>
            <a:r>
              <a:rPr b="0" lang="pt-BR" sz="1200" strike="noStrike">
                <a:solidFill>
                  <a:srgbClr val="232F3E"/>
                </a:solidFill>
                <a:latin typeface="Arial"/>
                <a:ea typeface="Arial"/>
                <a:cs typeface="Arial"/>
                <a:sym typeface="Arial"/>
              </a:rPr>
              <a:t>O objetivo do serviço da web conhecido como Amazon EC2 é fornecer capacidade de computação redimensionável na nuvem na forma de uma máquina virtual. Verdadeiro ou falso</a:t>
            </a:r>
            <a:r>
              <a:rPr lang="pt-BR" sz="1200">
                <a:solidFill>
                  <a:srgbClr val="232F3E"/>
                </a:solidFill>
                <a:latin typeface="Arial"/>
                <a:ea typeface="Arial"/>
                <a:cs typeface="Arial"/>
                <a:sym typeface="Arial"/>
              </a:rPr>
              <a:t>?</a:t>
            </a:r>
            <a:br>
              <a:rPr lang="pt-BR" sz="1200">
                <a:solidFill>
                  <a:schemeClr val="dk1"/>
                </a:solidFill>
                <a:latin typeface="Arial"/>
                <a:ea typeface="Arial"/>
                <a:cs typeface="Arial"/>
                <a:sym typeface="Arial"/>
              </a:rPr>
            </a:br>
            <a:r>
              <a:rPr lang="pt-BR" sz="1200">
                <a:solidFill>
                  <a:srgbClr val="232F3E"/>
                </a:solidFill>
                <a:latin typeface="Arial"/>
                <a:ea typeface="Arial"/>
                <a:cs typeface="Arial"/>
                <a:sym typeface="Arial"/>
              </a:rPr>
              <a:t>Diga: O objetivo do serviço da web conhecido como Amazon EC2 é fornecer capacidade de computação redimensionável na nuvem na forma de uma máquina virtual.</a:t>
            </a:r>
            <a:endParaRPr/>
          </a:p>
          <a:p>
            <a:pPr indent="0" lvl="0" marL="360363" marR="0" rtl="0" algn="l">
              <a:lnSpc>
                <a:spcPct val="100000"/>
              </a:lnSpc>
              <a:spcBef>
                <a:spcPts val="0"/>
              </a:spcBef>
              <a:spcAft>
                <a:spcPts val="0"/>
              </a:spcAft>
              <a:buNone/>
            </a:pPr>
            <a:r>
              <a:rPr lang="pt-BR" sz="1200">
                <a:solidFill>
                  <a:srgbClr val="232F3E"/>
                </a:solidFill>
                <a:latin typeface="Arial"/>
                <a:ea typeface="Arial"/>
                <a:cs typeface="Arial"/>
                <a:sym typeface="Arial"/>
              </a:rPr>
              <a:t>Isso é verdadeiro ou falso? Explique seu raciocínio.</a:t>
            </a:r>
            <a:endParaRPr/>
          </a:p>
          <a:p>
            <a:pPr indent="0" lvl="0" marL="360363" marR="0" rtl="0" algn="l">
              <a:lnSpc>
                <a:spcPct val="109000"/>
              </a:lnSpc>
              <a:spcBef>
                <a:spcPts val="0"/>
              </a:spcBef>
              <a:spcAft>
                <a:spcPts val="0"/>
              </a:spcAft>
              <a:buNone/>
            </a:pPr>
            <a:r>
              <a:rPr b="1" lang="pt-BR" sz="1200">
                <a:solidFill>
                  <a:srgbClr val="232F3E"/>
                </a:solidFill>
                <a:latin typeface="Arial"/>
                <a:ea typeface="Arial"/>
                <a:cs typeface="Arial"/>
                <a:sym typeface="Arial"/>
              </a:rPr>
              <a:t>[Resposta: Verdadeiro]</a:t>
            </a:r>
            <a:endParaRPr/>
          </a:p>
          <a:p>
            <a:pPr indent="0" lvl="0" marL="360363" marR="0" rtl="0" algn="l">
              <a:lnSpc>
                <a:spcPct val="109000"/>
              </a:lnSpc>
              <a:spcBef>
                <a:spcPts val="0"/>
              </a:spcBef>
              <a:spcAft>
                <a:spcPts val="0"/>
              </a:spcAft>
              <a:buNone/>
            </a:pPr>
            <a:r>
              <a:t/>
            </a:r>
            <a:endParaRPr b="1" sz="1200" strike="noStrike">
              <a:solidFill>
                <a:schemeClr val="dk1"/>
              </a:solidFill>
              <a:latin typeface="Arial"/>
              <a:ea typeface="Arial"/>
              <a:cs typeface="Arial"/>
              <a:sym typeface="Arial"/>
            </a:endParaRPr>
          </a:p>
          <a:p>
            <a:pPr indent="-227013" lvl="0" marL="268288" marR="0" rtl="0" algn="l">
              <a:lnSpc>
                <a:spcPct val="109000"/>
              </a:lnSpc>
              <a:spcBef>
                <a:spcPts val="0"/>
              </a:spcBef>
              <a:spcAft>
                <a:spcPts val="0"/>
              </a:spcAft>
              <a:buClr>
                <a:srgbClr val="232F3E"/>
              </a:buClr>
              <a:buSzPts val="1200"/>
              <a:buFont typeface="Noto Sans Symbols"/>
              <a:buAutoNum type="arabicPeriod" startAt="2"/>
            </a:pPr>
            <a:r>
              <a:rPr b="0" lang="pt-BR" sz="1200" strike="noStrike">
                <a:solidFill>
                  <a:srgbClr val="232F3E"/>
                </a:solidFill>
                <a:latin typeface="Arial"/>
                <a:ea typeface="Arial"/>
                <a:cs typeface="Arial"/>
                <a:sym typeface="Arial"/>
              </a:rPr>
              <a:t>O objetivo de uma Amazon Machine Image (AMI) é servir como um modelo para criar uma máquina virtual no Amazon EC2. Existe apenas um modelo para diferentes tipos de máquinas. Verdadeiro ou falso?</a:t>
            </a:r>
            <a:endParaRPr/>
          </a:p>
          <a:p>
            <a:pPr indent="0" lvl="0" marL="444500" marR="0" rtl="0" algn="l">
              <a:lnSpc>
                <a:spcPct val="109000"/>
              </a:lnSpc>
              <a:spcBef>
                <a:spcPts val="0"/>
              </a:spcBef>
              <a:spcAft>
                <a:spcPts val="0"/>
              </a:spcAft>
              <a:buNone/>
            </a:pPr>
            <a:r>
              <a:rPr b="0" lang="pt-BR" sz="1200" strike="noStrike">
                <a:solidFill>
                  <a:srgbClr val="232F3E"/>
                </a:solidFill>
                <a:latin typeface="Arial"/>
                <a:ea typeface="Arial"/>
                <a:cs typeface="Arial"/>
                <a:sym typeface="Arial"/>
              </a:rPr>
              <a:t>Diga: O objetivo de uma Amazon Machine Image (AMI) é servir como um modelo para criar uma máquina virtual no Amazon EC2. Existe apenas um modelo para diferentes tipos de máquinas. Isso é verdadeiro ou falso? Explique seu raciocínio</a:t>
            </a:r>
            <a:r>
              <a:rPr b="1" lang="pt-BR" sz="1200" strike="noStrike">
                <a:solidFill>
                  <a:srgbClr val="232F3E"/>
                </a:solidFill>
                <a:latin typeface="Arial"/>
                <a:ea typeface="Arial"/>
                <a:cs typeface="Arial"/>
                <a:sym typeface="Arial"/>
              </a:rPr>
              <a:t>.</a:t>
            </a:r>
            <a:endParaRPr/>
          </a:p>
          <a:p>
            <a:pPr indent="0" lvl="0" marL="444500" marR="0" rtl="0" algn="l">
              <a:lnSpc>
                <a:spcPct val="109000"/>
              </a:lnSpc>
              <a:spcBef>
                <a:spcPts val="0"/>
              </a:spcBef>
              <a:spcAft>
                <a:spcPts val="0"/>
              </a:spcAft>
              <a:buNone/>
            </a:pPr>
            <a:r>
              <a:rPr b="1" lang="pt-BR" sz="1200" strike="noStrike">
                <a:solidFill>
                  <a:srgbClr val="232F3E"/>
                </a:solidFill>
                <a:latin typeface="Arial"/>
                <a:ea typeface="Arial"/>
                <a:cs typeface="Arial"/>
                <a:sym typeface="Arial"/>
              </a:rPr>
              <a:t>[Resposta: Falso. Existem diferentes modelos para diferentes tipos de máquinas.]</a:t>
            </a:r>
            <a:endParaRPr/>
          </a:p>
          <a:p>
            <a:pPr indent="0" lvl="0" marL="41275" marR="0" rtl="0" algn="l">
              <a:lnSpc>
                <a:spcPct val="109000"/>
              </a:lnSpc>
              <a:spcBef>
                <a:spcPts val="0"/>
              </a:spcBef>
              <a:spcAft>
                <a:spcPts val="0"/>
              </a:spcAft>
              <a:buNone/>
            </a:pPr>
            <a:r>
              <a:t/>
            </a:r>
            <a:endParaRPr b="0" sz="1200" strike="noStrike">
              <a:solidFill>
                <a:schemeClr val="dk1"/>
              </a:solidFill>
              <a:latin typeface="Arial"/>
              <a:ea typeface="Arial"/>
              <a:cs typeface="Arial"/>
              <a:sym typeface="Arial"/>
            </a:endParaRPr>
          </a:p>
          <a:p>
            <a:pPr indent="-227013" lvl="0" marL="268288" marR="0" rtl="0" algn="l">
              <a:lnSpc>
                <a:spcPct val="109000"/>
              </a:lnSpc>
              <a:spcBef>
                <a:spcPts val="0"/>
              </a:spcBef>
              <a:spcAft>
                <a:spcPts val="0"/>
              </a:spcAft>
              <a:buClr>
                <a:srgbClr val="232F3E"/>
              </a:buClr>
              <a:buSzPts val="1200"/>
              <a:buFont typeface="Noto Sans Symbols"/>
              <a:buAutoNum type="arabicPeriod" startAt="3"/>
            </a:pPr>
            <a:r>
              <a:rPr b="0" lang="pt-BR" sz="1200" strike="noStrike">
                <a:solidFill>
                  <a:srgbClr val="232F3E"/>
                </a:solidFill>
                <a:latin typeface="Arial"/>
                <a:ea typeface="Arial"/>
                <a:cs typeface="Arial"/>
                <a:sym typeface="Arial"/>
              </a:rPr>
              <a:t>Você selecionou t2.micro AMI porque as instâncias T2 são de baixo custo, tipos de instância de propósito geral que fornecem um nível básico de desempenho da CPU com a capacidade de estourar acima da linha de base quando necessário. Verdadeiro ou falso?</a:t>
            </a:r>
            <a:endParaRPr/>
          </a:p>
          <a:p>
            <a:pPr indent="0" lvl="0" marL="444500" marR="0" rtl="0" algn="l">
              <a:lnSpc>
                <a:spcPct val="109000"/>
              </a:lnSpc>
              <a:spcBef>
                <a:spcPts val="0"/>
              </a:spcBef>
              <a:spcAft>
                <a:spcPts val="0"/>
              </a:spcAft>
              <a:buNone/>
            </a:pPr>
            <a:r>
              <a:rPr b="0" lang="pt-BR" sz="1200" strike="noStrike">
                <a:solidFill>
                  <a:srgbClr val="232F3E"/>
                </a:solidFill>
                <a:latin typeface="Arial"/>
                <a:ea typeface="Arial"/>
                <a:cs typeface="Arial"/>
                <a:sym typeface="Arial"/>
              </a:rPr>
              <a:t>Diga: Você selecionou t2.micro AMI porque as instâncias T2 são de baixo custo, tipos de instância de propósito geral que fornecem um nível básico de desempenho da CPU com a capacidade de estourar acima da linha base quando necessário. Isso é verdadeiro ou falso? Explique seu raciocínio.</a:t>
            </a:r>
            <a:endParaRPr/>
          </a:p>
          <a:p>
            <a:pPr indent="0" lvl="0" marL="444500" marR="0" rtl="0" algn="l">
              <a:lnSpc>
                <a:spcPct val="109000"/>
              </a:lnSpc>
              <a:spcBef>
                <a:spcPts val="0"/>
              </a:spcBef>
              <a:spcAft>
                <a:spcPts val="0"/>
              </a:spcAft>
              <a:buNone/>
            </a:pPr>
            <a:r>
              <a:rPr b="1" lang="pt-BR" sz="1200" strike="noStrike">
                <a:solidFill>
                  <a:srgbClr val="232F3E"/>
                </a:solidFill>
                <a:latin typeface="Arial"/>
                <a:ea typeface="Arial"/>
                <a:cs typeface="Arial"/>
                <a:sym typeface="Arial"/>
              </a:rPr>
              <a:t>[Resposta: Verdade.] </a:t>
            </a:r>
            <a:endParaRPr b="1" sz="1200" strike="noStrike">
              <a:solidFill>
                <a:schemeClr val="dk1"/>
              </a:solidFill>
              <a:latin typeface="Arial"/>
              <a:ea typeface="Arial"/>
              <a:cs typeface="Arial"/>
              <a:sym typeface="Arial"/>
            </a:endParaRPr>
          </a:p>
        </p:txBody>
      </p:sp>
      <p:sp>
        <p:nvSpPr>
          <p:cNvPr id="402" name="Google Shape;402;p25"/>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pt-BR" sz="1050" strike="noStrike">
                <a:solidFill>
                  <a:srgbClr val="000000"/>
                </a:solidFill>
                <a:latin typeface="Calibri"/>
                <a:ea typeface="Calibri"/>
                <a:cs typeface="Calibri"/>
                <a:sym typeface="Calibri"/>
              </a:rPr>
              <a:t>© 2020, Amazon Web Services, Inc. or its affiliates. All rights reserved</a:t>
            </a:r>
            <a:br>
              <a:rPr lang="pt-BR" sz="1800">
                <a:solidFill>
                  <a:schemeClr val="dk1"/>
                </a:solidFill>
                <a:latin typeface="Arial"/>
                <a:ea typeface="Arial"/>
                <a:cs typeface="Arial"/>
                <a:sym typeface="Arial"/>
              </a:rPr>
            </a:br>
            <a:fld id="{00000000-1234-1234-1234-123412341234}" type="slidenum">
              <a:rPr b="0" lang="pt-BR" sz="1050" strike="noStrike">
                <a:solidFill>
                  <a:srgbClr val="8B8B8B"/>
                </a:solidFill>
                <a:latin typeface="Calibri"/>
                <a:ea typeface="Calibri"/>
                <a:cs typeface="Calibri"/>
                <a:sym typeface="Calibri"/>
              </a:rPr>
              <a:t>‹#›</a:t>
            </a:fld>
            <a:endParaRPr b="0" sz="105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sz="1050"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6"/>
          <p:cNvSpPr/>
          <p:nvPr/>
        </p:nvSpPr>
        <p:spPr>
          <a:xfrm>
            <a:off x="76140" y="1821000"/>
            <a:ext cx="7619760" cy="7420536"/>
          </a:xfrm>
          <a:prstGeom prst="rect">
            <a:avLst/>
          </a:prstGeom>
          <a:noFill/>
          <a:ln>
            <a:noFill/>
          </a:ln>
        </p:spPr>
        <p:txBody>
          <a:bodyPr anchorCtr="0" anchor="t" bIns="0" lIns="0" spcFirstLastPara="1" rIns="0" wrap="square" tIns="32400">
            <a:noAutofit/>
          </a:bodyPr>
          <a:lstStyle/>
          <a:p>
            <a:pPr indent="-228600" lvl="0" marL="228600" marR="0" rtl="0" algn="l">
              <a:lnSpc>
                <a:spcPct val="110000"/>
              </a:lnSpc>
              <a:spcBef>
                <a:spcPts val="0"/>
              </a:spcBef>
              <a:spcAft>
                <a:spcPts val="0"/>
              </a:spcAft>
              <a:buClr>
                <a:srgbClr val="232F3E"/>
              </a:buClr>
              <a:buSzPts val="1200"/>
              <a:buFont typeface="Arial"/>
              <a:buAutoNum type="arabicParenR" startAt="4"/>
            </a:pPr>
            <a:r>
              <a:rPr b="0" lang="pt-BR" sz="1200" strike="noStrike">
                <a:solidFill>
                  <a:srgbClr val="232F3E"/>
                </a:solidFill>
                <a:latin typeface="Arial"/>
                <a:ea typeface="Arial"/>
                <a:cs typeface="Arial"/>
                <a:sym typeface="Arial"/>
              </a:rPr>
              <a:t>Ao iniciar uma instância no Amazon EC2, você tem a opção de passar dados do usuário para a instância que podem ser usados para realizar tarefas de configuração automatizadas comuns e até mesmo executar scripts após o início da instância. Você pode passar dois tipos de dados do usuário para o Amazon EC2: scripts de shell e diretivas de inicialização em nuvem. Verdadeiro ou falso?</a:t>
            </a:r>
            <a:endParaRPr/>
          </a:p>
          <a:p>
            <a:pPr indent="0" lvl="0" marL="360363" marR="0" rtl="0" algn="l">
              <a:lnSpc>
                <a:spcPct val="110000"/>
              </a:lnSpc>
              <a:spcBef>
                <a:spcPts val="0"/>
              </a:spcBef>
              <a:spcAft>
                <a:spcPts val="0"/>
              </a:spcAft>
              <a:buNone/>
            </a:pPr>
            <a:r>
              <a:rPr b="0" lang="pt-BR" sz="1200" strike="noStrike">
                <a:solidFill>
                  <a:srgbClr val="232F3E"/>
                </a:solidFill>
                <a:latin typeface="Arial"/>
                <a:ea typeface="Arial"/>
                <a:cs typeface="Arial"/>
                <a:sym typeface="Arial"/>
              </a:rPr>
              <a:t>Diga: Ao iniciar uma instância no Amazon EC2, você tem a opção de passar dados do usuário para a instância que podem ser usados para executar tarefas de configuração automatizadas comuns e até mesmo executar scripts após o início da instância. Você pode passar dois tipos de dados do usuário para o Amazon EC2: scripts de shell e diretivas de inicialização em nuvem. Isso é verdadeiro ou falso? Explique seu raciocínio.</a:t>
            </a:r>
            <a:endParaRPr/>
          </a:p>
          <a:p>
            <a:pPr indent="0" lvl="0" marL="360363" marR="0" rtl="0" algn="l">
              <a:lnSpc>
                <a:spcPct val="110000"/>
              </a:lnSpc>
              <a:spcBef>
                <a:spcPts val="0"/>
              </a:spcBef>
              <a:spcAft>
                <a:spcPts val="0"/>
              </a:spcAft>
              <a:buNone/>
            </a:pPr>
            <a:r>
              <a:rPr b="1" lang="pt-BR" sz="1200" strike="noStrike">
                <a:solidFill>
                  <a:srgbClr val="232F3E"/>
                </a:solidFill>
                <a:latin typeface="Arial"/>
                <a:ea typeface="Arial"/>
                <a:cs typeface="Arial"/>
                <a:sym typeface="Arial"/>
              </a:rPr>
              <a:t>[Resposta: Verdadeiro]</a:t>
            </a:r>
            <a:endParaRPr/>
          </a:p>
          <a:p>
            <a:pPr indent="0" lvl="0" marL="12600" marR="0" rtl="0" algn="l">
              <a:lnSpc>
                <a:spcPct val="110000"/>
              </a:lnSpc>
              <a:spcBef>
                <a:spcPts val="0"/>
              </a:spcBef>
              <a:spcAft>
                <a:spcPts val="0"/>
              </a:spcAft>
              <a:buNone/>
            </a:pPr>
            <a:r>
              <a:t/>
            </a:r>
            <a:endParaRPr b="0" sz="1200" strike="noStrike">
              <a:solidFill>
                <a:schemeClr val="dk1"/>
              </a:solidFill>
              <a:latin typeface="Arial"/>
              <a:ea typeface="Arial"/>
              <a:cs typeface="Arial"/>
              <a:sym typeface="Arial"/>
            </a:endParaRPr>
          </a:p>
          <a:p>
            <a:pPr indent="-228600" lvl="0" marL="241200" marR="0" rtl="0" algn="l">
              <a:lnSpc>
                <a:spcPct val="110000"/>
              </a:lnSpc>
              <a:spcBef>
                <a:spcPts val="0"/>
              </a:spcBef>
              <a:spcAft>
                <a:spcPts val="0"/>
              </a:spcAft>
              <a:buClr>
                <a:srgbClr val="232F3E"/>
              </a:buClr>
              <a:buSzPts val="1200"/>
              <a:buFont typeface="Arial"/>
              <a:buAutoNum type="arabicParenR" startAt="5"/>
            </a:pPr>
            <a:r>
              <a:rPr b="0" lang="pt-BR" sz="1200" strike="noStrike">
                <a:solidFill>
                  <a:srgbClr val="232F3E"/>
                </a:solidFill>
                <a:latin typeface="Arial"/>
                <a:ea typeface="Arial"/>
                <a:cs typeface="Arial"/>
                <a:sym typeface="Arial"/>
              </a:rPr>
              <a:t>Você usa grupos de segurança para controlar o tráfego de entrada e saída de uma instância EC2. Verdadeiro falso?</a:t>
            </a:r>
            <a:endParaRPr/>
          </a:p>
          <a:p>
            <a:pPr indent="0" lvl="0" marL="360363" marR="0" rtl="0" algn="l">
              <a:lnSpc>
                <a:spcPct val="110000"/>
              </a:lnSpc>
              <a:spcBef>
                <a:spcPts val="0"/>
              </a:spcBef>
              <a:spcAft>
                <a:spcPts val="0"/>
              </a:spcAft>
              <a:buNone/>
            </a:pPr>
            <a:r>
              <a:rPr b="0" lang="pt-BR" sz="1200" strike="noStrike">
                <a:solidFill>
                  <a:srgbClr val="232F3E"/>
                </a:solidFill>
                <a:latin typeface="Arial"/>
                <a:ea typeface="Arial"/>
                <a:cs typeface="Arial"/>
                <a:sym typeface="Arial"/>
              </a:rPr>
              <a:t>Diga: Você usa grupos de segurança para controlar o tráfego de entrada e saída de uma instância EC2.</a:t>
            </a:r>
            <a:endParaRPr/>
          </a:p>
          <a:p>
            <a:pPr indent="0" lvl="0" marL="360363" marR="0" rtl="0" algn="l">
              <a:lnSpc>
                <a:spcPct val="110000"/>
              </a:lnSpc>
              <a:spcBef>
                <a:spcPts val="0"/>
              </a:spcBef>
              <a:spcAft>
                <a:spcPts val="0"/>
              </a:spcAft>
              <a:buNone/>
            </a:pPr>
            <a:r>
              <a:rPr b="0" lang="pt-BR" sz="1200" strike="noStrike">
                <a:solidFill>
                  <a:srgbClr val="232F3E"/>
                </a:solidFill>
                <a:latin typeface="Arial"/>
                <a:ea typeface="Arial"/>
                <a:cs typeface="Arial"/>
                <a:sym typeface="Arial"/>
              </a:rPr>
              <a:t>Isso é verdadeiro ou falso? Explique seu raciocínio.</a:t>
            </a:r>
            <a:endParaRPr/>
          </a:p>
          <a:p>
            <a:pPr indent="0" lvl="0" marL="360363" marR="0" rtl="0" algn="l">
              <a:lnSpc>
                <a:spcPct val="110000"/>
              </a:lnSpc>
              <a:spcBef>
                <a:spcPts val="0"/>
              </a:spcBef>
              <a:spcAft>
                <a:spcPts val="0"/>
              </a:spcAft>
              <a:buNone/>
            </a:pPr>
            <a:r>
              <a:rPr b="1" lang="pt-BR" sz="1200" strike="noStrike">
                <a:solidFill>
                  <a:srgbClr val="232F3E"/>
                </a:solidFill>
                <a:latin typeface="Arial"/>
                <a:ea typeface="Arial"/>
                <a:cs typeface="Arial"/>
                <a:sym typeface="Arial"/>
              </a:rPr>
              <a:t>[Resposta: Verdadeiro]</a:t>
            </a:r>
            <a:endParaRPr/>
          </a:p>
          <a:p>
            <a:pPr indent="0" lvl="0" marL="360363" marR="0" rtl="0" algn="l">
              <a:lnSpc>
                <a:spcPct val="110000"/>
              </a:lnSpc>
              <a:spcBef>
                <a:spcPts val="0"/>
              </a:spcBef>
              <a:spcAft>
                <a:spcPts val="0"/>
              </a:spcAft>
              <a:buNone/>
            </a:pPr>
            <a:r>
              <a:t/>
            </a:r>
            <a:endParaRPr b="1" sz="1200">
              <a:solidFill>
                <a:srgbClr val="232F3E"/>
              </a:solidFill>
              <a:latin typeface="Arial"/>
              <a:ea typeface="Arial"/>
              <a:cs typeface="Arial"/>
              <a:sym typeface="Arial"/>
            </a:endParaRPr>
          </a:p>
          <a:p>
            <a:pPr indent="-228600" lvl="0" marL="228600" marR="0" rtl="0" algn="l">
              <a:lnSpc>
                <a:spcPct val="110000"/>
              </a:lnSpc>
              <a:spcBef>
                <a:spcPts val="0"/>
              </a:spcBef>
              <a:spcAft>
                <a:spcPts val="0"/>
              </a:spcAft>
              <a:buClr>
                <a:srgbClr val="232F3E"/>
              </a:buClr>
              <a:buSzPts val="1200"/>
              <a:buFont typeface="Arial"/>
              <a:buAutoNum type="arabicParenR" startAt="6"/>
            </a:pPr>
            <a:r>
              <a:rPr b="0" lang="pt-BR" sz="1200" strike="noStrike">
                <a:solidFill>
                  <a:srgbClr val="232F3E"/>
                </a:solidFill>
                <a:latin typeface="Arial"/>
                <a:ea typeface="Arial"/>
                <a:cs typeface="Arial"/>
                <a:sym typeface="Arial"/>
              </a:rPr>
              <a:t>A marcação de recursos é importante porque as marcações permitem categorizar seus recursos da AWS de maneiras diferentes, como por finalidade, proprietário ou ambiente.</a:t>
            </a:r>
            <a:endParaRPr/>
          </a:p>
          <a:p>
            <a:pPr indent="0" lvl="0" marL="360363" marR="0" rtl="0" algn="l">
              <a:lnSpc>
                <a:spcPct val="110000"/>
              </a:lnSpc>
              <a:spcBef>
                <a:spcPts val="0"/>
              </a:spcBef>
              <a:spcAft>
                <a:spcPts val="0"/>
              </a:spcAft>
              <a:buNone/>
            </a:pPr>
            <a:r>
              <a:rPr b="0" lang="pt-BR" sz="1200" strike="noStrike">
                <a:solidFill>
                  <a:srgbClr val="232F3E"/>
                </a:solidFill>
                <a:latin typeface="Arial"/>
                <a:ea typeface="Arial"/>
                <a:cs typeface="Arial"/>
                <a:sym typeface="Arial"/>
              </a:rPr>
              <a:t>Diga: A marcação de recursos é importante porque as tags permitem que você categorize seus recursos da AWS de maneiras diferentes, como por finalidade, proprietário ou ambiente. Isso é verdadeiro ou falso? Explique seu raciocínio.</a:t>
            </a:r>
            <a:endParaRPr/>
          </a:p>
          <a:p>
            <a:pPr indent="0" lvl="0" marL="360363" marR="0" rtl="0" algn="l">
              <a:lnSpc>
                <a:spcPct val="110000"/>
              </a:lnSpc>
              <a:spcBef>
                <a:spcPts val="0"/>
              </a:spcBef>
              <a:spcAft>
                <a:spcPts val="0"/>
              </a:spcAft>
              <a:buNone/>
            </a:pPr>
            <a:r>
              <a:rPr b="1" lang="pt-BR" sz="1200" strike="noStrike">
                <a:solidFill>
                  <a:srgbClr val="232F3E"/>
                </a:solidFill>
                <a:latin typeface="Arial"/>
                <a:ea typeface="Arial"/>
                <a:cs typeface="Arial"/>
                <a:sym typeface="Arial"/>
              </a:rPr>
              <a:t>[Resposta: Verdadeiro]</a:t>
            </a:r>
            <a:endParaRPr/>
          </a:p>
          <a:p>
            <a:pPr indent="0" lvl="0" marL="360363" marR="0" rtl="0" algn="l">
              <a:lnSpc>
                <a:spcPct val="110000"/>
              </a:lnSpc>
              <a:spcBef>
                <a:spcPts val="0"/>
              </a:spcBef>
              <a:spcAft>
                <a:spcPts val="0"/>
              </a:spcAft>
              <a:buNone/>
            </a:pPr>
            <a:r>
              <a:t/>
            </a:r>
            <a:endParaRPr b="1" sz="1200" strike="noStrike">
              <a:solidFill>
                <a:schemeClr val="dk1"/>
              </a:solidFill>
              <a:latin typeface="Arial"/>
              <a:ea typeface="Arial"/>
              <a:cs typeface="Arial"/>
              <a:sym typeface="Arial"/>
            </a:endParaRPr>
          </a:p>
          <a:p>
            <a:pPr indent="-228600" lvl="0" marL="228600" marR="0" rtl="0" algn="l">
              <a:lnSpc>
                <a:spcPct val="109000"/>
              </a:lnSpc>
              <a:spcBef>
                <a:spcPts val="0"/>
              </a:spcBef>
              <a:spcAft>
                <a:spcPts val="0"/>
              </a:spcAft>
              <a:buClr>
                <a:srgbClr val="232F3E"/>
              </a:buClr>
              <a:buSzPts val="1200"/>
              <a:buFont typeface="Arial"/>
              <a:buAutoNum type="arabicParenR" startAt="7"/>
            </a:pPr>
            <a:r>
              <a:rPr b="0" lang="pt-BR" sz="1200" strike="noStrike">
                <a:solidFill>
                  <a:srgbClr val="232F3E"/>
                </a:solidFill>
                <a:latin typeface="Arial"/>
                <a:ea typeface="Arial"/>
                <a:cs typeface="Arial"/>
                <a:sym typeface="Arial"/>
              </a:rPr>
              <a:t>Você deseja redimensionar uma instância EC2 porque cada tipo de instância tem uma ou mais opções de tamanho que tratam de diferentes tamanhos de carga de trabalho.</a:t>
            </a:r>
            <a:endParaRPr/>
          </a:p>
          <a:p>
            <a:pPr indent="0" lvl="0" marL="360363" marR="0" rtl="0" algn="l">
              <a:lnSpc>
                <a:spcPct val="109000"/>
              </a:lnSpc>
              <a:spcBef>
                <a:spcPts val="0"/>
              </a:spcBef>
              <a:spcAft>
                <a:spcPts val="0"/>
              </a:spcAft>
              <a:buNone/>
            </a:pPr>
            <a:r>
              <a:rPr b="0" lang="pt-BR" sz="1200" strike="noStrike">
                <a:solidFill>
                  <a:srgbClr val="232F3E"/>
                </a:solidFill>
                <a:latin typeface="Arial"/>
                <a:ea typeface="Arial"/>
                <a:cs typeface="Arial"/>
                <a:sym typeface="Arial"/>
              </a:rPr>
              <a:t>Diga: Você deseja redimensionar uma instância EC2 porque cada tipo de instância tem uma ou mais opções de tamanho que abordam diferentes tamanhos de carga de trabalho. Isso é verdadeiro ou falso? Explique seu raciocínio.</a:t>
            </a:r>
            <a:endParaRPr/>
          </a:p>
          <a:p>
            <a:pPr indent="0" lvl="0" marL="360363" marR="0" rtl="0" algn="l">
              <a:lnSpc>
                <a:spcPct val="109000"/>
              </a:lnSpc>
              <a:spcBef>
                <a:spcPts val="0"/>
              </a:spcBef>
              <a:spcAft>
                <a:spcPts val="0"/>
              </a:spcAft>
              <a:buNone/>
            </a:pPr>
            <a:r>
              <a:rPr b="1" lang="pt-BR" sz="1200" strike="noStrike">
                <a:solidFill>
                  <a:srgbClr val="232F3E"/>
                </a:solidFill>
                <a:latin typeface="Arial"/>
                <a:ea typeface="Arial"/>
                <a:cs typeface="Arial"/>
                <a:sym typeface="Arial"/>
              </a:rPr>
              <a:t>[Resposta: Verdadeiro]</a:t>
            </a:r>
            <a:endParaRPr b="1" sz="1200" strike="noStrike">
              <a:solidFill>
                <a:schemeClr val="dk1"/>
              </a:solidFill>
              <a:latin typeface="Arial"/>
              <a:ea typeface="Arial"/>
              <a:cs typeface="Arial"/>
              <a:sym typeface="Arial"/>
            </a:endParaRPr>
          </a:p>
          <a:p>
            <a:pPr indent="0" lvl="0" marL="241200" marR="0" rtl="0" algn="l">
              <a:lnSpc>
                <a:spcPct val="100000"/>
              </a:lnSpc>
              <a:spcBef>
                <a:spcPts val="0"/>
              </a:spcBef>
              <a:spcAft>
                <a:spcPts val="0"/>
              </a:spcAft>
              <a:buNone/>
            </a:pPr>
            <a:r>
              <a:t/>
            </a:r>
            <a:endParaRPr b="0" sz="1200" strike="noStrike">
              <a:solidFill>
                <a:schemeClr val="dk1"/>
              </a:solidFill>
              <a:latin typeface="Arial"/>
              <a:ea typeface="Arial"/>
              <a:cs typeface="Arial"/>
              <a:sym typeface="Arial"/>
            </a:endParaRPr>
          </a:p>
          <a:p>
            <a:pPr indent="0" lvl="0" marL="241200" marR="0" rtl="0" algn="l">
              <a:lnSpc>
                <a:spcPct val="100000"/>
              </a:lnSpc>
              <a:spcBef>
                <a:spcPts val="0"/>
              </a:spcBef>
              <a:spcAft>
                <a:spcPts val="0"/>
              </a:spcAft>
              <a:buNone/>
            </a:pPr>
            <a:r>
              <a:rPr b="1" lang="pt-BR" sz="1200" strike="noStrike">
                <a:solidFill>
                  <a:srgbClr val="232F3E"/>
                </a:solidFill>
                <a:latin typeface="Arial"/>
                <a:ea typeface="Arial"/>
                <a:cs typeface="Arial"/>
                <a:sym typeface="Arial"/>
              </a:rPr>
              <a:t>Avaliação baseada em desempenho</a:t>
            </a:r>
            <a:endParaRPr/>
          </a:p>
          <a:p>
            <a:pPr indent="0" lvl="0" marL="241200" marR="0" rtl="0" algn="l">
              <a:lnSpc>
                <a:spcPct val="100000"/>
              </a:lnSpc>
              <a:spcBef>
                <a:spcPts val="0"/>
              </a:spcBef>
              <a:spcAft>
                <a:spcPts val="0"/>
              </a:spcAft>
              <a:buNone/>
            </a:pPr>
            <a:r>
              <a:rPr lang="pt-BR" sz="1200" strike="noStrike">
                <a:solidFill>
                  <a:srgbClr val="232F3E"/>
                </a:solidFill>
                <a:latin typeface="Arial"/>
                <a:ea typeface="Arial"/>
                <a:cs typeface="Arial"/>
                <a:sym typeface="Arial"/>
              </a:rPr>
              <a:t>Peça aos alunos que iniciem e configurem um novo servidor da web Amazon EC2 para hospedar suas próprias ideias.</a:t>
            </a:r>
            <a:endParaRPr/>
          </a:p>
          <a:p>
            <a:pPr indent="0" lvl="0" marL="241200" marR="0" rtl="0" algn="l">
              <a:lnSpc>
                <a:spcPct val="100000"/>
              </a:lnSpc>
              <a:spcBef>
                <a:spcPts val="0"/>
              </a:spcBef>
              <a:spcAft>
                <a:spcPts val="0"/>
              </a:spcAft>
              <a:buNone/>
            </a:pPr>
            <a:r>
              <a:rPr lang="pt-BR" sz="1200" strike="noStrike">
                <a:solidFill>
                  <a:srgbClr val="232F3E"/>
                </a:solidFill>
                <a:latin typeface="Arial"/>
                <a:ea typeface="Arial"/>
                <a:cs typeface="Arial"/>
                <a:sym typeface="Arial"/>
              </a:rPr>
              <a:t>Conforme os alunos criam seus servidores, peça-lhes que documentem seu trabalho com um diagrama que inclui rótulos e legendas.</a:t>
            </a:r>
            <a:endParaRPr sz="1200" strike="noStrike">
              <a:solidFill>
                <a:schemeClr val="dk1"/>
              </a:solidFill>
              <a:latin typeface="Arial"/>
              <a:ea typeface="Arial"/>
              <a:cs typeface="Arial"/>
              <a:sym typeface="Arial"/>
            </a:endParaRPr>
          </a:p>
        </p:txBody>
      </p:sp>
      <p:sp>
        <p:nvSpPr>
          <p:cNvPr id="410" name="Google Shape;410;p26"/>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pt-BR" sz="1050" strike="noStrike">
                <a:solidFill>
                  <a:srgbClr val="000000"/>
                </a:solidFill>
                <a:latin typeface="Calibri"/>
                <a:ea typeface="Calibri"/>
                <a:cs typeface="Calibri"/>
                <a:sym typeface="Calibri"/>
              </a:rPr>
              <a:t>© 2020, Amazon Web Services, Inc. or its affiliates. All rights reserved</a:t>
            </a:r>
            <a:br>
              <a:rPr lang="pt-BR" sz="1800">
                <a:solidFill>
                  <a:schemeClr val="dk1"/>
                </a:solidFill>
                <a:latin typeface="Arial"/>
                <a:ea typeface="Arial"/>
                <a:cs typeface="Arial"/>
                <a:sym typeface="Arial"/>
              </a:rPr>
            </a:br>
            <a:fld id="{00000000-1234-1234-1234-123412341234}" type="slidenum">
              <a:rPr b="0" lang="pt-BR" sz="1050" strike="noStrike">
                <a:solidFill>
                  <a:srgbClr val="8B8B8B"/>
                </a:solidFill>
                <a:latin typeface="Calibri"/>
                <a:ea typeface="Calibri"/>
                <a:cs typeface="Calibri"/>
                <a:sym typeface="Calibri"/>
              </a:rPr>
              <a:t>‹#›</a:t>
            </a:fld>
            <a:endParaRPr b="0" sz="105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sz="1050"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p:nvPr/>
        </p:nvSpPr>
        <p:spPr>
          <a:xfrm>
            <a:off x="482040" y="982080"/>
            <a:ext cx="4806720" cy="192960"/>
          </a:xfrm>
          <a:prstGeom prst="rect">
            <a:avLst/>
          </a:prstGeom>
          <a:noFill/>
          <a:ln>
            <a:noFill/>
          </a:ln>
        </p:spPr>
        <p:txBody>
          <a:bodyPr anchorCtr="0" anchor="t" bIns="0" lIns="0" spcFirstLastPara="1" rIns="0" wrap="square" tIns="12225">
            <a:noAutofit/>
          </a:bodyPr>
          <a:lstStyle/>
          <a:p>
            <a:pPr indent="0" lvl="0" marL="12600" marR="0" rtl="0" algn="l">
              <a:lnSpc>
                <a:spcPct val="100000"/>
              </a:lnSpc>
              <a:spcBef>
                <a:spcPts val="0"/>
              </a:spcBef>
              <a:spcAft>
                <a:spcPts val="0"/>
              </a:spcAft>
              <a:buNone/>
            </a:pPr>
            <a:r>
              <a:rPr b="1" i="0" lang="pt-BR" sz="1200" u="none" cap="none" strike="noStrike">
                <a:solidFill>
                  <a:srgbClr val="262626"/>
                </a:solidFill>
                <a:latin typeface="Trebuchet MS"/>
                <a:ea typeface="Trebuchet MS"/>
                <a:cs typeface="Trebuchet MS"/>
                <a:sym typeface="Trebuchet MS"/>
              </a:rPr>
              <a:t>Iniciar e configurar uma instância do Amazon EC2</a:t>
            </a:r>
            <a:endParaRPr b="1" i="0" sz="1200" u="none" cap="none" strike="noStrike">
              <a:solidFill>
                <a:schemeClr val="dk1"/>
              </a:solidFill>
              <a:latin typeface="Arial"/>
              <a:ea typeface="Arial"/>
              <a:cs typeface="Arial"/>
              <a:sym typeface="Arial"/>
            </a:endParaRPr>
          </a:p>
        </p:txBody>
      </p:sp>
      <p:sp>
        <p:nvSpPr>
          <p:cNvPr id="109" name="Google Shape;109;p3"/>
          <p:cNvSpPr/>
          <p:nvPr/>
        </p:nvSpPr>
        <p:spPr>
          <a:xfrm>
            <a:off x="2339498" y="1350720"/>
            <a:ext cx="5272560" cy="2592360"/>
          </a:xfrm>
          <a:prstGeom prst="rect">
            <a:avLst/>
          </a:prstGeom>
          <a:noFill/>
          <a:ln>
            <a:noFill/>
          </a:ln>
        </p:spPr>
        <p:txBody>
          <a:bodyPr anchorCtr="0" anchor="t" bIns="0" lIns="0" spcFirstLastPara="1" rIns="0" wrap="square" tIns="12225">
            <a:noAutofit/>
          </a:bodyPr>
          <a:lstStyle/>
          <a:p>
            <a:pPr indent="0" lvl="0" marL="12600" marR="0" rtl="0" algn="l">
              <a:lnSpc>
                <a:spcPct val="100000"/>
              </a:lnSpc>
              <a:spcBef>
                <a:spcPts val="0"/>
              </a:spcBef>
              <a:spcAft>
                <a:spcPts val="0"/>
              </a:spcAft>
              <a:buNone/>
            </a:pPr>
            <a:r>
              <a:rPr b="1" i="0" lang="pt-BR" sz="1400" u="none" cap="none" strike="noStrike">
                <a:solidFill>
                  <a:srgbClr val="000000"/>
                </a:solidFill>
                <a:latin typeface="Arial"/>
                <a:ea typeface="Arial"/>
                <a:cs typeface="Arial"/>
                <a:sym typeface="Arial"/>
              </a:rPr>
              <a:t>Visão geral da tarefa</a:t>
            </a:r>
            <a:endParaRPr/>
          </a:p>
          <a:p>
            <a:pPr indent="0" lvl="0" marL="12600" marR="0" rtl="0" algn="l">
              <a:lnSpc>
                <a:spcPct val="100000"/>
              </a:lnSpc>
              <a:spcBef>
                <a:spcPts val="96"/>
              </a:spcBef>
              <a:spcAft>
                <a:spcPts val="0"/>
              </a:spcAft>
              <a:buNone/>
            </a:pPr>
            <a:r>
              <a:t/>
            </a:r>
            <a:endParaRPr b="0" i="0" sz="1200" u="none" cap="none" strike="noStrike">
              <a:solidFill>
                <a:schemeClr val="dk1"/>
              </a:solidFill>
              <a:latin typeface="Arial"/>
              <a:ea typeface="Arial"/>
              <a:cs typeface="Arial"/>
              <a:sym typeface="Arial"/>
            </a:endParaRPr>
          </a:p>
          <a:p>
            <a:pPr indent="0" lvl="0" marL="12600" marR="0" rtl="0" algn="l">
              <a:lnSpc>
                <a:spcPct val="100000"/>
              </a:lnSpc>
              <a:spcBef>
                <a:spcPts val="96"/>
              </a:spcBef>
              <a:spcAft>
                <a:spcPts val="0"/>
              </a:spcAft>
              <a:buNone/>
            </a:pPr>
            <a:r>
              <a:rPr b="0" i="0" lang="pt-BR" sz="1200" u="none" cap="none" strike="noStrike">
                <a:solidFill>
                  <a:srgbClr val="000000"/>
                </a:solidFill>
                <a:latin typeface="Arial"/>
                <a:ea typeface="Arial"/>
                <a:cs typeface="Arial"/>
                <a:sym typeface="Arial"/>
              </a:rPr>
              <a:t>Mãos a obra.</a:t>
            </a:r>
            <a:endParaRPr/>
          </a:p>
          <a:p>
            <a:pPr indent="0" lvl="0" marL="12600" marR="0" rtl="0" algn="l">
              <a:lnSpc>
                <a:spcPct val="100000"/>
              </a:lnSpc>
              <a:spcBef>
                <a:spcPts val="96"/>
              </a:spcBef>
              <a:spcAft>
                <a:spcPts val="0"/>
              </a:spcAft>
              <a:buNone/>
            </a:pPr>
            <a:r>
              <a:rPr b="0" i="0" lang="pt-BR" sz="1200" u="none" cap="none" strike="noStrike">
                <a:solidFill>
                  <a:srgbClr val="000000"/>
                </a:solidFill>
                <a:latin typeface="Arial"/>
                <a:ea typeface="Arial"/>
                <a:cs typeface="Arial"/>
                <a:sym typeface="Arial"/>
              </a:rPr>
              <a:t>Nesta atividade prática, você vai construir um servidor da web de prova de conceito (POC) em nuvem. Para entregar este POC, você precisará para criar e lançar um </a:t>
            </a:r>
            <a:r>
              <a:rPr b="0" i="0" lang="pt-BR" sz="1200" u="none" cap="none" strike="noStrike">
                <a:solidFill>
                  <a:srgbClr val="FF0000"/>
                </a:solidFill>
                <a:latin typeface="Arial"/>
                <a:ea typeface="Arial"/>
                <a:cs typeface="Arial"/>
                <a:sym typeface="Arial"/>
              </a:rPr>
              <a:t>t2.micro </a:t>
            </a:r>
            <a:r>
              <a:rPr b="0" i="0" lang="pt-BR" sz="1200" u="none" cap="none" strike="noStrike">
                <a:solidFill>
                  <a:srgbClr val="0070C0"/>
                </a:solidFill>
                <a:latin typeface="Arial"/>
                <a:ea typeface="Arial"/>
                <a:cs typeface="Arial"/>
                <a:sym typeface="Arial"/>
              </a:rPr>
              <a:t>Amazon Elastic Compute Cloud (Amazon EC2)</a:t>
            </a:r>
            <a:r>
              <a:rPr b="0" i="0" lang="pt-BR" sz="1200" u="none" cap="none" strike="noStrike">
                <a:solidFill>
                  <a:srgbClr val="000000"/>
                </a:solidFill>
                <a:latin typeface="Arial"/>
                <a:ea typeface="Arial"/>
                <a:cs typeface="Arial"/>
                <a:sym typeface="Arial"/>
              </a:rPr>
              <a:t> instância usando um </a:t>
            </a:r>
            <a:r>
              <a:rPr b="0" i="0" lang="pt-BR" sz="1200" u="none" cap="none" strike="noStrike">
                <a:solidFill>
                  <a:srgbClr val="7030A0"/>
                </a:solidFill>
                <a:latin typeface="Arial"/>
                <a:ea typeface="Arial"/>
                <a:cs typeface="Arial"/>
                <a:sym typeface="Arial"/>
              </a:rPr>
              <a:t>Linux Amazon Machine Image (AMI) </a:t>
            </a:r>
            <a:r>
              <a:rPr b="0" i="0" lang="pt-BR" sz="1200" u="none" cap="none" strike="noStrike">
                <a:solidFill>
                  <a:srgbClr val="000000"/>
                </a:solidFill>
                <a:latin typeface="Arial"/>
                <a:ea typeface="Arial"/>
                <a:cs typeface="Arial"/>
                <a:sym typeface="Arial"/>
              </a:rPr>
              <a:t>de nível gratuito que está configurado para ser um servidor da web.</a:t>
            </a:r>
            <a:endParaRPr b="0" i="0" sz="1200" u="none" cap="none" strike="noStrike">
              <a:solidFill>
                <a:schemeClr val="dk1"/>
              </a:solidFill>
              <a:latin typeface="Arial"/>
              <a:ea typeface="Arial"/>
              <a:cs typeface="Arial"/>
              <a:sym typeface="Arial"/>
            </a:endParaRPr>
          </a:p>
          <a:p>
            <a:pPr indent="0" lvl="0" marL="12600" marR="0" rtl="0" algn="l">
              <a:lnSpc>
                <a:spcPct val="100000"/>
              </a:lnSpc>
              <a:spcBef>
                <a:spcPts val="96"/>
              </a:spcBef>
              <a:spcAft>
                <a:spcPts val="0"/>
              </a:spcAft>
              <a:buNone/>
            </a:pPr>
            <a:r>
              <a:rPr b="0" i="0" lang="pt-BR" sz="1200" u="none" cap="none" strike="noStrike">
                <a:solidFill>
                  <a:srgbClr val="000000"/>
                </a:solidFill>
                <a:latin typeface="Arial"/>
                <a:ea typeface="Arial"/>
                <a:cs typeface="Arial"/>
                <a:sym typeface="Arial"/>
              </a:rPr>
              <a:t>Um AMI é um modelo usado para criar uma máquina virtual no Amazon EC2. Uma instância do Amazon EC2 fornece capacidade de computação escalonável na nuvem Amazon Web Services (AWS). Ao iniciar uma instância do Amazon EC2, você está criando um servidor virtual. Isso significa que você protege o espaço em um servidor físico localizado em um data center da AWS para seu uso. O espaço alocado consiste no processador, memória, armazenamento e recursos de rede de que você precisa para executar suas cargas de trabalho, aplicativos, serviços e muito mais.</a:t>
            </a:r>
            <a:endParaRPr b="0" i="0" sz="1200" u="none" cap="none" strike="noStrike">
              <a:solidFill>
                <a:schemeClr val="dk1"/>
              </a:solidFill>
              <a:latin typeface="Arial"/>
              <a:ea typeface="Arial"/>
              <a:cs typeface="Arial"/>
              <a:sym typeface="Arial"/>
            </a:endParaRPr>
          </a:p>
        </p:txBody>
      </p:sp>
      <p:sp>
        <p:nvSpPr>
          <p:cNvPr id="110" name="Google Shape;110;p3"/>
          <p:cNvSpPr/>
          <p:nvPr/>
        </p:nvSpPr>
        <p:spPr>
          <a:xfrm>
            <a:off x="499320" y="5531760"/>
            <a:ext cx="2882520" cy="1357920"/>
          </a:xfrm>
          <a:prstGeom prst="rect">
            <a:avLst/>
          </a:prstGeom>
          <a:noFill/>
          <a:ln>
            <a:noFill/>
          </a:ln>
        </p:spPr>
        <p:txBody>
          <a:bodyPr anchorCtr="0" anchor="t" bIns="0" lIns="0" spcFirstLastPara="1" rIns="0" wrap="square" tIns="13300">
            <a:noAutofit/>
          </a:bodyPr>
          <a:lstStyle/>
          <a:p>
            <a:pPr indent="0" lvl="0" marL="12600" marR="0" rtl="0" algn="l">
              <a:lnSpc>
                <a:spcPct val="100000"/>
              </a:lnSpc>
              <a:spcBef>
                <a:spcPts val="0"/>
              </a:spcBef>
              <a:spcAft>
                <a:spcPts val="0"/>
              </a:spcAft>
              <a:buNone/>
            </a:pPr>
            <a:r>
              <a:rPr b="1" i="0" lang="pt-BR" sz="1200" u="none" cap="none" strike="noStrike">
                <a:solidFill>
                  <a:srgbClr val="000000"/>
                </a:solidFill>
                <a:latin typeface="Arial"/>
                <a:ea typeface="Arial"/>
                <a:cs typeface="Arial"/>
                <a:sym typeface="Arial"/>
              </a:rPr>
              <a:t>Você irá:</a:t>
            </a:r>
            <a:endParaRPr b="0" i="0" sz="1200" u="none" cap="none" strike="noStrike">
              <a:solidFill>
                <a:schemeClr val="dk1"/>
              </a:solidFill>
              <a:latin typeface="Arial"/>
              <a:ea typeface="Arial"/>
              <a:cs typeface="Arial"/>
              <a:sym typeface="Arial"/>
            </a:endParaRPr>
          </a:p>
          <a:p>
            <a:pPr indent="-171000" lvl="0" marL="184320" marR="0" rtl="0" algn="l">
              <a:lnSpc>
                <a:spcPct val="100000"/>
              </a:lnSpc>
              <a:spcBef>
                <a:spcPts val="105"/>
              </a:spcBef>
              <a:spcAft>
                <a:spcPts val="0"/>
              </a:spcAft>
              <a:buClr>
                <a:srgbClr val="000000"/>
              </a:buClr>
              <a:buSzPts val="1200"/>
              <a:buFont typeface="Arial"/>
              <a:buChar char="•"/>
            </a:pPr>
            <a:r>
              <a:rPr b="0" i="0" lang="pt-BR" sz="1200" u="none" cap="none" strike="noStrike">
                <a:solidFill>
                  <a:srgbClr val="000000"/>
                </a:solidFill>
                <a:latin typeface="Arial"/>
                <a:ea typeface="Arial"/>
                <a:cs typeface="Arial"/>
                <a:sym typeface="Arial"/>
              </a:rPr>
              <a:t>Inicie e configure um Amazon EC2 </a:t>
            </a:r>
            <a:r>
              <a:rPr b="0" i="0" lang="pt-BR" sz="1200" u="none" cap="none" strike="noStrike">
                <a:solidFill>
                  <a:srgbClr val="FF0000"/>
                </a:solidFill>
                <a:latin typeface="Arial"/>
                <a:ea typeface="Arial"/>
                <a:cs typeface="Arial"/>
                <a:sym typeface="Arial"/>
              </a:rPr>
              <a:t>(Elastic Computer Cloud)</a:t>
            </a:r>
            <a:endParaRPr b="0" i="0" sz="1200" u="none" cap="none" strike="noStrike">
              <a:solidFill>
                <a:srgbClr val="FF0000"/>
              </a:solidFill>
              <a:latin typeface="Arial"/>
              <a:ea typeface="Arial"/>
              <a:cs typeface="Arial"/>
              <a:sym typeface="Arial"/>
            </a:endParaRPr>
          </a:p>
          <a:p>
            <a:pPr indent="-171000" lvl="0" marL="184320" marR="0" rtl="0" algn="l">
              <a:lnSpc>
                <a:spcPct val="100000"/>
              </a:lnSpc>
              <a:spcBef>
                <a:spcPts val="105"/>
              </a:spcBef>
              <a:spcAft>
                <a:spcPts val="0"/>
              </a:spcAft>
              <a:buClr>
                <a:srgbClr val="000000"/>
              </a:buClr>
              <a:buSzPts val="1200"/>
              <a:buFont typeface="Arial"/>
              <a:buChar char="•"/>
            </a:pPr>
            <a:r>
              <a:rPr b="0" i="0" lang="pt-BR" sz="1200" u="none" cap="none" strike="noStrike">
                <a:solidFill>
                  <a:srgbClr val="000000"/>
                </a:solidFill>
                <a:latin typeface="Arial"/>
                <a:ea typeface="Arial"/>
                <a:cs typeface="Arial"/>
                <a:sym typeface="Arial"/>
              </a:rPr>
              <a:t>Resolva problemas do seu Amazon EC2</a:t>
            </a:r>
            <a:endParaRPr b="0" i="0" sz="1200" u="none" cap="none" strike="noStrike">
              <a:solidFill>
                <a:schemeClr val="dk1"/>
              </a:solidFill>
              <a:latin typeface="Arial"/>
              <a:ea typeface="Arial"/>
              <a:cs typeface="Arial"/>
              <a:sym typeface="Arial"/>
            </a:endParaRPr>
          </a:p>
          <a:p>
            <a:pPr indent="-171000" lvl="0" marL="184320" marR="0" rtl="0" algn="l">
              <a:lnSpc>
                <a:spcPct val="100000"/>
              </a:lnSpc>
              <a:spcBef>
                <a:spcPts val="105"/>
              </a:spcBef>
              <a:spcAft>
                <a:spcPts val="0"/>
              </a:spcAft>
              <a:buClr>
                <a:srgbClr val="000000"/>
              </a:buClr>
              <a:buSzPts val="1200"/>
              <a:buFont typeface="Arial"/>
              <a:buChar char="•"/>
            </a:pPr>
            <a:r>
              <a:rPr b="0" i="0" lang="pt-BR" sz="1200" u="none" cap="none" strike="noStrike">
                <a:solidFill>
                  <a:srgbClr val="000000"/>
                </a:solidFill>
                <a:latin typeface="Arial"/>
                <a:ea typeface="Arial"/>
                <a:cs typeface="Arial"/>
                <a:sym typeface="Arial"/>
              </a:rPr>
              <a:t>Atualize os grupos de segurança</a:t>
            </a:r>
            <a:endParaRPr b="0" i="0" sz="1200" u="none" cap="none" strike="noStrike">
              <a:solidFill>
                <a:schemeClr val="dk1"/>
              </a:solidFill>
              <a:latin typeface="Arial"/>
              <a:ea typeface="Arial"/>
              <a:cs typeface="Arial"/>
              <a:sym typeface="Arial"/>
            </a:endParaRPr>
          </a:p>
          <a:p>
            <a:pPr indent="-171000" lvl="0" marL="184320" marR="0" rtl="0" algn="l">
              <a:lnSpc>
                <a:spcPct val="100000"/>
              </a:lnSpc>
              <a:spcBef>
                <a:spcPts val="105"/>
              </a:spcBef>
              <a:spcAft>
                <a:spcPts val="0"/>
              </a:spcAft>
              <a:buClr>
                <a:srgbClr val="000000"/>
              </a:buClr>
              <a:buSzPts val="1200"/>
              <a:buFont typeface="Arial"/>
              <a:buChar char="•"/>
            </a:pPr>
            <a:r>
              <a:rPr b="0" i="0" lang="pt-BR" sz="1200" u="none" cap="none" strike="noStrike">
                <a:solidFill>
                  <a:srgbClr val="000000"/>
                </a:solidFill>
                <a:latin typeface="Arial"/>
                <a:ea typeface="Arial"/>
                <a:cs typeface="Arial"/>
                <a:sym typeface="Arial"/>
              </a:rPr>
              <a:t>Crie e teste uma regra</a:t>
            </a:r>
            <a:endParaRPr b="0" i="0" sz="1200" u="none" cap="none" strike="noStrike">
              <a:solidFill>
                <a:schemeClr val="dk1"/>
              </a:solidFill>
              <a:latin typeface="Arial"/>
              <a:ea typeface="Arial"/>
              <a:cs typeface="Arial"/>
              <a:sym typeface="Arial"/>
            </a:endParaRPr>
          </a:p>
          <a:p>
            <a:pPr indent="-171000" lvl="0" marL="184320" marR="0" rtl="0" algn="l">
              <a:lnSpc>
                <a:spcPct val="100000"/>
              </a:lnSpc>
              <a:spcBef>
                <a:spcPts val="105"/>
              </a:spcBef>
              <a:spcAft>
                <a:spcPts val="0"/>
              </a:spcAft>
              <a:buClr>
                <a:srgbClr val="000000"/>
              </a:buClr>
              <a:buSzPts val="1200"/>
              <a:buFont typeface="Arial"/>
              <a:buChar char="•"/>
            </a:pPr>
            <a:r>
              <a:rPr b="0" i="0" lang="pt-BR" sz="1200" u="none" cap="none" strike="noStrike">
                <a:solidFill>
                  <a:srgbClr val="000000"/>
                </a:solidFill>
                <a:latin typeface="Arial"/>
                <a:ea typeface="Arial"/>
                <a:cs typeface="Arial"/>
                <a:sym typeface="Arial"/>
              </a:rPr>
              <a:t>Redimensionar uma instância</a:t>
            </a:r>
            <a:endParaRPr b="0" i="0" sz="1200" u="none" cap="none" strike="noStrike">
              <a:solidFill>
                <a:schemeClr val="dk1"/>
              </a:solidFill>
              <a:latin typeface="Arial"/>
              <a:ea typeface="Arial"/>
              <a:cs typeface="Arial"/>
              <a:sym typeface="Arial"/>
            </a:endParaRPr>
          </a:p>
        </p:txBody>
      </p:sp>
      <p:sp>
        <p:nvSpPr>
          <p:cNvPr id="111" name="Google Shape;111;p3"/>
          <p:cNvSpPr/>
          <p:nvPr/>
        </p:nvSpPr>
        <p:spPr>
          <a:xfrm>
            <a:off x="499320" y="7617960"/>
            <a:ext cx="6604920" cy="1328040"/>
          </a:xfrm>
          <a:prstGeom prst="rect">
            <a:avLst/>
          </a:prstGeom>
          <a:noFill/>
          <a:ln>
            <a:noFill/>
          </a:ln>
        </p:spPr>
        <p:txBody>
          <a:bodyPr anchorCtr="0" anchor="t" bIns="0" lIns="0" spcFirstLastPara="1" rIns="0" wrap="square" tIns="12225">
            <a:noAutofit/>
          </a:bodyPr>
          <a:lstStyle/>
          <a:p>
            <a:pPr indent="0" lvl="0" marL="12600" marR="0" rtl="0" algn="l">
              <a:lnSpc>
                <a:spcPct val="100000"/>
              </a:lnSpc>
              <a:spcBef>
                <a:spcPts val="0"/>
              </a:spcBef>
              <a:spcAft>
                <a:spcPts val="0"/>
              </a:spcAft>
              <a:buNone/>
            </a:pPr>
            <a:r>
              <a:rPr b="0" i="0" lang="pt-BR" sz="1400" u="none" cap="none" strike="noStrike">
                <a:solidFill>
                  <a:srgbClr val="000000"/>
                </a:solidFill>
                <a:latin typeface="Arial"/>
                <a:ea typeface="Arial"/>
                <a:cs typeface="Arial"/>
                <a:sym typeface="Arial"/>
              </a:rPr>
              <a:t>Resultados de aprendizagem</a:t>
            </a:r>
            <a:endParaRPr b="0" i="0" sz="1400" u="none" cap="none" strike="noStrike">
              <a:solidFill>
                <a:schemeClr val="dk1"/>
              </a:solidFill>
              <a:latin typeface="Arial"/>
              <a:ea typeface="Arial"/>
              <a:cs typeface="Arial"/>
              <a:sym typeface="Arial"/>
            </a:endParaRPr>
          </a:p>
          <a:p>
            <a:pPr indent="0" lvl="0" marL="12600" marR="0" rtl="0" algn="l">
              <a:lnSpc>
                <a:spcPct val="100000"/>
              </a:lnSpc>
              <a:spcBef>
                <a:spcPts val="96"/>
              </a:spcBef>
              <a:spcAft>
                <a:spcPts val="0"/>
              </a:spcAft>
              <a:buNone/>
            </a:pPr>
            <a:r>
              <a:rPr b="0" i="0" lang="pt-BR" sz="1400" u="none" cap="none" strike="noStrike">
                <a:solidFill>
                  <a:srgbClr val="000000"/>
                </a:solidFill>
                <a:latin typeface="Arial"/>
                <a:ea typeface="Arial"/>
                <a:cs typeface="Arial"/>
                <a:sym typeface="Arial"/>
              </a:rPr>
              <a:t>Provisione e inicie uma instância do Amazon EC2 selecionando o AMI certo e o tipo de instância para criar uma máquina virtual que pode ser usada por uma organização como um servidor da web.</a:t>
            </a:r>
            <a:endParaRPr b="0" i="0" sz="1400" u="none" cap="none" strike="noStrike">
              <a:solidFill>
                <a:schemeClr val="dk1"/>
              </a:solidFill>
              <a:latin typeface="Arial"/>
              <a:ea typeface="Arial"/>
              <a:cs typeface="Arial"/>
              <a:sym typeface="Arial"/>
            </a:endParaRPr>
          </a:p>
          <a:p>
            <a:pPr indent="0" lvl="0" marL="12600" marR="0" rtl="0" algn="l">
              <a:lnSpc>
                <a:spcPct val="100000"/>
              </a:lnSpc>
              <a:spcBef>
                <a:spcPts val="96"/>
              </a:spcBef>
              <a:spcAft>
                <a:spcPts val="0"/>
              </a:spcAft>
              <a:buNone/>
            </a:pPr>
            <a:r>
              <a:t/>
            </a:r>
            <a:endParaRPr b="0" i="0" sz="1400" u="none" cap="none" strike="noStrike">
              <a:solidFill>
                <a:schemeClr val="dk1"/>
              </a:solidFill>
              <a:latin typeface="Arial"/>
              <a:ea typeface="Arial"/>
              <a:cs typeface="Arial"/>
              <a:sym typeface="Arial"/>
            </a:endParaRPr>
          </a:p>
          <a:p>
            <a:pPr indent="0" lvl="0" marL="12600" marR="0" rtl="0" algn="l">
              <a:lnSpc>
                <a:spcPct val="100000"/>
              </a:lnSpc>
              <a:spcBef>
                <a:spcPts val="96"/>
              </a:spcBef>
              <a:spcAft>
                <a:spcPts val="0"/>
              </a:spcAft>
              <a:buNone/>
            </a:pPr>
            <a:r>
              <a:rPr b="0" i="0" lang="pt-BR" sz="1400" u="none" cap="none" strike="noStrike">
                <a:solidFill>
                  <a:srgbClr val="000000"/>
                </a:solidFill>
                <a:latin typeface="Arial"/>
                <a:ea typeface="Arial"/>
                <a:cs typeface="Arial"/>
                <a:sym typeface="Arial"/>
              </a:rPr>
              <a:t>	Vamos começar!</a:t>
            </a:r>
            <a:endParaRPr b="0" i="0" sz="1400" u="none" cap="none" strike="noStrike">
              <a:solidFill>
                <a:schemeClr val="dk1"/>
              </a:solidFill>
              <a:latin typeface="Arial"/>
              <a:ea typeface="Arial"/>
              <a:cs typeface="Arial"/>
              <a:sym typeface="Arial"/>
            </a:endParaRPr>
          </a:p>
        </p:txBody>
      </p:sp>
      <p:sp>
        <p:nvSpPr>
          <p:cNvPr id="112" name="Google Shape;112;p3"/>
          <p:cNvSpPr/>
          <p:nvPr/>
        </p:nvSpPr>
        <p:spPr>
          <a:xfrm>
            <a:off x="163800" y="1669320"/>
            <a:ext cx="2063880" cy="3546720"/>
          </a:xfrm>
          <a:custGeom>
            <a:rect b="b" l="l" r="r" t="t"/>
            <a:pathLst>
              <a:path extrusionOk="0" h="3547110" w="2064385">
                <a:moveTo>
                  <a:pt x="344071" y="0"/>
                </a:moveTo>
                <a:lnTo>
                  <a:pt x="2064381" y="0"/>
                </a:lnTo>
                <a:lnTo>
                  <a:pt x="2064381" y="3203041"/>
                </a:lnTo>
                <a:lnTo>
                  <a:pt x="2061240" y="3249729"/>
                </a:lnTo>
                <a:lnTo>
                  <a:pt x="2052091" y="3294507"/>
                </a:lnTo>
                <a:lnTo>
                  <a:pt x="2037343" y="3336967"/>
                </a:lnTo>
                <a:lnTo>
                  <a:pt x="2017406" y="3376698"/>
                </a:lnTo>
                <a:lnTo>
                  <a:pt x="1992691" y="3413290"/>
                </a:lnTo>
                <a:lnTo>
                  <a:pt x="1963607" y="3446334"/>
                </a:lnTo>
                <a:lnTo>
                  <a:pt x="1930564" y="3475419"/>
                </a:lnTo>
                <a:lnTo>
                  <a:pt x="1893972" y="3500135"/>
                </a:lnTo>
                <a:lnTo>
                  <a:pt x="1854240" y="3520072"/>
                </a:lnTo>
                <a:lnTo>
                  <a:pt x="1811780" y="3534821"/>
                </a:lnTo>
                <a:lnTo>
                  <a:pt x="1767000" y="3543970"/>
                </a:lnTo>
                <a:lnTo>
                  <a:pt x="1720310" y="3547112"/>
                </a:lnTo>
                <a:lnTo>
                  <a:pt x="0" y="3547112"/>
                </a:lnTo>
                <a:lnTo>
                  <a:pt x="0" y="344070"/>
                </a:lnTo>
                <a:lnTo>
                  <a:pt x="3140" y="297382"/>
                </a:lnTo>
                <a:lnTo>
                  <a:pt x="12290" y="252602"/>
                </a:lnTo>
                <a:lnTo>
                  <a:pt x="27038" y="210142"/>
                </a:lnTo>
                <a:lnTo>
                  <a:pt x="46975" y="170411"/>
                </a:lnTo>
                <a:lnTo>
                  <a:pt x="71691" y="133819"/>
                </a:lnTo>
                <a:lnTo>
                  <a:pt x="100776" y="100776"/>
                </a:lnTo>
                <a:lnTo>
                  <a:pt x="133819" y="71691"/>
                </a:lnTo>
                <a:lnTo>
                  <a:pt x="170411" y="46975"/>
                </a:lnTo>
                <a:lnTo>
                  <a:pt x="210143" y="27038"/>
                </a:lnTo>
                <a:lnTo>
                  <a:pt x="252603" y="12290"/>
                </a:lnTo>
                <a:lnTo>
                  <a:pt x="297382" y="3140"/>
                </a:lnTo>
                <a:lnTo>
                  <a:pt x="344071" y="0"/>
                </a:lnTo>
                <a:close/>
              </a:path>
            </a:pathLst>
          </a:custGeom>
          <a:noFill/>
          <a:ln cap="flat" cmpd="sng" w="19075">
            <a:solidFill>
              <a:srgbClr val="00B0F0"/>
            </a:solidFill>
            <a:prstDash val="solid"/>
            <a:round/>
            <a:headEnd len="sm" w="sm" type="none"/>
            <a:tailEnd len="sm" w="sm" type="none"/>
          </a:ln>
        </p:spPr>
      </p:sp>
      <p:sp>
        <p:nvSpPr>
          <p:cNvPr id="113" name="Google Shape;113;p3"/>
          <p:cNvSpPr/>
          <p:nvPr/>
        </p:nvSpPr>
        <p:spPr>
          <a:xfrm>
            <a:off x="353160" y="2907360"/>
            <a:ext cx="1780200" cy="1766520"/>
          </a:xfrm>
          <a:prstGeom prst="rect">
            <a:avLst/>
          </a:prstGeom>
          <a:noFill/>
          <a:ln>
            <a:noFill/>
          </a:ln>
        </p:spPr>
        <p:txBody>
          <a:bodyPr anchorCtr="0" anchor="t" bIns="0" lIns="0" spcFirstLastPara="1" rIns="0" wrap="square" tIns="19800">
            <a:noAutofit/>
          </a:bodyPr>
          <a:lstStyle/>
          <a:p>
            <a:pPr indent="0" lvl="0" marL="12600" marR="0" rtl="0" algn="l">
              <a:lnSpc>
                <a:spcPct val="95000"/>
              </a:lnSpc>
              <a:spcBef>
                <a:spcPts val="0"/>
              </a:spcBef>
              <a:spcAft>
                <a:spcPts val="0"/>
              </a:spcAft>
              <a:buNone/>
            </a:pPr>
            <a:r>
              <a:rPr b="0" i="0" lang="pt-BR" sz="1100" u="none" cap="none" strike="noStrike">
                <a:solidFill>
                  <a:srgbClr val="262626"/>
                </a:solidFill>
                <a:latin typeface="Arial"/>
                <a:ea typeface="Arial"/>
                <a:cs typeface="Arial"/>
                <a:sym typeface="Arial"/>
              </a:rPr>
              <a:t>Amazon EC2 um serviço da web que fornece capacidade de computação redimensionável na nuvem na forma de uma máquina virtual. Nesta atividade, você terá uma prática prática para iniciar, configurar e redimensionar uma instância do Amazon EC2.</a:t>
            </a:r>
            <a:endParaRPr b="0" i="0" sz="1100" u="none" cap="none" strike="noStrike">
              <a:solidFill>
                <a:schemeClr val="dk1"/>
              </a:solidFill>
              <a:latin typeface="Arial"/>
              <a:ea typeface="Arial"/>
              <a:cs typeface="Arial"/>
              <a:sym typeface="Arial"/>
            </a:endParaRPr>
          </a:p>
        </p:txBody>
      </p:sp>
      <p:sp>
        <p:nvSpPr>
          <p:cNvPr id="114" name="Google Shape;114;p3"/>
          <p:cNvSpPr/>
          <p:nvPr/>
        </p:nvSpPr>
        <p:spPr>
          <a:xfrm>
            <a:off x="482040" y="1825920"/>
            <a:ext cx="609120" cy="60912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3688200" y="4748040"/>
            <a:ext cx="3416040" cy="296532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782575" y="8623800"/>
            <a:ext cx="452400" cy="4524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pt-BR" sz="1050" u="none" cap="none" strike="noStrike">
                <a:solidFill>
                  <a:srgbClr val="000000"/>
                </a:solidFill>
                <a:latin typeface="Calibri"/>
                <a:ea typeface="Calibri"/>
                <a:cs typeface="Calibri"/>
                <a:sym typeface="Calibri"/>
              </a:rPr>
              <a:t>© 2020, Amazon Web Services, Inc. or its affiliates. All rights reserved</a:t>
            </a:r>
            <a:br>
              <a:rPr b="0" i="0" lang="pt-BR" sz="1800" u="none" cap="none" strike="noStrike">
                <a:solidFill>
                  <a:schemeClr val="dk1"/>
                </a:solidFill>
                <a:latin typeface="Arial"/>
                <a:ea typeface="Arial"/>
                <a:cs typeface="Arial"/>
                <a:sym typeface="Arial"/>
              </a:rPr>
            </a:br>
            <a:fld id="{00000000-1234-1234-1234-123412341234}" type="slidenum">
              <a:rPr b="0" i="0" lang="pt-BR" sz="1050" u="none" cap="none" strike="noStrike">
                <a:solidFill>
                  <a:srgbClr val="8B8B8B"/>
                </a:solidFill>
                <a:latin typeface="Calibri"/>
                <a:ea typeface="Calibri"/>
                <a:cs typeface="Calibri"/>
                <a:sym typeface="Calibri"/>
              </a:rPr>
              <a:t>‹#›</a:t>
            </a:fld>
            <a:endParaRPr b="0" i="0" sz="105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050" u="none" cap="none" strike="noStrike">
              <a:solidFill>
                <a:schemeClr val="dk1"/>
              </a:solidFill>
              <a:latin typeface="Arial"/>
              <a:ea typeface="Arial"/>
              <a:cs typeface="Arial"/>
              <a:sym typeface="Arial"/>
            </a:endParaRPr>
          </a:p>
        </p:txBody>
      </p:sp>
      <p:sp>
        <p:nvSpPr>
          <p:cNvPr id="118" name="Google Shape;118;p3"/>
          <p:cNvSpPr/>
          <p:nvPr/>
        </p:nvSpPr>
        <p:spPr>
          <a:xfrm>
            <a:off x="319680" y="2443320"/>
            <a:ext cx="155592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pt-BR" sz="1800" u="none" cap="none" strike="noStrike">
                <a:solidFill>
                  <a:srgbClr val="000000"/>
                </a:solidFill>
                <a:latin typeface="Calibri"/>
                <a:ea typeface="Calibri"/>
                <a:cs typeface="Calibri"/>
                <a:sym typeface="Calibri"/>
              </a:rPr>
              <a:t>Você sabia</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p:nvPr/>
        </p:nvSpPr>
        <p:spPr>
          <a:xfrm>
            <a:off x="499320" y="960160"/>
            <a:ext cx="4806720" cy="498600"/>
          </a:xfrm>
          <a:prstGeom prst="rect">
            <a:avLst/>
          </a:prstGeom>
          <a:noFill/>
          <a:ln>
            <a:noFill/>
          </a:ln>
        </p:spPr>
        <p:txBody>
          <a:bodyPr anchorCtr="0" anchor="t" bIns="0" lIns="0" spcFirstLastPara="1" rIns="0" wrap="square" tIns="12225">
            <a:noAutofit/>
          </a:bodyPr>
          <a:lstStyle/>
          <a:p>
            <a:pPr indent="0" lvl="0" marL="12600" marR="0" rtl="0" algn="l">
              <a:lnSpc>
                <a:spcPct val="100000"/>
              </a:lnSpc>
              <a:spcBef>
                <a:spcPts val="0"/>
              </a:spcBef>
              <a:spcAft>
                <a:spcPts val="0"/>
              </a:spcAft>
              <a:buNone/>
            </a:pPr>
            <a:r>
              <a:rPr b="0" i="0" lang="pt-BR" sz="1600" u="none" cap="none" strike="noStrike">
                <a:solidFill>
                  <a:srgbClr val="262626"/>
                </a:solidFill>
                <a:latin typeface="Trebuchet MS"/>
                <a:ea typeface="Trebuchet MS"/>
                <a:cs typeface="Trebuchet MS"/>
                <a:sym typeface="Trebuchet MS"/>
              </a:rPr>
              <a:t>Iniciar e configurar uma instância do Amazon EC2</a:t>
            </a:r>
            <a:endParaRPr b="0" i="0" sz="1600" u="none" cap="none" strike="noStrike">
              <a:solidFill>
                <a:schemeClr val="dk1"/>
              </a:solidFill>
              <a:latin typeface="Arial"/>
              <a:ea typeface="Arial"/>
              <a:cs typeface="Arial"/>
              <a:sym typeface="Arial"/>
            </a:endParaRPr>
          </a:p>
        </p:txBody>
      </p:sp>
      <p:sp>
        <p:nvSpPr>
          <p:cNvPr id="125" name="Google Shape;125;p4"/>
          <p:cNvSpPr/>
          <p:nvPr/>
        </p:nvSpPr>
        <p:spPr>
          <a:xfrm>
            <a:off x="487440" y="2269800"/>
            <a:ext cx="6762192" cy="4261320"/>
          </a:xfrm>
          <a:prstGeom prst="rect">
            <a:avLst/>
          </a:prstGeom>
          <a:noFill/>
          <a:ln>
            <a:noFill/>
          </a:ln>
        </p:spPr>
        <p:txBody>
          <a:bodyPr anchorCtr="0" anchor="t" bIns="0" lIns="0" spcFirstLastPara="1" rIns="0" wrap="square" tIns="12600">
            <a:noAutofit/>
          </a:bodyPr>
          <a:lstStyle/>
          <a:p>
            <a:pPr indent="0" lvl="0" marL="178560" marR="0" rtl="0" algn="l">
              <a:lnSpc>
                <a:spcPct val="110000"/>
              </a:lnSpc>
              <a:spcBef>
                <a:spcPts val="0"/>
              </a:spcBef>
              <a:spcAft>
                <a:spcPts val="0"/>
              </a:spcAft>
              <a:buNone/>
            </a:pPr>
            <a:r>
              <a:rPr b="0" i="0" lang="pt-BR" sz="1400" u="none" cap="none" strike="noStrike">
                <a:solidFill>
                  <a:srgbClr val="000000"/>
                </a:solidFill>
                <a:latin typeface="Calibri"/>
                <a:ea typeface="Calibri"/>
                <a:cs typeface="Calibri"/>
                <a:sym typeface="Calibri"/>
              </a:rPr>
              <a:t>Quando você cria sua conta da AWS, a AWS cria uma Amazon Virtual Private Cloud (Amazon VPC) padrão para você em cada região. Seu Amazon VPC padrão contém uma sub-rede padrão.</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14"/>
              </a:spcBef>
              <a:spcAft>
                <a:spcPts val="0"/>
              </a:spcAft>
              <a:buNone/>
            </a:pPr>
            <a:r>
              <a:t/>
            </a:r>
            <a:endParaRPr b="0" i="0" sz="1400" u="none" cap="none" strike="noStrike">
              <a:solidFill>
                <a:schemeClr val="dk1"/>
              </a:solidFill>
              <a:latin typeface="Arial"/>
              <a:ea typeface="Arial"/>
              <a:cs typeface="Arial"/>
              <a:sym typeface="Arial"/>
            </a:endParaRPr>
          </a:p>
          <a:p>
            <a:pPr indent="0" lvl="0" marL="12600" marR="0" rtl="0" algn="l">
              <a:lnSpc>
                <a:spcPct val="100000"/>
              </a:lnSpc>
              <a:spcBef>
                <a:spcPts val="0"/>
              </a:spcBef>
              <a:spcAft>
                <a:spcPts val="0"/>
              </a:spcAft>
              <a:buNone/>
            </a:pPr>
            <a:r>
              <a:rPr b="1" i="0" lang="pt-BR" sz="1200" u="none" cap="none" strike="noStrike">
                <a:solidFill>
                  <a:srgbClr val="000000"/>
                </a:solidFill>
                <a:latin typeface="Arial"/>
                <a:ea typeface="Arial"/>
                <a:cs typeface="Arial"/>
                <a:sym typeface="Arial"/>
              </a:rPr>
              <a:t>Inicie uma instância Amazon EC2</a:t>
            </a:r>
            <a:endParaRPr b="0" i="0" sz="1200" u="none" cap="none" strike="noStrike">
              <a:solidFill>
                <a:schemeClr val="dk1"/>
              </a:solidFill>
              <a:latin typeface="Arial"/>
              <a:ea typeface="Arial"/>
              <a:cs typeface="Arial"/>
              <a:sym typeface="Arial"/>
            </a:endParaRPr>
          </a:p>
          <a:p>
            <a:pPr indent="0" lvl="0" marL="12600" marR="0" rtl="0" algn="l">
              <a:lnSpc>
                <a:spcPct val="100000"/>
              </a:lnSpc>
              <a:spcBef>
                <a:spcPts val="0"/>
              </a:spcBef>
              <a:spcAft>
                <a:spcPts val="0"/>
              </a:spcAft>
              <a:buNone/>
            </a:pPr>
            <a:r>
              <a:rPr b="0" i="0" lang="pt-BR" sz="1200" u="none" cap="none" strike="noStrike">
                <a:solidFill>
                  <a:srgbClr val="000000"/>
                </a:solidFill>
                <a:latin typeface="Arial"/>
                <a:ea typeface="Arial"/>
                <a:cs typeface="Arial"/>
                <a:sym typeface="Arial"/>
              </a:rPr>
              <a:t>Nosso primeiro requisito é que nossa equipe de produto deseje um servidor web Linux que tenha o Apache instalado. Eles também gostariam que fosse acessível ao público, então vamos em frente.</a:t>
            </a:r>
            <a:endParaRPr b="0" i="0" sz="1200" u="none" cap="none" strike="noStrike">
              <a:solidFill>
                <a:schemeClr val="dk1"/>
              </a:solidFill>
              <a:latin typeface="Arial"/>
              <a:ea typeface="Arial"/>
              <a:cs typeface="Arial"/>
              <a:sym typeface="Arial"/>
            </a:endParaRPr>
          </a:p>
          <a:p>
            <a:pPr indent="-228600" lvl="0" marL="241200" marR="0" rtl="0" algn="l">
              <a:lnSpc>
                <a:spcPct val="100000"/>
              </a:lnSpc>
              <a:spcBef>
                <a:spcPts val="0"/>
              </a:spcBef>
              <a:spcAft>
                <a:spcPts val="0"/>
              </a:spcAft>
              <a:buClr>
                <a:srgbClr val="000000"/>
              </a:buClr>
              <a:buSzPts val="1200"/>
              <a:buFont typeface="Arial"/>
              <a:buAutoNum type="arabicPeriod"/>
            </a:pPr>
            <a:r>
              <a:rPr b="0" i="0" lang="pt-BR" sz="1200" u="none" cap="none" strike="noStrike">
                <a:solidFill>
                  <a:srgbClr val="000000"/>
                </a:solidFill>
                <a:latin typeface="Arial"/>
                <a:ea typeface="Arial"/>
                <a:cs typeface="Arial"/>
                <a:sym typeface="Arial"/>
              </a:rPr>
              <a:t>No </a:t>
            </a:r>
            <a:r>
              <a:rPr b="1" i="0" lang="pt-BR" sz="1200" u="none" cap="none" strike="noStrike">
                <a:solidFill>
                  <a:srgbClr val="000000"/>
                </a:solidFill>
                <a:latin typeface="Arial"/>
                <a:ea typeface="Arial"/>
                <a:cs typeface="Arial"/>
                <a:sym typeface="Arial"/>
              </a:rPr>
              <a:t>AWS Management Console</a:t>
            </a:r>
            <a:r>
              <a:rPr b="0" i="0" lang="pt-BR" sz="1200" u="none" cap="none" strike="noStrike">
                <a:solidFill>
                  <a:srgbClr val="000000"/>
                </a:solidFill>
                <a:latin typeface="Arial"/>
                <a:ea typeface="Arial"/>
                <a:cs typeface="Arial"/>
                <a:sym typeface="Arial"/>
              </a:rPr>
              <a:t>, encontre e selecione o painel do Amazon EC2</a:t>
            </a:r>
            <a:endParaRPr b="0" i="0" sz="1200" u="none" cap="none" strike="noStrike">
              <a:solidFill>
                <a:schemeClr val="dk1"/>
              </a:solidFill>
              <a:latin typeface="Arial"/>
              <a:ea typeface="Arial"/>
              <a:cs typeface="Arial"/>
              <a:sym typeface="Arial"/>
            </a:endParaRPr>
          </a:p>
          <a:p>
            <a:pPr indent="-228600" lvl="0" marL="241200" marR="0" rtl="0" algn="l">
              <a:lnSpc>
                <a:spcPct val="100000"/>
              </a:lnSpc>
              <a:spcBef>
                <a:spcPts val="0"/>
              </a:spcBef>
              <a:spcAft>
                <a:spcPts val="0"/>
              </a:spcAft>
              <a:buClr>
                <a:srgbClr val="000000"/>
              </a:buClr>
              <a:buSzPts val="1200"/>
              <a:buFont typeface="Arial"/>
              <a:buAutoNum type="arabicPeriod"/>
            </a:pPr>
            <a:r>
              <a:rPr b="0" i="0" lang="pt-BR" sz="1200" u="none" cap="none" strike="noStrike">
                <a:solidFill>
                  <a:srgbClr val="000000"/>
                </a:solidFill>
                <a:latin typeface="Arial"/>
                <a:ea typeface="Arial"/>
                <a:cs typeface="Arial"/>
                <a:sym typeface="Arial"/>
              </a:rPr>
              <a:t>No </a:t>
            </a:r>
            <a:r>
              <a:rPr b="1" i="0" lang="pt-BR" sz="1200" u="none" cap="none" strike="noStrike">
                <a:solidFill>
                  <a:schemeClr val="dk1"/>
                </a:solidFill>
                <a:latin typeface="Arial"/>
                <a:ea typeface="Arial"/>
                <a:cs typeface="Arial"/>
                <a:sym typeface="Arial"/>
              </a:rPr>
              <a:t>EC2 dashboard </a:t>
            </a:r>
            <a:r>
              <a:rPr b="0" i="0" lang="pt-BR" sz="1200" u="none" cap="none" strike="noStrike">
                <a:solidFill>
                  <a:srgbClr val="000000"/>
                </a:solidFill>
                <a:latin typeface="Arial"/>
                <a:ea typeface="Arial"/>
                <a:cs typeface="Arial"/>
                <a:sym typeface="Arial"/>
              </a:rPr>
              <a:t>do Amazon, clique em                           </a:t>
            </a:r>
            <a:r>
              <a:rPr lang="pt-BR" sz="1200"/>
              <a:t>     .</a:t>
            </a:r>
            <a:endParaRPr b="0" i="0" sz="1200" u="none" cap="none" strike="noStrike">
              <a:solidFill>
                <a:schemeClr val="dk1"/>
              </a:solidFill>
              <a:latin typeface="Arial"/>
              <a:ea typeface="Arial"/>
              <a:cs typeface="Arial"/>
              <a:sym typeface="Arial"/>
            </a:endParaRPr>
          </a:p>
          <a:p>
            <a:pPr indent="-228600" lvl="0" marL="469265" marR="5080" rtl="0" algn="l">
              <a:lnSpc>
                <a:spcPct val="121666"/>
              </a:lnSpc>
              <a:spcBef>
                <a:spcPts val="60"/>
              </a:spcBef>
              <a:spcAft>
                <a:spcPts val="0"/>
              </a:spcAft>
              <a:buClr>
                <a:srgbClr val="000000"/>
              </a:buClr>
              <a:buSzPts val="1200"/>
              <a:buFont typeface="Arial"/>
              <a:buAutoNum type="arabicPeriod"/>
            </a:pPr>
            <a:r>
              <a:rPr b="0" i="0" lang="pt-BR" sz="1200" u="none" cap="none" strike="noStrike">
                <a:solidFill>
                  <a:srgbClr val="000000"/>
                </a:solidFill>
                <a:latin typeface="Arial"/>
                <a:ea typeface="Arial"/>
                <a:cs typeface="Arial"/>
                <a:sym typeface="Arial"/>
              </a:rPr>
              <a:t>Observe a variedade de AMIs localizadas na página AMI. Esses são modelos diferentes para diferentes tipos de máquinas. Selecione o </a:t>
            </a:r>
            <a:r>
              <a:rPr b="1" i="0" lang="pt-BR" sz="1200" u="none" cap="none" strike="noStrike">
                <a:solidFill>
                  <a:srgbClr val="7030A0"/>
                </a:solidFill>
                <a:latin typeface="Arial"/>
                <a:ea typeface="Arial"/>
                <a:cs typeface="Arial"/>
                <a:sym typeface="Arial"/>
              </a:rPr>
              <a:t>Amazon Linux 2 AMI </a:t>
            </a:r>
            <a:r>
              <a:rPr b="0" i="0" lang="pt-BR" sz="1200" u="none" cap="none" strike="noStrike">
                <a:solidFill>
                  <a:srgbClr val="7030A0"/>
                </a:solidFill>
                <a:latin typeface="Arial"/>
                <a:ea typeface="Arial"/>
                <a:cs typeface="Arial"/>
                <a:sym typeface="Arial"/>
              </a:rPr>
              <a:t>(HVM)</a:t>
            </a:r>
            <a:endParaRPr/>
          </a:p>
          <a:p>
            <a:pPr indent="-152400" lvl="0" marL="469265" marR="5080" rtl="0" algn="l">
              <a:lnSpc>
                <a:spcPct val="121666"/>
              </a:lnSpc>
              <a:spcBef>
                <a:spcPts val="60"/>
              </a:spcBef>
              <a:spcAft>
                <a:spcPts val="0"/>
              </a:spcAft>
              <a:buClr>
                <a:schemeClr val="dk1"/>
              </a:buClr>
              <a:buSzPts val="1200"/>
              <a:buFont typeface="Arial"/>
              <a:buNone/>
            </a:pPr>
            <a:r>
              <a:t/>
            </a:r>
            <a:endParaRPr b="0" i="0" sz="1200" u="none" cap="none" strike="noStrike">
              <a:solidFill>
                <a:srgbClr val="7030A0"/>
              </a:solidFill>
              <a:latin typeface="Arial"/>
              <a:ea typeface="Arial"/>
              <a:cs typeface="Arial"/>
              <a:sym typeface="Arial"/>
            </a:endParaRPr>
          </a:p>
          <a:p>
            <a:pPr indent="-152400" lvl="0" marL="469265" marR="5080" rtl="0" algn="l">
              <a:lnSpc>
                <a:spcPct val="121666"/>
              </a:lnSpc>
              <a:spcBef>
                <a:spcPts val="60"/>
              </a:spcBef>
              <a:spcAft>
                <a:spcPts val="0"/>
              </a:spcAft>
              <a:buClr>
                <a:schemeClr val="dk1"/>
              </a:buClr>
              <a:buSzPts val="1200"/>
              <a:buFont typeface="Arial"/>
              <a:buNone/>
            </a:pPr>
            <a:r>
              <a:t/>
            </a:r>
            <a:endParaRPr b="0" i="0" sz="1200" u="none" cap="none" strike="noStrike">
              <a:solidFill>
                <a:srgbClr val="7030A0"/>
              </a:solidFill>
              <a:latin typeface="Arial"/>
              <a:ea typeface="Arial"/>
              <a:cs typeface="Arial"/>
              <a:sym typeface="Arial"/>
            </a:endParaRPr>
          </a:p>
          <a:p>
            <a:pPr indent="-152400" lvl="0" marL="469265" marR="5080" rtl="0" algn="l">
              <a:lnSpc>
                <a:spcPct val="121666"/>
              </a:lnSpc>
              <a:spcBef>
                <a:spcPts val="60"/>
              </a:spcBef>
              <a:spcAft>
                <a:spcPts val="0"/>
              </a:spcAft>
              <a:buClr>
                <a:schemeClr val="dk1"/>
              </a:buClr>
              <a:buSzPts val="1200"/>
              <a:buFont typeface="Arial"/>
              <a:buNone/>
            </a:pPr>
            <a:r>
              <a:t/>
            </a:r>
            <a:endParaRPr b="0" i="0" sz="1200" u="none" cap="none" strike="noStrike">
              <a:solidFill>
                <a:srgbClr val="7030A0"/>
              </a:solidFill>
              <a:latin typeface="Arial"/>
              <a:ea typeface="Arial"/>
              <a:cs typeface="Arial"/>
              <a:sym typeface="Arial"/>
            </a:endParaRPr>
          </a:p>
          <a:p>
            <a:pPr indent="-152400" lvl="0" marL="469265" marR="5080" rtl="0" algn="l">
              <a:lnSpc>
                <a:spcPct val="121666"/>
              </a:lnSpc>
              <a:spcBef>
                <a:spcPts val="60"/>
              </a:spcBef>
              <a:spcAft>
                <a:spcPts val="0"/>
              </a:spcAft>
              <a:buClr>
                <a:schemeClr val="dk1"/>
              </a:buClr>
              <a:buSzPts val="1200"/>
              <a:buFont typeface="Arial"/>
              <a:buNone/>
            </a:pPr>
            <a:r>
              <a:t/>
            </a:r>
            <a:endParaRPr sz="1200">
              <a:solidFill>
                <a:srgbClr val="7030A0"/>
              </a:solidFill>
            </a:endParaRPr>
          </a:p>
          <a:p>
            <a:pPr indent="-152400" lvl="0" marL="469265" marR="5080" rtl="0" algn="l">
              <a:lnSpc>
                <a:spcPct val="121666"/>
              </a:lnSpc>
              <a:spcBef>
                <a:spcPts val="60"/>
              </a:spcBef>
              <a:spcAft>
                <a:spcPts val="0"/>
              </a:spcAft>
              <a:buClr>
                <a:schemeClr val="dk1"/>
              </a:buClr>
              <a:buSzPts val="1200"/>
              <a:buFont typeface="Arial"/>
              <a:buNone/>
            </a:pPr>
            <a:r>
              <a:t/>
            </a:r>
            <a:endParaRPr sz="1200">
              <a:solidFill>
                <a:srgbClr val="7030A0"/>
              </a:solidFill>
            </a:endParaRPr>
          </a:p>
          <a:p>
            <a:pPr indent="-152400" lvl="0" marL="469265" marR="5080" rtl="0" algn="l">
              <a:lnSpc>
                <a:spcPct val="121666"/>
              </a:lnSpc>
              <a:spcBef>
                <a:spcPts val="60"/>
              </a:spcBef>
              <a:spcAft>
                <a:spcPts val="0"/>
              </a:spcAft>
              <a:buClr>
                <a:schemeClr val="dk1"/>
              </a:buClr>
              <a:buSzPts val="1200"/>
              <a:buFont typeface="Arial"/>
              <a:buNone/>
            </a:pPr>
            <a:r>
              <a:t/>
            </a:r>
            <a:endParaRPr sz="1200">
              <a:solidFill>
                <a:srgbClr val="7030A0"/>
              </a:solidFill>
            </a:endParaRPr>
          </a:p>
          <a:p>
            <a:pPr indent="-152400" lvl="0" marL="469265" marR="5080" rtl="0" algn="l">
              <a:lnSpc>
                <a:spcPct val="121666"/>
              </a:lnSpc>
              <a:spcBef>
                <a:spcPts val="60"/>
              </a:spcBef>
              <a:spcAft>
                <a:spcPts val="0"/>
              </a:spcAft>
              <a:buClr>
                <a:schemeClr val="dk1"/>
              </a:buClr>
              <a:buSzPts val="1200"/>
              <a:buFont typeface="Arial"/>
              <a:buNone/>
            </a:pPr>
            <a:r>
              <a:t/>
            </a:r>
            <a:endParaRPr sz="1200">
              <a:solidFill>
                <a:srgbClr val="7030A0"/>
              </a:solidFill>
            </a:endParaRPr>
          </a:p>
          <a:p>
            <a:pPr indent="-152400" lvl="0" marL="469265" marR="5080" rtl="0" algn="l">
              <a:lnSpc>
                <a:spcPct val="121666"/>
              </a:lnSpc>
              <a:spcBef>
                <a:spcPts val="60"/>
              </a:spcBef>
              <a:spcAft>
                <a:spcPts val="0"/>
              </a:spcAft>
              <a:buClr>
                <a:schemeClr val="dk1"/>
              </a:buClr>
              <a:buSzPts val="1200"/>
              <a:buFont typeface="Arial"/>
              <a:buNone/>
            </a:pPr>
            <a:r>
              <a:t/>
            </a:r>
            <a:endParaRPr sz="1200">
              <a:solidFill>
                <a:srgbClr val="7030A0"/>
              </a:solidFill>
            </a:endParaRPr>
          </a:p>
          <a:p>
            <a:pPr indent="-152400" lvl="0" marL="469265" marR="5080" rtl="0" algn="l">
              <a:lnSpc>
                <a:spcPct val="121666"/>
              </a:lnSpc>
              <a:spcBef>
                <a:spcPts val="60"/>
              </a:spcBef>
              <a:spcAft>
                <a:spcPts val="0"/>
              </a:spcAft>
              <a:buClr>
                <a:schemeClr val="dk1"/>
              </a:buClr>
              <a:buSzPts val="1200"/>
              <a:buFont typeface="Arial"/>
              <a:buNone/>
            </a:pPr>
            <a:r>
              <a:t/>
            </a:r>
            <a:endParaRPr b="0" i="0" sz="1200" u="none" cap="none" strike="noStrike">
              <a:solidFill>
                <a:srgbClr val="7030A0"/>
              </a:solidFill>
              <a:latin typeface="Arial"/>
              <a:ea typeface="Arial"/>
              <a:cs typeface="Arial"/>
              <a:sym typeface="Arial"/>
            </a:endParaRPr>
          </a:p>
          <a:p>
            <a:pPr indent="-228600" lvl="0" marL="241200" marR="0" rtl="0" algn="l">
              <a:lnSpc>
                <a:spcPct val="100000"/>
              </a:lnSpc>
              <a:spcBef>
                <a:spcPts val="0"/>
              </a:spcBef>
              <a:spcAft>
                <a:spcPts val="0"/>
              </a:spcAft>
              <a:buClr>
                <a:srgbClr val="000000"/>
              </a:buClr>
              <a:buSzPts val="1200"/>
              <a:buFont typeface="Arial"/>
              <a:buAutoNum type="arabicPeriod"/>
            </a:pPr>
            <a:r>
              <a:rPr b="0" i="0" lang="pt-BR" sz="1200" u="none" cap="none" strike="noStrike">
                <a:solidFill>
                  <a:srgbClr val="000000"/>
                </a:solidFill>
                <a:latin typeface="Arial"/>
                <a:ea typeface="Arial"/>
                <a:cs typeface="Arial"/>
                <a:sym typeface="Arial"/>
              </a:rPr>
              <a:t>Observe a variedade de tipos de instância disponíveis. </a:t>
            </a:r>
            <a:endParaRPr/>
          </a:p>
          <a:p>
            <a:pPr indent="-228600" lvl="0" marL="241200" marR="0" rtl="0" algn="l">
              <a:lnSpc>
                <a:spcPct val="100000"/>
              </a:lnSpc>
              <a:spcBef>
                <a:spcPts val="0"/>
              </a:spcBef>
              <a:spcAft>
                <a:spcPts val="0"/>
              </a:spcAft>
              <a:buClr>
                <a:srgbClr val="000000"/>
              </a:buClr>
              <a:buSzPts val="1200"/>
              <a:buFont typeface="Arial"/>
              <a:buAutoNum type="arabicPeriod"/>
            </a:pPr>
            <a:r>
              <a:rPr b="0" i="0" lang="pt-BR" sz="1200" u="none" cap="none" strike="noStrike">
                <a:solidFill>
                  <a:srgbClr val="000000"/>
                </a:solidFill>
                <a:latin typeface="Arial"/>
                <a:ea typeface="Arial"/>
                <a:cs typeface="Arial"/>
                <a:sym typeface="Arial"/>
              </a:rPr>
              <a:t>Selecione a instância </a:t>
            </a:r>
            <a:r>
              <a:rPr b="1" i="0" lang="pt-BR" sz="1200" u="none" cap="none" strike="noStrike">
                <a:solidFill>
                  <a:srgbClr val="000000"/>
                </a:solidFill>
                <a:latin typeface="Arial"/>
                <a:ea typeface="Arial"/>
                <a:cs typeface="Arial"/>
                <a:sym typeface="Arial"/>
              </a:rPr>
              <a:t>t2.micro.</a:t>
            </a:r>
            <a:endParaRPr/>
          </a:p>
          <a:p>
            <a:pPr indent="-152400" lvl="0" marL="241200" marR="0" rtl="0" algn="l">
              <a:lnSpc>
                <a:spcPct val="100000"/>
              </a:lnSpc>
              <a:spcBef>
                <a:spcPts val="0"/>
              </a:spcBef>
              <a:spcAft>
                <a:spcPts val="0"/>
              </a:spcAft>
              <a:buClr>
                <a:schemeClr val="dk1"/>
              </a:buClr>
              <a:buSzPts val="1200"/>
              <a:buFont typeface="Arial"/>
              <a:buNone/>
            </a:pPr>
            <a:r>
              <a:t/>
            </a:r>
            <a:endParaRPr b="1" i="0" sz="1200" u="none" cap="none" strike="noStrike">
              <a:solidFill>
                <a:srgbClr val="000000"/>
              </a:solidFill>
              <a:latin typeface="Arial"/>
              <a:ea typeface="Arial"/>
              <a:cs typeface="Arial"/>
              <a:sym typeface="Arial"/>
            </a:endParaRPr>
          </a:p>
          <a:p>
            <a:pPr indent="-152400" lvl="0" marL="241200" marR="0" rtl="0" algn="l">
              <a:lnSpc>
                <a:spcPct val="100000"/>
              </a:lnSpc>
              <a:spcBef>
                <a:spcPts val="0"/>
              </a:spcBef>
              <a:spcAft>
                <a:spcPts val="0"/>
              </a:spcAft>
              <a:buClr>
                <a:schemeClr val="dk1"/>
              </a:buClr>
              <a:buSzPts val="1200"/>
              <a:buFont typeface="Arial"/>
              <a:buNone/>
            </a:pPr>
            <a:r>
              <a:t/>
            </a:r>
            <a:endParaRPr b="1" i="0" sz="1200" u="none" cap="none" strike="noStrike">
              <a:solidFill>
                <a:srgbClr val="000000"/>
              </a:solidFill>
              <a:latin typeface="Arial"/>
              <a:ea typeface="Arial"/>
              <a:cs typeface="Arial"/>
              <a:sym typeface="Arial"/>
            </a:endParaRPr>
          </a:p>
          <a:p>
            <a:pPr indent="-152400" lvl="0" marL="241199" marR="0" rtl="0" algn="l">
              <a:lnSpc>
                <a:spcPct val="100000"/>
              </a:lnSpc>
              <a:spcBef>
                <a:spcPts val="0"/>
              </a:spcBef>
              <a:spcAft>
                <a:spcPts val="0"/>
              </a:spcAft>
              <a:buClr>
                <a:schemeClr val="dk1"/>
              </a:buClr>
              <a:buSzPts val="1200"/>
              <a:buFont typeface="Arial"/>
              <a:buNone/>
            </a:pPr>
            <a:r>
              <a:t/>
            </a:r>
            <a:endParaRPr b="1" sz="1200"/>
          </a:p>
          <a:p>
            <a:pPr indent="-152400" lvl="0" marL="241199" marR="0" rtl="0" algn="l">
              <a:lnSpc>
                <a:spcPct val="100000"/>
              </a:lnSpc>
              <a:spcBef>
                <a:spcPts val="0"/>
              </a:spcBef>
              <a:spcAft>
                <a:spcPts val="0"/>
              </a:spcAft>
              <a:buClr>
                <a:schemeClr val="dk1"/>
              </a:buClr>
              <a:buSzPts val="1200"/>
              <a:buFont typeface="Arial"/>
              <a:buNone/>
            </a:pPr>
            <a:r>
              <a:t/>
            </a:r>
            <a:endParaRPr b="1" sz="1200"/>
          </a:p>
          <a:p>
            <a:pPr indent="-152400" lvl="0" marL="241199" marR="0" rtl="0" algn="l">
              <a:lnSpc>
                <a:spcPct val="100000"/>
              </a:lnSpc>
              <a:spcBef>
                <a:spcPts val="0"/>
              </a:spcBef>
              <a:spcAft>
                <a:spcPts val="0"/>
              </a:spcAft>
              <a:buClr>
                <a:schemeClr val="dk1"/>
              </a:buClr>
              <a:buSzPts val="1200"/>
              <a:buFont typeface="Arial"/>
              <a:buNone/>
            </a:pPr>
            <a:r>
              <a:t/>
            </a:r>
            <a:endParaRPr b="1" sz="1200"/>
          </a:p>
          <a:p>
            <a:pPr indent="-152400" lvl="0" marL="241199" marR="0" rtl="0" algn="l">
              <a:lnSpc>
                <a:spcPct val="100000"/>
              </a:lnSpc>
              <a:spcBef>
                <a:spcPts val="0"/>
              </a:spcBef>
              <a:spcAft>
                <a:spcPts val="0"/>
              </a:spcAft>
              <a:buClr>
                <a:schemeClr val="dk1"/>
              </a:buClr>
              <a:buSzPts val="1200"/>
              <a:buFont typeface="Arial"/>
              <a:buNone/>
            </a:pPr>
            <a:r>
              <a:t/>
            </a:r>
            <a:endParaRPr b="1" sz="1200"/>
          </a:p>
          <a:p>
            <a:pPr indent="-152400" lvl="0" marL="241199" marR="0" rtl="0" algn="l">
              <a:lnSpc>
                <a:spcPct val="100000"/>
              </a:lnSpc>
              <a:spcBef>
                <a:spcPts val="0"/>
              </a:spcBef>
              <a:spcAft>
                <a:spcPts val="0"/>
              </a:spcAft>
              <a:buClr>
                <a:schemeClr val="dk1"/>
              </a:buClr>
              <a:buSzPts val="1200"/>
              <a:buFont typeface="Arial"/>
              <a:buNone/>
            </a:pPr>
            <a:r>
              <a:t/>
            </a:r>
            <a:endParaRPr b="1" sz="1200"/>
          </a:p>
          <a:p>
            <a:pPr indent="-152400" lvl="0" marL="241199" marR="0" rtl="0" algn="l">
              <a:lnSpc>
                <a:spcPct val="100000"/>
              </a:lnSpc>
              <a:spcBef>
                <a:spcPts val="0"/>
              </a:spcBef>
              <a:spcAft>
                <a:spcPts val="0"/>
              </a:spcAft>
              <a:buClr>
                <a:schemeClr val="dk1"/>
              </a:buClr>
              <a:buSzPts val="1200"/>
              <a:buFont typeface="Arial"/>
              <a:buNone/>
            </a:pPr>
            <a:r>
              <a:t/>
            </a:r>
            <a:endParaRPr b="1" sz="1200"/>
          </a:p>
          <a:p>
            <a:pPr indent="-152400" lvl="0" marL="241200" marR="0" rtl="0" algn="l">
              <a:lnSpc>
                <a:spcPct val="100000"/>
              </a:lnSpc>
              <a:spcBef>
                <a:spcPts val="0"/>
              </a:spcBef>
              <a:spcAft>
                <a:spcPts val="0"/>
              </a:spcAft>
              <a:buClr>
                <a:schemeClr val="dk1"/>
              </a:buClr>
              <a:buSzPts val="1200"/>
              <a:buFont typeface="Arial"/>
              <a:buNone/>
            </a:pPr>
            <a:r>
              <a:t/>
            </a:r>
            <a:endParaRPr b="1" sz="1200"/>
          </a:p>
          <a:p>
            <a:pPr indent="-152400" lvl="0" marL="24120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a:p>
            <a:pPr indent="-228600" lvl="0" marL="241200" marR="0" rtl="0" algn="l">
              <a:lnSpc>
                <a:spcPct val="100000"/>
              </a:lnSpc>
              <a:spcBef>
                <a:spcPts val="0"/>
              </a:spcBef>
              <a:spcAft>
                <a:spcPts val="0"/>
              </a:spcAft>
              <a:buClr>
                <a:srgbClr val="000000"/>
              </a:buClr>
              <a:buSzPts val="1200"/>
              <a:buFont typeface="Arial"/>
              <a:buAutoNum type="arabicPeriod"/>
            </a:pPr>
            <a:r>
              <a:rPr b="0" i="0" lang="pt-BR" sz="1200" u="none" cap="none" strike="noStrike">
                <a:solidFill>
                  <a:srgbClr val="000000"/>
                </a:solidFill>
                <a:latin typeface="Arial"/>
                <a:ea typeface="Arial"/>
                <a:cs typeface="Arial"/>
                <a:sym typeface="Arial"/>
              </a:rPr>
              <a:t>Selecione Próximo: </a:t>
            </a:r>
            <a:r>
              <a:rPr b="1" i="0" lang="pt-BR" sz="1200" u="none" cap="none" strike="noStrike">
                <a:solidFill>
                  <a:schemeClr val="dk1"/>
                </a:solidFill>
                <a:latin typeface="Arial"/>
                <a:ea typeface="Arial"/>
                <a:cs typeface="Arial"/>
                <a:sym typeface="Arial"/>
              </a:rPr>
              <a:t>Configure Instance Details</a:t>
            </a:r>
            <a:endParaRPr b="1" i="0" sz="1200" u="none" cap="none" strike="noStrike">
              <a:solidFill>
                <a:srgbClr val="000000"/>
              </a:solidFill>
              <a:latin typeface="Arial"/>
              <a:ea typeface="Arial"/>
              <a:cs typeface="Arial"/>
              <a:sym typeface="Arial"/>
            </a:endParaRPr>
          </a:p>
          <a:p>
            <a:pPr indent="0" lvl="0" marL="1260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26" name="Google Shape;126;p4"/>
          <p:cNvSpPr/>
          <p:nvPr/>
        </p:nvSpPr>
        <p:spPr>
          <a:xfrm>
            <a:off x="842100" y="1531710"/>
            <a:ext cx="609120" cy="60876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pt-BR" sz="1050" u="none" cap="none" strike="noStrike">
                <a:solidFill>
                  <a:srgbClr val="000000"/>
                </a:solidFill>
                <a:latin typeface="Calibri"/>
                <a:ea typeface="Calibri"/>
                <a:cs typeface="Calibri"/>
                <a:sym typeface="Calibri"/>
              </a:rPr>
              <a:t>© 2020, Amazon Web Services, Inc. or its affiliates. All rights reserved</a:t>
            </a:r>
            <a:br>
              <a:rPr b="0" i="0" lang="pt-BR" sz="1800" u="none" cap="none" strike="noStrike">
                <a:solidFill>
                  <a:schemeClr val="dk1"/>
                </a:solidFill>
                <a:latin typeface="Arial"/>
                <a:ea typeface="Arial"/>
                <a:cs typeface="Arial"/>
                <a:sym typeface="Arial"/>
              </a:rPr>
            </a:br>
            <a:fld id="{00000000-1234-1234-1234-123412341234}" type="slidenum">
              <a:rPr b="0" i="0" lang="pt-BR" sz="1050" u="none" cap="none" strike="noStrike">
                <a:solidFill>
                  <a:srgbClr val="8B8B8B"/>
                </a:solidFill>
                <a:latin typeface="Calibri"/>
                <a:ea typeface="Calibri"/>
                <a:cs typeface="Calibri"/>
                <a:sym typeface="Calibri"/>
              </a:rPr>
              <a:t>‹#›</a:t>
            </a:fld>
            <a:endParaRPr b="0" i="0" sz="105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050" u="none" cap="none" strike="noStrike">
              <a:solidFill>
                <a:schemeClr val="dk1"/>
              </a:solidFill>
              <a:latin typeface="Arial"/>
              <a:ea typeface="Arial"/>
              <a:cs typeface="Arial"/>
              <a:sym typeface="Arial"/>
            </a:endParaRPr>
          </a:p>
        </p:txBody>
      </p:sp>
      <p:sp>
        <p:nvSpPr>
          <p:cNvPr id="128" name="Google Shape;128;p4"/>
          <p:cNvSpPr txBox="1"/>
          <p:nvPr/>
        </p:nvSpPr>
        <p:spPr>
          <a:xfrm>
            <a:off x="1507940" y="1651424"/>
            <a:ext cx="16209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pt-BR" sz="1800" u="none" cap="none" strike="noStrike">
                <a:solidFill>
                  <a:schemeClr val="dk1"/>
                </a:solidFill>
                <a:latin typeface="Arial"/>
                <a:ea typeface="Arial"/>
                <a:cs typeface="Arial"/>
                <a:sym typeface="Arial"/>
              </a:rPr>
              <a:t>VOCÊ SABIA</a:t>
            </a:r>
            <a:endParaRPr/>
          </a:p>
        </p:txBody>
      </p:sp>
      <p:pic>
        <p:nvPicPr>
          <p:cNvPr id="129" name="Google Shape;129;p4"/>
          <p:cNvPicPr preferRelativeResize="0"/>
          <p:nvPr/>
        </p:nvPicPr>
        <p:blipFill rotWithShape="1">
          <a:blip r:embed="rId4">
            <a:alphaModFix/>
          </a:blip>
          <a:srcRect b="0" l="0" r="0" t="0"/>
          <a:stretch/>
        </p:blipFill>
        <p:spPr>
          <a:xfrm>
            <a:off x="3699680" y="3912649"/>
            <a:ext cx="1289685" cy="232675"/>
          </a:xfrm>
          <a:prstGeom prst="rect">
            <a:avLst/>
          </a:prstGeom>
          <a:noFill/>
          <a:ln>
            <a:noFill/>
          </a:ln>
        </p:spPr>
      </p:pic>
      <p:pic>
        <p:nvPicPr>
          <p:cNvPr id="130" name="Google Shape;130;p4"/>
          <p:cNvPicPr preferRelativeResize="0"/>
          <p:nvPr/>
        </p:nvPicPr>
        <p:blipFill>
          <a:blip r:embed="rId5">
            <a:alphaModFix/>
          </a:blip>
          <a:stretch>
            <a:fillRect/>
          </a:stretch>
        </p:blipFill>
        <p:spPr>
          <a:xfrm>
            <a:off x="988650" y="4660426"/>
            <a:ext cx="4317400" cy="1869825"/>
          </a:xfrm>
          <a:prstGeom prst="rect">
            <a:avLst/>
          </a:prstGeom>
          <a:noFill/>
          <a:ln>
            <a:noFill/>
          </a:ln>
        </p:spPr>
      </p:pic>
      <p:cxnSp>
        <p:nvCxnSpPr>
          <p:cNvPr id="131" name="Google Shape;131;p4"/>
          <p:cNvCxnSpPr/>
          <p:nvPr/>
        </p:nvCxnSpPr>
        <p:spPr>
          <a:xfrm>
            <a:off x="553090" y="5029060"/>
            <a:ext cx="557400" cy="24720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pic>
        <p:nvPicPr>
          <p:cNvPr id="132" name="Google Shape;132;p4"/>
          <p:cNvPicPr preferRelativeResize="0"/>
          <p:nvPr/>
        </p:nvPicPr>
        <p:blipFill>
          <a:blip r:embed="rId6">
            <a:alphaModFix/>
          </a:blip>
          <a:stretch>
            <a:fillRect/>
          </a:stretch>
        </p:blipFill>
        <p:spPr>
          <a:xfrm>
            <a:off x="679125" y="7198837"/>
            <a:ext cx="4107400" cy="136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p:nvPr/>
        </p:nvSpPr>
        <p:spPr>
          <a:xfrm>
            <a:off x="499320" y="960160"/>
            <a:ext cx="4806720" cy="498600"/>
          </a:xfrm>
          <a:prstGeom prst="rect">
            <a:avLst/>
          </a:prstGeom>
          <a:noFill/>
          <a:ln>
            <a:noFill/>
          </a:ln>
        </p:spPr>
        <p:txBody>
          <a:bodyPr anchorCtr="0" anchor="t" bIns="0" lIns="0" spcFirstLastPara="1" rIns="0" wrap="square" tIns="12225">
            <a:noAutofit/>
          </a:bodyPr>
          <a:lstStyle/>
          <a:p>
            <a:pPr indent="0" lvl="0" marL="12600" marR="0" rtl="0" algn="l">
              <a:lnSpc>
                <a:spcPct val="100000"/>
              </a:lnSpc>
              <a:spcBef>
                <a:spcPts val="0"/>
              </a:spcBef>
              <a:spcAft>
                <a:spcPts val="0"/>
              </a:spcAft>
              <a:buNone/>
            </a:pPr>
            <a:r>
              <a:rPr b="0" lang="pt-BR" sz="1600" strike="noStrike">
                <a:solidFill>
                  <a:srgbClr val="262626"/>
                </a:solidFill>
                <a:latin typeface="Trebuchet MS"/>
                <a:ea typeface="Trebuchet MS"/>
                <a:cs typeface="Trebuchet MS"/>
                <a:sym typeface="Trebuchet MS"/>
              </a:rPr>
              <a:t>Iniciar e configurar uma instância do Amazon EC2</a:t>
            </a:r>
            <a:endParaRPr b="0" sz="1600" strike="noStrike">
              <a:solidFill>
                <a:schemeClr val="dk1"/>
              </a:solidFill>
              <a:latin typeface="Arial"/>
              <a:ea typeface="Arial"/>
              <a:cs typeface="Arial"/>
              <a:sym typeface="Arial"/>
            </a:endParaRPr>
          </a:p>
        </p:txBody>
      </p:sp>
      <p:sp>
        <p:nvSpPr>
          <p:cNvPr id="139" name="Google Shape;139;p5"/>
          <p:cNvSpPr/>
          <p:nvPr/>
        </p:nvSpPr>
        <p:spPr>
          <a:xfrm>
            <a:off x="335040" y="1294440"/>
            <a:ext cx="6762192" cy="426132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t/>
            </a:r>
            <a:endParaRPr b="0" sz="1200" strike="noStrike">
              <a:solidFill>
                <a:schemeClr val="dk1"/>
              </a:solidFill>
              <a:latin typeface="Arial"/>
              <a:ea typeface="Arial"/>
              <a:cs typeface="Arial"/>
              <a:sym typeface="Arial"/>
            </a:endParaRPr>
          </a:p>
          <a:p>
            <a:pPr indent="0" lvl="0" marL="12600" marR="0" rtl="0" algn="l">
              <a:lnSpc>
                <a:spcPct val="100000"/>
              </a:lnSpc>
              <a:spcBef>
                <a:spcPts val="0"/>
              </a:spcBef>
              <a:spcAft>
                <a:spcPts val="0"/>
              </a:spcAft>
              <a:buNone/>
            </a:pPr>
            <a:r>
              <a:rPr b="0" lang="pt-BR" sz="1200" strike="noStrike">
                <a:solidFill>
                  <a:srgbClr val="000000"/>
                </a:solidFill>
                <a:latin typeface="Arial"/>
                <a:ea typeface="Arial"/>
                <a:cs typeface="Arial"/>
                <a:sym typeface="Arial"/>
              </a:rPr>
              <a:t>Como este é apenas um </a:t>
            </a:r>
            <a:r>
              <a:rPr b="0" lang="pt-BR" sz="1200" strike="noStrike">
                <a:solidFill>
                  <a:srgbClr val="FF0000"/>
                </a:solidFill>
                <a:latin typeface="Arial"/>
                <a:ea typeface="Arial"/>
                <a:cs typeface="Arial"/>
                <a:sym typeface="Arial"/>
              </a:rPr>
              <a:t>POC</a:t>
            </a:r>
            <a:r>
              <a:rPr b="0" lang="pt-BR" sz="1200" strike="noStrike">
                <a:solidFill>
                  <a:srgbClr val="000000"/>
                </a:solidFill>
                <a:latin typeface="Arial"/>
                <a:ea typeface="Arial"/>
                <a:cs typeface="Arial"/>
                <a:sym typeface="Arial"/>
              </a:rPr>
              <a:t>, usaremos nosso </a:t>
            </a:r>
            <a:r>
              <a:rPr b="1" lang="pt-BR" sz="1200" strike="noStrike">
                <a:solidFill>
                  <a:srgbClr val="FF0000"/>
                </a:solidFill>
                <a:latin typeface="Arial"/>
                <a:ea typeface="Arial"/>
                <a:cs typeface="Arial"/>
                <a:sym typeface="Arial"/>
              </a:rPr>
              <a:t>Amazon VPC </a:t>
            </a:r>
            <a:r>
              <a:rPr b="0" lang="pt-BR" sz="1200" strike="noStrike">
                <a:solidFill>
                  <a:srgbClr val="000000"/>
                </a:solidFill>
                <a:latin typeface="Arial"/>
                <a:ea typeface="Arial"/>
                <a:cs typeface="Arial"/>
                <a:sym typeface="Arial"/>
              </a:rPr>
              <a:t>padrão e lançaremos </a:t>
            </a:r>
            <a:endParaRPr/>
          </a:p>
          <a:p>
            <a:pPr indent="0" lvl="0" marL="12600" marR="0" rtl="0" algn="l">
              <a:lnSpc>
                <a:spcPct val="100000"/>
              </a:lnSpc>
              <a:spcBef>
                <a:spcPts val="0"/>
              </a:spcBef>
              <a:spcAft>
                <a:spcPts val="0"/>
              </a:spcAft>
              <a:buNone/>
            </a:pPr>
            <a:r>
              <a:rPr b="0" lang="pt-BR" sz="1200" strike="noStrike">
                <a:solidFill>
                  <a:srgbClr val="000000"/>
                </a:solidFill>
                <a:latin typeface="Arial"/>
                <a:ea typeface="Arial"/>
                <a:cs typeface="Arial"/>
                <a:sym typeface="Arial"/>
              </a:rPr>
              <a:t>nossa instância Amazon EC2 na sub-rede pública padrão, onde ele atribuirá </a:t>
            </a:r>
            <a:endParaRPr/>
          </a:p>
          <a:p>
            <a:pPr indent="0" lvl="0" marL="12600" marR="0" rtl="0" algn="l">
              <a:lnSpc>
                <a:spcPct val="100000"/>
              </a:lnSpc>
              <a:spcBef>
                <a:spcPts val="0"/>
              </a:spcBef>
              <a:spcAft>
                <a:spcPts val="0"/>
              </a:spcAft>
              <a:buNone/>
            </a:pPr>
            <a:r>
              <a:rPr b="0" lang="pt-BR" sz="1200" strike="noStrike">
                <a:solidFill>
                  <a:srgbClr val="000000"/>
                </a:solidFill>
                <a:latin typeface="Arial"/>
                <a:ea typeface="Arial"/>
                <a:cs typeface="Arial"/>
                <a:sym typeface="Arial"/>
              </a:rPr>
              <a:t>automaticamente um endereço IP público à nossa máquina virtual.</a:t>
            </a:r>
            <a:endParaRPr b="0" sz="1200" strike="noStrike">
              <a:solidFill>
                <a:schemeClr val="dk1"/>
              </a:solidFill>
              <a:latin typeface="Arial"/>
              <a:ea typeface="Arial"/>
              <a:cs typeface="Arial"/>
              <a:sym typeface="Arial"/>
            </a:endParaRPr>
          </a:p>
          <a:p>
            <a:pPr indent="-228600" lvl="0" marL="241200" marR="0" rtl="0" algn="l">
              <a:lnSpc>
                <a:spcPct val="100000"/>
              </a:lnSpc>
              <a:spcBef>
                <a:spcPts val="0"/>
              </a:spcBef>
              <a:spcAft>
                <a:spcPts val="0"/>
              </a:spcAft>
              <a:buClr>
                <a:srgbClr val="000000"/>
              </a:buClr>
              <a:buSzPts val="1200"/>
              <a:buFont typeface="Arial"/>
              <a:buAutoNum type="arabicPeriod" startAt="6"/>
            </a:pPr>
            <a:r>
              <a:rPr b="0" lang="pt-BR" sz="1200" strike="noStrike">
                <a:solidFill>
                  <a:srgbClr val="000000"/>
                </a:solidFill>
                <a:latin typeface="Arial"/>
                <a:ea typeface="Arial"/>
                <a:cs typeface="Arial"/>
                <a:sym typeface="Arial"/>
              </a:rPr>
              <a:t>Aceite as configurações padrão para a página </a:t>
            </a:r>
            <a:r>
              <a:rPr b="1" lang="pt-BR" sz="1200">
                <a:solidFill>
                  <a:srgbClr val="FF0000"/>
                </a:solidFill>
                <a:latin typeface="Arial"/>
                <a:ea typeface="Arial"/>
                <a:cs typeface="Arial"/>
                <a:sym typeface="Arial"/>
              </a:rPr>
              <a:t>Configure Instance Details </a:t>
            </a:r>
            <a:endParaRPr/>
          </a:p>
          <a:p>
            <a:pPr indent="-152400" lvl="0" marL="241200" marR="0" rtl="0" algn="l">
              <a:lnSpc>
                <a:spcPct val="100000"/>
              </a:lnSpc>
              <a:spcBef>
                <a:spcPts val="0"/>
              </a:spcBef>
              <a:spcAft>
                <a:spcPts val="0"/>
              </a:spcAft>
              <a:buClr>
                <a:schemeClr val="dk1"/>
              </a:buClr>
              <a:buSzPts val="1200"/>
              <a:buFont typeface="Arial"/>
              <a:buNone/>
            </a:pPr>
            <a:r>
              <a:t/>
            </a:r>
            <a:endParaRPr b="1" sz="1200" strike="noStrike">
              <a:solidFill>
                <a:srgbClr val="000000"/>
              </a:solidFill>
              <a:latin typeface="Arial"/>
              <a:ea typeface="Arial"/>
              <a:cs typeface="Arial"/>
              <a:sym typeface="Arial"/>
            </a:endParaRPr>
          </a:p>
          <a:p>
            <a:pPr indent="-152400" lvl="0" marL="241200" marR="0" rtl="0" algn="l">
              <a:lnSpc>
                <a:spcPct val="100000"/>
              </a:lnSpc>
              <a:spcBef>
                <a:spcPts val="0"/>
              </a:spcBef>
              <a:spcAft>
                <a:spcPts val="0"/>
              </a:spcAft>
              <a:buClr>
                <a:schemeClr val="dk1"/>
              </a:buClr>
              <a:buSzPts val="1200"/>
              <a:buFont typeface="Arial"/>
              <a:buNone/>
            </a:pPr>
            <a:r>
              <a:t/>
            </a:r>
            <a:endParaRPr b="1" sz="1200">
              <a:solidFill>
                <a:srgbClr val="000000"/>
              </a:solidFill>
              <a:latin typeface="Arial"/>
              <a:ea typeface="Arial"/>
              <a:cs typeface="Arial"/>
              <a:sym typeface="Arial"/>
            </a:endParaRPr>
          </a:p>
          <a:p>
            <a:pPr indent="-152400" lvl="0" marL="241200" marR="0" rtl="0" algn="l">
              <a:lnSpc>
                <a:spcPct val="100000"/>
              </a:lnSpc>
              <a:spcBef>
                <a:spcPts val="0"/>
              </a:spcBef>
              <a:spcAft>
                <a:spcPts val="0"/>
              </a:spcAft>
              <a:buClr>
                <a:schemeClr val="dk1"/>
              </a:buClr>
              <a:buSzPts val="1200"/>
              <a:buFont typeface="Arial"/>
              <a:buNone/>
            </a:pPr>
            <a:r>
              <a:t/>
            </a:r>
            <a:endParaRPr b="1" sz="1200" strike="noStrike">
              <a:solidFill>
                <a:srgbClr val="000000"/>
              </a:solidFill>
              <a:latin typeface="Arial"/>
              <a:ea typeface="Arial"/>
              <a:cs typeface="Arial"/>
              <a:sym typeface="Arial"/>
            </a:endParaRPr>
          </a:p>
          <a:p>
            <a:pPr indent="-152400" lvl="0" marL="241200" marR="0" rtl="0" algn="l">
              <a:lnSpc>
                <a:spcPct val="100000"/>
              </a:lnSpc>
              <a:spcBef>
                <a:spcPts val="0"/>
              </a:spcBef>
              <a:spcAft>
                <a:spcPts val="0"/>
              </a:spcAft>
              <a:buClr>
                <a:schemeClr val="dk1"/>
              </a:buClr>
              <a:buSzPts val="1200"/>
              <a:buFont typeface="Arial"/>
              <a:buNone/>
            </a:pPr>
            <a:r>
              <a:t/>
            </a:r>
            <a:endParaRPr b="1" sz="1200">
              <a:solidFill>
                <a:srgbClr val="000000"/>
              </a:solidFill>
              <a:latin typeface="Arial"/>
              <a:ea typeface="Arial"/>
              <a:cs typeface="Arial"/>
              <a:sym typeface="Arial"/>
            </a:endParaRPr>
          </a:p>
          <a:p>
            <a:pPr indent="-152400" lvl="0" marL="241200" marR="0" rtl="0" algn="l">
              <a:lnSpc>
                <a:spcPct val="100000"/>
              </a:lnSpc>
              <a:spcBef>
                <a:spcPts val="0"/>
              </a:spcBef>
              <a:spcAft>
                <a:spcPts val="0"/>
              </a:spcAft>
              <a:buClr>
                <a:schemeClr val="dk1"/>
              </a:buClr>
              <a:buSzPts val="1200"/>
              <a:buFont typeface="Arial"/>
              <a:buNone/>
            </a:pPr>
            <a:r>
              <a:t/>
            </a:r>
            <a:endParaRPr b="1" sz="1200" strike="noStrike">
              <a:solidFill>
                <a:srgbClr val="000000"/>
              </a:solidFill>
              <a:latin typeface="Arial"/>
              <a:ea typeface="Arial"/>
              <a:cs typeface="Arial"/>
              <a:sym typeface="Arial"/>
            </a:endParaRPr>
          </a:p>
          <a:p>
            <a:pPr indent="-152400" lvl="0" marL="241200" marR="0" rtl="0" algn="l">
              <a:lnSpc>
                <a:spcPct val="100000"/>
              </a:lnSpc>
              <a:spcBef>
                <a:spcPts val="0"/>
              </a:spcBef>
              <a:spcAft>
                <a:spcPts val="0"/>
              </a:spcAft>
              <a:buClr>
                <a:schemeClr val="dk1"/>
              </a:buClr>
              <a:buSzPts val="1200"/>
              <a:buFont typeface="Arial"/>
              <a:buNone/>
            </a:pPr>
            <a:r>
              <a:t/>
            </a:r>
            <a:endParaRPr b="1" sz="1200">
              <a:solidFill>
                <a:srgbClr val="000000"/>
              </a:solidFill>
              <a:latin typeface="Arial"/>
              <a:ea typeface="Arial"/>
              <a:cs typeface="Arial"/>
              <a:sym typeface="Arial"/>
            </a:endParaRPr>
          </a:p>
          <a:p>
            <a:pPr indent="-152400" lvl="0" marL="241200" marR="0" rtl="0" algn="l">
              <a:lnSpc>
                <a:spcPct val="100000"/>
              </a:lnSpc>
              <a:spcBef>
                <a:spcPts val="0"/>
              </a:spcBef>
              <a:spcAft>
                <a:spcPts val="0"/>
              </a:spcAft>
              <a:buClr>
                <a:schemeClr val="dk1"/>
              </a:buClr>
              <a:buSzPts val="1200"/>
              <a:buFont typeface="Arial"/>
              <a:buNone/>
            </a:pPr>
            <a:r>
              <a:t/>
            </a:r>
            <a:endParaRPr b="1" sz="1200" strike="noStrike">
              <a:solidFill>
                <a:srgbClr val="000000"/>
              </a:solidFill>
              <a:latin typeface="Arial"/>
              <a:ea typeface="Arial"/>
              <a:cs typeface="Arial"/>
              <a:sym typeface="Arial"/>
            </a:endParaRPr>
          </a:p>
          <a:p>
            <a:pPr indent="-152400" lvl="0" marL="241200" marR="0" rtl="0" algn="l">
              <a:lnSpc>
                <a:spcPct val="100000"/>
              </a:lnSpc>
              <a:spcBef>
                <a:spcPts val="0"/>
              </a:spcBef>
              <a:spcAft>
                <a:spcPts val="0"/>
              </a:spcAft>
              <a:buClr>
                <a:schemeClr val="dk1"/>
              </a:buClr>
              <a:buSzPts val="1200"/>
              <a:buFont typeface="Arial"/>
              <a:buNone/>
            </a:pPr>
            <a:r>
              <a:t/>
            </a:r>
            <a:endParaRPr b="1" sz="1200">
              <a:solidFill>
                <a:srgbClr val="000000"/>
              </a:solidFill>
              <a:latin typeface="Arial"/>
              <a:ea typeface="Arial"/>
              <a:cs typeface="Arial"/>
              <a:sym typeface="Arial"/>
            </a:endParaRPr>
          </a:p>
          <a:p>
            <a:pPr indent="-152400" lvl="0" marL="241200" marR="0" rtl="0" algn="l">
              <a:lnSpc>
                <a:spcPct val="100000"/>
              </a:lnSpc>
              <a:spcBef>
                <a:spcPts val="0"/>
              </a:spcBef>
              <a:spcAft>
                <a:spcPts val="0"/>
              </a:spcAft>
              <a:buClr>
                <a:schemeClr val="dk1"/>
              </a:buClr>
              <a:buSzPts val="1200"/>
              <a:buFont typeface="Arial"/>
              <a:buNone/>
            </a:pPr>
            <a:r>
              <a:t/>
            </a:r>
            <a:endParaRPr b="1" sz="1200" strike="noStrike">
              <a:solidFill>
                <a:srgbClr val="000000"/>
              </a:solidFill>
              <a:latin typeface="Arial"/>
              <a:ea typeface="Arial"/>
              <a:cs typeface="Arial"/>
              <a:sym typeface="Arial"/>
            </a:endParaRPr>
          </a:p>
          <a:p>
            <a:pPr indent="-152400" lvl="0" marL="241200" marR="0" rtl="0" algn="l">
              <a:lnSpc>
                <a:spcPct val="100000"/>
              </a:lnSpc>
              <a:spcBef>
                <a:spcPts val="0"/>
              </a:spcBef>
              <a:spcAft>
                <a:spcPts val="0"/>
              </a:spcAft>
              <a:buClr>
                <a:schemeClr val="dk1"/>
              </a:buClr>
              <a:buSzPts val="1200"/>
              <a:buFont typeface="Arial"/>
              <a:buNone/>
            </a:pPr>
            <a:r>
              <a:t/>
            </a:r>
            <a:endParaRPr b="1" sz="1200">
              <a:solidFill>
                <a:srgbClr val="000000"/>
              </a:solidFill>
              <a:latin typeface="Arial"/>
              <a:ea typeface="Arial"/>
              <a:cs typeface="Arial"/>
              <a:sym typeface="Arial"/>
            </a:endParaRPr>
          </a:p>
          <a:p>
            <a:pPr indent="-152400" lvl="0" marL="241200" marR="0" rtl="0" algn="l">
              <a:lnSpc>
                <a:spcPct val="100000"/>
              </a:lnSpc>
              <a:spcBef>
                <a:spcPts val="0"/>
              </a:spcBef>
              <a:spcAft>
                <a:spcPts val="0"/>
              </a:spcAft>
              <a:buClr>
                <a:schemeClr val="dk1"/>
              </a:buClr>
              <a:buSzPts val="1200"/>
              <a:buFont typeface="Arial"/>
              <a:buNone/>
            </a:pPr>
            <a:r>
              <a:t/>
            </a:r>
            <a:endParaRPr b="1" sz="1200" strike="noStrike">
              <a:solidFill>
                <a:srgbClr val="000000"/>
              </a:solidFill>
              <a:latin typeface="Arial"/>
              <a:ea typeface="Arial"/>
              <a:cs typeface="Arial"/>
              <a:sym typeface="Arial"/>
            </a:endParaRPr>
          </a:p>
          <a:p>
            <a:pPr indent="-152400" lvl="0" marL="241200" marR="0" rtl="0" algn="l">
              <a:lnSpc>
                <a:spcPct val="100000"/>
              </a:lnSpc>
              <a:spcBef>
                <a:spcPts val="0"/>
              </a:spcBef>
              <a:spcAft>
                <a:spcPts val="0"/>
              </a:spcAft>
              <a:buClr>
                <a:schemeClr val="dk1"/>
              </a:buClr>
              <a:buSzPts val="1200"/>
              <a:buFont typeface="Arial"/>
              <a:buNone/>
            </a:pPr>
            <a:r>
              <a:t/>
            </a:r>
            <a:endParaRPr b="1" sz="1200">
              <a:solidFill>
                <a:srgbClr val="000000"/>
              </a:solidFill>
              <a:latin typeface="Arial"/>
              <a:ea typeface="Arial"/>
              <a:cs typeface="Arial"/>
              <a:sym typeface="Arial"/>
            </a:endParaRPr>
          </a:p>
          <a:p>
            <a:pPr indent="-152400" lvl="0" marL="241200" marR="0" rtl="0" algn="l">
              <a:lnSpc>
                <a:spcPct val="100000"/>
              </a:lnSpc>
              <a:spcBef>
                <a:spcPts val="0"/>
              </a:spcBef>
              <a:spcAft>
                <a:spcPts val="0"/>
              </a:spcAft>
              <a:buClr>
                <a:schemeClr val="dk1"/>
              </a:buClr>
              <a:buSzPts val="1200"/>
              <a:buFont typeface="Arial"/>
              <a:buNone/>
            </a:pPr>
            <a:r>
              <a:t/>
            </a:r>
            <a:endParaRPr b="1" sz="1200" strike="noStrike">
              <a:solidFill>
                <a:srgbClr val="000000"/>
              </a:solidFill>
              <a:latin typeface="Arial"/>
              <a:ea typeface="Arial"/>
              <a:cs typeface="Arial"/>
              <a:sym typeface="Arial"/>
            </a:endParaRPr>
          </a:p>
          <a:p>
            <a:pPr indent="-152400" lvl="0" marL="241200" marR="0" rtl="0" algn="l">
              <a:lnSpc>
                <a:spcPct val="100000"/>
              </a:lnSpc>
              <a:spcBef>
                <a:spcPts val="0"/>
              </a:spcBef>
              <a:spcAft>
                <a:spcPts val="0"/>
              </a:spcAft>
              <a:buClr>
                <a:schemeClr val="dk1"/>
              </a:buClr>
              <a:buSzPts val="1200"/>
              <a:buFont typeface="Arial"/>
              <a:buNone/>
            </a:pPr>
            <a:r>
              <a:t/>
            </a:r>
            <a:endParaRPr b="1" sz="1200">
              <a:solidFill>
                <a:srgbClr val="000000"/>
              </a:solidFill>
              <a:latin typeface="Arial"/>
              <a:ea typeface="Arial"/>
              <a:cs typeface="Arial"/>
              <a:sym typeface="Arial"/>
            </a:endParaRPr>
          </a:p>
          <a:p>
            <a:pPr indent="-152400" lvl="0" marL="241200" marR="0" rtl="0" algn="l">
              <a:lnSpc>
                <a:spcPct val="100000"/>
              </a:lnSpc>
              <a:spcBef>
                <a:spcPts val="0"/>
              </a:spcBef>
              <a:spcAft>
                <a:spcPts val="0"/>
              </a:spcAft>
              <a:buClr>
                <a:schemeClr val="dk1"/>
              </a:buClr>
              <a:buSzPts val="1200"/>
              <a:buFont typeface="Arial"/>
              <a:buNone/>
            </a:pPr>
            <a:r>
              <a:t/>
            </a:r>
            <a:endParaRPr b="1" sz="1200" strike="noStrike">
              <a:solidFill>
                <a:srgbClr val="000000"/>
              </a:solidFill>
              <a:latin typeface="Arial"/>
              <a:ea typeface="Arial"/>
              <a:cs typeface="Arial"/>
              <a:sym typeface="Arial"/>
            </a:endParaRPr>
          </a:p>
          <a:p>
            <a:pPr indent="-152400" lvl="0" marL="241200" marR="0" rtl="0" algn="l">
              <a:lnSpc>
                <a:spcPct val="100000"/>
              </a:lnSpc>
              <a:spcBef>
                <a:spcPts val="0"/>
              </a:spcBef>
              <a:spcAft>
                <a:spcPts val="0"/>
              </a:spcAft>
              <a:buClr>
                <a:schemeClr val="dk1"/>
              </a:buClr>
              <a:buSzPts val="1200"/>
              <a:buFont typeface="Arial"/>
              <a:buNone/>
            </a:pPr>
            <a:r>
              <a:t/>
            </a:r>
            <a:endParaRPr b="1" sz="1200">
              <a:solidFill>
                <a:srgbClr val="000000"/>
              </a:solidFill>
              <a:latin typeface="Arial"/>
              <a:ea typeface="Arial"/>
              <a:cs typeface="Arial"/>
              <a:sym typeface="Arial"/>
            </a:endParaRPr>
          </a:p>
          <a:p>
            <a:pPr indent="-152400" lvl="0" marL="241200" marR="0" rtl="0" algn="l">
              <a:lnSpc>
                <a:spcPct val="100000"/>
              </a:lnSpc>
              <a:spcBef>
                <a:spcPts val="0"/>
              </a:spcBef>
              <a:spcAft>
                <a:spcPts val="0"/>
              </a:spcAft>
              <a:buClr>
                <a:schemeClr val="dk1"/>
              </a:buClr>
              <a:buSzPts val="1200"/>
              <a:buFont typeface="Arial"/>
              <a:buNone/>
            </a:pPr>
            <a:r>
              <a:t/>
            </a:r>
            <a:endParaRPr b="1" sz="1200" strike="noStrike">
              <a:solidFill>
                <a:srgbClr val="000000"/>
              </a:solidFill>
              <a:latin typeface="Arial"/>
              <a:ea typeface="Arial"/>
              <a:cs typeface="Arial"/>
              <a:sym typeface="Arial"/>
            </a:endParaRPr>
          </a:p>
          <a:p>
            <a:pPr indent="-152400" lvl="0" marL="241200" marR="0" rtl="0" algn="l">
              <a:lnSpc>
                <a:spcPct val="100000"/>
              </a:lnSpc>
              <a:spcBef>
                <a:spcPts val="0"/>
              </a:spcBef>
              <a:spcAft>
                <a:spcPts val="0"/>
              </a:spcAft>
              <a:buClr>
                <a:schemeClr val="dk1"/>
              </a:buClr>
              <a:buSzPts val="1200"/>
              <a:buFont typeface="Arial"/>
              <a:buNone/>
            </a:pPr>
            <a:r>
              <a:t/>
            </a:r>
            <a:endParaRPr b="1" sz="1200">
              <a:solidFill>
                <a:srgbClr val="000000"/>
              </a:solidFill>
              <a:latin typeface="Arial"/>
              <a:ea typeface="Arial"/>
              <a:cs typeface="Arial"/>
              <a:sym typeface="Arial"/>
            </a:endParaRPr>
          </a:p>
          <a:p>
            <a:pPr indent="-152400" lvl="0" marL="241200" marR="0" rtl="0" algn="l">
              <a:lnSpc>
                <a:spcPct val="100000"/>
              </a:lnSpc>
              <a:spcBef>
                <a:spcPts val="0"/>
              </a:spcBef>
              <a:spcAft>
                <a:spcPts val="0"/>
              </a:spcAft>
              <a:buClr>
                <a:schemeClr val="dk1"/>
              </a:buClr>
              <a:buSzPts val="1200"/>
              <a:buFont typeface="Arial"/>
              <a:buNone/>
            </a:pPr>
            <a:r>
              <a:t/>
            </a:r>
            <a:endParaRPr b="1" sz="1200" strike="noStrike">
              <a:solidFill>
                <a:srgbClr val="000000"/>
              </a:solidFill>
              <a:latin typeface="Arial"/>
              <a:ea typeface="Arial"/>
              <a:cs typeface="Arial"/>
              <a:sym typeface="Arial"/>
            </a:endParaRPr>
          </a:p>
        </p:txBody>
      </p:sp>
      <p:sp>
        <p:nvSpPr>
          <p:cNvPr id="140" name="Google Shape;140;p5"/>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pt-BR" sz="1050" strike="noStrike">
                <a:solidFill>
                  <a:srgbClr val="000000"/>
                </a:solidFill>
                <a:latin typeface="Calibri"/>
                <a:ea typeface="Calibri"/>
                <a:cs typeface="Calibri"/>
                <a:sym typeface="Calibri"/>
              </a:rPr>
              <a:t>© 2020, Amazon Web Services, Inc. or its affiliates. All rights reserved</a:t>
            </a:r>
            <a:br>
              <a:rPr lang="pt-BR" sz="1800">
                <a:solidFill>
                  <a:schemeClr val="dk1"/>
                </a:solidFill>
                <a:latin typeface="Arial"/>
                <a:ea typeface="Arial"/>
                <a:cs typeface="Arial"/>
                <a:sym typeface="Arial"/>
              </a:rPr>
            </a:br>
            <a:fld id="{00000000-1234-1234-1234-123412341234}" type="slidenum">
              <a:rPr b="0" lang="pt-BR" sz="1050" strike="noStrike">
                <a:solidFill>
                  <a:srgbClr val="8B8B8B"/>
                </a:solidFill>
                <a:latin typeface="Calibri"/>
                <a:ea typeface="Calibri"/>
                <a:cs typeface="Calibri"/>
                <a:sym typeface="Calibri"/>
              </a:rPr>
              <a:t>‹#›</a:t>
            </a:fld>
            <a:endParaRPr b="0" sz="105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sz="1050" strike="noStrike">
              <a:solidFill>
                <a:schemeClr val="dk1"/>
              </a:solidFill>
              <a:latin typeface="Arial"/>
              <a:ea typeface="Arial"/>
              <a:cs typeface="Arial"/>
              <a:sym typeface="Arial"/>
            </a:endParaRPr>
          </a:p>
        </p:txBody>
      </p:sp>
      <p:pic>
        <p:nvPicPr>
          <p:cNvPr id="141" name="Google Shape;141;p5"/>
          <p:cNvPicPr preferRelativeResize="0"/>
          <p:nvPr/>
        </p:nvPicPr>
        <p:blipFill rotWithShape="1">
          <a:blip r:embed="rId3">
            <a:alphaModFix/>
          </a:blip>
          <a:srcRect b="0" l="0" r="0" t="0"/>
          <a:stretch/>
        </p:blipFill>
        <p:spPr>
          <a:xfrm>
            <a:off x="216372" y="2208357"/>
            <a:ext cx="6880860" cy="58161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p:nvPr/>
        </p:nvSpPr>
        <p:spPr>
          <a:xfrm>
            <a:off x="499320" y="960160"/>
            <a:ext cx="4806720" cy="498600"/>
          </a:xfrm>
          <a:prstGeom prst="rect">
            <a:avLst/>
          </a:prstGeom>
          <a:noFill/>
          <a:ln>
            <a:noFill/>
          </a:ln>
        </p:spPr>
        <p:txBody>
          <a:bodyPr anchorCtr="0" anchor="t" bIns="0" lIns="0" spcFirstLastPara="1" rIns="0" wrap="square" tIns="12225">
            <a:noAutofit/>
          </a:bodyPr>
          <a:lstStyle/>
          <a:p>
            <a:pPr indent="0" lvl="0" marL="12600" marR="0" rtl="0" algn="l">
              <a:lnSpc>
                <a:spcPct val="100000"/>
              </a:lnSpc>
              <a:spcBef>
                <a:spcPts val="0"/>
              </a:spcBef>
              <a:spcAft>
                <a:spcPts val="0"/>
              </a:spcAft>
              <a:buNone/>
            </a:pPr>
            <a:r>
              <a:rPr b="0" lang="pt-BR" sz="1600" strike="noStrike">
                <a:solidFill>
                  <a:srgbClr val="262626"/>
                </a:solidFill>
                <a:latin typeface="Trebuchet MS"/>
                <a:ea typeface="Trebuchet MS"/>
                <a:cs typeface="Trebuchet MS"/>
                <a:sym typeface="Trebuchet MS"/>
              </a:rPr>
              <a:t>Iniciar e configurar uma instância do Amazon EC2</a:t>
            </a:r>
            <a:endParaRPr b="0" sz="1600" strike="noStrike">
              <a:solidFill>
                <a:schemeClr val="dk1"/>
              </a:solidFill>
              <a:latin typeface="Arial"/>
              <a:ea typeface="Arial"/>
              <a:cs typeface="Arial"/>
              <a:sym typeface="Arial"/>
            </a:endParaRPr>
          </a:p>
        </p:txBody>
      </p:sp>
      <p:sp>
        <p:nvSpPr>
          <p:cNvPr id="148" name="Google Shape;148;p6"/>
          <p:cNvSpPr/>
          <p:nvPr/>
        </p:nvSpPr>
        <p:spPr>
          <a:xfrm>
            <a:off x="491840" y="5725564"/>
            <a:ext cx="6098400" cy="840240"/>
          </a:xfrm>
          <a:prstGeom prst="rect">
            <a:avLst/>
          </a:prstGeom>
          <a:noFill/>
          <a:ln>
            <a:noFill/>
          </a:ln>
        </p:spPr>
        <p:txBody>
          <a:bodyPr anchorCtr="0" anchor="t" bIns="0" lIns="0" spcFirstLastPara="1" rIns="0" wrap="square" tIns="12600">
            <a:noAutofit/>
          </a:bodyPr>
          <a:lstStyle/>
          <a:p>
            <a:pPr indent="0" lvl="0" marL="12600" marR="0" rtl="0" algn="l">
              <a:lnSpc>
                <a:spcPct val="110000"/>
              </a:lnSpc>
              <a:spcBef>
                <a:spcPts val="0"/>
              </a:spcBef>
              <a:spcAft>
                <a:spcPts val="0"/>
              </a:spcAft>
              <a:buNone/>
            </a:pPr>
            <a:r>
              <a:rPr lang="pt-BR" sz="1200">
                <a:solidFill>
                  <a:srgbClr val="000000"/>
                </a:solidFill>
                <a:latin typeface="Arial"/>
                <a:ea typeface="Arial"/>
                <a:cs typeface="Arial"/>
                <a:sym typeface="Arial"/>
              </a:rPr>
              <a:t>Veja se você consegue identificar quais ações de cada linha do </a:t>
            </a:r>
            <a:r>
              <a:rPr b="0" lang="pt-BR" sz="1200" strike="noStrike">
                <a:solidFill>
                  <a:srgbClr val="000000"/>
                </a:solidFill>
                <a:latin typeface="Arial"/>
                <a:ea typeface="Arial"/>
                <a:cs typeface="Arial"/>
                <a:sym typeface="Arial"/>
              </a:rPr>
              <a:t>script bash:</a:t>
            </a:r>
            <a:endParaRPr b="0" sz="1200" strike="noStrike">
              <a:solidFill>
                <a:schemeClr val="dk1"/>
              </a:solidFill>
              <a:latin typeface="Arial"/>
              <a:ea typeface="Arial"/>
              <a:cs typeface="Arial"/>
              <a:sym typeface="Arial"/>
            </a:endParaRPr>
          </a:p>
          <a:p>
            <a:pPr indent="-285750" lvl="0" marL="536575" marR="0" rtl="0" algn="l">
              <a:lnSpc>
                <a:spcPct val="110000"/>
              </a:lnSpc>
              <a:spcBef>
                <a:spcPts val="99"/>
              </a:spcBef>
              <a:spcAft>
                <a:spcPts val="0"/>
              </a:spcAft>
              <a:buClr>
                <a:srgbClr val="000000"/>
              </a:buClr>
              <a:buSzPts val="1200"/>
              <a:buFont typeface="Arial"/>
              <a:buAutoNum type="romanLcPeriod"/>
            </a:pPr>
            <a:r>
              <a:rPr b="0" lang="pt-BR" sz="1200" strike="noStrike">
                <a:solidFill>
                  <a:srgbClr val="000000"/>
                </a:solidFill>
                <a:latin typeface="Arial"/>
                <a:ea typeface="Arial"/>
                <a:cs typeface="Arial"/>
                <a:sym typeface="Arial"/>
              </a:rPr>
              <a:t>Instala, habilita e inicia o servidor Apache HTTP.</a:t>
            </a:r>
            <a:endParaRPr b="0" sz="1200" strike="noStrike">
              <a:solidFill>
                <a:schemeClr val="dk1"/>
              </a:solidFill>
              <a:latin typeface="Arial"/>
              <a:ea typeface="Arial"/>
              <a:cs typeface="Arial"/>
              <a:sym typeface="Arial"/>
            </a:endParaRPr>
          </a:p>
          <a:p>
            <a:pPr indent="-285750" lvl="0" marL="536575" marR="0" rtl="0" algn="l">
              <a:lnSpc>
                <a:spcPct val="110000"/>
              </a:lnSpc>
              <a:spcBef>
                <a:spcPts val="99"/>
              </a:spcBef>
              <a:spcAft>
                <a:spcPts val="0"/>
              </a:spcAft>
              <a:buClr>
                <a:srgbClr val="000000"/>
              </a:buClr>
              <a:buSzPts val="1200"/>
              <a:buFont typeface="Arial"/>
              <a:buAutoNum type="romanLcPeriod"/>
            </a:pPr>
            <a:r>
              <a:rPr b="0" lang="pt-BR" sz="1200" strike="noStrike">
                <a:solidFill>
                  <a:srgbClr val="000000"/>
                </a:solidFill>
                <a:latin typeface="Arial"/>
                <a:ea typeface="Arial"/>
                <a:cs typeface="Arial"/>
                <a:sym typeface="Arial"/>
              </a:rPr>
              <a:t>Cria uma página index.html com uma mensagem.</a:t>
            </a:r>
            <a:endParaRPr b="0" sz="1200" strike="noStrike">
              <a:solidFill>
                <a:schemeClr val="dk1"/>
              </a:solidFill>
              <a:latin typeface="Arial"/>
              <a:ea typeface="Arial"/>
              <a:cs typeface="Arial"/>
              <a:sym typeface="Arial"/>
            </a:endParaRPr>
          </a:p>
        </p:txBody>
      </p:sp>
      <p:sp>
        <p:nvSpPr>
          <p:cNvPr id="149" name="Google Shape;149;p6"/>
          <p:cNvSpPr/>
          <p:nvPr/>
        </p:nvSpPr>
        <p:spPr>
          <a:xfrm>
            <a:off x="335040" y="1294440"/>
            <a:ext cx="6762192" cy="426132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0" lang="pt-BR" sz="1200" strike="noStrike">
                <a:solidFill>
                  <a:srgbClr val="000000"/>
                </a:solidFill>
                <a:latin typeface="Arial"/>
                <a:ea typeface="Arial"/>
                <a:cs typeface="Arial"/>
                <a:sym typeface="Arial"/>
              </a:rPr>
              <a:t>7. Role para baixo para ver a seção </a:t>
            </a:r>
            <a:r>
              <a:rPr b="1" lang="pt-BR" sz="1200">
                <a:solidFill>
                  <a:schemeClr val="dk1"/>
                </a:solidFill>
                <a:latin typeface="Arial"/>
                <a:ea typeface="Arial"/>
                <a:cs typeface="Arial"/>
                <a:sym typeface="Arial"/>
              </a:rPr>
              <a:t>Advanced Details</a:t>
            </a:r>
            <a:r>
              <a:rPr b="0" lang="pt-BR" sz="1200" strike="noStrike">
                <a:solidFill>
                  <a:srgbClr val="000000"/>
                </a:solidFill>
                <a:latin typeface="Arial"/>
                <a:ea typeface="Arial"/>
                <a:cs typeface="Arial"/>
                <a:sym typeface="Arial"/>
              </a:rPr>
              <a:t>.</a:t>
            </a:r>
            <a:endParaRPr/>
          </a:p>
          <a:p>
            <a:pPr indent="-228600" lvl="0" marL="536575" marR="0" rtl="0" algn="l">
              <a:lnSpc>
                <a:spcPct val="100000"/>
              </a:lnSpc>
              <a:spcBef>
                <a:spcPts val="0"/>
              </a:spcBef>
              <a:spcAft>
                <a:spcPts val="0"/>
              </a:spcAft>
              <a:buClr>
                <a:srgbClr val="000000"/>
              </a:buClr>
              <a:buSzPts val="1200"/>
              <a:buFont typeface="Arial"/>
              <a:buAutoNum type="alphaLcParenR"/>
            </a:pPr>
            <a:r>
              <a:rPr b="0" lang="pt-BR" sz="1200" strike="noStrike">
                <a:solidFill>
                  <a:srgbClr val="000000"/>
                </a:solidFill>
                <a:latin typeface="Arial"/>
                <a:ea typeface="Arial"/>
                <a:cs typeface="Arial"/>
                <a:sym typeface="Arial"/>
              </a:rPr>
              <a:t>Expanda </a:t>
            </a:r>
            <a:r>
              <a:rPr b="1" lang="pt-BR" sz="1200">
                <a:solidFill>
                  <a:schemeClr val="dk1"/>
                </a:solidFill>
                <a:latin typeface="Arial"/>
                <a:ea typeface="Arial"/>
                <a:cs typeface="Arial"/>
                <a:sym typeface="Arial"/>
              </a:rPr>
              <a:t>Advanced Details</a:t>
            </a:r>
            <a:r>
              <a:rPr lang="pt-BR" sz="1200">
                <a:solidFill>
                  <a:srgbClr val="000000"/>
                </a:solidFill>
                <a:latin typeface="Arial"/>
                <a:ea typeface="Arial"/>
                <a:cs typeface="Arial"/>
                <a:sym typeface="Arial"/>
              </a:rPr>
              <a:t>. Aparecerá um </a:t>
            </a:r>
            <a:r>
              <a:rPr b="0" lang="pt-BR" sz="1200" strike="noStrike">
                <a:solidFill>
                  <a:srgbClr val="000000"/>
                </a:solidFill>
                <a:latin typeface="Arial"/>
                <a:ea typeface="Arial"/>
                <a:cs typeface="Arial"/>
                <a:sym typeface="Arial"/>
              </a:rPr>
              <a:t>campo para </a:t>
            </a:r>
            <a:r>
              <a:rPr b="1" lang="pt-BR" sz="1200">
                <a:solidFill>
                  <a:srgbClr val="000000"/>
                </a:solidFill>
                <a:latin typeface="Arial"/>
                <a:ea typeface="Arial"/>
                <a:cs typeface="Arial"/>
                <a:sym typeface="Arial"/>
              </a:rPr>
              <a:t>User data</a:t>
            </a:r>
            <a:r>
              <a:rPr b="0" lang="pt-BR" sz="1200" strike="noStrike">
                <a:solidFill>
                  <a:srgbClr val="000000"/>
                </a:solidFill>
                <a:latin typeface="Arial"/>
                <a:ea typeface="Arial"/>
                <a:cs typeface="Arial"/>
                <a:sym typeface="Arial"/>
              </a:rPr>
              <a:t>.</a:t>
            </a:r>
            <a:endParaRPr b="0" sz="1200" strike="noStrike">
              <a:solidFill>
                <a:schemeClr val="dk1"/>
              </a:solidFill>
              <a:latin typeface="Arial"/>
              <a:ea typeface="Arial"/>
              <a:cs typeface="Arial"/>
              <a:sym typeface="Arial"/>
            </a:endParaRPr>
          </a:p>
          <a:p>
            <a:pPr indent="-228600" lvl="0" marL="536575" marR="0" rtl="0" algn="l">
              <a:lnSpc>
                <a:spcPct val="100000"/>
              </a:lnSpc>
              <a:spcBef>
                <a:spcPts val="0"/>
              </a:spcBef>
              <a:spcAft>
                <a:spcPts val="0"/>
              </a:spcAft>
              <a:buClr>
                <a:srgbClr val="000000"/>
              </a:buClr>
              <a:buSzPts val="1200"/>
              <a:buFont typeface="Arial"/>
              <a:buAutoNum type="alphaLcParenR"/>
            </a:pPr>
            <a:r>
              <a:rPr b="0" lang="pt-BR" sz="1200" strike="noStrike">
                <a:solidFill>
                  <a:srgbClr val="000000"/>
                </a:solidFill>
                <a:latin typeface="Arial"/>
                <a:ea typeface="Arial"/>
                <a:cs typeface="Arial"/>
                <a:sym typeface="Arial"/>
              </a:rPr>
              <a:t>Copie os comandos a seguir e cole-os no campo </a:t>
            </a:r>
            <a:r>
              <a:rPr b="1" lang="pt-BR" sz="1200" strike="noStrike">
                <a:solidFill>
                  <a:srgbClr val="000000"/>
                </a:solidFill>
                <a:latin typeface="Arial"/>
                <a:ea typeface="Arial"/>
                <a:cs typeface="Arial"/>
                <a:sym typeface="Arial"/>
              </a:rPr>
              <a:t>User data</a:t>
            </a:r>
            <a:r>
              <a:rPr b="0" lang="pt-BR" sz="1200" strike="noStrike">
                <a:solidFill>
                  <a:srgbClr val="000000"/>
                </a:solidFill>
                <a:latin typeface="Arial"/>
                <a:ea typeface="Arial"/>
                <a:cs typeface="Arial"/>
                <a:sym typeface="Arial"/>
              </a:rPr>
              <a:t>. </a:t>
            </a:r>
            <a:endParaRPr/>
          </a:p>
          <a:p>
            <a:pPr indent="-228600" lvl="0" marL="536575" marR="0" rtl="0" algn="l">
              <a:lnSpc>
                <a:spcPct val="100000"/>
              </a:lnSpc>
              <a:spcBef>
                <a:spcPts val="0"/>
              </a:spcBef>
              <a:spcAft>
                <a:spcPts val="0"/>
              </a:spcAft>
              <a:buClr>
                <a:srgbClr val="000000"/>
              </a:buClr>
              <a:buSzPts val="1200"/>
              <a:buFont typeface="Arial"/>
              <a:buAutoNum type="alphaLcParenR"/>
            </a:pPr>
            <a:r>
              <a:rPr b="0" lang="pt-BR" sz="1200" strike="noStrike">
                <a:solidFill>
                  <a:srgbClr val="000000"/>
                </a:solidFill>
                <a:latin typeface="Arial"/>
                <a:ea typeface="Arial"/>
                <a:cs typeface="Arial"/>
                <a:sym typeface="Arial"/>
              </a:rPr>
              <a:t>(Isso é chamado </a:t>
            </a:r>
            <a:r>
              <a:rPr b="1" lang="pt-BR" sz="1200" strike="noStrike">
                <a:solidFill>
                  <a:srgbClr val="7030A0"/>
                </a:solidFill>
                <a:latin typeface="Arial"/>
                <a:ea typeface="Arial"/>
                <a:cs typeface="Arial"/>
                <a:sym typeface="Arial"/>
              </a:rPr>
              <a:t>bootstrapping</a:t>
            </a:r>
            <a:r>
              <a:rPr b="0" lang="pt-BR" sz="1200" strike="noStrike">
                <a:solidFill>
                  <a:srgbClr val="000000"/>
                </a:solidFill>
                <a:latin typeface="Arial"/>
                <a:ea typeface="Arial"/>
                <a:cs typeface="Arial"/>
                <a:sym typeface="Arial"/>
              </a:rPr>
              <a:t>, fornecendo código que é executado quando um computador é inicializado.)</a:t>
            </a:r>
            <a:endParaRPr b="0" sz="1200" strike="noStrike">
              <a:solidFill>
                <a:schemeClr val="dk1"/>
              </a:solidFill>
              <a:latin typeface="Arial"/>
              <a:ea typeface="Arial"/>
              <a:cs typeface="Arial"/>
              <a:sym typeface="Arial"/>
            </a:endParaRPr>
          </a:p>
        </p:txBody>
      </p:sp>
      <p:sp>
        <p:nvSpPr>
          <p:cNvPr id="150" name="Google Shape;150;p6"/>
          <p:cNvSpPr/>
          <p:nvPr/>
        </p:nvSpPr>
        <p:spPr>
          <a:xfrm>
            <a:off x="335040" y="4710036"/>
            <a:ext cx="6762192" cy="964560"/>
          </a:xfrm>
          <a:prstGeom prst="rect">
            <a:avLst/>
          </a:prstGeom>
          <a:noFill/>
          <a:ln cap="flat" cmpd="sng" w="9525">
            <a:solidFill>
              <a:srgbClr val="FF0000"/>
            </a:solidFill>
            <a:prstDash val="solid"/>
            <a:round/>
            <a:headEnd len="sm" w="sm" type="none"/>
            <a:tailEnd len="sm" w="sm" type="none"/>
          </a:ln>
        </p:spPr>
        <p:txBody>
          <a:bodyPr anchorCtr="0" anchor="t" bIns="0" lIns="0" spcFirstLastPara="1" rIns="0" wrap="square" tIns="36700">
            <a:noAutofit/>
          </a:bodyPr>
          <a:lstStyle/>
          <a:p>
            <a:pPr indent="0" lvl="0" marL="94615" marR="0" rtl="0" algn="l">
              <a:lnSpc>
                <a:spcPct val="130000"/>
              </a:lnSpc>
              <a:spcBef>
                <a:spcPts val="0"/>
              </a:spcBef>
              <a:spcAft>
                <a:spcPts val="0"/>
              </a:spcAft>
              <a:buNone/>
            </a:pPr>
            <a:r>
              <a:rPr lang="pt-BR" sz="1000">
                <a:solidFill>
                  <a:srgbClr val="002060"/>
                </a:solidFill>
                <a:latin typeface="Arial"/>
                <a:ea typeface="Arial"/>
                <a:cs typeface="Arial"/>
                <a:sym typeface="Arial"/>
              </a:rPr>
              <a:t>#!/bin/bash</a:t>
            </a:r>
            <a:endParaRPr sz="1000">
              <a:solidFill>
                <a:srgbClr val="002060"/>
              </a:solidFill>
              <a:latin typeface="Arial"/>
              <a:ea typeface="Arial"/>
              <a:cs typeface="Arial"/>
              <a:sym typeface="Arial"/>
            </a:endParaRPr>
          </a:p>
          <a:p>
            <a:pPr indent="0" lvl="0" marL="94615" marR="2707005" rtl="0" algn="l">
              <a:lnSpc>
                <a:spcPct val="97700"/>
              </a:lnSpc>
              <a:spcBef>
                <a:spcPts val="10"/>
              </a:spcBef>
              <a:spcAft>
                <a:spcPts val="0"/>
              </a:spcAft>
              <a:buNone/>
            </a:pPr>
            <a:r>
              <a:rPr lang="pt-BR" sz="1000">
                <a:solidFill>
                  <a:srgbClr val="002060"/>
                </a:solidFill>
                <a:latin typeface="Arial"/>
                <a:ea typeface="Arial"/>
                <a:cs typeface="Arial"/>
                <a:sym typeface="Arial"/>
              </a:rPr>
              <a:t>yum -y install httpd</a:t>
            </a:r>
            <a:endParaRPr sz="1000">
              <a:solidFill>
                <a:srgbClr val="002060"/>
              </a:solidFill>
              <a:latin typeface="Arial"/>
              <a:ea typeface="Arial"/>
              <a:cs typeface="Arial"/>
              <a:sym typeface="Arial"/>
            </a:endParaRPr>
          </a:p>
          <a:p>
            <a:pPr indent="0" lvl="0" marL="94615" marR="2707005" rtl="0" algn="l">
              <a:lnSpc>
                <a:spcPct val="97700"/>
              </a:lnSpc>
              <a:spcBef>
                <a:spcPts val="10"/>
              </a:spcBef>
              <a:spcAft>
                <a:spcPts val="0"/>
              </a:spcAft>
              <a:buNone/>
            </a:pPr>
            <a:r>
              <a:rPr lang="pt-BR" sz="1000">
                <a:solidFill>
                  <a:srgbClr val="002060"/>
                </a:solidFill>
                <a:latin typeface="Arial"/>
                <a:ea typeface="Arial"/>
                <a:cs typeface="Arial"/>
                <a:sym typeface="Arial"/>
              </a:rPr>
              <a:t>systemctl enable httpd</a:t>
            </a:r>
            <a:endParaRPr sz="1000">
              <a:solidFill>
                <a:srgbClr val="002060"/>
              </a:solidFill>
              <a:latin typeface="Arial"/>
              <a:ea typeface="Arial"/>
              <a:cs typeface="Arial"/>
              <a:sym typeface="Arial"/>
            </a:endParaRPr>
          </a:p>
          <a:p>
            <a:pPr indent="0" lvl="0" marL="94615" marR="2707005" rtl="0" algn="l">
              <a:lnSpc>
                <a:spcPct val="97700"/>
              </a:lnSpc>
              <a:spcBef>
                <a:spcPts val="10"/>
              </a:spcBef>
              <a:spcAft>
                <a:spcPts val="0"/>
              </a:spcAft>
              <a:buNone/>
            </a:pPr>
            <a:r>
              <a:rPr lang="pt-BR" sz="1000">
                <a:solidFill>
                  <a:srgbClr val="002060"/>
                </a:solidFill>
                <a:latin typeface="Arial"/>
                <a:ea typeface="Arial"/>
                <a:cs typeface="Arial"/>
                <a:sym typeface="Arial"/>
              </a:rPr>
              <a:t>systemctl start httpd</a:t>
            </a:r>
            <a:endParaRPr sz="1000">
              <a:solidFill>
                <a:srgbClr val="002060"/>
              </a:solidFill>
              <a:latin typeface="Arial"/>
              <a:ea typeface="Arial"/>
              <a:cs typeface="Arial"/>
              <a:sym typeface="Arial"/>
            </a:endParaRPr>
          </a:p>
          <a:p>
            <a:pPr indent="0" lvl="0" marL="94615" marR="0" rtl="0" algn="l">
              <a:lnSpc>
                <a:spcPct val="127000"/>
              </a:lnSpc>
              <a:spcBef>
                <a:spcPts val="0"/>
              </a:spcBef>
              <a:spcAft>
                <a:spcPts val="0"/>
              </a:spcAft>
              <a:buNone/>
            </a:pPr>
            <a:r>
              <a:rPr lang="pt-BR" sz="1000">
                <a:solidFill>
                  <a:srgbClr val="002060"/>
                </a:solidFill>
                <a:latin typeface="Arial"/>
                <a:ea typeface="Arial"/>
                <a:cs typeface="Arial"/>
                <a:sym typeface="Arial"/>
              </a:rPr>
              <a:t>echo '&lt;html&gt;&lt;h1&gt;Senai Informática e AWS a parceria do futuro! &lt;/h1&gt;&lt;/html&gt;' &gt; /var/www/html/index.html</a:t>
            </a:r>
            <a:endParaRPr sz="1000">
              <a:solidFill>
                <a:srgbClr val="002060"/>
              </a:solidFill>
              <a:latin typeface="Arial"/>
              <a:ea typeface="Arial"/>
              <a:cs typeface="Arial"/>
              <a:sym typeface="Arial"/>
            </a:endParaRPr>
          </a:p>
        </p:txBody>
      </p:sp>
      <p:sp>
        <p:nvSpPr>
          <p:cNvPr id="151" name="Google Shape;151;p6"/>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pt-BR" sz="1050" strike="noStrike">
                <a:solidFill>
                  <a:srgbClr val="000000"/>
                </a:solidFill>
                <a:latin typeface="Calibri"/>
                <a:ea typeface="Calibri"/>
                <a:cs typeface="Calibri"/>
                <a:sym typeface="Calibri"/>
              </a:rPr>
              <a:t>© 2020, Amazon Web Services, Inc. or its affiliates. All rights reserved</a:t>
            </a:r>
            <a:br>
              <a:rPr lang="pt-BR" sz="1800">
                <a:solidFill>
                  <a:schemeClr val="dk1"/>
                </a:solidFill>
                <a:latin typeface="Arial"/>
                <a:ea typeface="Arial"/>
                <a:cs typeface="Arial"/>
                <a:sym typeface="Arial"/>
              </a:rPr>
            </a:br>
            <a:fld id="{00000000-1234-1234-1234-123412341234}" type="slidenum">
              <a:rPr b="0" lang="pt-BR" sz="1050" strike="noStrike">
                <a:solidFill>
                  <a:srgbClr val="8B8B8B"/>
                </a:solidFill>
                <a:latin typeface="Calibri"/>
                <a:ea typeface="Calibri"/>
                <a:cs typeface="Calibri"/>
                <a:sym typeface="Calibri"/>
              </a:rPr>
              <a:t>‹#›</a:t>
            </a:fld>
            <a:endParaRPr b="0" sz="105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sz="1050" strike="noStrike">
              <a:solidFill>
                <a:schemeClr val="dk1"/>
              </a:solidFill>
              <a:latin typeface="Arial"/>
              <a:ea typeface="Arial"/>
              <a:cs typeface="Arial"/>
              <a:sym typeface="Arial"/>
            </a:endParaRPr>
          </a:p>
        </p:txBody>
      </p:sp>
      <p:sp>
        <p:nvSpPr>
          <p:cNvPr id="152" name="Google Shape;152;p6"/>
          <p:cNvSpPr/>
          <p:nvPr/>
        </p:nvSpPr>
        <p:spPr>
          <a:xfrm>
            <a:off x="335040" y="6474518"/>
            <a:ext cx="6431474" cy="1538883"/>
          </a:xfrm>
          <a:prstGeom prst="rect">
            <a:avLst/>
          </a:prstGeom>
          <a:noFill/>
          <a:ln>
            <a:noFill/>
          </a:ln>
        </p:spPr>
        <p:txBody>
          <a:bodyPr anchorCtr="0" anchor="t" bIns="45700" lIns="91425" spcFirstLastPara="1" rIns="91425" wrap="square" tIns="45700">
            <a:spAutoFit/>
          </a:bodyPr>
          <a:lstStyle/>
          <a:p>
            <a:pPr indent="-228600" lvl="0" marL="228600" marR="0" rtl="0" algn="l">
              <a:lnSpc>
                <a:spcPct val="100000"/>
              </a:lnSpc>
              <a:spcBef>
                <a:spcPts val="0"/>
              </a:spcBef>
              <a:spcAft>
                <a:spcPts val="0"/>
              </a:spcAft>
              <a:buClr>
                <a:srgbClr val="000000"/>
              </a:buClr>
              <a:buSzPts val="1200"/>
              <a:buFont typeface="Arial"/>
              <a:buAutoNum type="arabicParenR" startAt="8"/>
            </a:pPr>
            <a:r>
              <a:rPr lang="pt-BR" sz="1200">
                <a:solidFill>
                  <a:srgbClr val="000000"/>
                </a:solidFill>
                <a:latin typeface="Arial"/>
                <a:ea typeface="Arial"/>
                <a:cs typeface="Arial"/>
                <a:sym typeface="Arial"/>
              </a:rPr>
              <a:t>Clique em </a:t>
            </a:r>
            <a:r>
              <a:rPr b="1" lang="pt-BR" sz="1200">
                <a:solidFill>
                  <a:srgbClr val="000000"/>
                </a:solidFill>
                <a:latin typeface="Arial"/>
                <a:ea typeface="Arial"/>
                <a:cs typeface="Arial"/>
                <a:sym typeface="Arial"/>
              </a:rPr>
              <a:t>Next: Add Storage</a:t>
            </a:r>
            <a:endParaRPr b="1" sz="1200">
              <a:solidFill>
                <a:srgbClr val="000000"/>
              </a:solidFill>
              <a:latin typeface="Arial"/>
              <a:ea typeface="Arial"/>
              <a:cs typeface="Arial"/>
              <a:sym typeface="Arial"/>
            </a:endParaRPr>
          </a:p>
          <a:p>
            <a:pPr indent="-152400" lvl="0" marL="228600" marR="0" rtl="0" algn="l">
              <a:lnSpc>
                <a:spcPct val="100000"/>
              </a:lnSpc>
              <a:spcBef>
                <a:spcPts val="230"/>
              </a:spcBef>
              <a:spcAft>
                <a:spcPts val="0"/>
              </a:spcAft>
              <a:buClr>
                <a:schemeClr val="dk1"/>
              </a:buClr>
              <a:buSzPts val="1200"/>
              <a:buFont typeface="Arial"/>
              <a:buNone/>
            </a:pPr>
            <a:r>
              <a:t/>
            </a:r>
            <a:endParaRPr b="1" sz="1200">
              <a:solidFill>
                <a:srgbClr val="000000"/>
              </a:solidFill>
              <a:latin typeface="Arial"/>
              <a:ea typeface="Arial"/>
              <a:cs typeface="Arial"/>
              <a:sym typeface="Arial"/>
            </a:endParaRPr>
          </a:p>
          <a:p>
            <a:pPr indent="-152400" lvl="0" marL="228600" marR="0" rtl="0" algn="l">
              <a:lnSpc>
                <a:spcPct val="100000"/>
              </a:lnSpc>
              <a:spcBef>
                <a:spcPts val="230"/>
              </a:spcBef>
              <a:spcAft>
                <a:spcPts val="0"/>
              </a:spcAft>
              <a:buClr>
                <a:schemeClr val="dk1"/>
              </a:buClr>
              <a:buSzPts val="1200"/>
              <a:buFont typeface="Arial"/>
              <a:buNone/>
            </a:pPr>
            <a:r>
              <a:t/>
            </a:r>
            <a:endParaRPr b="1" sz="1200">
              <a:solidFill>
                <a:srgbClr val="000000"/>
              </a:solidFill>
              <a:latin typeface="Arial"/>
              <a:ea typeface="Arial"/>
              <a:cs typeface="Arial"/>
              <a:sym typeface="Arial"/>
            </a:endParaRPr>
          </a:p>
          <a:p>
            <a:pPr indent="-152400" lvl="0" marL="228600" marR="0" rtl="0" algn="l">
              <a:lnSpc>
                <a:spcPct val="100000"/>
              </a:lnSpc>
              <a:spcBef>
                <a:spcPts val="23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1" marL="457200" marR="0" rtl="0" algn="l">
              <a:spcBef>
                <a:spcPts val="230"/>
              </a:spcBef>
              <a:spcAft>
                <a:spcPts val="0"/>
              </a:spcAft>
              <a:buNone/>
            </a:pPr>
            <a:r>
              <a:rPr b="0" i="0" lang="pt-BR" sz="1200" u="none" cap="none" strike="noStrike">
                <a:solidFill>
                  <a:srgbClr val="000000"/>
                </a:solidFill>
                <a:latin typeface="Arial"/>
                <a:ea typeface="Arial"/>
                <a:cs typeface="Arial"/>
                <a:sym typeface="Arial"/>
              </a:rPr>
              <a:t>Não precisaremos de outro volume Amazon Elastic Block Store (Amazon EBS)</a:t>
            </a:r>
            <a:endParaRPr/>
          </a:p>
          <a:p>
            <a:pPr indent="0" lvl="1" marL="457200" marR="0" rtl="0" algn="l">
              <a:spcBef>
                <a:spcPts val="230"/>
              </a:spcBef>
              <a:spcAft>
                <a:spcPts val="0"/>
              </a:spcAft>
              <a:buNone/>
            </a:pPr>
            <a:r>
              <a:rPr b="0" i="0" lang="pt-BR" sz="1200" u="none" cap="none" strike="noStrike">
                <a:solidFill>
                  <a:srgbClr val="000000"/>
                </a:solidFill>
                <a:latin typeface="Arial"/>
                <a:ea typeface="Arial"/>
                <a:cs typeface="Arial"/>
                <a:sym typeface="Arial"/>
              </a:rPr>
              <a:t>Dentro de </a:t>
            </a:r>
            <a:r>
              <a:rPr b="1" i="0" lang="pt-BR" sz="1200" u="none" cap="none" strike="noStrike">
                <a:solidFill>
                  <a:schemeClr val="dk1"/>
                </a:solidFill>
                <a:latin typeface="Arial"/>
                <a:ea typeface="Arial"/>
                <a:cs typeface="Arial"/>
                <a:sym typeface="Arial"/>
              </a:rPr>
              <a:t>Step4: Add Storage </a:t>
            </a:r>
            <a:r>
              <a:rPr b="0" i="0" lang="pt-BR" sz="1200" u="none" cap="none" strike="noStrike">
                <a:solidFill>
                  <a:srgbClr val="000000"/>
                </a:solidFill>
                <a:latin typeface="Arial"/>
                <a:ea typeface="Arial"/>
                <a:cs typeface="Arial"/>
                <a:sym typeface="Arial"/>
              </a:rPr>
              <a:t>- Clique em </a:t>
            </a:r>
            <a:r>
              <a:rPr b="1" i="0" lang="pt-BR" sz="1200" u="none" cap="none" strike="noStrike">
                <a:solidFill>
                  <a:schemeClr val="dk1"/>
                </a:solidFill>
                <a:latin typeface="Arial"/>
                <a:ea typeface="Arial"/>
                <a:cs typeface="Arial"/>
                <a:sym typeface="Arial"/>
              </a:rPr>
              <a:t>Next </a:t>
            </a:r>
            <a:r>
              <a:rPr b="0" i="0" lang="pt-BR" sz="1200" u="none" cap="none" strike="noStrike">
                <a:solidFill>
                  <a:srgbClr val="000000"/>
                </a:solidFill>
                <a:latin typeface="Arial"/>
                <a:ea typeface="Arial"/>
                <a:cs typeface="Arial"/>
                <a:sym typeface="Arial"/>
              </a:rPr>
              <a:t>: </a:t>
            </a:r>
            <a:r>
              <a:rPr b="1" i="0" lang="pt-BR" sz="1200" u="none" cap="none" strike="noStrike">
                <a:solidFill>
                  <a:srgbClr val="000000"/>
                </a:solidFill>
                <a:latin typeface="Arial"/>
                <a:ea typeface="Arial"/>
                <a:cs typeface="Arial"/>
                <a:sym typeface="Arial"/>
              </a:rPr>
              <a:t>Add Tags</a:t>
            </a:r>
            <a:endParaRPr b="1" i="0" sz="1200" u="none" cap="none" strike="noStrike">
              <a:solidFill>
                <a:schemeClr val="dk1"/>
              </a:solidFill>
              <a:latin typeface="Arial"/>
              <a:ea typeface="Arial"/>
              <a:cs typeface="Arial"/>
              <a:sym typeface="Arial"/>
            </a:endParaRPr>
          </a:p>
          <a:p>
            <a:pPr indent="0" lvl="1" marL="457200" marR="0" rtl="0" algn="l">
              <a:spcBef>
                <a:spcPts val="230"/>
              </a:spcBef>
              <a:spcAft>
                <a:spcPts val="0"/>
              </a:spcAft>
              <a:buNone/>
            </a:pPr>
            <a:r>
              <a:t/>
            </a:r>
            <a:endParaRPr b="0" i="0" sz="1200" u="none" cap="none" strike="noStrike">
              <a:solidFill>
                <a:schemeClr val="dk1"/>
              </a:solidFill>
              <a:latin typeface="Arial"/>
              <a:ea typeface="Arial"/>
              <a:cs typeface="Arial"/>
              <a:sym typeface="Arial"/>
            </a:endParaRPr>
          </a:p>
        </p:txBody>
      </p:sp>
      <p:pic>
        <p:nvPicPr>
          <p:cNvPr id="153" name="Google Shape;153;p6"/>
          <p:cNvPicPr preferRelativeResize="0"/>
          <p:nvPr/>
        </p:nvPicPr>
        <p:blipFill rotWithShape="1">
          <a:blip r:embed="rId3">
            <a:alphaModFix/>
          </a:blip>
          <a:srcRect b="0" l="0" r="0" t="0"/>
          <a:stretch/>
        </p:blipFill>
        <p:spPr>
          <a:xfrm>
            <a:off x="1005886" y="6681984"/>
            <a:ext cx="4505325" cy="561975"/>
          </a:xfrm>
          <a:prstGeom prst="rect">
            <a:avLst/>
          </a:prstGeom>
          <a:noFill/>
          <a:ln>
            <a:noFill/>
          </a:ln>
        </p:spPr>
      </p:pic>
      <p:cxnSp>
        <p:nvCxnSpPr>
          <p:cNvPr id="154" name="Google Shape;154;p6"/>
          <p:cNvCxnSpPr/>
          <p:nvPr/>
        </p:nvCxnSpPr>
        <p:spPr>
          <a:xfrm flipH="1">
            <a:off x="5390650" y="6566928"/>
            <a:ext cx="554722" cy="33620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pic>
        <p:nvPicPr>
          <p:cNvPr id="155" name="Google Shape;155;p6"/>
          <p:cNvPicPr preferRelativeResize="0"/>
          <p:nvPr/>
        </p:nvPicPr>
        <p:blipFill rotWithShape="1">
          <a:blip r:embed="rId4">
            <a:alphaModFix/>
          </a:blip>
          <a:srcRect b="0" l="0" r="0" t="0"/>
          <a:stretch/>
        </p:blipFill>
        <p:spPr>
          <a:xfrm>
            <a:off x="895965" y="7782515"/>
            <a:ext cx="4410075" cy="590550"/>
          </a:xfrm>
          <a:prstGeom prst="rect">
            <a:avLst/>
          </a:prstGeom>
          <a:noFill/>
          <a:ln>
            <a:noFill/>
          </a:ln>
        </p:spPr>
      </p:pic>
      <p:cxnSp>
        <p:nvCxnSpPr>
          <p:cNvPr id="156" name="Google Shape;156;p6"/>
          <p:cNvCxnSpPr/>
          <p:nvPr/>
        </p:nvCxnSpPr>
        <p:spPr>
          <a:xfrm flipH="1">
            <a:off x="5197119" y="7753916"/>
            <a:ext cx="554722" cy="33620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pic>
        <p:nvPicPr>
          <p:cNvPr id="157" name="Google Shape;157;p6"/>
          <p:cNvPicPr preferRelativeResize="0"/>
          <p:nvPr/>
        </p:nvPicPr>
        <p:blipFill rotWithShape="1">
          <a:blip r:embed="rId5">
            <a:alphaModFix/>
          </a:blip>
          <a:srcRect b="0" l="0" r="0" t="0"/>
          <a:stretch/>
        </p:blipFill>
        <p:spPr>
          <a:xfrm>
            <a:off x="600740" y="2287049"/>
            <a:ext cx="6258421" cy="232824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7"/>
          <p:cNvPicPr preferRelativeResize="0"/>
          <p:nvPr/>
        </p:nvPicPr>
        <p:blipFill rotWithShape="1">
          <a:blip r:embed="rId3">
            <a:alphaModFix/>
          </a:blip>
          <a:srcRect b="0" l="0" r="0" t="0"/>
          <a:stretch/>
        </p:blipFill>
        <p:spPr>
          <a:xfrm>
            <a:off x="0" y="5603636"/>
            <a:ext cx="7772400" cy="2153499"/>
          </a:xfrm>
          <a:prstGeom prst="rect">
            <a:avLst/>
          </a:prstGeom>
          <a:noFill/>
          <a:ln>
            <a:noFill/>
          </a:ln>
        </p:spPr>
      </p:pic>
      <p:pic>
        <p:nvPicPr>
          <p:cNvPr id="164" name="Google Shape;164;p7"/>
          <p:cNvPicPr preferRelativeResize="0"/>
          <p:nvPr/>
        </p:nvPicPr>
        <p:blipFill rotWithShape="1">
          <a:blip r:embed="rId4">
            <a:alphaModFix/>
          </a:blip>
          <a:srcRect b="0" l="0" r="0" t="0"/>
          <a:stretch/>
        </p:blipFill>
        <p:spPr>
          <a:xfrm>
            <a:off x="369324" y="4238625"/>
            <a:ext cx="4756582" cy="649013"/>
          </a:xfrm>
          <a:prstGeom prst="rect">
            <a:avLst/>
          </a:prstGeom>
          <a:noFill/>
          <a:ln>
            <a:noFill/>
          </a:ln>
        </p:spPr>
      </p:pic>
      <p:sp>
        <p:nvSpPr>
          <p:cNvPr id="165" name="Google Shape;165;p7"/>
          <p:cNvSpPr/>
          <p:nvPr/>
        </p:nvSpPr>
        <p:spPr>
          <a:xfrm>
            <a:off x="499320" y="952032"/>
            <a:ext cx="4806720" cy="273408"/>
          </a:xfrm>
          <a:prstGeom prst="rect">
            <a:avLst/>
          </a:prstGeom>
          <a:noFill/>
          <a:ln>
            <a:noFill/>
          </a:ln>
        </p:spPr>
        <p:txBody>
          <a:bodyPr anchorCtr="0" anchor="t" bIns="0" lIns="0" spcFirstLastPara="1" rIns="0" wrap="square" tIns="12225">
            <a:noAutofit/>
          </a:bodyPr>
          <a:lstStyle/>
          <a:p>
            <a:pPr indent="0" lvl="0" marL="12600" marR="0" rtl="0" algn="l">
              <a:lnSpc>
                <a:spcPct val="100000"/>
              </a:lnSpc>
              <a:spcBef>
                <a:spcPts val="0"/>
              </a:spcBef>
              <a:spcAft>
                <a:spcPts val="0"/>
              </a:spcAft>
              <a:buNone/>
            </a:pPr>
            <a:r>
              <a:rPr b="0" lang="pt-BR" sz="1600" strike="noStrike">
                <a:solidFill>
                  <a:srgbClr val="262626"/>
                </a:solidFill>
                <a:latin typeface="Trebuchet MS"/>
                <a:ea typeface="Trebuchet MS"/>
                <a:cs typeface="Trebuchet MS"/>
                <a:sym typeface="Trebuchet MS"/>
              </a:rPr>
              <a:t>Iniciar e configurar uma instância do Amazon EC2</a:t>
            </a:r>
            <a:endParaRPr b="0" sz="1600" strike="noStrike">
              <a:solidFill>
                <a:schemeClr val="dk1"/>
              </a:solidFill>
              <a:latin typeface="Arial"/>
              <a:ea typeface="Arial"/>
              <a:cs typeface="Arial"/>
              <a:sym typeface="Arial"/>
            </a:endParaRPr>
          </a:p>
        </p:txBody>
      </p:sp>
      <p:sp>
        <p:nvSpPr>
          <p:cNvPr id="166" name="Google Shape;166;p7"/>
          <p:cNvSpPr/>
          <p:nvPr/>
        </p:nvSpPr>
        <p:spPr>
          <a:xfrm>
            <a:off x="555120" y="1410120"/>
            <a:ext cx="5095800" cy="37800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0" lang="pt-BR" sz="1200" strike="noStrike">
                <a:solidFill>
                  <a:srgbClr val="000000"/>
                </a:solidFill>
                <a:latin typeface="Arial"/>
                <a:ea typeface="Arial"/>
                <a:cs typeface="Arial"/>
                <a:sym typeface="Arial"/>
              </a:rPr>
              <a:t>Vamos adicionar algum armazenamento à nossa instância, tags e grupos de segurança:</a:t>
            </a:r>
            <a:endParaRPr b="0" sz="1200" strike="noStrike">
              <a:solidFill>
                <a:schemeClr val="dk1"/>
              </a:solidFill>
              <a:latin typeface="Arial"/>
              <a:ea typeface="Arial"/>
              <a:cs typeface="Arial"/>
              <a:sym typeface="Arial"/>
            </a:endParaRPr>
          </a:p>
        </p:txBody>
      </p:sp>
      <p:sp>
        <p:nvSpPr>
          <p:cNvPr id="167" name="Google Shape;167;p7"/>
          <p:cNvSpPr/>
          <p:nvPr/>
        </p:nvSpPr>
        <p:spPr>
          <a:xfrm>
            <a:off x="313920" y="1800000"/>
            <a:ext cx="4806720" cy="1275120"/>
          </a:xfrm>
          <a:prstGeom prst="rect">
            <a:avLst/>
          </a:prstGeom>
          <a:noFill/>
          <a:ln>
            <a:noFill/>
          </a:ln>
        </p:spPr>
        <p:txBody>
          <a:bodyPr anchorCtr="0" anchor="t" bIns="0" lIns="0" spcFirstLastPara="1" rIns="0" wrap="square" tIns="29150">
            <a:noAutofit/>
          </a:bodyPr>
          <a:lstStyle/>
          <a:p>
            <a:pPr indent="-152400" lvl="0" marL="228600" marR="0" rtl="0" algn="l">
              <a:lnSpc>
                <a:spcPct val="100000"/>
              </a:lnSpc>
              <a:spcBef>
                <a:spcPts val="0"/>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a:p>
            <a:pPr indent="-228600" lvl="0" marL="228600" marR="0" rtl="0" algn="l">
              <a:lnSpc>
                <a:spcPct val="100000"/>
              </a:lnSpc>
              <a:spcBef>
                <a:spcPts val="230"/>
              </a:spcBef>
              <a:spcAft>
                <a:spcPts val="0"/>
              </a:spcAft>
              <a:buClr>
                <a:srgbClr val="000000"/>
              </a:buClr>
              <a:buSzPts val="1200"/>
              <a:buFont typeface="Arial"/>
              <a:buAutoNum type="arabicParenR" startAt="9"/>
            </a:pPr>
            <a:r>
              <a:rPr b="0" lang="pt-BR" sz="1200" strike="noStrike">
                <a:solidFill>
                  <a:srgbClr val="000000"/>
                </a:solidFill>
                <a:latin typeface="Arial"/>
                <a:ea typeface="Arial"/>
                <a:cs typeface="Arial"/>
                <a:sym typeface="Arial"/>
              </a:rPr>
              <a:t>Dentro de </a:t>
            </a:r>
            <a:r>
              <a:rPr b="1" lang="pt-BR" sz="1200" strike="noStrike">
                <a:solidFill>
                  <a:schemeClr val="dk1"/>
                </a:solidFill>
                <a:latin typeface="Arial"/>
                <a:ea typeface="Arial"/>
                <a:cs typeface="Arial"/>
                <a:sym typeface="Arial"/>
              </a:rPr>
              <a:t>Step 5: Add Tags </a:t>
            </a:r>
            <a:r>
              <a:rPr b="0" lang="pt-BR" sz="1200" strike="noStrike">
                <a:solidFill>
                  <a:srgbClr val="000000"/>
                </a:solidFill>
                <a:latin typeface="Arial"/>
                <a:ea typeface="Arial"/>
                <a:cs typeface="Arial"/>
                <a:sym typeface="Arial"/>
              </a:rPr>
              <a:t>- Clique em </a:t>
            </a:r>
            <a:r>
              <a:rPr b="1" lang="pt-BR" sz="1200">
                <a:solidFill>
                  <a:schemeClr val="dk1"/>
                </a:solidFill>
                <a:latin typeface="Arial"/>
                <a:ea typeface="Arial"/>
                <a:cs typeface="Arial"/>
                <a:sym typeface="Arial"/>
              </a:rPr>
              <a:t>Add tag </a:t>
            </a:r>
            <a:r>
              <a:rPr b="0" lang="pt-BR" sz="1200" strike="noStrike">
                <a:solidFill>
                  <a:srgbClr val="000000"/>
                </a:solidFill>
                <a:latin typeface="Arial"/>
                <a:ea typeface="Arial"/>
                <a:cs typeface="Arial"/>
                <a:sym typeface="Arial"/>
              </a:rPr>
              <a:t>e configure:</a:t>
            </a:r>
            <a:endParaRPr/>
          </a:p>
          <a:p>
            <a:pPr indent="-228600" lvl="1" marL="685800" marR="0" rtl="0" algn="l">
              <a:spcBef>
                <a:spcPts val="230"/>
              </a:spcBef>
              <a:spcAft>
                <a:spcPts val="0"/>
              </a:spcAft>
              <a:buClr>
                <a:srgbClr val="000000"/>
              </a:buClr>
              <a:buSzPts val="1200"/>
              <a:buFont typeface="Arial"/>
              <a:buAutoNum type="alphaLcParenR"/>
            </a:pPr>
            <a:r>
              <a:rPr b="1" i="0" lang="pt-BR" sz="1200" u="none" cap="none" strike="noStrike">
                <a:solidFill>
                  <a:srgbClr val="000000"/>
                </a:solidFill>
                <a:latin typeface="Arial"/>
                <a:ea typeface="Arial"/>
                <a:cs typeface="Arial"/>
                <a:sym typeface="Arial"/>
              </a:rPr>
              <a:t>Key</a:t>
            </a:r>
            <a:r>
              <a:rPr b="0" i="0" lang="pt-BR" sz="1200" u="none" cap="none" strike="noStrike">
                <a:solidFill>
                  <a:srgbClr val="000000"/>
                </a:solidFill>
                <a:latin typeface="Arial"/>
                <a:ea typeface="Arial"/>
                <a:cs typeface="Arial"/>
                <a:sym typeface="Arial"/>
              </a:rPr>
              <a:t>: </a:t>
            </a:r>
            <a:r>
              <a:rPr b="0" i="0" lang="pt-BR" sz="1200" u="none" cap="none" strike="noStrike">
                <a:solidFill>
                  <a:srgbClr val="FF0000"/>
                </a:solidFill>
                <a:latin typeface="Arial"/>
                <a:ea typeface="Arial"/>
                <a:cs typeface="Arial"/>
                <a:sym typeface="Arial"/>
              </a:rPr>
              <a:t>Name</a:t>
            </a:r>
            <a:r>
              <a:rPr b="0" i="0" lang="pt-BR" sz="1200" u="none" cap="none" strike="noStrike">
                <a:solidFill>
                  <a:srgbClr val="000000"/>
                </a:solidFill>
                <a:latin typeface="Arial"/>
                <a:ea typeface="Arial"/>
                <a:cs typeface="Arial"/>
                <a:sym typeface="Arial"/>
              </a:rPr>
              <a:t> e </a:t>
            </a:r>
            <a:r>
              <a:rPr b="1" i="0" lang="pt-BR" sz="1200" u="none" cap="none" strike="noStrike">
                <a:solidFill>
                  <a:srgbClr val="000000"/>
                </a:solidFill>
                <a:latin typeface="Arial"/>
                <a:ea typeface="Arial"/>
                <a:cs typeface="Arial"/>
                <a:sym typeface="Arial"/>
              </a:rPr>
              <a:t>Valor</a:t>
            </a:r>
            <a:r>
              <a:rPr b="0" i="0" lang="pt-BR" sz="1200" u="none" cap="none" strike="noStrike">
                <a:solidFill>
                  <a:srgbClr val="000000"/>
                </a:solidFill>
                <a:latin typeface="Arial"/>
                <a:ea typeface="Arial"/>
                <a:cs typeface="Arial"/>
                <a:sym typeface="Arial"/>
              </a:rPr>
              <a:t>: </a:t>
            </a:r>
            <a:r>
              <a:rPr b="0" i="0" lang="pt-BR" sz="1200" u="none" cap="none" strike="noStrike">
                <a:solidFill>
                  <a:srgbClr val="FF0000"/>
                </a:solidFill>
                <a:latin typeface="Arial"/>
                <a:ea typeface="Arial"/>
                <a:cs typeface="Arial"/>
                <a:sym typeface="Arial"/>
              </a:rPr>
              <a:t>BitBeat WebServer</a:t>
            </a:r>
            <a:endParaRPr b="0" i="0" sz="1200" u="none" cap="none" strike="noStrike">
              <a:solidFill>
                <a:srgbClr val="FF0000"/>
              </a:solidFill>
              <a:latin typeface="Arial"/>
              <a:ea typeface="Arial"/>
              <a:cs typeface="Arial"/>
              <a:sym typeface="Arial"/>
            </a:endParaRPr>
          </a:p>
          <a:p>
            <a:pPr indent="-152400" lvl="1" marL="685800" marR="0" rtl="0" algn="l">
              <a:spcBef>
                <a:spcPts val="23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68" name="Google Shape;168;p7"/>
          <p:cNvSpPr/>
          <p:nvPr/>
        </p:nvSpPr>
        <p:spPr>
          <a:xfrm>
            <a:off x="369324" y="4093685"/>
            <a:ext cx="4621320" cy="1556341"/>
          </a:xfrm>
          <a:prstGeom prst="rect">
            <a:avLst/>
          </a:prstGeom>
          <a:noFill/>
          <a:ln>
            <a:noFill/>
          </a:ln>
        </p:spPr>
        <p:txBody>
          <a:bodyPr anchorCtr="0" anchor="t" bIns="0" lIns="0" spcFirstLastPara="1" rIns="0" wrap="square" tIns="29150">
            <a:noAutofit/>
          </a:bodyPr>
          <a:lstStyle/>
          <a:p>
            <a:pPr indent="-228600" lvl="0" marL="228600" marR="0" rtl="0" algn="l">
              <a:lnSpc>
                <a:spcPct val="100000"/>
              </a:lnSpc>
              <a:spcBef>
                <a:spcPts val="0"/>
              </a:spcBef>
              <a:spcAft>
                <a:spcPts val="0"/>
              </a:spcAft>
              <a:buClr>
                <a:srgbClr val="000000"/>
              </a:buClr>
              <a:buSzPts val="1200"/>
              <a:buFont typeface="Arial"/>
              <a:buAutoNum type="arabicParenR" startAt="10"/>
            </a:pPr>
            <a:r>
              <a:rPr b="0" lang="pt-BR" sz="1200" strike="noStrike">
                <a:solidFill>
                  <a:srgbClr val="000000"/>
                </a:solidFill>
                <a:latin typeface="Arial"/>
                <a:ea typeface="Arial"/>
                <a:cs typeface="Arial"/>
                <a:sym typeface="Arial"/>
              </a:rPr>
              <a:t>Clique em </a:t>
            </a:r>
            <a:r>
              <a:rPr b="1" lang="pt-BR" sz="1200">
                <a:solidFill>
                  <a:schemeClr val="dk1"/>
                </a:solidFill>
                <a:latin typeface="Arial"/>
                <a:ea typeface="Arial"/>
                <a:cs typeface="Arial"/>
                <a:sym typeface="Arial"/>
              </a:rPr>
              <a:t>Next </a:t>
            </a:r>
            <a:r>
              <a:rPr b="0" lang="pt-BR" sz="1200" strike="noStrike">
                <a:solidFill>
                  <a:srgbClr val="000000"/>
                </a:solidFill>
                <a:latin typeface="Arial"/>
                <a:ea typeface="Arial"/>
                <a:cs typeface="Arial"/>
                <a:sym typeface="Arial"/>
              </a:rPr>
              <a:t>: </a:t>
            </a:r>
            <a:r>
              <a:rPr b="1" lang="pt-BR" sz="1200">
                <a:solidFill>
                  <a:schemeClr val="dk1"/>
                </a:solidFill>
                <a:latin typeface="Arial"/>
                <a:ea typeface="Arial"/>
                <a:cs typeface="Arial"/>
                <a:sym typeface="Arial"/>
              </a:rPr>
              <a:t>Configure Security Group</a:t>
            </a:r>
            <a:endParaRPr b="1" sz="1200">
              <a:solidFill>
                <a:schemeClr val="dk1"/>
              </a:solidFill>
              <a:latin typeface="Arial"/>
              <a:ea typeface="Arial"/>
              <a:cs typeface="Arial"/>
              <a:sym typeface="Arial"/>
            </a:endParaRPr>
          </a:p>
          <a:p>
            <a:pPr indent="-152400" lvl="0" marL="228600" marR="0" rtl="0" algn="l">
              <a:lnSpc>
                <a:spcPct val="100000"/>
              </a:lnSpc>
              <a:spcBef>
                <a:spcPts val="23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152400" lvl="0" marL="228600" marR="0" rtl="0" algn="l">
              <a:lnSpc>
                <a:spcPct val="100000"/>
              </a:lnSpc>
              <a:spcBef>
                <a:spcPts val="23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152400" lvl="0" marL="228600" marR="0" rtl="0" algn="l">
              <a:lnSpc>
                <a:spcPct val="100000"/>
              </a:lnSpc>
              <a:spcBef>
                <a:spcPts val="23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228600" lvl="0" marL="228600" marR="0" rtl="0" algn="l">
              <a:lnSpc>
                <a:spcPct val="100000"/>
              </a:lnSpc>
              <a:spcBef>
                <a:spcPts val="230"/>
              </a:spcBef>
              <a:spcAft>
                <a:spcPts val="0"/>
              </a:spcAft>
              <a:buClr>
                <a:srgbClr val="000000"/>
              </a:buClr>
              <a:buSzPts val="1200"/>
              <a:buFont typeface="Arial"/>
              <a:buAutoNum type="arabicParenR" startAt="10"/>
            </a:pPr>
            <a:r>
              <a:rPr b="0" lang="pt-BR" sz="1200" strike="noStrike">
                <a:solidFill>
                  <a:srgbClr val="000000"/>
                </a:solidFill>
                <a:latin typeface="Arial"/>
                <a:ea typeface="Arial"/>
                <a:cs typeface="Arial"/>
                <a:sym typeface="Arial"/>
              </a:rPr>
              <a:t>Configure um novo grupo de segurança como segue:</a:t>
            </a:r>
            <a:endParaRPr/>
          </a:p>
          <a:p>
            <a:pPr indent="-228600" lvl="0" marL="536575" marR="0" rtl="0" algn="l">
              <a:lnSpc>
                <a:spcPct val="100000"/>
              </a:lnSpc>
              <a:spcBef>
                <a:spcPts val="230"/>
              </a:spcBef>
              <a:spcAft>
                <a:spcPts val="0"/>
              </a:spcAft>
              <a:buClr>
                <a:schemeClr val="dk1"/>
              </a:buClr>
              <a:buSzPts val="1200"/>
              <a:buFont typeface="Arial"/>
              <a:buAutoNum type="alphaLcParenR"/>
            </a:pPr>
            <a:r>
              <a:rPr b="1" lang="pt-BR" sz="1200">
                <a:solidFill>
                  <a:schemeClr val="dk1"/>
                </a:solidFill>
                <a:latin typeface="Arial"/>
                <a:ea typeface="Arial"/>
                <a:cs typeface="Arial"/>
                <a:sym typeface="Arial"/>
              </a:rPr>
              <a:t>Security group</a:t>
            </a:r>
            <a:r>
              <a:rPr lang="pt-BR" sz="1200">
                <a:solidFill>
                  <a:schemeClr val="dk1"/>
                </a:solidFill>
                <a:latin typeface="Arial"/>
                <a:ea typeface="Arial"/>
                <a:cs typeface="Arial"/>
                <a:sym typeface="Arial"/>
              </a:rPr>
              <a:t> nome</a:t>
            </a:r>
            <a:r>
              <a:rPr lang="pt-BR" sz="1200">
                <a:solidFill>
                  <a:srgbClr val="000000"/>
                </a:solidFill>
                <a:latin typeface="Arial"/>
                <a:ea typeface="Arial"/>
                <a:cs typeface="Arial"/>
                <a:sym typeface="Arial"/>
              </a:rPr>
              <a:t>: </a:t>
            </a:r>
            <a:r>
              <a:rPr lang="pt-BR" sz="1200">
                <a:solidFill>
                  <a:srgbClr val="FF0000"/>
                </a:solidFill>
                <a:latin typeface="Arial"/>
                <a:ea typeface="Arial"/>
                <a:cs typeface="Arial"/>
                <a:sym typeface="Arial"/>
              </a:rPr>
              <a:t>WebserverGrupoSec</a:t>
            </a:r>
            <a:endParaRPr sz="1200">
              <a:solidFill>
                <a:srgbClr val="FF0000"/>
              </a:solidFill>
              <a:latin typeface="Arial"/>
              <a:ea typeface="Arial"/>
              <a:cs typeface="Arial"/>
              <a:sym typeface="Arial"/>
            </a:endParaRPr>
          </a:p>
          <a:p>
            <a:pPr indent="-228600" lvl="0" marL="536575" marR="0" rtl="0" algn="l">
              <a:lnSpc>
                <a:spcPct val="100000"/>
              </a:lnSpc>
              <a:spcBef>
                <a:spcPts val="230"/>
              </a:spcBef>
              <a:spcAft>
                <a:spcPts val="0"/>
              </a:spcAft>
              <a:buClr>
                <a:schemeClr val="dk1"/>
              </a:buClr>
              <a:buSzPts val="1200"/>
              <a:buFont typeface="Arial"/>
              <a:buAutoNum type="alphaLcParenR"/>
            </a:pPr>
            <a:r>
              <a:rPr b="1" lang="pt-BR" sz="1200">
                <a:solidFill>
                  <a:schemeClr val="dk1"/>
                </a:solidFill>
                <a:latin typeface="Arial"/>
                <a:ea typeface="Arial"/>
                <a:cs typeface="Arial"/>
                <a:sym typeface="Arial"/>
              </a:rPr>
              <a:t>Description </a:t>
            </a:r>
            <a:r>
              <a:rPr lang="pt-BR" sz="1200">
                <a:solidFill>
                  <a:srgbClr val="000000"/>
                </a:solidFill>
                <a:latin typeface="Arial"/>
                <a:ea typeface="Arial"/>
                <a:cs typeface="Arial"/>
                <a:sym typeface="Arial"/>
              </a:rPr>
              <a:t>: </a:t>
            </a:r>
            <a:r>
              <a:rPr lang="pt-BR" sz="1200">
                <a:solidFill>
                  <a:srgbClr val="FF0000"/>
                </a:solidFill>
                <a:latin typeface="Arial"/>
                <a:ea typeface="Arial"/>
                <a:cs typeface="Arial"/>
                <a:sym typeface="Arial"/>
              </a:rPr>
              <a:t>Grupo-de-seguranca-para-meu-servidor-web</a:t>
            </a:r>
            <a:endParaRPr/>
          </a:p>
          <a:p>
            <a:pPr indent="-152400" lvl="0" marL="536575" marR="0" rtl="0" algn="l">
              <a:lnSpc>
                <a:spcPct val="100000"/>
              </a:lnSpc>
              <a:spcBef>
                <a:spcPts val="230"/>
              </a:spcBef>
              <a:spcAft>
                <a:spcPts val="0"/>
              </a:spcAft>
              <a:buClr>
                <a:schemeClr val="dk1"/>
              </a:buClr>
              <a:buSzPts val="1200"/>
              <a:buFont typeface="Arial"/>
              <a:buNone/>
            </a:pPr>
            <a:r>
              <a:t/>
            </a:r>
            <a:endParaRPr sz="1200">
              <a:solidFill>
                <a:srgbClr val="FF0000"/>
              </a:solidFill>
              <a:latin typeface="Arial"/>
              <a:ea typeface="Arial"/>
              <a:cs typeface="Arial"/>
              <a:sym typeface="Arial"/>
            </a:endParaRPr>
          </a:p>
          <a:p>
            <a:pPr indent="-152400" lvl="0" marL="536575" marR="0" rtl="0" algn="l">
              <a:lnSpc>
                <a:spcPct val="100000"/>
              </a:lnSpc>
              <a:spcBef>
                <a:spcPts val="230"/>
              </a:spcBef>
              <a:spcAft>
                <a:spcPts val="0"/>
              </a:spcAft>
              <a:buClr>
                <a:schemeClr val="dk1"/>
              </a:buClr>
              <a:buSzPts val="1200"/>
              <a:buFont typeface="Arial"/>
              <a:buNone/>
            </a:pPr>
            <a:r>
              <a:t/>
            </a:r>
            <a:endParaRPr sz="1200">
              <a:solidFill>
                <a:srgbClr val="FF0000"/>
              </a:solidFill>
              <a:latin typeface="Arial"/>
              <a:ea typeface="Arial"/>
              <a:cs typeface="Arial"/>
              <a:sym typeface="Arial"/>
            </a:endParaRPr>
          </a:p>
          <a:p>
            <a:pPr indent="-152400" lvl="0" marL="536575" marR="0" rtl="0" algn="l">
              <a:lnSpc>
                <a:spcPct val="100000"/>
              </a:lnSpc>
              <a:spcBef>
                <a:spcPts val="230"/>
              </a:spcBef>
              <a:spcAft>
                <a:spcPts val="0"/>
              </a:spcAft>
              <a:buClr>
                <a:schemeClr val="dk1"/>
              </a:buClr>
              <a:buSzPts val="1200"/>
              <a:buFont typeface="Arial"/>
              <a:buNone/>
            </a:pPr>
            <a:r>
              <a:t/>
            </a:r>
            <a:endParaRPr sz="1200">
              <a:solidFill>
                <a:srgbClr val="FF0000"/>
              </a:solidFill>
              <a:latin typeface="Arial"/>
              <a:ea typeface="Arial"/>
              <a:cs typeface="Arial"/>
              <a:sym typeface="Arial"/>
            </a:endParaRPr>
          </a:p>
          <a:p>
            <a:pPr indent="-152400" lvl="0" marL="536575" marR="0" rtl="0" algn="l">
              <a:lnSpc>
                <a:spcPct val="100000"/>
              </a:lnSpc>
              <a:spcBef>
                <a:spcPts val="230"/>
              </a:spcBef>
              <a:spcAft>
                <a:spcPts val="0"/>
              </a:spcAft>
              <a:buClr>
                <a:schemeClr val="dk1"/>
              </a:buClr>
              <a:buSzPts val="1200"/>
              <a:buFont typeface="Arial"/>
              <a:buNone/>
            </a:pPr>
            <a:r>
              <a:t/>
            </a:r>
            <a:endParaRPr sz="1200">
              <a:solidFill>
                <a:srgbClr val="FF0000"/>
              </a:solidFill>
              <a:latin typeface="Arial"/>
              <a:ea typeface="Arial"/>
              <a:cs typeface="Arial"/>
              <a:sym typeface="Arial"/>
            </a:endParaRPr>
          </a:p>
          <a:p>
            <a:pPr indent="-152400" lvl="0" marL="536575" marR="0" rtl="0" algn="l">
              <a:lnSpc>
                <a:spcPct val="100000"/>
              </a:lnSpc>
              <a:spcBef>
                <a:spcPts val="230"/>
              </a:spcBef>
              <a:spcAft>
                <a:spcPts val="0"/>
              </a:spcAft>
              <a:buClr>
                <a:schemeClr val="dk1"/>
              </a:buClr>
              <a:buSzPts val="1200"/>
              <a:buFont typeface="Arial"/>
              <a:buNone/>
            </a:pPr>
            <a:r>
              <a:t/>
            </a:r>
            <a:endParaRPr sz="1200">
              <a:solidFill>
                <a:srgbClr val="FF0000"/>
              </a:solidFill>
              <a:latin typeface="Arial"/>
              <a:ea typeface="Arial"/>
              <a:cs typeface="Arial"/>
              <a:sym typeface="Arial"/>
            </a:endParaRPr>
          </a:p>
          <a:p>
            <a:pPr indent="-152400" lvl="0" marL="536575" marR="0" rtl="0" algn="l">
              <a:lnSpc>
                <a:spcPct val="100000"/>
              </a:lnSpc>
              <a:spcBef>
                <a:spcPts val="230"/>
              </a:spcBef>
              <a:spcAft>
                <a:spcPts val="0"/>
              </a:spcAft>
              <a:buClr>
                <a:schemeClr val="dk1"/>
              </a:buClr>
              <a:buSzPts val="1200"/>
              <a:buFont typeface="Arial"/>
              <a:buNone/>
            </a:pPr>
            <a:r>
              <a:t/>
            </a:r>
            <a:endParaRPr sz="1200">
              <a:solidFill>
                <a:srgbClr val="FF0000"/>
              </a:solidFill>
              <a:latin typeface="Arial"/>
              <a:ea typeface="Arial"/>
              <a:cs typeface="Arial"/>
              <a:sym typeface="Arial"/>
            </a:endParaRPr>
          </a:p>
          <a:p>
            <a:pPr indent="-152400" lvl="0" marL="536575" marR="0" rtl="0" algn="l">
              <a:lnSpc>
                <a:spcPct val="100000"/>
              </a:lnSpc>
              <a:spcBef>
                <a:spcPts val="230"/>
              </a:spcBef>
              <a:spcAft>
                <a:spcPts val="0"/>
              </a:spcAft>
              <a:buClr>
                <a:schemeClr val="dk1"/>
              </a:buClr>
              <a:buSzPts val="1200"/>
              <a:buFont typeface="Arial"/>
              <a:buNone/>
            </a:pPr>
            <a:r>
              <a:t/>
            </a:r>
            <a:endParaRPr sz="1200">
              <a:solidFill>
                <a:srgbClr val="FF0000"/>
              </a:solidFill>
              <a:latin typeface="Arial"/>
              <a:ea typeface="Arial"/>
              <a:cs typeface="Arial"/>
              <a:sym typeface="Arial"/>
            </a:endParaRPr>
          </a:p>
          <a:p>
            <a:pPr indent="-152400" lvl="0" marL="536575" marR="0" rtl="0" algn="l">
              <a:lnSpc>
                <a:spcPct val="100000"/>
              </a:lnSpc>
              <a:spcBef>
                <a:spcPts val="230"/>
              </a:spcBef>
              <a:spcAft>
                <a:spcPts val="0"/>
              </a:spcAft>
              <a:buClr>
                <a:schemeClr val="dk1"/>
              </a:buClr>
              <a:buSzPts val="1200"/>
              <a:buFont typeface="Arial"/>
              <a:buNone/>
            </a:pPr>
            <a:r>
              <a:t/>
            </a:r>
            <a:endParaRPr sz="1200">
              <a:solidFill>
                <a:srgbClr val="FF0000"/>
              </a:solidFill>
              <a:latin typeface="Arial"/>
              <a:ea typeface="Arial"/>
              <a:cs typeface="Arial"/>
              <a:sym typeface="Arial"/>
            </a:endParaRPr>
          </a:p>
          <a:p>
            <a:pPr indent="-152400" lvl="0" marL="536575" marR="0" rtl="0" algn="l">
              <a:lnSpc>
                <a:spcPct val="100000"/>
              </a:lnSpc>
              <a:spcBef>
                <a:spcPts val="230"/>
              </a:spcBef>
              <a:spcAft>
                <a:spcPts val="0"/>
              </a:spcAft>
              <a:buClr>
                <a:schemeClr val="dk1"/>
              </a:buClr>
              <a:buSzPts val="1200"/>
              <a:buFont typeface="Arial"/>
              <a:buNone/>
            </a:pPr>
            <a:r>
              <a:t/>
            </a:r>
            <a:endParaRPr sz="1200">
              <a:solidFill>
                <a:srgbClr val="FF0000"/>
              </a:solidFill>
              <a:latin typeface="Arial"/>
              <a:ea typeface="Arial"/>
              <a:cs typeface="Arial"/>
              <a:sym typeface="Arial"/>
            </a:endParaRPr>
          </a:p>
          <a:p>
            <a:pPr indent="-152400" lvl="0" marL="536575" marR="0" rtl="0" algn="l">
              <a:lnSpc>
                <a:spcPct val="100000"/>
              </a:lnSpc>
              <a:spcBef>
                <a:spcPts val="230"/>
              </a:spcBef>
              <a:spcAft>
                <a:spcPts val="0"/>
              </a:spcAft>
              <a:buClr>
                <a:schemeClr val="dk1"/>
              </a:buClr>
              <a:buSzPts val="1200"/>
              <a:buFont typeface="Arial"/>
              <a:buNone/>
            </a:pPr>
            <a:r>
              <a:t/>
            </a:r>
            <a:endParaRPr sz="1200">
              <a:solidFill>
                <a:srgbClr val="FF0000"/>
              </a:solidFill>
              <a:latin typeface="Arial"/>
              <a:ea typeface="Arial"/>
              <a:cs typeface="Arial"/>
              <a:sym typeface="Arial"/>
            </a:endParaRPr>
          </a:p>
          <a:p>
            <a:pPr indent="-152400" lvl="0" marL="536575" marR="0" rtl="0" algn="l">
              <a:lnSpc>
                <a:spcPct val="100000"/>
              </a:lnSpc>
              <a:spcBef>
                <a:spcPts val="230"/>
              </a:spcBef>
              <a:spcAft>
                <a:spcPts val="0"/>
              </a:spcAft>
              <a:buClr>
                <a:schemeClr val="dk1"/>
              </a:buClr>
              <a:buSzPts val="1200"/>
              <a:buFont typeface="Arial"/>
              <a:buNone/>
            </a:pPr>
            <a:r>
              <a:t/>
            </a:r>
            <a:endParaRPr sz="1200">
              <a:solidFill>
                <a:srgbClr val="FF0000"/>
              </a:solidFill>
              <a:latin typeface="Arial"/>
              <a:ea typeface="Arial"/>
              <a:cs typeface="Arial"/>
              <a:sym typeface="Arial"/>
            </a:endParaRPr>
          </a:p>
          <a:p>
            <a:pPr indent="-152400" lvl="0" marL="536575" marR="0" rtl="0" algn="l">
              <a:lnSpc>
                <a:spcPct val="100000"/>
              </a:lnSpc>
              <a:spcBef>
                <a:spcPts val="230"/>
              </a:spcBef>
              <a:spcAft>
                <a:spcPts val="0"/>
              </a:spcAft>
              <a:buClr>
                <a:schemeClr val="dk1"/>
              </a:buClr>
              <a:buSzPts val="1200"/>
              <a:buFont typeface="Arial"/>
              <a:buNone/>
            </a:pPr>
            <a:r>
              <a:t/>
            </a:r>
            <a:endParaRPr sz="1200">
              <a:solidFill>
                <a:srgbClr val="FF0000"/>
              </a:solidFill>
              <a:latin typeface="Arial"/>
              <a:ea typeface="Arial"/>
              <a:cs typeface="Arial"/>
              <a:sym typeface="Arial"/>
            </a:endParaRPr>
          </a:p>
          <a:p>
            <a:pPr indent="-152400" lvl="0" marL="536575" marR="0" rtl="0" algn="l">
              <a:lnSpc>
                <a:spcPct val="100000"/>
              </a:lnSpc>
              <a:spcBef>
                <a:spcPts val="230"/>
              </a:spcBef>
              <a:spcAft>
                <a:spcPts val="0"/>
              </a:spcAft>
              <a:buClr>
                <a:schemeClr val="dk1"/>
              </a:buClr>
              <a:buSzPts val="1200"/>
              <a:buFont typeface="Arial"/>
              <a:buNone/>
            </a:pPr>
            <a:r>
              <a:t/>
            </a:r>
            <a:endParaRPr sz="1200">
              <a:solidFill>
                <a:srgbClr val="FF0000"/>
              </a:solidFill>
              <a:latin typeface="Arial"/>
              <a:ea typeface="Arial"/>
              <a:cs typeface="Arial"/>
              <a:sym typeface="Arial"/>
            </a:endParaRPr>
          </a:p>
          <a:p>
            <a:pPr indent="-228600" lvl="0" marL="536575" marR="0" rtl="0" algn="l">
              <a:lnSpc>
                <a:spcPct val="100000"/>
              </a:lnSpc>
              <a:spcBef>
                <a:spcPts val="230"/>
              </a:spcBef>
              <a:spcAft>
                <a:spcPts val="0"/>
              </a:spcAft>
              <a:buClr>
                <a:srgbClr val="000000"/>
              </a:buClr>
              <a:buSzPts val="1200"/>
              <a:buFont typeface="Arial"/>
              <a:buAutoNum type="alphaLcParenR"/>
            </a:pPr>
            <a:r>
              <a:rPr lang="pt-BR" sz="1200">
                <a:solidFill>
                  <a:srgbClr val="000000"/>
                </a:solidFill>
                <a:latin typeface="Arial"/>
                <a:ea typeface="Arial"/>
                <a:cs typeface="Arial"/>
                <a:sym typeface="Arial"/>
              </a:rPr>
              <a:t>Click em </a:t>
            </a:r>
            <a:r>
              <a:rPr b="1" lang="pt-BR" sz="1200">
                <a:solidFill>
                  <a:schemeClr val="dk1"/>
                </a:solidFill>
                <a:latin typeface="Arial"/>
                <a:ea typeface="Arial"/>
                <a:cs typeface="Arial"/>
                <a:sym typeface="Arial"/>
              </a:rPr>
              <a:t>Review and Launch</a:t>
            </a:r>
            <a:r>
              <a:rPr lang="pt-BR" sz="1200">
                <a:solidFill>
                  <a:srgbClr val="000000"/>
                </a:solidFill>
                <a:latin typeface="Arial"/>
                <a:ea typeface="Arial"/>
                <a:cs typeface="Arial"/>
                <a:sym typeface="Arial"/>
              </a:rPr>
              <a:t>.</a:t>
            </a:r>
            <a:endParaRPr sz="1200">
              <a:solidFill>
                <a:schemeClr val="dk1"/>
              </a:solidFill>
              <a:latin typeface="Arial"/>
              <a:ea typeface="Arial"/>
              <a:cs typeface="Arial"/>
              <a:sym typeface="Arial"/>
            </a:endParaRPr>
          </a:p>
        </p:txBody>
      </p:sp>
      <p:sp>
        <p:nvSpPr>
          <p:cNvPr id="169" name="Google Shape;169;p7"/>
          <p:cNvSpPr/>
          <p:nvPr/>
        </p:nvSpPr>
        <p:spPr>
          <a:xfrm>
            <a:off x="5255942" y="4269518"/>
            <a:ext cx="2217240" cy="1388710"/>
          </a:xfrm>
          <a:prstGeom prst="rect">
            <a:avLst/>
          </a:prstGeom>
          <a:noFill/>
          <a:ln cap="flat" cmpd="sng" w="38150">
            <a:solidFill>
              <a:srgbClr val="FFC000"/>
            </a:solidFill>
            <a:prstDash val="solid"/>
            <a:round/>
            <a:headEnd len="sm" w="sm" type="none"/>
            <a:tailEnd len="sm" w="sm" type="none"/>
          </a:ln>
        </p:spPr>
        <p:txBody>
          <a:bodyPr anchorCtr="0" anchor="t" bIns="0" lIns="0" spcFirstLastPara="1" rIns="0" wrap="square" tIns="55800">
            <a:noAutofit/>
          </a:bodyPr>
          <a:lstStyle/>
          <a:p>
            <a:pPr indent="0" lvl="0" marL="109799" marR="0" rtl="0" algn="l">
              <a:lnSpc>
                <a:spcPct val="100000"/>
              </a:lnSpc>
              <a:spcBef>
                <a:spcPts val="0"/>
              </a:spcBef>
              <a:spcAft>
                <a:spcPts val="0"/>
              </a:spcAft>
              <a:buNone/>
            </a:pPr>
            <a:r>
              <a:rPr b="1" lang="pt-BR" sz="1200" strike="noStrike">
                <a:solidFill>
                  <a:srgbClr val="000000"/>
                </a:solidFill>
                <a:latin typeface="Arial"/>
                <a:ea typeface="Arial"/>
                <a:cs typeface="Arial"/>
                <a:sym typeface="Arial"/>
              </a:rPr>
              <a:t>Grupos de segurança</a:t>
            </a:r>
            <a:endParaRPr b="0" sz="1200" strike="noStrike">
              <a:solidFill>
                <a:schemeClr val="dk1"/>
              </a:solidFill>
              <a:latin typeface="Arial"/>
              <a:ea typeface="Arial"/>
              <a:cs typeface="Arial"/>
              <a:sym typeface="Arial"/>
            </a:endParaRPr>
          </a:p>
          <a:p>
            <a:pPr indent="0" lvl="0" marL="109799" marR="0" rtl="0" algn="l">
              <a:lnSpc>
                <a:spcPct val="100000"/>
              </a:lnSpc>
              <a:spcBef>
                <a:spcPts val="439"/>
              </a:spcBef>
              <a:spcAft>
                <a:spcPts val="0"/>
              </a:spcAft>
              <a:buNone/>
            </a:pPr>
            <a:r>
              <a:rPr b="0" lang="pt-BR" sz="1200" strike="noStrike">
                <a:solidFill>
                  <a:srgbClr val="000000"/>
                </a:solidFill>
                <a:latin typeface="Arial"/>
                <a:ea typeface="Arial"/>
                <a:cs typeface="Arial"/>
                <a:sym typeface="Arial"/>
              </a:rPr>
              <a:t>Os grupos de segurança da AWS (SGs) são associados às instâncias do Amazon EC2 e fornecem segurança no nível de protocolo e acesso à porta.</a:t>
            </a:r>
            <a:endParaRPr b="0" sz="1200" strike="noStrike">
              <a:solidFill>
                <a:schemeClr val="dk1"/>
              </a:solidFill>
              <a:latin typeface="Arial"/>
              <a:ea typeface="Arial"/>
              <a:cs typeface="Arial"/>
              <a:sym typeface="Arial"/>
            </a:endParaRPr>
          </a:p>
        </p:txBody>
      </p:sp>
      <p:sp>
        <p:nvSpPr>
          <p:cNvPr id="170" name="Google Shape;170;p7"/>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pt-BR" sz="1050" strike="noStrike">
                <a:solidFill>
                  <a:srgbClr val="000000"/>
                </a:solidFill>
                <a:latin typeface="Calibri"/>
                <a:ea typeface="Calibri"/>
                <a:cs typeface="Calibri"/>
                <a:sym typeface="Calibri"/>
              </a:rPr>
              <a:t>© 2020, Amazon Web Services, Inc. or its affiliates. All rights reserved</a:t>
            </a:r>
            <a:br>
              <a:rPr lang="pt-BR" sz="1800">
                <a:solidFill>
                  <a:schemeClr val="dk1"/>
                </a:solidFill>
                <a:latin typeface="Arial"/>
                <a:ea typeface="Arial"/>
                <a:cs typeface="Arial"/>
                <a:sym typeface="Arial"/>
              </a:rPr>
            </a:br>
            <a:fld id="{00000000-1234-1234-1234-123412341234}" type="slidenum">
              <a:rPr b="0" lang="pt-BR" sz="1050" strike="noStrike">
                <a:solidFill>
                  <a:srgbClr val="8B8B8B"/>
                </a:solidFill>
                <a:latin typeface="Calibri"/>
                <a:ea typeface="Calibri"/>
                <a:cs typeface="Calibri"/>
                <a:sym typeface="Calibri"/>
              </a:rPr>
              <a:t>‹#›</a:t>
            </a:fld>
            <a:endParaRPr b="0" sz="105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sz="1050" strike="noStrike">
              <a:solidFill>
                <a:schemeClr val="dk1"/>
              </a:solidFill>
              <a:latin typeface="Arial"/>
              <a:ea typeface="Arial"/>
              <a:cs typeface="Arial"/>
              <a:sym typeface="Arial"/>
            </a:endParaRPr>
          </a:p>
        </p:txBody>
      </p:sp>
      <p:pic>
        <p:nvPicPr>
          <p:cNvPr id="171" name="Google Shape;171;p7"/>
          <p:cNvPicPr preferRelativeResize="0"/>
          <p:nvPr/>
        </p:nvPicPr>
        <p:blipFill rotWithShape="1">
          <a:blip r:embed="rId5">
            <a:alphaModFix/>
          </a:blip>
          <a:srcRect b="0" l="0" r="0" t="0"/>
          <a:stretch/>
        </p:blipFill>
        <p:spPr>
          <a:xfrm>
            <a:off x="369324" y="2532763"/>
            <a:ext cx="5392847" cy="1120481"/>
          </a:xfrm>
          <a:prstGeom prst="rect">
            <a:avLst/>
          </a:prstGeom>
          <a:noFill/>
          <a:ln>
            <a:noFill/>
          </a:ln>
        </p:spPr>
      </p:pic>
      <p:cxnSp>
        <p:nvCxnSpPr>
          <p:cNvPr id="172" name="Google Shape;172;p7"/>
          <p:cNvCxnSpPr/>
          <p:nvPr/>
        </p:nvCxnSpPr>
        <p:spPr>
          <a:xfrm flipH="1">
            <a:off x="4541389" y="4159755"/>
            <a:ext cx="554722" cy="33620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sp>
        <p:nvSpPr>
          <p:cNvPr id="173" name="Google Shape;173;p7"/>
          <p:cNvSpPr/>
          <p:nvPr/>
        </p:nvSpPr>
        <p:spPr>
          <a:xfrm>
            <a:off x="5255942" y="6191106"/>
            <a:ext cx="2356619" cy="664054"/>
          </a:xfrm>
          <a:prstGeom prst="rect">
            <a:avLst/>
          </a:prstGeom>
          <a:noFill/>
          <a:ln cap="flat" cmpd="sng" w="38150">
            <a:solidFill>
              <a:srgbClr val="FFC000"/>
            </a:solidFill>
            <a:prstDash val="solid"/>
            <a:round/>
            <a:headEnd len="sm" w="sm" type="none"/>
            <a:tailEnd len="sm" w="sm" type="none"/>
          </a:ln>
        </p:spPr>
        <p:txBody>
          <a:bodyPr anchorCtr="0" anchor="t" bIns="0" lIns="0" spcFirstLastPara="1" rIns="0" wrap="square" tIns="55800">
            <a:noAutofit/>
          </a:bodyPr>
          <a:lstStyle/>
          <a:p>
            <a:pPr indent="0" lvl="0" marL="109799" marR="0" rtl="0" algn="l">
              <a:lnSpc>
                <a:spcPct val="100000"/>
              </a:lnSpc>
              <a:spcBef>
                <a:spcPts val="0"/>
              </a:spcBef>
              <a:spcAft>
                <a:spcPts val="0"/>
              </a:spcAft>
              <a:buNone/>
            </a:pPr>
            <a:r>
              <a:rPr b="0" lang="pt-BR" sz="1200" strike="noStrike">
                <a:solidFill>
                  <a:srgbClr val="000000"/>
                </a:solidFill>
                <a:latin typeface="Arial"/>
                <a:ea typeface="Arial"/>
                <a:cs typeface="Arial"/>
                <a:sym typeface="Arial"/>
              </a:rPr>
              <a:t>Um grupo de segurança funciona da mesma maneira que um firewall.</a:t>
            </a:r>
            <a:endParaRPr b="0" sz="1200" strike="noStrike">
              <a:solidFill>
                <a:schemeClr val="dk1"/>
              </a:solidFill>
              <a:latin typeface="Arial"/>
              <a:ea typeface="Arial"/>
              <a:cs typeface="Arial"/>
              <a:sym typeface="Arial"/>
            </a:endParaRPr>
          </a:p>
        </p:txBody>
      </p:sp>
      <p:sp>
        <p:nvSpPr>
          <p:cNvPr id="174" name="Google Shape;174;p7"/>
          <p:cNvSpPr/>
          <p:nvPr/>
        </p:nvSpPr>
        <p:spPr>
          <a:xfrm>
            <a:off x="4711860" y="7442774"/>
            <a:ext cx="2776648" cy="1687564"/>
          </a:xfrm>
          <a:prstGeom prst="rect">
            <a:avLst/>
          </a:prstGeom>
          <a:noFill/>
          <a:ln cap="flat" cmpd="sng" w="38150">
            <a:solidFill>
              <a:srgbClr val="FFC000"/>
            </a:solidFill>
            <a:prstDash val="solid"/>
            <a:round/>
            <a:headEnd len="sm" w="sm" type="none"/>
            <a:tailEnd len="sm" w="sm" type="none"/>
          </a:ln>
        </p:spPr>
        <p:txBody>
          <a:bodyPr anchorCtr="0" anchor="t" bIns="0" lIns="0" spcFirstLastPara="1" rIns="0" wrap="square" tIns="55800">
            <a:noAutofit/>
          </a:bodyPr>
          <a:lstStyle/>
          <a:p>
            <a:pPr indent="0" lvl="0" marL="109799" marR="0" rtl="0" algn="l">
              <a:lnSpc>
                <a:spcPct val="100000"/>
              </a:lnSpc>
              <a:spcBef>
                <a:spcPts val="0"/>
              </a:spcBef>
              <a:spcAft>
                <a:spcPts val="0"/>
              </a:spcAft>
              <a:buNone/>
            </a:pPr>
            <a:r>
              <a:rPr b="0" lang="pt-BR" sz="1200" strike="noStrike">
                <a:solidFill>
                  <a:srgbClr val="000000"/>
                </a:solidFill>
                <a:latin typeface="Arial"/>
                <a:ea typeface="Arial"/>
                <a:cs typeface="Arial"/>
                <a:sym typeface="Arial"/>
              </a:rPr>
              <a:t>Ele contém um conjunto de regras que filtram o tráfego que entra e sai de uma instância do Amazon EC2. Por padrão, todo o tráfego não local é bloqueado.</a:t>
            </a:r>
            <a:endParaRPr b="0" sz="1200" strike="noStrike">
              <a:solidFill>
                <a:schemeClr val="dk1"/>
              </a:solidFill>
              <a:latin typeface="Arial"/>
              <a:ea typeface="Arial"/>
              <a:cs typeface="Arial"/>
              <a:sym typeface="Arial"/>
            </a:endParaRPr>
          </a:p>
          <a:p>
            <a:pPr indent="0" lvl="0" marL="109799" marR="0" rtl="0" algn="l">
              <a:lnSpc>
                <a:spcPct val="100000"/>
              </a:lnSpc>
              <a:spcBef>
                <a:spcPts val="439"/>
              </a:spcBef>
              <a:spcAft>
                <a:spcPts val="0"/>
              </a:spcAft>
              <a:buNone/>
            </a:pPr>
            <a:r>
              <a:rPr b="0" lang="pt-BR" sz="1200" strike="noStrike">
                <a:solidFill>
                  <a:srgbClr val="000000"/>
                </a:solidFill>
                <a:latin typeface="Arial"/>
                <a:ea typeface="Arial"/>
                <a:cs typeface="Arial"/>
                <a:sym typeface="Arial"/>
              </a:rPr>
              <a:t>Por exemplo, os servidores da web geralmente permitem acesso ao tráfego público na porta 80 (HTTP) e / ou na porta 443 (HTTPS).</a:t>
            </a:r>
            <a:endParaRPr b="0" sz="1200" strike="noStrike">
              <a:solidFill>
                <a:schemeClr val="dk1"/>
              </a:solidFill>
              <a:latin typeface="Arial"/>
              <a:ea typeface="Arial"/>
              <a:cs typeface="Arial"/>
              <a:sym typeface="Arial"/>
            </a:endParaRPr>
          </a:p>
        </p:txBody>
      </p:sp>
      <p:pic>
        <p:nvPicPr>
          <p:cNvPr id="175" name="Google Shape;175;p7"/>
          <p:cNvPicPr preferRelativeResize="0"/>
          <p:nvPr/>
        </p:nvPicPr>
        <p:blipFill rotWithShape="1">
          <a:blip r:embed="rId6">
            <a:alphaModFix/>
          </a:blip>
          <a:srcRect b="0" l="0" r="0" t="0"/>
          <a:stretch/>
        </p:blipFill>
        <p:spPr>
          <a:xfrm>
            <a:off x="555120" y="8500694"/>
            <a:ext cx="3076575" cy="638175"/>
          </a:xfrm>
          <a:prstGeom prst="rect">
            <a:avLst/>
          </a:prstGeom>
          <a:noFill/>
          <a:ln>
            <a:noFill/>
          </a:ln>
        </p:spPr>
      </p:pic>
      <p:cxnSp>
        <p:nvCxnSpPr>
          <p:cNvPr id="176" name="Google Shape;176;p7"/>
          <p:cNvCxnSpPr/>
          <p:nvPr/>
        </p:nvCxnSpPr>
        <p:spPr>
          <a:xfrm flipH="1">
            <a:off x="3404671" y="8350142"/>
            <a:ext cx="554722" cy="33620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sp>
        <p:nvSpPr>
          <p:cNvPr id="177" name="Google Shape;177;p7"/>
          <p:cNvSpPr/>
          <p:nvPr/>
        </p:nvSpPr>
        <p:spPr>
          <a:xfrm>
            <a:off x="51038" y="7708508"/>
            <a:ext cx="47542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rgbClr val="E07700"/>
                </a:solidFill>
                <a:latin typeface="Helvetica Neue"/>
                <a:ea typeface="Helvetica Neue"/>
                <a:cs typeface="Helvetica Neue"/>
                <a:sym typeface="Helvetica Neue"/>
              </a:rPr>
              <a:t>Warning (ignorar o alerta porque precisamos</a:t>
            </a:r>
            <a:endParaRPr/>
          </a:p>
          <a:p>
            <a:pPr indent="0" lvl="0" marL="0" marR="0" rtl="0" algn="l">
              <a:spcBef>
                <a:spcPts val="0"/>
              </a:spcBef>
              <a:spcAft>
                <a:spcPts val="0"/>
              </a:spcAft>
              <a:buNone/>
            </a:pPr>
            <a:r>
              <a:rPr lang="pt-BR" sz="1800">
                <a:solidFill>
                  <a:srgbClr val="E07700"/>
                </a:solidFill>
                <a:latin typeface="Helvetica Neue"/>
                <a:ea typeface="Helvetica Neue"/>
                <a:cs typeface="Helvetica Neue"/>
                <a:sym typeface="Helvetica Neue"/>
              </a:rPr>
              <a:t>acessar o servidor</a:t>
            </a:r>
            <a:endParaRPr sz="1800">
              <a:solidFill>
                <a:schemeClr val="dk1"/>
              </a:solidFill>
              <a:latin typeface="Arial"/>
              <a:ea typeface="Arial"/>
              <a:cs typeface="Arial"/>
              <a:sym typeface="Arial"/>
            </a:endParaRPr>
          </a:p>
        </p:txBody>
      </p:sp>
      <p:cxnSp>
        <p:nvCxnSpPr>
          <p:cNvPr id="178" name="Google Shape;178;p7"/>
          <p:cNvCxnSpPr/>
          <p:nvPr/>
        </p:nvCxnSpPr>
        <p:spPr>
          <a:xfrm rot="10800000">
            <a:off x="728146" y="7437775"/>
            <a:ext cx="386279" cy="137866"/>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sp>
        <p:nvSpPr>
          <p:cNvPr id="179" name="Google Shape;179;p7"/>
          <p:cNvSpPr/>
          <p:nvPr/>
        </p:nvSpPr>
        <p:spPr>
          <a:xfrm>
            <a:off x="1125829" y="7368889"/>
            <a:ext cx="227979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600">
                <a:solidFill>
                  <a:srgbClr val="7030A0"/>
                </a:solidFill>
                <a:latin typeface="Helvetica Neue"/>
                <a:ea typeface="Helvetica Neue"/>
                <a:cs typeface="Helvetica Neue"/>
                <a:sym typeface="Helvetica Neue"/>
              </a:rPr>
              <a:t>Liberando acesso SSH</a:t>
            </a:r>
            <a:endParaRPr sz="1600">
              <a:solidFill>
                <a:srgbClr val="7030A0"/>
              </a:solidFill>
              <a:latin typeface="Arial"/>
              <a:ea typeface="Arial"/>
              <a:cs typeface="Arial"/>
              <a:sym typeface="Arial"/>
            </a:endParaRPr>
          </a:p>
        </p:txBody>
      </p:sp>
      <p:pic>
        <p:nvPicPr>
          <p:cNvPr id="180" name="Google Shape;180;p7"/>
          <p:cNvPicPr preferRelativeResize="0"/>
          <p:nvPr/>
        </p:nvPicPr>
        <p:blipFill rotWithShape="1">
          <a:blip r:embed="rId7">
            <a:alphaModFix/>
          </a:blip>
          <a:srcRect b="0" l="0" r="0" t="0"/>
          <a:stretch/>
        </p:blipFill>
        <p:spPr>
          <a:xfrm>
            <a:off x="5804580" y="2703373"/>
            <a:ext cx="1598496" cy="942703"/>
          </a:xfrm>
          <a:prstGeom prst="rect">
            <a:avLst/>
          </a:prstGeom>
          <a:solidFill>
            <a:schemeClr val="accent2"/>
          </a:solidFill>
          <a:ln cap="flat" cmpd="sng" w="9525">
            <a:solidFill>
              <a:srgbClr val="FF0000"/>
            </a:solidFill>
            <a:prstDash val="solid"/>
            <a:round/>
            <a:headEnd len="sm" w="sm" type="none"/>
            <a:tailEnd len="sm" w="sm" type="none"/>
          </a:ln>
        </p:spPr>
      </p:pic>
      <p:sp>
        <p:nvSpPr>
          <p:cNvPr id="181" name="Google Shape;181;p7"/>
          <p:cNvSpPr/>
          <p:nvPr/>
        </p:nvSpPr>
        <p:spPr>
          <a:xfrm>
            <a:off x="5877094" y="3304718"/>
            <a:ext cx="145346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800">
                <a:solidFill>
                  <a:srgbClr val="FF0000"/>
                </a:solidFill>
                <a:latin typeface="Arial"/>
                <a:ea typeface="Arial"/>
                <a:cs typeface="Arial"/>
                <a:sym typeface="Arial"/>
              </a:rPr>
              <a:t>Sempre</a:t>
            </a:r>
            <a:endParaRPr/>
          </a:p>
          <a:p>
            <a:pPr indent="0" lvl="0" marL="0" marR="0" rtl="0" algn="ctr">
              <a:spcBef>
                <a:spcPts val="0"/>
              </a:spcBef>
              <a:spcAft>
                <a:spcPts val="0"/>
              </a:spcAft>
              <a:buNone/>
            </a:pPr>
            <a:r>
              <a:rPr lang="pt-BR" sz="1800">
                <a:solidFill>
                  <a:srgbClr val="FF0000"/>
                </a:solidFill>
                <a:latin typeface="Arial"/>
                <a:ea typeface="Arial"/>
                <a:cs typeface="Arial"/>
                <a:sym typeface="Arial"/>
              </a:rPr>
              <a:t>deixar ativo</a:t>
            </a:r>
            <a:endParaRPr sz="1800">
              <a:solidFill>
                <a:srgbClr val="FF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8"/>
          <p:cNvSpPr/>
          <p:nvPr/>
        </p:nvSpPr>
        <p:spPr>
          <a:xfrm>
            <a:off x="499320" y="952032"/>
            <a:ext cx="4806720" cy="273408"/>
          </a:xfrm>
          <a:prstGeom prst="rect">
            <a:avLst/>
          </a:prstGeom>
          <a:noFill/>
          <a:ln>
            <a:noFill/>
          </a:ln>
        </p:spPr>
        <p:txBody>
          <a:bodyPr anchorCtr="0" anchor="t" bIns="0" lIns="0" spcFirstLastPara="1" rIns="0" wrap="square" tIns="12225">
            <a:noAutofit/>
          </a:bodyPr>
          <a:lstStyle/>
          <a:p>
            <a:pPr indent="0" lvl="0" marL="12600" marR="0" rtl="0" algn="l">
              <a:lnSpc>
                <a:spcPct val="100000"/>
              </a:lnSpc>
              <a:spcBef>
                <a:spcPts val="0"/>
              </a:spcBef>
              <a:spcAft>
                <a:spcPts val="0"/>
              </a:spcAft>
              <a:buNone/>
            </a:pPr>
            <a:r>
              <a:rPr b="0" lang="pt-BR" sz="1600" strike="noStrike">
                <a:solidFill>
                  <a:srgbClr val="262626"/>
                </a:solidFill>
                <a:latin typeface="Trebuchet MS"/>
                <a:ea typeface="Trebuchet MS"/>
                <a:cs typeface="Trebuchet MS"/>
                <a:sym typeface="Trebuchet MS"/>
              </a:rPr>
              <a:t>Iniciar e configurar uma instância do Amazon EC2</a:t>
            </a:r>
            <a:endParaRPr b="0" sz="1600" strike="noStrike">
              <a:solidFill>
                <a:schemeClr val="dk1"/>
              </a:solidFill>
              <a:latin typeface="Arial"/>
              <a:ea typeface="Arial"/>
              <a:cs typeface="Arial"/>
              <a:sym typeface="Arial"/>
            </a:endParaRPr>
          </a:p>
        </p:txBody>
      </p:sp>
      <p:sp>
        <p:nvSpPr>
          <p:cNvPr id="188" name="Google Shape;188;p8"/>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pt-BR" sz="1050" strike="noStrike">
                <a:solidFill>
                  <a:srgbClr val="000000"/>
                </a:solidFill>
                <a:latin typeface="Calibri"/>
                <a:ea typeface="Calibri"/>
                <a:cs typeface="Calibri"/>
                <a:sym typeface="Calibri"/>
              </a:rPr>
              <a:t>© 2020, Amazon Web Services, Inc. or its affiliates. All rights reserved</a:t>
            </a:r>
            <a:br>
              <a:rPr lang="pt-BR" sz="1800">
                <a:solidFill>
                  <a:schemeClr val="dk1"/>
                </a:solidFill>
                <a:latin typeface="Arial"/>
                <a:ea typeface="Arial"/>
                <a:cs typeface="Arial"/>
                <a:sym typeface="Arial"/>
              </a:rPr>
            </a:br>
            <a:fld id="{00000000-1234-1234-1234-123412341234}" type="slidenum">
              <a:rPr b="0" lang="pt-BR" sz="1050" strike="noStrike">
                <a:solidFill>
                  <a:srgbClr val="8B8B8B"/>
                </a:solidFill>
                <a:latin typeface="Calibri"/>
                <a:ea typeface="Calibri"/>
                <a:cs typeface="Calibri"/>
                <a:sym typeface="Calibri"/>
              </a:rPr>
              <a:t>‹#›</a:t>
            </a:fld>
            <a:endParaRPr b="0" sz="105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sz="1050" strike="noStrike">
              <a:solidFill>
                <a:schemeClr val="dk1"/>
              </a:solidFill>
              <a:latin typeface="Arial"/>
              <a:ea typeface="Arial"/>
              <a:cs typeface="Arial"/>
              <a:sym typeface="Arial"/>
            </a:endParaRPr>
          </a:p>
        </p:txBody>
      </p:sp>
      <p:cxnSp>
        <p:nvCxnSpPr>
          <p:cNvPr id="189" name="Google Shape;189;p8"/>
          <p:cNvCxnSpPr/>
          <p:nvPr/>
        </p:nvCxnSpPr>
        <p:spPr>
          <a:xfrm flipH="1">
            <a:off x="4541389" y="4159755"/>
            <a:ext cx="554722" cy="33620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sp>
        <p:nvSpPr>
          <p:cNvPr id="190" name="Google Shape;190;p8"/>
          <p:cNvSpPr/>
          <p:nvPr/>
        </p:nvSpPr>
        <p:spPr>
          <a:xfrm>
            <a:off x="474791" y="2092762"/>
            <a:ext cx="6303380" cy="6760951"/>
          </a:xfrm>
          <a:prstGeom prst="rect">
            <a:avLst/>
          </a:prstGeom>
          <a:noFill/>
          <a:ln>
            <a:noFill/>
          </a:ln>
        </p:spPr>
        <p:txBody>
          <a:bodyPr anchorCtr="0" anchor="t" bIns="0" lIns="0" spcFirstLastPara="1" rIns="0" wrap="square" tIns="30600">
            <a:noAutofit/>
          </a:bodyPr>
          <a:lstStyle/>
          <a:p>
            <a:pPr indent="-228600" lvl="0" marL="228600" marR="0" rtl="0" algn="l">
              <a:lnSpc>
                <a:spcPct val="100000"/>
              </a:lnSpc>
              <a:spcBef>
                <a:spcPts val="0"/>
              </a:spcBef>
              <a:spcAft>
                <a:spcPts val="0"/>
              </a:spcAft>
              <a:buClr>
                <a:srgbClr val="000000"/>
              </a:buClr>
              <a:buSzPts val="1200"/>
              <a:buFont typeface="Arial"/>
              <a:buAutoNum type="arabicParenR" startAt="12"/>
            </a:pPr>
            <a:r>
              <a:rPr b="0" lang="pt-BR" sz="1200" strike="noStrike">
                <a:solidFill>
                  <a:srgbClr val="000000"/>
                </a:solidFill>
                <a:latin typeface="Arial"/>
                <a:ea typeface="Arial"/>
                <a:cs typeface="Arial"/>
                <a:sym typeface="Arial"/>
              </a:rPr>
              <a:t>Revise os detalhes:</a:t>
            </a:r>
            <a:endParaRPr/>
          </a:p>
          <a:p>
            <a:pPr indent="-152400" lvl="0" marL="228600" marR="0" rtl="0" algn="l">
              <a:lnSpc>
                <a:spcPct val="100000"/>
              </a:lnSpc>
              <a:spcBef>
                <a:spcPts val="241"/>
              </a:spcBef>
              <a:spcAft>
                <a:spcPts val="0"/>
              </a:spcAft>
              <a:buClr>
                <a:schemeClr val="dk1"/>
              </a:buClr>
              <a:buSzPts val="1200"/>
              <a:buFont typeface="Arial"/>
              <a:buNone/>
            </a:pPr>
            <a:r>
              <a:t/>
            </a:r>
            <a:endParaRPr sz="1200">
              <a:solidFill>
                <a:srgbClr val="000000"/>
              </a:solidFill>
              <a:latin typeface="Arial"/>
              <a:ea typeface="Arial"/>
              <a:cs typeface="Arial"/>
              <a:sym typeface="Arial"/>
            </a:endParaRPr>
          </a:p>
          <a:p>
            <a:pPr indent="-152400" lvl="0" marL="228600" marR="0" rtl="0" algn="l">
              <a:lnSpc>
                <a:spcPct val="100000"/>
              </a:lnSpc>
              <a:spcBef>
                <a:spcPts val="241"/>
              </a:spcBef>
              <a:spcAft>
                <a:spcPts val="0"/>
              </a:spcAft>
              <a:buClr>
                <a:schemeClr val="dk1"/>
              </a:buClr>
              <a:buSzPts val="1200"/>
              <a:buFont typeface="Arial"/>
              <a:buNone/>
            </a:pPr>
            <a:r>
              <a:t/>
            </a:r>
            <a:endParaRPr sz="1200">
              <a:solidFill>
                <a:srgbClr val="000000"/>
              </a:solidFill>
              <a:latin typeface="Arial"/>
              <a:ea typeface="Arial"/>
              <a:cs typeface="Arial"/>
              <a:sym typeface="Arial"/>
            </a:endParaRPr>
          </a:p>
          <a:p>
            <a:pPr indent="-152400" lvl="0" marL="228600" marR="0" rtl="0" algn="l">
              <a:lnSpc>
                <a:spcPct val="100000"/>
              </a:lnSpc>
              <a:spcBef>
                <a:spcPts val="241"/>
              </a:spcBef>
              <a:spcAft>
                <a:spcPts val="0"/>
              </a:spcAft>
              <a:buClr>
                <a:schemeClr val="dk1"/>
              </a:buClr>
              <a:buSzPts val="1200"/>
              <a:buFont typeface="Arial"/>
              <a:buNone/>
            </a:pPr>
            <a:r>
              <a:t/>
            </a:r>
            <a:endParaRPr sz="1200">
              <a:solidFill>
                <a:srgbClr val="000000"/>
              </a:solidFill>
              <a:latin typeface="Arial"/>
              <a:ea typeface="Arial"/>
              <a:cs typeface="Arial"/>
              <a:sym typeface="Arial"/>
            </a:endParaRPr>
          </a:p>
          <a:p>
            <a:pPr indent="-152400" lvl="0" marL="228600" marR="0" rtl="0" algn="l">
              <a:lnSpc>
                <a:spcPct val="100000"/>
              </a:lnSpc>
              <a:spcBef>
                <a:spcPts val="241"/>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a:p>
            <a:pPr indent="-152400" lvl="0" marL="228600" marR="0" rtl="0" algn="l">
              <a:lnSpc>
                <a:spcPct val="100000"/>
              </a:lnSpc>
              <a:spcBef>
                <a:spcPts val="241"/>
              </a:spcBef>
              <a:spcAft>
                <a:spcPts val="0"/>
              </a:spcAft>
              <a:buClr>
                <a:schemeClr val="dk1"/>
              </a:buClr>
              <a:buSzPts val="1200"/>
              <a:buFont typeface="Arial"/>
              <a:buNone/>
            </a:pPr>
            <a:r>
              <a:t/>
            </a:r>
            <a:endParaRPr sz="1200">
              <a:solidFill>
                <a:srgbClr val="000000"/>
              </a:solidFill>
              <a:latin typeface="Arial"/>
              <a:ea typeface="Arial"/>
              <a:cs typeface="Arial"/>
              <a:sym typeface="Arial"/>
            </a:endParaRPr>
          </a:p>
          <a:p>
            <a:pPr indent="-152400" lvl="0" marL="228600" marR="0" rtl="0" algn="l">
              <a:lnSpc>
                <a:spcPct val="100000"/>
              </a:lnSpc>
              <a:spcBef>
                <a:spcPts val="241"/>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a:p>
            <a:pPr indent="-152400" lvl="0" marL="228600" marR="0" rtl="0" algn="l">
              <a:lnSpc>
                <a:spcPct val="100000"/>
              </a:lnSpc>
              <a:spcBef>
                <a:spcPts val="241"/>
              </a:spcBef>
              <a:spcAft>
                <a:spcPts val="0"/>
              </a:spcAft>
              <a:buClr>
                <a:schemeClr val="dk1"/>
              </a:buClr>
              <a:buSzPts val="1200"/>
              <a:buFont typeface="Arial"/>
              <a:buNone/>
            </a:pPr>
            <a:r>
              <a:t/>
            </a:r>
            <a:endParaRPr sz="1200">
              <a:solidFill>
                <a:srgbClr val="000000"/>
              </a:solidFill>
              <a:latin typeface="Arial"/>
              <a:ea typeface="Arial"/>
              <a:cs typeface="Arial"/>
              <a:sym typeface="Arial"/>
            </a:endParaRPr>
          </a:p>
          <a:p>
            <a:pPr indent="-152400" lvl="0" marL="228600" marR="0" rtl="0" algn="l">
              <a:lnSpc>
                <a:spcPct val="100000"/>
              </a:lnSpc>
              <a:spcBef>
                <a:spcPts val="241"/>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a:p>
            <a:pPr indent="-152400" lvl="0" marL="228600" marR="0" rtl="0" algn="l">
              <a:lnSpc>
                <a:spcPct val="100000"/>
              </a:lnSpc>
              <a:spcBef>
                <a:spcPts val="241"/>
              </a:spcBef>
              <a:spcAft>
                <a:spcPts val="0"/>
              </a:spcAft>
              <a:buClr>
                <a:schemeClr val="dk1"/>
              </a:buClr>
              <a:buSzPts val="1200"/>
              <a:buFont typeface="Arial"/>
              <a:buNone/>
            </a:pPr>
            <a:r>
              <a:t/>
            </a:r>
            <a:endParaRPr sz="1200">
              <a:solidFill>
                <a:srgbClr val="000000"/>
              </a:solidFill>
              <a:latin typeface="Arial"/>
              <a:ea typeface="Arial"/>
              <a:cs typeface="Arial"/>
              <a:sym typeface="Arial"/>
            </a:endParaRPr>
          </a:p>
          <a:p>
            <a:pPr indent="-152400" lvl="0" marL="228600" marR="0" rtl="0" algn="l">
              <a:lnSpc>
                <a:spcPct val="100000"/>
              </a:lnSpc>
              <a:spcBef>
                <a:spcPts val="241"/>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a:p>
            <a:pPr indent="-152400" lvl="0" marL="228600" marR="0" rtl="0" algn="l">
              <a:lnSpc>
                <a:spcPct val="100000"/>
              </a:lnSpc>
              <a:spcBef>
                <a:spcPts val="241"/>
              </a:spcBef>
              <a:spcAft>
                <a:spcPts val="0"/>
              </a:spcAft>
              <a:buClr>
                <a:schemeClr val="dk1"/>
              </a:buClr>
              <a:buSzPts val="1200"/>
              <a:buFont typeface="Arial"/>
              <a:buNone/>
            </a:pPr>
            <a:r>
              <a:t/>
            </a:r>
            <a:endParaRPr sz="1200">
              <a:solidFill>
                <a:srgbClr val="000000"/>
              </a:solidFill>
              <a:latin typeface="Arial"/>
              <a:ea typeface="Arial"/>
              <a:cs typeface="Arial"/>
              <a:sym typeface="Arial"/>
            </a:endParaRPr>
          </a:p>
          <a:p>
            <a:pPr indent="-152400" lvl="0" marL="228600" marR="0" rtl="0" algn="l">
              <a:lnSpc>
                <a:spcPct val="100000"/>
              </a:lnSpc>
              <a:spcBef>
                <a:spcPts val="241"/>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a:p>
            <a:pPr indent="-152400" lvl="0" marL="228600" marR="0" rtl="0" algn="l">
              <a:lnSpc>
                <a:spcPct val="100000"/>
              </a:lnSpc>
              <a:spcBef>
                <a:spcPts val="241"/>
              </a:spcBef>
              <a:spcAft>
                <a:spcPts val="0"/>
              </a:spcAft>
              <a:buClr>
                <a:schemeClr val="dk1"/>
              </a:buClr>
              <a:buSzPts val="1200"/>
              <a:buFont typeface="Arial"/>
              <a:buNone/>
            </a:pPr>
            <a:r>
              <a:t/>
            </a:r>
            <a:endParaRPr sz="1200">
              <a:solidFill>
                <a:srgbClr val="000000"/>
              </a:solidFill>
              <a:latin typeface="Arial"/>
              <a:ea typeface="Arial"/>
              <a:cs typeface="Arial"/>
              <a:sym typeface="Arial"/>
            </a:endParaRPr>
          </a:p>
          <a:p>
            <a:pPr indent="-152400" lvl="0" marL="228600" marR="0" rtl="0" algn="l">
              <a:lnSpc>
                <a:spcPct val="100000"/>
              </a:lnSpc>
              <a:spcBef>
                <a:spcPts val="241"/>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a:p>
            <a:pPr indent="-152400" lvl="0" marL="228600" marR="0" rtl="0" algn="l">
              <a:lnSpc>
                <a:spcPct val="100000"/>
              </a:lnSpc>
              <a:spcBef>
                <a:spcPts val="241"/>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a:p>
            <a:pPr indent="-152400" lvl="0" marL="228600" marR="0" rtl="0" algn="l">
              <a:lnSpc>
                <a:spcPct val="100000"/>
              </a:lnSpc>
              <a:spcBef>
                <a:spcPts val="241"/>
              </a:spcBef>
              <a:spcAft>
                <a:spcPts val="0"/>
              </a:spcAft>
              <a:buClr>
                <a:schemeClr val="dk1"/>
              </a:buClr>
              <a:buSzPts val="1200"/>
              <a:buFont typeface="Arial"/>
              <a:buNone/>
            </a:pPr>
            <a:r>
              <a:t/>
            </a:r>
            <a:endParaRPr sz="1200">
              <a:solidFill>
                <a:srgbClr val="000000"/>
              </a:solidFill>
              <a:latin typeface="Arial"/>
              <a:ea typeface="Arial"/>
              <a:cs typeface="Arial"/>
              <a:sym typeface="Arial"/>
            </a:endParaRPr>
          </a:p>
          <a:p>
            <a:pPr indent="-152400" lvl="0" marL="228600" marR="0" rtl="0" algn="l">
              <a:lnSpc>
                <a:spcPct val="100000"/>
              </a:lnSpc>
              <a:spcBef>
                <a:spcPts val="241"/>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a:p>
            <a:pPr indent="-152400" lvl="0" marL="228600" marR="0" rtl="0" algn="l">
              <a:lnSpc>
                <a:spcPct val="100000"/>
              </a:lnSpc>
              <a:spcBef>
                <a:spcPts val="241"/>
              </a:spcBef>
              <a:spcAft>
                <a:spcPts val="0"/>
              </a:spcAft>
              <a:buClr>
                <a:schemeClr val="dk1"/>
              </a:buClr>
              <a:buSzPts val="1200"/>
              <a:buFont typeface="Arial"/>
              <a:buNone/>
            </a:pPr>
            <a:r>
              <a:t/>
            </a:r>
            <a:endParaRPr sz="1200">
              <a:solidFill>
                <a:srgbClr val="000000"/>
              </a:solidFill>
              <a:latin typeface="Arial"/>
              <a:ea typeface="Arial"/>
              <a:cs typeface="Arial"/>
              <a:sym typeface="Arial"/>
            </a:endParaRPr>
          </a:p>
          <a:p>
            <a:pPr indent="-152400" lvl="0" marL="228600" marR="0" rtl="0" algn="l">
              <a:lnSpc>
                <a:spcPct val="100000"/>
              </a:lnSpc>
              <a:spcBef>
                <a:spcPts val="241"/>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a:p>
            <a:pPr indent="-228600" lvl="0" marL="228600" marR="0" rtl="0" algn="l">
              <a:lnSpc>
                <a:spcPct val="100000"/>
              </a:lnSpc>
              <a:spcBef>
                <a:spcPts val="241"/>
              </a:spcBef>
              <a:spcAft>
                <a:spcPts val="0"/>
              </a:spcAft>
              <a:buClr>
                <a:srgbClr val="000000"/>
              </a:buClr>
              <a:buSzPts val="1200"/>
              <a:buFont typeface="Arial"/>
              <a:buAutoNum type="arabicParenR" startAt="12"/>
            </a:pPr>
            <a:r>
              <a:rPr b="0" lang="pt-BR" sz="1200" strike="noStrike">
                <a:solidFill>
                  <a:srgbClr val="000000"/>
                </a:solidFill>
                <a:latin typeface="Arial"/>
                <a:ea typeface="Arial"/>
                <a:cs typeface="Arial"/>
                <a:sym typeface="Arial"/>
              </a:rPr>
              <a:t> role para baixo e clique em </a:t>
            </a:r>
            <a:r>
              <a:rPr b="1" lang="pt-BR" sz="1200">
                <a:solidFill>
                  <a:schemeClr val="dk1"/>
                </a:solidFill>
                <a:latin typeface="Arial"/>
                <a:ea typeface="Arial"/>
                <a:cs typeface="Arial"/>
                <a:sym typeface="Arial"/>
              </a:rPr>
              <a:t>Launch</a:t>
            </a:r>
            <a:r>
              <a:rPr b="0" lang="pt-BR" sz="1200" strike="noStrike">
                <a:solidFill>
                  <a:srgbClr val="000000"/>
                </a:solidFill>
                <a:latin typeface="Arial"/>
                <a:ea typeface="Arial"/>
                <a:cs typeface="Arial"/>
                <a:sym typeface="Arial"/>
              </a:rPr>
              <a:t>.</a:t>
            </a:r>
            <a:endParaRPr/>
          </a:p>
          <a:p>
            <a:pPr indent="-152400" lvl="0" marL="228600" marR="0" rtl="0" algn="l">
              <a:lnSpc>
                <a:spcPct val="100000"/>
              </a:lnSpc>
              <a:spcBef>
                <a:spcPts val="241"/>
              </a:spcBef>
              <a:spcAft>
                <a:spcPts val="0"/>
              </a:spcAft>
              <a:buClr>
                <a:schemeClr val="dk1"/>
              </a:buClr>
              <a:buSzPts val="1200"/>
              <a:buFont typeface="Arial"/>
              <a:buNone/>
            </a:pPr>
            <a:r>
              <a:t/>
            </a:r>
            <a:endParaRPr sz="1200">
              <a:solidFill>
                <a:srgbClr val="000000"/>
              </a:solidFill>
              <a:latin typeface="Arial"/>
              <a:ea typeface="Arial"/>
              <a:cs typeface="Arial"/>
              <a:sym typeface="Arial"/>
            </a:endParaRPr>
          </a:p>
          <a:p>
            <a:pPr indent="-152400" lvl="0" marL="228600" marR="0" rtl="0" algn="l">
              <a:lnSpc>
                <a:spcPct val="100000"/>
              </a:lnSpc>
              <a:spcBef>
                <a:spcPts val="241"/>
              </a:spcBef>
              <a:spcAft>
                <a:spcPts val="0"/>
              </a:spcAft>
              <a:buClr>
                <a:schemeClr val="dk1"/>
              </a:buClr>
              <a:buSzPts val="1200"/>
              <a:buFont typeface="Arial"/>
              <a:buNone/>
            </a:pPr>
            <a:r>
              <a:t/>
            </a:r>
            <a:endParaRPr b="0" sz="1200" strike="noStrike">
              <a:solidFill>
                <a:schemeClr val="dk1"/>
              </a:solidFill>
              <a:latin typeface="Arial"/>
              <a:ea typeface="Arial"/>
              <a:cs typeface="Arial"/>
              <a:sym typeface="Arial"/>
            </a:endParaRPr>
          </a:p>
        </p:txBody>
      </p:sp>
      <p:pic>
        <p:nvPicPr>
          <p:cNvPr id="191" name="Google Shape;191;p8"/>
          <p:cNvPicPr preferRelativeResize="0"/>
          <p:nvPr/>
        </p:nvPicPr>
        <p:blipFill rotWithShape="1">
          <a:blip r:embed="rId3">
            <a:alphaModFix/>
          </a:blip>
          <a:srcRect b="0" l="0" r="0" t="0"/>
          <a:stretch/>
        </p:blipFill>
        <p:spPr>
          <a:xfrm>
            <a:off x="381000" y="2383913"/>
            <a:ext cx="6604000" cy="2335977"/>
          </a:xfrm>
          <a:prstGeom prst="rect">
            <a:avLst/>
          </a:prstGeom>
          <a:noFill/>
          <a:ln>
            <a:noFill/>
          </a:ln>
        </p:spPr>
      </p:pic>
      <p:pic>
        <p:nvPicPr>
          <p:cNvPr id="192" name="Google Shape;192;p8"/>
          <p:cNvPicPr preferRelativeResize="0"/>
          <p:nvPr/>
        </p:nvPicPr>
        <p:blipFill rotWithShape="1">
          <a:blip r:embed="rId4">
            <a:alphaModFix/>
          </a:blip>
          <a:srcRect b="0" l="0" r="0" t="0"/>
          <a:stretch/>
        </p:blipFill>
        <p:spPr>
          <a:xfrm>
            <a:off x="381000" y="4806887"/>
            <a:ext cx="6630527" cy="1289113"/>
          </a:xfrm>
          <a:prstGeom prst="rect">
            <a:avLst/>
          </a:prstGeom>
          <a:noFill/>
          <a:ln>
            <a:noFill/>
          </a:ln>
        </p:spPr>
      </p:pic>
      <p:pic>
        <p:nvPicPr>
          <p:cNvPr id="193" name="Google Shape;193;p8"/>
          <p:cNvPicPr preferRelativeResize="0"/>
          <p:nvPr/>
        </p:nvPicPr>
        <p:blipFill rotWithShape="1">
          <a:blip r:embed="rId5">
            <a:alphaModFix/>
          </a:blip>
          <a:srcRect b="0" l="0" r="0" t="0"/>
          <a:stretch/>
        </p:blipFill>
        <p:spPr>
          <a:xfrm>
            <a:off x="3385230" y="6224269"/>
            <a:ext cx="2105025" cy="542925"/>
          </a:xfrm>
          <a:prstGeom prst="rect">
            <a:avLst/>
          </a:prstGeom>
          <a:noFill/>
          <a:ln>
            <a:noFill/>
          </a:ln>
        </p:spPr>
      </p:pic>
      <p:cxnSp>
        <p:nvCxnSpPr>
          <p:cNvPr id="194" name="Google Shape;194;p8"/>
          <p:cNvCxnSpPr/>
          <p:nvPr/>
        </p:nvCxnSpPr>
        <p:spPr>
          <a:xfrm flipH="1">
            <a:off x="5450567" y="6322751"/>
            <a:ext cx="562202" cy="17298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9"/>
          <p:cNvPicPr preferRelativeResize="0"/>
          <p:nvPr/>
        </p:nvPicPr>
        <p:blipFill rotWithShape="1">
          <a:blip r:embed="rId3">
            <a:alphaModFix/>
          </a:blip>
          <a:srcRect b="0" l="0" r="0" t="0"/>
          <a:stretch/>
        </p:blipFill>
        <p:spPr>
          <a:xfrm>
            <a:off x="2274030" y="6247646"/>
            <a:ext cx="1257300" cy="581025"/>
          </a:xfrm>
          <a:prstGeom prst="rect">
            <a:avLst/>
          </a:prstGeom>
          <a:noFill/>
          <a:ln>
            <a:noFill/>
          </a:ln>
        </p:spPr>
      </p:pic>
      <p:sp>
        <p:nvSpPr>
          <p:cNvPr id="201" name="Google Shape;201;p9"/>
          <p:cNvSpPr/>
          <p:nvPr/>
        </p:nvSpPr>
        <p:spPr>
          <a:xfrm>
            <a:off x="499320" y="952032"/>
            <a:ext cx="4806720" cy="273408"/>
          </a:xfrm>
          <a:prstGeom prst="rect">
            <a:avLst/>
          </a:prstGeom>
          <a:noFill/>
          <a:ln>
            <a:noFill/>
          </a:ln>
        </p:spPr>
        <p:txBody>
          <a:bodyPr anchorCtr="0" anchor="t" bIns="0" lIns="0" spcFirstLastPara="1" rIns="0" wrap="square" tIns="12225">
            <a:noAutofit/>
          </a:bodyPr>
          <a:lstStyle/>
          <a:p>
            <a:pPr indent="0" lvl="0" marL="12600" marR="0" rtl="0" algn="l">
              <a:lnSpc>
                <a:spcPct val="100000"/>
              </a:lnSpc>
              <a:spcBef>
                <a:spcPts val="0"/>
              </a:spcBef>
              <a:spcAft>
                <a:spcPts val="0"/>
              </a:spcAft>
              <a:buNone/>
            </a:pPr>
            <a:r>
              <a:rPr b="0" lang="pt-BR" sz="1600" strike="noStrike">
                <a:solidFill>
                  <a:srgbClr val="262626"/>
                </a:solidFill>
                <a:latin typeface="Trebuchet MS"/>
                <a:ea typeface="Trebuchet MS"/>
                <a:cs typeface="Trebuchet MS"/>
                <a:sym typeface="Trebuchet MS"/>
              </a:rPr>
              <a:t>Iniciar e configurar uma instância do Amazon EC2</a:t>
            </a:r>
            <a:endParaRPr b="0" sz="1600" strike="noStrike">
              <a:solidFill>
                <a:schemeClr val="dk1"/>
              </a:solidFill>
              <a:latin typeface="Arial"/>
              <a:ea typeface="Arial"/>
              <a:cs typeface="Arial"/>
              <a:sym typeface="Arial"/>
            </a:endParaRPr>
          </a:p>
        </p:txBody>
      </p:sp>
      <p:sp>
        <p:nvSpPr>
          <p:cNvPr id="202" name="Google Shape;202;p9"/>
          <p:cNvSpPr/>
          <p:nvPr/>
        </p:nvSpPr>
        <p:spPr>
          <a:xfrm>
            <a:off x="399348" y="6855306"/>
            <a:ext cx="797040" cy="69156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330122" y="6902663"/>
            <a:ext cx="7111795" cy="2412024"/>
          </a:xfrm>
          <a:prstGeom prst="rect">
            <a:avLst/>
          </a:prstGeom>
          <a:noFill/>
          <a:ln>
            <a:noFill/>
          </a:ln>
        </p:spPr>
        <p:txBody>
          <a:bodyPr anchorCtr="0" anchor="t" bIns="0" lIns="0" spcFirstLastPara="1" rIns="0" wrap="square" tIns="25900">
            <a:noAutofit/>
          </a:bodyPr>
          <a:lstStyle/>
          <a:p>
            <a:pPr indent="0" lvl="0" marL="902159" marR="0" rtl="0" algn="l">
              <a:lnSpc>
                <a:spcPct val="100000"/>
              </a:lnSpc>
              <a:spcBef>
                <a:spcPts val="0"/>
              </a:spcBef>
              <a:spcAft>
                <a:spcPts val="0"/>
              </a:spcAft>
              <a:buNone/>
            </a:pPr>
            <a:r>
              <a:rPr b="0" lang="pt-BR" sz="1200" strike="noStrike">
                <a:solidFill>
                  <a:srgbClr val="000000"/>
                </a:solidFill>
                <a:latin typeface="Trebuchet MS"/>
                <a:ea typeface="Trebuchet MS"/>
                <a:cs typeface="Trebuchet MS"/>
                <a:sym typeface="Trebuchet MS"/>
              </a:rPr>
              <a:t>Aguarde até que seu novo estado de instância do Amazon EC2 seja exibido como corrida.</a:t>
            </a:r>
            <a:endParaRPr/>
          </a:p>
          <a:p>
            <a:pPr indent="0" lvl="0" marL="902159" marR="0" rtl="0" algn="l">
              <a:lnSpc>
                <a:spcPct val="100000"/>
              </a:lnSpc>
              <a:spcBef>
                <a:spcPts val="204"/>
              </a:spcBef>
              <a:spcAft>
                <a:spcPts val="0"/>
              </a:spcAft>
              <a:buNone/>
            </a:pPr>
            <a:r>
              <a:t/>
            </a:r>
            <a:endParaRPr b="1" sz="1800" strike="noStrike">
              <a:solidFill>
                <a:srgbClr val="000000"/>
              </a:solidFill>
              <a:latin typeface="Arial"/>
              <a:ea typeface="Arial"/>
              <a:cs typeface="Arial"/>
              <a:sym typeface="Arial"/>
            </a:endParaRPr>
          </a:p>
        </p:txBody>
      </p:sp>
      <p:sp>
        <p:nvSpPr>
          <p:cNvPr id="204" name="Google Shape;204;p9"/>
          <p:cNvSpPr/>
          <p:nvPr/>
        </p:nvSpPr>
        <p:spPr>
          <a:xfrm>
            <a:off x="0" y="9323280"/>
            <a:ext cx="7772040" cy="7347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pt-BR" sz="1050" strike="noStrike">
                <a:solidFill>
                  <a:srgbClr val="000000"/>
                </a:solidFill>
                <a:latin typeface="Calibri"/>
                <a:ea typeface="Calibri"/>
                <a:cs typeface="Calibri"/>
                <a:sym typeface="Calibri"/>
              </a:rPr>
              <a:t>© 2020, Amazon Web Services, Inc. or its affiliates. All rights reserved</a:t>
            </a:r>
            <a:br>
              <a:rPr lang="pt-BR" sz="1800">
                <a:solidFill>
                  <a:schemeClr val="dk1"/>
                </a:solidFill>
                <a:latin typeface="Arial"/>
                <a:ea typeface="Arial"/>
                <a:cs typeface="Arial"/>
                <a:sym typeface="Arial"/>
              </a:rPr>
            </a:br>
            <a:fld id="{00000000-1234-1234-1234-123412341234}" type="slidenum">
              <a:rPr b="0" lang="pt-BR" sz="1050" strike="noStrike">
                <a:solidFill>
                  <a:srgbClr val="8B8B8B"/>
                </a:solidFill>
                <a:latin typeface="Calibri"/>
                <a:ea typeface="Calibri"/>
                <a:cs typeface="Calibri"/>
                <a:sym typeface="Calibri"/>
              </a:rPr>
              <a:t>‹#›</a:t>
            </a:fld>
            <a:endParaRPr b="0" sz="105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sz="1050" strike="noStrike">
              <a:solidFill>
                <a:schemeClr val="dk1"/>
              </a:solidFill>
              <a:latin typeface="Arial"/>
              <a:ea typeface="Arial"/>
              <a:cs typeface="Arial"/>
              <a:sym typeface="Arial"/>
            </a:endParaRPr>
          </a:p>
        </p:txBody>
      </p:sp>
      <p:pic>
        <p:nvPicPr>
          <p:cNvPr id="205" name="Google Shape;205;p9"/>
          <p:cNvPicPr preferRelativeResize="0"/>
          <p:nvPr/>
        </p:nvPicPr>
        <p:blipFill rotWithShape="1">
          <a:blip r:embed="rId5">
            <a:alphaModFix/>
          </a:blip>
          <a:srcRect b="0" l="0" r="0" t="0"/>
          <a:stretch/>
        </p:blipFill>
        <p:spPr>
          <a:xfrm>
            <a:off x="765180" y="2747180"/>
            <a:ext cx="5940024" cy="3068684"/>
          </a:xfrm>
          <a:prstGeom prst="rect">
            <a:avLst/>
          </a:prstGeom>
          <a:noFill/>
          <a:ln>
            <a:noFill/>
          </a:ln>
        </p:spPr>
      </p:pic>
      <p:sp>
        <p:nvSpPr>
          <p:cNvPr id="206" name="Google Shape;206;p9"/>
          <p:cNvSpPr/>
          <p:nvPr/>
        </p:nvSpPr>
        <p:spPr>
          <a:xfrm>
            <a:off x="261257" y="1878300"/>
            <a:ext cx="7011823" cy="4806444"/>
          </a:xfrm>
          <a:prstGeom prst="rect">
            <a:avLst/>
          </a:prstGeom>
          <a:noFill/>
          <a:ln>
            <a:noFill/>
          </a:ln>
        </p:spPr>
        <p:txBody>
          <a:bodyPr anchorCtr="0" anchor="t" bIns="45700" lIns="91425" spcFirstLastPara="1" rIns="91425" wrap="square" tIns="45700">
            <a:spAutoFit/>
          </a:bodyPr>
          <a:lstStyle/>
          <a:p>
            <a:pPr indent="-228600" lvl="0" marL="228600" marR="0" rtl="0" algn="l">
              <a:lnSpc>
                <a:spcPct val="100000"/>
              </a:lnSpc>
              <a:spcBef>
                <a:spcPts val="0"/>
              </a:spcBef>
              <a:spcAft>
                <a:spcPts val="0"/>
              </a:spcAft>
              <a:buClr>
                <a:srgbClr val="000000"/>
              </a:buClr>
              <a:buSzPts val="1800"/>
              <a:buFont typeface="Arial"/>
              <a:buAutoNum type="arabicParenR" startAt="12"/>
            </a:pPr>
            <a:r>
              <a:rPr lang="pt-BR" sz="1800">
                <a:solidFill>
                  <a:srgbClr val="000000"/>
                </a:solidFill>
                <a:latin typeface="Arial"/>
                <a:ea typeface="Arial"/>
                <a:cs typeface="Arial"/>
                <a:sym typeface="Arial"/>
              </a:rPr>
              <a:t>O modelo do par de chaves é exibido. No menu suspenso, selecione </a:t>
            </a:r>
            <a:r>
              <a:rPr b="1" lang="pt-BR" sz="1800">
                <a:solidFill>
                  <a:schemeClr val="dk1"/>
                </a:solidFill>
                <a:latin typeface="Arial"/>
                <a:ea typeface="Arial"/>
                <a:cs typeface="Arial"/>
                <a:sym typeface="Arial"/>
              </a:rPr>
              <a:t>Proceed  without a key pair</a:t>
            </a:r>
            <a:r>
              <a:rPr lang="pt-BR" sz="1800">
                <a:solidFill>
                  <a:srgbClr val="000000"/>
                </a:solidFill>
                <a:latin typeface="Arial"/>
                <a:ea typeface="Arial"/>
                <a:cs typeface="Arial"/>
                <a:sym typeface="Arial"/>
              </a:rPr>
              <a:t>, marque a caixa ao lado da instrução “</a:t>
            </a:r>
            <a:r>
              <a:rPr b="1" lang="pt-BR" sz="1800">
                <a:solidFill>
                  <a:schemeClr val="dk1"/>
                </a:solidFill>
                <a:latin typeface="Arial"/>
                <a:ea typeface="Arial"/>
                <a:cs typeface="Arial"/>
                <a:sym typeface="Arial"/>
              </a:rPr>
              <a:t>I acknowledge…</a:t>
            </a:r>
            <a:r>
              <a:rPr lang="pt-BR" sz="1800">
                <a:solidFill>
                  <a:srgbClr val="000000"/>
                </a:solidFill>
                <a:latin typeface="Arial"/>
                <a:ea typeface="Arial"/>
                <a:cs typeface="Arial"/>
                <a:sym typeface="Arial"/>
              </a:rPr>
              <a:t> “e clique em </a:t>
            </a:r>
            <a:r>
              <a:rPr b="1" lang="pt-BR" sz="1800">
                <a:solidFill>
                  <a:schemeClr val="dk1"/>
                </a:solidFill>
                <a:latin typeface="Arial"/>
                <a:ea typeface="Arial"/>
                <a:cs typeface="Arial"/>
                <a:sym typeface="Arial"/>
              </a:rPr>
              <a:t>Launch Instances</a:t>
            </a:r>
            <a:endParaRPr b="1" sz="1800">
              <a:solidFill>
                <a:schemeClr val="dk1"/>
              </a:solidFill>
              <a:latin typeface="Arial"/>
              <a:ea typeface="Arial"/>
              <a:cs typeface="Arial"/>
              <a:sym typeface="Arial"/>
            </a:endParaRPr>
          </a:p>
          <a:p>
            <a:pPr indent="-114300" lvl="0" marL="228600" marR="0" rtl="0" algn="l">
              <a:lnSpc>
                <a:spcPct val="100000"/>
              </a:lnSpc>
              <a:spcBef>
                <a:spcPts val="241"/>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a:p>
            <a:pPr indent="-114300" lvl="0" marL="228600" marR="0" rtl="0" algn="l">
              <a:lnSpc>
                <a:spcPct val="100000"/>
              </a:lnSpc>
              <a:spcBef>
                <a:spcPts val="241"/>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a:p>
            <a:pPr indent="-114300" lvl="0" marL="228600" marR="0" rtl="0" algn="l">
              <a:lnSpc>
                <a:spcPct val="100000"/>
              </a:lnSpc>
              <a:spcBef>
                <a:spcPts val="241"/>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a:p>
            <a:pPr indent="-114300" lvl="0" marL="228600" marR="0" rtl="0" algn="l">
              <a:lnSpc>
                <a:spcPct val="100000"/>
              </a:lnSpc>
              <a:spcBef>
                <a:spcPts val="241"/>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a:p>
            <a:pPr indent="-114300" lvl="0" marL="228600" marR="0" rtl="0" algn="l">
              <a:lnSpc>
                <a:spcPct val="100000"/>
              </a:lnSpc>
              <a:spcBef>
                <a:spcPts val="241"/>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a:p>
            <a:pPr indent="-114300" lvl="0" marL="228600" marR="0" rtl="0" algn="l">
              <a:lnSpc>
                <a:spcPct val="100000"/>
              </a:lnSpc>
              <a:spcBef>
                <a:spcPts val="241"/>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a:p>
            <a:pPr indent="-114300" lvl="0" marL="228600" marR="0" rtl="0" algn="l">
              <a:lnSpc>
                <a:spcPct val="100000"/>
              </a:lnSpc>
              <a:spcBef>
                <a:spcPts val="241"/>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a:p>
            <a:pPr indent="-114300" lvl="0" marL="228600" marR="0" rtl="0" algn="l">
              <a:lnSpc>
                <a:spcPct val="100000"/>
              </a:lnSpc>
              <a:spcBef>
                <a:spcPts val="241"/>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a:p>
            <a:pPr indent="-114300" lvl="0" marL="228600" marR="0" rtl="0" algn="l">
              <a:lnSpc>
                <a:spcPct val="100000"/>
              </a:lnSpc>
              <a:spcBef>
                <a:spcPts val="241"/>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a:p>
            <a:pPr indent="-114300" lvl="0" marL="228600" marR="0" rtl="0" algn="l">
              <a:lnSpc>
                <a:spcPct val="100000"/>
              </a:lnSpc>
              <a:spcBef>
                <a:spcPts val="241"/>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228600" marR="0" rtl="0" algn="l">
              <a:lnSpc>
                <a:spcPct val="100000"/>
              </a:lnSpc>
              <a:spcBef>
                <a:spcPts val="241"/>
              </a:spcBef>
              <a:spcAft>
                <a:spcPts val="0"/>
              </a:spcAft>
              <a:buClr>
                <a:srgbClr val="000000"/>
              </a:buClr>
              <a:buSzPts val="1800"/>
              <a:buFont typeface="Arial"/>
              <a:buAutoNum type="arabicParenR" startAt="12"/>
            </a:pPr>
            <a:r>
              <a:rPr lang="pt-BR" sz="1800">
                <a:solidFill>
                  <a:srgbClr val="000000"/>
                </a:solidFill>
                <a:latin typeface="Arial"/>
                <a:ea typeface="Arial"/>
                <a:cs typeface="Arial"/>
                <a:sym typeface="Arial"/>
              </a:rPr>
              <a:t>Na página </a:t>
            </a:r>
            <a:r>
              <a:rPr b="1" lang="pt-BR" sz="1800">
                <a:solidFill>
                  <a:schemeClr val="dk1"/>
                </a:solidFill>
                <a:latin typeface="Arial"/>
                <a:ea typeface="Arial"/>
                <a:cs typeface="Arial"/>
                <a:sym typeface="Arial"/>
              </a:rPr>
              <a:t>Launch Status </a:t>
            </a:r>
            <a:r>
              <a:rPr lang="pt-BR" sz="1800">
                <a:solidFill>
                  <a:srgbClr val="000000"/>
                </a:solidFill>
                <a:latin typeface="Arial"/>
                <a:ea typeface="Arial"/>
                <a:cs typeface="Arial"/>
                <a:sym typeface="Arial"/>
              </a:rPr>
              <a:t>, role até a parte inferior e clique em </a:t>
            </a:r>
            <a:r>
              <a:rPr b="1" lang="pt-BR" sz="1800">
                <a:solidFill>
                  <a:schemeClr val="dk1"/>
                </a:solidFill>
                <a:latin typeface="Arial"/>
                <a:ea typeface="Arial"/>
                <a:cs typeface="Arial"/>
                <a:sym typeface="Arial"/>
              </a:rPr>
              <a:t>View  Instances</a:t>
            </a:r>
            <a:r>
              <a:rPr lang="pt-BR" sz="1800">
                <a:solidFill>
                  <a:srgbClr val="000000"/>
                </a:solidFill>
                <a:latin typeface="Arial"/>
                <a:ea typeface="Arial"/>
                <a:cs typeface="Arial"/>
                <a:sym typeface="Arial"/>
              </a:rPr>
              <a:t>. Você será direcionado para a página Instâncias.</a:t>
            </a:r>
            <a:endParaRPr sz="1800">
              <a:solidFill>
                <a:schemeClr val="dk1"/>
              </a:solidFill>
              <a:latin typeface="Arial"/>
              <a:ea typeface="Arial"/>
              <a:cs typeface="Arial"/>
              <a:sym typeface="Arial"/>
            </a:endParaRPr>
          </a:p>
        </p:txBody>
      </p:sp>
      <p:cxnSp>
        <p:nvCxnSpPr>
          <p:cNvPr id="207" name="Google Shape;207;p9"/>
          <p:cNvCxnSpPr/>
          <p:nvPr/>
        </p:nvCxnSpPr>
        <p:spPr>
          <a:xfrm flipH="1">
            <a:off x="6452498" y="5220860"/>
            <a:ext cx="554722" cy="33620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cxnSp>
        <p:nvCxnSpPr>
          <p:cNvPr id="208" name="Google Shape;208;p9"/>
          <p:cNvCxnSpPr/>
          <p:nvPr/>
        </p:nvCxnSpPr>
        <p:spPr>
          <a:xfrm flipH="1">
            <a:off x="3531330" y="6247646"/>
            <a:ext cx="554722" cy="336200"/>
          </a:xfrm>
          <a:prstGeom prst="straightConnector1">
            <a:avLst/>
          </a:prstGeom>
          <a:noFill/>
          <a:ln cap="flat" cmpd="sng" w="25400">
            <a:solidFill>
              <a:srgbClr val="FF0000"/>
            </a:solidFill>
            <a:prstDash val="solid"/>
            <a:round/>
            <a:headEnd len="sm" w="sm" type="none"/>
            <a:tailEnd len="med" w="med" type="stealth"/>
          </a:ln>
          <a:effectLst>
            <a:outerShdw blurRad="40000" rotWithShape="0" dir="5400000" dist="20000">
              <a:srgbClr val="000000">
                <a:alpha val="37647"/>
              </a:srgbClr>
            </a:outerShdw>
          </a:effectLst>
        </p:spPr>
      </p:cxnSp>
      <p:sp>
        <p:nvSpPr>
          <p:cNvPr id="209" name="Google Shape;209;p9"/>
          <p:cNvSpPr/>
          <p:nvPr/>
        </p:nvSpPr>
        <p:spPr>
          <a:xfrm>
            <a:off x="2750424" y="5078507"/>
            <a:ext cx="3954780" cy="284705"/>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F0000"/>
              </a:buClr>
              <a:buSzPts val="2100"/>
              <a:buFont typeface="Arial"/>
              <a:buNone/>
            </a:pPr>
            <a:r>
              <a:rPr b="0" i="0" lang="pt-BR" sz="2100" u="none" cap="none" strike="noStrike">
                <a:solidFill>
                  <a:srgbClr val="FF0000"/>
                </a:solidFill>
                <a:latin typeface="Arial"/>
                <a:ea typeface="Arial"/>
                <a:cs typeface="Arial"/>
                <a:sym typeface="Arial"/>
              </a:rPr>
              <a:t>prossiga sem um par de chaves</a:t>
            </a:r>
            <a:r>
              <a:rPr b="0" i="0" lang="pt-BR" sz="500" u="none" cap="none" strike="noStrike">
                <a:solidFill>
                  <a:srgbClr val="FF0000"/>
                </a:solidFill>
                <a:latin typeface="Arial"/>
                <a:ea typeface="Arial"/>
                <a:cs typeface="Arial"/>
                <a:sym typeface="Arial"/>
              </a:rPr>
              <a:t> </a:t>
            </a:r>
            <a:endParaRPr b="0" i="0" sz="1800" u="none" cap="none" strike="noStrike">
              <a:solidFill>
                <a:srgbClr val="FF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2020-08-04T20:07:26Z</dcterms:created>
  <dc:creator>Marcos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1</vt:i4>
  </property>
  <property fmtid="{D5CDD505-2E9C-101B-9397-08002B2CF9AE}" pid="4" name="HyperlinksChanged">
    <vt:bool>false</vt:bool>
  </property>
  <property fmtid="{D5CDD505-2E9C-101B-9397-08002B2CF9AE}" pid="5" name="LastSaved">
    <vt:filetime>2020-08-04T00:00:00Z</vt:filetime>
  </property>
  <property fmtid="{D5CDD505-2E9C-101B-9397-08002B2CF9AE}" pid="6" name="LinksUpToDate">
    <vt:bool>false</vt:bool>
  </property>
  <property fmtid="{D5CDD505-2E9C-101B-9397-08002B2CF9AE}" pid="7" name="MMClips">
    <vt:i4>0</vt:i4>
  </property>
  <property fmtid="{D5CDD505-2E9C-101B-9397-08002B2CF9AE}" pid="8" name="Notes">
    <vt:i4>14</vt:i4>
  </property>
  <property fmtid="{D5CDD505-2E9C-101B-9397-08002B2CF9AE}" pid="9" name="PresentationFormat">
    <vt:lpwstr>Personalizar</vt:lpwstr>
  </property>
  <property fmtid="{D5CDD505-2E9C-101B-9397-08002B2CF9AE}" pid="10" name="ScaleCrop">
    <vt:bool>false</vt:bool>
  </property>
  <property fmtid="{D5CDD505-2E9C-101B-9397-08002B2CF9AE}" pid="11" name="ShareDoc">
    <vt:bool>false</vt:bool>
  </property>
  <property fmtid="{D5CDD505-2E9C-101B-9397-08002B2CF9AE}" pid="12" name="Slides">
    <vt:i4>14</vt:i4>
  </property>
</Properties>
</file>