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5" r:id="rId3"/>
    <p:sldId id="269" r:id="rId4"/>
    <p:sldId id="266" r:id="rId5"/>
    <p:sldId id="270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89DFF03-B469-40FD-8009-A5693C5657BF}">
          <p14:sldIdLst>
            <p14:sldId id="256"/>
            <p14:sldId id="265"/>
            <p14:sldId id="269"/>
            <p14:sldId id="266"/>
            <p14:sldId id="270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64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87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34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9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65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6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57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47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72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2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4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11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7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9E7FE-09C3-485D-B088-FAFFB984E5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8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A558694-1AEC-4D1D-BD31-AA9632A3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66" y="1892197"/>
            <a:ext cx="5368067" cy="40260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EF6FE9-E302-4112-AAAB-ED8732A2FA6B}"/>
              </a:ext>
            </a:extLst>
          </p:cNvPr>
          <p:cNvSpPr txBox="1"/>
          <p:nvPr/>
        </p:nvSpPr>
        <p:spPr>
          <a:xfrm>
            <a:off x="2597582" y="759213"/>
            <a:ext cx="7479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Conceitos </a:t>
            </a:r>
            <a:r>
              <a:rPr lang="pt-BR" sz="9600" b="1" dirty="0">
                <a:solidFill>
                  <a:schemeClr val="accent4"/>
                </a:solidFill>
              </a:rPr>
              <a:t>VPC</a:t>
            </a:r>
          </a:p>
        </p:txBody>
      </p:sp>
    </p:spTree>
    <p:extLst>
      <p:ext uri="{BB962C8B-B14F-4D97-AF65-F5344CB8AC3E}">
        <p14:creationId xmlns:p14="http://schemas.microsoft.com/office/powerpoint/2010/main" val="85207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2624-D34C-4564-A4C5-AE492C7D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6"/>
                </a:solidFill>
              </a:rPr>
              <a:t>Sub-redes</a:t>
            </a:r>
            <a:r>
              <a:rPr lang="pt-BR" b="1" dirty="0"/>
              <a:t> vistas nessa aula: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6A558-C153-4CCE-8D79-8D0EB0C1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694688"/>
            <a:ext cx="9858692" cy="46695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3200" b="1" dirty="0"/>
              <a:t> </a:t>
            </a:r>
            <a:r>
              <a:rPr lang="pt-BR" sz="3200" b="1" dirty="0" err="1">
                <a:solidFill>
                  <a:schemeClr val="accent6"/>
                </a:solidFill>
              </a:rPr>
              <a:t>Sub-Rede</a:t>
            </a:r>
            <a:r>
              <a:rPr lang="pt-BR" sz="3200" b="1" dirty="0">
                <a:solidFill>
                  <a:schemeClr val="accent6"/>
                </a:solidFill>
              </a:rPr>
              <a:t> </a:t>
            </a:r>
            <a:r>
              <a:rPr lang="pt-BR" sz="3200" b="1" dirty="0">
                <a:solidFill>
                  <a:schemeClr val="accent2"/>
                </a:solidFill>
              </a:rPr>
              <a:t>Privada</a:t>
            </a:r>
            <a:r>
              <a:rPr lang="pt-BR" sz="3200" b="1" dirty="0"/>
              <a:t>: É uma </a:t>
            </a:r>
            <a:r>
              <a:rPr lang="pt-BR" sz="3200" b="1" dirty="0" err="1">
                <a:solidFill>
                  <a:schemeClr val="accent6"/>
                </a:solidFill>
              </a:rPr>
              <a:t>sub-rede</a:t>
            </a:r>
            <a:r>
              <a:rPr lang="pt-BR" sz="3200" b="1" dirty="0"/>
              <a:t> associada a uma </a:t>
            </a:r>
            <a:r>
              <a:rPr lang="pt-BR" sz="3200" b="1" dirty="0">
                <a:solidFill>
                  <a:srgbClr val="0070C0"/>
                </a:solidFill>
              </a:rPr>
              <a:t>tabela de rota </a:t>
            </a:r>
            <a:r>
              <a:rPr lang="pt-BR" sz="3200" b="1" dirty="0"/>
              <a:t>que permite a comunicação de recursos </a:t>
            </a:r>
            <a:r>
              <a:rPr lang="pt-BR" sz="3200" b="1" dirty="0">
                <a:solidFill>
                  <a:schemeClr val="accent2"/>
                </a:solidFill>
              </a:rPr>
              <a:t>dentro</a:t>
            </a:r>
            <a:r>
              <a:rPr lang="pt-BR" sz="3200" b="1" dirty="0"/>
              <a:t> de sua nuvem privada virtual e </a:t>
            </a:r>
            <a:r>
              <a:rPr lang="pt-BR" sz="3200" b="1" dirty="0">
                <a:solidFill>
                  <a:srgbClr val="FF0000"/>
                </a:solidFill>
              </a:rPr>
              <a:t>não se conecta à Internet </a:t>
            </a:r>
            <a:r>
              <a:rPr lang="pt-BR" sz="3200" b="1" dirty="0"/>
              <a:t>por meio de um </a:t>
            </a:r>
            <a:r>
              <a:rPr lang="pt-BR" sz="3200" b="1" dirty="0">
                <a:solidFill>
                  <a:srgbClr val="7030A0"/>
                </a:solidFill>
              </a:rPr>
              <a:t>gateway de Internet</a:t>
            </a:r>
            <a:r>
              <a:rPr lang="pt-BR" sz="3200" b="1" dirty="0"/>
              <a:t>. </a:t>
            </a:r>
          </a:p>
          <a:p>
            <a:pPr algn="just"/>
            <a:r>
              <a:rPr lang="pt-BR" sz="3200" b="1" dirty="0"/>
              <a:t>Os recursos em uma </a:t>
            </a:r>
            <a:r>
              <a:rPr lang="pt-BR" sz="3200" b="1" dirty="0" err="1">
                <a:solidFill>
                  <a:schemeClr val="accent6"/>
                </a:solidFill>
              </a:rPr>
              <a:t>sub-rede</a:t>
            </a:r>
            <a:r>
              <a:rPr lang="pt-BR" sz="3200" b="1" dirty="0"/>
              <a:t> privada são normalmente aqueles que você deseja manter </a:t>
            </a:r>
            <a:r>
              <a:rPr lang="pt-BR" sz="3200" b="1" dirty="0">
                <a:solidFill>
                  <a:srgbClr val="FF0000"/>
                </a:solidFill>
              </a:rPr>
              <a:t>protegidos contra exposição à Internet</a:t>
            </a:r>
            <a:r>
              <a:rPr lang="pt-BR" sz="3200" b="1" dirty="0"/>
              <a:t>.</a:t>
            </a:r>
          </a:p>
          <a:p>
            <a:pPr algn="just"/>
            <a:endParaRPr lang="pt-BR" sz="3200" b="1" dirty="0"/>
          </a:p>
          <a:p>
            <a:pPr algn="just"/>
            <a:r>
              <a:rPr lang="pt-BR" sz="3200" b="1" dirty="0"/>
              <a:t> </a:t>
            </a:r>
            <a:r>
              <a:rPr lang="pt-BR" sz="3200" b="1" dirty="0" err="1">
                <a:solidFill>
                  <a:schemeClr val="accent6"/>
                </a:solidFill>
              </a:rPr>
              <a:t>Sub-Rede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Pública</a:t>
            </a:r>
            <a:r>
              <a:rPr lang="pt-BR" sz="3200" b="1" dirty="0"/>
              <a:t>: 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Por padrão, tem uma </a:t>
            </a:r>
            <a:r>
              <a:rPr lang="pt-BR" sz="3200" b="1" i="0" dirty="0">
                <a:solidFill>
                  <a:srgbClr val="0070C0"/>
                </a:solidFill>
                <a:effectLst/>
              </a:rPr>
              <a:t>tabela de rotas 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principal que envia o tráfego da </a:t>
            </a:r>
            <a:r>
              <a:rPr lang="pt-BR" sz="3200" b="1" i="0" dirty="0" err="1">
                <a:solidFill>
                  <a:schemeClr val="accent6"/>
                </a:solidFill>
                <a:effectLst/>
              </a:rPr>
              <a:t>sub-rede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 destinado </a:t>
            </a:r>
            <a:r>
              <a:rPr lang="pt-BR" sz="3200" b="1" i="0" dirty="0">
                <a:solidFill>
                  <a:srgbClr val="FF0000"/>
                </a:solidFill>
                <a:effectLst/>
              </a:rPr>
              <a:t>0.0.0.0/0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 para a internet para o </a:t>
            </a:r>
            <a:r>
              <a:rPr lang="pt-BR" sz="3200" b="1" i="0" dirty="0">
                <a:solidFill>
                  <a:srgbClr val="7030A0"/>
                </a:solidFill>
                <a:effectLst/>
              </a:rPr>
              <a:t>gateway da internet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. </a:t>
            </a:r>
          </a:p>
          <a:p>
            <a:pPr algn="just"/>
            <a:r>
              <a:rPr lang="pt-BR" sz="3200" b="1" dirty="0">
                <a:solidFill>
                  <a:srgbClr val="16191F"/>
                </a:solidFill>
              </a:rPr>
              <a:t>Assim se comunicando com a internet.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35467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F1F42-F83A-4E7C-B9FF-34BBD08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Tabela de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1172D-AF90-474B-957C-6834BAE65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12" y="1633728"/>
            <a:ext cx="10151300" cy="4277494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Uma </a:t>
            </a:r>
            <a:r>
              <a:rPr lang="pt-BR" sz="2400" b="1" dirty="0">
                <a:solidFill>
                  <a:srgbClr val="0070C0"/>
                </a:solidFill>
              </a:rPr>
              <a:t>tabela de rotas </a:t>
            </a:r>
            <a:r>
              <a:rPr lang="pt-BR" sz="2400" b="1" dirty="0"/>
              <a:t>contém um conjunto de regras, chamadas rotas, que são usadas para determinar para onde o tráfego de redes (</a:t>
            </a:r>
            <a:r>
              <a:rPr lang="pt-BR" sz="2400" b="1" dirty="0" err="1">
                <a:solidFill>
                  <a:schemeClr val="accent6"/>
                </a:solidFill>
              </a:rPr>
              <a:t>sub-rede</a:t>
            </a:r>
            <a:r>
              <a:rPr lang="pt-BR" sz="2400" b="1" dirty="0">
                <a:solidFill>
                  <a:schemeClr val="accent6"/>
                </a:solidFill>
              </a:rPr>
              <a:t> </a:t>
            </a:r>
            <a:r>
              <a:rPr lang="pt-BR" sz="2400" b="1" dirty="0"/>
              <a:t>ou </a:t>
            </a:r>
            <a:r>
              <a:rPr lang="pt-BR" sz="2400" b="1" dirty="0">
                <a:solidFill>
                  <a:srgbClr val="7030A0"/>
                </a:solidFill>
              </a:rPr>
              <a:t>gateway (instancia-Firewall ou AWS)</a:t>
            </a:r>
            <a:r>
              <a:rPr lang="pt-BR" sz="2400" b="1" dirty="0"/>
              <a:t> é direcionado.</a:t>
            </a:r>
          </a:p>
          <a:p>
            <a:pPr algn="just"/>
            <a:r>
              <a:rPr lang="pt-BR" sz="2400" b="1" dirty="0">
                <a:solidFill>
                  <a:srgbClr val="16191F"/>
                </a:solidFill>
              </a:rPr>
              <a:t>Toda </a:t>
            </a:r>
            <a:r>
              <a:rPr lang="pt-BR" sz="2400" b="1" dirty="0">
                <a:solidFill>
                  <a:srgbClr val="0070C0"/>
                </a:solidFill>
              </a:rPr>
              <a:t>tabela de rotas </a:t>
            </a:r>
            <a:r>
              <a:rPr lang="pt-BR" sz="2400" b="1" dirty="0">
                <a:solidFill>
                  <a:srgbClr val="16191F"/>
                </a:solidFill>
              </a:rPr>
              <a:t>contém uma rota local para comunicação dentro da </a:t>
            </a:r>
            <a:r>
              <a:rPr lang="pt-BR" sz="2400" b="1" dirty="0">
                <a:solidFill>
                  <a:schemeClr val="accent4"/>
                </a:solidFill>
              </a:rPr>
              <a:t>VPC</a:t>
            </a:r>
            <a:r>
              <a:rPr lang="pt-BR" sz="2400" b="1" dirty="0">
                <a:solidFill>
                  <a:srgbClr val="16191F"/>
                </a:solidFill>
              </a:rPr>
              <a:t>. </a:t>
            </a:r>
          </a:p>
          <a:p>
            <a:pPr algn="just"/>
            <a:r>
              <a:rPr lang="pt-BR" sz="2400" b="1" dirty="0">
                <a:solidFill>
                  <a:srgbClr val="16191F"/>
                </a:solidFill>
              </a:rPr>
              <a:t>Esta rota é adicionada por padrão a todas as </a:t>
            </a:r>
            <a:r>
              <a:rPr lang="pt-BR" sz="2400" b="1" dirty="0">
                <a:solidFill>
                  <a:srgbClr val="0070C0"/>
                </a:solidFill>
              </a:rPr>
              <a:t>tabelas de rotas</a:t>
            </a:r>
            <a:r>
              <a:rPr lang="pt-BR" sz="2400" b="1" dirty="0">
                <a:solidFill>
                  <a:srgbClr val="16191F"/>
                </a:solidFill>
              </a:rPr>
              <a:t>. Se a </a:t>
            </a:r>
            <a:r>
              <a:rPr lang="pt-BR" sz="2400" b="1" dirty="0">
                <a:solidFill>
                  <a:schemeClr val="accent4"/>
                </a:solidFill>
              </a:rPr>
              <a:t>VPC</a:t>
            </a:r>
            <a:r>
              <a:rPr lang="pt-BR" sz="2400" b="1" dirty="0">
                <a:solidFill>
                  <a:srgbClr val="16191F"/>
                </a:solidFill>
              </a:rPr>
              <a:t> tiver mais de um bloco CIDR IPv4, as </a:t>
            </a:r>
            <a:r>
              <a:rPr lang="pt-BR" sz="2400" b="1" dirty="0">
                <a:solidFill>
                  <a:srgbClr val="0070C0"/>
                </a:solidFill>
              </a:rPr>
              <a:t>tabelas de rotas </a:t>
            </a:r>
            <a:r>
              <a:rPr lang="pt-BR" sz="2400" b="1" dirty="0">
                <a:solidFill>
                  <a:srgbClr val="16191F"/>
                </a:solidFill>
              </a:rPr>
              <a:t>conterão um rota local para cada bloco CIDR IPv4.</a:t>
            </a:r>
          </a:p>
        </p:txBody>
      </p:sp>
    </p:spTree>
    <p:extLst>
      <p:ext uri="{BB962C8B-B14F-4D97-AF65-F5344CB8AC3E}">
        <p14:creationId xmlns:p14="http://schemas.microsoft.com/office/powerpoint/2010/main" val="52608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65A49-5ABC-4D2C-8E22-6E3EE8BD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Tabela de rotas </a:t>
            </a:r>
            <a:r>
              <a:rPr lang="pt-BR" b="1" dirty="0"/>
              <a:t>vista nessa aula: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3DDAF-1562-4B56-96D4-ACC7DF79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767840"/>
            <a:ext cx="9858692" cy="414338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3200" b="1" dirty="0">
                <a:solidFill>
                  <a:srgbClr val="16191F"/>
                </a:solidFill>
              </a:rPr>
              <a:t>Se tiver associado um bloco CIDR IPv6 à </a:t>
            </a:r>
            <a:r>
              <a:rPr lang="pt-BR" sz="3200" b="1" dirty="0">
                <a:solidFill>
                  <a:schemeClr val="accent4"/>
                </a:solidFill>
              </a:rPr>
              <a:t>VPC</a:t>
            </a:r>
            <a:r>
              <a:rPr lang="pt-BR" sz="3200" b="1" dirty="0">
                <a:solidFill>
                  <a:srgbClr val="16191F"/>
                </a:solidFill>
              </a:rPr>
              <a:t>, as </a:t>
            </a:r>
            <a:r>
              <a:rPr lang="pt-BR" sz="3200" b="1" dirty="0">
                <a:solidFill>
                  <a:srgbClr val="0070C0"/>
                </a:solidFill>
              </a:rPr>
              <a:t>tabelas de rotas </a:t>
            </a:r>
            <a:r>
              <a:rPr lang="pt-BR" sz="3200" b="1" dirty="0">
                <a:solidFill>
                  <a:srgbClr val="16191F"/>
                </a:solidFill>
              </a:rPr>
              <a:t>conterão uma rota local para o bloco CIDR IPv6.</a:t>
            </a:r>
          </a:p>
          <a:p>
            <a:pPr algn="just"/>
            <a:r>
              <a:rPr lang="pt-BR" sz="3200" b="1" dirty="0">
                <a:solidFill>
                  <a:srgbClr val="FF0000"/>
                </a:solidFill>
              </a:rPr>
              <a:t>Você não pode modificar ou excluir essas rotas </a:t>
            </a:r>
            <a:r>
              <a:rPr lang="pt-BR" sz="3200" b="1" dirty="0">
                <a:solidFill>
                  <a:srgbClr val="16191F"/>
                </a:solidFill>
              </a:rPr>
              <a:t>em uma </a:t>
            </a:r>
            <a:r>
              <a:rPr lang="pt-BR" sz="3200" b="1" dirty="0">
                <a:solidFill>
                  <a:srgbClr val="0070C0"/>
                </a:solidFill>
              </a:rPr>
              <a:t>tabela de rotas</a:t>
            </a:r>
            <a:r>
              <a:rPr lang="pt-BR" sz="3200" b="1" dirty="0">
                <a:solidFill>
                  <a:srgbClr val="16191F"/>
                </a:solidFill>
              </a:rPr>
              <a:t> de </a:t>
            </a:r>
            <a:r>
              <a:rPr lang="pt-BR" sz="3200" b="1" dirty="0" err="1">
                <a:solidFill>
                  <a:schemeClr val="accent6"/>
                </a:solidFill>
              </a:rPr>
              <a:t>sub-rede</a:t>
            </a:r>
            <a:r>
              <a:rPr lang="pt-BR" sz="3200" b="1" dirty="0">
                <a:solidFill>
                  <a:srgbClr val="16191F"/>
                </a:solidFill>
              </a:rPr>
              <a:t> ou na </a:t>
            </a:r>
            <a:r>
              <a:rPr lang="pt-BR" sz="3200" b="1" dirty="0">
                <a:solidFill>
                  <a:srgbClr val="0070C0"/>
                </a:solidFill>
              </a:rPr>
              <a:t>tabela de rotas </a:t>
            </a:r>
            <a:r>
              <a:rPr lang="pt-BR" sz="3200" b="1" dirty="0">
                <a:solidFill>
                  <a:srgbClr val="16191F"/>
                </a:solidFill>
              </a:rPr>
              <a:t>principal.</a:t>
            </a:r>
            <a:endParaRPr lang="pt-BR" sz="3200" b="1" i="0" u="none" strike="noStrike" dirty="0">
              <a:solidFill>
                <a:srgbClr val="0070C0"/>
              </a:solidFill>
              <a:effectLst/>
            </a:endParaRPr>
          </a:p>
          <a:p>
            <a:pPr algn="just"/>
            <a:r>
              <a:rPr lang="pt-BR" sz="3200" b="1" i="0" u="none" strike="noStrike" dirty="0">
                <a:solidFill>
                  <a:srgbClr val="0070C0"/>
                </a:solidFill>
                <a:effectLst/>
              </a:rPr>
              <a:t>Rotas </a:t>
            </a:r>
            <a:r>
              <a:rPr lang="pt-BR" sz="3200" b="1" i="0" u="none" strike="noStrike" dirty="0">
                <a:solidFill>
                  <a:srgbClr val="FF0000"/>
                </a:solidFill>
                <a:effectLst/>
              </a:rPr>
              <a:t>principal/</a:t>
            </a:r>
            <a:r>
              <a:rPr lang="pt-BR" sz="3200" b="1" i="0" u="none" strike="noStrike" dirty="0">
                <a:solidFill>
                  <a:srgbClr val="7030A0"/>
                </a:solidFill>
                <a:effectLst/>
              </a:rPr>
              <a:t>Meu-Gateway</a:t>
            </a:r>
            <a:r>
              <a:rPr lang="pt-BR" sz="4400" b="1" i="0" u="none" strike="noStrike" dirty="0">
                <a:solidFill>
                  <a:srgbClr val="FF0000"/>
                </a:solidFill>
                <a:effectLst/>
              </a:rPr>
              <a:t>:</a:t>
            </a:r>
            <a:r>
              <a:rPr lang="pt-BR" sz="4800" b="1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Quando você cria uma </a:t>
            </a:r>
            <a:r>
              <a:rPr lang="pt-BR" sz="3200" b="1" i="0" dirty="0">
                <a:solidFill>
                  <a:schemeClr val="accent4"/>
                </a:solidFill>
                <a:effectLst/>
              </a:rPr>
              <a:t>VPC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, precisamos criar um </a:t>
            </a:r>
            <a:r>
              <a:rPr lang="pt-BR" sz="3200" b="1" i="0" dirty="0">
                <a:solidFill>
                  <a:srgbClr val="0070C0"/>
                </a:solidFill>
                <a:effectLst/>
              </a:rPr>
              <a:t>tabela de rotas 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principal e associar a nossa </a:t>
            </a:r>
            <a:r>
              <a:rPr lang="pt-BR" sz="3200" b="1" dirty="0">
                <a:solidFill>
                  <a:schemeClr val="accent4"/>
                </a:solidFill>
              </a:rPr>
              <a:t>VPC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.</a:t>
            </a:r>
          </a:p>
          <a:p>
            <a:pPr algn="just"/>
            <a:r>
              <a:rPr lang="pt-BR" sz="3200" b="1" i="0" dirty="0">
                <a:solidFill>
                  <a:srgbClr val="16191F"/>
                </a:solidFill>
                <a:effectLst/>
              </a:rPr>
              <a:t>A </a:t>
            </a:r>
            <a:r>
              <a:rPr lang="pt-BR" sz="3200" b="1" i="0" dirty="0">
                <a:solidFill>
                  <a:srgbClr val="0070C0"/>
                </a:solidFill>
                <a:effectLst/>
              </a:rPr>
              <a:t>tabela de rotas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 é associada ao roteamento para uma </a:t>
            </a:r>
            <a:r>
              <a:rPr lang="pt-BR" sz="3200" b="1" i="0" dirty="0" err="1">
                <a:solidFill>
                  <a:schemeClr val="accent6"/>
                </a:solidFill>
                <a:effectLst/>
              </a:rPr>
              <a:t>sub-redes</a:t>
            </a:r>
            <a:r>
              <a:rPr lang="pt-BR" sz="3200" b="1" i="0" dirty="0">
                <a:solidFill>
                  <a:schemeClr val="accent6"/>
                </a:solidFill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10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6714E-E475-4497-8C5A-E4E6127C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Gateway de Internet </a:t>
            </a:r>
            <a:r>
              <a:rPr lang="pt-BR" b="1" dirty="0"/>
              <a:t>(</a:t>
            </a:r>
            <a:r>
              <a:rPr lang="pt-BR" b="1" dirty="0">
                <a:solidFill>
                  <a:srgbClr val="7030A0"/>
                </a:solidFill>
              </a:rPr>
              <a:t>IGW</a:t>
            </a:r>
            <a:r>
              <a:rPr lang="pt-BR" b="1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F2F1-9270-4AEB-B597-CB333EC0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848" y="1670304"/>
            <a:ext cx="9944036" cy="4828032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Essencialmente, o </a:t>
            </a:r>
            <a:r>
              <a:rPr lang="pt-BR" b="1" dirty="0">
                <a:solidFill>
                  <a:srgbClr val="7030A0"/>
                </a:solidFill>
              </a:rPr>
              <a:t>gateway de internet </a:t>
            </a:r>
            <a:r>
              <a:rPr lang="pt-BR" b="1" dirty="0"/>
              <a:t>conecta sua nuvem pública virtual à internet.</a:t>
            </a:r>
          </a:p>
          <a:p>
            <a:pPr algn="just"/>
            <a:r>
              <a:rPr lang="pt-BR" b="1" dirty="0"/>
              <a:t>Um </a:t>
            </a:r>
            <a:r>
              <a:rPr lang="pt-BR" b="1" dirty="0">
                <a:solidFill>
                  <a:srgbClr val="7030A0"/>
                </a:solidFill>
              </a:rPr>
              <a:t>gateway</a:t>
            </a:r>
            <a:r>
              <a:rPr lang="pt-BR" b="1" dirty="0"/>
              <a:t> que você anexa ao seu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para permitir a comunicação entre recursos em seu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e a </a:t>
            </a:r>
            <a:r>
              <a:rPr lang="pt-BR" b="1" dirty="0">
                <a:solidFill>
                  <a:srgbClr val="7030A0"/>
                </a:solidFill>
              </a:rPr>
              <a:t>Internet</a:t>
            </a:r>
            <a:r>
              <a:rPr lang="pt-BR" b="1" dirty="0"/>
              <a:t>.</a:t>
            </a:r>
          </a:p>
          <a:p>
            <a:r>
              <a:rPr lang="pt-BR" b="1" dirty="0"/>
              <a:t>Um </a:t>
            </a:r>
            <a:r>
              <a:rPr lang="pt-BR" b="1" dirty="0">
                <a:solidFill>
                  <a:srgbClr val="7030A0"/>
                </a:solidFill>
              </a:rPr>
              <a:t>gateway de Internet </a:t>
            </a:r>
            <a:r>
              <a:rPr lang="pt-BR" b="1" dirty="0"/>
              <a:t>é um componente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dimensionado horizontalmente, redundante e altamente disponível que permite a comunicação entre seu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e a Internet. </a:t>
            </a:r>
          </a:p>
          <a:p>
            <a:r>
              <a:rPr lang="pt-BR" b="1" dirty="0"/>
              <a:t>Um </a:t>
            </a:r>
            <a:r>
              <a:rPr lang="pt-BR" b="1" dirty="0">
                <a:solidFill>
                  <a:srgbClr val="7030A0"/>
                </a:solidFill>
              </a:rPr>
              <a:t>gateway de Internet</a:t>
            </a:r>
            <a:r>
              <a:rPr lang="pt-BR" b="1" dirty="0"/>
              <a:t> serve a dois propósitos: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</a:rPr>
              <a:t>Fornecer um destino em suas </a:t>
            </a:r>
            <a:r>
              <a:rPr lang="pt-BR" b="1" dirty="0">
                <a:solidFill>
                  <a:srgbClr val="0070C0"/>
                </a:solidFill>
              </a:rPr>
              <a:t>tabelas de rota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>
                <a:solidFill>
                  <a:srgbClr val="FF0000"/>
                </a:solidFill>
              </a:rPr>
              <a:t> para tráfego </a:t>
            </a:r>
            <a:r>
              <a:rPr lang="pt-BR" b="1" dirty="0" err="1">
                <a:solidFill>
                  <a:srgbClr val="FF0000"/>
                </a:solidFill>
              </a:rPr>
              <a:t>roteável</a:t>
            </a:r>
            <a:r>
              <a:rPr lang="pt-BR" b="1" dirty="0">
                <a:solidFill>
                  <a:srgbClr val="FF0000"/>
                </a:solidFill>
              </a:rPr>
              <a:t> pela Internet;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</a:rPr>
              <a:t>Executar conversão de endereço de rede (NAT) para instâncias que tenham endereços IPv4 públicos atribuídos.</a:t>
            </a:r>
          </a:p>
          <a:p>
            <a:pPr algn="just"/>
            <a:r>
              <a:rPr lang="pt-BR" b="1" dirty="0"/>
              <a:t>Um </a:t>
            </a:r>
            <a:r>
              <a:rPr lang="pt-BR" b="1" dirty="0">
                <a:solidFill>
                  <a:srgbClr val="7030A0"/>
                </a:solidFill>
              </a:rPr>
              <a:t>gateway de internet </a:t>
            </a:r>
            <a:r>
              <a:rPr lang="pt-BR" b="1" dirty="0"/>
              <a:t>suporta tráfego IPv4 e IPv6. Isso não causa riscos de disponibilidade ou restrições de largura de banda em seu tráfego de rede.</a:t>
            </a:r>
          </a:p>
        </p:txBody>
      </p:sp>
    </p:spTree>
    <p:extLst>
      <p:ext uri="{BB962C8B-B14F-4D97-AF65-F5344CB8AC3E}">
        <p14:creationId xmlns:p14="http://schemas.microsoft.com/office/powerpoint/2010/main" val="181217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29AC-C079-476E-B27A-537F9416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AWS </a:t>
            </a:r>
            <a:r>
              <a:rPr lang="pt-BR" b="1" dirty="0" err="1">
                <a:solidFill>
                  <a:srgbClr val="FF0000"/>
                </a:solidFill>
              </a:rPr>
              <a:t>Organizations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D33A4-9156-4D0B-9A73-B9B6B0F5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Painel/Serviço que conseguimos gerenciar varias contas AWS (varias contas root);</a:t>
            </a:r>
          </a:p>
          <a:p>
            <a:pPr algn="just"/>
            <a:r>
              <a:rPr lang="pt-BR" b="1" dirty="0"/>
              <a:t>Consigo gerenciar pagamentos de varias empresas (</a:t>
            </a:r>
            <a:r>
              <a:rPr lang="pt-BR" b="1" dirty="0" err="1"/>
              <a:t>usuarios</a:t>
            </a:r>
            <a:r>
              <a:rPr lang="pt-BR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9886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29AC-C079-476E-B27A-537F9416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Observações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D33A4-9156-4D0B-9A73-B9B6B0F5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Ao iniciar uma instância do </a:t>
            </a:r>
            <a:r>
              <a:rPr lang="pt-BR" b="1" dirty="0" err="1">
                <a:solidFill>
                  <a:schemeClr val="accent2"/>
                </a:solidFill>
              </a:rPr>
              <a:t>Amazon</a:t>
            </a:r>
            <a:r>
              <a:rPr lang="pt-BR" b="1" dirty="0">
                <a:solidFill>
                  <a:schemeClr val="accent2"/>
                </a:solidFill>
              </a:rPr>
              <a:t> Linux EC2</a:t>
            </a:r>
            <a:r>
              <a:rPr lang="pt-BR" b="1" dirty="0"/>
              <a:t>, você deve especificar a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/</a:t>
            </a:r>
            <a:r>
              <a:rPr lang="pt-BR" b="1" dirty="0" err="1">
                <a:solidFill>
                  <a:schemeClr val="accent6"/>
                </a:solidFill>
              </a:rPr>
              <a:t>sub-rede</a:t>
            </a:r>
            <a:r>
              <a:rPr lang="pt-BR" b="1" dirty="0"/>
              <a:t> na qual iniciar a instância. </a:t>
            </a:r>
          </a:p>
          <a:p>
            <a:pPr algn="just"/>
            <a:r>
              <a:rPr lang="pt-BR" b="1" dirty="0"/>
              <a:t>A instância será iniciada em </a:t>
            </a:r>
            <a:r>
              <a:rPr lang="pt-BR" b="1" dirty="0">
                <a:solidFill>
                  <a:srgbClr val="7030A0"/>
                </a:solidFill>
              </a:rPr>
              <a:t>uma zona de disponibilidade </a:t>
            </a:r>
            <a:r>
              <a:rPr lang="pt-BR" b="1" dirty="0"/>
              <a:t>associada à </a:t>
            </a:r>
            <a:r>
              <a:rPr lang="pt-BR" b="1" dirty="0" err="1">
                <a:solidFill>
                  <a:schemeClr val="accent6"/>
                </a:solidFill>
              </a:rPr>
              <a:t>sub-rede</a:t>
            </a:r>
            <a:r>
              <a:rPr lang="pt-BR" b="1" dirty="0"/>
              <a:t> especificada.</a:t>
            </a:r>
          </a:p>
          <a:p>
            <a:pPr algn="just"/>
            <a:r>
              <a:rPr lang="pt-BR" b="1" dirty="0"/>
              <a:t>Se você não especificar uma Zona de disponibilidade, a opção padrão “</a:t>
            </a:r>
            <a:r>
              <a:rPr lang="pt-BR" b="1" dirty="0">
                <a:solidFill>
                  <a:srgbClr val="FF0000"/>
                </a:solidFill>
              </a:rPr>
              <a:t>sem preferência</a:t>
            </a:r>
            <a:r>
              <a:rPr lang="pt-BR" b="1" dirty="0"/>
              <a:t>” será selecionada automaticamente a </a:t>
            </a:r>
            <a:r>
              <a:rPr lang="pt-BR" b="1" dirty="0" err="1">
                <a:solidFill>
                  <a:schemeClr val="accent6"/>
                </a:solidFill>
              </a:rPr>
              <a:t>sub-rede</a:t>
            </a:r>
            <a:r>
              <a:rPr lang="pt-BR" b="1" dirty="0"/>
              <a:t> será criada em uma Zona </a:t>
            </a:r>
            <a:r>
              <a:rPr lang="pt-BR" b="1" dirty="0">
                <a:solidFill>
                  <a:schemeClr val="accent2"/>
                </a:solidFill>
              </a:rPr>
              <a:t>disponível na região</a:t>
            </a:r>
            <a:r>
              <a:rPr lang="pt-BR" b="1" dirty="0"/>
              <a:t>.</a:t>
            </a:r>
          </a:p>
          <a:p>
            <a:pPr algn="just"/>
            <a:r>
              <a:rPr lang="pt-BR" b="1" dirty="0"/>
              <a:t>Por padrão, você pode criar </a:t>
            </a:r>
            <a:r>
              <a:rPr lang="pt-BR" b="1" dirty="0">
                <a:solidFill>
                  <a:srgbClr val="FF0000"/>
                </a:solidFill>
              </a:rPr>
              <a:t>até 200 </a:t>
            </a:r>
            <a:r>
              <a:rPr lang="pt-BR" b="1" dirty="0" err="1">
                <a:solidFill>
                  <a:schemeClr val="accent6"/>
                </a:solidFill>
              </a:rPr>
              <a:t>sub-redes</a:t>
            </a:r>
            <a:r>
              <a:rPr lang="pt-BR" b="1" dirty="0"/>
              <a:t> por VPC. Se você gostaria de criar mais </a:t>
            </a:r>
            <a:r>
              <a:rPr lang="pt-BR" b="1" dirty="0" err="1">
                <a:solidFill>
                  <a:schemeClr val="accent6"/>
                </a:solidFill>
              </a:rPr>
              <a:t>sub-redes</a:t>
            </a:r>
            <a:r>
              <a:rPr lang="pt-BR" b="1" dirty="0"/>
              <a:t>, você precisa entrar em contato com o suporte da AWS.</a:t>
            </a:r>
          </a:p>
        </p:txBody>
      </p:sp>
    </p:spTree>
    <p:extLst>
      <p:ext uri="{BB962C8B-B14F-4D97-AF65-F5344CB8AC3E}">
        <p14:creationId xmlns:p14="http://schemas.microsoft.com/office/powerpoint/2010/main" val="42273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IAM</a:t>
            </a:r>
            <a:r>
              <a:rPr lang="pt-BR" b="1" dirty="0"/>
              <a:t> </a:t>
            </a:r>
            <a:r>
              <a:rPr lang="en-US" b="1" dirty="0"/>
              <a:t>Identity and Access Management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/>
              <a:t> São regra e permissões que um usuário pode ter na nuvem (</a:t>
            </a:r>
            <a:r>
              <a:rPr lang="pt-BR" sz="3600" b="1" dirty="0">
                <a:solidFill>
                  <a:srgbClr val="FF0000"/>
                </a:solidFill>
              </a:rPr>
              <a:t>ec2-user</a:t>
            </a:r>
            <a:r>
              <a:rPr lang="pt-BR" sz="3600" b="1" dirty="0"/>
              <a:t>)</a:t>
            </a:r>
          </a:p>
          <a:p>
            <a:pPr algn="just"/>
            <a:r>
              <a:rPr lang="pt-BR" sz="3600" b="1" dirty="0"/>
              <a:t>O Perfil </a:t>
            </a:r>
            <a:r>
              <a:rPr lang="pt-BR" sz="3600" b="1" dirty="0" err="1"/>
              <a:t>Educate</a:t>
            </a:r>
            <a:r>
              <a:rPr lang="pt-BR" sz="3600" b="1" dirty="0"/>
              <a:t> não pode alterar nada (BR);</a:t>
            </a:r>
          </a:p>
          <a:p>
            <a:pPr algn="just"/>
            <a:r>
              <a:rPr lang="pt-BR" sz="3600" b="1" dirty="0"/>
              <a:t>Vamos aprender pelo </a:t>
            </a:r>
            <a:r>
              <a:rPr lang="pt-BR" sz="3600" b="1" dirty="0" err="1"/>
              <a:t>Canvas</a:t>
            </a:r>
            <a:r>
              <a:rPr lang="pt-BR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9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Cloud </a:t>
            </a:r>
            <a:r>
              <a:rPr lang="pt-BR" b="1" dirty="0" err="1">
                <a:solidFill>
                  <a:schemeClr val="accent2"/>
                </a:solidFill>
              </a:rPr>
              <a:t>Formartion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/>
              <a:t> Linguagem de programação da AWS</a:t>
            </a:r>
          </a:p>
        </p:txBody>
      </p:sp>
    </p:spTree>
    <p:extLst>
      <p:ext uri="{BB962C8B-B14F-4D97-AF65-F5344CB8AC3E}">
        <p14:creationId xmlns:p14="http://schemas.microsoft.com/office/powerpoint/2010/main" val="259852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</a:rPr>
              <a:t>Multi-AZ</a:t>
            </a:r>
            <a:r>
              <a:rPr lang="pt-BR" b="1" dirty="0"/>
              <a:t> </a:t>
            </a:r>
            <a:r>
              <a:rPr lang="pt-BR" b="1" dirty="0" err="1"/>
              <a:t>Multi</a:t>
            </a:r>
            <a:r>
              <a:rPr lang="pt-BR" b="1" dirty="0"/>
              <a:t> </a:t>
            </a:r>
            <a:r>
              <a:rPr lang="en-US" b="1" dirty="0"/>
              <a:t>Availability Zone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/>
              <a:t> Eu subo serviços (Ex.: Banco de dados, EC2, Serviço de Arquivos S3) em mais de um área.</a:t>
            </a:r>
          </a:p>
          <a:p>
            <a:pPr algn="just"/>
            <a:r>
              <a:rPr lang="pt-BR" sz="3600" b="1" dirty="0"/>
              <a:t>Para melhorar nossa disponibilidade.</a:t>
            </a:r>
          </a:p>
          <a:p>
            <a:pPr algn="just"/>
            <a:r>
              <a:rPr lang="pt-BR" sz="3600" b="1" dirty="0"/>
              <a:t>Em vez de ter um única área zone teremos varias zonas.</a:t>
            </a:r>
          </a:p>
        </p:txBody>
      </p:sp>
    </p:spTree>
    <p:extLst>
      <p:ext uri="{BB962C8B-B14F-4D97-AF65-F5344CB8AC3E}">
        <p14:creationId xmlns:p14="http://schemas.microsoft.com/office/powerpoint/2010/main" val="282907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Edge </a:t>
            </a:r>
            <a:r>
              <a:rPr lang="pt-BR" b="1" dirty="0" err="1">
                <a:solidFill>
                  <a:schemeClr val="accent2"/>
                </a:solidFill>
              </a:rPr>
              <a:t>Location</a:t>
            </a:r>
            <a:r>
              <a:rPr lang="pt-BR" b="1" dirty="0"/>
              <a:t> – Ponto de Presença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/>
              <a:t> Locais espalhados pelo mundo além das Zonas de Disponibilidade</a:t>
            </a:r>
          </a:p>
          <a:p>
            <a:pPr algn="just"/>
            <a:r>
              <a:rPr lang="pt-BR" sz="3600" b="1" dirty="0"/>
              <a:t>Não são selecionáveis mas existem como forma de acelerar o acesso até as Zonas de Disponibilidade da AWS</a:t>
            </a:r>
          </a:p>
        </p:txBody>
      </p:sp>
    </p:spTree>
    <p:extLst>
      <p:ext uri="{BB962C8B-B14F-4D97-AF65-F5344CB8AC3E}">
        <p14:creationId xmlns:p14="http://schemas.microsoft.com/office/powerpoint/2010/main" val="217429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86" y="365125"/>
            <a:ext cx="9458152" cy="1325563"/>
          </a:xfrm>
        </p:spPr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</a:rPr>
              <a:t>Auto-Scaling</a:t>
            </a:r>
            <a:r>
              <a:rPr lang="pt-BR" b="1" dirty="0"/>
              <a:t> aumento de maquinas automático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3600" b="1" dirty="0"/>
              <a:t>Aumento horizontal. </a:t>
            </a:r>
          </a:p>
          <a:p>
            <a:pPr algn="just"/>
            <a:r>
              <a:rPr lang="pt-BR" sz="3600" b="1" dirty="0"/>
              <a:t>Conforme eu uso as maquinas EC2 eu aumento ou diminuo o numero de maquinas conforme uso.</a:t>
            </a:r>
          </a:p>
          <a:p>
            <a:pPr algn="just"/>
            <a:r>
              <a:rPr lang="pt-BR" sz="3600" b="1" u="sng" dirty="0"/>
              <a:t>Para melhorar nossa performance</a:t>
            </a:r>
          </a:p>
          <a:p>
            <a:pPr algn="just"/>
            <a:r>
              <a:rPr lang="pt-BR" sz="3600" b="1" u="sng" dirty="0"/>
              <a:t>Em vez de ter um única maquina teremos varias maquinas só no momento que precisarmos.</a:t>
            </a:r>
          </a:p>
        </p:txBody>
      </p:sp>
    </p:spTree>
    <p:extLst>
      <p:ext uri="{BB962C8B-B14F-4D97-AF65-F5344CB8AC3E}">
        <p14:creationId xmlns:p14="http://schemas.microsoft.com/office/powerpoint/2010/main" val="248326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150AA-C6A8-451C-87D9-E9D6F445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Amazon</a:t>
            </a:r>
            <a:r>
              <a:rPr lang="pt-BR" b="1" dirty="0"/>
              <a:t> Virtual Private Cloud (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)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52691-22B9-4AE6-AD6C-9092A41B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192" y="1582344"/>
            <a:ext cx="10562898" cy="4960346"/>
          </a:xfrm>
        </p:spPr>
        <p:txBody>
          <a:bodyPr>
            <a:normAutofit fontScale="70000" lnSpcReduction="20000"/>
          </a:bodyPr>
          <a:lstStyle/>
          <a:p>
            <a:r>
              <a:rPr lang="pt-BR" sz="3200" b="1" dirty="0"/>
              <a:t>Um </a:t>
            </a:r>
            <a:r>
              <a:rPr lang="pt-BR" sz="3200" b="1" dirty="0" err="1"/>
              <a:t>Amazon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chemeClr val="accent4"/>
                </a:solidFill>
              </a:rPr>
              <a:t>VPC</a:t>
            </a:r>
            <a:r>
              <a:rPr lang="pt-BR" sz="3200" b="1" dirty="0"/>
              <a:t> é uma rede virtual </a:t>
            </a:r>
            <a:r>
              <a:rPr lang="pt-BR" sz="3200" b="1" dirty="0">
                <a:solidFill>
                  <a:srgbClr val="FF0000"/>
                </a:solidFill>
              </a:rPr>
              <a:t>isolada logicamente (VLAN) </a:t>
            </a:r>
            <a:r>
              <a:rPr lang="pt-BR" sz="3200" b="1" dirty="0"/>
              <a:t>de outras redes na nuvem AWS.</a:t>
            </a:r>
          </a:p>
          <a:p>
            <a:r>
              <a:rPr lang="pt-BR" sz="3200" b="1" dirty="0"/>
              <a:t>A rede virtual é dedicada e exclusiva à sua conta AWS e </a:t>
            </a:r>
            <a:r>
              <a:rPr lang="pt-BR" sz="3200" b="1" dirty="0">
                <a:solidFill>
                  <a:srgbClr val="7030A0"/>
                </a:solidFill>
              </a:rPr>
              <a:t>Zona de Disponibilidade</a:t>
            </a:r>
            <a:r>
              <a:rPr lang="pt-BR" sz="3200" b="1" dirty="0"/>
              <a:t>.</a:t>
            </a:r>
          </a:p>
          <a:p>
            <a:r>
              <a:rPr lang="pt-BR" sz="3200" b="1" dirty="0"/>
              <a:t>Podemos criar qualquer intervalo de endereço IPv4, inclusive </a:t>
            </a:r>
            <a:r>
              <a:rPr lang="pt-BR" sz="3200" b="1" dirty="0">
                <a:solidFill>
                  <a:schemeClr val="accent1"/>
                </a:solidFill>
              </a:rPr>
              <a:t>RFC 1918 </a:t>
            </a:r>
            <a:r>
              <a:rPr lang="pt-BR" sz="3200" b="1" dirty="0"/>
              <a:t>respeitando os </a:t>
            </a:r>
            <a:r>
              <a:rPr lang="pt-BR" sz="3200" b="1" dirty="0" err="1"/>
              <a:t>IPs</a:t>
            </a:r>
            <a:r>
              <a:rPr lang="pt-BR" sz="3200" b="1" dirty="0"/>
              <a:t> privados:</a:t>
            </a:r>
          </a:p>
          <a:p>
            <a:pPr lvl="1"/>
            <a:r>
              <a:rPr lang="pt-BR" sz="2800" b="1" dirty="0"/>
              <a:t>192.168.0.0/16 	Classe C</a:t>
            </a:r>
          </a:p>
          <a:p>
            <a:pPr lvl="1"/>
            <a:r>
              <a:rPr lang="pt-BR" sz="2800" b="1" dirty="0"/>
              <a:t>172.16.0.0/12 	Classe B</a:t>
            </a:r>
          </a:p>
          <a:p>
            <a:pPr lvl="1"/>
            <a:r>
              <a:rPr lang="pt-BR" sz="2800" b="1" dirty="0"/>
              <a:t>10.0.0.0/8 		Classe A</a:t>
            </a:r>
          </a:p>
          <a:p>
            <a:pPr algn="just"/>
            <a:r>
              <a:rPr lang="pt-BR" sz="3200" b="1" i="0" dirty="0">
                <a:solidFill>
                  <a:srgbClr val="16191F"/>
                </a:solidFill>
                <a:effectLst/>
              </a:rPr>
              <a:t>A </a:t>
            </a:r>
            <a:r>
              <a:rPr lang="pt-BR" sz="3200" b="1" i="0" dirty="0" err="1">
                <a:solidFill>
                  <a:srgbClr val="16191F"/>
                </a:solidFill>
                <a:effectLst/>
              </a:rPr>
              <a:t>Amazon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 Virtual Private Cloud (</a:t>
            </a:r>
            <a:r>
              <a:rPr lang="pt-BR" sz="3200" b="1" i="0" dirty="0" err="1">
                <a:solidFill>
                  <a:srgbClr val="16191F"/>
                </a:solidFill>
                <a:effectLst/>
              </a:rPr>
              <a:t>Amazon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 </a:t>
            </a:r>
            <a:r>
              <a:rPr lang="pt-BR" sz="3200" b="1" i="0" dirty="0">
                <a:solidFill>
                  <a:schemeClr val="accent4"/>
                </a:solidFill>
                <a:effectLst/>
              </a:rPr>
              <a:t>VPC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) permite executar os recursos da AWS em uma rede </a:t>
            </a:r>
            <a:r>
              <a:rPr lang="pt-BR" sz="3200" b="1" i="0" dirty="0">
                <a:solidFill>
                  <a:srgbClr val="FF0000"/>
                </a:solidFill>
                <a:effectLst/>
              </a:rPr>
              <a:t>virtual definida </a:t>
            </a:r>
            <a:r>
              <a:rPr lang="pt-BR" sz="3200" b="1" i="0" dirty="0">
                <a:solidFill>
                  <a:srgbClr val="16191F"/>
                </a:solidFill>
                <a:effectLst/>
              </a:rPr>
              <a:t>por você.</a:t>
            </a:r>
          </a:p>
          <a:p>
            <a:pPr algn="just"/>
            <a:r>
              <a:rPr lang="pt-BR" sz="3200" b="1" i="0" dirty="0">
                <a:solidFill>
                  <a:srgbClr val="FF0000"/>
                </a:solidFill>
                <a:effectLst/>
              </a:rPr>
              <a:t>Essa rede virtual se assemelha a uma rede tradicional que você operaria no seu </a:t>
            </a:r>
            <a:r>
              <a:rPr lang="pt-BR" sz="3200" b="1" i="0" dirty="0">
                <a:solidFill>
                  <a:srgbClr val="7030A0"/>
                </a:solidFill>
                <a:effectLst/>
              </a:rPr>
              <a:t>datacenter</a:t>
            </a:r>
            <a:r>
              <a:rPr lang="pt-BR" sz="3200" b="1" i="0" dirty="0">
                <a:solidFill>
                  <a:srgbClr val="FF0000"/>
                </a:solidFill>
                <a:effectLst/>
              </a:rPr>
              <a:t>, com os benefícios de usar a </a:t>
            </a:r>
            <a:r>
              <a:rPr lang="pt-BR" sz="3200" b="1" i="0" dirty="0">
                <a:solidFill>
                  <a:srgbClr val="7030A0"/>
                </a:solidFill>
                <a:effectLst/>
              </a:rPr>
              <a:t>infraestrutura dimensionável da AWS</a:t>
            </a:r>
            <a:r>
              <a:rPr lang="pt-BR" sz="3200" b="1" i="0" dirty="0">
                <a:solidFill>
                  <a:srgbClr val="FF0000"/>
                </a:solidFill>
                <a:effectLst/>
              </a:rPr>
              <a:t>.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8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visto nessa aula: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7724"/>
            <a:ext cx="10133012" cy="496613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sz="3600" b="1" dirty="0"/>
              <a:t> </a:t>
            </a:r>
            <a:r>
              <a:rPr lang="pt-BR" sz="3600" b="1" dirty="0">
                <a:solidFill>
                  <a:schemeClr val="accent4"/>
                </a:solidFill>
              </a:rPr>
              <a:t>VPC</a:t>
            </a:r>
            <a:r>
              <a:rPr lang="pt-BR" sz="3600" b="1" dirty="0"/>
              <a:t> padrão: é um </a:t>
            </a:r>
            <a:r>
              <a:rPr lang="pt-BR" sz="3600" b="1" dirty="0">
                <a:solidFill>
                  <a:schemeClr val="accent2"/>
                </a:solidFill>
              </a:rPr>
              <a:t>VPC da AWS </a:t>
            </a:r>
            <a:r>
              <a:rPr lang="pt-BR" sz="3600" b="1" dirty="0">
                <a:solidFill>
                  <a:srgbClr val="FF0000"/>
                </a:solidFill>
              </a:rPr>
              <a:t>(172.31.0.0/16) </a:t>
            </a:r>
            <a:r>
              <a:rPr lang="pt-BR" sz="3600" b="1" dirty="0"/>
              <a:t>que já está configurado e pronto para você usar;</a:t>
            </a:r>
          </a:p>
          <a:p>
            <a:pPr algn="just"/>
            <a:r>
              <a:rPr lang="pt-BR" sz="3600" b="1" dirty="0"/>
              <a:t>Você pode iniciar instâncias em seu </a:t>
            </a:r>
            <a:r>
              <a:rPr lang="pt-BR" sz="3600" b="1" dirty="0">
                <a:solidFill>
                  <a:schemeClr val="accent4"/>
                </a:solidFill>
              </a:rPr>
              <a:t>VPC</a:t>
            </a:r>
            <a:r>
              <a:rPr lang="pt-BR" sz="3600" b="1" dirty="0"/>
              <a:t> padrão imediatamente ou pode criar seu próprio </a:t>
            </a:r>
            <a:r>
              <a:rPr lang="pt-BR" sz="3600" b="1" dirty="0">
                <a:solidFill>
                  <a:schemeClr val="accent4"/>
                </a:solidFill>
              </a:rPr>
              <a:t>VPC</a:t>
            </a:r>
            <a:r>
              <a:rPr lang="pt-BR" sz="3600" b="1" dirty="0"/>
              <a:t> (</a:t>
            </a:r>
            <a:r>
              <a:rPr lang="pt-BR" sz="3600" b="1" dirty="0">
                <a:solidFill>
                  <a:srgbClr val="FF0000"/>
                </a:solidFill>
              </a:rPr>
              <a:t>não padrão)</a:t>
            </a:r>
            <a:r>
              <a:rPr lang="pt-BR" sz="3600" b="1" dirty="0"/>
              <a:t> e configurá-lo </a:t>
            </a:r>
            <a:r>
              <a:rPr lang="pt-BR" sz="3600" b="1" dirty="0">
                <a:solidFill>
                  <a:srgbClr val="FF0000"/>
                </a:solidFill>
              </a:rPr>
              <a:t>conforme necessário</a:t>
            </a:r>
            <a:r>
              <a:rPr lang="pt-BR" sz="3600" b="1" dirty="0"/>
              <a:t>.</a:t>
            </a:r>
          </a:p>
          <a:p>
            <a:pPr algn="just"/>
            <a:endParaRPr lang="pt-BR" sz="3600" b="1" dirty="0"/>
          </a:p>
          <a:p>
            <a:pPr algn="just"/>
            <a:r>
              <a:rPr lang="pt-BR" sz="3600" b="1" dirty="0"/>
              <a:t>Seu </a:t>
            </a:r>
            <a:r>
              <a:rPr lang="pt-BR" sz="3600" b="1" dirty="0">
                <a:solidFill>
                  <a:srgbClr val="FFC000"/>
                </a:solidFill>
              </a:rPr>
              <a:t>VPC</a:t>
            </a:r>
            <a:r>
              <a:rPr lang="pt-BR" sz="3600" b="1" dirty="0"/>
              <a:t> tem um roteador implícito (</a:t>
            </a:r>
            <a:r>
              <a:rPr lang="pt-BR" sz="3600" b="1" dirty="0">
                <a:solidFill>
                  <a:schemeClr val="accent2"/>
                </a:solidFill>
              </a:rPr>
              <a:t>os</a:t>
            </a:r>
            <a:r>
              <a:rPr lang="pt-BR" sz="3600" b="1" dirty="0"/>
              <a:t> </a:t>
            </a:r>
            <a:r>
              <a:rPr lang="pt-BR" sz="3600" b="1" dirty="0">
                <a:solidFill>
                  <a:schemeClr val="accent2"/>
                </a:solidFill>
              </a:rPr>
              <a:t>4 primeiros </a:t>
            </a:r>
            <a:r>
              <a:rPr lang="pt-BR" sz="3600" b="1" dirty="0" err="1">
                <a:solidFill>
                  <a:schemeClr val="accent2"/>
                </a:solidFill>
              </a:rPr>
              <a:t>IPs</a:t>
            </a:r>
            <a:r>
              <a:rPr lang="pt-BR" sz="3600" b="1" dirty="0">
                <a:solidFill>
                  <a:schemeClr val="accent2"/>
                </a:solidFill>
              </a:rPr>
              <a:t> da AWS e o ultimo IP</a:t>
            </a:r>
            <a:r>
              <a:rPr lang="pt-BR" sz="3600" b="1" dirty="0"/>
              <a:t>) e você usa </a:t>
            </a:r>
            <a:r>
              <a:rPr lang="pt-BR" sz="3600" b="1" dirty="0">
                <a:solidFill>
                  <a:srgbClr val="0070C0"/>
                </a:solidFill>
              </a:rPr>
              <a:t>tabelas de rotas</a:t>
            </a:r>
            <a:r>
              <a:rPr lang="pt-BR" sz="3600" b="1" dirty="0"/>
              <a:t> para controlar para onde o tráfego de rede é direcionado.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Rede 192.168.0.0/24</a:t>
            </a:r>
            <a:r>
              <a:rPr lang="pt-BR" sz="3600" b="1" dirty="0"/>
              <a:t> : </a:t>
            </a:r>
          </a:p>
          <a:p>
            <a:pPr algn="just"/>
            <a:r>
              <a:rPr lang="pt-BR" sz="3600" b="1" dirty="0">
                <a:solidFill>
                  <a:srgbClr val="FF0000"/>
                </a:solidFill>
              </a:rPr>
              <a:t>Primeiro IP da AWS de Rede 192.168.0.0 – Rede (já não é usado)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Segundo IP da AWS de Rede 192.168.0.</a:t>
            </a:r>
            <a:r>
              <a:rPr lang="pt-BR" sz="3600" b="1" dirty="0">
                <a:solidFill>
                  <a:srgbClr val="FF0000"/>
                </a:solidFill>
              </a:rPr>
              <a:t>1</a:t>
            </a:r>
            <a:r>
              <a:rPr lang="pt-BR" sz="3600" b="1" dirty="0">
                <a:solidFill>
                  <a:schemeClr val="accent2"/>
                </a:solidFill>
              </a:rPr>
              <a:t> – Roteador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Terceiro IP da AWS de Rede 192.168.0.</a:t>
            </a:r>
            <a:r>
              <a:rPr lang="pt-BR" sz="3600" b="1" dirty="0">
                <a:solidFill>
                  <a:srgbClr val="FF0000"/>
                </a:solidFill>
              </a:rPr>
              <a:t>2</a:t>
            </a:r>
            <a:r>
              <a:rPr lang="pt-BR" sz="3600" b="1" dirty="0">
                <a:solidFill>
                  <a:schemeClr val="accent2"/>
                </a:solidFill>
              </a:rPr>
              <a:t> – DNS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Quatro IP da AWS de Rede 192.168.0.</a:t>
            </a:r>
            <a:r>
              <a:rPr lang="pt-BR" sz="3600" b="1" dirty="0">
                <a:solidFill>
                  <a:srgbClr val="FF0000"/>
                </a:solidFill>
              </a:rPr>
              <a:t>3</a:t>
            </a:r>
            <a:r>
              <a:rPr lang="pt-BR" sz="3600" b="1" dirty="0">
                <a:solidFill>
                  <a:schemeClr val="accent2"/>
                </a:solidFill>
              </a:rPr>
              <a:t> – Reserva</a:t>
            </a:r>
          </a:p>
          <a:p>
            <a:pPr algn="just"/>
            <a:r>
              <a:rPr lang="pt-BR" sz="3600" b="1" dirty="0">
                <a:solidFill>
                  <a:srgbClr val="FF0000"/>
                </a:solidFill>
              </a:rPr>
              <a:t>Ultimo IP da AWS de Rede 192.168.0.255 - Broadcast (já não é usado)</a:t>
            </a:r>
          </a:p>
        </p:txBody>
      </p:sp>
    </p:spTree>
    <p:extLst>
      <p:ext uri="{BB962C8B-B14F-4D97-AF65-F5344CB8AC3E}">
        <p14:creationId xmlns:p14="http://schemas.microsoft.com/office/powerpoint/2010/main" val="166276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165CF-5497-49F5-806C-BB427763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solidFill>
                  <a:schemeClr val="accent6"/>
                </a:solidFill>
                <a:effectLst/>
                <a:latin typeface="Amazon Ember"/>
              </a:rPr>
              <a:t>Sub-rede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CDFDE-70BC-4CC1-9878-19AF2604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1" y="1387365"/>
            <a:ext cx="10101481" cy="506073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2600" b="1" dirty="0"/>
              <a:t>Um intervalo de endereços </a:t>
            </a:r>
            <a:r>
              <a:rPr lang="pt-BR" sz="2600" b="1" dirty="0" err="1"/>
              <a:t>IPs</a:t>
            </a:r>
            <a:r>
              <a:rPr lang="pt-BR" sz="2600" b="1" dirty="0"/>
              <a:t> em sua rede </a:t>
            </a:r>
            <a:r>
              <a:rPr lang="pt-BR" sz="2600" b="1" dirty="0">
                <a:solidFill>
                  <a:schemeClr val="accent4"/>
                </a:solidFill>
              </a:rPr>
              <a:t>VPC</a:t>
            </a:r>
            <a:r>
              <a:rPr lang="pt-BR" sz="2600" b="1" dirty="0"/>
              <a:t>;</a:t>
            </a:r>
            <a:r>
              <a:rPr lang="pt-BR" sz="2600" b="1" i="0" dirty="0">
                <a:solidFill>
                  <a:srgbClr val="16191F"/>
                </a:solidFill>
                <a:effectLst/>
              </a:rPr>
              <a:t> uma gama de endereços IP na </a:t>
            </a:r>
            <a:r>
              <a:rPr lang="pt-BR" sz="2600" b="1" i="0" dirty="0">
                <a:solidFill>
                  <a:schemeClr val="accent4"/>
                </a:solidFill>
                <a:effectLst/>
              </a:rPr>
              <a:t>VPC</a:t>
            </a:r>
            <a:r>
              <a:rPr lang="pt-BR" sz="2600" b="1" i="0" dirty="0">
                <a:solidFill>
                  <a:srgbClr val="16191F"/>
                </a:solidFill>
                <a:effectLst/>
              </a:rPr>
              <a:t>. Ex. um </a:t>
            </a:r>
            <a:r>
              <a:rPr lang="pt-BR" sz="2600" b="1" i="0" dirty="0">
                <a:solidFill>
                  <a:schemeClr val="accent1"/>
                </a:solidFill>
                <a:effectLst/>
              </a:rPr>
              <a:t>10.0.1.0/24</a:t>
            </a:r>
            <a:r>
              <a:rPr lang="pt-BR" sz="2600" b="1" i="0" dirty="0">
                <a:solidFill>
                  <a:srgbClr val="16191F"/>
                </a:solidFill>
                <a:effectLst/>
              </a:rPr>
              <a:t> dentro de um </a:t>
            </a:r>
            <a:r>
              <a:rPr lang="pt-BR" sz="2600" b="1" i="0" dirty="0">
                <a:solidFill>
                  <a:srgbClr val="FF0000"/>
                </a:solidFill>
                <a:effectLst/>
              </a:rPr>
              <a:t>10.0.0.0/16</a:t>
            </a:r>
          </a:p>
          <a:p>
            <a:pPr algn="just"/>
            <a:r>
              <a:rPr lang="pt-BR" sz="2600" b="1" dirty="0"/>
              <a:t>As </a:t>
            </a:r>
            <a:r>
              <a:rPr lang="pt-BR" sz="2600" b="1" dirty="0" err="1">
                <a:solidFill>
                  <a:schemeClr val="accent6"/>
                </a:solidFill>
              </a:rPr>
              <a:t>sub-redes</a:t>
            </a:r>
            <a:r>
              <a:rPr lang="pt-BR" sz="2600" b="1" dirty="0"/>
              <a:t> contêm agrupamentos lógicos de recursos e geralmente são como você segmenta uma rede para segurança.</a:t>
            </a:r>
            <a:endParaRPr lang="pt-BR" sz="2600" b="1" dirty="0">
              <a:solidFill>
                <a:srgbClr val="16191F"/>
              </a:solidFill>
            </a:endParaRPr>
          </a:p>
          <a:p>
            <a:pPr algn="just"/>
            <a:r>
              <a:rPr lang="pt-BR" sz="2600" b="1" dirty="0"/>
              <a:t>Cada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 em seu </a:t>
            </a:r>
            <a:r>
              <a:rPr lang="pt-BR" sz="2600" b="1" dirty="0">
                <a:solidFill>
                  <a:schemeClr val="accent4"/>
                </a:solidFill>
              </a:rPr>
              <a:t>VPC</a:t>
            </a:r>
            <a:r>
              <a:rPr lang="pt-BR" sz="2600" b="1" dirty="0"/>
              <a:t> deve ser associada a uma </a:t>
            </a:r>
            <a:r>
              <a:rPr lang="pt-BR" sz="2600" b="1" dirty="0">
                <a:solidFill>
                  <a:srgbClr val="0070C0"/>
                </a:solidFill>
              </a:rPr>
              <a:t>tabela de rota</a:t>
            </a:r>
            <a:r>
              <a:rPr lang="pt-BR" sz="2600" b="1" dirty="0"/>
              <a:t>, com isso podemos atribuir </a:t>
            </a:r>
            <a:r>
              <a:rPr lang="pt-BR" sz="2600" b="1" dirty="0">
                <a:solidFill>
                  <a:srgbClr val="7030A0"/>
                </a:solidFill>
              </a:rPr>
              <a:t>Internet Gateway </a:t>
            </a:r>
            <a:r>
              <a:rPr lang="pt-BR" sz="2600" b="1" dirty="0"/>
              <a:t>a essa rede.</a:t>
            </a:r>
          </a:p>
          <a:p>
            <a:pPr algn="just"/>
            <a:r>
              <a:rPr lang="pt-BR" sz="2600" b="1" dirty="0"/>
              <a:t>Você pode associar explicitamente uma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 a uma </a:t>
            </a:r>
            <a:r>
              <a:rPr lang="pt-BR" sz="2600" b="1" dirty="0">
                <a:solidFill>
                  <a:srgbClr val="0070C0"/>
                </a:solidFill>
              </a:rPr>
              <a:t>tabela de rota</a:t>
            </a:r>
            <a:r>
              <a:rPr lang="pt-BR" sz="2600" b="1" dirty="0"/>
              <a:t> específica. Caso contrário, a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 é implicitamente associada à </a:t>
            </a:r>
            <a:r>
              <a:rPr lang="pt-BR" sz="2600" b="1" dirty="0">
                <a:solidFill>
                  <a:srgbClr val="0070C0"/>
                </a:solidFill>
              </a:rPr>
              <a:t>tabela de rota</a:t>
            </a:r>
            <a:r>
              <a:rPr lang="pt-BR" sz="2600" b="1" dirty="0"/>
              <a:t> principal. </a:t>
            </a:r>
          </a:p>
          <a:p>
            <a:pPr algn="just"/>
            <a:r>
              <a:rPr lang="pt-BR" sz="2600" b="1" dirty="0"/>
              <a:t>Uma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 só pode ser associada a uma </a:t>
            </a:r>
            <a:r>
              <a:rPr lang="pt-BR" sz="2600" b="1" dirty="0">
                <a:solidFill>
                  <a:srgbClr val="0070C0"/>
                </a:solidFill>
              </a:rPr>
              <a:t>tabela de rota</a:t>
            </a:r>
            <a:r>
              <a:rPr lang="pt-BR" sz="2600" b="1" dirty="0"/>
              <a:t> por vez, mas você pode associar várias </a:t>
            </a:r>
            <a:r>
              <a:rPr lang="pt-BR" sz="2600" b="1" dirty="0" err="1">
                <a:solidFill>
                  <a:schemeClr val="accent6"/>
                </a:solidFill>
              </a:rPr>
              <a:t>sub-redes</a:t>
            </a:r>
            <a:r>
              <a:rPr lang="pt-BR" sz="2600" b="1" dirty="0"/>
              <a:t> à mesma </a:t>
            </a:r>
            <a:r>
              <a:rPr lang="pt-BR" sz="2600" b="1" dirty="0">
                <a:solidFill>
                  <a:srgbClr val="0070C0"/>
                </a:solidFill>
              </a:rPr>
              <a:t>tabela de rota </a:t>
            </a:r>
            <a:r>
              <a:rPr lang="pt-BR" sz="2600" b="1" dirty="0"/>
              <a:t>de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.</a:t>
            </a:r>
          </a:p>
          <a:p>
            <a:pPr algn="just"/>
            <a:r>
              <a:rPr lang="pt-BR" sz="2600" b="1" dirty="0"/>
              <a:t>Sempre documente com nome fáceis de assimilar ao endereço escolhido:</a:t>
            </a:r>
          </a:p>
          <a:p>
            <a:pPr lvl="1" algn="just"/>
            <a:r>
              <a:rPr lang="pt-BR" sz="2200" b="1" dirty="0">
                <a:solidFill>
                  <a:srgbClr val="FF0000"/>
                </a:solidFill>
              </a:rPr>
              <a:t>Rede Pública</a:t>
            </a:r>
          </a:p>
          <a:p>
            <a:pPr lvl="1" algn="just"/>
            <a:r>
              <a:rPr lang="pt-BR" sz="2200" b="1" dirty="0">
                <a:solidFill>
                  <a:schemeClr val="accent2"/>
                </a:solidFill>
              </a:rPr>
              <a:t>Rede Privada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9339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755</TotalTime>
  <Words>1119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Amazon Ember</vt:lpstr>
      <vt:lpstr>Arial</vt:lpstr>
      <vt:lpstr>Century Gothic</vt:lpstr>
      <vt:lpstr>Wingdings 3</vt:lpstr>
      <vt:lpstr>Cacho</vt:lpstr>
      <vt:lpstr>Apresentação do PowerPoint</vt:lpstr>
      <vt:lpstr>IAM Identity and Access Management </vt:lpstr>
      <vt:lpstr>Cloud Formartion</vt:lpstr>
      <vt:lpstr>Multi-AZ Multi Availability Zone</vt:lpstr>
      <vt:lpstr>Edge Location – Ponto de Presença</vt:lpstr>
      <vt:lpstr>Auto-Scaling aumento de maquinas automático</vt:lpstr>
      <vt:lpstr>Amazon Virtual Private Cloud (VPC) </vt:lpstr>
      <vt:lpstr>VPC visto nessa aula:</vt:lpstr>
      <vt:lpstr>Sub-rede</vt:lpstr>
      <vt:lpstr>Sub-redes vistas nessa aula:</vt:lpstr>
      <vt:lpstr>Tabela de rotas</vt:lpstr>
      <vt:lpstr>Tabela de rotas vista nessa aula:</vt:lpstr>
      <vt:lpstr>Gateway de Internet (IGW):</vt:lpstr>
      <vt:lpstr>AWS Organizations</vt:lpstr>
      <vt:lpstr>Observações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Lukas Rocha de Souza Lima</dc:creator>
  <cp:lastModifiedBy>Danilo Cruz</cp:lastModifiedBy>
  <cp:revision>30</cp:revision>
  <dcterms:created xsi:type="dcterms:W3CDTF">2020-11-06T07:11:40Z</dcterms:created>
  <dcterms:modified xsi:type="dcterms:W3CDTF">2021-10-14T17:17:56Z</dcterms:modified>
</cp:coreProperties>
</file>