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71" r:id="rId2"/>
    <p:sldId id="256" r:id="rId3"/>
    <p:sldId id="272" r:id="rId4"/>
    <p:sldId id="273" r:id="rId5"/>
    <p:sldId id="274" r:id="rId6"/>
    <p:sldId id="287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1407" autoAdjust="0"/>
  </p:normalViewPr>
  <p:slideViewPr>
    <p:cSldViewPr>
      <p:cViewPr>
        <p:scale>
          <a:sx n="125" d="100"/>
          <a:sy n="125" d="100"/>
        </p:scale>
        <p:origin x="1980" y="-16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Print the Student Guide as a PDF for distribution to your students. You can also print this educator guide, see instructions below.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4000500"/>
            <a:ext cx="7052974" cy="5295900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guia de atividades do educador para iniciar o </a:t>
            </a:r>
            <a:r>
              <a:rPr lang="pt-BR" b="0" dirty="0" err="1"/>
              <a:t>Amazon</a:t>
            </a:r>
            <a:r>
              <a:rPr lang="pt-BR" b="0" dirty="0"/>
              <a:t> EC2 em uma nuvem privada virtual não padrão foi desenvolvido como parte das ofertas de conteúdo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estrutura a atividade “Iniciar </a:t>
            </a:r>
            <a:r>
              <a:rPr lang="pt-BR" b="0" dirty="0" err="1"/>
              <a:t>Amazon</a:t>
            </a:r>
            <a:r>
              <a:rPr lang="pt-BR" b="0" dirty="0"/>
              <a:t> EC2 em uma nuvem privada virtual não padrão”.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a instância </a:t>
            </a:r>
            <a:r>
              <a:rPr lang="pt-BR" b="0" dirty="0" err="1"/>
              <a:t>Amazon</a:t>
            </a:r>
            <a:r>
              <a:rPr lang="pt-BR" b="0" dirty="0"/>
              <a:t> VPC e EC2 dos alunos dentro de um conhecimento VPC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Principais conceitos e terminologia</a:t>
            </a:r>
          </a:p>
          <a:p>
            <a:r>
              <a:rPr lang="pt-BR" b="0" dirty="0"/>
              <a:t>Específico da Tarefa</a:t>
            </a:r>
          </a:p>
          <a:p>
            <a:r>
              <a:rPr lang="pt-BR" b="0" dirty="0"/>
              <a:t>Baseado em desempenho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Use esses recursos para saber mais sobre as tarefas relacionadas ao </a:t>
            </a:r>
            <a:r>
              <a:rPr lang="pt-BR" b="0" dirty="0" err="1"/>
              <a:t>Amazon</a:t>
            </a:r>
            <a:r>
              <a:rPr lang="pt-BR" b="0" dirty="0"/>
              <a:t> VPC:</a:t>
            </a:r>
          </a:p>
          <a:p>
            <a:r>
              <a:rPr lang="pt-BR" b="0" dirty="0"/>
              <a:t>Lançando uma instância EC2 em seu VPC padrão (links para um site externo): https://docs.aws.amazon.com/vpc/latest/userguide/default-vpc.html#launching-into</a:t>
            </a:r>
          </a:p>
          <a:p>
            <a:r>
              <a:rPr lang="pt-BR" b="0" dirty="0"/>
              <a:t>VPC padrão e </a:t>
            </a:r>
            <a:r>
              <a:rPr lang="pt-BR" b="0" dirty="0" err="1"/>
              <a:t>sub-redes</a:t>
            </a:r>
            <a:r>
              <a:rPr lang="pt-BR" b="0" dirty="0"/>
              <a:t> padrão (links para um site externo): https://docs.aws.amazon.com/vpc/latest/userguide/default-vpc.html</a:t>
            </a:r>
          </a:p>
          <a:p>
            <a:r>
              <a:rPr lang="pt-BR" b="0" dirty="0"/>
              <a:t>Introdução ao </a:t>
            </a:r>
            <a:r>
              <a:rPr lang="pt-BR" b="0" dirty="0" err="1"/>
              <a:t>Amazon</a:t>
            </a:r>
            <a:r>
              <a:rPr lang="pt-BR" b="0" dirty="0"/>
              <a:t> VPC (links para um site externo): https://docs.aws.amazon.com/vpc/latest/userguide/vpc-getting-started.html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0522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Antes que os alunos criem um </a:t>
            </a:r>
            <a:r>
              <a:rPr lang="pt-BR" b="0" dirty="0" err="1"/>
              <a:t>Amazon</a:t>
            </a:r>
            <a:r>
              <a:rPr lang="pt-BR" b="0" dirty="0"/>
              <a:t>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Pergunte: O que são </a:t>
            </a:r>
            <a:r>
              <a:rPr lang="pt-BR" b="0" dirty="0" err="1"/>
              <a:t>AMIs</a:t>
            </a:r>
            <a:r>
              <a:rPr lang="pt-BR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Informações básicas para informar as respostas: Modelos </a:t>
            </a:r>
            <a:r>
              <a:rPr lang="pt-BR" b="0" dirty="0" err="1"/>
              <a:t>pré</a:t>
            </a:r>
            <a:r>
              <a:rPr lang="pt-BR" b="0" dirty="0"/>
              <a:t>-configurados para suas instâncias, conhecidos como </a:t>
            </a:r>
            <a:r>
              <a:rPr lang="pt-BR" b="0" dirty="0" err="1"/>
              <a:t>Amazon</a:t>
            </a:r>
            <a:r>
              <a:rPr lang="pt-BR" b="0" dirty="0"/>
              <a:t> </a:t>
            </a:r>
            <a:r>
              <a:rPr lang="pt-BR" b="0" dirty="0" err="1"/>
              <a:t>Machine</a:t>
            </a:r>
            <a:r>
              <a:rPr lang="pt-BR" b="0" dirty="0"/>
              <a:t> </a:t>
            </a:r>
            <a:r>
              <a:rPr lang="pt-BR" b="0" dirty="0" err="1"/>
              <a:t>Images</a:t>
            </a:r>
            <a:r>
              <a:rPr lang="pt-BR" b="0" dirty="0"/>
              <a:t> (</a:t>
            </a:r>
            <a:r>
              <a:rPr lang="pt-BR" b="0" dirty="0" err="1"/>
              <a:t>AMIs</a:t>
            </a:r>
            <a:r>
              <a:rPr lang="pt-BR" b="0" dirty="0"/>
              <a:t>), que empacotam os bits de que você precisa para seu servidor (incluindo o sistema operacional e software adicional).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Preste muita atenção às configurações de rede, </a:t>
            </a:r>
            <a:r>
              <a:rPr lang="pt-BR" b="0" dirty="0" err="1"/>
              <a:t>sub-rede</a:t>
            </a:r>
            <a:r>
              <a:rPr lang="pt-BR" b="0" dirty="0"/>
              <a:t> e atribuição automática; estes devem estar corretos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Não selecionou o padrão VPC AWS fornece por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Escolhi a </a:t>
            </a:r>
            <a:r>
              <a:rPr lang="pt-BR" b="0" dirty="0" err="1"/>
              <a:t>sub-rede</a:t>
            </a:r>
            <a:r>
              <a:rPr lang="pt-BR" b="0" dirty="0"/>
              <a:t> correta da </a:t>
            </a:r>
            <a:r>
              <a:rPr lang="pt-BR" b="0" dirty="0" err="1"/>
              <a:t>Sub-rede</a:t>
            </a:r>
            <a:r>
              <a:rPr lang="pt-BR" b="0" dirty="0"/>
              <a:t> pública | </a:t>
            </a:r>
            <a:r>
              <a:rPr lang="pt-BR" b="0" dirty="0" err="1"/>
              <a:t>us-east</a:t>
            </a:r>
            <a:r>
              <a:rPr lang="pt-BR" b="0" dirty="0"/>
              <a:t> 1a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Ter definido a atribuição automática de IP público corretamente; sem configurar isso corretamente, o EC2 não receberá um endereço 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Prompt</a:t>
            </a:r>
            <a:r>
              <a:rPr lang="pt-BR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AMI: uma </a:t>
            </a:r>
            <a:r>
              <a:rPr lang="pt-BR" b="0" dirty="0" err="1"/>
              <a:t>Amazon</a:t>
            </a:r>
            <a:r>
              <a:rPr lang="pt-BR" b="0" dirty="0"/>
              <a:t> </a:t>
            </a:r>
            <a:r>
              <a:rPr lang="pt-BR" b="0" dirty="0" err="1"/>
              <a:t>Machine</a:t>
            </a:r>
            <a:r>
              <a:rPr lang="pt-BR" b="0" dirty="0"/>
              <a:t> </a:t>
            </a:r>
            <a:r>
              <a:rPr lang="pt-BR" b="0" dirty="0" err="1"/>
              <a:t>Image</a:t>
            </a:r>
            <a:r>
              <a:rPr lang="pt-BR" b="0" dirty="0"/>
              <a:t> (AMI) é um modelo que contém uma configuração de software (por exemplo, um sistema operacional, um servidor de aplicativos e aplicativos). De um AMI, você inicia uma instância, que é uma cópia do AMI em execução como um servidor virtual na nuvem.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Antes que os alunos continuem para a etapa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Pergunte: Nas próximas etapas da atividade, você usará SSH ou um par de chaves? (par de chaves)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Reveja atentamente as configurações do grupo de segurança. Peça-lhes que verifiquem se HTTP, Porta 80 e </a:t>
            </a:r>
            <a:r>
              <a:rPr lang="pt-BR" b="0" dirty="0" err="1"/>
              <a:t>Anywhere</a:t>
            </a:r>
            <a:r>
              <a:rPr lang="pt-BR" b="0" dirty="0"/>
              <a:t> estão configurados corretamente. (os alunos às vezes adicionam a porta HTTPS 443)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Prompt</a:t>
            </a:r>
            <a:r>
              <a:rPr lang="pt-BR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Par de chaves: um par de chaves, que consiste em uma chave privada e uma chave pública, é um conjunto de credenciais de segurança que você usa para provar sua identidade ao se conectar a uma instância. O </a:t>
            </a:r>
            <a:r>
              <a:rPr lang="pt-BR" b="0" dirty="0" err="1"/>
              <a:t>Amazon</a:t>
            </a:r>
            <a:r>
              <a:rPr lang="pt-BR" b="0" dirty="0"/>
              <a:t> EC2 armazena a chave pública e você armazena a chave privada. Você usa a chave privada, em vez de uma senha, para acessar com segurança suas instâncias. Qualquer pessoa que possua suas chaves privadas pode se conectar às suas instâncias, então é importante que você armazene suas chaves privadas em um local seguro.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Atividade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Alunos em pares. Peça-lhes que descrevam o diagrama de infraestrutura e como ele mostra o que acabaram de construir.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 aos alunos que verifiquem todas as suas configurações. A razão pela qual as coisas muitas vezes não funcionam neste ponto da atividade incluem: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script </a:t>
            </a:r>
            <a:r>
              <a:rPr lang="pt-BR" b="0" dirty="0" err="1"/>
              <a:t>Bash</a:t>
            </a:r>
            <a:r>
              <a:rPr lang="pt-BR" b="0" dirty="0"/>
              <a:t> foi adicionado indevidamente aos dados do usuário (espaços à direita, erros no código, cópia / colagem incorreta)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Os grupos de segurança não foram configurados corretamente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As configurações de IP automático, VPC, AZ não foram definidas corretamente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3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Facilitação de atividades, página 12:</a:t>
            </a:r>
          </a:p>
          <a:p>
            <a:endParaRPr lang="pt-BR" b="0" dirty="0"/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Faz:</a:t>
            </a:r>
          </a:p>
          <a:p>
            <a:r>
              <a:rPr lang="pt-BR" b="0" dirty="0"/>
              <a:t>Revise a finalidade de um VPC padrão e os motivos pelos quais você deseja implantar instâncias EC2 em um VPC padrão, em vez de um VPC privado.</a:t>
            </a:r>
          </a:p>
          <a:p>
            <a:r>
              <a:rPr lang="pt-BR" b="0" dirty="0"/>
              <a:t>Fale sobre uma rede privada ou VPC não padrão e discuta por que você escolheria criar um VPC em vez de usar o VPC padrão fornecido pela AWS</a:t>
            </a:r>
          </a:p>
          <a:p>
            <a:r>
              <a:rPr lang="pt-BR" b="0" dirty="0"/>
              <a:t>Peça aos alunos que </a:t>
            </a:r>
            <a:r>
              <a:rPr lang="pt-BR" b="0" dirty="0" err="1"/>
              <a:t>dêem</a:t>
            </a:r>
            <a:r>
              <a:rPr lang="pt-BR" b="0" dirty="0"/>
              <a:t> diferentes exemplos ou cenários de uso para o VPC padrão fornecido pela AWS em vez do VPC não padrão (por exemplo, desenvolvimento versus produção)</a:t>
            </a:r>
          </a:p>
          <a:p>
            <a:endParaRPr lang="pt-BR" b="0" dirty="0"/>
          </a:p>
          <a:p>
            <a:r>
              <a:rPr lang="pt-BR" b="0" dirty="0"/>
              <a:t>Desta vez, peça aos alunos que apresentem sua própria ideia de caso de uso (no lugar do </a:t>
            </a:r>
            <a:r>
              <a:rPr lang="pt-BR" b="0" dirty="0" err="1"/>
              <a:t>BitBeat</a:t>
            </a:r>
            <a:r>
              <a:rPr lang="pt-BR" b="0" dirty="0"/>
              <a:t>) e depois troquem casos de uso. Como alternativa, forneça um caso de uso mais especializado que seja mais relevante para seus alunos.</a:t>
            </a:r>
          </a:p>
          <a:p>
            <a:r>
              <a:rPr lang="pt-BR" b="0" dirty="0"/>
              <a:t>Desafio</a:t>
            </a:r>
          </a:p>
          <a:p>
            <a:r>
              <a:rPr lang="pt-BR" b="0" dirty="0"/>
              <a:t>Fazer: apresentar o (s) caso (s) de uso como um desafio e fazer os alunos concluírem o desafio e compartilharem como o abordaram. Faça com que a classe ou um painel de jurados vote no vencedor do desafio e conceda um prêmio.</a:t>
            </a:r>
          </a:p>
          <a:p>
            <a:endParaRPr lang="pt-BR" b="0" dirty="0"/>
          </a:p>
          <a:p>
            <a:r>
              <a:rPr lang="pt-BR" b="0" dirty="0"/>
              <a:t>Extensão: percursos de carreira</a:t>
            </a:r>
          </a:p>
          <a:p>
            <a:r>
              <a:rPr lang="pt-BR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r>
              <a:rPr lang="pt-BR" b="0" dirty="0"/>
              <a:t>Link: https://www.awseducate.com/educator/s/content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4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Representam conceitos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2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Assessments-Key concepts and terminology assessment Page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1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Assessments-Key concepts and terminology assessment Page 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0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Task assessment Page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1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Task and Performance-Based assessment Pages 1-2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Facilitação de atividades, página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Online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Aviso: peça aos alunos que escrevam em suas anotações ou compartilhem no bate-papo sua resposta ao seguinte aviso. Os alunos podem concluir isso como um </a:t>
            </a:r>
            <a:r>
              <a:rPr lang="pt-BR" sz="1200" b="0" dirty="0" err="1"/>
              <a:t>pré</a:t>
            </a:r>
            <a:r>
              <a:rPr lang="pt-BR" sz="1200" b="0" dirty="0"/>
              <a:t>-trabalho, junto com o </a:t>
            </a:r>
            <a:r>
              <a:rPr lang="pt-BR" sz="1200" b="0" dirty="0" err="1"/>
              <a:t>prompt</a:t>
            </a:r>
            <a:r>
              <a:rPr lang="pt-BR" sz="1200" b="0" dirty="0"/>
              <a:t> de discussão a seguir: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Por que a tarefa exige o uso do não padrão em vez do </a:t>
            </a:r>
            <a:r>
              <a:rPr lang="pt-BR" sz="1200" b="0" dirty="0" err="1"/>
              <a:t>Amazon</a:t>
            </a:r>
            <a:r>
              <a:rPr lang="pt-BR" sz="1200" b="0" dirty="0"/>
              <a:t> Virtual Private Cloud (VPC) padrão? Não se preocupe se você não tiver experiência com o </a:t>
            </a:r>
            <a:r>
              <a:rPr lang="pt-BR" sz="1200" b="0" dirty="0" err="1"/>
              <a:t>Amazon</a:t>
            </a:r>
            <a:r>
              <a:rPr lang="pt-BR" sz="1200" b="0" dirty="0"/>
              <a:t> VPC - você aprenderá a usar o </a:t>
            </a:r>
            <a:r>
              <a:rPr lang="pt-BR" sz="1200" b="0" dirty="0" err="1"/>
              <a:t>Amazon</a:t>
            </a:r>
            <a:r>
              <a:rPr lang="pt-BR" sz="1200" b="0" dirty="0"/>
              <a:t> VPC nesta atividade de aprendizado prático.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 instrutor pergunta: Por que a tarefa exige o uso do não padrão em vez do </a:t>
            </a:r>
            <a:r>
              <a:rPr lang="pt-BR" sz="1200" b="0" dirty="0" err="1"/>
              <a:t>Amazon</a:t>
            </a:r>
            <a:r>
              <a:rPr lang="pt-BR" sz="1200" b="0" dirty="0"/>
              <a:t> VPC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[Escolha um aluno.]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 instrutor diz: Conte-nos mais sobre como você usou o </a:t>
            </a:r>
            <a:r>
              <a:rPr lang="pt-BR" sz="1200" b="0" dirty="0" err="1"/>
              <a:t>Amazon</a:t>
            </a:r>
            <a:r>
              <a:rPr lang="pt-BR" sz="1200" b="0" dirty="0"/>
              <a:t> VPC.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[Escolha um aluno, se aplicável.]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[Se os alunos não estiverem familiarizados com o </a:t>
            </a:r>
            <a:r>
              <a:rPr lang="pt-BR" sz="1200" b="0" dirty="0" err="1"/>
              <a:t>Amazon</a:t>
            </a:r>
            <a:r>
              <a:rPr lang="pt-BR" sz="1200" b="0" dirty="0"/>
              <a:t> VPC, diga a eles que não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se preocupar e que eles farão o aprendizado prático do </a:t>
            </a:r>
            <a:r>
              <a:rPr lang="pt-BR" sz="1200" b="0" dirty="0" err="1"/>
              <a:t>Amazon</a:t>
            </a:r>
            <a:r>
              <a:rPr lang="pt-BR" sz="1200" b="0" dirty="0"/>
              <a:t> VPC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Discussão </a:t>
            </a:r>
            <a:r>
              <a:rPr lang="pt-BR" sz="1200" b="0" dirty="0" err="1"/>
              <a:t>pré</a:t>
            </a:r>
            <a:r>
              <a:rPr lang="pt-BR" sz="1200" b="0" dirty="0"/>
              <a:t>-atividade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Aviso </a:t>
            </a:r>
            <a:r>
              <a:rPr lang="pt-BR" sz="1200" b="0" dirty="0" err="1"/>
              <a:t>pré</a:t>
            </a:r>
            <a:r>
              <a:rPr lang="pt-BR" sz="1200" b="0" dirty="0"/>
              <a:t>-atividade: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Leia o cenário e responda ao </a:t>
            </a:r>
            <a:r>
              <a:rPr lang="pt-BR" sz="1200" b="0" dirty="0" err="1"/>
              <a:t>prompt</a:t>
            </a:r>
            <a:r>
              <a:rPr lang="pt-BR" sz="1200" b="0" dirty="0"/>
              <a:t> em suas notas. (Isso também pode ser feito como trabalho de </a:t>
            </a:r>
            <a:r>
              <a:rPr lang="pt-BR" sz="1200" b="0" dirty="0" err="1"/>
              <a:t>pré</a:t>
            </a:r>
            <a:r>
              <a:rPr lang="pt-BR" sz="1200" b="0" dirty="0"/>
              <a:t>-atividade com as questões Ativar Conhecimento de Fundo.)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Informações básicas para informar as respostas: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No cenário de negócios, a tarefa é criar um novo VPC no qual uma instância do </a:t>
            </a:r>
            <a:r>
              <a:rPr lang="pt-BR" sz="1200" b="0" dirty="0" err="1"/>
              <a:t>Amazon</a:t>
            </a:r>
            <a:r>
              <a:rPr lang="pt-BR" sz="1200" b="0" dirty="0"/>
              <a:t> EC2 seja implantada para testes de longo prazo; o VPC padrão permite testes esporádicos.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1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dirty="0"/>
              <a:t>Facilitação de atividades, página 3:</a:t>
            </a:r>
          </a:p>
          <a:p>
            <a:endParaRPr lang="pt-BR" sz="1800" b="0" dirty="0"/>
          </a:p>
          <a:p>
            <a:r>
              <a:rPr lang="pt-BR" sz="1800" b="0" dirty="0"/>
              <a:t>Estratégia de alfabetização (IP)</a:t>
            </a:r>
          </a:p>
          <a:p>
            <a:r>
              <a:rPr lang="pt-BR" sz="1800" b="0" dirty="0"/>
              <a:t>Peça aos alunos que leiam as páginas 2-3.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endParaRPr lang="pt-BR" sz="1800" b="0" dirty="0"/>
          </a:p>
          <a:p>
            <a:r>
              <a:rPr lang="pt-BR" sz="1800" b="0" dirty="0"/>
              <a:t>Considere exibir as definições para cada termo e conceito em um local visível na sala de aula ou peça aos alunos que combinem os termos e definições em pares. Como alternativa, pergunte aos alunos o nome de um VPC que está pronto para uso para que você não precise criar e configurar seu próprio VPC e verifique se eles entendem os termos e definições principais. Uma avaliação de terminologia também está incluída neste baralho como uma opção para verificar a compreensão do aluno.</a:t>
            </a:r>
          </a:p>
          <a:p>
            <a:endParaRPr lang="pt-BR" sz="1800" b="0" dirty="0"/>
          </a:p>
          <a:p>
            <a:r>
              <a:rPr lang="pt-BR" sz="1800" b="0" dirty="0"/>
              <a:t>Estratégia de Alfabetização (O)</a:t>
            </a:r>
          </a:p>
          <a:p>
            <a:r>
              <a:rPr lang="pt-BR" sz="1800" b="0" dirty="0"/>
              <a:t>Peça aos alunos que leiam as páginas 2-3. Enquanto os alunos leem,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800" b="0" dirty="0"/>
          </a:p>
          <a:p>
            <a:r>
              <a:rPr lang="pt-BR" sz="1800" b="0" dirty="0" err="1"/>
              <a:t>Prompt</a:t>
            </a:r>
            <a:r>
              <a:rPr lang="pt-BR" sz="1800" b="0" dirty="0"/>
              <a:t> de linguagem</a:t>
            </a:r>
          </a:p>
          <a:p>
            <a:r>
              <a:rPr lang="pt-BR" sz="1800" b="0" dirty="0"/>
              <a:t>Esta terminologia específica da AWS pode ser nova para os alunos e é importante para ter sucesso nesta atividade:</a:t>
            </a:r>
          </a:p>
          <a:p>
            <a:r>
              <a:rPr lang="pt-BR" sz="1800" b="0" dirty="0" err="1"/>
              <a:t>Amazon</a:t>
            </a:r>
            <a:r>
              <a:rPr lang="pt-BR" sz="1800" b="0" dirty="0"/>
              <a:t> Virtual Private Cloud (VPC): uma rede virtual dedicada à sua conta AWS</a:t>
            </a:r>
          </a:p>
          <a:p>
            <a:r>
              <a:rPr lang="pt-BR" sz="1800" b="0" dirty="0" err="1"/>
              <a:t>Amazon</a:t>
            </a:r>
            <a:r>
              <a:rPr lang="pt-BR" sz="1800" b="0" dirty="0"/>
              <a:t> </a:t>
            </a:r>
            <a:r>
              <a:rPr lang="pt-BR" sz="1800" b="0" dirty="0" err="1"/>
              <a:t>Elastic</a:t>
            </a:r>
            <a:r>
              <a:rPr lang="pt-BR" sz="1800" b="0" dirty="0"/>
              <a:t> Compute Cloud (EC2): use o </a:t>
            </a:r>
            <a:r>
              <a:rPr lang="pt-BR" sz="1800" b="0" dirty="0" err="1"/>
              <a:t>Amazon</a:t>
            </a:r>
            <a:r>
              <a:rPr lang="pt-BR" sz="1800" b="0" dirty="0"/>
              <a:t> EC2 para iniciar quantos servidores virtuais você precisar, configurar a segurança e a rede e gerenciar o armazenamento</a:t>
            </a:r>
          </a:p>
          <a:p>
            <a:r>
              <a:rPr lang="pt-BR" sz="1800" b="0" dirty="0"/>
              <a:t>Instâncias: ambientes de computação virtual</a:t>
            </a:r>
          </a:p>
          <a:p>
            <a:r>
              <a:rPr lang="pt-BR" sz="1800" b="0" dirty="0"/>
              <a:t>VPC padrão: um VPC que já está configurado e pronto para você usar; você pode iniciar instâncias em seu VPC padrão imediatamente ou pode criar seu próprio VPC não padrão e configurá-lo conforme necessário</a:t>
            </a:r>
          </a:p>
          <a:p>
            <a:r>
              <a:rPr lang="pt-BR" sz="1800" b="0" dirty="0"/>
              <a:t>Tabela de rotas: um conjunto de regras, chamadas rotas, que são usadas para determinar para onde o tráfego da rede é direcionado</a:t>
            </a:r>
          </a:p>
          <a:p>
            <a:r>
              <a:rPr lang="pt-BR" sz="1800" b="0" dirty="0"/>
              <a:t>Gateway de Internet (IGW): um gateway que você anexa ao seu VPC para permitir a comunicação entre recursos em seu VPC e a Internet</a:t>
            </a:r>
          </a:p>
          <a:p>
            <a:r>
              <a:rPr lang="pt-BR" sz="1800" b="0" dirty="0"/>
              <a:t>Grupo de segurança: atua como um firewall virtual para suas instâncias EC2 para controlar o tráfego de entrada e saída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Antes que os alunos criem uma nuvem privada virtual: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Pergunte: O que o diagrama mostra?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Informações básicas para informar as respostas: mostra a infraestrutura que será construída na atividade, incluindo a criação de um VPC, a criação e anexação de um gateway de Internet e a criação de um grupo de segurança.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Conforme os alunos criam suas nuvens privadas virtuais, eles podem escolher os atributos errados. Certifique-se de que os alunos usem estes atributos: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Tag</a:t>
            </a:r>
            <a:r>
              <a:rPr lang="pt-BR" sz="1400" b="0" dirty="0"/>
              <a:t> de nome: </a:t>
            </a:r>
            <a:r>
              <a:rPr lang="pt-BR" sz="1400" b="0" dirty="0" err="1"/>
              <a:t>VRTest</a:t>
            </a:r>
            <a:r>
              <a:rPr lang="pt-BR" sz="1400" b="0" dirty="0"/>
              <a:t> VPC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Bloco IPv4CIDR: 10.0.0.0/16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Locação: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Certifique-se de que os alunos não cliquem na opção VPC </a:t>
            </a:r>
            <a:r>
              <a:rPr lang="pt-BR" sz="1400" b="0" dirty="0" err="1"/>
              <a:t>Wizard</a:t>
            </a:r>
            <a:r>
              <a:rPr lang="pt-BR" sz="1400" b="0" dirty="0"/>
              <a:t>; isso fará com que eles tenham um processo de configuração de configuração de VPC diferente.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Sub-redes</a:t>
            </a:r>
            <a:r>
              <a:rPr lang="pt-BR" sz="1400" b="0" dirty="0"/>
              <a:t>: um intervalo de endereços IP em seu VPC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Facilitação de atividades, página 5:</a:t>
            </a:r>
          </a:p>
          <a:p>
            <a:endParaRPr lang="pt-BR" b="0" dirty="0"/>
          </a:p>
          <a:p>
            <a:r>
              <a:rPr lang="pt-BR" b="0" dirty="0"/>
              <a:t>Verifique a compreensão (IP e O)</a:t>
            </a:r>
          </a:p>
          <a:p>
            <a:r>
              <a:rPr lang="pt-BR" b="0" dirty="0"/>
              <a:t>Antes que os alunos criem um gateway de internet:</a:t>
            </a:r>
          </a:p>
          <a:p>
            <a:r>
              <a:rPr lang="pt-BR" b="0" dirty="0"/>
              <a:t>O instrutor pergunta: O que é uma </a:t>
            </a:r>
            <a:r>
              <a:rPr lang="pt-BR" b="0" dirty="0" err="1"/>
              <a:t>sub-rede</a:t>
            </a:r>
            <a:r>
              <a:rPr lang="pt-BR" b="0" dirty="0"/>
              <a:t> privada? Quando você usaria uma </a:t>
            </a:r>
            <a:r>
              <a:rPr lang="pt-BR" b="0" dirty="0" err="1"/>
              <a:t>sub-rede</a:t>
            </a:r>
            <a:r>
              <a:rPr lang="pt-BR" b="0" dirty="0"/>
              <a:t> privada?</a:t>
            </a:r>
          </a:p>
          <a:p>
            <a:r>
              <a:rPr lang="pt-BR" b="0" dirty="0"/>
              <a:t>Informações básicas para informar as respostas: Se uma </a:t>
            </a:r>
            <a:r>
              <a:rPr lang="pt-BR" b="0" dirty="0" err="1"/>
              <a:t>sub-rede</a:t>
            </a:r>
            <a:r>
              <a:rPr lang="pt-BR" b="0" dirty="0"/>
              <a:t> não tiver uma rota para o gateway da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privada. Os recursos em uma </a:t>
            </a:r>
            <a:r>
              <a:rPr lang="pt-BR" b="0" dirty="0" err="1"/>
              <a:t>sub-rede</a:t>
            </a:r>
            <a:r>
              <a:rPr lang="pt-BR" b="0" dirty="0"/>
              <a:t> privada são normalmente aqueles que você deseja manter protegidos contra exposição à Internet.</a:t>
            </a:r>
          </a:p>
          <a:p>
            <a:r>
              <a:rPr lang="pt-BR" b="0" dirty="0"/>
              <a:t>Pergunte: O que é uma </a:t>
            </a:r>
            <a:r>
              <a:rPr lang="pt-BR" b="0" dirty="0" err="1"/>
              <a:t>sub-rede</a:t>
            </a:r>
            <a:r>
              <a:rPr lang="pt-BR" b="0" dirty="0"/>
              <a:t> pública?</a:t>
            </a:r>
          </a:p>
          <a:p>
            <a:r>
              <a:rPr lang="pt-BR" b="0" dirty="0"/>
              <a:t>Resposta: Se o tráfego de uma </a:t>
            </a:r>
            <a:r>
              <a:rPr lang="pt-BR" b="0" dirty="0" err="1"/>
              <a:t>sub-rede</a:t>
            </a:r>
            <a:r>
              <a:rPr lang="pt-BR" b="0" dirty="0"/>
              <a:t> é roteado para um gateway de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pública.</a:t>
            </a:r>
          </a:p>
          <a:p>
            <a:endParaRPr lang="pt-BR" b="0" dirty="0"/>
          </a:p>
          <a:p>
            <a:r>
              <a:rPr lang="pt-BR" b="0" dirty="0"/>
              <a:t>Descolar</a:t>
            </a:r>
          </a:p>
          <a:p>
            <a:r>
              <a:rPr lang="pt-BR" b="0" dirty="0"/>
              <a:t>Garanta que os alunos:</a:t>
            </a:r>
          </a:p>
          <a:p>
            <a:r>
              <a:rPr lang="pt-BR" b="0" dirty="0"/>
              <a:t>Preste muita atenção às instruções nas etapas 1-3. Se as etapas de 1 a 3 forem executadas incorretamente para a </a:t>
            </a:r>
            <a:r>
              <a:rPr lang="pt-BR" b="0" dirty="0" err="1"/>
              <a:t>sub-rede</a:t>
            </a:r>
            <a:r>
              <a:rPr lang="pt-BR" b="0" dirty="0"/>
              <a:t> pública, a </a:t>
            </a:r>
            <a:r>
              <a:rPr lang="pt-BR" b="0" dirty="0" err="1"/>
              <a:t>sub-rede</a:t>
            </a:r>
            <a:r>
              <a:rPr lang="pt-BR" b="0" dirty="0"/>
              <a:t> privada pode estar incorreta.</a:t>
            </a:r>
          </a:p>
          <a:p>
            <a:r>
              <a:rPr lang="pt-BR" b="0" dirty="0"/>
              <a:t>Verifique se a Zona de disponibilidade é us-east-1a. Observação: as salas de aula da AWS usam us-east-1a por padrão.</a:t>
            </a:r>
          </a:p>
          <a:p>
            <a:r>
              <a:rPr lang="pt-BR" b="0" dirty="0"/>
              <a:t>Preste muita atenção aos endereços IP do bloco CIDR. Não é incomum que o 1 e 2 no octeto IP estejam no lugar errado.</a:t>
            </a:r>
          </a:p>
          <a:p>
            <a:endParaRPr lang="pt-BR" b="0" dirty="0"/>
          </a:p>
          <a:p>
            <a:r>
              <a:rPr lang="pt-BR" b="0" dirty="0"/>
              <a:t>Suporte online</a:t>
            </a:r>
          </a:p>
          <a:p>
            <a:r>
              <a:rPr lang="pt-BR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Facilitação de atividades, página 5:</a:t>
            </a:r>
          </a:p>
          <a:p>
            <a:endParaRPr lang="pt-BR" b="0" dirty="0"/>
          </a:p>
          <a:p>
            <a:r>
              <a:rPr lang="pt-BR" b="0" dirty="0"/>
              <a:t>Verifique a compreensão (IP e O)</a:t>
            </a:r>
          </a:p>
          <a:p>
            <a:r>
              <a:rPr lang="pt-BR" b="0" dirty="0"/>
              <a:t>Antes que os alunos criem um gateway de internet:</a:t>
            </a:r>
          </a:p>
          <a:p>
            <a:r>
              <a:rPr lang="pt-BR" b="0" dirty="0"/>
              <a:t>O instrutor pergunta: O que é uma </a:t>
            </a:r>
            <a:r>
              <a:rPr lang="pt-BR" b="0" dirty="0" err="1"/>
              <a:t>sub-rede</a:t>
            </a:r>
            <a:r>
              <a:rPr lang="pt-BR" b="0" dirty="0"/>
              <a:t> privada? Quando você usaria uma </a:t>
            </a:r>
            <a:r>
              <a:rPr lang="pt-BR" b="0" dirty="0" err="1"/>
              <a:t>sub-rede</a:t>
            </a:r>
            <a:r>
              <a:rPr lang="pt-BR" b="0" dirty="0"/>
              <a:t> privada?</a:t>
            </a:r>
          </a:p>
          <a:p>
            <a:r>
              <a:rPr lang="pt-BR" b="0" dirty="0"/>
              <a:t>Informações básicas para informar as respostas: Se uma </a:t>
            </a:r>
            <a:r>
              <a:rPr lang="pt-BR" b="0" dirty="0" err="1"/>
              <a:t>sub-rede</a:t>
            </a:r>
            <a:r>
              <a:rPr lang="pt-BR" b="0" dirty="0"/>
              <a:t> não tiver uma rota para o gateway da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privada. Os recursos em uma </a:t>
            </a:r>
            <a:r>
              <a:rPr lang="pt-BR" b="0" dirty="0" err="1"/>
              <a:t>sub-rede</a:t>
            </a:r>
            <a:r>
              <a:rPr lang="pt-BR" b="0" dirty="0"/>
              <a:t> privada são normalmente aqueles que você deseja manter protegidos contra exposição à Internet.</a:t>
            </a:r>
          </a:p>
          <a:p>
            <a:r>
              <a:rPr lang="pt-BR" b="0" dirty="0"/>
              <a:t>Pergunte: O que é uma </a:t>
            </a:r>
            <a:r>
              <a:rPr lang="pt-BR" b="0" dirty="0" err="1"/>
              <a:t>sub-rede</a:t>
            </a:r>
            <a:r>
              <a:rPr lang="pt-BR" b="0" dirty="0"/>
              <a:t> pública?</a:t>
            </a:r>
          </a:p>
          <a:p>
            <a:r>
              <a:rPr lang="pt-BR" b="0" dirty="0"/>
              <a:t>Resposta: Se o tráfego de uma </a:t>
            </a:r>
            <a:r>
              <a:rPr lang="pt-BR" b="0" dirty="0" err="1"/>
              <a:t>sub-rede</a:t>
            </a:r>
            <a:r>
              <a:rPr lang="pt-BR" b="0" dirty="0"/>
              <a:t> é roteado para um gateway de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pública.</a:t>
            </a:r>
          </a:p>
          <a:p>
            <a:endParaRPr lang="pt-BR" b="0" dirty="0"/>
          </a:p>
          <a:p>
            <a:r>
              <a:rPr lang="pt-BR" b="0" dirty="0"/>
              <a:t>Descolar</a:t>
            </a:r>
          </a:p>
          <a:p>
            <a:r>
              <a:rPr lang="pt-BR" b="0" dirty="0"/>
              <a:t>Garanta que os alunos:</a:t>
            </a:r>
          </a:p>
          <a:p>
            <a:r>
              <a:rPr lang="pt-BR" b="0" dirty="0"/>
              <a:t>Preste muita atenção às instruções nas etapas 1-3. Se as etapas de 1 a 3 forem executadas incorretamente para a </a:t>
            </a:r>
            <a:r>
              <a:rPr lang="pt-BR" b="0" dirty="0" err="1"/>
              <a:t>sub-rede</a:t>
            </a:r>
            <a:r>
              <a:rPr lang="pt-BR" b="0" dirty="0"/>
              <a:t> pública, a </a:t>
            </a:r>
            <a:r>
              <a:rPr lang="pt-BR" b="0" dirty="0" err="1"/>
              <a:t>sub-rede</a:t>
            </a:r>
            <a:r>
              <a:rPr lang="pt-BR" b="0" dirty="0"/>
              <a:t> privada pode estar incorreta.</a:t>
            </a:r>
          </a:p>
          <a:p>
            <a:r>
              <a:rPr lang="pt-BR" b="0" dirty="0"/>
              <a:t>Verifique se a Zona de disponibilidade é us-east-1a. Observação: as salas de aula da AWS usam us-east-1a por padrão.</a:t>
            </a:r>
          </a:p>
          <a:p>
            <a:r>
              <a:rPr lang="pt-BR" b="0" dirty="0"/>
              <a:t>Preste muita atenção aos endereços IP do bloco CIDR. Não é incomum que o 1 e 2 no octeto IP estejam no lugar errado.</a:t>
            </a:r>
          </a:p>
          <a:p>
            <a:endParaRPr lang="pt-BR" b="0" dirty="0"/>
          </a:p>
          <a:p>
            <a:r>
              <a:rPr lang="pt-BR" b="0" dirty="0"/>
              <a:t>Suporte online</a:t>
            </a:r>
          </a:p>
          <a:p>
            <a:r>
              <a:rPr lang="pt-BR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são tabelas de rota e por que você precisa criá-las nesta atividade?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A que cada </a:t>
            </a:r>
            <a:r>
              <a:rPr lang="pt-BR" b="0" dirty="0" err="1"/>
              <a:t>sub-rede</a:t>
            </a:r>
            <a:r>
              <a:rPr lang="pt-BR" b="0" dirty="0"/>
              <a:t> em seu VPC precisa ser associada? (uma tabela de rota)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IGW foi adicionado corretamente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IGW foi anexado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Atividade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Alunos em pares. Peça-lhes que perguntem um ao outro o status de cada requisito feito até agora na atividade e discutam quaisquer problemas ao concluir os requisitos.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Após a etapa 7, o que tem acesso à internet agora? (</a:t>
            </a:r>
            <a:r>
              <a:rPr lang="pt-BR" b="0" dirty="0" err="1"/>
              <a:t>sub-rede</a:t>
            </a:r>
            <a:r>
              <a:rPr lang="pt-BR" b="0" dirty="0"/>
              <a:t> pública)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Se os alunos não conseguirem preencher algum ou todos os requisitos, peça-lhes que: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aluno selecionou a tabela de rota PÚBLICA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Percorra o processo novamente enquanto explica o propósito desta tarefa e o que eles estão tentando realizar em voz alta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novamente se eles associaram sua tabela de rotas à </a:t>
            </a:r>
            <a:r>
              <a:rPr lang="pt-BR" b="0" dirty="0" err="1"/>
              <a:t>sub-rede</a:t>
            </a:r>
            <a:r>
              <a:rPr lang="pt-BR" b="0" dirty="0"/>
              <a:t> adequada. Criar a tabela de rotas não é suficiente; DEVE também ser anexado à </a:t>
            </a:r>
            <a:r>
              <a:rPr lang="pt-BR" b="0" dirty="0" err="1"/>
              <a:t>sub-rede</a:t>
            </a:r>
            <a:r>
              <a:rPr lang="pt-BR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8: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 ao instrutor: Descreva o diagrama mostrando a infraestrutura que você criou até agora.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está associado à </a:t>
            </a:r>
            <a:r>
              <a:rPr lang="pt-BR" b="0" dirty="0" err="1"/>
              <a:t>sub-rede</a:t>
            </a:r>
            <a:r>
              <a:rPr lang="pt-BR" b="0" dirty="0"/>
              <a:t> pública? (tabela de rota pública; rota pública)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está associado à </a:t>
            </a:r>
            <a:r>
              <a:rPr lang="pt-BR" b="0" dirty="0" err="1"/>
              <a:t>sub-rede</a:t>
            </a:r>
            <a:r>
              <a:rPr lang="pt-BR" b="0" dirty="0"/>
              <a:t> privada? (tabela de rota privada; rota privada)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acontece se você não especificar uma zona de disponibilidade ao iniciar uma instância do </a:t>
            </a:r>
            <a:r>
              <a:rPr lang="pt-BR" b="0" dirty="0" err="1"/>
              <a:t>Amazon</a:t>
            </a:r>
            <a:r>
              <a:rPr lang="pt-BR" b="0" dirty="0"/>
              <a:t> EC2? (a opção padrão “sem preferência” será selecionada e a </a:t>
            </a:r>
            <a:r>
              <a:rPr lang="pt-BR" b="0" dirty="0" err="1"/>
              <a:t>sub-rede</a:t>
            </a:r>
            <a:r>
              <a:rPr lang="pt-BR" b="0" dirty="0"/>
              <a:t> será criada em uma Zona de disponibilidade disponível na região)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Quando os alunos estão criando uma tabela de rota privada: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Certifique-se de que selecionaram us-east-1a para AZ e as opções de </a:t>
            </a:r>
            <a:r>
              <a:rPr lang="pt-BR" b="0" dirty="0" err="1"/>
              <a:t>sub-rede</a:t>
            </a:r>
            <a:r>
              <a:rPr lang="pt-BR" b="0" dirty="0"/>
              <a:t> privada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eles associaram a tabela de rota privada à </a:t>
            </a:r>
            <a:r>
              <a:rPr lang="pt-BR" b="0" dirty="0" err="1"/>
              <a:t>sub-rede</a:t>
            </a:r>
            <a:r>
              <a:rPr lang="pt-BR" b="0" dirty="0"/>
              <a:t> privada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eles selecionaram a tabela de rota PRIVADA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Faça-os passar pelo processo novamente; desta vez, peça-lhes que expliquem em voz alta o propósito desta tarefa e o que estão tentando realizar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Peça-lhes que verifiquem se associaram sua tabela de rotas à </a:t>
            </a:r>
            <a:r>
              <a:rPr lang="pt-BR" b="0" dirty="0" err="1"/>
              <a:t>sub-rede</a:t>
            </a:r>
            <a:r>
              <a:rPr lang="pt-BR" b="0" dirty="0"/>
              <a:t> adequada. Criar a tabela de rotas não é suficiente; DEVE também ser anexado à </a:t>
            </a:r>
            <a:r>
              <a:rPr lang="pt-BR" b="0" dirty="0" err="1"/>
              <a:t>sub-rede</a:t>
            </a:r>
            <a:r>
              <a:rPr lang="pt-BR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533400" y="533400"/>
            <a:ext cx="5782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Amazon EC2 in a Non-Default Virtual Private Cloud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399"/>
            <a:ext cx="7772400" cy="45719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B14F64D-2212-BD47-9EE6-A9453FCC4525}"/>
              </a:ext>
            </a:extLst>
          </p:cNvPr>
          <p:cNvSpPr/>
          <p:nvPr userDrawn="1"/>
        </p:nvSpPr>
        <p:spPr>
          <a:xfrm>
            <a:off x="6553200" y="438149"/>
            <a:ext cx="95249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3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092DD8-8C96-2140-8E5E-326D8D8C6B3A}"/>
              </a:ext>
            </a:extLst>
          </p:cNvPr>
          <p:cNvSpPr/>
          <p:nvPr/>
        </p:nvSpPr>
        <p:spPr>
          <a:xfrm>
            <a:off x="109752" y="2779853"/>
            <a:ext cx="5410200" cy="121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FF29F-8B66-3A4E-8316-40B8827D7969}"/>
              </a:ext>
            </a:extLst>
          </p:cNvPr>
          <p:cNvSpPr txBox="1"/>
          <p:nvPr/>
        </p:nvSpPr>
        <p:spPr>
          <a:xfrm>
            <a:off x="368300" y="3111940"/>
            <a:ext cx="24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232F3E"/>
                </a:solidFill>
              </a:rPr>
              <a:t>Criar</a:t>
            </a:r>
            <a:r>
              <a:rPr lang="en-US" sz="2400" dirty="0">
                <a:solidFill>
                  <a:srgbClr val="232F3E"/>
                </a:solidFill>
              </a:rPr>
              <a:t> EC2 com VPC</a:t>
            </a:r>
          </a:p>
        </p:txBody>
      </p:sp>
    </p:spTree>
    <p:extLst>
      <p:ext uri="{BB962C8B-B14F-4D97-AF65-F5344CB8AC3E}">
        <p14:creationId xmlns:p14="http://schemas.microsoft.com/office/powerpoint/2010/main" val="390208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62700" cy="280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EC2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e selecione 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a variedade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Estes são modelos diferentes para diferentes tipos de máquinas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Linux 2 AMI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a variedade de tipos de instância disponíveis. Selecione os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sz="1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details.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passo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3: Configure instance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página, você precisa definir as seguintes configurações: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Subnet: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us-east</a:t>
            </a:r>
            <a:r>
              <a:rPr sz="1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Auto-Assign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(Habilitar)</a:t>
            </a:r>
            <a:r>
              <a:rPr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135" y="7241840"/>
            <a:ext cx="5981065" cy="1510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storage.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precisará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outro volume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EBS)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tags.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tag.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Então, configure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1557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LinuxVPC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1557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MonstrosTI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Configure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group.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Configure um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grupo de segurança (o grupo é atrelado a VPC)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como segue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4533696"/>
            <a:ext cx="797560" cy="691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73100" y="5681624"/>
            <a:ext cx="6261100" cy="1117998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980">
              <a:lnSpc>
                <a:spcPts val="1415"/>
              </a:lnSpc>
              <a:spcBef>
                <a:spcPts val="285"/>
              </a:spcBef>
            </a:pPr>
            <a:r>
              <a:rPr sz="1200" spc="125" dirty="0">
                <a:latin typeface="Arial"/>
                <a:cs typeface="Arial"/>
              </a:rPr>
              <a:t>#!/bin/bash</a:t>
            </a:r>
            <a:endParaRPr sz="1200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-100" dirty="0">
                <a:latin typeface="Arial"/>
                <a:cs typeface="Arial"/>
              </a:rPr>
              <a:t>yum </a:t>
            </a:r>
            <a:r>
              <a:rPr sz="1200" spc="160" dirty="0">
                <a:latin typeface="Arial"/>
                <a:cs typeface="Arial"/>
              </a:rPr>
              <a:t>-y </a:t>
            </a:r>
            <a:r>
              <a:rPr sz="1200" spc="220" dirty="0">
                <a:latin typeface="Arial"/>
                <a:cs typeface="Arial"/>
              </a:rPr>
              <a:t>install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lang="pt-BR" sz="1200" spc="125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100" dirty="0" err="1">
                <a:latin typeface="Arial"/>
                <a:cs typeface="Arial"/>
              </a:rPr>
              <a:t>systemctl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enable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lang="pt-BR" sz="1200" spc="125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100" dirty="0" err="1">
                <a:latin typeface="Arial"/>
                <a:cs typeface="Arial"/>
              </a:rPr>
              <a:t>systemctl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190" dirty="0">
                <a:latin typeface="Arial"/>
                <a:cs typeface="Arial"/>
              </a:rPr>
              <a:t>start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sz="1200" dirty="0">
              <a:latin typeface="Arial"/>
              <a:cs typeface="Arial"/>
            </a:endParaRPr>
          </a:p>
          <a:p>
            <a:pPr marL="93980" marR="375285">
              <a:lnSpc>
                <a:spcPts val="1420"/>
              </a:lnSpc>
              <a:spcBef>
                <a:spcPts val="40"/>
              </a:spcBef>
            </a:pPr>
            <a:r>
              <a:rPr sz="1200" spc="5" dirty="0">
                <a:latin typeface="Arial"/>
                <a:cs typeface="Arial"/>
              </a:rPr>
              <a:t>echo </a:t>
            </a:r>
            <a:r>
              <a:rPr sz="1200" spc="70" dirty="0">
                <a:latin typeface="Arial"/>
                <a:cs typeface="Arial"/>
              </a:rPr>
              <a:t>'&lt;html&gt;&lt;h1&gt;</a:t>
            </a:r>
            <a:r>
              <a:rPr lang="pt-BR" sz="1200" spc="70">
                <a:latin typeface="Arial"/>
                <a:cs typeface="Arial"/>
              </a:rPr>
              <a:t> Na </a:t>
            </a:r>
            <a:r>
              <a:rPr lang="pt-BR" sz="1200" spc="70" dirty="0">
                <a:latin typeface="Arial"/>
                <a:cs typeface="Arial"/>
              </a:rPr>
              <a:t>AWS quem ganha e </a:t>
            </a:r>
            <a:r>
              <a:rPr lang="pt-BR" sz="1200" spc="70" dirty="0" err="1">
                <a:latin typeface="Arial"/>
                <a:cs typeface="Arial"/>
              </a:rPr>
              <a:t>voce</a:t>
            </a:r>
            <a:r>
              <a:rPr lang="pt-BR" sz="1200" spc="70" dirty="0">
                <a:latin typeface="Arial"/>
                <a:cs typeface="Arial"/>
              </a:rPr>
              <a:t>!!</a:t>
            </a:r>
            <a:r>
              <a:rPr sz="1200" spc="135" dirty="0">
                <a:latin typeface="Arial"/>
                <a:cs typeface="Arial"/>
              </a:rPr>
              <a:t>! </a:t>
            </a:r>
            <a:r>
              <a:rPr sz="1200" spc="95" dirty="0">
                <a:latin typeface="Arial"/>
                <a:cs typeface="Arial"/>
              </a:rPr>
              <a:t>&lt;/h1&gt;&lt;/html&gt;' </a:t>
            </a:r>
            <a:r>
              <a:rPr sz="1200" spc="-45" dirty="0">
                <a:latin typeface="Arial"/>
                <a:cs typeface="Arial"/>
              </a:rPr>
              <a:t>&gt;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/var/www/html/index.html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5450" y="4659884"/>
            <a:ext cx="4511549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Role até a parte inferior da página e localize 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etails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seção e expanda se necessário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a seção de detalhes avançados expandida, insira o seguinte script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dentro do campo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User data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88F293-1394-4201-AD56-0FD9EA14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060" y="2286000"/>
            <a:ext cx="1660525" cy="3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58900" y="1685035"/>
            <a:ext cx="5718810" cy="151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Carlito"/>
              <a:buAutoNum type="arabicPeriod"/>
              <a:tabLst>
                <a:tab pos="2413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Group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GrupoSec-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ServidoresLinux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Carlito"/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RegrasLibera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padrão, o Tipo SSH com Porta 22 foi adicionado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marR="5080" indent="-228600">
              <a:lnSpc>
                <a:spcPct val="101699"/>
              </a:lnSpc>
              <a:buAutoNum type="arabicPeriod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localize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debaixo da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Em seguida, altere personalizado </a:t>
            </a:r>
            <a:r>
              <a:rPr lang="pt-BR" sz="1200" spc="-5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200" b="1" i="1" spc="-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0.0.0.0/0</a:t>
            </a:r>
            <a:r>
              <a:rPr sz="1200" i="1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debaixo da opção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launch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spcBef>
                <a:spcPts val="25"/>
              </a:spcBef>
              <a:buFontTx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Carlito"/>
                <a:cs typeface="Carlito"/>
              </a:rPr>
              <a:t>Revise os detalhes, role para baixo e clique </a:t>
            </a:r>
            <a:r>
              <a:rPr lang="pt-BR" sz="1200" b="1" spc="-5" dirty="0" err="1">
                <a:latin typeface="Carlito"/>
                <a:cs typeface="Carlito"/>
              </a:rPr>
              <a:t>Launch</a:t>
            </a:r>
            <a:r>
              <a:rPr lang="pt-BR" sz="1200" spc="-5" dirty="0">
                <a:latin typeface="Carlito"/>
                <a:cs typeface="Carlito"/>
              </a:rPr>
              <a:t>.</a:t>
            </a:r>
            <a:endParaRPr lang="pt-BR" sz="1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071620"/>
            <a:ext cx="499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170"/>
              </a:spcBef>
            </a:pPr>
            <a:r>
              <a:rPr lang="pt-BR" sz="1200" dirty="0">
                <a:latin typeface="Carlito"/>
                <a:cs typeface="Carlito"/>
              </a:rPr>
              <a:t>Este é um exemplo de instantâneo do AWS Management Console</a:t>
            </a:r>
            <a:r>
              <a:rPr sz="1200" spc="-5" dirty="0"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7704835"/>
            <a:ext cx="552323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latin typeface="Carlito"/>
                <a:cs typeface="Carlito"/>
              </a:rPr>
              <a:t>13</a:t>
            </a:r>
            <a:r>
              <a:rPr lang="pt-BR" sz="1200" dirty="0">
                <a:latin typeface="Carlito"/>
                <a:cs typeface="Carlito"/>
              </a:rPr>
              <a:t> Click </a:t>
            </a:r>
            <a:r>
              <a:rPr lang="pt-BR" sz="1200" spc="-5" dirty="0" err="1">
                <a:latin typeface="Carlito"/>
                <a:cs typeface="Carlito"/>
              </a:rPr>
              <a:t>on</a:t>
            </a:r>
            <a:r>
              <a:rPr lang="pt-BR" sz="1200" spc="-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View </a:t>
            </a:r>
            <a:r>
              <a:rPr sz="1200" b="1" dirty="0">
                <a:latin typeface="Carlito"/>
                <a:cs typeface="Carlito"/>
              </a:rPr>
              <a:t>instances </a:t>
            </a:r>
            <a:r>
              <a:rPr lang="pt-BR" sz="1200" spc="-5" dirty="0">
                <a:latin typeface="Carlito"/>
                <a:cs typeface="Carlito"/>
              </a:rPr>
              <a:t>ou navegue até a opção </a:t>
            </a:r>
            <a:r>
              <a:rPr sz="1200" b="1" dirty="0">
                <a:solidFill>
                  <a:srgbClr val="ED7D31"/>
                </a:solidFill>
                <a:latin typeface="Carlito"/>
                <a:cs typeface="Carlito"/>
              </a:rPr>
              <a:t>Instances </a:t>
            </a:r>
            <a:r>
              <a:rPr lang="pt-BR" sz="1200" spc="-5" dirty="0">
                <a:latin typeface="Carlito"/>
                <a:cs typeface="Carlito"/>
              </a:rPr>
              <a:t>na página do painel do </a:t>
            </a:r>
            <a:r>
              <a:rPr lang="pt-BR" sz="1200" spc="-5" dirty="0" err="1">
                <a:latin typeface="Carlito"/>
                <a:cs typeface="Carlito"/>
              </a:rPr>
              <a:t>Amazon</a:t>
            </a:r>
            <a:r>
              <a:rPr lang="pt-BR" sz="1200" spc="-5" dirty="0">
                <a:latin typeface="Carlito"/>
                <a:cs typeface="Carlito"/>
              </a:rPr>
              <a:t> EC2.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5197322"/>
            <a:ext cx="4787900" cy="2443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58900" y="3256194"/>
            <a:ext cx="4997450" cy="82868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65"/>
              </a:spcBef>
            </a:pPr>
            <a:r>
              <a:rPr lang="pt-BR" sz="1200" b="1" dirty="0">
                <a:latin typeface="Carlito"/>
                <a:cs typeface="Carlito"/>
              </a:rPr>
              <a:t>Informação importante</a:t>
            </a:r>
            <a:endParaRPr sz="1200" dirty="0">
              <a:latin typeface="Carlito"/>
              <a:cs typeface="Carlito"/>
            </a:endParaRPr>
          </a:p>
          <a:p>
            <a:pPr marL="568325" marR="312420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568325" algn="l"/>
                <a:tab pos="568960" algn="l"/>
              </a:tabLst>
            </a:pPr>
            <a:r>
              <a:rPr lang="pt-BR" sz="1200" spc="-5" dirty="0">
                <a:latin typeface="Carlito"/>
                <a:cs typeface="Carlito"/>
              </a:rPr>
              <a:t>Você não usará SSH nesta atividade, então certifique-se de </a:t>
            </a:r>
            <a:r>
              <a:rPr sz="1200" b="1" spc="-5" dirty="0">
                <a:latin typeface="Carlito"/>
                <a:cs typeface="Carlito"/>
              </a:rPr>
              <a:t>proceed  </a:t>
            </a:r>
            <a:r>
              <a:rPr sz="1200" b="1" dirty="0">
                <a:latin typeface="Carlito"/>
                <a:cs typeface="Carlito"/>
              </a:rPr>
              <a:t>with a key pair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b="1" spc="-5" dirty="0">
                <a:latin typeface="Carlito"/>
                <a:cs typeface="Carlito"/>
              </a:rPr>
              <a:t>acknowledge</a:t>
            </a:r>
            <a:r>
              <a:rPr sz="1200" spc="-5" dirty="0">
                <a:latin typeface="Carlito"/>
                <a:cs typeface="Carlito"/>
              </a:rPr>
              <a:t>. </a:t>
            </a:r>
            <a:endParaRPr lang="pt-BR" sz="1200" spc="-5" dirty="0">
              <a:latin typeface="Carlito"/>
              <a:cs typeface="Carlito"/>
            </a:endParaRPr>
          </a:p>
          <a:p>
            <a:pPr marL="568325" marR="312420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568325" algn="l"/>
                <a:tab pos="568960" algn="l"/>
              </a:tabLst>
            </a:pPr>
            <a:r>
              <a:rPr lang="pt-BR" sz="1200" spc="-5" dirty="0">
                <a:latin typeface="Carlito"/>
                <a:cs typeface="Carlito"/>
              </a:rPr>
              <a:t>Então clique </a:t>
            </a:r>
            <a:r>
              <a:rPr sz="1200" b="1" dirty="0">
                <a:latin typeface="Carlito"/>
                <a:cs typeface="Carlito"/>
              </a:rPr>
              <a:t>Launch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instances</a:t>
            </a:r>
            <a:r>
              <a:rPr sz="1200" spc="-5" dirty="0">
                <a:latin typeface="Carlito"/>
                <a:cs typeface="Carlito"/>
              </a:rPr>
              <a:t>.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066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99236" y="1371600"/>
            <a:ext cx="6349365" cy="1715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Teste sua página da web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3434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sua Instancia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erver</a:t>
            </a:r>
            <a:r>
              <a:rPr lang="pt-BR"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LinuxTeste</a:t>
            </a:r>
            <a:r>
              <a:rPr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IPV4 public IP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sua área de transferência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uma nova guia do navegador, cole 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IP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endereço em uma nova janela do navegador e observe os resultados.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Veja a mensagem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no seu navegador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Este é um diagrama da infraestrutura que você acabou de construir nesta atividade: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3367364"/>
            <a:ext cx="3553453" cy="267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27100" y="6398056"/>
            <a:ext cx="5918200" cy="1854200"/>
          </a:xfrm>
          <a:custGeom>
            <a:avLst/>
            <a:gdLst/>
            <a:ahLst/>
            <a:cxnLst/>
            <a:rect l="l" t="t" r="r" b="b"/>
            <a:pathLst>
              <a:path w="5918200" h="1854200">
                <a:moveTo>
                  <a:pt x="309036" y="0"/>
                </a:moveTo>
                <a:lnTo>
                  <a:pt x="5918203" y="0"/>
                </a:lnTo>
                <a:lnTo>
                  <a:pt x="5918203" y="1545160"/>
                </a:lnTo>
                <a:lnTo>
                  <a:pt x="5914852" y="1590829"/>
                </a:lnTo>
                <a:lnTo>
                  <a:pt x="5905119" y="1634416"/>
                </a:lnTo>
                <a:lnTo>
                  <a:pt x="5889480" y="1675445"/>
                </a:lnTo>
                <a:lnTo>
                  <a:pt x="5868415" y="1713437"/>
                </a:lnTo>
                <a:lnTo>
                  <a:pt x="5842401" y="1747914"/>
                </a:lnTo>
                <a:lnTo>
                  <a:pt x="5811917" y="1778399"/>
                </a:lnTo>
                <a:lnTo>
                  <a:pt x="5777439" y="1804413"/>
                </a:lnTo>
                <a:lnTo>
                  <a:pt x="5739447" y="1825478"/>
                </a:lnTo>
                <a:lnTo>
                  <a:pt x="5698418" y="1841116"/>
                </a:lnTo>
                <a:lnTo>
                  <a:pt x="5654831" y="1850850"/>
                </a:lnTo>
                <a:lnTo>
                  <a:pt x="5609163" y="1854201"/>
                </a:lnTo>
                <a:lnTo>
                  <a:pt x="0" y="1854201"/>
                </a:lnTo>
                <a:lnTo>
                  <a:pt x="0" y="309037"/>
                </a:lnTo>
                <a:lnTo>
                  <a:pt x="3350" y="263369"/>
                </a:lnTo>
                <a:lnTo>
                  <a:pt x="13084" y="219782"/>
                </a:lnTo>
                <a:lnTo>
                  <a:pt x="28722" y="178754"/>
                </a:lnTo>
                <a:lnTo>
                  <a:pt x="49787" y="140762"/>
                </a:lnTo>
                <a:lnTo>
                  <a:pt x="75801" y="106285"/>
                </a:lnTo>
                <a:lnTo>
                  <a:pt x="106285" y="75801"/>
                </a:lnTo>
                <a:lnTo>
                  <a:pt x="140762" y="49787"/>
                </a:lnTo>
                <a:lnTo>
                  <a:pt x="178754" y="28722"/>
                </a:lnTo>
                <a:lnTo>
                  <a:pt x="219782" y="13084"/>
                </a:lnTo>
                <a:lnTo>
                  <a:pt x="263369" y="3350"/>
                </a:lnTo>
                <a:lnTo>
                  <a:pt x="309036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05916" y="7134859"/>
            <a:ext cx="5445760" cy="952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>
                <a:solidFill>
                  <a:srgbClr val="232F3E"/>
                </a:solidFill>
                <a:latin typeface="Carlito"/>
                <a:cs typeface="Carlito"/>
              </a:rPr>
              <a:t>Você pode executar qualquer número de instâncias do Amazon EC2 em um VPC, desde que seu VPC seja dimensionado de forma adequada para ter um endereço IP atribuído a cada instância. Você está inicialmente limitado a iniciar 20 instâncias do Amazon EC2 a qualquer momento e um tamanho máximo de VPC de / 16 (65.536 IPs). Se desejar aumentar esses limites, você precisa entrar em contato com o suporte da AWS.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2231" y="6544309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78C8DB-C20C-4680-92D2-CA4142C0010E}"/>
              </a:ext>
            </a:extLst>
          </p:cNvPr>
          <p:cNvSpPr txBox="1"/>
          <p:nvPr/>
        </p:nvSpPr>
        <p:spPr>
          <a:xfrm>
            <a:off x="1831831" y="6606726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390003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09295" y="1981200"/>
            <a:ext cx="6353810" cy="672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Bom trabalho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Vamos revisar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iniciou com sucesso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em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que você criou. Você aprendeu como configurar corretamente um VPC e lançar recursos nele, em vez de apenas confiar no VPC padrão que a AWS fornece. Você criou manualmente o VPC do zero e criou e iniciou um servidor da web usando a instância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micro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implantou sua instância no VPC que criou e </a:t>
            </a:r>
            <a:r>
              <a:rPr lang="pt-BR" sz="1200"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não usou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nenhum padrão fornecido pela AWS ou ferramentas do assistente nesta atividade.</a:t>
            </a:r>
          </a:p>
          <a:p>
            <a:pPr marL="12700" marR="5080">
              <a:lnSpc>
                <a:spcPct val="1016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0340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Reserve alguns minutos para voltar a esta atividade passo a passo e certifique-se de entender claramente cada uma das etapas que você concluiu e por que você as concluiu para sua atribuição de tarefa. Você precisará dominar esses processos para ter sucesso em sua carreira de computação em nuvem.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tabelas de rota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Configurou e associou as tabelas de rota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e anexou um gateway de internet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e lançou uma instância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um grupo de segurança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Testou sua página da web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Teste seus conhecimentos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que é um VPC padrão e por que você o usaria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Ao criar sua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pública, o que você deve fazer para torná-la pública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  <a:tabLst>
                <a:tab pos="595884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papel a tabela de rotas desempenha em um VPC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177165" indent="-228600">
              <a:lnSpc>
                <a:spcPct val="101699"/>
              </a:lnSpc>
              <a:tabLst>
                <a:tab pos="412559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não especificar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a zona de disponibilidade ao criar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EC2, o que acontece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  <a:tabLst>
                <a:tab pos="619569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é a configuração padrão de atribuição automática de IP público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33400" y="1447800"/>
            <a:ext cx="6077585" cy="16744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330325" indent="-228600">
              <a:lnSpc>
                <a:spcPct val="101699"/>
              </a:lnSpc>
              <a:spcBef>
                <a:spcPts val="75"/>
              </a:spcBef>
              <a:tabLst>
                <a:tab pos="359092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que acontecerá se você não ajustar a configuração de atribuição automática de IP público para “ativar”?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Descreva o que é um grupo de segurança e por que ele é importante.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que você criou 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privada? Quando você usaria isso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Qual é a finalidade do gateway de internet? Qual é o resultado se você não criar e anexar um gateway de Internet ao seu VPC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object 12"/>
          <p:cNvSpPr/>
          <p:nvPr/>
        </p:nvSpPr>
        <p:spPr>
          <a:xfrm>
            <a:off x="1085850" y="3731628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>
                <a:moveTo>
                  <a:pt x="0" y="0"/>
                </a:moveTo>
                <a:lnTo>
                  <a:pt x="5692140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F9FE9122-4D6A-4630-B21F-5540E124F4F3}"/>
              </a:ext>
            </a:extLst>
          </p:cNvPr>
          <p:cNvSpPr txBox="1"/>
          <p:nvPr/>
        </p:nvSpPr>
        <p:spPr>
          <a:xfrm>
            <a:off x="533400" y="4114800"/>
            <a:ext cx="6365875" cy="2107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Carlito"/>
                <a:cs typeface="Carlito"/>
              </a:rPr>
              <a:t>Limpeza da nuvem – certificar que a VM foi apagada e não esta gerando custos desnecessários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Carlito"/>
                <a:cs typeface="Carlito"/>
              </a:rPr>
              <a:t>Certifique-se de praticar uma boa limpeza na nuvem. Encerre sua instância do </a:t>
            </a:r>
            <a:r>
              <a:rPr lang="pt-BR" sz="1200" dirty="0" err="1">
                <a:latin typeface="Carlito"/>
                <a:cs typeface="Carlito"/>
              </a:rPr>
              <a:t>Amazon</a:t>
            </a:r>
            <a:r>
              <a:rPr lang="pt-BR" sz="1200" dirty="0">
                <a:latin typeface="Carlito"/>
                <a:cs typeface="Carlito"/>
              </a:rPr>
              <a:t> EC2 e exclua seu </a:t>
            </a:r>
            <a:r>
              <a:rPr lang="pt-BR" sz="1200" dirty="0" err="1">
                <a:latin typeface="Carlito"/>
                <a:cs typeface="Carlito"/>
              </a:rPr>
              <a:t>VRTest</a:t>
            </a:r>
            <a:r>
              <a:rPr lang="pt-BR" sz="1200" dirty="0">
                <a:latin typeface="Carlito"/>
                <a:cs typeface="Carlito"/>
              </a:rPr>
              <a:t> </a:t>
            </a:r>
            <a:r>
              <a:rPr lang="pt-BR" sz="1200" dirty="0" err="1">
                <a:latin typeface="Carlito"/>
                <a:cs typeface="Carlito"/>
              </a:rPr>
              <a:t>Amazon</a:t>
            </a:r>
            <a:r>
              <a:rPr lang="pt-BR" sz="1200" dirty="0">
                <a:latin typeface="Carlito"/>
                <a:cs typeface="Carlito"/>
              </a:rPr>
              <a:t> VPC quando não for mais necessário.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Carlito"/>
                <a:cs typeface="Carlito"/>
              </a:rPr>
              <a:t>Recursos</a:t>
            </a: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ct val="101699"/>
              </a:lnSpc>
            </a:pP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https://docs.aws.amazon.com/vpc/latest/userguide/what-is-amazon-vpc.html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https://docs.aws.amazon.com/vpc/latest/userguide/default-vpc.html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https://docs.aws.amazon.com/AWSEC2/latest/UserGuide/using-instance-addressing.html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https://aws.amazon.com/vpc/faqs/#:~:text=Currently%2C%20Amazon%20VPC%20supports%20five,ra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nges%20of%20your%20existing%20network.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6321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33400" y="1143000"/>
            <a:ext cx="7020000" cy="766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Conhecimentos</a:t>
            </a:r>
            <a:endParaRPr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conceitos e avaliação de terminologia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9800"/>
              </a:lnSpc>
              <a:buAutoNum type="arabicPeriod"/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Private Cloud (VPC) é uma rede virtual dedicada à sua conta AWS. Verdade ou Falso ?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Uma </a:t>
            </a:r>
            <a:r>
              <a:rPr lang="pt-BR" sz="1200" b="1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Private Cloud (VPC) 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rede virtual dedicada à sua conta AWS. Nuvem. Isso é verdadeiro ou falso? Explique seu raciocínio.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83210">
              <a:lnSpc>
                <a:spcPct val="109800"/>
              </a:lnSpc>
              <a:buAutoNum type="arabicPeriod" startAt="2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usar o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 para iniciar quantos servidores virtuais forem necessários, configurar a segurança e a rede e gerenciar o armazenamento. O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requer que você preveja o tráfego. Verdade Falso</a:t>
            </a: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2065" marR="283210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Você pode usar 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para iniciar quantos servidores virtuais precisar, configurar a segurança e a rede e gerenciar o armazenamento. 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requer que você preveja o tráfego. Isso é verdadeiro ou falso? Explique seu raciocínio.</a:t>
            </a:r>
          </a:p>
          <a:p>
            <a:pPr marL="12065" marR="283210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O </a:t>
            </a:r>
            <a:r>
              <a:rPr lang="pt-BR" sz="1200" b="1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permite que você amplie ou diminua a escala para lidar com mudanças nos requisitos ou picos de popularidade, reduzindo a necessidade de prever o tráfego.]</a:t>
            </a:r>
          </a:p>
          <a:p>
            <a:pPr marL="12065" marR="283210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11760">
              <a:lnSpc>
                <a:spcPct val="109800"/>
              </a:lnSpc>
              <a:buFont typeface="+mj-lt"/>
              <a:buAutoNum type="arabicPeriod" startAt="3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instâncias são ambientes de computação virtual. Verdade ou Falso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Instâncias são ambientes de computação virtual.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11760">
              <a:lnSpc>
                <a:spcPct val="109800"/>
              </a:lnSpc>
              <a:buFont typeface="+mj-lt"/>
              <a:buAutoNum type="arabicPeriod" startAt="4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não pode iniciar instâncias em seu VPC padrão imediatamente. Verdadeiro ou Falso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Você não pode iniciar instâncias em seu VPC padrão imediatamente.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Seu VPC padrão já está configurado e pronto para uso; você pode iniciar instâncias em seu VPC padrão imediatamente.]</a:t>
            </a:r>
            <a:endParaRPr lang="en-US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941830" defTabSz="1435100">
              <a:lnSpc>
                <a:spcPct val="110000"/>
              </a:lnSpc>
              <a:buAutoNum type="arabicPeriod" startAt="5"/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tabelas de rotas são um conjunto de regras, chamadas rotas, usadas para determinar para onde o tráfego da rede é direcionado. Verdadeiro ou falso ?</a:t>
            </a:r>
          </a:p>
          <a:p>
            <a:pPr marR="1941830">
              <a:lnSpc>
                <a:spcPct val="110000"/>
              </a:lnSpc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As tabelas de rota são um conjunto de regras, chamadas rotas,  usadas para determinar para onde o tráfego da rede é direcionado. Isso é verdadeiro ou falso? Explique seu raciocínio.</a:t>
            </a:r>
          </a:p>
          <a:p>
            <a:pPr marR="1941830">
              <a:lnSpc>
                <a:spcPct val="110000"/>
              </a:lnSpc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  <a:endParaRPr lang="en-US"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pt-BR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9CA8A2A-32D0-1D42-B605-6D8FD8F29AE0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5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016A229-285A-154C-BBA8-297D329C2E5B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52400" y="1143000"/>
            <a:ext cx="10681770" cy="8145370"/>
          </a:xfrm>
          <a:prstGeom prst="rect">
            <a:avLst/>
          </a:prstGeom>
        </p:spPr>
        <p:txBody>
          <a:bodyPr vert="horz" wrap="none" lIns="0" tIns="32384" rIns="0" bIns="0" rtlCol="0">
            <a:spAutoFit/>
          </a:bodyPr>
          <a:lstStyle/>
          <a:p>
            <a:pPr marL="241300" marR="2370455" indent="-229235">
              <a:lnSpc>
                <a:spcPct val="109800"/>
              </a:lnSpc>
              <a:buAutoNum type="arabicPeriod" startAt="6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das opções a seguir atua como um firewall virtual para suas instâncias EC2 para controlar o tráfego </a:t>
            </a:r>
          </a:p>
          <a:p>
            <a:pPr marL="12065" marR="237045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 entrada e saída? </a:t>
            </a:r>
            <a:b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Internet gateway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Default VPC</a:t>
            </a: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Security group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Qual dos itens a seguir atua como um firewall para suas instâncias EC2 para controlar o tráfego de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 saída?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Explique seu raciocínio.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Um grupo de segurança atua como um firewall virtual para suas instâncias EC2 para controlar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tráfego de entrada e saída.]</a:t>
            </a:r>
          </a:p>
          <a:p>
            <a:pPr marL="241300" marR="782955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3682365" indent="-229235">
              <a:lnSpc>
                <a:spcPct val="109800"/>
              </a:lnSpc>
              <a:buAutoNum type="arabicPeriod" startAt="7"/>
              <a:tabLst>
                <a:tab pos="241935" algn="l"/>
              </a:tabLst>
            </a:pP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um intervalo de endereços IP em seu VPC. Verdadeiro ou Falso?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um intervalo de endereços IP em  seu VPC. Isso é verdadeiro ou falso? 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Explique seu raciocínio.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[Resposta: Verdadeiro]</a:t>
            </a:r>
          </a:p>
          <a:p>
            <a:pPr marL="241300" marR="3682365" indent="-229235">
              <a:lnSpc>
                <a:spcPct val="109800"/>
              </a:lnSpc>
              <a:buAutoNum type="arabicPeriod" startAt="7"/>
              <a:tabLst>
                <a:tab pos="241935" algn="l"/>
              </a:tabLst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3596640" indent="-229235">
              <a:lnSpc>
                <a:spcPct val="109800"/>
              </a:lnSpc>
              <a:buAutoNum type="arabicPeriod" startAt="8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das opções a seguir é algo que você anexa ao seu VPC para permitir a comunicação entre os </a:t>
            </a:r>
          </a:p>
          <a:p>
            <a:pPr marL="12065" marR="3596640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recursos em seu VPC e a Internet?</a:t>
            </a:r>
          </a:p>
          <a:p>
            <a:pPr marL="12065" marR="3596640">
              <a:lnSpc>
                <a:spcPct val="109800"/>
              </a:lnSpc>
              <a:tabLst>
                <a:tab pos="241935" algn="l"/>
              </a:tabLst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AMI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A key pair</a:t>
            </a: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An internet gateway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120332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Qual das opções a seguir é algo que você anexa ao seu VPC para permitir a comunicação entre 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recursos em seu VPC e a Internet? Explique seu raciocínio.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Um gateway de Internet é um gateway que você anexa ao seu VPC para permitir a 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entre os recursos em seu VPC e a Internet.]</a:t>
            </a:r>
          </a:p>
          <a:p>
            <a:pPr marL="241300" marR="1203325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2883535" indent="-229235">
              <a:lnSpc>
                <a:spcPct val="109800"/>
              </a:lnSpc>
              <a:buAutoNum type="arabicPeriod" startAt="9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modelo que contém uma configuração de software a partir da qual 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você pode iniciar uma instância, que é uma cópia da AMI em execução como um servidor virtual na nuvem.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Verdadeiro ou Falso?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Uma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modelo que contém uma configuração de software a partir da qual 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você pode iniciar uma instância, que é uma cópia da AMI em execução como um servidor virtual na nuvem.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Isso é verdadeiro ou falso? Explique seu raciocínio.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[Resposta: Verdadeiro]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822960" indent="-229235">
              <a:lnSpc>
                <a:spcPct val="109800"/>
              </a:lnSpc>
              <a:spcBef>
                <a:spcPts val="5"/>
              </a:spcBef>
              <a:buAutoNum type="arabicPeriod" startAt="10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par de chaves consiste em uma chave privada e uma chave pública. 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armazena a chave 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privada e você armazena a chave pública. Verdadeiro ou falso?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Um par de chaves consiste em uma chave privada e uma chave pública.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armazena a chave privada e você armazena a chave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pública.Isso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verdadeiro ou falso?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Explique seu raciocínio.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</a:t>
            </a:r>
            <a:r>
              <a:rPr lang="pt-BR" sz="1200" b="1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armazena a chave pública e você armazena a chave privada.]</a:t>
            </a:r>
            <a:endParaRPr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5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12737" y="1143000"/>
            <a:ext cx="7146925" cy="462774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1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das Tarefas</a:t>
            </a:r>
            <a:endParaRPr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marR="814705" indent="-176213">
              <a:lnSpc>
                <a:spcPct val="109800"/>
              </a:lnSpc>
              <a:buAutoNum type="arabicPeriod"/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motivo pelo qual você usou um VPC não padrão nesta atividade foi porque você precisava de uma instância do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que pudesse ser usada para testes intermitentes.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False?</a:t>
            </a:r>
          </a:p>
          <a:p>
            <a:pPr marL="176213" marR="814705">
              <a:lnSpc>
                <a:spcPct val="109800"/>
              </a:lnSpc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O motivo pelo qual você usou um VPC não padrão nesta atividade foi porque você precisava de uma instância do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que pudesse ser usada para testes intermitentes. Isso é verdadeiro ou falso? Explique seu raciocínio.</a:t>
            </a:r>
          </a:p>
          <a:p>
            <a:pPr marL="176213" marR="814705">
              <a:lnSpc>
                <a:spcPct val="109800"/>
              </a:lnSpc>
            </a:pP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Você usou um VPC não padrão nesta atividade porque precisava de uma instância do </a:t>
            </a:r>
            <a:r>
              <a:rPr lang="pt-BR" sz="1100" b="1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que pudesse ser usada para testes de longo prazo.]</a:t>
            </a:r>
          </a:p>
          <a:p>
            <a:pPr marL="176213" marR="814705">
              <a:lnSpc>
                <a:spcPct val="109800"/>
              </a:lnSpc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marR="1000125" indent="-176213">
              <a:lnSpc>
                <a:spcPct val="109800"/>
              </a:lnSpc>
              <a:buAutoNum type="arabicPeriod" startAt="2"/>
              <a:tabLst>
                <a:tab pos="469900" algn="l"/>
              </a:tabLst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fazer uma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ter acesso à Internet, associe 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a uma tabela de rotas que tenha uma rota para a Internet por meio de um gateway de Internet. Verdadeiro falso</a:t>
            </a:r>
          </a:p>
          <a:p>
            <a:pPr marL="176213" marR="1000125">
              <a:lnSpc>
                <a:spcPct val="109800"/>
              </a:lnSpc>
              <a:tabLst>
                <a:tab pos="469900" algn="l"/>
              </a:tabLst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Para fazer uma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ter acesso à Internet, associe 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a uma tabela de rotas que tenha uma rota para a Internet por meio de um gateway de Internet. Isso é verdadeiro ou falso? Explique seu raciocínio.</a:t>
            </a:r>
          </a:p>
          <a:p>
            <a:pPr marL="176213" marR="1000125">
              <a:lnSpc>
                <a:spcPct val="109800"/>
              </a:lnSpc>
              <a:tabLst>
                <a:tab pos="469900" algn="l"/>
              </a:tabLst>
            </a:pP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  <a:endParaRPr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1040130" defTabSz="179388">
              <a:lnSpc>
                <a:spcPct val="109800"/>
              </a:lnSpc>
              <a:buAutoNum type="arabicPeriod" startAt="3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Qual é uma afirmação verdadeira?</a:t>
            </a:r>
          </a:p>
          <a:p>
            <a:pPr marL="228600" marR="1040130" indent="-228600" defTabSz="179388">
              <a:lnSpc>
                <a:spcPct val="109800"/>
              </a:lnSpc>
              <a:buAutoNum type="alphaLcPeriod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O gateway de internet conecta sua nuvem privada virtual à internet.</a:t>
            </a:r>
          </a:p>
          <a:p>
            <a:pPr marL="228600" marR="1040130" indent="-228600" defTabSz="179388">
              <a:lnSpc>
                <a:spcPct val="109800"/>
              </a:lnSpc>
              <a:buAutoNum type="alphaLcPeriod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b. Uma </a:t>
            </a:r>
            <a:r>
              <a:rPr lang="pt-BR" sz="11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 privada se conecta à Internet por meio de um gateway de Internet.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c. Os gateways da Internet podem causar riscos de disponibilidade e restrições de largura de banda no tráfego da rede.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Diga: Qual das três afirmações é verdadeira? Explique seu raciocínio.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b="1" spc="-5" dirty="0">
                <a:latin typeface="Calibri" panose="020F0502020204030204" pitchFamily="34" charset="0"/>
                <a:cs typeface="Calibri" panose="020F0502020204030204" pitchFamily="34" charset="0"/>
              </a:rPr>
              <a:t>[Resposta: O gateway de internet conecta sua nuvem privada virtual à internet.]</a:t>
            </a:r>
            <a:br>
              <a:rPr lang="en-US" sz="11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DEF4C59-F45B-8D49-8B06-B863125117E7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2400" y="1066800"/>
            <a:ext cx="11169917" cy="6222152"/>
          </a:xfrm>
          <a:prstGeom prst="rect">
            <a:avLst/>
          </a:prstGeom>
        </p:spPr>
        <p:txBody>
          <a:bodyPr vert="horz" wrap="none" lIns="0" tIns="32384" rIns="0" bIns="0" rtlCol="0">
            <a:spAutoFit/>
          </a:bodyPr>
          <a:lstStyle/>
          <a:p>
            <a:pPr marL="176213" marR="1127760" indent="-176213">
              <a:lnSpc>
                <a:spcPct val="110900"/>
              </a:lnSpc>
              <a:buAutoNum type="arabicPeriod" startAt="4"/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iniciar uma instância no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EC2, você deve especificar a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qual iniciar a instância.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Verdadeiro Falso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 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Ao iniciar uma instância no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EC2, você deve especificar a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qual iniciar a instância.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Isso é verdadeiro ou falso? Explique seu raciocínio.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b="1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268288" marR="1127760">
              <a:lnSpc>
                <a:spcPct val="110900"/>
              </a:lnSpc>
            </a:pP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787400" indent="-228600">
              <a:lnSpc>
                <a:spcPct val="110900"/>
              </a:lnSpc>
              <a:buFont typeface="+mj-lt"/>
              <a:buAutoNum type="arabicPeriod" startAt="5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usou tabelas de rota nesta atividade por qual dos seguintes motivos?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controlar para onde o tráfego da rede é direcionado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realizar a tradução de endereços de rede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isolar logicamente sua rede</a:t>
            </a:r>
          </a:p>
          <a:p>
            <a:pPr marL="176213" marR="787400">
              <a:lnSpc>
                <a:spcPct val="1109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Pergunte: Você usou tabelas de rota nesta atividade por qual dos seguintes motivos? Explique seu raciocínio.</a:t>
            </a:r>
          </a:p>
          <a:p>
            <a:pPr marL="176213" marR="787400">
              <a:lnSpc>
                <a:spcPct val="1109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para controlar para onde o tráfego da rede é direcionado]</a:t>
            </a:r>
          </a:p>
          <a:p>
            <a:pPr marL="176213" marR="787400">
              <a:lnSpc>
                <a:spcPct val="110900"/>
              </a:lnSpc>
            </a:pP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lnSpc>
                <a:spcPct val="100000"/>
              </a:lnSpc>
              <a:spcBef>
                <a:spcPts val="130"/>
              </a:spcBef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chave pública que a AWS armazena e um arquivo de chave privada que você armazena permitem que você 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conecte à sua instância com segurança.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 : Uma chave pública que a AWS armazena e um arquivo de chave privada que você armazena permitem 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você se conecte à sua instância com segurança.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Isso é verdadeiro ou falso? Explique seu raciocínio.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6213" marR="3952875" indent="-176213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definir a atribuição automática de IP público  para habilitar, você ... Diga: Ao definir a atribuição automática de 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público para habilitar, você ...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a atribuição automática de IP público permite que seu EC2 seja atribuído a um endereço IP público.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você não selecionar isso, seu EC2 não receberá um endereço IP público. Você receberá apenas um número 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recurso da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(ARN) e um endereço IP privado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é um endereço IP público.]</a:t>
            </a:r>
            <a:endParaRPr lang="en-US"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endParaRPr lang="en-US"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baseada em desempenho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Peça aos alunos que lancem um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em uma nuvem privada virtual não padrão com base em suas 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próprias ideias. Conforme os alunos criam seus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VPCs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peça-lhes que documentem seu trabalho com um diagrama 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inclui rótulos e legendas.</a:t>
            </a: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6E29891-F587-7542-BBDB-C9417F013FE9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813052"/>
            <a:ext cx="4577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Leia-me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spc="-5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nova startup que planeja conquistar a indústria fonográfica e o mundo com seu novo produto </a:t>
            </a:r>
            <a:r>
              <a:rPr lang="pt-BR" sz="1200" spc="-5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BitBanger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aplicativo de mixagem de música baseado na web.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2956052"/>
            <a:ext cx="4552315" cy="18943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o mais novo membro da equipe da nuvem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você está encarregado de lançar a infraestrutura para fins de teste de software dentro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Virtual Private Cloud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VPC) padrão da organização.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Usar 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VPC padrão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permite testes esporádicos.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instâncias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Compute Cloud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EC2) que compõem a infraestrutura são ativadas rapidamente, usadas para teste e, em seguida, encerradas. (Você não precisa criar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para testes intermitentes, pois não há requisitos de negócios de longo prazo.)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735" y="5029200"/>
            <a:ext cx="4415790" cy="15303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Desde que você começou a trabalhar em sua tarefa, os requisitos de teste mudaram porque o novo projeto de reconhecimento de voz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está progredindo rapidamente.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é solicitado a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uma nova VPC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qual pode implantar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que pode ser usada para testes de longo prazo.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infraestrutura de teste requer apenas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107" y="6629400"/>
            <a:ext cx="4549775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Como implantar uma instância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EC2 em um VPC não padrão é diferente de usar o VPC padrão fornecido com a conta, esta é sua chance de colocar suas habilidades à prova e mostrar o que você pode fazer.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0" y="1930514"/>
            <a:ext cx="2133600" cy="6311900"/>
          </a:xfrm>
          <a:custGeom>
            <a:avLst/>
            <a:gdLst/>
            <a:ahLst/>
            <a:cxnLst/>
            <a:rect l="l" t="t" r="r" b="b"/>
            <a:pathLst>
              <a:path w="2133600" h="6311900">
                <a:moveTo>
                  <a:pt x="355605" y="0"/>
                </a:moveTo>
                <a:lnTo>
                  <a:pt x="2133601" y="0"/>
                </a:lnTo>
                <a:lnTo>
                  <a:pt x="2133601" y="5956303"/>
                </a:lnTo>
                <a:lnTo>
                  <a:pt x="2130354" y="6004555"/>
                </a:lnTo>
                <a:lnTo>
                  <a:pt x="2120898" y="6050835"/>
                </a:lnTo>
                <a:lnTo>
                  <a:pt x="2105656" y="6094718"/>
                </a:lnTo>
                <a:lnTo>
                  <a:pt x="2085050" y="6135780"/>
                </a:lnTo>
                <a:lnTo>
                  <a:pt x="2059506" y="6173599"/>
                </a:lnTo>
                <a:lnTo>
                  <a:pt x="2029447" y="6207749"/>
                </a:lnTo>
                <a:lnTo>
                  <a:pt x="1995296" y="6237809"/>
                </a:lnTo>
                <a:lnTo>
                  <a:pt x="1957478" y="6263353"/>
                </a:lnTo>
                <a:lnTo>
                  <a:pt x="1916415" y="6283958"/>
                </a:lnTo>
                <a:lnTo>
                  <a:pt x="1872532" y="6299201"/>
                </a:lnTo>
                <a:lnTo>
                  <a:pt x="1826253" y="6308657"/>
                </a:lnTo>
                <a:lnTo>
                  <a:pt x="1778001" y="6311903"/>
                </a:lnTo>
                <a:lnTo>
                  <a:pt x="0" y="6311903"/>
                </a:lnTo>
                <a:lnTo>
                  <a:pt x="0" y="355603"/>
                </a:lnTo>
                <a:lnTo>
                  <a:pt x="3246" y="307349"/>
                </a:lnTo>
                <a:lnTo>
                  <a:pt x="12702" y="261069"/>
                </a:lnTo>
                <a:lnTo>
                  <a:pt x="27945" y="217186"/>
                </a:lnTo>
                <a:lnTo>
                  <a:pt x="48550" y="176123"/>
                </a:lnTo>
                <a:lnTo>
                  <a:pt x="74094" y="138304"/>
                </a:lnTo>
                <a:lnTo>
                  <a:pt x="104154" y="104153"/>
                </a:lnTo>
                <a:lnTo>
                  <a:pt x="138305" y="74094"/>
                </a:lnTo>
                <a:lnTo>
                  <a:pt x="176124" y="48550"/>
                </a:lnTo>
                <a:lnTo>
                  <a:pt x="217187" y="27945"/>
                </a:lnTo>
                <a:lnTo>
                  <a:pt x="261071" y="12702"/>
                </a:lnTo>
                <a:lnTo>
                  <a:pt x="307351" y="3246"/>
                </a:lnTo>
                <a:lnTo>
                  <a:pt x="35560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607354" y="3218180"/>
            <a:ext cx="1719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2571" y="3617467"/>
            <a:ext cx="1747520" cy="107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2571" y="4717796"/>
            <a:ext cx="1747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Carlito"/>
                <a:cs typeface="Carlito"/>
              </a:rPr>
              <a:t>Time de execução</a:t>
            </a:r>
            <a:r>
              <a:rPr sz="1200" b="1" dirty="0">
                <a:solidFill>
                  <a:srgbClr val="262626"/>
                </a:solidFill>
                <a:latin typeface="Carlito"/>
                <a:cs typeface="Carlito"/>
              </a:rPr>
              <a:t>: </a:t>
            </a:r>
            <a:r>
              <a:rPr sz="1200" dirty="0">
                <a:solidFill>
                  <a:srgbClr val="262626"/>
                </a:solidFill>
                <a:latin typeface="Carlito"/>
                <a:cs typeface="Carlito"/>
              </a:rPr>
              <a:t>60</a:t>
            </a:r>
            <a:r>
              <a:rPr sz="1200" spc="-70" dirty="0">
                <a:solidFill>
                  <a:srgbClr val="262626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262626"/>
                </a:solidFill>
                <a:latin typeface="Carlito"/>
                <a:cs typeface="Carlito"/>
              </a:rPr>
              <a:t>min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2571" y="5114035"/>
            <a:ext cx="1584325" cy="641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Requisitos: 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7645" y="6199589"/>
            <a:ext cx="1654175" cy="1098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14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Obtendo ajuda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você tiver problemas ao concluir esta atividade, peça ajuda ao seu instrutor.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66790" y="2303731"/>
            <a:ext cx="797560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6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314643"/>
            <a:ext cx="633285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vai criar uma nova nuvem privada virtual (VPC) e implantar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na rede que você criar. Devido aos seus requisitos de caso de uso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você não usará o VPC padrão nesta atividade. Você criará manualmente seu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VPC, criará e iniciará um servidor da web usando uma instância t-2 micro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 implantará sua instância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que você criar.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criará o novo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sem usar a ferramenta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Wizard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 VPC padrão e zonas de disponibilidade que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Web Services (AWS) fornece.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83860"/>
            <a:ext cx="3886200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Objetivos da tarefa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tabelas de rota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e associe as tabelas de rota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e anexe um gateway de internet (IGW)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e lance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 grupo de segurança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Teste sua página da 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379885"/>
            <a:ext cx="556260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vai aprender como: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um novo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completo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dentro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" y="7153491"/>
            <a:ext cx="452755" cy="452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325372" y="7208011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3554096"/>
            <a:ext cx="2194560" cy="1208664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Dica profissional</a:t>
            </a:r>
          </a:p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AWS cria um VPC padrão que está pronto para você usar para que você não precise criar e configurar seu próprio VPC.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3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5270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Carlito"/>
                <a:cs typeface="Carlito"/>
              </a:rPr>
              <a:t>O diagrama abaixo mostra a infraestrutura que você construirá nesta atividade: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4684267"/>
            <a:ext cx="6419215" cy="451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uma nuvem privada virtual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VPC é uma rede virtual isolada logicamente de outras redes na nuvem AWS. Siga estas etapas para começar:</a:t>
            </a: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25145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Console,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e selecione VPC na categoria Network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Delivery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VPC 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Busque e selecione </a:t>
            </a:r>
            <a:r>
              <a:rPr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200" b="1" i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pt-BR" sz="1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i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69900" algn="l"/>
                <a:tab pos="146939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os seguintes atributos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lang="pt-BR" sz="1200" b="1" spc="-2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CIDR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block: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IPv6 CIDR: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IPv6 CIDR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Tenancy: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criou sua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VPC, vamos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tabelas de roteamento, um gateway de Internet (IGW) e configurar as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tabelas de roteamento necessárias.</a:t>
            </a:r>
          </a:p>
          <a:p>
            <a:pPr marL="241300" marR="5080">
              <a:lnSpc>
                <a:spcPct val="1016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Subtarefa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contêm agrupamentos lógicos de recursos e geralmente são como você segmenta uma rede para segurança.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é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associada a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tabela de rotas que tem uma rota para a Internet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meio de um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 gateway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é onde você iniciará a instância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8382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começar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1" y="1882525"/>
            <a:ext cx="3429000" cy="2765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1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58890" cy="4844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Dashboard,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 subnet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com os seguintes atributos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-Publica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RedeVirtual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Zone:</a:t>
            </a:r>
            <a:r>
              <a:rPr sz="12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CIDR block*: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uma nova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Private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repetindo os passos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“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RedeVirtual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Zone:</a:t>
            </a:r>
            <a:r>
              <a:rPr sz="12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CIDR block*:</a:t>
            </a:r>
            <a:r>
              <a:rPr sz="1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pt-BR" sz="1200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spcBef>
                <a:spcPts val="2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privada é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associada a uma tabela de rota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permite a comunicação de recursos dentro de sua nuvem privada virtual e não se conecta à Internet por meio de um gateway de Internet.</a:t>
            </a: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recursos em uma </a:t>
            </a:r>
            <a:r>
              <a:rPr lang="pt-BR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são normalmente aqueles que você deseja manter protegidos contra exposição à Internet.</a:t>
            </a: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não fornecerá recursos para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nesta atividade, mas precisa saber como criar uma.</a:t>
            </a:r>
          </a:p>
          <a:p>
            <a:pPr marL="12700" marR="5080" indent="34290">
              <a:lnSpc>
                <a:spcPct val="102099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7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58890" cy="71763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 gateway de internet</a:t>
            </a: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gateway de Internet é um componente VPC dimensionado horizontalmente, redundante e altamente disponível que permite a comunicação entre seu VPC e a Internet. Um gateway de Internet serve a dois propósitos: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fornecer um destino em suas tabelas de rota VPC para tráfego roteável pela Internet;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executar conversão de endereço de rede (NAT) para instâncias que tenham endereços IPv4 públicos atribuídos.</a:t>
            </a: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gateway de internet suporta tráfego IPv4 e IPv6. Isso não causa riscos de disponibilidade ou restrições de largura de banda em seu tráfego de rede. Essencialmente, o gateway de internet conecta sua nuvem privada virtual à internet. Siga estas etapas para começar: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na barra lateral esquerda.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Insira uma etiqueta de nome: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MeuGWdeInternet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Subtarefa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Anexe seu gateway de internet ao VPC</a:t>
            </a: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gateway de Internet foi criado e agora precisa ser conectado ao seu VPC.</a:t>
            </a:r>
          </a:p>
          <a:p>
            <a:pPr marL="12700">
              <a:lnSpc>
                <a:spcPct val="10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barra lateral esquerda.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o 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observe o estado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“Não associado”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e realce 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 de Internet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vá para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Attach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caixa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disponíveis, clique e selecione a opção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da lista e clique em anexar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 de Internet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Seu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agora está conectado ao seu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4DCCC1-054F-43A8-9582-5E97803E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24600"/>
            <a:ext cx="5257800" cy="1391593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78605C2-CAE1-4223-ADAC-8119F59B6592}"/>
              </a:ext>
            </a:extLst>
          </p:cNvPr>
          <p:cNvSpPr/>
          <p:nvPr/>
        </p:nvSpPr>
        <p:spPr>
          <a:xfrm>
            <a:off x="4419600" y="7239000"/>
            <a:ext cx="838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09600" y="5867400"/>
            <a:ext cx="6361430" cy="388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Criar tabelas de rota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Uma tabela de rotas contém um conjunto de regras, chamadas rotas, que são usadas para determinar </a:t>
            </a:r>
            <a:r>
              <a:rPr lang="pt-BR" sz="1200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onde o tráfego de rede de sua </a:t>
            </a:r>
            <a:r>
              <a:rPr lang="pt-BR" sz="1200" spc="-5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gateway é direcionado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Seu VPC tem um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roteador implícito (IP da AWS)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você usa tabelas de rotas para controlar para onde o tráfego de rede é direcionado.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200" spc="-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seu VPC deve ser associada a uma tabela de rota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que controla o roteamento da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(tabela de rota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pode associar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explicitamente uma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uma tabela de rota específica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Caso contrário, 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implicitamente associada à tabela de rota principal.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só pode ser associada a uma tabela de rota por vez, mas você pode associar várias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à mesma tabela de rota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começar: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clique em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082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azul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 route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tabela de rota com: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 </a:t>
            </a:r>
            <a:r>
              <a:rPr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e-Publica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aperte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2838144"/>
            <a:ext cx="6064250" cy="2673041"/>
          </a:xfrm>
          <a:custGeom>
            <a:avLst/>
            <a:gdLst/>
            <a:ahLst/>
            <a:cxnLst/>
            <a:rect l="l" t="t" r="r" b="b"/>
            <a:pathLst>
              <a:path w="6064250" h="1682750">
                <a:moveTo>
                  <a:pt x="280465" y="0"/>
                </a:moveTo>
                <a:lnTo>
                  <a:pt x="6064253" y="0"/>
                </a:lnTo>
                <a:lnTo>
                  <a:pt x="6064253" y="1402280"/>
                </a:lnTo>
                <a:lnTo>
                  <a:pt x="6060582" y="1447774"/>
                </a:lnTo>
                <a:lnTo>
                  <a:pt x="6049954" y="1490931"/>
                </a:lnTo>
                <a:lnTo>
                  <a:pt x="6032948" y="1531173"/>
                </a:lnTo>
                <a:lnTo>
                  <a:pt x="6010139" y="1567923"/>
                </a:lnTo>
                <a:lnTo>
                  <a:pt x="5982105" y="1600603"/>
                </a:lnTo>
                <a:lnTo>
                  <a:pt x="5949425" y="1628636"/>
                </a:lnTo>
                <a:lnTo>
                  <a:pt x="5912675" y="1651445"/>
                </a:lnTo>
                <a:lnTo>
                  <a:pt x="5872433" y="1668452"/>
                </a:lnTo>
                <a:lnTo>
                  <a:pt x="5829277" y="1679080"/>
                </a:lnTo>
                <a:lnTo>
                  <a:pt x="5783783" y="1682750"/>
                </a:lnTo>
                <a:lnTo>
                  <a:pt x="0" y="1682750"/>
                </a:lnTo>
                <a:lnTo>
                  <a:pt x="0" y="280465"/>
                </a:lnTo>
                <a:lnTo>
                  <a:pt x="3670" y="234972"/>
                </a:lnTo>
                <a:lnTo>
                  <a:pt x="14298" y="191816"/>
                </a:lnTo>
                <a:lnTo>
                  <a:pt x="31304" y="151575"/>
                </a:lnTo>
                <a:lnTo>
                  <a:pt x="54113" y="114825"/>
                </a:lnTo>
                <a:lnTo>
                  <a:pt x="82146" y="82146"/>
                </a:lnTo>
                <a:lnTo>
                  <a:pt x="114825" y="54113"/>
                </a:lnTo>
                <a:lnTo>
                  <a:pt x="151575" y="31304"/>
                </a:lnTo>
                <a:lnTo>
                  <a:pt x="191816" y="14298"/>
                </a:lnTo>
                <a:lnTo>
                  <a:pt x="234972" y="3670"/>
                </a:lnTo>
                <a:lnTo>
                  <a:pt x="28046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55980" y="3565652"/>
            <a:ext cx="5773420" cy="1945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reserva os primeiros quatro (4) endereços IP e o último (1) endereço IP de cada </a:t>
            </a:r>
            <a:r>
              <a:rPr lang="pt-B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fins de rede IP.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Rede 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10.0.1.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1-4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 – os nossos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10.0.1.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5-254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Rede 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10.0.2.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1-4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 – os nossos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10.0.2.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5-254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padrão, você pode criar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VPC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 você gostaria de criar mais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 entrar em contato com o suporte da AWS.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2040" y="297561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173D8C-CFAC-4E2B-8B8F-72BE0895FC35}"/>
              </a:ext>
            </a:extLst>
          </p:cNvPr>
          <p:cNvSpPr txBox="1"/>
          <p:nvPr/>
        </p:nvSpPr>
        <p:spPr>
          <a:xfrm>
            <a:off x="1684332" y="3045269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69968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1700" y="1685035"/>
            <a:ext cx="6197600" cy="13225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localize a página e 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selecione a caixa ao lado da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tabela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 rotas públicas </a:t>
            </a:r>
            <a:b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-Publica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75"/>
              </a:spcBef>
              <a:buAutoNum type="arabicPeriod" startAt="3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Aba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Routes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observe que a rota é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local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precisa adicionar uma rota para a internet usando o IGW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Edit routes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seguida, clique no botão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3931720"/>
            <a:ext cx="6061710" cy="41822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6985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Digite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0.0.0.0/0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6985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Targed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use a janela suspensa e clique em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o seu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e clique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depois 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rlito"/>
              <a:buAutoNum type="arabicPeriod" startAt="5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165" indent="-228600">
              <a:lnSpc>
                <a:spcPct val="101699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sua tabela de rotas públicas ainda selecionada, localize e clique na guia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Subnet associations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perto da parte inferior da página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 startAt="5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ter que redimensionar os cabeçalhos das colunas para ler corretamente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Em seguida, clique e realce seu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Save.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2860">
              <a:lnSpc>
                <a:spcPct val="101699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tabela de rotas com a rota que você criou para 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agora está associada à sua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pública.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pública agora tem acesso à Internet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10" y="3164789"/>
            <a:ext cx="6926580" cy="609719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7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690" marR="214629" indent="-228600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567690" algn="l"/>
                <a:tab pos="568325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que a tabela de rota pública não está associada a nenhuma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7690" marR="214629" indent="-228600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567690" algn="l"/>
                <a:tab pos="568325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precisa anexar esta tabela de rota à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apropriada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6700" y="8793941"/>
            <a:ext cx="6968490" cy="81092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7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 para criar uma Rota 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055" marR="111760" indent="-228600">
              <a:lnSpc>
                <a:spcPct val="101699"/>
              </a:lnSpc>
              <a:spcBef>
                <a:spcPts val="50"/>
              </a:spcBef>
              <a:buFont typeface="Symbol"/>
              <a:buChar char=""/>
              <a:tabLst>
                <a:tab pos="567055" algn="l"/>
                <a:tab pos="567690" algn="l"/>
              </a:tabLst>
            </a:pP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não precisará criar uma nova rota para sua tabela de rotas privadas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mas precisará associar a tabela de rotas privadas à sua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privada. Observe que a tabela de rota pública não está associada a nenhuma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8B8509-5D6B-4896-B9F6-7F28EEDA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67400"/>
            <a:ext cx="6061710" cy="17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184005" y="5023652"/>
            <a:ext cx="3804439" cy="2901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73100" y="1685035"/>
            <a:ext cx="6383655" cy="3163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uma tabela de Rota 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Repita as sete etapas acima; desta vez editando seu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Preste muita atenção e certifique-se de selecionar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para o AZ (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Zone) e 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Private subnet.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082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azul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tabela de rota com: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-Privada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aperte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Dentro de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sua tabela de rotas privada selecionada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RouteTablePrivada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localize e clique na guia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perto da parte inferior da página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diagrama abaixo mostra a infraestrutura que você criou até agora nesta atividade: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00" y="8172970"/>
            <a:ext cx="6592697" cy="1447800"/>
          </a:xfrm>
          <a:custGeom>
            <a:avLst/>
            <a:gdLst/>
            <a:ahLst/>
            <a:cxnLst/>
            <a:rect l="l" t="t" r="r" b="b"/>
            <a:pathLst>
              <a:path w="6191250" h="1949450">
                <a:moveTo>
                  <a:pt x="324912" y="0"/>
                </a:moveTo>
                <a:lnTo>
                  <a:pt x="6191253" y="0"/>
                </a:lnTo>
                <a:lnTo>
                  <a:pt x="6191253" y="1624540"/>
                </a:lnTo>
                <a:lnTo>
                  <a:pt x="6187730" y="1672553"/>
                </a:lnTo>
                <a:lnTo>
                  <a:pt x="6177496" y="1718378"/>
                </a:lnTo>
                <a:lnTo>
                  <a:pt x="6161055" y="1761513"/>
                </a:lnTo>
                <a:lnTo>
                  <a:pt x="6138907" y="1801456"/>
                </a:lnTo>
                <a:lnTo>
                  <a:pt x="6111557" y="1837704"/>
                </a:lnTo>
                <a:lnTo>
                  <a:pt x="6079507" y="1869755"/>
                </a:lnTo>
                <a:lnTo>
                  <a:pt x="6043259" y="1897105"/>
                </a:lnTo>
                <a:lnTo>
                  <a:pt x="6003316" y="1919252"/>
                </a:lnTo>
                <a:lnTo>
                  <a:pt x="5960180" y="1935694"/>
                </a:lnTo>
                <a:lnTo>
                  <a:pt x="5914355" y="1945928"/>
                </a:lnTo>
                <a:lnTo>
                  <a:pt x="5866343" y="1949451"/>
                </a:lnTo>
                <a:lnTo>
                  <a:pt x="0" y="1949451"/>
                </a:lnTo>
                <a:lnTo>
                  <a:pt x="0" y="324913"/>
                </a:lnTo>
                <a:lnTo>
                  <a:pt x="3522" y="276899"/>
                </a:lnTo>
                <a:lnTo>
                  <a:pt x="13756" y="231073"/>
                </a:lnTo>
                <a:lnTo>
                  <a:pt x="30198" y="187937"/>
                </a:lnTo>
                <a:lnTo>
                  <a:pt x="52345" y="147994"/>
                </a:lnTo>
                <a:lnTo>
                  <a:pt x="79695" y="111746"/>
                </a:lnTo>
                <a:lnTo>
                  <a:pt x="111745" y="79695"/>
                </a:lnTo>
                <a:lnTo>
                  <a:pt x="147994" y="52345"/>
                </a:lnTo>
                <a:lnTo>
                  <a:pt x="187937" y="30198"/>
                </a:lnTo>
                <a:lnTo>
                  <a:pt x="231073" y="13756"/>
                </a:lnTo>
                <a:lnTo>
                  <a:pt x="276899" y="3522"/>
                </a:lnTo>
                <a:lnTo>
                  <a:pt x="324912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44550" y="8839200"/>
            <a:ext cx="6383147" cy="7823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Ao iniciar uma instância do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EC2, você deve especificar a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na qual iniciar a instância.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A instância será iniciada na zona de disponibilidade associada à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especificada.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Se você não especificar uma Zona de disponibilidade, a opção padrão “sem preferência” será selecionada e a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será criada em uma Zona de disponibilidade disponível na região.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176" y="8248395"/>
            <a:ext cx="609600" cy="608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A41616-2743-4C05-97D7-79DBE2588505}"/>
              </a:ext>
            </a:extLst>
          </p:cNvPr>
          <p:cNvSpPr txBox="1"/>
          <p:nvPr/>
        </p:nvSpPr>
        <p:spPr>
          <a:xfrm>
            <a:off x="2307556" y="8299282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1E5CA2-8360-4796-A0F3-215D4297A422}"/>
              </a:ext>
            </a:extLst>
          </p:cNvPr>
          <p:cNvSpPr/>
          <p:nvPr/>
        </p:nvSpPr>
        <p:spPr>
          <a:xfrm>
            <a:off x="3048000" y="7162800"/>
            <a:ext cx="88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pt-BR" sz="105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FCBEC90-7C97-4999-B627-28CEFAA55067}"/>
              </a:ext>
            </a:extLst>
          </p:cNvPr>
          <p:cNvSpPr/>
          <p:nvPr/>
        </p:nvSpPr>
        <p:spPr>
          <a:xfrm>
            <a:off x="3048269" y="6324600"/>
            <a:ext cx="88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39924917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3685</TotalTime>
  <Words>7624</Words>
  <Application>Microsoft Office PowerPoint</Application>
  <PresentationFormat>Personalizar</PresentationFormat>
  <Paragraphs>646</Paragraphs>
  <Slides>18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Carlito</vt:lpstr>
      <vt:lpstr>Symbol</vt:lpstr>
      <vt:lpstr>Wingdings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Danilo sibov</cp:lastModifiedBy>
  <cp:revision>155</cp:revision>
  <cp:lastPrinted>2020-07-02T13:14:50Z</cp:lastPrinted>
  <dcterms:created xsi:type="dcterms:W3CDTF">2020-09-09T20:43:03Z</dcterms:created>
  <dcterms:modified xsi:type="dcterms:W3CDTF">2021-08-10T20:47:49Z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