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058400" cx="7772400"/>
  <p:notesSz cx="7772400" cy="10058400"/>
  <p:embeddedFontLst>
    <p:embeddedFont>
      <p:font typeface="Carl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2D200454-40CA-4A62-9FC3-DE9A4176ACB9}">
      <p15:notesGuideLst>
        <p15:guide id="1" orient="horz" pos="3168">
          <p15:clr>
            <a:srgbClr val="A4A3A4"/>
          </p15:clr>
        </p15:guide>
        <p15:guide id="2" pos="2448">
          <p15:clr>
            <a:srgbClr val="A4A3A4"/>
          </p15:clr>
        </p15:guide>
      </p15:notesGuideLst>
    </p:ext>
    <p:ext uri="GoogleSlidesCustomDataVersion2">
      <go:slidesCustomData xmlns:go="http://customooxmlschemas.google.com/" r:id="rId28" roundtripDataSignature="AMtx7mhaODvpd1YHniEhMghbjPjIegrw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notesViewPr>
    <p:cSldViewPr snapToGrid="0">
      <p:cViewPr varScale="1">
        <p:scale>
          <a:sx n="100" d="100"/>
          <a:sy n="100" d="100"/>
        </p:scale>
        <p:origin x="0" y="0"/>
      </p:cViewPr>
      <p:guideLst>
        <p:guide pos="3168" orient="horz"/>
        <p:guide pos="244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rl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rlito-italic.fntdata"/><Relationship Id="rId25" Type="http://schemas.openxmlformats.org/officeDocument/2006/relationships/font" Target="fonts/Carlito-bold.fntdata"/><Relationship Id="rId28" Type="http://customschemas.google.com/relationships/presentationmetadata" Target="metadata"/><Relationship Id="rId27" Type="http://schemas.openxmlformats.org/officeDocument/2006/relationships/font" Target="fonts/Carl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7558"/>
            <a:ext cx="3505200" cy="85327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38426" y="917166"/>
            <a:ext cx="1760538" cy="227846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pic>
        <p:nvPicPr>
          <p:cNvPr id="6" name="Google Shape;6;n"/>
          <p:cNvPicPr preferRelativeResize="0"/>
          <p:nvPr/>
        </p:nvPicPr>
        <p:blipFill rotWithShape="1">
          <a:blip r:embed="rId2">
            <a:alphaModFix/>
          </a:blip>
          <a:srcRect b="0" l="0" r="0" t="0"/>
          <a:stretch/>
        </p:blipFill>
        <p:spPr>
          <a:xfrm>
            <a:off x="207418" y="252412"/>
            <a:ext cx="1215209" cy="275442"/>
          </a:xfrm>
          <a:prstGeom prst="rect">
            <a:avLst/>
          </a:prstGeom>
          <a:noFill/>
          <a:ln>
            <a:noFill/>
          </a:ln>
        </p:spPr>
      </p:pic>
      <p:sp>
        <p:nvSpPr>
          <p:cNvPr id="7" name="Google Shape;7;n"/>
          <p:cNvSpPr/>
          <p:nvPr/>
        </p:nvSpPr>
        <p:spPr>
          <a:xfrm>
            <a:off x="0" y="893919"/>
            <a:ext cx="7153909" cy="0"/>
          </a:xfrm>
          <a:custGeom>
            <a:rect b="b" l="l" r="r" t="t"/>
            <a:pathLst>
              <a:path extrusionOk="0" h="120000" w="7153909">
                <a:moveTo>
                  <a:pt x="0" y="0"/>
                </a:moveTo>
                <a:lnTo>
                  <a:pt x="7153909" y="0"/>
                </a:lnTo>
              </a:path>
            </a:pathLst>
          </a:custGeom>
          <a:noFill/>
          <a:ln cap="flat" cmpd="sng" w="76200">
            <a:solidFill>
              <a:srgbClr val="222E3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p:nvPr>
            <p:ph idx="2" type="sldImg"/>
          </p:nvPr>
        </p:nvSpPr>
        <p:spPr>
          <a:xfrm>
            <a:off x="373063" y="976313"/>
            <a:ext cx="1760537" cy="227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9" name="Google Shape;29;p1:notes"/>
          <p:cNvSpPr txBox="1"/>
          <p:nvPr/>
        </p:nvSpPr>
        <p:spPr>
          <a:xfrm>
            <a:off x="2208212" y="944622"/>
            <a:ext cx="52578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100">
                <a:solidFill>
                  <a:schemeClr val="dk1"/>
                </a:solidFill>
                <a:latin typeface="Calibri"/>
                <a:ea typeface="Calibri"/>
                <a:cs typeface="Calibri"/>
                <a:sym typeface="Calibri"/>
              </a:rPr>
              <a:t>How to Use</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pt-BR" sz="1100">
                <a:solidFill>
                  <a:schemeClr val="dk1"/>
                </a:solidFill>
                <a:latin typeface="Calibri"/>
                <a:ea typeface="Calibri"/>
                <a:cs typeface="Calibri"/>
                <a:sym typeface="Calibri"/>
              </a:rPr>
              <a:t>This document is both an Student Guide and Educator Guide.  Print the Student Guide as a PDF for distribution to your students. You can also print this educator guide, see instructions below.</a:t>
            </a:r>
            <a:endParaRPr/>
          </a:p>
          <a:p>
            <a:pPr indent="0" lvl="0" marL="0" marR="0" rtl="0" algn="l">
              <a:spcBef>
                <a:spcPts val="0"/>
              </a:spcBef>
              <a:spcAft>
                <a:spcPts val="0"/>
              </a:spcAft>
              <a:buNone/>
            </a:pPr>
            <a:r>
              <a:t/>
            </a:r>
            <a:endParaRPr b="1" sz="11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100">
                <a:solidFill>
                  <a:schemeClr val="dk1"/>
                </a:solidFill>
                <a:latin typeface="Calibri"/>
                <a:ea typeface="Calibri"/>
                <a:cs typeface="Calibri"/>
                <a:sym typeface="Calibri"/>
              </a:rPr>
              <a:t>Printing Student Guide</a:t>
            </a:r>
            <a:endParaRPr/>
          </a:p>
          <a:p>
            <a:pPr indent="-171450" lvl="0" marL="171450" marR="0" rtl="0" algn="l">
              <a:spcBef>
                <a:spcPts val="0"/>
              </a:spcBef>
              <a:spcAft>
                <a:spcPts val="0"/>
              </a:spcAft>
              <a:buClr>
                <a:schemeClr val="dk1"/>
              </a:buClr>
              <a:buSzPts val="1100"/>
              <a:buFont typeface="Arial"/>
              <a:buChar char="•"/>
            </a:pPr>
            <a:r>
              <a:rPr lang="pt-BR" sz="1100">
                <a:solidFill>
                  <a:schemeClr val="dk1"/>
                </a:solidFill>
                <a:latin typeface="Calibri"/>
                <a:ea typeface="Calibri"/>
                <a:cs typeface="Calibri"/>
                <a:sym typeface="Calibri"/>
              </a:rPr>
              <a:t>Click </a:t>
            </a:r>
            <a:r>
              <a:rPr b="1" lang="pt-BR" sz="1100">
                <a:solidFill>
                  <a:schemeClr val="dk1"/>
                </a:solidFill>
                <a:latin typeface="Calibri"/>
                <a:ea typeface="Calibri"/>
                <a:cs typeface="Calibri"/>
                <a:sym typeface="Calibri"/>
              </a:rPr>
              <a:t>View &gt; Normal</a:t>
            </a:r>
            <a:endParaRPr/>
          </a:p>
          <a:p>
            <a:pPr indent="-171450" lvl="0" marL="171450" marR="0" rtl="0" algn="l">
              <a:spcBef>
                <a:spcPts val="0"/>
              </a:spcBef>
              <a:spcAft>
                <a:spcPts val="0"/>
              </a:spcAft>
              <a:buClr>
                <a:schemeClr val="dk1"/>
              </a:buClr>
              <a:buSzPts val="1100"/>
              <a:buFont typeface="Arial"/>
              <a:buChar char="•"/>
            </a:pPr>
            <a:r>
              <a:rPr b="1" lang="pt-BR" sz="1100">
                <a:solidFill>
                  <a:schemeClr val="dk1"/>
                </a:solidFill>
                <a:latin typeface="Calibri"/>
                <a:ea typeface="Calibri"/>
                <a:cs typeface="Calibri"/>
                <a:sym typeface="Calibri"/>
              </a:rPr>
              <a:t>Windows</a:t>
            </a:r>
            <a:r>
              <a:rPr lang="pt-BR" sz="1100">
                <a:solidFill>
                  <a:schemeClr val="dk1"/>
                </a:solidFill>
                <a:latin typeface="Calibri"/>
                <a:ea typeface="Calibri"/>
                <a:cs typeface="Calibri"/>
                <a:sym typeface="Calibri"/>
              </a:rPr>
              <a:t>:</a:t>
            </a:r>
            <a:endParaRPr b="1" sz="1100">
              <a:solidFill>
                <a:schemeClr val="dk1"/>
              </a:solidFill>
              <a:latin typeface="Calibri"/>
              <a:ea typeface="Calibri"/>
              <a:cs typeface="Calibri"/>
              <a:sym typeface="Calibri"/>
            </a:endParaRPr>
          </a:p>
          <a:p>
            <a:pPr indent="-171450" lvl="1" marL="628650" marR="0" rtl="0" algn="l">
              <a:spcBef>
                <a:spcPts val="0"/>
              </a:spcBef>
              <a:spcAft>
                <a:spcPts val="0"/>
              </a:spcAft>
              <a:buClr>
                <a:schemeClr val="dk1"/>
              </a:buClr>
              <a:buSzPts val="1100"/>
              <a:buFont typeface="Arial"/>
              <a:buChar char="•"/>
            </a:pPr>
            <a:r>
              <a:rPr b="1" i="0" lang="pt-BR" sz="1100" u="none" cap="none" strike="noStrike">
                <a:solidFill>
                  <a:schemeClr val="dk1"/>
                </a:solidFill>
                <a:latin typeface="Calibri"/>
                <a:ea typeface="Calibri"/>
                <a:cs typeface="Calibri"/>
                <a:sym typeface="Calibri"/>
              </a:rPr>
              <a:t>File &gt; Export &gt; Create PDF</a:t>
            </a:r>
            <a:endParaRPr/>
          </a:p>
          <a:p>
            <a:pPr indent="-171450" lvl="0" marL="171450" marR="0" rtl="0" algn="l">
              <a:spcBef>
                <a:spcPts val="0"/>
              </a:spcBef>
              <a:spcAft>
                <a:spcPts val="0"/>
              </a:spcAft>
              <a:buClr>
                <a:schemeClr val="dk1"/>
              </a:buClr>
              <a:buSzPts val="1100"/>
              <a:buFont typeface="Arial"/>
              <a:buChar char="•"/>
            </a:pPr>
            <a:r>
              <a:rPr b="1" lang="pt-BR" sz="1100">
                <a:solidFill>
                  <a:schemeClr val="dk1"/>
                </a:solidFill>
                <a:latin typeface="Calibri"/>
                <a:ea typeface="Calibri"/>
                <a:cs typeface="Calibri"/>
                <a:sym typeface="Calibri"/>
              </a:rPr>
              <a:t>Mac</a:t>
            </a:r>
            <a:r>
              <a:rPr lang="pt-BR" sz="1100">
                <a:solidFill>
                  <a:schemeClr val="dk1"/>
                </a:solidFill>
                <a:latin typeface="Calibri"/>
                <a:ea typeface="Calibri"/>
                <a:cs typeface="Calibri"/>
                <a:sym typeface="Calibri"/>
              </a:rPr>
              <a:t> </a:t>
            </a:r>
            <a:endParaRPr/>
          </a:p>
          <a:p>
            <a:pPr indent="-171450" lvl="1" marL="628650" marR="0" rtl="0" algn="l">
              <a:spcBef>
                <a:spcPts val="0"/>
              </a:spcBef>
              <a:spcAft>
                <a:spcPts val="0"/>
              </a:spcAft>
              <a:buClr>
                <a:schemeClr val="dk1"/>
              </a:buClr>
              <a:buSzPts val="1100"/>
              <a:buFont typeface="Arial"/>
              <a:buChar char="•"/>
            </a:pPr>
            <a:r>
              <a:rPr b="1" i="0" lang="pt-BR" sz="1100" u="none" cap="none" strike="noStrike">
                <a:solidFill>
                  <a:schemeClr val="dk1"/>
                </a:solidFill>
                <a:latin typeface="Calibri"/>
                <a:ea typeface="Calibri"/>
                <a:cs typeface="Calibri"/>
                <a:sym typeface="Calibri"/>
              </a:rPr>
              <a:t>File &gt; Export &gt; File Format: PDF</a:t>
            </a:r>
            <a:endParaRPr/>
          </a:p>
          <a:p>
            <a:pPr indent="-101600" lvl="1" marL="628650" marR="0" rtl="0" algn="l">
              <a:spcBef>
                <a:spcPts val="0"/>
              </a:spcBef>
              <a:spcAft>
                <a:spcPts val="0"/>
              </a:spcAft>
              <a:buClr>
                <a:schemeClr val="dk1"/>
              </a:buClr>
              <a:buSzPts val="11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pt-BR" sz="1100">
                <a:solidFill>
                  <a:schemeClr val="dk1"/>
                </a:solidFill>
                <a:latin typeface="Calibri"/>
                <a:ea typeface="Calibri"/>
                <a:cs typeface="Calibri"/>
                <a:sym typeface="Calibri"/>
              </a:rPr>
              <a:t>Printing Educator Guide</a:t>
            </a:r>
            <a:endParaRPr/>
          </a:p>
          <a:p>
            <a:pPr indent="-171450" lvl="0" marL="171450" marR="0" rtl="0" algn="l">
              <a:spcBef>
                <a:spcPts val="0"/>
              </a:spcBef>
              <a:spcAft>
                <a:spcPts val="0"/>
              </a:spcAft>
              <a:buClr>
                <a:schemeClr val="dk1"/>
              </a:buClr>
              <a:buSzPts val="1100"/>
              <a:buFont typeface="Arial"/>
              <a:buChar char="•"/>
            </a:pPr>
            <a:r>
              <a:rPr lang="pt-BR" sz="1100">
                <a:solidFill>
                  <a:schemeClr val="dk1"/>
                </a:solidFill>
                <a:latin typeface="Calibri"/>
                <a:ea typeface="Calibri"/>
                <a:cs typeface="Calibri"/>
                <a:sym typeface="Calibri"/>
              </a:rPr>
              <a:t>Click </a:t>
            </a:r>
            <a:r>
              <a:rPr b="1" lang="pt-BR" sz="1100">
                <a:solidFill>
                  <a:schemeClr val="dk1"/>
                </a:solidFill>
                <a:latin typeface="Calibri"/>
                <a:ea typeface="Calibri"/>
                <a:cs typeface="Calibri"/>
                <a:sym typeface="Calibri"/>
              </a:rPr>
              <a:t>View &gt; Notes Pages</a:t>
            </a:r>
            <a:endParaRPr/>
          </a:p>
          <a:p>
            <a:pPr indent="-171450" lvl="0" marL="171450" marR="0" rtl="0" algn="l">
              <a:spcBef>
                <a:spcPts val="0"/>
              </a:spcBef>
              <a:spcAft>
                <a:spcPts val="0"/>
              </a:spcAft>
              <a:buClr>
                <a:schemeClr val="dk1"/>
              </a:buClr>
              <a:buSzPts val="1100"/>
              <a:buFont typeface="Arial"/>
              <a:buChar char="•"/>
            </a:pPr>
            <a:r>
              <a:rPr b="1" lang="pt-BR" sz="1100">
                <a:solidFill>
                  <a:schemeClr val="dk1"/>
                </a:solidFill>
                <a:latin typeface="Calibri"/>
                <a:ea typeface="Calibri"/>
                <a:cs typeface="Calibri"/>
                <a:sym typeface="Calibri"/>
              </a:rPr>
              <a:t>File &gt; Print &gt; Layout: Notes</a:t>
            </a:r>
            <a:endParaRPr/>
          </a:p>
        </p:txBody>
      </p:sp>
      <p:sp>
        <p:nvSpPr>
          <p:cNvPr id="30" name="Google Shape;30;p1:notes"/>
          <p:cNvSpPr txBox="1"/>
          <p:nvPr/>
        </p:nvSpPr>
        <p:spPr>
          <a:xfrm>
            <a:off x="2438400" y="3254375"/>
            <a:ext cx="3547774" cy="6048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31" name="Google Shape;31;p1:notes"/>
          <p:cNvSpPr txBox="1"/>
          <p:nvPr/>
        </p:nvSpPr>
        <p:spPr>
          <a:xfrm>
            <a:off x="6154449" y="3254375"/>
            <a:ext cx="3547774" cy="529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32" name="Google Shape;32;p1:notes"/>
          <p:cNvSpPr txBox="1"/>
          <p:nvPr>
            <p:ph idx="1" type="body"/>
          </p:nvPr>
        </p:nvSpPr>
        <p:spPr>
          <a:xfrm>
            <a:off x="228600" y="4000500"/>
            <a:ext cx="7052974" cy="529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pt-BR"/>
              <a:t>Objetivo:</a:t>
            </a:r>
            <a:endParaRPr/>
          </a:p>
          <a:p>
            <a:pPr indent="0" lvl="0" marL="0" rtl="0" algn="l">
              <a:spcBef>
                <a:spcPts val="0"/>
              </a:spcBef>
              <a:spcAft>
                <a:spcPts val="0"/>
              </a:spcAft>
              <a:buNone/>
            </a:pPr>
            <a:r>
              <a:rPr b="0" lang="pt-BR"/>
              <a:t>Este guia de atividades do educador para iniciar o Amazon EC2 em uma nuvem privada virtual não padrão foi desenvolvido como parte das ofertas de conteúdo AWS Educate. O objetivo deste guia é fornecer aos educadores avisos e atividades de extensão em apoio às atividades na nuvem.</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Descrição:</a:t>
            </a:r>
            <a:endParaRPr/>
          </a:p>
          <a:p>
            <a:pPr indent="0" lvl="0" marL="0" rtl="0" algn="l">
              <a:spcBef>
                <a:spcPts val="0"/>
              </a:spcBef>
              <a:spcAft>
                <a:spcPts val="0"/>
              </a:spcAft>
              <a:buNone/>
            </a:pPr>
            <a:r>
              <a:rPr b="0" lang="pt-BR"/>
              <a:t>Este Guia do Educador estrutura a atividade “Iniciar Amazon EC2 em uma nuvem privada virtual não padrão”.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Quais são os objetivos do Guia de Atividades do Educador S3? Ao usar o Guia, os educadores serão capazes de:</a:t>
            </a:r>
            <a:endParaRPr/>
          </a:p>
          <a:p>
            <a:pPr indent="0" lvl="0" marL="0" rtl="0" algn="l">
              <a:spcBef>
                <a:spcPts val="0"/>
              </a:spcBef>
              <a:spcAft>
                <a:spcPts val="0"/>
              </a:spcAft>
              <a:buNone/>
            </a:pPr>
            <a:r>
              <a:rPr b="0" lang="pt-BR"/>
              <a:t>Compreenda as metas da atividade e os objetivos de aprendizagem</a:t>
            </a:r>
            <a:endParaRPr/>
          </a:p>
          <a:p>
            <a:pPr indent="0" lvl="0" marL="0" rtl="0" algn="l">
              <a:spcBef>
                <a:spcPts val="0"/>
              </a:spcBef>
              <a:spcAft>
                <a:spcPts val="0"/>
              </a:spcAft>
              <a:buNone/>
            </a:pPr>
            <a:r>
              <a:rPr b="0" lang="pt-BR"/>
              <a:t>Compreenda os principais conceitos e terminologia da atividade</a:t>
            </a:r>
            <a:endParaRPr/>
          </a:p>
          <a:p>
            <a:pPr indent="0" lvl="0" marL="0" rtl="0" algn="l">
              <a:spcBef>
                <a:spcPts val="0"/>
              </a:spcBef>
              <a:spcAft>
                <a:spcPts val="0"/>
              </a:spcAft>
              <a:buNone/>
            </a:pPr>
            <a:r>
              <a:rPr b="0" lang="pt-BR"/>
              <a:t>Facilite a aprendizagem do aluno antes, durante e depois da atividade</a:t>
            </a:r>
            <a:endParaRPr/>
          </a:p>
          <a:p>
            <a:pPr indent="0" lvl="0" marL="0" rtl="0" algn="l">
              <a:spcBef>
                <a:spcPts val="0"/>
              </a:spcBef>
              <a:spcAft>
                <a:spcPts val="0"/>
              </a:spcAft>
              <a:buNone/>
            </a:pPr>
            <a:r>
              <a:rPr b="0" lang="pt-BR"/>
              <a:t>Avalie a instância Amazon VPC e EC2 dos alunos dentro de um conhecimento VPC</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Conteúdo do guia:</a:t>
            </a:r>
            <a:endParaRPr/>
          </a:p>
          <a:p>
            <a:pPr indent="0" lvl="0" marL="0" rtl="0" algn="l">
              <a:spcBef>
                <a:spcPts val="0"/>
              </a:spcBef>
              <a:spcAft>
                <a:spcPts val="0"/>
              </a:spcAft>
              <a:buNone/>
            </a:pPr>
            <a:r>
              <a:rPr b="0" lang="pt-BR"/>
              <a:t>Atividades de preparação</a:t>
            </a:r>
            <a:endParaRPr/>
          </a:p>
          <a:p>
            <a:pPr indent="0" lvl="0" marL="0" rtl="0" algn="l">
              <a:spcBef>
                <a:spcPts val="0"/>
              </a:spcBef>
              <a:spcAft>
                <a:spcPts val="0"/>
              </a:spcAft>
              <a:buNone/>
            </a:pPr>
            <a:r>
              <a:rPr b="0" lang="pt-BR"/>
              <a:t>Ativar conhecimento prévio</a:t>
            </a:r>
            <a:endParaRPr/>
          </a:p>
          <a:p>
            <a:pPr indent="0" lvl="0" marL="0" rtl="0" algn="l">
              <a:spcBef>
                <a:spcPts val="0"/>
              </a:spcBef>
              <a:spcAft>
                <a:spcPts val="0"/>
              </a:spcAft>
              <a:buNone/>
            </a:pPr>
            <a:r>
              <a:rPr b="0" lang="pt-BR"/>
              <a:t>Discussão pré-atividade</a:t>
            </a:r>
            <a:endParaRPr/>
          </a:p>
          <a:p>
            <a:pPr indent="0" lvl="0" marL="0" rtl="0" algn="l">
              <a:spcBef>
                <a:spcPts val="0"/>
              </a:spcBef>
              <a:spcAft>
                <a:spcPts val="0"/>
              </a:spcAft>
              <a:buNone/>
            </a:pPr>
            <a:r>
              <a:rPr b="0" lang="pt-BR"/>
              <a:t>Facilitação de atividades</a:t>
            </a:r>
            <a:endParaRPr/>
          </a:p>
          <a:p>
            <a:pPr indent="0" lvl="0" marL="0" rtl="0" algn="l">
              <a:spcBef>
                <a:spcPts val="0"/>
              </a:spcBef>
              <a:spcAft>
                <a:spcPts val="0"/>
              </a:spcAft>
              <a:buNone/>
            </a:pPr>
            <a:r>
              <a:rPr b="0" lang="pt-BR"/>
              <a:t>Estratégias de Alfabetização</a:t>
            </a:r>
            <a:endParaRPr/>
          </a:p>
          <a:p>
            <a:pPr indent="0" lvl="0" marL="0" rtl="0" algn="l">
              <a:spcBef>
                <a:spcPts val="0"/>
              </a:spcBef>
              <a:spcAft>
                <a:spcPts val="0"/>
              </a:spcAft>
              <a:buNone/>
            </a:pPr>
            <a:r>
              <a:rPr b="0" lang="pt-BR"/>
              <a:t>Instruções de linguagem</a:t>
            </a:r>
            <a:endParaRPr/>
          </a:p>
          <a:p>
            <a:pPr indent="0" lvl="0" marL="0" rtl="0" algn="l">
              <a:spcBef>
                <a:spcPts val="0"/>
              </a:spcBef>
              <a:spcAft>
                <a:spcPts val="0"/>
              </a:spcAft>
              <a:buNone/>
            </a:pPr>
            <a:r>
              <a:rPr b="0" lang="pt-BR"/>
              <a:t>Saindo</a:t>
            </a:r>
            <a:endParaRPr/>
          </a:p>
          <a:p>
            <a:pPr indent="0" lvl="0" marL="0" rtl="0" algn="l">
              <a:spcBef>
                <a:spcPts val="0"/>
              </a:spcBef>
              <a:spcAft>
                <a:spcPts val="0"/>
              </a:spcAft>
              <a:buNone/>
            </a:pPr>
            <a:r>
              <a:rPr b="0" lang="pt-BR"/>
              <a:t>Verificando a compreensão</a:t>
            </a:r>
            <a:endParaRPr/>
          </a:p>
          <a:p>
            <a:pPr indent="0" lvl="0" marL="0" rtl="0" algn="l">
              <a:spcBef>
                <a:spcPts val="0"/>
              </a:spcBef>
              <a:spcAft>
                <a:spcPts val="0"/>
              </a:spcAft>
              <a:buNone/>
            </a:pPr>
            <a:r>
              <a:rPr b="0" lang="pt-BR"/>
              <a:t>Assessments</a:t>
            </a:r>
            <a:endParaRPr/>
          </a:p>
          <a:p>
            <a:pPr indent="0" lvl="0" marL="0" rtl="0" algn="l">
              <a:spcBef>
                <a:spcPts val="0"/>
              </a:spcBef>
              <a:spcAft>
                <a:spcPts val="0"/>
              </a:spcAft>
              <a:buNone/>
            </a:pPr>
            <a:r>
              <a:rPr b="0" lang="pt-BR"/>
              <a:t>Principais conceitos e terminologia</a:t>
            </a:r>
            <a:endParaRPr/>
          </a:p>
          <a:p>
            <a:pPr indent="0" lvl="0" marL="0" rtl="0" algn="l">
              <a:spcBef>
                <a:spcPts val="0"/>
              </a:spcBef>
              <a:spcAft>
                <a:spcPts val="0"/>
              </a:spcAft>
              <a:buNone/>
            </a:pPr>
            <a:r>
              <a:rPr b="0" lang="pt-BR"/>
              <a:t>Específico da Tarefa</a:t>
            </a:r>
            <a:endParaRPr/>
          </a:p>
          <a:p>
            <a:pPr indent="0" lvl="0" marL="0" rtl="0" algn="l">
              <a:spcBef>
                <a:spcPts val="0"/>
              </a:spcBef>
              <a:spcAft>
                <a:spcPts val="0"/>
              </a:spcAft>
              <a:buNone/>
            </a:pPr>
            <a:r>
              <a:rPr b="0" lang="pt-BR"/>
              <a:t>Baseado em desempenho</a:t>
            </a:r>
            <a:endParaRPr/>
          </a:p>
          <a:p>
            <a:pPr indent="0" lvl="0" marL="0" rtl="0" algn="l">
              <a:spcBef>
                <a:spcPts val="0"/>
              </a:spcBef>
              <a:spcAft>
                <a:spcPts val="0"/>
              </a:spcAft>
              <a:buNone/>
            </a:pPr>
            <a:r>
              <a:rPr b="0" lang="pt-BR"/>
              <a:t>Relatório de atividades e atividades de extensão</a:t>
            </a:r>
            <a:endParaRPr/>
          </a:p>
          <a:p>
            <a:pPr indent="0" lvl="0" marL="0" rtl="0" algn="l">
              <a:spcBef>
                <a:spcPts val="0"/>
              </a:spcBef>
              <a:spcAft>
                <a:spcPts val="0"/>
              </a:spcAft>
              <a:buNone/>
            </a:pPr>
            <a:r>
              <a:rPr b="0" lang="pt-BR"/>
              <a:t>Discussão pós-atividade</a:t>
            </a:r>
            <a:endParaRPr/>
          </a:p>
          <a:p>
            <a:pPr indent="0" lvl="0" marL="0" rtl="0" algn="l">
              <a:spcBef>
                <a:spcPts val="0"/>
              </a:spcBef>
              <a:spcAft>
                <a:spcPts val="0"/>
              </a:spcAft>
              <a:buNone/>
            </a:pPr>
            <a:r>
              <a:rPr b="0" lang="pt-BR"/>
              <a:t>Representar Conceitos</a:t>
            </a:r>
            <a:endParaRPr/>
          </a:p>
          <a:p>
            <a:pPr indent="0" lvl="0" marL="0" rtl="0" algn="l">
              <a:spcBef>
                <a:spcPts val="0"/>
              </a:spcBef>
              <a:spcAft>
                <a:spcPts val="0"/>
              </a:spcAft>
              <a:buNone/>
            </a:pPr>
            <a:r>
              <a:rPr b="0" lang="pt-BR"/>
              <a:t>Atividades de extensão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Recursos adicionais</a:t>
            </a:r>
            <a:endParaRPr/>
          </a:p>
          <a:p>
            <a:pPr indent="0" lvl="0" marL="0" rtl="0" algn="l">
              <a:spcBef>
                <a:spcPts val="0"/>
              </a:spcBef>
              <a:spcAft>
                <a:spcPts val="0"/>
              </a:spcAft>
              <a:buNone/>
            </a:pPr>
            <a:r>
              <a:rPr b="0" lang="pt-BR"/>
              <a:t>Use esses recursos para saber mais sobre as tarefas relacionadas ao Amazon VPC:</a:t>
            </a:r>
            <a:endParaRPr/>
          </a:p>
          <a:p>
            <a:pPr indent="0" lvl="0" marL="0" rtl="0" algn="l">
              <a:spcBef>
                <a:spcPts val="0"/>
              </a:spcBef>
              <a:spcAft>
                <a:spcPts val="0"/>
              </a:spcAft>
              <a:buNone/>
            </a:pPr>
            <a:r>
              <a:rPr b="0" lang="pt-BR"/>
              <a:t>Lançando uma instância EC2 em seu VPC padrão (links para um site externo): https://docs.aws.amazon.com/vpc/latest/userguide/default-vpc.html#launching-into</a:t>
            </a:r>
            <a:endParaRPr/>
          </a:p>
          <a:p>
            <a:pPr indent="0" lvl="0" marL="0" rtl="0" algn="l">
              <a:spcBef>
                <a:spcPts val="0"/>
              </a:spcBef>
              <a:spcAft>
                <a:spcPts val="0"/>
              </a:spcAft>
              <a:buNone/>
            </a:pPr>
            <a:r>
              <a:rPr b="0" lang="pt-BR"/>
              <a:t>VPC padrão e sub-redes padrão (links para um site externo): https://docs.aws.amazon.com/vpc/latest/userguide/default-vpc.html</a:t>
            </a:r>
            <a:endParaRPr/>
          </a:p>
          <a:p>
            <a:pPr indent="0" lvl="0" marL="0" rtl="0" algn="l">
              <a:spcBef>
                <a:spcPts val="0"/>
              </a:spcBef>
              <a:spcAft>
                <a:spcPts val="0"/>
              </a:spcAft>
              <a:buNone/>
            </a:pPr>
            <a:r>
              <a:rPr b="0" lang="pt-BR"/>
              <a:t>Introdução ao Amazon VPC (links para um site externo): https://docs.aws.amazon.com/vpc/latest/userguide/vpc-getting-started.html</a:t>
            </a:r>
            <a:endParaRPr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0: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9:</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Verifique a compreensão (IP e O)</a:t>
            </a:r>
            <a:endParaRPr/>
          </a:p>
          <a:p>
            <a:pPr indent="0" lvl="0" marL="0" marR="0" rtl="0" algn="l">
              <a:lnSpc>
                <a:spcPct val="100000"/>
              </a:lnSpc>
              <a:spcBef>
                <a:spcPts val="0"/>
              </a:spcBef>
              <a:spcAft>
                <a:spcPts val="0"/>
              </a:spcAft>
              <a:buClr>
                <a:schemeClr val="dk1"/>
              </a:buClr>
              <a:buSzPts val="1100"/>
              <a:buFont typeface="Calibri"/>
              <a:buNone/>
            </a:pPr>
            <a:r>
              <a:rPr b="0" lang="pt-BR"/>
              <a:t>Antes que os alunos criem um Amazon EC2:</a:t>
            </a:r>
            <a:endParaRPr/>
          </a:p>
          <a:p>
            <a:pPr indent="0" lvl="0" marL="0" marR="0" rtl="0" algn="l">
              <a:lnSpc>
                <a:spcPct val="100000"/>
              </a:lnSpc>
              <a:spcBef>
                <a:spcPts val="0"/>
              </a:spcBef>
              <a:spcAft>
                <a:spcPts val="0"/>
              </a:spcAft>
              <a:buClr>
                <a:schemeClr val="dk1"/>
              </a:buClr>
              <a:buSzPts val="1100"/>
              <a:buFont typeface="Calibri"/>
              <a:buNone/>
            </a:pPr>
            <a:r>
              <a:rPr b="0" lang="pt-BR"/>
              <a:t>Pergunte: O que são AMIs?</a:t>
            </a:r>
            <a:endParaRPr/>
          </a:p>
          <a:p>
            <a:pPr indent="0" lvl="0" marL="0" marR="0" rtl="0" algn="l">
              <a:lnSpc>
                <a:spcPct val="100000"/>
              </a:lnSpc>
              <a:spcBef>
                <a:spcPts val="0"/>
              </a:spcBef>
              <a:spcAft>
                <a:spcPts val="0"/>
              </a:spcAft>
              <a:buClr>
                <a:schemeClr val="dk1"/>
              </a:buClr>
              <a:buSzPts val="1100"/>
              <a:buFont typeface="Calibri"/>
              <a:buNone/>
            </a:pPr>
            <a:r>
              <a:rPr b="0" lang="pt-BR"/>
              <a:t>Informações básicas para informar as respostas: Modelos pré-configurados para suas instâncias, conhecidos como Amazon Machine Images (AMIs), que empacotam os bits de que você precisa para seu servidor (incluindo o sistema operacional e software adicional).</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Descolar</a:t>
            </a:r>
            <a:endParaRPr/>
          </a:p>
          <a:p>
            <a:pPr indent="0" lvl="0" marL="0" marR="0" rtl="0" algn="l">
              <a:lnSpc>
                <a:spcPct val="100000"/>
              </a:lnSpc>
              <a:spcBef>
                <a:spcPts val="0"/>
              </a:spcBef>
              <a:spcAft>
                <a:spcPts val="0"/>
              </a:spcAft>
              <a:buClr>
                <a:schemeClr val="dk1"/>
              </a:buClr>
              <a:buSzPts val="1100"/>
              <a:buFont typeface="Calibri"/>
              <a:buNone/>
            </a:pPr>
            <a:r>
              <a:rPr b="0" lang="pt-BR"/>
              <a:t>Garanta que os alunos:</a:t>
            </a:r>
            <a:endParaRPr/>
          </a:p>
          <a:p>
            <a:pPr indent="0" lvl="0" marL="0" marR="0" rtl="0" algn="l">
              <a:lnSpc>
                <a:spcPct val="100000"/>
              </a:lnSpc>
              <a:spcBef>
                <a:spcPts val="0"/>
              </a:spcBef>
              <a:spcAft>
                <a:spcPts val="0"/>
              </a:spcAft>
              <a:buClr>
                <a:schemeClr val="dk1"/>
              </a:buClr>
              <a:buSzPts val="1100"/>
              <a:buFont typeface="Calibri"/>
              <a:buNone/>
            </a:pPr>
            <a:r>
              <a:rPr b="0" lang="pt-BR"/>
              <a:t>Preste muita atenção às configurações de rede, sub-rede e atribuição automática; estes devem estar corretos</a:t>
            </a:r>
            <a:endParaRPr/>
          </a:p>
          <a:p>
            <a:pPr indent="0" lvl="0" marL="0" marR="0" rtl="0" algn="l">
              <a:lnSpc>
                <a:spcPct val="100000"/>
              </a:lnSpc>
              <a:spcBef>
                <a:spcPts val="0"/>
              </a:spcBef>
              <a:spcAft>
                <a:spcPts val="0"/>
              </a:spcAft>
              <a:buClr>
                <a:schemeClr val="dk1"/>
              </a:buClr>
              <a:buSzPts val="1100"/>
              <a:buFont typeface="Calibri"/>
              <a:buNone/>
            </a:pPr>
            <a:r>
              <a:rPr b="0" lang="pt-BR"/>
              <a:t>Não selecionou o padrão VPC AWS fornece por padrão</a:t>
            </a:r>
            <a:endParaRPr/>
          </a:p>
          <a:p>
            <a:pPr indent="0" lvl="0" marL="0" marR="0" rtl="0" algn="l">
              <a:lnSpc>
                <a:spcPct val="100000"/>
              </a:lnSpc>
              <a:spcBef>
                <a:spcPts val="0"/>
              </a:spcBef>
              <a:spcAft>
                <a:spcPts val="0"/>
              </a:spcAft>
              <a:buClr>
                <a:schemeClr val="dk1"/>
              </a:buClr>
              <a:buSzPts val="1100"/>
              <a:buFont typeface="Calibri"/>
              <a:buNone/>
            </a:pPr>
            <a:r>
              <a:rPr b="0" lang="pt-BR"/>
              <a:t>Escolhi a sub-rede correta da Sub-rede pública | us-east 1a</a:t>
            </a:r>
            <a:endParaRPr/>
          </a:p>
          <a:p>
            <a:pPr indent="0" lvl="0" marL="0" marR="0" rtl="0" algn="l">
              <a:lnSpc>
                <a:spcPct val="100000"/>
              </a:lnSpc>
              <a:spcBef>
                <a:spcPts val="0"/>
              </a:spcBef>
              <a:spcAft>
                <a:spcPts val="0"/>
              </a:spcAft>
              <a:buClr>
                <a:schemeClr val="dk1"/>
              </a:buClr>
              <a:buSzPts val="1100"/>
              <a:buFont typeface="Calibri"/>
              <a:buNone/>
            </a:pPr>
            <a:r>
              <a:rPr b="0" lang="pt-BR"/>
              <a:t>Ter definido a atribuição automática de IP público corretamente; sem configurar isso corretamente, o EC2 não receberá um endereço IP</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Prompt de linguagem</a:t>
            </a:r>
            <a:endParaRPr/>
          </a:p>
          <a:p>
            <a:pPr indent="0" lvl="0" marL="0" marR="0" rtl="0" algn="l">
              <a:lnSpc>
                <a:spcPct val="100000"/>
              </a:lnSpc>
              <a:spcBef>
                <a:spcPts val="0"/>
              </a:spcBef>
              <a:spcAft>
                <a:spcPts val="0"/>
              </a:spcAft>
              <a:buClr>
                <a:schemeClr val="dk1"/>
              </a:buClr>
              <a:buSzPts val="1100"/>
              <a:buFont typeface="Calibri"/>
              <a:buNone/>
            </a:pPr>
            <a:r>
              <a:rPr b="0" lang="pt-BR"/>
              <a:t>Esta terminologia e conceito podem ser novos para os alunos:</a:t>
            </a:r>
            <a:endParaRPr/>
          </a:p>
          <a:p>
            <a:pPr indent="0" lvl="0" marL="0" marR="0" rtl="0" algn="l">
              <a:lnSpc>
                <a:spcPct val="100000"/>
              </a:lnSpc>
              <a:spcBef>
                <a:spcPts val="0"/>
              </a:spcBef>
              <a:spcAft>
                <a:spcPts val="0"/>
              </a:spcAft>
              <a:buClr>
                <a:schemeClr val="dk1"/>
              </a:buClr>
              <a:buSzPts val="1100"/>
              <a:buFont typeface="Calibri"/>
              <a:buNone/>
            </a:pPr>
            <a:r>
              <a:rPr b="0" lang="pt-BR"/>
              <a:t>AMI: uma Amazon Machine Image (AMI) é um modelo que contém uma configuração de software (por exemplo, um sistema operacional, um servidor de aplicativos e aplicativos). De um AMI, você inicia uma instância, que é uma cópia do AMI em execução como um servidor virtual na nuvem.</a:t>
            </a:r>
            <a:endParaRPr b="0"/>
          </a:p>
        </p:txBody>
      </p:sp>
      <p:sp>
        <p:nvSpPr>
          <p:cNvPr id="121" name="Google Shape;121;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1: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10:</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Verifique a compreensão (IP e O)</a:t>
            </a:r>
            <a:endParaRPr/>
          </a:p>
          <a:p>
            <a:pPr indent="0" lvl="0" marL="0" marR="0" rtl="0" algn="l">
              <a:lnSpc>
                <a:spcPct val="100000"/>
              </a:lnSpc>
              <a:spcBef>
                <a:spcPts val="0"/>
              </a:spcBef>
              <a:spcAft>
                <a:spcPts val="0"/>
              </a:spcAft>
              <a:buClr>
                <a:schemeClr val="dk1"/>
              </a:buClr>
              <a:buSzPts val="1100"/>
              <a:buFont typeface="Calibri"/>
              <a:buNone/>
            </a:pPr>
            <a:r>
              <a:rPr b="0" lang="pt-BR"/>
              <a:t>Antes que os alunos continuem para a etapa 1:</a:t>
            </a:r>
            <a:endParaRPr/>
          </a:p>
          <a:p>
            <a:pPr indent="0" lvl="0" marL="0" marR="0" rtl="0" algn="l">
              <a:lnSpc>
                <a:spcPct val="100000"/>
              </a:lnSpc>
              <a:spcBef>
                <a:spcPts val="0"/>
              </a:spcBef>
              <a:spcAft>
                <a:spcPts val="0"/>
              </a:spcAft>
              <a:buClr>
                <a:schemeClr val="dk1"/>
              </a:buClr>
              <a:buSzPts val="1100"/>
              <a:buFont typeface="Calibri"/>
              <a:buNone/>
            </a:pPr>
            <a:r>
              <a:rPr b="0" lang="pt-BR"/>
              <a:t>Pergunte: Nas próximas etapas da atividade, você usará SSH ou um par de chaves? (par de chaves)</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Descolar</a:t>
            </a:r>
            <a:endParaRPr/>
          </a:p>
          <a:p>
            <a:pPr indent="0" lvl="0" marL="0" marR="0" rtl="0" algn="l">
              <a:lnSpc>
                <a:spcPct val="100000"/>
              </a:lnSpc>
              <a:spcBef>
                <a:spcPts val="0"/>
              </a:spcBef>
              <a:spcAft>
                <a:spcPts val="0"/>
              </a:spcAft>
              <a:buClr>
                <a:schemeClr val="dk1"/>
              </a:buClr>
              <a:buSzPts val="1100"/>
              <a:buFont typeface="Calibri"/>
              <a:buNone/>
            </a:pPr>
            <a:r>
              <a:rPr b="0" lang="pt-BR"/>
              <a:t>Garanta que os alunos:</a:t>
            </a:r>
            <a:endParaRPr/>
          </a:p>
          <a:p>
            <a:pPr indent="0" lvl="0" marL="0" marR="0" rtl="0" algn="l">
              <a:lnSpc>
                <a:spcPct val="100000"/>
              </a:lnSpc>
              <a:spcBef>
                <a:spcPts val="0"/>
              </a:spcBef>
              <a:spcAft>
                <a:spcPts val="0"/>
              </a:spcAft>
              <a:buClr>
                <a:schemeClr val="dk1"/>
              </a:buClr>
              <a:buSzPts val="1100"/>
              <a:buFont typeface="Calibri"/>
              <a:buNone/>
            </a:pPr>
            <a:r>
              <a:rPr b="0" lang="pt-BR"/>
              <a:t>Reveja atentamente as configurações do grupo de segurança. Peça-lhes que verifiquem se HTTP, Porta 80 e Anywhere estão configurados corretamente. (os alunos às vezes adicionam a porta HTTPS 443)</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Prompt de linguagem</a:t>
            </a:r>
            <a:endParaRPr/>
          </a:p>
          <a:p>
            <a:pPr indent="0" lvl="0" marL="0" marR="0" rtl="0" algn="l">
              <a:lnSpc>
                <a:spcPct val="100000"/>
              </a:lnSpc>
              <a:spcBef>
                <a:spcPts val="0"/>
              </a:spcBef>
              <a:spcAft>
                <a:spcPts val="0"/>
              </a:spcAft>
              <a:buClr>
                <a:schemeClr val="dk1"/>
              </a:buClr>
              <a:buSzPts val="1100"/>
              <a:buFont typeface="Calibri"/>
              <a:buNone/>
            </a:pPr>
            <a:r>
              <a:rPr b="0" lang="pt-BR"/>
              <a:t>Esta terminologia e conceito podem ser novos para os alunos:</a:t>
            </a:r>
            <a:endParaRPr/>
          </a:p>
          <a:p>
            <a:pPr indent="0" lvl="0" marL="0" marR="0" rtl="0" algn="l">
              <a:lnSpc>
                <a:spcPct val="100000"/>
              </a:lnSpc>
              <a:spcBef>
                <a:spcPts val="0"/>
              </a:spcBef>
              <a:spcAft>
                <a:spcPts val="0"/>
              </a:spcAft>
              <a:buClr>
                <a:schemeClr val="dk1"/>
              </a:buClr>
              <a:buSzPts val="1100"/>
              <a:buFont typeface="Calibri"/>
              <a:buNone/>
            </a:pPr>
            <a:r>
              <a:rPr b="0" lang="pt-BR"/>
              <a:t>Par de chaves: um par de chaves, que consiste em uma chave privada e uma chave pública, é um conjunto de credenciais de segurança que você usa para provar sua identidade ao se conectar a uma instância. O Amazon EC2 armazena a chave pública e você armazena a chave privada. Você usa a chave privada, em vez de uma senha, para acessar com segurança suas instâncias. Qualquer pessoa que possua suas chaves privadas pode se conectar às suas instâncias, então é importante que você armazene suas chaves privadas em um local seguro.</a:t>
            </a:r>
            <a:endParaRPr b="0"/>
          </a:p>
        </p:txBody>
      </p:sp>
      <p:sp>
        <p:nvSpPr>
          <p:cNvPr id="132" name="Google Shape;132;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2: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11:</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Verifique a compreensão (IP e O)</a:t>
            </a:r>
            <a:endParaRPr/>
          </a:p>
          <a:p>
            <a:pPr indent="0" lvl="0" marL="0" marR="0" rtl="0" algn="l">
              <a:lnSpc>
                <a:spcPct val="100000"/>
              </a:lnSpc>
              <a:spcBef>
                <a:spcPts val="0"/>
              </a:spcBef>
              <a:spcAft>
                <a:spcPts val="0"/>
              </a:spcAft>
              <a:buClr>
                <a:schemeClr val="dk1"/>
              </a:buClr>
              <a:buSzPts val="1100"/>
              <a:buFont typeface="Calibri"/>
              <a:buNone/>
            </a:pPr>
            <a:r>
              <a:rPr b="0" lang="pt-BR"/>
              <a:t>Atividade sugerida:</a:t>
            </a:r>
            <a:endParaRPr/>
          </a:p>
          <a:p>
            <a:pPr indent="0" lvl="0" marL="0" marR="0" rtl="0" algn="l">
              <a:lnSpc>
                <a:spcPct val="100000"/>
              </a:lnSpc>
              <a:spcBef>
                <a:spcPts val="0"/>
              </a:spcBef>
              <a:spcAft>
                <a:spcPts val="0"/>
              </a:spcAft>
              <a:buClr>
                <a:schemeClr val="dk1"/>
              </a:buClr>
              <a:buSzPts val="1100"/>
              <a:buFont typeface="Calibri"/>
              <a:buNone/>
            </a:pPr>
            <a:r>
              <a:rPr b="0" lang="pt-BR"/>
              <a:t>Alunos em pares. Peça-lhes que descrevam o diagrama de infraestrutura e como ele mostra o que acabaram de construir.</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Descolar</a:t>
            </a:r>
            <a:endParaRPr/>
          </a:p>
          <a:p>
            <a:pPr indent="0" lvl="0" marL="0" marR="0" rtl="0" algn="l">
              <a:lnSpc>
                <a:spcPct val="100000"/>
              </a:lnSpc>
              <a:spcBef>
                <a:spcPts val="0"/>
              </a:spcBef>
              <a:spcAft>
                <a:spcPts val="0"/>
              </a:spcAft>
              <a:buClr>
                <a:schemeClr val="dk1"/>
              </a:buClr>
              <a:buSzPts val="1100"/>
              <a:buFont typeface="Calibri"/>
              <a:buNone/>
            </a:pPr>
            <a:r>
              <a:rPr b="0" lang="pt-BR"/>
              <a:t>Peça aos alunos que verifiquem todas as suas configurações. A razão pela qual as coisas muitas vezes não funcionam neste ponto da atividade incluem:</a:t>
            </a:r>
            <a:endParaRPr/>
          </a:p>
          <a:p>
            <a:pPr indent="0" lvl="0" marL="0" marR="0" rtl="0" algn="l">
              <a:lnSpc>
                <a:spcPct val="100000"/>
              </a:lnSpc>
              <a:spcBef>
                <a:spcPts val="0"/>
              </a:spcBef>
              <a:spcAft>
                <a:spcPts val="0"/>
              </a:spcAft>
              <a:buClr>
                <a:schemeClr val="dk1"/>
              </a:buClr>
              <a:buSzPts val="1100"/>
              <a:buFont typeface="Calibri"/>
              <a:buNone/>
            </a:pPr>
            <a:r>
              <a:rPr b="0" lang="pt-BR"/>
              <a:t>O script Bash foi adicionado indevidamente aos dados do usuário (espaços à direita, erros no código, cópia / colagem incorreta)</a:t>
            </a:r>
            <a:endParaRPr/>
          </a:p>
          <a:p>
            <a:pPr indent="0" lvl="0" marL="0" marR="0" rtl="0" algn="l">
              <a:lnSpc>
                <a:spcPct val="100000"/>
              </a:lnSpc>
              <a:spcBef>
                <a:spcPts val="0"/>
              </a:spcBef>
              <a:spcAft>
                <a:spcPts val="0"/>
              </a:spcAft>
              <a:buClr>
                <a:schemeClr val="dk1"/>
              </a:buClr>
              <a:buSzPts val="1100"/>
              <a:buFont typeface="Calibri"/>
              <a:buNone/>
            </a:pPr>
            <a:r>
              <a:rPr b="0" lang="pt-BR"/>
              <a:t>Os grupos de segurança não foram configurados corretamente</a:t>
            </a:r>
            <a:endParaRPr/>
          </a:p>
          <a:p>
            <a:pPr indent="0" lvl="0" marL="0" marR="0" rtl="0" algn="l">
              <a:lnSpc>
                <a:spcPct val="100000"/>
              </a:lnSpc>
              <a:spcBef>
                <a:spcPts val="0"/>
              </a:spcBef>
              <a:spcAft>
                <a:spcPts val="0"/>
              </a:spcAft>
              <a:buClr>
                <a:schemeClr val="dk1"/>
              </a:buClr>
              <a:buSzPts val="1100"/>
              <a:buFont typeface="Calibri"/>
              <a:buNone/>
            </a:pPr>
            <a:r>
              <a:rPr b="0" lang="pt-BR"/>
              <a:t>As configurações de IP automático, VPC, AZ não foram definidas corretamente</a:t>
            </a:r>
            <a:endParaRPr b="0"/>
          </a:p>
        </p:txBody>
      </p:sp>
      <p:sp>
        <p:nvSpPr>
          <p:cNvPr id="142" name="Google Shape;142;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3: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pt-BR"/>
              <a:t>Facilitação de atividades, página 12:</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Discussão pós-atividade</a:t>
            </a:r>
            <a:endParaRPr/>
          </a:p>
          <a:p>
            <a:pPr indent="0" lvl="0" marL="0" rtl="0" algn="l">
              <a:spcBef>
                <a:spcPts val="0"/>
              </a:spcBef>
              <a:spcAft>
                <a:spcPts val="0"/>
              </a:spcAft>
              <a:buNone/>
            </a:pPr>
            <a:r>
              <a:rPr b="0" lang="pt-BR"/>
              <a:t>Faz:</a:t>
            </a:r>
            <a:endParaRPr/>
          </a:p>
          <a:p>
            <a:pPr indent="0" lvl="0" marL="0" rtl="0" algn="l">
              <a:spcBef>
                <a:spcPts val="0"/>
              </a:spcBef>
              <a:spcAft>
                <a:spcPts val="0"/>
              </a:spcAft>
              <a:buNone/>
            </a:pPr>
            <a:r>
              <a:rPr b="0" lang="pt-BR"/>
              <a:t>Revise a finalidade de um VPC padrão e os motivos pelos quais você deseja implantar instâncias EC2 em um VPC padrão, em vez de um VPC privado.</a:t>
            </a:r>
            <a:endParaRPr/>
          </a:p>
          <a:p>
            <a:pPr indent="0" lvl="0" marL="0" rtl="0" algn="l">
              <a:spcBef>
                <a:spcPts val="0"/>
              </a:spcBef>
              <a:spcAft>
                <a:spcPts val="0"/>
              </a:spcAft>
              <a:buNone/>
            </a:pPr>
            <a:r>
              <a:rPr b="0" lang="pt-BR"/>
              <a:t>Fale sobre uma rede privada ou VPC não padrão e discuta por que você escolheria criar um VPC em vez de usar o VPC padrão fornecido pela AWS</a:t>
            </a:r>
            <a:endParaRPr/>
          </a:p>
          <a:p>
            <a:pPr indent="0" lvl="0" marL="0" rtl="0" algn="l">
              <a:spcBef>
                <a:spcPts val="0"/>
              </a:spcBef>
              <a:spcAft>
                <a:spcPts val="0"/>
              </a:spcAft>
              <a:buNone/>
            </a:pPr>
            <a:r>
              <a:rPr b="0" lang="pt-BR"/>
              <a:t>Peça aos alunos que dêem diferentes exemplos ou cenários de uso para o VPC padrão fornecido pela AWS em vez do VPC não padrão (por exemplo, desenvolvimento versus produção)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Desta vez, peça aos alunos que apresentem sua própria ideia de caso de uso (no lugar do BitBeat) e depois troquem casos de uso. Como alternativa, forneça um caso de uso mais especializado que seja mais relevante para seus alunos.</a:t>
            </a:r>
            <a:endParaRPr/>
          </a:p>
          <a:p>
            <a:pPr indent="0" lvl="0" marL="0" rtl="0" algn="l">
              <a:spcBef>
                <a:spcPts val="0"/>
              </a:spcBef>
              <a:spcAft>
                <a:spcPts val="0"/>
              </a:spcAft>
              <a:buNone/>
            </a:pPr>
            <a:r>
              <a:rPr b="0" lang="pt-BR"/>
              <a:t>Desafio</a:t>
            </a:r>
            <a:endParaRPr/>
          </a:p>
          <a:p>
            <a:pPr indent="0" lvl="0" marL="0" rtl="0" algn="l">
              <a:spcBef>
                <a:spcPts val="0"/>
              </a:spcBef>
              <a:spcAft>
                <a:spcPts val="0"/>
              </a:spcAft>
              <a:buNone/>
            </a:pPr>
            <a:r>
              <a:rPr b="0" lang="pt-BR"/>
              <a:t>Fazer: apresentar o (s) caso (s) de uso como um desafio e fazer os alunos concluírem o desafio e compartilharem como o abordaram. Faça com que a classe ou um painel de jurados vote no vencedor do desafio e conceda um prêmio.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Extensão: percursos de carreira</a:t>
            </a:r>
            <a:endParaRPr/>
          </a:p>
          <a:p>
            <a:pPr indent="0" lvl="0" marL="0" rtl="0" algn="l">
              <a:spcBef>
                <a:spcPts val="0"/>
              </a:spcBef>
              <a:spcAft>
                <a:spcPts val="0"/>
              </a:spcAft>
              <a:buNone/>
            </a:pPr>
            <a:r>
              <a:rPr b="0" lang="pt-B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endParaRPr/>
          </a:p>
          <a:p>
            <a:pPr indent="0" lvl="0" marL="0" rtl="0" algn="l">
              <a:spcBef>
                <a:spcPts val="0"/>
              </a:spcBef>
              <a:spcAft>
                <a:spcPts val="0"/>
              </a:spcAft>
              <a:buNone/>
            </a:pPr>
            <a:r>
              <a:rPr b="0" lang="pt-BR"/>
              <a:t>Link: https://www.awseducate.com/educator/s/content</a:t>
            </a:r>
            <a:endParaRPr b="0"/>
          </a:p>
        </p:txBody>
      </p:sp>
      <p:sp>
        <p:nvSpPr>
          <p:cNvPr id="153" name="Google Shape;153;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4: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13:</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Representam conceitos</a:t>
            </a:r>
            <a:endParaRPr/>
          </a:p>
          <a:p>
            <a:pPr indent="0" lvl="0" marL="0" marR="0" rtl="0" algn="l">
              <a:lnSpc>
                <a:spcPct val="100000"/>
              </a:lnSpc>
              <a:spcBef>
                <a:spcPts val="0"/>
              </a:spcBef>
              <a:spcAft>
                <a:spcPts val="0"/>
              </a:spcAft>
              <a:buClr>
                <a:schemeClr val="dk1"/>
              </a:buClr>
              <a:buSzPts val="1100"/>
              <a:buFont typeface="Calibri"/>
              <a:buNone/>
            </a:pPr>
            <a:r>
              <a:rPr b="0" lang="pt-B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endParaRPr b="0"/>
          </a:p>
        </p:txBody>
      </p:sp>
      <p:sp>
        <p:nvSpPr>
          <p:cNvPr id="159" name="Google Shape;159;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5: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1" lang="pt-BR"/>
              <a:t>Assessments-Key concepts and terminology assessment Page 1</a:t>
            </a:r>
            <a:endParaRPr/>
          </a:p>
          <a:p>
            <a:pPr indent="0" lvl="0" marL="0" rtl="0" algn="l">
              <a:spcBef>
                <a:spcPts val="0"/>
              </a:spcBef>
              <a:spcAft>
                <a:spcPts val="0"/>
              </a:spcAft>
              <a:buNone/>
            </a:pPr>
            <a:r>
              <a:t/>
            </a:r>
            <a:endParaRPr/>
          </a:p>
        </p:txBody>
      </p:sp>
      <p:sp>
        <p:nvSpPr>
          <p:cNvPr id="167" name="Google Shape;167;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6: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1" lang="pt-BR"/>
              <a:t>Assessments-Key concepts and terminology assessment Page 2</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100"/>
              <a:buFont typeface="Calibri"/>
              <a:buNone/>
            </a:pPr>
            <a:r>
              <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174" name="Google Shape;174;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7: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1" lang="pt-BR"/>
              <a:t>Task assessment Page 1</a:t>
            </a:r>
            <a:endParaRPr/>
          </a:p>
          <a:p>
            <a:pPr indent="0" lvl="0" marL="0" rtl="0" algn="l">
              <a:spcBef>
                <a:spcPts val="0"/>
              </a:spcBef>
              <a:spcAft>
                <a:spcPts val="0"/>
              </a:spcAft>
              <a:buNone/>
            </a:pPr>
            <a:r>
              <a:t/>
            </a:r>
            <a:endParaRPr/>
          </a:p>
        </p:txBody>
      </p:sp>
      <p:sp>
        <p:nvSpPr>
          <p:cNvPr id="181" name="Google Shape;181;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p:nvPr>
            <p:ph idx="2" type="sldImg"/>
          </p:nvPr>
        </p:nvSpPr>
        <p:spPr>
          <a:xfrm>
            <a:off x="373063" y="1074738"/>
            <a:ext cx="1760537" cy="22780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8: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1" lang="pt-BR"/>
              <a:t>Task and Performance-Based assessment Pages 1-2</a:t>
            </a:r>
            <a:endParaRPr/>
          </a:p>
          <a:p>
            <a:pPr indent="0" lvl="0" marL="0" rtl="0" algn="l">
              <a:spcBef>
                <a:spcPts val="0"/>
              </a:spcBef>
              <a:spcAft>
                <a:spcPts val="0"/>
              </a:spcAft>
              <a:buNone/>
            </a:pPr>
            <a:r>
              <a:t/>
            </a:r>
            <a:endParaRPr/>
          </a:p>
        </p:txBody>
      </p:sp>
      <p:sp>
        <p:nvSpPr>
          <p:cNvPr id="188" name="Google Shape;188;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2: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lang="pt-BR" sz="1200"/>
              <a:t>Facilitação de atividades, página 2:</a:t>
            </a:r>
            <a:endParaRPr/>
          </a:p>
          <a:p>
            <a:pPr indent="0" lvl="0" marL="0" marR="0" rtl="0" algn="l">
              <a:lnSpc>
                <a:spcPct val="100000"/>
              </a:lnSpc>
              <a:spcBef>
                <a:spcPts val="0"/>
              </a:spcBef>
              <a:spcAft>
                <a:spcPts val="0"/>
              </a:spcAft>
              <a:buClr>
                <a:schemeClr val="dk1"/>
              </a:buClr>
              <a:buSzPts val="1200"/>
              <a:buFont typeface="Calibri"/>
              <a:buNone/>
            </a:pPr>
            <a:r>
              <a:t/>
            </a:r>
            <a:endParaRPr b="0" sz="1200"/>
          </a:p>
          <a:p>
            <a:pPr indent="0" lvl="0" marL="0" marR="0" rtl="0" algn="l">
              <a:lnSpc>
                <a:spcPct val="100000"/>
              </a:lnSpc>
              <a:spcBef>
                <a:spcPts val="0"/>
              </a:spcBef>
              <a:spcAft>
                <a:spcPts val="0"/>
              </a:spcAft>
              <a:buClr>
                <a:schemeClr val="dk1"/>
              </a:buClr>
              <a:buSzPts val="1200"/>
              <a:buFont typeface="Calibri"/>
              <a:buNone/>
            </a:pPr>
            <a:r>
              <a:rPr b="0" lang="pt-BR" sz="1200"/>
              <a:t>Online (O)</a:t>
            </a:r>
            <a:endParaRPr/>
          </a:p>
          <a:p>
            <a:pPr indent="0" lvl="0" marL="0" marR="0" rtl="0" algn="l">
              <a:lnSpc>
                <a:spcPct val="100000"/>
              </a:lnSpc>
              <a:spcBef>
                <a:spcPts val="0"/>
              </a:spcBef>
              <a:spcAft>
                <a:spcPts val="0"/>
              </a:spcAft>
              <a:buClr>
                <a:schemeClr val="dk1"/>
              </a:buClr>
              <a:buSzPts val="1200"/>
              <a:buFont typeface="Calibri"/>
              <a:buNone/>
            </a:pPr>
            <a:r>
              <a:rPr b="0" lang="pt-BR" sz="1200"/>
              <a:t>Aviso: peça aos alunos que escrevam em suas anotações ou compartilhem no bate-papo sua resposta ao seguinte aviso. Os alunos podem concluir isso como um pré-trabalho, junto com o prompt de discussão a seguir:</a:t>
            </a:r>
            <a:endParaRPr/>
          </a:p>
          <a:p>
            <a:pPr indent="0" lvl="0" marL="0" marR="0" rtl="0" algn="l">
              <a:lnSpc>
                <a:spcPct val="100000"/>
              </a:lnSpc>
              <a:spcBef>
                <a:spcPts val="0"/>
              </a:spcBef>
              <a:spcAft>
                <a:spcPts val="0"/>
              </a:spcAft>
              <a:buClr>
                <a:schemeClr val="dk1"/>
              </a:buClr>
              <a:buSzPts val="1200"/>
              <a:buFont typeface="Calibri"/>
              <a:buNone/>
            </a:pPr>
            <a:r>
              <a:rPr b="0" lang="pt-BR" sz="1200"/>
              <a:t>Por que a tarefa exige o uso do não padrão em vez do Amazon Virtual Private Cloud (VPC) padrão? Não se preocupe se você não tiver experiência com o Amazon VPC - você aprenderá a usar o Amazon VPC nesta atividade de aprendizado prático.</a:t>
            </a:r>
            <a:endParaRPr/>
          </a:p>
          <a:p>
            <a:pPr indent="0" lvl="0" marL="0" marR="0" rtl="0" algn="l">
              <a:lnSpc>
                <a:spcPct val="100000"/>
              </a:lnSpc>
              <a:spcBef>
                <a:spcPts val="0"/>
              </a:spcBef>
              <a:spcAft>
                <a:spcPts val="0"/>
              </a:spcAft>
              <a:buClr>
                <a:schemeClr val="dk1"/>
              </a:buClr>
              <a:buSzPts val="1200"/>
              <a:buFont typeface="Calibri"/>
              <a:buNone/>
            </a:pPr>
            <a:r>
              <a:rPr b="0" lang="pt-BR" sz="1200"/>
              <a:t>O instrutor pergunta: Por que a tarefa exige o uso do não padrão em vez do Amazon VPC padrão?</a:t>
            </a:r>
            <a:endParaRPr/>
          </a:p>
          <a:p>
            <a:pPr indent="0" lvl="0" marL="0" marR="0" rtl="0" algn="l">
              <a:lnSpc>
                <a:spcPct val="100000"/>
              </a:lnSpc>
              <a:spcBef>
                <a:spcPts val="0"/>
              </a:spcBef>
              <a:spcAft>
                <a:spcPts val="0"/>
              </a:spcAft>
              <a:buClr>
                <a:schemeClr val="dk1"/>
              </a:buClr>
              <a:buSzPts val="1200"/>
              <a:buFont typeface="Calibri"/>
              <a:buNone/>
            </a:pPr>
            <a:r>
              <a:rPr b="0" lang="pt-BR" sz="1200"/>
              <a:t>[Escolha um aluno.]</a:t>
            </a:r>
            <a:endParaRPr/>
          </a:p>
          <a:p>
            <a:pPr indent="0" lvl="0" marL="0" marR="0" rtl="0" algn="l">
              <a:lnSpc>
                <a:spcPct val="100000"/>
              </a:lnSpc>
              <a:spcBef>
                <a:spcPts val="0"/>
              </a:spcBef>
              <a:spcAft>
                <a:spcPts val="0"/>
              </a:spcAft>
              <a:buClr>
                <a:schemeClr val="dk1"/>
              </a:buClr>
              <a:buSzPts val="1200"/>
              <a:buFont typeface="Calibri"/>
              <a:buNone/>
            </a:pPr>
            <a:r>
              <a:rPr b="0" lang="pt-BR" sz="1200"/>
              <a:t>O instrutor diz: Conte-nos mais sobre como você usou o Amazon VPC.</a:t>
            </a:r>
            <a:endParaRPr/>
          </a:p>
          <a:p>
            <a:pPr indent="0" lvl="0" marL="0" marR="0" rtl="0" algn="l">
              <a:lnSpc>
                <a:spcPct val="100000"/>
              </a:lnSpc>
              <a:spcBef>
                <a:spcPts val="0"/>
              </a:spcBef>
              <a:spcAft>
                <a:spcPts val="0"/>
              </a:spcAft>
              <a:buClr>
                <a:schemeClr val="dk1"/>
              </a:buClr>
              <a:buSzPts val="1200"/>
              <a:buFont typeface="Calibri"/>
              <a:buNone/>
            </a:pPr>
            <a:r>
              <a:rPr b="0" lang="pt-BR" sz="1200"/>
              <a:t>[Escolha um aluno, se aplicável.]</a:t>
            </a:r>
            <a:endParaRPr/>
          </a:p>
          <a:p>
            <a:pPr indent="0" lvl="0" marL="0" marR="0" rtl="0" algn="l">
              <a:lnSpc>
                <a:spcPct val="100000"/>
              </a:lnSpc>
              <a:spcBef>
                <a:spcPts val="0"/>
              </a:spcBef>
              <a:spcAft>
                <a:spcPts val="0"/>
              </a:spcAft>
              <a:buClr>
                <a:schemeClr val="dk1"/>
              </a:buClr>
              <a:buSzPts val="1200"/>
              <a:buFont typeface="Calibri"/>
              <a:buNone/>
            </a:pPr>
            <a:r>
              <a:rPr b="0" lang="pt-BR" sz="1200"/>
              <a:t>[Se os alunos não estiverem familiarizados com o Amazon VPC, diga a eles que não</a:t>
            </a:r>
            <a:endParaRPr/>
          </a:p>
          <a:p>
            <a:pPr indent="0" lvl="0" marL="0" marR="0" rtl="0" algn="l">
              <a:lnSpc>
                <a:spcPct val="100000"/>
              </a:lnSpc>
              <a:spcBef>
                <a:spcPts val="0"/>
              </a:spcBef>
              <a:spcAft>
                <a:spcPts val="0"/>
              </a:spcAft>
              <a:buClr>
                <a:schemeClr val="dk1"/>
              </a:buClr>
              <a:buSzPts val="1200"/>
              <a:buFont typeface="Calibri"/>
              <a:buNone/>
            </a:pPr>
            <a:r>
              <a:rPr b="0" lang="pt-BR" sz="1200"/>
              <a:t>se preocupar e que eles farão o aprendizado prático do Amazon VPC nesta atividade.]</a:t>
            </a:r>
            <a:endParaRPr/>
          </a:p>
          <a:p>
            <a:pPr indent="0" lvl="0" marL="0" marR="0" rtl="0" algn="l">
              <a:lnSpc>
                <a:spcPct val="100000"/>
              </a:lnSpc>
              <a:spcBef>
                <a:spcPts val="0"/>
              </a:spcBef>
              <a:spcAft>
                <a:spcPts val="0"/>
              </a:spcAft>
              <a:buClr>
                <a:schemeClr val="dk1"/>
              </a:buClr>
              <a:buSzPts val="1200"/>
              <a:buFont typeface="Calibri"/>
              <a:buNone/>
            </a:pPr>
            <a:r>
              <a:t/>
            </a:r>
            <a:endParaRPr b="0" sz="1200"/>
          </a:p>
          <a:p>
            <a:pPr indent="0" lvl="0" marL="0" marR="0" rtl="0" algn="l">
              <a:lnSpc>
                <a:spcPct val="100000"/>
              </a:lnSpc>
              <a:spcBef>
                <a:spcPts val="0"/>
              </a:spcBef>
              <a:spcAft>
                <a:spcPts val="0"/>
              </a:spcAft>
              <a:buClr>
                <a:schemeClr val="dk1"/>
              </a:buClr>
              <a:buSzPts val="1200"/>
              <a:buFont typeface="Calibri"/>
              <a:buNone/>
            </a:pPr>
            <a:r>
              <a:rPr b="0" lang="pt-BR" sz="1200"/>
              <a:t>Discussão pré-atividade (IP)</a:t>
            </a:r>
            <a:endParaRPr/>
          </a:p>
          <a:p>
            <a:pPr indent="0" lvl="0" marL="0" marR="0" rtl="0" algn="l">
              <a:lnSpc>
                <a:spcPct val="100000"/>
              </a:lnSpc>
              <a:spcBef>
                <a:spcPts val="0"/>
              </a:spcBef>
              <a:spcAft>
                <a:spcPts val="0"/>
              </a:spcAft>
              <a:buClr>
                <a:schemeClr val="dk1"/>
              </a:buClr>
              <a:buSzPts val="1200"/>
              <a:buFont typeface="Calibri"/>
              <a:buNone/>
            </a:pPr>
            <a:r>
              <a:rPr b="0" lang="pt-BR" sz="1200"/>
              <a:t>Faça pares com os alunos ou peça-lhes que trabalhem em pequenos grupos e, a seguir, discuta em classe. Deixe os alunos saberem que eles serão capazes de responder a essa pergunta com confiança após a conclusão da atividade.</a:t>
            </a:r>
            <a:endParaRPr/>
          </a:p>
          <a:p>
            <a:pPr indent="0" lvl="0" marL="0" marR="0" rtl="0" algn="l">
              <a:lnSpc>
                <a:spcPct val="100000"/>
              </a:lnSpc>
              <a:spcBef>
                <a:spcPts val="0"/>
              </a:spcBef>
              <a:spcAft>
                <a:spcPts val="0"/>
              </a:spcAft>
              <a:buClr>
                <a:schemeClr val="dk1"/>
              </a:buClr>
              <a:buSzPts val="1200"/>
              <a:buFont typeface="Calibri"/>
              <a:buNone/>
            </a:pPr>
            <a:r>
              <a:t/>
            </a:r>
            <a:endParaRPr b="0" sz="1200"/>
          </a:p>
          <a:p>
            <a:pPr indent="0" lvl="0" marL="0" marR="0" rtl="0" algn="l">
              <a:lnSpc>
                <a:spcPct val="100000"/>
              </a:lnSpc>
              <a:spcBef>
                <a:spcPts val="0"/>
              </a:spcBef>
              <a:spcAft>
                <a:spcPts val="0"/>
              </a:spcAft>
              <a:buClr>
                <a:schemeClr val="dk1"/>
              </a:buClr>
              <a:buSzPts val="1200"/>
              <a:buFont typeface="Calibri"/>
              <a:buNone/>
            </a:pPr>
            <a:r>
              <a:rPr b="0" lang="pt-BR" sz="1200"/>
              <a:t>Aviso pré-atividade: (O)</a:t>
            </a:r>
            <a:endParaRPr/>
          </a:p>
          <a:p>
            <a:pPr indent="0" lvl="0" marL="0" marR="0" rtl="0" algn="l">
              <a:lnSpc>
                <a:spcPct val="100000"/>
              </a:lnSpc>
              <a:spcBef>
                <a:spcPts val="0"/>
              </a:spcBef>
              <a:spcAft>
                <a:spcPts val="0"/>
              </a:spcAft>
              <a:buClr>
                <a:schemeClr val="dk1"/>
              </a:buClr>
              <a:buSzPts val="1200"/>
              <a:buFont typeface="Calibri"/>
              <a:buNone/>
            </a:pPr>
            <a:r>
              <a:rPr b="0" lang="pt-BR" sz="1200"/>
              <a:t>Leia o cenário e responda ao prompt em suas notas. (Isso também pode ser feito como trabalho de pré-atividade com as questões Ativar Conhecimento de Fundo.)</a:t>
            </a:r>
            <a:endParaRPr/>
          </a:p>
          <a:p>
            <a:pPr indent="0" lvl="0" marL="0" marR="0" rtl="0" algn="l">
              <a:lnSpc>
                <a:spcPct val="100000"/>
              </a:lnSpc>
              <a:spcBef>
                <a:spcPts val="0"/>
              </a:spcBef>
              <a:spcAft>
                <a:spcPts val="0"/>
              </a:spcAft>
              <a:buClr>
                <a:schemeClr val="dk1"/>
              </a:buClr>
              <a:buSzPts val="1200"/>
              <a:buFont typeface="Calibri"/>
              <a:buNone/>
            </a:pPr>
            <a:r>
              <a:t/>
            </a:r>
            <a:endParaRPr b="0" sz="1200"/>
          </a:p>
          <a:p>
            <a:pPr indent="0" lvl="0" marL="0" marR="0" rtl="0" algn="l">
              <a:lnSpc>
                <a:spcPct val="100000"/>
              </a:lnSpc>
              <a:spcBef>
                <a:spcPts val="0"/>
              </a:spcBef>
              <a:spcAft>
                <a:spcPts val="0"/>
              </a:spcAft>
              <a:buClr>
                <a:schemeClr val="dk1"/>
              </a:buClr>
              <a:buSzPts val="1200"/>
              <a:buFont typeface="Calibri"/>
              <a:buNone/>
            </a:pPr>
            <a:r>
              <a:rPr b="0" lang="pt-BR" sz="1200"/>
              <a:t>Informações básicas para informar as respostas:</a:t>
            </a:r>
            <a:endParaRPr/>
          </a:p>
          <a:p>
            <a:pPr indent="0" lvl="0" marL="0" marR="0" rtl="0" algn="l">
              <a:lnSpc>
                <a:spcPct val="100000"/>
              </a:lnSpc>
              <a:spcBef>
                <a:spcPts val="0"/>
              </a:spcBef>
              <a:spcAft>
                <a:spcPts val="0"/>
              </a:spcAft>
              <a:buClr>
                <a:schemeClr val="dk1"/>
              </a:buClr>
              <a:buSzPts val="1200"/>
              <a:buFont typeface="Calibri"/>
              <a:buNone/>
            </a:pPr>
            <a:r>
              <a:rPr b="0" lang="pt-BR" sz="1200"/>
              <a:t>No cenário de negócios, a tarefa é criar um novo VPC no qual uma instância do Amazon EC2 seja implantada para testes de longo prazo; o VPC padrão permite testes esporádicos.</a:t>
            </a:r>
            <a:endParaRPr b="0"/>
          </a:p>
        </p:txBody>
      </p:sp>
      <p:sp>
        <p:nvSpPr>
          <p:cNvPr id="39" name="Google Shape;39;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3: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pt-BR" sz="1800"/>
              <a:t>Facilitação de atividades, página 3:</a:t>
            </a:r>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pt-BR" sz="1800"/>
              <a:t>Estratégia de alfabetização (IP)</a:t>
            </a:r>
            <a:endParaRPr/>
          </a:p>
          <a:p>
            <a:pPr indent="0" lvl="0" marL="0" rtl="0" algn="l">
              <a:spcBef>
                <a:spcPts val="0"/>
              </a:spcBef>
              <a:spcAft>
                <a:spcPts val="0"/>
              </a:spcAft>
              <a:buNone/>
            </a:pPr>
            <a:r>
              <a:rPr b="0" lang="pt-BR" sz="1800"/>
              <a:t>Peça aos alunos que leiam as páginas 2-3. Enquanto os alunos leem, faça-os circular termos importantes que conhecem e sublinhar termos que não conhecem. Depois que os alunos terminarem de ler, discuta a tarefa da atividade. Escolha um aluno para reformular e explicar a tarefa da atividade usando os termos identificados na leitura. Certifique-se de que os termos e conceitos-chave identificados pelos alunos sejam discutidos por toda a classe.</a:t>
            </a:r>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pt-BR" sz="1800"/>
              <a:t>Considere exibir as definições para cada termo e conceito em um local visível na sala de aula ou peça aos alunos que combinem os termos e definições em pares. Como alternativa, pergunte aos alunos o nome de um VPC que está pronto para uso para que você não precise criar e configurar seu próprio VPC e verifique se eles entendem os termos e definições principais. Uma avaliação de terminologia também está incluída neste baralho como uma opção para verificar a compreensão do aluno.</a:t>
            </a:r>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pt-BR" sz="1800"/>
              <a:t>Estratégia de Alfabetização (O)</a:t>
            </a:r>
            <a:endParaRPr/>
          </a:p>
          <a:p>
            <a:pPr indent="0" lvl="0" marL="0" rtl="0" algn="l">
              <a:spcBef>
                <a:spcPts val="0"/>
              </a:spcBef>
              <a:spcAft>
                <a:spcPts val="0"/>
              </a:spcAft>
              <a:buNone/>
            </a:pPr>
            <a:r>
              <a:rPr b="0" lang="pt-BR" sz="1800"/>
              <a:t>Peça aos alunos que leiam as páginas 2-3. Enquanto os alunos leem, peça-lhes que destaquem termos importantes. Depois que os alunos terminarem a leitura, eles devem escrever a tarefa da atividade, explicando a tarefa em suas próprias palavras e certificando-se de incluir os termos identificados na leitura. Considere oferecer acesso a definições ou solicitar que os alunos encontrem as definições de termos importantes online.</a:t>
            </a:r>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pt-BR" sz="1800"/>
              <a:t>Prompt de linguagem</a:t>
            </a:r>
            <a:endParaRPr/>
          </a:p>
          <a:p>
            <a:pPr indent="0" lvl="0" marL="0" rtl="0" algn="l">
              <a:spcBef>
                <a:spcPts val="0"/>
              </a:spcBef>
              <a:spcAft>
                <a:spcPts val="0"/>
              </a:spcAft>
              <a:buNone/>
            </a:pPr>
            <a:r>
              <a:rPr b="0" lang="pt-BR" sz="1800"/>
              <a:t>Esta terminologia específica da AWS pode ser nova para os alunos e é importante para ter sucesso nesta atividade:</a:t>
            </a:r>
            <a:endParaRPr/>
          </a:p>
          <a:p>
            <a:pPr indent="0" lvl="0" marL="0" rtl="0" algn="l">
              <a:spcBef>
                <a:spcPts val="0"/>
              </a:spcBef>
              <a:spcAft>
                <a:spcPts val="0"/>
              </a:spcAft>
              <a:buNone/>
            </a:pPr>
            <a:r>
              <a:rPr b="0" lang="pt-BR" sz="1800"/>
              <a:t>Amazon Virtual Private Cloud (VPC): uma rede virtual dedicada à sua conta AWS</a:t>
            </a:r>
            <a:endParaRPr/>
          </a:p>
          <a:p>
            <a:pPr indent="0" lvl="0" marL="0" rtl="0" algn="l">
              <a:spcBef>
                <a:spcPts val="0"/>
              </a:spcBef>
              <a:spcAft>
                <a:spcPts val="0"/>
              </a:spcAft>
              <a:buNone/>
            </a:pPr>
            <a:r>
              <a:rPr b="0" lang="pt-BR" sz="1800"/>
              <a:t>Amazon Elastic Compute Cloud (EC2): use o Amazon EC2 para iniciar quantos servidores virtuais você precisar, configurar a segurança e a rede e gerenciar o armazenamento</a:t>
            </a:r>
            <a:endParaRPr/>
          </a:p>
          <a:p>
            <a:pPr indent="0" lvl="0" marL="0" rtl="0" algn="l">
              <a:spcBef>
                <a:spcPts val="0"/>
              </a:spcBef>
              <a:spcAft>
                <a:spcPts val="0"/>
              </a:spcAft>
              <a:buNone/>
            </a:pPr>
            <a:r>
              <a:rPr b="0" lang="pt-BR" sz="1800"/>
              <a:t>Instâncias: ambientes de computação virtual</a:t>
            </a:r>
            <a:endParaRPr/>
          </a:p>
          <a:p>
            <a:pPr indent="0" lvl="0" marL="0" rtl="0" algn="l">
              <a:spcBef>
                <a:spcPts val="0"/>
              </a:spcBef>
              <a:spcAft>
                <a:spcPts val="0"/>
              </a:spcAft>
              <a:buNone/>
            </a:pPr>
            <a:r>
              <a:rPr b="0" lang="pt-BR" sz="1800"/>
              <a:t>VPC padrão: um VPC que já está configurado e pronto para você usar; você pode iniciar instâncias em seu VPC padrão imediatamente ou pode criar seu próprio VPC não padrão e configurá-lo conforme necessário</a:t>
            </a:r>
            <a:endParaRPr/>
          </a:p>
          <a:p>
            <a:pPr indent="0" lvl="0" marL="0" rtl="0" algn="l">
              <a:spcBef>
                <a:spcPts val="0"/>
              </a:spcBef>
              <a:spcAft>
                <a:spcPts val="0"/>
              </a:spcAft>
              <a:buNone/>
            </a:pPr>
            <a:r>
              <a:rPr b="0" lang="pt-BR" sz="1800"/>
              <a:t>Tabela de rotas: um conjunto de regras, chamadas rotas, que são usadas para determinar para onde o tráfego da rede é direcionado</a:t>
            </a:r>
            <a:endParaRPr/>
          </a:p>
          <a:p>
            <a:pPr indent="0" lvl="0" marL="0" rtl="0" algn="l">
              <a:spcBef>
                <a:spcPts val="0"/>
              </a:spcBef>
              <a:spcAft>
                <a:spcPts val="0"/>
              </a:spcAft>
              <a:buNone/>
            </a:pPr>
            <a:r>
              <a:rPr b="0" lang="pt-BR" sz="1800"/>
              <a:t>Gateway de Internet (IGW): um gateway que você anexa ao seu VPC para permitir a comunicação entre recursos em seu VPC e a Internet</a:t>
            </a:r>
            <a:endParaRPr/>
          </a:p>
          <a:p>
            <a:pPr indent="0" lvl="0" marL="0" rtl="0" algn="l">
              <a:spcBef>
                <a:spcPts val="0"/>
              </a:spcBef>
              <a:spcAft>
                <a:spcPts val="0"/>
              </a:spcAft>
              <a:buNone/>
            </a:pPr>
            <a:r>
              <a:rPr b="0" lang="pt-BR" sz="1800"/>
              <a:t>Grupo de segurança: atua como um firewall virtual para suas instâncias EC2 para controlar o tráfego de entrada e saída</a:t>
            </a:r>
            <a:endParaRPr b="0"/>
          </a:p>
        </p:txBody>
      </p:sp>
      <p:sp>
        <p:nvSpPr>
          <p:cNvPr id="55" name="Google Shape;55;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4: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lang="pt-BR" sz="1400"/>
              <a:t>Facilitação de atividades, página 4:</a:t>
            </a:r>
            <a:endParaRPr/>
          </a:p>
          <a:p>
            <a:pPr indent="0" lvl="0" marL="0" marR="0" rtl="0" algn="l">
              <a:lnSpc>
                <a:spcPct val="100000"/>
              </a:lnSpc>
              <a:spcBef>
                <a:spcPts val="0"/>
              </a:spcBef>
              <a:spcAft>
                <a:spcPts val="0"/>
              </a:spcAft>
              <a:buClr>
                <a:schemeClr val="dk1"/>
              </a:buClr>
              <a:buSzPts val="1400"/>
              <a:buFont typeface="Calibri"/>
              <a:buNone/>
            </a:pPr>
            <a:r>
              <a:t/>
            </a:r>
            <a:endParaRPr b="0" sz="1400"/>
          </a:p>
          <a:p>
            <a:pPr indent="0" lvl="0" marL="0" marR="0" rtl="0" algn="l">
              <a:lnSpc>
                <a:spcPct val="100000"/>
              </a:lnSpc>
              <a:spcBef>
                <a:spcPts val="0"/>
              </a:spcBef>
              <a:spcAft>
                <a:spcPts val="0"/>
              </a:spcAft>
              <a:buClr>
                <a:schemeClr val="dk1"/>
              </a:buClr>
              <a:buSzPts val="1400"/>
              <a:buFont typeface="Calibri"/>
              <a:buNone/>
            </a:pPr>
            <a:r>
              <a:rPr b="0" lang="pt-BR" sz="1400"/>
              <a:t>Verifique a compreensão (IP e O)</a:t>
            </a:r>
            <a:endParaRPr/>
          </a:p>
          <a:p>
            <a:pPr indent="0" lvl="0" marL="0" marR="0" rtl="0" algn="l">
              <a:lnSpc>
                <a:spcPct val="100000"/>
              </a:lnSpc>
              <a:spcBef>
                <a:spcPts val="0"/>
              </a:spcBef>
              <a:spcAft>
                <a:spcPts val="0"/>
              </a:spcAft>
              <a:buClr>
                <a:schemeClr val="dk1"/>
              </a:buClr>
              <a:buSzPts val="1400"/>
              <a:buFont typeface="Calibri"/>
              <a:buNone/>
            </a:pPr>
            <a:r>
              <a:rPr b="0" lang="pt-BR" sz="1400"/>
              <a:t>Antes que os alunos criem uma nuvem privada virtual:</a:t>
            </a:r>
            <a:endParaRPr/>
          </a:p>
          <a:p>
            <a:pPr indent="0" lvl="0" marL="0" marR="0" rtl="0" algn="l">
              <a:lnSpc>
                <a:spcPct val="100000"/>
              </a:lnSpc>
              <a:spcBef>
                <a:spcPts val="0"/>
              </a:spcBef>
              <a:spcAft>
                <a:spcPts val="0"/>
              </a:spcAft>
              <a:buClr>
                <a:schemeClr val="dk1"/>
              </a:buClr>
              <a:buSzPts val="1400"/>
              <a:buFont typeface="Calibri"/>
              <a:buNone/>
            </a:pPr>
            <a:r>
              <a:rPr b="0" lang="pt-BR" sz="1400"/>
              <a:t>Pergunte: O que o diagrama mostra?</a:t>
            </a:r>
            <a:endParaRPr/>
          </a:p>
          <a:p>
            <a:pPr indent="0" lvl="0" marL="0" marR="0" rtl="0" algn="l">
              <a:lnSpc>
                <a:spcPct val="100000"/>
              </a:lnSpc>
              <a:spcBef>
                <a:spcPts val="0"/>
              </a:spcBef>
              <a:spcAft>
                <a:spcPts val="0"/>
              </a:spcAft>
              <a:buClr>
                <a:schemeClr val="dk1"/>
              </a:buClr>
              <a:buSzPts val="1400"/>
              <a:buFont typeface="Calibri"/>
              <a:buNone/>
            </a:pPr>
            <a:r>
              <a:rPr b="0" lang="pt-BR" sz="1400"/>
              <a:t>Informações básicas para informar as respostas: mostra a infraestrutura que será construída na atividade, incluindo a criação de um VPC, a criação e anexação de um gateway de Internet e a criação de um grupo de segurança.</a:t>
            </a:r>
            <a:endParaRPr/>
          </a:p>
          <a:p>
            <a:pPr indent="0" lvl="0" marL="0" marR="0" rtl="0" algn="l">
              <a:lnSpc>
                <a:spcPct val="100000"/>
              </a:lnSpc>
              <a:spcBef>
                <a:spcPts val="0"/>
              </a:spcBef>
              <a:spcAft>
                <a:spcPts val="0"/>
              </a:spcAft>
              <a:buClr>
                <a:schemeClr val="dk1"/>
              </a:buClr>
              <a:buSzPts val="1400"/>
              <a:buFont typeface="Calibri"/>
              <a:buNone/>
            </a:pPr>
            <a:r>
              <a:t/>
            </a:r>
            <a:endParaRPr b="0" sz="1400"/>
          </a:p>
          <a:p>
            <a:pPr indent="0" lvl="0" marL="0" marR="0" rtl="0" algn="l">
              <a:lnSpc>
                <a:spcPct val="100000"/>
              </a:lnSpc>
              <a:spcBef>
                <a:spcPts val="0"/>
              </a:spcBef>
              <a:spcAft>
                <a:spcPts val="0"/>
              </a:spcAft>
              <a:buClr>
                <a:schemeClr val="dk1"/>
              </a:buClr>
              <a:buSzPts val="1400"/>
              <a:buFont typeface="Calibri"/>
              <a:buNone/>
            </a:pPr>
            <a:r>
              <a:rPr b="0" lang="pt-BR" sz="1400"/>
              <a:t>Descolar</a:t>
            </a:r>
            <a:endParaRPr/>
          </a:p>
          <a:p>
            <a:pPr indent="0" lvl="0" marL="0" marR="0" rtl="0" algn="l">
              <a:lnSpc>
                <a:spcPct val="100000"/>
              </a:lnSpc>
              <a:spcBef>
                <a:spcPts val="0"/>
              </a:spcBef>
              <a:spcAft>
                <a:spcPts val="0"/>
              </a:spcAft>
              <a:buClr>
                <a:schemeClr val="dk1"/>
              </a:buClr>
              <a:buSzPts val="1400"/>
              <a:buFont typeface="Calibri"/>
              <a:buNone/>
            </a:pPr>
            <a:r>
              <a:rPr b="0" lang="pt-BR" sz="1400"/>
              <a:t>Conforme os alunos criam suas nuvens privadas virtuais, eles podem escolher os atributos errados. Certifique-se de que os alunos usem estes atributos:</a:t>
            </a:r>
            <a:endParaRPr/>
          </a:p>
          <a:p>
            <a:pPr indent="0" lvl="0" marL="0" marR="0" rtl="0" algn="l">
              <a:lnSpc>
                <a:spcPct val="100000"/>
              </a:lnSpc>
              <a:spcBef>
                <a:spcPts val="0"/>
              </a:spcBef>
              <a:spcAft>
                <a:spcPts val="0"/>
              </a:spcAft>
              <a:buClr>
                <a:schemeClr val="dk1"/>
              </a:buClr>
              <a:buSzPts val="1400"/>
              <a:buFont typeface="Calibri"/>
              <a:buNone/>
            </a:pPr>
            <a:r>
              <a:rPr b="0" lang="pt-BR" sz="1400"/>
              <a:t>Tag de nome: VRTest VPC</a:t>
            </a:r>
            <a:endParaRPr/>
          </a:p>
          <a:p>
            <a:pPr indent="0" lvl="0" marL="0" marR="0" rtl="0" algn="l">
              <a:lnSpc>
                <a:spcPct val="100000"/>
              </a:lnSpc>
              <a:spcBef>
                <a:spcPts val="0"/>
              </a:spcBef>
              <a:spcAft>
                <a:spcPts val="0"/>
              </a:spcAft>
              <a:buClr>
                <a:schemeClr val="dk1"/>
              </a:buClr>
              <a:buSzPts val="1400"/>
              <a:buFont typeface="Calibri"/>
              <a:buNone/>
            </a:pPr>
            <a:r>
              <a:rPr b="0" lang="pt-BR" sz="1400"/>
              <a:t>Bloco IPv4CIDR: 10.0.0.0/16</a:t>
            </a:r>
            <a:endParaRPr/>
          </a:p>
          <a:p>
            <a:pPr indent="0" lvl="0" marL="0" marR="0" rtl="0" algn="l">
              <a:lnSpc>
                <a:spcPct val="100000"/>
              </a:lnSpc>
              <a:spcBef>
                <a:spcPts val="0"/>
              </a:spcBef>
              <a:spcAft>
                <a:spcPts val="0"/>
              </a:spcAft>
              <a:buClr>
                <a:schemeClr val="dk1"/>
              </a:buClr>
              <a:buSzPts val="1400"/>
              <a:buFont typeface="Calibri"/>
              <a:buNone/>
            </a:pPr>
            <a:r>
              <a:rPr b="0" lang="pt-BR" sz="1400"/>
              <a:t>Locação: Padrão</a:t>
            </a:r>
            <a:endParaRPr/>
          </a:p>
          <a:p>
            <a:pPr indent="0" lvl="0" marL="0" marR="0" rtl="0" algn="l">
              <a:lnSpc>
                <a:spcPct val="100000"/>
              </a:lnSpc>
              <a:spcBef>
                <a:spcPts val="0"/>
              </a:spcBef>
              <a:spcAft>
                <a:spcPts val="0"/>
              </a:spcAft>
              <a:buClr>
                <a:schemeClr val="dk1"/>
              </a:buClr>
              <a:buSzPts val="1400"/>
              <a:buFont typeface="Calibri"/>
              <a:buNone/>
            </a:pPr>
            <a:r>
              <a:t/>
            </a:r>
            <a:endParaRPr b="0" sz="1400"/>
          </a:p>
          <a:p>
            <a:pPr indent="0" lvl="0" marL="0" marR="0" rtl="0" algn="l">
              <a:lnSpc>
                <a:spcPct val="100000"/>
              </a:lnSpc>
              <a:spcBef>
                <a:spcPts val="0"/>
              </a:spcBef>
              <a:spcAft>
                <a:spcPts val="0"/>
              </a:spcAft>
              <a:buClr>
                <a:schemeClr val="dk1"/>
              </a:buClr>
              <a:buSzPts val="1400"/>
              <a:buFont typeface="Calibri"/>
              <a:buNone/>
            </a:pPr>
            <a:r>
              <a:rPr b="0" lang="pt-BR" sz="1400"/>
              <a:t>Certifique-se de que os alunos não cliquem na opção VPC Wizard; isso fará com que eles tenham um processo de configuração de configuração de VPC diferente.</a:t>
            </a:r>
            <a:endParaRPr/>
          </a:p>
          <a:p>
            <a:pPr indent="0" lvl="0" marL="0" marR="0" rtl="0" algn="l">
              <a:lnSpc>
                <a:spcPct val="100000"/>
              </a:lnSpc>
              <a:spcBef>
                <a:spcPts val="0"/>
              </a:spcBef>
              <a:spcAft>
                <a:spcPts val="0"/>
              </a:spcAft>
              <a:buClr>
                <a:schemeClr val="dk1"/>
              </a:buClr>
              <a:buSzPts val="1400"/>
              <a:buFont typeface="Calibri"/>
              <a:buNone/>
            </a:pPr>
            <a:r>
              <a:t/>
            </a:r>
            <a:endParaRPr b="0" sz="1400"/>
          </a:p>
          <a:p>
            <a:pPr indent="0" lvl="0" marL="0" marR="0" rtl="0" algn="l">
              <a:lnSpc>
                <a:spcPct val="100000"/>
              </a:lnSpc>
              <a:spcBef>
                <a:spcPts val="0"/>
              </a:spcBef>
              <a:spcAft>
                <a:spcPts val="0"/>
              </a:spcAft>
              <a:buClr>
                <a:schemeClr val="dk1"/>
              </a:buClr>
              <a:buSzPts val="1400"/>
              <a:buFont typeface="Calibri"/>
              <a:buNone/>
            </a:pPr>
            <a:r>
              <a:rPr b="0" lang="pt-BR" sz="1400"/>
              <a:t>Suporte online</a:t>
            </a:r>
            <a:endParaRPr/>
          </a:p>
          <a:p>
            <a:pPr indent="0" lvl="0" marL="0" marR="0" rtl="0" algn="l">
              <a:lnSpc>
                <a:spcPct val="100000"/>
              </a:lnSpc>
              <a:spcBef>
                <a:spcPts val="0"/>
              </a:spcBef>
              <a:spcAft>
                <a:spcPts val="0"/>
              </a:spcAft>
              <a:buClr>
                <a:schemeClr val="dk1"/>
              </a:buClr>
              <a:buSzPts val="1400"/>
              <a:buFont typeface="Calibri"/>
              <a:buNone/>
            </a:pPr>
            <a:r>
              <a:rPr b="0" lang="pt-BR" sz="1400"/>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a:p>
          <a:p>
            <a:pPr indent="0" lvl="0" marL="0" marR="0" rtl="0" algn="l">
              <a:lnSpc>
                <a:spcPct val="100000"/>
              </a:lnSpc>
              <a:spcBef>
                <a:spcPts val="0"/>
              </a:spcBef>
              <a:spcAft>
                <a:spcPts val="0"/>
              </a:spcAft>
              <a:buClr>
                <a:schemeClr val="dk1"/>
              </a:buClr>
              <a:buSzPts val="1400"/>
              <a:buFont typeface="Calibri"/>
              <a:buNone/>
            </a:pPr>
            <a:r>
              <a:t/>
            </a:r>
            <a:endParaRPr b="0" sz="1400"/>
          </a:p>
          <a:p>
            <a:pPr indent="0" lvl="0" marL="0" marR="0" rtl="0" algn="l">
              <a:lnSpc>
                <a:spcPct val="100000"/>
              </a:lnSpc>
              <a:spcBef>
                <a:spcPts val="0"/>
              </a:spcBef>
              <a:spcAft>
                <a:spcPts val="0"/>
              </a:spcAft>
              <a:buClr>
                <a:schemeClr val="dk1"/>
              </a:buClr>
              <a:buSzPts val="1400"/>
              <a:buFont typeface="Calibri"/>
              <a:buNone/>
            </a:pPr>
            <a:r>
              <a:rPr b="0" lang="pt-BR" sz="1400"/>
              <a:t>Prompt de linguagem</a:t>
            </a:r>
            <a:endParaRPr/>
          </a:p>
          <a:p>
            <a:pPr indent="0" lvl="0" marL="0" marR="0" rtl="0" algn="l">
              <a:lnSpc>
                <a:spcPct val="100000"/>
              </a:lnSpc>
              <a:spcBef>
                <a:spcPts val="0"/>
              </a:spcBef>
              <a:spcAft>
                <a:spcPts val="0"/>
              </a:spcAft>
              <a:buClr>
                <a:schemeClr val="dk1"/>
              </a:buClr>
              <a:buSzPts val="1400"/>
              <a:buFont typeface="Calibri"/>
              <a:buNone/>
            </a:pPr>
            <a:r>
              <a:rPr b="0" lang="pt-BR" sz="1400"/>
              <a:t>Esta terminologia e conceito podem ser novos para os alunos:</a:t>
            </a:r>
            <a:endParaRPr/>
          </a:p>
          <a:p>
            <a:pPr indent="0" lvl="0" marL="0" marR="0" rtl="0" algn="l">
              <a:lnSpc>
                <a:spcPct val="100000"/>
              </a:lnSpc>
              <a:spcBef>
                <a:spcPts val="0"/>
              </a:spcBef>
              <a:spcAft>
                <a:spcPts val="0"/>
              </a:spcAft>
              <a:buClr>
                <a:schemeClr val="dk1"/>
              </a:buClr>
              <a:buSzPts val="1400"/>
              <a:buFont typeface="Calibri"/>
              <a:buNone/>
            </a:pPr>
            <a:r>
              <a:rPr b="0" lang="pt-BR" sz="1400"/>
              <a:t>Sub-redes: um intervalo de endereços IP em seu VPC</a:t>
            </a:r>
            <a:endParaRPr b="0"/>
          </a:p>
        </p:txBody>
      </p:sp>
      <p:sp>
        <p:nvSpPr>
          <p:cNvPr id="66" name="Google Shape;66;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5: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pt-BR"/>
              <a:t>Facilitação de atividades, página 5:</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Verifique a compreensão (IP e O)</a:t>
            </a:r>
            <a:endParaRPr/>
          </a:p>
          <a:p>
            <a:pPr indent="0" lvl="0" marL="0" rtl="0" algn="l">
              <a:spcBef>
                <a:spcPts val="0"/>
              </a:spcBef>
              <a:spcAft>
                <a:spcPts val="0"/>
              </a:spcAft>
              <a:buNone/>
            </a:pPr>
            <a:r>
              <a:rPr b="0" lang="pt-BR"/>
              <a:t>Antes que os alunos criem um gateway de internet:</a:t>
            </a:r>
            <a:endParaRPr/>
          </a:p>
          <a:p>
            <a:pPr indent="0" lvl="0" marL="0" rtl="0" algn="l">
              <a:spcBef>
                <a:spcPts val="0"/>
              </a:spcBef>
              <a:spcAft>
                <a:spcPts val="0"/>
              </a:spcAft>
              <a:buNone/>
            </a:pPr>
            <a:r>
              <a:rPr b="0" lang="pt-BR"/>
              <a:t>O instrutor pergunta: O que é uma sub-rede privada? Quando você usaria uma sub-rede privada?</a:t>
            </a:r>
            <a:endParaRPr/>
          </a:p>
          <a:p>
            <a:pPr indent="0" lvl="0" marL="0" rtl="0" algn="l">
              <a:spcBef>
                <a:spcPts val="0"/>
              </a:spcBef>
              <a:spcAft>
                <a:spcPts val="0"/>
              </a:spcAft>
              <a:buNone/>
            </a:pPr>
            <a:r>
              <a:rPr b="0" lang="pt-BR"/>
              <a:t>Informações básicas para informar as respostas: Se uma sub-rede não tiver uma rota para o gateway da Internet, a sub-rede é conhecida como sub-rede privada. Os recursos em uma sub-rede privada são normalmente aqueles que você deseja manter protegidos contra exposição à Internet.</a:t>
            </a:r>
            <a:endParaRPr/>
          </a:p>
          <a:p>
            <a:pPr indent="0" lvl="0" marL="0" rtl="0" algn="l">
              <a:spcBef>
                <a:spcPts val="0"/>
              </a:spcBef>
              <a:spcAft>
                <a:spcPts val="0"/>
              </a:spcAft>
              <a:buNone/>
            </a:pPr>
            <a:r>
              <a:rPr b="0" lang="pt-BR"/>
              <a:t>Pergunte: O que é uma sub-rede pública?</a:t>
            </a:r>
            <a:endParaRPr/>
          </a:p>
          <a:p>
            <a:pPr indent="0" lvl="0" marL="0" rtl="0" algn="l">
              <a:spcBef>
                <a:spcPts val="0"/>
              </a:spcBef>
              <a:spcAft>
                <a:spcPts val="0"/>
              </a:spcAft>
              <a:buNone/>
            </a:pPr>
            <a:r>
              <a:rPr b="0" lang="pt-BR"/>
              <a:t>Resposta: Se o tráfego de uma sub-rede é roteado para um gateway de Internet, a sub-rede é conhecida como sub-rede pública.</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Descolar</a:t>
            </a:r>
            <a:endParaRPr/>
          </a:p>
          <a:p>
            <a:pPr indent="0" lvl="0" marL="0" rtl="0" algn="l">
              <a:spcBef>
                <a:spcPts val="0"/>
              </a:spcBef>
              <a:spcAft>
                <a:spcPts val="0"/>
              </a:spcAft>
              <a:buNone/>
            </a:pPr>
            <a:r>
              <a:rPr b="0" lang="pt-BR"/>
              <a:t>Garanta que os alunos:</a:t>
            </a:r>
            <a:endParaRPr/>
          </a:p>
          <a:p>
            <a:pPr indent="0" lvl="0" marL="0" rtl="0" algn="l">
              <a:spcBef>
                <a:spcPts val="0"/>
              </a:spcBef>
              <a:spcAft>
                <a:spcPts val="0"/>
              </a:spcAft>
              <a:buNone/>
            </a:pPr>
            <a:r>
              <a:rPr b="0" lang="pt-BR"/>
              <a:t>Preste muita atenção às instruções nas etapas 1-3. Se as etapas de 1 a 3 forem executadas incorretamente para a sub-rede pública, a sub-rede privada pode estar incorreta.</a:t>
            </a:r>
            <a:endParaRPr/>
          </a:p>
          <a:p>
            <a:pPr indent="0" lvl="0" marL="0" rtl="0" algn="l">
              <a:spcBef>
                <a:spcPts val="0"/>
              </a:spcBef>
              <a:spcAft>
                <a:spcPts val="0"/>
              </a:spcAft>
              <a:buNone/>
            </a:pPr>
            <a:r>
              <a:rPr b="0" lang="pt-BR"/>
              <a:t>Verifique se a Zona de disponibilidade é us-east-1a. Observação: as salas de aula da AWS usam us-east-1a por padrão.</a:t>
            </a:r>
            <a:endParaRPr/>
          </a:p>
          <a:p>
            <a:pPr indent="0" lvl="0" marL="0" rtl="0" algn="l">
              <a:spcBef>
                <a:spcPts val="0"/>
              </a:spcBef>
              <a:spcAft>
                <a:spcPts val="0"/>
              </a:spcAft>
              <a:buNone/>
            </a:pPr>
            <a:r>
              <a:rPr b="0" lang="pt-BR"/>
              <a:t>Preste muita atenção aos endereços IP do bloco CIDR. Não é incomum que o 1 e 2 no octeto IP estejam no lugar errado.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Suporte online</a:t>
            </a:r>
            <a:endParaRPr/>
          </a:p>
          <a:p>
            <a:pPr indent="0" lvl="0" marL="0" rtl="0" algn="l">
              <a:spcBef>
                <a:spcPts val="0"/>
              </a:spcBef>
              <a:spcAft>
                <a:spcPts val="0"/>
              </a:spcAft>
              <a:buNone/>
            </a:pPr>
            <a:r>
              <a:rPr b="0" lang="pt-B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b="0"/>
          </a:p>
        </p:txBody>
      </p:sp>
      <p:sp>
        <p:nvSpPr>
          <p:cNvPr id="74" name="Google Shape;74;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6: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pt-BR"/>
              <a:t>Facilitação de atividades, página 5:</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Verifique a compreensão (IP e O)</a:t>
            </a:r>
            <a:endParaRPr/>
          </a:p>
          <a:p>
            <a:pPr indent="0" lvl="0" marL="0" rtl="0" algn="l">
              <a:spcBef>
                <a:spcPts val="0"/>
              </a:spcBef>
              <a:spcAft>
                <a:spcPts val="0"/>
              </a:spcAft>
              <a:buNone/>
            </a:pPr>
            <a:r>
              <a:rPr b="0" lang="pt-BR"/>
              <a:t>Antes que os alunos criem um gateway de internet:</a:t>
            </a:r>
            <a:endParaRPr/>
          </a:p>
          <a:p>
            <a:pPr indent="0" lvl="0" marL="0" rtl="0" algn="l">
              <a:spcBef>
                <a:spcPts val="0"/>
              </a:spcBef>
              <a:spcAft>
                <a:spcPts val="0"/>
              </a:spcAft>
              <a:buNone/>
            </a:pPr>
            <a:r>
              <a:rPr b="0" lang="pt-BR"/>
              <a:t>O instrutor pergunta: O que é uma sub-rede privada? Quando você usaria uma sub-rede privada?</a:t>
            </a:r>
            <a:endParaRPr/>
          </a:p>
          <a:p>
            <a:pPr indent="0" lvl="0" marL="0" rtl="0" algn="l">
              <a:spcBef>
                <a:spcPts val="0"/>
              </a:spcBef>
              <a:spcAft>
                <a:spcPts val="0"/>
              </a:spcAft>
              <a:buNone/>
            </a:pPr>
            <a:r>
              <a:rPr b="0" lang="pt-BR"/>
              <a:t>Informações básicas para informar as respostas: Se uma sub-rede não tiver uma rota para o gateway da Internet, a sub-rede é conhecida como sub-rede privada. Os recursos em uma sub-rede privada são normalmente aqueles que você deseja manter protegidos contra exposição à Internet.</a:t>
            </a:r>
            <a:endParaRPr/>
          </a:p>
          <a:p>
            <a:pPr indent="0" lvl="0" marL="0" rtl="0" algn="l">
              <a:spcBef>
                <a:spcPts val="0"/>
              </a:spcBef>
              <a:spcAft>
                <a:spcPts val="0"/>
              </a:spcAft>
              <a:buNone/>
            </a:pPr>
            <a:r>
              <a:rPr b="0" lang="pt-BR"/>
              <a:t>Pergunte: O que é uma sub-rede pública?</a:t>
            </a:r>
            <a:endParaRPr/>
          </a:p>
          <a:p>
            <a:pPr indent="0" lvl="0" marL="0" rtl="0" algn="l">
              <a:spcBef>
                <a:spcPts val="0"/>
              </a:spcBef>
              <a:spcAft>
                <a:spcPts val="0"/>
              </a:spcAft>
              <a:buNone/>
            </a:pPr>
            <a:r>
              <a:rPr b="0" lang="pt-BR"/>
              <a:t>Resposta: Se o tráfego de uma sub-rede é roteado para um gateway de Internet, a sub-rede é conhecida como sub-rede pública.</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Descolar</a:t>
            </a:r>
            <a:endParaRPr/>
          </a:p>
          <a:p>
            <a:pPr indent="0" lvl="0" marL="0" rtl="0" algn="l">
              <a:spcBef>
                <a:spcPts val="0"/>
              </a:spcBef>
              <a:spcAft>
                <a:spcPts val="0"/>
              </a:spcAft>
              <a:buNone/>
            </a:pPr>
            <a:r>
              <a:rPr b="0" lang="pt-BR"/>
              <a:t>Garanta que os alunos:</a:t>
            </a:r>
            <a:endParaRPr/>
          </a:p>
          <a:p>
            <a:pPr indent="0" lvl="0" marL="0" rtl="0" algn="l">
              <a:spcBef>
                <a:spcPts val="0"/>
              </a:spcBef>
              <a:spcAft>
                <a:spcPts val="0"/>
              </a:spcAft>
              <a:buNone/>
            </a:pPr>
            <a:r>
              <a:rPr b="0" lang="pt-BR"/>
              <a:t>Preste muita atenção às instruções nas etapas 1-3. Se as etapas de 1 a 3 forem executadas incorretamente para a sub-rede pública, a sub-rede privada pode estar incorreta.</a:t>
            </a:r>
            <a:endParaRPr/>
          </a:p>
          <a:p>
            <a:pPr indent="0" lvl="0" marL="0" rtl="0" algn="l">
              <a:spcBef>
                <a:spcPts val="0"/>
              </a:spcBef>
              <a:spcAft>
                <a:spcPts val="0"/>
              </a:spcAft>
              <a:buNone/>
            </a:pPr>
            <a:r>
              <a:rPr b="0" lang="pt-BR"/>
              <a:t>Verifique se a Zona de disponibilidade é us-east-1a. Observação: as salas de aula da AWS usam us-east-1a por padrão.</a:t>
            </a:r>
            <a:endParaRPr/>
          </a:p>
          <a:p>
            <a:pPr indent="0" lvl="0" marL="0" rtl="0" algn="l">
              <a:spcBef>
                <a:spcPts val="0"/>
              </a:spcBef>
              <a:spcAft>
                <a:spcPts val="0"/>
              </a:spcAft>
              <a:buNone/>
            </a:pPr>
            <a:r>
              <a:rPr b="0" lang="pt-BR"/>
              <a:t>Preste muita atenção aos endereços IP do bloco CIDR. Não é incomum que o 1 e 2 no octeto IP estejam no lugar errado.</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pt-BR"/>
              <a:t>Suporte online</a:t>
            </a:r>
            <a:endParaRPr/>
          </a:p>
          <a:p>
            <a:pPr indent="0" lvl="0" marL="0" rtl="0" algn="l">
              <a:spcBef>
                <a:spcPts val="0"/>
              </a:spcBef>
              <a:spcAft>
                <a:spcPts val="0"/>
              </a:spcAft>
              <a:buNone/>
            </a:pPr>
            <a:r>
              <a:rPr b="0" lang="pt-B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b="0"/>
          </a:p>
        </p:txBody>
      </p:sp>
      <p:sp>
        <p:nvSpPr>
          <p:cNvPr id="80" name="Google Shape;80;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7: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6:</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Verifique a compreensão (IP e O)</a:t>
            </a:r>
            <a:endParaRPr/>
          </a:p>
          <a:p>
            <a:pPr indent="0" lvl="0" marL="0" marR="0" rtl="0" algn="l">
              <a:lnSpc>
                <a:spcPct val="100000"/>
              </a:lnSpc>
              <a:spcBef>
                <a:spcPts val="0"/>
              </a:spcBef>
              <a:spcAft>
                <a:spcPts val="0"/>
              </a:spcAft>
              <a:buClr>
                <a:schemeClr val="dk1"/>
              </a:buClr>
              <a:buSzPts val="1100"/>
              <a:buFont typeface="Calibri"/>
              <a:buNone/>
            </a:pPr>
            <a:r>
              <a:rPr b="0" lang="pt-BR"/>
              <a:t>Perguntas sugeridas:</a:t>
            </a:r>
            <a:endParaRPr/>
          </a:p>
          <a:p>
            <a:pPr indent="0" lvl="0" marL="0" marR="0" rtl="0" algn="l">
              <a:lnSpc>
                <a:spcPct val="100000"/>
              </a:lnSpc>
              <a:spcBef>
                <a:spcPts val="0"/>
              </a:spcBef>
              <a:spcAft>
                <a:spcPts val="0"/>
              </a:spcAft>
              <a:buClr>
                <a:schemeClr val="dk1"/>
              </a:buClr>
              <a:buSzPts val="1100"/>
              <a:buFont typeface="Calibri"/>
              <a:buNone/>
            </a:pPr>
            <a:r>
              <a:rPr b="0" lang="pt-BR"/>
              <a:t>O instrutor pergunta: O que são tabelas de rota e por que você precisa criá-las nesta atividade?</a:t>
            </a:r>
            <a:endParaRPr/>
          </a:p>
          <a:p>
            <a:pPr indent="0" lvl="0" marL="0" marR="0" rtl="0" algn="l">
              <a:lnSpc>
                <a:spcPct val="100000"/>
              </a:lnSpc>
              <a:spcBef>
                <a:spcPts val="0"/>
              </a:spcBef>
              <a:spcAft>
                <a:spcPts val="0"/>
              </a:spcAft>
              <a:buClr>
                <a:schemeClr val="dk1"/>
              </a:buClr>
              <a:buSzPts val="1100"/>
              <a:buFont typeface="Calibri"/>
              <a:buNone/>
            </a:pPr>
            <a:r>
              <a:rPr b="0" lang="pt-BR"/>
              <a:t>O instrutor pergunta: A que cada sub-rede em seu VPC precisa ser associada? (uma tabela de rota)</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Descolar</a:t>
            </a:r>
            <a:endParaRPr/>
          </a:p>
          <a:p>
            <a:pPr indent="0" lvl="0" marL="0" marR="0" rtl="0" algn="l">
              <a:lnSpc>
                <a:spcPct val="100000"/>
              </a:lnSpc>
              <a:spcBef>
                <a:spcPts val="0"/>
              </a:spcBef>
              <a:spcAft>
                <a:spcPts val="0"/>
              </a:spcAft>
              <a:buClr>
                <a:schemeClr val="dk1"/>
              </a:buClr>
              <a:buSzPts val="1100"/>
              <a:buFont typeface="Calibri"/>
              <a:buNone/>
            </a:pPr>
            <a:r>
              <a:rPr b="0" lang="pt-BR"/>
              <a:t>Garanta que os alunos:</a:t>
            </a:r>
            <a:endParaRPr/>
          </a:p>
          <a:p>
            <a:pPr indent="0" lvl="0" marL="0" marR="0" rtl="0" algn="l">
              <a:lnSpc>
                <a:spcPct val="100000"/>
              </a:lnSpc>
              <a:spcBef>
                <a:spcPts val="0"/>
              </a:spcBef>
              <a:spcAft>
                <a:spcPts val="0"/>
              </a:spcAft>
              <a:buClr>
                <a:schemeClr val="dk1"/>
              </a:buClr>
              <a:buSzPts val="1100"/>
              <a:buFont typeface="Calibri"/>
              <a:buNone/>
            </a:pPr>
            <a:r>
              <a:rPr b="0" lang="pt-BR"/>
              <a:t>Verifique se o IGW foi adicionado corretamente</a:t>
            </a:r>
            <a:endParaRPr/>
          </a:p>
          <a:p>
            <a:pPr indent="0" lvl="0" marL="0" marR="0" rtl="0" algn="l">
              <a:lnSpc>
                <a:spcPct val="100000"/>
              </a:lnSpc>
              <a:spcBef>
                <a:spcPts val="0"/>
              </a:spcBef>
              <a:spcAft>
                <a:spcPts val="0"/>
              </a:spcAft>
              <a:buClr>
                <a:schemeClr val="dk1"/>
              </a:buClr>
              <a:buSzPts val="1100"/>
              <a:buFont typeface="Calibri"/>
              <a:buNone/>
            </a:pPr>
            <a:r>
              <a:rPr b="0" lang="pt-BR"/>
              <a:t>Verifique se o IGW foi anexado</a:t>
            </a:r>
            <a:endParaRPr b="0"/>
          </a:p>
        </p:txBody>
      </p:sp>
      <p:sp>
        <p:nvSpPr>
          <p:cNvPr id="88" name="Google Shape;88;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8: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7:</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Verifique a compreensão (IP e O)</a:t>
            </a:r>
            <a:endParaRPr/>
          </a:p>
          <a:p>
            <a:pPr indent="0" lvl="0" marL="0" marR="0" rtl="0" algn="l">
              <a:lnSpc>
                <a:spcPct val="100000"/>
              </a:lnSpc>
              <a:spcBef>
                <a:spcPts val="0"/>
              </a:spcBef>
              <a:spcAft>
                <a:spcPts val="0"/>
              </a:spcAft>
              <a:buClr>
                <a:schemeClr val="dk1"/>
              </a:buClr>
              <a:buSzPts val="1100"/>
              <a:buFont typeface="Calibri"/>
              <a:buNone/>
            </a:pPr>
            <a:r>
              <a:rPr b="0" lang="pt-BR"/>
              <a:t>Atividade sugerida:</a:t>
            </a:r>
            <a:endParaRPr/>
          </a:p>
          <a:p>
            <a:pPr indent="0" lvl="0" marL="0" marR="0" rtl="0" algn="l">
              <a:lnSpc>
                <a:spcPct val="100000"/>
              </a:lnSpc>
              <a:spcBef>
                <a:spcPts val="0"/>
              </a:spcBef>
              <a:spcAft>
                <a:spcPts val="0"/>
              </a:spcAft>
              <a:buClr>
                <a:schemeClr val="dk1"/>
              </a:buClr>
              <a:buSzPts val="1100"/>
              <a:buFont typeface="Calibri"/>
              <a:buNone/>
            </a:pPr>
            <a:r>
              <a:rPr b="0" lang="pt-BR"/>
              <a:t>Alunos em pares. Peça-lhes que perguntem um ao outro o status de cada requisito feito até agora na atividade e discutam quaisquer problemas ao concluir os requisitos.</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Perguntas sugeridas:</a:t>
            </a:r>
            <a:endParaRPr/>
          </a:p>
          <a:p>
            <a:pPr indent="0" lvl="0" marL="0" marR="0" rtl="0" algn="l">
              <a:lnSpc>
                <a:spcPct val="100000"/>
              </a:lnSpc>
              <a:spcBef>
                <a:spcPts val="0"/>
              </a:spcBef>
              <a:spcAft>
                <a:spcPts val="0"/>
              </a:spcAft>
              <a:buClr>
                <a:schemeClr val="dk1"/>
              </a:buClr>
              <a:buSzPts val="1100"/>
              <a:buFont typeface="Calibri"/>
              <a:buNone/>
            </a:pPr>
            <a:r>
              <a:rPr b="0" lang="pt-BR"/>
              <a:t>O instrutor pergunta: Após a etapa 7, o que tem acesso à internet agora? (sub-rede pública)</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Descolar</a:t>
            </a:r>
            <a:endParaRPr/>
          </a:p>
          <a:p>
            <a:pPr indent="0" lvl="0" marL="0" marR="0" rtl="0" algn="l">
              <a:lnSpc>
                <a:spcPct val="100000"/>
              </a:lnSpc>
              <a:spcBef>
                <a:spcPts val="0"/>
              </a:spcBef>
              <a:spcAft>
                <a:spcPts val="0"/>
              </a:spcAft>
              <a:buClr>
                <a:schemeClr val="dk1"/>
              </a:buClr>
              <a:buSzPts val="1100"/>
              <a:buFont typeface="Calibri"/>
              <a:buNone/>
            </a:pPr>
            <a:r>
              <a:rPr b="0" lang="pt-BR"/>
              <a:t>Se os alunos não conseguirem preencher algum ou todos os requisitos, peça-lhes que:</a:t>
            </a:r>
            <a:endParaRPr/>
          </a:p>
          <a:p>
            <a:pPr indent="0" lvl="0" marL="0" marR="0" rtl="0" algn="l">
              <a:lnSpc>
                <a:spcPct val="100000"/>
              </a:lnSpc>
              <a:spcBef>
                <a:spcPts val="0"/>
              </a:spcBef>
              <a:spcAft>
                <a:spcPts val="0"/>
              </a:spcAft>
              <a:buClr>
                <a:schemeClr val="dk1"/>
              </a:buClr>
              <a:buSzPts val="1100"/>
              <a:buFont typeface="Calibri"/>
              <a:buNone/>
            </a:pPr>
            <a:r>
              <a:rPr b="0" lang="pt-BR"/>
              <a:t>Verifique se o aluno selecionou a tabela de rota PÚBLICA</a:t>
            </a:r>
            <a:endParaRPr/>
          </a:p>
          <a:p>
            <a:pPr indent="0" lvl="0" marL="0" marR="0" rtl="0" algn="l">
              <a:lnSpc>
                <a:spcPct val="100000"/>
              </a:lnSpc>
              <a:spcBef>
                <a:spcPts val="0"/>
              </a:spcBef>
              <a:spcAft>
                <a:spcPts val="0"/>
              </a:spcAft>
              <a:buClr>
                <a:schemeClr val="dk1"/>
              </a:buClr>
              <a:buSzPts val="1100"/>
              <a:buFont typeface="Calibri"/>
              <a:buNone/>
            </a:pPr>
            <a:r>
              <a:rPr b="0" lang="pt-BR"/>
              <a:t>Percorra o processo novamente enquanto explica o propósito desta tarefa e o que eles estão tentando realizar em voz alta</a:t>
            </a:r>
            <a:endParaRPr/>
          </a:p>
          <a:p>
            <a:pPr indent="0" lvl="0" marL="0" marR="0" rtl="0" algn="l">
              <a:lnSpc>
                <a:spcPct val="100000"/>
              </a:lnSpc>
              <a:spcBef>
                <a:spcPts val="0"/>
              </a:spcBef>
              <a:spcAft>
                <a:spcPts val="0"/>
              </a:spcAft>
              <a:buClr>
                <a:schemeClr val="dk1"/>
              </a:buClr>
              <a:buSzPts val="1100"/>
              <a:buFont typeface="Calibri"/>
              <a:buNone/>
            </a:pPr>
            <a:r>
              <a:rPr b="0" lang="pt-BR"/>
              <a:t>Verifique novamente se eles associaram sua tabela de rotas à sub-rede adequada. Criar a tabela de rotas não é suficiente; DEVE também ser anexado à sub-rede.</a:t>
            </a:r>
            <a:endParaRPr b="0"/>
          </a:p>
        </p:txBody>
      </p:sp>
      <p:sp>
        <p:nvSpPr>
          <p:cNvPr id="98" name="Google Shape;98;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38138" y="1069975"/>
            <a:ext cx="1760537" cy="2279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338426" y="3505200"/>
            <a:ext cx="7052974" cy="52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lang="pt-BR"/>
              <a:t>Facilitação de atividades, página 8:</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Verifique a compreensão (IP e O)</a:t>
            </a:r>
            <a:endParaRPr/>
          </a:p>
          <a:p>
            <a:pPr indent="0" lvl="0" marL="0" marR="0" rtl="0" algn="l">
              <a:lnSpc>
                <a:spcPct val="100000"/>
              </a:lnSpc>
              <a:spcBef>
                <a:spcPts val="0"/>
              </a:spcBef>
              <a:spcAft>
                <a:spcPts val="0"/>
              </a:spcAft>
              <a:buClr>
                <a:schemeClr val="dk1"/>
              </a:buClr>
              <a:buSzPts val="1100"/>
              <a:buFont typeface="Calibri"/>
              <a:buNone/>
            </a:pPr>
            <a:r>
              <a:rPr b="0" lang="pt-BR"/>
              <a:t>Perguntas sugeridas:</a:t>
            </a:r>
            <a:endParaRPr/>
          </a:p>
          <a:p>
            <a:pPr indent="0" lvl="0" marL="0" marR="0" rtl="0" algn="l">
              <a:lnSpc>
                <a:spcPct val="100000"/>
              </a:lnSpc>
              <a:spcBef>
                <a:spcPts val="0"/>
              </a:spcBef>
              <a:spcAft>
                <a:spcPts val="0"/>
              </a:spcAft>
              <a:buClr>
                <a:schemeClr val="dk1"/>
              </a:buClr>
              <a:buSzPts val="1100"/>
              <a:buFont typeface="Calibri"/>
              <a:buNone/>
            </a:pPr>
            <a:r>
              <a:rPr b="0" lang="pt-BR"/>
              <a:t>Pergunte ao instrutor: Descreva o diagrama mostrando a infraestrutura que você criou até agora.</a:t>
            </a:r>
            <a:endParaRPr/>
          </a:p>
          <a:p>
            <a:pPr indent="0" lvl="0" marL="0" marR="0" rtl="0" algn="l">
              <a:lnSpc>
                <a:spcPct val="100000"/>
              </a:lnSpc>
              <a:spcBef>
                <a:spcPts val="0"/>
              </a:spcBef>
              <a:spcAft>
                <a:spcPts val="0"/>
              </a:spcAft>
              <a:buClr>
                <a:schemeClr val="dk1"/>
              </a:buClr>
              <a:buSzPts val="1100"/>
              <a:buFont typeface="Calibri"/>
              <a:buNone/>
            </a:pPr>
            <a:r>
              <a:rPr b="0" lang="pt-BR"/>
              <a:t>O instrutor pergunta: O que está associado à sub-rede pública? (tabela de rota pública; rota pública)</a:t>
            </a:r>
            <a:endParaRPr/>
          </a:p>
          <a:p>
            <a:pPr indent="0" lvl="0" marL="0" marR="0" rtl="0" algn="l">
              <a:lnSpc>
                <a:spcPct val="100000"/>
              </a:lnSpc>
              <a:spcBef>
                <a:spcPts val="0"/>
              </a:spcBef>
              <a:spcAft>
                <a:spcPts val="0"/>
              </a:spcAft>
              <a:buClr>
                <a:schemeClr val="dk1"/>
              </a:buClr>
              <a:buSzPts val="1100"/>
              <a:buFont typeface="Calibri"/>
              <a:buNone/>
            </a:pPr>
            <a:r>
              <a:rPr b="0" lang="pt-BR"/>
              <a:t>O instrutor pergunta: O que está associado à sub-rede privada? (tabela de rota privada; rota privada)</a:t>
            </a:r>
            <a:endParaRPr/>
          </a:p>
          <a:p>
            <a:pPr indent="0" lvl="0" marL="0" marR="0" rtl="0" algn="l">
              <a:lnSpc>
                <a:spcPct val="100000"/>
              </a:lnSpc>
              <a:spcBef>
                <a:spcPts val="0"/>
              </a:spcBef>
              <a:spcAft>
                <a:spcPts val="0"/>
              </a:spcAft>
              <a:buClr>
                <a:schemeClr val="dk1"/>
              </a:buClr>
              <a:buSzPts val="1100"/>
              <a:buFont typeface="Calibri"/>
              <a:buNone/>
            </a:pPr>
            <a:r>
              <a:rPr b="0" lang="pt-BR"/>
              <a:t>O instrutor pergunta: o que acontece se você não especificar uma zona de disponibilidade ao iniciar uma instância do Amazon EC2? (a opção padrão “sem preferência” será selecionada e a sub-rede será criada em uma Zona de disponibilidade disponível na região)</a:t>
            </a:r>
            <a:endParaRPr/>
          </a:p>
          <a:p>
            <a:pPr indent="0" lvl="0" marL="0" marR="0" rtl="0" algn="l">
              <a:lnSpc>
                <a:spcPct val="100000"/>
              </a:lnSpc>
              <a:spcBef>
                <a:spcPts val="0"/>
              </a:spcBef>
              <a:spcAft>
                <a:spcPts val="0"/>
              </a:spcAft>
              <a:buClr>
                <a:schemeClr val="dk1"/>
              </a:buClr>
              <a:buSzPts val="1100"/>
              <a:buFont typeface="Calibri"/>
              <a:buNone/>
            </a:pPr>
            <a:r>
              <a:t/>
            </a:r>
            <a:endParaRPr b="0"/>
          </a:p>
          <a:p>
            <a:pPr indent="0" lvl="0" marL="0" marR="0" rtl="0" algn="l">
              <a:lnSpc>
                <a:spcPct val="100000"/>
              </a:lnSpc>
              <a:spcBef>
                <a:spcPts val="0"/>
              </a:spcBef>
              <a:spcAft>
                <a:spcPts val="0"/>
              </a:spcAft>
              <a:buClr>
                <a:schemeClr val="dk1"/>
              </a:buClr>
              <a:buSzPts val="1100"/>
              <a:buFont typeface="Calibri"/>
              <a:buNone/>
            </a:pPr>
            <a:r>
              <a:rPr b="0" lang="pt-BR"/>
              <a:t>Descolar</a:t>
            </a:r>
            <a:endParaRPr/>
          </a:p>
          <a:p>
            <a:pPr indent="0" lvl="0" marL="0" marR="0" rtl="0" algn="l">
              <a:lnSpc>
                <a:spcPct val="100000"/>
              </a:lnSpc>
              <a:spcBef>
                <a:spcPts val="0"/>
              </a:spcBef>
              <a:spcAft>
                <a:spcPts val="0"/>
              </a:spcAft>
              <a:buClr>
                <a:schemeClr val="dk1"/>
              </a:buClr>
              <a:buSzPts val="1100"/>
              <a:buFont typeface="Calibri"/>
              <a:buNone/>
            </a:pPr>
            <a:r>
              <a:rPr b="0" lang="pt-BR"/>
              <a:t>Quando os alunos estão criando uma tabela de rota privada:</a:t>
            </a:r>
            <a:endParaRPr/>
          </a:p>
          <a:p>
            <a:pPr indent="0" lvl="0" marL="0" marR="0" rtl="0" algn="l">
              <a:lnSpc>
                <a:spcPct val="100000"/>
              </a:lnSpc>
              <a:spcBef>
                <a:spcPts val="0"/>
              </a:spcBef>
              <a:spcAft>
                <a:spcPts val="0"/>
              </a:spcAft>
              <a:buClr>
                <a:schemeClr val="dk1"/>
              </a:buClr>
              <a:buSzPts val="1100"/>
              <a:buFont typeface="Calibri"/>
              <a:buNone/>
            </a:pPr>
            <a:r>
              <a:rPr b="0" lang="pt-BR"/>
              <a:t>Certifique-se de que selecionaram us-east-1a para AZ e as opções de sub-rede privada</a:t>
            </a:r>
            <a:endParaRPr/>
          </a:p>
          <a:p>
            <a:pPr indent="0" lvl="0" marL="0" marR="0" rtl="0" algn="l">
              <a:lnSpc>
                <a:spcPct val="100000"/>
              </a:lnSpc>
              <a:spcBef>
                <a:spcPts val="0"/>
              </a:spcBef>
              <a:spcAft>
                <a:spcPts val="0"/>
              </a:spcAft>
              <a:buClr>
                <a:schemeClr val="dk1"/>
              </a:buClr>
              <a:buSzPts val="1100"/>
              <a:buFont typeface="Calibri"/>
              <a:buNone/>
            </a:pPr>
            <a:r>
              <a:rPr b="0" lang="pt-BR"/>
              <a:t>Verifique se eles associaram a tabela de rota privada à sub-rede privada</a:t>
            </a:r>
            <a:endParaRPr/>
          </a:p>
          <a:p>
            <a:pPr indent="0" lvl="0" marL="0" marR="0" rtl="0" algn="l">
              <a:lnSpc>
                <a:spcPct val="100000"/>
              </a:lnSpc>
              <a:spcBef>
                <a:spcPts val="0"/>
              </a:spcBef>
              <a:spcAft>
                <a:spcPts val="0"/>
              </a:spcAft>
              <a:buClr>
                <a:schemeClr val="dk1"/>
              </a:buClr>
              <a:buSzPts val="1100"/>
              <a:buFont typeface="Calibri"/>
              <a:buNone/>
            </a:pPr>
            <a:r>
              <a:rPr b="0" lang="pt-BR"/>
              <a:t>Verifique se eles selecionaram a tabela de rota PRIVADA</a:t>
            </a:r>
            <a:endParaRPr/>
          </a:p>
          <a:p>
            <a:pPr indent="0" lvl="0" marL="0" marR="0" rtl="0" algn="l">
              <a:lnSpc>
                <a:spcPct val="100000"/>
              </a:lnSpc>
              <a:spcBef>
                <a:spcPts val="0"/>
              </a:spcBef>
              <a:spcAft>
                <a:spcPts val="0"/>
              </a:spcAft>
              <a:buClr>
                <a:schemeClr val="dk1"/>
              </a:buClr>
              <a:buSzPts val="1100"/>
              <a:buFont typeface="Calibri"/>
              <a:buNone/>
            </a:pPr>
            <a:r>
              <a:rPr b="0" lang="pt-BR"/>
              <a:t>Faça-os passar pelo processo novamente; desta vez, peça-lhes que expliquem em voz alta o propósito desta tarefa e o que estão tentando realizar</a:t>
            </a:r>
            <a:endParaRPr/>
          </a:p>
          <a:p>
            <a:pPr indent="0" lvl="0" marL="0" marR="0" rtl="0" algn="l">
              <a:lnSpc>
                <a:spcPct val="100000"/>
              </a:lnSpc>
              <a:spcBef>
                <a:spcPts val="0"/>
              </a:spcBef>
              <a:spcAft>
                <a:spcPts val="0"/>
              </a:spcAft>
              <a:buClr>
                <a:schemeClr val="dk1"/>
              </a:buClr>
              <a:buSzPts val="1100"/>
              <a:buFont typeface="Calibri"/>
              <a:buNone/>
            </a:pPr>
            <a:r>
              <a:rPr b="0" lang="pt-BR"/>
              <a:t>Peça-lhes que verifiquem se associaram sua tabela de rotas à sub-rede adequada. Criar a tabela de rotas não é suficiente; DEVE também ser anexado à sub-rede.</a:t>
            </a:r>
            <a:endParaRPr b="0"/>
          </a:p>
        </p:txBody>
      </p:sp>
      <p:sp>
        <p:nvSpPr>
          <p:cNvPr id="108" name="Google Shape;108;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pt-BR"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obj">
  <p:cSld name="OBJECT">
    <p:spTree>
      <p:nvGrpSpPr>
        <p:cNvPr id="18" name="Shape 18"/>
        <p:cNvGrpSpPr/>
        <p:nvPr/>
      </p:nvGrpSpPr>
      <p:grpSpPr>
        <a:xfrm>
          <a:off x="0" y="0"/>
          <a:ext cx="0" cy="0"/>
          <a:chOff x="0" y="0"/>
          <a:chExt cx="0" cy="0"/>
        </a:xfrm>
      </p:grpSpPr>
      <p:sp>
        <p:nvSpPr>
          <p:cNvPr id="19" name="Google Shape;19;p20"/>
          <p:cNvSpPr txBox="1"/>
          <p:nvPr/>
        </p:nvSpPr>
        <p:spPr>
          <a:xfrm>
            <a:off x="533400" y="533400"/>
            <a:ext cx="578294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pt-BR" sz="1600">
                <a:solidFill>
                  <a:srgbClr val="252525"/>
                </a:solidFill>
                <a:latin typeface="Calibri"/>
                <a:ea typeface="Calibri"/>
                <a:cs typeface="Calibri"/>
                <a:sym typeface="Calibri"/>
              </a:rPr>
              <a:t>Launch Amazon EC2 in a Non-Default Virtual Private Cloud</a:t>
            </a:r>
            <a:endParaRPr sz="1600">
              <a:solidFill>
                <a:schemeClr val="dk1"/>
              </a:solidFill>
              <a:latin typeface="Calibri"/>
              <a:ea typeface="Calibri"/>
              <a:cs typeface="Calibri"/>
              <a:sym typeface="Calibri"/>
            </a:endParaRPr>
          </a:p>
        </p:txBody>
      </p:sp>
      <p:sp>
        <p:nvSpPr>
          <p:cNvPr id="20" name="Google Shape;20;p20"/>
          <p:cNvSpPr/>
          <p:nvPr/>
        </p:nvSpPr>
        <p:spPr>
          <a:xfrm>
            <a:off x="0" y="914399"/>
            <a:ext cx="7772400" cy="45719"/>
          </a:xfrm>
          <a:custGeom>
            <a:rect b="b" l="l" r="r" t="t"/>
            <a:pathLst>
              <a:path extrusionOk="0" h="120000" w="7153909">
                <a:moveTo>
                  <a:pt x="0" y="0"/>
                </a:moveTo>
                <a:lnTo>
                  <a:pt x="7153909" y="0"/>
                </a:lnTo>
              </a:path>
            </a:pathLst>
          </a:custGeom>
          <a:noFill/>
          <a:ln cap="flat" cmpd="sng" w="76200">
            <a:solidFill>
              <a:srgbClr val="222E3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0"/>
          <p:cNvSpPr/>
          <p:nvPr/>
        </p:nvSpPr>
        <p:spPr>
          <a:xfrm>
            <a:off x="6553200" y="438149"/>
            <a:ext cx="952499" cy="9525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Builder Graphic">
  <p:cSld name="Activity Builder Graphic">
    <p:spTree>
      <p:nvGrpSpPr>
        <p:cNvPr id="22" name="Shape 22"/>
        <p:cNvGrpSpPr/>
        <p:nvPr/>
      </p:nvGrpSpPr>
      <p:grpSpPr>
        <a:xfrm>
          <a:off x="0" y="0"/>
          <a:ext cx="0" cy="0"/>
          <a:chOff x="0" y="0"/>
          <a:chExt cx="0" cy="0"/>
        </a:xfrm>
      </p:grpSpPr>
      <p:sp>
        <p:nvSpPr>
          <p:cNvPr id="23" name="Google Shape;23;p21"/>
          <p:cNvSpPr/>
          <p:nvPr/>
        </p:nvSpPr>
        <p:spPr>
          <a:xfrm>
            <a:off x="0" y="914400"/>
            <a:ext cx="7153909" cy="0"/>
          </a:xfrm>
          <a:custGeom>
            <a:rect b="b" l="l" r="r" t="t"/>
            <a:pathLst>
              <a:path extrusionOk="0" h="120000" w="7153909">
                <a:moveTo>
                  <a:pt x="0" y="0"/>
                </a:moveTo>
                <a:lnTo>
                  <a:pt x="7153909" y="0"/>
                </a:lnTo>
              </a:path>
            </a:pathLst>
          </a:custGeom>
          <a:noFill/>
          <a:ln cap="flat" cmpd="sng" w="76200">
            <a:solidFill>
              <a:srgbClr val="222E3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1"/>
          <p:cNvSpPr/>
          <p:nvPr/>
        </p:nvSpPr>
        <p:spPr>
          <a:xfrm>
            <a:off x="0" y="914400"/>
            <a:ext cx="7153909" cy="0"/>
          </a:xfrm>
          <a:custGeom>
            <a:rect b="b" l="l" r="r" t="t"/>
            <a:pathLst>
              <a:path extrusionOk="0" h="120000" w="7153909">
                <a:moveTo>
                  <a:pt x="0" y="0"/>
                </a:moveTo>
                <a:lnTo>
                  <a:pt x="7153909" y="0"/>
                </a:lnTo>
              </a:path>
            </a:pathLst>
          </a:custGeom>
          <a:noFill/>
          <a:ln cap="flat" cmpd="sng" w="76200">
            <a:solidFill>
              <a:srgbClr val="222E3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1"/>
          <p:cNvSpPr/>
          <p:nvPr>
            <p:ph idx="2" type="pic"/>
          </p:nvPr>
        </p:nvSpPr>
        <p:spPr>
          <a:xfrm>
            <a:off x="304800" y="1219200"/>
            <a:ext cx="2286000" cy="25146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
        <p:nvSpPr>
          <p:cNvPr id="9" name="Google Shape;9;p19"/>
          <p:cNvSpPr txBox="1"/>
          <p:nvPr>
            <p:ph idx="1" type="body"/>
          </p:nvPr>
        </p:nvSpPr>
        <p:spPr>
          <a:xfrm>
            <a:off x="534353" y="2677584"/>
            <a:ext cx="6703695" cy="6381962"/>
          </a:xfrm>
          <a:prstGeom prst="rect">
            <a:avLst/>
          </a:prstGeom>
          <a:noFill/>
          <a:ln>
            <a:noFill/>
          </a:ln>
        </p:spPr>
        <p:txBody>
          <a:bodyPr anchorCtr="0" anchor="t" bIns="45700" lIns="91425" spcFirstLastPara="1" rIns="91425" wrap="square" tIns="45700">
            <a:normAutofit/>
          </a:bodyPr>
          <a:lstStyle>
            <a:lvl1pPr indent="-302831" lvl="0" marL="457200" marR="0" rtl="0" algn="l">
              <a:lnSpc>
                <a:spcPct val="90000"/>
              </a:lnSpc>
              <a:spcBef>
                <a:spcPts val="850"/>
              </a:spcBef>
              <a:spcAft>
                <a:spcPts val="0"/>
              </a:spcAft>
              <a:buClr>
                <a:schemeClr val="dk1"/>
              </a:buClr>
              <a:buSzPts val="1169"/>
              <a:buFont typeface="Arial"/>
              <a:buChar char="•"/>
              <a:defRPr b="0" i="0" sz="1169" u="none" cap="none" strike="noStrike">
                <a:solidFill>
                  <a:schemeClr val="dk1"/>
                </a:solidFill>
                <a:latin typeface="Calibri"/>
                <a:ea typeface="Calibri"/>
                <a:cs typeface="Calibri"/>
                <a:sym typeface="Calibri"/>
              </a:defRPr>
            </a:lvl1pPr>
            <a:lvl2pPr indent="-302831" lvl="1" marL="914400" marR="0" rtl="0" algn="l">
              <a:lnSpc>
                <a:spcPct val="90000"/>
              </a:lnSpc>
              <a:spcBef>
                <a:spcPts val="425"/>
              </a:spcBef>
              <a:spcAft>
                <a:spcPts val="0"/>
              </a:spcAft>
              <a:buClr>
                <a:schemeClr val="dk1"/>
              </a:buClr>
              <a:buSzPts val="1169"/>
              <a:buFont typeface="Arial"/>
              <a:buChar char="•"/>
              <a:defRPr b="0" i="0" sz="1169" u="none" cap="none" strike="noStrike">
                <a:solidFill>
                  <a:schemeClr val="dk1"/>
                </a:solidFill>
                <a:latin typeface="Calibri"/>
                <a:ea typeface="Calibri"/>
                <a:cs typeface="Calibri"/>
                <a:sym typeface="Calibri"/>
              </a:defRPr>
            </a:lvl2pPr>
            <a:lvl3pPr indent="-302831" lvl="2" marL="1371600" marR="0" rtl="0" algn="l">
              <a:lnSpc>
                <a:spcPct val="90000"/>
              </a:lnSpc>
              <a:spcBef>
                <a:spcPts val="425"/>
              </a:spcBef>
              <a:spcAft>
                <a:spcPts val="0"/>
              </a:spcAft>
              <a:buClr>
                <a:schemeClr val="dk1"/>
              </a:buClr>
              <a:buSzPts val="1169"/>
              <a:buFont typeface="Arial"/>
              <a:buChar char="•"/>
              <a:defRPr b="0" i="0" sz="1169" u="none" cap="none" strike="noStrike">
                <a:solidFill>
                  <a:schemeClr val="dk1"/>
                </a:solidFill>
                <a:latin typeface="Calibri"/>
                <a:ea typeface="Calibri"/>
                <a:cs typeface="Calibri"/>
                <a:sym typeface="Calibri"/>
              </a:defRPr>
            </a:lvl3pPr>
            <a:lvl4pPr indent="-302831" lvl="3" marL="1828800" marR="0" rtl="0" algn="l">
              <a:lnSpc>
                <a:spcPct val="90000"/>
              </a:lnSpc>
              <a:spcBef>
                <a:spcPts val="425"/>
              </a:spcBef>
              <a:spcAft>
                <a:spcPts val="0"/>
              </a:spcAft>
              <a:buClr>
                <a:schemeClr val="dk1"/>
              </a:buClr>
              <a:buSzPts val="1169"/>
              <a:buFont typeface="Arial"/>
              <a:buChar char="•"/>
              <a:defRPr b="0" i="0" sz="1169" u="none" cap="none" strike="noStrike">
                <a:solidFill>
                  <a:schemeClr val="dk1"/>
                </a:solidFill>
                <a:latin typeface="Calibri"/>
                <a:ea typeface="Calibri"/>
                <a:cs typeface="Calibri"/>
                <a:sym typeface="Calibri"/>
              </a:defRPr>
            </a:lvl4pPr>
            <a:lvl5pPr indent="-302831" lvl="4" marL="2286000" marR="0" rtl="0" algn="l">
              <a:lnSpc>
                <a:spcPct val="90000"/>
              </a:lnSpc>
              <a:spcBef>
                <a:spcPts val="425"/>
              </a:spcBef>
              <a:spcAft>
                <a:spcPts val="0"/>
              </a:spcAft>
              <a:buClr>
                <a:schemeClr val="dk1"/>
              </a:buClr>
              <a:buSzPts val="1169"/>
              <a:buFont typeface="Arial"/>
              <a:buChar char="•"/>
              <a:defRPr b="0" i="0" sz="1169" u="none" cap="none" strike="noStrike">
                <a:solidFill>
                  <a:schemeClr val="dk1"/>
                </a:solidFill>
                <a:latin typeface="Calibri"/>
                <a:ea typeface="Calibri"/>
                <a:cs typeface="Calibri"/>
                <a:sym typeface="Calibri"/>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9pPr>
          </a:lstStyle>
          <a:p/>
        </p:txBody>
      </p:sp>
      <p:sp>
        <p:nvSpPr>
          <p:cNvPr id="10" name="Google Shape;10;p19"/>
          <p:cNvSpPr/>
          <p:nvPr/>
        </p:nvSpPr>
        <p:spPr>
          <a:xfrm>
            <a:off x="0" y="98374"/>
            <a:ext cx="196272" cy="392481"/>
          </a:xfrm>
          <a:prstGeom prst="rect">
            <a:avLst/>
          </a:prstGeom>
          <a:noFill/>
          <a:ln>
            <a:noFill/>
          </a:ln>
        </p:spPr>
        <p:txBody>
          <a:bodyPr anchorCtr="0" anchor="ctr" bIns="48575" lIns="97150" spcFirstLastPara="1" rIns="97150" wrap="square" tIns="48575">
            <a:spAutoFit/>
          </a:bodyPr>
          <a:lstStyle/>
          <a:p>
            <a:pPr indent="0" lvl="0" marL="0" marR="0" rtl="0" algn="l">
              <a:spcBef>
                <a:spcPts val="0"/>
              </a:spcBef>
              <a:spcAft>
                <a:spcPts val="0"/>
              </a:spcAft>
              <a:buNone/>
            </a:pPr>
            <a:r>
              <a:t/>
            </a:r>
            <a:endParaRPr sz="1912">
              <a:solidFill>
                <a:schemeClr val="dk1"/>
              </a:solidFill>
              <a:latin typeface="Calibri"/>
              <a:ea typeface="Calibri"/>
              <a:cs typeface="Calibri"/>
              <a:sym typeface="Calibri"/>
            </a:endParaRPr>
          </a:p>
        </p:txBody>
      </p:sp>
      <p:pic>
        <p:nvPicPr>
          <p:cNvPr id="11" name="Google Shape;11;p19"/>
          <p:cNvPicPr preferRelativeResize="0"/>
          <p:nvPr/>
        </p:nvPicPr>
        <p:blipFill rotWithShape="1">
          <a:blip r:embed="rId1">
            <a:alphaModFix/>
          </a:blip>
          <a:srcRect b="0" l="0" r="0" t="0"/>
          <a:stretch/>
        </p:blipFill>
        <p:spPr>
          <a:xfrm>
            <a:off x="534352" y="200818"/>
            <a:ext cx="1215209" cy="275442"/>
          </a:xfrm>
          <a:prstGeom prst="rect">
            <a:avLst/>
          </a:prstGeom>
          <a:noFill/>
          <a:ln>
            <a:noFill/>
          </a:ln>
        </p:spPr>
      </p:pic>
      <p:sp>
        <p:nvSpPr>
          <p:cNvPr id="12" name="Google Shape;12;p19"/>
          <p:cNvSpPr txBox="1"/>
          <p:nvPr>
            <p:ph idx="11" type="ftr"/>
          </p:nvPr>
        </p:nvSpPr>
        <p:spPr>
          <a:xfrm>
            <a:off x="0" y="9323230"/>
            <a:ext cx="7772400" cy="53435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75">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type="title"/>
          </p:nvPr>
        </p:nvSpPr>
        <p:spPr>
          <a:xfrm>
            <a:off x="2845254" y="17559"/>
            <a:ext cx="4927146" cy="639773"/>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1700"/>
              <a:buFont typeface="Calibri"/>
              <a:buNone/>
              <a:defRPr b="1" i="0" sz="17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9"/>
          <p:cNvSpPr/>
          <p:nvPr/>
        </p:nvSpPr>
        <p:spPr>
          <a:xfrm>
            <a:off x="0" y="914400"/>
            <a:ext cx="7153909" cy="0"/>
          </a:xfrm>
          <a:custGeom>
            <a:rect b="b" l="l" r="r" t="t"/>
            <a:pathLst>
              <a:path extrusionOk="0" h="120000" w="7153909">
                <a:moveTo>
                  <a:pt x="0" y="0"/>
                </a:moveTo>
                <a:lnTo>
                  <a:pt x="7153909" y="0"/>
                </a:lnTo>
              </a:path>
            </a:pathLst>
          </a:custGeom>
          <a:noFill/>
          <a:ln cap="flat" cmpd="sng" w="76200">
            <a:solidFill>
              <a:srgbClr val="222E3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9"/>
          <p:cNvSpPr/>
          <p:nvPr/>
        </p:nvSpPr>
        <p:spPr>
          <a:xfrm>
            <a:off x="0" y="98374"/>
            <a:ext cx="196272" cy="392481"/>
          </a:xfrm>
          <a:prstGeom prst="rect">
            <a:avLst/>
          </a:prstGeom>
          <a:noFill/>
          <a:ln>
            <a:noFill/>
          </a:ln>
        </p:spPr>
        <p:txBody>
          <a:bodyPr anchorCtr="0" anchor="ctr" bIns="48575" lIns="97150" spcFirstLastPara="1" rIns="97150" wrap="square" tIns="48575">
            <a:spAutoFit/>
          </a:bodyPr>
          <a:lstStyle/>
          <a:p>
            <a:pPr indent="0" lvl="0" marL="0" marR="0" rtl="0" algn="l">
              <a:spcBef>
                <a:spcPts val="0"/>
              </a:spcBef>
              <a:spcAft>
                <a:spcPts val="0"/>
              </a:spcAft>
              <a:buNone/>
            </a:pPr>
            <a:r>
              <a:t/>
            </a:r>
            <a:endParaRPr sz="1912">
              <a:solidFill>
                <a:schemeClr val="dk1"/>
              </a:solidFill>
              <a:latin typeface="Calibri"/>
              <a:ea typeface="Calibri"/>
              <a:cs typeface="Calibri"/>
              <a:sym typeface="Calibri"/>
            </a:endParaRPr>
          </a:p>
        </p:txBody>
      </p:sp>
      <p:pic>
        <p:nvPicPr>
          <p:cNvPr id="16" name="Google Shape;16;p19"/>
          <p:cNvPicPr preferRelativeResize="0"/>
          <p:nvPr/>
        </p:nvPicPr>
        <p:blipFill rotWithShape="1">
          <a:blip r:embed="rId1">
            <a:alphaModFix/>
          </a:blip>
          <a:srcRect b="0" l="0" r="0" t="0"/>
          <a:stretch/>
        </p:blipFill>
        <p:spPr>
          <a:xfrm>
            <a:off x="534352" y="200818"/>
            <a:ext cx="1215209" cy="275442"/>
          </a:xfrm>
          <a:prstGeom prst="rect">
            <a:avLst/>
          </a:prstGeom>
          <a:noFill/>
          <a:ln>
            <a:noFill/>
          </a:ln>
        </p:spPr>
      </p:pic>
      <p:sp>
        <p:nvSpPr>
          <p:cNvPr id="17" name="Google Shape;17;p19"/>
          <p:cNvSpPr/>
          <p:nvPr/>
        </p:nvSpPr>
        <p:spPr>
          <a:xfrm>
            <a:off x="0" y="914400"/>
            <a:ext cx="7153909" cy="0"/>
          </a:xfrm>
          <a:custGeom>
            <a:rect b="b" l="l" r="r" t="t"/>
            <a:pathLst>
              <a:path extrusionOk="0" h="120000" w="7153909">
                <a:moveTo>
                  <a:pt x="0" y="0"/>
                </a:moveTo>
                <a:lnTo>
                  <a:pt x="7153909" y="0"/>
                </a:lnTo>
              </a:path>
            </a:pathLst>
          </a:custGeom>
          <a:noFill/>
          <a:ln cap="flat" cmpd="sng" w="76200">
            <a:solidFill>
              <a:srgbClr val="222E3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0">
          <p15:clr>
            <a:srgbClr val="F26B43"/>
          </p15:clr>
        </p15:guide>
        <p15:guide id="2" pos="23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 name="Shape 33"/>
        <p:cNvGrpSpPr/>
        <p:nvPr/>
      </p:nvGrpSpPr>
      <p:grpSpPr>
        <a:xfrm>
          <a:off x="0" y="0"/>
          <a:ext cx="0" cy="0"/>
          <a:chOff x="0" y="0"/>
          <a:chExt cx="0" cy="0"/>
        </a:xfrm>
      </p:grpSpPr>
      <p:sp>
        <p:nvSpPr>
          <p:cNvPr id="34" name="Google Shape;34;p1"/>
          <p:cNvSpPr/>
          <p:nvPr/>
        </p:nvSpPr>
        <p:spPr>
          <a:xfrm>
            <a:off x="109752" y="2779853"/>
            <a:ext cx="5410200" cy="12192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1"/>
          <p:cNvSpPr txBox="1"/>
          <p:nvPr/>
        </p:nvSpPr>
        <p:spPr>
          <a:xfrm>
            <a:off x="368300" y="3111940"/>
            <a:ext cx="24852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400">
                <a:solidFill>
                  <a:srgbClr val="232F3E"/>
                </a:solidFill>
                <a:latin typeface="Calibri"/>
                <a:ea typeface="Calibri"/>
                <a:cs typeface="Calibri"/>
                <a:sym typeface="Calibri"/>
              </a:rPr>
              <a:t>Criar EC2 com VPC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nvSpPr>
        <p:spPr>
          <a:xfrm>
            <a:off x="673100" y="1685035"/>
            <a:ext cx="6362700" cy="28030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Crie um Amazon EC2</a:t>
            </a:r>
            <a:endParaRPr/>
          </a:p>
          <a:p>
            <a:pPr indent="0" lvl="0" marL="12700" marR="0" rtl="0" algn="l">
              <a:lnSpc>
                <a:spcPct val="100000"/>
              </a:lnSpc>
              <a:spcBef>
                <a:spcPts val="100"/>
              </a:spcBef>
              <a:spcAft>
                <a:spcPts val="0"/>
              </a:spcAft>
              <a:buNone/>
            </a:pPr>
            <a:r>
              <a:t/>
            </a:r>
            <a:endParaRPr sz="1200">
              <a:solidFill>
                <a:schemeClr val="dk1"/>
              </a:solidFill>
              <a:latin typeface="Arial"/>
              <a:ea typeface="Arial"/>
              <a:cs typeface="Arial"/>
              <a:sym typeface="Arial"/>
            </a:endParaRPr>
          </a:p>
          <a:p>
            <a:pPr indent="-228600" lvl="0" marL="46990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No </a:t>
            </a:r>
            <a:r>
              <a:rPr b="1" lang="pt-BR" sz="1200">
                <a:solidFill>
                  <a:schemeClr val="dk1"/>
                </a:solidFill>
                <a:latin typeface="Arial"/>
                <a:ea typeface="Arial"/>
                <a:cs typeface="Arial"/>
                <a:sym typeface="Arial"/>
              </a:rPr>
              <a:t>AWS Management Console</a:t>
            </a:r>
            <a:r>
              <a:rPr lang="pt-BR" sz="1200">
                <a:solidFill>
                  <a:schemeClr val="dk1"/>
                </a:solidFill>
                <a:latin typeface="Arial"/>
                <a:ea typeface="Arial"/>
                <a:cs typeface="Arial"/>
                <a:sym typeface="Arial"/>
              </a:rPr>
              <a:t>, encontre e selecione o </a:t>
            </a:r>
            <a:r>
              <a:rPr b="1" lang="pt-BR" sz="1200">
                <a:solidFill>
                  <a:schemeClr val="dk1"/>
                </a:solidFill>
                <a:latin typeface="Arial"/>
                <a:ea typeface="Arial"/>
                <a:cs typeface="Arial"/>
                <a:sym typeface="Arial"/>
              </a:rPr>
              <a:t>Amazon EC2 dashboard</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De </a:t>
            </a:r>
            <a:r>
              <a:rPr b="1" lang="pt-BR" sz="1200">
                <a:solidFill>
                  <a:schemeClr val="dk1"/>
                </a:solidFill>
                <a:latin typeface="Arial"/>
                <a:ea typeface="Arial"/>
                <a:cs typeface="Arial"/>
                <a:sym typeface="Arial"/>
              </a:rPr>
              <a:t>Amazon EC2 dashboard</a:t>
            </a:r>
            <a:r>
              <a:rPr lang="pt-BR" sz="1200">
                <a:solidFill>
                  <a:schemeClr val="dk1"/>
                </a:solidFill>
                <a:latin typeface="Arial"/>
                <a:ea typeface="Arial"/>
                <a:cs typeface="Arial"/>
                <a:sym typeface="Arial"/>
              </a:rPr>
              <a:t>, clique em </a:t>
            </a:r>
            <a:endParaRPr/>
          </a:p>
          <a:p>
            <a:pPr indent="-152400" lvl="0" marL="469900" marR="0" rtl="0" algn="l">
              <a:lnSpc>
                <a:spcPct val="100000"/>
              </a:lnSpc>
              <a:spcBef>
                <a:spcPts val="25"/>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228600" lvl="0" marL="469900" marR="5080" rtl="0" algn="l">
              <a:lnSpc>
                <a:spcPct val="101699"/>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Observe a variedade de AMIs localizadas na página AMI. Estes são modelos diferentes para diferentes tipos de máquinas. Selecione </a:t>
            </a:r>
            <a:r>
              <a:rPr b="1" lang="pt-BR" sz="1200">
                <a:solidFill>
                  <a:schemeClr val="dk1"/>
                </a:solidFill>
                <a:latin typeface="Arial"/>
                <a:ea typeface="Arial"/>
                <a:cs typeface="Arial"/>
                <a:sym typeface="Arial"/>
              </a:rPr>
              <a:t>Amazon Linux 2 AMI </a:t>
            </a:r>
            <a:r>
              <a:rPr lang="pt-BR" sz="1200">
                <a:solidFill>
                  <a:schemeClr val="dk1"/>
                </a:solidFill>
                <a:latin typeface="Arial"/>
                <a:ea typeface="Arial"/>
                <a:cs typeface="Arial"/>
                <a:sym typeface="Arial"/>
              </a:rPr>
              <a:t>(HVM).</a:t>
            </a:r>
            <a:endParaRPr sz="1200">
              <a:solidFill>
                <a:schemeClr val="dk1"/>
              </a:solidFill>
              <a:latin typeface="Arial"/>
              <a:ea typeface="Arial"/>
              <a:cs typeface="Arial"/>
              <a:sym typeface="Arial"/>
            </a:endParaRPr>
          </a:p>
          <a:p>
            <a:pPr indent="-228600" lvl="0" marL="469900" marR="0" rtl="0" algn="l">
              <a:lnSpc>
                <a:spcPct val="100000"/>
              </a:lnSpc>
              <a:spcBef>
                <a:spcPts val="4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Observe a variedade de tipos de instância disponíveis. Selecione os </a:t>
            </a:r>
            <a:r>
              <a:rPr b="1" lang="pt-BR" sz="1200">
                <a:solidFill>
                  <a:schemeClr val="dk1"/>
                </a:solidFill>
                <a:latin typeface="Arial"/>
                <a:ea typeface="Arial"/>
                <a:cs typeface="Arial"/>
                <a:sym typeface="Arial"/>
              </a:rPr>
              <a:t>t2.micro instance</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Selecione </a:t>
            </a:r>
            <a:r>
              <a:rPr b="1" lang="pt-BR" sz="1200">
                <a:solidFill>
                  <a:schemeClr val="dk1"/>
                </a:solidFill>
                <a:latin typeface="Arial"/>
                <a:ea typeface="Arial"/>
                <a:cs typeface="Arial"/>
                <a:sym typeface="Arial"/>
              </a:rPr>
              <a:t>Next: Configure instance details.</a:t>
            </a:r>
            <a:endParaRPr sz="1200">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No passo </a:t>
            </a:r>
            <a:r>
              <a:rPr b="1" lang="pt-BR" sz="1200">
                <a:solidFill>
                  <a:schemeClr val="dk1"/>
                </a:solidFill>
                <a:latin typeface="Arial"/>
                <a:ea typeface="Arial"/>
                <a:cs typeface="Arial"/>
                <a:sym typeface="Arial"/>
              </a:rPr>
              <a:t>3: Configure instance details </a:t>
            </a:r>
            <a:r>
              <a:rPr lang="pt-BR" sz="1200">
                <a:solidFill>
                  <a:schemeClr val="dk1"/>
                </a:solidFill>
                <a:latin typeface="Arial"/>
                <a:ea typeface="Arial"/>
                <a:cs typeface="Arial"/>
                <a:sym typeface="Arial"/>
              </a:rPr>
              <a:t>página, você precisa definir as seguintes configurações:</a:t>
            </a:r>
            <a:endParaRPr sz="12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1200">
              <a:solidFill>
                <a:schemeClr val="dk1"/>
              </a:solidFill>
              <a:latin typeface="Arial"/>
              <a:ea typeface="Arial"/>
              <a:cs typeface="Arial"/>
              <a:sym typeface="Arial"/>
            </a:endParaRPr>
          </a:p>
          <a:p>
            <a:pPr indent="0" lvl="0" marL="469900" marR="0" rtl="0" algn="l">
              <a:lnSpc>
                <a:spcPct val="100000"/>
              </a:lnSpc>
              <a:spcBef>
                <a:spcPts val="0"/>
              </a:spcBef>
              <a:spcAft>
                <a:spcPts val="0"/>
              </a:spcAft>
              <a:buNone/>
            </a:pPr>
            <a:r>
              <a:rPr b="1" lang="pt-BR" sz="1200">
                <a:solidFill>
                  <a:schemeClr val="dk1"/>
                </a:solidFill>
                <a:latin typeface="Arial"/>
                <a:ea typeface="Arial"/>
                <a:cs typeface="Arial"/>
                <a:sym typeface="Arial"/>
              </a:rPr>
              <a:t>Network: </a:t>
            </a:r>
            <a:r>
              <a:rPr lang="pt-BR" sz="1200">
                <a:solidFill>
                  <a:srgbClr val="ED7D31"/>
                </a:solidFill>
                <a:latin typeface="Arial"/>
                <a:ea typeface="Arial"/>
                <a:cs typeface="Arial"/>
                <a:sym typeface="Arial"/>
              </a:rPr>
              <a:t>MinhaRedeVirtual</a:t>
            </a:r>
            <a:endParaRPr sz="1200">
              <a:solidFill>
                <a:schemeClr val="dk1"/>
              </a:solidFill>
              <a:latin typeface="Arial"/>
              <a:ea typeface="Arial"/>
              <a:cs typeface="Arial"/>
              <a:sym typeface="Arial"/>
            </a:endParaRPr>
          </a:p>
          <a:p>
            <a:pPr indent="0" lvl="0" marL="469900" marR="0" rtl="0" algn="l">
              <a:lnSpc>
                <a:spcPct val="100000"/>
              </a:lnSpc>
              <a:spcBef>
                <a:spcPts val="25"/>
              </a:spcBef>
              <a:spcAft>
                <a:spcPts val="0"/>
              </a:spcAft>
              <a:buNone/>
            </a:pPr>
            <a:r>
              <a:rPr b="1" lang="pt-BR" sz="1200">
                <a:solidFill>
                  <a:schemeClr val="dk1"/>
                </a:solidFill>
                <a:latin typeface="Arial"/>
                <a:ea typeface="Arial"/>
                <a:cs typeface="Arial"/>
                <a:sym typeface="Arial"/>
              </a:rPr>
              <a:t>Subnet: </a:t>
            </a:r>
            <a:r>
              <a:rPr lang="pt-BR" sz="1200">
                <a:solidFill>
                  <a:srgbClr val="FF0000"/>
                </a:solidFill>
                <a:latin typeface="Arial"/>
                <a:ea typeface="Arial"/>
                <a:cs typeface="Arial"/>
                <a:sym typeface="Arial"/>
              </a:rPr>
              <a:t>SubnetPublica </a:t>
            </a:r>
            <a:r>
              <a:rPr lang="pt-BR" sz="1200">
                <a:solidFill>
                  <a:schemeClr val="dk1"/>
                </a:solidFill>
                <a:latin typeface="Arial"/>
                <a:ea typeface="Arial"/>
                <a:cs typeface="Arial"/>
                <a:sym typeface="Arial"/>
              </a:rPr>
              <a:t>| us-east 1a</a:t>
            </a:r>
            <a:endParaRPr/>
          </a:p>
          <a:p>
            <a:pPr indent="0" lvl="0" marL="469900" marR="0" rtl="0" algn="l">
              <a:lnSpc>
                <a:spcPct val="100000"/>
              </a:lnSpc>
              <a:spcBef>
                <a:spcPts val="25"/>
              </a:spcBef>
              <a:spcAft>
                <a:spcPts val="0"/>
              </a:spcAft>
              <a:buNone/>
            </a:pPr>
            <a:r>
              <a:rPr b="1" lang="pt-BR" sz="1200">
                <a:solidFill>
                  <a:schemeClr val="dk1"/>
                </a:solidFill>
                <a:latin typeface="Arial"/>
                <a:ea typeface="Arial"/>
                <a:cs typeface="Arial"/>
                <a:sym typeface="Arial"/>
              </a:rPr>
              <a:t>Auto-Assign Public IP</a:t>
            </a:r>
            <a:r>
              <a:rPr lang="pt-BR" sz="1200">
                <a:solidFill>
                  <a:schemeClr val="dk1"/>
                </a:solidFill>
                <a:latin typeface="Arial"/>
                <a:ea typeface="Arial"/>
                <a:cs typeface="Arial"/>
                <a:sym typeface="Arial"/>
              </a:rPr>
              <a:t>: </a:t>
            </a:r>
            <a:r>
              <a:rPr b="1" lang="pt-BR" sz="1200">
                <a:solidFill>
                  <a:srgbClr val="FF0000"/>
                </a:solidFill>
                <a:latin typeface="Arial"/>
                <a:ea typeface="Arial"/>
                <a:cs typeface="Arial"/>
                <a:sym typeface="Arial"/>
              </a:rPr>
              <a:t>(Habilitar) Enable</a:t>
            </a:r>
            <a:endParaRPr/>
          </a:p>
        </p:txBody>
      </p:sp>
      <p:sp>
        <p:nvSpPr>
          <p:cNvPr id="124" name="Google Shape;124;p10"/>
          <p:cNvSpPr txBox="1"/>
          <p:nvPr/>
        </p:nvSpPr>
        <p:spPr>
          <a:xfrm>
            <a:off x="953135" y="7241840"/>
            <a:ext cx="5981065" cy="1510030"/>
          </a:xfrm>
          <a:prstGeom prst="rect">
            <a:avLst/>
          </a:prstGeom>
          <a:noFill/>
          <a:ln>
            <a:noFill/>
          </a:ln>
        </p:spPr>
        <p:txBody>
          <a:bodyPr anchorCtr="0" anchor="t" bIns="0" lIns="0" spcFirstLastPara="1" rIns="0" wrap="square" tIns="9525">
            <a:spAutoFit/>
          </a:bodyPr>
          <a:lstStyle/>
          <a:p>
            <a:pPr indent="-228600" lvl="0" marL="241300" marR="5080" rtl="0" algn="l">
              <a:lnSpc>
                <a:spcPct val="101699"/>
              </a:lnSpc>
              <a:spcBef>
                <a:spcPts val="0"/>
              </a:spcBef>
              <a:spcAft>
                <a:spcPts val="0"/>
              </a:spcAft>
              <a:buClr>
                <a:schemeClr val="dk1"/>
              </a:buClr>
              <a:buSzPts val="1200"/>
              <a:buFont typeface="Arial"/>
              <a:buAutoNum type="arabicPeriod" startAt="7"/>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Next: Add storage. </a:t>
            </a:r>
            <a:r>
              <a:rPr lang="pt-BR" sz="1200">
                <a:solidFill>
                  <a:schemeClr val="dk1"/>
                </a:solidFill>
                <a:latin typeface="Arial"/>
                <a:ea typeface="Arial"/>
                <a:cs typeface="Arial"/>
                <a:sym typeface="Arial"/>
              </a:rPr>
              <a:t>Você </a:t>
            </a:r>
            <a:r>
              <a:rPr b="1" lang="pt-BR" sz="1200">
                <a:solidFill>
                  <a:srgbClr val="FF0000"/>
                </a:solidFill>
                <a:latin typeface="Arial"/>
                <a:ea typeface="Arial"/>
                <a:cs typeface="Arial"/>
                <a:sym typeface="Arial"/>
              </a:rPr>
              <a:t>não precisará </a:t>
            </a:r>
            <a:r>
              <a:rPr lang="pt-BR" sz="1200">
                <a:solidFill>
                  <a:schemeClr val="dk1"/>
                </a:solidFill>
                <a:latin typeface="Arial"/>
                <a:ea typeface="Arial"/>
                <a:cs typeface="Arial"/>
                <a:sym typeface="Arial"/>
              </a:rPr>
              <a:t>de outro volume do Amazon Elastic Block Store (Amazon EBS).</a:t>
            </a:r>
            <a:endParaRPr sz="1200">
              <a:solidFill>
                <a:schemeClr val="dk1"/>
              </a:solidFill>
              <a:latin typeface="Arial"/>
              <a:ea typeface="Arial"/>
              <a:cs typeface="Arial"/>
              <a:sym typeface="Arial"/>
            </a:endParaRPr>
          </a:p>
          <a:p>
            <a:pPr indent="-228600" lvl="0" marL="241300" marR="0" rtl="0" algn="l">
              <a:lnSpc>
                <a:spcPct val="100000"/>
              </a:lnSpc>
              <a:spcBef>
                <a:spcPts val="25"/>
              </a:spcBef>
              <a:spcAft>
                <a:spcPts val="0"/>
              </a:spcAft>
              <a:buClr>
                <a:schemeClr val="dk1"/>
              </a:buClr>
              <a:buSzPts val="1200"/>
              <a:buFont typeface="Arial"/>
              <a:buAutoNum type="arabicPeriod" startAt="7"/>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Next: Add tags.</a:t>
            </a:r>
            <a:endParaRPr sz="1200">
              <a:solidFill>
                <a:schemeClr val="dk1"/>
              </a:solidFill>
              <a:latin typeface="Arial"/>
              <a:ea typeface="Arial"/>
              <a:cs typeface="Arial"/>
              <a:sym typeface="Arial"/>
            </a:endParaRPr>
          </a:p>
          <a:p>
            <a:pPr indent="-228600" lvl="0" marL="241300" marR="0" rtl="0" algn="l">
              <a:lnSpc>
                <a:spcPct val="100000"/>
              </a:lnSpc>
              <a:spcBef>
                <a:spcPts val="20"/>
              </a:spcBef>
              <a:spcAft>
                <a:spcPts val="0"/>
              </a:spcAft>
              <a:buClr>
                <a:schemeClr val="dk1"/>
              </a:buClr>
              <a:buSzPts val="1200"/>
              <a:buFont typeface="Arial"/>
              <a:buAutoNum type="arabicPeriod" startAt="7"/>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Add tag. </a:t>
            </a:r>
            <a:r>
              <a:rPr lang="pt-BR" sz="1200">
                <a:solidFill>
                  <a:schemeClr val="dk1"/>
                </a:solidFill>
                <a:latin typeface="Arial"/>
                <a:ea typeface="Arial"/>
                <a:cs typeface="Arial"/>
                <a:sym typeface="Arial"/>
              </a:rPr>
              <a:t>Então, configure:</a:t>
            </a:r>
            <a:endParaRPr sz="1200">
              <a:solidFill>
                <a:schemeClr val="dk1"/>
              </a:solidFill>
              <a:latin typeface="Arial"/>
              <a:ea typeface="Arial"/>
              <a:cs typeface="Arial"/>
              <a:sym typeface="Arial"/>
            </a:endParaRPr>
          </a:p>
          <a:p>
            <a:pPr indent="-228600" lvl="1" marL="1155700" marR="0" rtl="0" algn="l">
              <a:lnSpc>
                <a:spcPct val="100000"/>
              </a:lnSpc>
              <a:spcBef>
                <a:spcPts val="25"/>
              </a:spcBef>
              <a:spcAft>
                <a:spcPts val="0"/>
              </a:spcAft>
              <a:buClr>
                <a:schemeClr val="dk1"/>
              </a:buClr>
              <a:buSzPts val="1200"/>
              <a:buFont typeface="Carlito"/>
              <a:buAutoNum type="alphaLcPeriod"/>
            </a:pPr>
            <a:r>
              <a:rPr b="1" i="0" lang="pt-BR" sz="1200" u="none" cap="none" strike="noStrike">
                <a:solidFill>
                  <a:schemeClr val="dk1"/>
                </a:solidFill>
                <a:latin typeface="Arial"/>
                <a:ea typeface="Arial"/>
                <a:cs typeface="Arial"/>
                <a:sym typeface="Arial"/>
              </a:rPr>
              <a:t>Key: </a:t>
            </a:r>
            <a:r>
              <a:rPr b="0" i="0" lang="pt-BR" sz="1200" u="none" cap="none" strike="noStrike">
                <a:solidFill>
                  <a:srgbClr val="ED7D31"/>
                </a:solidFill>
                <a:latin typeface="Arial"/>
                <a:ea typeface="Arial"/>
                <a:cs typeface="Arial"/>
                <a:sym typeface="Arial"/>
              </a:rPr>
              <a:t>Name </a:t>
            </a:r>
            <a:r>
              <a:rPr b="1" i="0" lang="pt-BR" sz="1200" u="none" cap="none" strike="noStrike">
                <a:solidFill>
                  <a:schemeClr val="dk1"/>
                </a:solidFill>
                <a:latin typeface="Arial"/>
                <a:ea typeface="Arial"/>
                <a:cs typeface="Arial"/>
                <a:sym typeface="Arial"/>
              </a:rPr>
              <a:t>Value</a:t>
            </a:r>
            <a:r>
              <a:rPr b="0" i="0" lang="pt-BR" sz="1200" u="none" cap="none" strike="noStrike">
                <a:solidFill>
                  <a:schemeClr val="dk1"/>
                </a:solidFill>
                <a:latin typeface="Arial"/>
                <a:ea typeface="Arial"/>
                <a:cs typeface="Arial"/>
                <a:sym typeface="Arial"/>
              </a:rPr>
              <a:t>: </a:t>
            </a:r>
            <a:r>
              <a:rPr b="0" i="0" lang="pt-BR" sz="1200" u="none" cap="none" strike="noStrike">
                <a:solidFill>
                  <a:srgbClr val="ED7D31"/>
                </a:solidFill>
                <a:latin typeface="Arial"/>
                <a:ea typeface="Arial"/>
                <a:cs typeface="Arial"/>
                <a:sym typeface="Arial"/>
              </a:rPr>
              <a:t>ServerLinuxVPC</a:t>
            </a:r>
            <a:endParaRPr b="0" i="0" sz="1200" u="none" cap="none" strike="noStrike">
              <a:solidFill>
                <a:schemeClr val="dk1"/>
              </a:solidFill>
              <a:latin typeface="Arial"/>
              <a:ea typeface="Arial"/>
              <a:cs typeface="Arial"/>
              <a:sym typeface="Arial"/>
            </a:endParaRPr>
          </a:p>
          <a:p>
            <a:pPr indent="-228600" lvl="1" marL="1155700" marR="0" rtl="0" algn="l">
              <a:lnSpc>
                <a:spcPct val="100000"/>
              </a:lnSpc>
              <a:spcBef>
                <a:spcPts val="25"/>
              </a:spcBef>
              <a:spcAft>
                <a:spcPts val="0"/>
              </a:spcAft>
              <a:buClr>
                <a:schemeClr val="dk1"/>
              </a:buClr>
              <a:buSzPts val="1200"/>
              <a:buFont typeface="Carlito"/>
              <a:buAutoNum type="alphaLcPeriod"/>
            </a:pPr>
            <a:r>
              <a:rPr b="1" i="0" lang="pt-BR" sz="1200" u="none" cap="none" strike="noStrike">
                <a:solidFill>
                  <a:schemeClr val="dk1"/>
                </a:solidFill>
                <a:latin typeface="Arial"/>
                <a:ea typeface="Arial"/>
                <a:cs typeface="Arial"/>
                <a:sym typeface="Arial"/>
              </a:rPr>
              <a:t>Key: </a:t>
            </a:r>
            <a:r>
              <a:rPr b="0" i="0" lang="pt-BR" sz="1200" u="none" cap="none" strike="noStrike">
                <a:solidFill>
                  <a:srgbClr val="ED7D31"/>
                </a:solidFill>
                <a:latin typeface="Arial"/>
                <a:ea typeface="Arial"/>
                <a:cs typeface="Arial"/>
                <a:sym typeface="Arial"/>
              </a:rPr>
              <a:t>Department </a:t>
            </a:r>
            <a:r>
              <a:rPr b="1" i="0" lang="pt-BR" sz="1200" u="none" cap="none" strike="noStrike">
                <a:solidFill>
                  <a:schemeClr val="dk1"/>
                </a:solidFill>
                <a:latin typeface="Arial"/>
                <a:ea typeface="Arial"/>
                <a:cs typeface="Arial"/>
                <a:sym typeface="Arial"/>
              </a:rPr>
              <a:t>Value</a:t>
            </a:r>
            <a:r>
              <a:rPr b="0" i="0" lang="pt-BR" sz="1200" u="none" cap="none" strike="noStrike">
                <a:solidFill>
                  <a:schemeClr val="dk1"/>
                </a:solidFill>
                <a:latin typeface="Arial"/>
                <a:ea typeface="Arial"/>
                <a:cs typeface="Arial"/>
                <a:sym typeface="Arial"/>
              </a:rPr>
              <a:t>: </a:t>
            </a:r>
            <a:r>
              <a:rPr b="0" i="0" lang="pt-BR" sz="1200" u="none" cap="none" strike="noStrike">
                <a:solidFill>
                  <a:srgbClr val="ED7D31"/>
                </a:solidFill>
                <a:latin typeface="Arial"/>
                <a:ea typeface="Arial"/>
                <a:cs typeface="Arial"/>
                <a:sym typeface="Arial"/>
              </a:rPr>
              <a:t>MonstrosTI</a:t>
            </a:r>
            <a:endParaRPr b="0" i="0" sz="1200" u="none" cap="none" strike="noStrike">
              <a:solidFill>
                <a:schemeClr val="dk1"/>
              </a:solidFill>
              <a:latin typeface="Arial"/>
              <a:ea typeface="Arial"/>
              <a:cs typeface="Arial"/>
              <a:sym typeface="Arial"/>
            </a:endParaRPr>
          </a:p>
          <a:p>
            <a:pPr indent="-228600" lvl="0" marL="241300" marR="0" rtl="0" algn="l">
              <a:lnSpc>
                <a:spcPct val="100000"/>
              </a:lnSpc>
              <a:spcBef>
                <a:spcPts val="25"/>
              </a:spcBef>
              <a:spcAft>
                <a:spcPts val="0"/>
              </a:spcAft>
              <a:buClr>
                <a:schemeClr val="dk1"/>
              </a:buClr>
              <a:buSzPts val="1200"/>
              <a:buFont typeface="Arial"/>
              <a:buAutoNum type="arabicPeriod" startAt="7"/>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Next: Configure security group.</a:t>
            </a:r>
            <a:endParaRPr sz="1200">
              <a:solidFill>
                <a:schemeClr val="dk1"/>
              </a:solidFill>
              <a:latin typeface="Arial"/>
              <a:ea typeface="Arial"/>
              <a:cs typeface="Arial"/>
              <a:sym typeface="Arial"/>
            </a:endParaRPr>
          </a:p>
          <a:p>
            <a:pPr indent="-228600" lvl="0" marL="241300" marR="0" rtl="0" algn="l">
              <a:lnSpc>
                <a:spcPct val="100000"/>
              </a:lnSpc>
              <a:spcBef>
                <a:spcPts val="25"/>
              </a:spcBef>
              <a:spcAft>
                <a:spcPts val="0"/>
              </a:spcAft>
              <a:buClr>
                <a:schemeClr val="dk1"/>
              </a:buClr>
              <a:buSzPts val="1200"/>
              <a:buFont typeface="Arial"/>
              <a:buAutoNum type="arabicPeriod" startAt="7"/>
            </a:pPr>
            <a:r>
              <a:rPr lang="pt-BR" sz="1200">
                <a:solidFill>
                  <a:schemeClr val="dk1"/>
                </a:solidFill>
                <a:latin typeface="Arial"/>
                <a:ea typeface="Arial"/>
                <a:cs typeface="Arial"/>
                <a:sym typeface="Arial"/>
              </a:rPr>
              <a:t>Configure um </a:t>
            </a:r>
            <a:r>
              <a:rPr lang="pt-BR" sz="1200">
                <a:solidFill>
                  <a:srgbClr val="FF0000"/>
                </a:solidFill>
                <a:latin typeface="Arial"/>
                <a:ea typeface="Arial"/>
                <a:cs typeface="Arial"/>
                <a:sym typeface="Arial"/>
              </a:rPr>
              <a:t>novo grupo de segurança (o grupo é atrelado a VPC)</a:t>
            </a:r>
            <a:r>
              <a:rPr lang="pt-BR" sz="1200">
                <a:solidFill>
                  <a:schemeClr val="dk1"/>
                </a:solidFill>
                <a:latin typeface="Arial"/>
                <a:ea typeface="Arial"/>
                <a:cs typeface="Arial"/>
                <a:sym typeface="Arial"/>
              </a:rPr>
              <a:t>como segue:</a:t>
            </a:r>
            <a:endParaRPr sz="1200">
              <a:solidFill>
                <a:schemeClr val="dk1"/>
              </a:solidFill>
              <a:latin typeface="Arial"/>
              <a:ea typeface="Arial"/>
              <a:cs typeface="Arial"/>
              <a:sym typeface="Arial"/>
            </a:endParaRPr>
          </a:p>
        </p:txBody>
      </p:sp>
      <p:sp>
        <p:nvSpPr>
          <p:cNvPr id="125" name="Google Shape;125;p10"/>
          <p:cNvSpPr/>
          <p:nvPr/>
        </p:nvSpPr>
        <p:spPr>
          <a:xfrm>
            <a:off x="914400" y="4533696"/>
            <a:ext cx="797560" cy="691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txBox="1"/>
          <p:nvPr/>
        </p:nvSpPr>
        <p:spPr>
          <a:xfrm>
            <a:off x="673100" y="5681624"/>
            <a:ext cx="6261100" cy="1117998"/>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6175">
            <a:spAutoFit/>
          </a:bodyPr>
          <a:lstStyle/>
          <a:p>
            <a:pPr indent="0" lvl="0" marL="93980" marR="0" rtl="0" algn="l">
              <a:lnSpc>
                <a:spcPct val="117916"/>
              </a:lnSpc>
              <a:spcBef>
                <a:spcPts val="0"/>
              </a:spcBef>
              <a:spcAft>
                <a:spcPts val="0"/>
              </a:spcAft>
              <a:buNone/>
            </a:pPr>
            <a:r>
              <a:rPr lang="pt-BR" sz="1200">
                <a:solidFill>
                  <a:schemeClr val="dk1"/>
                </a:solidFill>
                <a:latin typeface="Arial"/>
                <a:ea typeface="Arial"/>
                <a:cs typeface="Arial"/>
                <a:sym typeface="Arial"/>
              </a:rPr>
              <a:t>#!/bin/bash</a:t>
            </a:r>
            <a:endParaRPr sz="1200">
              <a:solidFill>
                <a:schemeClr val="dk1"/>
              </a:solidFill>
              <a:latin typeface="Arial"/>
              <a:ea typeface="Arial"/>
              <a:cs typeface="Arial"/>
              <a:sym typeface="Arial"/>
            </a:endParaRPr>
          </a:p>
          <a:p>
            <a:pPr indent="0" lvl="0" marL="93980" marR="2553970" rtl="0" algn="l">
              <a:lnSpc>
                <a:spcPct val="97500"/>
              </a:lnSpc>
              <a:spcBef>
                <a:spcPts val="10"/>
              </a:spcBef>
              <a:spcAft>
                <a:spcPts val="0"/>
              </a:spcAft>
              <a:buNone/>
            </a:pPr>
            <a:r>
              <a:rPr lang="pt-BR" sz="1200">
                <a:solidFill>
                  <a:schemeClr val="dk1"/>
                </a:solidFill>
                <a:latin typeface="Arial"/>
                <a:ea typeface="Arial"/>
                <a:cs typeface="Arial"/>
                <a:sym typeface="Arial"/>
              </a:rPr>
              <a:t>yum -y install httpd</a:t>
            </a:r>
            <a:endParaRPr sz="1200">
              <a:solidFill>
                <a:schemeClr val="dk1"/>
              </a:solidFill>
              <a:latin typeface="Arial"/>
              <a:ea typeface="Arial"/>
              <a:cs typeface="Arial"/>
              <a:sym typeface="Arial"/>
            </a:endParaRPr>
          </a:p>
          <a:p>
            <a:pPr indent="0" lvl="0" marL="93980" marR="2553970" rtl="0" algn="l">
              <a:lnSpc>
                <a:spcPct val="97500"/>
              </a:lnSpc>
              <a:spcBef>
                <a:spcPts val="10"/>
              </a:spcBef>
              <a:spcAft>
                <a:spcPts val="0"/>
              </a:spcAft>
              <a:buNone/>
            </a:pPr>
            <a:r>
              <a:rPr lang="pt-BR" sz="1200">
                <a:solidFill>
                  <a:schemeClr val="dk1"/>
                </a:solidFill>
                <a:latin typeface="Arial"/>
                <a:ea typeface="Arial"/>
                <a:cs typeface="Arial"/>
                <a:sym typeface="Arial"/>
              </a:rPr>
              <a:t>systemctl enable httpd</a:t>
            </a:r>
            <a:endParaRPr sz="1200">
              <a:solidFill>
                <a:schemeClr val="dk1"/>
              </a:solidFill>
              <a:latin typeface="Arial"/>
              <a:ea typeface="Arial"/>
              <a:cs typeface="Arial"/>
              <a:sym typeface="Arial"/>
            </a:endParaRPr>
          </a:p>
          <a:p>
            <a:pPr indent="0" lvl="0" marL="93980" marR="2553970" rtl="0" algn="l">
              <a:lnSpc>
                <a:spcPct val="97500"/>
              </a:lnSpc>
              <a:spcBef>
                <a:spcPts val="10"/>
              </a:spcBef>
              <a:spcAft>
                <a:spcPts val="0"/>
              </a:spcAft>
              <a:buNone/>
            </a:pPr>
            <a:r>
              <a:rPr lang="pt-BR" sz="1200">
                <a:solidFill>
                  <a:schemeClr val="dk1"/>
                </a:solidFill>
                <a:latin typeface="Arial"/>
                <a:ea typeface="Arial"/>
                <a:cs typeface="Arial"/>
                <a:sym typeface="Arial"/>
              </a:rPr>
              <a:t>systemctl start httpd</a:t>
            </a:r>
            <a:endParaRPr sz="1200">
              <a:solidFill>
                <a:schemeClr val="dk1"/>
              </a:solidFill>
              <a:latin typeface="Arial"/>
              <a:ea typeface="Arial"/>
              <a:cs typeface="Arial"/>
              <a:sym typeface="Arial"/>
            </a:endParaRPr>
          </a:p>
          <a:p>
            <a:pPr indent="0" lvl="0" marL="93980" marR="375285" rtl="0" algn="l">
              <a:lnSpc>
                <a:spcPct val="118333"/>
              </a:lnSpc>
              <a:spcBef>
                <a:spcPts val="40"/>
              </a:spcBef>
              <a:spcAft>
                <a:spcPts val="0"/>
              </a:spcAft>
              <a:buNone/>
            </a:pPr>
            <a:r>
              <a:rPr lang="pt-BR" sz="1200">
                <a:solidFill>
                  <a:schemeClr val="dk1"/>
                </a:solidFill>
                <a:latin typeface="Arial"/>
                <a:ea typeface="Arial"/>
                <a:cs typeface="Arial"/>
                <a:sym typeface="Arial"/>
              </a:rPr>
              <a:t>echo '&lt;html&gt;&lt;h1&gt; Na AWS quem ganha e voce!!! &lt;/h1&gt;&lt;/html&gt;' &gt; /var/www/html/index.html</a:t>
            </a:r>
            <a:endParaRPr sz="1200">
              <a:solidFill>
                <a:schemeClr val="dk1"/>
              </a:solidFill>
              <a:latin typeface="Arial"/>
              <a:ea typeface="Arial"/>
              <a:cs typeface="Arial"/>
              <a:sym typeface="Arial"/>
            </a:endParaRPr>
          </a:p>
        </p:txBody>
      </p:sp>
      <p:sp>
        <p:nvSpPr>
          <p:cNvPr id="127" name="Google Shape;127;p10"/>
          <p:cNvSpPr txBox="1"/>
          <p:nvPr/>
        </p:nvSpPr>
        <p:spPr>
          <a:xfrm>
            <a:off x="1965450" y="4659884"/>
            <a:ext cx="4511549" cy="766445"/>
          </a:xfrm>
          <a:prstGeom prst="rect">
            <a:avLst/>
          </a:prstGeom>
          <a:noFill/>
          <a:ln>
            <a:noFill/>
          </a:ln>
        </p:spPr>
        <p:txBody>
          <a:bodyPr anchorCtr="0" anchor="t" bIns="0" lIns="0" spcFirstLastPara="1" rIns="0" wrap="square" tIns="9525">
            <a:spAutoFit/>
          </a:bodyPr>
          <a:lstStyle/>
          <a:p>
            <a:pPr indent="0" lvl="0" marL="12700" marR="5080" rtl="0" algn="l">
              <a:lnSpc>
                <a:spcPct val="101699"/>
              </a:lnSpc>
              <a:spcBef>
                <a:spcPts val="0"/>
              </a:spcBef>
              <a:spcAft>
                <a:spcPts val="0"/>
              </a:spcAft>
              <a:buNone/>
            </a:pPr>
            <a:r>
              <a:rPr lang="pt-BR" sz="1200">
                <a:solidFill>
                  <a:schemeClr val="dk1"/>
                </a:solidFill>
                <a:latin typeface="Arial"/>
                <a:ea typeface="Arial"/>
                <a:cs typeface="Arial"/>
                <a:sym typeface="Arial"/>
              </a:rPr>
              <a:t>Role até a parte inferior da página e localize o </a:t>
            </a:r>
            <a:r>
              <a:rPr b="1" lang="pt-BR" sz="1200">
                <a:solidFill>
                  <a:schemeClr val="dk1"/>
                </a:solidFill>
                <a:latin typeface="Arial"/>
                <a:ea typeface="Arial"/>
                <a:cs typeface="Arial"/>
                <a:sym typeface="Arial"/>
              </a:rPr>
              <a:t>Advanced Details seção e expanda se necessário</a:t>
            </a:r>
            <a:r>
              <a:rPr lang="pt-BR" sz="1200">
                <a:solidFill>
                  <a:schemeClr val="dk1"/>
                </a:solidFill>
                <a:latin typeface="Arial"/>
                <a:ea typeface="Arial"/>
                <a:cs typeface="Arial"/>
                <a:sym typeface="Arial"/>
              </a:rPr>
              <a:t>. Com a seção de detalhes avançados expandida, insira o seguinte script bash dentro do campo </a:t>
            </a:r>
            <a:r>
              <a:rPr b="1" lang="pt-BR" sz="1200">
                <a:solidFill>
                  <a:schemeClr val="dk1"/>
                </a:solidFill>
                <a:latin typeface="Arial"/>
                <a:ea typeface="Arial"/>
                <a:cs typeface="Arial"/>
                <a:sym typeface="Arial"/>
              </a:rPr>
              <a:t>User data</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pic>
        <p:nvPicPr>
          <p:cNvPr id="128" name="Google Shape;128;p10"/>
          <p:cNvPicPr preferRelativeResize="0"/>
          <p:nvPr/>
        </p:nvPicPr>
        <p:blipFill rotWithShape="1">
          <a:blip r:embed="rId4">
            <a:alphaModFix/>
          </a:blip>
          <a:srcRect b="0" l="0" r="0" t="0"/>
          <a:stretch/>
        </p:blipFill>
        <p:spPr>
          <a:xfrm>
            <a:off x="3909060" y="2286000"/>
            <a:ext cx="1660525" cy="3089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1358900" y="1685035"/>
            <a:ext cx="5718810" cy="1510413"/>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1200"/>
              <a:buFont typeface="Carlito"/>
              <a:buAutoNum type="arabicPeriod"/>
            </a:pPr>
            <a:r>
              <a:rPr b="1" lang="pt-BR" sz="1200">
                <a:solidFill>
                  <a:schemeClr val="dk1"/>
                </a:solidFill>
                <a:latin typeface="Arial"/>
                <a:ea typeface="Arial"/>
                <a:cs typeface="Arial"/>
                <a:sym typeface="Arial"/>
              </a:rPr>
              <a:t>Security Group Name</a:t>
            </a:r>
            <a:r>
              <a:rPr lang="pt-BR" sz="1200">
                <a:solidFill>
                  <a:schemeClr val="dk1"/>
                </a:solidFill>
                <a:latin typeface="Arial"/>
                <a:ea typeface="Arial"/>
                <a:cs typeface="Arial"/>
                <a:sym typeface="Arial"/>
              </a:rPr>
              <a:t>: </a:t>
            </a:r>
            <a:r>
              <a:rPr lang="pt-BR" sz="1200">
                <a:solidFill>
                  <a:srgbClr val="ED7D31"/>
                </a:solidFill>
                <a:latin typeface="Arial"/>
                <a:ea typeface="Arial"/>
                <a:cs typeface="Arial"/>
                <a:sym typeface="Arial"/>
              </a:rPr>
              <a:t>GrupoSec-ServidoresLinux</a:t>
            </a:r>
            <a:endParaRPr sz="1200">
              <a:solidFill>
                <a:schemeClr val="dk1"/>
              </a:solidFill>
              <a:latin typeface="Arial"/>
              <a:ea typeface="Arial"/>
              <a:cs typeface="Arial"/>
              <a:sym typeface="Arial"/>
            </a:endParaRPr>
          </a:p>
          <a:p>
            <a:pPr indent="-228600" lvl="0" marL="241300" marR="0" rtl="0" algn="l">
              <a:lnSpc>
                <a:spcPct val="100000"/>
              </a:lnSpc>
              <a:spcBef>
                <a:spcPts val="25"/>
              </a:spcBef>
              <a:spcAft>
                <a:spcPts val="0"/>
              </a:spcAft>
              <a:buClr>
                <a:schemeClr val="dk1"/>
              </a:buClr>
              <a:buSzPts val="1200"/>
              <a:buFont typeface="Carlito"/>
              <a:buAutoNum type="arabicPeriod"/>
            </a:pPr>
            <a:r>
              <a:rPr b="1" lang="pt-BR" sz="1200">
                <a:solidFill>
                  <a:schemeClr val="dk1"/>
                </a:solidFill>
                <a:latin typeface="Arial"/>
                <a:ea typeface="Arial"/>
                <a:cs typeface="Arial"/>
                <a:sym typeface="Arial"/>
              </a:rPr>
              <a:t>Description: </a:t>
            </a:r>
            <a:r>
              <a:rPr lang="pt-BR" sz="1200">
                <a:solidFill>
                  <a:srgbClr val="ED7D31"/>
                </a:solidFill>
                <a:latin typeface="Arial"/>
                <a:ea typeface="Arial"/>
                <a:cs typeface="Arial"/>
                <a:sym typeface="Arial"/>
              </a:rPr>
              <a:t>RegrasLiberaSSH-HTTP</a:t>
            </a:r>
            <a:endParaRPr sz="1200">
              <a:solidFill>
                <a:schemeClr val="dk1"/>
              </a:solidFill>
              <a:latin typeface="Arial"/>
              <a:ea typeface="Arial"/>
              <a:cs typeface="Arial"/>
              <a:sym typeface="Arial"/>
            </a:endParaRPr>
          </a:p>
          <a:p>
            <a:pPr indent="-228600" lvl="0" marL="241300" marR="0" rtl="0" algn="l">
              <a:lnSpc>
                <a:spcPct val="100000"/>
              </a:lnSpc>
              <a:spcBef>
                <a:spcPts val="2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Por padrão, o Tipo SSH com Porta 22 foi adicionado.</a:t>
            </a:r>
            <a:endParaRPr/>
          </a:p>
          <a:p>
            <a:pPr indent="-228600" lvl="0" marL="241300" marR="5080" rtl="0" algn="l">
              <a:lnSpc>
                <a:spcPct val="101699"/>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no botão </a:t>
            </a:r>
            <a:r>
              <a:rPr b="1" lang="pt-BR" sz="1200">
                <a:solidFill>
                  <a:schemeClr val="dk1"/>
                </a:solidFill>
                <a:latin typeface="Arial"/>
                <a:ea typeface="Arial"/>
                <a:cs typeface="Arial"/>
                <a:sym typeface="Arial"/>
              </a:rPr>
              <a:t>Add rule </a:t>
            </a:r>
            <a:r>
              <a:rPr lang="pt-BR" sz="1200">
                <a:solidFill>
                  <a:schemeClr val="dk1"/>
                </a:solidFill>
                <a:latin typeface="Arial"/>
                <a:ea typeface="Arial"/>
                <a:cs typeface="Arial"/>
                <a:sym typeface="Arial"/>
              </a:rPr>
              <a:t>e localize </a:t>
            </a:r>
            <a:r>
              <a:rPr b="1" lang="pt-BR" sz="1200">
                <a:solidFill>
                  <a:srgbClr val="FF0000"/>
                </a:solidFill>
                <a:latin typeface="Arial"/>
                <a:ea typeface="Arial"/>
                <a:cs typeface="Arial"/>
                <a:sym typeface="Arial"/>
              </a:rPr>
              <a:t>HTTP</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debaixo da opção </a:t>
            </a:r>
            <a:r>
              <a:rPr b="1" lang="pt-BR" sz="1200">
                <a:solidFill>
                  <a:schemeClr val="dk1"/>
                </a:solidFill>
                <a:latin typeface="Arial"/>
                <a:ea typeface="Arial"/>
                <a:cs typeface="Arial"/>
                <a:sym typeface="Arial"/>
              </a:rPr>
              <a:t>Type</a:t>
            </a:r>
            <a:r>
              <a:rPr lang="pt-BR" sz="1200">
                <a:solidFill>
                  <a:schemeClr val="dk1"/>
                </a:solidFill>
                <a:latin typeface="Arial"/>
                <a:ea typeface="Arial"/>
                <a:cs typeface="Arial"/>
                <a:sym typeface="Arial"/>
              </a:rPr>
              <a:t>. Em seguida, altere personalizado para </a:t>
            </a:r>
            <a:r>
              <a:rPr b="1" i="1" lang="pt-BR" sz="1200">
                <a:solidFill>
                  <a:srgbClr val="FF0000"/>
                </a:solidFill>
                <a:latin typeface="Arial"/>
                <a:ea typeface="Arial"/>
                <a:cs typeface="Arial"/>
                <a:sym typeface="Arial"/>
              </a:rPr>
              <a:t>0.0.0.0/0</a:t>
            </a:r>
            <a:r>
              <a:rPr i="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debaixo da opção </a:t>
            </a:r>
            <a:r>
              <a:rPr b="1" lang="pt-BR" sz="1200">
                <a:solidFill>
                  <a:schemeClr val="dk1"/>
                </a:solidFill>
                <a:latin typeface="Arial"/>
                <a:ea typeface="Arial"/>
                <a:cs typeface="Arial"/>
                <a:sym typeface="Arial"/>
              </a:rPr>
              <a:t>Source</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2413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Review and launch</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241300" marR="0" rtl="0" algn="l">
              <a:spcBef>
                <a:spcPts val="25"/>
              </a:spcBef>
              <a:spcAft>
                <a:spcPts val="0"/>
              </a:spcAft>
              <a:buClr>
                <a:schemeClr val="dk1"/>
              </a:buClr>
              <a:buSzPts val="1200"/>
              <a:buFont typeface="Carlito"/>
              <a:buAutoNum type="arabicPeriod"/>
            </a:pPr>
            <a:r>
              <a:rPr lang="pt-BR" sz="1200">
                <a:solidFill>
                  <a:schemeClr val="dk1"/>
                </a:solidFill>
                <a:latin typeface="Carlito"/>
                <a:ea typeface="Carlito"/>
                <a:cs typeface="Carlito"/>
                <a:sym typeface="Carlito"/>
              </a:rPr>
              <a:t>Revise os detalhes, role para baixo e clique </a:t>
            </a:r>
            <a:r>
              <a:rPr b="1" lang="pt-BR" sz="1200">
                <a:solidFill>
                  <a:schemeClr val="dk1"/>
                </a:solidFill>
                <a:latin typeface="Carlito"/>
                <a:ea typeface="Carlito"/>
                <a:cs typeface="Carlito"/>
                <a:sym typeface="Carlito"/>
              </a:rPr>
              <a:t>Launch</a:t>
            </a:r>
            <a:r>
              <a:rPr lang="pt-BR" sz="1200">
                <a:solidFill>
                  <a:schemeClr val="dk1"/>
                </a:solidFill>
                <a:latin typeface="Carlito"/>
                <a:ea typeface="Carlito"/>
                <a:cs typeface="Carlito"/>
                <a:sym typeface="Carlito"/>
              </a:rPr>
              <a:t>.</a:t>
            </a:r>
            <a:endParaRPr sz="1200">
              <a:solidFill>
                <a:schemeClr val="dk1"/>
              </a:solidFill>
              <a:latin typeface="Carlito"/>
              <a:ea typeface="Carlito"/>
              <a:cs typeface="Carlito"/>
              <a:sym typeface="Carlito"/>
            </a:endParaRPr>
          </a:p>
          <a:p>
            <a:pPr indent="-152400" lvl="0" marL="241300" marR="0" rtl="0" algn="l">
              <a:lnSpc>
                <a:spcPct val="100000"/>
              </a:lnSpc>
              <a:spcBef>
                <a:spcPts val="25"/>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
        <p:nvSpPr>
          <p:cNvPr id="135" name="Google Shape;135;p11"/>
          <p:cNvSpPr txBox="1"/>
          <p:nvPr/>
        </p:nvSpPr>
        <p:spPr>
          <a:xfrm>
            <a:off x="901700" y="4071620"/>
            <a:ext cx="4997450"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400">
              <a:solidFill>
                <a:schemeClr val="dk1"/>
              </a:solidFill>
              <a:latin typeface="Carlito"/>
              <a:ea typeface="Carlito"/>
              <a:cs typeface="Carlito"/>
              <a:sym typeface="Carlito"/>
            </a:endParaRPr>
          </a:p>
          <a:p>
            <a:pPr indent="0" lvl="0" marL="241300" marR="0" rtl="0" algn="l">
              <a:lnSpc>
                <a:spcPct val="100000"/>
              </a:lnSpc>
              <a:spcBef>
                <a:spcPts val="1170"/>
              </a:spcBef>
              <a:spcAft>
                <a:spcPts val="0"/>
              </a:spcAft>
              <a:buNone/>
            </a:pPr>
            <a:r>
              <a:rPr lang="pt-BR" sz="1200">
                <a:solidFill>
                  <a:schemeClr val="dk1"/>
                </a:solidFill>
                <a:latin typeface="Carlito"/>
                <a:ea typeface="Carlito"/>
                <a:cs typeface="Carlito"/>
                <a:sym typeface="Carlito"/>
              </a:rPr>
              <a:t>Este é um exemplo de instantâneo do AWS Management Console:</a:t>
            </a:r>
            <a:endParaRPr sz="1200">
              <a:solidFill>
                <a:schemeClr val="dk1"/>
              </a:solidFill>
              <a:latin typeface="Carlito"/>
              <a:ea typeface="Carlito"/>
              <a:cs typeface="Carlito"/>
              <a:sym typeface="Carlito"/>
            </a:endParaRPr>
          </a:p>
        </p:txBody>
      </p:sp>
      <p:sp>
        <p:nvSpPr>
          <p:cNvPr id="136" name="Google Shape;136;p11"/>
          <p:cNvSpPr txBox="1"/>
          <p:nvPr/>
        </p:nvSpPr>
        <p:spPr>
          <a:xfrm>
            <a:off x="901700" y="7704835"/>
            <a:ext cx="5523230" cy="394335"/>
          </a:xfrm>
          <a:prstGeom prst="rect">
            <a:avLst/>
          </a:prstGeom>
          <a:noFill/>
          <a:ln>
            <a:noFill/>
          </a:ln>
        </p:spPr>
        <p:txBody>
          <a:bodyPr anchorCtr="0" anchor="t" bIns="0" lIns="0" spcFirstLastPara="1" rIns="0" wrap="square" tIns="9525">
            <a:spAutoFit/>
          </a:bodyPr>
          <a:lstStyle/>
          <a:p>
            <a:pPr indent="-228600" lvl="0" marL="241300" marR="5080" rtl="0" algn="l">
              <a:lnSpc>
                <a:spcPct val="101699"/>
              </a:lnSpc>
              <a:spcBef>
                <a:spcPts val="0"/>
              </a:spcBef>
              <a:spcAft>
                <a:spcPts val="0"/>
              </a:spcAft>
              <a:buNone/>
            </a:pPr>
            <a:r>
              <a:rPr lang="pt-BR" sz="1200">
                <a:solidFill>
                  <a:schemeClr val="dk1"/>
                </a:solidFill>
                <a:latin typeface="Carlito"/>
                <a:ea typeface="Carlito"/>
                <a:cs typeface="Carlito"/>
                <a:sym typeface="Carlito"/>
              </a:rPr>
              <a:t>13 Click on </a:t>
            </a:r>
            <a:r>
              <a:rPr b="1" lang="pt-BR" sz="1200">
                <a:solidFill>
                  <a:schemeClr val="dk1"/>
                </a:solidFill>
                <a:latin typeface="Carlito"/>
                <a:ea typeface="Carlito"/>
                <a:cs typeface="Carlito"/>
                <a:sym typeface="Carlito"/>
              </a:rPr>
              <a:t>View instances </a:t>
            </a:r>
            <a:r>
              <a:rPr lang="pt-BR" sz="1200">
                <a:solidFill>
                  <a:schemeClr val="dk1"/>
                </a:solidFill>
                <a:latin typeface="Carlito"/>
                <a:ea typeface="Carlito"/>
                <a:cs typeface="Carlito"/>
                <a:sym typeface="Carlito"/>
              </a:rPr>
              <a:t>ou navegue até a opção </a:t>
            </a:r>
            <a:r>
              <a:rPr b="1" lang="pt-BR" sz="1200">
                <a:solidFill>
                  <a:srgbClr val="ED7D31"/>
                </a:solidFill>
                <a:latin typeface="Carlito"/>
                <a:ea typeface="Carlito"/>
                <a:cs typeface="Carlito"/>
                <a:sym typeface="Carlito"/>
              </a:rPr>
              <a:t>Instances </a:t>
            </a:r>
            <a:r>
              <a:rPr lang="pt-BR" sz="1200">
                <a:solidFill>
                  <a:schemeClr val="dk1"/>
                </a:solidFill>
                <a:latin typeface="Carlito"/>
                <a:ea typeface="Carlito"/>
                <a:cs typeface="Carlito"/>
                <a:sym typeface="Carlito"/>
              </a:rPr>
              <a:t>na página do painel do Amazon EC2.</a:t>
            </a:r>
            <a:endParaRPr sz="1200">
              <a:solidFill>
                <a:schemeClr val="dk1"/>
              </a:solidFill>
              <a:latin typeface="Carlito"/>
              <a:ea typeface="Carlito"/>
              <a:cs typeface="Carlito"/>
              <a:sym typeface="Carlito"/>
            </a:endParaRPr>
          </a:p>
        </p:txBody>
      </p:sp>
      <p:sp>
        <p:nvSpPr>
          <p:cNvPr id="137" name="Google Shape;137;p11"/>
          <p:cNvSpPr/>
          <p:nvPr/>
        </p:nvSpPr>
        <p:spPr>
          <a:xfrm>
            <a:off x="1143000" y="5197322"/>
            <a:ext cx="4787900" cy="2443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txBox="1"/>
          <p:nvPr/>
        </p:nvSpPr>
        <p:spPr>
          <a:xfrm>
            <a:off x="1358900" y="3256194"/>
            <a:ext cx="4997450" cy="828688"/>
          </a:xfrm>
          <a:prstGeom prst="rect">
            <a:avLst/>
          </a:prstGeom>
          <a:noFill/>
          <a:ln cap="flat" cmpd="sng" w="38100">
            <a:solidFill>
              <a:srgbClr val="FFC000"/>
            </a:solidFill>
            <a:prstDash val="solid"/>
            <a:round/>
            <a:headEnd len="sm" w="sm" type="none"/>
            <a:tailEnd len="sm" w="sm" type="none"/>
          </a:ln>
        </p:spPr>
        <p:txBody>
          <a:bodyPr anchorCtr="0" anchor="t" bIns="0" lIns="0" spcFirstLastPara="1" rIns="0" wrap="square" tIns="59050">
            <a:spAutoFit/>
          </a:bodyPr>
          <a:lstStyle/>
          <a:p>
            <a:pPr indent="0" lvl="0" marL="111125" marR="0" rtl="0" algn="l">
              <a:lnSpc>
                <a:spcPct val="100000"/>
              </a:lnSpc>
              <a:spcBef>
                <a:spcPts val="0"/>
              </a:spcBef>
              <a:spcAft>
                <a:spcPts val="0"/>
              </a:spcAft>
              <a:buNone/>
            </a:pPr>
            <a:r>
              <a:rPr b="1" lang="pt-BR" sz="1200">
                <a:solidFill>
                  <a:schemeClr val="dk1"/>
                </a:solidFill>
                <a:latin typeface="Carlito"/>
                <a:ea typeface="Carlito"/>
                <a:cs typeface="Carlito"/>
                <a:sym typeface="Carlito"/>
              </a:rPr>
              <a:t>Informação importante</a:t>
            </a:r>
            <a:endParaRPr sz="1200">
              <a:solidFill>
                <a:schemeClr val="dk1"/>
              </a:solidFill>
              <a:latin typeface="Carlito"/>
              <a:ea typeface="Carlito"/>
              <a:cs typeface="Carlito"/>
              <a:sym typeface="Carlito"/>
            </a:endParaRPr>
          </a:p>
          <a:p>
            <a:pPr indent="-228600" lvl="0" marL="568325" marR="312420" rtl="0" algn="l">
              <a:lnSpc>
                <a:spcPct val="101699"/>
              </a:lnSpc>
              <a:spcBef>
                <a:spcPts val="70"/>
              </a:spcBef>
              <a:spcAft>
                <a:spcPts val="0"/>
              </a:spcAft>
              <a:buClr>
                <a:schemeClr val="dk1"/>
              </a:buClr>
              <a:buSzPts val="1200"/>
              <a:buFont typeface="Noto Sans Symbols"/>
              <a:buChar char="∙"/>
            </a:pPr>
            <a:r>
              <a:rPr lang="pt-BR" sz="1200">
                <a:solidFill>
                  <a:schemeClr val="dk1"/>
                </a:solidFill>
                <a:latin typeface="Carlito"/>
                <a:ea typeface="Carlito"/>
                <a:cs typeface="Carlito"/>
                <a:sym typeface="Carlito"/>
              </a:rPr>
              <a:t>Você não usará SSH nesta atividade, então certifique-se de </a:t>
            </a:r>
            <a:r>
              <a:rPr b="1" lang="pt-BR" sz="1200">
                <a:solidFill>
                  <a:schemeClr val="dk1"/>
                </a:solidFill>
                <a:latin typeface="Carlito"/>
                <a:ea typeface="Carlito"/>
                <a:cs typeface="Carlito"/>
                <a:sym typeface="Carlito"/>
              </a:rPr>
              <a:t>proceed  with a key pair </a:t>
            </a:r>
            <a:r>
              <a:rPr lang="pt-BR" sz="1200">
                <a:solidFill>
                  <a:schemeClr val="dk1"/>
                </a:solidFill>
                <a:latin typeface="Carlito"/>
                <a:ea typeface="Carlito"/>
                <a:cs typeface="Carlito"/>
                <a:sym typeface="Carlito"/>
              </a:rPr>
              <a:t>and </a:t>
            </a:r>
            <a:r>
              <a:rPr b="1" lang="pt-BR" sz="1200">
                <a:solidFill>
                  <a:schemeClr val="dk1"/>
                </a:solidFill>
                <a:latin typeface="Carlito"/>
                <a:ea typeface="Carlito"/>
                <a:cs typeface="Carlito"/>
                <a:sym typeface="Carlito"/>
              </a:rPr>
              <a:t>acknowledge</a:t>
            </a:r>
            <a:r>
              <a:rPr lang="pt-BR" sz="1200">
                <a:solidFill>
                  <a:schemeClr val="dk1"/>
                </a:solidFill>
                <a:latin typeface="Carlito"/>
                <a:ea typeface="Carlito"/>
                <a:cs typeface="Carlito"/>
                <a:sym typeface="Carlito"/>
              </a:rPr>
              <a:t>. </a:t>
            </a:r>
            <a:endParaRPr sz="1200">
              <a:solidFill>
                <a:schemeClr val="dk1"/>
              </a:solidFill>
              <a:latin typeface="Carlito"/>
              <a:ea typeface="Carlito"/>
              <a:cs typeface="Carlito"/>
              <a:sym typeface="Carlito"/>
            </a:endParaRPr>
          </a:p>
          <a:p>
            <a:pPr indent="-228600" lvl="0" marL="568325" marR="312420" rtl="0" algn="l">
              <a:lnSpc>
                <a:spcPct val="101699"/>
              </a:lnSpc>
              <a:spcBef>
                <a:spcPts val="70"/>
              </a:spcBef>
              <a:spcAft>
                <a:spcPts val="0"/>
              </a:spcAft>
              <a:buClr>
                <a:schemeClr val="dk1"/>
              </a:buClr>
              <a:buSzPts val="1200"/>
              <a:buFont typeface="Noto Sans Symbols"/>
              <a:buChar char="∙"/>
            </a:pPr>
            <a:r>
              <a:rPr lang="pt-BR" sz="1200">
                <a:solidFill>
                  <a:schemeClr val="dk1"/>
                </a:solidFill>
                <a:latin typeface="Carlito"/>
                <a:ea typeface="Carlito"/>
                <a:cs typeface="Carlito"/>
                <a:sym typeface="Carlito"/>
              </a:rPr>
              <a:t>Então clique </a:t>
            </a:r>
            <a:r>
              <a:rPr b="1" lang="pt-BR" sz="1200">
                <a:solidFill>
                  <a:schemeClr val="dk1"/>
                </a:solidFill>
                <a:latin typeface="Carlito"/>
                <a:ea typeface="Carlito"/>
                <a:cs typeface="Carlito"/>
                <a:sym typeface="Carlito"/>
              </a:rPr>
              <a:t>Launch instances</a:t>
            </a:r>
            <a:r>
              <a:rPr lang="pt-BR" sz="1200">
                <a:solidFill>
                  <a:schemeClr val="dk1"/>
                </a:solidFill>
                <a:latin typeface="Carlito"/>
                <a:ea typeface="Carlito"/>
                <a:cs typeface="Carlito"/>
                <a:sym typeface="Carlito"/>
              </a:rPr>
              <a:t>.</a:t>
            </a:r>
            <a:endParaRPr sz="12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nvSpPr>
        <p:spPr>
          <a:xfrm>
            <a:off x="699236" y="1371600"/>
            <a:ext cx="6349365" cy="171534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Teste sua página da web</a:t>
            </a:r>
            <a:endParaRPr/>
          </a:p>
          <a:p>
            <a:pPr indent="0" lvl="0" marL="12700" marR="0" rtl="0" algn="l">
              <a:lnSpc>
                <a:spcPct val="100000"/>
              </a:lnSpc>
              <a:spcBef>
                <a:spcPts val="100"/>
              </a:spcBef>
              <a:spcAft>
                <a:spcPts val="0"/>
              </a:spcAft>
              <a:buNone/>
            </a:pPr>
            <a:r>
              <a:t/>
            </a:r>
            <a:endParaRPr sz="1200">
              <a:solidFill>
                <a:schemeClr val="dk1"/>
              </a:solidFill>
              <a:latin typeface="Arial"/>
              <a:ea typeface="Arial"/>
              <a:cs typeface="Arial"/>
              <a:sym typeface="Arial"/>
            </a:endParaRPr>
          </a:p>
          <a:p>
            <a:pPr indent="-228600" lvl="0" marL="469900" marR="434340" rtl="0" algn="l">
              <a:lnSpc>
                <a:spcPct val="101699"/>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Selecione sua Instancia </a:t>
            </a:r>
            <a:r>
              <a:rPr b="1" lang="pt-BR" sz="1200">
                <a:solidFill>
                  <a:srgbClr val="FF0000"/>
                </a:solidFill>
                <a:latin typeface="Arial"/>
                <a:ea typeface="Arial"/>
                <a:cs typeface="Arial"/>
                <a:sym typeface="Arial"/>
              </a:rPr>
              <a:t>ServerLinuxTeste </a:t>
            </a:r>
            <a:r>
              <a:rPr lang="pt-BR" sz="1200">
                <a:solidFill>
                  <a:schemeClr val="dk1"/>
                </a:solidFill>
                <a:latin typeface="Arial"/>
                <a:ea typeface="Arial"/>
                <a:cs typeface="Arial"/>
                <a:sym typeface="Arial"/>
              </a:rPr>
              <a:t>e copie o endereço </a:t>
            </a:r>
            <a:r>
              <a:rPr b="1" lang="pt-BR" sz="1200">
                <a:solidFill>
                  <a:schemeClr val="dk1"/>
                </a:solidFill>
                <a:latin typeface="Arial"/>
                <a:ea typeface="Arial"/>
                <a:cs typeface="Arial"/>
                <a:sym typeface="Arial"/>
              </a:rPr>
              <a:t>IPV4 public IP </a:t>
            </a:r>
            <a:r>
              <a:rPr lang="pt-BR" sz="1200">
                <a:solidFill>
                  <a:schemeClr val="dk1"/>
                </a:solidFill>
                <a:latin typeface="Arial"/>
                <a:ea typeface="Arial"/>
                <a:cs typeface="Arial"/>
                <a:sym typeface="Arial"/>
              </a:rPr>
              <a:t>para sua área de transferência.</a:t>
            </a:r>
            <a:endParaRPr sz="1200">
              <a:solidFill>
                <a:schemeClr val="dk1"/>
              </a:solidFill>
              <a:latin typeface="Arial"/>
              <a:ea typeface="Arial"/>
              <a:cs typeface="Arial"/>
              <a:sym typeface="Arial"/>
            </a:endParaRPr>
          </a:p>
          <a:p>
            <a:pPr indent="-228600" lvl="0" marL="469900" marR="5080" rtl="0" algn="l">
              <a:lnSpc>
                <a:spcPct val="101699"/>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Abra uma nova guia do navegador, cole o </a:t>
            </a:r>
            <a:r>
              <a:rPr b="1" lang="pt-BR" sz="1200">
                <a:solidFill>
                  <a:schemeClr val="dk1"/>
                </a:solidFill>
                <a:latin typeface="Arial"/>
                <a:ea typeface="Arial"/>
                <a:cs typeface="Arial"/>
                <a:sym typeface="Arial"/>
              </a:rPr>
              <a:t>public IP </a:t>
            </a:r>
            <a:r>
              <a:rPr lang="pt-BR" sz="1200">
                <a:solidFill>
                  <a:schemeClr val="dk1"/>
                </a:solidFill>
                <a:latin typeface="Arial"/>
                <a:ea typeface="Arial"/>
                <a:cs typeface="Arial"/>
                <a:sym typeface="Arial"/>
              </a:rPr>
              <a:t>endereço em uma nova janela do navegador e observe os resultados.</a:t>
            </a:r>
            <a:endParaRPr sz="1200">
              <a:solidFill>
                <a:schemeClr val="dk1"/>
              </a:solidFill>
              <a:latin typeface="Arial"/>
              <a:ea typeface="Arial"/>
              <a:cs typeface="Arial"/>
              <a:sym typeface="Arial"/>
            </a:endParaRPr>
          </a:p>
          <a:p>
            <a:pPr indent="-228600" lvl="0" marL="469900" marR="0" rtl="0" algn="l">
              <a:lnSpc>
                <a:spcPct val="100000"/>
              </a:lnSpc>
              <a:spcBef>
                <a:spcPts val="50"/>
              </a:spcBef>
              <a:spcAft>
                <a:spcPts val="0"/>
              </a:spcAft>
              <a:buClr>
                <a:schemeClr val="dk1"/>
              </a:buClr>
              <a:buSzPts val="1200"/>
              <a:buFont typeface="Arial"/>
              <a:buAutoNum type="arabicPeriod"/>
            </a:pPr>
            <a:r>
              <a:rPr b="1" lang="pt-BR" sz="1200">
                <a:solidFill>
                  <a:schemeClr val="dk1"/>
                </a:solidFill>
                <a:latin typeface="Arial"/>
                <a:ea typeface="Arial"/>
                <a:cs typeface="Arial"/>
                <a:sym typeface="Arial"/>
              </a:rPr>
              <a:t>Veja a mensagem </a:t>
            </a:r>
            <a:r>
              <a:rPr lang="pt-BR" sz="1200">
                <a:solidFill>
                  <a:schemeClr val="dk1"/>
                </a:solidFill>
                <a:latin typeface="Arial"/>
                <a:ea typeface="Arial"/>
                <a:cs typeface="Arial"/>
                <a:sym typeface="Arial"/>
              </a:rPr>
              <a:t>no seu navegador.</a:t>
            </a:r>
            <a:endParaRPr sz="12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Este é um diagrama da infraestrutura que você acabou de construir nesta atividade:</a:t>
            </a:r>
            <a:endParaRPr sz="1200">
              <a:solidFill>
                <a:schemeClr val="dk1"/>
              </a:solidFill>
              <a:latin typeface="Arial"/>
              <a:ea typeface="Arial"/>
              <a:cs typeface="Arial"/>
              <a:sym typeface="Arial"/>
            </a:endParaRPr>
          </a:p>
        </p:txBody>
      </p:sp>
      <p:sp>
        <p:nvSpPr>
          <p:cNvPr id="145" name="Google Shape;145;p12"/>
          <p:cNvSpPr/>
          <p:nvPr/>
        </p:nvSpPr>
        <p:spPr>
          <a:xfrm>
            <a:off x="2286000" y="3367364"/>
            <a:ext cx="3553453" cy="2674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2"/>
          <p:cNvSpPr/>
          <p:nvPr/>
        </p:nvSpPr>
        <p:spPr>
          <a:xfrm>
            <a:off x="927100" y="6398056"/>
            <a:ext cx="5918200" cy="1854200"/>
          </a:xfrm>
          <a:custGeom>
            <a:rect b="b" l="l" r="r" t="t"/>
            <a:pathLst>
              <a:path extrusionOk="0" h="1854200" w="5918200">
                <a:moveTo>
                  <a:pt x="309036" y="0"/>
                </a:moveTo>
                <a:lnTo>
                  <a:pt x="5918203" y="0"/>
                </a:lnTo>
                <a:lnTo>
                  <a:pt x="5918203" y="1545160"/>
                </a:lnTo>
                <a:lnTo>
                  <a:pt x="5914852" y="1590829"/>
                </a:lnTo>
                <a:lnTo>
                  <a:pt x="5905119" y="1634416"/>
                </a:lnTo>
                <a:lnTo>
                  <a:pt x="5889480" y="1675445"/>
                </a:lnTo>
                <a:lnTo>
                  <a:pt x="5868415" y="1713437"/>
                </a:lnTo>
                <a:lnTo>
                  <a:pt x="5842401" y="1747914"/>
                </a:lnTo>
                <a:lnTo>
                  <a:pt x="5811917" y="1778399"/>
                </a:lnTo>
                <a:lnTo>
                  <a:pt x="5777439" y="1804413"/>
                </a:lnTo>
                <a:lnTo>
                  <a:pt x="5739447" y="1825478"/>
                </a:lnTo>
                <a:lnTo>
                  <a:pt x="5698418" y="1841116"/>
                </a:lnTo>
                <a:lnTo>
                  <a:pt x="5654831" y="1850850"/>
                </a:lnTo>
                <a:lnTo>
                  <a:pt x="5609163" y="1854201"/>
                </a:lnTo>
                <a:lnTo>
                  <a:pt x="0" y="1854201"/>
                </a:lnTo>
                <a:lnTo>
                  <a:pt x="0" y="309037"/>
                </a:lnTo>
                <a:lnTo>
                  <a:pt x="3350" y="263369"/>
                </a:lnTo>
                <a:lnTo>
                  <a:pt x="13084" y="219782"/>
                </a:lnTo>
                <a:lnTo>
                  <a:pt x="28722" y="178754"/>
                </a:lnTo>
                <a:lnTo>
                  <a:pt x="49787" y="140762"/>
                </a:lnTo>
                <a:lnTo>
                  <a:pt x="75801" y="106285"/>
                </a:lnTo>
                <a:lnTo>
                  <a:pt x="106285" y="75801"/>
                </a:lnTo>
                <a:lnTo>
                  <a:pt x="140762" y="49787"/>
                </a:lnTo>
                <a:lnTo>
                  <a:pt x="178754" y="28722"/>
                </a:lnTo>
                <a:lnTo>
                  <a:pt x="219782" y="13084"/>
                </a:lnTo>
                <a:lnTo>
                  <a:pt x="263369" y="3350"/>
                </a:lnTo>
                <a:lnTo>
                  <a:pt x="309036" y="0"/>
                </a:lnTo>
                <a:close/>
              </a:path>
            </a:pathLst>
          </a:custGeom>
          <a:noFill/>
          <a:ln cap="flat" cmpd="sng" w="19050">
            <a:solidFill>
              <a:srgbClr val="00B0F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2"/>
          <p:cNvSpPr txBox="1"/>
          <p:nvPr/>
        </p:nvSpPr>
        <p:spPr>
          <a:xfrm>
            <a:off x="1105916" y="7134859"/>
            <a:ext cx="5445760" cy="952500"/>
          </a:xfrm>
          <a:prstGeom prst="rect">
            <a:avLst/>
          </a:prstGeom>
          <a:noFill/>
          <a:ln>
            <a:noFill/>
          </a:ln>
        </p:spPr>
        <p:txBody>
          <a:bodyPr anchorCtr="0" anchor="t" bIns="0" lIns="0" spcFirstLastPara="1" rIns="0" wrap="square" tIns="9525">
            <a:spAutoFit/>
          </a:bodyPr>
          <a:lstStyle/>
          <a:p>
            <a:pPr indent="0" lvl="0" marL="12700" marR="5080" rtl="0" algn="l">
              <a:lnSpc>
                <a:spcPct val="101699"/>
              </a:lnSpc>
              <a:spcBef>
                <a:spcPts val="0"/>
              </a:spcBef>
              <a:spcAft>
                <a:spcPts val="0"/>
              </a:spcAft>
              <a:buNone/>
            </a:pPr>
            <a:r>
              <a:rPr lang="pt-BR" sz="1200">
                <a:solidFill>
                  <a:srgbClr val="232F3E"/>
                </a:solidFill>
                <a:latin typeface="Carlito"/>
                <a:ea typeface="Carlito"/>
                <a:cs typeface="Carlito"/>
                <a:sym typeface="Carlito"/>
              </a:rPr>
              <a:t>Você pode executar qualquer número de instâncias do Amazon EC2 em um VPC, desde que seu VPC seja dimensionado de forma adequada para ter um endereço IP atribuído a cada instância. Você está inicialmente limitado a iniciar 20 instâncias do Amazon EC2 a qualquer momento e um tamanho máximo de VPC de / 16 (65.536 IPs). Se desejar aumentar esses limites, você precisa entrar em contato com o suporte da AWS.</a:t>
            </a:r>
            <a:endParaRPr sz="1200">
              <a:solidFill>
                <a:schemeClr val="dk1"/>
              </a:solidFill>
              <a:latin typeface="Carlito"/>
              <a:ea typeface="Carlito"/>
              <a:cs typeface="Carlito"/>
              <a:sym typeface="Carlito"/>
            </a:endParaRPr>
          </a:p>
        </p:txBody>
      </p:sp>
      <p:sp>
        <p:nvSpPr>
          <p:cNvPr id="148" name="Google Shape;148;p12"/>
          <p:cNvSpPr/>
          <p:nvPr/>
        </p:nvSpPr>
        <p:spPr>
          <a:xfrm>
            <a:off x="1222231" y="6544309"/>
            <a:ext cx="609600" cy="609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txBox="1"/>
          <p:nvPr/>
        </p:nvSpPr>
        <p:spPr>
          <a:xfrm>
            <a:off x="1831831" y="6606726"/>
            <a:ext cx="13132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Você sabia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nvSpPr>
        <p:spPr>
          <a:xfrm>
            <a:off x="709295" y="1981200"/>
            <a:ext cx="6353810" cy="672453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Bom trabalho!</a:t>
            </a:r>
            <a:endParaRPr sz="1200">
              <a:solidFill>
                <a:schemeClr val="dk1"/>
              </a:solidFill>
              <a:latin typeface="Arial"/>
              <a:ea typeface="Arial"/>
              <a:cs typeface="Arial"/>
              <a:sym typeface="Arial"/>
            </a:endParaRPr>
          </a:p>
          <a:p>
            <a:pPr indent="0" lvl="0" marL="12700" marR="0" rtl="0" algn="l">
              <a:lnSpc>
                <a:spcPct val="100000"/>
              </a:lnSpc>
              <a:spcBef>
                <a:spcPts val="1030"/>
              </a:spcBef>
              <a:spcAft>
                <a:spcPts val="0"/>
              </a:spcAft>
              <a:buNone/>
            </a:pPr>
            <a:r>
              <a:rPr b="1" lang="pt-BR" sz="1200">
                <a:solidFill>
                  <a:schemeClr val="dk1"/>
                </a:solidFill>
                <a:latin typeface="Arial"/>
                <a:ea typeface="Arial"/>
                <a:cs typeface="Arial"/>
                <a:sym typeface="Arial"/>
              </a:rPr>
              <a:t>Vamos revisar</a:t>
            </a:r>
            <a:endParaRPr sz="1200">
              <a:solidFill>
                <a:schemeClr val="dk1"/>
              </a:solidFill>
              <a:latin typeface="Arial"/>
              <a:ea typeface="Arial"/>
              <a:cs typeface="Arial"/>
              <a:sym typeface="Arial"/>
            </a:endParaRPr>
          </a:p>
          <a:p>
            <a:pPr indent="0" lvl="0" marL="12700" marR="5080" rtl="0" algn="l">
              <a:lnSpc>
                <a:spcPct val="101699"/>
              </a:lnSpc>
              <a:spcBef>
                <a:spcPts val="0"/>
              </a:spcBef>
              <a:spcAft>
                <a:spcPts val="0"/>
              </a:spcAft>
              <a:buNone/>
            </a:pPr>
            <a:r>
              <a:rPr lang="pt-BR" sz="1200">
                <a:solidFill>
                  <a:schemeClr val="dk1"/>
                </a:solidFill>
                <a:latin typeface="Arial"/>
                <a:ea typeface="Arial"/>
                <a:cs typeface="Arial"/>
                <a:sym typeface="Arial"/>
              </a:rPr>
              <a:t>Você iniciou com sucesso um Amazon EC2 em um Amazon VPC que você criou. Você aprendeu como configurar corretamente um VPC e lançar recursos nele, em vez de apenas confiar no VPC padrão que a AWS fornece. Você criou manualmente o VPC do zero e criou e iniciou um servidor da web usando a instância </a:t>
            </a:r>
            <a:r>
              <a:rPr b="1" lang="pt-BR" sz="1200">
                <a:solidFill>
                  <a:schemeClr val="dk1"/>
                </a:solidFill>
                <a:latin typeface="Arial"/>
                <a:ea typeface="Arial"/>
                <a:cs typeface="Arial"/>
                <a:sym typeface="Arial"/>
              </a:rPr>
              <a:t>t-2micro Amazon EC2</a:t>
            </a:r>
            <a:r>
              <a:rPr lang="pt-BR" sz="1200">
                <a:solidFill>
                  <a:schemeClr val="dk1"/>
                </a:solidFill>
                <a:latin typeface="Arial"/>
                <a:ea typeface="Arial"/>
                <a:cs typeface="Arial"/>
                <a:sym typeface="Arial"/>
              </a:rPr>
              <a:t>. Você implantou sua instância no VPC que criou e </a:t>
            </a:r>
            <a:r>
              <a:rPr b="1" lang="pt-BR" sz="1200" u="sng">
                <a:solidFill>
                  <a:schemeClr val="dk1"/>
                </a:solidFill>
                <a:latin typeface="Arial"/>
                <a:ea typeface="Arial"/>
                <a:cs typeface="Arial"/>
                <a:sym typeface="Arial"/>
              </a:rPr>
              <a:t>não usou </a:t>
            </a:r>
            <a:r>
              <a:rPr lang="pt-BR" sz="1200">
                <a:solidFill>
                  <a:schemeClr val="dk1"/>
                </a:solidFill>
                <a:latin typeface="Arial"/>
                <a:ea typeface="Arial"/>
                <a:cs typeface="Arial"/>
                <a:sym typeface="Arial"/>
              </a:rPr>
              <a:t>nenhum padrão fornecido pela AWS ou ferramentas do assistente nesta atividade.</a:t>
            </a:r>
            <a:endParaRPr/>
          </a:p>
          <a:p>
            <a:pPr indent="0" lvl="0" marL="12700" marR="5080" rtl="0" algn="l">
              <a:lnSpc>
                <a:spcPct val="101699"/>
              </a:lnSpc>
              <a:spcBef>
                <a:spcPts val="0"/>
              </a:spcBef>
              <a:spcAft>
                <a:spcPts val="0"/>
              </a:spcAft>
              <a:buNone/>
            </a:pPr>
            <a:r>
              <a:t/>
            </a:r>
            <a:endParaRPr sz="1200">
              <a:solidFill>
                <a:schemeClr val="dk1"/>
              </a:solidFill>
              <a:latin typeface="Arial"/>
              <a:ea typeface="Arial"/>
              <a:cs typeface="Arial"/>
              <a:sym typeface="Arial"/>
            </a:endParaRPr>
          </a:p>
          <a:p>
            <a:pPr indent="0" lvl="0" marL="12700" marR="180340" rtl="0" algn="just">
              <a:lnSpc>
                <a:spcPct val="101699"/>
              </a:lnSpc>
              <a:spcBef>
                <a:spcPts val="0"/>
              </a:spcBef>
              <a:spcAft>
                <a:spcPts val="0"/>
              </a:spcAft>
              <a:buNone/>
            </a:pPr>
            <a:r>
              <a:rPr lang="pt-BR" sz="1200">
                <a:solidFill>
                  <a:schemeClr val="dk1"/>
                </a:solidFill>
                <a:latin typeface="Arial"/>
                <a:ea typeface="Arial"/>
                <a:cs typeface="Arial"/>
                <a:sym typeface="Arial"/>
              </a:rPr>
              <a:t>Reserve alguns minutos para voltar a esta atividade passo a passo e certifique-se de entender claramente cada uma das etapas que você concluiu e por que você as concluiu para sua atribuição de tarefa. Você precisará dominar esses processos para ter sucesso em sua carreira de computação em nuvem.</a:t>
            </a:r>
            <a:endParaRPr sz="1200">
              <a:solidFill>
                <a:schemeClr val="dk1"/>
              </a:solidFill>
              <a:latin typeface="Arial"/>
              <a:ea typeface="Arial"/>
              <a:cs typeface="Arial"/>
              <a:sym typeface="Arial"/>
            </a:endParaRPr>
          </a:p>
          <a:p>
            <a:pPr indent="0" lvl="0" marL="12700" marR="0" rtl="0" algn="l">
              <a:lnSpc>
                <a:spcPct val="100000"/>
              </a:lnSpc>
              <a:spcBef>
                <a:spcPts val="1240"/>
              </a:spcBef>
              <a:spcAft>
                <a:spcPts val="0"/>
              </a:spcAft>
              <a:buNone/>
            </a:pPr>
            <a:r>
              <a:rPr lang="pt-BR" sz="1200">
                <a:solidFill>
                  <a:schemeClr val="dk1"/>
                </a:solidFill>
                <a:latin typeface="Arial"/>
                <a:ea typeface="Arial"/>
                <a:cs typeface="Arial"/>
                <a:sym typeface="Arial"/>
              </a:rPr>
              <a:t>Nesta atividade, você :</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Criou um Amazon VPC</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Criou tabelas de rota</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Configurou e associou as tabelas de rota</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Criou e anexou um gateway de internet</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Criou e lançou uma instância Amazon EC2</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Criou um grupo de segurança</a:t>
            </a:r>
            <a:endParaRPr/>
          </a:p>
          <a:p>
            <a:pPr indent="-228600" lvl="0" marL="469900" marR="0" rtl="0" algn="l">
              <a:lnSpc>
                <a:spcPct val="100000"/>
              </a:lnSpc>
              <a:spcBef>
                <a:spcPts val="100"/>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Testou sua página da web</a:t>
            </a:r>
            <a:endParaRPr/>
          </a:p>
          <a:p>
            <a:pPr indent="-152400" lvl="0" marL="469900" marR="0" rtl="0" algn="l">
              <a:lnSpc>
                <a:spcPct val="100000"/>
              </a:lnSpc>
              <a:spcBef>
                <a:spcPts val="100"/>
              </a:spcBef>
              <a:spcAft>
                <a:spcPts val="0"/>
              </a:spcAft>
              <a:buClr>
                <a:schemeClr val="dk1"/>
              </a:buClr>
              <a:buSzPts val="1200"/>
              <a:buFont typeface="Noto Sans Symbols"/>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Teste seus conhecimentos</a:t>
            </a:r>
            <a:endParaRPr sz="12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1200">
              <a:solidFill>
                <a:schemeClr val="dk1"/>
              </a:solidFill>
              <a:latin typeface="Arial"/>
              <a:ea typeface="Arial"/>
              <a:cs typeface="Arial"/>
              <a:sym typeface="Arial"/>
            </a:endParaRPr>
          </a:p>
          <a:p>
            <a:pPr indent="0" lvl="0" marL="184150" marR="0" rtl="0" algn="l">
              <a:lnSpc>
                <a:spcPct val="100000"/>
              </a:lnSpc>
              <a:spcBef>
                <a:spcPts val="0"/>
              </a:spcBef>
              <a:spcAft>
                <a:spcPts val="0"/>
              </a:spcAft>
              <a:buNone/>
            </a:pPr>
            <a:r>
              <a:rPr lang="pt-BR" sz="1200">
                <a:solidFill>
                  <a:schemeClr val="dk1"/>
                </a:solidFill>
                <a:latin typeface="Arial"/>
                <a:ea typeface="Arial"/>
                <a:cs typeface="Arial"/>
                <a:sym typeface="Arial"/>
              </a:rPr>
              <a:t> O que é um VPC padrão e por que você o usaria?</a:t>
            </a:r>
            <a:endParaRPr sz="12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1200">
              <a:solidFill>
                <a:schemeClr val="dk1"/>
              </a:solidFill>
              <a:latin typeface="Arial"/>
              <a:ea typeface="Arial"/>
              <a:cs typeface="Arial"/>
              <a:sym typeface="Arial"/>
            </a:endParaRPr>
          </a:p>
          <a:p>
            <a:pPr indent="0" lvl="0" marL="184150" marR="0" rtl="0" algn="l">
              <a:lnSpc>
                <a:spcPct val="100000"/>
              </a:lnSpc>
              <a:spcBef>
                <a:spcPts val="0"/>
              </a:spcBef>
              <a:spcAft>
                <a:spcPts val="0"/>
              </a:spcAft>
              <a:buNone/>
            </a:pPr>
            <a:r>
              <a:rPr lang="pt-BR" sz="1200">
                <a:solidFill>
                  <a:schemeClr val="dk1"/>
                </a:solidFill>
                <a:latin typeface="Arial"/>
                <a:ea typeface="Arial"/>
                <a:cs typeface="Arial"/>
                <a:sym typeface="Arial"/>
              </a:rPr>
              <a:t> Ao criar sua sub-rede pública, o que você deve fazer para torná-la pública?</a:t>
            </a:r>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84150" marR="0" rtl="0" algn="l">
              <a:lnSpc>
                <a:spcPct val="100000"/>
              </a:lnSpc>
              <a:spcBef>
                <a:spcPts val="0"/>
              </a:spcBef>
              <a:spcAft>
                <a:spcPts val="0"/>
              </a:spcAft>
              <a:buNone/>
            </a:pPr>
            <a:r>
              <a:rPr lang="pt-BR" sz="1200">
                <a:solidFill>
                  <a:schemeClr val="dk1"/>
                </a:solidFill>
                <a:latin typeface="Arial"/>
                <a:ea typeface="Arial"/>
                <a:cs typeface="Arial"/>
                <a:sym typeface="Arial"/>
              </a:rPr>
              <a:t> Qual papel a tabela de rotas desempenha em um VPC?</a:t>
            </a:r>
            <a:r>
              <a:rPr lang="pt-BR" sz="1200" u="sng">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228600" lvl="0" marL="412750" marR="177165" rtl="0" algn="l">
              <a:lnSpc>
                <a:spcPct val="101699"/>
              </a:lnSpc>
              <a:spcBef>
                <a:spcPts val="0"/>
              </a:spcBef>
              <a:spcAft>
                <a:spcPts val="0"/>
              </a:spcAft>
              <a:buNone/>
            </a:pPr>
            <a:r>
              <a:rPr lang="pt-BR" sz="1200">
                <a:solidFill>
                  <a:schemeClr val="dk1"/>
                </a:solidFill>
                <a:latin typeface="Arial"/>
                <a:ea typeface="Arial"/>
                <a:cs typeface="Arial"/>
                <a:sym typeface="Arial"/>
              </a:rPr>
              <a:t> Se você não especificar a sub-rede e a zona de disponibilidade ao criar uma instância do Amazon EC2, o que acontece? </a:t>
            </a:r>
            <a:r>
              <a:rPr lang="pt-BR" sz="1200" u="sng">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200">
              <a:solidFill>
                <a:schemeClr val="dk1"/>
              </a:solidFill>
              <a:latin typeface="Arial"/>
              <a:ea typeface="Arial"/>
              <a:cs typeface="Arial"/>
              <a:sym typeface="Arial"/>
            </a:endParaRPr>
          </a:p>
          <a:p>
            <a:pPr indent="0" lvl="0" marL="184150" marR="0" rtl="0" algn="l">
              <a:lnSpc>
                <a:spcPct val="100000"/>
              </a:lnSpc>
              <a:spcBef>
                <a:spcPts val="0"/>
              </a:spcBef>
              <a:spcAft>
                <a:spcPts val="0"/>
              </a:spcAft>
              <a:buNone/>
            </a:pPr>
            <a:r>
              <a:rPr lang="pt-BR" sz="1200">
                <a:solidFill>
                  <a:schemeClr val="dk1"/>
                </a:solidFill>
                <a:latin typeface="Arial"/>
                <a:ea typeface="Arial"/>
                <a:cs typeface="Arial"/>
                <a:sym typeface="Arial"/>
              </a:rPr>
              <a:t> Qual é a configuração padrão de atribuição automática de IP público?</a:t>
            </a:r>
            <a:r>
              <a:rPr lang="pt-BR" sz="1200" u="sng">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nvSpPr>
        <p:spPr>
          <a:xfrm>
            <a:off x="533400" y="1447800"/>
            <a:ext cx="6077585" cy="1674497"/>
          </a:xfrm>
          <a:prstGeom prst="rect">
            <a:avLst/>
          </a:prstGeom>
          <a:noFill/>
          <a:ln>
            <a:noFill/>
          </a:ln>
        </p:spPr>
        <p:txBody>
          <a:bodyPr anchorCtr="0" anchor="t" bIns="0" lIns="0" spcFirstLastPara="1" rIns="0" wrap="square" tIns="9525">
            <a:spAutoFit/>
          </a:bodyPr>
          <a:lstStyle/>
          <a:p>
            <a:pPr indent="-228600" lvl="0" marL="241300" marR="1330325" rtl="0" algn="l">
              <a:lnSpc>
                <a:spcPct val="101699"/>
              </a:lnSpc>
              <a:spcBef>
                <a:spcPts val="0"/>
              </a:spcBef>
              <a:spcAft>
                <a:spcPts val="0"/>
              </a:spcAft>
              <a:buNone/>
            </a:pPr>
            <a:r>
              <a:rPr lang="pt-BR" sz="1200">
                <a:solidFill>
                  <a:schemeClr val="dk1"/>
                </a:solidFill>
                <a:latin typeface="Arial"/>
                <a:ea typeface="Arial"/>
                <a:cs typeface="Arial"/>
                <a:sym typeface="Arial"/>
              </a:rPr>
              <a:t> O que acontecerá se você não ajustar a configuração de atribuição automática de IP público para “ativar”? </a:t>
            </a:r>
            <a:r>
              <a:rPr lang="pt-BR" sz="1200" u="sng">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 Descreva o que é um grupo de segurança e por que ele é importante.</a:t>
            </a:r>
            <a:endParaRPr/>
          </a:p>
          <a:p>
            <a:pPr indent="0" lvl="0" marL="12700" marR="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 Por que você criou uma sub-rede privada? Quando você usaria isso?</a:t>
            </a:r>
            <a:endParaRPr/>
          </a:p>
          <a:p>
            <a:pPr indent="0" lvl="0" marL="0" marR="0" rtl="0" algn="l">
              <a:lnSpc>
                <a:spcPct val="100000"/>
              </a:lnSpc>
              <a:spcBef>
                <a:spcPts val="45"/>
              </a:spcBef>
              <a:spcAft>
                <a:spcPts val="0"/>
              </a:spcAft>
              <a:buNone/>
            </a:pPr>
            <a:r>
              <a:t/>
            </a:r>
            <a:endParaRPr sz="1200">
              <a:solidFill>
                <a:schemeClr val="dk1"/>
              </a:solidFill>
              <a:latin typeface="Arial"/>
              <a:ea typeface="Arial"/>
              <a:cs typeface="Arial"/>
              <a:sym typeface="Arial"/>
            </a:endParaRPr>
          </a:p>
          <a:p>
            <a:pPr indent="-228600" lvl="0" marL="241300" marR="5080" rtl="0" algn="l">
              <a:lnSpc>
                <a:spcPct val="101699"/>
              </a:lnSpc>
              <a:spcBef>
                <a:spcPts val="0"/>
              </a:spcBef>
              <a:spcAft>
                <a:spcPts val="0"/>
              </a:spcAft>
              <a:buNone/>
            </a:pPr>
            <a:r>
              <a:rPr lang="pt-BR" sz="1200">
                <a:solidFill>
                  <a:schemeClr val="dk1"/>
                </a:solidFill>
                <a:latin typeface="Arial"/>
                <a:ea typeface="Arial"/>
                <a:cs typeface="Arial"/>
                <a:sym typeface="Arial"/>
              </a:rPr>
              <a:t> Qual é a finalidade do gateway de internet? Qual é o resultado se você não criar e anexar um gateway de Internet ao seu VPC?</a:t>
            </a:r>
            <a:endParaRPr/>
          </a:p>
        </p:txBody>
      </p:sp>
      <p:sp>
        <p:nvSpPr>
          <p:cNvPr id="162" name="Google Shape;162;p14"/>
          <p:cNvSpPr/>
          <p:nvPr/>
        </p:nvSpPr>
        <p:spPr>
          <a:xfrm>
            <a:off x="1085850" y="3731628"/>
            <a:ext cx="5692140" cy="0"/>
          </a:xfrm>
          <a:custGeom>
            <a:rect b="b" l="l" r="r" t="t"/>
            <a:pathLst>
              <a:path extrusionOk="0" h="120000" w="5692140">
                <a:moveTo>
                  <a:pt x="0" y="0"/>
                </a:moveTo>
                <a:lnTo>
                  <a:pt x="5692140" y="0"/>
                </a:lnTo>
              </a:path>
            </a:pathLst>
          </a:custGeom>
          <a:noFill/>
          <a:ln cap="flat" cmpd="sng" w="9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4"/>
          <p:cNvSpPr txBox="1"/>
          <p:nvPr/>
        </p:nvSpPr>
        <p:spPr>
          <a:xfrm>
            <a:off x="533400" y="4114800"/>
            <a:ext cx="6365875" cy="210762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Carlito"/>
                <a:ea typeface="Carlito"/>
                <a:cs typeface="Carlito"/>
                <a:sym typeface="Carlito"/>
              </a:rPr>
              <a:t>Limpeza da nuvem – certificar que a VM foi apagada e não esta gerando custos desnecessários</a:t>
            </a:r>
            <a:endParaRPr/>
          </a:p>
          <a:p>
            <a:pPr indent="0" lvl="0" marL="12700" marR="0" rtl="0" algn="l">
              <a:lnSpc>
                <a:spcPct val="100000"/>
              </a:lnSpc>
              <a:spcBef>
                <a:spcPts val="100"/>
              </a:spcBef>
              <a:spcAft>
                <a:spcPts val="0"/>
              </a:spcAft>
              <a:buNone/>
            </a:pPr>
            <a:r>
              <a:t/>
            </a:r>
            <a:endParaRPr b="1" sz="1200">
              <a:solidFill>
                <a:schemeClr val="dk1"/>
              </a:solidFill>
              <a:latin typeface="Carlito"/>
              <a:ea typeface="Carlito"/>
              <a:cs typeface="Carlito"/>
              <a:sym typeface="Carlito"/>
            </a:endParaRPr>
          </a:p>
          <a:p>
            <a:pPr indent="0" lvl="0" marL="12700" marR="0" rtl="0" algn="l">
              <a:lnSpc>
                <a:spcPct val="100000"/>
              </a:lnSpc>
              <a:spcBef>
                <a:spcPts val="100"/>
              </a:spcBef>
              <a:spcAft>
                <a:spcPts val="0"/>
              </a:spcAft>
              <a:buNone/>
            </a:pPr>
            <a:r>
              <a:rPr lang="pt-BR" sz="1200">
                <a:solidFill>
                  <a:schemeClr val="dk1"/>
                </a:solidFill>
                <a:latin typeface="Carlito"/>
                <a:ea typeface="Carlito"/>
                <a:cs typeface="Carlito"/>
                <a:sym typeface="Carlito"/>
              </a:rPr>
              <a:t>Certifique-se de praticar uma boa limpeza na nuvem. Encerre sua instância do Amazon EC2 e exclua seu VRTest Amazon VPC quando não for mais necessário.</a:t>
            </a:r>
            <a:endParaRPr/>
          </a:p>
          <a:p>
            <a:pPr indent="0" lvl="0" marL="12700" marR="0" rtl="0" algn="l">
              <a:lnSpc>
                <a:spcPct val="100000"/>
              </a:lnSpc>
              <a:spcBef>
                <a:spcPts val="100"/>
              </a:spcBef>
              <a:spcAft>
                <a:spcPts val="0"/>
              </a:spcAft>
              <a:buNone/>
            </a:pPr>
            <a:r>
              <a:t/>
            </a:r>
            <a:endParaRPr b="1" sz="1200">
              <a:solidFill>
                <a:schemeClr val="dk1"/>
              </a:solidFill>
              <a:latin typeface="Carlito"/>
              <a:ea typeface="Carlito"/>
              <a:cs typeface="Carlito"/>
              <a:sym typeface="Carlito"/>
            </a:endParaRPr>
          </a:p>
          <a:p>
            <a:pPr indent="0" lvl="0" marL="12700" marR="0" rtl="0" algn="l">
              <a:lnSpc>
                <a:spcPct val="100000"/>
              </a:lnSpc>
              <a:spcBef>
                <a:spcPts val="100"/>
              </a:spcBef>
              <a:spcAft>
                <a:spcPts val="0"/>
              </a:spcAft>
              <a:buNone/>
            </a:pPr>
            <a:r>
              <a:rPr b="1" lang="pt-BR" sz="1200">
                <a:solidFill>
                  <a:schemeClr val="dk1"/>
                </a:solidFill>
                <a:latin typeface="Carlito"/>
                <a:ea typeface="Carlito"/>
                <a:cs typeface="Carlito"/>
                <a:sym typeface="Carlito"/>
              </a:rPr>
              <a:t>Recursos</a:t>
            </a:r>
            <a:endParaRPr sz="1200">
              <a:solidFill>
                <a:schemeClr val="dk1"/>
              </a:solidFill>
              <a:latin typeface="Carlito"/>
              <a:ea typeface="Carlito"/>
              <a:cs typeface="Carlito"/>
              <a:sym typeface="Carlito"/>
            </a:endParaRPr>
          </a:p>
          <a:p>
            <a:pPr indent="0" lvl="0" marL="12700" marR="5080" rtl="0" algn="l">
              <a:lnSpc>
                <a:spcPct val="101699"/>
              </a:lnSpc>
              <a:spcBef>
                <a:spcPts val="0"/>
              </a:spcBef>
              <a:spcAft>
                <a:spcPts val="0"/>
              </a:spcAft>
              <a:buNone/>
            </a:pPr>
            <a:r>
              <a:rPr lang="pt-BR" sz="1200" u="sng">
                <a:solidFill>
                  <a:srgbClr val="0563C1"/>
                </a:solidFill>
                <a:latin typeface="Carlito"/>
                <a:ea typeface="Carlito"/>
                <a:cs typeface="Carlito"/>
                <a:sym typeface="Carlito"/>
              </a:rPr>
              <a:t>https://docs.aws.amazon.com/vpc/latest/userguide/what-is-amazon-vpc.html </a:t>
            </a:r>
            <a:r>
              <a:rPr lang="pt-BR" sz="1200">
                <a:solidFill>
                  <a:srgbClr val="0563C1"/>
                </a:solidFill>
                <a:latin typeface="Carlito"/>
                <a:ea typeface="Carlito"/>
                <a:cs typeface="Carlito"/>
                <a:sym typeface="Carlito"/>
              </a:rPr>
              <a:t> </a:t>
            </a:r>
            <a:r>
              <a:rPr lang="pt-BR" sz="1200" u="sng">
                <a:solidFill>
                  <a:srgbClr val="0563C1"/>
                </a:solidFill>
                <a:latin typeface="Carlito"/>
                <a:ea typeface="Carlito"/>
                <a:cs typeface="Carlito"/>
                <a:sym typeface="Carlito"/>
              </a:rPr>
              <a:t>https://docs.aws.amazon.com/vpc/latest/userguide/default-vpc.html </a:t>
            </a:r>
            <a:r>
              <a:rPr lang="pt-BR" sz="1200">
                <a:solidFill>
                  <a:srgbClr val="0563C1"/>
                </a:solidFill>
                <a:latin typeface="Carlito"/>
                <a:ea typeface="Carlito"/>
                <a:cs typeface="Carlito"/>
                <a:sym typeface="Carlito"/>
              </a:rPr>
              <a:t> </a:t>
            </a:r>
            <a:r>
              <a:rPr lang="pt-BR" sz="1200" u="sng">
                <a:solidFill>
                  <a:srgbClr val="0563C1"/>
                </a:solidFill>
                <a:latin typeface="Carlito"/>
                <a:ea typeface="Carlito"/>
                <a:cs typeface="Carlito"/>
                <a:sym typeface="Carlito"/>
              </a:rPr>
              <a:t>https://docs.aws.amazon.com/AWSEC2/latest/UserGuide/using-instance-addressing.html </a:t>
            </a:r>
            <a:r>
              <a:rPr lang="pt-BR" sz="1200">
                <a:solidFill>
                  <a:srgbClr val="0563C1"/>
                </a:solidFill>
                <a:latin typeface="Carlito"/>
                <a:ea typeface="Carlito"/>
                <a:cs typeface="Carlito"/>
                <a:sym typeface="Carlito"/>
              </a:rPr>
              <a:t> </a:t>
            </a:r>
            <a:r>
              <a:rPr lang="pt-BR" sz="1200" u="sng">
                <a:solidFill>
                  <a:srgbClr val="0563C1"/>
                </a:solidFill>
                <a:latin typeface="Carlito"/>
                <a:ea typeface="Carlito"/>
                <a:cs typeface="Carlito"/>
                <a:sym typeface="Carlito"/>
              </a:rPr>
              <a:t>https://aws.amazon.com/vpc/faqs/#:~:text=Currently%2C%20Amazon%20VPC%20supports%20five,ra </a:t>
            </a:r>
            <a:r>
              <a:rPr lang="pt-BR" sz="1200">
                <a:solidFill>
                  <a:srgbClr val="0563C1"/>
                </a:solidFill>
                <a:latin typeface="Carlito"/>
                <a:ea typeface="Carlito"/>
                <a:cs typeface="Carlito"/>
                <a:sym typeface="Carlito"/>
              </a:rPr>
              <a:t> </a:t>
            </a:r>
            <a:r>
              <a:rPr lang="pt-BR" sz="1200" u="sng">
                <a:solidFill>
                  <a:srgbClr val="0563C1"/>
                </a:solidFill>
                <a:latin typeface="Carlito"/>
                <a:ea typeface="Carlito"/>
                <a:cs typeface="Carlito"/>
                <a:sym typeface="Carlito"/>
              </a:rPr>
              <a:t>nges%20of%20your%20existing%20network.</a:t>
            </a:r>
            <a:endParaRPr sz="12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nvSpPr>
        <p:spPr>
          <a:xfrm>
            <a:off x="533400" y="1143000"/>
            <a:ext cx="7020000" cy="766075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rgbClr val="232F3E"/>
                </a:solidFill>
                <a:latin typeface="Arial"/>
                <a:ea typeface="Arial"/>
                <a:cs typeface="Arial"/>
                <a:sym typeface="Arial"/>
              </a:rPr>
              <a:t>Conhecimentos</a:t>
            </a:r>
            <a:endParaRPr b="1" sz="1200">
              <a:solidFill>
                <a:srgbClr val="232F3E"/>
              </a:solidFill>
              <a:latin typeface="Arial"/>
              <a:ea typeface="Arial"/>
              <a:cs typeface="Arial"/>
              <a:sym typeface="Arial"/>
            </a:endParaRPr>
          </a:p>
          <a:p>
            <a:pPr indent="0" lvl="0" marL="0" marR="0" rtl="0" algn="l">
              <a:lnSpc>
                <a:spcPct val="100000"/>
              </a:lnSpc>
              <a:spcBef>
                <a:spcPts val="25"/>
              </a:spcBef>
              <a:spcAft>
                <a:spcPts val="0"/>
              </a:spcAft>
              <a:buNone/>
            </a:pPr>
            <a:r>
              <a:t/>
            </a:r>
            <a:endParaRPr sz="1200">
              <a:solidFill>
                <a:srgbClr val="232F3E"/>
              </a:solidFill>
              <a:latin typeface="Arial"/>
              <a:ea typeface="Arial"/>
              <a:cs typeface="Arial"/>
              <a:sym typeface="Arial"/>
            </a:endParaRPr>
          </a:p>
          <a:p>
            <a:pPr indent="0" lvl="0" marL="12700" marR="0" rtl="0" algn="l">
              <a:lnSpc>
                <a:spcPct val="100000"/>
              </a:lnSpc>
              <a:spcBef>
                <a:spcPts val="0"/>
              </a:spcBef>
              <a:spcAft>
                <a:spcPts val="0"/>
              </a:spcAft>
              <a:buNone/>
            </a:pPr>
            <a:r>
              <a:rPr b="1" lang="pt-BR" sz="1200">
                <a:solidFill>
                  <a:srgbClr val="232F3E"/>
                </a:solidFill>
                <a:latin typeface="Arial"/>
                <a:ea typeface="Arial"/>
                <a:cs typeface="Arial"/>
                <a:sym typeface="Arial"/>
              </a:rPr>
              <a:t>Principais conceitos e avaliação de terminologia</a:t>
            </a:r>
            <a:endParaRPr sz="1200">
              <a:solidFill>
                <a:srgbClr val="232F3E"/>
              </a:solidFill>
              <a:latin typeface="Arial"/>
              <a:ea typeface="Arial"/>
              <a:cs typeface="Arial"/>
              <a:sym typeface="Arial"/>
            </a:endParaRPr>
          </a:p>
          <a:p>
            <a:pPr indent="-76200" lvl="0" marL="0" marR="5080" rtl="0" algn="l">
              <a:lnSpc>
                <a:spcPct val="109800"/>
              </a:lnSpc>
              <a:spcBef>
                <a:spcPts val="0"/>
              </a:spcBef>
              <a:spcAft>
                <a:spcPts val="0"/>
              </a:spcAft>
              <a:buClr>
                <a:srgbClr val="232F3E"/>
              </a:buClr>
              <a:buSzPts val="1200"/>
              <a:buFont typeface="Arial"/>
              <a:buAutoNum type="arabicPeriod"/>
            </a:pPr>
            <a:r>
              <a:rPr lang="pt-BR" sz="1200">
                <a:solidFill>
                  <a:srgbClr val="232F3E"/>
                </a:solidFill>
                <a:latin typeface="Arial"/>
                <a:ea typeface="Arial"/>
                <a:cs typeface="Arial"/>
                <a:sym typeface="Arial"/>
              </a:rPr>
              <a:t>Uma Amazon Virtual Private Cloud (VPC) é uma rede virtual dedicada à sua conta AWS. Verdade ou Falso ?</a:t>
            </a:r>
            <a:endParaRPr/>
          </a:p>
          <a:p>
            <a:pPr indent="0" lvl="0" marL="12065" marR="5080" rtl="0" algn="l">
              <a:lnSpc>
                <a:spcPct val="109800"/>
              </a:lnSpc>
              <a:spcBef>
                <a:spcPts val="0"/>
              </a:spcBef>
              <a:spcAft>
                <a:spcPts val="0"/>
              </a:spcAft>
              <a:buNone/>
            </a:pPr>
            <a:r>
              <a:rPr lang="pt-BR" sz="1200">
                <a:solidFill>
                  <a:srgbClr val="232F3E"/>
                </a:solidFill>
                <a:latin typeface="Arial"/>
                <a:ea typeface="Arial"/>
                <a:cs typeface="Arial"/>
                <a:sym typeface="Arial"/>
              </a:rPr>
              <a:t>Diga: Uma </a:t>
            </a:r>
            <a:r>
              <a:rPr b="1" lang="pt-BR" sz="1200">
                <a:solidFill>
                  <a:srgbClr val="232F3E"/>
                </a:solidFill>
                <a:latin typeface="Arial"/>
                <a:ea typeface="Arial"/>
                <a:cs typeface="Arial"/>
                <a:sym typeface="Arial"/>
              </a:rPr>
              <a:t>Amazon Virtual Private Cloud (VPC) </a:t>
            </a:r>
            <a:r>
              <a:rPr lang="pt-BR" sz="1200">
                <a:solidFill>
                  <a:srgbClr val="232F3E"/>
                </a:solidFill>
                <a:latin typeface="Arial"/>
                <a:ea typeface="Arial"/>
                <a:cs typeface="Arial"/>
                <a:sym typeface="Arial"/>
              </a:rPr>
              <a:t>é uma rede virtual dedicada à sua conta AWS. Nuvem. Isso é verdadeiro ou falso? Explique seu raciocínio.</a:t>
            </a:r>
            <a:endParaRPr/>
          </a:p>
          <a:p>
            <a:pPr indent="0" lvl="0" marL="12065" marR="5080" rtl="0" algn="l">
              <a:lnSpc>
                <a:spcPct val="109800"/>
              </a:lnSpc>
              <a:spcBef>
                <a:spcPts val="0"/>
              </a:spcBef>
              <a:spcAft>
                <a:spcPts val="0"/>
              </a:spcAft>
              <a:buNone/>
            </a:pPr>
            <a:r>
              <a:rPr b="1" lang="pt-BR" sz="1200">
                <a:solidFill>
                  <a:srgbClr val="232F3E"/>
                </a:solidFill>
                <a:latin typeface="Arial"/>
                <a:ea typeface="Arial"/>
                <a:cs typeface="Arial"/>
                <a:sym typeface="Arial"/>
              </a:rPr>
              <a:t>[Resposta: Verdadeiro]</a:t>
            </a:r>
            <a:endParaRPr/>
          </a:p>
          <a:p>
            <a:pPr indent="0" lvl="0" marL="12065" marR="5080" rtl="0" algn="l">
              <a:lnSpc>
                <a:spcPct val="109800"/>
              </a:lnSpc>
              <a:spcBef>
                <a:spcPts val="0"/>
              </a:spcBef>
              <a:spcAft>
                <a:spcPts val="0"/>
              </a:spcAft>
              <a:buNone/>
            </a:pPr>
            <a:r>
              <a:t/>
            </a:r>
            <a:endParaRPr sz="1200">
              <a:solidFill>
                <a:srgbClr val="232F3E"/>
              </a:solidFill>
              <a:latin typeface="Arial"/>
              <a:ea typeface="Arial"/>
              <a:cs typeface="Arial"/>
              <a:sym typeface="Arial"/>
            </a:endParaRPr>
          </a:p>
          <a:p>
            <a:pPr indent="-76200" lvl="0" marL="0" marR="283210" rtl="0" algn="l">
              <a:lnSpc>
                <a:spcPct val="109800"/>
              </a:lnSpc>
              <a:spcBef>
                <a:spcPts val="0"/>
              </a:spcBef>
              <a:spcAft>
                <a:spcPts val="0"/>
              </a:spcAft>
              <a:buClr>
                <a:srgbClr val="232F3E"/>
              </a:buClr>
              <a:buSzPts val="1200"/>
              <a:buFont typeface="Arial"/>
              <a:buAutoNum type="arabicPeriod" startAt="2"/>
            </a:pPr>
            <a:r>
              <a:rPr lang="pt-BR" sz="1200">
                <a:solidFill>
                  <a:srgbClr val="232F3E"/>
                </a:solidFill>
                <a:latin typeface="Arial"/>
                <a:ea typeface="Arial"/>
                <a:cs typeface="Arial"/>
                <a:sym typeface="Arial"/>
              </a:rPr>
              <a:t>Você pode usar o Amazon Elastic Compute Cloud (EC2) para iniciar quantos servidores virtuais forem necessários, configurar a segurança e a rede e gerenciar o armazenamento. O Amazon EC2 requer que você preveja o tráfego. Verdade Falso ?</a:t>
            </a:r>
            <a:endParaRPr/>
          </a:p>
          <a:p>
            <a:pPr indent="0" lvl="0" marL="12065" marR="283210" rtl="0" algn="l">
              <a:lnSpc>
                <a:spcPct val="109800"/>
              </a:lnSpc>
              <a:spcBef>
                <a:spcPts val="0"/>
              </a:spcBef>
              <a:spcAft>
                <a:spcPts val="0"/>
              </a:spcAft>
              <a:buNone/>
            </a:pPr>
            <a:r>
              <a:rPr lang="pt-BR" sz="1200">
                <a:solidFill>
                  <a:srgbClr val="232F3E"/>
                </a:solidFill>
                <a:latin typeface="Arial"/>
                <a:ea typeface="Arial"/>
                <a:cs typeface="Arial"/>
                <a:sym typeface="Arial"/>
              </a:rPr>
              <a:t>Diga: Você pode usar o Amazon EC2 para iniciar quantos servidores virtuais precisar, configurar a segurança e a rede e gerenciar o armazenamento. O Amazon EC2 requer que você preveja o tráfego. Isso é verdadeiro ou falso? Explique seu raciocínio.</a:t>
            </a:r>
            <a:endParaRPr/>
          </a:p>
          <a:p>
            <a:pPr indent="0" lvl="0" marL="12065" marR="283210" rtl="0" algn="l">
              <a:lnSpc>
                <a:spcPct val="109800"/>
              </a:lnSpc>
              <a:spcBef>
                <a:spcPts val="0"/>
              </a:spcBef>
              <a:spcAft>
                <a:spcPts val="0"/>
              </a:spcAft>
              <a:buNone/>
            </a:pPr>
            <a:r>
              <a:rPr b="1" lang="pt-BR" sz="1200">
                <a:solidFill>
                  <a:srgbClr val="232F3E"/>
                </a:solidFill>
                <a:latin typeface="Arial"/>
                <a:ea typeface="Arial"/>
                <a:cs typeface="Arial"/>
                <a:sym typeface="Arial"/>
              </a:rPr>
              <a:t>[Resposta: Falso. O Amazon EC2 permite que você amplie ou diminua a escala para lidar com mudanças nos requisitos ou picos de popularidade, reduzindo a necessidade de prever o tráfego.]</a:t>
            </a:r>
            <a:endParaRPr/>
          </a:p>
          <a:p>
            <a:pPr indent="0" lvl="0" marL="12065" marR="283210" rtl="0" algn="l">
              <a:lnSpc>
                <a:spcPct val="109800"/>
              </a:lnSpc>
              <a:spcBef>
                <a:spcPts val="0"/>
              </a:spcBef>
              <a:spcAft>
                <a:spcPts val="0"/>
              </a:spcAft>
              <a:buNone/>
            </a:pPr>
            <a:r>
              <a:t/>
            </a:r>
            <a:endParaRPr sz="1200">
              <a:solidFill>
                <a:srgbClr val="232F3E"/>
              </a:solidFill>
              <a:latin typeface="Arial"/>
              <a:ea typeface="Arial"/>
              <a:cs typeface="Arial"/>
              <a:sym typeface="Arial"/>
            </a:endParaRPr>
          </a:p>
          <a:p>
            <a:pPr indent="-76200" lvl="0" marL="0" marR="111760" rtl="0" algn="l">
              <a:lnSpc>
                <a:spcPct val="109800"/>
              </a:lnSpc>
              <a:spcBef>
                <a:spcPts val="0"/>
              </a:spcBef>
              <a:spcAft>
                <a:spcPts val="0"/>
              </a:spcAft>
              <a:buClr>
                <a:srgbClr val="232F3E"/>
              </a:buClr>
              <a:buSzPts val="1200"/>
              <a:buFont typeface="Calibri"/>
              <a:buAutoNum type="arabicPeriod" startAt="3"/>
            </a:pPr>
            <a:r>
              <a:rPr lang="pt-BR" sz="1200">
                <a:solidFill>
                  <a:srgbClr val="232F3E"/>
                </a:solidFill>
                <a:latin typeface="Arial"/>
                <a:ea typeface="Arial"/>
                <a:cs typeface="Arial"/>
                <a:sym typeface="Arial"/>
              </a:rPr>
              <a:t>As instâncias são ambientes de computação virtual. Verdade ou Falso</a:t>
            </a:r>
            <a:endParaRPr/>
          </a:p>
          <a:p>
            <a:pPr indent="0" lvl="0" marL="12065" marR="111760" rtl="0" algn="l">
              <a:lnSpc>
                <a:spcPct val="109800"/>
              </a:lnSpc>
              <a:spcBef>
                <a:spcPts val="0"/>
              </a:spcBef>
              <a:spcAft>
                <a:spcPts val="0"/>
              </a:spcAft>
              <a:buNone/>
            </a:pPr>
            <a:r>
              <a:rPr lang="pt-BR" sz="1200">
                <a:solidFill>
                  <a:srgbClr val="232F3E"/>
                </a:solidFill>
                <a:latin typeface="Arial"/>
                <a:ea typeface="Arial"/>
                <a:cs typeface="Arial"/>
                <a:sym typeface="Arial"/>
              </a:rPr>
              <a:t>Diga: Instâncias são ambientes de computação virtual.</a:t>
            </a:r>
            <a:endParaRPr/>
          </a:p>
          <a:p>
            <a:pPr indent="0" lvl="0" marL="12065" marR="111760" rtl="0" algn="l">
              <a:lnSpc>
                <a:spcPct val="109800"/>
              </a:lnSpc>
              <a:spcBef>
                <a:spcPts val="0"/>
              </a:spcBef>
              <a:spcAft>
                <a:spcPts val="0"/>
              </a:spcAft>
              <a:buNone/>
            </a:pPr>
            <a:r>
              <a:rPr lang="pt-BR" sz="1200">
                <a:solidFill>
                  <a:srgbClr val="232F3E"/>
                </a:solidFill>
                <a:latin typeface="Arial"/>
                <a:ea typeface="Arial"/>
                <a:cs typeface="Arial"/>
                <a:sym typeface="Arial"/>
              </a:rPr>
              <a:t>Isso é verdadeiro ou falso? Explique seu raciocínio.</a:t>
            </a:r>
            <a:endParaRPr/>
          </a:p>
          <a:p>
            <a:pPr indent="0" lvl="0" marL="12065" marR="111760" rtl="0" algn="l">
              <a:lnSpc>
                <a:spcPct val="109800"/>
              </a:lnSpc>
              <a:spcBef>
                <a:spcPts val="0"/>
              </a:spcBef>
              <a:spcAft>
                <a:spcPts val="0"/>
              </a:spcAft>
              <a:buNone/>
            </a:pPr>
            <a:r>
              <a:rPr b="1" lang="pt-BR" sz="1200">
                <a:solidFill>
                  <a:srgbClr val="232F3E"/>
                </a:solidFill>
                <a:latin typeface="Arial"/>
                <a:ea typeface="Arial"/>
                <a:cs typeface="Arial"/>
                <a:sym typeface="Arial"/>
              </a:rPr>
              <a:t>[Resposta: Verdadeiro]</a:t>
            </a:r>
            <a:endParaRPr/>
          </a:p>
          <a:p>
            <a:pPr indent="0" lvl="0" marL="12065" marR="111760" rtl="0" algn="l">
              <a:lnSpc>
                <a:spcPct val="109800"/>
              </a:lnSpc>
              <a:spcBef>
                <a:spcPts val="0"/>
              </a:spcBef>
              <a:spcAft>
                <a:spcPts val="0"/>
              </a:spcAft>
              <a:buNone/>
            </a:pPr>
            <a:r>
              <a:t/>
            </a:r>
            <a:endParaRPr sz="1200">
              <a:solidFill>
                <a:srgbClr val="232F3E"/>
              </a:solidFill>
              <a:latin typeface="Arial"/>
              <a:ea typeface="Arial"/>
              <a:cs typeface="Arial"/>
              <a:sym typeface="Arial"/>
            </a:endParaRPr>
          </a:p>
          <a:p>
            <a:pPr indent="-76200" lvl="0" marL="0" marR="111760" rtl="0" algn="l">
              <a:lnSpc>
                <a:spcPct val="109800"/>
              </a:lnSpc>
              <a:spcBef>
                <a:spcPts val="0"/>
              </a:spcBef>
              <a:spcAft>
                <a:spcPts val="0"/>
              </a:spcAft>
              <a:buClr>
                <a:srgbClr val="232F3E"/>
              </a:buClr>
              <a:buSzPts val="1200"/>
              <a:buFont typeface="Calibri"/>
              <a:buAutoNum type="arabicPeriod" startAt="4"/>
            </a:pPr>
            <a:r>
              <a:rPr lang="pt-BR" sz="1200">
                <a:solidFill>
                  <a:srgbClr val="232F3E"/>
                </a:solidFill>
                <a:latin typeface="Arial"/>
                <a:ea typeface="Arial"/>
                <a:cs typeface="Arial"/>
                <a:sym typeface="Arial"/>
              </a:rPr>
              <a:t>Você não pode iniciar instâncias em seu VPC padrão imediatamente. Verdadeiro ou Falso</a:t>
            </a:r>
            <a:endParaRPr/>
          </a:p>
          <a:p>
            <a:pPr indent="0" lvl="0" marL="12065" marR="111760" rtl="0" algn="l">
              <a:lnSpc>
                <a:spcPct val="109800"/>
              </a:lnSpc>
              <a:spcBef>
                <a:spcPts val="0"/>
              </a:spcBef>
              <a:spcAft>
                <a:spcPts val="0"/>
              </a:spcAft>
              <a:buNone/>
            </a:pPr>
            <a:r>
              <a:rPr lang="pt-BR" sz="1200">
                <a:solidFill>
                  <a:srgbClr val="232F3E"/>
                </a:solidFill>
                <a:latin typeface="Arial"/>
                <a:ea typeface="Arial"/>
                <a:cs typeface="Arial"/>
                <a:sym typeface="Arial"/>
              </a:rPr>
              <a:t>Diga: Você não pode iniciar instâncias em seu VPC padrão imediatamente.</a:t>
            </a:r>
            <a:endParaRPr/>
          </a:p>
          <a:p>
            <a:pPr indent="0" lvl="0" marL="12065" marR="111760" rtl="0" algn="l">
              <a:lnSpc>
                <a:spcPct val="109800"/>
              </a:lnSpc>
              <a:spcBef>
                <a:spcPts val="0"/>
              </a:spcBef>
              <a:spcAft>
                <a:spcPts val="0"/>
              </a:spcAft>
              <a:buNone/>
            </a:pPr>
            <a:r>
              <a:rPr lang="pt-BR" sz="1200">
                <a:solidFill>
                  <a:srgbClr val="232F3E"/>
                </a:solidFill>
                <a:latin typeface="Arial"/>
                <a:ea typeface="Arial"/>
                <a:cs typeface="Arial"/>
                <a:sym typeface="Arial"/>
              </a:rPr>
              <a:t>Isso é verdadeiro ou falso? Explique seu raciocínio.</a:t>
            </a:r>
            <a:endParaRPr/>
          </a:p>
          <a:p>
            <a:pPr indent="0" lvl="0" marL="12065" marR="111760" rtl="0" algn="l">
              <a:lnSpc>
                <a:spcPct val="109800"/>
              </a:lnSpc>
              <a:spcBef>
                <a:spcPts val="0"/>
              </a:spcBef>
              <a:spcAft>
                <a:spcPts val="0"/>
              </a:spcAft>
              <a:buNone/>
            </a:pPr>
            <a:r>
              <a:rPr b="1" lang="pt-BR" sz="1200">
                <a:solidFill>
                  <a:srgbClr val="232F3E"/>
                </a:solidFill>
                <a:latin typeface="Arial"/>
                <a:ea typeface="Arial"/>
                <a:cs typeface="Arial"/>
                <a:sym typeface="Arial"/>
              </a:rPr>
              <a:t>[Resposta: Falso. Seu VPC padrão já está configurado e pronto para uso; você pode iniciar instâncias em seu VPC padrão imediatamente.]</a:t>
            </a:r>
            <a:endParaRPr b="1" sz="1200">
              <a:solidFill>
                <a:srgbClr val="232F3E"/>
              </a:solidFill>
              <a:latin typeface="Arial"/>
              <a:ea typeface="Arial"/>
              <a:cs typeface="Arial"/>
              <a:sym typeface="Arial"/>
            </a:endParaRPr>
          </a:p>
          <a:p>
            <a:pPr indent="0" lvl="0" marL="12065" marR="111760" rtl="0" algn="l">
              <a:lnSpc>
                <a:spcPct val="109800"/>
              </a:lnSpc>
              <a:spcBef>
                <a:spcPts val="0"/>
              </a:spcBef>
              <a:spcAft>
                <a:spcPts val="0"/>
              </a:spcAft>
              <a:buNone/>
            </a:pPr>
            <a:r>
              <a:t/>
            </a:r>
            <a:endParaRPr b="1" sz="1200">
              <a:solidFill>
                <a:srgbClr val="232F3E"/>
              </a:solidFill>
              <a:latin typeface="Arial"/>
              <a:ea typeface="Arial"/>
              <a:cs typeface="Arial"/>
              <a:sym typeface="Arial"/>
            </a:endParaRPr>
          </a:p>
          <a:p>
            <a:pPr indent="-76200" lvl="0" marL="0" marR="1941829" rtl="0" algn="l">
              <a:lnSpc>
                <a:spcPct val="110000"/>
              </a:lnSpc>
              <a:spcBef>
                <a:spcPts val="0"/>
              </a:spcBef>
              <a:spcAft>
                <a:spcPts val="0"/>
              </a:spcAft>
              <a:buClr>
                <a:srgbClr val="232F3E"/>
              </a:buClr>
              <a:buSzPts val="1200"/>
              <a:buFont typeface="Arial"/>
              <a:buAutoNum type="arabicPeriod" startAt="5"/>
            </a:pPr>
            <a:r>
              <a:rPr lang="pt-BR" sz="1200">
                <a:solidFill>
                  <a:srgbClr val="232F3E"/>
                </a:solidFill>
                <a:latin typeface="Arial"/>
                <a:ea typeface="Arial"/>
                <a:cs typeface="Arial"/>
                <a:sym typeface="Arial"/>
              </a:rPr>
              <a:t>As tabelas de rotas são um conjunto de regras, chamadas rotas, usadas para determinar para onde o tráfego da rede é direcionado. Verdadeiro ou falso ?</a:t>
            </a:r>
            <a:endParaRPr/>
          </a:p>
          <a:p>
            <a:pPr indent="0" lvl="0" marL="0" marR="1941829" rtl="0" algn="l">
              <a:lnSpc>
                <a:spcPct val="110000"/>
              </a:lnSpc>
              <a:spcBef>
                <a:spcPts val="0"/>
              </a:spcBef>
              <a:spcAft>
                <a:spcPts val="0"/>
              </a:spcAft>
              <a:buNone/>
            </a:pPr>
            <a:r>
              <a:rPr lang="pt-BR" sz="1200">
                <a:solidFill>
                  <a:srgbClr val="232F3E"/>
                </a:solidFill>
                <a:latin typeface="Arial"/>
                <a:ea typeface="Arial"/>
                <a:cs typeface="Arial"/>
                <a:sym typeface="Arial"/>
              </a:rPr>
              <a:t>Diga: As tabelas de rota são um conjunto de regras, chamadas rotas,  usadas para determinar para onde o tráfego da rede é direcionado. Isso é verdadeiro ou falso? Explique seu raciocínio.</a:t>
            </a:r>
            <a:endParaRPr/>
          </a:p>
          <a:p>
            <a:pPr indent="0" lvl="0" marL="0" marR="1941829" rtl="0" algn="l">
              <a:lnSpc>
                <a:spcPct val="110000"/>
              </a:lnSpc>
              <a:spcBef>
                <a:spcPts val="0"/>
              </a:spcBef>
              <a:spcAft>
                <a:spcPts val="0"/>
              </a:spcAft>
              <a:buNone/>
            </a:pPr>
            <a:r>
              <a:rPr b="1" lang="pt-BR" sz="1200">
                <a:solidFill>
                  <a:srgbClr val="232F3E"/>
                </a:solidFill>
                <a:latin typeface="Arial"/>
                <a:ea typeface="Arial"/>
                <a:cs typeface="Arial"/>
                <a:sym typeface="Arial"/>
              </a:rPr>
              <a:t>[Resposta: Verdadeiro]</a:t>
            </a:r>
            <a:endParaRPr b="1" sz="1200">
              <a:solidFill>
                <a:srgbClr val="232F3E"/>
              </a:solidFill>
              <a:latin typeface="Arial"/>
              <a:ea typeface="Arial"/>
              <a:cs typeface="Arial"/>
              <a:sym typeface="Arial"/>
            </a:endParaRPr>
          </a:p>
          <a:p>
            <a:pPr indent="0" lvl="0" marL="12065" marR="111760" rtl="0" algn="l">
              <a:lnSpc>
                <a:spcPct val="109800"/>
              </a:lnSpc>
              <a:spcBef>
                <a:spcPts val="0"/>
              </a:spcBef>
              <a:spcAft>
                <a:spcPts val="0"/>
              </a:spcAft>
              <a:buNone/>
            </a:pPr>
            <a:r>
              <a:t/>
            </a:r>
            <a:endParaRPr b="1" sz="1200">
              <a:solidFill>
                <a:srgbClr val="232F3E"/>
              </a:solidFill>
              <a:latin typeface="Arial"/>
              <a:ea typeface="Arial"/>
              <a:cs typeface="Arial"/>
              <a:sym typeface="Arial"/>
            </a:endParaRPr>
          </a:p>
        </p:txBody>
      </p:sp>
      <p:sp>
        <p:nvSpPr>
          <p:cNvPr id="170" name="Google Shape;170;p15"/>
          <p:cNvSpPr txBox="1"/>
          <p:nvPr/>
        </p:nvSpPr>
        <p:spPr>
          <a:xfrm>
            <a:off x="0" y="9323230"/>
            <a:ext cx="7772400" cy="73517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050">
                <a:solidFill>
                  <a:schemeClr val="dk1"/>
                </a:solidFill>
                <a:latin typeface="Calibri"/>
                <a:ea typeface="Calibri"/>
                <a:cs typeface="Calibri"/>
                <a:sym typeface="Calibri"/>
              </a:rPr>
              <a:t>© 2020, Amazon Web Services, Inc. or its affiliates. All rights reserved</a:t>
            </a:r>
            <a:br>
              <a:rPr lang="pt-BR" sz="1050">
                <a:solidFill>
                  <a:schemeClr val="dk1"/>
                </a:solidFill>
                <a:latin typeface="Calibri"/>
                <a:ea typeface="Calibri"/>
                <a:cs typeface="Calibri"/>
                <a:sym typeface="Calibri"/>
              </a:rPr>
            </a:br>
            <a:fld id="{00000000-1234-1234-1234-123412341234}" type="slidenum">
              <a:rPr lang="pt-BR" sz="1050">
                <a:solidFill>
                  <a:srgbClr val="888888"/>
                </a:solidFill>
                <a:latin typeface="Calibri"/>
                <a:ea typeface="Calibri"/>
                <a:cs typeface="Calibri"/>
                <a:sym typeface="Calibri"/>
              </a:rPr>
              <a:t>‹#›</a:t>
            </a:fld>
            <a:endParaRPr sz="105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05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nvSpPr>
        <p:spPr>
          <a:xfrm>
            <a:off x="0" y="9323230"/>
            <a:ext cx="7772400" cy="73517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050">
                <a:solidFill>
                  <a:schemeClr val="dk1"/>
                </a:solidFill>
                <a:latin typeface="Calibri"/>
                <a:ea typeface="Calibri"/>
                <a:cs typeface="Calibri"/>
                <a:sym typeface="Calibri"/>
              </a:rPr>
              <a:t>© 2020, Amazon Web Services, Inc. or its affiliates. All rights reserved</a:t>
            </a:r>
            <a:br>
              <a:rPr lang="pt-BR" sz="1050">
                <a:solidFill>
                  <a:schemeClr val="dk1"/>
                </a:solidFill>
                <a:latin typeface="Calibri"/>
                <a:ea typeface="Calibri"/>
                <a:cs typeface="Calibri"/>
                <a:sym typeface="Calibri"/>
              </a:rPr>
            </a:br>
            <a:fld id="{00000000-1234-1234-1234-123412341234}" type="slidenum">
              <a:rPr lang="pt-BR" sz="1050">
                <a:solidFill>
                  <a:srgbClr val="888888"/>
                </a:solidFill>
                <a:latin typeface="Calibri"/>
                <a:ea typeface="Calibri"/>
                <a:cs typeface="Calibri"/>
                <a:sym typeface="Calibri"/>
              </a:rPr>
              <a:t>‹#›</a:t>
            </a:fld>
            <a:endParaRPr sz="105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050">
              <a:solidFill>
                <a:srgbClr val="888888"/>
              </a:solidFill>
              <a:latin typeface="Calibri"/>
              <a:ea typeface="Calibri"/>
              <a:cs typeface="Calibri"/>
              <a:sym typeface="Calibri"/>
            </a:endParaRPr>
          </a:p>
        </p:txBody>
      </p:sp>
      <p:sp>
        <p:nvSpPr>
          <p:cNvPr id="177" name="Google Shape;177;p16"/>
          <p:cNvSpPr txBox="1"/>
          <p:nvPr/>
        </p:nvSpPr>
        <p:spPr>
          <a:xfrm>
            <a:off x="152400" y="1143000"/>
            <a:ext cx="10681770" cy="8145370"/>
          </a:xfrm>
          <a:prstGeom prst="rect">
            <a:avLst/>
          </a:prstGeom>
          <a:noFill/>
          <a:ln>
            <a:noFill/>
          </a:ln>
        </p:spPr>
        <p:txBody>
          <a:bodyPr anchorCtr="0" anchor="t" bIns="0" lIns="0" spcFirstLastPara="1" rIns="0" wrap="square" tIns="32375">
            <a:spAutoFit/>
          </a:bodyPr>
          <a:lstStyle/>
          <a:p>
            <a:pPr indent="-229234" lvl="0" marL="241300" marR="2370455" rtl="0" algn="l">
              <a:lnSpc>
                <a:spcPct val="109800"/>
              </a:lnSpc>
              <a:spcBef>
                <a:spcPts val="0"/>
              </a:spcBef>
              <a:spcAft>
                <a:spcPts val="0"/>
              </a:spcAft>
              <a:buClr>
                <a:srgbClr val="232F3E"/>
              </a:buClr>
              <a:buSzPts val="1200"/>
              <a:buFont typeface="Arial"/>
              <a:buAutoNum type="arabicPeriod" startAt="6"/>
            </a:pPr>
            <a:r>
              <a:rPr lang="pt-BR" sz="1200">
                <a:solidFill>
                  <a:srgbClr val="232F3E"/>
                </a:solidFill>
                <a:latin typeface="Arial"/>
                <a:ea typeface="Arial"/>
                <a:cs typeface="Arial"/>
                <a:sym typeface="Arial"/>
              </a:rPr>
              <a:t>Qual das opções a seguir atua como um firewall virtual para suas instâncias EC2 para controlar o tráfego </a:t>
            </a:r>
            <a:endParaRPr/>
          </a:p>
          <a:p>
            <a:pPr indent="0" lvl="0" marL="12065" marR="2370455" rtl="0" algn="l">
              <a:lnSpc>
                <a:spcPct val="109800"/>
              </a:lnSpc>
              <a:spcBef>
                <a:spcPts val="0"/>
              </a:spcBef>
              <a:spcAft>
                <a:spcPts val="0"/>
              </a:spcAft>
              <a:buNone/>
            </a:pPr>
            <a:r>
              <a:rPr lang="pt-BR" sz="1200">
                <a:solidFill>
                  <a:srgbClr val="232F3E"/>
                </a:solidFill>
                <a:latin typeface="Arial"/>
                <a:ea typeface="Arial"/>
                <a:cs typeface="Arial"/>
                <a:sym typeface="Arial"/>
              </a:rPr>
              <a:t>	de entrada e saída? </a:t>
            </a:r>
            <a:br>
              <a:rPr lang="pt-BR" sz="1200">
                <a:solidFill>
                  <a:srgbClr val="232F3E"/>
                </a:solidFill>
                <a:latin typeface="Arial"/>
                <a:ea typeface="Arial"/>
                <a:cs typeface="Arial"/>
                <a:sym typeface="Arial"/>
              </a:rPr>
            </a:br>
            <a:r>
              <a:rPr lang="pt-BR" sz="1200">
                <a:solidFill>
                  <a:srgbClr val="232F3E"/>
                </a:solidFill>
                <a:latin typeface="Arial"/>
                <a:ea typeface="Arial"/>
                <a:cs typeface="Arial"/>
                <a:sym typeface="Arial"/>
              </a:rPr>
              <a:t>	a. Internet gateway</a:t>
            </a:r>
            <a:endParaRPr sz="1200">
              <a:solidFill>
                <a:srgbClr val="232F3E"/>
              </a:solidFill>
              <a:latin typeface="Arial"/>
              <a:ea typeface="Arial"/>
              <a:cs typeface="Arial"/>
              <a:sym typeface="Arial"/>
            </a:endParaRPr>
          </a:p>
          <a:p>
            <a:pPr indent="0" lvl="0" marL="241300" marR="0" rtl="0" algn="l">
              <a:lnSpc>
                <a:spcPct val="100000"/>
              </a:lnSpc>
              <a:spcBef>
                <a:spcPts val="130"/>
              </a:spcBef>
              <a:spcAft>
                <a:spcPts val="0"/>
              </a:spcAft>
              <a:buNone/>
            </a:pPr>
            <a:r>
              <a:rPr lang="pt-BR" sz="1200">
                <a:solidFill>
                  <a:srgbClr val="232F3E"/>
                </a:solidFill>
                <a:latin typeface="Arial"/>
                <a:ea typeface="Arial"/>
                <a:cs typeface="Arial"/>
                <a:sym typeface="Arial"/>
              </a:rPr>
              <a:t>b. Default VPC</a:t>
            </a:r>
            <a:endParaRPr/>
          </a:p>
          <a:p>
            <a:pPr indent="0" lvl="0" marL="241300" marR="0" rtl="0" algn="l">
              <a:lnSpc>
                <a:spcPct val="100000"/>
              </a:lnSpc>
              <a:spcBef>
                <a:spcPts val="130"/>
              </a:spcBef>
              <a:spcAft>
                <a:spcPts val="0"/>
              </a:spcAft>
              <a:buNone/>
            </a:pPr>
            <a:r>
              <a:rPr lang="pt-BR" sz="1200">
                <a:solidFill>
                  <a:srgbClr val="232F3E"/>
                </a:solidFill>
                <a:latin typeface="Arial"/>
                <a:ea typeface="Arial"/>
                <a:cs typeface="Arial"/>
                <a:sym typeface="Arial"/>
              </a:rPr>
              <a:t>c. Security group</a:t>
            </a:r>
            <a:endParaRPr sz="1200">
              <a:solidFill>
                <a:srgbClr val="232F3E"/>
              </a:solidFill>
              <a:latin typeface="Arial"/>
              <a:ea typeface="Arial"/>
              <a:cs typeface="Arial"/>
              <a:sym typeface="Arial"/>
            </a:endParaRPr>
          </a:p>
          <a:p>
            <a:pPr indent="0" lvl="0" marL="241300" marR="782955" rtl="0" algn="l">
              <a:lnSpc>
                <a:spcPct val="109800"/>
              </a:lnSpc>
              <a:spcBef>
                <a:spcPts val="0"/>
              </a:spcBef>
              <a:spcAft>
                <a:spcPts val="0"/>
              </a:spcAft>
              <a:buNone/>
            </a:pPr>
            <a:r>
              <a:rPr lang="pt-BR" sz="1200">
                <a:solidFill>
                  <a:srgbClr val="232F3E"/>
                </a:solidFill>
                <a:latin typeface="Arial"/>
                <a:ea typeface="Arial"/>
                <a:cs typeface="Arial"/>
                <a:sym typeface="Arial"/>
              </a:rPr>
              <a:t>Diga: Qual dos itens a seguir atua como um firewall para suas instâncias EC2 para controlar o tráfego de</a:t>
            </a:r>
            <a:endParaRPr/>
          </a:p>
          <a:p>
            <a:pPr indent="0" lvl="0" marL="241300" marR="782955" rtl="0" algn="l">
              <a:lnSpc>
                <a:spcPct val="109800"/>
              </a:lnSpc>
              <a:spcBef>
                <a:spcPts val="0"/>
              </a:spcBef>
              <a:spcAft>
                <a:spcPts val="0"/>
              </a:spcAft>
              <a:buNone/>
            </a:pPr>
            <a:r>
              <a:rPr lang="pt-BR" sz="1200">
                <a:solidFill>
                  <a:srgbClr val="232F3E"/>
                </a:solidFill>
                <a:latin typeface="Arial"/>
                <a:ea typeface="Arial"/>
                <a:cs typeface="Arial"/>
                <a:sym typeface="Arial"/>
              </a:rPr>
              <a:t>entrada e saída?</a:t>
            </a:r>
            <a:endParaRPr/>
          </a:p>
          <a:p>
            <a:pPr indent="0" lvl="0" marL="241300" marR="782955" rtl="0" algn="l">
              <a:lnSpc>
                <a:spcPct val="109800"/>
              </a:lnSpc>
              <a:spcBef>
                <a:spcPts val="0"/>
              </a:spcBef>
              <a:spcAft>
                <a:spcPts val="0"/>
              </a:spcAft>
              <a:buNone/>
            </a:pPr>
            <a:r>
              <a:rPr lang="pt-BR" sz="1200">
                <a:solidFill>
                  <a:srgbClr val="232F3E"/>
                </a:solidFill>
                <a:latin typeface="Arial"/>
                <a:ea typeface="Arial"/>
                <a:cs typeface="Arial"/>
                <a:sym typeface="Arial"/>
              </a:rPr>
              <a:t>  Explique seu raciocínio.</a:t>
            </a:r>
            <a:endParaRPr/>
          </a:p>
          <a:p>
            <a:pPr indent="0" lvl="0" marL="241300" marR="782955" rtl="0" algn="l">
              <a:lnSpc>
                <a:spcPct val="109800"/>
              </a:lnSpc>
              <a:spcBef>
                <a:spcPts val="0"/>
              </a:spcBef>
              <a:spcAft>
                <a:spcPts val="0"/>
              </a:spcAft>
              <a:buNone/>
            </a:pPr>
            <a:r>
              <a:rPr lang="pt-BR" sz="1200">
                <a:solidFill>
                  <a:srgbClr val="232F3E"/>
                </a:solidFill>
                <a:latin typeface="Arial"/>
                <a:ea typeface="Arial"/>
                <a:cs typeface="Arial"/>
                <a:sym typeface="Arial"/>
              </a:rPr>
              <a:t>[Resposta: Um grupo de segurança atua como um firewall virtual para suas instâncias EC2 para controlar</a:t>
            </a:r>
            <a:endParaRPr/>
          </a:p>
          <a:p>
            <a:pPr indent="0" lvl="0" marL="241300" marR="782955" rtl="0" algn="l">
              <a:lnSpc>
                <a:spcPct val="109800"/>
              </a:lnSpc>
              <a:spcBef>
                <a:spcPts val="0"/>
              </a:spcBef>
              <a:spcAft>
                <a:spcPts val="0"/>
              </a:spcAft>
              <a:buNone/>
            </a:pPr>
            <a:r>
              <a:rPr lang="pt-BR" sz="1200">
                <a:solidFill>
                  <a:srgbClr val="232F3E"/>
                </a:solidFill>
                <a:latin typeface="Arial"/>
                <a:ea typeface="Arial"/>
                <a:cs typeface="Arial"/>
                <a:sym typeface="Arial"/>
              </a:rPr>
              <a:t>o tráfego de entrada e saída.]</a:t>
            </a:r>
            <a:endParaRPr/>
          </a:p>
          <a:p>
            <a:pPr indent="0" lvl="0" marL="241300" marR="782955" rtl="0" algn="l">
              <a:lnSpc>
                <a:spcPct val="109800"/>
              </a:lnSpc>
              <a:spcBef>
                <a:spcPts val="0"/>
              </a:spcBef>
              <a:spcAft>
                <a:spcPts val="0"/>
              </a:spcAft>
              <a:buNone/>
            </a:pPr>
            <a:r>
              <a:t/>
            </a:r>
            <a:endParaRPr sz="1200">
              <a:solidFill>
                <a:srgbClr val="232F3E"/>
              </a:solidFill>
              <a:latin typeface="Arial"/>
              <a:ea typeface="Arial"/>
              <a:cs typeface="Arial"/>
              <a:sym typeface="Arial"/>
            </a:endParaRPr>
          </a:p>
          <a:p>
            <a:pPr indent="-229234" lvl="0" marL="241300" marR="3682365" rtl="0" algn="l">
              <a:lnSpc>
                <a:spcPct val="109800"/>
              </a:lnSpc>
              <a:spcBef>
                <a:spcPts val="0"/>
              </a:spcBef>
              <a:spcAft>
                <a:spcPts val="0"/>
              </a:spcAft>
              <a:buClr>
                <a:srgbClr val="232F3E"/>
              </a:buClr>
              <a:buSzPts val="1200"/>
              <a:buFont typeface="Arial"/>
              <a:buAutoNum type="arabicPeriod" startAt="7"/>
            </a:pPr>
            <a:r>
              <a:rPr lang="pt-BR" sz="1200">
                <a:solidFill>
                  <a:srgbClr val="232F3E"/>
                </a:solidFill>
                <a:latin typeface="Arial"/>
                <a:ea typeface="Arial"/>
                <a:cs typeface="Arial"/>
                <a:sym typeface="Arial"/>
              </a:rPr>
              <a:t>Sub-redes são um intervalo de endereços IP em seu VPC. Verdadeiro ou Falso?</a:t>
            </a:r>
            <a:endParaRPr/>
          </a:p>
          <a:p>
            <a:pPr indent="0" lvl="0" marL="12065" marR="3682365" rtl="0" algn="l">
              <a:lnSpc>
                <a:spcPct val="109800"/>
              </a:lnSpc>
              <a:spcBef>
                <a:spcPts val="0"/>
              </a:spcBef>
              <a:spcAft>
                <a:spcPts val="0"/>
              </a:spcAft>
              <a:buNone/>
            </a:pPr>
            <a:r>
              <a:rPr lang="pt-BR" sz="1200">
                <a:solidFill>
                  <a:srgbClr val="232F3E"/>
                </a:solidFill>
                <a:latin typeface="Arial"/>
                <a:ea typeface="Arial"/>
                <a:cs typeface="Arial"/>
                <a:sym typeface="Arial"/>
              </a:rPr>
              <a:t>	Diga: Sub-redes são um intervalo de endereços IP em  seu VPC. Isso é verdadeiro ou falso? </a:t>
            </a:r>
            <a:endParaRPr/>
          </a:p>
          <a:p>
            <a:pPr indent="0" lvl="0" marL="12065" marR="3682365" rtl="0" algn="l">
              <a:lnSpc>
                <a:spcPct val="109800"/>
              </a:lnSpc>
              <a:spcBef>
                <a:spcPts val="0"/>
              </a:spcBef>
              <a:spcAft>
                <a:spcPts val="0"/>
              </a:spcAft>
              <a:buNone/>
            </a:pPr>
            <a:r>
              <a:rPr lang="pt-BR" sz="1200">
                <a:solidFill>
                  <a:srgbClr val="232F3E"/>
                </a:solidFill>
                <a:latin typeface="Arial"/>
                <a:ea typeface="Arial"/>
                <a:cs typeface="Arial"/>
                <a:sym typeface="Arial"/>
              </a:rPr>
              <a:t>	Explique seu raciocínio.</a:t>
            </a:r>
            <a:endParaRPr/>
          </a:p>
          <a:p>
            <a:pPr indent="0" lvl="0" marL="12065" marR="3682365" rtl="0" algn="l">
              <a:lnSpc>
                <a:spcPct val="109800"/>
              </a:lnSpc>
              <a:spcBef>
                <a:spcPts val="0"/>
              </a:spcBef>
              <a:spcAft>
                <a:spcPts val="0"/>
              </a:spcAft>
              <a:buNone/>
            </a:pPr>
            <a:r>
              <a:rPr b="1" lang="pt-BR" sz="1200">
                <a:solidFill>
                  <a:srgbClr val="232F3E"/>
                </a:solidFill>
                <a:latin typeface="Arial"/>
                <a:ea typeface="Arial"/>
                <a:cs typeface="Arial"/>
                <a:sym typeface="Arial"/>
              </a:rPr>
              <a:t>	[Resposta: Verdadeiro]</a:t>
            </a:r>
            <a:endParaRPr/>
          </a:p>
          <a:p>
            <a:pPr indent="-153035" lvl="0" marL="241300" marR="3682365" rtl="0" algn="l">
              <a:lnSpc>
                <a:spcPct val="109800"/>
              </a:lnSpc>
              <a:spcBef>
                <a:spcPts val="0"/>
              </a:spcBef>
              <a:spcAft>
                <a:spcPts val="0"/>
              </a:spcAft>
              <a:buClr>
                <a:schemeClr val="dk1"/>
              </a:buClr>
              <a:buSzPts val="1200"/>
              <a:buFont typeface="Calibri"/>
              <a:buNone/>
            </a:pPr>
            <a:r>
              <a:t/>
            </a:r>
            <a:endParaRPr sz="1200">
              <a:solidFill>
                <a:srgbClr val="232F3E"/>
              </a:solidFill>
              <a:latin typeface="Arial"/>
              <a:ea typeface="Arial"/>
              <a:cs typeface="Arial"/>
              <a:sym typeface="Arial"/>
            </a:endParaRPr>
          </a:p>
          <a:p>
            <a:pPr indent="-229234" lvl="0" marL="241300" marR="3596640" rtl="0" algn="l">
              <a:lnSpc>
                <a:spcPct val="109800"/>
              </a:lnSpc>
              <a:spcBef>
                <a:spcPts val="0"/>
              </a:spcBef>
              <a:spcAft>
                <a:spcPts val="0"/>
              </a:spcAft>
              <a:buClr>
                <a:srgbClr val="232F3E"/>
              </a:buClr>
              <a:buSzPts val="1200"/>
              <a:buFont typeface="Arial"/>
              <a:buAutoNum type="arabicPeriod" startAt="8"/>
            </a:pPr>
            <a:r>
              <a:rPr lang="pt-BR" sz="1200">
                <a:solidFill>
                  <a:srgbClr val="232F3E"/>
                </a:solidFill>
                <a:latin typeface="Arial"/>
                <a:ea typeface="Arial"/>
                <a:cs typeface="Arial"/>
                <a:sym typeface="Arial"/>
              </a:rPr>
              <a:t>Qual das opções a seguir é algo que você anexa ao seu VPC para permitir a comunicação entre os </a:t>
            </a:r>
            <a:endParaRPr/>
          </a:p>
          <a:p>
            <a:pPr indent="0" lvl="0" marL="12065" marR="3596640" rtl="0" algn="l">
              <a:lnSpc>
                <a:spcPct val="109800"/>
              </a:lnSpc>
              <a:spcBef>
                <a:spcPts val="0"/>
              </a:spcBef>
              <a:spcAft>
                <a:spcPts val="0"/>
              </a:spcAft>
              <a:buNone/>
            </a:pPr>
            <a:r>
              <a:rPr lang="pt-BR" sz="1200">
                <a:solidFill>
                  <a:srgbClr val="232F3E"/>
                </a:solidFill>
                <a:latin typeface="Arial"/>
                <a:ea typeface="Arial"/>
                <a:cs typeface="Arial"/>
                <a:sym typeface="Arial"/>
              </a:rPr>
              <a:t>	recursos em seu VPC e a Internet?</a:t>
            </a:r>
            <a:endParaRPr/>
          </a:p>
          <a:p>
            <a:pPr indent="0" lvl="0" marL="12065" marR="3596640" rtl="0" algn="l">
              <a:lnSpc>
                <a:spcPct val="109800"/>
              </a:lnSpc>
              <a:spcBef>
                <a:spcPts val="0"/>
              </a:spcBef>
              <a:spcAft>
                <a:spcPts val="0"/>
              </a:spcAft>
              <a:buNone/>
            </a:pPr>
            <a:r>
              <a:rPr lang="pt-BR" sz="1200">
                <a:solidFill>
                  <a:srgbClr val="232F3E"/>
                </a:solidFill>
                <a:latin typeface="Arial"/>
                <a:ea typeface="Arial"/>
                <a:cs typeface="Arial"/>
                <a:sym typeface="Arial"/>
              </a:rPr>
              <a:t>	a. An AMI</a:t>
            </a:r>
            <a:endParaRPr sz="1200">
              <a:solidFill>
                <a:srgbClr val="232F3E"/>
              </a:solidFill>
              <a:latin typeface="Arial"/>
              <a:ea typeface="Arial"/>
              <a:cs typeface="Arial"/>
              <a:sym typeface="Arial"/>
            </a:endParaRPr>
          </a:p>
          <a:p>
            <a:pPr indent="0" lvl="0" marL="241300" marR="0" rtl="0" algn="l">
              <a:lnSpc>
                <a:spcPct val="100000"/>
              </a:lnSpc>
              <a:spcBef>
                <a:spcPts val="160"/>
              </a:spcBef>
              <a:spcAft>
                <a:spcPts val="0"/>
              </a:spcAft>
              <a:buNone/>
            </a:pPr>
            <a:r>
              <a:rPr lang="pt-BR" sz="1200">
                <a:solidFill>
                  <a:srgbClr val="232F3E"/>
                </a:solidFill>
                <a:latin typeface="Arial"/>
                <a:ea typeface="Arial"/>
                <a:cs typeface="Arial"/>
                <a:sym typeface="Arial"/>
              </a:rPr>
              <a:t>b. A key pair</a:t>
            </a:r>
            <a:endParaRPr/>
          </a:p>
          <a:p>
            <a:pPr indent="0" lvl="0" marL="241300" marR="0" rtl="0" algn="l">
              <a:lnSpc>
                <a:spcPct val="100000"/>
              </a:lnSpc>
              <a:spcBef>
                <a:spcPts val="160"/>
              </a:spcBef>
              <a:spcAft>
                <a:spcPts val="0"/>
              </a:spcAft>
              <a:buNone/>
            </a:pPr>
            <a:r>
              <a:rPr lang="pt-BR" sz="1200">
                <a:solidFill>
                  <a:srgbClr val="232F3E"/>
                </a:solidFill>
                <a:latin typeface="Arial"/>
                <a:ea typeface="Arial"/>
                <a:cs typeface="Arial"/>
                <a:sym typeface="Arial"/>
              </a:rPr>
              <a:t>c. An internet gateway</a:t>
            </a:r>
            <a:endParaRPr sz="1200">
              <a:solidFill>
                <a:srgbClr val="232F3E"/>
              </a:solidFill>
              <a:latin typeface="Arial"/>
              <a:ea typeface="Arial"/>
              <a:cs typeface="Arial"/>
              <a:sym typeface="Arial"/>
            </a:endParaRPr>
          </a:p>
          <a:p>
            <a:pPr indent="0" lvl="0" marL="241300" marR="1203325" rtl="0" algn="l">
              <a:lnSpc>
                <a:spcPct val="109800"/>
              </a:lnSpc>
              <a:spcBef>
                <a:spcPts val="0"/>
              </a:spcBef>
              <a:spcAft>
                <a:spcPts val="0"/>
              </a:spcAft>
              <a:buNone/>
            </a:pPr>
            <a:r>
              <a:rPr lang="pt-BR" sz="1200">
                <a:solidFill>
                  <a:srgbClr val="232F3E"/>
                </a:solidFill>
                <a:latin typeface="Arial"/>
                <a:ea typeface="Arial"/>
                <a:cs typeface="Arial"/>
                <a:sym typeface="Arial"/>
              </a:rPr>
              <a:t>Diga: Qual das opções a seguir é algo que você anexa ao seu VPC para permitir a comunicação entre </a:t>
            </a:r>
            <a:endParaRPr/>
          </a:p>
          <a:p>
            <a:pPr indent="0" lvl="0" marL="241300" marR="1203325" rtl="0" algn="l">
              <a:lnSpc>
                <a:spcPct val="109800"/>
              </a:lnSpc>
              <a:spcBef>
                <a:spcPts val="0"/>
              </a:spcBef>
              <a:spcAft>
                <a:spcPts val="0"/>
              </a:spcAft>
              <a:buNone/>
            </a:pPr>
            <a:r>
              <a:rPr lang="pt-BR" sz="1200">
                <a:solidFill>
                  <a:srgbClr val="232F3E"/>
                </a:solidFill>
                <a:latin typeface="Arial"/>
                <a:ea typeface="Arial"/>
                <a:cs typeface="Arial"/>
                <a:sym typeface="Arial"/>
              </a:rPr>
              <a:t>os recursos em seu VPC e a Internet? Explique seu raciocínio.</a:t>
            </a:r>
            <a:endParaRPr/>
          </a:p>
          <a:p>
            <a:pPr indent="0" lvl="0" marL="241300" marR="1203325" rtl="0" algn="l">
              <a:lnSpc>
                <a:spcPct val="109800"/>
              </a:lnSpc>
              <a:spcBef>
                <a:spcPts val="0"/>
              </a:spcBef>
              <a:spcAft>
                <a:spcPts val="0"/>
              </a:spcAft>
              <a:buNone/>
            </a:pPr>
            <a:r>
              <a:rPr b="1" lang="pt-BR" sz="1200">
                <a:solidFill>
                  <a:srgbClr val="232F3E"/>
                </a:solidFill>
                <a:latin typeface="Arial"/>
                <a:ea typeface="Arial"/>
                <a:cs typeface="Arial"/>
                <a:sym typeface="Arial"/>
              </a:rPr>
              <a:t>[Resposta: Um gateway de Internet é um gateway que você anexa ao seu VPC para permitir a </a:t>
            </a:r>
            <a:endParaRPr/>
          </a:p>
          <a:p>
            <a:pPr indent="0" lvl="0" marL="241300" marR="1203325" rtl="0" algn="l">
              <a:lnSpc>
                <a:spcPct val="109800"/>
              </a:lnSpc>
              <a:spcBef>
                <a:spcPts val="0"/>
              </a:spcBef>
              <a:spcAft>
                <a:spcPts val="0"/>
              </a:spcAft>
              <a:buNone/>
            </a:pPr>
            <a:r>
              <a:rPr b="1" lang="pt-BR" sz="1200">
                <a:solidFill>
                  <a:srgbClr val="232F3E"/>
                </a:solidFill>
                <a:latin typeface="Arial"/>
                <a:ea typeface="Arial"/>
                <a:cs typeface="Arial"/>
                <a:sym typeface="Arial"/>
              </a:rPr>
              <a:t>comunicação entre os recursos em seu VPC e a Internet.]</a:t>
            </a:r>
            <a:endParaRPr/>
          </a:p>
          <a:p>
            <a:pPr indent="0" lvl="0" marL="241300" marR="1203325" rtl="0" algn="l">
              <a:lnSpc>
                <a:spcPct val="109800"/>
              </a:lnSpc>
              <a:spcBef>
                <a:spcPts val="0"/>
              </a:spcBef>
              <a:spcAft>
                <a:spcPts val="0"/>
              </a:spcAft>
              <a:buNone/>
            </a:pPr>
            <a:r>
              <a:t/>
            </a:r>
            <a:endParaRPr sz="1200">
              <a:solidFill>
                <a:srgbClr val="232F3E"/>
              </a:solidFill>
              <a:latin typeface="Arial"/>
              <a:ea typeface="Arial"/>
              <a:cs typeface="Arial"/>
              <a:sym typeface="Arial"/>
            </a:endParaRPr>
          </a:p>
          <a:p>
            <a:pPr indent="-229234" lvl="0" marL="241300" marR="2883535" rtl="0" algn="l">
              <a:lnSpc>
                <a:spcPct val="109800"/>
              </a:lnSpc>
              <a:spcBef>
                <a:spcPts val="0"/>
              </a:spcBef>
              <a:spcAft>
                <a:spcPts val="0"/>
              </a:spcAft>
              <a:buClr>
                <a:srgbClr val="232F3E"/>
              </a:buClr>
              <a:buSzPts val="1200"/>
              <a:buFont typeface="Arial"/>
              <a:buAutoNum type="arabicPeriod" startAt="9"/>
            </a:pPr>
            <a:r>
              <a:rPr lang="pt-BR" sz="1200">
                <a:solidFill>
                  <a:srgbClr val="232F3E"/>
                </a:solidFill>
                <a:latin typeface="Arial"/>
                <a:ea typeface="Arial"/>
                <a:cs typeface="Arial"/>
                <a:sym typeface="Arial"/>
              </a:rPr>
              <a:t>Uma Amazon Machine Image é um modelo que contém uma configuração de software a partir da qual </a:t>
            </a:r>
            <a:endParaRPr/>
          </a:p>
          <a:p>
            <a:pPr indent="0" lvl="0" marL="12065" marR="2883535" rtl="0" algn="l">
              <a:lnSpc>
                <a:spcPct val="109800"/>
              </a:lnSpc>
              <a:spcBef>
                <a:spcPts val="0"/>
              </a:spcBef>
              <a:spcAft>
                <a:spcPts val="0"/>
              </a:spcAft>
              <a:buNone/>
            </a:pPr>
            <a:r>
              <a:rPr lang="pt-BR" sz="1200">
                <a:solidFill>
                  <a:srgbClr val="232F3E"/>
                </a:solidFill>
                <a:latin typeface="Arial"/>
                <a:ea typeface="Arial"/>
                <a:cs typeface="Arial"/>
                <a:sym typeface="Arial"/>
              </a:rPr>
              <a:t>	você pode iniciar uma instância, que é uma cópia da AMI em execução como um servidor virtual na nuvem.</a:t>
            </a:r>
            <a:endParaRPr/>
          </a:p>
          <a:p>
            <a:pPr indent="0" lvl="0" marL="12065" marR="2883535" rtl="0" algn="l">
              <a:lnSpc>
                <a:spcPct val="109800"/>
              </a:lnSpc>
              <a:spcBef>
                <a:spcPts val="0"/>
              </a:spcBef>
              <a:spcAft>
                <a:spcPts val="0"/>
              </a:spcAft>
              <a:buNone/>
            </a:pPr>
            <a:r>
              <a:rPr lang="pt-BR" sz="1200">
                <a:solidFill>
                  <a:srgbClr val="232F3E"/>
                </a:solidFill>
                <a:latin typeface="Arial"/>
                <a:ea typeface="Arial"/>
                <a:cs typeface="Arial"/>
                <a:sym typeface="Arial"/>
              </a:rPr>
              <a:t>	Verdadeiro ou Falso?</a:t>
            </a:r>
            <a:endParaRPr/>
          </a:p>
          <a:p>
            <a:pPr indent="0" lvl="0" marL="12065" marR="2883535" rtl="0" algn="l">
              <a:lnSpc>
                <a:spcPct val="109800"/>
              </a:lnSpc>
              <a:spcBef>
                <a:spcPts val="0"/>
              </a:spcBef>
              <a:spcAft>
                <a:spcPts val="0"/>
              </a:spcAft>
              <a:buNone/>
            </a:pPr>
            <a:r>
              <a:rPr lang="pt-BR" sz="1200">
                <a:solidFill>
                  <a:srgbClr val="232F3E"/>
                </a:solidFill>
                <a:latin typeface="Arial"/>
                <a:ea typeface="Arial"/>
                <a:cs typeface="Arial"/>
                <a:sym typeface="Arial"/>
              </a:rPr>
              <a:t>	Diga: Uma Amazon Machine Image é um modelo que contém uma configuração de software a partir da qual </a:t>
            </a:r>
            <a:endParaRPr/>
          </a:p>
          <a:p>
            <a:pPr indent="0" lvl="0" marL="12065" marR="2883535" rtl="0" algn="l">
              <a:lnSpc>
                <a:spcPct val="109800"/>
              </a:lnSpc>
              <a:spcBef>
                <a:spcPts val="0"/>
              </a:spcBef>
              <a:spcAft>
                <a:spcPts val="0"/>
              </a:spcAft>
              <a:buNone/>
            </a:pPr>
            <a:r>
              <a:rPr lang="pt-BR" sz="1200">
                <a:solidFill>
                  <a:srgbClr val="232F3E"/>
                </a:solidFill>
                <a:latin typeface="Arial"/>
                <a:ea typeface="Arial"/>
                <a:cs typeface="Arial"/>
                <a:sym typeface="Arial"/>
              </a:rPr>
              <a:t>	você pode iniciar uma instância, que é uma cópia da AMI em execução como um servidor virtual na nuvem.</a:t>
            </a:r>
            <a:endParaRPr/>
          </a:p>
          <a:p>
            <a:pPr indent="0" lvl="0" marL="12065" marR="2883535" rtl="0" algn="l">
              <a:lnSpc>
                <a:spcPct val="109800"/>
              </a:lnSpc>
              <a:spcBef>
                <a:spcPts val="0"/>
              </a:spcBef>
              <a:spcAft>
                <a:spcPts val="0"/>
              </a:spcAft>
              <a:buNone/>
            </a:pPr>
            <a:r>
              <a:rPr lang="pt-BR" sz="1200">
                <a:solidFill>
                  <a:srgbClr val="232F3E"/>
                </a:solidFill>
                <a:latin typeface="Arial"/>
                <a:ea typeface="Arial"/>
                <a:cs typeface="Arial"/>
                <a:sym typeface="Arial"/>
              </a:rPr>
              <a:t>	Isso é verdadeiro ou falso? Explique seu raciocínio.</a:t>
            </a:r>
            <a:endParaRPr/>
          </a:p>
          <a:p>
            <a:pPr indent="0" lvl="0" marL="12065" marR="2883535" rtl="0" algn="l">
              <a:lnSpc>
                <a:spcPct val="109800"/>
              </a:lnSpc>
              <a:spcBef>
                <a:spcPts val="0"/>
              </a:spcBef>
              <a:spcAft>
                <a:spcPts val="0"/>
              </a:spcAft>
              <a:buNone/>
            </a:pPr>
            <a:r>
              <a:rPr b="1" lang="pt-BR" sz="1200">
                <a:solidFill>
                  <a:srgbClr val="232F3E"/>
                </a:solidFill>
                <a:latin typeface="Arial"/>
                <a:ea typeface="Arial"/>
                <a:cs typeface="Arial"/>
                <a:sym typeface="Arial"/>
              </a:rPr>
              <a:t>	[Resposta: Verdadeiro]</a:t>
            </a:r>
            <a:endParaRPr/>
          </a:p>
          <a:p>
            <a:pPr indent="0" lvl="0" marL="12065" marR="2883535" rtl="0" algn="l">
              <a:lnSpc>
                <a:spcPct val="109800"/>
              </a:lnSpc>
              <a:spcBef>
                <a:spcPts val="0"/>
              </a:spcBef>
              <a:spcAft>
                <a:spcPts val="0"/>
              </a:spcAft>
              <a:buNone/>
            </a:pPr>
            <a:r>
              <a:t/>
            </a:r>
            <a:endParaRPr sz="1200">
              <a:solidFill>
                <a:srgbClr val="232F3E"/>
              </a:solidFill>
              <a:latin typeface="Arial"/>
              <a:ea typeface="Arial"/>
              <a:cs typeface="Arial"/>
              <a:sym typeface="Arial"/>
            </a:endParaRPr>
          </a:p>
          <a:p>
            <a:pPr indent="-229234" lvl="0" marL="241300" marR="822960" rtl="0" algn="l">
              <a:lnSpc>
                <a:spcPct val="109800"/>
              </a:lnSpc>
              <a:spcBef>
                <a:spcPts val="5"/>
              </a:spcBef>
              <a:spcAft>
                <a:spcPts val="0"/>
              </a:spcAft>
              <a:buClr>
                <a:srgbClr val="232F3E"/>
              </a:buClr>
              <a:buSzPts val="1200"/>
              <a:buFont typeface="Arial"/>
              <a:buAutoNum type="arabicPeriod" startAt="10"/>
            </a:pPr>
            <a:r>
              <a:rPr lang="pt-BR" sz="1200">
                <a:solidFill>
                  <a:srgbClr val="232F3E"/>
                </a:solidFill>
                <a:latin typeface="Arial"/>
                <a:ea typeface="Arial"/>
                <a:cs typeface="Arial"/>
                <a:sym typeface="Arial"/>
              </a:rPr>
              <a:t>Um par de chaves consiste em uma chave privada e uma chave pública. O Amazon EC2 armazena a chave </a:t>
            </a:r>
            <a:endParaRPr/>
          </a:p>
          <a:p>
            <a:pPr indent="0" lvl="0" marL="12065" marR="822960" rtl="0" algn="l">
              <a:lnSpc>
                <a:spcPct val="109800"/>
              </a:lnSpc>
              <a:spcBef>
                <a:spcPts val="5"/>
              </a:spcBef>
              <a:spcAft>
                <a:spcPts val="0"/>
              </a:spcAft>
              <a:buNone/>
            </a:pPr>
            <a:r>
              <a:rPr lang="pt-BR" sz="1200">
                <a:solidFill>
                  <a:srgbClr val="232F3E"/>
                </a:solidFill>
                <a:latin typeface="Arial"/>
                <a:ea typeface="Arial"/>
                <a:cs typeface="Arial"/>
                <a:sym typeface="Arial"/>
              </a:rPr>
              <a:t>	privada e você armazena a chave pública. Verdadeiro ou falso?</a:t>
            </a:r>
            <a:endParaRPr/>
          </a:p>
          <a:p>
            <a:pPr indent="0" lvl="0" marL="12065" marR="822960" rtl="0" algn="l">
              <a:lnSpc>
                <a:spcPct val="109800"/>
              </a:lnSpc>
              <a:spcBef>
                <a:spcPts val="5"/>
              </a:spcBef>
              <a:spcAft>
                <a:spcPts val="0"/>
              </a:spcAft>
              <a:buNone/>
            </a:pPr>
            <a:r>
              <a:rPr lang="pt-BR" sz="1200">
                <a:solidFill>
                  <a:srgbClr val="232F3E"/>
                </a:solidFill>
                <a:latin typeface="Arial"/>
                <a:ea typeface="Arial"/>
                <a:cs typeface="Arial"/>
                <a:sym typeface="Arial"/>
              </a:rPr>
              <a:t>	Diga: Um par de chaves consiste em uma chave privada e uma chave pública.</a:t>
            </a:r>
            <a:endParaRPr/>
          </a:p>
          <a:p>
            <a:pPr indent="0" lvl="0" marL="12065" marR="822960" rtl="0" algn="l">
              <a:lnSpc>
                <a:spcPct val="109800"/>
              </a:lnSpc>
              <a:spcBef>
                <a:spcPts val="5"/>
              </a:spcBef>
              <a:spcAft>
                <a:spcPts val="0"/>
              </a:spcAft>
              <a:buNone/>
            </a:pPr>
            <a:r>
              <a:rPr lang="pt-BR" sz="1200">
                <a:solidFill>
                  <a:srgbClr val="232F3E"/>
                </a:solidFill>
                <a:latin typeface="Arial"/>
                <a:ea typeface="Arial"/>
                <a:cs typeface="Arial"/>
                <a:sym typeface="Arial"/>
              </a:rPr>
              <a:t>	O Amazon EC2 armazena a chave privada e você armazena a chave pública.Isso é verdadeiro ou falso?</a:t>
            </a:r>
            <a:endParaRPr/>
          </a:p>
          <a:p>
            <a:pPr indent="0" lvl="0" marL="12065" marR="822960" rtl="0" algn="l">
              <a:lnSpc>
                <a:spcPct val="109800"/>
              </a:lnSpc>
              <a:spcBef>
                <a:spcPts val="5"/>
              </a:spcBef>
              <a:spcAft>
                <a:spcPts val="0"/>
              </a:spcAft>
              <a:buNone/>
            </a:pPr>
            <a:r>
              <a:rPr lang="pt-BR" sz="1200">
                <a:solidFill>
                  <a:srgbClr val="232F3E"/>
                </a:solidFill>
                <a:latin typeface="Arial"/>
                <a:ea typeface="Arial"/>
                <a:cs typeface="Arial"/>
                <a:sym typeface="Arial"/>
              </a:rPr>
              <a:t>	Explique seu raciocínio.</a:t>
            </a:r>
            <a:endParaRPr/>
          </a:p>
          <a:p>
            <a:pPr indent="0" lvl="0" marL="12065" marR="822960" rtl="0" algn="l">
              <a:lnSpc>
                <a:spcPct val="109800"/>
              </a:lnSpc>
              <a:spcBef>
                <a:spcPts val="5"/>
              </a:spcBef>
              <a:spcAft>
                <a:spcPts val="0"/>
              </a:spcAft>
              <a:buNone/>
            </a:pPr>
            <a:r>
              <a:rPr lang="pt-BR" sz="1200">
                <a:solidFill>
                  <a:srgbClr val="232F3E"/>
                </a:solidFill>
                <a:latin typeface="Arial"/>
                <a:ea typeface="Arial"/>
                <a:cs typeface="Arial"/>
                <a:sym typeface="Arial"/>
              </a:rPr>
              <a:t>	</a:t>
            </a:r>
            <a:r>
              <a:rPr b="1" lang="pt-BR" sz="1200">
                <a:solidFill>
                  <a:srgbClr val="232F3E"/>
                </a:solidFill>
                <a:latin typeface="Arial"/>
                <a:ea typeface="Arial"/>
                <a:cs typeface="Arial"/>
                <a:sym typeface="Arial"/>
              </a:rPr>
              <a:t>[Resposta: Falso. Amazon EC2 armazena a chave pública e você armazena a chave privada.]</a:t>
            </a:r>
            <a:endParaRPr b="1" sz="1200">
              <a:solidFill>
                <a:srgbClr val="232F3E"/>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nvSpPr>
        <p:spPr>
          <a:xfrm>
            <a:off x="312737" y="1143000"/>
            <a:ext cx="7146925" cy="4627741"/>
          </a:xfrm>
          <a:prstGeom prst="rect">
            <a:avLst/>
          </a:prstGeom>
          <a:noFill/>
          <a:ln>
            <a:noFill/>
          </a:ln>
        </p:spPr>
        <p:txBody>
          <a:bodyPr anchorCtr="0" anchor="t" bIns="0" lIns="0" spcFirstLastPara="1" rIns="0" wrap="square" tIns="32375">
            <a:spAutoFit/>
          </a:bodyPr>
          <a:lstStyle/>
          <a:p>
            <a:pPr indent="0" lvl="0" marL="0" marR="0" rtl="0" algn="l">
              <a:lnSpc>
                <a:spcPct val="100000"/>
              </a:lnSpc>
              <a:spcBef>
                <a:spcPts val="0"/>
              </a:spcBef>
              <a:spcAft>
                <a:spcPts val="0"/>
              </a:spcAft>
              <a:buNone/>
            </a:pPr>
            <a:r>
              <a:t/>
            </a:r>
            <a:endParaRPr sz="1100">
              <a:solidFill>
                <a:srgbClr val="232F3E"/>
              </a:solidFill>
              <a:latin typeface="Calibri"/>
              <a:ea typeface="Calibri"/>
              <a:cs typeface="Calibri"/>
              <a:sym typeface="Calibri"/>
            </a:endParaRPr>
          </a:p>
          <a:p>
            <a:pPr indent="0" lvl="0" marL="12700" marR="0" rtl="0" algn="l">
              <a:lnSpc>
                <a:spcPct val="100000"/>
              </a:lnSpc>
              <a:spcBef>
                <a:spcPts val="0"/>
              </a:spcBef>
              <a:spcAft>
                <a:spcPts val="0"/>
              </a:spcAft>
              <a:buNone/>
            </a:pPr>
            <a:r>
              <a:rPr b="1" lang="pt-BR" sz="1100">
                <a:solidFill>
                  <a:srgbClr val="232F3E"/>
                </a:solidFill>
                <a:latin typeface="Calibri"/>
                <a:ea typeface="Calibri"/>
                <a:cs typeface="Calibri"/>
                <a:sym typeface="Calibri"/>
              </a:rPr>
              <a:t>Avaliação das Tarefas</a:t>
            </a:r>
            <a:endParaRPr b="1" sz="1100">
              <a:solidFill>
                <a:srgbClr val="232F3E"/>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100">
              <a:solidFill>
                <a:srgbClr val="232F3E"/>
              </a:solidFill>
              <a:latin typeface="Calibri"/>
              <a:ea typeface="Calibri"/>
              <a:cs typeface="Calibri"/>
              <a:sym typeface="Calibri"/>
            </a:endParaRPr>
          </a:p>
          <a:p>
            <a:pPr indent="-176213" lvl="0" marL="176213" marR="814705" rtl="0" algn="l">
              <a:lnSpc>
                <a:spcPct val="109800"/>
              </a:lnSpc>
              <a:spcBef>
                <a:spcPts val="0"/>
              </a:spcBef>
              <a:spcAft>
                <a:spcPts val="0"/>
              </a:spcAft>
              <a:buClr>
                <a:srgbClr val="232F3E"/>
              </a:buClr>
              <a:buSzPts val="1100"/>
              <a:buFont typeface="Calibri"/>
              <a:buAutoNum type="arabicPeriod"/>
            </a:pPr>
            <a:r>
              <a:rPr lang="pt-BR" sz="1100">
                <a:solidFill>
                  <a:srgbClr val="232F3E"/>
                </a:solidFill>
                <a:latin typeface="Calibri"/>
                <a:ea typeface="Calibri"/>
                <a:cs typeface="Calibri"/>
                <a:sym typeface="Calibri"/>
              </a:rPr>
              <a:t>O motivo pelo qual você usou um VPC não padrão nesta atividade foi porque você precisava de uma instância do Amazon EC2 que pudesse ser usada para testes intermitentes. True ou False?</a:t>
            </a:r>
            <a:endParaRPr/>
          </a:p>
          <a:p>
            <a:pPr indent="0" lvl="0" marL="176213" marR="814705" rtl="0" algn="l">
              <a:lnSpc>
                <a:spcPct val="109800"/>
              </a:lnSpc>
              <a:spcBef>
                <a:spcPts val="0"/>
              </a:spcBef>
              <a:spcAft>
                <a:spcPts val="0"/>
              </a:spcAft>
              <a:buNone/>
            </a:pPr>
            <a:r>
              <a:rPr lang="pt-BR" sz="1100">
                <a:solidFill>
                  <a:srgbClr val="232F3E"/>
                </a:solidFill>
                <a:latin typeface="Calibri"/>
                <a:ea typeface="Calibri"/>
                <a:cs typeface="Calibri"/>
                <a:sym typeface="Calibri"/>
              </a:rPr>
              <a:t>Diga: O motivo pelo qual você usou um VPC não padrão nesta atividade foi porque você precisava de uma instância do Amazon EC2 que pudesse ser usada para testes intermitentes. Isso é verdadeiro ou falso? Explique seu raciocínio.</a:t>
            </a:r>
            <a:endParaRPr/>
          </a:p>
          <a:p>
            <a:pPr indent="0" lvl="0" marL="176213" marR="814705" rtl="0" algn="l">
              <a:lnSpc>
                <a:spcPct val="109800"/>
              </a:lnSpc>
              <a:spcBef>
                <a:spcPts val="0"/>
              </a:spcBef>
              <a:spcAft>
                <a:spcPts val="0"/>
              </a:spcAft>
              <a:buNone/>
            </a:pPr>
            <a:r>
              <a:rPr b="1" lang="pt-BR" sz="1100">
                <a:solidFill>
                  <a:srgbClr val="232F3E"/>
                </a:solidFill>
                <a:latin typeface="Calibri"/>
                <a:ea typeface="Calibri"/>
                <a:cs typeface="Calibri"/>
                <a:sym typeface="Calibri"/>
              </a:rPr>
              <a:t>[Resposta: Falso. Você usou um VPC não padrão nesta atividade porque precisava de uma instância do Amazon EC2 que pudesse ser usada para testes de longo prazo.]</a:t>
            </a:r>
            <a:endParaRPr/>
          </a:p>
          <a:p>
            <a:pPr indent="0" lvl="0" marL="176213" marR="814705" rtl="0" algn="l">
              <a:lnSpc>
                <a:spcPct val="109800"/>
              </a:lnSpc>
              <a:spcBef>
                <a:spcPts val="0"/>
              </a:spcBef>
              <a:spcAft>
                <a:spcPts val="0"/>
              </a:spcAft>
              <a:buNone/>
            </a:pPr>
            <a:r>
              <a:t/>
            </a:r>
            <a:endParaRPr sz="1100">
              <a:solidFill>
                <a:srgbClr val="232F3E"/>
              </a:solidFill>
              <a:latin typeface="Calibri"/>
              <a:ea typeface="Calibri"/>
              <a:cs typeface="Calibri"/>
              <a:sym typeface="Calibri"/>
            </a:endParaRPr>
          </a:p>
          <a:p>
            <a:pPr indent="-176213" lvl="0" marL="176213" marR="1000125" rtl="0" algn="l">
              <a:lnSpc>
                <a:spcPct val="109800"/>
              </a:lnSpc>
              <a:spcBef>
                <a:spcPts val="0"/>
              </a:spcBef>
              <a:spcAft>
                <a:spcPts val="0"/>
              </a:spcAft>
              <a:buClr>
                <a:srgbClr val="232F3E"/>
              </a:buClr>
              <a:buSzPts val="1100"/>
              <a:buFont typeface="Calibri"/>
              <a:buAutoNum type="arabicPeriod" startAt="2"/>
            </a:pPr>
            <a:r>
              <a:rPr lang="pt-BR" sz="1100">
                <a:solidFill>
                  <a:srgbClr val="232F3E"/>
                </a:solidFill>
                <a:latin typeface="Calibri"/>
                <a:ea typeface="Calibri"/>
                <a:cs typeface="Calibri"/>
                <a:sym typeface="Calibri"/>
              </a:rPr>
              <a:t>Para fazer uma sub-rede pública ter acesso à Internet, associe a sub-rede pública a uma tabela de rotas que tenha uma rota para a Internet por meio de um gateway de Internet. Verdadeiro falso</a:t>
            </a:r>
            <a:endParaRPr/>
          </a:p>
          <a:p>
            <a:pPr indent="0" lvl="0" marL="176213" marR="1000125" rtl="0" algn="l">
              <a:lnSpc>
                <a:spcPct val="109800"/>
              </a:lnSpc>
              <a:spcBef>
                <a:spcPts val="0"/>
              </a:spcBef>
              <a:spcAft>
                <a:spcPts val="0"/>
              </a:spcAft>
              <a:buNone/>
            </a:pPr>
            <a:r>
              <a:rPr lang="pt-BR" sz="1100">
                <a:solidFill>
                  <a:srgbClr val="232F3E"/>
                </a:solidFill>
                <a:latin typeface="Calibri"/>
                <a:ea typeface="Calibri"/>
                <a:cs typeface="Calibri"/>
                <a:sym typeface="Calibri"/>
              </a:rPr>
              <a:t>Diga: Para fazer uma sub-rede pública ter acesso à Internet, associe a sub-rede pública a uma tabela de rotas que tenha uma rota para a Internet por meio de um gateway de Internet. Isso é verdadeiro ou falso? Explique seu raciocínio.</a:t>
            </a:r>
            <a:endParaRPr/>
          </a:p>
          <a:p>
            <a:pPr indent="0" lvl="0" marL="176213" marR="1000125" rtl="0" algn="l">
              <a:lnSpc>
                <a:spcPct val="109800"/>
              </a:lnSpc>
              <a:spcBef>
                <a:spcPts val="0"/>
              </a:spcBef>
              <a:spcAft>
                <a:spcPts val="0"/>
              </a:spcAft>
              <a:buNone/>
            </a:pPr>
            <a:r>
              <a:rPr b="1" lang="pt-BR" sz="1100">
                <a:solidFill>
                  <a:srgbClr val="232F3E"/>
                </a:solidFill>
                <a:latin typeface="Calibri"/>
                <a:ea typeface="Calibri"/>
                <a:cs typeface="Calibri"/>
                <a:sym typeface="Calibri"/>
              </a:rPr>
              <a:t>[Resposta: Verdadeiro]</a:t>
            </a:r>
            <a:endParaRPr b="1" sz="1100">
              <a:solidFill>
                <a:srgbClr val="232F3E"/>
              </a:solidFill>
              <a:latin typeface="Calibri"/>
              <a:ea typeface="Calibri"/>
              <a:cs typeface="Calibri"/>
              <a:sym typeface="Calibri"/>
            </a:endParaRPr>
          </a:p>
          <a:p>
            <a:pPr indent="-69850" lvl="0" marL="0" marR="1040130" rtl="0" algn="l">
              <a:lnSpc>
                <a:spcPct val="109800"/>
              </a:lnSpc>
              <a:spcBef>
                <a:spcPts val="0"/>
              </a:spcBef>
              <a:spcAft>
                <a:spcPts val="0"/>
              </a:spcAft>
              <a:buClr>
                <a:schemeClr val="dk1"/>
              </a:buClr>
              <a:buSzPts val="1100"/>
              <a:buFont typeface="Calibri"/>
              <a:buAutoNum type="arabicPeriod" startAt="3"/>
            </a:pPr>
            <a:r>
              <a:rPr lang="pt-BR" sz="1100">
                <a:solidFill>
                  <a:schemeClr val="dk1"/>
                </a:solidFill>
                <a:latin typeface="Calibri"/>
                <a:ea typeface="Calibri"/>
                <a:cs typeface="Calibri"/>
                <a:sym typeface="Calibri"/>
              </a:rPr>
              <a:t>Qual é uma afirmação verdadeira?</a:t>
            </a:r>
            <a:endParaRPr/>
          </a:p>
          <a:p>
            <a:pPr indent="-228600" lvl="0" marL="228600" marR="1040130" rtl="0" algn="l">
              <a:lnSpc>
                <a:spcPct val="109800"/>
              </a:lnSpc>
              <a:spcBef>
                <a:spcPts val="0"/>
              </a:spcBef>
              <a:spcAft>
                <a:spcPts val="0"/>
              </a:spcAft>
              <a:buClr>
                <a:schemeClr val="dk1"/>
              </a:buClr>
              <a:buSzPts val="1100"/>
              <a:buFont typeface="Calibri"/>
              <a:buAutoNum type="alphaLcPeriod"/>
            </a:pPr>
            <a:r>
              <a:rPr lang="pt-BR" sz="1100">
                <a:solidFill>
                  <a:schemeClr val="dk1"/>
                </a:solidFill>
                <a:latin typeface="Calibri"/>
                <a:ea typeface="Calibri"/>
                <a:cs typeface="Calibri"/>
                <a:sym typeface="Calibri"/>
              </a:rPr>
              <a:t>O gateway de internet conecta sua nuvem privada virtual à internet.</a:t>
            </a:r>
            <a:endParaRPr/>
          </a:p>
          <a:p>
            <a:pPr indent="-228600" lvl="0" marL="228600" marR="1040130" rtl="0" algn="l">
              <a:lnSpc>
                <a:spcPct val="109800"/>
              </a:lnSpc>
              <a:spcBef>
                <a:spcPts val="0"/>
              </a:spcBef>
              <a:spcAft>
                <a:spcPts val="0"/>
              </a:spcAft>
              <a:buClr>
                <a:schemeClr val="dk1"/>
              </a:buClr>
              <a:buSzPts val="1100"/>
              <a:buFont typeface="Calibri"/>
              <a:buAutoNum type="alphaLcPeriod"/>
            </a:pPr>
            <a:r>
              <a:rPr lang="pt-BR" sz="1100">
                <a:solidFill>
                  <a:schemeClr val="dk1"/>
                </a:solidFill>
                <a:latin typeface="Calibri"/>
                <a:ea typeface="Calibri"/>
                <a:cs typeface="Calibri"/>
                <a:sym typeface="Calibri"/>
              </a:rPr>
              <a:t>b. Uma sub-rede privada se conecta à Internet por meio de um gateway de Internet.</a:t>
            </a:r>
            <a:endParaRPr/>
          </a:p>
          <a:p>
            <a:pPr indent="0" lvl="0" marL="0" marR="1040130" rtl="0" algn="l">
              <a:lnSpc>
                <a:spcPct val="109800"/>
              </a:lnSpc>
              <a:spcBef>
                <a:spcPts val="0"/>
              </a:spcBef>
              <a:spcAft>
                <a:spcPts val="0"/>
              </a:spcAft>
              <a:buNone/>
            </a:pPr>
            <a:r>
              <a:rPr lang="pt-BR" sz="1100">
                <a:solidFill>
                  <a:schemeClr val="dk1"/>
                </a:solidFill>
                <a:latin typeface="Calibri"/>
                <a:ea typeface="Calibri"/>
                <a:cs typeface="Calibri"/>
                <a:sym typeface="Calibri"/>
              </a:rPr>
              <a:t>c. Os gateways da Internet podem causar riscos de disponibilidade e restrições de largura de banda no tráfego da rede.</a:t>
            </a:r>
            <a:endParaRPr/>
          </a:p>
          <a:p>
            <a:pPr indent="0" lvl="0" marL="0" marR="1040130" rtl="0" algn="l">
              <a:lnSpc>
                <a:spcPct val="109800"/>
              </a:lnSpc>
              <a:spcBef>
                <a:spcPts val="0"/>
              </a:spcBef>
              <a:spcAft>
                <a:spcPts val="0"/>
              </a:spcAft>
              <a:buNone/>
            </a:pPr>
            <a:r>
              <a:rPr lang="pt-BR" sz="1100">
                <a:solidFill>
                  <a:schemeClr val="dk1"/>
                </a:solidFill>
                <a:latin typeface="Calibri"/>
                <a:ea typeface="Calibri"/>
                <a:cs typeface="Calibri"/>
                <a:sym typeface="Calibri"/>
              </a:rPr>
              <a:t>Diga: Qual das três afirmações é verdadeira? Explique seu raciocínio.</a:t>
            </a:r>
            <a:endParaRPr/>
          </a:p>
          <a:p>
            <a:pPr indent="0" lvl="0" marL="0" marR="1040130" rtl="0" algn="l">
              <a:lnSpc>
                <a:spcPct val="109800"/>
              </a:lnSpc>
              <a:spcBef>
                <a:spcPts val="0"/>
              </a:spcBef>
              <a:spcAft>
                <a:spcPts val="0"/>
              </a:spcAft>
              <a:buNone/>
            </a:pPr>
            <a:r>
              <a:rPr b="1" lang="pt-BR" sz="1100">
                <a:solidFill>
                  <a:schemeClr val="dk1"/>
                </a:solidFill>
                <a:latin typeface="Calibri"/>
                <a:ea typeface="Calibri"/>
                <a:cs typeface="Calibri"/>
                <a:sym typeface="Calibri"/>
              </a:rPr>
              <a:t>[Resposta: O gateway de internet conecta sua nuvem privada virtual à internet.]</a:t>
            </a:r>
            <a:br>
              <a:rPr lang="pt-BR" sz="1100">
                <a:solidFill>
                  <a:srgbClr val="232F3E"/>
                </a:solidFill>
                <a:latin typeface="Calibri"/>
                <a:ea typeface="Calibri"/>
                <a:cs typeface="Calibri"/>
                <a:sym typeface="Calibri"/>
              </a:rPr>
            </a:br>
            <a:endParaRPr sz="1100">
              <a:solidFill>
                <a:srgbClr val="232F3E"/>
              </a:solidFill>
              <a:latin typeface="Calibri"/>
              <a:ea typeface="Calibri"/>
              <a:cs typeface="Calibri"/>
              <a:sym typeface="Calibri"/>
            </a:endParaRPr>
          </a:p>
        </p:txBody>
      </p:sp>
      <p:sp>
        <p:nvSpPr>
          <p:cNvPr id="184" name="Google Shape;184;p17"/>
          <p:cNvSpPr txBox="1"/>
          <p:nvPr/>
        </p:nvSpPr>
        <p:spPr>
          <a:xfrm>
            <a:off x="0" y="9323230"/>
            <a:ext cx="7772400" cy="73517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050">
                <a:solidFill>
                  <a:schemeClr val="dk1"/>
                </a:solidFill>
                <a:latin typeface="Calibri"/>
                <a:ea typeface="Calibri"/>
                <a:cs typeface="Calibri"/>
                <a:sym typeface="Calibri"/>
              </a:rPr>
              <a:t>© 2020, Amazon Web Services, Inc. or its affiliates. All rights reserved</a:t>
            </a:r>
            <a:br>
              <a:rPr lang="pt-BR" sz="1050">
                <a:solidFill>
                  <a:schemeClr val="dk1"/>
                </a:solidFill>
                <a:latin typeface="Calibri"/>
                <a:ea typeface="Calibri"/>
                <a:cs typeface="Calibri"/>
                <a:sym typeface="Calibri"/>
              </a:rPr>
            </a:br>
            <a:fld id="{00000000-1234-1234-1234-123412341234}" type="slidenum">
              <a:rPr lang="pt-BR" sz="1050">
                <a:solidFill>
                  <a:srgbClr val="888888"/>
                </a:solidFill>
                <a:latin typeface="Calibri"/>
                <a:ea typeface="Calibri"/>
                <a:cs typeface="Calibri"/>
                <a:sym typeface="Calibri"/>
              </a:rPr>
              <a:t>‹#›</a:t>
            </a:fld>
            <a:endParaRPr sz="105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05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nvSpPr>
        <p:spPr>
          <a:xfrm>
            <a:off x="152400" y="1066800"/>
            <a:ext cx="11169917" cy="6222152"/>
          </a:xfrm>
          <a:prstGeom prst="rect">
            <a:avLst/>
          </a:prstGeom>
          <a:noFill/>
          <a:ln>
            <a:noFill/>
          </a:ln>
        </p:spPr>
        <p:txBody>
          <a:bodyPr anchorCtr="0" anchor="t" bIns="0" lIns="0" spcFirstLastPara="1" rIns="0" wrap="square" tIns="32375">
            <a:spAutoFit/>
          </a:bodyPr>
          <a:lstStyle/>
          <a:p>
            <a:pPr indent="-176213" lvl="0" marL="176213" marR="1127760" rtl="0" algn="l">
              <a:lnSpc>
                <a:spcPct val="110900"/>
              </a:lnSpc>
              <a:spcBef>
                <a:spcPts val="0"/>
              </a:spcBef>
              <a:spcAft>
                <a:spcPts val="0"/>
              </a:spcAft>
              <a:buClr>
                <a:srgbClr val="232F3E"/>
              </a:buClr>
              <a:buSzPts val="1200"/>
              <a:buFont typeface="Calibri"/>
              <a:buAutoNum type="arabicPeriod" startAt="4"/>
            </a:pPr>
            <a:r>
              <a:rPr lang="pt-BR" sz="1200">
                <a:solidFill>
                  <a:srgbClr val="232F3E"/>
                </a:solidFill>
                <a:latin typeface="Calibri"/>
                <a:ea typeface="Calibri"/>
                <a:cs typeface="Calibri"/>
                <a:sym typeface="Calibri"/>
              </a:rPr>
              <a:t>Ao iniciar uma instância no Amazon EC2, você deve especificar a sub-rede na qual iniciar a instância.</a:t>
            </a:r>
            <a:endParaRPr/>
          </a:p>
          <a:p>
            <a:pPr indent="0" lvl="0" marL="268288" marR="1127760" rtl="0" algn="l">
              <a:lnSpc>
                <a:spcPct val="110900"/>
              </a:lnSpc>
              <a:spcBef>
                <a:spcPts val="0"/>
              </a:spcBef>
              <a:spcAft>
                <a:spcPts val="0"/>
              </a:spcAft>
              <a:buNone/>
            </a:pPr>
            <a:r>
              <a:rPr lang="pt-BR" sz="1200">
                <a:solidFill>
                  <a:srgbClr val="232F3E"/>
                </a:solidFill>
                <a:latin typeface="Calibri"/>
                <a:ea typeface="Calibri"/>
                <a:cs typeface="Calibri"/>
                <a:sym typeface="Calibri"/>
              </a:rPr>
              <a:t>Verdadeiro Falso</a:t>
            </a:r>
            <a:endParaRPr/>
          </a:p>
          <a:p>
            <a:pPr indent="0" lvl="0" marL="268288" marR="1127760" rtl="0" algn="l">
              <a:lnSpc>
                <a:spcPct val="110900"/>
              </a:lnSpc>
              <a:spcBef>
                <a:spcPts val="0"/>
              </a:spcBef>
              <a:spcAft>
                <a:spcPts val="0"/>
              </a:spcAft>
              <a:buNone/>
            </a:pPr>
            <a:r>
              <a:rPr lang="pt-BR" sz="1200">
                <a:solidFill>
                  <a:srgbClr val="232F3E"/>
                </a:solidFill>
                <a:latin typeface="Calibri"/>
                <a:ea typeface="Calibri"/>
                <a:cs typeface="Calibri"/>
                <a:sym typeface="Calibri"/>
              </a:rPr>
              <a:t>Pergunte : Ao iniciar uma instância no Amazon EC2, você deve especificar a sub-rede na qual iniciar a instância.</a:t>
            </a:r>
            <a:endParaRPr/>
          </a:p>
          <a:p>
            <a:pPr indent="0" lvl="0" marL="268288" marR="1127760" rtl="0" algn="l">
              <a:lnSpc>
                <a:spcPct val="110900"/>
              </a:lnSpc>
              <a:spcBef>
                <a:spcPts val="0"/>
              </a:spcBef>
              <a:spcAft>
                <a:spcPts val="0"/>
              </a:spcAft>
              <a:buNone/>
            </a:pPr>
            <a:r>
              <a:rPr lang="pt-BR" sz="1200">
                <a:solidFill>
                  <a:srgbClr val="232F3E"/>
                </a:solidFill>
                <a:latin typeface="Calibri"/>
                <a:ea typeface="Calibri"/>
                <a:cs typeface="Calibri"/>
                <a:sym typeface="Calibri"/>
              </a:rPr>
              <a:t>Isso é verdadeiro ou falso? Explique seu raciocínio.</a:t>
            </a:r>
            <a:endParaRPr/>
          </a:p>
          <a:p>
            <a:pPr indent="0" lvl="0" marL="268288" marR="1127760" rtl="0" algn="l">
              <a:lnSpc>
                <a:spcPct val="110900"/>
              </a:lnSpc>
              <a:spcBef>
                <a:spcPts val="0"/>
              </a:spcBef>
              <a:spcAft>
                <a:spcPts val="0"/>
              </a:spcAft>
              <a:buNone/>
            </a:pPr>
            <a:r>
              <a:rPr b="1" lang="pt-BR" sz="1200">
                <a:solidFill>
                  <a:srgbClr val="232F3E"/>
                </a:solidFill>
                <a:latin typeface="Calibri"/>
                <a:ea typeface="Calibri"/>
                <a:cs typeface="Calibri"/>
                <a:sym typeface="Calibri"/>
              </a:rPr>
              <a:t>[Resposta: Verdadeiro]</a:t>
            </a:r>
            <a:endParaRPr/>
          </a:p>
          <a:p>
            <a:pPr indent="0" lvl="0" marL="268288" marR="1127760" rtl="0" algn="l">
              <a:lnSpc>
                <a:spcPct val="110900"/>
              </a:lnSpc>
              <a:spcBef>
                <a:spcPts val="0"/>
              </a:spcBef>
              <a:spcAft>
                <a:spcPts val="0"/>
              </a:spcAft>
              <a:buNone/>
            </a:pPr>
            <a:r>
              <a:t/>
            </a:r>
            <a:endParaRPr b="1" sz="1200">
              <a:solidFill>
                <a:srgbClr val="232F3E"/>
              </a:solidFill>
              <a:latin typeface="Calibri"/>
              <a:ea typeface="Calibri"/>
              <a:cs typeface="Calibri"/>
              <a:sym typeface="Calibri"/>
            </a:endParaRPr>
          </a:p>
          <a:p>
            <a:pPr indent="-228600" lvl="0" marL="228600" marR="787400" rtl="0" algn="l">
              <a:lnSpc>
                <a:spcPct val="110900"/>
              </a:lnSpc>
              <a:spcBef>
                <a:spcPts val="0"/>
              </a:spcBef>
              <a:spcAft>
                <a:spcPts val="0"/>
              </a:spcAft>
              <a:buClr>
                <a:srgbClr val="232F3E"/>
              </a:buClr>
              <a:buSzPts val="1200"/>
              <a:buFont typeface="Calibri"/>
              <a:buAutoNum type="arabicPeriod" startAt="5"/>
            </a:pPr>
            <a:r>
              <a:rPr lang="pt-BR" sz="1200">
                <a:solidFill>
                  <a:srgbClr val="232F3E"/>
                </a:solidFill>
                <a:latin typeface="Calibri"/>
                <a:ea typeface="Calibri"/>
                <a:cs typeface="Calibri"/>
                <a:sym typeface="Calibri"/>
              </a:rPr>
              <a:t>Você usou tabelas de rota nesta atividade por qual dos seguintes motivos?</a:t>
            </a:r>
            <a:endParaRPr/>
          </a:p>
          <a:p>
            <a:pPr indent="-76200" lvl="0" marL="176213" marR="787400" rtl="0" algn="l">
              <a:lnSpc>
                <a:spcPct val="110900"/>
              </a:lnSpc>
              <a:spcBef>
                <a:spcPts val="0"/>
              </a:spcBef>
              <a:spcAft>
                <a:spcPts val="0"/>
              </a:spcAft>
              <a:buClr>
                <a:srgbClr val="232F3E"/>
              </a:buClr>
              <a:buSzPts val="1200"/>
              <a:buFont typeface="Calibri"/>
              <a:buAutoNum type="alphaLcPeriod"/>
            </a:pPr>
            <a:r>
              <a:rPr lang="pt-BR" sz="1200">
                <a:solidFill>
                  <a:srgbClr val="232F3E"/>
                </a:solidFill>
                <a:latin typeface="Calibri"/>
                <a:ea typeface="Calibri"/>
                <a:cs typeface="Calibri"/>
                <a:sym typeface="Calibri"/>
              </a:rPr>
              <a:t>para controlar para onde o tráfego da rede é direcionado</a:t>
            </a:r>
            <a:endParaRPr/>
          </a:p>
          <a:p>
            <a:pPr indent="-76200" lvl="0" marL="176213" marR="787400" rtl="0" algn="l">
              <a:lnSpc>
                <a:spcPct val="110900"/>
              </a:lnSpc>
              <a:spcBef>
                <a:spcPts val="0"/>
              </a:spcBef>
              <a:spcAft>
                <a:spcPts val="0"/>
              </a:spcAft>
              <a:buClr>
                <a:srgbClr val="232F3E"/>
              </a:buClr>
              <a:buSzPts val="1200"/>
              <a:buFont typeface="Calibri"/>
              <a:buAutoNum type="alphaLcPeriod"/>
            </a:pPr>
            <a:r>
              <a:rPr lang="pt-BR" sz="1200">
                <a:solidFill>
                  <a:srgbClr val="232F3E"/>
                </a:solidFill>
                <a:latin typeface="Calibri"/>
                <a:ea typeface="Calibri"/>
                <a:cs typeface="Calibri"/>
                <a:sym typeface="Calibri"/>
              </a:rPr>
              <a:t>para realizar a tradução de endereços de rede</a:t>
            </a:r>
            <a:endParaRPr/>
          </a:p>
          <a:p>
            <a:pPr indent="-76200" lvl="0" marL="176213" marR="787400" rtl="0" algn="l">
              <a:lnSpc>
                <a:spcPct val="110900"/>
              </a:lnSpc>
              <a:spcBef>
                <a:spcPts val="0"/>
              </a:spcBef>
              <a:spcAft>
                <a:spcPts val="0"/>
              </a:spcAft>
              <a:buClr>
                <a:srgbClr val="232F3E"/>
              </a:buClr>
              <a:buSzPts val="1200"/>
              <a:buFont typeface="Calibri"/>
              <a:buAutoNum type="alphaLcPeriod"/>
            </a:pPr>
            <a:r>
              <a:rPr lang="pt-BR" sz="1200">
                <a:solidFill>
                  <a:srgbClr val="232F3E"/>
                </a:solidFill>
                <a:latin typeface="Calibri"/>
                <a:ea typeface="Calibri"/>
                <a:cs typeface="Calibri"/>
                <a:sym typeface="Calibri"/>
              </a:rPr>
              <a:t>para isolar logicamente sua rede</a:t>
            </a:r>
            <a:endParaRPr/>
          </a:p>
          <a:p>
            <a:pPr indent="0" lvl="0" marL="176213" marR="787400" rtl="0" algn="l">
              <a:lnSpc>
                <a:spcPct val="110900"/>
              </a:lnSpc>
              <a:spcBef>
                <a:spcPts val="0"/>
              </a:spcBef>
              <a:spcAft>
                <a:spcPts val="0"/>
              </a:spcAft>
              <a:buNone/>
            </a:pPr>
            <a:r>
              <a:rPr lang="pt-BR" sz="1200">
                <a:solidFill>
                  <a:srgbClr val="232F3E"/>
                </a:solidFill>
                <a:latin typeface="Calibri"/>
                <a:ea typeface="Calibri"/>
                <a:cs typeface="Calibri"/>
                <a:sym typeface="Calibri"/>
              </a:rPr>
              <a:t>Pergunte: Você usou tabelas de rota nesta atividade por qual dos seguintes motivos? Explique seu raciocínio.</a:t>
            </a:r>
            <a:endParaRPr/>
          </a:p>
          <a:p>
            <a:pPr indent="0" lvl="0" marL="176213" marR="787400" rtl="0" algn="l">
              <a:lnSpc>
                <a:spcPct val="110900"/>
              </a:lnSpc>
              <a:spcBef>
                <a:spcPts val="0"/>
              </a:spcBef>
              <a:spcAft>
                <a:spcPts val="0"/>
              </a:spcAft>
              <a:buNone/>
            </a:pPr>
            <a:r>
              <a:rPr b="1" lang="pt-BR" sz="1200">
                <a:solidFill>
                  <a:srgbClr val="232F3E"/>
                </a:solidFill>
                <a:latin typeface="Calibri"/>
                <a:ea typeface="Calibri"/>
                <a:cs typeface="Calibri"/>
                <a:sym typeface="Calibri"/>
              </a:rPr>
              <a:t>[Resposta: para controlar para onde o tráfego da rede é direcionado]</a:t>
            </a:r>
            <a:endParaRPr/>
          </a:p>
          <a:p>
            <a:pPr indent="0" lvl="0" marL="176213" marR="787400" rtl="0" algn="l">
              <a:lnSpc>
                <a:spcPct val="110900"/>
              </a:lnSpc>
              <a:spcBef>
                <a:spcPts val="0"/>
              </a:spcBef>
              <a:spcAft>
                <a:spcPts val="0"/>
              </a:spcAft>
              <a:buNone/>
            </a:pPr>
            <a:r>
              <a:t/>
            </a:r>
            <a:endParaRPr b="1" sz="1200">
              <a:solidFill>
                <a:srgbClr val="232F3E"/>
              </a:solidFill>
              <a:latin typeface="Calibri"/>
              <a:ea typeface="Calibri"/>
              <a:cs typeface="Calibri"/>
              <a:sym typeface="Calibri"/>
            </a:endParaRPr>
          </a:p>
          <a:p>
            <a:pPr indent="-176213" lvl="0" marL="176213" marR="0" rtl="0" algn="l">
              <a:lnSpc>
                <a:spcPct val="100000"/>
              </a:lnSpc>
              <a:spcBef>
                <a:spcPts val="130"/>
              </a:spcBef>
              <a:spcAft>
                <a:spcPts val="0"/>
              </a:spcAft>
              <a:buNone/>
            </a:pPr>
            <a:r>
              <a:rPr lang="pt-BR" sz="1200">
                <a:solidFill>
                  <a:srgbClr val="232F3E"/>
                </a:solidFill>
                <a:latin typeface="Calibri"/>
                <a:ea typeface="Calibri"/>
                <a:cs typeface="Calibri"/>
                <a:sym typeface="Calibri"/>
              </a:rPr>
              <a:t>6. Uma chave pública que a AWS armazena e um arquivo de chave privada que você armazena permitem que você </a:t>
            </a:r>
            <a:endParaRPr/>
          </a:p>
          <a:p>
            <a:pPr indent="0" lvl="0" marL="176213" marR="0" rtl="0" algn="l">
              <a:lnSpc>
                <a:spcPct val="100000"/>
              </a:lnSpc>
              <a:spcBef>
                <a:spcPts val="130"/>
              </a:spcBef>
              <a:spcAft>
                <a:spcPts val="0"/>
              </a:spcAft>
              <a:buNone/>
            </a:pPr>
            <a:r>
              <a:rPr lang="pt-BR" sz="1200">
                <a:solidFill>
                  <a:srgbClr val="232F3E"/>
                </a:solidFill>
                <a:latin typeface="Calibri"/>
                <a:ea typeface="Calibri"/>
                <a:cs typeface="Calibri"/>
                <a:sym typeface="Calibri"/>
              </a:rPr>
              <a:t>se conecte à sua instância com segurança.</a:t>
            </a:r>
            <a:endParaRPr/>
          </a:p>
          <a:p>
            <a:pPr indent="0" lvl="0" marL="176213" marR="0" rtl="0" algn="l">
              <a:lnSpc>
                <a:spcPct val="100000"/>
              </a:lnSpc>
              <a:spcBef>
                <a:spcPts val="130"/>
              </a:spcBef>
              <a:spcAft>
                <a:spcPts val="0"/>
              </a:spcAft>
              <a:buNone/>
            </a:pPr>
            <a:r>
              <a:rPr lang="pt-BR" sz="1200">
                <a:solidFill>
                  <a:srgbClr val="232F3E"/>
                </a:solidFill>
                <a:latin typeface="Calibri"/>
                <a:ea typeface="Calibri"/>
                <a:cs typeface="Calibri"/>
                <a:sym typeface="Calibri"/>
              </a:rPr>
              <a:t>Pergunte : Uma chave pública que a AWS armazena e um arquivo de chave privada que você armazena permitem </a:t>
            </a:r>
            <a:endParaRPr/>
          </a:p>
          <a:p>
            <a:pPr indent="0" lvl="0" marL="176213" marR="0" rtl="0" algn="l">
              <a:lnSpc>
                <a:spcPct val="100000"/>
              </a:lnSpc>
              <a:spcBef>
                <a:spcPts val="130"/>
              </a:spcBef>
              <a:spcAft>
                <a:spcPts val="0"/>
              </a:spcAft>
              <a:buNone/>
            </a:pPr>
            <a:r>
              <a:rPr lang="pt-BR" sz="1200">
                <a:solidFill>
                  <a:srgbClr val="232F3E"/>
                </a:solidFill>
                <a:latin typeface="Calibri"/>
                <a:ea typeface="Calibri"/>
                <a:cs typeface="Calibri"/>
                <a:sym typeface="Calibri"/>
              </a:rPr>
              <a:t>que você se conecte à sua instância com segurança.</a:t>
            </a:r>
            <a:endParaRPr/>
          </a:p>
          <a:p>
            <a:pPr indent="0" lvl="0" marL="176213" marR="0" rtl="0" algn="l">
              <a:lnSpc>
                <a:spcPct val="100000"/>
              </a:lnSpc>
              <a:spcBef>
                <a:spcPts val="130"/>
              </a:spcBef>
              <a:spcAft>
                <a:spcPts val="0"/>
              </a:spcAft>
              <a:buNone/>
            </a:pPr>
            <a:r>
              <a:rPr lang="pt-BR" sz="1200">
                <a:solidFill>
                  <a:srgbClr val="232F3E"/>
                </a:solidFill>
                <a:latin typeface="Calibri"/>
                <a:ea typeface="Calibri"/>
                <a:cs typeface="Calibri"/>
                <a:sym typeface="Calibri"/>
              </a:rPr>
              <a:t>Isso é verdadeiro ou falso? Explique seu raciocínio.</a:t>
            </a:r>
            <a:endParaRPr/>
          </a:p>
          <a:p>
            <a:pPr indent="0" lvl="0" marL="176213" marR="0" rtl="0" algn="l">
              <a:lnSpc>
                <a:spcPct val="100000"/>
              </a:lnSpc>
              <a:spcBef>
                <a:spcPts val="130"/>
              </a:spcBef>
              <a:spcAft>
                <a:spcPts val="0"/>
              </a:spcAft>
              <a:buNone/>
            </a:pPr>
            <a:r>
              <a:rPr b="1" lang="pt-BR" sz="1200">
                <a:solidFill>
                  <a:srgbClr val="232F3E"/>
                </a:solidFill>
                <a:latin typeface="Calibri"/>
                <a:ea typeface="Calibri"/>
                <a:cs typeface="Calibri"/>
                <a:sym typeface="Calibri"/>
              </a:rPr>
              <a:t>[Resposta: Verdadeiro]</a:t>
            </a:r>
            <a:endParaRPr/>
          </a:p>
          <a:p>
            <a:pPr indent="0" lvl="0" marL="241300" marR="0" rtl="0" algn="l">
              <a:lnSpc>
                <a:spcPct val="100000"/>
              </a:lnSpc>
              <a:spcBef>
                <a:spcPts val="130"/>
              </a:spcBef>
              <a:spcAft>
                <a:spcPts val="0"/>
              </a:spcAft>
              <a:buNone/>
            </a:pPr>
            <a:r>
              <a:rPr lang="pt-BR" sz="1200">
                <a:solidFill>
                  <a:srgbClr val="232F3E"/>
                </a:solidFill>
                <a:latin typeface="Calibri"/>
                <a:ea typeface="Calibri"/>
                <a:cs typeface="Calibri"/>
                <a:sym typeface="Calibri"/>
              </a:rPr>
              <a:t> </a:t>
            </a:r>
            <a:endParaRPr/>
          </a:p>
          <a:p>
            <a:pPr indent="-176213" lvl="0" marL="176213" marR="3952875" rtl="0" algn="l">
              <a:lnSpc>
                <a:spcPct val="109800"/>
              </a:lnSpc>
              <a:spcBef>
                <a:spcPts val="0"/>
              </a:spcBef>
              <a:spcAft>
                <a:spcPts val="0"/>
              </a:spcAft>
              <a:buNone/>
            </a:pPr>
            <a:r>
              <a:rPr lang="pt-BR" sz="1200">
                <a:solidFill>
                  <a:srgbClr val="232F3E"/>
                </a:solidFill>
                <a:latin typeface="Calibri"/>
                <a:ea typeface="Calibri"/>
                <a:cs typeface="Calibri"/>
                <a:sym typeface="Calibri"/>
              </a:rPr>
              <a:t>7. Ao definir a atribuição automática de IP público  para habilitar, você ... Diga: Ao definir a atribuição automática de </a:t>
            </a:r>
            <a:endParaRPr/>
          </a:p>
          <a:p>
            <a:pPr indent="0" lvl="0" marL="176213" marR="3952875" rtl="0" algn="l">
              <a:lnSpc>
                <a:spcPct val="109800"/>
              </a:lnSpc>
              <a:spcBef>
                <a:spcPts val="0"/>
              </a:spcBef>
              <a:spcAft>
                <a:spcPts val="0"/>
              </a:spcAft>
              <a:buNone/>
            </a:pPr>
            <a:r>
              <a:rPr lang="pt-BR" sz="1200">
                <a:solidFill>
                  <a:srgbClr val="232F3E"/>
                </a:solidFill>
                <a:latin typeface="Calibri"/>
                <a:ea typeface="Calibri"/>
                <a:cs typeface="Calibri"/>
                <a:sym typeface="Calibri"/>
              </a:rPr>
              <a:t>IP público para habilitar, você ...</a:t>
            </a:r>
            <a:endParaRPr/>
          </a:p>
          <a:p>
            <a:pPr indent="0" lvl="0" marL="176213" marR="3952875" rtl="0" algn="l">
              <a:lnSpc>
                <a:spcPct val="109800"/>
              </a:lnSpc>
              <a:spcBef>
                <a:spcPts val="0"/>
              </a:spcBef>
              <a:spcAft>
                <a:spcPts val="0"/>
              </a:spcAft>
              <a:buNone/>
            </a:pPr>
            <a:r>
              <a:rPr b="1" lang="pt-BR" sz="1200">
                <a:solidFill>
                  <a:srgbClr val="232F3E"/>
                </a:solidFill>
                <a:latin typeface="Calibri"/>
                <a:ea typeface="Calibri"/>
                <a:cs typeface="Calibri"/>
                <a:sym typeface="Calibri"/>
              </a:rPr>
              <a:t>[Resposta: a atribuição automática de IP público permite que seu EC2 seja atribuído a um endereço IP público.</a:t>
            </a:r>
            <a:endParaRPr/>
          </a:p>
          <a:p>
            <a:pPr indent="0" lvl="0" marL="176213" marR="3952875" rtl="0" algn="l">
              <a:lnSpc>
                <a:spcPct val="109800"/>
              </a:lnSpc>
              <a:spcBef>
                <a:spcPts val="0"/>
              </a:spcBef>
              <a:spcAft>
                <a:spcPts val="0"/>
              </a:spcAft>
              <a:buNone/>
            </a:pPr>
            <a:r>
              <a:rPr b="1" lang="pt-BR" sz="1200">
                <a:solidFill>
                  <a:srgbClr val="232F3E"/>
                </a:solidFill>
                <a:latin typeface="Calibri"/>
                <a:ea typeface="Calibri"/>
                <a:cs typeface="Calibri"/>
                <a:sym typeface="Calibri"/>
              </a:rPr>
              <a:t>Se você não selecionar isso, seu EC2 não receberá um endereço IP público. Você receberá apenas um número </a:t>
            </a:r>
            <a:endParaRPr/>
          </a:p>
          <a:p>
            <a:pPr indent="0" lvl="0" marL="176213" marR="3952875" rtl="0" algn="l">
              <a:lnSpc>
                <a:spcPct val="109800"/>
              </a:lnSpc>
              <a:spcBef>
                <a:spcPts val="0"/>
              </a:spcBef>
              <a:spcAft>
                <a:spcPts val="0"/>
              </a:spcAft>
              <a:buNone/>
            </a:pPr>
            <a:r>
              <a:rPr b="1" lang="pt-BR" sz="1200">
                <a:solidFill>
                  <a:srgbClr val="232F3E"/>
                </a:solidFill>
                <a:latin typeface="Calibri"/>
                <a:ea typeface="Calibri"/>
                <a:cs typeface="Calibri"/>
                <a:sym typeface="Calibri"/>
              </a:rPr>
              <a:t>de recurso da Amazon (ARN) e um endereço IP privado</a:t>
            </a:r>
            <a:endParaRPr/>
          </a:p>
          <a:p>
            <a:pPr indent="0" lvl="0" marL="176213" marR="3952875" rtl="0" algn="l">
              <a:lnSpc>
                <a:spcPct val="109800"/>
              </a:lnSpc>
              <a:spcBef>
                <a:spcPts val="0"/>
              </a:spcBef>
              <a:spcAft>
                <a:spcPts val="0"/>
              </a:spcAft>
              <a:buNone/>
            </a:pPr>
            <a:r>
              <a:rPr b="1" lang="pt-BR" sz="1200">
                <a:solidFill>
                  <a:srgbClr val="232F3E"/>
                </a:solidFill>
                <a:latin typeface="Calibri"/>
                <a:ea typeface="Calibri"/>
                <a:cs typeface="Calibri"/>
                <a:sym typeface="Calibri"/>
              </a:rPr>
              <a:t>não é um endereço IP público.]</a:t>
            </a:r>
            <a:endParaRPr b="1" sz="1200">
              <a:solidFill>
                <a:srgbClr val="232F3E"/>
              </a:solidFill>
              <a:latin typeface="Calibri"/>
              <a:ea typeface="Calibri"/>
              <a:cs typeface="Calibri"/>
              <a:sym typeface="Calibri"/>
            </a:endParaRPr>
          </a:p>
          <a:p>
            <a:pPr indent="0" lvl="0" marL="241300" marR="0" rtl="0" algn="l">
              <a:lnSpc>
                <a:spcPct val="100000"/>
              </a:lnSpc>
              <a:spcBef>
                <a:spcPts val="0"/>
              </a:spcBef>
              <a:spcAft>
                <a:spcPts val="0"/>
              </a:spcAft>
              <a:buNone/>
            </a:pPr>
            <a:r>
              <a:t/>
            </a:r>
            <a:endParaRPr sz="1200">
              <a:solidFill>
                <a:srgbClr val="232F3E"/>
              </a:solidFill>
              <a:latin typeface="Calibri"/>
              <a:ea typeface="Calibri"/>
              <a:cs typeface="Calibri"/>
              <a:sym typeface="Calibri"/>
            </a:endParaRPr>
          </a:p>
          <a:p>
            <a:pPr indent="0" lvl="0" marL="0" marR="0" rtl="0" algn="l">
              <a:lnSpc>
                <a:spcPct val="100000"/>
              </a:lnSpc>
              <a:spcBef>
                <a:spcPts val="0"/>
              </a:spcBef>
              <a:spcAft>
                <a:spcPts val="0"/>
              </a:spcAft>
              <a:buNone/>
            </a:pPr>
            <a:r>
              <a:rPr b="1" lang="pt-BR" sz="1200">
                <a:solidFill>
                  <a:srgbClr val="232F3E"/>
                </a:solidFill>
                <a:latin typeface="Calibri"/>
                <a:ea typeface="Calibri"/>
                <a:cs typeface="Calibri"/>
                <a:sym typeface="Calibri"/>
              </a:rPr>
              <a:t>Avaliação baseada em desempenho</a:t>
            </a:r>
            <a:endParaRPr/>
          </a:p>
          <a:p>
            <a:pPr indent="0" lvl="0" marL="0" marR="0" rtl="0" algn="l">
              <a:lnSpc>
                <a:spcPct val="100000"/>
              </a:lnSpc>
              <a:spcBef>
                <a:spcPts val="0"/>
              </a:spcBef>
              <a:spcAft>
                <a:spcPts val="0"/>
              </a:spcAft>
              <a:buNone/>
            </a:pPr>
            <a:r>
              <a:rPr lang="pt-BR" sz="1200">
                <a:solidFill>
                  <a:srgbClr val="232F3E"/>
                </a:solidFill>
                <a:latin typeface="Calibri"/>
                <a:ea typeface="Calibri"/>
                <a:cs typeface="Calibri"/>
                <a:sym typeface="Calibri"/>
              </a:rPr>
              <a:t>Peça aos alunos que lancem um Amazon EC2 em uma nuvem privada virtual não padrão com base em suas </a:t>
            </a:r>
            <a:endParaRPr/>
          </a:p>
          <a:p>
            <a:pPr indent="0" lvl="0" marL="0" marR="0" rtl="0" algn="l">
              <a:lnSpc>
                <a:spcPct val="100000"/>
              </a:lnSpc>
              <a:spcBef>
                <a:spcPts val="0"/>
              </a:spcBef>
              <a:spcAft>
                <a:spcPts val="0"/>
              </a:spcAft>
              <a:buNone/>
            </a:pPr>
            <a:r>
              <a:rPr lang="pt-BR" sz="1200">
                <a:solidFill>
                  <a:srgbClr val="232F3E"/>
                </a:solidFill>
                <a:latin typeface="Calibri"/>
                <a:ea typeface="Calibri"/>
                <a:cs typeface="Calibri"/>
                <a:sym typeface="Calibri"/>
              </a:rPr>
              <a:t>próprias ideias. Conforme os alunos criam seus VPCs, peça-lhes que documentem seu trabalho com um diagrama </a:t>
            </a:r>
            <a:endParaRPr/>
          </a:p>
          <a:p>
            <a:pPr indent="0" lvl="0" marL="0" marR="0" rtl="0" algn="l">
              <a:lnSpc>
                <a:spcPct val="100000"/>
              </a:lnSpc>
              <a:spcBef>
                <a:spcPts val="0"/>
              </a:spcBef>
              <a:spcAft>
                <a:spcPts val="0"/>
              </a:spcAft>
              <a:buNone/>
            </a:pPr>
            <a:r>
              <a:rPr lang="pt-BR" sz="1200">
                <a:solidFill>
                  <a:srgbClr val="232F3E"/>
                </a:solidFill>
                <a:latin typeface="Calibri"/>
                <a:ea typeface="Calibri"/>
                <a:cs typeface="Calibri"/>
                <a:sym typeface="Calibri"/>
              </a:rPr>
              <a:t>que inclui rótulos e legendas.</a:t>
            </a:r>
            <a:endParaRPr sz="1200">
              <a:solidFill>
                <a:srgbClr val="232F3E"/>
              </a:solidFill>
              <a:latin typeface="Calibri"/>
              <a:ea typeface="Calibri"/>
              <a:cs typeface="Calibri"/>
              <a:sym typeface="Calibri"/>
            </a:endParaRPr>
          </a:p>
        </p:txBody>
      </p:sp>
      <p:sp>
        <p:nvSpPr>
          <p:cNvPr id="191" name="Google Shape;191;p18"/>
          <p:cNvSpPr txBox="1"/>
          <p:nvPr/>
        </p:nvSpPr>
        <p:spPr>
          <a:xfrm>
            <a:off x="0" y="9323230"/>
            <a:ext cx="7772400" cy="73517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050">
                <a:solidFill>
                  <a:schemeClr val="dk1"/>
                </a:solidFill>
                <a:latin typeface="Calibri"/>
                <a:ea typeface="Calibri"/>
                <a:cs typeface="Calibri"/>
                <a:sym typeface="Calibri"/>
              </a:rPr>
              <a:t>© 2020, Amazon Web Services, Inc. or its affiliates. All rights reserved</a:t>
            </a:r>
            <a:br>
              <a:rPr lang="pt-BR" sz="1050">
                <a:solidFill>
                  <a:schemeClr val="dk1"/>
                </a:solidFill>
                <a:latin typeface="Calibri"/>
                <a:ea typeface="Calibri"/>
                <a:cs typeface="Calibri"/>
                <a:sym typeface="Calibri"/>
              </a:rPr>
            </a:br>
            <a:fld id="{00000000-1234-1234-1234-123412341234}" type="slidenum">
              <a:rPr lang="pt-BR" sz="1050">
                <a:solidFill>
                  <a:srgbClr val="888888"/>
                </a:solidFill>
                <a:latin typeface="Calibri"/>
                <a:ea typeface="Calibri"/>
                <a:cs typeface="Calibri"/>
                <a:sym typeface="Calibri"/>
              </a:rPr>
              <a:t>‹#›</a:t>
            </a:fld>
            <a:endParaRPr sz="105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05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txBox="1"/>
          <p:nvPr/>
        </p:nvSpPr>
        <p:spPr>
          <a:xfrm>
            <a:off x="673100" y="1813052"/>
            <a:ext cx="4577080" cy="9798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rgbClr val="262626"/>
                </a:solidFill>
                <a:latin typeface="Arial"/>
                <a:ea typeface="Arial"/>
                <a:cs typeface="Arial"/>
                <a:sym typeface="Arial"/>
              </a:rPr>
              <a:t>Leia-me</a:t>
            </a:r>
            <a:endParaRPr/>
          </a:p>
          <a:p>
            <a:pPr indent="0" lvl="0" marL="12700" marR="0" rtl="0" algn="l">
              <a:lnSpc>
                <a:spcPct val="100000"/>
              </a:lnSpc>
              <a:spcBef>
                <a:spcPts val="100"/>
              </a:spcBef>
              <a:spcAft>
                <a:spcPts val="0"/>
              </a:spcAft>
              <a:buNone/>
            </a:pPr>
            <a:r>
              <a:t/>
            </a:r>
            <a:endParaRPr b="1" sz="1200">
              <a:solidFill>
                <a:srgbClr val="262626"/>
              </a:solidFill>
              <a:latin typeface="Arial"/>
              <a:ea typeface="Arial"/>
              <a:cs typeface="Arial"/>
              <a:sym typeface="Arial"/>
            </a:endParaRPr>
          </a:p>
          <a:p>
            <a:pPr indent="0" lvl="0" marL="12700" marR="0" rtl="0" algn="l">
              <a:lnSpc>
                <a:spcPct val="100000"/>
              </a:lnSpc>
              <a:spcBef>
                <a:spcPts val="100"/>
              </a:spcBef>
              <a:spcAft>
                <a:spcPts val="0"/>
              </a:spcAft>
              <a:buNone/>
            </a:pPr>
            <a:r>
              <a:rPr b="1" lang="pt-BR" sz="1200">
                <a:solidFill>
                  <a:srgbClr val="262626"/>
                </a:solidFill>
                <a:latin typeface="Arial"/>
                <a:ea typeface="Arial"/>
                <a:cs typeface="Arial"/>
                <a:sym typeface="Arial"/>
              </a:rPr>
              <a:t>BitBeat</a:t>
            </a:r>
            <a:r>
              <a:rPr lang="pt-BR" sz="1200">
                <a:solidFill>
                  <a:srgbClr val="262626"/>
                </a:solidFill>
                <a:latin typeface="Arial"/>
                <a:ea typeface="Arial"/>
                <a:cs typeface="Arial"/>
                <a:sym typeface="Arial"/>
              </a:rPr>
              <a:t> é uma nova startup que planeja conquistar a indústria fonográfica e o mundo com seu novo produto BitBanger, um aplicativo de mixagem de música baseado na web.</a:t>
            </a:r>
            <a:endParaRPr sz="1200">
              <a:solidFill>
                <a:schemeClr val="dk1"/>
              </a:solidFill>
              <a:latin typeface="Arial"/>
              <a:ea typeface="Arial"/>
              <a:cs typeface="Arial"/>
              <a:sym typeface="Arial"/>
            </a:endParaRPr>
          </a:p>
        </p:txBody>
      </p:sp>
      <p:sp>
        <p:nvSpPr>
          <p:cNvPr id="42" name="Google Shape;42;p2"/>
          <p:cNvSpPr txBox="1"/>
          <p:nvPr/>
        </p:nvSpPr>
        <p:spPr>
          <a:xfrm>
            <a:off x="673100" y="2956052"/>
            <a:ext cx="4552315" cy="1894301"/>
          </a:xfrm>
          <a:prstGeom prst="rect">
            <a:avLst/>
          </a:prstGeom>
          <a:noFill/>
          <a:ln>
            <a:noFill/>
          </a:ln>
        </p:spPr>
        <p:txBody>
          <a:bodyPr anchorCtr="0" anchor="t" bIns="0" lIns="0" spcFirstLastPara="1" rIns="0" wrap="square" tIns="9525">
            <a:spAutoFit/>
          </a:bodyPr>
          <a:lstStyle/>
          <a:p>
            <a:pPr indent="0" lvl="0" marL="12700" marR="5080" rtl="0" algn="l">
              <a:lnSpc>
                <a:spcPct val="101699"/>
              </a:lnSpc>
              <a:spcBef>
                <a:spcPts val="0"/>
              </a:spcBef>
              <a:spcAft>
                <a:spcPts val="0"/>
              </a:spcAft>
              <a:buNone/>
            </a:pPr>
            <a:r>
              <a:rPr lang="pt-BR" sz="1200">
                <a:solidFill>
                  <a:schemeClr val="dk1"/>
                </a:solidFill>
                <a:latin typeface="Arial"/>
                <a:ea typeface="Arial"/>
                <a:cs typeface="Arial"/>
                <a:sym typeface="Arial"/>
              </a:rPr>
              <a:t>Como o mais novo membro da equipe da nuvem </a:t>
            </a:r>
            <a:r>
              <a:rPr b="1" lang="pt-BR" sz="1200">
                <a:solidFill>
                  <a:schemeClr val="dk1"/>
                </a:solidFill>
                <a:latin typeface="Arial"/>
                <a:ea typeface="Arial"/>
                <a:cs typeface="Arial"/>
                <a:sym typeface="Arial"/>
              </a:rPr>
              <a:t>BitBeat</a:t>
            </a:r>
            <a:r>
              <a:rPr lang="pt-BR" sz="1200">
                <a:solidFill>
                  <a:schemeClr val="dk1"/>
                </a:solidFill>
                <a:latin typeface="Arial"/>
                <a:ea typeface="Arial"/>
                <a:cs typeface="Arial"/>
                <a:sym typeface="Arial"/>
              </a:rPr>
              <a:t>, você está encarregado de lançar a infraestrutura para fins de teste de software dentro da Amazon Virtual Private Cloud (Amazon VPC) padrão da organização. </a:t>
            </a:r>
            <a:endParaRPr/>
          </a:p>
          <a:p>
            <a:pPr indent="0" lvl="0" marL="12700" marR="5080" rtl="0" algn="l">
              <a:lnSpc>
                <a:spcPct val="101699"/>
              </a:lnSpc>
              <a:spcBef>
                <a:spcPts val="75"/>
              </a:spcBef>
              <a:spcAft>
                <a:spcPts val="0"/>
              </a:spcAft>
              <a:buNone/>
            </a:pPr>
            <a:r>
              <a:rPr lang="pt-BR" sz="1200">
                <a:solidFill>
                  <a:schemeClr val="dk1"/>
                </a:solidFill>
                <a:latin typeface="Arial"/>
                <a:ea typeface="Arial"/>
                <a:cs typeface="Arial"/>
                <a:sym typeface="Arial"/>
              </a:rPr>
              <a:t>Usar o </a:t>
            </a:r>
            <a:r>
              <a:rPr lang="pt-BR" sz="1200">
                <a:solidFill>
                  <a:srgbClr val="FF0000"/>
                </a:solidFill>
                <a:latin typeface="Arial"/>
                <a:ea typeface="Arial"/>
                <a:cs typeface="Arial"/>
                <a:sym typeface="Arial"/>
              </a:rPr>
              <a:t>Amazon VPC padrão </a:t>
            </a:r>
            <a:r>
              <a:rPr lang="pt-BR" sz="1200">
                <a:solidFill>
                  <a:schemeClr val="dk1"/>
                </a:solidFill>
                <a:latin typeface="Arial"/>
                <a:ea typeface="Arial"/>
                <a:cs typeface="Arial"/>
                <a:sym typeface="Arial"/>
              </a:rPr>
              <a:t>permite testes esporádicos.</a:t>
            </a:r>
            <a:endParaRPr/>
          </a:p>
          <a:p>
            <a:pPr indent="0" lvl="0" marL="12700" marR="5080" rtl="0" algn="l">
              <a:lnSpc>
                <a:spcPct val="101699"/>
              </a:lnSpc>
              <a:spcBef>
                <a:spcPts val="75"/>
              </a:spcBef>
              <a:spcAft>
                <a:spcPts val="0"/>
              </a:spcAft>
              <a:buNone/>
            </a:pPr>
            <a:r>
              <a:rPr lang="pt-BR" sz="1200">
                <a:solidFill>
                  <a:schemeClr val="dk1"/>
                </a:solidFill>
                <a:latin typeface="Arial"/>
                <a:ea typeface="Arial"/>
                <a:cs typeface="Arial"/>
                <a:sym typeface="Arial"/>
              </a:rPr>
              <a:t>As instâncias do Amazon Elastic Compute Cloud (Amazon EC2) que compõem a infraestrutura são ativadas rapidamente, usadas para teste e, em seguida, encerradas. (Você não precisa criar um Amazon VPC para testes intermitentes, pois não há requisitos de negócios de longo prazo.)</a:t>
            </a:r>
            <a:endParaRPr sz="1200">
              <a:solidFill>
                <a:schemeClr val="dk1"/>
              </a:solidFill>
              <a:latin typeface="Arial"/>
              <a:ea typeface="Arial"/>
              <a:cs typeface="Arial"/>
              <a:sym typeface="Arial"/>
            </a:endParaRPr>
          </a:p>
        </p:txBody>
      </p:sp>
      <p:sp>
        <p:nvSpPr>
          <p:cNvPr id="43" name="Google Shape;43;p2"/>
          <p:cNvSpPr txBox="1"/>
          <p:nvPr/>
        </p:nvSpPr>
        <p:spPr>
          <a:xfrm>
            <a:off x="638735" y="5029200"/>
            <a:ext cx="4415790" cy="1530355"/>
          </a:xfrm>
          <a:prstGeom prst="rect">
            <a:avLst/>
          </a:prstGeom>
          <a:noFill/>
          <a:ln>
            <a:noFill/>
          </a:ln>
        </p:spPr>
        <p:txBody>
          <a:bodyPr anchorCtr="0" anchor="t" bIns="0" lIns="0" spcFirstLastPara="1" rIns="0" wrap="square" tIns="9525">
            <a:spAutoFit/>
          </a:bodyPr>
          <a:lstStyle/>
          <a:p>
            <a:pPr indent="0" lvl="0" marL="12700" marR="5080" rtl="0" algn="l">
              <a:lnSpc>
                <a:spcPct val="101699"/>
              </a:lnSpc>
              <a:spcBef>
                <a:spcPts val="0"/>
              </a:spcBef>
              <a:spcAft>
                <a:spcPts val="0"/>
              </a:spcAft>
              <a:buNone/>
            </a:pPr>
            <a:r>
              <a:rPr lang="pt-BR" sz="1200">
                <a:solidFill>
                  <a:schemeClr val="dk1"/>
                </a:solidFill>
                <a:latin typeface="Arial"/>
                <a:ea typeface="Arial"/>
                <a:cs typeface="Arial"/>
                <a:sym typeface="Arial"/>
              </a:rPr>
              <a:t>Desde que você começou a trabalhar em sua tarefa, os requisitos de teste mudaram porque o novo projeto de reconhecimento de voz BitBeat está progredindo rapidamente.</a:t>
            </a:r>
            <a:endParaRPr/>
          </a:p>
          <a:p>
            <a:pPr indent="0" lvl="0" marL="12700" marR="5080" rtl="0" algn="l">
              <a:lnSpc>
                <a:spcPct val="101699"/>
              </a:lnSpc>
              <a:spcBef>
                <a:spcPts val="75"/>
              </a:spcBef>
              <a:spcAft>
                <a:spcPts val="0"/>
              </a:spcAft>
              <a:buNone/>
            </a:pPr>
            <a:r>
              <a:rPr lang="pt-BR" sz="1200">
                <a:solidFill>
                  <a:schemeClr val="dk1"/>
                </a:solidFill>
                <a:latin typeface="Arial"/>
                <a:ea typeface="Arial"/>
                <a:cs typeface="Arial"/>
                <a:sym typeface="Arial"/>
              </a:rPr>
              <a:t>Você é solicitado a </a:t>
            </a:r>
            <a:r>
              <a:rPr lang="pt-BR" sz="1200">
                <a:solidFill>
                  <a:srgbClr val="FF0000"/>
                </a:solidFill>
                <a:latin typeface="Arial"/>
                <a:ea typeface="Arial"/>
                <a:cs typeface="Arial"/>
                <a:sym typeface="Arial"/>
              </a:rPr>
              <a:t>criar uma nova VPC </a:t>
            </a:r>
            <a:r>
              <a:rPr lang="pt-BR" sz="1200">
                <a:solidFill>
                  <a:schemeClr val="dk1"/>
                </a:solidFill>
                <a:latin typeface="Arial"/>
                <a:ea typeface="Arial"/>
                <a:cs typeface="Arial"/>
                <a:sym typeface="Arial"/>
              </a:rPr>
              <a:t>no qual pode implantar uma instância do Amazon EC2 que pode ser usada para testes de longo prazo.</a:t>
            </a:r>
            <a:endParaRPr/>
          </a:p>
          <a:p>
            <a:pPr indent="0" lvl="0" marL="12700" marR="5080" rtl="0" algn="l">
              <a:lnSpc>
                <a:spcPct val="101699"/>
              </a:lnSpc>
              <a:spcBef>
                <a:spcPts val="75"/>
              </a:spcBef>
              <a:spcAft>
                <a:spcPts val="0"/>
              </a:spcAft>
              <a:buNone/>
            </a:pPr>
            <a:r>
              <a:rPr lang="pt-BR" sz="1200">
                <a:solidFill>
                  <a:schemeClr val="dk1"/>
                </a:solidFill>
                <a:latin typeface="Arial"/>
                <a:ea typeface="Arial"/>
                <a:cs typeface="Arial"/>
                <a:sym typeface="Arial"/>
              </a:rPr>
              <a:t>A infraestrutura de teste requer apenas uma instância do Amazon EC2.</a:t>
            </a:r>
            <a:endParaRPr sz="1200">
              <a:solidFill>
                <a:schemeClr val="dk1"/>
              </a:solidFill>
              <a:latin typeface="Arial"/>
              <a:ea typeface="Arial"/>
              <a:cs typeface="Arial"/>
              <a:sym typeface="Arial"/>
            </a:endParaRPr>
          </a:p>
        </p:txBody>
      </p:sp>
      <p:sp>
        <p:nvSpPr>
          <p:cNvPr id="44" name="Google Shape;44;p2"/>
          <p:cNvSpPr txBox="1"/>
          <p:nvPr/>
        </p:nvSpPr>
        <p:spPr>
          <a:xfrm>
            <a:off x="606107" y="6629400"/>
            <a:ext cx="4549775" cy="751168"/>
          </a:xfrm>
          <a:prstGeom prst="rect">
            <a:avLst/>
          </a:prstGeom>
          <a:noFill/>
          <a:ln>
            <a:noFill/>
          </a:ln>
        </p:spPr>
        <p:txBody>
          <a:bodyPr anchorCtr="0" anchor="t" bIns="0" lIns="0" spcFirstLastPara="1" rIns="0" wrap="square" tIns="9525">
            <a:spAutoFit/>
          </a:bodyPr>
          <a:lstStyle/>
          <a:p>
            <a:pPr indent="0" lvl="0" marL="12700" marR="5080" rtl="0" algn="just">
              <a:lnSpc>
                <a:spcPct val="101699"/>
              </a:lnSpc>
              <a:spcBef>
                <a:spcPts val="0"/>
              </a:spcBef>
              <a:spcAft>
                <a:spcPts val="0"/>
              </a:spcAft>
              <a:buNone/>
            </a:pPr>
            <a:r>
              <a:rPr lang="pt-BR" sz="1200">
                <a:solidFill>
                  <a:schemeClr val="dk1"/>
                </a:solidFill>
                <a:latin typeface="Arial"/>
                <a:ea typeface="Arial"/>
                <a:cs typeface="Arial"/>
                <a:sym typeface="Arial"/>
              </a:rPr>
              <a:t>Como implantar uma instância do Amazon EC2 em um VPC não padrão é diferente de usar o VPC padrão fornecido com a conta, esta é sua chance de colocar suas habilidades à prova e mostrar o que você pode fazer.</a:t>
            </a:r>
            <a:endParaRPr sz="1200">
              <a:solidFill>
                <a:schemeClr val="dk1"/>
              </a:solidFill>
              <a:latin typeface="Arial"/>
              <a:ea typeface="Arial"/>
              <a:cs typeface="Arial"/>
              <a:sym typeface="Arial"/>
            </a:endParaRPr>
          </a:p>
        </p:txBody>
      </p:sp>
      <p:sp>
        <p:nvSpPr>
          <p:cNvPr id="45" name="Google Shape;45;p2"/>
          <p:cNvSpPr/>
          <p:nvPr/>
        </p:nvSpPr>
        <p:spPr>
          <a:xfrm>
            <a:off x="5400040" y="1930514"/>
            <a:ext cx="2133600" cy="6311900"/>
          </a:xfrm>
          <a:custGeom>
            <a:rect b="b" l="l" r="r" t="t"/>
            <a:pathLst>
              <a:path extrusionOk="0" h="6311900" w="2133600">
                <a:moveTo>
                  <a:pt x="355605" y="0"/>
                </a:moveTo>
                <a:lnTo>
                  <a:pt x="2133601" y="0"/>
                </a:lnTo>
                <a:lnTo>
                  <a:pt x="2133601" y="5956303"/>
                </a:lnTo>
                <a:lnTo>
                  <a:pt x="2130354" y="6004555"/>
                </a:lnTo>
                <a:lnTo>
                  <a:pt x="2120898" y="6050835"/>
                </a:lnTo>
                <a:lnTo>
                  <a:pt x="2105656" y="6094718"/>
                </a:lnTo>
                <a:lnTo>
                  <a:pt x="2085050" y="6135780"/>
                </a:lnTo>
                <a:lnTo>
                  <a:pt x="2059506" y="6173599"/>
                </a:lnTo>
                <a:lnTo>
                  <a:pt x="2029447" y="6207749"/>
                </a:lnTo>
                <a:lnTo>
                  <a:pt x="1995296" y="6237809"/>
                </a:lnTo>
                <a:lnTo>
                  <a:pt x="1957478" y="6263353"/>
                </a:lnTo>
                <a:lnTo>
                  <a:pt x="1916415" y="6283958"/>
                </a:lnTo>
                <a:lnTo>
                  <a:pt x="1872532" y="6299201"/>
                </a:lnTo>
                <a:lnTo>
                  <a:pt x="1826253" y="6308657"/>
                </a:lnTo>
                <a:lnTo>
                  <a:pt x="1778001" y="6311903"/>
                </a:lnTo>
                <a:lnTo>
                  <a:pt x="0" y="6311903"/>
                </a:lnTo>
                <a:lnTo>
                  <a:pt x="0" y="355603"/>
                </a:lnTo>
                <a:lnTo>
                  <a:pt x="3246" y="307349"/>
                </a:lnTo>
                <a:lnTo>
                  <a:pt x="12702" y="261069"/>
                </a:lnTo>
                <a:lnTo>
                  <a:pt x="27945" y="217186"/>
                </a:lnTo>
                <a:lnTo>
                  <a:pt x="48550" y="176123"/>
                </a:lnTo>
                <a:lnTo>
                  <a:pt x="74094" y="138304"/>
                </a:lnTo>
                <a:lnTo>
                  <a:pt x="104154" y="104153"/>
                </a:lnTo>
                <a:lnTo>
                  <a:pt x="138305" y="74094"/>
                </a:lnTo>
                <a:lnTo>
                  <a:pt x="176124" y="48550"/>
                </a:lnTo>
                <a:lnTo>
                  <a:pt x="217187" y="27945"/>
                </a:lnTo>
                <a:lnTo>
                  <a:pt x="261071" y="12702"/>
                </a:lnTo>
                <a:lnTo>
                  <a:pt x="307351" y="3246"/>
                </a:lnTo>
                <a:lnTo>
                  <a:pt x="355605" y="0"/>
                </a:lnTo>
                <a:close/>
              </a:path>
            </a:pathLst>
          </a:custGeom>
          <a:noFill/>
          <a:ln cap="flat" cmpd="sng" w="19050">
            <a:solidFill>
              <a:srgbClr val="00B0F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txBox="1"/>
          <p:nvPr/>
        </p:nvSpPr>
        <p:spPr>
          <a:xfrm>
            <a:off x="5607354" y="3218180"/>
            <a:ext cx="171958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rgbClr val="262626"/>
                </a:solidFill>
                <a:latin typeface="Arial"/>
                <a:ea typeface="Arial"/>
                <a:cs typeface="Arial"/>
                <a:sym typeface="Arial"/>
              </a:rPr>
              <a:t>ANTES DE COMEÇAR</a:t>
            </a:r>
            <a:endParaRPr sz="1200">
              <a:solidFill>
                <a:schemeClr val="dk1"/>
              </a:solidFill>
              <a:latin typeface="Arial"/>
              <a:ea typeface="Arial"/>
              <a:cs typeface="Arial"/>
              <a:sym typeface="Arial"/>
            </a:endParaRPr>
          </a:p>
        </p:txBody>
      </p:sp>
      <p:sp>
        <p:nvSpPr>
          <p:cNvPr id="47" name="Google Shape;47;p2"/>
          <p:cNvSpPr txBox="1"/>
          <p:nvPr/>
        </p:nvSpPr>
        <p:spPr>
          <a:xfrm>
            <a:off x="5592571" y="3617467"/>
            <a:ext cx="1747520" cy="1079911"/>
          </a:xfrm>
          <a:prstGeom prst="rect">
            <a:avLst/>
          </a:prstGeom>
          <a:noFill/>
          <a:ln>
            <a:noFill/>
          </a:ln>
        </p:spPr>
        <p:txBody>
          <a:bodyPr anchorCtr="0" anchor="t" bIns="0" lIns="0" spcFirstLastPara="1" rIns="0" wrap="square" tIns="12700">
            <a:spAutoFit/>
          </a:bodyPr>
          <a:lstStyle/>
          <a:p>
            <a:pPr indent="0" lvl="0" marL="12700" marR="5080" rtl="0" algn="l">
              <a:lnSpc>
                <a:spcPct val="116700"/>
              </a:lnSpc>
              <a:spcBef>
                <a:spcPts val="0"/>
              </a:spcBef>
              <a:spcAft>
                <a:spcPts val="0"/>
              </a:spcAft>
              <a:buNone/>
            </a:pPr>
            <a:r>
              <a:rPr lang="pt-BR" sz="1200">
                <a:solidFill>
                  <a:srgbClr val="262626"/>
                </a:solidFill>
                <a:latin typeface="Arial"/>
                <a:ea typeface="Arial"/>
                <a:cs typeface="Arial"/>
                <a:sym typeface="Arial"/>
              </a:rPr>
              <a:t>Aqui estão algumas informações importantes que você deve saber antes de iniciar esta atividade prática.</a:t>
            </a:r>
            <a:endParaRPr sz="1200">
              <a:solidFill>
                <a:schemeClr val="dk1"/>
              </a:solidFill>
              <a:latin typeface="Arial"/>
              <a:ea typeface="Arial"/>
              <a:cs typeface="Arial"/>
              <a:sym typeface="Arial"/>
            </a:endParaRPr>
          </a:p>
        </p:txBody>
      </p:sp>
      <p:sp>
        <p:nvSpPr>
          <p:cNvPr id="48" name="Google Shape;48;p2"/>
          <p:cNvSpPr txBox="1"/>
          <p:nvPr/>
        </p:nvSpPr>
        <p:spPr>
          <a:xfrm>
            <a:off x="5592571" y="4717796"/>
            <a:ext cx="174752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rgbClr val="262626"/>
                </a:solidFill>
                <a:latin typeface="Carlito"/>
                <a:ea typeface="Carlito"/>
                <a:cs typeface="Carlito"/>
                <a:sym typeface="Carlito"/>
              </a:rPr>
              <a:t>Time de execução: </a:t>
            </a:r>
            <a:r>
              <a:rPr lang="pt-BR" sz="1200">
                <a:solidFill>
                  <a:srgbClr val="262626"/>
                </a:solidFill>
                <a:latin typeface="Carlito"/>
                <a:ea typeface="Carlito"/>
                <a:cs typeface="Carlito"/>
                <a:sym typeface="Carlito"/>
              </a:rPr>
              <a:t>60 min</a:t>
            </a:r>
            <a:endParaRPr sz="1200">
              <a:solidFill>
                <a:schemeClr val="dk1"/>
              </a:solidFill>
              <a:latin typeface="Carlito"/>
              <a:ea typeface="Carlito"/>
              <a:cs typeface="Carlito"/>
              <a:sym typeface="Carlito"/>
            </a:endParaRPr>
          </a:p>
        </p:txBody>
      </p:sp>
      <p:sp>
        <p:nvSpPr>
          <p:cNvPr id="49" name="Google Shape;49;p2"/>
          <p:cNvSpPr txBox="1"/>
          <p:nvPr/>
        </p:nvSpPr>
        <p:spPr>
          <a:xfrm>
            <a:off x="5592571" y="5114035"/>
            <a:ext cx="1584325" cy="641522"/>
          </a:xfrm>
          <a:prstGeom prst="rect">
            <a:avLst/>
          </a:prstGeom>
          <a:noFill/>
          <a:ln>
            <a:noFill/>
          </a:ln>
        </p:spPr>
        <p:txBody>
          <a:bodyPr anchorCtr="0" anchor="t" bIns="0" lIns="0" spcFirstLastPara="1" rIns="0" wrap="square" tIns="12050">
            <a:spAutoFit/>
          </a:bodyPr>
          <a:lstStyle/>
          <a:p>
            <a:pPr indent="0" lvl="0" marL="12700" marR="5080" rtl="0" algn="l">
              <a:lnSpc>
                <a:spcPct val="116900"/>
              </a:lnSpc>
              <a:spcBef>
                <a:spcPts val="0"/>
              </a:spcBef>
              <a:spcAft>
                <a:spcPts val="0"/>
              </a:spcAft>
              <a:buNone/>
            </a:pPr>
            <a:r>
              <a:rPr b="1" lang="pt-BR" sz="1200">
                <a:solidFill>
                  <a:srgbClr val="262626"/>
                </a:solidFill>
                <a:latin typeface="Arial"/>
                <a:ea typeface="Arial"/>
                <a:cs typeface="Arial"/>
                <a:sym typeface="Arial"/>
              </a:rPr>
              <a:t>Requisitos: </a:t>
            </a:r>
            <a:r>
              <a:rPr lang="pt-BR" sz="1200">
                <a:solidFill>
                  <a:srgbClr val="262626"/>
                </a:solidFill>
                <a:latin typeface="Arial"/>
                <a:ea typeface="Arial"/>
                <a:cs typeface="Arial"/>
                <a:sym typeface="Arial"/>
              </a:rPr>
              <a:t>você deve ter uma conta AWS Educate.</a:t>
            </a:r>
            <a:endParaRPr sz="1200">
              <a:solidFill>
                <a:schemeClr val="dk1"/>
              </a:solidFill>
              <a:latin typeface="Arial"/>
              <a:ea typeface="Arial"/>
              <a:cs typeface="Arial"/>
              <a:sym typeface="Arial"/>
            </a:endParaRPr>
          </a:p>
        </p:txBody>
      </p:sp>
      <p:sp>
        <p:nvSpPr>
          <p:cNvPr id="50" name="Google Shape;50;p2"/>
          <p:cNvSpPr txBox="1"/>
          <p:nvPr/>
        </p:nvSpPr>
        <p:spPr>
          <a:xfrm>
            <a:off x="5557645" y="6199589"/>
            <a:ext cx="1654175" cy="1098550"/>
          </a:xfrm>
          <a:prstGeom prst="rect">
            <a:avLst/>
          </a:prstGeom>
          <a:noFill/>
          <a:ln>
            <a:noFill/>
          </a:ln>
        </p:spPr>
        <p:txBody>
          <a:bodyPr anchorCtr="0" anchor="t" bIns="0" lIns="0" spcFirstLastPara="1" rIns="0" wrap="square" tIns="14600">
            <a:spAutoFit/>
          </a:bodyPr>
          <a:lstStyle/>
          <a:p>
            <a:pPr indent="0" lvl="0" marL="12700" marR="5080" rtl="0" algn="l">
              <a:lnSpc>
                <a:spcPct val="117100"/>
              </a:lnSpc>
              <a:spcBef>
                <a:spcPts val="0"/>
              </a:spcBef>
              <a:spcAft>
                <a:spcPts val="0"/>
              </a:spcAft>
              <a:buNone/>
            </a:pPr>
            <a:r>
              <a:rPr b="1" lang="pt-BR" sz="1200">
                <a:solidFill>
                  <a:srgbClr val="262626"/>
                </a:solidFill>
                <a:latin typeface="Arial"/>
                <a:ea typeface="Arial"/>
                <a:cs typeface="Arial"/>
                <a:sym typeface="Arial"/>
              </a:rPr>
              <a:t>Obtendo ajuda</a:t>
            </a:r>
            <a:r>
              <a:rPr lang="pt-BR" sz="1200">
                <a:solidFill>
                  <a:srgbClr val="262626"/>
                </a:solidFill>
                <a:latin typeface="Arial"/>
                <a:ea typeface="Arial"/>
                <a:cs typeface="Arial"/>
                <a:sym typeface="Arial"/>
              </a:rPr>
              <a:t>: se você tiver problemas ao concluir esta atividade, peça ajuda ao seu instrutor.</a:t>
            </a:r>
            <a:endParaRPr sz="1200">
              <a:solidFill>
                <a:schemeClr val="dk1"/>
              </a:solidFill>
              <a:latin typeface="Arial"/>
              <a:ea typeface="Arial"/>
              <a:cs typeface="Arial"/>
              <a:sym typeface="Arial"/>
            </a:endParaRPr>
          </a:p>
        </p:txBody>
      </p:sp>
      <p:sp>
        <p:nvSpPr>
          <p:cNvPr id="51" name="Google Shape;51;p2"/>
          <p:cNvSpPr/>
          <p:nvPr/>
        </p:nvSpPr>
        <p:spPr>
          <a:xfrm>
            <a:off x="6066790" y="2303731"/>
            <a:ext cx="797560" cy="6920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nvSpPr>
        <p:spPr>
          <a:xfrm>
            <a:off x="673100" y="1314643"/>
            <a:ext cx="6332855" cy="19107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Visão geral da tarefa</a:t>
            </a:r>
            <a:endParaRPr/>
          </a:p>
          <a:p>
            <a:pPr indent="0" lvl="0" marL="12700" marR="0" rtl="0" algn="l">
              <a:lnSpc>
                <a:spcPct val="100000"/>
              </a:lnSpc>
              <a:spcBef>
                <a:spcPts val="100"/>
              </a:spcBef>
              <a:spcAft>
                <a:spcPts val="0"/>
              </a:spcAft>
              <a:buNone/>
            </a:pPr>
            <a:r>
              <a:t/>
            </a:r>
            <a:endParaRPr b="1" sz="1200">
              <a:solidFill>
                <a:schemeClr val="dk1"/>
              </a:solidFill>
              <a:latin typeface="Arial"/>
              <a:ea typeface="Arial"/>
              <a:cs typeface="Arial"/>
              <a:sym typeface="Arial"/>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Nesta atividade, você vai criar uma nova nuvem privada virtual (VPC) e implantar uma instância do Amazon EC2 na rede que você criar. Devido aos seus requisitos de caso de uso do BitBeat, você não usará o VPC padrão nesta atividade. Você criará manualmente seu Amazon VPC, criará e iniciará um servidor da web usando uma instância t-2 micro do Amazon EC2 e implantará sua instância no Amazon VPC que você criar.</a:t>
            </a:r>
            <a:endParaRPr/>
          </a:p>
          <a:p>
            <a:pPr indent="0" lvl="0" marL="12700" marR="0" rtl="0" algn="l">
              <a:lnSpc>
                <a:spcPct val="100000"/>
              </a:lnSpc>
              <a:spcBef>
                <a:spcPts val="100"/>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Você criará o novo Amazon VPC sem usar a ferramenta Wizard ou VPC padrão e zonas de disponibilidade que o Amazon Web Services (AWS) fornece.</a:t>
            </a:r>
            <a:endParaRPr sz="1200">
              <a:solidFill>
                <a:schemeClr val="dk1"/>
              </a:solidFill>
              <a:latin typeface="Arial"/>
              <a:ea typeface="Arial"/>
              <a:cs typeface="Arial"/>
              <a:sym typeface="Arial"/>
            </a:endParaRPr>
          </a:p>
        </p:txBody>
      </p:sp>
      <p:sp>
        <p:nvSpPr>
          <p:cNvPr id="58" name="Google Shape;58;p3"/>
          <p:cNvSpPr txBox="1"/>
          <p:nvPr/>
        </p:nvSpPr>
        <p:spPr>
          <a:xfrm>
            <a:off x="685800" y="3383860"/>
            <a:ext cx="3886200" cy="166968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Objetivos da tarefa :</a:t>
            </a:r>
            <a:endParaRPr b="1" sz="1200">
              <a:solidFill>
                <a:schemeClr val="dk1"/>
              </a:solidFill>
              <a:latin typeface="Arial"/>
              <a:ea typeface="Arial"/>
              <a:cs typeface="Arial"/>
              <a:sym typeface="Arial"/>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Crie um Amazon VPC</a:t>
            </a:r>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Criar tabelas de rota</a:t>
            </a:r>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Configure e associe as tabelas de rota</a:t>
            </a:r>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Crie e anexe um gateway de internet (IGW)</a:t>
            </a:r>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Crie e lance um Amazon EC2</a:t>
            </a:r>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Crie um grupo de segurança</a:t>
            </a:r>
            <a:endParaRPr/>
          </a:p>
          <a:p>
            <a:pPr indent="-228600" lvl="0" marL="241300" marR="0" rtl="0" algn="l">
              <a:lnSpc>
                <a:spcPct val="100000"/>
              </a:lnSpc>
              <a:spcBef>
                <a:spcPts val="19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Teste sua página da web</a:t>
            </a:r>
            <a:endParaRPr/>
          </a:p>
        </p:txBody>
      </p:sp>
      <p:sp>
        <p:nvSpPr>
          <p:cNvPr id="59" name="Google Shape;59;p3"/>
          <p:cNvSpPr txBox="1"/>
          <p:nvPr/>
        </p:nvSpPr>
        <p:spPr>
          <a:xfrm>
            <a:off x="685800" y="5379885"/>
            <a:ext cx="5562600" cy="9874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Resultados de aprendizagem</a:t>
            </a:r>
            <a:endParaRPr/>
          </a:p>
          <a:p>
            <a:pPr indent="0" lvl="0" marL="12700" marR="0" rtl="0" algn="l">
              <a:lnSpc>
                <a:spcPct val="100000"/>
              </a:lnSpc>
              <a:spcBef>
                <a:spcPts val="100"/>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Você vai aprender como:</a:t>
            </a:r>
            <a:endParaRPr/>
          </a:p>
          <a:p>
            <a:pPr indent="-171450" lvl="0" marL="184150" marR="0" rtl="0" algn="l">
              <a:lnSpc>
                <a:spcPct val="100000"/>
              </a:lnSpc>
              <a:spcBef>
                <a:spcPts val="100"/>
              </a:spcBef>
              <a:spcAft>
                <a:spcPts val="0"/>
              </a:spcAft>
              <a:buClr>
                <a:schemeClr val="dk1"/>
              </a:buClr>
              <a:buSzPts val="1200"/>
              <a:buFont typeface="Arial"/>
              <a:buChar char="•"/>
            </a:pPr>
            <a:r>
              <a:rPr lang="pt-BR" sz="1200">
                <a:solidFill>
                  <a:schemeClr val="dk1"/>
                </a:solidFill>
                <a:latin typeface="Arial"/>
                <a:ea typeface="Arial"/>
                <a:cs typeface="Arial"/>
                <a:sym typeface="Arial"/>
              </a:rPr>
              <a:t>Criar um novo Amazon VPC completo</a:t>
            </a:r>
            <a:endParaRPr/>
          </a:p>
          <a:p>
            <a:pPr indent="-171450" lvl="0" marL="184150" marR="0" rtl="0" algn="l">
              <a:lnSpc>
                <a:spcPct val="100000"/>
              </a:lnSpc>
              <a:spcBef>
                <a:spcPts val="100"/>
              </a:spcBef>
              <a:spcAft>
                <a:spcPts val="0"/>
              </a:spcAft>
              <a:buClr>
                <a:schemeClr val="dk1"/>
              </a:buClr>
              <a:buSzPts val="1200"/>
              <a:buFont typeface="Arial"/>
              <a:buChar char="•"/>
            </a:pPr>
            <a:r>
              <a:rPr lang="pt-BR" sz="1200">
                <a:solidFill>
                  <a:schemeClr val="dk1"/>
                </a:solidFill>
                <a:latin typeface="Arial"/>
                <a:ea typeface="Arial"/>
                <a:cs typeface="Arial"/>
                <a:sym typeface="Arial"/>
              </a:rPr>
              <a:t>Provisione e inicie uma instância Amazon EC2 dentro do Amazon VPC</a:t>
            </a:r>
            <a:endParaRPr sz="1200">
              <a:solidFill>
                <a:schemeClr val="dk1"/>
              </a:solidFill>
              <a:latin typeface="Arial"/>
              <a:ea typeface="Arial"/>
              <a:cs typeface="Arial"/>
              <a:sym typeface="Arial"/>
            </a:endParaRPr>
          </a:p>
        </p:txBody>
      </p:sp>
      <p:sp>
        <p:nvSpPr>
          <p:cNvPr id="60" name="Google Shape;60;p3"/>
          <p:cNvSpPr/>
          <p:nvPr/>
        </p:nvSpPr>
        <p:spPr>
          <a:xfrm>
            <a:off x="685800" y="7153491"/>
            <a:ext cx="452755" cy="4527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txBox="1"/>
          <p:nvPr/>
        </p:nvSpPr>
        <p:spPr>
          <a:xfrm>
            <a:off x="1325372" y="7208011"/>
            <a:ext cx="1457960" cy="22698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pt-BR" sz="1400">
                <a:solidFill>
                  <a:schemeClr val="dk1"/>
                </a:solidFill>
                <a:latin typeface="Arial"/>
                <a:ea typeface="Arial"/>
                <a:cs typeface="Arial"/>
                <a:sym typeface="Arial"/>
              </a:rPr>
              <a:t>Mãos a obra</a:t>
            </a:r>
            <a:endParaRPr sz="1400">
              <a:solidFill>
                <a:schemeClr val="dk1"/>
              </a:solidFill>
              <a:latin typeface="Arial"/>
              <a:ea typeface="Arial"/>
              <a:cs typeface="Arial"/>
              <a:sym typeface="Arial"/>
            </a:endParaRPr>
          </a:p>
        </p:txBody>
      </p:sp>
      <p:sp>
        <p:nvSpPr>
          <p:cNvPr id="62" name="Google Shape;62;p3"/>
          <p:cNvSpPr txBox="1"/>
          <p:nvPr/>
        </p:nvSpPr>
        <p:spPr>
          <a:xfrm>
            <a:off x="5334000" y="3554096"/>
            <a:ext cx="2194560" cy="1208664"/>
          </a:xfrm>
          <a:prstGeom prst="rect">
            <a:avLst/>
          </a:prstGeom>
          <a:noFill/>
          <a:ln cap="flat" cmpd="sng" w="19050">
            <a:solidFill>
              <a:srgbClr val="FFC000"/>
            </a:solidFill>
            <a:prstDash val="solid"/>
            <a:round/>
            <a:headEnd len="sm" w="sm" type="none"/>
            <a:tailEnd len="sm" w="sm" type="none"/>
          </a:ln>
        </p:spPr>
        <p:txBody>
          <a:bodyPr anchorCtr="0" anchor="t" bIns="0" lIns="0" spcFirstLastPara="1" rIns="0" wrap="square" tIns="48875">
            <a:spAutoFit/>
          </a:bodyPr>
          <a:lstStyle/>
          <a:p>
            <a:pPr indent="0" lvl="0" marL="101600" marR="0" rtl="0" algn="l">
              <a:lnSpc>
                <a:spcPct val="100000"/>
              </a:lnSpc>
              <a:spcBef>
                <a:spcPts val="0"/>
              </a:spcBef>
              <a:spcAft>
                <a:spcPts val="0"/>
              </a:spcAft>
              <a:buNone/>
            </a:pPr>
            <a:r>
              <a:rPr b="1" lang="pt-BR" sz="1200">
                <a:solidFill>
                  <a:schemeClr val="dk1"/>
                </a:solidFill>
                <a:latin typeface="Arial"/>
                <a:ea typeface="Arial"/>
                <a:cs typeface="Arial"/>
                <a:sym typeface="Arial"/>
              </a:rPr>
              <a:t>Dica profissional</a:t>
            </a:r>
            <a:endParaRPr/>
          </a:p>
          <a:p>
            <a:pPr indent="0" lvl="0" marL="101600" marR="0" rtl="0" algn="l">
              <a:lnSpc>
                <a:spcPct val="100000"/>
              </a:lnSpc>
              <a:spcBef>
                <a:spcPts val="385"/>
              </a:spcBef>
              <a:spcAft>
                <a:spcPts val="0"/>
              </a:spcAft>
              <a:buNone/>
            </a:pPr>
            <a:r>
              <a:rPr lang="pt-BR" sz="1200">
                <a:solidFill>
                  <a:schemeClr val="dk1"/>
                </a:solidFill>
                <a:latin typeface="Arial"/>
                <a:ea typeface="Arial"/>
                <a:cs typeface="Arial"/>
                <a:sym typeface="Arial"/>
              </a:rPr>
              <a:t>A AWS cria um VPC padrão que está pronto para você usar para que você não precise criar e configurar seu próprio VPC.</a:t>
            </a:r>
            <a:endParaRPr sz="1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nvSpPr>
        <p:spPr>
          <a:xfrm>
            <a:off x="673100" y="1685035"/>
            <a:ext cx="5270500"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pt-BR" sz="1200">
                <a:solidFill>
                  <a:schemeClr val="dk1"/>
                </a:solidFill>
                <a:latin typeface="Carlito"/>
                <a:ea typeface="Carlito"/>
                <a:cs typeface="Carlito"/>
                <a:sym typeface="Carlito"/>
              </a:rPr>
              <a:t>O diagrama abaixo mostra a infraestrutura que você construirá nesta atividade:</a:t>
            </a:r>
            <a:endParaRPr sz="1200">
              <a:solidFill>
                <a:schemeClr val="dk1"/>
              </a:solidFill>
              <a:latin typeface="Carlito"/>
              <a:ea typeface="Carlito"/>
              <a:cs typeface="Carlito"/>
              <a:sym typeface="Carlito"/>
            </a:endParaRPr>
          </a:p>
        </p:txBody>
      </p:sp>
      <p:sp>
        <p:nvSpPr>
          <p:cNvPr id="69" name="Google Shape;69;p4"/>
          <p:cNvSpPr txBox="1"/>
          <p:nvPr/>
        </p:nvSpPr>
        <p:spPr>
          <a:xfrm>
            <a:off x="673100" y="4684267"/>
            <a:ext cx="6419100" cy="4536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Crie uma nuvem privada virtual</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Um Amazon VPC é uma rede virtual isolada logicamente de outras redes na nuvem AWS. Siga estas etapas para começar:</a:t>
            </a:r>
            <a:endParaRPr sz="1150">
              <a:solidFill>
                <a:schemeClr val="dk1"/>
              </a:solidFill>
              <a:latin typeface="Arial"/>
              <a:ea typeface="Arial"/>
              <a:cs typeface="Arial"/>
              <a:sym typeface="Arial"/>
            </a:endParaRPr>
          </a:p>
          <a:p>
            <a:pPr indent="-228600" lvl="0" marL="469900" marR="525145" rtl="0" algn="l">
              <a:lnSpc>
                <a:spcPct val="101699"/>
              </a:lnSpc>
              <a:spcBef>
                <a:spcPts val="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No </a:t>
            </a:r>
            <a:r>
              <a:rPr b="1" lang="pt-BR" sz="1200">
                <a:solidFill>
                  <a:schemeClr val="dk1"/>
                </a:solidFill>
              </a:rPr>
              <a:t>Página inicial do console</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encontre e selecione VPC na categoria </a:t>
            </a:r>
            <a:r>
              <a:rPr lang="pt-BR" sz="1200">
                <a:solidFill>
                  <a:schemeClr val="dk1"/>
                </a:solidFill>
              </a:rPr>
              <a:t>Redes e entrega de conteúdo</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lnSpc>
                <a:spcPct val="100000"/>
              </a:lnSpc>
              <a:spcBef>
                <a:spcPts val="2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Na página </a:t>
            </a:r>
            <a:r>
              <a:rPr b="1" lang="pt-BR" sz="1200">
                <a:solidFill>
                  <a:schemeClr val="dk1"/>
                </a:solidFill>
              </a:rPr>
              <a:t>Painel da VPC</a:t>
            </a:r>
            <a:r>
              <a:rPr lang="pt-BR" sz="1200">
                <a:solidFill>
                  <a:schemeClr val="dk1"/>
                </a:solidFill>
                <a:latin typeface="Arial"/>
                <a:ea typeface="Arial"/>
                <a:cs typeface="Arial"/>
                <a:sym typeface="Arial"/>
              </a:rPr>
              <a:t>, Busque e selecione </a:t>
            </a:r>
            <a:r>
              <a:rPr b="1" i="1" lang="pt-BR" sz="1200">
                <a:solidFill>
                  <a:srgbClr val="FF0000"/>
                </a:solidFill>
              </a:rPr>
              <a:t>Suas </a:t>
            </a:r>
            <a:r>
              <a:rPr b="1" i="1" lang="pt-BR" sz="1200">
                <a:solidFill>
                  <a:srgbClr val="FF0000"/>
                </a:solidFill>
                <a:latin typeface="Arial"/>
                <a:ea typeface="Arial"/>
                <a:cs typeface="Arial"/>
                <a:sym typeface="Arial"/>
              </a:rPr>
              <a:t>VPCs</a:t>
            </a:r>
            <a:r>
              <a:rPr i="1"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lnSpc>
                <a:spcPct val="100000"/>
              </a:lnSpc>
              <a:spcBef>
                <a:spcPts val="29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Cr</a:t>
            </a:r>
            <a:r>
              <a:rPr b="1" lang="pt-BR" sz="1200">
                <a:solidFill>
                  <a:schemeClr val="dk1"/>
                </a:solidFill>
              </a:rPr>
              <a:t>iar</a:t>
            </a:r>
            <a:r>
              <a:rPr b="1" lang="pt-BR" sz="1200">
                <a:solidFill>
                  <a:schemeClr val="dk1"/>
                </a:solidFill>
                <a:latin typeface="Arial"/>
                <a:ea typeface="Arial"/>
                <a:cs typeface="Arial"/>
                <a:sym typeface="Arial"/>
              </a:rPr>
              <a:t> VPC </a:t>
            </a:r>
            <a:r>
              <a:rPr lang="pt-BR" sz="1200">
                <a:solidFill>
                  <a:schemeClr val="dk1"/>
                </a:solidFill>
                <a:latin typeface="Arial"/>
                <a:ea typeface="Arial"/>
                <a:cs typeface="Arial"/>
                <a:sym typeface="Arial"/>
              </a:rPr>
              <a:t>com os seguintes atributos:</a:t>
            </a:r>
            <a:endParaRPr sz="1200">
              <a:solidFill>
                <a:schemeClr val="dk1"/>
              </a:solidFill>
              <a:latin typeface="Arial"/>
              <a:ea typeface="Arial"/>
              <a:cs typeface="Arial"/>
              <a:sym typeface="Arial"/>
            </a:endParaRPr>
          </a:p>
          <a:p>
            <a:pPr indent="-228600" lvl="1" marL="927100" marR="0" rtl="0" algn="l">
              <a:lnSpc>
                <a:spcPct val="100000"/>
              </a:lnSpc>
              <a:spcBef>
                <a:spcPts val="25"/>
              </a:spcBef>
              <a:spcAft>
                <a:spcPts val="0"/>
              </a:spcAft>
              <a:buClr>
                <a:schemeClr val="dk1"/>
              </a:buClr>
              <a:buSzPts val="1200"/>
              <a:buFont typeface="Arial"/>
              <a:buAutoNum type="alphaLcPeriod"/>
            </a:pPr>
            <a:r>
              <a:rPr b="1" lang="pt-BR" sz="1200">
                <a:solidFill>
                  <a:schemeClr val="dk1"/>
                </a:solidFill>
              </a:rPr>
              <a:t>T</a:t>
            </a:r>
            <a:r>
              <a:rPr b="1" i="0" lang="pt-BR" sz="1200" u="none" cap="none" strike="noStrike">
                <a:solidFill>
                  <a:schemeClr val="dk1"/>
                </a:solidFill>
                <a:latin typeface="Arial"/>
                <a:ea typeface="Arial"/>
                <a:cs typeface="Arial"/>
                <a:sym typeface="Arial"/>
              </a:rPr>
              <a:t>ag de nome: </a:t>
            </a:r>
            <a:r>
              <a:rPr b="1" i="0" lang="pt-BR" sz="1200" u="none" cap="none" strike="noStrike">
                <a:solidFill>
                  <a:schemeClr val="accent2"/>
                </a:solidFill>
                <a:latin typeface="Arial"/>
                <a:ea typeface="Arial"/>
                <a:cs typeface="Arial"/>
                <a:sym typeface="Arial"/>
              </a:rPr>
              <a:t>MinhaRedeVirtual</a:t>
            </a:r>
            <a:endParaRPr b="1" i="0" sz="1200" u="none" cap="none" strike="noStrike">
              <a:solidFill>
                <a:schemeClr val="accent2"/>
              </a:solidFill>
              <a:latin typeface="Arial"/>
              <a:ea typeface="Arial"/>
              <a:cs typeface="Arial"/>
              <a:sym typeface="Arial"/>
            </a:endParaRPr>
          </a:p>
          <a:p>
            <a:pPr indent="-228600" lvl="1" marL="927100" marR="0" rtl="0" algn="l">
              <a:lnSpc>
                <a:spcPct val="100000"/>
              </a:lnSpc>
              <a:spcBef>
                <a:spcPts val="25"/>
              </a:spcBef>
              <a:spcAft>
                <a:spcPts val="0"/>
              </a:spcAft>
              <a:buClr>
                <a:schemeClr val="dk1"/>
              </a:buClr>
              <a:buSzPts val="1200"/>
              <a:buFont typeface="Arial"/>
              <a:buAutoNum type="alphaLcPeriod"/>
            </a:pPr>
            <a:r>
              <a:rPr b="1" lang="pt-BR" sz="1200">
                <a:solidFill>
                  <a:schemeClr val="dk1"/>
                </a:solidFill>
              </a:rPr>
              <a:t>Bloco </a:t>
            </a:r>
            <a:r>
              <a:rPr b="1" i="0" lang="pt-BR" sz="1200" u="none" cap="none" strike="noStrike">
                <a:solidFill>
                  <a:schemeClr val="dk1"/>
                </a:solidFill>
                <a:latin typeface="Arial"/>
                <a:ea typeface="Arial"/>
                <a:cs typeface="Arial"/>
                <a:sym typeface="Arial"/>
              </a:rPr>
              <a:t>CIDR </a:t>
            </a:r>
            <a:r>
              <a:rPr b="1" lang="pt-BR" sz="1200">
                <a:solidFill>
                  <a:schemeClr val="dk1"/>
                </a:solidFill>
              </a:rPr>
              <a:t>IPv4</a:t>
            </a:r>
            <a:r>
              <a:rPr b="1" i="0" lang="pt-BR" sz="1200" u="none" cap="none" strike="noStrike">
                <a:solidFill>
                  <a:schemeClr val="dk1"/>
                </a:solidFill>
                <a:latin typeface="Arial"/>
                <a:ea typeface="Arial"/>
                <a:cs typeface="Arial"/>
                <a:sym typeface="Arial"/>
              </a:rPr>
              <a:t>: </a:t>
            </a:r>
            <a:r>
              <a:rPr b="0" i="0" lang="pt-BR" sz="1200" u="none" cap="none" strike="noStrike">
                <a:solidFill>
                  <a:srgbClr val="ED7D31"/>
                </a:solidFill>
                <a:latin typeface="Arial"/>
                <a:ea typeface="Arial"/>
                <a:cs typeface="Arial"/>
                <a:sym typeface="Arial"/>
              </a:rPr>
              <a:t>10.0.0.0/16</a:t>
            </a:r>
            <a:endParaRPr/>
          </a:p>
          <a:p>
            <a:pPr indent="-228600" lvl="1" marL="927100" marR="0" rtl="0" algn="l">
              <a:lnSpc>
                <a:spcPct val="100000"/>
              </a:lnSpc>
              <a:spcBef>
                <a:spcPts val="25"/>
              </a:spcBef>
              <a:spcAft>
                <a:spcPts val="0"/>
              </a:spcAft>
              <a:buClr>
                <a:schemeClr val="dk1"/>
              </a:buClr>
              <a:buSzPts val="1200"/>
              <a:buFont typeface="Arial"/>
              <a:buAutoNum type="alphaLcPeriod"/>
            </a:pPr>
            <a:r>
              <a:rPr b="1" lang="pt-BR" sz="1200">
                <a:solidFill>
                  <a:schemeClr val="dk1"/>
                </a:solidFill>
              </a:rPr>
              <a:t>Bloco </a:t>
            </a:r>
            <a:r>
              <a:rPr b="1" i="0" lang="pt-BR" sz="1200" u="none" cap="none" strike="noStrike">
                <a:solidFill>
                  <a:schemeClr val="dk1"/>
                </a:solidFill>
                <a:latin typeface="Arial"/>
                <a:ea typeface="Arial"/>
                <a:cs typeface="Arial"/>
                <a:sym typeface="Arial"/>
              </a:rPr>
              <a:t>CIDR </a:t>
            </a:r>
            <a:r>
              <a:rPr b="1" lang="pt-BR" sz="1200">
                <a:solidFill>
                  <a:schemeClr val="dk1"/>
                </a:solidFill>
              </a:rPr>
              <a:t>IPv6</a:t>
            </a:r>
            <a:r>
              <a:rPr b="1" i="0" lang="pt-BR" sz="1200" u="none" cap="none" strike="noStrike">
                <a:solidFill>
                  <a:schemeClr val="dk1"/>
                </a:solidFill>
                <a:latin typeface="Arial"/>
                <a:ea typeface="Arial"/>
                <a:cs typeface="Arial"/>
                <a:sym typeface="Arial"/>
              </a:rPr>
              <a:t>: </a:t>
            </a:r>
            <a:r>
              <a:rPr b="0" i="0" lang="pt-BR" sz="1200" u="none" cap="none" strike="noStrike">
                <a:solidFill>
                  <a:srgbClr val="ED7D31"/>
                </a:solidFill>
                <a:latin typeface="Arial"/>
                <a:ea typeface="Arial"/>
                <a:cs typeface="Arial"/>
                <a:sym typeface="Arial"/>
              </a:rPr>
              <a:t>No IPv6 CIDR block</a:t>
            </a:r>
            <a:endParaRPr b="1" i="0" sz="1200" u="none" cap="none" strike="noStrike">
              <a:solidFill>
                <a:schemeClr val="dk1"/>
              </a:solidFill>
              <a:latin typeface="Arial"/>
              <a:ea typeface="Arial"/>
              <a:cs typeface="Arial"/>
              <a:sym typeface="Arial"/>
            </a:endParaRPr>
          </a:p>
          <a:p>
            <a:pPr indent="-228600" lvl="1" marL="927100" marR="0" rtl="0" algn="l">
              <a:lnSpc>
                <a:spcPct val="100000"/>
              </a:lnSpc>
              <a:spcBef>
                <a:spcPts val="25"/>
              </a:spcBef>
              <a:spcAft>
                <a:spcPts val="0"/>
              </a:spcAft>
              <a:buClr>
                <a:schemeClr val="dk1"/>
              </a:buClr>
              <a:buSzPts val="1200"/>
              <a:buFont typeface="Arial"/>
              <a:buAutoNum type="alphaLcPeriod"/>
            </a:pPr>
            <a:r>
              <a:rPr b="1" lang="pt-BR" sz="1200">
                <a:solidFill>
                  <a:schemeClr val="dk1"/>
                </a:solidFill>
              </a:rPr>
              <a:t>Locação</a:t>
            </a:r>
            <a:r>
              <a:rPr b="1" i="0" lang="pt-BR" sz="1200" u="none" cap="none" strike="noStrike">
                <a:solidFill>
                  <a:schemeClr val="dk1"/>
                </a:solidFill>
                <a:latin typeface="Arial"/>
                <a:ea typeface="Arial"/>
                <a:cs typeface="Arial"/>
                <a:sym typeface="Arial"/>
              </a:rPr>
              <a:t>: </a:t>
            </a:r>
            <a:r>
              <a:rPr b="0" i="0" lang="pt-BR" sz="1200" u="none" cap="none" strike="noStrike">
                <a:solidFill>
                  <a:schemeClr val="dk1"/>
                </a:solidFill>
                <a:latin typeface="Arial"/>
                <a:ea typeface="Arial"/>
                <a:cs typeface="Arial"/>
                <a:sym typeface="Arial"/>
              </a:rPr>
              <a:t>Default</a:t>
            </a:r>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C</a:t>
            </a:r>
            <a:r>
              <a:rPr b="1" lang="pt-BR" sz="1200">
                <a:solidFill>
                  <a:schemeClr val="dk1"/>
                </a:solidFill>
              </a:rPr>
              <a:t>riar</a:t>
            </a:r>
            <a:r>
              <a:rPr b="1" lang="pt-BR" sz="1200">
                <a:solidFill>
                  <a:schemeClr val="dk1"/>
                </a:solidFill>
                <a:latin typeface="Arial"/>
                <a:ea typeface="Arial"/>
                <a:cs typeface="Arial"/>
                <a:sym typeface="Arial"/>
              </a:rPr>
              <a:t> VPC.</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0" lvl="0" marL="241300" marR="5080" rtl="0" algn="l">
              <a:lnSpc>
                <a:spcPct val="101699"/>
              </a:lnSpc>
              <a:spcBef>
                <a:spcPts val="0"/>
              </a:spcBef>
              <a:spcAft>
                <a:spcPts val="0"/>
              </a:spcAft>
              <a:buNone/>
            </a:pPr>
            <a:r>
              <a:rPr lang="pt-BR" sz="1200">
                <a:solidFill>
                  <a:schemeClr val="dk1"/>
                </a:solidFill>
                <a:latin typeface="Arial"/>
                <a:ea typeface="Arial"/>
                <a:cs typeface="Arial"/>
                <a:sym typeface="Arial"/>
              </a:rPr>
              <a:t>Agora que você criou sua </a:t>
            </a:r>
            <a:r>
              <a:rPr b="1" lang="pt-BR" sz="1200">
                <a:solidFill>
                  <a:schemeClr val="accent2"/>
                </a:solidFill>
                <a:latin typeface="Arial"/>
                <a:ea typeface="Arial"/>
                <a:cs typeface="Arial"/>
                <a:sym typeface="Arial"/>
              </a:rPr>
              <a:t>MinhaRedeVirtual</a:t>
            </a:r>
            <a:r>
              <a:rPr lang="pt-BR" sz="1200">
                <a:solidFill>
                  <a:schemeClr val="dk1"/>
                </a:solidFill>
                <a:latin typeface="Arial"/>
                <a:ea typeface="Arial"/>
                <a:cs typeface="Arial"/>
                <a:sym typeface="Arial"/>
              </a:rPr>
              <a:t> VPC, vamos </a:t>
            </a:r>
            <a:r>
              <a:rPr b="1" lang="pt-BR" sz="1200">
                <a:solidFill>
                  <a:srgbClr val="FF0000"/>
                </a:solidFill>
                <a:latin typeface="Arial"/>
                <a:ea typeface="Arial"/>
                <a:cs typeface="Arial"/>
                <a:sym typeface="Arial"/>
              </a:rPr>
              <a:t>criar sub-redes</a:t>
            </a:r>
            <a:r>
              <a:rPr lang="pt-BR" sz="1200">
                <a:solidFill>
                  <a:schemeClr val="dk1"/>
                </a:solidFill>
                <a:latin typeface="Arial"/>
                <a:ea typeface="Arial"/>
                <a:cs typeface="Arial"/>
                <a:sym typeface="Arial"/>
              </a:rPr>
              <a:t>, tabelas de roteamento, um gateway de Internet (IGW) e configurar as sub-redes e tabelas de roteamento necessárias.</a:t>
            </a:r>
            <a:endParaRPr/>
          </a:p>
          <a:p>
            <a:pPr indent="0" lvl="0" marL="241300" marR="5080" rtl="0" algn="l">
              <a:lnSpc>
                <a:spcPct val="101699"/>
              </a:lnSpc>
              <a:spcBef>
                <a:spcPts val="0"/>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b="1" lang="pt-BR" sz="1200">
                <a:solidFill>
                  <a:schemeClr val="dk1"/>
                </a:solidFill>
                <a:latin typeface="Arial"/>
                <a:ea typeface="Arial"/>
                <a:cs typeface="Arial"/>
                <a:sym typeface="Arial"/>
              </a:rPr>
              <a:t>Subtarefa: Sub-redes</a:t>
            </a:r>
            <a:endParaRPr b="1" sz="12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pt-BR" sz="1200">
                <a:solidFill>
                  <a:schemeClr val="dk1"/>
                </a:solidFill>
                <a:latin typeface="Arial"/>
                <a:ea typeface="Arial"/>
                <a:cs typeface="Arial"/>
                <a:sym typeface="Arial"/>
              </a:rPr>
              <a:t>As sub-redes contêm agrupamentos lógicos de recursos e geralmente são como você segmenta uma rede para segurança.</a:t>
            </a:r>
            <a:endParaRPr/>
          </a:p>
          <a:p>
            <a:pPr indent="0" lvl="0" marL="12700" marR="0" rtl="0" algn="l">
              <a:lnSpc>
                <a:spcPct val="100000"/>
              </a:lnSpc>
              <a:spcBef>
                <a:spcPts val="5"/>
              </a:spcBef>
              <a:spcAft>
                <a:spcPts val="0"/>
              </a:spcAft>
              <a:buNone/>
            </a:pPr>
            <a:r>
              <a:rPr lang="pt-BR" sz="1200">
                <a:solidFill>
                  <a:schemeClr val="dk1"/>
                </a:solidFill>
                <a:latin typeface="Arial"/>
                <a:ea typeface="Arial"/>
                <a:cs typeface="Arial"/>
                <a:sym typeface="Arial"/>
              </a:rPr>
              <a:t>Uma sub-rede pública é uma sub-rede associada a </a:t>
            </a:r>
            <a:r>
              <a:rPr lang="pt-BR" sz="1200">
                <a:solidFill>
                  <a:srgbClr val="FF0000"/>
                </a:solidFill>
                <a:latin typeface="Arial"/>
                <a:ea typeface="Arial"/>
                <a:cs typeface="Arial"/>
                <a:sym typeface="Arial"/>
              </a:rPr>
              <a:t>uma tabela de rotas que tem uma rota para a Internet </a:t>
            </a:r>
            <a:r>
              <a:rPr lang="pt-BR" sz="1200">
                <a:solidFill>
                  <a:schemeClr val="dk1"/>
                </a:solidFill>
                <a:latin typeface="Arial"/>
                <a:ea typeface="Arial"/>
                <a:cs typeface="Arial"/>
                <a:sym typeface="Arial"/>
              </a:rPr>
              <a:t>por meio de um </a:t>
            </a:r>
            <a:r>
              <a:rPr b="1" lang="pt-BR" sz="1200">
                <a:solidFill>
                  <a:schemeClr val="dk1"/>
                </a:solidFill>
                <a:latin typeface="Arial"/>
                <a:ea typeface="Arial"/>
                <a:cs typeface="Arial"/>
                <a:sym typeface="Arial"/>
              </a:rPr>
              <a:t>Interne gateway</a:t>
            </a:r>
            <a:r>
              <a:rPr lang="pt-BR" sz="1200">
                <a:solidFill>
                  <a:schemeClr val="dk1"/>
                </a:solidFill>
                <a:latin typeface="Arial"/>
                <a:ea typeface="Arial"/>
                <a:cs typeface="Arial"/>
                <a:sym typeface="Arial"/>
              </a:rPr>
              <a:t>.</a:t>
            </a:r>
            <a:endParaRPr/>
          </a:p>
          <a:p>
            <a:pPr indent="0" lvl="0" marL="12700" marR="0" rtl="0" algn="l">
              <a:lnSpc>
                <a:spcPct val="100000"/>
              </a:lnSpc>
              <a:spcBef>
                <a:spcPts val="5"/>
              </a:spcBef>
              <a:spcAft>
                <a:spcPts val="0"/>
              </a:spcAft>
              <a:buNone/>
            </a:pPr>
            <a:r>
              <a:rPr lang="pt-BR" sz="1200">
                <a:solidFill>
                  <a:schemeClr val="dk1"/>
                </a:solidFill>
                <a:latin typeface="Arial"/>
                <a:ea typeface="Arial"/>
                <a:cs typeface="Arial"/>
                <a:sym typeface="Arial"/>
              </a:rPr>
              <a:t>A sub-rede pública é onde você iniciará a instância Amazon EC2 do </a:t>
            </a:r>
            <a:r>
              <a:rPr b="1" lang="pt-BR" sz="1200">
                <a:solidFill>
                  <a:schemeClr val="dk1"/>
                </a:solidFill>
                <a:latin typeface="Arial"/>
                <a:ea typeface="Arial"/>
                <a:cs typeface="Arial"/>
                <a:sym typeface="Arial"/>
              </a:rPr>
              <a:t>BitBeat</a:t>
            </a:r>
            <a:r>
              <a:rPr lang="pt-BR" sz="1200">
                <a:solidFill>
                  <a:schemeClr val="dk1"/>
                </a:solidFill>
                <a:latin typeface="Arial"/>
                <a:ea typeface="Arial"/>
                <a:cs typeface="Arial"/>
                <a:sym typeface="Arial"/>
              </a:rPr>
              <a:t>.</a:t>
            </a:r>
            <a:endParaRPr/>
          </a:p>
          <a:p>
            <a:pPr indent="0" lvl="0" marL="12700" marR="83820" rtl="0" algn="l">
              <a:lnSpc>
                <a:spcPct val="101699"/>
              </a:lnSpc>
              <a:spcBef>
                <a:spcPts val="0"/>
              </a:spcBef>
              <a:spcAft>
                <a:spcPts val="0"/>
              </a:spcAft>
              <a:buNone/>
            </a:pPr>
            <a:r>
              <a:rPr lang="pt-BR" sz="1200">
                <a:solidFill>
                  <a:schemeClr val="dk1"/>
                </a:solidFill>
                <a:latin typeface="Arial"/>
                <a:ea typeface="Arial"/>
                <a:cs typeface="Arial"/>
                <a:sym typeface="Arial"/>
              </a:rPr>
              <a:t>Siga estas etapas para começar:</a:t>
            </a:r>
            <a:endParaRPr sz="1200">
              <a:solidFill>
                <a:schemeClr val="dk1"/>
              </a:solidFill>
              <a:latin typeface="Arial"/>
              <a:ea typeface="Arial"/>
              <a:cs typeface="Arial"/>
              <a:sym typeface="Arial"/>
            </a:endParaRPr>
          </a:p>
        </p:txBody>
      </p:sp>
      <p:sp>
        <p:nvSpPr>
          <p:cNvPr id="70" name="Google Shape;70;p4"/>
          <p:cNvSpPr/>
          <p:nvPr/>
        </p:nvSpPr>
        <p:spPr>
          <a:xfrm>
            <a:off x="2133601" y="1882525"/>
            <a:ext cx="3429000" cy="27655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nvSpPr>
        <p:spPr>
          <a:xfrm>
            <a:off x="673100" y="1685035"/>
            <a:ext cx="6358800" cy="5076000"/>
          </a:xfrm>
          <a:prstGeom prst="rect">
            <a:avLst/>
          </a:prstGeom>
          <a:noFill/>
          <a:ln>
            <a:noFill/>
          </a:ln>
        </p:spPr>
        <p:txBody>
          <a:bodyPr anchorCtr="0" anchor="t" bIns="0" lIns="0" spcFirstLastPara="1" rIns="0" wrap="square" tIns="12700">
            <a:spAutoFit/>
          </a:bodyPr>
          <a:lstStyle/>
          <a:p>
            <a:pPr indent="-228600" lvl="0" marL="46990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No </a:t>
            </a:r>
            <a:r>
              <a:rPr b="1" lang="pt-BR" sz="1200">
                <a:solidFill>
                  <a:schemeClr val="dk1"/>
                </a:solidFill>
              </a:rPr>
              <a:t>Painel da VPC</a:t>
            </a:r>
            <a:r>
              <a:rPr b="1" lang="pt-BR" sz="1200">
                <a:solidFill>
                  <a:schemeClr val="dk1"/>
                </a:solidFill>
                <a:latin typeface="Arial"/>
                <a:ea typeface="Arial"/>
                <a:cs typeface="Arial"/>
                <a:sym typeface="Arial"/>
              </a:rPr>
              <a:t>,</a:t>
            </a:r>
            <a:r>
              <a:rPr lang="pt-BR" sz="1200">
                <a:solidFill>
                  <a:schemeClr val="dk1"/>
                </a:solidFill>
                <a:latin typeface="Arial"/>
                <a:ea typeface="Arial"/>
                <a:cs typeface="Arial"/>
                <a:sym typeface="Arial"/>
              </a:rPr>
              <a:t> clique na opção </a:t>
            </a:r>
            <a:r>
              <a:rPr b="1" lang="pt-BR" sz="1200">
                <a:solidFill>
                  <a:schemeClr val="dk1"/>
                </a:solidFill>
                <a:latin typeface="Arial"/>
                <a:ea typeface="Arial"/>
                <a:cs typeface="Arial"/>
                <a:sym typeface="Arial"/>
              </a:rPr>
              <a:t>Sub-redes</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rPr>
              <a:t>Criar sub-rede</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e criar uma sub-rede pública com os seguintes atributos:</a:t>
            </a:r>
            <a:endParaRPr sz="1200">
              <a:solidFill>
                <a:schemeClr val="dk1"/>
              </a:solidFill>
              <a:latin typeface="Arial"/>
              <a:ea typeface="Arial"/>
              <a:cs typeface="Arial"/>
              <a:sym typeface="Arial"/>
            </a:endParaRPr>
          </a:p>
          <a:p>
            <a:pPr indent="0" lvl="0" marL="698500" rtl="0" algn="l">
              <a:spcBef>
                <a:spcPts val="25"/>
              </a:spcBef>
              <a:spcAft>
                <a:spcPts val="0"/>
              </a:spcAft>
              <a:buNone/>
            </a:pPr>
            <a:r>
              <a:t/>
            </a:r>
            <a:endParaRPr b="1" sz="1200">
              <a:solidFill>
                <a:schemeClr val="dk1"/>
              </a:solidFill>
            </a:endParaRPr>
          </a:p>
          <a:p>
            <a:pPr indent="0" lvl="0" marL="698500" rtl="0" algn="l">
              <a:spcBef>
                <a:spcPts val="25"/>
              </a:spcBef>
              <a:spcAft>
                <a:spcPts val="0"/>
              </a:spcAft>
              <a:buNone/>
            </a:pPr>
            <a:r>
              <a:rPr b="1" lang="pt-BR" sz="1200">
                <a:solidFill>
                  <a:schemeClr val="dk1"/>
                </a:solidFill>
              </a:rPr>
              <a:t>ID da </a:t>
            </a:r>
            <a:r>
              <a:rPr b="1" lang="pt-BR" sz="1200">
                <a:solidFill>
                  <a:schemeClr val="dk1"/>
                </a:solidFill>
              </a:rPr>
              <a:t>VPC: </a:t>
            </a:r>
            <a:r>
              <a:rPr lang="pt-BR" sz="1200">
                <a:solidFill>
                  <a:schemeClr val="accent2"/>
                </a:solidFill>
              </a:rPr>
              <a:t>Selecione a VPC “MinhaRedeVirtual”</a:t>
            </a:r>
            <a:endParaRPr b="1" sz="1200">
              <a:solidFill>
                <a:schemeClr val="dk1"/>
              </a:solidFill>
            </a:endParaRPr>
          </a:p>
          <a:p>
            <a:pPr indent="0" lvl="0" marL="698500" marR="0" rtl="0" algn="l">
              <a:lnSpc>
                <a:spcPct val="100000"/>
              </a:lnSpc>
              <a:spcBef>
                <a:spcPts val="20"/>
              </a:spcBef>
              <a:spcAft>
                <a:spcPts val="0"/>
              </a:spcAft>
              <a:buNone/>
            </a:pPr>
            <a:r>
              <a:rPr b="1" lang="pt-BR" sz="1200">
                <a:solidFill>
                  <a:schemeClr val="dk1"/>
                </a:solidFill>
                <a:latin typeface="Arial"/>
                <a:ea typeface="Arial"/>
                <a:cs typeface="Arial"/>
                <a:sym typeface="Arial"/>
              </a:rPr>
              <a:t>Name tag: </a:t>
            </a:r>
            <a:r>
              <a:rPr lang="pt-BR" sz="1200">
                <a:solidFill>
                  <a:srgbClr val="ED7D31"/>
                </a:solidFill>
                <a:latin typeface="Arial"/>
                <a:ea typeface="Arial"/>
                <a:cs typeface="Arial"/>
                <a:sym typeface="Arial"/>
              </a:rPr>
              <a:t>Subnet-Publica</a:t>
            </a:r>
            <a:endParaRPr b="1" sz="1200">
              <a:solidFill>
                <a:schemeClr val="dk1"/>
              </a:solidFill>
            </a:endParaRPr>
          </a:p>
          <a:p>
            <a:pPr indent="0" lvl="0" marL="698500" marR="0" rtl="0" algn="l">
              <a:lnSpc>
                <a:spcPct val="100000"/>
              </a:lnSpc>
              <a:spcBef>
                <a:spcPts val="25"/>
              </a:spcBef>
              <a:spcAft>
                <a:spcPts val="0"/>
              </a:spcAft>
              <a:buNone/>
            </a:pPr>
            <a:r>
              <a:rPr b="1" lang="pt-BR" sz="1200">
                <a:solidFill>
                  <a:schemeClr val="dk1"/>
                </a:solidFill>
              </a:rPr>
              <a:t>Zona de disponibilidade</a:t>
            </a:r>
            <a:r>
              <a:rPr b="1" lang="pt-BR" sz="1200">
                <a:solidFill>
                  <a:schemeClr val="dk1"/>
                </a:solidFill>
                <a:latin typeface="Arial"/>
                <a:ea typeface="Arial"/>
                <a:cs typeface="Arial"/>
                <a:sym typeface="Arial"/>
              </a:rPr>
              <a:t>: </a:t>
            </a:r>
            <a:r>
              <a:rPr lang="pt-BR" sz="1200">
                <a:solidFill>
                  <a:srgbClr val="ED7D31"/>
                </a:solidFill>
                <a:latin typeface="Arial"/>
                <a:ea typeface="Arial"/>
                <a:cs typeface="Arial"/>
                <a:sym typeface="Arial"/>
              </a:rPr>
              <a:t>us-east-1a</a:t>
            </a:r>
            <a:endParaRPr sz="1200">
              <a:solidFill>
                <a:schemeClr val="dk1"/>
              </a:solidFill>
              <a:latin typeface="Arial"/>
              <a:ea typeface="Arial"/>
              <a:cs typeface="Arial"/>
              <a:sym typeface="Arial"/>
            </a:endParaRPr>
          </a:p>
          <a:p>
            <a:pPr indent="0" lvl="0" marL="676275" marR="0" rtl="0" algn="l">
              <a:lnSpc>
                <a:spcPct val="100000"/>
              </a:lnSpc>
              <a:spcBef>
                <a:spcPts val="25"/>
              </a:spcBef>
              <a:spcAft>
                <a:spcPts val="0"/>
              </a:spcAft>
              <a:buNone/>
            </a:pPr>
            <a:r>
              <a:rPr b="1" lang="pt-BR" sz="1200">
                <a:solidFill>
                  <a:schemeClr val="dk1"/>
                </a:solidFill>
                <a:latin typeface="Arial"/>
                <a:ea typeface="Arial"/>
                <a:cs typeface="Arial"/>
                <a:sym typeface="Arial"/>
              </a:rPr>
              <a:t>IPv4 CIDR block*: </a:t>
            </a:r>
            <a:r>
              <a:rPr lang="pt-BR" sz="1200">
                <a:solidFill>
                  <a:srgbClr val="ED7D31"/>
                </a:solidFill>
                <a:latin typeface="Arial"/>
                <a:ea typeface="Arial"/>
                <a:cs typeface="Arial"/>
                <a:sym typeface="Arial"/>
              </a:rPr>
              <a:t>10.0.1.0/24</a:t>
            </a:r>
            <a:endParaRPr sz="1200">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startAt="3"/>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Create</a:t>
            </a:r>
            <a:r>
              <a:rPr lang="pt-BR" sz="1200">
                <a:solidFill>
                  <a:schemeClr val="dk1"/>
                </a:solidFill>
                <a:latin typeface="Arial"/>
                <a:ea typeface="Arial"/>
                <a:cs typeface="Arial"/>
                <a:sym typeface="Arial"/>
              </a:rPr>
              <a:t>, depois </a:t>
            </a:r>
            <a:r>
              <a:rPr b="1" lang="pt-BR" sz="1200">
                <a:solidFill>
                  <a:schemeClr val="dk1"/>
                </a:solidFill>
                <a:latin typeface="Arial"/>
                <a:ea typeface="Arial"/>
                <a:cs typeface="Arial"/>
                <a:sym typeface="Arial"/>
              </a:rPr>
              <a:t>Close</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Crie uma nova </a:t>
            </a:r>
            <a:r>
              <a:rPr b="1" lang="pt-BR" sz="1200">
                <a:solidFill>
                  <a:schemeClr val="dk1"/>
                </a:solidFill>
                <a:latin typeface="Arial"/>
                <a:ea typeface="Arial"/>
                <a:cs typeface="Arial"/>
                <a:sym typeface="Arial"/>
              </a:rPr>
              <a:t>Subnet Private </a:t>
            </a:r>
            <a:r>
              <a:rPr lang="pt-BR" sz="1200">
                <a:solidFill>
                  <a:schemeClr val="dk1"/>
                </a:solidFill>
                <a:latin typeface="Arial"/>
                <a:ea typeface="Arial"/>
                <a:cs typeface="Arial"/>
                <a:sym typeface="Arial"/>
              </a:rPr>
              <a:t>repetindo os passos 1 ao 3:</a:t>
            </a:r>
            <a:endParaRPr/>
          </a:p>
          <a:p>
            <a:pPr indent="0" lvl="0" marL="698500" marR="0" rtl="0" algn="l">
              <a:lnSpc>
                <a:spcPct val="100000"/>
              </a:lnSpc>
              <a:spcBef>
                <a:spcPts val="25"/>
              </a:spcBef>
              <a:spcAft>
                <a:spcPts val="0"/>
              </a:spcAft>
              <a:buNone/>
            </a:pPr>
            <a:r>
              <a:rPr b="1" lang="pt-BR" sz="1200">
                <a:solidFill>
                  <a:schemeClr val="dk1"/>
                </a:solidFill>
                <a:latin typeface="Arial"/>
                <a:ea typeface="Arial"/>
                <a:cs typeface="Arial"/>
                <a:sym typeface="Arial"/>
              </a:rPr>
              <a:t>Name tag: </a:t>
            </a:r>
            <a:r>
              <a:rPr lang="pt-BR" sz="1200">
                <a:solidFill>
                  <a:srgbClr val="ED7D31"/>
                </a:solidFill>
                <a:latin typeface="Arial"/>
                <a:ea typeface="Arial"/>
                <a:cs typeface="Arial"/>
                <a:sym typeface="Arial"/>
              </a:rPr>
              <a:t>Subnet-Privada</a:t>
            </a:r>
            <a:endParaRPr sz="1200">
              <a:solidFill>
                <a:schemeClr val="dk1"/>
              </a:solidFill>
              <a:latin typeface="Arial"/>
              <a:ea typeface="Arial"/>
              <a:cs typeface="Arial"/>
              <a:sym typeface="Arial"/>
            </a:endParaRPr>
          </a:p>
          <a:p>
            <a:pPr indent="0" lvl="0" marL="698500" marR="0" rtl="0" algn="l">
              <a:lnSpc>
                <a:spcPct val="100000"/>
              </a:lnSpc>
              <a:spcBef>
                <a:spcPts val="25"/>
              </a:spcBef>
              <a:spcAft>
                <a:spcPts val="0"/>
              </a:spcAft>
              <a:buNone/>
            </a:pPr>
            <a:r>
              <a:rPr b="1" lang="pt-BR" sz="1200">
                <a:solidFill>
                  <a:schemeClr val="dk1"/>
                </a:solidFill>
                <a:latin typeface="Arial"/>
                <a:ea typeface="Arial"/>
                <a:cs typeface="Arial"/>
                <a:sym typeface="Arial"/>
              </a:rPr>
              <a:t>VPC: </a:t>
            </a:r>
            <a:r>
              <a:rPr lang="pt-BR" sz="1200">
                <a:solidFill>
                  <a:srgbClr val="ED7D31"/>
                </a:solidFill>
                <a:latin typeface="Arial"/>
                <a:ea typeface="Arial"/>
                <a:cs typeface="Arial"/>
                <a:sym typeface="Arial"/>
              </a:rPr>
              <a:t>Selecione a VPC “MinhaRedeVirtual”</a:t>
            </a:r>
            <a:endParaRPr sz="1200">
              <a:solidFill>
                <a:schemeClr val="dk1"/>
              </a:solidFill>
              <a:latin typeface="Arial"/>
              <a:ea typeface="Arial"/>
              <a:cs typeface="Arial"/>
              <a:sym typeface="Arial"/>
            </a:endParaRPr>
          </a:p>
          <a:p>
            <a:pPr indent="0" lvl="0" marL="698500" marR="0" rtl="0" algn="l">
              <a:lnSpc>
                <a:spcPct val="100000"/>
              </a:lnSpc>
              <a:spcBef>
                <a:spcPts val="25"/>
              </a:spcBef>
              <a:spcAft>
                <a:spcPts val="0"/>
              </a:spcAft>
              <a:buNone/>
            </a:pPr>
            <a:r>
              <a:rPr b="1" lang="pt-BR" sz="1200">
                <a:solidFill>
                  <a:schemeClr val="dk1"/>
                </a:solidFill>
                <a:latin typeface="Arial"/>
                <a:ea typeface="Arial"/>
                <a:cs typeface="Arial"/>
                <a:sym typeface="Arial"/>
              </a:rPr>
              <a:t>Availability Zone: </a:t>
            </a:r>
            <a:r>
              <a:rPr lang="pt-BR" sz="1200">
                <a:solidFill>
                  <a:srgbClr val="ED7D31"/>
                </a:solidFill>
                <a:latin typeface="Arial"/>
                <a:ea typeface="Arial"/>
                <a:cs typeface="Arial"/>
                <a:sym typeface="Arial"/>
              </a:rPr>
              <a:t>us-east-1a</a:t>
            </a:r>
            <a:endParaRPr sz="1200">
              <a:solidFill>
                <a:schemeClr val="dk1"/>
              </a:solidFill>
              <a:latin typeface="Arial"/>
              <a:ea typeface="Arial"/>
              <a:cs typeface="Arial"/>
              <a:sym typeface="Arial"/>
            </a:endParaRPr>
          </a:p>
          <a:p>
            <a:pPr indent="0" lvl="0" marL="676275" marR="0" rtl="0" algn="l">
              <a:lnSpc>
                <a:spcPct val="100000"/>
              </a:lnSpc>
              <a:spcBef>
                <a:spcPts val="20"/>
              </a:spcBef>
              <a:spcAft>
                <a:spcPts val="0"/>
              </a:spcAft>
              <a:buNone/>
            </a:pPr>
            <a:r>
              <a:rPr b="1" lang="pt-BR" sz="1200">
                <a:solidFill>
                  <a:schemeClr val="dk1"/>
                </a:solidFill>
                <a:latin typeface="Arial"/>
                <a:ea typeface="Arial"/>
                <a:cs typeface="Arial"/>
                <a:sym typeface="Arial"/>
              </a:rPr>
              <a:t>IPv4 CIDR block*: </a:t>
            </a:r>
            <a:r>
              <a:rPr lang="pt-BR" sz="1200">
                <a:solidFill>
                  <a:srgbClr val="ED7D31"/>
                </a:solidFill>
                <a:latin typeface="Arial"/>
                <a:ea typeface="Arial"/>
                <a:cs typeface="Arial"/>
                <a:sym typeface="Arial"/>
              </a:rPr>
              <a:t>10.0.2.0/24</a:t>
            </a:r>
            <a:endParaRPr sz="1200">
              <a:solidFill>
                <a:srgbClr val="ED7D31"/>
              </a:solidFill>
              <a:latin typeface="Arial"/>
              <a:ea typeface="Arial"/>
              <a:cs typeface="Arial"/>
              <a:sym typeface="Arial"/>
            </a:endParaRPr>
          </a:p>
          <a:p>
            <a:pPr indent="0" lvl="0" marL="676275" marR="0" rtl="0" algn="l">
              <a:spcBef>
                <a:spcPts val="20"/>
              </a:spcBef>
              <a:spcAft>
                <a:spcPts val="0"/>
              </a:spcAft>
              <a:buNone/>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Cr</a:t>
            </a:r>
            <a:r>
              <a:rPr b="1" lang="pt-BR" sz="1200">
                <a:solidFill>
                  <a:schemeClr val="dk1"/>
                </a:solidFill>
              </a:rPr>
              <a:t>iar sub-rede</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676275" marR="0" rtl="0" algn="l">
              <a:lnSpc>
                <a:spcPct val="100000"/>
              </a:lnSpc>
              <a:spcBef>
                <a:spcPts val="20"/>
              </a:spcBef>
              <a:spcAft>
                <a:spcPts val="0"/>
              </a:spcAft>
              <a:buNone/>
            </a:pPr>
            <a:r>
              <a:t/>
            </a:r>
            <a:endParaRPr sz="12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150">
              <a:solidFill>
                <a:schemeClr val="dk1"/>
              </a:solidFill>
              <a:latin typeface="Arial"/>
              <a:ea typeface="Arial"/>
              <a:cs typeface="Arial"/>
              <a:sym typeface="Arial"/>
            </a:endParaRPr>
          </a:p>
          <a:p>
            <a:pPr indent="34290" lvl="0" marL="12700" marR="5080" rtl="0" algn="l">
              <a:lnSpc>
                <a:spcPct val="102099"/>
              </a:lnSpc>
              <a:spcBef>
                <a:spcPts val="0"/>
              </a:spcBef>
              <a:spcAft>
                <a:spcPts val="0"/>
              </a:spcAft>
              <a:buNone/>
            </a:pPr>
            <a:r>
              <a:rPr lang="pt-BR" sz="1200">
                <a:solidFill>
                  <a:schemeClr val="dk1"/>
                </a:solidFill>
                <a:latin typeface="Arial"/>
                <a:ea typeface="Arial"/>
                <a:cs typeface="Arial"/>
                <a:sym typeface="Arial"/>
              </a:rPr>
              <a:t>Uma sub-rede privada é uma sub-rede </a:t>
            </a:r>
            <a:r>
              <a:rPr lang="pt-BR" sz="1200">
                <a:solidFill>
                  <a:srgbClr val="FF0000"/>
                </a:solidFill>
                <a:latin typeface="Arial"/>
                <a:ea typeface="Arial"/>
                <a:cs typeface="Arial"/>
                <a:sym typeface="Arial"/>
              </a:rPr>
              <a:t>associada a uma tabela de rota </a:t>
            </a:r>
            <a:r>
              <a:rPr lang="pt-BR" sz="1200">
                <a:solidFill>
                  <a:schemeClr val="dk1"/>
                </a:solidFill>
                <a:latin typeface="Arial"/>
                <a:ea typeface="Arial"/>
                <a:cs typeface="Arial"/>
                <a:sym typeface="Arial"/>
              </a:rPr>
              <a:t>que permite a comunicação de recursos dentro de sua nuvem privada virtual e não se conecta à Internet por meio de um gateway de Internet.</a:t>
            </a:r>
            <a:endParaRPr/>
          </a:p>
          <a:p>
            <a:pPr indent="34290" lvl="0" marL="12700" marR="5080" rtl="0" algn="l">
              <a:lnSpc>
                <a:spcPct val="102099"/>
              </a:lnSpc>
              <a:spcBef>
                <a:spcPts val="0"/>
              </a:spcBef>
              <a:spcAft>
                <a:spcPts val="0"/>
              </a:spcAft>
              <a:buNone/>
            </a:pPr>
            <a:r>
              <a:rPr lang="pt-BR" sz="1200">
                <a:solidFill>
                  <a:schemeClr val="dk1"/>
                </a:solidFill>
                <a:latin typeface="Arial"/>
                <a:ea typeface="Arial"/>
                <a:cs typeface="Arial"/>
                <a:sym typeface="Arial"/>
              </a:rPr>
              <a:t>Os recursos em uma </a:t>
            </a:r>
            <a:r>
              <a:rPr lang="pt-BR" sz="1200">
                <a:solidFill>
                  <a:srgbClr val="0070C0"/>
                </a:solidFill>
                <a:latin typeface="Arial"/>
                <a:ea typeface="Arial"/>
                <a:cs typeface="Arial"/>
                <a:sym typeface="Arial"/>
              </a:rPr>
              <a:t>sub-rede privada </a:t>
            </a:r>
            <a:r>
              <a:rPr lang="pt-BR" sz="1200">
                <a:solidFill>
                  <a:schemeClr val="dk1"/>
                </a:solidFill>
                <a:latin typeface="Arial"/>
                <a:ea typeface="Arial"/>
                <a:cs typeface="Arial"/>
                <a:sym typeface="Arial"/>
              </a:rPr>
              <a:t>são normalmente aqueles que você deseja manter protegidos contra exposição à Internet.</a:t>
            </a:r>
            <a:endParaRPr/>
          </a:p>
          <a:p>
            <a:pPr indent="34290" lvl="0" marL="12700" marR="5080" rtl="0" algn="l">
              <a:lnSpc>
                <a:spcPct val="102099"/>
              </a:lnSpc>
              <a:spcBef>
                <a:spcPts val="0"/>
              </a:spcBef>
              <a:spcAft>
                <a:spcPts val="0"/>
              </a:spcAft>
              <a:buNone/>
            </a:pPr>
            <a:r>
              <a:rPr lang="pt-BR" sz="1200">
                <a:solidFill>
                  <a:schemeClr val="dk1"/>
                </a:solidFill>
                <a:latin typeface="Arial"/>
                <a:ea typeface="Arial"/>
                <a:cs typeface="Arial"/>
                <a:sym typeface="Arial"/>
              </a:rPr>
              <a:t>Você não fornecerá recursos para a sub-rede pública nesta atividade, mas precisa saber como criar uma.</a:t>
            </a:r>
            <a:endParaRPr/>
          </a:p>
          <a:p>
            <a:pPr indent="34290" lvl="0" marL="12700" marR="5080" rtl="0" algn="l">
              <a:lnSpc>
                <a:spcPct val="102099"/>
              </a:lnSpc>
              <a:spcBef>
                <a:spcPts val="0"/>
              </a:spcBef>
              <a:spcAft>
                <a:spcPts val="0"/>
              </a:spcAft>
              <a:buNone/>
            </a:pPr>
            <a:r>
              <a:t/>
            </a:r>
            <a:endParaRPr sz="1200">
              <a:solidFill>
                <a:schemeClr val="dk1"/>
              </a:solidFill>
              <a:latin typeface="Arial"/>
              <a:ea typeface="Arial"/>
              <a:cs typeface="Arial"/>
              <a:sym typeface="Arial"/>
            </a:endParaRPr>
          </a:p>
          <a:p>
            <a:pPr indent="34290" lvl="0" marL="12700" marR="5080" rtl="0" algn="l">
              <a:lnSpc>
                <a:spcPct val="102099"/>
              </a:lnSpc>
              <a:spcBef>
                <a:spcPts val="0"/>
              </a:spcBef>
              <a:spcAft>
                <a:spcPts val="0"/>
              </a:spcAft>
              <a:buNone/>
            </a:pPr>
            <a:r>
              <a:t/>
            </a:r>
            <a:endParaRPr sz="1200">
              <a:solidFill>
                <a:schemeClr val="dk1"/>
              </a:solidFill>
              <a:latin typeface="Arial"/>
              <a:ea typeface="Arial"/>
              <a:cs typeface="Arial"/>
              <a:sym typeface="Arial"/>
            </a:endParaRPr>
          </a:p>
          <a:p>
            <a:pPr indent="34290" lvl="0" marL="12700" marR="5080" rtl="0" algn="l">
              <a:lnSpc>
                <a:spcPct val="102099"/>
              </a:lnSpc>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nvSpPr>
        <p:spPr>
          <a:xfrm>
            <a:off x="673100" y="1685035"/>
            <a:ext cx="6358800" cy="7178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Crie um gateway de internet</a:t>
            </a:r>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Um gateway de Internet é um componente VPC dimensionado horizontalmente, redundante e altamente disponível que permite a comunicação entre seu VPC e a Internet. Um gateway de Internet serve a dois propósitos:</a:t>
            </a:r>
            <a:endParaRPr/>
          </a:p>
          <a:p>
            <a:pPr indent="-171450" lvl="0" marL="184150" marR="0" rtl="0" algn="l">
              <a:lnSpc>
                <a:spcPct val="100000"/>
              </a:lnSpc>
              <a:spcBef>
                <a:spcPts val="0"/>
              </a:spcBef>
              <a:spcAft>
                <a:spcPts val="0"/>
              </a:spcAft>
              <a:buClr>
                <a:schemeClr val="dk1"/>
              </a:buClr>
              <a:buSzPts val="1200"/>
              <a:buFont typeface="Arial"/>
              <a:buChar char="•"/>
            </a:pPr>
            <a:r>
              <a:rPr lang="pt-BR" sz="1200">
                <a:solidFill>
                  <a:schemeClr val="dk1"/>
                </a:solidFill>
                <a:latin typeface="Arial"/>
                <a:ea typeface="Arial"/>
                <a:cs typeface="Arial"/>
                <a:sym typeface="Arial"/>
              </a:rPr>
              <a:t>fornecer um destino em suas tabelas de rota VPC para tráfego roteável pela Internet;</a:t>
            </a:r>
            <a:endParaRPr/>
          </a:p>
          <a:p>
            <a:pPr indent="-171450" lvl="0" marL="184150" marR="0" rtl="0" algn="l">
              <a:lnSpc>
                <a:spcPct val="100000"/>
              </a:lnSpc>
              <a:spcBef>
                <a:spcPts val="0"/>
              </a:spcBef>
              <a:spcAft>
                <a:spcPts val="0"/>
              </a:spcAft>
              <a:buClr>
                <a:schemeClr val="dk1"/>
              </a:buClr>
              <a:buSzPts val="1200"/>
              <a:buFont typeface="Arial"/>
              <a:buChar char="•"/>
            </a:pPr>
            <a:r>
              <a:rPr lang="pt-BR" sz="1200">
                <a:solidFill>
                  <a:schemeClr val="dk1"/>
                </a:solidFill>
                <a:latin typeface="Arial"/>
                <a:ea typeface="Arial"/>
                <a:cs typeface="Arial"/>
                <a:sym typeface="Arial"/>
              </a:rPr>
              <a:t>executar conversão de endereço de rede (NAT) para instâncias que tenham endereços IPv4 públicos atribuídos.</a:t>
            </a:r>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Um gateway de internet suporta tráfego IPv4 e IPv6. Isso não causa riscos de disponibilidade ou restrições de largura de banda em seu tráfego de rede. Essencialmente, o gateway de internet conecta sua nuvem privada virtual à internet. Siga estas etapas para começar:</a:t>
            </a:r>
            <a:endParaRPr/>
          </a:p>
          <a:p>
            <a:pPr indent="0" lvl="0" marL="12700" marR="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158115" lvl="0" marL="17018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Na categoria </a:t>
            </a:r>
            <a:r>
              <a:rPr b="1" lang="pt-BR" sz="1200">
                <a:solidFill>
                  <a:schemeClr val="dk1"/>
                </a:solidFill>
              </a:rPr>
              <a:t>Nuvem privada virtual</a:t>
            </a:r>
            <a:r>
              <a:rPr lang="pt-BR" sz="1200">
                <a:solidFill>
                  <a:schemeClr val="dk1"/>
                </a:solidFill>
                <a:latin typeface="Arial"/>
                <a:ea typeface="Arial"/>
                <a:cs typeface="Arial"/>
                <a:sym typeface="Arial"/>
              </a:rPr>
              <a:t>, clique em </a:t>
            </a:r>
            <a:r>
              <a:rPr b="1" lang="pt-BR" sz="1200">
                <a:solidFill>
                  <a:schemeClr val="dk1"/>
                </a:solidFill>
              </a:rPr>
              <a:t>Gateways da </a:t>
            </a:r>
            <a:r>
              <a:rPr b="1" lang="pt-BR" sz="1200">
                <a:solidFill>
                  <a:schemeClr val="dk1"/>
                </a:solidFill>
                <a:latin typeface="Arial"/>
                <a:ea typeface="Arial"/>
                <a:cs typeface="Arial"/>
                <a:sym typeface="Arial"/>
              </a:rPr>
              <a:t>Internet </a:t>
            </a:r>
            <a:r>
              <a:rPr lang="pt-BR" sz="1200">
                <a:solidFill>
                  <a:schemeClr val="dk1"/>
                </a:solidFill>
                <a:latin typeface="Arial"/>
                <a:ea typeface="Arial"/>
                <a:cs typeface="Arial"/>
                <a:sym typeface="Arial"/>
              </a:rPr>
              <a:t>na barra lateral esquerda.</a:t>
            </a:r>
            <a:endParaRPr/>
          </a:p>
          <a:p>
            <a:pPr indent="-158115" lvl="0" marL="17018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rPr>
              <a:t>Criar g</a:t>
            </a:r>
            <a:r>
              <a:rPr b="1" lang="pt-BR" sz="1200">
                <a:solidFill>
                  <a:schemeClr val="dk1"/>
                </a:solidFill>
              </a:rPr>
              <a:t>ateways da Internet.</a:t>
            </a:r>
            <a:endParaRPr/>
          </a:p>
          <a:p>
            <a:pPr indent="-158115" lvl="0" marL="17018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Insira uma etiqueta de nome: </a:t>
            </a:r>
            <a:r>
              <a:rPr b="1" lang="pt-BR" sz="1200">
                <a:solidFill>
                  <a:srgbClr val="FF0000"/>
                </a:solidFill>
                <a:latin typeface="Arial"/>
                <a:ea typeface="Arial"/>
                <a:cs typeface="Arial"/>
                <a:sym typeface="Arial"/>
              </a:rPr>
              <a:t>MeuGWdeInternet</a:t>
            </a:r>
            <a:endParaRPr b="1" sz="1200">
              <a:solidFill>
                <a:srgbClr val="FF0000"/>
              </a:solidFill>
              <a:latin typeface="Arial"/>
              <a:ea typeface="Arial"/>
              <a:cs typeface="Arial"/>
              <a:sym typeface="Arial"/>
            </a:endParaRPr>
          </a:p>
          <a:p>
            <a:pPr indent="-158115" lvl="0" marL="17018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rPr>
              <a:t>Criar gateways da Internet.</a:t>
            </a:r>
            <a:endParaRPr/>
          </a:p>
          <a:p>
            <a:pPr indent="-85090" lvl="0" marL="170180" marR="0" rtl="0" algn="l">
              <a:lnSpc>
                <a:spcPct val="100000"/>
              </a:lnSpc>
              <a:spcBef>
                <a:spcPts val="0"/>
              </a:spcBef>
              <a:spcAft>
                <a:spcPts val="0"/>
              </a:spcAft>
              <a:buClr>
                <a:schemeClr val="dk1"/>
              </a:buClr>
              <a:buSzPts val="1150"/>
              <a:buFont typeface="Arial"/>
              <a:buNone/>
            </a:pPr>
            <a:r>
              <a:t/>
            </a:r>
            <a:endParaRPr sz="11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Subtarefa: Anexe seu gateway de internet ao VPC</a:t>
            </a:r>
            <a:endParaRPr sz="11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O gateway de Internet foi criado e agora precisa ser conectado ao seu VPC.</a:t>
            </a:r>
            <a:endParaRPr/>
          </a:p>
          <a:p>
            <a:pPr indent="0" lvl="0" marL="12700" marR="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228600" lvl="0" marL="241300" marR="0" rtl="0" algn="l">
              <a:lnSpc>
                <a:spcPct val="100000"/>
              </a:lnSpc>
              <a:spcBef>
                <a:spcPts val="0"/>
              </a:spcBef>
              <a:spcAft>
                <a:spcPts val="0"/>
              </a:spcAft>
              <a:buClr>
                <a:schemeClr val="dk1"/>
              </a:buClr>
              <a:buSzPts val="1200"/>
              <a:buFont typeface="Calibri"/>
              <a:buAutoNum type="arabicPeriod"/>
            </a:pPr>
            <a:r>
              <a:rPr lang="pt-BR" sz="1200">
                <a:solidFill>
                  <a:schemeClr val="dk1"/>
                </a:solidFill>
                <a:latin typeface="Arial"/>
                <a:ea typeface="Arial"/>
                <a:cs typeface="Arial"/>
                <a:sym typeface="Arial"/>
              </a:rPr>
              <a:t>Na categoria </a:t>
            </a:r>
            <a:r>
              <a:rPr b="1" lang="pt-BR" sz="1200">
                <a:solidFill>
                  <a:schemeClr val="dk1"/>
                </a:solidFill>
              </a:rPr>
              <a:t>Nuvem privada virtual</a:t>
            </a:r>
            <a:r>
              <a:rPr lang="pt-BR" sz="1200">
                <a:solidFill>
                  <a:schemeClr val="dk1"/>
                </a:solidFill>
                <a:latin typeface="Arial"/>
                <a:ea typeface="Arial"/>
                <a:cs typeface="Arial"/>
                <a:sym typeface="Arial"/>
              </a:rPr>
              <a:t>, clique em </a:t>
            </a:r>
            <a:r>
              <a:rPr b="1" lang="pt-BR" sz="1200">
                <a:solidFill>
                  <a:schemeClr val="dk1"/>
                </a:solidFill>
              </a:rPr>
              <a:t>Gateways da Internet</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na barra lateral esquerda.</a:t>
            </a:r>
            <a:endParaRPr/>
          </a:p>
          <a:p>
            <a:pPr indent="-152400" lvl="0" marL="241300" marR="0" rtl="0" algn="l">
              <a:lnSpc>
                <a:spcPct val="10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228600" lvl="0" marL="241300" marR="0" rtl="0" algn="l">
              <a:lnSpc>
                <a:spcPct val="100000"/>
              </a:lnSpc>
              <a:spcBef>
                <a:spcPts val="10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Encontre o seu </a:t>
            </a:r>
            <a:r>
              <a:rPr b="1" lang="pt-BR" sz="1200">
                <a:solidFill>
                  <a:schemeClr val="dk1"/>
                </a:solidFill>
              </a:rPr>
              <a:t>Gateway da Internet</a:t>
            </a:r>
            <a:r>
              <a:rPr b="1" lang="pt-BR" sz="1200">
                <a:solidFill>
                  <a:schemeClr val="dk1"/>
                </a:solidFill>
                <a:latin typeface="Arial"/>
                <a:ea typeface="Arial"/>
                <a:cs typeface="Arial"/>
                <a:sym typeface="Arial"/>
              </a:rPr>
              <a:t> </a:t>
            </a:r>
            <a:r>
              <a:rPr lang="pt-BR" sz="1200">
                <a:solidFill>
                  <a:srgbClr val="FF0000"/>
                </a:solidFill>
                <a:latin typeface="Arial"/>
                <a:ea typeface="Arial"/>
                <a:cs typeface="Arial"/>
                <a:sym typeface="Arial"/>
              </a:rPr>
              <a:t>“</a:t>
            </a:r>
            <a:r>
              <a:rPr b="1" lang="pt-BR" sz="1200">
                <a:solidFill>
                  <a:srgbClr val="FF0000"/>
                </a:solidFill>
                <a:latin typeface="Arial"/>
                <a:ea typeface="Arial"/>
                <a:cs typeface="Arial"/>
                <a:sym typeface="Arial"/>
              </a:rPr>
              <a:t>MinhaRedeInternetGW</a:t>
            </a:r>
            <a:r>
              <a:rPr lang="pt-BR" sz="1200">
                <a:solidFill>
                  <a:srgbClr val="FF0000"/>
                </a:solidFill>
                <a:latin typeface="Arial"/>
                <a:ea typeface="Arial"/>
                <a:cs typeface="Arial"/>
                <a:sym typeface="Arial"/>
              </a:rPr>
              <a:t>” </a:t>
            </a:r>
            <a:r>
              <a:rPr lang="pt-BR" sz="1200">
                <a:solidFill>
                  <a:schemeClr val="dk1"/>
                </a:solidFill>
                <a:latin typeface="Arial"/>
                <a:ea typeface="Arial"/>
                <a:cs typeface="Arial"/>
                <a:sym typeface="Arial"/>
              </a:rPr>
              <a:t>e observe o estado </a:t>
            </a:r>
            <a:r>
              <a:rPr lang="pt-BR" sz="1200">
                <a:solidFill>
                  <a:srgbClr val="FF0000"/>
                </a:solidFill>
                <a:latin typeface="Arial"/>
                <a:ea typeface="Arial"/>
                <a:cs typeface="Arial"/>
                <a:sym typeface="Arial"/>
              </a:rPr>
              <a:t>“Não associado”</a:t>
            </a:r>
            <a:r>
              <a:rPr lang="pt-BR" sz="1200">
                <a:solidFill>
                  <a:schemeClr val="dk1"/>
                </a:solidFill>
                <a:latin typeface="Arial"/>
                <a:ea typeface="Arial"/>
                <a:cs typeface="Arial"/>
                <a:sym typeface="Arial"/>
              </a:rPr>
              <a:t>:</a:t>
            </a:r>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152400" lvl="0" marL="241300" marR="0" rtl="0" algn="l">
              <a:lnSpc>
                <a:spcPct val="100000"/>
              </a:lnSpc>
              <a:spcBef>
                <a:spcPts val="10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228600" lvl="0" marL="241300" marR="0" rtl="0" algn="l">
              <a:lnSpc>
                <a:spcPct val="100000"/>
              </a:lnSpc>
              <a:spcBef>
                <a:spcPts val="10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Selecione e realce seu </a:t>
            </a:r>
            <a:r>
              <a:rPr b="1" lang="pt-BR" sz="1200">
                <a:solidFill>
                  <a:schemeClr val="dk1"/>
                </a:solidFill>
                <a:latin typeface="Arial"/>
                <a:ea typeface="Arial"/>
                <a:cs typeface="Arial"/>
                <a:sym typeface="Arial"/>
              </a:rPr>
              <a:t>Gateway </a:t>
            </a:r>
            <a:r>
              <a:rPr b="1" lang="pt-BR" sz="1200">
                <a:solidFill>
                  <a:schemeClr val="dk1"/>
                </a:solidFill>
              </a:rPr>
              <a:t>da</a:t>
            </a:r>
            <a:r>
              <a:rPr b="1" lang="pt-BR" sz="1200">
                <a:solidFill>
                  <a:schemeClr val="dk1"/>
                </a:solidFill>
                <a:latin typeface="Arial"/>
                <a:ea typeface="Arial"/>
                <a:cs typeface="Arial"/>
                <a:sym typeface="Arial"/>
              </a:rPr>
              <a:t> Internet </a:t>
            </a:r>
            <a:r>
              <a:rPr lang="pt-BR" sz="1200">
                <a:solidFill>
                  <a:schemeClr val="dk1"/>
                </a:solidFill>
                <a:latin typeface="Arial"/>
                <a:ea typeface="Arial"/>
                <a:cs typeface="Arial"/>
                <a:sym typeface="Arial"/>
              </a:rPr>
              <a:t>e vá para </a:t>
            </a:r>
            <a:r>
              <a:rPr b="1" lang="pt-BR" sz="1200">
                <a:solidFill>
                  <a:schemeClr val="dk1"/>
                </a:solidFill>
              </a:rPr>
              <a:t>Ações</a:t>
            </a:r>
            <a:r>
              <a:rPr lang="pt-BR" sz="1200">
                <a:solidFill>
                  <a:schemeClr val="dk1"/>
                </a:solidFill>
                <a:latin typeface="Arial"/>
                <a:ea typeface="Arial"/>
                <a:cs typeface="Arial"/>
                <a:sym typeface="Arial"/>
              </a:rPr>
              <a:t> 🡪 </a:t>
            </a:r>
            <a:r>
              <a:rPr b="1" lang="pt-BR" sz="1200">
                <a:solidFill>
                  <a:schemeClr val="dk1"/>
                </a:solidFill>
              </a:rPr>
              <a:t>Associar</a:t>
            </a:r>
            <a:r>
              <a:rPr b="1" lang="pt-BR" sz="1200">
                <a:solidFill>
                  <a:schemeClr val="dk1"/>
                </a:solidFill>
                <a:latin typeface="Arial"/>
                <a:ea typeface="Arial"/>
                <a:cs typeface="Arial"/>
                <a:sym typeface="Arial"/>
              </a:rPr>
              <a:t> </a:t>
            </a:r>
            <a:r>
              <a:rPr b="1" lang="pt-BR" sz="1200">
                <a:solidFill>
                  <a:schemeClr val="dk1"/>
                </a:solidFill>
              </a:rPr>
              <a:t>à</a:t>
            </a:r>
            <a:r>
              <a:rPr b="1" lang="pt-BR" sz="1200">
                <a:solidFill>
                  <a:schemeClr val="dk1"/>
                </a:solidFill>
                <a:latin typeface="Arial"/>
                <a:ea typeface="Arial"/>
                <a:cs typeface="Arial"/>
                <a:sym typeface="Arial"/>
              </a:rPr>
              <a:t> VPC</a:t>
            </a:r>
            <a:r>
              <a:rPr lang="pt-BR" sz="1200">
                <a:solidFill>
                  <a:schemeClr val="dk1"/>
                </a:solidFill>
                <a:latin typeface="Arial"/>
                <a:ea typeface="Arial"/>
                <a:cs typeface="Arial"/>
                <a:sym typeface="Arial"/>
              </a:rPr>
              <a:t>.</a:t>
            </a:r>
            <a:endParaRPr/>
          </a:p>
          <a:p>
            <a:pPr indent="-228600" lvl="0" marL="241300" marR="0" rtl="0" algn="l">
              <a:lnSpc>
                <a:spcPct val="100000"/>
              </a:lnSpc>
              <a:spcBef>
                <a:spcPts val="10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Na caixa VPCs disponíveis, clique e selecione a opção </a:t>
            </a:r>
            <a:r>
              <a:rPr b="1" lang="pt-BR" sz="1200">
                <a:solidFill>
                  <a:srgbClr val="ED7D31"/>
                </a:solidFill>
                <a:latin typeface="Arial"/>
                <a:ea typeface="Arial"/>
                <a:cs typeface="Arial"/>
                <a:sym typeface="Arial"/>
              </a:rPr>
              <a:t>MinhaRedeVirtual</a:t>
            </a:r>
            <a:r>
              <a:rPr lang="pt-BR" sz="1200">
                <a:solidFill>
                  <a:schemeClr val="dk1"/>
                </a:solidFill>
                <a:latin typeface="Arial"/>
                <a:ea typeface="Arial"/>
                <a:cs typeface="Arial"/>
                <a:sym typeface="Arial"/>
              </a:rPr>
              <a:t> VPC da lista e clique em anexar </a:t>
            </a:r>
            <a:r>
              <a:rPr b="1" lang="pt-BR" sz="1200">
                <a:solidFill>
                  <a:schemeClr val="dk1"/>
                </a:solidFill>
                <a:latin typeface="Arial"/>
                <a:ea typeface="Arial"/>
                <a:cs typeface="Arial"/>
                <a:sym typeface="Arial"/>
              </a:rPr>
              <a:t>Gateway d</a:t>
            </a:r>
            <a:r>
              <a:rPr b="1" lang="pt-BR" sz="1200">
                <a:solidFill>
                  <a:schemeClr val="dk1"/>
                </a:solidFill>
              </a:rPr>
              <a:t>a</a:t>
            </a:r>
            <a:r>
              <a:rPr b="1" lang="pt-BR" sz="1200">
                <a:solidFill>
                  <a:schemeClr val="dk1"/>
                </a:solidFill>
                <a:latin typeface="Arial"/>
                <a:ea typeface="Arial"/>
                <a:cs typeface="Arial"/>
                <a:sym typeface="Arial"/>
              </a:rPr>
              <a:t> Internet</a:t>
            </a:r>
            <a:r>
              <a:rPr lang="pt-BR" sz="1200">
                <a:solidFill>
                  <a:schemeClr val="dk1"/>
                </a:solidFill>
                <a:latin typeface="Arial"/>
                <a:ea typeface="Arial"/>
                <a:cs typeface="Arial"/>
                <a:sym typeface="Arial"/>
              </a:rPr>
              <a:t>.</a:t>
            </a:r>
            <a:endParaRPr/>
          </a:p>
          <a:p>
            <a:pPr indent="-228600" lvl="0" marL="241300" marR="0" rtl="0" algn="l">
              <a:lnSpc>
                <a:spcPct val="100000"/>
              </a:lnSpc>
              <a:spcBef>
                <a:spcPts val="10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Seu </a:t>
            </a:r>
            <a:r>
              <a:rPr b="1" lang="pt-BR" sz="1200">
                <a:solidFill>
                  <a:srgbClr val="FF0000"/>
                </a:solidFill>
                <a:latin typeface="Arial"/>
                <a:ea typeface="Arial"/>
                <a:cs typeface="Arial"/>
                <a:sym typeface="Arial"/>
              </a:rPr>
              <a:t>MinhaRedeInternetGW</a:t>
            </a:r>
            <a:r>
              <a:rPr lang="pt-BR" sz="1200">
                <a:solidFill>
                  <a:schemeClr val="dk1"/>
                </a:solidFill>
                <a:latin typeface="Arial"/>
                <a:ea typeface="Arial"/>
                <a:cs typeface="Arial"/>
                <a:sym typeface="Arial"/>
              </a:rPr>
              <a:t> agora está conectado ao seu </a:t>
            </a:r>
            <a:r>
              <a:rPr b="1" lang="pt-BR" sz="1200">
                <a:solidFill>
                  <a:srgbClr val="ED7D31"/>
                </a:solidFill>
                <a:latin typeface="Arial"/>
                <a:ea typeface="Arial"/>
                <a:cs typeface="Arial"/>
                <a:sym typeface="Arial"/>
              </a:rPr>
              <a:t>MinhaRedeVirtual</a:t>
            </a:r>
            <a:r>
              <a:rPr lang="pt-BR" sz="1200">
                <a:solidFill>
                  <a:schemeClr val="dk1"/>
                </a:solidFill>
                <a:latin typeface="Arial"/>
                <a:ea typeface="Arial"/>
                <a:cs typeface="Arial"/>
                <a:sym typeface="Arial"/>
              </a:rPr>
              <a:t> VPC.</a:t>
            </a:r>
            <a:endParaRPr/>
          </a:p>
          <a:p>
            <a:pPr indent="-152400" lvl="0" marL="241300" marR="0" rtl="0" algn="l">
              <a:lnSpc>
                <a:spcPct val="10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pic>
        <p:nvPicPr>
          <p:cNvPr id="83" name="Google Shape;83;p6"/>
          <p:cNvPicPr preferRelativeResize="0"/>
          <p:nvPr/>
        </p:nvPicPr>
        <p:blipFill>
          <a:blip r:embed="rId3">
            <a:alphaModFix/>
          </a:blip>
          <a:stretch>
            <a:fillRect/>
          </a:stretch>
        </p:blipFill>
        <p:spPr>
          <a:xfrm>
            <a:off x="770800" y="6407000"/>
            <a:ext cx="5489651" cy="1221350"/>
          </a:xfrm>
          <a:prstGeom prst="rect">
            <a:avLst/>
          </a:prstGeom>
          <a:noFill/>
          <a:ln>
            <a:noFill/>
          </a:ln>
        </p:spPr>
      </p:pic>
      <p:sp>
        <p:nvSpPr>
          <p:cNvPr id="84" name="Google Shape;84;p6"/>
          <p:cNvSpPr/>
          <p:nvPr/>
        </p:nvSpPr>
        <p:spPr>
          <a:xfrm>
            <a:off x="5380225" y="7399750"/>
            <a:ext cx="838200" cy="2286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nvSpPr>
        <p:spPr>
          <a:xfrm>
            <a:off x="609600" y="5867400"/>
            <a:ext cx="6361500" cy="3885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Criar tabelas de rota</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Uma tabela de rotas contém um conjunto de regras, chamadas rotas, que são usadas para determinar </a:t>
            </a:r>
            <a:r>
              <a:rPr lang="pt-BR" sz="1200">
                <a:solidFill>
                  <a:srgbClr val="7030A0"/>
                </a:solidFill>
                <a:latin typeface="Arial"/>
                <a:ea typeface="Arial"/>
                <a:cs typeface="Arial"/>
                <a:sym typeface="Arial"/>
              </a:rPr>
              <a:t>para onde o tráfego de rede de sua sub-rede ou gateway é direcionado</a:t>
            </a:r>
            <a:r>
              <a:rPr lang="pt-BR" sz="1200">
                <a:solidFill>
                  <a:schemeClr val="dk1"/>
                </a:solidFill>
                <a:latin typeface="Arial"/>
                <a:ea typeface="Arial"/>
                <a:cs typeface="Arial"/>
                <a:sym typeface="Arial"/>
              </a:rPr>
              <a:t>. </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Seu VPC tem um </a:t>
            </a:r>
            <a:r>
              <a:rPr lang="pt-BR" sz="1200">
                <a:solidFill>
                  <a:srgbClr val="FF0000"/>
                </a:solidFill>
                <a:latin typeface="Arial"/>
                <a:ea typeface="Arial"/>
                <a:cs typeface="Arial"/>
                <a:sym typeface="Arial"/>
              </a:rPr>
              <a:t>roteador implícito (IP da AWS) </a:t>
            </a:r>
            <a:r>
              <a:rPr lang="pt-BR" sz="1200">
                <a:solidFill>
                  <a:schemeClr val="dk1"/>
                </a:solidFill>
                <a:latin typeface="Arial"/>
                <a:ea typeface="Arial"/>
                <a:cs typeface="Arial"/>
                <a:sym typeface="Arial"/>
              </a:rPr>
              <a:t>e você usa tabelas de rotas para controlar para onde o tráfego de rede é direcionado.</a:t>
            </a:r>
            <a:endParaRPr/>
          </a:p>
          <a:p>
            <a:pPr indent="0" lvl="0" marL="12700" marR="0" rtl="0" algn="l">
              <a:lnSpc>
                <a:spcPct val="100000"/>
              </a:lnSpc>
              <a:spcBef>
                <a:spcPts val="100"/>
              </a:spcBef>
              <a:spcAft>
                <a:spcPts val="0"/>
              </a:spcAft>
              <a:buNone/>
            </a:pPr>
            <a:r>
              <a:rPr lang="pt-BR" sz="1200">
                <a:solidFill>
                  <a:srgbClr val="00B050"/>
                </a:solidFill>
                <a:latin typeface="Arial"/>
                <a:ea typeface="Arial"/>
                <a:cs typeface="Arial"/>
                <a:sym typeface="Arial"/>
              </a:rPr>
              <a:t>Cada sub-rede em seu VPC deve ser associada a uma tabela de rota</a:t>
            </a:r>
            <a:r>
              <a:rPr lang="pt-BR" sz="1200">
                <a:solidFill>
                  <a:schemeClr val="dk1"/>
                </a:solidFill>
                <a:latin typeface="Arial"/>
                <a:ea typeface="Arial"/>
                <a:cs typeface="Arial"/>
                <a:sym typeface="Arial"/>
              </a:rPr>
              <a:t>, que controla o roteamento da sub-rede (tabela de rota de sub-rede). </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Você pode associar </a:t>
            </a:r>
            <a:r>
              <a:rPr lang="pt-BR" sz="1200">
                <a:solidFill>
                  <a:srgbClr val="FF0000"/>
                </a:solidFill>
                <a:latin typeface="Arial"/>
                <a:ea typeface="Arial"/>
                <a:cs typeface="Arial"/>
                <a:sym typeface="Arial"/>
              </a:rPr>
              <a:t>explicitamente uma sub-rede a uma tabela de rota específica</a:t>
            </a:r>
            <a:r>
              <a:rPr lang="pt-BR" sz="1200">
                <a:solidFill>
                  <a:schemeClr val="dk1"/>
                </a:solidFill>
                <a:latin typeface="Arial"/>
                <a:ea typeface="Arial"/>
                <a:cs typeface="Arial"/>
                <a:sym typeface="Arial"/>
              </a:rPr>
              <a:t>. </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Caso contrário, a sub-rede é implicitamente associada à tabela de rota principal. </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Uma sub-rede só pode ser associada a uma tabela de rota por vez, mas você pode associar várias sub-redes à mesma tabela de rota de sub-rede. </a:t>
            </a:r>
            <a:endParaRPr/>
          </a:p>
          <a:p>
            <a:pPr indent="0" lvl="0" marL="12700" marR="0" rtl="0" algn="l">
              <a:lnSpc>
                <a:spcPct val="100000"/>
              </a:lnSpc>
              <a:spcBef>
                <a:spcPts val="100"/>
              </a:spcBef>
              <a:spcAft>
                <a:spcPts val="0"/>
              </a:spcAft>
              <a:buNone/>
            </a:pPr>
            <a:r>
              <a:rPr lang="pt-BR" sz="1200">
                <a:solidFill>
                  <a:schemeClr val="dk1"/>
                </a:solidFill>
                <a:latin typeface="Arial"/>
                <a:ea typeface="Arial"/>
                <a:cs typeface="Arial"/>
                <a:sym typeface="Arial"/>
              </a:rPr>
              <a:t>Siga estas etapas para começar:</a:t>
            </a:r>
            <a:endParaRPr/>
          </a:p>
          <a:p>
            <a:pPr indent="0" lvl="0" marL="12700" marR="0" rtl="0" algn="l">
              <a:lnSpc>
                <a:spcPct val="100000"/>
              </a:lnSpc>
              <a:spcBef>
                <a:spcPts val="100"/>
              </a:spcBef>
              <a:spcAft>
                <a:spcPts val="0"/>
              </a:spcAft>
              <a:buNone/>
            </a:pPr>
            <a:r>
              <a:t/>
            </a:r>
            <a:endParaRPr sz="1200">
              <a:solidFill>
                <a:schemeClr val="dk1"/>
              </a:solidFill>
              <a:latin typeface="Arial"/>
              <a:ea typeface="Arial"/>
              <a:cs typeface="Arial"/>
              <a:sym typeface="Arial"/>
            </a:endParaRPr>
          </a:p>
          <a:p>
            <a:pPr indent="-228600" lvl="0" marL="46990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Na categoria de </a:t>
            </a:r>
            <a:r>
              <a:rPr b="1" lang="pt-BR" sz="1200">
                <a:solidFill>
                  <a:schemeClr val="dk1"/>
                </a:solidFill>
              </a:rPr>
              <a:t>Nuvem</a:t>
            </a:r>
            <a:r>
              <a:rPr b="1" lang="pt-BR" sz="1200">
                <a:solidFill>
                  <a:schemeClr val="dk1"/>
                </a:solidFill>
                <a:latin typeface="Arial"/>
                <a:ea typeface="Arial"/>
                <a:cs typeface="Arial"/>
                <a:sym typeface="Arial"/>
              </a:rPr>
              <a:t> </a:t>
            </a:r>
            <a:r>
              <a:rPr b="1" lang="pt-BR" sz="1200">
                <a:solidFill>
                  <a:schemeClr val="dk1"/>
                </a:solidFill>
              </a:rPr>
              <a:t>privada virtual</a:t>
            </a:r>
            <a:r>
              <a:rPr lang="pt-BR" sz="1200">
                <a:solidFill>
                  <a:schemeClr val="dk1"/>
                </a:solidFill>
                <a:latin typeface="Arial"/>
                <a:ea typeface="Arial"/>
                <a:cs typeface="Arial"/>
                <a:sym typeface="Arial"/>
              </a:rPr>
              <a:t>, encontre e clique em </a:t>
            </a:r>
            <a:r>
              <a:rPr b="1" lang="pt-BR" sz="1200">
                <a:solidFill>
                  <a:schemeClr val="dk1"/>
                </a:solidFill>
              </a:rPr>
              <a:t>Tabelas de rotas</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210820" rtl="0" algn="l">
              <a:lnSpc>
                <a:spcPct val="101699"/>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no botão </a:t>
            </a:r>
            <a:r>
              <a:rPr lang="pt-BR" sz="1200">
                <a:solidFill>
                  <a:schemeClr val="dk1"/>
                </a:solidFill>
              </a:rPr>
              <a:t>laranja</a:t>
            </a:r>
            <a:r>
              <a:rPr lang="pt-BR" sz="1200">
                <a:solidFill>
                  <a:schemeClr val="dk1"/>
                </a:solidFill>
                <a:latin typeface="Arial"/>
                <a:ea typeface="Arial"/>
                <a:cs typeface="Arial"/>
                <a:sym typeface="Arial"/>
              </a:rPr>
              <a:t> </a:t>
            </a:r>
            <a:r>
              <a:rPr b="1" lang="pt-BR" sz="1200">
                <a:solidFill>
                  <a:schemeClr val="dk1"/>
                </a:solidFill>
                <a:latin typeface="Arial"/>
                <a:ea typeface="Arial"/>
                <a:cs typeface="Arial"/>
                <a:sym typeface="Arial"/>
              </a:rPr>
              <a:t>C</a:t>
            </a:r>
            <a:r>
              <a:rPr b="1" lang="pt-BR" sz="1200">
                <a:solidFill>
                  <a:schemeClr val="dk1"/>
                </a:solidFill>
              </a:rPr>
              <a:t>riar tabela de rotas</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e criar tabela de rota com:</a:t>
            </a:r>
            <a:endParaRPr/>
          </a:p>
          <a:p>
            <a:pPr indent="-228600" lvl="1" marL="927100" marR="210820" rtl="0" algn="l">
              <a:lnSpc>
                <a:spcPct val="101699"/>
              </a:lnSpc>
              <a:spcBef>
                <a:spcPts val="0"/>
              </a:spcBef>
              <a:spcAft>
                <a:spcPts val="0"/>
              </a:spcAft>
              <a:buClr>
                <a:schemeClr val="dk1"/>
              </a:buClr>
              <a:buSzPts val="1200"/>
              <a:buFont typeface="Calibri"/>
              <a:buAutoNum type="alphaLcPeriod"/>
            </a:pPr>
            <a:r>
              <a:rPr b="1" lang="pt-BR" sz="1200">
                <a:solidFill>
                  <a:schemeClr val="dk1"/>
                </a:solidFill>
              </a:rPr>
              <a:t>T</a:t>
            </a:r>
            <a:r>
              <a:rPr b="1" lang="pt-BR" sz="1200">
                <a:solidFill>
                  <a:schemeClr val="dk1"/>
                </a:solidFill>
              </a:rPr>
              <a:t>ag de no</a:t>
            </a:r>
            <a:r>
              <a:rPr b="1" i="0" lang="pt-BR" sz="1200" u="none" cap="none" strike="noStrike">
                <a:solidFill>
                  <a:schemeClr val="dk1"/>
                </a:solidFill>
                <a:latin typeface="Arial"/>
                <a:ea typeface="Arial"/>
                <a:cs typeface="Arial"/>
                <a:sym typeface="Arial"/>
              </a:rPr>
              <a:t>me </a:t>
            </a:r>
            <a:r>
              <a:rPr b="1" i="0" lang="pt-BR" sz="1200" u="none" cap="none" strike="noStrike">
                <a:solidFill>
                  <a:srgbClr val="FF0000"/>
                </a:solidFill>
                <a:latin typeface="Arial"/>
                <a:ea typeface="Arial"/>
                <a:cs typeface="Arial"/>
                <a:sym typeface="Arial"/>
              </a:rPr>
              <a:t>RouteTable-Publica</a:t>
            </a:r>
            <a:endParaRPr/>
          </a:p>
          <a:p>
            <a:pPr indent="-228600" lvl="1" marL="927100" marR="210820" rtl="0" algn="l">
              <a:lnSpc>
                <a:spcPct val="101699"/>
              </a:lnSpc>
              <a:spcBef>
                <a:spcPts val="0"/>
              </a:spcBef>
              <a:spcAft>
                <a:spcPts val="0"/>
              </a:spcAft>
              <a:buClr>
                <a:schemeClr val="dk1"/>
              </a:buClr>
              <a:buSzPts val="1200"/>
              <a:buFont typeface="Calibri"/>
              <a:buAutoNum type="alphaLcPeriod"/>
            </a:pPr>
            <a:r>
              <a:rPr b="1" i="0" lang="pt-BR" sz="1200" u="none" cap="none" strike="noStrike">
                <a:solidFill>
                  <a:schemeClr val="dk1"/>
                </a:solidFill>
                <a:latin typeface="Arial"/>
                <a:ea typeface="Arial"/>
                <a:cs typeface="Arial"/>
                <a:sym typeface="Arial"/>
              </a:rPr>
              <a:t>VPC </a:t>
            </a:r>
            <a:r>
              <a:rPr b="1" i="0" lang="pt-BR" sz="1200" u="none" cap="none" strike="noStrike">
                <a:solidFill>
                  <a:srgbClr val="ED7D31"/>
                </a:solidFill>
                <a:latin typeface="Arial"/>
                <a:ea typeface="Arial"/>
                <a:cs typeface="Arial"/>
                <a:sym typeface="Arial"/>
              </a:rPr>
              <a:t>MinhaRedeVirtual</a:t>
            </a:r>
            <a:endParaRPr b="0" i="0" sz="1200" u="none" cap="none" strike="noStrike">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rPr>
              <a:t>Criar tabela de rotas</a:t>
            </a:r>
            <a:r>
              <a:rPr lang="pt-BR" sz="1200">
                <a:solidFill>
                  <a:schemeClr val="dk1"/>
                </a:solidFill>
                <a:latin typeface="Arial"/>
                <a:ea typeface="Arial"/>
                <a:cs typeface="Arial"/>
                <a:sym typeface="Arial"/>
              </a:rPr>
              <a:t>, e aperte </a:t>
            </a:r>
            <a:r>
              <a:rPr b="1" lang="pt-BR" sz="1200">
                <a:solidFill>
                  <a:schemeClr val="dk1"/>
                </a:solidFill>
                <a:latin typeface="Arial"/>
                <a:ea typeface="Arial"/>
                <a:cs typeface="Arial"/>
                <a:sym typeface="Arial"/>
              </a:rPr>
              <a:t>Close</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1400">
              <a:solidFill>
                <a:srgbClr val="FF0000"/>
              </a:solidFill>
              <a:latin typeface="Arial"/>
              <a:ea typeface="Arial"/>
              <a:cs typeface="Arial"/>
              <a:sym typeface="Arial"/>
            </a:endParaRPr>
          </a:p>
          <a:p>
            <a:pPr indent="0" lvl="0" marL="0" marR="0" rtl="0" algn="l">
              <a:lnSpc>
                <a:spcPct val="100000"/>
              </a:lnSpc>
              <a:spcBef>
                <a:spcPts val="55"/>
              </a:spcBef>
              <a:spcAft>
                <a:spcPts val="0"/>
              </a:spcAft>
              <a:buNone/>
            </a:pPr>
            <a:r>
              <a:t/>
            </a:r>
            <a:endParaRPr sz="1350">
              <a:solidFill>
                <a:schemeClr val="dk1"/>
              </a:solidFill>
              <a:latin typeface="Arial"/>
              <a:ea typeface="Arial"/>
              <a:cs typeface="Arial"/>
              <a:sym typeface="Arial"/>
            </a:endParaRPr>
          </a:p>
        </p:txBody>
      </p:sp>
      <p:sp>
        <p:nvSpPr>
          <p:cNvPr id="91" name="Google Shape;91;p7"/>
          <p:cNvSpPr/>
          <p:nvPr/>
        </p:nvSpPr>
        <p:spPr>
          <a:xfrm>
            <a:off x="685800" y="2838144"/>
            <a:ext cx="6064250" cy="2673041"/>
          </a:xfrm>
          <a:custGeom>
            <a:rect b="b" l="l" r="r" t="t"/>
            <a:pathLst>
              <a:path extrusionOk="0" h="1682750" w="6064250">
                <a:moveTo>
                  <a:pt x="280465" y="0"/>
                </a:moveTo>
                <a:lnTo>
                  <a:pt x="6064253" y="0"/>
                </a:lnTo>
                <a:lnTo>
                  <a:pt x="6064253" y="1402280"/>
                </a:lnTo>
                <a:lnTo>
                  <a:pt x="6060582" y="1447774"/>
                </a:lnTo>
                <a:lnTo>
                  <a:pt x="6049954" y="1490931"/>
                </a:lnTo>
                <a:lnTo>
                  <a:pt x="6032948" y="1531173"/>
                </a:lnTo>
                <a:lnTo>
                  <a:pt x="6010139" y="1567923"/>
                </a:lnTo>
                <a:lnTo>
                  <a:pt x="5982105" y="1600603"/>
                </a:lnTo>
                <a:lnTo>
                  <a:pt x="5949425" y="1628636"/>
                </a:lnTo>
                <a:lnTo>
                  <a:pt x="5912675" y="1651445"/>
                </a:lnTo>
                <a:lnTo>
                  <a:pt x="5872433" y="1668452"/>
                </a:lnTo>
                <a:lnTo>
                  <a:pt x="5829277" y="1679080"/>
                </a:lnTo>
                <a:lnTo>
                  <a:pt x="5783783" y="1682750"/>
                </a:lnTo>
                <a:lnTo>
                  <a:pt x="0" y="1682750"/>
                </a:lnTo>
                <a:lnTo>
                  <a:pt x="0" y="280465"/>
                </a:lnTo>
                <a:lnTo>
                  <a:pt x="3670" y="234972"/>
                </a:lnTo>
                <a:lnTo>
                  <a:pt x="14298" y="191816"/>
                </a:lnTo>
                <a:lnTo>
                  <a:pt x="31304" y="151575"/>
                </a:lnTo>
                <a:lnTo>
                  <a:pt x="54113" y="114825"/>
                </a:lnTo>
                <a:lnTo>
                  <a:pt x="82146" y="82146"/>
                </a:lnTo>
                <a:lnTo>
                  <a:pt x="114825" y="54113"/>
                </a:lnTo>
                <a:lnTo>
                  <a:pt x="151575" y="31304"/>
                </a:lnTo>
                <a:lnTo>
                  <a:pt x="191816" y="14298"/>
                </a:lnTo>
                <a:lnTo>
                  <a:pt x="234972" y="3670"/>
                </a:lnTo>
                <a:lnTo>
                  <a:pt x="280465" y="0"/>
                </a:lnTo>
                <a:close/>
              </a:path>
            </a:pathLst>
          </a:custGeom>
          <a:noFill/>
          <a:ln cap="flat" cmpd="sng" w="19050">
            <a:solidFill>
              <a:srgbClr val="00B0F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7"/>
          <p:cNvSpPr txBox="1"/>
          <p:nvPr/>
        </p:nvSpPr>
        <p:spPr>
          <a:xfrm>
            <a:off x="855980" y="3565652"/>
            <a:ext cx="5773420" cy="1945533"/>
          </a:xfrm>
          <a:prstGeom prst="rect">
            <a:avLst/>
          </a:prstGeom>
          <a:noFill/>
          <a:ln>
            <a:noFill/>
          </a:ln>
        </p:spPr>
        <p:txBody>
          <a:bodyPr anchorCtr="0" anchor="t" bIns="0" lIns="0" spcFirstLastPara="1" rIns="0" wrap="square" tIns="9525">
            <a:spAutoFit/>
          </a:bodyPr>
          <a:lstStyle/>
          <a:p>
            <a:pPr indent="0" lvl="0" marL="12700" marR="5080" rtl="0" algn="just">
              <a:lnSpc>
                <a:spcPct val="101699"/>
              </a:lnSpc>
              <a:spcBef>
                <a:spcPts val="0"/>
              </a:spcBef>
              <a:spcAft>
                <a:spcPts val="0"/>
              </a:spcAft>
              <a:buNone/>
            </a:pPr>
            <a:r>
              <a:rPr b="1" lang="pt-BR" sz="1600">
                <a:solidFill>
                  <a:srgbClr val="FF0000"/>
                </a:solidFill>
                <a:latin typeface="Arial"/>
                <a:ea typeface="Arial"/>
                <a:cs typeface="Arial"/>
                <a:sym typeface="Arial"/>
              </a:rPr>
              <a:t>A Amazon reserva os primeiros quatro (4) endereços IP e o último (1) endereço IP de cada sub-rede para fins de rede IP.</a:t>
            </a:r>
            <a:r>
              <a:rPr lang="pt-BR" sz="1200">
                <a:solidFill>
                  <a:srgbClr val="232F3E"/>
                </a:solidFill>
                <a:latin typeface="Arial"/>
                <a:ea typeface="Arial"/>
                <a:cs typeface="Arial"/>
                <a:sym typeface="Arial"/>
              </a:rPr>
              <a:t> </a:t>
            </a:r>
            <a:endParaRPr/>
          </a:p>
          <a:p>
            <a:pPr indent="0" lvl="0" marL="12700" marR="5080" rtl="0" algn="just">
              <a:lnSpc>
                <a:spcPct val="101699"/>
              </a:lnSpc>
              <a:spcBef>
                <a:spcPts val="75"/>
              </a:spcBef>
              <a:spcAft>
                <a:spcPts val="0"/>
              </a:spcAft>
              <a:buNone/>
            </a:pPr>
            <a:r>
              <a:rPr lang="pt-BR" sz="1200">
                <a:solidFill>
                  <a:srgbClr val="ED7D31"/>
                </a:solidFill>
                <a:latin typeface="Arial"/>
                <a:ea typeface="Arial"/>
                <a:cs typeface="Arial"/>
                <a:sym typeface="Arial"/>
              </a:rPr>
              <a:t>Nesta Rede os IPs 10.0.1.</a:t>
            </a:r>
            <a:r>
              <a:rPr lang="pt-BR" sz="1200">
                <a:solidFill>
                  <a:srgbClr val="FF0000"/>
                </a:solidFill>
                <a:latin typeface="Arial"/>
                <a:ea typeface="Arial"/>
                <a:cs typeface="Arial"/>
                <a:sym typeface="Arial"/>
              </a:rPr>
              <a:t>1-4</a:t>
            </a:r>
            <a:r>
              <a:rPr lang="pt-BR" sz="1200">
                <a:solidFill>
                  <a:srgbClr val="ED7D31"/>
                </a:solidFill>
                <a:latin typeface="Arial"/>
                <a:ea typeface="Arial"/>
                <a:cs typeface="Arial"/>
                <a:sym typeface="Arial"/>
              </a:rPr>
              <a:t>/24 – os nossos IPs são 10.0.1.</a:t>
            </a:r>
            <a:r>
              <a:rPr lang="pt-BR" sz="1200">
                <a:solidFill>
                  <a:srgbClr val="FF0000"/>
                </a:solidFill>
                <a:latin typeface="Arial"/>
                <a:ea typeface="Arial"/>
                <a:cs typeface="Arial"/>
                <a:sym typeface="Arial"/>
              </a:rPr>
              <a:t>5-254</a:t>
            </a:r>
            <a:r>
              <a:rPr lang="pt-BR" sz="1200">
                <a:solidFill>
                  <a:srgbClr val="ED7D31"/>
                </a:solidFill>
                <a:latin typeface="Arial"/>
                <a:ea typeface="Arial"/>
                <a:cs typeface="Arial"/>
                <a:sym typeface="Arial"/>
              </a:rPr>
              <a:t>/24</a:t>
            </a:r>
            <a:endParaRPr sz="1200">
              <a:solidFill>
                <a:srgbClr val="232F3E"/>
              </a:solidFill>
              <a:latin typeface="Arial"/>
              <a:ea typeface="Arial"/>
              <a:cs typeface="Arial"/>
              <a:sym typeface="Arial"/>
            </a:endParaRPr>
          </a:p>
          <a:p>
            <a:pPr indent="0" lvl="0" marL="12700" marR="5080" rtl="0" algn="just">
              <a:lnSpc>
                <a:spcPct val="101699"/>
              </a:lnSpc>
              <a:spcBef>
                <a:spcPts val="75"/>
              </a:spcBef>
              <a:spcAft>
                <a:spcPts val="0"/>
              </a:spcAft>
              <a:buNone/>
            </a:pPr>
            <a:r>
              <a:rPr lang="pt-BR" sz="1200">
                <a:solidFill>
                  <a:srgbClr val="ED7D31"/>
                </a:solidFill>
                <a:latin typeface="Arial"/>
                <a:ea typeface="Arial"/>
                <a:cs typeface="Arial"/>
                <a:sym typeface="Arial"/>
              </a:rPr>
              <a:t>Nesta Rede os IPs 10.0.2.</a:t>
            </a:r>
            <a:r>
              <a:rPr lang="pt-BR" sz="1200">
                <a:solidFill>
                  <a:srgbClr val="FF0000"/>
                </a:solidFill>
                <a:latin typeface="Arial"/>
                <a:ea typeface="Arial"/>
                <a:cs typeface="Arial"/>
                <a:sym typeface="Arial"/>
              </a:rPr>
              <a:t>1-4</a:t>
            </a:r>
            <a:r>
              <a:rPr lang="pt-BR" sz="1200">
                <a:solidFill>
                  <a:srgbClr val="ED7D31"/>
                </a:solidFill>
                <a:latin typeface="Arial"/>
                <a:ea typeface="Arial"/>
                <a:cs typeface="Arial"/>
                <a:sym typeface="Arial"/>
              </a:rPr>
              <a:t>/24 – os nossos IPs são 10.0.2.</a:t>
            </a:r>
            <a:r>
              <a:rPr lang="pt-BR" sz="1200">
                <a:solidFill>
                  <a:srgbClr val="FF0000"/>
                </a:solidFill>
                <a:latin typeface="Arial"/>
                <a:ea typeface="Arial"/>
                <a:cs typeface="Arial"/>
                <a:sym typeface="Arial"/>
              </a:rPr>
              <a:t>5-254</a:t>
            </a:r>
            <a:r>
              <a:rPr lang="pt-BR" sz="1200">
                <a:solidFill>
                  <a:srgbClr val="ED7D31"/>
                </a:solidFill>
                <a:latin typeface="Arial"/>
                <a:ea typeface="Arial"/>
                <a:cs typeface="Arial"/>
                <a:sym typeface="Arial"/>
              </a:rPr>
              <a:t>/24</a:t>
            </a:r>
            <a:endParaRPr sz="1200">
              <a:solidFill>
                <a:srgbClr val="232F3E"/>
              </a:solidFill>
              <a:latin typeface="Arial"/>
              <a:ea typeface="Arial"/>
              <a:cs typeface="Arial"/>
              <a:sym typeface="Arial"/>
            </a:endParaRPr>
          </a:p>
          <a:p>
            <a:pPr indent="0" lvl="0" marL="12700" marR="5080" rtl="0" algn="just">
              <a:lnSpc>
                <a:spcPct val="101699"/>
              </a:lnSpc>
              <a:spcBef>
                <a:spcPts val="75"/>
              </a:spcBef>
              <a:spcAft>
                <a:spcPts val="0"/>
              </a:spcAft>
              <a:buNone/>
            </a:pPr>
            <a:r>
              <a:t/>
            </a:r>
            <a:endParaRPr sz="1200">
              <a:solidFill>
                <a:srgbClr val="232F3E"/>
              </a:solidFill>
              <a:latin typeface="Arial"/>
              <a:ea typeface="Arial"/>
              <a:cs typeface="Arial"/>
              <a:sym typeface="Arial"/>
            </a:endParaRPr>
          </a:p>
          <a:p>
            <a:pPr indent="0" lvl="0" marL="12700" marR="5080" rtl="0" algn="just">
              <a:lnSpc>
                <a:spcPct val="101699"/>
              </a:lnSpc>
              <a:spcBef>
                <a:spcPts val="75"/>
              </a:spcBef>
              <a:spcAft>
                <a:spcPts val="0"/>
              </a:spcAft>
              <a:buNone/>
            </a:pPr>
            <a:r>
              <a:rPr lang="pt-BR" sz="1200">
                <a:solidFill>
                  <a:srgbClr val="232F3E"/>
                </a:solidFill>
                <a:latin typeface="Arial"/>
                <a:ea typeface="Arial"/>
                <a:cs typeface="Arial"/>
                <a:sym typeface="Arial"/>
              </a:rPr>
              <a:t>Por padrão, você pode criar </a:t>
            </a:r>
            <a:r>
              <a:rPr lang="pt-BR" sz="1200">
                <a:solidFill>
                  <a:srgbClr val="FF0000"/>
                </a:solidFill>
                <a:latin typeface="Arial"/>
                <a:ea typeface="Arial"/>
                <a:cs typeface="Arial"/>
                <a:sym typeface="Arial"/>
              </a:rPr>
              <a:t>200 sub-redes por VPC</a:t>
            </a:r>
            <a:r>
              <a:rPr lang="pt-BR" sz="1200">
                <a:solidFill>
                  <a:srgbClr val="232F3E"/>
                </a:solidFill>
                <a:latin typeface="Arial"/>
                <a:ea typeface="Arial"/>
                <a:cs typeface="Arial"/>
                <a:sym typeface="Arial"/>
              </a:rPr>
              <a:t>. Se você gostaria de criar mais sub-redes, você precisa entrar em contato com o suporte da AWS.</a:t>
            </a:r>
            <a:endParaRPr/>
          </a:p>
          <a:p>
            <a:pPr indent="0" lvl="0" marL="12700" marR="5080" rtl="0" algn="just">
              <a:lnSpc>
                <a:spcPct val="101699"/>
              </a:lnSpc>
              <a:spcBef>
                <a:spcPts val="75"/>
              </a:spcBef>
              <a:spcAft>
                <a:spcPts val="0"/>
              </a:spcAft>
              <a:buNone/>
            </a:pPr>
            <a:r>
              <a:t/>
            </a:r>
            <a:endParaRPr sz="1200">
              <a:solidFill>
                <a:schemeClr val="dk1"/>
              </a:solidFill>
              <a:latin typeface="Arial"/>
              <a:ea typeface="Arial"/>
              <a:cs typeface="Arial"/>
              <a:sym typeface="Arial"/>
            </a:endParaRPr>
          </a:p>
        </p:txBody>
      </p:sp>
      <p:sp>
        <p:nvSpPr>
          <p:cNvPr id="93" name="Google Shape;93;p7"/>
          <p:cNvSpPr/>
          <p:nvPr/>
        </p:nvSpPr>
        <p:spPr>
          <a:xfrm>
            <a:off x="972040" y="2975610"/>
            <a:ext cx="609600" cy="60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7"/>
          <p:cNvSpPr txBox="1"/>
          <p:nvPr/>
        </p:nvSpPr>
        <p:spPr>
          <a:xfrm>
            <a:off x="1684332" y="3045269"/>
            <a:ext cx="13730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800">
                <a:solidFill>
                  <a:schemeClr val="dk1"/>
                </a:solidFill>
                <a:latin typeface="Arial"/>
                <a:ea typeface="Arial"/>
                <a:cs typeface="Arial"/>
                <a:sym typeface="Arial"/>
              </a:rPr>
              <a:t>Você sabia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nvSpPr>
        <p:spPr>
          <a:xfrm>
            <a:off x="901700" y="1685035"/>
            <a:ext cx="6197700" cy="15123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Create route</a:t>
            </a:r>
            <a:endParaRPr sz="1200">
              <a:solidFill>
                <a:schemeClr val="dk1"/>
              </a:solidFill>
              <a:latin typeface="Arial"/>
              <a:ea typeface="Arial"/>
              <a:cs typeface="Arial"/>
              <a:sym typeface="Arial"/>
            </a:endParaRPr>
          </a:p>
          <a:p>
            <a:pPr indent="-228600" lvl="0" marL="469900" marR="0" rtl="0" algn="l">
              <a:lnSpc>
                <a:spcPct val="100000"/>
              </a:lnSpc>
              <a:spcBef>
                <a:spcPts val="2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Na categoria de </a:t>
            </a:r>
            <a:r>
              <a:rPr b="1" lang="pt-BR" sz="1200">
                <a:solidFill>
                  <a:schemeClr val="dk1"/>
                </a:solidFill>
              </a:rPr>
              <a:t>Nuvem privada virtual</a:t>
            </a:r>
            <a:r>
              <a:rPr lang="pt-BR" sz="1200">
                <a:solidFill>
                  <a:schemeClr val="dk1"/>
                </a:solidFill>
                <a:latin typeface="Arial"/>
                <a:ea typeface="Arial"/>
                <a:cs typeface="Arial"/>
                <a:sym typeface="Arial"/>
              </a:rPr>
              <a:t>, localize a página e clique em </a:t>
            </a:r>
            <a:r>
              <a:rPr b="1" lang="pt-BR" sz="1200">
                <a:solidFill>
                  <a:schemeClr val="dk1"/>
                </a:solidFill>
              </a:rPr>
              <a:t>Tabela de rotas</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Localize e selecione a caixa ao lado da </a:t>
            </a:r>
            <a:r>
              <a:rPr lang="pt-BR" sz="1200">
                <a:solidFill>
                  <a:srgbClr val="FF0000"/>
                </a:solidFill>
                <a:latin typeface="Arial"/>
                <a:ea typeface="Arial"/>
                <a:cs typeface="Arial"/>
                <a:sym typeface="Arial"/>
              </a:rPr>
              <a:t>sua tabela </a:t>
            </a:r>
            <a:r>
              <a:rPr lang="pt-BR" sz="1200">
                <a:solidFill>
                  <a:schemeClr val="dk1"/>
                </a:solidFill>
                <a:latin typeface="Arial"/>
                <a:ea typeface="Arial"/>
                <a:cs typeface="Arial"/>
                <a:sym typeface="Arial"/>
              </a:rPr>
              <a:t>de rotas públicas </a:t>
            </a:r>
            <a:br>
              <a:rPr lang="pt-BR" sz="1200">
                <a:solidFill>
                  <a:schemeClr val="dk1"/>
                </a:solidFill>
                <a:latin typeface="Arial"/>
                <a:ea typeface="Arial"/>
                <a:cs typeface="Arial"/>
                <a:sym typeface="Arial"/>
              </a:rPr>
            </a:br>
            <a:r>
              <a:rPr b="1" lang="pt-BR" sz="1200">
                <a:solidFill>
                  <a:srgbClr val="FF0000"/>
                </a:solidFill>
                <a:latin typeface="Arial"/>
                <a:ea typeface="Arial"/>
                <a:cs typeface="Arial"/>
                <a:sym typeface="Arial"/>
              </a:rPr>
              <a:t>RouteTable-Publica</a:t>
            </a:r>
            <a:endParaRPr sz="1200">
              <a:solidFill>
                <a:schemeClr val="dk1"/>
              </a:solidFill>
              <a:latin typeface="Arial"/>
              <a:ea typeface="Arial"/>
              <a:cs typeface="Arial"/>
              <a:sym typeface="Arial"/>
            </a:endParaRPr>
          </a:p>
          <a:p>
            <a:pPr indent="-228600" lvl="0" marL="241300" marR="5080" rtl="0" algn="l">
              <a:lnSpc>
                <a:spcPct val="101699"/>
              </a:lnSpc>
              <a:spcBef>
                <a:spcPts val="7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no Aba </a:t>
            </a:r>
            <a:r>
              <a:rPr b="1" lang="pt-BR" sz="1200">
                <a:solidFill>
                  <a:schemeClr val="dk1"/>
                </a:solidFill>
                <a:latin typeface="Arial"/>
                <a:ea typeface="Arial"/>
                <a:cs typeface="Arial"/>
                <a:sym typeface="Arial"/>
              </a:rPr>
              <a:t>Routes </a:t>
            </a:r>
            <a:r>
              <a:rPr lang="pt-BR" sz="1200">
                <a:solidFill>
                  <a:schemeClr val="dk1"/>
                </a:solidFill>
                <a:latin typeface="Arial"/>
                <a:ea typeface="Arial"/>
                <a:cs typeface="Arial"/>
                <a:sym typeface="Arial"/>
              </a:rPr>
              <a:t>e observe que a rota é </a:t>
            </a:r>
            <a:r>
              <a:rPr lang="pt-BR" sz="1200">
                <a:solidFill>
                  <a:srgbClr val="00B050"/>
                </a:solidFill>
                <a:latin typeface="Arial"/>
                <a:ea typeface="Arial"/>
                <a:cs typeface="Arial"/>
                <a:sym typeface="Arial"/>
              </a:rPr>
              <a:t>10.0.0.0/16</a:t>
            </a:r>
            <a:r>
              <a:rPr lang="pt-BR" sz="1200">
                <a:solidFill>
                  <a:schemeClr val="dk1"/>
                </a:solidFill>
                <a:latin typeface="Arial"/>
                <a:ea typeface="Arial"/>
                <a:cs typeface="Arial"/>
                <a:sym typeface="Arial"/>
              </a:rPr>
              <a:t> é local. Você precisa adicionar uma rota para a internet usando o IGW.</a:t>
            </a:r>
            <a:endParaRPr sz="1200">
              <a:solidFill>
                <a:schemeClr val="dk1"/>
              </a:solidFill>
              <a:latin typeface="Arial"/>
              <a:ea typeface="Arial"/>
              <a:cs typeface="Arial"/>
              <a:sym typeface="Arial"/>
            </a:endParaRPr>
          </a:p>
          <a:p>
            <a:pPr indent="-228600" lvl="0" marL="2413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no botão </a:t>
            </a:r>
            <a:r>
              <a:rPr b="1" lang="pt-BR" sz="1200">
                <a:solidFill>
                  <a:schemeClr val="dk1"/>
                </a:solidFill>
                <a:latin typeface="Arial"/>
                <a:ea typeface="Arial"/>
                <a:cs typeface="Arial"/>
                <a:sym typeface="Arial"/>
              </a:rPr>
              <a:t>Editar rot</a:t>
            </a:r>
            <a:r>
              <a:rPr b="1" lang="pt-BR" sz="1200">
                <a:solidFill>
                  <a:schemeClr val="dk1"/>
                </a:solidFill>
              </a:rPr>
              <a:t>a</a:t>
            </a:r>
            <a:r>
              <a:rPr b="1" lang="pt-BR" sz="1200">
                <a:solidFill>
                  <a:schemeClr val="dk1"/>
                </a:solidFill>
                <a:latin typeface="Arial"/>
                <a:ea typeface="Arial"/>
                <a:cs typeface="Arial"/>
                <a:sym typeface="Arial"/>
              </a:rPr>
              <a:t>s </a:t>
            </a:r>
            <a:r>
              <a:rPr lang="pt-BR" sz="1200">
                <a:solidFill>
                  <a:schemeClr val="dk1"/>
                </a:solidFill>
                <a:latin typeface="Arial"/>
                <a:ea typeface="Arial"/>
                <a:cs typeface="Arial"/>
                <a:sym typeface="Arial"/>
              </a:rPr>
              <a:t>em seguida, clique no botão </a:t>
            </a:r>
            <a:r>
              <a:rPr b="1" lang="pt-BR" sz="1200">
                <a:solidFill>
                  <a:schemeClr val="dk1"/>
                </a:solidFill>
                <a:latin typeface="Arial"/>
                <a:ea typeface="Arial"/>
                <a:cs typeface="Arial"/>
                <a:sym typeface="Arial"/>
              </a:rPr>
              <a:t>Ad</a:t>
            </a:r>
            <a:r>
              <a:rPr b="1" lang="pt-BR" sz="1200">
                <a:solidFill>
                  <a:schemeClr val="dk1"/>
                </a:solidFill>
              </a:rPr>
              <a:t>icionar</a:t>
            </a:r>
            <a:r>
              <a:rPr b="1" lang="pt-BR" sz="1200">
                <a:solidFill>
                  <a:schemeClr val="dk1"/>
                </a:solidFill>
                <a:latin typeface="Arial"/>
                <a:ea typeface="Arial"/>
                <a:cs typeface="Arial"/>
                <a:sym typeface="Arial"/>
              </a:rPr>
              <a:t> rot</a:t>
            </a:r>
            <a:r>
              <a:rPr b="1" lang="pt-BR" sz="1200">
                <a:solidFill>
                  <a:schemeClr val="dk1"/>
                </a:solidFill>
              </a:rPr>
              <a:t>a</a:t>
            </a:r>
            <a:r>
              <a:rPr lang="pt-BR" sz="1200">
                <a:solidFill>
                  <a:schemeClr val="dk1"/>
                </a:solidFill>
                <a:latin typeface="Arial"/>
                <a:ea typeface="Arial"/>
                <a:cs typeface="Arial"/>
                <a:sym typeface="Arial"/>
              </a:rPr>
              <a:t>.</a:t>
            </a:r>
            <a:endParaRPr/>
          </a:p>
        </p:txBody>
      </p:sp>
      <p:sp>
        <p:nvSpPr>
          <p:cNvPr id="101" name="Google Shape;101;p8"/>
          <p:cNvSpPr txBox="1"/>
          <p:nvPr/>
        </p:nvSpPr>
        <p:spPr>
          <a:xfrm>
            <a:off x="720090" y="3931720"/>
            <a:ext cx="6061800" cy="3975900"/>
          </a:xfrm>
          <a:prstGeom prst="rect">
            <a:avLst/>
          </a:prstGeom>
          <a:noFill/>
          <a:ln>
            <a:noFill/>
          </a:ln>
        </p:spPr>
        <p:txBody>
          <a:bodyPr anchorCtr="0" anchor="t" bIns="0" lIns="0" spcFirstLastPara="1" rIns="0" wrap="square" tIns="9525">
            <a:spAutoFit/>
          </a:bodyPr>
          <a:lstStyle/>
          <a:p>
            <a:pPr indent="-228600" lvl="0" marL="241300" marR="6985" rtl="0" algn="l">
              <a:lnSpc>
                <a:spcPct val="101699"/>
              </a:lnSpc>
              <a:spcBef>
                <a:spcPts val="0"/>
              </a:spcBef>
              <a:spcAft>
                <a:spcPts val="0"/>
              </a:spcAft>
              <a:buClr>
                <a:schemeClr val="dk1"/>
              </a:buClr>
              <a:buSzPts val="1200"/>
              <a:buFont typeface="Arial"/>
              <a:buAutoNum type="arabicPeriod" startAt="5"/>
            </a:pPr>
            <a:r>
              <a:rPr lang="pt-BR" sz="1200">
                <a:solidFill>
                  <a:schemeClr val="dk1"/>
                </a:solidFill>
                <a:latin typeface="Arial"/>
                <a:ea typeface="Arial"/>
                <a:cs typeface="Arial"/>
                <a:sym typeface="Arial"/>
              </a:rPr>
              <a:t>Digite </a:t>
            </a:r>
            <a:r>
              <a:rPr lang="pt-BR" sz="1200">
                <a:solidFill>
                  <a:srgbClr val="FF0000"/>
                </a:solidFill>
                <a:latin typeface="Arial"/>
                <a:ea typeface="Arial"/>
                <a:cs typeface="Arial"/>
                <a:sym typeface="Arial"/>
              </a:rPr>
              <a:t>0.0.0.0/0 </a:t>
            </a:r>
            <a:r>
              <a:rPr lang="pt-BR" sz="1200">
                <a:solidFill>
                  <a:schemeClr val="dk1"/>
                </a:solidFill>
                <a:latin typeface="Arial"/>
                <a:ea typeface="Arial"/>
                <a:cs typeface="Arial"/>
                <a:sym typeface="Arial"/>
              </a:rPr>
              <a:t>no campo </a:t>
            </a:r>
            <a:r>
              <a:rPr b="1" lang="pt-BR" sz="1200">
                <a:solidFill>
                  <a:schemeClr val="dk1"/>
                </a:solidFill>
                <a:latin typeface="Arial"/>
                <a:ea typeface="Arial"/>
                <a:cs typeface="Arial"/>
                <a:sym typeface="Arial"/>
              </a:rPr>
              <a:t>Destin</a:t>
            </a:r>
            <a:r>
              <a:rPr b="1" lang="pt-BR" sz="1200">
                <a:solidFill>
                  <a:schemeClr val="dk1"/>
                </a:solidFill>
              </a:rPr>
              <a:t>o</a:t>
            </a:r>
            <a:endParaRPr b="1" sz="1200">
              <a:solidFill>
                <a:schemeClr val="dk1"/>
              </a:solidFill>
              <a:latin typeface="Arial"/>
              <a:ea typeface="Arial"/>
              <a:cs typeface="Arial"/>
              <a:sym typeface="Arial"/>
            </a:endParaRPr>
          </a:p>
          <a:p>
            <a:pPr indent="-228600" lvl="0" marL="241300" marR="6985" rtl="0" algn="l">
              <a:lnSpc>
                <a:spcPct val="101699"/>
              </a:lnSpc>
              <a:spcBef>
                <a:spcPts val="75"/>
              </a:spcBef>
              <a:spcAft>
                <a:spcPts val="0"/>
              </a:spcAft>
              <a:buClr>
                <a:schemeClr val="dk1"/>
              </a:buClr>
              <a:buSzPts val="1200"/>
              <a:buFont typeface="Arial"/>
              <a:buAutoNum type="arabicPeriod" startAt="5"/>
            </a:pPr>
            <a:r>
              <a:rPr lang="pt-BR" sz="1200">
                <a:solidFill>
                  <a:schemeClr val="dk1"/>
                </a:solidFill>
                <a:latin typeface="Arial"/>
                <a:ea typeface="Arial"/>
                <a:cs typeface="Arial"/>
                <a:sym typeface="Arial"/>
              </a:rPr>
              <a:t>no campo </a:t>
            </a:r>
            <a:r>
              <a:rPr b="1" lang="pt-BR" sz="1200">
                <a:solidFill>
                  <a:schemeClr val="dk1"/>
                </a:solidFill>
              </a:rPr>
              <a:t>Alvo</a:t>
            </a:r>
            <a:r>
              <a:rPr lang="pt-BR" sz="1200">
                <a:solidFill>
                  <a:schemeClr val="dk1"/>
                </a:solidFill>
                <a:latin typeface="Arial"/>
                <a:ea typeface="Arial"/>
                <a:cs typeface="Arial"/>
                <a:sym typeface="Arial"/>
              </a:rPr>
              <a:t>, use a janela suspensa e clique em </a:t>
            </a:r>
            <a:r>
              <a:rPr b="1" lang="pt-BR" sz="1200">
                <a:solidFill>
                  <a:srgbClr val="FF0000"/>
                </a:solidFill>
              </a:rPr>
              <a:t>Gateway da </a:t>
            </a:r>
            <a:r>
              <a:rPr b="1" lang="pt-BR" sz="1200">
                <a:solidFill>
                  <a:srgbClr val="FF0000"/>
                </a:solidFill>
                <a:latin typeface="Arial"/>
                <a:ea typeface="Arial"/>
                <a:cs typeface="Arial"/>
                <a:sym typeface="Arial"/>
              </a:rPr>
              <a:t>Internet</a:t>
            </a:r>
            <a:r>
              <a:rPr lang="pt-BR" sz="1200">
                <a:solidFill>
                  <a:schemeClr val="dk1"/>
                </a:solidFill>
                <a:latin typeface="Arial"/>
                <a:ea typeface="Arial"/>
                <a:cs typeface="Arial"/>
                <a:sym typeface="Arial"/>
              </a:rPr>
              <a:t>. Localize o seu </a:t>
            </a:r>
            <a:r>
              <a:rPr b="1" lang="pt-BR" sz="1200">
                <a:solidFill>
                  <a:srgbClr val="FF0000"/>
                </a:solidFill>
              </a:rPr>
              <a:t>MeuGWdeInternet</a:t>
            </a:r>
            <a:r>
              <a:rPr lang="pt-BR" sz="1200">
                <a:solidFill>
                  <a:schemeClr val="dk1"/>
                </a:solidFill>
                <a:latin typeface="Arial"/>
                <a:ea typeface="Arial"/>
                <a:cs typeface="Arial"/>
                <a:sym typeface="Arial"/>
              </a:rPr>
              <a:t>, selecione e clique </a:t>
            </a:r>
            <a:r>
              <a:rPr b="1" lang="pt-BR" sz="1200">
                <a:solidFill>
                  <a:schemeClr val="dk1"/>
                </a:solidFill>
                <a:latin typeface="Arial"/>
                <a:ea typeface="Arial"/>
                <a:cs typeface="Arial"/>
                <a:sym typeface="Arial"/>
              </a:rPr>
              <a:t>Sa</a:t>
            </a:r>
            <a:r>
              <a:rPr b="1" lang="pt-BR" sz="1200">
                <a:solidFill>
                  <a:schemeClr val="dk1"/>
                </a:solidFill>
              </a:rPr>
              <a:t>lvar</a:t>
            </a:r>
            <a:r>
              <a:rPr b="1" lang="pt-BR" sz="1200">
                <a:solidFill>
                  <a:schemeClr val="dk1"/>
                </a:solidFill>
                <a:latin typeface="Arial"/>
                <a:ea typeface="Arial"/>
                <a:cs typeface="Arial"/>
                <a:sym typeface="Arial"/>
              </a:rPr>
              <a:t> </a:t>
            </a:r>
            <a:r>
              <a:rPr b="1" lang="pt-BR" sz="1200">
                <a:solidFill>
                  <a:schemeClr val="dk1"/>
                </a:solidFill>
              </a:rPr>
              <a:t>alterações.</a:t>
            </a:r>
            <a:endParaRPr sz="1200">
              <a:solidFill>
                <a:schemeClr val="dk1"/>
              </a:solidFill>
              <a:latin typeface="Arial"/>
              <a:ea typeface="Arial"/>
              <a:cs typeface="Arial"/>
              <a:sym typeface="Arial"/>
            </a:endParaRPr>
          </a:p>
          <a:p>
            <a:pPr indent="-228600" lvl="0" marL="241300" marR="50165" rtl="0" algn="l">
              <a:lnSpc>
                <a:spcPct val="101699"/>
              </a:lnSpc>
              <a:spcBef>
                <a:spcPts val="0"/>
              </a:spcBef>
              <a:spcAft>
                <a:spcPts val="0"/>
              </a:spcAft>
              <a:buClr>
                <a:schemeClr val="dk1"/>
              </a:buClr>
              <a:buSzPts val="1200"/>
              <a:buFont typeface="Arial"/>
              <a:buAutoNum type="arabicPeriod" startAt="5"/>
            </a:pPr>
            <a:r>
              <a:rPr lang="pt-BR" sz="1200">
                <a:solidFill>
                  <a:schemeClr val="dk1"/>
                </a:solidFill>
                <a:latin typeface="Arial"/>
                <a:ea typeface="Arial"/>
                <a:cs typeface="Arial"/>
                <a:sym typeface="Arial"/>
              </a:rPr>
              <a:t>Com sua tabela de rotas públicas ainda selecionada, localize e clique na guia </a:t>
            </a:r>
            <a:r>
              <a:rPr b="1" lang="pt-BR" sz="1200">
                <a:solidFill>
                  <a:schemeClr val="dk1"/>
                </a:solidFill>
              </a:rPr>
              <a:t>Associações de sub-rede</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perto da parte inferior da página.</a:t>
            </a:r>
            <a:endParaRPr sz="1200">
              <a:solidFill>
                <a:schemeClr val="dk1"/>
              </a:solidFill>
              <a:latin typeface="Arial"/>
              <a:ea typeface="Arial"/>
              <a:cs typeface="Arial"/>
              <a:sym typeface="Arial"/>
            </a:endParaRPr>
          </a:p>
          <a:p>
            <a:pPr indent="0" lvl="0" marL="0" marR="0" rtl="0" algn="l">
              <a:lnSpc>
                <a:spcPct val="100000"/>
              </a:lnSpc>
              <a:spcBef>
                <a:spcPts val="55"/>
              </a:spcBef>
              <a:spcAft>
                <a:spcPts val="0"/>
              </a:spcAft>
              <a:buClr>
                <a:schemeClr val="dk1"/>
              </a:buClr>
              <a:buSzPts val="1200"/>
              <a:buFont typeface="Carlito"/>
              <a:buNone/>
            </a:pPr>
            <a:r>
              <a:t/>
            </a:r>
            <a:endParaRPr sz="1200">
              <a:solidFill>
                <a:schemeClr val="dk1"/>
              </a:solidFill>
              <a:latin typeface="Arial"/>
              <a:ea typeface="Arial"/>
              <a:cs typeface="Arial"/>
              <a:sym typeface="Arial"/>
            </a:endParaRPr>
          </a:p>
          <a:p>
            <a:pPr indent="-228600" lvl="0" marL="241300" marR="5080" rtl="0" algn="l">
              <a:lnSpc>
                <a:spcPct val="101699"/>
              </a:lnSpc>
              <a:spcBef>
                <a:spcPts val="5"/>
              </a:spcBef>
              <a:spcAft>
                <a:spcPts val="0"/>
              </a:spcAft>
              <a:buClr>
                <a:schemeClr val="dk1"/>
              </a:buClr>
              <a:buSzPts val="1200"/>
              <a:buFont typeface="Arial"/>
              <a:buAutoNum type="arabicPeriod" startAt="5"/>
            </a:pPr>
            <a:r>
              <a:rPr lang="pt-BR" sz="1200">
                <a:solidFill>
                  <a:schemeClr val="dk1"/>
                </a:solidFill>
                <a:latin typeface="Arial"/>
                <a:ea typeface="Arial"/>
                <a:cs typeface="Arial"/>
                <a:sym typeface="Arial"/>
              </a:rPr>
              <a:t>Clique no botão </a:t>
            </a:r>
            <a:r>
              <a:rPr b="1" lang="pt-BR" sz="1200">
                <a:solidFill>
                  <a:schemeClr val="dk1"/>
                </a:solidFill>
                <a:latin typeface="Arial"/>
                <a:ea typeface="Arial"/>
                <a:cs typeface="Arial"/>
                <a:sym typeface="Arial"/>
              </a:rPr>
              <a:t>Editar </a:t>
            </a:r>
            <a:r>
              <a:rPr b="1" lang="pt-BR" sz="1200">
                <a:solidFill>
                  <a:schemeClr val="dk1"/>
                </a:solidFill>
              </a:rPr>
              <a:t>associações de sub-rede</a:t>
            </a:r>
            <a:r>
              <a:rPr lang="pt-BR" sz="1200">
                <a:solidFill>
                  <a:schemeClr val="dk1"/>
                </a:solidFill>
                <a:latin typeface="Arial"/>
                <a:ea typeface="Arial"/>
                <a:cs typeface="Arial"/>
                <a:sym typeface="Arial"/>
              </a:rPr>
              <a:t>. </a:t>
            </a:r>
            <a:r>
              <a:rPr i="1" lang="pt-BR" sz="1200">
                <a:solidFill>
                  <a:srgbClr val="0070C0"/>
                </a:solidFill>
                <a:latin typeface="Arial"/>
                <a:ea typeface="Arial"/>
                <a:cs typeface="Arial"/>
                <a:sym typeface="Arial"/>
              </a:rPr>
              <a:t>Você pode ter que redimensionar os cabeçalhos das colunas para ler corretamente</a:t>
            </a:r>
            <a:r>
              <a:rPr lang="pt-BR" sz="1200">
                <a:solidFill>
                  <a:schemeClr val="dk1"/>
                </a:solidFill>
                <a:latin typeface="Arial"/>
                <a:ea typeface="Arial"/>
                <a:cs typeface="Arial"/>
                <a:sym typeface="Arial"/>
              </a:rPr>
              <a:t>. Em seguida, clique e realce s</a:t>
            </a:r>
            <a:r>
              <a:rPr lang="pt-BR" sz="1200">
                <a:solidFill>
                  <a:schemeClr val="dk1"/>
                </a:solidFill>
              </a:rPr>
              <a:t>ua</a:t>
            </a:r>
            <a:r>
              <a:rPr lang="pt-BR" sz="1200">
                <a:solidFill>
                  <a:schemeClr val="dk1"/>
                </a:solidFill>
                <a:latin typeface="Arial"/>
                <a:ea typeface="Arial"/>
                <a:cs typeface="Arial"/>
                <a:sym typeface="Arial"/>
              </a:rPr>
              <a:t> </a:t>
            </a:r>
            <a:r>
              <a:rPr b="1" lang="pt-BR" sz="1200">
                <a:solidFill>
                  <a:schemeClr val="dk1"/>
                </a:solidFill>
              </a:rPr>
              <a:t>Subnet-Publica</a:t>
            </a:r>
            <a:r>
              <a:rPr lang="pt-BR" sz="1200">
                <a:solidFill>
                  <a:schemeClr val="dk1"/>
                </a:solidFill>
                <a:latin typeface="Arial"/>
                <a:ea typeface="Arial"/>
                <a:cs typeface="Arial"/>
                <a:sym typeface="Arial"/>
              </a:rPr>
              <a:t>, clique em </a:t>
            </a:r>
            <a:r>
              <a:rPr b="1" lang="pt-BR" sz="1200">
                <a:solidFill>
                  <a:schemeClr val="dk1"/>
                </a:solidFill>
                <a:latin typeface="Arial"/>
                <a:ea typeface="Arial"/>
                <a:cs typeface="Arial"/>
                <a:sym typeface="Arial"/>
              </a:rPr>
              <a:t>Sa</a:t>
            </a:r>
            <a:r>
              <a:rPr b="1" lang="pt-BR" sz="1200">
                <a:solidFill>
                  <a:schemeClr val="dk1"/>
                </a:solidFill>
              </a:rPr>
              <a:t>lvar associações</a:t>
            </a:r>
            <a:r>
              <a:rPr b="1" lang="pt-BR" sz="1200">
                <a:solidFill>
                  <a:schemeClr val="dk1"/>
                </a:solidFill>
                <a:latin typeface="Arial"/>
                <a:ea typeface="Arial"/>
                <a:cs typeface="Arial"/>
                <a:sym typeface="Arial"/>
              </a:rPr>
              <a:t>.</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152400" lvl="0" marL="241300" marR="5080" rtl="0" algn="l">
              <a:lnSpc>
                <a:spcPct val="101699"/>
              </a:lnSpc>
              <a:spcBef>
                <a:spcPts val="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200">
              <a:solidFill>
                <a:schemeClr val="dk1"/>
              </a:solidFill>
              <a:latin typeface="Arial"/>
              <a:ea typeface="Arial"/>
              <a:cs typeface="Arial"/>
              <a:sym typeface="Arial"/>
            </a:endParaRPr>
          </a:p>
          <a:p>
            <a:pPr indent="0" lvl="0" marL="12700" marR="22860" rtl="0" algn="l">
              <a:lnSpc>
                <a:spcPct val="101699"/>
              </a:lnSpc>
              <a:spcBef>
                <a:spcPts val="5"/>
              </a:spcBef>
              <a:spcAft>
                <a:spcPts val="0"/>
              </a:spcAft>
              <a:buNone/>
            </a:pPr>
            <a:r>
              <a:rPr lang="pt-BR" sz="1200">
                <a:solidFill>
                  <a:schemeClr val="dk1"/>
                </a:solidFill>
                <a:latin typeface="Arial"/>
                <a:ea typeface="Arial"/>
                <a:cs typeface="Arial"/>
                <a:sym typeface="Arial"/>
              </a:rPr>
              <a:t>A tabela de rotas com a rota que você criou para o </a:t>
            </a:r>
            <a:r>
              <a:rPr b="1" lang="pt-BR" sz="1200">
                <a:solidFill>
                  <a:srgbClr val="FF0000"/>
                </a:solidFill>
              </a:rPr>
              <a:t>MeuGWdeInternet</a:t>
            </a:r>
            <a:r>
              <a:rPr lang="pt-BR" sz="1200">
                <a:solidFill>
                  <a:schemeClr val="dk1"/>
                </a:solidFill>
                <a:latin typeface="Arial"/>
                <a:ea typeface="Arial"/>
                <a:cs typeface="Arial"/>
                <a:sym typeface="Arial"/>
              </a:rPr>
              <a:t>agora está associada à sua sub-rede pública. </a:t>
            </a:r>
            <a:r>
              <a:rPr lang="pt-BR" sz="1200">
                <a:solidFill>
                  <a:srgbClr val="00B050"/>
                </a:solidFill>
                <a:latin typeface="Arial"/>
                <a:ea typeface="Arial"/>
                <a:cs typeface="Arial"/>
                <a:sym typeface="Arial"/>
              </a:rPr>
              <a:t>Sua sub-rede pública agora tem acesso à Internet</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102" name="Google Shape;102;p8"/>
          <p:cNvSpPr txBox="1"/>
          <p:nvPr/>
        </p:nvSpPr>
        <p:spPr>
          <a:xfrm>
            <a:off x="422910" y="3164789"/>
            <a:ext cx="6926580" cy="609719"/>
          </a:xfrm>
          <a:prstGeom prst="rect">
            <a:avLst/>
          </a:prstGeom>
          <a:noFill/>
          <a:ln cap="flat" cmpd="sng" w="38100">
            <a:solidFill>
              <a:srgbClr val="FFC000"/>
            </a:solidFill>
            <a:prstDash val="solid"/>
            <a:round/>
            <a:headEnd len="sm" w="sm" type="none"/>
            <a:tailEnd len="sm" w="sm" type="none"/>
          </a:ln>
        </p:spPr>
        <p:txBody>
          <a:bodyPr anchorCtr="0" anchor="t" bIns="0" lIns="0" spcFirstLastPara="1" rIns="0" wrap="square" tIns="59675">
            <a:spAutoFit/>
          </a:bodyPr>
          <a:lstStyle/>
          <a:p>
            <a:pPr indent="0" lvl="0" marL="111125" marR="0" rtl="0" algn="l">
              <a:lnSpc>
                <a:spcPct val="100000"/>
              </a:lnSpc>
              <a:spcBef>
                <a:spcPts val="0"/>
              </a:spcBef>
              <a:spcAft>
                <a:spcPts val="0"/>
              </a:spcAft>
              <a:buNone/>
            </a:pPr>
            <a:r>
              <a:rPr b="1" lang="pt-BR" sz="1200">
                <a:solidFill>
                  <a:schemeClr val="dk1"/>
                </a:solidFill>
                <a:latin typeface="Arial"/>
                <a:ea typeface="Arial"/>
                <a:cs typeface="Arial"/>
                <a:sym typeface="Arial"/>
              </a:rPr>
              <a:t>Informação importante</a:t>
            </a:r>
            <a:endParaRPr sz="1200">
              <a:solidFill>
                <a:schemeClr val="dk1"/>
              </a:solidFill>
              <a:latin typeface="Arial"/>
              <a:ea typeface="Arial"/>
              <a:cs typeface="Arial"/>
              <a:sym typeface="Arial"/>
            </a:endParaRPr>
          </a:p>
          <a:p>
            <a:pPr indent="-228600" lvl="0" marL="567690" marR="214629" rtl="0" algn="l">
              <a:lnSpc>
                <a:spcPct val="101699"/>
              </a:lnSpc>
              <a:spcBef>
                <a:spcPts val="4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Observe que a tabela de rota pública não está associada a nenhuma sub-rede.</a:t>
            </a:r>
            <a:endParaRPr/>
          </a:p>
          <a:p>
            <a:pPr indent="-228600" lvl="0" marL="567690" marR="214629" rtl="0" algn="l">
              <a:lnSpc>
                <a:spcPct val="101699"/>
              </a:lnSpc>
              <a:spcBef>
                <a:spcPts val="45"/>
              </a:spcBef>
              <a:spcAft>
                <a:spcPts val="0"/>
              </a:spcAft>
              <a:buClr>
                <a:schemeClr val="dk1"/>
              </a:buClr>
              <a:buSzPts val="1200"/>
              <a:buFont typeface="Noto Sans Symbols"/>
              <a:buChar char="∙"/>
            </a:pPr>
            <a:r>
              <a:rPr lang="pt-BR" sz="1200">
                <a:solidFill>
                  <a:schemeClr val="dk1"/>
                </a:solidFill>
                <a:latin typeface="Arial"/>
                <a:ea typeface="Arial"/>
                <a:cs typeface="Arial"/>
                <a:sym typeface="Arial"/>
              </a:rPr>
              <a:t>Você precisa anexar esta tabela de rota à sub-rede apropriada.</a:t>
            </a:r>
            <a:endParaRPr/>
          </a:p>
        </p:txBody>
      </p:sp>
      <p:sp>
        <p:nvSpPr>
          <p:cNvPr id="103" name="Google Shape;103;p8"/>
          <p:cNvSpPr txBox="1"/>
          <p:nvPr/>
        </p:nvSpPr>
        <p:spPr>
          <a:xfrm>
            <a:off x="266700" y="8793941"/>
            <a:ext cx="6968490" cy="810928"/>
          </a:xfrm>
          <a:prstGeom prst="rect">
            <a:avLst/>
          </a:prstGeom>
          <a:noFill/>
          <a:ln cap="flat" cmpd="sng" w="38100">
            <a:solidFill>
              <a:srgbClr val="FFC000"/>
            </a:solidFill>
            <a:prstDash val="solid"/>
            <a:round/>
            <a:headEnd len="sm" w="sm" type="none"/>
            <a:tailEnd len="sm" w="sm" type="none"/>
          </a:ln>
        </p:spPr>
        <p:txBody>
          <a:bodyPr anchorCtr="0" anchor="t" bIns="0" lIns="0" spcFirstLastPara="1" rIns="0" wrap="square" tIns="59675">
            <a:spAutoFit/>
          </a:bodyPr>
          <a:lstStyle/>
          <a:p>
            <a:pPr indent="0" lvl="0" marL="110489" marR="0" rtl="0" algn="l">
              <a:lnSpc>
                <a:spcPct val="100000"/>
              </a:lnSpc>
              <a:spcBef>
                <a:spcPts val="0"/>
              </a:spcBef>
              <a:spcAft>
                <a:spcPts val="0"/>
              </a:spcAft>
              <a:buNone/>
            </a:pPr>
            <a:r>
              <a:rPr b="1" lang="pt-BR" sz="1200">
                <a:solidFill>
                  <a:schemeClr val="dk1"/>
                </a:solidFill>
                <a:latin typeface="Arial"/>
                <a:ea typeface="Arial"/>
                <a:cs typeface="Arial"/>
                <a:sym typeface="Arial"/>
              </a:rPr>
              <a:t>Informação importante para criar uma Rota Privada</a:t>
            </a:r>
            <a:endParaRPr sz="1200">
              <a:solidFill>
                <a:schemeClr val="dk1"/>
              </a:solidFill>
              <a:latin typeface="Arial"/>
              <a:ea typeface="Arial"/>
              <a:cs typeface="Arial"/>
              <a:sym typeface="Arial"/>
            </a:endParaRPr>
          </a:p>
          <a:p>
            <a:pPr indent="-228600" lvl="0" marL="567055" marR="111760" rtl="0" algn="l">
              <a:lnSpc>
                <a:spcPct val="101699"/>
              </a:lnSpc>
              <a:spcBef>
                <a:spcPts val="50"/>
              </a:spcBef>
              <a:spcAft>
                <a:spcPts val="0"/>
              </a:spcAft>
              <a:buClr>
                <a:srgbClr val="FF0000"/>
              </a:buClr>
              <a:buSzPts val="1200"/>
              <a:buFont typeface="Noto Sans Symbols"/>
              <a:buChar char="∙"/>
            </a:pPr>
            <a:r>
              <a:rPr lang="pt-BR" sz="1200">
                <a:solidFill>
                  <a:srgbClr val="FF0000"/>
                </a:solidFill>
                <a:latin typeface="Arial"/>
                <a:ea typeface="Arial"/>
                <a:cs typeface="Arial"/>
                <a:sym typeface="Arial"/>
              </a:rPr>
              <a:t>Você não precisará criar uma nova rota para sua tabela de rotas privadas</a:t>
            </a:r>
            <a:r>
              <a:rPr lang="pt-BR" sz="1200">
                <a:solidFill>
                  <a:schemeClr val="dk1"/>
                </a:solidFill>
                <a:latin typeface="Arial"/>
                <a:ea typeface="Arial"/>
                <a:cs typeface="Arial"/>
                <a:sym typeface="Arial"/>
              </a:rPr>
              <a:t>, mas precisará associar a tabela de rotas privadas à sua sub-rede privada. Observe que a tabela de rota pública não está associada a nenhuma sub-rede.</a:t>
            </a:r>
            <a:endParaRPr sz="1200">
              <a:solidFill>
                <a:schemeClr val="dk1"/>
              </a:solidFill>
              <a:latin typeface="Arial"/>
              <a:ea typeface="Arial"/>
              <a:cs typeface="Arial"/>
              <a:sym typeface="Arial"/>
            </a:endParaRPr>
          </a:p>
        </p:txBody>
      </p:sp>
      <p:pic>
        <p:nvPicPr>
          <p:cNvPr id="104" name="Google Shape;104;p8"/>
          <p:cNvPicPr preferRelativeResize="0"/>
          <p:nvPr/>
        </p:nvPicPr>
        <p:blipFill>
          <a:blip r:embed="rId3">
            <a:alphaModFix/>
          </a:blip>
          <a:stretch>
            <a:fillRect/>
          </a:stretch>
        </p:blipFill>
        <p:spPr>
          <a:xfrm>
            <a:off x="1182725" y="5931451"/>
            <a:ext cx="4949749" cy="119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p:nvPr/>
        </p:nvSpPr>
        <p:spPr>
          <a:xfrm>
            <a:off x="2184005" y="5023652"/>
            <a:ext cx="3804439" cy="29011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9"/>
          <p:cNvSpPr txBox="1"/>
          <p:nvPr/>
        </p:nvSpPr>
        <p:spPr>
          <a:xfrm>
            <a:off x="673100" y="1685035"/>
            <a:ext cx="6383700" cy="3187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pt-BR" sz="1200">
                <a:solidFill>
                  <a:schemeClr val="dk1"/>
                </a:solidFill>
                <a:latin typeface="Arial"/>
                <a:ea typeface="Arial"/>
                <a:cs typeface="Arial"/>
                <a:sym typeface="Arial"/>
              </a:rPr>
              <a:t>Crie uma tabela de Rota Privada</a:t>
            </a:r>
            <a:endParaRPr sz="1200">
              <a:solidFill>
                <a:schemeClr val="dk1"/>
              </a:solidFill>
              <a:latin typeface="Arial"/>
              <a:ea typeface="Arial"/>
              <a:cs typeface="Arial"/>
              <a:sym typeface="Arial"/>
            </a:endParaRPr>
          </a:p>
          <a:p>
            <a:pPr indent="0" lvl="0" marL="241300" marR="0" rtl="0" algn="l">
              <a:lnSpc>
                <a:spcPct val="100000"/>
              </a:lnSpc>
              <a:spcBef>
                <a:spcPts val="0"/>
              </a:spcBef>
              <a:spcAft>
                <a:spcPts val="0"/>
              </a:spcAft>
              <a:buNone/>
            </a:pPr>
            <a:r>
              <a:rPr lang="pt-BR" sz="1200">
                <a:solidFill>
                  <a:schemeClr val="dk1"/>
                </a:solidFill>
                <a:latin typeface="Arial"/>
                <a:ea typeface="Arial"/>
                <a:cs typeface="Arial"/>
                <a:sym typeface="Arial"/>
              </a:rPr>
              <a:t>Repita as sete etapas acima; desta vez editando seu </a:t>
            </a:r>
            <a:r>
              <a:rPr b="1" lang="pt-BR" sz="1200">
                <a:solidFill>
                  <a:schemeClr val="dk1"/>
                </a:solidFill>
                <a:latin typeface="Arial"/>
                <a:ea typeface="Arial"/>
                <a:cs typeface="Arial"/>
                <a:sym typeface="Arial"/>
              </a:rPr>
              <a:t>private route table</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241300" marR="0" rtl="0" algn="l">
              <a:lnSpc>
                <a:spcPct val="100000"/>
              </a:lnSpc>
              <a:spcBef>
                <a:spcPts val="25"/>
              </a:spcBef>
              <a:spcAft>
                <a:spcPts val="0"/>
              </a:spcAft>
              <a:buNone/>
            </a:pPr>
            <a:r>
              <a:rPr lang="pt-BR" sz="1200">
                <a:solidFill>
                  <a:schemeClr val="dk1"/>
                </a:solidFill>
                <a:latin typeface="Arial"/>
                <a:ea typeface="Arial"/>
                <a:cs typeface="Arial"/>
                <a:sym typeface="Arial"/>
              </a:rPr>
              <a:t>Preste muita atenção e certifique-se de selecionar </a:t>
            </a:r>
            <a:r>
              <a:rPr lang="pt-BR" sz="1200">
                <a:solidFill>
                  <a:srgbClr val="ED7D31"/>
                </a:solidFill>
                <a:latin typeface="Arial"/>
                <a:ea typeface="Arial"/>
                <a:cs typeface="Arial"/>
                <a:sym typeface="Arial"/>
              </a:rPr>
              <a:t>us-east-1a </a:t>
            </a:r>
            <a:r>
              <a:rPr lang="pt-BR" sz="1200">
                <a:solidFill>
                  <a:schemeClr val="dk1"/>
                </a:solidFill>
                <a:latin typeface="Arial"/>
                <a:ea typeface="Arial"/>
                <a:cs typeface="Arial"/>
                <a:sym typeface="Arial"/>
              </a:rPr>
              <a:t>para o AZ (Area Zone) e a opção </a:t>
            </a:r>
            <a:r>
              <a:rPr b="1" lang="pt-BR" sz="1200">
                <a:solidFill>
                  <a:schemeClr val="dk1"/>
                </a:solidFill>
                <a:latin typeface="Arial"/>
                <a:ea typeface="Arial"/>
                <a:cs typeface="Arial"/>
                <a:sym typeface="Arial"/>
              </a:rPr>
              <a:t>Private subnet.</a:t>
            </a:r>
            <a:endParaRPr b="1" sz="1200">
              <a:solidFill>
                <a:schemeClr val="dk1"/>
              </a:solidFill>
              <a:latin typeface="Arial"/>
              <a:ea typeface="Arial"/>
              <a:cs typeface="Arial"/>
              <a:sym typeface="Arial"/>
            </a:endParaRPr>
          </a:p>
          <a:p>
            <a:pPr indent="-152400" lvl="0" marL="469900" marR="0" rtl="0" algn="l">
              <a:lnSpc>
                <a:spcPct val="100000"/>
              </a:lnSpc>
              <a:spcBef>
                <a:spcPts val="25"/>
              </a:spcBef>
              <a:spcAft>
                <a:spcPts val="0"/>
              </a:spcAft>
              <a:buClr>
                <a:schemeClr val="dk1"/>
              </a:buClr>
              <a:buSzPts val="1200"/>
              <a:buFont typeface="Calibri"/>
              <a:buNone/>
            </a:pPr>
            <a:r>
              <a:t/>
            </a:r>
            <a:endParaRPr b="1" sz="1200">
              <a:solidFill>
                <a:schemeClr val="dk1"/>
              </a:solidFill>
              <a:latin typeface="Arial"/>
              <a:ea typeface="Arial"/>
              <a:cs typeface="Arial"/>
              <a:sym typeface="Arial"/>
            </a:endParaRPr>
          </a:p>
          <a:p>
            <a:pPr indent="-228600" lvl="0" marL="469900" marR="0" rtl="0" algn="l">
              <a:lnSpc>
                <a:spcPct val="100000"/>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Na categoria de </a:t>
            </a:r>
            <a:r>
              <a:rPr b="1" lang="pt-BR" sz="1200">
                <a:solidFill>
                  <a:schemeClr val="dk1"/>
                </a:solidFill>
              </a:rPr>
              <a:t>Nuvem privada virtual</a:t>
            </a:r>
            <a:r>
              <a:rPr lang="pt-BR" sz="1200">
                <a:solidFill>
                  <a:schemeClr val="dk1"/>
                </a:solidFill>
                <a:latin typeface="Arial"/>
                <a:ea typeface="Arial"/>
                <a:cs typeface="Arial"/>
                <a:sym typeface="Arial"/>
              </a:rPr>
              <a:t>, encontre e clique em </a:t>
            </a:r>
            <a:r>
              <a:rPr b="1" lang="pt-BR" sz="1200">
                <a:solidFill>
                  <a:schemeClr val="dk1"/>
                </a:solidFill>
              </a:rPr>
              <a:t>Tabela de rotas</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210820" rtl="0" algn="l">
              <a:lnSpc>
                <a:spcPct val="101699"/>
              </a:lnSpc>
              <a:spcBef>
                <a:spcPts val="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no botão azul </a:t>
            </a:r>
            <a:r>
              <a:rPr b="1" lang="pt-BR" sz="1200">
                <a:solidFill>
                  <a:schemeClr val="dk1"/>
                </a:solidFill>
              </a:rPr>
              <a:t>Criar tabela de rotas</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e criar tabela de rota com:</a:t>
            </a:r>
            <a:endParaRPr/>
          </a:p>
          <a:p>
            <a:pPr indent="-228600" lvl="1" marL="927100" marR="210820" rtl="0" algn="l">
              <a:lnSpc>
                <a:spcPct val="101699"/>
              </a:lnSpc>
              <a:spcBef>
                <a:spcPts val="0"/>
              </a:spcBef>
              <a:spcAft>
                <a:spcPts val="0"/>
              </a:spcAft>
              <a:buClr>
                <a:schemeClr val="dk1"/>
              </a:buClr>
              <a:buSzPts val="1200"/>
              <a:buFont typeface="Calibri"/>
              <a:buAutoNum type="alphaLcPeriod"/>
            </a:pPr>
            <a:r>
              <a:rPr b="1" lang="pt-BR" sz="1200">
                <a:solidFill>
                  <a:schemeClr val="dk1"/>
                </a:solidFill>
              </a:rPr>
              <a:t>T</a:t>
            </a:r>
            <a:r>
              <a:rPr b="1" i="0" lang="pt-BR" sz="1200" u="none" cap="none" strike="noStrike">
                <a:solidFill>
                  <a:schemeClr val="dk1"/>
                </a:solidFill>
                <a:latin typeface="Arial"/>
                <a:ea typeface="Arial"/>
                <a:cs typeface="Arial"/>
                <a:sym typeface="Arial"/>
              </a:rPr>
              <a:t>ag de nome </a:t>
            </a:r>
            <a:r>
              <a:rPr b="1" i="0" lang="pt-BR" sz="1200" u="none" cap="none" strike="noStrike">
                <a:solidFill>
                  <a:srgbClr val="0070C0"/>
                </a:solidFill>
                <a:latin typeface="Arial"/>
                <a:ea typeface="Arial"/>
                <a:cs typeface="Arial"/>
                <a:sym typeface="Arial"/>
              </a:rPr>
              <a:t>RouteTable-Privada</a:t>
            </a:r>
            <a:endParaRPr/>
          </a:p>
          <a:p>
            <a:pPr indent="-228600" lvl="1" marL="927100" marR="210820" rtl="0" algn="l">
              <a:lnSpc>
                <a:spcPct val="101699"/>
              </a:lnSpc>
              <a:spcBef>
                <a:spcPts val="0"/>
              </a:spcBef>
              <a:spcAft>
                <a:spcPts val="0"/>
              </a:spcAft>
              <a:buClr>
                <a:schemeClr val="dk1"/>
              </a:buClr>
              <a:buSzPts val="1200"/>
              <a:buFont typeface="Calibri"/>
              <a:buAutoNum type="alphaLcPeriod"/>
            </a:pPr>
            <a:r>
              <a:rPr b="1" i="0" lang="pt-BR" sz="1200" u="none" cap="none" strike="noStrike">
                <a:solidFill>
                  <a:schemeClr val="dk1"/>
                </a:solidFill>
                <a:latin typeface="Arial"/>
                <a:ea typeface="Arial"/>
                <a:cs typeface="Arial"/>
                <a:sym typeface="Arial"/>
              </a:rPr>
              <a:t>VPC </a:t>
            </a:r>
            <a:r>
              <a:rPr b="1" i="0" lang="pt-BR" sz="1200" u="none" cap="none" strike="noStrike">
                <a:solidFill>
                  <a:srgbClr val="ED7D31"/>
                </a:solidFill>
                <a:latin typeface="Arial"/>
                <a:ea typeface="Arial"/>
                <a:cs typeface="Arial"/>
                <a:sym typeface="Arial"/>
              </a:rPr>
              <a:t>MinhaRedeVirtual</a:t>
            </a:r>
            <a:r>
              <a:rPr b="0" i="0" lang="pt-BR"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228600" lvl="0" marL="469900" marR="0" rtl="0" algn="l">
              <a:lnSpc>
                <a:spcPct val="100000"/>
              </a:lnSpc>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Clique em  </a:t>
            </a:r>
            <a:r>
              <a:rPr b="1" lang="pt-BR" sz="1200">
                <a:solidFill>
                  <a:schemeClr val="dk1"/>
                </a:solidFill>
                <a:latin typeface="Arial"/>
                <a:ea typeface="Arial"/>
                <a:cs typeface="Arial"/>
                <a:sym typeface="Arial"/>
              </a:rPr>
              <a:t>Cr</a:t>
            </a:r>
            <a:r>
              <a:rPr b="1" lang="pt-BR" sz="1200">
                <a:solidFill>
                  <a:schemeClr val="dk1"/>
                </a:solidFill>
              </a:rPr>
              <a:t>iar tabela de rotas</a:t>
            </a:r>
            <a:r>
              <a:rPr lang="pt-BR" sz="1200">
                <a:solidFill>
                  <a:schemeClr val="dk1"/>
                </a:solidFill>
                <a:latin typeface="Arial"/>
                <a:ea typeface="Arial"/>
                <a:cs typeface="Arial"/>
                <a:sym typeface="Arial"/>
              </a:rPr>
              <a:t>.</a:t>
            </a:r>
            <a:endParaRPr/>
          </a:p>
          <a:p>
            <a:pPr indent="-152400" lvl="0" marL="469900" marR="0" rtl="0" algn="l">
              <a:lnSpc>
                <a:spcPct val="100000"/>
              </a:lnSpc>
              <a:spcBef>
                <a:spcPts val="25"/>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a:p>
            <a:pPr indent="-228600" lvl="0" marL="469900" marR="0" rtl="0" algn="l">
              <a:lnSpc>
                <a:spcPct val="100000"/>
              </a:lnSpc>
              <a:spcBef>
                <a:spcPts val="20"/>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Dentro de </a:t>
            </a:r>
            <a:r>
              <a:rPr b="1" lang="pt-BR" sz="1200">
                <a:solidFill>
                  <a:schemeClr val="dk1"/>
                </a:solidFill>
              </a:rPr>
              <a:t>Tabela de rotas</a:t>
            </a:r>
            <a:r>
              <a:rPr lang="pt-B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228600" lvl="0" marL="469900" marR="0" rtl="0" algn="l">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Com sua tabela de rotas privada selecionada </a:t>
            </a:r>
            <a:r>
              <a:rPr b="1" lang="pt-BR" sz="1200">
                <a:solidFill>
                  <a:srgbClr val="0070C0"/>
                </a:solidFill>
                <a:latin typeface="Arial"/>
                <a:ea typeface="Arial"/>
                <a:cs typeface="Arial"/>
                <a:sym typeface="Arial"/>
              </a:rPr>
              <a:t>RouteTablePrivada</a:t>
            </a:r>
            <a:r>
              <a:rPr lang="pt-BR" sz="1200">
                <a:solidFill>
                  <a:schemeClr val="dk1"/>
                </a:solidFill>
                <a:latin typeface="Arial"/>
                <a:ea typeface="Arial"/>
                <a:cs typeface="Arial"/>
                <a:sym typeface="Arial"/>
              </a:rPr>
              <a:t>, localize e clique na guia </a:t>
            </a:r>
            <a:r>
              <a:rPr b="1" lang="pt-BR" sz="1200">
                <a:solidFill>
                  <a:schemeClr val="dk1"/>
                </a:solidFill>
              </a:rPr>
              <a:t>A</a:t>
            </a:r>
            <a:r>
              <a:rPr b="1" lang="pt-BR" sz="1200">
                <a:solidFill>
                  <a:schemeClr val="dk1"/>
                </a:solidFill>
                <a:latin typeface="Arial"/>
                <a:ea typeface="Arial"/>
                <a:cs typeface="Arial"/>
                <a:sym typeface="Arial"/>
              </a:rPr>
              <a:t>ssocia</a:t>
            </a:r>
            <a:r>
              <a:rPr b="1" lang="pt-BR" sz="1200">
                <a:solidFill>
                  <a:schemeClr val="dk1"/>
                </a:solidFill>
              </a:rPr>
              <a:t>ções de rotas</a:t>
            </a:r>
            <a:r>
              <a:rPr b="1" lang="pt-BR" sz="1200">
                <a:solidFill>
                  <a:schemeClr val="dk1"/>
                </a:solidFill>
                <a:latin typeface="Arial"/>
                <a:ea typeface="Arial"/>
                <a:cs typeface="Arial"/>
                <a:sym typeface="Arial"/>
              </a:rPr>
              <a:t> </a:t>
            </a:r>
            <a:r>
              <a:rPr lang="pt-BR" sz="1200">
                <a:solidFill>
                  <a:schemeClr val="dk1"/>
                </a:solidFill>
                <a:latin typeface="Arial"/>
                <a:ea typeface="Arial"/>
                <a:cs typeface="Arial"/>
                <a:sym typeface="Arial"/>
              </a:rPr>
              <a:t>perto da parte inferior da página.</a:t>
            </a:r>
            <a:endParaRPr/>
          </a:p>
          <a:p>
            <a:pPr indent="-228600" lvl="0" marL="469900" marR="0" rtl="0" algn="l">
              <a:spcBef>
                <a:spcPts val="25"/>
              </a:spcBef>
              <a:spcAft>
                <a:spcPts val="0"/>
              </a:spcAft>
              <a:buClr>
                <a:schemeClr val="dk1"/>
              </a:buClr>
              <a:buSzPts val="1200"/>
              <a:buFont typeface="Arial"/>
              <a:buAutoNum type="arabicPeriod"/>
            </a:pPr>
            <a:r>
              <a:rPr lang="pt-BR" sz="1200">
                <a:solidFill>
                  <a:schemeClr val="dk1"/>
                </a:solidFill>
                <a:latin typeface="Arial"/>
                <a:ea typeface="Arial"/>
                <a:cs typeface="Arial"/>
                <a:sym typeface="Arial"/>
              </a:rPr>
              <a:t>Selecione a subnet </a:t>
            </a:r>
            <a:r>
              <a:rPr lang="pt-BR" sz="1200">
                <a:solidFill>
                  <a:srgbClr val="FF0000"/>
                </a:solidFill>
                <a:latin typeface="Arial"/>
                <a:ea typeface="Arial"/>
                <a:cs typeface="Arial"/>
                <a:sym typeface="Arial"/>
              </a:rPr>
              <a:t>10.0.2.0/24 </a:t>
            </a:r>
            <a:r>
              <a:rPr lang="pt-BR" sz="1200">
                <a:solidFill>
                  <a:schemeClr val="dk1"/>
                </a:solidFill>
                <a:latin typeface="Arial"/>
                <a:ea typeface="Arial"/>
                <a:cs typeface="Arial"/>
                <a:sym typeface="Arial"/>
              </a:rPr>
              <a:t>e salve.</a:t>
            </a:r>
            <a:endParaRPr sz="12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pt-BR" sz="1200">
                <a:solidFill>
                  <a:schemeClr val="dk1"/>
                </a:solidFill>
                <a:latin typeface="Arial"/>
                <a:ea typeface="Arial"/>
                <a:cs typeface="Arial"/>
                <a:sym typeface="Arial"/>
              </a:rPr>
              <a:t>O diagrama abaixo mostra a infraestrutura que você criou até agora nesta atividade:</a:t>
            </a:r>
            <a:endParaRPr sz="1200">
              <a:solidFill>
                <a:schemeClr val="dk1"/>
              </a:solidFill>
              <a:latin typeface="Arial"/>
              <a:ea typeface="Arial"/>
              <a:cs typeface="Arial"/>
              <a:sym typeface="Arial"/>
            </a:endParaRPr>
          </a:p>
        </p:txBody>
      </p:sp>
      <p:sp>
        <p:nvSpPr>
          <p:cNvPr id="112" name="Google Shape;112;p9"/>
          <p:cNvSpPr/>
          <p:nvPr/>
        </p:nvSpPr>
        <p:spPr>
          <a:xfrm>
            <a:off x="635000" y="8172970"/>
            <a:ext cx="6592697" cy="1447800"/>
          </a:xfrm>
          <a:custGeom>
            <a:rect b="b" l="l" r="r" t="t"/>
            <a:pathLst>
              <a:path extrusionOk="0" h="1949450" w="6191250">
                <a:moveTo>
                  <a:pt x="324912" y="0"/>
                </a:moveTo>
                <a:lnTo>
                  <a:pt x="6191253" y="0"/>
                </a:lnTo>
                <a:lnTo>
                  <a:pt x="6191253" y="1624540"/>
                </a:lnTo>
                <a:lnTo>
                  <a:pt x="6187730" y="1672553"/>
                </a:lnTo>
                <a:lnTo>
                  <a:pt x="6177496" y="1718378"/>
                </a:lnTo>
                <a:lnTo>
                  <a:pt x="6161055" y="1761513"/>
                </a:lnTo>
                <a:lnTo>
                  <a:pt x="6138907" y="1801456"/>
                </a:lnTo>
                <a:lnTo>
                  <a:pt x="6111557" y="1837704"/>
                </a:lnTo>
                <a:lnTo>
                  <a:pt x="6079507" y="1869755"/>
                </a:lnTo>
                <a:lnTo>
                  <a:pt x="6043259" y="1897105"/>
                </a:lnTo>
                <a:lnTo>
                  <a:pt x="6003316" y="1919252"/>
                </a:lnTo>
                <a:lnTo>
                  <a:pt x="5960180" y="1935694"/>
                </a:lnTo>
                <a:lnTo>
                  <a:pt x="5914355" y="1945928"/>
                </a:lnTo>
                <a:lnTo>
                  <a:pt x="5866343" y="1949451"/>
                </a:lnTo>
                <a:lnTo>
                  <a:pt x="0" y="1949451"/>
                </a:lnTo>
                <a:lnTo>
                  <a:pt x="0" y="324913"/>
                </a:lnTo>
                <a:lnTo>
                  <a:pt x="3522" y="276899"/>
                </a:lnTo>
                <a:lnTo>
                  <a:pt x="13756" y="231073"/>
                </a:lnTo>
                <a:lnTo>
                  <a:pt x="30198" y="187937"/>
                </a:lnTo>
                <a:lnTo>
                  <a:pt x="52345" y="147994"/>
                </a:lnTo>
                <a:lnTo>
                  <a:pt x="79695" y="111746"/>
                </a:lnTo>
                <a:lnTo>
                  <a:pt x="111745" y="79695"/>
                </a:lnTo>
                <a:lnTo>
                  <a:pt x="147994" y="52345"/>
                </a:lnTo>
                <a:lnTo>
                  <a:pt x="187937" y="30198"/>
                </a:lnTo>
                <a:lnTo>
                  <a:pt x="231073" y="13756"/>
                </a:lnTo>
                <a:lnTo>
                  <a:pt x="276899" y="3522"/>
                </a:lnTo>
                <a:lnTo>
                  <a:pt x="324912" y="0"/>
                </a:lnTo>
                <a:close/>
              </a:path>
            </a:pathLst>
          </a:custGeom>
          <a:noFill/>
          <a:ln cap="flat" cmpd="sng" w="19050">
            <a:solidFill>
              <a:srgbClr val="00B0F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9"/>
          <p:cNvSpPr txBox="1"/>
          <p:nvPr/>
        </p:nvSpPr>
        <p:spPr>
          <a:xfrm>
            <a:off x="844550" y="8839200"/>
            <a:ext cx="6383147" cy="782394"/>
          </a:xfrm>
          <a:prstGeom prst="rect">
            <a:avLst/>
          </a:prstGeom>
          <a:noFill/>
          <a:ln>
            <a:noFill/>
          </a:ln>
        </p:spPr>
        <p:txBody>
          <a:bodyPr anchorCtr="0" anchor="t" bIns="0" lIns="0" spcFirstLastPara="1" rIns="0" wrap="square" tIns="9525">
            <a:spAutoFit/>
          </a:bodyPr>
          <a:lstStyle/>
          <a:p>
            <a:pPr indent="0" lvl="0" marL="12700" marR="5080" rtl="0" algn="l">
              <a:lnSpc>
                <a:spcPct val="101699"/>
              </a:lnSpc>
              <a:spcBef>
                <a:spcPts val="0"/>
              </a:spcBef>
              <a:spcAft>
                <a:spcPts val="0"/>
              </a:spcAft>
              <a:buNone/>
            </a:pPr>
            <a:r>
              <a:rPr lang="pt-BR" sz="1200">
                <a:solidFill>
                  <a:srgbClr val="232F3E"/>
                </a:solidFill>
                <a:latin typeface="Carlito"/>
                <a:ea typeface="Carlito"/>
                <a:cs typeface="Carlito"/>
                <a:sym typeface="Carlito"/>
              </a:rPr>
              <a:t>Ao iniciar uma instância do Amazon EC2, você deve especificar a sub-rede na qual iniciar a instância. </a:t>
            </a:r>
            <a:endParaRPr/>
          </a:p>
          <a:p>
            <a:pPr indent="0" lvl="0" marL="12700" marR="5080" rtl="0" algn="l">
              <a:lnSpc>
                <a:spcPct val="101699"/>
              </a:lnSpc>
              <a:spcBef>
                <a:spcPts val="75"/>
              </a:spcBef>
              <a:spcAft>
                <a:spcPts val="0"/>
              </a:spcAft>
              <a:buNone/>
            </a:pPr>
            <a:r>
              <a:rPr lang="pt-BR" sz="1200">
                <a:solidFill>
                  <a:srgbClr val="232F3E"/>
                </a:solidFill>
                <a:latin typeface="Carlito"/>
                <a:ea typeface="Carlito"/>
                <a:cs typeface="Carlito"/>
                <a:sym typeface="Carlito"/>
              </a:rPr>
              <a:t>A instância será iniciada na zona de disponibilidade associada à sub-rede especificada. </a:t>
            </a:r>
            <a:endParaRPr/>
          </a:p>
          <a:p>
            <a:pPr indent="0" lvl="0" marL="12700" marR="5080" rtl="0" algn="l">
              <a:lnSpc>
                <a:spcPct val="101699"/>
              </a:lnSpc>
              <a:spcBef>
                <a:spcPts val="75"/>
              </a:spcBef>
              <a:spcAft>
                <a:spcPts val="0"/>
              </a:spcAft>
              <a:buNone/>
            </a:pPr>
            <a:r>
              <a:rPr lang="pt-BR" sz="1200">
                <a:solidFill>
                  <a:srgbClr val="232F3E"/>
                </a:solidFill>
                <a:latin typeface="Carlito"/>
                <a:ea typeface="Carlito"/>
                <a:cs typeface="Carlito"/>
                <a:sym typeface="Carlito"/>
              </a:rPr>
              <a:t>Se você não especificar uma Zona de disponibilidade, a opção padrão “sem preferência” será selecionada e a sub-rede será criada em uma Zona de disponibilidade disponível na região.</a:t>
            </a:r>
            <a:endParaRPr sz="1200">
              <a:solidFill>
                <a:schemeClr val="dk1"/>
              </a:solidFill>
              <a:latin typeface="Carlito"/>
              <a:ea typeface="Carlito"/>
              <a:cs typeface="Carlito"/>
              <a:sym typeface="Carlito"/>
            </a:endParaRPr>
          </a:p>
        </p:txBody>
      </p:sp>
      <p:sp>
        <p:nvSpPr>
          <p:cNvPr id="114" name="Google Shape;114;p9"/>
          <p:cNvSpPr/>
          <p:nvPr/>
        </p:nvSpPr>
        <p:spPr>
          <a:xfrm>
            <a:off x="1544176" y="8248395"/>
            <a:ext cx="609600" cy="60858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9"/>
          <p:cNvSpPr txBox="1"/>
          <p:nvPr/>
        </p:nvSpPr>
        <p:spPr>
          <a:xfrm>
            <a:off x="2307556" y="8299282"/>
            <a:ext cx="13132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Você sabia</a:t>
            </a:r>
            <a:endParaRPr/>
          </a:p>
        </p:txBody>
      </p:sp>
      <p:sp>
        <p:nvSpPr>
          <p:cNvPr id="116" name="Google Shape;116;p9"/>
          <p:cNvSpPr/>
          <p:nvPr/>
        </p:nvSpPr>
        <p:spPr>
          <a:xfrm>
            <a:off x="3048000" y="7162800"/>
            <a:ext cx="88133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050">
                <a:solidFill>
                  <a:srgbClr val="FF0000"/>
                </a:solidFill>
                <a:latin typeface="Arial"/>
                <a:ea typeface="Arial"/>
                <a:cs typeface="Arial"/>
                <a:sym typeface="Arial"/>
              </a:rPr>
              <a:t>10.0.2.0/24</a:t>
            </a:r>
            <a:endParaRPr sz="1050">
              <a:solidFill>
                <a:schemeClr val="dk1"/>
              </a:solidFill>
              <a:latin typeface="Calibri"/>
              <a:ea typeface="Calibri"/>
              <a:cs typeface="Calibri"/>
              <a:sym typeface="Calibri"/>
            </a:endParaRPr>
          </a:p>
        </p:txBody>
      </p:sp>
      <p:sp>
        <p:nvSpPr>
          <p:cNvPr id="117" name="Google Shape;117;p9"/>
          <p:cNvSpPr/>
          <p:nvPr/>
        </p:nvSpPr>
        <p:spPr>
          <a:xfrm>
            <a:off x="3048269" y="6324600"/>
            <a:ext cx="88133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050">
                <a:solidFill>
                  <a:srgbClr val="FF0000"/>
                </a:solidFill>
                <a:latin typeface="Arial"/>
                <a:ea typeface="Arial"/>
                <a:cs typeface="Arial"/>
                <a:sym typeface="Arial"/>
              </a:rPr>
              <a:t>10.0.1.0/24</a:t>
            </a:r>
            <a:endParaRPr sz="105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Educate_Activity">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maz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2020-09-09T20:43:03Z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2020-07-02T00:00:00Z</vt:filetime>
  </property>
  <property fmtid="{D5CDD505-2E9C-101B-9397-08002B2CF9AE}" pid="3" name="Creator">
    <vt:lpwstr>Microsoft Word</vt:lpwstr>
  </property>
  <property fmtid="{D5CDD505-2E9C-101B-9397-08002B2CF9AE}" pid="4" name="LastSaved">
    <vt:filetime>2020-07-02T00:00:00Z</vt:filetime>
  </property>
</Properties>
</file>