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mano, Krista" initials="GK" lastIdx="1" clrIdx="0">
    <p:extLst>
      <p:ext uri="{19B8F6BF-5375-455C-9EA6-DF929625EA0E}">
        <p15:presenceInfo xmlns:p15="http://schemas.microsoft.com/office/powerpoint/2012/main" userId="S-1-5-21-1407069837-2091007605-538272213-234287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75412" autoAdjust="0"/>
  </p:normalViewPr>
  <p:slideViewPr>
    <p:cSldViewPr>
      <p:cViewPr>
        <p:scale>
          <a:sx n="150" d="100"/>
          <a:sy n="150" d="100"/>
        </p:scale>
        <p:origin x="2988" y="-118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429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E6D0260-0935-404D-A1AD-C8DF277FCA80}" type="datetimeFigureOut">
              <a:rPr lang="en-US" smtClean="0"/>
              <a:t>11/7/2020</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925E5B2-332E-644C-84BF-325F55460C46}" type="slidenum">
              <a:rPr lang="en-US" smtClean="0"/>
              <a:t>‹nº›</a:t>
            </a:fld>
            <a:endParaRPr lang="en-US"/>
          </a:p>
        </p:txBody>
      </p:sp>
    </p:spTree>
    <p:extLst>
      <p:ext uri="{BB962C8B-B14F-4D97-AF65-F5344CB8AC3E}">
        <p14:creationId xmlns:p14="http://schemas.microsoft.com/office/powerpoint/2010/main" val="8996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vpc/latest/userguide/what-is-amazon-vpc.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wseducate.com/educator/s/cont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976313"/>
            <a:ext cx="1760537" cy="2278062"/>
          </a:xfrm>
        </p:spPr>
      </p:sp>
      <p:sp>
        <p:nvSpPr>
          <p:cNvPr id="4" name="Slide Number Placeholder 3"/>
          <p:cNvSpPr>
            <a:spLocks noGrp="1"/>
          </p:cNvSpPr>
          <p:nvPr>
            <p:ph type="sldNum" sz="quarter" idx="5"/>
          </p:nvPr>
        </p:nvSpPr>
        <p:spPr/>
        <p:txBody>
          <a:bodyPr/>
          <a:lstStyle/>
          <a:p>
            <a:fld id="{6430C4EC-B91D-2D49-B969-E4B8EF2E26D9}" type="slidenum">
              <a:rPr lang="en-US" smtClean="0"/>
              <a:t>1</a:t>
            </a:fld>
            <a:endParaRPr lang="en-US" dirty="0"/>
          </a:p>
        </p:txBody>
      </p:sp>
      <p:sp>
        <p:nvSpPr>
          <p:cNvPr id="6" name="TextBox 5">
            <a:extLst>
              <a:ext uri="{FF2B5EF4-FFF2-40B4-BE49-F238E27FC236}">
                <a16:creationId xmlns:a16="http://schemas.microsoft.com/office/drawing/2014/main" id="{CFDFF73D-F42B-0846-980D-70F8DD172138}"/>
              </a:ext>
            </a:extLst>
          </p:cNvPr>
          <p:cNvSpPr txBox="1"/>
          <p:nvPr/>
        </p:nvSpPr>
        <p:spPr>
          <a:xfrm>
            <a:off x="2208212" y="944622"/>
            <a:ext cx="5257800" cy="4154984"/>
          </a:xfrm>
          <a:prstGeom prst="rect">
            <a:avLst/>
          </a:prstGeom>
          <a:noFill/>
        </p:spPr>
        <p:txBody>
          <a:bodyPr wrap="square" rtlCol="0">
            <a:spAutoFit/>
          </a:bodyPr>
          <a:lstStyle/>
          <a:p>
            <a:r>
              <a:rPr lang="en-US" sz="1100" b="1" dirty="0"/>
              <a:t>How to Use</a:t>
            </a:r>
          </a:p>
          <a:p>
            <a:endParaRPr lang="en-US" sz="1100" dirty="0"/>
          </a:p>
          <a:p>
            <a:r>
              <a:rPr lang="en-US" sz="1100" dirty="0"/>
              <a:t>This document is both an Student Guide and Educator Guide.  </a:t>
            </a:r>
          </a:p>
          <a:p>
            <a:endParaRPr lang="en-US" sz="1100" dirty="0"/>
          </a:p>
          <a:p>
            <a:r>
              <a:rPr lang="en-US" sz="1100" dirty="0"/>
              <a:t>The Student Guide is available in Normal slide view.</a:t>
            </a:r>
          </a:p>
          <a:p>
            <a:endParaRPr lang="en-US" sz="1100" dirty="0"/>
          </a:p>
          <a:p>
            <a:r>
              <a:rPr lang="en-US" sz="1100" dirty="0"/>
              <a:t>The Educator Guide is available by clicking </a:t>
            </a:r>
            <a:r>
              <a:rPr lang="en-US" sz="1100" b="1" dirty="0"/>
              <a:t>View &gt; Notes Pages</a:t>
            </a:r>
          </a:p>
          <a:p>
            <a:endParaRPr lang="en-US" sz="1100" dirty="0"/>
          </a:p>
          <a:p>
            <a:r>
              <a:rPr lang="en-US" sz="1100" dirty="0"/>
              <a:t>Print the Student Guide as a PDF for distribution to your students. </a:t>
            </a:r>
          </a:p>
          <a:p>
            <a:endParaRPr lang="en-US" sz="1100" b="1" dirty="0"/>
          </a:p>
          <a:p>
            <a:r>
              <a:rPr lang="en-US" sz="1100" b="1" dirty="0"/>
              <a:t>Printing Student Guide</a:t>
            </a:r>
          </a:p>
          <a:p>
            <a:pPr marL="171450" indent="-171450">
              <a:buFont typeface="Arial" panose="020B0604020202020204" pitchFamily="34" charset="0"/>
              <a:buChar char="•"/>
            </a:pPr>
            <a:r>
              <a:rPr lang="en-US" sz="1100" dirty="0"/>
              <a:t>Click </a:t>
            </a:r>
            <a:r>
              <a:rPr lang="en-US" sz="1100" b="1" dirty="0"/>
              <a:t>View &gt; Normal</a:t>
            </a:r>
          </a:p>
          <a:p>
            <a:pPr marL="171450" indent="-171450">
              <a:buFont typeface="Arial" panose="020B0604020202020204" pitchFamily="34" charset="0"/>
              <a:buChar char="•"/>
            </a:pPr>
            <a:r>
              <a:rPr lang="en-US" sz="1100" b="1" dirty="0"/>
              <a:t>Windows</a:t>
            </a:r>
            <a:r>
              <a:rPr lang="en-US" sz="1100" dirty="0"/>
              <a:t>:</a:t>
            </a:r>
            <a:endParaRPr lang="en-US" sz="1100" b="1" dirty="0"/>
          </a:p>
          <a:p>
            <a:pPr marL="628650" lvl="1" indent="-171450">
              <a:buFont typeface="Arial" panose="020B0604020202020204" pitchFamily="34" charset="0"/>
              <a:buChar char="•"/>
            </a:pPr>
            <a:r>
              <a:rPr lang="en-US" sz="1100" b="1" dirty="0"/>
              <a:t>File &gt; Export &gt; Create PDF</a:t>
            </a:r>
          </a:p>
          <a:p>
            <a:pPr marL="171450" indent="-171450">
              <a:buFont typeface="Arial" panose="020B0604020202020204" pitchFamily="34" charset="0"/>
              <a:buChar char="•"/>
            </a:pPr>
            <a:r>
              <a:rPr lang="en-US" sz="1100" b="1" dirty="0"/>
              <a:t>Mac</a:t>
            </a:r>
            <a:r>
              <a:rPr lang="en-US" sz="1100" dirty="0"/>
              <a:t> </a:t>
            </a:r>
          </a:p>
          <a:p>
            <a:pPr marL="628650" lvl="1" indent="-171450">
              <a:buFont typeface="Arial" panose="020B0604020202020204" pitchFamily="34" charset="0"/>
              <a:buChar char="•"/>
            </a:pPr>
            <a:r>
              <a:rPr lang="en-US" sz="1100" b="1" dirty="0"/>
              <a:t>File &gt; Export &gt; File Format: PDF</a:t>
            </a:r>
          </a:p>
          <a:p>
            <a:pPr marL="628650" lvl="1" indent="-171450">
              <a:buFont typeface="Arial" panose="020B0604020202020204" pitchFamily="34" charset="0"/>
              <a:buChar char="•"/>
            </a:pPr>
            <a:endParaRPr lang="en-US" sz="1100" b="1" dirty="0"/>
          </a:p>
          <a:p>
            <a:r>
              <a:rPr lang="en-US" sz="1100" dirty="0"/>
              <a:t>This slide is hidden and will not print in the Student Guide. </a:t>
            </a:r>
          </a:p>
          <a:p>
            <a:endParaRPr lang="en-US" sz="1100" dirty="0"/>
          </a:p>
          <a:p>
            <a:r>
              <a:rPr lang="en-US" sz="1100" dirty="0"/>
              <a:t>You can also print this educator guide, see instructions below.</a:t>
            </a:r>
          </a:p>
          <a:p>
            <a:pPr marL="628650" lvl="1" indent="-171450">
              <a:buFont typeface="Arial" panose="020B0604020202020204" pitchFamily="34" charset="0"/>
              <a:buChar char="•"/>
            </a:pPr>
            <a:endParaRPr lang="en-US" sz="1100" dirty="0"/>
          </a:p>
          <a:p>
            <a:r>
              <a:rPr lang="en-US" sz="1100" b="1" dirty="0"/>
              <a:t>Printing Educator Guide</a:t>
            </a:r>
          </a:p>
          <a:p>
            <a:pPr marL="171450" indent="-171450">
              <a:buFont typeface="Arial" panose="020B0604020202020204" pitchFamily="34" charset="0"/>
              <a:buChar char="•"/>
            </a:pPr>
            <a:r>
              <a:rPr lang="en-US" sz="1100" dirty="0"/>
              <a:t>Click </a:t>
            </a:r>
            <a:r>
              <a:rPr lang="en-US" sz="1100" b="1" dirty="0"/>
              <a:t>View &gt; Notes Pages</a:t>
            </a:r>
          </a:p>
          <a:p>
            <a:pPr marL="171450" indent="-171450">
              <a:buFont typeface="Arial" panose="020B0604020202020204" pitchFamily="34" charset="0"/>
              <a:buChar char="•"/>
            </a:pPr>
            <a:r>
              <a:rPr lang="en-US" sz="1100" b="1" dirty="0"/>
              <a:t>File &gt; Print &gt; Layout: Notes</a:t>
            </a:r>
          </a:p>
        </p:txBody>
      </p:sp>
      <p:sp>
        <p:nvSpPr>
          <p:cNvPr id="7" name="Notes Placeholder 2">
            <a:extLst>
              <a:ext uri="{FF2B5EF4-FFF2-40B4-BE49-F238E27FC236}">
                <a16:creationId xmlns:a16="http://schemas.microsoft.com/office/drawing/2014/main" id="{1D84E0D3-57DC-0E41-972C-6F342B64D704}"/>
              </a:ext>
            </a:extLst>
          </p:cNvPr>
          <p:cNvSpPr txBox="1">
            <a:spLocks/>
          </p:cNvSpPr>
          <p:nvPr/>
        </p:nvSpPr>
        <p:spPr>
          <a:xfrm>
            <a:off x="2438400" y="3254375"/>
            <a:ext cx="3547774" cy="6048375"/>
          </a:xfrm>
          <a:prstGeom prst="rect">
            <a:avLst/>
          </a:prstGeom>
        </p:spPr>
        <p:txBody>
          <a:bodyPr vert="horz" lIns="91440" tIns="45720" rIns="91440" bIns="45720" numCol="1" rtlCol="0"/>
          <a:lst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dirty="0"/>
          </a:p>
        </p:txBody>
      </p:sp>
      <p:sp>
        <p:nvSpPr>
          <p:cNvPr id="8" name="Notes Placeholder 2">
            <a:extLst>
              <a:ext uri="{FF2B5EF4-FFF2-40B4-BE49-F238E27FC236}">
                <a16:creationId xmlns:a16="http://schemas.microsoft.com/office/drawing/2014/main" id="{7928696A-81D1-A14B-BA40-56970FFB6D8F}"/>
              </a:ext>
            </a:extLst>
          </p:cNvPr>
          <p:cNvSpPr txBox="1">
            <a:spLocks/>
          </p:cNvSpPr>
          <p:nvPr/>
        </p:nvSpPr>
        <p:spPr>
          <a:xfrm>
            <a:off x="6154449" y="3254375"/>
            <a:ext cx="3547774" cy="5295900"/>
          </a:xfrm>
          <a:prstGeom prst="rect">
            <a:avLst/>
          </a:prstGeom>
        </p:spPr>
        <p:txBody>
          <a:bodyPr vert="horz" lIns="91440" tIns="45720" rIns="91440" bIns="45720" numCol="1" rtlCol="0"/>
          <a:lst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dirty="0"/>
          </a:p>
        </p:txBody>
      </p:sp>
      <p:sp>
        <p:nvSpPr>
          <p:cNvPr id="10" name="Notes Placeholder 9">
            <a:extLst>
              <a:ext uri="{FF2B5EF4-FFF2-40B4-BE49-F238E27FC236}">
                <a16:creationId xmlns:a16="http://schemas.microsoft.com/office/drawing/2014/main" id="{63373483-7C32-BC41-9CEA-FA2B300709A7}"/>
              </a:ext>
            </a:extLst>
          </p:cNvPr>
          <p:cNvSpPr>
            <a:spLocks noGrp="1"/>
          </p:cNvSpPr>
          <p:nvPr>
            <p:ph type="body" sz="quarter" idx="3"/>
          </p:nvPr>
        </p:nvSpPr>
        <p:spPr>
          <a:xfrm>
            <a:off x="228600" y="5141416"/>
            <a:ext cx="7052974" cy="4154984"/>
          </a:xfrm>
        </p:spPr>
        <p:txBody>
          <a:bodyPr/>
          <a:lstStyle/>
          <a:p>
            <a:r>
              <a:rPr lang="en-US" b="1" dirty="0"/>
              <a:t>Purpose: </a:t>
            </a:r>
            <a:endParaRPr lang="en-US" dirty="0"/>
          </a:p>
          <a:p>
            <a:r>
              <a:rPr lang="en-US" dirty="0"/>
              <a:t>This Activity Guide is part of the AWS Educate content offerings. The goal of this Amazon Virtual Private Cloud (Amazon VPC) Using the VPC Wizard guide is to provide educators with prompts and extension activities in support of cloud activities. The Guide includes a student-facing activity called “Build an Amazon Virtual Private Cloud (Amazon VPC) Using the VPC Wizard” and corresponding educator-specific notes to guide activity facilitation.</a:t>
            </a:r>
          </a:p>
          <a:p>
            <a:r>
              <a:rPr lang="en-US" dirty="0"/>
              <a:t> </a:t>
            </a:r>
          </a:p>
          <a:p>
            <a:r>
              <a:rPr lang="en-US" b="1" dirty="0"/>
              <a:t>Description:</a:t>
            </a:r>
            <a:endParaRPr lang="en-US" dirty="0"/>
          </a:p>
          <a:p>
            <a:r>
              <a:rPr lang="en-US" dirty="0"/>
              <a:t>This Activity Guide frames the activity for building an Amazon VPC using the VPC Wizard.</a:t>
            </a:r>
          </a:p>
          <a:p>
            <a:r>
              <a:rPr lang="en-US" dirty="0"/>
              <a:t> </a:t>
            </a:r>
          </a:p>
          <a:p>
            <a:r>
              <a:rPr lang="en-US" b="1" dirty="0"/>
              <a:t>What are the goals of the Amazon VPC using the VPC Wizard Activity Guide?</a:t>
            </a:r>
            <a:br>
              <a:rPr lang="en-US" dirty="0"/>
            </a:br>
            <a:r>
              <a:rPr lang="en-US" dirty="0"/>
              <a:t>By using the guide, educators will be able to:</a:t>
            </a:r>
          </a:p>
          <a:p>
            <a:r>
              <a:rPr lang="en-US" i="0" dirty="0"/>
              <a:t>Understand the activity’s goals, learning objectives, key concepts, and terminology</a:t>
            </a:r>
          </a:p>
          <a:p>
            <a:r>
              <a:rPr lang="en-US" i="0" dirty="0"/>
              <a:t>Facilitate student learning before, during, and after the activity</a:t>
            </a:r>
          </a:p>
          <a:p>
            <a:r>
              <a:rPr lang="en-US" dirty="0"/>
              <a:t>Assess students’ Amazon VPC Wizard knowledge</a:t>
            </a:r>
          </a:p>
          <a:p>
            <a:r>
              <a:rPr lang="en-US" dirty="0"/>
              <a:t> </a:t>
            </a:r>
          </a:p>
          <a:p>
            <a:r>
              <a:rPr lang="en-US" b="1" dirty="0"/>
              <a:t>Guide contents:</a:t>
            </a:r>
            <a:r>
              <a:rPr lang="en-US" dirty="0"/>
              <a:t> </a:t>
            </a:r>
          </a:p>
          <a:p>
            <a:r>
              <a:rPr lang="en-US" b="1" dirty="0"/>
              <a:t>Priming activities</a:t>
            </a:r>
            <a:endParaRPr lang="en-US" dirty="0"/>
          </a:p>
          <a:p>
            <a:r>
              <a:rPr lang="en-US" dirty="0"/>
              <a:t>Activate background knowledge</a:t>
            </a:r>
          </a:p>
          <a:p>
            <a:r>
              <a:rPr lang="en-US" dirty="0"/>
              <a:t>Pre-activity discussion</a:t>
            </a:r>
          </a:p>
          <a:p>
            <a:r>
              <a:rPr lang="en-US" b="1" dirty="0"/>
              <a:t>Activity facilitation</a:t>
            </a:r>
            <a:endParaRPr lang="en-US" dirty="0"/>
          </a:p>
          <a:p>
            <a:r>
              <a:rPr lang="en-US" dirty="0"/>
              <a:t>Literacy strategies</a:t>
            </a:r>
          </a:p>
          <a:p>
            <a:r>
              <a:rPr lang="en-US" dirty="0"/>
              <a:t>Language prompts</a:t>
            </a:r>
          </a:p>
          <a:p>
            <a:r>
              <a:rPr lang="en-US" dirty="0"/>
              <a:t>Getting unstuck</a:t>
            </a:r>
          </a:p>
          <a:p>
            <a:r>
              <a:rPr lang="en-US" dirty="0"/>
              <a:t>Checking for understanding</a:t>
            </a:r>
          </a:p>
          <a:p>
            <a:r>
              <a:rPr lang="en-US" b="1" dirty="0"/>
              <a:t>Assessments</a:t>
            </a:r>
            <a:endParaRPr lang="en-US" dirty="0"/>
          </a:p>
          <a:p>
            <a:r>
              <a:rPr lang="en-US" dirty="0"/>
              <a:t>Key concepts and terminology</a:t>
            </a:r>
          </a:p>
          <a:p>
            <a:r>
              <a:rPr lang="en-US" dirty="0"/>
              <a:t>Task-specific</a:t>
            </a:r>
          </a:p>
          <a:p>
            <a:r>
              <a:rPr lang="en-US" dirty="0"/>
              <a:t>Performance-based</a:t>
            </a:r>
          </a:p>
          <a:p>
            <a:r>
              <a:rPr lang="en-US" b="1" dirty="0"/>
              <a:t>Activity debrief and extension activities</a:t>
            </a:r>
            <a:endParaRPr lang="en-US" dirty="0"/>
          </a:p>
          <a:p>
            <a:r>
              <a:rPr lang="en-US" dirty="0"/>
              <a:t>Post-activity discussion</a:t>
            </a:r>
          </a:p>
          <a:p>
            <a:r>
              <a:rPr lang="en-US" dirty="0"/>
              <a:t>Represent concepts</a:t>
            </a:r>
          </a:p>
          <a:p>
            <a:r>
              <a:rPr lang="en-US" dirty="0"/>
              <a:t>Extension activities </a:t>
            </a:r>
          </a:p>
          <a:p>
            <a:endParaRPr lang="en-US" b="0" dirty="0"/>
          </a:p>
          <a:p>
            <a:r>
              <a:rPr lang="en-US" b="1" dirty="0"/>
              <a:t>Additional resource</a:t>
            </a:r>
            <a:endParaRPr lang="en-US" dirty="0"/>
          </a:p>
          <a:p>
            <a:r>
              <a:rPr lang="en-US" dirty="0"/>
              <a:t>Use this resource to learn more about </a:t>
            </a:r>
            <a:r>
              <a:rPr lang="en-US" b="1" dirty="0"/>
              <a:t>Amazon VPC related</a:t>
            </a:r>
            <a:r>
              <a:rPr lang="en-US" dirty="0"/>
              <a:t> </a:t>
            </a:r>
            <a:r>
              <a:rPr lang="en-US" b="1" dirty="0"/>
              <a:t>tasks</a:t>
            </a:r>
            <a:r>
              <a:rPr lang="en-US" dirty="0"/>
              <a:t>:</a:t>
            </a:r>
          </a:p>
          <a:p>
            <a:r>
              <a:rPr lang="en-US" dirty="0"/>
              <a:t>What is Amazon VPC? (links to an external site): </a:t>
            </a:r>
            <a:r>
              <a:rPr lang="en-US" dirty="0">
                <a:hlinkClick r:id="rId3"/>
              </a:rPr>
              <a:t>https://docs.aws.amazon.com/vpc/latest/userguide/what-is-amazon-vpc.html</a:t>
            </a:r>
            <a:endParaRPr lang="en-US" dirty="0"/>
          </a:p>
          <a:p>
            <a:endParaRPr lang="en-US" dirty="0"/>
          </a:p>
        </p:txBody>
      </p:sp>
    </p:spTree>
    <p:extLst>
      <p:ext uri="{BB962C8B-B14F-4D97-AF65-F5344CB8AC3E}">
        <p14:creationId xmlns:p14="http://schemas.microsoft.com/office/powerpoint/2010/main" val="915671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1074738"/>
            <a:ext cx="1760537" cy="2278062"/>
          </a:xfrm>
        </p:spPr>
      </p:sp>
      <p:sp>
        <p:nvSpPr>
          <p:cNvPr id="3" name="Notes Placeholder 2"/>
          <p:cNvSpPr>
            <a:spLocks noGrp="1"/>
          </p:cNvSpPr>
          <p:nvPr>
            <p:ph type="body" idx="1"/>
          </p:nvPr>
        </p:nvSpPr>
        <p:spPr/>
        <p:txBody>
          <a:bodyPr/>
          <a:lstStyle/>
          <a:p>
            <a:r>
              <a:rPr lang="en-US" b="1" dirty="0"/>
              <a:t>Assessments-Key concepts and terminology assessment Page 1</a:t>
            </a:r>
          </a:p>
        </p:txBody>
      </p:sp>
      <p:sp>
        <p:nvSpPr>
          <p:cNvPr id="4" name="Slide Number Placeholder 3"/>
          <p:cNvSpPr>
            <a:spLocks noGrp="1"/>
          </p:cNvSpPr>
          <p:nvPr>
            <p:ph type="sldNum" sz="quarter" idx="5"/>
          </p:nvPr>
        </p:nvSpPr>
        <p:spPr/>
        <p:txBody>
          <a:bodyPr/>
          <a:lstStyle/>
          <a:p>
            <a:fld id="{6430C4EC-B91D-2D49-B969-E4B8EF2E26D9}" type="slidenum">
              <a:rPr lang="en-US" smtClean="0"/>
              <a:t>10</a:t>
            </a:fld>
            <a:endParaRPr lang="en-US"/>
          </a:p>
        </p:txBody>
      </p:sp>
    </p:spTree>
    <p:extLst>
      <p:ext uri="{BB962C8B-B14F-4D97-AF65-F5344CB8AC3E}">
        <p14:creationId xmlns:p14="http://schemas.microsoft.com/office/powerpoint/2010/main" val="3860959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1074738"/>
            <a:ext cx="1760537" cy="22780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Assessments-Key concepts and terminology assessment Page 2</a:t>
            </a:r>
          </a:p>
          <a:p>
            <a:endParaRPr lang="en-US" dirty="0"/>
          </a:p>
        </p:txBody>
      </p:sp>
      <p:sp>
        <p:nvSpPr>
          <p:cNvPr id="4" name="Slide Number Placeholder 3"/>
          <p:cNvSpPr>
            <a:spLocks noGrp="1"/>
          </p:cNvSpPr>
          <p:nvPr>
            <p:ph type="sldNum" sz="quarter" idx="5"/>
          </p:nvPr>
        </p:nvSpPr>
        <p:spPr/>
        <p:txBody>
          <a:bodyPr/>
          <a:lstStyle/>
          <a:p>
            <a:fld id="{6430C4EC-B91D-2D49-B969-E4B8EF2E26D9}" type="slidenum">
              <a:rPr lang="en-US" smtClean="0"/>
              <a:t>11</a:t>
            </a:fld>
            <a:endParaRPr lang="en-US"/>
          </a:p>
        </p:txBody>
      </p:sp>
    </p:spTree>
    <p:extLst>
      <p:ext uri="{BB962C8B-B14F-4D97-AF65-F5344CB8AC3E}">
        <p14:creationId xmlns:p14="http://schemas.microsoft.com/office/powerpoint/2010/main" val="364796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1074738"/>
            <a:ext cx="1760537" cy="22780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assessment Page 1</a:t>
            </a:r>
          </a:p>
          <a:p>
            <a:endParaRPr lang="en-US" b="1" dirty="0"/>
          </a:p>
        </p:txBody>
      </p:sp>
      <p:sp>
        <p:nvSpPr>
          <p:cNvPr id="4" name="Slide Number Placeholder 3"/>
          <p:cNvSpPr>
            <a:spLocks noGrp="1"/>
          </p:cNvSpPr>
          <p:nvPr>
            <p:ph type="sldNum" sz="quarter" idx="5"/>
          </p:nvPr>
        </p:nvSpPr>
        <p:spPr/>
        <p:txBody>
          <a:bodyPr/>
          <a:lstStyle/>
          <a:p>
            <a:fld id="{6430C4EC-B91D-2D49-B969-E4B8EF2E26D9}" type="slidenum">
              <a:rPr lang="en-US" smtClean="0"/>
              <a:t>12</a:t>
            </a:fld>
            <a:endParaRPr lang="en-US"/>
          </a:p>
        </p:txBody>
      </p:sp>
    </p:spTree>
    <p:extLst>
      <p:ext uri="{BB962C8B-B14F-4D97-AF65-F5344CB8AC3E}">
        <p14:creationId xmlns:p14="http://schemas.microsoft.com/office/powerpoint/2010/main" val="29488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1074738"/>
            <a:ext cx="1760537" cy="22780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and Performance-Based assessment Pages 1-2</a:t>
            </a:r>
          </a:p>
          <a:p>
            <a:endParaRPr lang="en-US" dirty="0"/>
          </a:p>
        </p:txBody>
      </p:sp>
      <p:sp>
        <p:nvSpPr>
          <p:cNvPr id="4" name="Slide Number Placeholder 3"/>
          <p:cNvSpPr>
            <a:spLocks noGrp="1"/>
          </p:cNvSpPr>
          <p:nvPr>
            <p:ph type="sldNum" sz="quarter" idx="5"/>
          </p:nvPr>
        </p:nvSpPr>
        <p:spPr/>
        <p:txBody>
          <a:bodyPr/>
          <a:lstStyle/>
          <a:p>
            <a:fld id="{6430C4EC-B91D-2D49-B969-E4B8EF2E26D9}" type="slidenum">
              <a:rPr lang="en-US" smtClean="0"/>
              <a:t>13</a:t>
            </a:fld>
            <a:endParaRPr lang="en-US"/>
          </a:p>
        </p:txBody>
      </p:sp>
    </p:spTree>
    <p:extLst>
      <p:ext uri="{BB962C8B-B14F-4D97-AF65-F5344CB8AC3E}">
        <p14:creationId xmlns:p14="http://schemas.microsoft.com/office/powerpoint/2010/main" val="231784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Activate Background Knowledge, Page 2:</a:t>
            </a:r>
            <a:endParaRPr lang="en-US" dirty="0"/>
          </a:p>
          <a:p>
            <a:r>
              <a:rPr lang="en-US" b="1" dirty="0"/>
              <a:t>Potential prompts:</a:t>
            </a:r>
            <a:endParaRPr lang="en-US" dirty="0"/>
          </a:p>
          <a:p>
            <a:endParaRPr lang="en-US" b="1" i="1" dirty="0"/>
          </a:p>
          <a:p>
            <a:r>
              <a:rPr lang="en-US" b="1" i="1" dirty="0"/>
              <a:t>In Person (IP) </a:t>
            </a:r>
            <a:endParaRPr lang="en-US" dirty="0"/>
          </a:p>
          <a:p>
            <a:r>
              <a:rPr lang="en-US" b="1" dirty="0"/>
              <a:t>Instructor say: </a:t>
            </a:r>
            <a:r>
              <a:rPr lang="en-US" dirty="0"/>
              <a:t>With a partner, discuss your experience with building a Virtual Private Cloud (VPC).</a:t>
            </a:r>
          </a:p>
          <a:p>
            <a:r>
              <a:rPr lang="en-US" b="1" dirty="0"/>
              <a:t>Discuss: </a:t>
            </a:r>
            <a:r>
              <a:rPr lang="en-US" dirty="0"/>
              <a:t>Ask students to share their experience with the group. </a:t>
            </a:r>
          </a:p>
          <a:p>
            <a:r>
              <a:rPr lang="en-US" b="1" dirty="0"/>
              <a:t>Instructor ask: </a:t>
            </a:r>
            <a:r>
              <a:rPr lang="en-US" dirty="0"/>
              <a:t>Has anyone used Amazon VPC before?</a:t>
            </a:r>
          </a:p>
          <a:p>
            <a:r>
              <a:rPr lang="en-US" b="1" dirty="0"/>
              <a:t>Instructor say: </a:t>
            </a:r>
            <a:r>
              <a:rPr lang="en-US" dirty="0"/>
              <a:t>Tell us more about how you used Amazon VPC.</a:t>
            </a:r>
          </a:p>
          <a:p>
            <a:r>
              <a:rPr lang="en-US" dirty="0"/>
              <a:t>[If students are unfamiliar with Amazon VPC, tell them not to worry, and that they will be doing hands-on learning with Amazon VPC in this activity.]</a:t>
            </a:r>
          </a:p>
          <a:p>
            <a:endParaRPr lang="en-US" b="1" i="1" dirty="0"/>
          </a:p>
          <a:p>
            <a:r>
              <a:rPr lang="en-US" b="1" i="1" dirty="0"/>
              <a:t>Online (O)</a:t>
            </a:r>
            <a:endParaRPr lang="en-US" dirty="0"/>
          </a:p>
          <a:p>
            <a:r>
              <a:rPr lang="en-US" b="1" dirty="0"/>
              <a:t>Prompt: </a:t>
            </a:r>
            <a:r>
              <a:rPr lang="en-US" b="0" dirty="0"/>
              <a:t>Have students write </a:t>
            </a:r>
            <a:r>
              <a:rPr lang="en-US" dirty="0"/>
              <a:t>in their notes or share in the chat their response to the following prompt. Students can complete this as pre-work, along with the discussion prompt that follows: </a:t>
            </a:r>
          </a:p>
          <a:p>
            <a:r>
              <a:rPr lang="en-US" dirty="0"/>
              <a:t>Have you used Amazon Virtual Private Cloud (VPC) in the past? Briefly describe your experience. Don’t worry if you have not had experience building with Amazon VPC–you will learn to use Amazon VPC in this hands-on learning activity. </a:t>
            </a:r>
          </a:p>
          <a:p>
            <a:r>
              <a:rPr lang="en-US" b="1" dirty="0"/>
              <a:t>Instructor ask: </a:t>
            </a:r>
            <a:r>
              <a:rPr lang="en-US" dirty="0"/>
              <a:t>How many of you have built an Amazon Virtual Private Cloud (VPC) before?</a:t>
            </a:r>
          </a:p>
          <a:p>
            <a:r>
              <a:rPr lang="en-US" dirty="0"/>
              <a:t>[Choose a student.]</a:t>
            </a:r>
            <a:endParaRPr lang="en-US" b="1" dirty="0"/>
          </a:p>
          <a:p>
            <a:r>
              <a:rPr lang="en-US" b="1" dirty="0"/>
              <a:t>Instructor say: </a:t>
            </a:r>
            <a:r>
              <a:rPr lang="en-US" dirty="0"/>
              <a:t>Tell us more about your experience.</a:t>
            </a:r>
          </a:p>
          <a:p>
            <a:r>
              <a:rPr lang="en-US" b="1" dirty="0"/>
              <a:t>Instructor ask: </a:t>
            </a:r>
            <a:r>
              <a:rPr lang="en-US" dirty="0"/>
              <a:t>Has anyone used the Amazon VPC Wizard before?</a:t>
            </a:r>
          </a:p>
          <a:p>
            <a:r>
              <a:rPr lang="en-US" dirty="0"/>
              <a:t>[Choose a student if applicable.]</a:t>
            </a:r>
            <a:endParaRPr lang="en-US" b="1" dirty="0"/>
          </a:p>
          <a:p>
            <a:r>
              <a:rPr lang="en-US" b="1" dirty="0"/>
              <a:t>Instructor say: </a:t>
            </a:r>
            <a:r>
              <a:rPr lang="en-US" dirty="0"/>
              <a:t>Tell us more about how you used the Amazon VPC Wizard.</a:t>
            </a:r>
          </a:p>
          <a:p>
            <a:r>
              <a:rPr lang="en-US" dirty="0"/>
              <a:t>[If students are unfamiliar with Amazon VPC, tell them not to worry, and that they will be doing Amazon VPC hands-on learning in this activity.]</a:t>
            </a:r>
          </a:p>
          <a:p>
            <a:r>
              <a:rPr lang="en-US" dirty="0"/>
              <a:t> </a:t>
            </a:r>
          </a:p>
          <a:p>
            <a:r>
              <a:rPr lang="en-US" b="1" dirty="0"/>
              <a:t>Pre-Activity Discussion (IP)</a:t>
            </a:r>
            <a:endParaRPr lang="en-US" dirty="0"/>
          </a:p>
          <a:p>
            <a:r>
              <a:rPr lang="en-US" dirty="0"/>
              <a:t>Pair students or have them work in small groups, then discuss as a class. Let students know they will be able to answer this question confidently after completing the activity.</a:t>
            </a:r>
          </a:p>
          <a:p>
            <a:endParaRPr lang="en-US" dirty="0"/>
          </a:p>
          <a:p>
            <a:r>
              <a:rPr lang="en-US" b="1" dirty="0"/>
              <a:t>Pre-Activity Prompt: (O)</a:t>
            </a:r>
            <a:endParaRPr lang="en-US" dirty="0"/>
          </a:p>
          <a:p>
            <a:r>
              <a:rPr lang="en-US" dirty="0"/>
              <a:t>Read the scenario and respond to the prompt in your notes. (This can also be done as pre-activity work with the Activate Background Knowledge questions.)</a:t>
            </a:r>
          </a:p>
          <a:p>
            <a:endParaRPr lang="en-US" dirty="0"/>
          </a:p>
          <a:p>
            <a:r>
              <a:rPr lang="en-US" b="1" dirty="0"/>
              <a:t>Basic information to inform answers:</a:t>
            </a:r>
            <a:endParaRPr lang="en-US" dirty="0"/>
          </a:p>
          <a:p>
            <a:r>
              <a:rPr lang="en-US" dirty="0"/>
              <a:t>Amazon Virtual Private Cloud (VPC) enables you to launch AWS resources into a virtual network that you’ve defined. This virtual network closely resembles a traditional network that you’d operate in your own data center, with the benefits of using the scalable infrastructure of AWS. You can use the VPC Wizard to create a virtual private cloud with public and private subnets and other infrastructure services.</a:t>
            </a:r>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2</a:t>
            </a:fld>
            <a:endParaRPr lang="en-US"/>
          </a:p>
        </p:txBody>
      </p:sp>
    </p:spTree>
    <p:extLst>
      <p:ext uri="{BB962C8B-B14F-4D97-AF65-F5344CB8AC3E}">
        <p14:creationId xmlns:p14="http://schemas.microsoft.com/office/powerpoint/2010/main" val="215332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Activity Facilitation, Page 3:</a:t>
            </a:r>
          </a:p>
          <a:p>
            <a:endParaRPr lang="en-US" sz="1600" dirty="0"/>
          </a:p>
          <a:p>
            <a:r>
              <a:rPr lang="en-US" b="1" dirty="0"/>
              <a:t>Literacy Strategy (IP)</a:t>
            </a:r>
            <a:endParaRPr lang="en-US" dirty="0"/>
          </a:p>
          <a:p>
            <a:r>
              <a:rPr lang="en-US" dirty="0"/>
              <a:t>Have students read pages 2-3. As students read, have them circle important terms they know and underline terms they don’t know. After students finish reading, discuss the activity task. Choose a student to restate and explain the activity task using the terms identified in the reading. Be sure that the key terms and concepts identified by students are discussed by the entire class.</a:t>
            </a:r>
          </a:p>
          <a:p>
            <a:r>
              <a:rPr lang="en-US" dirty="0"/>
              <a:t>Consider displaying the definitions for each term and concept in a visible spot in the classroom or having students match terms and definitions in pairs. Alternatively, ask students to define “VPC”, “subnet” ”Amazon Elastic Compute Cloud (EC2)”, and the “VPC Wizard tool”, and check for their understanding of key terms and definitions. A terminology assessment is also included in this deck as an option for checking student understanding.</a:t>
            </a:r>
          </a:p>
          <a:p>
            <a:endParaRPr lang="en-US" dirty="0"/>
          </a:p>
          <a:p>
            <a:r>
              <a:rPr lang="en-US" b="1" dirty="0"/>
              <a:t>Literacy Strategy (O)</a:t>
            </a:r>
            <a:endParaRPr lang="en-US" dirty="0"/>
          </a:p>
          <a:p>
            <a:r>
              <a:rPr lang="en-US" dirty="0"/>
              <a:t>Have students read pages 2-3. As students read, have them highlight important terms. After students finish reading, they should write the activity task, explaining the task in their own words and being sure to include the terms identified in the reading. Consider offering access to definitions or prompting students to find the definitions of important terms online.</a:t>
            </a:r>
          </a:p>
          <a:p>
            <a:endParaRPr lang="en-US" dirty="0"/>
          </a:p>
          <a:p>
            <a:r>
              <a:rPr lang="en-US" b="1" dirty="0"/>
              <a:t>Language Prompt</a:t>
            </a:r>
            <a:endParaRPr lang="en-US" dirty="0"/>
          </a:p>
          <a:p>
            <a:r>
              <a:rPr lang="en-US" dirty="0"/>
              <a:t>This AWS-specific terminology may be new to students and is important to have success in this activity:</a:t>
            </a:r>
          </a:p>
          <a:p>
            <a:r>
              <a:rPr lang="en-US" b="1" dirty="0"/>
              <a:t>Virtual Private Cloud (VPC):</a:t>
            </a:r>
            <a:r>
              <a:rPr lang="en-US" dirty="0"/>
              <a:t> a virtual network dedicated to your AWS account</a:t>
            </a:r>
          </a:p>
          <a:p>
            <a:r>
              <a:rPr lang="en-US" b="1" dirty="0"/>
              <a:t>Subnet: </a:t>
            </a:r>
            <a:r>
              <a:rPr lang="en-US" dirty="0"/>
              <a:t>a range of IP addresses in your VPC</a:t>
            </a:r>
          </a:p>
          <a:p>
            <a:r>
              <a:rPr lang="en-US" b="1" dirty="0"/>
              <a:t>Amazon Elastic Compute Cloud (Amazon EC2):</a:t>
            </a:r>
            <a:r>
              <a:rPr lang="en-US" dirty="0"/>
              <a:t> provides scalable computing capacity in the Amazon Web Services (AWS) cloud</a:t>
            </a:r>
          </a:p>
          <a:p>
            <a:r>
              <a:rPr lang="en-US" b="1" dirty="0"/>
              <a:t>NAT instance: </a:t>
            </a:r>
            <a:r>
              <a:rPr lang="en-US" dirty="0"/>
              <a:t>use a network address translation (NAT) instance in a public subnet in your VPC to enable instances in the private subnet to initiate outbound IPv4 traffic to the internet or other AWS services, but prevent the instances from receiving inbound traffic initiated by someone on the internet</a:t>
            </a:r>
          </a:p>
          <a:p>
            <a:r>
              <a:rPr lang="en-US" b="1" dirty="0"/>
              <a:t>Internet gateway: </a:t>
            </a:r>
            <a:r>
              <a:rPr lang="en-US" dirty="0"/>
              <a:t>a gateway that you attach to your VPC to enable communication between resources in your VPC and the internet</a:t>
            </a:r>
          </a:p>
          <a:p>
            <a:r>
              <a:rPr lang="en-US" b="1" dirty="0"/>
              <a:t>Route table: </a:t>
            </a:r>
            <a:r>
              <a:rPr lang="en-US" dirty="0"/>
              <a:t>a set of rules, called routes, that are used to determine where network traffic is directed</a:t>
            </a:r>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3</a:t>
            </a:fld>
            <a:endParaRPr lang="en-US"/>
          </a:p>
        </p:txBody>
      </p:sp>
    </p:spTree>
    <p:extLst>
      <p:ext uri="{BB962C8B-B14F-4D97-AF65-F5344CB8AC3E}">
        <p14:creationId xmlns:p14="http://schemas.microsoft.com/office/powerpoint/2010/main" val="25529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Check for Understanding (IP and O), Page 4:</a:t>
            </a:r>
          </a:p>
          <a:p>
            <a:endParaRPr lang="en-US" b="0" dirty="0"/>
          </a:p>
          <a:p>
            <a:r>
              <a:rPr lang="en-US" b="0" dirty="0"/>
              <a:t>Before students use a VPC Wizard to create a VPC with public and private subnets:</a:t>
            </a:r>
          </a:p>
          <a:p>
            <a:r>
              <a:rPr lang="en-US" b="1" dirty="0"/>
              <a:t>Ask: </a:t>
            </a:r>
            <a:r>
              <a:rPr lang="en-US" b="0" dirty="0"/>
              <a:t>Should you delete your default VPC? Why or why not?</a:t>
            </a:r>
          </a:p>
          <a:p>
            <a:r>
              <a:rPr lang="en-US" b="1" dirty="0"/>
              <a:t>Basic information to inform answers: </a:t>
            </a:r>
            <a:r>
              <a:rPr lang="en-US" b="0" dirty="0"/>
              <a:t>You should not delete your default VPC; you cannot recreate it if you delete it.</a:t>
            </a:r>
          </a:p>
          <a:p>
            <a:r>
              <a:rPr lang="en-US" b="1" dirty="0"/>
              <a:t>Ask: </a:t>
            </a:r>
            <a:r>
              <a:rPr lang="en-US" b="0" dirty="0"/>
              <a:t>What does the VPC Wizard set up automatically?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Basic information to inform answers: </a:t>
            </a:r>
            <a:r>
              <a:rPr lang="en-US" b="0" dirty="0"/>
              <a:t>The VPC Wizard automatically sets up your VPC subnets, route tables, routes, and Internet Gateway (IGW).</a:t>
            </a:r>
          </a:p>
          <a:p>
            <a:endParaRPr lang="en-US" b="0" dirty="0"/>
          </a:p>
          <a:p>
            <a:r>
              <a:rPr lang="en-US" b="1" dirty="0"/>
              <a:t>Getting unstuck</a:t>
            </a:r>
          </a:p>
          <a:p>
            <a:pPr marL="171450" indent="-171450">
              <a:buFont typeface="Arial" panose="020B0604020202020204" pitchFamily="34" charset="0"/>
              <a:buChar char="•"/>
            </a:pPr>
            <a:r>
              <a:rPr lang="en-US" dirty="0"/>
              <a:t>Make sure students have correctly navigated to the VPC section within the Network and Connectivity section of the AWS Console.</a:t>
            </a:r>
          </a:p>
          <a:p>
            <a:pPr marL="171450" indent="-171450">
              <a:buFont typeface="Arial" panose="020B0604020202020204" pitchFamily="34" charset="0"/>
              <a:buChar char="•"/>
            </a:pPr>
            <a:r>
              <a:rPr lang="en-US" dirty="0"/>
              <a:t>Make sure students have correctly selected the VPC Dashboard option within the left-side navigation panel.</a:t>
            </a:r>
          </a:p>
          <a:p>
            <a:pPr marL="171450" indent="-171450">
              <a:buFont typeface="Arial" panose="020B0604020202020204" pitchFamily="34" charset="0"/>
              <a:buChar char="•"/>
            </a:pPr>
            <a:r>
              <a:rPr lang="en-US" dirty="0"/>
              <a:t>Students will have four VPC configuration options. Make sure they select the </a:t>
            </a:r>
            <a:r>
              <a:rPr lang="en-US" sz="1200" b="1" i="0" kern="1200" dirty="0">
                <a:solidFill>
                  <a:schemeClr val="tx1"/>
                </a:solidFill>
                <a:effectLst/>
                <a:latin typeface="+mn-lt"/>
                <a:ea typeface="+mn-ea"/>
                <a:cs typeface="+mn-cs"/>
              </a:rPr>
              <a:t>VPC with Public and Private Subnets </a:t>
            </a:r>
            <a:r>
              <a:rPr lang="en-US" sz="1200" b="0" i="0" kern="1200" dirty="0">
                <a:solidFill>
                  <a:schemeClr val="tx1"/>
                </a:solidFill>
                <a:effectLst/>
                <a:latin typeface="+mn-lt"/>
                <a:ea typeface="+mn-ea"/>
                <a:cs typeface="+mn-cs"/>
              </a:rPr>
              <a:t>option.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filling in the details for the </a:t>
            </a:r>
            <a:r>
              <a:rPr lang="en-US" sz="1200" b="0" i="0" kern="1200" dirty="0" err="1">
                <a:solidFill>
                  <a:schemeClr val="tx1"/>
                </a:solidFill>
                <a:effectLst/>
                <a:latin typeface="+mn-lt"/>
                <a:ea typeface="+mn-ea"/>
                <a:cs typeface="+mn-cs"/>
              </a:rPr>
              <a:t>BitBeat</a:t>
            </a:r>
            <a:r>
              <a:rPr lang="en-US" sz="1200" b="0" i="0" kern="1200" dirty="0">
                <a:solidFill>
                  <a:schemeClr val="tx1"/>
                </a:solidFill>
                <a:effectLst/>
                <a:latin typeface="+mn-lt"/>
                <a:ea typeface="+mn-ea"/>
                <a:cs typeface="+mn-cs"/>
              </a:rPr>
              <a:t> 200 VPC, make sure students carefully follow the steps paying close attention to the instructions; accuracy is important.</a:t>
            </a:r>
            <a:endParaRPr lang="en-US" dirty="0"/>
          </a:p>
          <a:p>
            <a:endParaRPr lang="en-US" dirty="0"/>
          </a:p>
          <a:p>
            <a:r>
              <a:rPr lang="en-US" b="1" dirty="0"/>
              <a:t>Online support</a:t>
            </a:r>
            <a:endParaRPr lang="en-US" dirty="0"/>
          </a:p>
          <a:p>
            <a:r>
              <a:rPr lang="en-US" dirty="0"/>
              <a:t>Be prepared to ask the questions above as students work through the activity. Consider bringing students together to discuss or prompting via questions in the chat. Encourage students to ask questions in the chat and be prepared for the common challenges students encounter from the getting unstuck section above.</a:t>
            </a:r>
          </a:p>
          <a:p>
            <a:endParaRPr lang="en-US" dirty="0"/>
          </a:p>
          <a:p>
            <a:r>
              <a:rPr lang="en-US" b="1" dirty="0"/>
              <a:t>Language prompt</a:t>
            </a:r>
          </a:p>
          <a:p>
            <a:r>
              <a:rPr lang="en-US" b="0" dirty="0"/>
              <a:t>These terminology and concepts may be new to students:</a:t>
            </a:r>
          </a:p>
          <a:p>
            <a:r>
              <a:rPr lang="en-US" b="1" dirty="0"/>
              <a:t>Routes: </a:t>
            </a:r>
            <a:r>
              <a:rPr lang="en-US" b="0" dirty="0"/>
              <a:t>a route table contains a set of rules, called routes, that are used to determine where network traffic from your subnet or gateway is directed.</a:t>
            </a:r>
          </a:p>
          <a:p>
            <a:r>
              <a:rPr lang="en-US" b="1" dirty="0"/>
              <a:t>CIDR: </a:t>
            </a:r>
            <a:r>
              <a:rPr lang="en-US" b="0" dirty="0"/>
              <a:t>When you create a VPC, you must specify a range of IPv4 addresses for the VPC in the form of a Classless Inter-Domain Routing (CIDR) block.</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4</a:t>
            </a:fld>
            <a:endParaRPr lang="en-US"/>
          </a:p>
        </p:txBody>
      </p:sp>
    </p:spTree>
    <p:extLst>
      <p:ext uri="{BB962C8B-B14F-4D97-AF65-F5344CB8AC3E}">
        <p14:creationId xmlns:p14="http://schemas.microsoft.com/office/powerpoint/2010/main" val="395085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Check for Understanding (IP and O), Page 5:</a:t>
            </a:r>
          </a:p>
          <a:p>
            <a:endParaRPr lang="en-US" b="0" dirty="0"/>
          </a:p>
          <a:p>
            <a:r>
              <a:rPr lang="en-US" b="0" dirty="0"/>
              <a:t>Before students dive deeper into VPC attributes:</a:t>
            </a:r>
          </a:p>
          <a:p>
            <a:r>
              <a:rPr lang="en-US" b="1" dirty="0"/>
              <a:t>Ask: </a:t>
            </a:r>
            <a:r>
              <a:rPr lang="en-US" b="0" dirty="0"/>
              <a:t>Did you use a default or non-default VPC so far? Why?</a:t>
            </a:r>
          </a:p>
          <a:p>
            <a:r>
              <a:rPr lang="en-US" b="1" dirty="0"/>
              <a:t>Basic information to inform answers: </a:t>
            </a:r>
            <a:r>
              <a:rPr lang="en-US" b="0" dirty="0"/>
              <a:t>Non-default VPC; you wanted control over your infrastructure.</a:t>
            </a:r>
          </a:p>
          <a:p>
            <a:endParaRPr lang="en-US" b="0" dirty="0"/>
          </a:p>
          <a:p>
            <a:r>
              <a:rPr lang="en-US" b="1" dirty="0"/>
              <a:t>Getting unstuck</a:t>
            </a:r>
          </a:p>
          <a:p>
            <a:pPr marL="171450" indent="-171450">
              <a:buFont typeface="Arial" panose="020B0604020202020204" pitchFamily="34" charset="0"/>
              <a:buChar char="•"/>
            </a:pPr>
            <a:r>
              <a:rPr lang="en-US" b="0" dirty="0"/>
              <a:t>Remind students not</a:t>
            </a:r>
            <a:r>
              <a:rPr lang="en-US" dirty="0"/>
              <a:t> to rush through the activity and to pay close attention this section by reading the details closely.</a:t>
            </a:r>
          </a:p>
          <a:p>
            <a:pPr marL="171450" indent="-171450">
              <a:buFont typeface="Arial" panose="020B0604020202020204" pitchFamily="34" charset="0"/>
              <a:buChar char="•"/>
            </a:pPr>
            <a:r>
              <a:rPr lang="en-US" dirty="0"/>
              <a:t>Have students pay close attention to the Reminder and Did You Know sections; it is key information.</a:t>
            </a:r>
          </a:p>
          <a:p>
            <a:pPr marL="171450" indent="-171450">
              <a:buFont typeface="Arial" panose="020B0604020202020204" pitchFamily="34" charset="0"/>
              <a:buChar char="•"/>
            </a:pPr>
            <a:r>
              <a:rPr lang="en-US" dirty="0"/>
              <a:t>Remind students: YES = private subnet NO = public subnet. Therefore, the public subnet will have the route out to the internet and will be associated with the route out to the </a:t>
            </a:r>
            <a:r>
              <a:rPr lang="en-US" dirty="0" err="1"/>
              <a:t>igw</a:t>
            </a:r>
            <a:r>
              <a:rPr lang="en-US" dirty="0"/>
              <a:t>-**** (Internet Gateway).</a:t>
            </a:r>
          </a:p>
          <a:p>
            <a:endParaRPr lang="en-US" dirty="0"/>
          </a:p>
          <a:p>
            <a:r>
              <a:rPr lang="en-US" b="1" dirty="0"/>
              <a:t>Online support</a:t>
            </a:r>
            <a:endParaRPr lang="en-US" dirty="0"/>
          </a:p>
          <a:p>
            <a:r>
              <a:rPr lang="en-US" dirty="0"/>
              <a:t>Be prepared to ask the questions above as students work through the activity. Consider bringing students together to discuss or prompting via questions in the chat. Encourage students to ask questions in the chat and be prepared for the common challenges students encounter from the getting unstuck section above.</a:t>
            </a:r>
          </a:p>
          <a:p>
            <a:endParaRPr lang="en-US" dirty="0"/>
          </a:p>
          <a:p>
            <a:r>
              <a:rPr lang="en-US" b="1" dirty="0"/>
              <a:t>Language prompt</a:t>
            </a:r>
          </a:p>
          <a:p>
            <a:r>
              <a:rPr lang="en-US" b="0" dirty="0"/>
              <a:t>These terminology and concepts may be new to students:</a:t>
            </a:r>
          </a:p>
          <a:p>
            <a:r>
              <a:rPr lang="en-US" b="1" dirty="0"/>
              <a:t>Main route table: </a:t>
            </a:r>
            <a:r>
              <a:rPr lang="en-US" b="0" dirty="0"/>
              <a:t>controls the routing for all subnets that are not explicitly associated with any other route table. On the Route Tables page in the Amazon VPC console, you can view the main route table for a VPC by looking for Yes in the </a:t>
            </a:r>
            <a:r>
              <a:rPr lang="en-US" b="1" dirty="0"/>
              <a:t>Main</a:t>
            </a:r>
            <a:r>
              <a:rPr lang="en-US" b="0" dirty="0"/>
              <a:t> column.</a:t>
            </a:r>
          </a:p>
          <a:p>
            <a:endParaRPr lang="en-US" b="1" dirty="0"/>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5</a:t>
            </a:fld>
            <a:endParaRPr lang="en-US"/>
          </a:p>
        </p:txBody>
      </p:sp>
    </p:spTree>
    <p:extLst>
      <p:ext uri="{BB962C8B-B14F-4D97-AF65-F5344CB8AC3E}">
        <p14:creationId xmlns:p14="http://schemas.microsoft.com/office/powerpoint/2010/main" val="912586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Check for Understanding (IP and O), Page 6:</a:t>
            </a:r>
          </a:p>
          <a:p>
            <a:endParaRPr lang="en-US" b="0" dirty="0"/>
          </a:p>
          <a:p>
            <a:r>
              <a:rPr lang="en-US" b="0" dirty="0"/>
              <a:t>Before students go on to Part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Ask: </a:t>
            </a:r>
            <a:r>
              <a:rPr lang="en-US" b="0" dirty="0"/>
              <a:t>When looking at route tables, what does the route table labeled </a:t>
            </a:r>
            <a:r>
              <a:rPr lang="en-US" b="1" dirty="0"/>
              <a:t>Main </a:t>
            </a:r>
            <a:r>
              <a:rPr lang="en-US" b="0" dirty="0"/>
              <a:t>– </a:t>
            </a:r>
            <a:r>
              <a:rPr lang="en-US" b="0" i="1" dirty="0"/>
              <a:t>Yes </a:t>
            </a:r>
            <a:r>
              <a:rPr lang="en-US" b="0" i="0" dirty="0"/>
              <a:t>mean? Wh</a:t>
            </a:r>
            <a:r>
              <a:rPr lang="en-US" b="0" dirty="0"/>
              <a:t>en looking at route tables, what does the route table labeled </a:t>
            </a:r>
            <a:r>
              <a:rPr lang="en-US" b="1" dirty="0"/>
              <a:t>Main </a:t>
            </a:r>
            <a:r>
              <a:rPr lang="en-US" b="0" dirty="0"/>
              <a:t>– </a:t>
            </a:r>
            <a:r>
              <a:rPr lang="en-US" b="0" i="1" dirty="0"/>
              <a:t>No </a:t>
            </a:r>
            <a:r>
              <a:rPr lang="en-US" b="0" i="0" dirty="0"/>
              <a:t>mean?</a:t>
            </a:r>
            <a:endParaRPr lang="en-US" b="0" dirty="0"/>
          </a:p>
          <a:p>
            <a:r>
              <a:rPr lang="en-US" b="1" dirty="0"/>
              <a:t>Basic information to inform answers: </a:t>
            </a:r>
            <a:r>
              <a:rPr lang="en-US" sz="1200" b="0" i="0" kern="1200" dirty="0">
                <a:solidFill>
                  <a:schemeClr val="tx1"/>
                </a:solidFill>
                <a:effectLst/>
                <a:latin typeface="+mn-lt"/>
                <a:ea typeface="+mn-ea"/>
                <a:cs typeface="+mn-cs"/>
              </a:rPr>
              <a:t>When you create a VPC, it automatically has a main route table. The main route table controls the routing for all subnets that are not explicitly associated with any other route table. On the </a:t>
            </a:r>
            <a:r>
              <a:rPr lang="en-US" sz="1200" b="1" i="0" kern="1200" dirty="0">
                <a:solidFill>
                  <a:schemeClr val="tx1"/>
                </a:solidFill>
                <a:effectLst/>
                <a:latin typeface="+mn-lt"/>
                <a:ea typeface="+mn-ea"/>
                <a:cs typeface="+mn-cs"/>
              </a:rPr>
              <a:t>Route Tables</a:t>
            </a:r>
            <a:r>
              <a:rPr lang="en-US" sz="1200" b="0" i="0" kern="1200" dirty="0">
                <a:solidFill>
                  <a:schemeClr val="tx1"/>
                </a:solidFill>
                <a:effectLst/>
                <a:latin typeface="+mn-lt"/>
                <a:ea typeface="+mn-ea"/>
                <a:cs typeface="+mn-cs"/>
              </a:rPr>
              <a:t> page in the Amazon VPC console, you can view the main route table for a VPC by looking for </a:t>
            </a:r>
            <a:r>
              <a:rPr lang="en-US" sz="1200" b="1" i="0" kern="1200" dirty="0">
                <a:solidFill>
                  <a:schemeClr val="tx1"/>
                </a:solidFill>
                <a:effectLst/>
                <a:latin typeface="+mn-lt"/>
                <a:ea typeface="+mn-ea"/>
                <a:cs typeface="+mn-cs"/>
              </a:rPr>
              <a:t>Yes</a:t>
            </a:r>
            <a:r>
              <a:rPr lang="en-US" sz="1200" b="0" i="0" kern="1200" dirty="0">
                <a:solidFill>
                  <a:schemeClr val="tx1"/>
                </a:solidFill>
                <a:effectLst/>
                <a:latin typeface="+mn-lt"/>
                <a:ea typeface="+mn-ea"/>
                <a:cs typeface="+mn-cs"/>
              </a:rPr>
              <a:t> in the </a:t>
            </a:r>
            <a:r>
              <a:rPr lang="en-US" sz="1200" b="1" i="0"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column.</a:t>
            </a:r>
            <a:endParaRPr lang="en-US" b="0" dirty="0"/>
          </a:p>
          <a:p>
            <a:endParaRPr lang="en-US" b="1" dirty="0"/>
          </a:p>
          <a:p>
            <a:r>
              <a:rPr lang="en-US" b="1" dirty="0"/>
              <a:t>Getting unstuck</a:t>
            </a:r>
          </a:p>
          <a:p>
            <a:pPr marL="171450" indent="-171450">
              <a:buFont typeface="Arial" panose="020B0604020202020204" pitchFamily="34" charset="0"/>
              <a:buChar char="•"/>
            </a:pPr>
            <a:r>
              <a:rPr lang="en-US" b="0" dirty="0"/>
              <a:t>Remind students n</a:t>
            </a:r>
            <a:r>
              <a:rPr lang="en-US" dirty="0"/>
              <a:t>ot to rush through this activity and to read the specific details closely.</a:t>
            </a:r>
          </a:p>
          <a:p>
            <a:pPr marL="171450" indent="-171450">
              <a:buFont typeface="Arial" panose="020B0604020202020204" pitchFamily="34" charset="0"/>
              <a:buChar char="•"/>
            </a:pPr>
            <a:r>
              <a:rPr lang="en-US" dirty="0"/>
              <a:t>Note that students may need to adjust the panel and make it larger to see their Subnet ID when checking for subnet association.</a:t>
            </a:r>
          </a:p>
          <a:p>
            <a:pPr marL="171450" indent="-171450">
              <a:buFont typeface="Arial" panose="020B0604020202020204" pitchFamily="34" charset="0"/>
              <a:buChar char="•"/>
            </a:pPr>
            <a:r>
              <a:rPr lang="en-US" dirty="0"/>
              <a:t>Remind students: YES = private subnet NO = public subnet. Therefore, the public subnet will have the route out to the internet and will be associated with the route out to the </a:t>
            </a:r>
            <a:r>
              <a:rPr lang="en-US" dirty="0" err="1"/>
              <a:t>igw</a:t>
            </a:r>
            <a:r>
              <a:rPr lang="en-US" dirty="0"/>
              <a:t>-**** (Internet Gateway).</a:t>
            </a:r>
          </a:p>
          <a:p>
            <a:pPr marL="171450" indent="-171450">
              <a:buFont typeface="Arial" panose="020B0604020202020204" pitchFamily="34" charset="0"/>
              <a:buChar char="•"/>
            </a:pPr>
            <a:r>
              <a:rPr lang="en-US" dirty="0"/>
              <a:t>Make sure the students select the checkmark button. Their changes will not save unless they click the checkmark button when learning how to edit names within the console.</a:t>
            </a:r>
          </a:p>
          <a:p>
            <a:pPr marL="171450" indent="-171450">
              <a:buFont typeface="Arial" panose="020B0604020202020204" pitchFamily="34" charset="0"/>
              <a:buChar char="•"/>
            </a:pPr>
            <a:r>
              <a:rPr lang="en-US" dirty="0"/>
              <a:t>When students repeat Steps 1-4, ensure they are carefully following the instructions.  </a:t>
            </a:r>
          </a:p>
          <a:p>
            <a:endParaRPr lang="en-US" dirty="0"/>
          </a:p>
          <a:p>
            <a:r>
              <a:rPr lang="en-US" b="1" dirty="0"/>
              <a:t>Online support</a:t>
            </a:r>
            <a:endParaRPr lang="en-US" dirty="0"/>
          </a:p>
          <a:p>
            <a:r>
              <a:rPr lang="en-US" dirty="0"/>
              <a:t>Be prepared to ask the questions above as students work through the activity. Consider bringing students together to discuss or prompting via questions in the chat. Encourage students to ask questions in the chat and be prepared for the common challenges students encounter from the getting unstuck section above.</a:t>
            </a:r>
          </a:p>
          <a:p>
            <a:endParaRPr lang="en-US" dirty="0"/>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6</a:t>
            </a:fld>
            <a:endParaRPr lang="en-US"/>
          </a:p>
        </p:txBody>
      </p:sp>
    </p:spTree>
    <p:extLst>
      <p:ext uri="{BB962C8B-B14F-4D97-AF65-F5344CB8AC3E}">
        <p14:creationId xmlns:p14="http://schemas.microsoft.com/office/powerpoint/2010/main" val="257140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Check for Understanding (IP and O), Page 7:</a:t>
            </a:r>
          </a:p>
          <a:p>
            <a:endParaRPr lang="en-US" b="0" dirty="0"/>
          </a:p>
          <a:p>
            <a:r>
              <a:rPr lang="en-US" b="0" dirty="0"/>
              <a:t>Before students go on to Part III:</a:t>
            </a:r>
          </a:p>
          <a:p>
            <a:r>
              <a:rPr lang="en-US" b="1" dirty="0"/>
              <a:t>Ask: </a:t>
            </a:r>
            <a:r>
              <a:rPr lang="en-US" b="0" dirty="0"/>
              <a:t>When using the VPC Wizard, should you select the Use a NAT instance instead link or a NAT gateway?</a:t>
            </a:r>
          </a:p>
          <a:p>
            <a:r>
              <a:rPr lang="en-US" b="1" dirty="0"/>
              <a:t>Basic information to inform answers: </a:t>
            </a:r>
            <a:r>
              <a:rPr lang="en-US" b="0" dirty="0"/>
              <a:t>Use a NAT instance instead.</a:t>
            </a:r>
          </a:p>
          <a:p>
            <a:endParaRPr lang="en-US" b="0" dirty="0"/>
          </a:p>
          <a:p>
            <a:r>
              <a:rPr lang="en-US" b="1" dirty="0"/>
              <a:t>Getting unstuck</a:t>
            </a:r>
          </a:p>
          <a:p>
            <a:pPr marL="171450" indent="-171450">
              <a:buFont typeface="Arial" panose="020B0604020202020204" pitchFamily="34" charset="0"/>
              <a:buChar char="•"/>
            </a:pPr>
            <a:r>
              <a:rPr lang="en-US" dirty="0"/>
              <a:t>Ask students to review the previous steps on Page 4 and have them read the Reminder. Review, that when using the VPC Wizard, students should select the Use a NAT </a:t>
            </a:r>
            <a:r>
              <a:rPr lang="en-US" b="1" i="1" dirty="0"/>
              <a:t>instance</a:t>
            </a:r>
            <a:r>
              <a:rPr lang="en-US" dirty="0"/>
              <a:t> instead link, not a NAT gateway. (Page 4, Step 5)</a:t>
            </a:r>
          </a:p>
          <a:p>
            <a:pPr marL="171450" indent="-171450">
              <a:buFont typeface="Arial" panose="020B0604020202020204" pitchFamily="34" charset="0"/>
              <a:buChar char="•"/>
            </a:pPr>
            <a:r>
              <a:rPr lang="en-US" dirty="0"/>
              <a:t>Ensure students understand the difference between a NAT instance and NAT Gateway. Refer to the links in the resource section for more help on this topic.</a:t>
            </a:r>
          </a:p>
          <a:p>
            <a:pPr marL="171450" indent="-171450">
              <a:buFontTx/>
              <a:buChar char="-"/>
            </a:pPr>
            <a:endParaRPr lang="en-US" dirty="0"/>
          </a:p>
          <a:p>
            <a:r>
              <a:rPr lang="en-US" b="1" dirty="0"/>
              <a:t>Online support</a:t>
            </a:r>
            <a:endParaRPr lang="en-US" dirty="0"/>
          </a:p>
          <a:p>
            <a:r>
              <a:rPr lang="en-US" dirty="0"/>
              <a:t>Be prepared to ask the questions above as students work through the activity. Consider bringing students together to discuss or prompting via questions in the chat. Encourage students to ask questions in the chat and be prepared for the common challenges students encounter from the getting unstuck section above.</a:t>
            </a:r>
          </a:p>
          <a:p>
            <a:endParaRPr lang="en-US" dirty="0"/>
          </a:p>
          <a:p>
            <a:r>
              <a:rPr lang="en-US" b="1" dirty="0"/>
              <a:t>Language prompt</a:t>
            </a:r>
          </a:p>
          <a:p>
            <a:r>
              <a:rPr lang="en-US" b="0" dirty="0"/>
              <a:t>These terminology and concepts may be new to students:</a:t>
            </a:r>
          </a:p>
          <a:p>
            <a:r>
              <a:rPr lang="en-US" b="1" dirty="0"/>
              <a:t>Nat Gateway: </a:t>
            </a:r>
            <a:r>
              <a:rPr lang="en-US" sz="1200" b="0" i="0" kern="1200" dirty="0">
                <a:solidFill>
                  <a:schemeClr val="tx1"/>
                </a:solidFill>
                <a:effectLst/>
                <a:latin typeface="+mn-lt"/>
                <a:ea typeface="+mn-ea"/>
                <a:cs typeface="+mn-cs"/>
              </a:rPr>
              <a:t>You can use a network address translation (NAT) gateway to enable instances in a private subnet to connect to the internet or other AWS services, but prevent the internet from initiating a connection with those instances.</a:t>
            </a:r>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7</a:t>
            </a:fld>
            <a:endParaRPr lang="en-US"/>
          </a:p>
        </p:txBody>
      </p:sp>
    </p:spTree>
    <p:extLst>
      <p:ext uri="{BB962C8B-B14F-4D97-AF65-F5344CB8AC3E}">
        <p14:creationId xmlns:p14="http://schemas.microsoft.com/office/powerpoint/2010/main" val="378285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Represent concepts, Page 8:</a:t>
            </a:r>
          </a:p>
          <a:p>
            <a:r>
              <a:rPr lang="en-US" b="0" dirty="0"/>
              <a:t>Ask students to draw a diagram of what they built in this activity. Make sure they capture the key concepts and terminology they learned during the activity. Have students share their work in pairs, groups, or with the whole class and explain their diagrams. Ask them to state what worked well and what challenges they faced during the activity.</a:t>
            </a:r>
          </a:p>
          <a:p>
            <a:endParaRPr lang="en-US" b="1" dirty="0"/>
          </a:p>
          <a:p>
            <a:r>
              <a:rPr lang="en-US" b="1" dirty="0"/>
              <a:t>Post-activity discussion</a:t>
            </a:r>
            <a:endParaRPr lang="en-US" dirty="0"/>
          </a:p>
          <a:p>
            <a:r>
              <a:rPr lang="en-US" dirty="0"/>
              <a:t>This time, have students come up with their own use case idea (in place of </a:t>
            </a:r>
            <a:r>
              <a:rPr lang="en-US" dirty="0" err="1"/>
              <a:t>BitBeat</a:t>
            </a:r>
            <a:r>
              <a:rPr lang="en-US" dirty="0"/>
              <a:t>) and then have students exchange use cases. Alternatively, provide a more specialized use case that is most relevant for your students. </a:t>
            </a:r>
          </a:p>
          <a:p>
            <a:r>
              <a:rPr lang="en-US" b="1" dirty="0"/>
              <a:t>Challenge</a:t>
            </a:r>
            <a:endParaRPr lang="en-US" dirty="0"/>
          </a:p>
          <a:p>
            <a:r>
              <a:rPr lang="en-US" b="1" dirty="0"/>
              <a:t>Do: </a:t>
            </a:r>
            <a:r>
              <a:rPr lang="en-US" dirty="0"/>
              <a:t>Present the use case(s) as a challenge and have students complete the challenge and share how they approached it. Have the class or a panel of judges vote on a challenge winner and award a prize.</a:t>
            </a:r>
          </a:p>
          <a:p>
            <a:r>
              <a:rPr lang="en-US" b="1" dirty="0"/>
              <a:t>Consider: </a:t>
            </a:r>
            <a:r>
              <a:rPr lang="en-US" dirty="0"/>
              <a:t>Discuss the network IP choices of 10.0.0.0/16 with subnets of 10.0.1.0/24 and 10.0.2.0/24.  </a:t>
            </a:r>
          </a:p>
          <a:p>
            <a:r>
              <a:rPr lang="en-US" b="1" dirty="0"/>
              <a:t>Ask: </a:t>
            </a:r>
            <a:r>
              <a:rPr lang="en-US" dirty="0"/>
              <a:t>Are there other IP addresses that you could use aside from the 10.0 option? Such as the 192.168. or 172.16 ranges?</a:t>
            </a:r>
          </a:p>
          <a:p>
            <a:endParaRPr lang="en-US" dirty="0"/>
          </a:p>
          <a:p>
            <a:r>
              <a:rPr lang="en-US" b="1" dirty="0"/>
              <a:t>Extension: Career Pathways</a:t>
            </a:r>
            <a:endParaRPr lang="en-US" dirty="0"/>
          </a:p>
          <a:p>
            <a:r>
              <a:rPr lang="en-US" b="1" dirty="0"/>
              <a:t>Do: </a:t>
            </a:r>
            <a:r>
              <a:rPr lang="en-US" dirty="0"/>
              <a:t>Have students choose a career pathway (</a:t>
            </a:r>
            <a:r>
              <a:rPr lang="en-US" i="1" dirty="0"/>
              <a:t>from the 12 shown in the student portal</a:t>
            </a:r>
            <a:r>
              <a:rPr lang="en-US" dirty="0"/>
              <a:t>). Go to the content repository in the AWS Educate Portal and download Educator Guides for each career pathway. Group students in pairs or small groups based on overlapping interests and have them complete the student activity in each Pathway-Aligned Educator Guide.</a:t>
            </a:r>
          </a:p>
          <a:p>
            <a:r>
              <a:rPr lang="en-US" dirty="0"/>
              <a:t>Link: </a:t>
            </a:r>
            <a:r>
              <a:rPr lang="en-US" u="sng" dirty="0">
                <a:hlinkClick r:id="rId3"/>
              </a:rPr>
              <a:t>https://www.awseducate.com/educator/s/content</a:t>
            </a:r>
            <a:endParaRPr lang="en-US" dirty="0"/>
          </a:p>
          <a:p>
            <a:endParaRPr lang="en-US" dirty="0"/>
          </a:p>
        </p:txBody>
      </p:sp>
      <p:sp>
        <p:nvSpPr>
          <p:cNvPr id="4" name="Slide Number Placeholder 3"/>
          <p:cNvSpPr>
            <a:spLocks noGrp="1"/>
          </p:cNvSpPr>
          <p:nvPr>
            <p:ph type="sldNum" sz="quarter" idx="5"/>
          </p:nvPr>
        </p:nvSpPr>
        <p:spPr/>
        <p:txBody>
          <a:bodyPr/>
          <a:lstStyle/>
          <a:p>
            <a:fld id="{C925E5B2-332E-644C-84BF-325F55460C46}" type="slidenum">
              <a:rPr lang="en-US" smtClean="0"/>
              <a:t>8</a:t>
            </a:fld>
            <a:endParaRPr lang="en-US"/>
          </a:p>
        </p:txBody>
      </p:sp>
    </p:spTree>
    <p:extLst>
      <p:ext uri="{BB962C8B-B14F-4D97-AF65-F5344CB8AC3E}">
        <p14:creationId xmlns:p14="http://schemas.microsoft.com/office/powerpoint/2010/main" val="84424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Bonus, Page 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Bonus Activity 3: AWS Console Activity</a:t>
            </a:r>
          </a:p>
          <a:p>
            <a:r>
              <a:rPr lang="en-US" b="0" dirty="0"/>
              <a:t>Navigate the AWS Console and take note of how things are laid out and configured within the console.</a:t>
            </a:r>
          </a:p>
          <a:p>
            <a:r>
              <a:rPr lang="en-US" b="0" dirty="0"/>
              <a:t>Ask students:</a:t>
            </a:r>
          </a:p>
          <a:p>
            <a:pPr marL="171450" indent="-171450">
              <a:buFont typeface="Arial" panose="020B0604020202020204" pitchFamily="34" charset="0"/>
              <a:buChar char="•"/>
            </a:pPr>
            <a:r>
              <a:rPr lang="en-US" b="0" dirty="0"/>
              <a:t>Can you find the AWS Management Console homepage?</a:t>
            </a:r>
          </a:p>
          <a:p>
            <a:pPr marL="171450" indent="-171450">
              <a:buFont typeface="Arial" panose="020B0604020202020204" pitchFamily="34" charset="0"/>
              <a:buChar char="•"/>
            </a:pPr>
            <a:r>
              <a:rPr lang="en-US" b="0" dirty="0"/>
              <a:t>How many categories of services are there? (Note: not the total number of services --- just the number of categories)</a:t>
            </a:r>
          </a:p>
          <a:p>
            <a:pPr marL="171450" indent="-171450">
              <a:buFont typeface="Arial" panose="020B0604020202020204" pitchFamily="34" charset="0"/>
              <a:buChar char="•"/>
            </a:pPr>
            <a:r>
              <a:rPr lang="en-US" b="0" dirty="0"/>
              <a:t>What category is IAM under?</a:t>
            </a:r>
          </a:p>
          <a:p>
            <a:pPr marL="171450" indent="-171450">
              <a:buFont typeface="Arial" panose="020B0604020202020204" pitchFamily="34" charset="0"/>
              <a:buChar char="•"/>
            </a:pPr>
            <a:r>
              <a:rPr lang="en-US" b="0" dirty="0"/>
              <a:t>Where do you find Amazon S3?</a:t>
            </a:r>
          </a:p>
          <a:p>
            <a:pPr marL="171450" indent="-171450">
              <a:buFont typeface="Arial" panose="020B0604020202020204" pitchFamily="34" charset="0"/>
              <a:buChar char="•"/>
            </a:pPr>
            <a:r>
              <a:rPr lang="en-US" b="0" dirty="0"/>
              <a:t>Where do you find Amazon DynamoDB?</a:t>
            </a:r>
          </a:p>
          <a:p>
            <a:pPr marL="171450" indent="-171450">
              <a:buFont typeface="Arial" panose="020B0604020202020204" pitchFamily="34" charset="0"/>
              <a:buChar char="•"/>
            </a:pPr>
            <a:r>
              <a:rPr lang="en-US" b="0" dirty="0"/>
              <a:t>(</a:t>
            </a:r>
            <a:r>
              <a:rPr lang="en-US" b="0" i="1" dirty="0"/>
              <a:t>Add other services that you feel your students need to be more familiar with.</a:t>
            </a:r>
            <a:r>
              <a:rPr lang="en-US" b="0" dirty="0"/>
              <a:t>)</a:t>
            </a:r>
          </a:p>
          <a:p>
            <a:pPr marL="171450" indent="-171450">
              <a:buFontTx/>
              <a:buChar char="-"/>
            </a:pPr>
            <a:endParaRPr lang="en-US" b="0" dirty="0"/>
          </a:p>
        </p:txBody>
      </p:sp>
      <p:sp>
        <p:nvSpPr>
          <p:cNvPr id="4" name="Slide Number Placeholder 3"/>
          <p:cNvSpPr>
            <a:spLocks noGrp="1"/>
          </p:cNvSpPr>
          <p:nvPr>
            <p:ph type="sldNum" sz="quarter" idx="5"/>
          </p:nvPr>
        </p:nvSpPr>
        <p:spPr/>
        <p:txBody>
          <a:bodyPr/>
          <a:lstStyle/>
          <a:p>
            <a:fld id="{C925E5B2-332E-644C-84BF-325F55460C46}" type="slidenum">
              <a:rPr lang="en-US" smtClean="0"/>
              <a:t>9</a:t>
            </a:fld>
            <a:endParaRPr lang="en-US"/>
          </a:p>
        </p:txBody>
      </p:sp>
    </p:spTree>
    <p:extLst>
      <p:ext uri="{BB962C8B-B14F-4D97-AF65-F5344CB8AC3E}">
        <p14:creationId xmlns:p14="http://schemas.microsoft.com/office/powerpoint/2010/main" val="302519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p:txBody>
          <a:bodyPr lIns="0" tIns="0" rIns="0" bIns="0"/>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p:txBody>
          <a:bodyPr lIns="0" tIns="0" rIns="0" bIns="0"/>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7" name="Holder 7"/>
          <p:cNvSpPr>
            <a:spLocks noGrp="1"/>
          </p:cNvSpPr>
          <p:nvPr>
            <p:ph type="sldNum" sz="quarter" idx="7"/>
          </p:nvPr>
        </p:nvSpPr>
        <p:spPr/>
        <p:txBody>
          <a:bodyPr lIns="0" tIns="0" rIns="0" bIns="0"/>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5" name="Holder 5"/>
          <p:cNvSpPr>
            <a:spLocks noGrp="1"/>
          </p:cNvSpPr>
          <p:nvPr>
            <p:ph type="sldNum" sz="quarter" idx="7"/>
          </p:nvPr>
        </p:nvSpPr>
        <p:spPr/>
        <p:txBody>
          <a:bodyPr lIns="0" tIns="0" rIns="0" bIns="0"/>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4" name="Holder 4"/>
          <p:cNvSpPr>
            <a:spLocks noGrp="1"/>
          </p:cNvSpPr>
          <p:nvPr>
            <p:ph type="sldNum" sz="quarter" idx="7"/>
          </p:nvPr>
        </p:nvSpPr>
        <p:spPr/>
        <p:txBody>
          <a:bodyPr lIns="0" tIns="0" rIns="0" bIns="0"/>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EVELOPER USE ONLY">
    <p:spTree>
      <p:nvGrpSpPr>
        <p:cNvPr id="1" name=""/>
        <p:cNvGrpSpPr/>
        <p:nvPr/>
      </p:nvGrpSpPr>
      <p:grpSpPr>
        <a:xfrm>
          <a:off x="0" y="0"/>
          <a:ext cx="0" cy="0"/>
          <a:chOff x="0" y="0"/>
          <a:chExt cx="0" cy="0"/>
        </a:xfrm>
      </p:grpSpPr>
      <p:sp>
        <p:nvSpPr>
          <p:cNvPr id="7" name="Holder 4">
            <a:extLst>
              <a:ext uri="{FF2B5EF4-FFF2-40B4-BE49-F238E27FC236}">
                <a16:creationId xmlns:a16="http://schemas.microsoft.com/office/drawing/2014/main" id="{D5BDD100-66CC-224E-87EF-88F20E77F684}"/>
              </a:ext>
            </a:extLst>
          </p:cNvPr>
          <p:cNvSpPr>
            <a:spLocks noGrp="1"/>
          </p:cNvSpPr>
          <p:nvPr>
            <p:ph type="ftr" sz="quarter" idx="5"/>
          </p:nvPr>
        </p:nvSpPr>
        <p:spPr>
          <a:xfrm>
            <a:off x="0" y="9509531"/>
            <a:ext cx="7772400" cy="553998"/>
          </a:xfrm>
          <a:prstGeom prst="rect">
            <a:avLst/>
          </a:prstGeom>
          <a:solidFill>
            <a:schemeClr val="bg1">
              <a:lumMod val="95000"/>
            </a:schemeClr>
          </a:solidFill>
        </p:spPr>
        <p:txBody>
          <a:bodyPr wrap="square" lIns="0" tIns="0" rIns="0" bIns="0">
            <a:spAutoFit/>
          </a:bodyPr>
          <a:lstStyle>
            <a:lvl1pPr algn="ctr">
              <a:defRPr sz="1200">
                <a:solidFill>
                  <a:schemeClr val="tx1">
                    <a:tint val="75000"/>
                  </a:schemeClr>
                </a:solidFill>
              </a:defRPr>
            </a:lvl1pPr>
          </a:lstStyle>
          <a:p>
            <a:pPr defTabSz="971550"/>
            <a:r>
              <a:rPr lang="en-US" altLang="en-US" sz="1200" b="1" i="1" dirty="0">
                <a:solidFill>
                  <a:srgbClr val="262626"/>
                </a:solidFill>
                <a:latin typeface="Calibri" panose="020F0502020204030204" pitchFamily="34" charset="0"/>
                <a:ea typeface="Calibri" panose="020F0502020204030204" pitchFamily="34" charset="0"/>
                <a:cs typeface="Times New Roman" panose="02020603050405020304" pitchFamily="18" charset="0"/>
              </a:rPr>
              <a:t>Academic Gateway to the Hearts and Minds of the Next Generation of IT Professionals </a:t>
            </a:r>
            <a:endParaRPr lang="en-US" altLang="en-US" sz="600" dirty="0"/>
          </a:p>
          <a:p>
            <a:pPr defTabSz="971550"/>
            <a:r>
              <a:rPr lang="en-US" altLang="en-US" sz="1200" i="1" dirty="0">
                <a:solidFill>
                  <a:srgbClr val="262626"/>
                </a:solidFill>
                <a:latin typeface="Calibri" panose="020F0502020204030204" pitchFamily="34" charset="0"/>
                <a:ea typeface="Calibri" panose="020F0502020204030204" pitchFamily="34" charset="0"/>
                <a:cs typeface="Times New Roman" panose="02020603050405020304" pitchFamily="18" charset="0"/>
              </a:rPr>
              <a:t>© Amazon Web Services 2020</a:t>
            </a:r>
            <a:endParaRPr lang="en-US" altLang="en-US" sz="600" dirty="0"/>
          </a:p>
          <a:p>
            <a:endParaRPr lang="en-US" dirty="0"/>
          </a:p>
        </p:txBody>
      </p:sp>
      <p:sp>
        <p:nvSpPr>
          <p:cNvPr id="8" name="Slide Number Placeholder 16">
            <a:extLst>
              <a:ext uri="{FF2B5EF4-FFF2-40B4-BE49-F238E27FC236}">
                <a16:creationId xmlns:a16="http://schemas.microsoft.com/office/drawing/2014/main" id="{0349BB1F-BD00-874C-A25D-C7330F9060A1}"/>
              </a:ext>
            </a:extLst>
          </p:cNvPr>
          <p:cNvSpPr>
            <a:spLocks noGrp="1"/>
          </p:cNvSpPr>
          <p:nvPr>
            <p:ph type="sldNum" sz="quarter" idx="4"/>
          </p:nvPr>
        </p:nvSpPr>
        <p:spPr>
          <a:xfrm>
            <a:off x="5944610" y="9514661"/>
            <a:ext cx="1747838" cy="534987"/>
          </a:xfrm>
          <a:prstGeom prst="rect">
            <a:avLst/>
          </a:prstGeom>
        </p:spPr>
        <p:txBody>
          <a:bodyPr vert="horz" lIns="91440" tIns="45720" rIns="91440" bIns="45720" rtlCol="0" anchor="ctr"/>
          <a:lstStyle>
            <a:lvl1pPr algn="r">
              <a:defRPr sz="1200">
                <a:solidFill>
                  <a:schemeClr val="tx1">
                    <a:tint val="75000"/>
                  </a:schemeClr>
                </a:solidFill>
              </a:defRPr>
            </a:lvl1pPr>
          </a:lstStyle>
          <a:p>
            <a:fld id="{8CD49270-3767-F74F-8F9E-758A790EA117}" type="slidenum">
              <a:rPr lang="en-US" smtClean="0"/>
              <a:t>‹nº›</a:t>
            </a:fld>
            <a:endParaRPr lang="en-US" dirty="0"/>
          </a:p>
        </p:txBody>
      </p:sp>
      <p:sp>
        <p:nvSpPr>
          <p:cNvPr id="4" name="object 2">
            <a:extLst>
              <a:ext uri="{FF2B5EF4-FFF2-40B4-BE49-F238E27FC236}">
                <a16:creationId xmlns:a16="http://schemas.microsoft.com/office/drawing/2014/main" id="{366F7F77-3D99-314D-B27B-6E5666B1865C}"/>
              </a:ext>
            </a:extLst>
          </p:cNvPr>
          <p:cNvSpPr txBox="1"/>
          <p:nvPr userDrawn="1"/>
        </p:nvSpPr>
        <p:spPr>
          <a:xfrm>
            <a:off x="457200" y="533400"/>
            <a:ext cx="5859145" cy="269240"/>
          </a:xfrm>
          <a:prstGeom prst="rect">
            <a:avLst/>
          </a:prstGeom>
        </p:spPr>
        <p:txBody>
          <a:bodyPr vert="horz" wrap="square" lIns="0" tIns="12700" rIns="0" bIns="0" rtlCol="0">
            <a:spAutoFit/>
          </a:bodyPr>
          <a:lstStyle/>
          <a:p>
            <a:pPr marL="12700">
              <a:lnSpc>
                <a:spcPct val="100000"/>
              </a:lnSpc>
              <a:spcBef>
                <a:spcPts val="100"/>
              </a:spcBef>
            </a:pPr>
            <a:r>
              <a:rPr lang="en-US" sz="1600" b="1" dirty="0">
                <a:solidFill>
                  <a:srgbClr val="252525"/>
                </a:solidFill>
                <a:latin typeface="Times New Roman"/>
                <a:cs typeface="Times New Roman"/>
              </a:rPr>
              <a:t>Activity Guide Instructions</a:t>
            </a:r>
            <a:endParaRPr sz="1600" b="1" dirty="0">
              <a:latin typeface="Times New Roman"/>
              <a:cs typeface="Times New Roman"/>
            </a:endParaRPr>
          </a:p>
        </p:txBody>
      </p:sp>
    </p:spTree>
    <p:extLst>
      <p:ext uri="{BB962C8B-B14F-4D97-AF65-F5344CB8AC3E}">
        <p14:creationId xmlns:p14="http://schemas.microsoft.com/office/powerpoint/2010/main" val="534721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a:xfrm>
            <a:off x="1148749" y="9303184"/>
            <a:ext cx="5475605" cy="583565"/>
          </a:xfrm>
          <a:prstGeom prst="rect">
            <a:avLst/>
          </a:prstGeom>
        </p:spPr>
        <p:txBody>
          <a:bodyPr wrap="square" lIns="0" tIns="0" rIns="0" bIns="0">
            <a:spAutoFit/>
          </a:bodyPr>
          <a:lstStyle>
            <a:lvl1pPr>
              <a:defRPr sz="1200" b="1" i="1">
                <a:solidFill>
                  <a:srgbClr val="262626"/>
                </a:solidFill>
                <a:latin typeface="Carlito"/>
                <a:cs typeface="Carlito"/>
              </a:defRPr>
            </a:lvl1p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‹nº›</a:t>
            </a:fld>
            <a:endParaRPr b="0" i="0" dirty="0">
              <a:latin typeface="Carlito"/>
              <a:cs typeface="Carlito"/>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452171-F035-2640-B8E4-2ABCEB5A5E91}"/>
              </a:ext>
            </a:extLst>
          </p:cNvPr>
          <p:cNvSpPr/>
          <p:nvPr/>
        </p:nvSpPr>
        <p:spPr>
          <a:xfrm>
            <a:off x="0" y="1219200"/>
            <a:ext cx="5410200" cy="1219200"/>
          </a:xfrm>
          <a:prstGeom prst="rect">
            <a:avLst/>
          </a:prstGeom>
          <a:solidFill>
            <a:schemeClr val="accent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4E52C95-C438-A64B-AD33-FADC6B141E72}"/>
              </a:ext>
            </a:extLst>
          </p:cNvPr>
          <p:cNvSpPr txBox="1"/>
          <p:nvPr/>
        </p:nvSpPr>
        <p:spPr>
          <a:xfrm>
            <a:off x="457200" y="1597967"/>
            <a:ext cx="4995598" cy="461665"/>
          </a:xfrm>
          <a:prstGeom prst="rect">
            <a:avLst/>
          </a:prstGeom>
          <a:noFill/>
        </p:spPr>
        <p:txBody>
          <a:bodyPr wrap="none" rtlCol="0">
            <a:spAutoFit/>
          </a:bodyPr>
          <a:lstStyle/>
          <a:p>
            <a:r>
              <a:rPr lang="en-US" sz="2400" dirty="0"/>
              <a:t>VPC Publica </a:t>
            </a:r>
            <a:r>
              <a:rPr lang="en-US" sz="2400"/>
              <a:t>com NAT </a:t>
            </a:r>
            <a:r>
              <a:rPr lang="en-US" sz="2400" dirty="0"/>
              <a:t>para VPC Private</a:t>
            </a:r>
          </a:p>
        </p:txBody>
      </p:sp>
      <p:sp>
        <p:nvSpPr>
          <p:cNvPr id="6" name="object 12">
            <a:extLst>
              <a:ext uri="{FF2B5EF4-FFF2-40B4-BE49-F238E27FC236}">
                <a16:creationId xmlns:a16="http://schemas.microsoft.com/office/drawing/2014/main" id="{D00C0905-2713-4D42-99EE-84BB2202C248}"/>
              </a:ext>
            </a:extLst>
          </p:cNvPr>
          <p:cNvSpPr/>
          <p:nvPr/>
        </p:nvSpPr>
        <p:spPr>
          <a:xfrm>
            <a:off x="2286000" y="3581400"/>
            <a:ext cx="3642158" cy="187337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522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5332" y="404067"/>
            <a:ext cx="2120885" cy="35434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6569" y="1392848"/>
            <a:ext cx="7153909" cy="0"/>
          </a:xfrm>
          <a:custGeom>
            <a:avLst/>
            <a:gdLst/>
            <a:ahLst/>
            <a:cxnLst/>
            <a:rect l="l" t="t" r="r" b="b"/>
            <a:pathLst>
              <a:path w="7153909">
                <a:moveTo>
                  <a:pt x="0" y="0"/>
                </a:moveTo>
                <a:lnTo>
                  <a:pt x="7153909" y="0"/>
                </a:lnTo>
              </a:path>
            </a:pathLst>
          </a:custGeom>
          <a:ln w="76200">
            <a:solidFill>
              <a:srgbClr val="222E3D"/>
            </a:solidFill>
          </a:ln>
        </p:spPr>
        <p:txBody>
          <a:bodyPr wrap="square" lIns="0" tIns="0" rIns="0" bIns="0" rtlCol="0"/>
          <a:lstStyle/>
          <a:p>
            <a:endParaRPr/>
          </a:p>
        </p:txBody>
      </p:sp>
      <p:sp>
        <p:nvSpPr>
          <p:cNvPr id="13" name="object 13"/>
          <p:cNvSpPr txBox="1"/>
          <p:nvPr/>
        </p:nvSpPr>
        <p:spPr>
          <a:xfrm>
            <a:off x="721564" y="1540511"/>
            <a:ext cx="7050836" cy="8122608"/>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232F3E"/>
                </a:solidFill>
                <a:latin typeface="Calibri" panose="020F0502020204030204" pitchFamily="34" charset="0"/>
                <a:cs typeface="Calibri" panose="020F0502020204030204" pitchFamily="34" charset="0"/>
              </a:rPr>
              <a:t>Assessments</a:t>
            </a:r>
            <a:endParaRPr sz="1600" b="1" dirty="0">
              <a:solidFill>
                <a:srgbClr val="232F3E"/>
              </a:solidFill>
              <a:latin typeface="Calibri" panose="020F0502020204030204" pitchFamily="34" charset="0"/>
              <a:cs typeface="Calibri" panose="020F0502020204030204" pitchFamily="34" charset="0"/>
            </a:endParaRPr>
          </a:p>
          <a:p>
            <a:pPr>
              <a:lnSpc>
                <a:spcPct val="100000"/>
              </a:lnSpc>
              <a:spcBef>
                <a:spcPts val="25"/>
              </a:spcBef>
            </a:pPr>
            <a:endParaRPr sz="1350" dirty="0">
              <a:solidFill>
                <a:srgbClr val="232F3E"/>
              </a:solidFill>
              <a:latin typeface="Calibri" panose="020F0502020204030204" pitchFamily="34" charset="0"/>
              <a:cs typeface="Calibri" panose="020F0502020204030204" pitchFamily="34" charset="0"/>
            </a:endParaRPr>
          </a:p>
          <a:p>
            <a:pPr marL="12700">
              <a:lnSpc>
                <a:spcPct val="100000"/>
              </a:lnSpc>
            </a:pPr>
            <a:r>
              <a:rPr sz="1100" b="1" dirty="0">
                <a:solidFill>
                  <a:srgbClr val="232F3E"/>
                </a:solidFill>
                <a:latin typeface="Calibri" panose="020F0502020204030204" pitchFamily="34" charset="0"/>
                <a:cs typeface="Calibri" panose="020F0502020204030204" pitchFamily="34" charset="0"/>
              </a:rPr>
              <a:t>Key </a:t>
            </a:r>
            <a:r>
              <a:rPr lang="en-US" sz="1100" b="1" spc="-5" dirty="0">
                <a:solidFill>
                  <a:srgbClr val="232F3E"/>
                </a:solidFill>
                <a:latin typeface="Calibri" panose="020F0502020204030204" pitchFamily="34" charset="0"/>
                <a:cs typeface="Calibri" panose="020F0502020204030204" pitchFamily="34" charset="0"/>
              </a:rPr>
              <a:t>c</a:t>
            </a:r>
            <a:r>
              <a:rPr sz="1100" b="1" spc="-5" dirty="0">
                <a:solidFill>
                  <a:srgbClr val="232F3E"/>
                </a:solidFill>
                <a:latin typeface="Calibri" panose="020F0502020204030204" pitchFamily="34" charset="0"/>
                <a:cs typeface="Calibri" panose="020F0502020204030204" pitchFamily="34" charset="0"/>
              </a:rPr>
              <a:t>oncepts </a:t>
            </a:r>
            <a:r>
              <a:rPr lang="en-US" sz="1100" b="1" spc="-5" dirty="0">
                <a:solidFill>
                  <a:srgbClr val="232F3E"/>
                </a:solidFill>
                <a:latin typeface="Calibri" panose="020F0502020204030204" pitchFamily="34" charset="0"/>
                <a:cs typeface="Calibri" panose="020F0502020204030204" pitchFamily="34" charset="0"/>
              </a:rPr>
              <a:t>and t</a:t>
            </a:r>
            <a:r>
              <a:rPr sz="1100" b="1" spc="-5" dirty="0">
                <a:solidFill>
                  <a:srgbClr val="232F3E"/>
                </a:solidFill>
                <a:latin typeface="Calibri" panose="020F0502020204030204" pitchFamily="34" charset="0"/>
                <a:cs typeface="Calibri" panose="020F0502020204030204" pitchFamily="34" charset="0"/>
              </a:rPr>
              <a:t>erminology</a:t>
            </a:r>
            <a:r>
              <a:rPr sz="1100" b="1" spc="-25" dirty="0">
                <a:solidFill>
                  <a:srgbClr val="232F3E"/>
                </a:solidFill>
                <a:latin typeface="Calibri" panose="020F0502020204030204" pitchFamily="34" charset="0"/>
                <a:cs typeface="Calibri" panose="020F0502020204030204" pitchFamily="34" charset="0"/>
              </a:rPr>
              <a:t> </a:t>
            </a:r>
            <a:r>
              <a:rPr lang="en-US" sz="1100" b="1" spc="-5" dirty="0">
                <a:solidFill>
                  <a:srgbClr val="232F3E"/>
                </a:solidFill>
                <a:latin typeface="Calibri" panose="020F0502020204030204" pitchFamily="34" charset="0"/>
                <a:cs typeface="Calibri" panose="020F0502020204030204" pitchFamily="34" charset="0"/>
              </a:rPr>
              <a:t>a</a:t>
            </a:r>
            <a:r>
              <a:rPr sz="1100" b="1" spc="-5" dirty="0">
                <a:solidFill>
                  <a:srgbClr val="232F3E"/>
                </a:solidFill>
                <a:latin typeface="Calibri" panose="020F0502020204030204" pitchFamily="34" charset="0"/>
                <a:cs typeface="Calibri" panose="020F0502020204030204" pitchFamily="34" charset="0"/>
              </a:rPr>
              <a:t>ssessment</a:t>
            </a:r>
            <a:endParaRPr sz="1100" b="1" dirty="0">
              <a:solidFill>
                <a:srgbClr val="232F3E"/>
              </a:solidFill>
              <a:latin typeface="Calibri" panose="020F0502020204030204" pitchFamily="34" charset="0"/>
              <a:cs typeface="Calibri" panose="020F0502020204030204" pitchFamily="34" charset="0"/>
            </a:endParaRPr>
          </a:p>
          <a:p>
            <a:pPr>
              <a:lnSpc>
                <a:spcPct val="100000"/>
              </a:lnSpc>
              <a:spcBef>
                <a:spcPts val="40"/>
              </a:spcBef>
            </a:pPr>
            <a:endParaRPr sz="1250" dirty="0">
              <a:solidFill>
                <a:srgbClr val="232F3E"/>
              </a:solidFill>
              <a:latin typeface="Calibri" panose="020F0502020204030204" pitchFamily="34" charset="0"/>
              <a:cs typeface="Calibri" panose="020F0502020204030204" pitchFamily="34" charset="0"/>
            </a:endParaRPr>
          </a:p>
          <a:p>
            <a:pPr marL="241300" marR="5080" indent="-229235">
              <a:lnSpc>
                <a:spcPct val="109800"/>
              </a:lnSpc>
              <a:buAutoNum type="arabicPeriod"/>
              <a:tabLst>
                <a:tab pos="241935" algn="l"/>
              </a:tabLst>
            </a:pPr>
            <a:r>
              <a:rPr lang="en-US" sz="1100" spc="-5" dirty="0">
                <a:solidFill>
                  <a:srgbClr val="232F3E"/>
                </a:solidFill>
                <a:latin typeface="Calibri" panose="020F0502020204030204" pitchFamily="34" charset="0"/>
                <a:cs typeface="Calibri" panose="020F0502020204030204" pitchFamily="34" charset="0"/>
              </a:rPr>
              <a:t>A default VPC is suitable for getting started quickly and for launching public instances such as a blog or simple website.</a:t>
            </a:r>
            <a:endParaRPr sz="1100" dirty="0">
              <a:solidFill>
                <a:srgbClr val="232F3E"/>
              </a:solidFill>
              <a:latin typeface="Calibri" panose="020F0502020204030204" pitchFamily="34" charset="0"/>
              <a:cs typeface="Calibri" panose="020F0502020204030204" pitchFamily="34" charset="0"/>
            </a:endParaRPr>
          </a:p>
          <a:p>
            <a:pPr marL="241300" marR="5369560">
              <a:lnSpc>
                <a:spcPct val="109800"/>
              </a:lnSpc>
              <a:spcBef>
                <a:spcPts val="5"/>
              </a:spcBef>
            </a:pPr>
            <a:r>
              <a:rPr sz="1100" spc="-5" dirty="0">
                <a:solidFill>
                  <a:srgbClr val="232F3E"/>
                </a:solidFill>
                <a:latin typeface="Calibri" panose="020F0502020204030204" pitchFamily="34" charset="0"/>
                <a:cs typeface="Calibri" panose="020F0502020204030204" pitchFamily="34" charset="0"/>
              </a:rPr>
              <a:t>True</a:t>
            </a:r>
            <a:r>
              <a:rPr lang="en-US" sz="1100" spc="-5" dirty="0">
                <a:solidFill>
                  <a:srgbClr val="232F3E"/>
                </a:solidFill>
                <a:latin typeface="Calibri" panose="020F0502020204030204" pitchFamily="34" charset="0"/>
                <a:cs typeface="Calibri" panose="020F0502020204030204" pitchFamily="34" charset="0"/>
              </a:rPr>
              <a:t> </a:t>
            </a:r>
          </a:p>
          <a:p>
            <a:pPr marL="241300" marR="5369560">
              <a:lnSpc>
                <a:spcPct val="109800"/>
              </a:lnSpc>
              <a:spcBef>
                <a:spcPts val="5"/>
              </a:spcBef>
            </a:pPr>
            <a:r>
              <a:rPr sz="1100" dirty="0">
                <a:solidFill>
                  <a:srgbClr val="232F3E"/>
                </a:solidFill>
                <a:latin typeface="Calibri" panose="020F0502020204030204" pitchFamily="34" charset="0"/>
                <a:cs typeface="Calibri" panose="020F0502020204030204" pitchFamily="34" charset="0"/>
              </a:rPr>
              <a:t>F</a:t>
            </a:r>
            <a:r>
              <a:rPr sz="1100" spc="15" dirty="0">
                <a:solidFill>
                  <a:srgbClr val="232F3E"/>
                </a:solidFill>
                <a:latin typeface="Calibri" panose="020F0502020204030204" pitchFamily="34" charset="0"/>
                <a:cs typeface="Calibri" panose="020F0502020204030204" pitchFamily="34" charset="0"/>
              </a:rPr>
              <a:t>a</a:t>
            </a:r>
            <a:r>
              <a:rPr sz="1100" spc="-5" dirty="0">
                <a:solidFill>
                  <a:srgbClr val="232F3E"/>
                </a:solidFill>
                <a:latin typeface="Calibri" panose="020F0502020204030204" pitchFamily="34" charset="0"/>
                <a:cs typeface="Calibri" panose="020F0502020204030204" pitchFamily="34" charset="0"/>
              </a:rPr>
              <a:t>lse</a:t>
            </a:r>
            <a:endParaRPr sz="1100" dirty="0">
              <a:solidFill>
                <a:srgbClr val="232F3E"/>
              </a:solidFill>
              <a:latin typeface="Calibri" panose="020F0502020204030204" pitchFamily="34" charset="0"/>
              <a:cs typeface="Calibri" panose="020F0502020204030204" pitchFamily="34" charset="0"/>
            </a:endParaRPr>
          </a:p>
          <a:p>
            <a:pPr marL="241300" marR="266700">
              <a:lnSpc>
                <a:spcPct val="109800"/>
              </a:lnSpc>
            </a:pPr>
            <a:r>
              <a:rPr sz="1100" spc="-5" dirty="0">
                <a:solidFill>
                  <a:srgbClr val="232F3E"/>
                </a:solidFill>
                <a:latin typeface="Calibri" panose="020F0502020204030204" pitchFamily="34" charset="0"/>
                <a:cs typeface="Calibri" panose="020F0502020204030204" pitchFamily="34" charset="0"/>
              </a:rPr>
              <a:t>Say: </a:t>
            </a:r>
            <a:r>
              <a:rPr lang="en-US" sz="1100" spc="-5" dirty="0">
                <a:solidFill>
                  <a:srgbClr val="232F3E"/>
                </a:solidFill>
                <a:latin typeface="Calibri" panose="020F0502020204030204" pitchFamily="34" charset="0"/>
                <a:cs typeface="Calibri" panose="020F0502020204030204" pitchFamily="34" charset="0"/>
              </a:rPr>
              <a:t>A default VPC is suitable for getting started quickly, and for launching public instances such as a blog or simple website</a:t>
            </a:r>
            <a:r>
              <a:rPr sz="1100" spc="-5" dirty="0">
                <a:solidFill>
                  <a:srgbClr val="232F3E"/>
                </a:solidFill>
                <a:latin typeface="Calibri" panose="020F0502020204030204" pitchFamily="34" charset="0"/>
                <a:cs typeface="Calibri" panose="020F0502020204030204" pitchFamily="34" charset="0"/>
              </a:rPr>
              <a:t>. Is </a:t>
            </a:r>
            <a:r>
              <a:rPr sz="1100" dirty="0">
                <a:solidFill>
                  <a:srgbClr val="232F3E"/>
                </a:solidFill>
                <a:latin typeface="Calibri" panose="020F0502020204030204" pitchFamily="34" charset="0"/>
                <a:cs typeface="Calibri" panose="020F0502020204030204" pitchFamily="34" charset="0"/>
              </a:rPr>
              <a:t>this true </a:t>
            </a:r>
            <a:r>
              <a:rPr sz="1100" spc="-10" dirty="0">
                <a:solidFill>
                  <a:srgbClr val="232F3E"/>
                </a:solidFill>
                <a:latin typeface="Calibri" panose="020F0502020204030204" pitchFamily="34" charset="0"/>
                <a:cs typeface="Calibri" panose="020F0502020204030204" pitchFamily="34" charset="0"/>
              </a:rPr>
              <a:t>or </a:t>
            </a:r>
            <a:r>
              <a:rPr sz="1100" spc="-5" dirty="0">
                <a:solidFill>
                  <a:srgbClr val="232F3E"/>
                </a:solidFill>
                <a:latin typeface="Calibri" panose="020F0502020204030204" pitchFamily="34" charset="0"/>
                <a:cs typeface="Calibri" panose="020F0502020204030204" pitchFamily="34" charset="0"/>
              </a:rPr>
              <a:t>false? Explain your</a:t>
            </a:r>
            <a:r>
              <a:rPr sz="1100" spc="6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reasoning.</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55"/>
              </a:spcBef>
            </a:pP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15"/>
              </a:spcBef>
            </a:pPr>
            <a:endParaRPr sz="1250" dirty="0">
              <a:solidFill>
                <a:srgbClr val="232F3E"/>
              </a:solidFill>
              <a:latin typeface="Calibri" panose="020F0502020204030204" pitchFamily="34" charset="0"/>
              <a:cs typeface="Calibri" panose="020F0502020204030204" pitchFamily="34" charset="0"/>
            </a:endParaRPr>
          </a:p>
          <a:p>
            <a:pPr marL="241300" marR="283210" indent="-229235">
              <a:lnSpc>
                <a:spcPct val="109800"/>
              </a:lnSpc>
              <a:buAutoNum type="arabicPeriod" startAt="2"/>
              <a:tabLst>
                <a:tab pos="241935" algn="l"/>
              </a:tabLst>
            </a:pPr>
            <a:r>
              <a:rPr lang="en-US" sz="1100" spc="-5" dirty="0">
                <a:solidFill>
                  <a:srgbClr val="232F3E"/>
                </a:solidFill>
                <a:latin typeface="Calibri" panose="020F0502020204030204" pitchFamily="34" charset="0"/>
                <a:cs typeface="Calibri" panose="020F0502020204030204" pitchFamily="34" charset="0"/>
              </a:rPr>
              <a:t>A range of IP addresses in your VPC is called an internet gateway.</a:t>
            </a:r>
            <a:endParaRPr sz="1100" dirty="0">
              <a:solidFill>
                <a:srgbClr val="232F3E"/>
              </a:solidFill>
              <a:latin typeface="Calibri" panose="020F0502020204030204" pitchFamily="34" charset="0"/>
              <a:cs typeface="Calibri" panose="020F0502020204030204" pitchFamily="34" charset="0"/>
            </a:endParaRPr>
          </a:p>
          <a:p>
            <a:pPr marL="241300" marR="5369560">
              <a:lnSpc>
                <a:spcPts val="1480"/>
              </a:lnSpc>
              <a:spcBef>
                <a:spcPts val="45"/>
              </a:spcBef>
            </a:pPr>
            <a:r>
              <a:rPr sz="1100" spc="-5" dirty="0">
                <a:solidFill>
                  <a:srgbClr val="232F3E"/>
                </a:solidFill>
                <a:latin typeface="Calibri" panose="020F0502020204030204" pitchFamily="34" charset="0"/>
                <a:cs typeface="Calibri" panose="020F0502020204030204" pitchFamily="34" charset="0"/>
              </a:rPr>
              <a:t>True</a:t>
            </a:r>
            <a:r>
              <a:rPr lang="en-US" sz="1100" spc="-5" dirty="0">
                <a:solidFill>
                  <a:srgbClr val="232F3E"/>
                </a:solidFill>
                <a:latin typeface="Calibri" panose="020F0502020204030204" pitchFamily="34" charset="0"/>
                <a:cs typeface="Calibri" panose="020F0502020204030204" pitchFamily="34" charset="0"/>
              </a:rPr>
              <a:t> </a:t>
            </a:r>
          </a:p>
          <a:p>
            <a:pPr marL="241300" marR="5369560">
              <a:lnSpc>
                <a:spcPts val="1480"/>
              </a:lnSpc>
              <a:spcBef>
                <a:spcPts val="45"/>
              </a:spcBef>
            </a:pPr>
            <a:r>
              <a:rPr sz="1100" dirty="0">
                <a:solidFill>
                  <a:srgbClr val="232F3E"/>
                </a:solidFill>
                <a:latin typeface="Calibri" panose="020F0502020204030204" pitchFamily="34" charset="0"/>
                <a:cs typeface="Calibri" panose="020F0502020204030204" pitchFamily="34" charset="0"/>
              </a:rPr>
              <a:t>F</a:t>
            </a:r>
            <a:r>
              <a:rPr sz="1100" spc="15" dirty="0">
                <a:solidFill>
                  <a:srgbClr val="232F3E"/>
                </a:solidFill>
                <a:latin typeface="Calibri" panose="020F0502020204030204" pitchFamily="34" charset="0"/>
                <a:cs typeface="Calibri" panose="020F0502020204030204" pitchFamily="34" charset="0"/>
              </a:rPr>
              <a:t>a</a:t>
            </a:r>
            <a:r>
              <a:rPr sz="1100" spc="-5" dirty="0">
                <a:solidFill>
                  <a:srgbClr val="232F3E"/>
                </a:solidFill>
                <a:latin typeface="Calibri" panose="020F0502020204030204" pitchFamily="34" charset="0"/>
                <a:cs typeface="Calibri" panose="020F0502020204030204" pitchFamily="34" charset="0"/>
              </a:rPr>
              <a:t>lse</a:t>
            </a:r>
            <a:endParaRPr sz="1100" dirty="0">
              <a:solidFill>
                <a:srgbClr val="232F3E"/>
              </a:solidFill>
              <a:latin typeface="Calibri" panose="020F0502020204030204" pitchFamily="34" charset="0"/>
              <a:cs typeface="Calibri" panose="020F0502020204030204" pitchFamily="34" charset="0"/>
            </a:endParaRPr>
          </a:p>
          <a:p>
            <a:pPr marL="12065" marR="283210">
              <a:lnSpc>
                <a:spcPct val="109800"/>
              </a:lnSpc>
              <a:tabLst>
                <a:tab pos="241935" algn="l"/>
              </a:tabLst>
            </a:pPr>
            <a:r>
              <a:rPr lang="en-US"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Say: </a:t>
            </a:r>
            <a:r>
              <a:rPr lang="en-US" sz="1100" spc="-5" dirty="0">
                <a:solidFill>
                  <a:srgbClr val="232F3E"/>
                </a:solidFill>
                <a:latin typeface="Calibri" panose="020F0502020204030204" pitchFamily="34" charset="0"/>
                <a:cs typeface="Calibri" panose="020F0502020204030204" pitchFamily="34" charset="0"/>
              </a:rPr>
              <a:t>A range of IP addresses in your VPC is called an internet gateway. </a:t>
            </a:r>
            <a:r>
              <a:rPr sz="1100" spc="-5" dirty="0">
                <a:solidFill>
                  <a:srgbClr val="232F3E"/>
                </a:solidFill>
                <a:latin typeface="Calibri" panose="020F0502020204030204" pitchFamily="34" charset="0"/>
                <a:cs typeface="Calibri" panose="020F0502020204030204" pitchFamily="34" charset="0"/>
              </a:rPr>
              <a:t>Is </a:t>
            </a:r>
            <a:r>
              <a:rPr sz="1100" dirty="0">
                <a:solidFill>
                  <a:srgbClr val="232F3E"/>
                </a:solidFill>
                <a:latin typeface="Calibri" panose="020F0502020204030204" pitchFamily="34" charset="0"/>
                <a:cs typeface="Calibri" panose="020F0502020204030204" pitchFamily="34" charset="0"/>
              </a:rPr>
              <a:t>this </a:t>
            </a:r>
            <a:r>
              <a:rPr sz="1100" spc="-5" dirty="0">
                <a:solidFill>
                  <a:srgbClr val="232F3E"/>
                </a:solidFill>
                <a:latin typeface="Calibri" panose="020F0502020204030204" pitchFamily="34" charset="0"/>
                <a:cs typeface="Calibri" panose="020F0502020204030204" pitchFamily="34" charset="0"/>
              </a:rPr>
              <a:t>true </a:t>
            </a:r>
            <a:r>
              <a:rPr sz="1100" dirty="0">
                <a:solidFill>
                  <a:srgbClr val="232F3E"/>
                </a:solidFill>
                <a:latin typeface="Calibri" panose="020F0502020204030204" pitchFamily="34" charset="0"/>
                <a:cs typeface="Calibri" panose="020F0502020204030204" pitchFamily="34" charset="0"/>
              </a:rPr>
              <a:t>or </a:t>
            </a:r>
            <a:r>
              <a:rPr sz="1100" spc="-10" dirty="0">
                <a:solidFill>
                  <a:srgbClr val="232F3E"/>
                </a:solidFill>
                <a:latin typeface="Calibri" panose="020F0502020204030204" pitchFamily="34" charset="0"/>
                <a:cs typeface="Calibri" panose="020F0502020204030204" pitchFamily="34" charset="0"/>
              </a:rPr>
              <a:t>false?</a:t>
            </a:r>
            <a:r>
              <a:rPr lang="en-US" sz="1100" spc="-1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Explain your</a:t>
            </a:r>
            <a:r>
              <a:rPr sz="1100" spc="5" dirty="0">
                <a:solidFill>
                  <a:srgbClr val="232F3E"/>
                </a:solidFill>
                <a:latin typeface="Calibri" panose="020F0502020204030204" pitchFamily="34" charset="0"/>
                <a:cs typeface="Calibri" panose="020F0502020204030204" pitchFamily="34" charset="0"/>
              </a:rPr>
              <a:t> </a:t>
            </a:r>
            <a:r>
              <a:rPr lang="en-US"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reasoning.</a:t>
            </a:r>
            <a:endParaRPr sz="1100" dirty="0">
              <a:solidFill>
                <a:srgbClr val="232F3E"/>
              </a:solidFill>
              <a:latin typeface="Calibri" panose="020F0502020204030204" pitchFamily="34" charset="0"/>
              <a:cs typeface="Calibri" panose="020F0502020204030204" pitchFamily="34" charset="0"/>
            </a:endParaRPr>
          </a:p>
          <a:p>
            <a:pPr marL="241300" marR="180340">
              <a:lnSpc>
                <a:spcPct val="109800"/>
              </a:lnSpc>
            </a:pPr>
            <a:r>
              <a:rPr sz="1100" dirty="0">
                <a:solidFill>
                  <a:srgbClr val="232F3E"/>
                </a:solidFill>
                <a:latin typeface="Calibri" panose="020F0502020204030204" pitchFamily="34" charset="0"/>
                <a:cs typeface="Calibri" panose="020F0502020204030204" pitchFamily="34" charset="0"/>
              </a:rPr>
              <a:t>[Answer: </a:t>
            </a:r>
            <a:r>
              <a:rPr sz="1100" spc="-5" dirty="0">
                <a:solidFill>
                  <a:srgbClr val="232F3E"/>
                </a:solidFill>
                <a:latin typeface="Calibri" panose="020F0502020204030204" pitchFamily="34" charset="0"/>
                <a:cs typeface="Calibri" panose="020F0502020204030204" pitchFamily="34" charset="0"/>
              </a:rPr>
              <a:t>False</a:t>
            </a:r>
            <a:r>
              <a:rPr lang="en-US" sz="1100" spc="-5" dirty="0">
                <a:solidFill>
                  <a:srgbClr val="232F3E"/>
                </a:solidFill>
                <a:latin typeface="Calibri" panose="020F0502020204030204" pitchFamily="34" charset="0"/>
                <a:cs typeface="Calibri" panose="020F0502020204030204" pitchFamily="34" charset="0"/>
              </a:rPr>
              <a:t>.</a:t>
            </a:r>
            <a:r>
              <a:rPr sz="1100" spc="-5" dirty="0">
                <a:solidFill>
                  <a:srgbClr val="232F3E"/>
                </a:solidFill>
                <a:latin typeface="Calibri" panose="020F0502020204030204" pitchFamily="34" charset="0"/>
                <a:cs typeface="Calibri" panose="020F0502020204030204" pitchFamily="34" charset="0"/>
              </a:rPr>
              <a:t> </a:t>
            </a:r>
            <a:r>
              <a:rPr lang="en-US" sz="1100" spc="-5" dirty="0">
                <a:solidFill>
                  <a:srgbClr val="232F3E"/>
                </a:solidFill>
                <a:latin typeface="Calibri" panose="020F0502020204030204" pitchFamily="34" charset="0"/>
                <a:cs typeface="Calibri" panose="020F0502020204030204" pitchFamily="34" charset="0"/>
              </a:rPr>
              <a:t>A subnet is a range of IP addresses in your VPC</a:t>
            </a:r>
            <a:r>
              <a:rPr sz="1100" spc="-5"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45"/>
              </a:spcBef>
            </a:pPr>
            <a:endParaRPr sz="1250" dirty="0">
              <a:solidFill>
                <a:srgbClr val="232F3E"/>
              </a:solidFill>
              <a:latin typeface="Calibri" panose="020F0502020204030204" pitchFamily="34" charset="0"/>
              <a:cs typeface="Calibri" panose="020F0502020204030204" pitchFamily="34" charset="0"/>
            </a:endParaRPr>
          </a:p>
          <a:p>
            <a:pPr marL="241300" marR="111760" indent="-229235">
              <a:lnSpc>
                <a:spcPct val="109800"/>
              </a:lnSpc>
              <a:buAutoNum type="arabicPeriod" startAt="3"/>
              <a:tabLst>
                <a:tab pos="241935" algn="l"/>
              </a:tabLst>
            </a:pPr>
            <a:r>
              <a:rPr lang="en-US" sz="1100" spc="-10" dirty="0">
                <a:solidFill>
                  <a:srgbClr val="232F3E"/>
                </a:solidFill>
                <a:latin typeface="Calibri" panose="020F0502020204030204" pitchFamily="34" charset="0"/>
                <a:cs typeface="Calibri" panose="020F0502020204030204" pitchFamily="34" charset="0"/>
              </a:rPr>
              <a:t>A route table is a set of rules, called routes, that are used to determine where network traffic is directed</a:t>
            </a:r>
            <a:r>
              <a:rPr sz="1100" dirty="0">
                <a:solidFill>
                  <a:srgbClr val="232F3E"/>
                </a:solidFill>
                <a:latin typeface="Calibri" panose="020F0502020204030204" pitchFamily="34" charset="0"/>
                <a:cs typeface="Calibri" panose="020F0502020204030204" pitchFamily="34" charset="0"/>
              </a:rPr>
              <a:t>.</a:t>
            </a:r>
          </a:p>
          <a:p>
            <a:pPr marL="241300" marR="5369560">
              <a:lnSpc>
                <a:spcPct val="109800"/>
              </a:lnSpc>
            </a:pPr>
            <a:r>
              <a:rPr sz="1100" spc="-5" dirty="0">
                <a:solidFill>
                  <a:srgbClr val="232F3E"/>
                </a:solidFill>
                <a:latin typeface="Calibri" panose="020F0502020204030204" pitchFamily="34" charset="0"/>
                <a:cs typeface="Calibri" panose="020F0502020204030204" pitchFamily="34" charset="0"/>
              </a:rPr>
              <a:t>True</a:t>
            </a:r>
            <a:r>
              <a:rPr lang="en-US" sz="1100" spc="-5" dirty="0">
                <a:solidFill>
                  <a:srgbClr val="232F3E"/>
                </a:solidFill>
                <a:latin typeface="Calibri" panose="020F0502020204030204" pitchFamily="34" charset="0"/>
                <a:cs typeface="Calibri" panose="020F0502020204030204" pitchFamily="34" charset="0"/>
              </a:rPr>
              <a:t> </a:t>
            </a:r>
          </a:p>
          <a:p>
            <a:pPr marL="241300" marR="5369560">
              <a:lnSpc>
                <a:spcPct val="109800"/>
              </a:lnSpc>
            </a:pPr>
            <a:r>
              <a:rPr sz="1100" dirty="0">
                <a:solidFill>
                  <a:srgbClr val="232F3E"/>
                </a:solidFill>
                <a:latin typeface="Calibri" panose="020F0502020204030204" pitchFamily="34" charset="0"/>
                <a:cs typeface="Calibri" panose="020F0502020204030204" pitchFamily="34" charset="0"/>
              </a:rPr>
              <a:t>F</a:t>
            </a:r>
            <a:r>
              <a:rPr sz="1100" spc="15" dirty="0">
                <a:solidFill>
                  <a:srgbClr val="232F3E"/>
                </a:solidFill>
                <a:latin typeface="Calibri" panose="020F0502020204030204" pitchFamily="34" charset="0"/>
                <a:cs typeface="Calibri" panose="020F0502020204030204" pitchFamily="34" charset="0"/>
              </a:rPr>
              <a:t>a</a:t>
            </a:r>
            <a:r>
              <a:rPr sz="1100" spc="-5" dirty="0">
                <a:solidFill>
                  <a:srgbClr val="232F3E"/>
                </a:solidFill>
                <a:latin typeface="Calibri" panose="020F0502020204030204" pitchFamily="34" charset="0"/>
                <a:cs typeface="Calibri" panose="020F0502020204030204" pitchFamily="34" charset="0"/>
              </a:rPr>
              <a:t>lse</a:t>
            </a:r>
            <a:endParaRPr sz="1100" dirty="0">
              <a:solidFill>
                <a:srgbClr val="232F3E"/>
              </a:solidFill>
              <a:latin typeface="Calibri" panose="020F0502020204030204" pitchFamily="34" charset="0"/>
              <a:cs typeface="Calibri" panose="020F0502020204030204" pitchFamily="34" charset="0"/>
            </a:endParaRPr>
          </a:p>
          <a:p>
            <a:pPr marL="241300" marR="84455">
              <a:lnSpc>
                <a:spcPct val="109800"/>
              </a:lnSpc>
              <a:spcBef>
                <a:spcPts val="25"/>
              </a:spcBef>
            </a:pPr>
            <a:r>
              <a:rPr sz="1100" spc="-5" dirty="0">
                <a:solidFill>
                  <a:srgbClr val="232F3E"/>
                </a:solidFill>
                <a:latin typeface="Calibri" panose="020F0502020204030204" pitchFamily="34" charset="0"/>
                <a:cs typeface="Calibri" panose="020F0502020204030204" pitchFamily="34" charset="0"/>
              </a:rPr>
              <a:t>Say: </a:t>
            </a:r>
            <a:r>
              <a:rPr lang="en-US" sz="1100" spc="-10" dirty="0">
                <a:solidFill>
                  <a:srgbClr val="232F3E"/>
                </a:solidFill>
                <a:latin typeface="Calibri" panose="020F0502020204030204" pitchFamily="34" charset="0"/>
                <a:cs typeface="Calibri" panose="020F0502020204030204" pitchFamily="34" charset="0"/>
              </a:rPr>
              <a:t>A route table is a set of rules, called routes, that are used to determine where network traffic is directed</a:t>
            </a:r>
            <a:r>
              <a:rPr sz="1100" spc="-5" dirty="0">
                <a:solidFill>
                  <a:srgbClr val="232F3E"/>
                </a:solidFill>
                <a:latin typeface="Calibri" panose="020F0502020204030204" pitchFamily="34" charset="0"/>
                <a:cs typeface="Calibri" panose="020F0502020204030204" pitchFamily="34" charset="0"/>
              </a:rPr>
              <a:t>. Is</a:t>
            </a:r>
            <a:r>
              <a:rPr lang="en-US" sz="1100" spc="-5" dirty="0">
                <a:solidFill>
                  <a:srgbClr val="232F3E"/>
                </a:solidFill>
                <a:latin typeface="Calibri" panose="020F0502020204030204" pitchFamily="34" charset="0"/>
                <a:cs typeface="Calibri" panose="020F0502020204030204" pitchFamily="34" charset="0"/>
              </a:rPr>
              <a:t> </a:t>
            </a:r>
            <a:r>
              <a:rPr sz="1100" dirty="0">
                <a:solidFill>
                  <a:srgbClr val="232F3E"/>
                </a:solidFill>
                <a:latin typeface="Calibri" panose="020F0502020204030204" pitchFamily="34" charset="0"/>
                <a:cs typeface="Calibri" panose="020F0502020204030204" pitchFamily="34" charset="0"/>
              </a:rPr>
              <a:t>this </a:t>
            </a:r>
            <a:r>
              <a:rPr lang="en-US" sz="1100" spc="-5" dirty="0">
                <a:solidFill>
                  <a:srgbClr val="232F3E"/>
                </a:solidFill>
                <a:latin typeface="Calibri" panose="020F0502020204030204" pitchFamily="34" charset="0"/>
                <a:cs typeface="Calibri" panose="020F0502020204030204" pitchFamily="34" charset="0"/>
              </a:rPr>
              <a:t>t</a:t>
            </a:r>
            <a:r>
              <a:rPr sz="1100" spc="-5" dirty="0">
                <a:solidFill>
                  <a:srgbClr val="232F3E"/>
                </a:solidFill>
                <a:latin typeface="Calibri" panose="020F0502020204030204" pitchFamily="34" charset="0"/>
                <a:cs typeface="Calibri" panose="020F0502020204030204" pitchFamily="34" charset="0"/>
              </a:rPr>
              <a:t>rue </a:t>
            </a:r>
            <a:r>
              <a:rPr sz="1100" dirty="0">
                <a:solidFill>
                  <a:srgbClr val="232F3E"/>
                </a:solidFill>
                <a:latin typeface="Calibri" panose="020F0502020204030204" pitchFamily="34" charset="0"/>
                <a:cs typeface="Calibri" panose="020F0502020204030204" pitchFamily="34" charset="0"/>
              </a:rPr>
              <a:t>or </a:t>
            </a:r>
            <a:r>
              <a:rPr lang="en-US" sz="1100" spc="-10" dirty="0">
                <a:solidFill>
                  <a:srgbClr val="232F3E"/>
                </a:solidFill>
                <a:latin typeface="Calibri" panose="020F0502020204030204" pitchFamily="34" charset="0"/>
                <a:cs typeface="Calibri" panose="020F0502020204030204" pitchFamily="34" charset="0"/>
              </a:rPr>
              <a:t>f</a:t>
            </a:r>
            <a:r>
              <a:rPr sz="1100" spc="-10" dirty="0">
                <a:solidFill>
                  <a:srgbClr val="232F3E"/>
                </a:solidFill>
                <a:latin typeface="Calibri" panose="020F0502020204030204" pitchFamily="34" charset="0"/>
                <a:cs typeface="Calibri" panose="020F0502020204030204" pitchFamily="34" charset="0"/>
              </a:rPr>
              <a:t>alse? </a:t>
            </a:r>
            <a:r>
              <a:rPr sz="1100" spc="-5" dirty="0">
                <a:solidFill>
                  <a:srgbClr val="232F3E"/>
                </a:solidFill>
                <a:latin typeface="Calibri" panose="020F0502020204030204" pitchFamily="34" charset="0"/>
                <a:cs typeface="Calibri" panose="020F0502020204030204" pitchFamily="34" charset="0"/>
              </a:rPr>
              <a:t>Explain your</a:t>
            </a:r>
            <a:r>
              <a:rPr sz="1100" spc="2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reasoning.</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35"/>
              </a:spcBef>
            </a:pPr>
            <a:endParaRPr sz="1250" dirty="0">
              <a:solidFill>
                <a:srgbClr val="232F3E"/>
              </a:solidFill>
              <a:latin typeface="Calibri" panose="020F0502020204030204" pitchFamily="34" charset="0"/>
              <a:cs typeface="Calibri" panose="020F0502020204030204" pitchFamily="34" charset="0"/>
            </a:endParaRPr>
          </a:p>
          <a:p>
            <a:pPr marL="241300" marR="2268220" indent="-229235">
              <a:lnSpc>
                <a:spcPct val="110000"/>
              </a:lnSpc>
              <a:spcBef>
                <a:spcPts val="5"/>
              </a:spcBef>
              <a:buAutoNum type="arabicPeriod" startAt="4"/>
              <a:tabLst>
                <a:tab pos="241935" algn="l"/>
              </a:tabLst>
            </a:pPr>
            <a:r>
              <a:rPr sz="1100" spc="-5" dirty="0">
                <a:solidFill>
                  <a:srgbClr val="232F3E"/>
                </a:solidFill>
                <a:latin typeface="Calibri" panose="020F0502020204030204" pitchFamily="34" charset="0"/>
                <a:cs typeface="Calibri" panose="020F0502020204030204" pitchFamily="34" charset="0"/>
              </a:rPr>
              <a:t>Which </a:t>
            </a:r>
            <a:r>
              <a:rPr sz="1100" spc="5" dirty="0">
                <a:solidFill>
                  <a:srgbClr val="232F3E"/>
                </a:solidFill>
                <a:latin typeface="Calibri" panose="020F0502020204030204" pitchFamily="34" charset="0"/>
                <a:cs typeface="Calibri" panose="020F0502020204030204" pitchFamily="34" charset="0"/>
              </a:rPr>
              <a:t>of </a:t>
            </a:r>
            <a:r>
              <a:rPr sz="1100" dirty="0">
                <a:solidFill>
                  <a:srgbClr val="232F3E"/>
                </a:solidFill>
                <a:latin typeface="Calibri" panose="020F0502020204030204" pitchFamily="34" charset="0"/>
                <a:cs typeface="Calibri" panose="020F0502020204030204" pitchFamily="34" charset="0"/>
              </a:rPr>
              <a:t>the </a:t>
            </a:r>
            <a:r>
              <a:rPr sz="1100" spc="-5" dirty="0">
                <a:solidFill>
                  <a:srgbClr val="232F3E"/>
                </a:solidFill>
                <a:latin typeface="Calibri" panose="020F0502020204030204" pitchFamily="34" charset="0"/>
                <a:cs typeface="Calibri" panose="020F0502020204030204" pitchFamily="34" charset="0"/>
              </a:rPr>
              <a:t>following </a:t>
            </a:r>
            <a:r>
              <a:rPr lang="en-US" sz="1100" spc="-5" dirty="0">
                <a:solidFill>
                  <a:srgbClr val="232F3E"/>
                </a:solidFill>
                <a:latin typeface="Calibri" panose="020F0502020204030204" pitchFamily="34" charset="0"/>
                <a:cs typeface="Calibri" panose="020F0502020204030204" pitchFamily="34" charset="0"/>
              </a:rPr>
              <a:t>are</a:t>
            </a:r>
            <a:r>
              <a:rPr sz="1100" spc="-5" dirty="0">
                <a:solidFill>
                  <a:srgbClr val="232F3E"/>
                </a:solidFill>
                <a:latin typeface="Calibri" panose="020F0502020204030204" pitchFamily="34" charset="0"/>
                <a:cs typeface="Calibri" panose="020F0502020204030204" pitchFamily="34" charset="0"/>
              </a:rPr>
              <a:t> core concept</a:t>
            </a:r>
            <a:r>
              <a:rPr lang="en-US" sz="1100" spc="-5" dirty="0">
                <a:solidFill>
                  <a:srgbClr val="232F3E"/>
                </a:solidFill>
                <a:latin typeface="Calibri" panose="020F0502020204030204" pitchFamily="34" charset="0"/>
                <a:cs typeface="Calibri" panose="020F0502020204030204" pitchFamily="34" charset="0"/>
              </a:rPr>
              <a:t>s</a:t>
            </a:r>
            <a:r>
              <a:rPr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of </a:t>
            </a:r>
            <a:r>
              <a:rPr sz="1100" spc="-10" dirty="0">
                <a:solidFill>
                  <a:srgbClr val="232F3E"/>
                </a:solidFill>
                <a:latin typeface="Calibri" panose="020F0502020204030204" pitchFamily="34" charset="0"/>
                <a:cs typeface="Calibri" panose="020F0502020204030204" pitchFamily="34" charset="0"/>
              </a:rPr>
              <a:t>Amazon </a:t>
            </a:r>
            <a:r>
              <a:rPr lang="en-US" sz="1100" spc="-5" dirty="0">
                <a:solidFill>
                  <a:srgbClr val="232F3E"/>
                </a:solidFill>
                <a:latin typeface="Calibri" panose="020F0502020204030204" pitchFamily="34" charset="0"/>
                <a:cs typeface="Calibri" panose="020F0502020204030204" pitchFamily="34" charset="0"/>
              </a:rPr>
              <a:t>VPC</a:t>
            </a:r>
            <a:r>
              <a:rPr sz="1100" spc="-5" dirty="0">
                <a:solidFill>
                  <a:srgbClr val="232F3E"/>
                </a:solidFill>
                <a:latin typeface="Calibri" panose="020F0502020204030204" pitchFamily="34" charset="0"/>
                <a:cs typeface="Calibri" panose="020F0502020204030204" pitchFamily="34" charset="0"/>
              </a:rPr>
              <a:t>?</a:t>
            </a:r>
            <a:r>
              <a:rPr lang="en-US" sz="1100" spc="-5" dirty="0">
                <a:solidFill>
                  <a:srgbClr val="232F3E"/>
                </a:solidFill>
                <a:latin typeface="Calibri" panose="020F0502020204030204" pitchFamily="34" charset="0"/>
                <a:cs typeface="Calibri" panose="020F0502020204030204" pitchFamily="34" charset="0"/>
              </a:rPr>
              <a:t> </a:t>
            </a:r>
          </a:p>
          <a:p>
            <a:pPr marL="12065" marR="2268220">
              <a:lnSpc>
                <a:spcPct val="110000"/>
              </a:lnSpc>
              <a:spcBef>
                <a:spcPts val="5"/>
              </a:spcBef>
              <a:tabLst>
                <a:tab pos="241935" algn="l"/>
              </a:tabLst>
            </a:pPr>
            <a:r>
              <a:rPr lang="en-US" sz="1100" spc="-5" dirty="0">
                <a:solidFill>
                  <a:srgbClr val="232F3E"/>
                </a:solidFill>
                <a:latin typeface="Calibri" panose="020F0502020204030204" pitchFamily="34" charset="0"/>
                <a:cs typeface="Calibri" panose="020F0502020204030204" pitchFamily="34" charset="0"/>
              </a:rPr>
              <a:t>       a. Subnet</a:t>
            </a:r>
            <a:endParaRPr sz="1100" dirty="0">
              <a:solidFill>
                <a:srgbClr val="232F3E"/>
              </a:solidFill>
              <a:latin typeface="Calibri" panose="020F0502020204030204" pitchFamily="34" charset="0"/>
              <a:cs typeface="Calibri" panose="020F0502020204030204" pitchFamily="34" charset="0"/>
            </a:endParaRPr>
          </a:p>
          <a:p>
            <a:pPr marL="241300" marR="5215890">
              <a:lnSpc>
                <a:spcPct val="109800"/>
              </a:lnSpc>
            </a:pPr>
            <a:r>
              <a:rPr lang="en-US" sz="1100" spc="-10" dirty="0">
                <a:solidFill>
                  <a:srgbClr val="232F3E"/>
                </a:solidFill>
                <a:latin typeface="Calibri" panose="020F0502020204030204" pitchFamily="34" charset="0"/>
                <a:cs typeface="Calibri" panose="020F0502020204030204" pitchFamily="34" charset="0"/>
              </a:rPr>
              <a:t>b. Route table</a:t>
            </a:r>
          </a:p>
          <a:p>
            <a:pPr marL="241300" marR="5215890">
              <a:lnSpc>
                <a:spcPct val="109800"/>
              </a:lnSpc>
            </a:pPr>
            <a:r>
              <a:rPr lang="en-US" sz="1100" spc="-10" dirty="0">
                <a:solidFill>
                  <a:srgbClr val="232F3E"/>
                </a:solidFill>
                <a:latin typeface="Calibri" panose="020F0502020204030204" pitchFamily="34" charset="0"/>
                <a:cs typeface="Calibri" panose="020F0502020204030204" pitchFamily="34" charset="0"/>
              </a:rPr>
              <a:t>c. Internet gateway</a:t>
            </a:r>
            <a:endParaRPr sz="1100" dirty="0">
              <a:solidFill>
                <a:srgbClr val="232F3E"/>
              </a:solidFill>
              <a:latin typeface="Calibri" panose="020F0502020204030204" pitchFamily="34" charset="0"/>
              <a:cs typeface="Calibri" panose="020F0502020204030204" pitchFamily="34" charset="0"/>
            </a:endParaRPr>
          </a:p>
          <a:p>
            <a:pPr marL="241300" marR="427990">
              <a:lnSpc>
                <a:spcPct val="109800"/>
              </a:lnSpc>
            </a:pPr>
            <a:r>
              <a:rPr sz="1100" spc="-5" dirty="0">
                <a:solidFill>
                  <a:srgbClr val="232F3E"/>
                </a:solidFill>
                <a:latin typeface="Calibri" panose="020F0502020204030204" pitchFamily="34" charset="0"/>
                <a:cs typeface="Calibri" panose="020F0502020204030204" pitchFamily="34" charset="0"/>
              </a:rPr>
              <a:t>Ask: </a:t>
            </a:r>
            <a:r>
              <a:rPr lang="en-US" sz="1100" spc="-5" dirty="0">
                <a:solidFill>
                  <a:srgbClr val="232F3E"/>
                </a:solidFill>
                <a:latin typeface="Calibri" panose="020F0502020204030204" pitchFamily="34" charset="0"/>
                <a:cs typeface="Calibri" panose="020F0502020204030204" pitchFamily="34" charset="0"/>
              </a:rPr>
              <a:t>Which </a:t>
            </a:r>
            <a:r>
              <a:rPr lang="en-US" sz="1100" spc="5" dirty="0">
                <a:solidFill>
                  <a:srgbClr val="232F3E"/>
                </a:solidFill>
                <a:latin typeface="Calibri" panose="020F0502020204030204" pitchFamily="34" charset="0"/>
                <a:cs typeface="Calibri" panose="020F0502020204030204" pitchFamily="34" charset="0"/>
              </a:rPr>
              <a:t>of </a:t>
            </a:r>
            <a:r>
              <a:rPr lang="en-US" sz="1100" dirty="0">
                <a:solidFill>
                  <a:srgbClr val="232F3E"/>
                </a:solidFill>
                <a:latin typeface="Calibri" panose="020F0502020204030204" pitchFamily="34" charset="0"/>
                <a:cs typeface="Calibri" panose="020F0502020204030204" pitchFamily="34" charset="0"/>
              </a:rPr>
              <a:t>the </a:t>
            </a:r>
            <a:r>
              <a:rPr lang="en-US" sz="1100" spc="-5" dirty="0">
                <a:solidFill>
                  <a:srgbClr val="232F3E"/>
                </a:solidFill>
                <a:latin typeface="Calibri" panose="020F0502020204030204" pitchFamily="34" charset="0"/>
                <a:cs typeface="Calibri" panose="020F0502020204030204" pitchFamily="34" charset="0"/>
              </a:rPr>
              <a:t>following are core concepts </a:t>
            </a:r>
            <a:r>
              <a:rPr lang="en-US" sz="1100" spc="5" dirty="0">
                <a:solidFill>
                  <a:srgbClr val="232F3E"/>
                </a:solidFill>
                <a:latin typeface="Calibri" panose="020F0502020204030204" pitchFamily="34" charset="0"/>
                <a:cs typeface="Calibri" panose="020F0502020204030204" pitchFamily="34" charset="0"/>
              </a:rPr>
              <a:t>of </a:t>
            </a:r>
            <a:r>
              <a:rPr lang="en-US" sz="1100" spc="-10" dirty="0">
                <a:solidFill>
                  <a:srgbClr val="232F3E"/>
                </a:solidFill>
                <a:latin typeface="Calibri" panose="020F0502020204030204" pitchFamily="34" charset="0"/>
                <a:cs typeface="Calibri" panose="020F0502020204030204" pitchFamily="34" charset="0"/>
              </a:rPr>
              <a:t>Amazon </a:t>
            </a:r>
            <a:r>
              <a:rPr lang="en-US" sz="1100" spc="-5" dirty="0">
                <a:solidFill>
                  <a:srgbClr val="232F3E"/>
                </a:solidFill>
                <a:latin typeface="Calibri" panose="020F0502020204030204" pitchFamily="34" charset="0"/>
                <a:cs typeface="Calibri" panose="020F0502020204030204" pitchFamily="34" charset="0"/>
              </a:rPr>
              <a:t>VPC? </a:t>
            </a:r>
            <a:r>
              <a:rPr sz="1100" spc="-5" dirty="0">
                <a:solidFill>
                  <a:srgbClr val="232F3E"/>
                </a:solidFill>
                <a:latin typeface="Calibri" panose="020F0502020204030204" pitchFamily="34" charset="0"/>
                <a:cs typeface="Calibri" panose="020F0502020204030204" pitchFamily="34" charset="0"/>
              </a:rPr>
              <a:t>Explain your reasoning.</a:t>
            </a:r>
            <a:r>
              <a:rPr lang="en-US" sz="1100" spc="-5" dirty="0">
                <a:solidFill>
                  <a:srgbClr val="232F3E"/>
                </a:solidFill>
                <a:latin typeface="Calibri" panose="020F0502020204030204" pitchFamily="34" charset="0"/>
                <a:cs typeface="Calibri" panose="020F0502020204030204" pitchFamily="34" charset="0"/>
              </a:rPr>
              <a:t> </a:t>
            </a:r>
            <a:br>
              <a:rPr lang="en-US" sz="1100" spc="-5" dirty="0">
                <a:solidFill>
                  <a:srgbClr val="232F3E"/>
                </a:solidFill>
                <a:latin typeface="Calibri" panose="020F0502020204030204" pitchFamily="34" charset="0"/>
                <a:cs typeface="Calibri" panose="020F0502020204030204" pitchFamily="34" charset="0"/>
              </a:rPr>
            </a:b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lang="en-US" sz="1100" dirty="0">
                <a:solidFill>
                  <a:srgbClr val="232F3E"/>
                </a:solidFill>
                <a:latin typeface="Calibri" panose="020F0502020204030204" pitchFamily="34" charset="0"/>
                <a:cs typeface="Calibri" panose="020F0502020204030204" pitchFamily="34" charset="0"/>
              </a:rPr>
              <a:t>All are core concepts of Amazon VPC.</a:t>
            </a:r>
            <a:r>
              <a:rPr sz="1100" dirty="0">
                <a:solidFill>
                  <a:srgbClr val="232F3E"/>
                </a:solidFill>
                <a:latin typeface="Calibri" panose="020F0502020204030204" pitchFamily="34" charset="0"/>
                <a:cs typeface="Calibri" panose="020F0502020204030204" pitchFamily="34" charset="0"/>
              </a:rPr>
              <a:t>]</a:t>
            </a:r>
          </a:p>
          <a:p>
            <a:pPr>
              <a:lnSpc>
                <a:spcPct val="100000"/>
              </a:lnSpc>
              <a:spcBef>
                <a:spcPts val="40"/>
              </a:spcBef>
            </a:pPr>
            <a:endParaRPr lang="en-US" sz="1250" dirty="0">
              <a:solidFill>
                <a:srgbClr val="232F3E"/>
              </a:solidFill>
              <a:latin typeface="Calibri" panose="020F0502020204030204" pitchFamily="34" charset="0"/>
              <a:cs typeface="Calibri" panose="020F0502020204030204" pitchFamily="34" charset="0"/>
            </a:endParaRPr>
          </a:p>
          <a:p>
            <a:pPr marL="241300" marR="1941830" indent="-229235">
              <a:lnSpc>
                <a:spcPct val="109800"/>
              </a:lnSpc>
              <a:buAutoNum type="arabicPeriod" startAt="5"/>
              <a:tabLst>
                <a:tab pos="241935" algn="l"/>
              </a:tabLst>
            </a:pPr>
            <a:r>
              <a:rPr lang="en-US" sz="1100" dirty="0">
                <a:latin typeface="+mj-lt"/>
              </a:rPr>
              <a:t>You can use a network address translation (NAT) instance in a public subnet in your VPC to enable instances in the private subnet to initiate outbound IPv4 traffic to the internet or other AWS services, but prevent the instances from receiving inbound traffic initiated by someone on the internet.</a:t>
            </a:r>
            <a:br>
              <a:rPr lang="en-US" sz="1100" spc="-5" dirty="0">
                <a:solidFill>
                  <a:srgbClr val="232F3E"/>
                </a:solidFill>
                <a:latin typeface="Calibri" panose="020F0502020204030204" pitchFamily="34" charset="0"/>
                <a:cs typeface="Calibri" panose="020F0502020204030204" pitchFamily="34" charset="0"/>
              </a:rPr>
            </a:br>
            <a:r>
              <a:rPr lang="en-US" sz="1100" dirty="0">
                <a:solidFill>
                  <a:srgbClr val="232F3E"/>
                </a:solidFill>
                <a:latin typeface="Calibri" panose="020F0502020204030204" pitchFamily="34" charset="0"/>
                <a:cs typeface="Calibri" panose="020F0502020204030204" pitchFamily="34" charset="0"/>
              </a:rPr>
              <a:t>True</a:t>
            </a:r>
            <a:br>
              <a:rPr lang="en-US" sz="1100" dirty="0">
                <a:solidFill>
                  <a:srgbClr val="232F3E"/>
                </a:solidFill>
                <a:latin typeface="Calibri" panose="020F0502020204030204" pitchFamily="34" charset="0"/>
                <a:cs typeface="Calibri" panose="020F0502020204030204" pitchFamily="34" charset="0"/>
              </a:rPr>
            </a:br>
            <a:r>
              <a:rPr lang="en-US" sz="1100" dirty="0">
                <a:solidFill>
                  <a:srgbClr val="232F3E"/>
                </a:solidFill>
                <a:latin typeface="Calibri" panose="020F0502020204030204" pitchFamily="34" charset="0"/>
                <a:cs typeface="Calibri" panose="020F0502020204030204" pitchFamily="34" charset="0"/>
              </a:rPr>
              <a:t>False</a:t>
            </a:r>
            <a:br>
              <a:rPr lang="en-US" sz="1100" dirty="0">
                <a:solidFill>
                  <a:srgbClr val="232F3E"/>
                </a:solidFill>
                <a:latin typeface="Calibri" panose="020F0502020204030204" pitchFamily="34" charset="0"/>
                <a:cs typeface="Calibri" panose="020F0502020204030204" pitchFamily="34" charset="0"/>
              </a:rPr>
            </a:br>
            <a:r>
              <a:rPr lang="en-US" sz="1100" dirty="0">
                <a:solidFill>
                  <a:srgbClr val="232F3E"/>
                </a:solidFill>
                <a:latin typeface="Calibri" panose="020F0502020204030204" pitchFamily="34" charset="0"/>
                <a:cs typeface="Calibri" panose="020F0502020204030204" pitchFamily="34" charset="0"/>
              </a:rPr>
              <a:t>Say: </a:t>
            </a:r>
            <a:r>
              <a:rPr lang="en-US" sz="1100" dirty="0"/>
              <a:t>You can use a network address translation (NAT) instance in a public subnet in your VPC to enable instances in the private subnet to initiate outbound IPv4 traffic to the internet or other AWS services, but prevent the instances from receiving inbound traffic initiated by someone on the internet. </a:t>
            </a:r>
            <a:r>
              <a:rPr lang="en-US" sz="1100" dirty="0">
                <a:solidFill>
                  <a:srgbClr val="232F3E"/>
                </a:solidFill>
                <a:latin typeface="Calibri" panose="020F0502020204030204" pitchFamily="34" charset="0"/>
                <a:cs typeface="Calibri" panose="020F0502020204030204" pitchFamily="34" charset="0"/>
              </a:rPr>
              <a:t>Explain your reasoning. [Answer: True]</a:t>
            </a:r>
            <a:br>
              <a:rPr lang="en-US" sz="1100" dirty="0">
                <a:solidFill>
                  <a:srgbClr val="232F3E"/>
                </a:solidFill>
                <a:latin typeface="Calibri" panose="020F0502020204030204" pitchFamily="34" charset="0"/>
                <a:cs typeface="Calibri" panose="020F0502020204030204" pitchFamily="34" charset="0"/>
              </a:rPr>
            </a:br>
            <a:endParaRPr lang="en-US" sz="1100" dirty="0">
              <a:solidFill>
                <a:srgbClr val="232F3E"/>
              </a:solidFill>
              <a:latin typeface="Calibri" panose="020F0502020204030204" pitchFamily="34" charset="0"/>
              <a:cs typeface="Calibri" panose="020F0502020204030204" pitchFamily="34" charset="0"/>
            </a:endParaRPr>
          </a:p>
        </p:txBody>
      </p:sp>
      <p:sp>
        <p:nvSpPr>
          <p:cNvPr id="14" name="object 2">
            <a:extLst>
              <a:ext uri="{FF2B5EF4-FFF2-40B4-BE49-F238E27FC236}">
                <a16:creationId xmlns:a16="http://schemas.microsoft.com/office/drawing/2014/main" id="{B220871A-B883-D747-B2D7-667C17C442B7}"/>
              </a:ext>
            </a:extLst>
          </p:cNvPr>
          <p:cNvSpPr txBox="1"/>
          <p:nvPr/>
        </p:nvSpPr>
        <p:spPr>
          <a:xfrm>
            <a:off x="573133" y="861077"/>
            <a:ext cx="6260783"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32F3E"/>
                </a:solidFill>
                <a:latin typeface="Calibri" panose="020F0502020204030204" pitchFamily="34" charset="0"/>
                <a:cs typeface="Calibri" panose="020F0502020204030204" pitchFamily="34" charset="0"/>
              </a:rPr>
              <a:t>Build a</a:t>
            </a:r>
            <a:r>
              <a:rPr lang="en-US" sz="1600" dirty="0">
                <a:solidFill>
                  <a:srgbClr val="232F3E"/>
                </a:solidFill>
                <a:latin typeface="Calibri" panose="020F0502020204030204" pitchFamily="34" charset="0"/>
                <a:cs typeface="Calibri" panose="020F0502020204030204" pitchFamily="34" charset="0"/>
              </a:rPr>
              <a:t>n Amazon Virtual Private Cloud (Amazon VPC) Using the VPC Wizard </a:t>
            </a:r>
            <a:r>
              <a:rPr lang="en-US" sz="1600" spc="-5" dirty="0">
                <a:solidFill>
                  <a:srgbClr val="232F3E"/>
                </a:solidFill>
                <a:latin typeface="Calibri" panose="020F0502020204030204" pitchFamily="34" charset="0"/>
                <a:cs typeface="Calibri" panose="020F0502020204030204" pitchFamily="34" charset="0"/>
              </a:rPr>
              <a:t>Activity </a:t>
            </a:r>
            <a:r>
              <a:rPr sz="1600" spc="-5" dirty="0">
                <a:solidFill>
                  <a:srgbClr val="232F3E"/>
                </a:solidFill>
                <a:latin typeface="Calibri" panose="020F0502020204030204" pitchFamily="34" charset="0"/>
                <a:cs typeface="Calibri" panose="020F0502020204030204" pitchFamily="34" charset="0"/>
              </a:rPr>
              <a:t>Guid</a:t>
            </a:r>
            <a:r>
              <a:rPr lang="en-US" sz="1600" spc="-5" dirty="0">
                <a:solidFill>
                  <a:srgbClr val="232F3E"/>
                </a:solidFill>
                <a:latin typeface="Calibri" panose="020F0502020204030204" pitchFamily="34" charset="0"/>
                <a:cs typeface="Calibri" panose="020F0502020204030204" pitchFamily="34" charset="0"/>
              </a:rPr>
              <a:t>e</a:t>
            </a:r>
            <a:endParaRPr sz="1600" dirty="0">
              <a:solidFill>
                <a:srgbClr val="232F3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93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5332" y="404067"/>
            <a:ext cx="2120885" cy="35434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1387715"/>
            <a:ext cx="7153909" cy="0"/>
          </a:xfrm>
          <a:custGeom>
            <a:avLst/>
            <a:gdLst/>
            <a:ahLst/>
            <a:cxnLst/>
            <a:rect l="l" t="t" r="r" b="b"/>
            <a:pathLst>
              <a:path w="7153909">
                <a:moveTo>
                  <a:pt x="0" y="0"/>
                </a:moveTo>
                <a:lnTo>
                  <a:pt x="7153909" y="0"/>
                </a:lnTo>
              </a:path>
            </a:pathLst>
          </a:custGeom>
          <a:ln w="76200">
            <a:solidFill>
              <a:srgbClr val="222E3D"/>
            </a:solidFill>
          </a:ln>
        </p:spPr>
        <p:txBody>
          <a:bodyPr wrap="square" lIns="0" tIns="0" rIns="0" bIns="0" rtlCol="0"/>
          <a:lstStyle/>
          <a:p>
            <a:endParaRPr/>
          </a:p>
        </p:txBody>
      </p:sp>
      <p:sp>
        <p:nvSpPr>
          <p:cNvPr id="12" name="object 12"/>
          <p:cNvSpPr txBox="1"/>
          <p:nvPr/>
        </p:nvSpPr>
        <p:spPr>
          <a:xfrm>
            <a:off x="381000" y="1722661"/>
            <a:ext cx="7391400" cy="6816993"/>
          </a:xfrm>
          <a:prstGeom prst="rect">
            <a:avLst/>
          </a:prstGeom>
        </p:spPr>
        <p:txBody>
          <a:bodyPr vert="horz" wrap="square" lIns="0" tIns="32384" rIns="0" bIns="0" rtlCol="0">
            <a:spAutoFit/>
          </a:bodyPr>
          <a:lstStyle/>
          <a:p>
            <a:pPr>
              <a:lnSpc>
                <a:spcPct val="100000"/>
              </a:lnSpc>
              <a:spcBef>
                <a:spcPts val="25"/>
              </a:spcBef>
            </a:pPr>
            <a:endParaRPr lang="en-US" sz="1100" dirty="0">
              <a:solidFill>
                <a:srgbClr val="232F3E"/>
              </a:solidFill>
              <a:latin typeface="Calibri" panose="020F0502020204030204" pitchFamily="34" charset="0"/>
              <a:cs typeface="Calibri" panose="020F0502020204030204" pitchFamily="34" charset="0"/>
            </a:endParaRPr>
          </a:p>
          <a:p>
            <a:pPr>
              <a:lnSpc>
                <a:spcPct val="100000"/>
              </a:lnSpc>
              <a:spcBef>
                <a:spcPts val="40"/>
              </a:spcBef>
            </a:pPr>
            <a:endParaRPr sz="1100" dirty="0">
              <a:solidFill>
                <a:srgbClr val="232F3E"/>
              </a:solidFill>
              <a:latin typeface="Calibri" panose="020F0502020204030204" pitchFamily="34" charset="0"/>
              <a:cs typeface="Calibri" panose="020F0502020204030204" pitchFamily="34" charset="0"/>
            </a:endParaRPr>
          </a:p>
          <a:p>
            <a:pPr marL="241300" marR="2370455" indent="-229235">
              <a:lnSpc>
                <a:spcPct val="109800"/>
              </a:lnSpc>
              <a:buAutoNum type="arabicPeriod" startAt="6"/>
              <a:tabLst>
                <a:tab pos="241935" algn="l"/>
              </a:tabLst>
            </a:pPr>
            <a:r>
              <a:rPr lang="en-US" sz="1100" dirty="0">
                <a:solidFill>
                  <a:srgbClr val="232F3E"/>
                </a:solidFill>
                <a:latin typeface="Calibri" panose="020F0502020204030204" pitchFamily="34" charset="0"/>
                <a:cs typeface="Calibri" panose="020F0502020204030204" pitchFamily="34" charset="0"/>
              </a:rPr>
              <a:t>Use a network address translation (NAT) gateway to enable instances in a private subnet to connect to the internet or other AWS services, but prevent the internet from initiating a connection with those instances.</a:t>
            </a:r>
            <a:br>
              <a:rPr lang="en-US" sz="1100" spc="-5" dirty="0">
                <a:solidFill>
                  <a:srgbClr val="232F3E"/>
                </a:solidFill>
                <a:latin typeface="Calibri" panose="020F0502020204030204" pitchFamily="34" charset="0"/>
                <a:cs typeface="Calibri" panose="020F0502020204030204" pitchFamily="34" charset="0"/>
              </a:rPr>
            </a:b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False</a:t>
            </a:r>
          </a:p>
          <a:p>
            <a:pPr marL="241300" marR="782955">
              <a:lnSpc>
                <a:spcPct val="109800"/>
              </a:lnSpc>
            </a:pP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Use a network address translation (NAT) gateway to enable instances in a private subnet to connect to the internet or other AWS services, but prevent the internet from initiating a connection with those instances.</a:t>
            </a:r>
            <a:r>
              <a:rPr lang="en-US" sz="1100" spc="-1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Explain </a:t>
            </a:r>
            <a:r>
              <a:rPr sz="1100" dirty="0">
                <a:solidFill>
                  <a:srgbClr val="232F3E"/>
                </a:solidFill>
                <a:latin typeface="Calibri" panose="020F0502020204030204" pitchFamily="34" charset="0"/>
                <a:cs typeface="Calibri" panose="020F0502020204030204" pitchFamily="34" charset="0"/>
              </a:rPr>
              <a:t>your</a:t>
            </a:r>
            <a:r>
              <a:rPr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reasoning.</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60"/>
              </a:spcBef>
            </a:pPr>
            <a:r>
              <a:rPr sz="1100" dirty="0">
                <a:solidFill>
                  <a:srgbClr val="232F3E"/>
                </a:solidFill>
                <a:latin typeface="Calibri" panose="020F0502020204030204" pitchFamily="34" charset="0"/>
                <a:cs typeface="Calibri" panose="020F0502020204030204" pitchFamily="34" charset="0"/>
              </a:rPr>
              <a:t>[Answer:</a:t>
            </a:r>
            <a:r>
              <a:rPr sz="1100" spc="-8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10"/>
              </a:spcBef>
            </a:pPr>
            <a:endParaRPr sz="1100" dirty="0">
              <a:solidFill>
                <a:srgbClr val="232F3E"/>
              </a:solidFill>
              <a:latin typeface="Calibri" panose="020F0502020204030204" pitchFamily="34" charset="0"/>
              <a:cs typeface="Calibri" panose="020F0502020204030204" pitchFamily="34" charset="0"/>
            </a:endParaRPr>
          </a:p>
          <a:p>
            <a:pPr marL="241300" marR="3682365" indent="-229235">
              <a:lnSpc>
                <a:spcPct val="109800"/>
              </a:lnSpc>
              <a:buAutoNum type="arabicPeriod" startAt="7"/>
              <a:tabLst>
                <a:tab pos="241935" algn="l"/>
              </a:tabLst>
            </a:pPr>
            <a:r>
              <a:rPr lang="en-US" sz="1100" dirty="0">
                <a:solidFill>
                  <a:srgbClr val="232F3E"/>
                </a:solidFill>
                <a:latin typeface="Calibri" panose="020F0502020204030204" pitchFamily="34" charset="0"/>
                <a:cs typeface="Calibri" panose="020F0502020204030204" pitchFamily="34" charset="0"/>
              </a:rPr>
              <a:t>When you create a default VPC, the main route table contains only a local route.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True</a:t>
            </a:r>
            <a:endParaRPr lang="en-US"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False</a:t>
            </a:r>
            <a:endParaRPr lang="en-US" sz="1100" spc="-5" dirty="0">
              <a:solidFill>
                <a:srgbClr val="232F3E"/>
              </a:solidFill>
              <a:latin typeface="Calibri" panose="020F0502020204030204" pitchFamily="34" charset="0"/>
              <a:cs typeface="Calibri" panose="020F0502020204030204" pitchFamily="34" charset="0"/>
            </a:endParaRPr>
          </a:p>
          <a:p>
            <a:pPr marL="241300" marR="1285875">
              <a:lnSpc>
                <a:spcPct val="109800"/>
              </a:lnSpc>
              <a:spcBef>
                <a:spcPts val="30"/>
              </a:spcBef>
            </a:pP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When you create a default VPC, the main route table contains only a local route.</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lang="en-US" sz="1100" spc="-5" dirty="0">
                <a:solidFill>
                  <a:srgbClr val="232F3E"/>
                </a:solidFill>
                <a:latin typeface="Calibri" panose="020F0502020204030204" pitchFamily="34" charset="0"/>
                <a:cs typeface="Calibri" panose="020F0502020204030204" pitchFamily="34" charset="0"/>
              </a:rPr>
              <a:t>False. When you create a nondefault VPC, the main route table contains only a local route.</a:t>
            </a:r>
            <a:r>
              <a:rPr sz="1100" spc="-5"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10"/>
              </a:spcBef>
            </a:pPr>
            <a:endParaRPr sz="1100" dirty="0">
              <a:solidFill>
                <a:srgbClr val="232F3E"/>
              </a:solidFill>
              <a:latin typeface="Calibri" panose="020F0502020204030204" pitchFamily="34" charset="0"/>
              <a:cs typeface="Calibri" panose="020F0502020204030204" pitchFamily="34" charset="0"/>
            </a:endParaRPr>
          </a:p>
          <a:p>
            <a:pPr marL="241300" marR="3596640" indent="-229235">
              <a:lnSpc>
                <a:spcPct val="109800"/>
              </a:lnSpc>
              <a:buAutoNum type="arabicPeriod" startAt="8"/>
              <a:tabLst>
                <a:tab pos="241935" algn="l"/>
              </a:tabLst>
            </a:pPr>
            <a:r>
              <a:rPr lang="en-US" sz="1100" dirty="0">
                <a:solidFill>
                  <a:srgbClr val="232F3E"/>
                </a:solidFill>
                <a:latin typeface="Calibri" panose="020F0502020204030204" pitchFamily="34" charset="0"/>
                <a:cs typeface="Calibri" panose="020F0502020204030204" pitchFamily="34" charset="0"/>
              </a:rPr>
              <a:t>On the Route Tables page in the Amazon VPC console, you can view the main route table for a VPC by looking for a Yes in the Main column.</a:t>
            </a:r>
            <a:br>
              <a:rPr lang="en-US" sz="1100" dirty="0">
                <a:solidFill>
                  <a:srgbClr val="232F3E"/>
                </a:solidFill>
                <a:latin typeface="Calibri" panose="020F0502020204030204" pitchFamily="34" charset="0"/>
                <a:cs typeface="Calibri" panose="020F0502020204030204" pitchFamily="34" charset="0"/>
              </a:rPr>
            </a:b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60"/>
              </a:spcBef>
            </a:pPr>
            <a:r>
              <a:rPr sz="1100" dirty="0">
                <a:solidFill>
                  <a:srgbClr val="232F3E"/>
                </a:solidFill>
                <a:latin typeface="Calibri" panose="020F0502020204030204" pitchFamily="34" charset="0"/>
                <a:cs typeface="Calibri" panose="020F0502020204030204" pitchFamily="34" charset="0"/>
              </a:rPr>
              <a:t>False</a:t>
            </a:r>
          </a:p>
          <a:p>
            <a:pPr marL="241300" marR="1203325">
              <a:lnSpc>
                <a:spcPct val="109800"/>
              </a:lnSpc>
            </a:pP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On the Route Tables page in the Amazon VPC console, you can view the main route table for a VPC by looking for a Yes in the Main column.</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[Answer: </a:t>
            </a:r>
            <a:r>
              <a:rPr lang="en-US" sz="1100" spc="-5" dirty="0">
                <a:solidFill>
                  <a:srgbClr val="232F3E"/>
                </a:solidFill>
                <a:latin typeface="Calibri" panose="020F0502020204030204" pitchFamily="34" charset="0"/>
                <a:cs typeface="Calibri" panose="020F0502020204030204" pitchFamily="34" charset="0"/>
              </a:rPr>
              <a:t>True</a:t>
            </a:r>
            <a:r>
              <a:rPr sz="1100" spc="-10"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40"/>
              </a:spcBef>
            </a:pPr>
            <a:endParaRPr sz="1100" dirty="0">
              <a:solidFill>
                <a:srgbClr val="232F3E"/>
              </a:solidFill>
              <a:latin typeface="Calibri" panose="020F0502020204030204" pitchFamily="34" charset="0"/>
              <a:cs typeface="Calibri" panose="020F0502020204030204" pitchFamily="34" charset="0"/>
            </a:endParaRPr>
          </a:p>
          <a:p>
            <a:pPr marL="241300" marR="2883535" indent="-229235">
              <a:lnSpc>
                <a:spcPct val="109800"/>
              </a:lnSpc>
              <a:buAutoNum type="arabicPeriod" startAt="9"/>
              <a:tabLst>
                <a:tab pos="241935" algn="l"/>
              </a:tabLst>
            </a:pPr>
            <a:r>
              <a:rPr lang="en-US" sz="1100" dirty="0">
                <a:solidFill>
                  <a:srgbClr val="232F3E"/>
                </a:solidFill>
                <a:latin typeface="Calibri" panose="020F0502020204030204" pitchFamily="34" charset="0"/>
                <a:cs typeface="Calibri" panose="020F0502020204030204" pitchFamily="34" charset="0"/>
              </a:rPr>
              <a:t>One difference between a NAT gateway and a NAT instance is that a NAT gateway is managed by AWS whereas a NAT instance is managed by you.</a:t>
            </a:r>
            <a:br>
              <a:rPr lang="en-US" sz="1100" spc="-5" dirty="0">
                <a:solidFill>
                  <a:srgbClr val="232F3E"/>
                </a:solidFill>
                <a:latin typeface="Calibri" panose="020F0502020204030204" pitchFamily="34" charset="0"/>
                <a:cs typeface="Calibri" panose="020F0502020204030204" pitchFamily="34" charset="0"/>
              </a:rPr>
            </a:b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False</a:t>
            </a:r>
          </a:p>
          <a:p>
            <a:pPr marL="241300" marR="798195">
              <a:lnSpc>
                <a:spcPct val="109800"/>
              </a:lnSpc>
            </a:pP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One difference between a NAT gateway and a NAT instance is that a NAT gateway is managed by AWS whereas a NAT instance is managed by you</a:t>
            </a:r>
            <a:r>
              <a:rPr sz="1100" spc="-5"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55"/>
              </a:spcBef>
            </a:pPr>
            <a:r>
              <a:rPr sz="1100" dirty="0">
                <a:solidFill>
                  <a:srgbClr val="232F3E"/>
                </a:solidFill>
                <a:latin typeface="Calibri" panose="020F0502020204030204" pitchFamily="34" charset="0"/>
                <a:cs typeface="Calibri" panose="020F0502020204030204" pitchFamily="34" charset="0"/>
              </a:rPr>
              <a:t>[Answer:</a:t>
            </a:r>
            <a:r>
              <a:rPr sz="1100" spc="-8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15"/>
              </a:spcBef>
            </a:pPr>
            <a:endParaRPr sz="1100" dirty="0">
              <a:solidFill>
                <a:srgbClr val="232F3E"/>
              </a:solidFill>
              <a:latin typeface="Calibri" panose="020F0502020204030204" pitchFamily="34" charset="0"/>
              <a:cs typeface="Calibri" panose="020F0502020204030204" pitchFamily="34" charset="0"/>
            </a:endParaRPr>
          </a:p>
          <a:p>
            <a:pPr marL="241300" marR="1006475">
              <a:lnSpc>
                <a:spcPct val="109900"/>
              </a:lnSpc>
              <a:spcBef>
                <a:spcPts val="25"/>
              </a:spcBef>
            </a:pPr>
            <a:endParaRPr sz="1100" dirty="0">
              <a:solidFill>
                <a:srgbClr val="232F3E"/>
              </a:solidFill>
              <a:latin typeface="Calibri" panose="020F0502020204030204" pitchFamily="34" charset="0"/>
              <a:cs typeface="Calibri" panose="020F0502020204030204" pitchFamily="34" charset="0"/>
            </a:endParaRPr>
          </a:p>
        </p:txBody>
      </p:sp>
      <p:sp>
        <p:nvSpPr>
          <p:cNvPr id="9" name="object 2">
            <a:extLst>
              <a:ext uri="{FF2B5EF4-FFF2-40B4-BE49-F238E27FC236}">
                <a16:creationId xmlns:a16="http://schemas.microsoft.com/office/drawing/2014/main" id="{5D33EF9B-15FE-5B42-8559-372B5B2732E7}"/>
              </a:ext>
            </a:extLst>
          </p:cNvPr>
          <p:cNvSpPr txBox="1"/>
          <p:nvPr/>
        </p:nvSpPr>
        <p:spPr>
          <a:xfrm>
            <a:off x="573133" y="861077"/>
            <a:ext cx="6260783"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32F3E"/>
                </a:solidFill>
                <a:latin typeface="Calibri" panose="020F0502020204030204" pitchFamily="34" charset="0"/>
                <a:cs typeface="Calibri" panose="020F0502020204030204" pitchFamily="34" charset="0"/>
              </a:rPr>
              <a:t>Build a</a:t>
            </a:r>
            <a:r>
              <a:rPr lang="en-US" sz="1600" dirty="0">
                <a:solidFill>
                  <a:srgbClr val="232F3E"/>
                </a:solidFill>
                <a:latin typeface="Calibri" panose="020F0502020204030204" pitchFamily="34" charset="0"/>
                <a:cs typeface="Calibri" panose="020F0502020204030204" pitchFamily="34" charset="0"/>
              </a:rPr>
              <a:t>n Amazon Virtual Private Cloud (Amazon VPC) Using the VPC Wizard </a:t>
            </a:r>
            <a:r>
              <a:rPr lang="en-US" sz="1600" spc="-5" dirty="0">
                <a:solidFill>
                  <a:srgbClr val="232F3E"/>
                </a:solidFill>
                <a:latin typeface="Calibri" panose="020F0502020204030204" pitchFamily="34" charset="0"/>
                <a:cs typeface="Calibri" panose="020F0502020204030204" pitchFamily="34" charset="0"/>
              </a:rPr>
              <a:t>Activity </a:t>
            </a:r>
            <a:r>
              <a:rPr sz="1600" spc="-5" dirty="0">
                <a:solidFill>
                  <a:srgbClr val="232F3E"/>
                </a:solidFill>
                <a:latin typeface="Calibri" panose="020F0502020204030204" pitchFamily="34" charset="0"/>
                <a:cs typeface="Calibri" panose="020F0502020204030204" pitchFamily="34" charset="0"/>
              </a:rPr>
              <a:t>Guid</a:t>
            </a:r>
            <a:r>
              <a:rPr lang="en-US" sz="1600" spc="-5" dirty="0">
                <a:solidFill>
                  <a:srgbClr val="232F3E"/>
                </a:solidFill>
                <a:latin typeface="Calibri" panose="020F0502020204030204" pitchFamily="34" charset="0"/>
                <a:cs typeface="Calibri" panose="020F0502020204030204" pitchFamily="34" charset="0"/>
              </a:rPr>
              <a:t>e</a:t>
            </a:r>
            <a:endParaRPr sz="1600" dirty="0">
              <a:solidFill>
                <a:srgbClr val="232F3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64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5332" y="404067"/>
            <a:ext cx="2120885" cy="35434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1366344"/>
            <a:ext cx="7153909" cy="0"/>
          </a:xfrm>
          <a:custGeom>
            <a:avLst/>
            <a:gdLst/>
            <a:ahLst/>
            <a:cxnLst/>
            <a:rect l="l" t="t" r="r" b="b"/>
            <a:pathLst>
              <a:path w="7153909">
                <a:moveTo>
                  <a:pt x="0" y="0"/>
                </a:moveTo>
                <a:lnTo>
                  <a:pt x="7153909" y="0"/>
                </a:lnTo>
              </a:path>
            </a:pathLst>
          </a:custGeom>
          <a:ln w="76200">
            <a:solidFill>
              <a:srgbClr val="222E3D"/>
            </a:solidFill>
          </a:ln>
        </p:spPr>
        <p:txBody>
          <a:bodyPr wrap="square" lIns="0" tIns="0" rIns="0" bIns="0" rtlCol="0"/>
          <a:lstStyle/>
          <a:p>
            <a:endParaRPr/>
          </a:p>
        </p:txBody>
      </p:sp>
      <p:sp>
        <p:nvSpPr>
          <p:cNvPr id="12" name="object 12"/>
          <p:cNvSpPr txBox="1"/>
          <p:nvPr/>
        </p:nvSpPr>
        <p:spPr>
          <a:xfrm>
            <a:off x="625475" y="1602740"/>
            <a:ext cx="7146925" cy="5334536"/>
          </a:xfrm>
          <a:prstGeom prst="rect">
            <a:avLst/>
          </a:prstGeom>
        </p:spPr>
        <p:txBody>
          <a:bodyPr vert="horz" wrap="square" lIns="0" tIns="32384" rIns="0" bIns="0" rtlCol="0">
            <a:spAutoFit/>
          </a:bodyPr>
          <a:lstStyle/>
          <a:p>
            <a:pPr>
              <a:lnSpc>
                <a:spcPct val="100000"/>
              </a:lnSpc>
              <a:spcBef>
                <a:spcPts val="25"/>
              </a:spcBef>
            </a:pPr>
            <a:endParaRPr sz="1100" dirty="0">
              <a:solidFill>
                <a:srgbClr val="232F3E"/>
              </a:solidFill>
              <a:latin typeface="Calibri" panose="020F0502020204030204" pitchFamily="34" charset="0"/>
              <a:cs typeface="Calibri" panose="020F0502020204030204" pitchFamily="34" charset="0"/>
            </a:endParaRPr>
          </a:p>
          <a:p>
            <a:pPr marL="12700">
              <a:lnSpc>
                <a:spcPct val="100000"/>
              </a:lnSpc>
            </a:pPr>
            <a:r>
              <a:rPr sz="1100" b="1" spc="-5" dirty="0">
                <a:solidFill>
                  <a:srgbClr val="232F3E"/>
                </a:solidFill>
                <a:latin typeface="Calibri" panose="020F0502020204030204" pitchFamily="34" charset="0"/>
                <a:cs typeface="Calibri" panose="020F0502020204030204" pitchFamily="34" charset="0"/>
              </a:rPr>
              <a:t>Task</a:t>
            </a:r>
            <a:r>
              <a:rPr sz="1100" b="1" dirty="0">
                <a:solidFill>
                  <a:srgbClr val="232F3E"/>
                </a:solidFill>
                <a:latin typeface="Calibri" panose="020F0502020204030204" pitchFamily="34" charset="0"/>
                <a:cs typeface="Calibri" panose="020F0502020204030204" pitchFamily="34" charset="0"/>
              </a:rPr>
              <a:t> </a:t>
            </a:r>
            <a:r>
              <a:rPr lang="en-US" sz="1100" b="1" spc="-5" dirty="0">
                <a:solidFill>
                  <a:srgbClr val="232F3E"/>
                </a:solidFill>
                <a:latin typeface="Calibri" panose="020F0502020204030204" pitchFamily="34" charset="0"/>
                <a:cs typeface="Calibri" panose="020F0502020204030204" pitchFamily="34" charset="0"/>
              </a:rPr>
              <a:t>a</a:t>
            </a:r>
            <a:r>
              <a:rPr sz="1100" b="1" spc="-5" dirty="0">
                <a:solidFill>
                  <a:srgbClr val="232F3E"/>
                </a:solidFill>
                <a:latin typeface="Calibri" panose="020F0502020204030204" pitchFamily="34" charset="0"/>
                <a:cs typeface="Calibri" panose="020F0502020204030204" pitchFamily="34" charset="0"/>
              </a:rPr>
              <a:t>ssessment</a:t>
            </a:r>
            <a:endParaRPr sz="1100" b="1" dirty="0">
              <a:solidFill>
                <a:srgbClr val="232F3E"/>
              </a:solidFill>
              <a:latin typeface="Calibri" panose="020F0502020204030204" pitchFamily="34" charset="0"/>
              <a:cs typeface="Calibri" panose="020F0502020204030204" pitchFamily="34" charset="0"/>
            </a:endParaRPr>
          </a:p>
          <a:p>
            <a:pPr>
              <a:lnSpc>
                <a:spcPct val="100000"/>
              </a:lnSpc>
              <a:spcBef>
                <a:spcPts val="40"/>
              </a:spcBef>
            </a:pPr>
            <a:endParaRPr sz="1100" dirty="0">
              <a:solidFill>
                <a:srgbClr val="232F3E"/>
              </a:solidFill>
              <a:latin typeface="Calibri" panose="020F0502020204030204" pitchFamily="34" charset="0"/>
              <a:cs typeface="Calibri" panose="020F0502020204030204" pitchFamily="34" charset="0"/>
            </a:endParaRPr>
          </a:p>
          <a:p>
            <a:pPr marL="927100" marR="814705" lvl="1" indent="-228600">
              <a:lnSpc>
                <a:spcPct val="109800"/>
              </a:lnSpc>
              <a:buAutoNum type="arabicPeriod"/>
              <a:tabLst>
                <a:tab pos="469900" algn="l"/>
              </a:tabLst>
            </a:pPr>
            <a:r>
              <a:rPr lang="en-US" sz="1100" dirty="0">
                <a:solidFill>
                  <a:srgbClr val="232F3E"/>
                </a:solidFill>
                <a:latin typeface="Calibri" panose="020F0502020204030204" pitchFamily="34" charset="0"/>
                <a:cs typeface="Calibri" panose="020F0502020204030204" pitchFamily="34" charset="0"/>
              </a:rPr>
              <a:t>When you want control over your infrastructure, you should use the default VPC associated with your account.</a:t>
            </a:r>
            <a:endParaRPr sz="1100" dirty="0">
              <a:solidFill>
                <a:srgbClr val="232F3E"/>
              </a:solidFill>
              <a:latin typeface="Calibri" panose="020F0502020204030204" pitchFamily="34" charset="0"/>
              <a:cs typeface="Calibri" panose="020F0502020204030204" pitchFamily="34" charset="0"/>
            </a:endParaRPr>
          </a:p>
          <a:p>
            <a:pPr marL="698500" marR="814705" lvl="1">
              <a:lnSpc>
                <a:spcPct val="109800"/>
              </a:lnSpc>
              <a:tabLst>
                <a:tab pos="469900" algn="l"/>
              </a:tabLst>
            </a:pPr>
            <a:r>
              <a:rPr lang="en-US" sz="1100" spc="-5" dirty="0">
                <a:solidFill>
                  <a:srgbClr val="232F3E"/>
                </a:solidFill>
                <a:latin typeface="Calibri" panose="020F0502020204030204" pitchFamily="34" charset="0"/>
                <a:cs typeface="Calibri" panose="020F0502020204030204" pitchFamily="34" charset="0"/>
              </a:rPr>
              <a:t>	True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	False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When you want control over your infrastructure, you should use the default VPC 	associated with your account.</a:t>
            </a:r>
          </a:p>
          <a:p>
            <a:pPr marL="927100" lvl="1">
              <a:spcBef>
                <a:spcPts val="130"/>
              </a:spcBef>
            </a:pP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lang="en-US" sz="1100" spc="-5" dirty="0">
                <a:solidFill>
                  <a:srgbClr val="232F3E"/>
                </a:solidFill>
                <a:latin typeface="Calibri" panose="020F0502020204030204" pitchFamily="34" charset="0"/>
                <a:cs typeface="Calibri" panose="020F0502020204030204" pitchFamily="34" charset="0"/>
              </a:rPr>
              <a:t>False. </a:t>
            </a:r>
            <a:r>
              <a:rPr lang="en-US" sz="1100" dirty="0">
                <a:solidFill>
                  <a:srgbClr val="232F3E"/>
                </a:solidFill>
                <a:latin typeface="Calibri" panose="020F0502020204030204" pitchFamily="34" charset="0"/>
                <a:cs typeface="Calibri" panose="020F0502020204030204" pitchFamily="34" charset="0"/>
              </a:rPr>
              <a:t>When you want control over your infrastructure, you should create a non-default VPC.</a:t>
            </a:r>
            <a:r>
              <a:rPr sz="1100" spc="-5"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lvl="1">
              <a:spcBef>
                <a:spcPts val="40"/>
              </a:spcBef>
            </a:pPr>
            <a:endParaRPr sz="1100" dirty="0">
              <a:solidFill>
                <a:srgbClr val="232F3E"/>
              </a:solidFill>
              <a:latin typeface="Calibri" panose="020F0502020204030204" pitchFamily="34" charset="0"/>
              <a:cs typeface="Calibri" panose="020F0502020204030204" pitchFamily="34" charset="0"/>
            </a:endParaRPr>
          </a:p>
          <a:p>
            <a:pPr marL="927100" marR="1000125" lvl="1" indent="-228600">
              <a:lnSpc>
                <a:spcPct val="109800"/>
              </a:lnSpc>
              <a:buAutoNum type="arabicPeriod" startAt="2"/>
              <a:tabLst>
                <a:tab pos="469900" algn="l"/>
              </a:tabLst>
            </a:pPr>
            <a:r>
              <a:rPr lang="en-US" sz="1100" dirty="0">
                <a:solidFill>
                  <a:srgbClr val="232F3E"/>
                </a:solidFill>
                <a:latin typeface="Calibri" panose="020F0502020204030204" pitchFamily="34" charset="0"/>
                <a:cs typeface="Calibri" panose="020F0502020204030204" pitchFamily="34" charset="0"/>
              </a:rPr>
              <a:t>When you create a VPC, it automatically has a main route table.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True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False</a:t>
            </a:r>
            <a:endParaRPr sz="1100" dirty="0">
              <a:solidFill>
                <a:srgbClr val="232F3E"/>
              </a:solidFill>
              <a:latin typeface="Calibri" panose="020F0502020204030204" pitchFamily="34" charset="0"/>
              <a:cs typeface="Calibri" panose="020F0502020204030204" pitchFamily="34" charset="0"/>
            </a:endParaRPr>
          </a:p>
          <a:p>
            <a:pPr marL="927100" marR="906780" lvl="1">
              <a:lnSpc>
                <a:spcPct val="109900"/>
              </a:lnSpc>
              <a:spcBef>
                <a:spcPts val="25"/>
              </a:spcBef>
            </a:pPr>
            <a:r>
              <a:rPr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When you create a VPC, it automatically has a main route table</a:t>
            </a:r>
            <a:r>
              <a:rPr sz="1100" spc="-5" dirty="0">
                <a:solidFill>
                  <a:srgbClr val="232F3E"/>
                </a:solidFill>
                <a:latin typeface="Calibri" panose="020F0502020204030204" pitchFamily="34" charset="0"/>
                <a:cs typeface="Calibri" panose="020F0502020204030204" pitchFamily="34" charset="0"/>
              </a:rPr>
              <a:t>. Is </a:t>
            </a:r>
            <a:r>
              <a:rPr sz="1100" dirty="0">
                <a:solidFill>
                  <a:srgbClr val="232F3E"/>
                </a:solidFill>
                <a:latin typeface="Calibri" panose="020F0502020204030204" pitchFamily="34" charset="0"/>
                <a:cs typeface="Calibri" panose="020F0502020204030204" pitchFamily="34" charset="0"/>
              </a:rPr>
              <a:t>this true </a:t>
            </a:r>
            <a:r>
              <a:rPr sz="1100" spc="-10" dirty="0">
                <a:solidFill>
                  <a:srgbClr val="232F3E"/>
                </a:solidFill>
                <a:latin typeface="Calibri" panose="020F0502020204030204" pitchFamily="34" charset="0"/>
                <a:cs typeface="Calibri" panose="020F0502020204030204" pitchFamily="34" charset="0"/>
              </a:rPr>
              <a:t>or </a:t>
            </a:r>
            <a:r>
              <a:rPr sz="1100" spc="-5" dirty="0">
                <a:solidFill>
                  <a:srgbClr val="232F3E"/>
                </a:solidFill>
                <a:latin typeface="Calibri" panose="020F0502020204030204" pitchFamily="34" charset="0"/>
                <a:cs typeface="Calibri" panose="020F0502020204030204" pitchFamily="34" charset="0"/>
              </a:rPr>
              <a:t>false? Explain your</a:t>
            </a:r>
            <a:r>
              <a:rPr sz="1100" spc="-4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reasoning.</a:t>
            </a:r>
            <a:endParaRPr sz="1100" dirty="0">
              <a:solidFill>
                <a:srgbClr val="232F3E"/>
              </a:solidFill>
              <a:latin typeface="Calibri" panose="020F0502020204030204" pitchFamily="34" charset="0"/>
              <a:cs typeface="Calibri" panose="020F0502020204030204" pitchFamily="34" charset="0"/>
            </a:endParaRPr>
          </a:p>
          <a:p>
            <a:pPr marL="927100" marR="831215" lvl="1" algn="just">
              <a:lnSpc>
                <a:spcPct val="109800"/>
              </a:lnSpc>
            </a:pPr>
            <a:r>
              <a:rPr sz="1100" dirty="0">
                <a:solidFill>
                  <a:srgbClr val="232F3E"/>
                </a:solidFill>
                <a:latin typeface="Calibri" panose="020F0502020204030204" pitchFamily="34" charset="0"/>
                <a:cs typeface="Calibri" panose="020F0502020204030204" pitchFamily="34" charset="0"/>
              </a:rPr>
              <a:t>[Answer: </a:t>
            </a:r>
            <a:r>
              <a:rPr lang="en-US" sz="1100" spc="-5" dirty="0">
                <a:solidFill>
                  <a:srgbClr val="232F3E"/>
                </a:solidFill>
                <a:latin typeface="Calibri" panose="020F0502020204030204" pitchFamily="34" charset="0"/>
                <a:cs typeface="Calibri" panose="020F0502020204030204" pitchFamily="34" charset="0"/>
              </a:rPr>
              <a:t>True</a:t>
            </a:r>
            <a:r>
              <a:rPr sz="1100" spc="-5" dirty="0">
                <a:solidFill>
                  <a:srgbClr val="232F3E"/>
                </a:solidFill>
                <a:latin typeface="Calibri" panose="020F0502020204030204" pitchFamily="34" charset="0"/>
                <a:cs typeface="Calibri" panose="020F0502020204030204" pitchFamily="34" charset="0"/>
              </a:rPr>
              <a:t>.]</a:t>
            </a:r>
            <a:endParaRPr sz="1100" dirty="0">
              <a:solidFill>
                <a:srgbClr val="232F3E"/>
              </a:solidFill>
              <a:latin typeface="Calibri" panose="020F0502020204030204" pitchFamily="34" charset="0"/>
              <a:cs typeface="Calibri" panose="020F0502020204030204" pitchFamily="34" charset="0"/>
            </a:endParaRPr>
          </a:p>
          <a:p>
            <a:pPr lvl="1">
              <a:spcBef>
                <a:spcPts val="40"/>
              </a:spcBef>
            </a:pPr>
            <a:endParaRPr sz="1100" dirty="0">
              <a:solidFill>
                <a:srgbClr val="232F3E"/>
              </a:solidFill>
              <a:latin typeface="Calibri" panose="020F0502020204030204" pitchFamily="34" charset="0"/>
              <a:cs typeface="Calibri" panose="020F0502020204030204" pitchFamily="34" charset="0"/>
            </a:endParaRPr>
          </a:p>
          <a:p>
            <a:pPr marL="927100" marR="1040130" lvl="1" indent="-228600">
              <a:lnSpc>
                <a:spcPct val="109800"/>
              </a:lnSpc>
              <a:buAutoNum type="arabicPeriod" startAt="3"/>
              <a:tabLst>
                <a:tab pos="469900" algn="l"/>
              </a:tabLst>
            </a:pPr>
            <a:r>
              <a:rPr lang="en-US" sz="1100" dirty="0">
                <a:solidFill>
                  <a:srgbClr val="232F3E"/>
                </a:solidFill>
                <a:latin typeface="Calibri" panose="020F0502020204030204" pitchFamily="34" charset="0"/>
                <a:cs typeface="Calibri" panose="020F0502020204030204" pitchFamily="34" charset="0"/>
              </a:rPr>
              <a:t>On the route tables page in the Amazon VPC console, you can view the Main route table for a VPC by looking for a yes or no in any of the columns.</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True </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False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Say: </a:t>
            </a:r>
            <a:r>
              <a:rPr lang="en-US" sz="1100" dirty="0">
                <a:solidFill>
                  <a:srgbClr val="232F3E"/>
                </a:solidFill>
                <a:latin typeface="Calibri" panose="020F0502020204030204" pitchFamily="34" charset="0"/>
                <a:cs typeface="Calibri" panose="020F0502020204030204" pitchFamily="34" charset="0"/>
              </a:rPr>
              <a:t>On the route tables page in the Amazon VPC console, you can view the Main route table for a VPC by looking of a yes or no in any of the columns.</a:t>
            </a:r>
            <a:r>
              <a:rPr lang="en-US" sz="1100" spc="-5" dirty="0">
                <a:solidFill>
                  <a:srgbClr val="232F3E"/>
                </a:solidFill>
                <a:latin typeface="Calibri" panose="020F0502020204030204" pitchFamily="34" charset="0"/>
                <a:cs typeface="Calibri" panose="020F0502020204030204" pitchFamily="34" charset="0"/>
              </a:rPr>
              <a:t> Is this true or false? Explain your reasoning.</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[Answer: False. </a:t>
            </a:r>
            <a:r>
              <a:rPr lang="en-US" sz="1100" dirty="0">
                <a:solidFill>
                  <a:srgbClr val="232F3E"/>
                </a:solidFill>
                <a:latin typeface="Calibri" panose="020F0502020204030204" pitchFamily="34" charset="0"/>
                <a:cs typeface="Calibri" panose="020F0502020204030204" pitchFamily="34" charset="0"/>
              </a:rPr>
              <a:t>On the route tables page in the Amazon VPC console, you can view the Main route table for a VPC by looking for a yes or no in the main column.</a:t>
            </a:r>
            <a:r>
              <a:rPr lang="en-US" sz="1100" spc="-5" dirty="0">
                <a:solidFill>
                  <a:srgbClr val="232F3E"/>
                </a:solidFill>
                <a:latin typeface="Calibri" panose="020F0502020204030204" pitchFamily="34" charset="0"/>
                <a:cs typeface="Calibri" panose="020F0502020204030204" pitchFamily="34" charset="0"/>
              </a:rPr>
              <a:t>]</a:t>
            </a:r>
            <a:br>
              <a:rPr lang="en-US" sz="1100" spc="-5" dirty="0">
                <a:solidFill>
                  <a:srgbClr val="232F3E"/>
                </a:solidFill>
                <a:latin typeface="Calibri" panose="020F0502020204030204" pitchFamily="34" charset="0"/>
                <a:cs typeface="Calibri" panose="020F0502020204030204" pitchFamily="34" charset="0"/>
              </a:rPr>
            </a:br>
            <a:endParaRPr lang="en-US" sz="1100" spc="-5" dirty="0">
              <a:solidFill>
                <a:srgbClr val="232F3E"/>
              </a:solidFill>
              <a:latin typeface="Calibri" panose="020F0502020204030204" pitchFamily="34" charset="0"/>
              <a:cs typeface="Calibri" panose="020F0502020204030204" pitchFamily="34" charset="0"/>
            </a:endParaRPr>
          </a:p>
        </p:txBody>
      </p:sp>
      <p:sp>
        <p:nvSpPr>
          <p:cNvPr id="9" name="object 2">
            <a:extLst>
              <a:ext uri="{FF2B5EF4-FFF2-40B4-BE49-F238E27FC236}">
                <a16:creationId xmlns:a16="http://schemas.microsoft.com/office/drawing/2014/main" id="{061E9F7B-5BB6-C845-B360-F9D3FC394FBE}"/>
              </a:ext>
            </a:extLst>
          </p:cNvPr>
          <p:cNvSpPr txBox="1"/>
          <p:nvPr/>
        </p:nvSpPr>
        <p:spPr>
          <a:xfrm>
            <a:off x="573133" y="861077"/>
            <a:ext cx="6260783"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32F3E"/>
                </a:solidFill>
                <a:latin typeface="Calibri" panose="020F0502020204030204" pitchFamily="34" charset="0"/>
                <a:cs typeface="Calibri" panose="020F0502020204030204" pitchFamily="34" charset="0"/>
              </a:rPr>
              <a:t>Build a</a:t>
            </a:r>
            <a:r>
              <a:rPr lang="en-US" sz="1600" dirty="0">
                <a:solidFill>
                  <a:srgbClr val="232F3E"/>
                </a:solidFill>
                <a:latin typeface="Calibri" panose="020F0502020204030204" pitchFamily="34" charset="0"/>
                <a:cs typeface="Calibri" panose="020F0502020204030204" pitchFamily="34" charset="0"/>
              </a:rPr>
              <a:t>n Amazon Virtual Private Cloud (Amazon VPC) Using the VPC Wizard </a:t>
            </a:r>
            <a:r>
              <a:rPr lang="en-US" sz="1600" spc="-5" dirty="0">
                <a:solidFill>
                  <a:srgbClr val="232F3E"/>
                </a:solidFill>
                <a:latin typeface="Calibri" panose="020F0502020204030204" pitchFamily="34" charset="0"/>
                <a:cs typeface="Calibri" panose="020F0502020204030204" pitchFamily="34" charset="0"/>
              </a:rPr>
              <a:t>Activity </a:t>
            </a:r>
            <a:r>
              <a:rPr sz="1600" spc="-5" dirty="0">
                <a:solidFill>
                  <a:srgbClr val="232F3E"/>
                </a:solidFill>
                <a:latin typeface="Calibri" panose="020F0502020204030204" pitchFamily="34" charset="0"/>
                <a:cs typeface="Calibri" panose="020F0502020204030204" pitchFamily="34" charset="0"/>
              </a:rPr>
              <a:t>Guid</a:t>
            </a:r>
            <a:r>
              <a:rPr lang="en-US" sz="1600" spc="-5" dirty="0">
                <a:solidFill>
                  <a:srgbClr val="232F3E"/>
                </a:solidFill>
                <a:latin typeface="Calibri" panose="020F0502020204030204" pitchFamily="34" charset="0"/>
                <a:cs typeface="Calibri" panose="020F0502020204030204" pitchFamily="34" charset="0"/>
              </a:rPr>
              <a:t>e</a:t>
            </a:r>
            <a:endParaRPr sz="1600" dirty="0">
              <a:solidFill>
                <a:srgbClr val="232F3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99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5332" y="404067"/>
            <a:ext cx="2120885" cy="35434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1372725"/>
            <a:ext cx="7153909" cy="0"/>
          </a:xfrm>
          <a:custGeom>
            <a:avLst/>
            <a:gdLst/>
            <a:ahLst/>
            <a:cxnLst/>
            <a:rect l="l" t="t" r="r" b="b"/>
            <a:pathLst>
              <a:path w="7153909">
                <a:moveTo>
                  <a:pt x="0" y="0"/>
                </a:moveTo>
                <a:lnTo>
                  <a:pt x="7153909" y="0"/>
                </a:lnTo>
              </a:path>
            </a:pathLst>
          </a:custGeom>
          <a:ln w="76200">
            <a:solidFill>
              <a:srgbClr val="222E3D"/>
            </a:solidFill>
          </a:ln>
        </p:spPr>
        <p:txBody>
          <a:bodyPr wrap="square" lIns="0" tIns="0" rIns="0" bIns="0" rtlCol="0"/>
          <a:lstStyle/>
          <a:p>
            <a:endParaRPr/>
          </a:p>
        </p:txBody>
      </p:sp>
      <p:sp>
        <p:nvSpPr>
          <p:cNvPr id="12" name="object 12"/>
          <p:cNvSpPr txBox="1"/>
          <p:nvPr/>
        </p:nvSpPr>
        <p:spPr>
          <a:xfrm>
            <a:off x="695332" y="1469012"/>
            <a:ext cx="6668452" cy="4476096"/>
          </a:xfrm>
          <a:prstGeom prst="rect">
            <a:avLst/>
          </a:prstGeom>
        </p:spPr>
        <p:txBody>
          <a:bodyPr vert="horz" wrap="square" lIns="0" tIns="32384" rIns="0" bIns="0" rtlCol="0">
            <a:spAutoFit/>
          </a:bodyPr>
          <a:lstStyle/>
          <a:p>
            <a:pPr marL="6383655" marR="5080" indent="3175">
              <a:lnSpc>
                <a:spcPts val="930"/>
              </a:lnSpc>
              <a:spcBef>
                <a:spcPts val="254"/>
              </a:spcBef>
            </a:pP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55"/>
              </a:spcBef>
            </a:pPr>
            <a:endParaRPr sz="1100" dirty="0">
              <a:solidFill>
                <a:srgbClr val="232F3E"/>
              </a:solidFill>
              <a:latin typeface="Calibri" panose="020F0502020204030204" pitchFamily="34" charset="0"/>
              <a:cs typeface="Calibri" panose="020F0502020204030204" pitchFamily="34" charset="0"/>
            </a:endParaRPr>
          </a:p>
          <a:p>
            <a:pPr marL="241300" marR="1127760" indent="-228600">
              <a:lnSpc>
                <a:spcPct val="110900"/>
              </a:lnSpc>
              <a:buAutoNum type="arabicPeriod" startAt="4"/>
              <a:tabLst>
                <a:tab pos="241300" algn="l"/>
              </a:tabLst>
            </a:pPr>
            <a:r>
              <a:rPr lang="en-US" sz="1100" spc="5" dirty="0">
                <a:solidFill>
                  <a:srgbClr val="232F3E"/>
                </a:solidFill>
                <a:latin typeface="Calibri" panose="020F0502020204030204" pitchFamily="34" charset="0"/>
                <a:cs typeface="Calibri" panose="020F0502020204030204" pitchFamily="34" charset="0"/>
              </a:rPr>
              <a:t>NAT gateways are a managed NAT service that provides better availability, higher bandwidth, and requires less administrative effort.</a:t>
            </a:r>
            <a:endParaRPr sz="1100" dirty="0">
              <a:solidFill>
                <a:srgbClr val="232F3E"/>
              </a:solidFill>
              <a:latin typeface="Calibri" panose="020F0502020204030204" pitchFamily="34" charset="0"/>
              <a:cs typeface="Calibri" panose="020F0502020204030204" pitchFamily="34" charset="0"/>
            </a:endParaRPr>
          </a:p>
          <a:p>
            <a:pPr marL="12700" marR="1127760">
              <a:lnSpc>
                <a:spcPct val="110900"/>
              </a:lnSpc>
              <a:tabLst>
                <a:tab pos="241300" algn="l"/>
              </a:tabLst>
            </a:pPr>
            <a:r>
              <a:rPr lang="en-US" sz="1100" spc="-5" dirty="0">
                <a:solidFill>
                  <a:srgbClr val="232F3E"/>
                </a:solidFill>
                <a:latin typeface="Calibri" panose="020F0502020204030204" pitchFamily="34" charset="0"/>
                <a:cs typeface="Calibri" panose="020F0502020204030204" pitchFamily="34" charset="0"/>
              </a:rPr>
              <a:t>	True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	False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Say: </a:t>
            </a:r>
            <a:r>
              <a:rPr lang="en-US" sz="1100" spc="5" dirty="0">
                <a:solidFill>
                  <a:srgbClr val="232F3E"/>
                </a:solidFill>
                <a:latin typeface="Calibri" panose="020F0502020204030204" pitchFamily="34" charset="0"/>
                <a:cs typeface="Calibri" panose="020F0502020204030204" pitchFamily="34" charset="0"/>
              </a:rPr>
              <a:t>NAT gateways are a managed NAT service that provides better availability, higher 	bandwidth, and requires less administrative effort.</a:t>
            </a:r>
            <a:endParaRPr lang="en-US" sz="1100" dirty="0">
              <a:solidFill>
                <a:srgbClr val="232F3E"/>
              </a:solidFill>
              <a:latin typeface="Calibri" panose="020F0502020204030204" pitchFamily="34" charset="0"/>
              <a:cs typeface="Calibri" panose="020F0502020204030204" pitchFamily="34" charset="0"/>
            </a:endParaRPr>
          </a:p>
          <a:p>
            <a:pPr marL="241300" marR="3952875">
              <a:lnSpc>
                <a:spcPct val="109800"/>
              </a:lnSpc>
            </a:pPr>
            <a:r>
              <a:rPr sz="1100" spc="-5" dirty="0">
                <a:solidFill>
                  <a:srgbClr val="232F3E"/>
                </a:solidFill>
                <a:latin typeface="Calibri" panose="020F0502020204030204" pitchFamily="34" charset="0"/>
                <a:cs typeface="Calibri" panose="020F0502020204030204" pitchFamily="34" charset="0"/>
              </a:rPr>
              <a:t>Is </a:t>
            </a:r>
            <a:r>
              <a:rPr sz="1100" dirty="0">
                <a:solidFill>
                  <a:srgbClr val="232F3E"/>
                </a:solidFill>
                <a:latin typeface="Calibri" panose="020F0502020204030204" pitchFamily="34" charset="0"/>
                <a:cs typeface="Calibri" panose="020F0502020204030204" pitchFamily="34" charset="0"/>
              </a:rPr>
              <a:t>this true </a:t>
            </a:r>
            <a:r>
              <a:rPr sz="1100" spc="-10" dirty="0">
                <a:solidFill>
                  <a:srgbClr val="232F3E"/>
                </a:solidFill>
                <a:latin typeface="Calibri" panose="020F0502020204030204" pitchFamily="34" charset="0"/>
                <a:cs typeface="Calibri" panose="020F0502020204030204" pitchFamily="34" charset="0"/>
              </a:rPr>
              <a:t>or </a:t>
            </a:r>
            <a:r>
              <a:rPr sz="1100" spc="-5" dirty="0">
                <a:solidFill>
                  <a:srgbClr val="232F3E"/>
                </a:solidFill>
                <a:latin typeface="Calibri" panose="020F0502020204030204" pitchFamily="34" charset="0"/>
                <a:cs typeface="Calibri" panose="020F0502020204030204" pitchFamily="34" charset="0"/>
              </a:rPr>
              <a:t>false? Explain your reasoning.</a:t>
            </a:r>
            <a:r>
              <a:rPr lang="en-US" sz="1100" spc="-5" dirty="0">
                <a:solidFill>
                  <a:srgbClr val="232F3E"/>
                </a:solidFill>
                <a:latin typeface="Calibri" panose="020F0502020204030204" pitchFamily="34" charset="0"/>
                <a:cs typeface="Calibri" panose="020F0502020204030204" pitchFamily="34" charset="0"/>
              </a:rPr>
              <a:t> </a:t>
            </a: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sz="1100" spc="-5" dirty="0">
                <a:solidFill>
                  <a:srgbClr val="232F3E"/>
                </a:solidFill>
                <a:latin typeface="Calibri" panose="020F0502020204030204" pitchFamily="34" charset="0"/>
                <a:cs typeface="Calibri" panose="020F0502020204030204" pitchFamily="34" charset="0"/>
              </a:rPr>
              <a:t>True]</a:t>
            </a:r>
            <a:endParaRPr sz="1100" dirty="0">
              <a:solidFill>
                <a:srgbClr val="232F3E"/>
              </a:solidFill>
              <a:latin typeface="Calibri" panose="020F0502020204030204" pitchFamily="34" charset="0"/>
              <a:cs typeface="Calibri" panose="020F0502020204030204" pitchFamily="34" charset="0"/>
            </a:endParaRPr>
          </a:p>
          <a:p>
            <a:pPr>
              <a:lnSpc>
                <a:spcPct val="100000"/>
              </a:lnSpc>
              <a:spcBef>
                <a:spcPts val="55"/>
              </a:spcBef>
            </a:pPr>
            <a:endParaRPr sz="1100" dirty="0">
              <a:solidFill>
                <a:srgbClr val="232F3E"/>
              </a:solidFill>
              <a:latin typeface="Calibri" panose="020F0502020204030204" pitchFamily="34" charset="0"/>
              <a:cs typeface="Calibri" panose="020F0502020204030204" pitchFamily="34" charset="0"/>
            </a:endParaRPr>
          </a:p>
          <a:p>
            <a:pPr marL="241300" marR="787400" indent="-228600">
              <a:lnSpc>
                <a:spcPct val="110900"/>
              </a:lnSpc>
              <a:buAutoNum type="arabicPeriod" startAt="5"/>
              <a:tabLst>
                <a:tab pos="241300" algn="l"/>
              </a:tabLst>
            </a:pPr>
            <a:r>
              <a:rPr lang="en-US" sz="1100" spc="-5" dirty="0">
                <a:solidFill>
                  <a:srgbClr val="232F3E"/>
                </a:solidFill>
                <a:latin typeface="Calibri" panose="020F0502020204030204" pitchFamily="34" charset="0"/>
                <a:cs typeface="Calibri" panose="020F0502020204030204" pitchFamily="34" charset="0"/>
              </a:rPr>
              <a:t>For common use cases, it is recommended that you use a NAT instance rather than a NAT gateway.</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True</a:t>
            </a:r>
            <a:br>
              <a:rPr lang="en-US" sz="1100" spc="-5" dirty="0">
                <a:solidFill>
                  <a:srgbClr val="232F3E"/>
                </a:solidFill>
                <a:latin typeface="Calibri" panose="020F0502020204030204" pitchFamily="34" charset="0"/>
                <a:cs typeface="Calibri" panose="020F0502020204030204" pitchFamily="34" charset="0"/>
              </a:rPr>
            </a:br>
            <a:r>
              <a:rPr lang="en-US" sz="1100" spc="-5" dirty="0">
                <a:solidFill>
                  <a:srgbClr val="232F3E"/>
                </a:solidFill>
                <a:latin typeface="Calibri" panose="020F0502020204030204" pitchFamily="34" charset="0"/>
                <a:cs typeface="Calibri" panose="020F0502020204030204" pitchFamily="34" charset="0"/>
              </a:rPr>
              <a:t>False</a:t>
            </a:r>
            <a:endParaRPr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r>
              <a:rPr sz="1100" spc="-5" dirty="0">
                <a:solidFill>
                  <a:srgbClr val="232F3E"/>
                </a:solidFill>
                <a:latin typeface="Calibri" panose="020F0502020204030204" pitchFamily="34" charset="0"/>
                <a:cs typeface="Calibri" panose="020F0502020204030204" pitchFamily="34" charset="0"/>
              </a:rPr>
              <a:t>Say: </a:t>
            </a:r>
            <a:r>
              <a:rPr lang="en-US" sz="1100" spc="-5" dirty="0">
                <a:solidFill>
                  <a:srgbClr val="232F3E"/>
                </a:solidFill>
                <a:latin typeface="Calibri" panose="020F0502020204030204" pitchFamily="34" charset="0"/>
                <a:cs typeface="Calibri" panose="020F0502020204030204" pitchFamily="34" charset="0"/>
              </a:rPr>
              <a:t>For common use cases, it is recommended that you use a NAT instance rather than a NAT gateway. </a:t>
            </a:r>
            <a:r>
              <a:rPr sz="1100" spc="-5" dirty="0">
                <a:solidFill>
                  <a:srgbClr val="232F3E"/>
                </a:solidFill>
                <a:latin typeface="Calibri" panose="020F0502020204030204" pitchFamily="34" charset="0"/>
                <a:cs typeface="Calibri" panose="020F0502020204030204" pitchFamily="34" charset="0"/>
              </a:rPr>
              <a:t>Is </a:t>
            </a:r>
            <a:r>
              <a:rPr sz="1100" dirty="0">
                <a:solidFill>
                  <a:srgbClr val="232F3E"/>
                </a:solidFill>
                <a:latin typeface="Calibri" panose="020F0502020204030204" pitchFamily="34" charset="0"/>
                <a:cs typeface="Calibri" panose="020F0502020204030204" pitchFamily="34" charset="0"/>
              </a:rPr>
              <a:t>this true </a:t>
            </a:r>
            <a:r>
              <a:rPr sz="1100" spc="-10" dirty="0">
                <a:solidFill>
                  <a:srgbClr val="232F3E"/>
                </a:solidFill>
                <a:latin typeface="Calibri" panose="020F0502020204030204" pitchFamily="34" charset="0"/>
                <a:cs typeface="Calibri" panose="020F0502020204030204" pitchFamily="34" charset="0"/>
              </a:rPr>
              <a:t>or </a:t>
            </a:r>
            <a:r>
              <a:rPr sz="1100" spc="-5" dirty="0">
                <a:solidFill>
                  <a:srgbClr val="232F3E"/>
                </a:solidFill>
                <a:latin typeface="Calibri" panose="020F0502020204030204" pitchFamily="34" charset="0"/>
                <a:cs typeface="Calibri" panose="020F0502020204030204" pitchFamily="34" charset="0"/>
              </a:rPr>
              <a:t>false? Explain your reasoning.</a:t>
            </a:r>
            <a:r>
              <a:rPr lang="en-US" sz="1100" spc="-5" dirty="0">
                <a:solidFill>
                  <a:srgbClr val="232F3E"/>
                </a:solidFill>
                <a:latin typeface="Calibri" panose="020F0502020204030204" pitchFamily="34" charset="0"/>
                <a:cs typeface="Calibri" panose="020F0502020204030204" pitchFamily="34" charset="0"/>
              </a:rPr>
              <a:t> </a:t>
            </a:r>
          </a:p>
          <a:p>
            <a:pPr marL="241300">
              <a:lnSpc>
                <a:spcPct val="100000"/>
              </a:lnSpc>
              <a:spcBef>
                <a:spcPts val="130"/>
              </a:spcBef>
            </a:pPr>
            <a:r>
              <a:rPr sz="1100" dirty="0">
                <a:solidFill>
                  <a:srgbClr val="232F3E"/>
                </a:solidFill>
                <a:latin typeface="Calibri" panose="020F0502020204030204" pitchFamily="34" charset="0"/>
                <a:cs typeface="Calibri" panose="020F0502020204030204" pitchFamily="34" charset="0"/>
              </a:rPr>
              <a:t>[Answer:</a:t>
            </a:r>
            <a:r>
              <a:rPr sz="1100" spc="-20" dirty="0">
                <a:solidFill>
                  <a:srgbClr val="232F3E"/>
                </a:solidFill>
                <a:latin typeface="Calibri" panose="020F0502020204030204" pitchFamily="34" charset="0"/>
                <a:cs typeface="Calibri" panose="020F0502020204030204" pitchFamily="34" charset="0"/>
              </a:rPr>
              <a:t> </a:t>
            </a:r>
            <a:r>
              <a:rPr lang="en-US" sz="1100" spc="-5" dirty="0">
                <a:solidFill>
                  <a:srgbClr val="232F3E"/>
                </a:solidFill>
                <a:latin typeface="Calibri" panose="020F0502020204030204" pitchFamily="34" charset="0"/>
                <a:cs typeface="Calibri" panose="020F0502020204030204" pitchFamily="34" charset="0"/>
              </a:rPr>
              <a:t>False. For common use cases, it is recommended that you use a NAT gateway  rather than a NAT instance.</a:t>
            </a:r>
            <a:r>
              <a:rPr sz="1100" spc="-5" dirty="0">
                <a:solidFill>
                  <a:srgbClr val="232F3E"/>
                </a:solidFill>
                <a:latin typeface="Calibri" panose="020F0502020204030204" pitchFamily="34" charset="0"/>
                <a:cs typeface="Calibri" panose="020F0502020204030204" pitchFamily="34" charset="0"/>
              </a:rPr>
              <a:t>]</a:t>
            </a:r>
            <a:endParaRPr lang="en-US" sz="1100" dirty="0">
              <a:solidFill>
                <a:srgbClr val="232F3E"/>
              </a:solidFill>
              <a:latin typeface="Calibri" panose="020F0502020204030204" pitchFamily="34" charset="0"/>
              <a:cs typeface="Calibri" panose="020F0502020204030204" pitchFamily="34" charset="0"/>
            </a:endParaRPr>
          </a:p>
          <a:p>
            <a:pPr marL="241300">
              <a:lnSpc>
                <a:spcPct val="100000"/>
              </a:lnSpc>
              <a:spcBef>
                <a:spcPts val="130"/>
              </a:spcBef>
            </a:pPr>
            <a:endParaRPr lang="en-US" sz="1100" b="1" spc="-5" dirty="0">
              <a:solidFill>
                <a:srgbClr val="232F3E"/>
              </a:solidFill>
              <a:latin typeface="Calibri" panose="020F0502020204030204" pitchFamily="34" charset="0"/>
              <a:cs typeface="Calibri" panose="020F0502020204030204" pitchFamily="34" charset="0"/>
            </a:endParaRPr>
          </a:p>
          <a:p>
            <a:r>
              <a:rPr lang="en-US" sz="1100" b="1" dirty="0"/>
              <a:t>Performance-based assessment</a:t>
            </a:r>
          </a:p>
          <a:p>
            <a:r>
              <a:rPr lang="en-US" sz="1100" dirty="0"/>
              <a:t>	</a:t>
            </a:r>
          </a:p>
          <a:p>
            <a:r>
              <a:rPr lang="en-US" sz="1100" dirty="0"/>
              <a:t>Have students build an Amazon Virtual Private Cloud using the VPC Wizard.</a:t>
            </a:r>
          </a:p>
          <a:p>
            <a:r>
              <a:rPr lang="en-US" sz="1100" dirty="0"/>
              <a:t>	</a:t>
            </a:r>
          </a:p>
          <a:p>
            <a:r>
              <a:rPr lang="en-US" sz="1100" dirty="0"/>
              <a:t>As students create their VPCs, have them document their work with a diagram that includes labels and captions.</a:t>
            </a:r>
          </a:p>
          <a:p>
            <a:pPr marL="241300">
              <a:lnSpc>
                <a:spcPct val="100000"/>
              </a:lnSpc>
            </a:pPr>
            <a:endParaRPr sz="1100" b="1" dirty="0">
              <a:solidFill>
                <a:srgbClr val="232F3E"/>
              </a:solidFill>
              <a:latin typeface="Calibri" panose="020F0502020204030204" pitchFamily="34" charset="0"/>
              <a:cs typeface="Calibri" panose="020F0502020204030204" pitchFamily="34" charset="0"/>
            </a:endParaRPr>
          </a:p>
        </p:txBody>
      </p:sp>
      <p:sp>
        <p:nvSpPr>
          <p:cNvPr id="9" name="object 2">
            <a:extLst>
              <a:ext uri="{FF2B5EF4-FFF2-40B4-BE49-F238E27FC236}">
                <a16:creationId xmlns:a16="http://schemas.microsoft.com/office/drawing/2014/main" id="{DCD5D025-7248-4B46-BAE6-F183BC1AD0C7}"/>
              </a:ext>
            </a:extLst>
          </p:cNvPr>
          <p:cNvSpPr txBox="1"/>
          <p:nvPr/>
        </p:nvSpPr>
        <p:spPr>
          <a:xfrm>
            <a:off x="573133" y="861077"/>
            <a:ext cx="6260783"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32F3E"/>
                </a:solidFill>
                <a:latin typeface="Calibri" panose="020F0502020204030204" pitchFamily="34" charset="0"/>
                <a:cs typeface="Calibri" panose="020F0502020204030204" pitchFamily="34" charset="0"/>
              </a:rPr>
              <a:t>Build a</a:t>
            </a:r>
            <a:r>
              <a:rPr lang="en-US" sz="1600" dirty="0">
                <a:solidFill>
                  <a:srgbClr val="232F3E"/>
                </a:solidFill>
                <a:latin typeface="Calibri" panose="020F0502020204030204" pitchFamily="34" charset="0"/>
                <a:cs typeface="Calibri" panose="020F0502020204030204" pitchFamily="34" charset="0"/>
              </a:rPr>
              <a:t>n Amazon Virtual Private Cloud (Amazon VPC) Using the VPC Wizard </a:t>
            </a:r>
            <a:r>
              <a:rPr lang="en-US" sz="1600" spc="-5" dirty="0">
                <a:solidFill>
                  <a:srgbClr val="232F3E"/>
                </a:solidFill>
                <a:latin typeface="Calibri" panose="020F0502020204030204" pitchFamily="34" charset="0"/>
                <a:cs typeface="Calibri" panose="020F0502020204030204" pitchFamily="34" charset="0"/>
              </a:rPr>
              <a:t>Activity </a:t>
            </a:r>
            <a:r>
              <a:rPr sz="1600" spc="-5" dirty="0">
                <a:solidFill>
                  <a:srgbClr val="232F3E"/>
                </a:solidFill>
                <a:latin typeface="Calibri" panose="020F0502020204030204" pitchFamily="34" charset="0"/>
                <a:cs typeface="Calibri" panose="020F0502020204030204" pitchFamily="34" charset="0"/>
              </a:rPr>
              <a:t>Guid</a:t>
            </a:r>
            <a:r>
              <a:rPr lang="en-US" sz="1600" spc="-5" dirty="0">
                <a:solidFill>
                  <a:srgbClr val="232F3E"/>
                </a:solidFill>
                <a:latin typeface="Calibri" panose="020F0502020204030204" pitchFamily="34" charset="0"/>
                <a:cs typeface="Calibri" panose="020F0502020204030204" pitchFamily="34" charset="0"/>
              </a:rPr>
              <a:t>e</a:t>
            </a:r>
            <a:endParaRPr sz="1600" dirty="0">
              <a:solidFill>
                <a:srgbClr val="232F3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346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dirty="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533818" y="1813052"/>
            <a:ext cx="990182" cy="228268"/>
          </a:xfrm>
          <a:prstGeom prst="rect">
            <a:avLst/>
          </a:prstGeom>
        </p:spPr>
        <p:txBody>
          <a:bodyPr vert="horz" wrap="square" lIns="0" tIns="12700" rIns="0" bIns="0" rtlCol="0">
            <a:spAutoFit/>
          </a:bodyPr>
          <a:lstStyle/>
          <a:p>
            <a:pPr marL="12700">
              <a:lnSpc>
                <a:spcPct val="100000"/>
              </a:lnSpc>
              <a:spcBef>
                <a:spcPts val="100"/>
              </a:spcBef>
            </a:pPr>
            <a:r>
              <a:rPr lang="pt-BR" sz="1400" b="1" spc="-85" dirty="0">
                <a:solidFill>
                  <a:srgbClr val="262626"/>
                </a:solidFill>
                <a:latin typeface="Arial" panose="020B0604020202020204" pitchFamily="34" charset="0"/>
                <a:cs typeface="Arial" panose="020B0604020202020204" pitchFamily="34" charset="0"/>
              </a:rPr>
              <a:t>LEIA-ME</a:t>
            </a:r>
            <a:endParaRPr sz="1400" dirty="0">
              <a:latin typeface="Arial" panose="020B0604020202020204" pitchFamily="34" charset="0"/>
              <a:cs typeface="Arial" panose="020B0604020202020204" pitchFamily="34" charset="0"/>
            </a:endParaRPr>
          </a:p>
        </p:txBody>
      </p:sp>
      <p:sp>
        <p:nvSpPr>
          <p:cNvPr id="7" name="object 7"/>
          <p:cNvSpPr txBox="1"/>
          <p:nvPr/>
        </p:nvSpPr>
        <p:spPr>
          <a:xfrm>
            <a:off x="499363" y="4958588"/>
            <a:ext cx="4612640" cy="2319225"/>
          </a:xfrm>
          <a:prstGeom prst="rect">
            <a:avLst/>
          </a:prstGeom>
        </p:spPr>
        <p:txBody>
          <a:bodyPr vert="horz" wrap="square" lIns="0" tIns="23495" rIns="0" bIns="0" rtlCol="0">
            <a:spAutoFit/>
          </a:bodyPr>
          <a:lstStyle/>
          <a:p>
            <a:pPr marL="12700" marR="5080" algn="just">
              <a:lnSpc>
                <a:spcPts val="1270"/>
              </a:lnSpc>
              <a:spcBef>
                <a:spcPts val="185"/>
              </a:spcBef>
            </a:pPr>
            <a:r>
              <a:rPr lang="pt-BR" sz="1200" b="1" spc="-5" dirty="0" err="1">
                <a:latin typeface="Arial" panose="020B0604020202020204" pitchFamily="34" charset="0"/>
                <a:cs typeface="Arial" panose="020B0604020202020204" pitchFamily="34" charset="0"/>
              </a:rPr>
              <a:t>BitBeat</a:t>
            </a:r>
            <a:r>
              <a:rPr lang="pt-BR" sz="1200" spc="-5" dirty="0">
                <a:latin typeface="Arial" panose="020B0604020202020204" pitchFamily="34" charset="0"/>
                <a:cs typeface="Arial" panose="020B0604020202020204" pitchFamily="34" charset="0"/>
              </a:rPr>
              <a:t> é uma nova startup que planeja conquistar a indústria fonográfica e o mundo com nosso novo produto </a:t>
            </a:r>
            <a:r>
              <a:rPr lang="pt-BR" sz="1200" b="1" spc="-5" dirty="0" err="1">
                <a:latin typeface="Arial" panose="020B0604020202020204" pitchFamily="34" charset="0"/>
                <a:cs typeface="Arial" panose="020B0604020202020204" pitchFamily="34" charset="0"/>
              </a:rPr>
              <a:t>BitBanger</a:t>
            </a:r>
            <a:r>
              <a:rPr lang="pt-BR" sz="1200" spc="-5" dirty="0">
                <a:latin typeface="Arial" panose="020B0604020202020204" pitchFamily="34" charset="0"/>
                <a:cs typeface="Arial" panose="020B0604020202020204" pitchFamily="34" charset="0"/>
              </a:rPr>
              <a:t>, um aplicativo de mixagem de música baseado na web.</a:t>
            </a:r>
          </a:p>
          <a:p>
            <a:pPr marL="12700" marR="5080" algn="just">
              <a:lnSpc>
                <a:spcPts val="1270"/>
              </a:lnSpc>
              <a:spcBef>
                <a:spcPts val="185"/>
              </a:spcBef>
            </a:pPr>
            <a:endParaRPr lang="pt-BR" sz="1200" spc="-5" dirty="0">
              <a:latin typeface="Arial" panose="020B0604020202020204" pitchFamily="34" charset="0"/>
              <a:cs typeface="Arial" panose="020B0604020202020204" pitchFamily="34" charset="0"/>
            </a:endParaRPr>
          </a:p>
          <a:p>
            <a:pPr marL="12700" marR="5080" algn="just">
              <a:lnSpc>
                <a:spcPts val="1270"/>
              </a:lnSpc>
              <a:spcBef>
                <a:spcPts val="185"/>
              </a:spcBef>
            </a:pPr>
            <a:r>
              <a:rPr lang="pt-BR" sz="1200" spc="-5" dirty="0">
                <a:latin typeface="Arial" panose="020B0604020202020204" pitchFamily="34" charset="0"/>
                <a:cs typeface="Arial" panose="020B0604020202020204" pitchFamily="34" charset="0"/>
              </a:rPr>
              <a:t>Como um engenheiro de suporte da nuvem </a:t>
            </a:r>
            <a:r>
              <a:rPr lang="pt-BR" sz="1200" b="1" spc="-5" dirty="0" err="1">
                <a:latin typeface="Arial" panose="020B0604020202020204" pitchFamily="34" charset="0"/>
                <a:cs typeface="Arial" panose="020B0604020202020204" pitchFamily="34" charset="0"/>
              </a:rPr>
              <a:t>BitBeat</a:t>
            </a:r>
            <a:r>
              <a:rPr lang="pt-BR" sz="1200" spc="-5" dirty="0">
                <a:latin typeface="Arial" panose="020B0604020202020204" pitchFamily="34" charset="0"/>
                <a:cs typeface="Arial" panose="020B0604020202020204" pitchFamily="34" charset="0"/>
              </a:rPr>
              <a:t>, você foi contratado para configurar uma infraestrutura em nuvem. </a:t>
            </a:r>
          </a:p>
          <a:p>
            <a:pPr marL="12700" marR="5080" algn="just">
              <a:lnSpc>
                <a:spcPts val="1270"/>
              </a:lnSpc>
              <a:spcBef>
                <a:spcPts val="185"/>
              </a:spcBef>
            </a:pPr>
            <a:r>
              <a:rPr lang="pt-BR" sz="1200" spc="-5" dirty="0">
                <a:latin typeface="Arial" panose="020B0604020202020204" pitchFamily="34" charset="0"/>
                <a:cs typeface="Arial" panose="020B0604020202020204" pitchFamily="34" charset="0"/>
              </a:rPr>
              <a:t>Você recebeu a tarefa de criar </a:t>
            </a:r>
            <a:r>
              <a:rPr lang="pt-BR" sz="1200" spc="-5" dirty="0">
                <a:solidFill>
                  <a:srgbClr val="FF0000"/>
                </a:solidFill>
                <a:latin typeface="Arial" panose="020B0604020202020204" pitchFamily="34" charset="0"/>
                <a:cs typeface="Arial" panose="020B0604020202020204" pitchFamily="34" charset="0"/>
              </a:rPr>
              <a:t>uma nova rede privada virtual (</a:t>
            </a:r>
            <a:r>
              <a:rPr lang="pt-BR" sz="1200" b="1" spc="-5" dirty="0">
                <a:solidFill>
                  <a:srgbClr val="FF0000"/>
                </a:solidFill>
                <a:latin typeface="Arial" panose="020B0604020202020204" pitchFamily="34" charset="0"/>
                <a:cs typeface="Arial" panose="020B0604020202020204" pitchFamily="34" charset="0"/>
              </a:rPr>
              <a:t>VPN</a:t>
            </a:r>
            <a:r>
              <a:rPr lang="pt-BR" sz="1200" spc="-5" dirty="0">
                <a:solidFill>
                  <a:srgbClr val="FF0000"/>
                </a:solidFill>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com serviços de infraestrutura adicionais para um novo segmento da empresa. </a:t>
            </a:r>
          </a:p>
          <a:p>
            <a:pPr marL="12700" marR="5080" algn="just">
              <a:lnSpc>
                <a:spcPts val="1270"/>
              </a:lnSpc>
              <a:spcBef>
                <a:spcPts val="185"/>
              </a:spcBef>
            </a:pPr>
            <a:r>
              <a:rPr lang="pt-BR" sz="1200" spc="-5" dirty="0">
                <a:latin typeface="Arial" panose="020B0604020202020204" pitchFamily="34" charset="0"/>
                <a:cs typeface="Arial" panose="020B0604020202020204" pitchFamily="34" charset="0"/>
              </a:rPr>
              <a:t>Observe que existem várias maneiras de concluir esta tarefa. </a:t>
            </a:r>
          </a:p>
          <a:p>
            <a:pPr marL="12700" marR="5080" algn="just">
              <a:lnSpc>
                <a:spcPts val="1270"/>
              </a:lnSpc>
              <a:spcBef>
                <a:spcPts val="185"/>
              </a:spcBef>
            </a:pPr>
            <a:r>
              <a:rPr lang="pt-BR" sz="1200" spc="-5" dirty="0">
                <a:latin typeface="Arial" panose="020B0604020202020204" pitchFamily="34" charset="0"/>
                <a:cs typeface="Arial" panose="020B0604020202020204" pitchFamily="34" charset="0"/>
              </a:rPr>
              <a:t>Para simplificar o processo, você usará o</a:t>
            </a:r>
            <a:r>
              <a:rPr lang="pt-BR" sz="1200" b="1" spc="-5" dirty="0">
                <a:solidFill>
                  <a:schemeClr val="accent6">
                    <a:lumMod val="75000"/>
                  </a:schemeClr>
                </a:solidFill>
                <a:latin typeface="Arial" panose="020B0604020202020204" pitchFamily="34" charset="0"/>
                <a:cs typeface="Arial" panose="020B0604020202020204" pitchFamily="34" charset="0"/>
              </a:rPr>
              <a:t> VPC </a:t>
            </a:r>
            <a:r>
              <a:rPr lang="pt-BR" sz="1200" b="1" spc="-5" dirty="0" err="1">
                <a:solidFill>
                  <a:schemeClr val="accent6">
                    <a:lumMod val="75000"/>
                  </a:schemeClr>
                </a:solidFill>
                <a:latin typeface="Arial" panose="020B0604020202020204" pitchFamily="34" charset="0"/>
                <a:cs typeface="Arial" panose="020B0604020202020204" pitchFamily="34" charset="0"/>
              </a:rPr>
              <a:t>Wizard</a:t>
            </a:r>
            <a:r>
              <a:rPr lang="pt-BR" sz="1200" b="1" spc="-5" dirty="0">
                <a:solidFill>
                  <a:schemeClr val="accent6">
                    <a:lumMod val="75000"/>
                  </a:schemeClr>
                </a:solidFill>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no </a:t>
            </a:r>
            <a:r>
              <a:rPr lang="pt-BR" sz="1200" spc="-5" dirty="0" err="1">
                <a:latin typeface="Arial" panose="020B0604020202020204" pitchFamily="34" charset="0"/>
                <a:cs typeface="Arial" panose="020B0604020202020204" pitchFamily="34" charset="0"/>
              </a:rPr>
              <a:t>Amazon</a:t>
            </a:r>
            <a:r>
              <a:rPr lang="pt-BR" sz="1200" spc="-5" dirty="0">
                <a:latin typeface="Arial" panose="020B0604020202020204" pitchFamily="34" charset="0"/>
                <a:cs typeface="Arial" panose="020B0604020202020204" pitchFamily="34" charset="0"/>
              </a:rPr>
              <a:t> Web Services (AWS) Management Console para concluir esta tarefa.</a:t>
            </a:r>
            <a:endParaRPr lang="en-US" sz="1200" dirty="0">
              <a:latin typeface="Arial" panose="020B0604020202020204" pitchFamily="34" charset="0"/>
              <a:cs typeface="Arial" panose="020B0604020202020204" pitchFamily="34" charset="0"/>
            </a:endParaRPr>
          </a:p>
        </p:txBody>
      </p:sp>
      <p:sp>
        <p:nvSpPr>
          <p:cNvPr id="9" name="object 9"/>
          <p:cNvSpPr/>
          <p:nvPr/>
        </p:nvSpPr>
        <p:spPr>
          <a:xfrm>
            <a:off x="1866068" y="2352621"/>
            <a:ext cx="1870424" cy="213652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226050" y="1932419"/>
            <a:ext cx="2127250" cy="6297181"/>
          </a:xfrm>
          <a:custGeom>
            <a:avLst/>
            <a:gdLst/>
            <a:ahLst/>
            <a:cxnLst/>
            <a:rect l="l" t="t" r="r" b="b"/>
            <a:pathLst>
              <a:path w="2127250" h="6136005">
                <a:moveTo>
                  <a:pt x="354552" y="0"/>
                </a:moveTo>
                <a:lnTo>
                  <a:pt x="2127251" y="0"/>
                </a:lnTo>
                <a:lnTo>
                  <a:pt x="2127251" y="5781453"/>
                </a:lnTo>
                <a:lnTo>
                  <a:pt x="2124014" y="5829565"/>
                </a:lnTo>
                <a:lnTo>
                  <a:pt x="2114586" y="5875709"/>
                </a:lnTo>
                <a:lnTo>
                  <a:pt x="2099388" y="5919463"/>
                </a:lnTo>
                <a:lnTo>
                  <a:pt x="2078844" y="5960404"/>
                </a:lnTo>
                <a:lnTo>
                  <a:pt x="2053375" y="5998111"/>
                </a:lnTo>
                <a:lnTo>
                  <a:pt x="2023404" y="6032160"/>
                </a:lnTo>
                <a:lnTo>
                  <a:pt x="1989354" y="6062130"/>
                </a:lnTo>
                <a:lnTo>
                  <a:pt x="1951648" y="6087598"/>
                </a:lnTo>
                <a:lnTo>
                  <a:pt x="1910706" y="6108142"/>
                </a:lnTo>
                <a:lnTo>
                  <a:pt x="1866953" y="6123339"/>
                </a:lnTo>
                <a:lnTo>
                  <a:pt x="1820810" y="6132767"/>
                </a:lnTo>
                <a:lnTo>
                  <a:pt x="1772701" y="6136003"/>
                </a:lnTo>
                <a:lnTo>
                  <a:pt x="0" y="6136003"/>
                </a:lnTo>
                <a:lnTo>
                  <a:pt x="0" y="354552"/>
                </a:lnTo>
                <a:lnTo>
                  <a:pt x="3236" y="306441"/>
                </a:lnTo>
                <a:lnTo>
                  <a:pt x="12664" y="260298"/>
                </a:lnTo>
                <a:lnTo>
                  <a:pt x="27862" y="216544"/>
                </a:lnTo>
                <a:lnTo>
                  <a:pt x="48406" y="175602"/>
                </a:lnTo>
                <a:lnTo>
                  <a:pt x="73875" y="137895"/>
                </a:lnTo>
                <a:lnTo>
                  <a:pt x="103845" y="103845"/>
                </a:lnTo>
                <a:lnTo>
                  <a:pt x="137895" y="73875"/>
                </a:lnTo>
                <a:lnTo>
                  <a:pt x="175602" y="48406"/>
                </a:lnTo>
                <a:lnTo>
                  <a:pt x="216544" y="27862"/>
                </a:lnTo>
                <a:lnTo>
                  <a:pt x="260298" y="12664"/>
                </a:lnTo>
                <a:lnTo>
                  <a:pt x="306441" y="3236"/>
                </a:lnTo>
                <a:lnTo>
                  <a:pt x="354552" y="0"/>
                </a:lnTo>
                <a:close/>
              </a:path>
            </a:pathLst>
          </a:custGeom>
          <a:ln w="19050">
            <a:solidFill>
              <a:srgbClr val="00B0F0"/>
            </a:solidFill>
          </a:ln>
        </p:spPr>
        <p:txBody>
          <a:bodyPr wrap="square" lIns="0" tIns="0" rIns="0" bIns="0" rtlCol="0"/>
          <a:lstStyle/>
          <a:p>
            <a:endParaRPr/>
          </a:p>
        </p:txBody>
      </p:sp>
      <p:sp>
        <p:nvSpPr>
          <p:cNvPr id="11" name="object 11"/>
          <p:cNvSpPr txBox="1"/>
          <p:nvPr/>
        </p:nvSpPr>
        <p:spPr>
          <a:xfrm>
            <a:off x="5331839" y="3160931"/>
            <a:ext cx="1905000" cy="1716624"/>
          </a:xfrm>
          <a:prstGeom prst="rect">
            <a:avLst/>
          </a:prstGeom>
        </p:spPr>
        <p:txBody>
          <a:bodyPr vert="horz" wrap="square" lIns="0" tIns="12700" rIns="0" bIns="0" rtlCol="0">
            <a:spAutoFit/>
          </a:bodyPr>
          <a:lstStyle/>
          <a:p>
            <a:pPr marL="24130">
              <a:lnSpc>
                <a:spcPct val="100000"/>
              </a:lnSpc>
              <a:spcBef>
                <a:spcPts val="100"/>
              </a:spcBef>
            </a:pPr>
            <a:r>
              <a:rPr lang="pt-BR" sz="1200" b="1" spc="-80" dirty="0">
                <a:solidFill>
                  <a:srgbClr val="262626"/>
                </a:solidFill>
                <a:latin typeface="Trebuchet MS"/>
                <a:cs typeface="Trebuchet MS"/>
              </a:rPr>
              <a:t>ANTES DE COMEÇAR</a:t>
            </a:r>
          </a:p>
          <a:p>
            <a:pPr marL="24130">
              <a:lnSpc>
                <a:spcPct val="100000"/>
              </a:lnSpc>
              <a:spcBef>
                <a:spcPts val="100"/>
              </a:spcBef>
            </a:pPr>
            <a:endParaRPr sz="1450" dirty="0">
              <a:latin typeface="Trebuchet MS"/>
              <a:cs typeface="Trebuchet MS"/>
            </a:endParaRPr>
          </a:p>
          <a:p>
            <a:pPr marL="12700" marR="75565">
              <a:lnSpc>
                <a:spcPct val="116700"/>
              </a:lnSpc>
              <a:spcBef>
                <a:spcPts val="5"/>
              </a:spcBef>
            </a:pPr>
            <a:r>
              <a:rPr lang="pt-BR" sz="1200" spc="-5" dirty="0">
                <a:solidFill>
                  <a:srgbClr val="262626"/>
                </a:solidFill>
                <a:latin typeface="Carlito"/>
                <a:cs typeface="Carlito"/>
              </a:rPr>
              <a:t>Aqui estão algumas informações importantes que você deve saber antes de iniciar esta atividade prática.</a:t>
            </a:r>
          </a:p>
          <a:p>
            <a:pPr marL="12700" marR="75565">
              <a:lnSpc>
                <a:spcPct val="116700"/>
              </a:lnSpc>
              <a:spcBef>
                <a:spcPts val="5"/>
              </a:spcBef>
            </a:pPr>
            <a:endParaRPr lang="pt-BR" sz="1200" spc="-5" dirty="0">
              <a:solidFill>
                <a:srgbClr val="262626"/>
              </a:solidFill>
              <a:latin typeface="Carlito"/>
              <a:cs typeface="Carlito"/>
            </a:endParaRPr>
          </a:p>
          <a:p>
            <a:pPr marL="12700" marR="75565">
              <a:lnSpc>
                <a:spcPct val="116700"/>
              </a:lnSpc>
              <a:spcBef>
                <a:spcPts val="5"/>
              </a:spcBef>
            </a:pPr>
            <a:r>
              <a:rPr lang="pt-BR" sz="1200" b="1" spc="-5" dirty="0">
                <a:solidFill>
                  <a:srgbClr val="262626"/>
                </a:solidFill>
                <a:latin typeface="Carlito"/>
                <a:cs typeface="Carlito"/>
              </a:rPr>
              <a:t>Tempo de atividade</a:t>
            </a:r>
            <a:r>
              <a:rPr lang="pt-BR" sz="1200" spc="-5" dirty="0">
                <a:solidFill>
                  <a:srgbClr val="262626"/>
                </a:solidFill>
                <a:latin typeface="Carlito"/>
                <a:cs typeface="Carlito"/>
              </a:rPr>
              <a:t>: 60 min.</a:t>
            </a:r>
            <a:endParaRPr sz="1200" dirty="0">
              <a:latin typeface="Carlito"/>
              <a:cs typeface="Carlito"/>
            </a:endParaRPr>
          </a:p>
        </p:txBody>
      </p:sp>
      <p:sp>
        <p:nvSpPr>
          <p:cNvPr id="12" name="object 12"/>
          <p:cNvSpPr txBox="1"/>
          <p:nvPr/>
        </p:nvSpPr>
        <p:spPr>
          <a:xfrm>
            <a:off x="5421565" y="5420099"/>
            <a:ext cx="1584325" cy="2395849"/>
          </a:xfrm>
          <a:prstGeom prst="rect">
            <a:avLst/>
          </a:prstGeom>
        </p:spPr>
        <p:txBody>
          <a:bodyPr vert="horz" wrap="square" lIns="0" tIns="12065" rIns="0" bIns="0" rtlCol="0">
            <a:spAutoFit/>
          </a:bodyPr>
          <a:lstStyle/>
          <a:p>
            <a:pPr marL="12700" marR="5080">
              <a:lnSpc>
                <a:spcPct val="116900"/>
              </a:lnSpc>
              <a:spcBef>
                <a:spcPts val="95"/>
              </a:spcBef>
            </a:pPr>
            <a:r>
              <a:rPr lang="pt-BR" sz="1200" b="1" spc="-75" dirty="0">
                <a:solidFill>
                  <a:srgbClr val="262626"/>
                </a:solidFill>
                <a:latin typeface="Arial" panose="020B0604020202020204" pitchFamily="34" charset="0"/>
                <a:cs typeface="Arial" panose="020B0604020202020204" pitchFamily="34" charset="0"/>
              </a:rPr>
              <a:t>Requisitos: </a:t>
            </a:r>
            <a:r>
              <a:rPr lang="pt-BR" sz="1200" spc="-75" dirty="0">
                <a:solidFill>
                  <a:srgbClr val="262626"/>
                </a:solidFill>
                <a:latin typeface="Arial" panose="020B0604020202020204" pitchFamily="34" charset="0"/>
                <a:cs typeface="Arial" panose="020B0604020202020204" pitchFamily="34" charset="0"/>
              </a:rPr>
              <a:t>você deve ter uma conta AWS </a:t>
            </a:r>
            <a:r>
              <a:rPr lang="pt-BR" sz="1200" spc="-75" dirty="0" err="1">
                <a:solidFill>
                  <a:srgbClr val="262626"/>
                </a:solidFill>
                <a:latin typeface="Arial" panose="020B0604020202020204" pitchFamily="34" charset="0"/>
                <a:cs typeface="Arial" panose="020B0604020202020204" pitchFamily="34" charset="0"/>
              </a:rPr>
              <a:t>Educate</a:t>
            </a:r>
            <a:r>
              <a:rPr lang="pt-BR" sz="1200" spc="-75" dirty="0">
                <a:solidFill>
                  <a:srgbClr val="262626"/>
                </a:solidFill>
                <a:latin typeface="Arial" panose="020B0604020202020204" pitchFamily="34" charset="0"/>
                <a:cs typeface="Arial" panose="020B0604020202020204" pitchFamily="34" charset="0"/>
              </a:rPr>
              <a:t>. Você deve se registrar para uma conta do AWS </a:t>
            </a:r>
            <a:r>
              <a:rPr lang="pt-BR" sz="1200" spc="-75" dirty="0" err="1">
                <a:solidFill>
                  <a:srgbClr val="262626"/>
                </a:solidFill>
                <a:latin typeface="Arial" panose="020B0604020202020204" pitchFamily="34" charset="0"/>
                <a:cs typeface="Arial" panose="020B0604020202020204" pitchFamily="34" charset="0"/>
              </a:rPr>
              <a:t>Educate</a:t>
            </a:r>
            <a:r>
              <a:rPr lang="pt-BR" sz="1200" spc="-75" dirty="0">
                <a:solidFill>
                  <a:srgbClr val="262626"/>
                </a:solidFill>
                <a:latin typeface="Arial" panose="020B0604020202020204" pitchFamily="34" charset="0"/>
                <a:cs typeface="Arial" panose="020B0604020202020204" pitchFamily="34" charset="0"/>
              </a:rPr>
              <a:t>.</a:t>
            </a:r>
          </a:p>
          <a:p>
            <a:pPr marL="12700" marR="5080">
              <a:lnSpc>
                <a:spcPct val="116900"/>
              </a:lnSpc>
              <a:spcBef>
                <a:spcPts val="95"/>
              </a:spcBef>
            </a:pPr>
            <a:endParaRPr lang="pt-BR" sz="1200" spc="-5" dirty="0">
              <a:latin typeface="Arial" panose="020B0604020202020204" pitchFamily="34" charset="0"/>
              <a:cs typeface="Arial" panose="020B0604020202020204" pitchFamily="34" charset="0"/>
            </a:endParaRPr>
          </a:p>
          <a:p>
            <a:pPr marL="12700" marR="5080">
              <a:lnSpc>
                <a:spcPct val="116900"/>
              </a:lnSpc>
              <a:spcBef>
                <a:spcPts val="95"/>
              </a:spcBef>
            </a:pPr>
            <a:r>
              <a:rPr lang="pt-BR" sz="1200" b="1" spc="-65" dirty="0">
                <a:solidFill>
                  <a:srgbClr val="262626"/>
                </a:solidFill>
                <a:latin typeface="Arial" panose="020B0604020202020204" pitchFamily="34" charset="0"/>
                <a:cs typeface="Arial" panose="020B0604020202020204" pitchFamily="34" charset="0"/>
              </a:rPr>
              <a:t>Obtendo ajuda: </a:t>
            </a:r>
            <a:r>
              <a:rPr lang="pt-BR" sz="1200" spc="-65" dirty="0">
                <a:solidFill>
                  <a:srgbClr val="262626"/>
                </a:solidFill>
                <a:latin typeface="Arial" panose="020B0604020202020204" pitchFamily="34" charset="0"/>
                <a:cs typeface="Arial" panose="020B0604020202020204" pitchFamily="34" charset="0"/>
              </a:rPr>
              <a:t>se você tiver problemas ao concluir esta atividade, peça ajuda ao seu instrutor.</a:t>
            </a:r>
            <a:endParaRPr lang="en-US" sz="1200" dirty="0">
              <a:latin typeface="Arial" panose="020B0604020202020204" pitchFamily="34" charset="0"/>
              <a:cs typeface="Arial" panose="020B0604020202020204" pitchFamily="34" charset="0"/>
            </a:endParaRPr>
          </a:p>
        </p:txBody>
      </p:sp>
      <p:sp>
        <p:nvSpPr>
          <p:cNvPr id="14" name="object 14"/>
          <p:cNvSpPr/>
          <p:nvPr/>
        </p:nvSpPr>
        <p:spPr>
          <a:xfrm>
            <a:off x="5885560" y="2031174"/>
            <a:ext cx="797559" cy="692150"/>
          </a:xfrm>
          <a:prstGeom prst="rect">
            <a:avLst/>
          </a:prstGeom>
          <a:blipFill>
            <a:blip r:embed="rId5" cstate="print"/>
            <a:stretch>
              <a:fillRect/>
            </a:stretch>
          </a:blip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2</a:t>
            </a:fld>
            <a:endParaRPr b="0" i="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2009394" y="2370835"/>
            <a:ext cx="5089525" cy="580390"/>
          </a:xfrm>
          <a:prstGeom prst="rect">
            <a:avLst/>
          </a:prstGeom>
        </p:spPr>
        <p:txBody>
          <a:bodyPr vert="horz" wrap="square" lIns="0" tIns="12700" rIns="0" bIns="0" rtlCol="0">
            <a:spAutoFit/>
          </a:bodyPr>
          <a:lstStyle/>
          <a:p>
            <a:pPr marL="12700">
              <a:lnSpc>
                <a:spcPct val="100000"/>
              </a:lnSpc>
              <a:spcBef>
                <a:spcPts val="100"/>
              </a:spcBef>
            </a:pPr>
            <a:r>
              <a:rPr lang="pt-BR" sz="1200" b="1" spc="-80" dirty="0">
                <a:latin typeface="Arial" panose="020B0604020202020204" pitchFamily="34" charset="0"/>
                <a:cs typeface="Arial" panose="020B0604020202020204" pitchFamily="34" charset="0"/>
              </a:rPr>
              <a:t>Visão geral da tarefa</a:t>
            </a:r>
          </a:p>
          <a:p>
            <a:pPr marL="12700">
              <a:lnSpc>
                <a:spcPct val="100000"/>
              </a:lnSpc>
              <a:spcBef>
                <a:spcPts val="100"/>
              </a:spcBef>
            </a:pPr>
            <a:r>
              <a:rPr lang="pt-BR" sz="1200" spc="-80" dirty="0">
                <a:latin typeface="Arial" panose="020B0604020202020204" pitchFamily="34" charset="0"/>
                <a:cs typeface="Arial" panose="020B0604020202020204" pitchFamily="34" charset="0"/>
              </a:rPr>
              <a:t>Você usará o Assistente de VPC para criar uma nuvem privada virtual (VPC) com </a:t>
            </a:r>
            <a:r>
              <a:rPr lang="pt-BR" sz="1200" spc="-80" dirty="0" err="1">
                <a:latin typeface="Arial" panose="020B0604020202020204" pitchFamily="34" charset="0"/>
                <a:cs typeface="Arial" panose="020B0604020202020204" pitchFamily="34" charset="0"/>
              </a:rPr>
              <a:t>sub-redes</a:t>
            </a:r>
            <a:r>
              <a:rPr lang="pt-BR" sz="1200" spc="-80" dirty="0">
                <a:latin typeface="Arial" panose="020B0604020202020204" pitchFamily="34" charset="0"/>
                <a:cs typeface="Arial" panose="020B0604020202020204" pitchFamily="34" charset="0"/>
              </a:rPr>
              <a:t> públicas e privadas e outros serviços de infraestrutura.</a:t>
            </a:r>
            <a:endParaRPr sz="1200" dirty="0">
              <a:latin typeface="Arial" panose="020B0604020202020204" pitchFamily="34" charset="0"/>
              <a:cs typeface="Arial" panose="020B0604020202020204" pitchFamily="34" charset="0"/>
            </a:endParaRPr>
          </a:p>
        </p:txBody>
      </p:sp>
      <p:sp>
        <p:nvSpPr>
          <p:cNvPr id="7" name="object 7"/>
          <p:cNvSpPr txBox="1"/>
          <p:nvPr/>
        </p:nvSpPr>
        <p:spPr>
          <a:xfrm>
            <a:off x="2068577" y="4611331"/>
            <a:ext cx="5220334" cy="1172116"/>
          </a:xfrm>
          <a:prstGeom prst="rect">
            <a:avLst/>
          </a:prstGeom>
        </p:spPr>
        <p:txBody>
          <a:bodyPr vert="horz" wrap="square" lIns="0" tIns="12700" rIns="0" bIns="0" rtlCol="0">
            <a:spAutoFit/>
          </a:bodyPr>
          <a:lstStyle/>
          <a:p>
            <a:pPr marL="13970">
              <a:lnSpc>
                <a:spcPct val="100000"/>
              </a:lnSpc>
              <a:spcBef>
                <a:spcPts val="100"/>
              </a:spcBef>
            </a:pPr>
            <a:r>
              <a:rPr lang="pt-BR" sz="1200" b="1" dirty="0">
                <a:latin typeface="Arial" panose="020B0604020202020204" pitchFamily="34" charset="0"/>
                <a:cs typeface="Arial" panose="020B0604020202020204" pitchFamily="34" charset="0"/>
              </a:rPr>
              <a:t>Objetivos da tarefa</a:t>
            </a:r>
          </a:p>
          <a:p>
            <a:pPr marL="18542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Crie um VPC</a:t>
            </a:r>
          </a:p>
          <a:p>
            <a:pPr marL="18542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Crie uma </a:t>
            </a:r>
            <a:r>
              <a:rPr lang="pt-BR" sz="1200" dirty="0" err="1">
                <a:latin typeface="Arial" panose="020B0604020202020204" pitchFamily="34" charset="0"/>
                <a:cs typeface="Arial" panose="020B0604020202020204" pitchFamily="34" charset="0"/>
              </a:rPr>
              <a:t>sub-rede</a:t>
            </a:r>
            <a:endParaRPr lang="pt-BR" sz="1200" dirty="0">
              <a:latin typeface="Arial" panose="020B0604020202020204" pitchFamily="34" charset="0"/>
              <a:cs typeface="Arial" panose="020B0604020202020204" pitchFamily="34" charset="0"/>
            </a:endParaRPr>
          </a:p>
          <a:p>
            <a:pPr marL="18542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Inicie uma instância NAT do </a:t>
            </a:r>
            <a:r>
              <a:rPr lang="pt-BR" sz="1200" b="1" dirty="0" err="1">
                <a:latin typeface="Arial" panose="020B0604020202020204" pitchFamily="34" charset="0"/>
                <a:cs typeface="Arial" panose="020B0604020202020204" pitchFamily="34" charset="0"/>
              </a:rPr>
              <a:t>Amazon</a:t>
            </a:r>
            <a:r>
              <a:rPr lang="pt-BR" sz="1200" b="1" dirty="0">
                <a:latin typeface="Arial" panose="020B0604020202020204" pitchFamily="34" charset="0"/>
                <a:cs typeface="Arial" panose="020B0604020202020204" pitchFamily="34" charset="0"/>
              </a:rPr>
              <a:t> </a:t>
            </a:r>
            <a:r>
              <a:rPr lang="pt-BR" sz="1200" b="1" dirty="0" err="1">
                <a:latin typeface="Arial" panose="020B0604020202020204" pitchFamily="34" charset="0"/>
                <a:cs typeface="Arial" panose="020B0604020202020204" pitchFamily="34" charset="0"/>
              </a:rPr>
              <a:t>Elastic</a:t>
            </a:r>
            <a:r>
              <a:rPr lang="pt-BR" sz="1200" b="1" dirty="0">
                <a:latin typeface="Arial" panose="020B0604020202020204" pitchFamily="34" charset="0"/>
                <a:cs typeface="Arial" panose="020B0604020202020204" pitchFamily="34" charset="0"/>
              </a:rPr>
              <a:t> Compute Cloud </a:t>
            </a:r>
            <a:r>
              <a:rPr lang="pt-BR" sz="1200" dirty="0">
                <a:latin typeface="Arial" panose="020B0604020202020204" pitchFamily="34" charset="0"/>
                <a:cs typeface="Arial" panose="020B0604020202020204" pitchFamily="34" charset="0"/>
              </a:rPr>
              <a:t>(</a:t>
            </a:r>
            <a:r>
              <a:rPr lang="pt-BR" sz="1200" dirty="0" err="1">
                <a:latin typeface="Arial" panose="020B0604020202020204" pitchFamily="34" charset="0"/>
                <a:cs typeface="Arial" panose="020B0604020202020204" pitchFamily="34" charset="0"/>
              </a:rPr>
              <a:t>Amazon</a:t>
            </a:r>
            <a:r>
              <a:rPr lang="pt-BR" sz="1200" dirty="0">
                <a:latin typeface="Arial" panose="020B0604020202020204" pitchFamily="34" charset="0"/>
                <a:cs typeface="Arial" panose="020B0604020202020204" pitchFamily="34" charset="0"/>
              </a:rPr>
              <a:t> EC2) em um VPC</a:t>
            </a:r>
          </a:p>
          <a:p>
            <a:pPr marL="18542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Explorar configurações e atributos de VPC</a:t>
            </a:r>
            <a:endParaRPr sz="1200" dirty="0">
              <a:latin typeface="Arial" panose="020B0604020202020204" pitchFamily="34" charset="0"/>
              <a:cs typeface="Arial" panose="020B0604020202020204" pitchFamily="34" charset="0"/>
            </a:endParaRPr>
          </a:p>
        </p:txBody>
      </p:sp>
      <p:sp>
        <p:nvSpPr>
          <p:cNvPr id="9" name="object 9"/>
          <p:cNvSpPr txBox="1"/>
          <p:nvPr/>
        </p:nvSpPr>
        <p:spPr>
          <a:xfrm>
            <a:off x="2045653" y="5993761"/>
            <a:ext cx="5597270" cy="1369606"/>
          </a:xfrm>
          <a:prstGeom prst="rect">
            <a:avLst/>
          </a:prstGeom>
        </p:spPr>
        <p:txBody>
          <a:bodyPr vert="horz" wrap="square" lIns="0" tIns="12700" rIns="0" bIns="0" rtlCol="0">
            <a:spAutoFit/>
          </a:bodyPr>
          <a:lstStyle/>
          <a:p>
            <a:pPr marL="12700">
              <a:lnSpc>
                <a:spcPct val="100000"/>
              </a:lnSpc>
              <a:spcBef>
                <a:spcPts val="100"/>
              </a:spcBef>
            </a:pPr>
            <a:r>
              <a:rPr lang="pt-BR" sz="1200" b="1" dirty="0">
                <a:latin typeface="Arial" panose="020B0604020202020204" pitchFamily="34" charset="0"/>
                <a:cs typeface="Arial" panose="020B0604020202020204" pitchFamily="34" charset="0"/>
              </a:rPr>
              <a:t>Resultados de aprendizagem</a:t>
            </a:r>
          </a:p>
          <a:p>
            <a:pPr marL="18415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Construir um VPC usando a ferramenta AWS VPC </a:t>
            </a:r>
            <a:r>
              <a:rPr lang="pt-BR" sz="1200" dirty="0" err="1">
                <a:latin typeface="Arial" panose="020B0604020202020204" pitchFamily="34" charset="0"/>
                <a:cs typeface="Arial" panose="020B0604020202020204" pitchFamily="34" charset="0"/>
              </a:rPr>
              <a:t>Wizard</a:t>
            </a:r>
            <a:endParaRPr lang="pt-BR" sz="1200" dirty="0">
              <a:latin typeface="Arial" panose="020B0604020202020204" pitchFamily="34" charset="0"/>
              <a:cs typeface="Arial" panose="020B0604020202020204" pitchFamily="34" charset="0"/>
            </a:endParaRPr>
          </a:p>
          <a:p>
            <a:pPr marL="18415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Crie </a:t>
            </a:r>
            <a:r>
              <a:rPr lang="pt-BR" sz="1200" dirty="0" err="1">
                <a:latin typeface="Arial" panose="020B0604020202020204" pitchFamily="34" charset="0"/>
                <a:cs typeface="Arial" panose="020B0604020202020204" pitchFamily="34" charset="0"/>
              </a:rPr>
              <a:t>sub-redes</a:t>
            </a:r>
            <a:r>
              <a:rPr lang="pt-BR" sz="1200" dirty="0">
                <a:latin typeface="Arial" panose="020B0604020202020204" pitchFamily="34" charset="0"/>
                <a:cs typeface="Arial" panose="020B0604020202020204" pitchFamily="34" charset="0"/>
              </a:rPr>
              <a:t> e tabelas de roteamento e explique sua função em um VPC</a:t>
            </a:r>
          </a:p>
          <a:p>
            <a:pPr marL="18415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Crie uma instância NAT</a:t>
            </a:r>
          </a:p>
          <a:p>
            <a:pPr marL="18415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Resuma a diferença entre a instância NAT e o Gateway NAT</a:t>
            </a:r>
          </a:p>
          <a:p>
            <a:pPr marL="184150" indent="-171450">
              <a:lnSpc>
                <a:spcPct val="100000"/>
              </a:lnSpc>
              <a:spcBef>
                <a:spcPts val="100"/>
              </a:spcBef>
              <a:buFont typeface="Arial" panose="020B0604020202020204" pitchFamily="34" charset="0"/>
              <a:buChar char="•"/>
            </a:pPr>
            <a:r>
              <a:rPr lang="pt-BR" sz="1200" dirty="0">
                <a:latin typeface="Arial" panose="020B0604020202020204" pitchFamily="34" charset="0"/>
                <a:cs typeface="Arial" panose="020B0604020202020204" pitchFamily="34" charset="0"/>
              </a:rPr>
              <a:t>Explique o que é uma tabela de rota principal e o sim ou não associado no AWS Management Console</a:t>
            </a:r>
            <a:endParaRPr sz="1200" dirty="0">
              <a:latin typeface="Arial" panose="020B0604020202020204" pitchFamily="34" charset="0"/>
              <a:cs typeface="Arial" panose="020B0604020202020204" pitchFamily="34" charset="0"/>
            </a:endParaRPr>
          </a:p>
        </p:txBody>
      </p:sp>
      <p:sp>
        <p:nvSpPr>
          <p:cNvPr id="12" name="object 12"/>
          <p:cNvSpPr/>
          <p:nvPr/>
        </p:nvSpPr>
        <p:spPr>
          <a:xfrm>
            <a:off x="3011805" y="3133851"/>
            <a:ext cx="2916353" cy="1330327"/>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4013708" y="8405876"/>
            <a:ext cx="1456055" cy="288541"/>
          </a:xfrm>
          <a:prstGeom prst="rect">
            <a:avLst/>
          </a:prstGeom>
        </p:spPr>
        <p:txBody>
          <a:bodyPr vert="horz" wrap="square" lIns="0" tIns="11430" rIns="0" bIns="0" rtlCol="0">
            <a:spAutoFit/>
          </a:bodyPr>
          <a:lstStyle/>
          <a:p>
            <a:pPr marL="12700">
              <a:lnSpc>
                <a:spcPct val="100000"/>
              </a:lnSpc>
              <a:spcBef>
                <a:spcPts val="90"/>
              </a:spcBef>
            </a:pPr>
            <a:r>
              <a:rPr lang="pt-BR" b="1" spc="-10" dirty="0">
                <a:latin typeface="Arial"/>
                <a:cs typeface="Arial"/>
              </a:rPr>
              <a:t>Mão a obra !</a:t>
            </a:r>
            <a:endParaRPr dirty="0">
              <a:latin typeface="Arial"/>
              <a:cs typeface="Arial"/>
            </a:endParaRPr>
          </a:p>
        </p:txBody>
      </p:sp>
      <p:sp>
        <p:nvSpPr>
          <p:cNvPr id="14" name="object 14"/>
          <p:cNvSpPr/>
          <p:nvPr/>
        </p:nvSpPr>
        <p:spPr>
          <a:xfrm>
            <a:off x="3006725" y="8170838"/>
            <a:ext cx="847708" cy="847725"/>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65736" y="2037791"/>
            <a:ext cx="1795780" cy="6723380"/>
          </a:xfrm>
          <a:custGeom>
            <a:avLst/>
            <a:gdLst/>
            <a:ahLst/>
            <a:cxnLst/>
            <a:rect l="l" t="t" r="r" b="b"/>
            <a:pathLst>
              <a:path w="1795780" h="6723380">
                <a:moveTo>
                  <a:pt x="299303" y="0"/>
                </a:moveTo>
                <a:lnTo>
                  <a:pt x="1795781" y="0"/>
                </a:lnTo>
                <a:lnTo>
                  <a:pt x="1795781" y="6424083"/>
                </a:lnTo>
                <a:lnTo>
                  <a:pt x="1791863" y="6472631"/>
                </a:lnTo>
                <a:lnTo>
                  <a:pt x="1780522" y="6518686"/>
                </a:lnTo>
                <a:lnTo>
                  <a:pt x="1762373" y="6561629"/>
                </a:lnTo>
                <a:lnTo>
                  <a:pt x="1738033" y="6600846"/>
                </a:lnTo>
                <a:lnTo>
                  <a:pt x="1708118" y="6635721"/>
                </a:lnTo>
                <a:lnTo>
                  <a:pt x="1673244" y="6665636"/>
                </a:lnTo>
                <a:lnTo>
                  <a:pt x="1634027" y="6689976"/>
                </a:lnTo>
                <a:lnTo>
                  <a:pt x="1591083" y="6708125"/>
                </a:lnTo>
                <a:lnTo>
                  <a:pt x="1545029" y="6719466"/>
                </a:lnTo>
                <a:lnTo>
                  <a:pt x="1496480" y="6723383"/>
                </a:lnTo>
                <a:lnTo>
                  <a:pt x="0" y="6723383"/>
                </a:lnTo>
                <a:lnTo>
                  <a:pt x="0" y="299302"/>
                </a:lnTo>
                <a:lnTo>
                  <a:pt x="3917" y="250753"/>
                </a:lnTo>
                <a:lnTo>
                  <a:pt x="15258" y="204699"/>
                </a:lnTo>
                <a:lnTo>
                  <a:pt x="33407" y="161755"/>
                </a:lnTo>
                <a:lnTo>
                  <a:pt x="57748" y="122538"/>
                </a:lnTo>
                <a:lnTo>
                  <a:pt x="87663" y="87663"/>
                </a:lnTo>
                <a:lnTo>
                  <a:pt x="122538" y="57747"/>
                </a:lnTo>
                <a:lnTo>
                  <a:pt x="161755" y="33407"/>
                </a:lnTo>
                <a:lnTo>
                  <a:pt x="204700" y="15258"/>
                </a:lnTo>
                <a:lnTo>
                  <a:pt x="250754" y="3917"/>
                </a:lnTo>
                <a:lnTo>
                  <a:pt x="299303" y="0"/>
                </a:lnTo>
                <a:close/>
              </a:path>
            </a:pathLst>
          </a:custGeom>
          <a:ln w="19050">
            <a:solidFill>
              <a:srgbClr val="00B0F0"/>
            </a:solidFill>
          </a:ln>
        </p:spPr>
        <p:txBody>
          <a:bodyPr wrap="square" lIns="0" tIns="0" rIns="0" bIns="0" rtlCol="0"/>
          <a:lstStyle/>
          <a:p>
            <a:endParaRPr/>
          </a:p>
        </p:txBody>
      </p:sp>
      <p:sp>
        <p:nvSpPr>
          <p:cNvPr id="16" name="object 16"/>
          <p:cNvSpPr txBox="1"/>
          <p:nvPr/>
        </p:nvSpPr>
        <p:spPr>
          <a:xfrm>
            <a:off x="324910" y="2951225"/>
            <a:ext cx="1435735" cy="2640595"/>
          </a:xfrm>
          <a:prstGeom prst="rect">
            <a:avLst/>
          </a:prstGeom>
        </p:spPr>
        <p:txBody>
          <a:bodyPr vert="horz" wrap="square" lIns="0" tIns="9525" rIns="0" bIns="0" rtlCol="0">
            <a:spAutoFit/>
          </a:bodyPr>
          <a:lstStyle/>
          <a:p>
            <a:pPr marL="12700" marR="5080">
              <a:lnSpc>
                <a:spcPct val="101699"/>
              </a:lnSpc>
              <a:spcBef>
                <a:spcPts val="75"/>
              </a:spcBef>
            </a:pPr>
            <a:r>
              <a:rPr lang="pt-BR" sz="1200" spc="-5" dirty="0">
                <a:latin typeface="Carlito"/>
                <a:cs typeface="Carlito"/>
              </a:rPr>
              <a:t>Você também pode criar um VPC usando o Assistente de VPC. Vamos aprofundar seus conhecimentos sobre VPC e criar uma VPC usando o VPC </a:t>
            </a:r>
            <a:r>
              <a:rPr lang="pt-BR" sz="1200" spc="-5" dirty="0" err="1">
                <a:latin typeface="Carlito"/>
                <a:cs typeface="Carlito"/>
              </a:rPr>
              <a:t>Wizard</a:t>
            </a:r>
            <a:r>
              <a:rPr lang="pt-BR" sz="1200" spc="-5" dirty="0">
                <a:latin typeface="Carlito"/>
                <a:cs typeface="Carlito"/>
              </a:rPr>
              <a:t>. Você pode usar o assistente do console </a:t>
            </a:r>
            <a:r>
              <a:rPr lang="pt-BR" sz="1200" spc="-5" dirty="0" err="1">
                <a:latin typeface="Carlito"/>
                <a:cs typeface="Carlito"/>
              </a:rPr>
              <a:t>Amazon</a:t>
            </a:r>
            <a:r>
              <a:rPr lang="pt-BR" sz="1200" spc="-5" dirty="0">
                <a:latin typeface="Carlito"/>
                <a:cs typeface="Carlito"/>
              </a:rPr>
              <a:t> VPC para criar uma das seguintes configurações VPC não padrão:</a:t>
            </a:r>
            <a:endParaRPr sz="1200" dirty="0">
              <a:latin typeface="Carlito"/>
              <a:cs typeface="Carlito"/>
            </a:endParaRPr>
          </a:p>
        </p:txBody>
      </p:sp>
      <p:sp>
        <p:nvSpPr>
          <p:cNvPr id="17" name="object 17"/>
          <p:cNvSpPr txBox="1"/>
          <p:nvPr/>
        </p:nvSpPr>
        <p:spPr>
          <a:xfrm>
            <a:off x="345422" y="5683718"/>
            <a:ext cx="1139190" cy="385445"/>
          </a:xfrm>
          <a:prstGeom prst="rect">
            <a:avLst/>
          </a:prstGeom>
        </p:spPr>
        <p:txBody>
          <a:bodyPr vert="horz" wrap="square" lIns="0" tIns="23495" rIns="0" bIns="0" rtlCol="0">
            <a:spAutoFit/>
          </a:bodyPr>
          <a:lstStyle/>
          <a:p>
            <a:pPr marL="12700" marR="5080">
              <a:lnSpc>
                <a:spcPts val="1390"/>
              </a:lnSpc>
              <a:spcBef>
                <a:spcPts val="185"/>
              </a:spcBef>
            </a:pPr>
            <a:r>
              <a:rPr sz="1200" u="sng" dirty="0">
                <a:solidFill>
                  <a:srgbClr val="0563C1"/>
                </a:solidFill>
                <a:uFill>
                  <a:solidFill>
                    <a:srgbClr val="0563C1"/>
                  </a:solidFill>
                </a:uFill>
                <a:latin typeface="Times New Roman"/>
                <a:cs typeface="Times New Roman"/>
              </a:rPr>
              <a:t>VPC with a</a:t>
            </a:r>
            <a:r>
              <a:rPr sz="1200" u="sng" spc="-80" dirty="0">
                <a:solidFill>
                  <a:srgbClr val="0563C1"/>
                </a:solidFill>
                <a:uFill>
                  <a:solidFill>
                    <a:srgbClr val="0563C1"/>
                  </a:solidFill>
                </a:uFill>
                <a:latin typeface="Times New Roman"/>
                <a:cs typeface="Times New Roman"/>
              </a:rPr>
              <a:t> </a:t>
            </a:r>
            <a:r>
              <a:rPr sz="1200" u="sng" spc="-5" dirty="0">
                <a:solidFill>
                  <a:srgbClr val="0563C1"/>
                </a:solidFill>
                <a:uFill>
                  <a:solidFill>
                    <a:srgbClr val="0563C1"/>
                  </a:solidFill>
                </a:uFill>
                <a:latin typeface="Times New Roman"/>
                <a:cs typeface="Times New Roman"/>
              </a:rPr>
              <a:t>single </a:t>
            </a:r>
            <a:r>
              <a:rPr sz="1200" spc="-5"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public</a:t>
            </a:r>
            <a:r>
              <a:rPr sz="1200" u="sng" spc="-15" dirty="0">
                <a:solidFill>
                  <a:srgbClr val="0563C1"/>
                </a:solidFill>
                <a:uFill>
                  <a:solidFill>
                    <a:srgbClr val="0563C1"/>
                  </a:solidFill>
                </a:uFill>
                <a:latin typeface="Times New Roman"/>
                <a:cs typeface="Times New Roman"/>
              </a:rPr>
              <a:t> </a:t>
            </a:r>
            <a:r>
              <a:rPr sz="1200" u="sng" spc="-5" dirty="0">
                <a:solidFill>
                  <a:srgbClr val="0563C1"/>
                </a:solidFill>
                <a:uFill>
                  <a:solidFill>
                    <a:srgbClr val="0563C1"/>
                  </a:solidFill>
                </a:uFill>
                <a:latin typeface="Times New Roman"/>
                <a:cs typeface="Times New Roman"/>
              </a:rPr>
              <a:t>subnet</a:t>
            </a:r>
            <a:endParaRPr sz="1200" dirty="0">
              <a:latin typeface="Times New Roman"/>
              <a:cs typeface="Times New Roman"/>
            </a:endParaRPr>
          </a:p>
        </p:txBody>
      </p:sp>
      <p:sp>
        <p:nvSpPr>
          <p:cNvPr id="18" name="object 18"/>
          <p:cNvSpPr txBox="1"/>
          <p:nvPr/>
        </p:nvSpPr>
        <p:spPr>
          <a:xfrm>
            <a:off x="344278" y="6155128"/>
            <a:ext cx="1397000" cy="382270"/>
          </a:xfrm>
          <a:prstGeom prst="rect">
            <a:avLst/>
          </a:prstGeom>
        </p:spPr>
        <p:txBody>
          <a:bodyPr vert="horz" wrap="square" lIns="0" tIns="26034" rIns="0" bIns="0" rtlCol="0">
            <a:spAutoFit/>
          </a:bodyPr>
          <a:lstStyle/>
          <a:p>
            <a:pPr marL="12700" marR="5080">
              <a:lnSpc>
                <a:spcPts val="1370"/>
              </a:lnSpc>
              <a:spcBef>
                <a:spcPts val="204"/>
              </a:spcBef>
            </a:pPr>
            <a:r>
              <a:rPr sz="1200" u="sng" dirty="0">
                <a:solidFill>
                  <a:srgbClr val="0563C1"/>
                </a:solidFill>
                <a:uFill>
                  <a:solidFill>
                    <a:srgbClr val="0563C1"/>
                  </a:solidFill>
                </a:uFill>
                <a:latin typeface="Times New Roman"/>
                <a:cs typeface="Times New Roman"/>
              </a:rPr>
              <a:t>VPC with </a:t>
            </a:r>
            <a:r>
              <a:rPr sz="1200" u="sng" spc="-5" dirty="0">
                <a:solidFill>
                  <a:srgbClr val="0563C1"/>
                </a:solidFill>
                <a:uFill>
                  <a:solidFill>
                    <a:srgbClr val="0563C1"/>
                  </a:solidFill>
                </a:uFill>
                <a:latin typeface="Times New Roman"/>
                <a:cs typeface="Times New Roman"/>
              </a:rPr>
              <a:t>public and </a:t>
            </a:r>
            <a:r>
              <a:rPr sz="1200" spc="-5"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private subnets</a:t>
            </a:r>
            <a:r>
              <a:rPr sz="1200" u="sng" spc="-45" dirty="0">
                <a:solidFill>
                  <a:srgbClr val="0563C1"/>
                </a:solidFill>
                <a:uFill>
                  <a:solidFill>
                    <a:srgbClr val="0563C1"/>
                  </a:solidFill>
                </a:uFill>
                <a:latin typeface="Times New Roman"/>
                <a:cs typeface="Times New Roman"/>
              </a:rPr>
              <a:t> </a:t>
            </a:r>
            <a:r>
              <a:rPr sz="1200" u="sng" dirty="0">
                <a:solidFill>
                  <a:srgbClr val="0563C1"/>
                </a:solidFill>
                <a:uFill>
                  <a:solidFill>
                    <a:srgbClr val="0563C1"/>
                  </a:solidFill>
                </a:uFill>
                <a:latin typeface="Times New Roman"/>
                <a:cs typeface="Times New Roman"/>
              </a:rPr>
              <a:t>(NAT)</a:t>
            </a:r>
            <a:endParaRPr sz="1200">
              <a:latin typeface="Times New Roman"/>
              <a:cs typeface="Times New Roman"/>
            </a:endParaRPr>
          </a:p>
        </p:txBody>
      </p:sp>
      <p:sp>
        <p:nvSpPr>
          <p:cNvPr id="19" name="object 19"/>
          <p:cNvSpPr txBox="1"/>
          <p:nvPr/>
        </p:nvSpPr>
        <p:spPr>
          <a:xfrm>
            <a:off x="337059" y="6785408"/>
            <a:ext cx="1439545" cy="732790"/>
          </a:xfrm>
          <a:prstGeom prst="rect">
            <a:avLst/>
          </a:prstGeom>
        </p:spPr>
        <p:txBody>
          <a:bodyPr vert="horz" wrap="square" lIns="0" tIns="20320" rIns="0" bIns="0" rtlCol="0">
            <a:spAutoFit/>
          </a:bodyPr>
          <a:lstStyle/>
          <a:p>
            <a:pPr marL="12700" marR="5080">
              <a:lnSpc>
                <a:spcPct val="95600"/>
              </a:lnSpc>
              <a:spcBef>
                <a:spcPts val="160"/>
              </a:spcBef>
            </a:pPr>
            <a:r>
              <a:rPr sz="1200" u="sng" dirty="0">
                <a:solidFill>
                  <a:srgbClr val="0563C1"/>
                </a:solidFill>
                <a:uFill>
                  <a:solidFill>
                    <a:srgbClr val="0563C1"/>
                  </a:solidFill>
                </a:uFill>
                <a:latin typeface="Times New Roman"/>
                <a:cs typeface="Times New Roman"/>
              </a:rPr>
              <a:t>VPC with </a:t>
            </a:r>
            <a:r>
              <a:rPr sz="1200" u="sng" spc="-5" dirty="0">
                <a:solidFill>
                  <a:srgbClr val="0563C1"/>
                </a:solidFill>
                <a:uFill>
                  <a:solidFill>
                    <a:srgbClr val="0563C1"/>
                  </a:solidFill>
                </a:uFill>
                <a:latin typeface="Times New Roman"/>
                <a:cs typeface="Times New Roman"/>
              </a:rPr>
              <a:t>public and </a:t>
            </a:r>
            <a:r>
              <a:rPr sz="1200" spc="-5"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private subnets and </a:t>
            </a:r>
            <a:r>
              <a:rPr sz="1200" spc="-5"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AWS </a:t>
            </a:r>
            <a:r>
              <a:rPr lang="en-US" sz="1200" u="sng" dirty="0">
                <a:solidFill>
                  <a:srgbClr val="0563C1"/>
                </a:solidFill>
                <a:uFill>
                  <a:solidFill>
                    <a:srgbClr val="0563C1"/>
                  </a:solidFill>
                </a:uFill>
                <a:latin typeface="Times New Roman"/>
                <a:cs typeface="Times New Roman"/>
              </a:rPr>
              <a:t>S</a:t>
            </a:r>
            <a:r>
              <a:rPr sz="1200" u="sng" dirty="0">
                <a:solidFill>
                  <a:srgbClr val="0563C1"/>
                </a:solidFill>
                <a:uFill>
                  <a:solidFill>
                    <a:srgbClr val="0563C1"/>
                  </a:solidFill>
                </a:uFill>
                <a:latin typeface="Times New Roman"/>
                <a:cs typeface="Times New Roman"/>
              </a:rPr>
              <a:t>ite-to-</a:t>
            </a:r>
            <a:r>
              <a:rPr lang="en-US" sz="1200" u="sng" dirty="0">
                <a:solidFill>
                  <a:srgbClr val="0563C1"/>
                </a:solidFill>
                <a:uFill>
                  <a:solidFill>
                    <a:srgbClr val="0563C1"/>
                  </a:solidFill>
                </a:uFill>
                <a:latin typeface="Times New Roman"/>
                <a:cs typeface="Times New Roman"/>
              </a:rPr>
              <a:t>S</a:t>
            </a:r>
            <a:r>
              <a:rPr sz="1200" u="sng" dirty="0">
                <a:solidFill>
                  <a:srgbClr val="0563C1"/>
                </a:solidFill>
                <a:uFill>
                  <a:solidFill>
                    <a:srgbClr val="0563C1"/>
                  </a:solidFill>
                </a:uFill>
                <a:latin typeface="Times New Roman"/>
                <a:cs typeface="Times New Roman"/>
              </a:rPr>
              <a:t>ite</a:t>
            </a:r>
            <a:r>
              <a:rPr sz="1200" u="sng" spc="-90" dirty="0">
                <a:solidFill>
                  <a:srgbClr val="0563C1"/>
                </a:solidFill>
                <a:uFill>
                  <a:solidFill>
                    <a:srgbClr val="0563C1"/>
                  </a:solidFill>
                </a:uFill>
                <a:latin typeface="Times New Roman"/>
                <a:cs typeface="Times New Roman"/>
              </a:rPr>
              <a:t> </a:t>
            </a:r>
            <a:r>
              <a:rPr sz="1200" u="sng" dirty="0">
                <a:solidFill>
                  <a:srgbClr val="0563C1"/>
                </a:solidFill>
                <a:uFill>
                  <a:solidFill>
                    <a:srgbClr val="0563C1"/>
                  </a:solidFill>
                </a:uFill>
                <a:latin typeface="Times New Roman"/>
                <a:cs typeface="Times New Roman"/>
              </a:rPr>
              <a:t>VPN </a:t>
            </a:r>
            <a:r>
              <a:rPr sz="1200"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access</a:t>
            </a:r>
            <a:endParaRPr sz="1200" dirty="0">
              <a:latin typeface="Times New Roman"/>
              <a:cs typeface="Times New Roman"/>
            </a:endParaRPr>
          </a:p>
        </p:txBody>
      </p:sp>
      <p:sp>
        <p:nvSpPr>
          <p:cNvPr id="20" name="object 20"/>
          <p:cNvSpPr txBox="1"/>
          <p:nvPr/>
        </p:nvSpPr>
        <p:spPr>
          <a:xfrm>
            <a:off x="340869" y="7723862"/>
            <a:ext cx="1367155" cy="732790"/>
          </a:xfrm>
          <a:prstGeom prst="rect">
            <a:avLst/>
          </a:prstGeom>
        </p:spPr>
        <p:txBody>
          <a:bodyPr vert="horz" wrap="square" lIns="0" tIns="20320" rIns="0" bIns="0" rtlCol="0">
            <a:spAutoFit/>
          </a:bodyPr>
          <a:lstStyle/>
          <a:p>
            <a:pPr marL="12700" marR="5080">
              <a:lnSpc>
                <a:spcPct val="95600"/>
              </a:lnSpc>
              <a:spcBef>
                <a:spcPts val="160"/>
              </a:spcBef>
            </a:pPr>
            <a:r>
              <a:rPr sz="1200" u="sng" dirty="0">
                <a:solidFill>
                  <a:srgbClr val="0563C1"/>
                </a:solidFill>
                <a:uFill>
                  <a:solidFill>
                    <a:srgbClr val="0563C1"/>
                  </a:solidFill>
                </a:uFill>
                <a:latin typeface="Times New Roman"/>
                <a:cs typeface="Times New Roman"/>
              </a:rPr>
              <a:t>VPC with a </a:t>
            </a:r>
            <a:r>
              <a:rPr sz="1200" u="sng" spc="-5" dirty="0">
                <a:solidFill>
                  <a:srgbClr val="0563C1"/>
                </a:solidFill>
                <a:uFill>
                  <a:solidFill>
                    <a:srgbClr val="0563C1"/>
                  </a:solidFill>
                </a:uFill>
                <a:latin typeface="Times New Roman"/>
                <a:cs typeface="Times New Roman"/>
              </a:rPr>
              <a:t>private </a:t>
            </a:r>
            <a:r>
              <a:rPr sz="1200" spc="-5"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subnet only and</a:t>
            </a:r>
            <a:r>
              <a:rPr sz="1200" u="sng" spc="-35" dirty="0">
                <a:solidFill>
                  <a:srgbClr val="0563C1"/>
                </a:solidFill>
                <a:uFill>
                  <a:solidFill>
                    <a:srgbClr val="0563C1"/>
                  </a:solidFill>
                </a:uFill>
                <a:latin typeface="Times New Roman"/>
                <a:cs typeface="Times New Roman"/>
              </a:rPr>
              <a:t> </a:t>
            </a:r>
            <a:r>
              <a:rPr sz="1200" u="sng" spc="-5" dirty="0">
                <a:solidFill>
                  <a:srgbClr val="0563C1"/>
                </a:solidFill>
                <a:uFill>
                  <a:solidFill>
                    <a:srgbClr val="0563C1"/>
                  </a:solidFill>
                </a:uFill>
                <a:latin typeface="Times New Roman"/>
                <a:cs typeface="Times New Roman"/>
              </a:rPr>
              <a:t>AWS </a:t>
            </a:r>
            <a:r>
              <a:rPr sz="1200" spc="-5" dirty="0">
                <a:solidFill>
                  <a:srgbClr val="0563C1"/>
                </a:solidFill>
                <a:latin typeface="Times New Roman"/>
                <a:cs typeface="Times New Roman"/>
              </a:rPr>
              <a:t> </a:t>
            </a:r>
            <a:r>
              <a:rPr lang="en-US" sz="1200" u="sng" spc="-5" dirty="0">
                <a:solidFill>
                  <a:srgbClr val="0563C1"/>
                </a:solidFill>
                <a:uFill>
                  <a:solidFill>
                    <a:srgbClr val="0563C1"/>
                  </a:solidFill>
                </a:uFill>
                <a:latin typeface="Times New Roman"/>
                <a:cs typeface="Times New Roman"/>
              </a:rPr>
              <a:t>S</a:t>
            </a:r>
            <a:r>
              <a:rPr sz="1200" u="sng" spc="-5" dirty="0">
                <a:solidFill>
                  <a:srgbClr val="0563C1"/>
                </a:solidFill>
                <a:uFill>
                  <a:solidFill>
                    <a:srgbClr val="0563C1"/>
                  </a:solidFill>
                </a:uFill>
                <a:latin typeface="Times New Roman"/>
                <a:cs typeface="Times New Roman"/>
              </a:rPr>
              <a:t>ite-to-</a:t>
            </a:r>
            <a:r>
              <a:rPr lang="en-US" sz="1200" u="sng" spc="-5" dirty="0">
                <a:solidFill>
                  <a:srgbClr val="0563C1"/>
                </a:solidFill>
                <a:uFill>
                  <a:solidFill>
                    <a:srgbClr val="0563C1"/>
                  </a:solidFill>
                </a:uFill>
                <a:latin typeface="Times New Roman"/>
                <a:cs typeface="Times New Roman"/>
              </a:rPr>
              <a:t>S</a:t>
            </a:r>
            <a:r>
              <a:rPr sz="1200" u="sng" spc="-5" dirty="0">
                <a:solidFill>
                  <a:srgbClr val="0563C1"/>
                </a:solidFill>
                <a:uFill>
                  <a:solidFill>
                    <a:srgbClr val="0563C1"/>
                  </a:solidFill>
                </a:uFill>
                <a:latin typeface="Times New Roman"/>
                <a:cs typeface="Times New Roman"/>
              </a:rPr>
              <a:t>ite </a:t>
            </a:r>
            <a:r>
              <a:rPr sz="1200" u="sng" dirty="0">
                <a:solidFill>
                  <a:srgbClr val="0563C1"/>
                </a:solidFill>
                <a:uFill>
                  <a:solidFill>
                    <a:srgbClr val="0563C1"/>
                  </a:solidFill>
                </a:uFill>
                <a:latin typeface="Times New Roman"/>
                <a:cs typeface="Times New Roman"/>
              </a:rPr>
              <a:t>VPN </a:t>
            </a:r>
            <a:r>
              <a:rPr sz="1200" dirty="0">
                <a:solidFill>
                  <a:srgbClr val="0563C1"/>
                </a:solidFill>
                <a:latin typeface="Times New Roman"/>
                <a:cs typeface="Times New Roman"/>
              </a:rPr>
              <a:t> </a:t>
            </a:r>
            <a:r>
              <a:rPr sz="1200" u="sng" spc="-5" dirty="0">
                <a:solidFill>
                  <a:srgbClr val="0563C1"/>
                </a:solidFill>
                <a:uFill>
                  <a:solidFill>
                    <a:srgbClr val="0563C1"/>
                  </a:solidFill>
                </a:uFill>
                <a:latin typeface="Times New Roman"/>
                <a:cs typeface="Times New Roman"/>
              </a:rPr>
              <a:t>access</a:t>
            </a:r>
            <a:endParaRPr sz="1200" dirty="0">
              <a:latin typeface="Times New Roman"/>
              <a:cs typeface="Times New Roman"/>
            </a:endParaRPr>
          </a:p>
        </p:txBody>
      </p:sp>
      <p:sp>
        <p:nvSpPr>
          <p:cNvPr id="22" name="object 22"/>
          <p:cNvSpPr/>
          <p:nvPr/>
        </p:nvSpPr>
        <p:spPr>
          <a:xfrm>
            <a:off x="251523" y="2096306"/>
            <a:ext cx="484505" cy="503188"/>
          </a:xfrm>
          <a:prstGeom prst="rect">
            <a:avLst/>
          </a:prstGeom>
          <a:blipFill>
            <a:blip r:embed="rId6" cstate="print"/>
            <a:stretch>
              <a:fillRect/>
            </a:stretch>
          </a:blipFill>
        </p:spPr>
        <p:txBody>
          <a:bodyPr wrap="square" lIns="0" tIns="0" rIns="0" bIns="0" rtlCol="0"/>
          <a:lstStyle/>
          <a:p>
            <a:endParaRPr/>
          </a:p>
        </p:txBody>
      </p:sp>
      <p:sp>
        <p:nvSpPr>
          <p:cNvPr id="24" name="object 24"/>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3</a:t>
            </a:fld>
            <a:endParaRPr b="0" i="0" dirty="0">
              <a:latin typeface="Carlito"/>
              <a:cs typeface="Carlito"/>
            </a:endParaRPr>
          </a:p>
        </p:txBody>
      </p:sp>
      <p:sp>
        <p:nvSpPr>
          <p:cNvPr id="11" name="CaixaDeTexto 10">
            <a:extLst>
              <a:ext uri="{FF2B5EF4-FFF2-40B4-BE49-F238E27FC236}">
                <a16:creationId xmlns:a16="http://schemas.microsoft.com/office/drawing/2014/main" id="{FE75DBF9-56CD-48EC-B75D-F67CEB962624}"/>
              </a:ext>
            </a:extLst>
          </p:cNvPr>
          <p:cNvSpPr txBox="1"/>
          <p:nvPr/>
        </p:nvSpPr>
        <p:spPr>
          <a:xfrm>
            <a:off x="531969" y="2511055"/>
            <a:ext cx="1441485"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Você sabia?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487002" y="1376420"/>
            <a:ext cx="6599598" cy="613438"/>
          </a:xfrm>
          <a:prstGeom prst="rect">
            <a:avLst/>
          </a:prstGeom>
        </p:spPr>
        <p:txBody>
          <a:bodyPr vert="horz" wrap="square" lIns="0" tIns="5080" rIns="0" bIns="0" rtlCol="0">
            <a:spAutoFit/>
          </a:bodyPr>
          <a:lstStyle/>
          <a:p>
            <a:pPr marL="12700" marR="5080">
              <a:lnSpc>
                <a:spcPct val="102000"/>
              </a:lnSpc>
              <a:spcBef>
                <a:spcPts val="40"/>
              </a:spcBef>
            </a:pPr>
            <a:r>
              <a:rPr lang="pt-BR" sz="2000" b="1" spc="-90" dirty="0">
                <a:latin typeface="Arial" panose="020B0604020202020204" pitchFamily="34" charset="0"/>
                <a:cs typeface="Arial" panose="020B0604020202020204" pitchFamily="34" charset="0"/>
              </a:rPr>
              <a:t>Use um assistente de VPC para criar um VPC com </a:t>
            </a:r>
            <a:r>
              <a:rPr lang="pt-BR" sz="2000" b="1" spc="-90" dirty="0" err="1">
                <a:latin typeface="Arial" panose="020B0604020202020204" pitchFamily="34" charset="0"/>
                <a:cs typeface="Arial" panose="020B0604020202020204" pitchFamily="34" charset="0"/>
              </a:rPr>
              <a:t>sub-redes</a:t>
            </a:r>
            <a:r>
              <a:rPr lang="pt-BR" sz="2000" b="1" spc="-90" dirty="0">
                <a:latin typeface="Arial" panose="020B0604020202020204" pitchFamily="34" charset="0"/>
                <a:cs typeface="Arial" panose="020B0604020202020204" pitchFamily="34" charset="0"/>
              </a:rPr>
              <a:t> pública </a:t>
            </a:r>
            <a:r>
              <a:rPr lang="pt-BR" sz="2000" b="1" spc="-90">
                <a:latin typeface="Arial" panose="020B0604020202020204" pitchFamily="34" charset="0"/>
                <a:cs typeface="Arial" panose="020B0604020202020204" pitchFamily="34" charset="0"/>
              </a:rPr>
              <a:t>e privada</a:t>
            </a:r>
            <a:endParaRPr sz="2000" dirty="0">
              <a:latin typeface="Arial" panose="020B0604020202020204" pitchFamily="34" charset="0"/>
              <a:cs typeface="Arial" panose="020B0604020202020204" pitchFamily="34" charset="0"/>
            </a:endParaRPr>
          </a:p>
        </p:txBody>
      </p:sp>
      <p:sp>
        <p:nvSpPr>
          <p:cNvPr id="8" name="object 8"/>
          <p:cNvSpPr txBox="1"/>
          <p:nvPr/>
        </p:nvSpPr>
        <p:spPr>
          <a:xfrm>
            <a:off x="304800" y="2335014"/>
            <a:ext cx="7303812" cy="751488"/>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pitchFamily="34" charset="0"/>
                <a:cs typeface="Arial" panose="020B0604020202020204" pitchFamily="34" charset="0"/>
              </a:rPr>
              <a:t>Steps:</a:t>
            </a:r>
          </a:p>
          <a:p>
            <a:pPr marL="469900" indent="-228600">
              <a:lnSpc>
                <a:spcPct val="100000"/>
              </a:lnSpc>
              <a:spcBef>
                <a:spcPts val="25"/>
              </a:spcBef>
              <a:buAutoNum type="arabicPeriod"/>
              <a:tabLst>
                <a:tab pos="469900" algn="l"/>
                <a:tab pos="4973320" algn="l"/>
              </a:tabLst>
            </a:pPr>
            <a:r>
              <a:rPr lang="pt-BR" sz="1200" dirty="0">
                <a:latin typeface="Arial" panose="020B0604020202020204" pitchFamily="34" charset="0"/>
                <a:cs typeface="Arial" panose="020B0604020202020204" pitchFamily="34" charset="0"/>
              </a:rPr>
              <a:t>Navegue até o painel VPC e clique no botão azul </a:t>
            </a:r>
            <a:r>
              <a:rPr lang="pt-BR" sz="1200" b="1" dirty="0" err="1">
                <a:solidFill>
                  <a:srgbClr val="0070C0"/>
                </a:solidFill>
                <a:latin typeface="Arial" panose="020B0604020202020204" pitchFamily="34" charset="0"/>
                <a:cs typeface="Arial" panose="020B0604020202020204" pitchFamily="34" charset="0"/>
              </a:rPr>
              <a:t>Launch</a:t>
            </a:r>
            <a:r>
              <a:rPr lang="pt-BR" sz="1200" b="1" dirty="0">
                <a:solidFill>
                  <a:srgbClr val="0070C0"/>
                </a:solidFill>
                <a:latin typeface="Arial" panose="020B0604020202020204" pitchFamily="34" charset="0"/>
                <a:cs typeface="Arial" panose="020B0604020202020204" pitchFamily="34" charset="0"/>
              </a:rPr>
              <a:t> VPC </a:t>
            </a:r>
            <a:r>
              <a:rPr lang="pt-BR" sz="1200" b="1" dirty="0" err="1">
                <a:solidFill>
                  <a:srgbClr val="0070C0"/>
                </a:solidFill>
                <a:latin typeface="Arial" panose="020B0604020202020204" pitchFamily="34" charset="0"/>
                <a:cs typeface="Arial" panose="020B0604020202020204" pitchFamily="34" charset="0"/>
              </a:rPr>
              <a:t>Wizard</a:t>
            </a:r>
            <a:r>
              <a:rPr lang="en-US" sz="1200" b="1" dirty="0">
                <a:solidFill>
                  <a:srgbClr val="0070C0"/>
                </a:solidFill>
                <a:latin typeface="Arial" panose="020B0604020202020204" pitchFamily="34" charset="0"/>
                <a:cs typeface="Arial" panose="020B0604020202020204" pitchFamily="34" charset="0"/>
              </a:rPr>
              <a:t> </a:t>
            </a:r>
            <a:r>
              <a:rPr lang="pt-BR" sz="1200" dirty="0">
                <a:latin typeface="Arial" panose="020B0604020202020204" pitchFamily="34" charset="0"/>
                <a:cs typeface="Arial" panose="020B0604020202020204" pitchFamily="34" charset="0"/>
              </a:rPr>
              <a:t>no topo da página</a:t>
            </a:r>
            <a:r>
              <a:rPr sz="1200" dirty="0">
                <a:latin typeface="Arial" panose="020B0604020202020204" pitchFamily="34" charset="0"/>
                <a:cs typeface="Arial" panose="020B0604020202020204" pitchFamily="34" charset="0"/>
              </a:rPr>
              <a:t>.</a:t>
            </a:r>
          </a:p>
          <a:p>
            <a:pPr marL="469900" indent="-228600">
              <a:lnSpc>
                <a:spcPct val="100000"/>
              </a:lnSpc>
              <a:spcBef>
                <a:spcPts val="20"/>
              </a:spcBef>
              <a:buFont typeface="Carlito"/>
              <a:buAutoNum type="arabicPeriod"/>
              <a:tabLst>
                <a:tab pos="469900" algn="l"/>
              </a:tabLst>
            </a:pPr>
            <a:r>
              <a:rPr lang="pt-BR" sz="1200" dirty="0">
                <a:latin typeface="Arial" panose="020B0604020202020204" pitchFamily="34" charset="0"/>
                <a:cs typeface="Arial" panose="020B0604020202020204" pitchFamily="34" charset="0"/>
              </a:rPr>
              <a:t>Selecione o botão </a:t>
            </a:r>
            <a:r>
              <a:rPr lang="pt-BR" sz="1200" b="1" dirty="0">
                <a:latin typeface="Arial" panose="020B0604020202020204" pitchFamily="34" charset="0"/>
                <a:cs typeface="Arial" panose="020B0604020202020204" pitchFamily="34" charset="0"/>
              </a:rPr>
              <a:t>VPC </a:t>
            </a:r>
            <a:r>
              <a:rPr lang="pt-BR" sz="1200" b="1" dirty="0" err="1">
                <a:latin typeface="Arial" panose="020B0604020202020204" pitchFamily="34" charset="0"/>
                <a:cs typeface="Arial" panose="020B0604020202020204" pitchFamily="34" charset="0"/>
              </a:rPr>
              <a:t>configuration</a:t>
            </a:r>
            <a:r>
              <a:rPr lang="pt-BR" sz="1200" dirty="0">
                <a:latin typeface="Arial" panose="020B0604020202020204" pitchFamily="34" charset="0"/>
                <a:cs typeface="Arial" panose="020B0604020202020204" pitchFamily="34" charset="0"/>
              </a:rPr>
              <a:t>. Navegue para o lado esquerdo da página, selecione a opção para o VPC</a:t>
            </a:r>
            <a:endParaRPr sz="1200" dirty="0">
              <a:latin typeface="Arial" panose="020B0604020202020204" pitchFamily="34" charset="0"/>
              <a:cs typeface="Arial" panose="020B0604020202020204" pitchFamily="34" charset="0"/>
            </a:endParaRPr>
          </a:p>
        </p:txBody>
      </p:sp>
      <p:sp>
        <p:nvSpPr>
          <p:cNvPr id="9" name="object 9"/>
          <p:cNvSpPr txBox="1"/>
          <p:nvPr/>
        </p:nvSpPr>
        <p:spPr>
          <a:xfrm>
            <a:off x="693665" y="3161254"/>
            <a:ext cx="3324225" cy="763158"/>
          </a:xfrm>
          <a:prstGeom prst="rect">
            <a:avLst/>
          </a:prstGeom>
        </p:spPr>
        <p:txBody>
          <a:bodyPr vert="horz" wrap="square" lIns="0" tIns="9525" rIns="0" bIns="0" rtlCol="0">
            <a:spAutoFit/>
          </a:bodyPr>
          <a:lstStyle/>
          <a:p>
            <a:pPr marL="12700" marR="5080">
              <a:lnSpc>
                <a:spcPct val="101699"/>
              </a:lnSpc>
              <a:spcBef>
                <a:spcPts val="75"/>
              </a:spcBef>
            </a:pPr>
            <a:r>
              <a:rPr lang="pt-BR" sz="1200" dirty="0">
                <a:latin typeface="Trebuchet MS"/>
                <a:cs typeface="Trebuchet MS"/>
              </a:rPr>
              <a:t>com </a:t>
            </a:r>
            <a:r>
              <a:rPr lang="pt-BR" sz="1200" dirty="0" err="1">
                <a:latin typeface="Trebuchet MS"/>
                <a:cs typeface="Trebuchet MS"/>
              </a:rPr>
              <a:t>sub-redes</a:t>
            </a:r>
            <a:r>
              <a:rPr lang="pt-BR" sz="1200" dirty="0">
                <a:latin typeface="Trebuchet MS"/>
                <a:cs typeface="Trebuchet MS"/>
              </a:rPr>
              <a:t> públicas e privadas. Reserve um momento e leia os detalhes sobre esta opção. Observe que você configurará um VPC com uma rede /16 e duas </a:t>
            </a:r>
            <a:r>
              <a:rPr lang="pt-BR" sz="1200" dirty="0" err="1">
                <a:latin typeface="Trebuchet MS"/>
                <a:cs typeface="Trebuchet MS"/>
              </a:rPr>
              <a:t>sub-redes</a:t>
            </a:r>
            <a:r>
              <a:rPr lang="pt-BR" sz="1200" dirty="0">
                <a:latin typeface="Trebuchet MS"/>
                <a:cs typeface="Trebuchet MS"/>
              </a:rPr>
              <a:t> /24.</a:t>
            </a:r>
            <a:endParaRPr sz="1200" dirty="0">
              <a:latin typeface="Carlito"/>
              <a:cs typeface="Carlito"/>
            </a:endParaRPr>
          </a:p>
        </p:txBody>
      </p:sp>
      <p:sp>
        <p:nvSpPr>
          <p:cNvPr id="12" name="object 12"/>
          <p:cNvSpPr txBox="1"/>
          <p:nvPr/>
        </p:nvSpPr>
        <p:spPr>
          <a:xfrm>
            <a:off x="744782" y="6225427"/>
            <a:ext cx="6546215" cy="2857500"/>
          </a:xfrm>
          <a:prstGeom prst="rect">
            <a:avLst/>
          </a:prstGeom>
        </p:spPr>
        <p:txBody>
          <a:bodyPr vert="horz" wrap="square" lIns="0" tIns="12700" rIns="0" bIns="0" rtlCol="0">
            <a:spAutoFit/>
          </a:bodyPr>
          <a:lstStyle/>
          <a:p>
            <a:pPr marL="241300" indent="-228600">
              <a:lnSpc>
                <a:spcPct val="100000"/>
              </a:lnSpc>
              <a:spcBef>
                <a:spcPts val="100"/>
              </a:spcBef>
              <a:buAutoNum type="arabicPeriod" startAt="3"/>
              <a:tabLst>
                <a:tab pos="241300" algn="l"/>
              </a:tabLst>
            </a:pPr>
            <a:r>
              <a:rPr lang="pt-BR" sz="1200" dirty="0">
                <a:latin typeface="Carlito"/>
                <a:cs typeface="Carlito"/>
              </a:rPr>
              <a:t>Clique em </a:t>
            </a:r>
            <a:r>
              <a:rPr lang="pt-BR" sz="1200" b="1" dirty="0">
                <a:latin typeface="Carlito"/>
                <a:cs typeface="Carlito"/>
              </a:rPr>
              <a:t>VPC</a:t>
            </a:r>
            <a:r>
              <a:rPr lang="pt-BR" sz="1200" dirty="0">
                <a:latin typeface="Carlito"/>
                <a:cs typeface="Carlito"/>
              </a:rPr>
              <a:t>,</a:t>
            </a:r>
            <a:endParaRPr sz="1200" dirty="0">
              <a:latin typeface="Carlito"/>
              <a:cs typeface="Carlito"/>
            </a:endParaRPr>
          </a:p>
          <a:p>
            <a:pPr marL="241300" indent="-228600">
              <a:lnSpc>
                <a:spcPct val="100000"/>
              </a:lnSpc>
              <a:spcBef>
                <a:spcPts val="20"/>
              </a:spcBef>
              <a:buFont typeface="Carlito"/>
              <a:buAutoNum type="arabicPeriod" startAt="3"/>
              <a:tabLst>
                <a:tab pos="241300" algn="l"/>
              </a:tabLst>
            </a:pPr>
            <a:r>
              <a:rPr lang="pt-BR" sz="1200" b="1" spc="-70" dirty="0">
                <a:latin typeface="Trebuchet MS"/>
                <a:cs typeface="Trebuchet MS"/>
              </a:rPr>
              <a:t>VPC</a:t>
            </a:r>
            <a:r>
              <a:rPr lang="pt-BR" sz="1200" spc="-70" dirty="0">
                <a:latin typeface="Trebuchet MS"/>
                <a:cs typeface="Trebuchet MS"/>
              </a:rPr>
              <a:t> com </a:t>
            </a:r>
            <a:r>
              <a:rPr lang="pt-BR" sz="1200" spc="-70" dirty="0" err="1">
                <a:latin typeface="Trebuchet MS"/>
                <a:cs typeface="Trebuchet MS"/>
              </a:rPr>
              <a:t>sub-redes</a:t>
            </a:r>
            <a:r>
              <a:rPr lang="pt-BR" sz="1200" spc="-70" dirty="0">
                <a:latin typeface="Trebuchet MS"/>
                <a:cs typeface="Trebuchet MS"/>
              </a:rPr>
              <a:t> públicas e privadas</a:t>
            </a:r>
          </a:p>
          <a:p>
            <a:pPr marL="698500" lvl="1" indent="-228600">
              <a:spcBef>
                <a:spcPts val="20"/>
              </a:spcBef>
              <a:buFont typeface="Carlito"/>
              <a:buAutoNum type="alphaLcPeriod"/>
              <a:tabLst>
                <a:tab pos="241300" algn="l"/>
              </a:tabLst>
            </a:pPr>
            <a:r>
              <a:rPr lang="pt-BR" sz="1200" dirty="0">
                <a:latin typeface="Carlito"/>
                <a:cs typeface="Carlito"/>
              </a:rPr>
              <a:t>Dê ao seu VPC o nome de </a:t>
            </a:r>
            <a:r>
              <a:rPr lang="pt-BR" sz="1200" b="1" dirty="0" err="1">
                <a:latin typeface="Carlito"/>
                <a:cs typeface="Carlito"/>
              </a:rPr>
              <a:t>BitBeat</a:t>
            </a:r>
            <a:r>
              <a:rPr lang="pt-BR" sz="1200" b="1" dirty="0">
                <a:latin typeface="Carlito"/>
                <a:cs typeface="Carlito"/>
              </a:rPr>
              <a:t> 200 VPC</a:t>
            </a:r>
            <a:r>
              <a:rPr lang="pt-BR" sz="1200" dirty="0">
                <a:latin typeface="Carlito"/>
                <a:cs typeface="Carlito"/>
              </a:rPr>
              <a:t> na caixa de nome</a:t>
            </a:r>
            <a:r>
              <a:rPr sz="1200" spc="-5" dirty="0">
                <a:latin typeface="Carlito"/>
                <a:cs typeface="Carlito"/>
              </a:rPr>
              <a:t>.</a:t>
            </a:r>
            <a:endParaRPr sz="1200" dirty="0">
              <a:latin typeface="Carlito"/>
              <a:cs typeface="Carlito"/>
            </a:endParaRPr>
          </a:p>
          <a:p>
            <a:pPr marL="697865" marR="270510" lvl="1" indent="-228600">
              <a:lnSpc>
                <a:spcPct val="101699"/>
              </a:lnSpc>
              <a:buAutoNum type="alphaLcPeriod"/>
              <a:tabLst>
                <a:tab pos="698500" algn="l"/>
              </a:tabLst>
            </a:pPr>
            <a:r>
              <a:rPr lang="pt-BR" sz="1200" spc="-5" dirty="0">
                <a:latin typeface="Carlito"/>
                <a:cs typeface="Carlito"/>
              </a:rPr>
              <a:t>Certifique-se de que suas </a:t>
            </a:r>
            <a:r>
              <a:rPr lang="pt-BR" sz="1200" spc="-5" dirty="0" err="1">
                <a:latin typeface="Carlito"/>
                <a:cs typeface="Carlito"/>
              </a:rPr>
              <a:t>sub-redes</a:t>
            </a:r>
            <a:r>
              <a:rPr lang="pt-BR" sz="1200" spc="-5" dirty="0">
                <a:latin typeface="Carlito"/>
                <a:cs typeface="Carlito"/>
              </a:rPr>
              <a:t> públicas e privadas tenham os nomes da </a:t>
            </a:r>
            <a:r>
              <a:rPr lang="pt-BR" sz="1200" spc="-5" dirty="0" err="1">
                <a:latin typeface="Carlito"/>
                <a:cs typeface="Carlito"/>
              </a:rPr>
              <a:t>sub-rede</a:t>
            </a:r>
            <a:r>
              <a:rPr lang="pt-BR" sz="1200" spc="-5" dirty="0">
                <a:latin typeface="Carlito"/>
                <a:cs typeface="Carlito"/>
              </a:rPr>
              <a:t> pública 1 e da </a:t>
            </a:r>
            <a:r>
              <a:rPr lang="pt-BR" sz="1200" spc="-5" dirty="0" err="1">
                <a:latin typeface="Carlito"/>
                <a:cs typeface="Carlito"/>
              </a:rPr>
              <a:t>sub-rede</a:t>
            </a:r>
            <a:r>
              <a:rPr lang="pt-BR" sz="1200" spc="-5" dirty="0">
                <a:latin typeface="Carlito"/>
                <a:cs typeface="Carlito"/>
              </a:rPr>
              <a:t> privada 1. Modifique o CIDR IPv4 de sua </a:t>
            </a:r>
            <a:r>
              <a:rPr lang="pt-BR" sz="1200" spc="-5" dirty="0" err="1">
                <a:latin typeface="Carlito"/>
                <a:cs typeface="Carlito"/>
              </a:rPr>
              <a:t>sub-rede</a:t>
            </a:r>
            <a:r>
              <a:rPr lang="pt-BR" sz="1200" spc="-5" dirty="0">
                <a:latin typeface="Carlito"/>
                <a:cs typeface="Carlito"/>
              </a:rPr>
              <a:t> pública e privada: * </a:t>
            </a:r>
            <a:r>
              <a:rPr lang="pt-BR" sz="1200" b="1" spc="-5" dirty="0">
                <a:latin typeface="Carlito"/>
                <a:cs typeface="Carlito"/>
              </a:rPr>
              <a:t>para 10.0.1.0/24 e 10.0.2.0/24</a:t>
            </a:r>
            <a:r>
              <a:rPr lang="pt-BR" sz="1200" spc="-5" dirty="0">
                <a:latin typeface="Carlito"/>
                <a:cs typeface="Carlito"/>
              </a:rPr>
              <a:t>.</a:t>
            </a:r>
            <a:endParaRPr sz="1200" dirty="0">
              <a:latin typeface="Carlito"/>
              <a:cs typeface="Carlito"/>
            </a:endParaRPr>
          </a:p>
          <a:p>
            <a:pPr marL="240665">
              <a:lnSpc>
                <a:spcPct val="100000"/>
              </a:lnSpc>
              <a:spcBef>
                <a:spcPts val="385"/>
              </a:spcBef>
              <a:tabLst>
                <a:tab pos="3644265" algn="l"/>
              </a:tabLst>
            </a:pPr>
            <a:r>
              <a:rPr lang="pt-BR" sz="1200" i="1" spc="-5" dirty="0">
                <a:latin typeface="Carlito"/>
                <a:cs typeface="Carlito"/>
              </a:rPr>
              <a:t>(Nota: Ignore a                                                                     mensagem. Ele desaparecerá assim que você modificar corretamente suas </a:t>
            </a:r>
            <a:r>
              <a:rPr lang="pt-BR" sz="1200" i="1" spc="-5" dirty="0" err="1">
                <a:latin typeface="Carlito"/>
                <a:cs typeface="Carlito"/>
              </a:rPr>
              <a:t>sub-redes</a:t>
            </a:r>
            <a:r>
              <a:rPr lang="pt-BR" sz="1200" i="1" spc="-5" dirty="0">
                <a:latin typeface="Carlito"/>
                <a:cs typeface="Carlito"/>
              </a:rPr>
              <a:t> com os endereços de </a:t>
            </a:r>
            <a:r>
              <a:rPr lang="pt-BR" sz="1200" i="1" spc="-5" dirty="0" err="1">
                <a:latin typeface="Carlito"/>
                <a:cs typeface="Carlito"/>
              </a:rPr>
              <a:t>sub-rede</a:t>
            </a:r>
            <a:r>
              <a:rPr lang="pt-BR" sz="1200" i="1" spc="-5" dirty="0">
                <a:latin typeface="Carlito"/>
                <a:cs typeface="Carlito"/>
              </a:rPr>
              <a:t> corretos.)</a:t>
            </a:r>
            <a:endParaRPr sz="1200" dirty="0">
              <a:latin typeface="Carlito"/>
              <a:cs typeface="Carlito"/>
            </a:endParaRPr>
          </a:p>
          <a:p>
            <a:pPr marL="241300" indent="-228600">
              <a:lnSpc>
                <a:spcPct val="100000"/>
              </a:lnSpc>
              <a:spcBef>
                <a:spcPts val="20"/>
              </a:spcBef>
              <a:buAutoNum type="arabicPeriod" startAt="5"/>
              <a:tabLst>
                <a:tab pos="241300" algn="l"/>
              </a:tabLst>
            </a:pPr>
            <a:r>
              <a:rPr lang="pt-BR" sz="1200" dirty="0">
                <a:latin typeface="Carlito"/>
                <a:cs typeface="Carlito"/>
              </a:rPr>
              <a:t>Clique em </a:t>
            </a:r>
            <a:r>
              <a:rPr sz="1200" b="1" dirty="0">
                <a:solidFill>
                  <a:srgbClr val="4472C4"/>
                </a:solidFill>
                <a:latin typeface="Carlito"/>
                <a:cs typeface="Carlito"/>
              </a:rPr>
              <a:t>Use a NAT instance </a:t>
            </a:r>
            <a:r>
              <a:rPr sz="1200" b="1" spc="-5" dirty="0">
                <a:solidFill>
                  <a:srgbClr val="4472C4"/>
                </a:solidFill>
                <a:latin typeface="Carlito"/>
                <a:cs typeface="Carlito"/>
              </a:rPr>
              <a:t>instead </a:t>
            </a:r>
            <a:r>
              <a:rPr sz="1200" dirty="0">
                <a:latin typeface="Carlito"/>
                <a:cs typeface="Carlito"/>
              </a:rPr>
              <a:t>link, </a:t>
            </a:r>
            <a:r>
              <a:rPr lang="pt-BR" sz="1200" dirty="0">
                <a:latin typeface="Carlito"/>
                <a:cs typeface="Carlito"/>
              </a:rPr>
              <a:t>e então clique </a:t>
            </a:r>
            <a:r>
              <a:rPr sz="1200" dirty="0">
                <a:solidFill>
                  <a:srgbClr val="FFFFFF"/>
                </a:solidFill>
                <a:latin typeface="Carlito"/>
                <a:cs typeface="Carlito"/>
              </a:rPr>
              <a:t>Create</a:t>
            </a:r>
            <a:r>
              <a:rPr sz="1200" spc="-20" dirty="0">
                <a:solidFill>
                  <a:srgbClr val="FFFFFF"/>
                </a:solidFill>
                <a:latin typeface="Carlito"/>
                <a:cs typeface="Carlito"/>
              </a:rPr>
              <a:t> </a:t>
            </a:r>
            <a:r>
              <a:rPr sz="1200" dirty="0">
                <a:solidFill>
                  <a:srgbClr val="FFFFFF"/>
                </a:solidFill>
                <a:latin typeface="Carlito"/>
                <a:cs typeface="Carlito"/>
              </a:rPr>
              <a:t>VPC</a:t>
            </a:r>
            <a:r>
              <a:rPr sz="1200" dirty="0">
                <a:latin typeface="Carlito"/>
                <a:cs typeface="Carlito"/>
              </a:rPr>
              <a:t>.</a:t>
            </a:r>
          </a:p>
          <a:p>
            <a:pPr>
              <a:lnSpc>
                <a:spcPct val="100000"/>
              </a:lnSpc>
            </a:pPr>
            <a:endParaRPr sz="1200" dirty="0">
              <a:latin typeface="Carlito"/>
              <a:cs typeface="Carlito"/>
            </a:endParaRPr>
          </a:p>
          <a:p>
            <a:pPr marL="12700" marR="5080">
              <a:lnSpc>
                <a:spcPct val="101699"/>
              </a:lnSpc>
            </a:pPr>
            <a:r>
              <a:rPr lang="pt-BR" sz="1200" dirty="0">
                <a:latin typeface="Carlito"/>
                <a:cs typeface="Carlito"/>
              </a:rPr>
              <a:t>A criação de seu novo </a:t>
            </a:r>
            <a:r>
              <a:rPr lang="pt-BR" sz="1200" b="1" dirty="0">
                <a:latin typeface="Carlito"/>
                <a:cs typeface="Carlito"/>
              </a:rPr>
              <a:t>VPC </a:t>
            </a:r>
            <a:r>
              <a:rPr lang="pt-BR" sz="1200" b="1" dirty="0" err="1">
                <a:latin typeface="Carlito"/>
                <a:cs typeface="Carlito"/>
              </a:rPr>
              <a:t>BitBeat</a:t>
            </a:r>
            <a:r>
              <a:rPr lang="pt-BR" sz="1200" b="1" dirty="0">
                <a:latin typeface="Carlito"/>
                <a:cs typeface="Carlito"/>
              </a:rPr>
              <a:t> 200 </a:t>
            </a:r>
            <a:r>
              <a:rPr lang="pt-BR" sz="1200" dirty="0">
                <a:latin typeface="Carlito"/>
                <a:cs typeface="Carlito"/>
              </a:rPr>
              <a:t>deve demorar um pouco. Enquanto o VPC está sendo criado, observe os recursos sendo criados na caixa de diálogo durante a criação.</a:t>
            </a:r>
          </a:p>
          <a:p>
            <a:pPr marL="12700" marR="5080">
              <a:lnSpc>
                <a:spcPct val="101699"/>
              </a:lnSpc>
            </a:pPr>
            <a:endParaRPr lang="pt-BR" sz="1200" dirty="0">
              <a:latin typeface="Carlito"/>
              <a:cs typeface="Carlito"/>
            </a:endParaRPr>
          </a:p>
          <a:p>
            <a:pPr marL="12700" marR="5080">
              <a:lnSpc>
                <a:spcPct val="101699"/>
              </a:lnSpc>
            </a:pPr>
            <a:r>
              <a:rPr lang="pt-BR" sz="1200" dirty="0">
                <a:latin typeface="Carlito"/>
                <a:cs typeface="Carlito"/>
              </a:rPr>
              <a:t>O VPC </a:t>
            </a:r>
            <a:r>
              <a:rPr lang="pt-BR" sz="1200" dirty="0" err="1">
                <a:latin typeface="Carlito"/>
                <a:cs typeface="Carlito"/>
              </a:rPr>
              <a:t>Wizard</a:t>
            </a:r>
            <a:r>
              <a:rPr lang="pt-BR" sz="1200" dirty="0">
                <a:latin typeface="Carlito"/>
                <a:cs typeface="Carlito"/>
              </a:rPr>
              <a:t> configura automaticamente suas </a:t>
            </a:r>
            <a:r>
              <a:rPr lang="pt-BR" sz="1200" dirty="0" err="1">
                <a:latin typeface="Carlito"/>
                <a:cs typeface="Carlito"/>
              </a:rPr>
              <a:t>sub-redes</a:t>
            </a:r>
            <a:r>
              <a:rPr lang="pt-BR" sz="1200" dirty="0">
                <a:latin typeface="Carlito"/>
                <a:cs typeface="Carlito"/>
              </a:rPr>
              <a:t> VPC, tabelas de rota, rotas e gateway de Internet (IGW). Com essa seleção, uma instância </a:t>
            </a:r>
            <a:r>
              <a:rPr lang="pt-BR" sz="1200" dirty="0" err="1">
                <a:latin typeface="Carlito"/>
                <a:cs typeface="Carlito"/>
              </a:rPr>
              <a:t>Amazon</a:t>
            </a:r>
            <a:r>
              <a:rPr lang="pt-BR" sz="1200" dirty="0">
                <a:latin typeface="Carlito"/>
                <a:cs typeface="Carlito"/>
              </a:rPr>
              <a:t> EC2 NAT também foi configurada para você.</a:t>
            </a:r>
            <a:endParaRPr sz="1200" dirty="0">
              <a:latin typeface="Carlito"/>
              <a:cs typeface="Carlito"/>
            </a:endParaRPr>
          </a:p>
        </p:txBody>
      </p:sp>
      <p:sp>
        <p:nvSpPr>
          <p:cNvPr id="13" name="object 13"/>
          <p:cNvSpPr/>
          <p:nvPr/>
        </p:nvSpPr>
        <p:spPr>
          <a:xfrm>
            <a:off x="2191477" y="3961913"/>
            <a:ext cx="2304323" cy="205372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981200" y="7422546"/>
            <a:ext cx="2247900" cy="171118"/>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4339297" y="3211351"/>
            <a:ext cx="3079115" cy="797653"/>
          </a:xfrm>
          <a:prstGeom prst="rect">
            <a:avLst/>
          </a:prstGeom>
          <a:ln w="38100">
            <a:solidFill>
              <a:srgbClr val="FFC000"/>
            </a:solidFill>
          </a:ln>
        </p:spPr>
        <p:txBody>
          <a:bodyPr vert="horz" wrap="square" lIns="0" tIns="58419" rIns="0" bIns="0" rtlCol="0">
            <a:spAutoFit/>
          </a:bodyPr>
          <a:lstStyle/>
          <a:p>
            <a:pPr marL="111125">
              <a:lnSpc>
                <a:spcPct val="100000"/>
              </a:lnSpc>
              <a:spcBef>
                <a:spcPts val="459"/>
              </a:spcBef>
            </a:pPr>
            <a:r>
              <a:rPr lang="pt-BR" sz="1200" b="1" dirty="0">
                <a:latin typeface="Trebuchet MS"/>
                <a:cs typeface="Trebuchet MS"/>
              </a:rPr>
              <a:t>Dica profissional:</a:t>
            </a:r>
          </a:p>
          <a:p>
            <a:pPr marL="111125">
              <a:lnSpc>
                <a:spcPct val="100000"/>
              </a:lnSpc>
            </a:pPr>
            <a:r>
              <a:rPr lang="pt-BR" sz="1200" dirty="0">
                <a:latin typeface="Trebuchet MS"/>
                <a:cs typeface="Trebuchet MS"/>
              </a:rPr>
              <a:t>Não exclua seu VPC padrão. Você</a:t>
            </a:r>
          </a:p>
          <a:p>
            <a:pPr marL="111125">
              <a:lnSpc>
                <a:spcPct val="100000"/>
              </a:lnSpc>
            </a:pPr>
            <a:r>
              <a:rPr lang="pt-BR" sz="1200" dirty="0">
                <a:latin typeface="Trebuchet MS"/>
                <a:cs typeface="Trebuchet MS"/>
              </a:rPr>
              <a:t>não terá a capacidade de recriá-lo se você excluí-lo.</a:t>
            </a:r>
            <a:endParaRPr sz="1200" dirty="0">
              <a:latin typeface="Carlito"/>
              <a:cs typeface="Carlito"/>
            </a:endParaRPr>
          </a:p>
        </p:txBody>
      </p:sp>
      <p:sp>
        <p:nvSpPr>
          <p:cNvPr id="16" name="object 16"/>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4</a:t>
            </a:fld>
            <a:endParaRPr b="0" i="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499363" y="3202940"/>
            <a:ext cx="6765925" cy="3610797"/>
          </a:xfrm>
          <a:prstGeom prst="rect">
            <a:avLst/>
          </a:prstGeom>
        </p:spPr>
        <p:txBody>
          <a:bodyPr vert="horz" wrap="square" lIns="0" tIns="13335" rIns="0" bIns="0" rtlCol="0">
            <a:spAutoFit/>
          </a:bodyPr>
          <a:lstStyle/>
          <a:p>
            <a:pPr marL="12700">
              <a:lnSpc>
                <a:spcPct val="100000"/>
              </a:lnSpc>
              <a:spcBef>
                <a:spcPts val="105"/>
              </a:spcBef>
            </a:pPr>
            <a:r>
              <a:rPr lang="pt-BR" sz="1600" b="1" spc="-105" dirty="0">
                <a:latin typeface="Arial" panose="020B0604020202020204" pitchFamily="34" charset="0"/>
                <a:cs typeface="Arial" panose="020B0604020202020204" pitchFamily="34" charset="0"/>
              </a:rPr>
              <a:t>Explorar a atividade </a:t>
            </a:r>
            <a:r>
              <a:rPr lang="pt-BR" sz="1600" b="1" spc="-105" dirty="0" err="1">
                <a:latin typeface="Arial" panose="020B0604020202020204" pitchFamily="34" charset="0"/>
                <a:cs typeface="Arial" panose="020B0604020202020204" pitchFamily="34" charset="0"/>
              </a:rPr>
              <a:t>BitBeat</a:t>
            </a:r>
            <a:r>
              <a:rPr lang="pt-BR" sz="1600" b="1" spc="-105" dirty="0">
                <a:latin typeface="Arial" panose="020B0604020202020204" pitchFamily="34" charset="0"/>
                <a:cs typeface="Arial" panose="020B0604020202020204" pitchFamily="34" charset="0"/>
              </a:rPr>
              <a:t> 200 VPC, parte I</a:t>
            </a:r>
          </a:p>
          <a:p>
            <a:pPr marL="12700">
              <a:lnSpc>
                <a:spcPct val="100000"/>
              </a:lnSpc>
              <a:spcBef>
                <a:spcPts val="105"/>
              </a:spcBef>
            </a:pPr>
            <a:r>
              <a:rPr lang="pt-BR" sz="1200" spc="-5" dirty="0">
                <a:latin typeface="Arial" panose="020B0604020202020204" pitchFamily="34" charset="0"/>
                <a:cs typeface="Arial" panose="020B0604020202020204" pitchFamily="34" charset="0"/>
              </a:rPr>
              <a:t>Agora que você criou seu VPC usando o AWS VPC </a:t>
            </a:r>
            <a:r>
              <a:rPr lang="pt-BR" sz="1200" spc="-5" dirty="0" err="1">
                <a:latin typeface="Arial" panose="020B0604020202020204" pitchFamily="34" charset="0"/>
                <a:cs typeface="Arial" panose="020B0604020202020204" pitchFamily="34" charset="0"/>
              </a:rPr>
              <a:t>Wizard</a:t>
            </a:r>
            <a:r>
              <a:rPr lang="pt-BR" sz="1200" spc="-5" dirty="0">
                <a:latin typeface="Arial" panose="020B0604020202020204" pitchFamily="34" charset="0"/>
                <a:cs typeface="Arial" panose="020B0604020202020204" pitchFamily="34" charset="0"/>
              </a:rPr>
              <a:t>, vamos explorar o VPC e nos aprofundar em alguns de seus atributos</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a:lnSpc>
                <a:spcPct val="100000"/>
              </a:lnSpc>
              <a:spcBef>
                <a:spcPts val="25"/>
              </a:spcBef>
            </a:pPr>
            <a:endParaRPr sz="1200" dirty="0">
              <a:latin typeface="Arial" panose="020B0604020202020204" pitchFamily="34" charset="0"/>
              <a:cs typeface="Arial" panose="020B0604020202020204" pitchFamily="34" charset="0"/>
            </a:endParaRPr>
          </a:p>
          <a:p>
            <a:pPr marL="469900" indent="-228600">
              <a:lnSpc>
                <a:spcPct val="100000"/>
              </a:lnSpc>
              <a:buAutoNum type="arabicPeriod"/>
              <a:tabLst>
                <a:tab pos="469900" algn="l"/>
              </a:tabLst>
            </a:pPr>
            <a:r>
              <a:rPr lang="pt-BR" sz="1200" dirty="0">
                <a:latin typeface="Arial" panose="020B0604020202020204" pitchFamily="34" charset="0"/>
                <a:cs typeface="Arial" panose="020B0604020202020204" pitchFamily="34" charset="0"/>
              </a:rPr>
              <a:t>Na navegação à esquerda, clique em seu </a:t>
            </a:r>
            <a:r>
              <a:rPr sz="1200" b="1" spc="-50" dirty="0">
                <a:latin typeface="Arial" panose="020B0604020202020204" pitchFamily="34" charset="0"/>
                <a:cs typeface="Arial" panose="020B0604020202020204" pitchFamily="34" charset="0"/>
              </a:rPr>
              <a:t>VPCs</a:t>
            </a:r>
            <a:r>
              <a:rPr sz="1200" spc="-5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469900" indent="-228600">
              <a:lnSpc>
                <a:spcPct val="100000"/>
              </a:lnSpc>
              <a:spcBef>
                <a:spcPts val="25"/>
              </a:spcBef>
              <a:buAutoNum type="arabicPeriod"/>
              <a:tabLst>
                <a:tab pos="469900" algn="l"/>
              </a:tabLst>
            </a:pPr>
            <a:r>
              <a:rPr lang="pt-BR" sz="1200" dirty="0">
                <a:latin typeface="Arial" panose="020B0604020202020204" pitchFamily="34" charset="0"/>
                <a:cs typeface="Arial" panose="020B0604020202020204" pitchFamily="34" charset="0"/>
              </a:rPr>
              <a:t>Clique dentro da pequena caixa e realce o </a:t>
            </a:r>
            <a:r>
              <a:rPr sz="1200" b="1" spc="-60" dirty="0" err="1">
                <a:latin typeface="Arial" panose="020B0604020202020204" pitchFamily="34" charset="0"/>
                <a:cs typeface="Arial" panose="020B0604020202020204" pitchFamily="34" charset="0"/>
              </a:rPr>
              <a:t>BitBeat</a:t>
            </a:r>
            <a:r>
              <a:rPr sz="1200" b="1" spc="-60" dirty="0">
                <a:latin typeface="Arial" panose="020B0604020202020204" pitchFamily="34" charset="0"/>
                <a:cs typeface="Arial" panose="020B0604020202020204" pitchFamily="34" charset="0"/>
              </a:rPr>
              <a:t> </a:t>
            </a:r>
            <a:r>
              <a:rPr sz="1200" b="1" spc="-100" dirty="0">
                <a:latin typeface="Arial" panose="020B0604020202020204" pitchFamily="34" charset="0"/>
                <a:cs typeface="Arial" panose="020B0604020202020204" pitchFamily="34" charset="0"/>
              </a:rPr>
              <a:t>200 </a:t>
            </a:r>
            <a:r>
              <a:rPr sz="1200" b="1" spc="-70" dirty="0">
                <a:latin typeface="Arial" panose="020B0604020202020204" pitchFamily="34" charset="0"/>
                <a:cs typeface="Arial" panose="020B0604020202020204" pitchFamily="34" charset="0"/>
              </a:rPr>
              <a:t>VPC </a:t>
            </a:r>
            <a:r>
              <a:rPr lang="pt-BR" sz="1200" spc="-5" dirty="0">
                <a:latin typeface="Arial" panose="020B0604020202020204" pitchFamily="34" charset="0"/>
                <a:cs typeface="Arial" panose="020B0604020202020204" pitchFamily="34" charset="0"/>
              </a:rPr>
              <a:t>você acabou de criar</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469900" indent="-228600">
              <a:lnSpc>
                <a:spcPct val="100000"/>
              </a:lnSpc>
              <a:spcBef>
                <a:spcPts val="20"/>
              </a:spcBef>
              <a:buAutoNum type="arabicPeriod"/>
              <a:tabLst>
                <a:tab pos="469900" algn="l"/>
              </a:tabLst>
            </a:pPr>
            <a:r>
              <a:rPr lang="pt-BR" sz="1200" spc="-5" dirty="0">
                <a:latin typeface="Arial" panose="020B0604020202020204" pitchFamily="34" charset="0"/>
                <a:cs typeface="Arial" panose="020B0604020202020204" pitchFamily="34" charset="0"/>
              </a:rPr>
              <a:t>Reserve um momento para revisar as informações sobre este VPC</a:t>
            </a:r>
            <a:r>
              <a:rPr sz="1200"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Certifique-se de ter um </a:t>
            </a:r>
            <a:r>
              <a:rPr sz="1200" b="1" spc="-75" dirty="0">
                <a:latin typeface="Arial" panose="020B0604020202020204" pitchFamily="34" charset="0"/>
                <a:cs typeface="Arial" panose="020B0604020202020204" pitchFamily="34" charset="0"/>
              </a:rPr>
              <a:t>VPC </a:t>
            </a:r>
            <a:r>
              <a:rPr sz="1200" b="1" spc="-20" dirty="0">
                <a:latin typeface="Arial" panose="020B0604020202020204" pitchFamily="34" charset="0"/>
                <a:cs typeface="Arial" panose="020B0604020202020204" pitchFamily="34" charset="0"/>
              </a:rPr>
              <a:t>ID </a:t>
            </a:r>
            <a:r>
              <a:rPr lang="pt-BR" sz="1200" dirty="0">
                <a:latin typeface="Arial" panose="020B0604020202020204" pitchFamily="34" charset="0"/>
                <a:cs typeface="Arial" panose="020B0604020202020204" pitchFamily="34" charset="0"/>
              </a:rPr>
              <a:t>e um </a:t>
            </a:r>
            <a:r>
              <a:rPr sz="1200" b="1" spc="-60" dirty="0">
                <a:latin typeface="Arial" panose="020B0604020202020204" pitchFamily="34" charset="0"/>
                <a:cs typeface="Arial" panose="020B0604020202020204" pitchFamily="34" charset="0"/>
              </a:rPr>
              <a:t>main </a:t>
            </a:r>
            <a:r>
              <a:rPr sz="1200" b="1" spc="-70" dirty="0">
                <a:latin typeface="Arial" panose="020B0604020202020204" pitchFamily="34" charset="0"/>
                <a:cs typeface="Arial" panose="020B0604020202020204" pitchFamily="34" charset="0"/>
              </a:rPr>
              <a:t>route table</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469265" marR="186690" indent="-228600">
              <a:lnSpc>
                <a:spcPct val="101699"/>
              </a:lnSpc>
              <a:buAutoNum type="arabicPeriod" startAt="4"/>
              <a:tabLst>
                <a:tab pos="469900" algn="l"/>
              </a:tabLst>
            </a:pPr>
            <a:r>
              <a:rPr lang="pt-BR" sz="1200" spc="-5" dirty="0">
                <a:latin typeface="Arial" panose="020B0604020202020204" pitchFamily="34" charset="0"/>
                <a:cs typeface="Arial" panose="020B0604020202020204" pitchFamily="34" charset="0"/>
              </a:rPr>
              <a:t>Escreva ou copie/cole o </a:t>
            </a:r>
            <a:r>
              <a:rPr sz="1200" b="1" spc="-75" dirty="0">
                <a:latin typeface="Arial" panose="020B0604020202020204" pitchFamily="34" charset="0"/>
                <a:cs typeface="Arial" panose="020B0604020202020204" pitchFamily="34" charset="0"/>
              </a:rPr>
              <a:t>VPC </a:t>
            </a:r>
            <a:r>
              <a:rPr sz="1200" b="1" spc="-20" dirty="0">
                <a:latin typeface="Arial" panose="020B0604020202020204" pitchFamily="34" charset="0"/>
                <a:cs typeface="Arial" panose="020B0604020202020204" pitchFamily="34" charset="0"/>
              </a:rPr>
              <a:t>ID </a:t>
            </a:r>
            <a:r>
              <a:rPr lang="pt-BR" sz="1200" dirty="0">
                <a:latin typeface="Arial" panose="020B0604020202020204" pitchFamily="34" charset="0"/>
                <a:cs typeface="Arial" panose="020B0604020202020204" pitchFamily="34" charset="0"/>
              </a:rPr>
              <a:t>e</a:t>
            </a:r>
            <a:r>
              <a:rPr sz="1200" dirty="0">
                <a:latin typeface="Arial" panose="020B0604020202020204" pitchFamily="34" charset="0"/>
                <a:cs typeface="Arial" panose="020B0604020202020204" pitchFamily="34" charset="0"/>
              </a:rPr>
              <a:t> </a:t>
            </a:r>
            <a:r>
              <a:rPr sz="1200" b="1" spc="-60" dirty="0">
                <a:latin typeface="Arial" panose="020B0604020202020204" pitchFamily="34" charset="0"/>
                <a:cs typeface="Arial" panose="020B0604020202020204" pitchFamily="34" charset="0"/>
              </a:rPr>
              <a:t>main </a:t>
            </a:r>
            <a:r>
              <a:rPr sz="1200" b="1" spc="-70" dirty="0">
                <a:latin typeface="Arial" panose="020B0604020202020204" pitchFamily="34" charset="0"/>
                <a:cs typeface="Arial" panose="020B0604020202020204" pitchFamily="34" charset="0"/>
              </a:rPr>
              <a:t>route table </a:t>
            </a:r>
            <a:r>
              <a:rPr lang="pt-BR" sz="1200" spc="-5" dirty="0">
                <a:latin typeface="Arial" panose="020B0604020202020204" pitchFamily="34" charset="0"/>
                <a:cs typeface="Arial" panose="020B0604020202020204" pitchFamily="34" charset="0"/>
              </a:rPr>
              <a:t>informação</a:t>
            </a:r>
            <a:r>
              <a:rPr sz="1200" spc="-5"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Procure informações que começam com</a:t>
            </a:r>
            <a:r>
              <a:rPr sz="1200" spc="-5" dirty="0">
                <a:latin typeface="Arial" panose="020B0604020202020204" pitchFamily="34" charset="0"/>
                <a:cs typeface="Arial" panose="020B0604020202020204" pitchFamily="34" charset="0"/>
              </a:rPr>
              <a:t> </a:t>
            </a:r>
            <a:r>
              <a:rPr sz="1200" dirty="0">
                <a:solidFill>
                  <a:srgbClr val="4472C4"/>
                </a:solidFill>
                <a:latin typeface="Arial" panose="020B0604020202020204" pitchFamily="34" charset="0"/>
                <a:cs typeface="Arial" panose="020B0604020202020204" pitchFamily="34" charset="0"/>
              </a:rPr>
              <a:t>rtb-… </a:t>
            </a:r>
            <a:r>
              <a:rPr lang="pt-BR" sz="1200" spc="-5" dirty="0">
                <a:latin typeface="Arial" panose="020B0604020202020204" pitchFamily="34" charset="0"/>
                <a:cs typeface="Arial" panose="020B0604020202020204" pitchFamily="34" charset="0"/>
              </a:rPr>
              <a:t>Você usará essas informações posteriormente nesta atividade</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469265" marR="276225" indent="-228600">
              <a:lnSpc>
                <a:spcPts val="1490"/>
              </a:lnSpc>
              <a:spcBef>
                <a:spcPts val="35"/>
              </a:spcBef>
              <a:buAutoNum type="arabicPeriod" startAt="4"/>
              <a:tabLst>
                <a:tab pos="469900" algn="l"/>
              </a:tabLst>
            </a:pPr>
            <a:r>
              <a:rPr lang="pt-BR" sz="1200" dirty="0">
                <a:latin typeface="Arial" panose="020B0604020202020204" pitchFamily="34" charset="0"/>
                <a:cs typeface="Arial" panose="020B0604020202020204" pitchFamily="34" charset="0"/>
              </a:rPr>
              <a:t>Na navegação à esquerda, clique em </a:t>
            </a:r>
            <a:r>
              <a:rPr sz="1200" b="1" spc="-60" dirty="0">
                <a:latin typeface="Arial" panose="020B0604020202020204" pitchFamily="34" charset="0"/>
                <a:cs typeface="Arial" panose="020B0604020202020204" pitchFamily="34" charset="0"/>
              </a:rPr>
              <a:t>subnets </a:t>
            </a:r>
            <a:r>
              <a:rPr lang="pt-BR" sz="1200" dirty="0">
                <a:latin typeface="Arial" panose="020B0604020202020204" pitchFamily="34" charset="0"/>
                <a:cs typeface="Arial" panose="020B0604020202020204" pitchFamily="34" charset="0"/>
              </a:rPr>
              <a:t>e observe que suas </a:t>
            </a:r>
            <a:r>
              <a:rPr lang="pt-BR" sz="1200" dirty="0" err="1">
                <a:latin typeface="Arial" panose="020B0604020202020204" pitchFamily="34" charset="0"/>
                <a:cs typeface="Arial" panose="020B0604020202020204" pitchFamily="34" charset="0"/>
              </a:rPr>
              <a:t>sub-redes</a:t>
            </a:r>
            <a:r>
              <a:rPr lang="pt-BR" sz="1200" dirty="0">
                <a:latin typeface="Arial" panose="020B0604020202020204" pitchFamily="34" charset="0"/>
                <a:cs typeface="Arial" panose="020B0604020202020204" pitchFamily="34" charset="0"/>
              </a:rPr>
              <a:t> foram criadas e nomeadas para você</a:t>
            </a:r>
            <a:r>
              <a:rPr sz="1200" spc="-5"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Observe que seu </a:t>
            </a:r>
            <a:r>
              <a:rPr sz="1200" b="1" spc="-75" dirty="0">
                <a:latin typeface="Arial" panose="020B0604020202020204" pitchFamily="34" charset="0"/>
                <a:cs typeface="Arial" panose="020B0604020202020204" pitchFamily="34" charset="0"/>
              </a:rPr>
              <a:t>VPC </a:t>
            </a:r>
            <a:r>
              <a:rPr sz="1200" b="1" spc="-20" dirty="0">
                <a:latin typeface="Arial" panose="020B0604020202020204" pitchFamily="34" charset="0"/>
                <a:cs typeface="Arial" panose="020B0604020202020204" pitchFamily="34" charset="0"/>
              </a:rPr>
              <a:t>ID </a:t>
            </a:r>
            <a:r>
              <a:rPr sz="1200" b="1" spc="-135" dirty="0">
                <a:latin typeface="Arial" panose="020B0604020202020204" pitchFamily="34" charset="0"/>
                <a:cs typeface="Arial" panose="020B0604020202020204" pitchFamily="34" charset="0"/>
              </a:rPr>
              <a:t>| </a:t>
            </a:r>
            <a:r>
              <a:rPr sz="1200" b="1" spc="-70" dirty="0">
                <a:latin typeface="Arial" panose="020B0604020202020204" pitchFamily="34" charset="0"/>
                <a:cs typeface="Arial" panose="020B0604020202020204" pitchFamily="34" charset="0"/>
              </a:rPr>
              <a:t>VPC </a:t>
            </a:r>
            <a:r>
              <a:rPr lang="pt-BR" sz="1200" spc="-5" dirty="0">
                <a:latin typeface="Arial" panose="020B0604020202020204" pitchFamily="34" charset="0"/>
                <a:cs typeface="Arial" panose="020B0604020202020204" pitchFamily="34" charset="0"/>
              </a:rPr>
              <a:t>nome também é visível no cabeçalho da coluna VPC.</a:t>
            </a:r>
            <a:endParaRPr sz="1200" dirty="0">
              <a:latin typeface="Arial" panose="020B0604020202020204" pitchFamily="34" charset="0"/>
              <a:cs typeface="Arial" panose="020B0604020202020204" pitchFamily="34" charset="0"/>
            </a:endParaRPr>
          </a:p>
          <a:p>
            <a:pPr marL="469900" indent="-228600">
              <a:lnSpc>
                <a:spcPts val="1405"/>
              </a:lnSpc>
              <a:buAutoNum type="arabicPeriod" startAt="4"/>
              <a:tabLst>
                <a:tab pos="469900" algn="l"/>
              </a:tabLst>
            </a:pPr>
            <a:r>
              <a:rPr lang="pt-BR" sz="1200" dirty="0">
                <a:latin typeface="Arial" panose="020B0604020202020204" pitchFamily="34" charset="0"/>
                <a:cs typeface="Arial" panose="020B0604020202020204" pitchFamily="34" charset="0"/>
              </a:rPr>
              <a:t>Novamente, na navegação à esquerda, clique em </a:t>
            </a:r>
            <a:r>
              <a:rPr sz="1200" b="1" spc="-70" dirty="0">
                <a:latin typeface="Arial" panose="020B0604020202020204" pitchFamily="34" charset="0"/>
                <a:cs typeface="Arial" panose="020B0604020202020204" pitchFamily="34" charset="0"/>
              </a:rPr>
              <a:t>route </a:t>
            </a:r>
            <a:r>
              <a:rPr sz="1200" b="1" spc="-60" dirty="0">
                <a:latin typeface="Arial" panose="020B0604020202020204" pitchFamily="34" charset="0"/>
                <a:cs typeface="Arial" panose="020B0604020202020204" pitchFamily="34" charset="0"/>
              </a:rPr>
              <a:t>tables </a:t>
            </a:r>
            <a:r>
              <a:rPr lang="pt-BR" sz="1200" dirty="0">
                <a:latin typeface="Arial" panose="020B0604020202020204" pitchFamily="34" charset="0"/>
                <a:cs typeface="Arial" panose="020B0604020202020204" pitchFamily="34" charset="0"/>
              </a:rPr>
              <a:t>então localize o seu </a:t>
            </a:r>
            <a:r>
              <a:rPr sz="1200" b="1" spc="-75" dirty="0">
                <a:latin typeface="Arial" panose="020B0604020202020204" pitchFamily="34" charset="0"/>
                <a:cs typeface="Arial" panose="020B0604020202020204" pitchFamily="34" charset="0"/>
              </a:rPr>
              <a:t>VPC </a:t>
            </a:r>
            <a:r>
              <a:rPr sz="1200" b="1" spc="-15" dirty="0">
                <a:latin typeface="Arial" panose="020B0604020202020204" pitchFamily="34" charset="0"/>
                <a:cs typeface="Arial" panose="020B0604020202020204" pitchFamily="34" charset="0"/>
              </a:rPr>
              <a:t>ID</a:t>
            </a:r>
            <a:r>
              <a:rPr sz="1200" spc="-15"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Você pode classificar seu ID VPC clicando na marca de seta para cima / para baixo no cabeçalho da coluna VPC ID</a:t>
            </a:r>
            <a:r>
              <a:rPr sz="1200" dirty="0">
                <a:latin typeface="Arial" panose="020B0604020202020204" pitchFamily="34" charset="0"/>
                <a:cs typeface="Arial" panose="020B0604020202020204" pitchFamily="34" charset="0"/>
              </a:rPr>
              <a:t>.</a:t>
            </a:r>
          </a:p>
          <a:p>
            <a:pPr marL="469265" marR="198120" indent="-228600">
              <a:lnSpc>
                <a:spcPct val="101699"/>
              </a:lnSpc>
              <a:buAutoNum type="arabicPeriod" startAt="7"/>
              <a:tabLst>
                <a:tab pos="469900" algn="l"/>
              </a:tabLst>
            </a:pPr>
            <a:r>
              <a:rPr lang="pt-BR" sz="1200" spc="-5" dirty="0">
                <a:latin typeface="Arial" panose="020B0604020202020204" pitchFamily="34" charset="0"/>
                <a:cs typeface="Arial" panose="020B0604020202020204" pitchFamily="34" charset="0"/>
              </a:rPr>
              <a:t>Observe que você tem duas tabelas de rota com dois </a:t>
            </a:r>
            <a:r>
              <a:rPr lang="pt-BR" sz="1200" spc="-5" dirty="0" err="1">
                <a:latin typeface="Arial" panose="020B0604020202020204" pitchFamily="34" charset="0"/>
                <a:cs typeface="Arial" panose="020B0604020202020204" pitchFamily="34" charset="0"/>
              </a:rPr>
              <a:t>IDs</a:t>
            </a:r>
            <a:r>
              <a:rPr lang="pt-BR" sz="1200" spc="-5" dirty="0">
                <a:latin typeface="Arial" panose="020B0604020202020204" pitchFamily="34" charset="0"/>
                <a:cs typeface="Arial" panose="020B0604020202020204" pitchFamily="34" charset="0"/>
              </a:rPr>
              <a:t> de tabela de rota separados dentro da coluna </a:t>
            </a:r>
            <a:r>
              <a:rPr sz="1200" b="1" spc="-70" dirty="0">
                <a:latin typeface="Arial" panose="020B0604020202020204" pitchFamily="34" charset="0"/>
                <a:cs typeface="Arial" panose="020B0604020202020204" pitchFamily="34" charset="0"/>
              </a:rPr>
              <a:t>route </a:t>
            </a:r>
            <a:r>
              <a:rPr sz="1200" b="1" spc="-65" dirty="0">
                <a:latin typeface="Arial" panose="020B0604020202020204" pitchFamily="34" charset="0"/>
                <a:cs typeface="Arial" panose="020B0604020202020204" pitchFamily="34" charset="0"/>
              </a:rPr>
              <a:t>table </a:t>
            </a:r>
            <a:r>
              <a:rPr sz="1200" b="1" spc="-15" dirty="0">
                <a:latin typeface="Arial" panose="020B0604020202020204" pitchFamily="34" charset="0"/>
                <a:cs typeface="Arial" panose="020B0604020202020204" pitchFamily="34" charset="0"/>
              </a:rPr>
              <a:t>ID</a:t>
            </a:r>
            <a:r>
              <a:rPr sz="1200" spc="-5" dirty="0">
                <a:latin typeface="Arial" panose="020B0604020202020204" pitchFamily="34" charset="0"/>
                <a:cs typeface="Arial" panose="020B0604020202020204" pitchFamily="34" charset="0"/>
              </a:rPr>
              <a:t>.</a:t>
            </a:r>
            <a:r>
              <a:rPr lang="pt-BR" sz="1200" spc="-5" dirty="0">
                <a:latin typeface="Arial" panose="020B0604020202020204" pitchFamily="34" charset="0"/>
                <a:cs typeface="Arial" panose="020B0604020202020204" pitchFamily="34" charset="0"/>
              </a:rPr>
              <a:t> </a:t>
            </a:r>
            <a:r>
              <a:rPr lang="pt-BR" sz="1200" dirty="0">
                <a:latin typeface="Arial" panose="020B0604020202020204" pitchFamily="34" charset="0"/>
                <a:cs typeface="Arial" panose="020B0604020202020204" pitchFamily="34" charset="0"/>
              </a:rPr>
              <a:t>Essas tabelas de rota têm </a:t>
            </a:r>
            <a:r>
              <a:rPr lang="pt-BR" sz="1200" b="1" dirty="0">
                <a:latin typeface="Arial" panose="020B0604020202020204" pitchFamily="34" charset="0"/>
                <a:cs typeface="Arial" panose="020B0604020202020204" pitchFamily="34" charset="0"/>
              </a:rPr>
              <a:t>não</a:t>
            </a:r>
            <a:r>
              <a:rPr lang="pt-BR" sz="1200" dirty="0">
                <a:latin typeface="Arial" panose="020B0604020202020204" pitchFamily="34" charset="0"/>
                <a:cs typeface="Arial" panose="020B0604020202020204" pitchFamily="34" charset="0"/>
              </a:rPr>
              <a:t> e </a:t>
            </a:r>
            <a:r>
              <a:rPr lang="pt-BR" sz="1200" b="1" dirty="0">
                <a:latin typeface="Arial" panose="020B0604020202020204" pitchFamily="34" charset="0"/>
                <a:cs typeface="Arial" panose="020B0604020202020204" pitchFamily="34" charset="0"/>
              </a:rPr>
              <a:t>sim</a:t>
            </a:r>
            <a:r>
              <a:rPr lang="pt-BR" sz="1200" dirty="0">
                <a:latin typeface="Arial" panose="020B0604020202020204" pitchFamily="34" charset="0"/>
                <a:cs typeface="Arial" panose="020B0604020202020204" pitchFamily="34" charset="0"/>
              </a:rPr>
              <a:t> associados a elas no cabeçalho da coluna principal</a:t>
            </a:r>
            <a:r>
              <a:rPr sz="1200" dirty="0">
                <a:latin typeface="Arial" panose="020B0604020202020204" pitchFamily="34" charset="0"/>
                <a:cs typeface="Arial" panose="020B0604020202020204" pitchFamily="34" charset="0"/>
              </a:rPr>
              <a:t>. </a:t>
            </a:r>
            <a:r>
              <a:rPr lang="pt-BR" sz="1200" b="1" i="1" spc="-5" dirty="0">
                <a:latin typeface="Arial" panose="020B0604020202020204" pitchFamily="34" charset="0"/>
                <a:cs typeface="Arial" panose="020B0604020202020204" pitchFamily="34" charset="0"/>
              </a:rPr>
              <a:t>Para que você acha que é isso? Vamos explorar.</a:t>
            </a:r>
            <a:endParaRPr sz="1200" dirty="0">
              <a:latin typeface="Arial" panose="020B0604020202020204" pitchFamily="34" charset="0"/>
              <a:cs typeface="Arial" panose="020B0604020202020204" pitchFamily="34" charset="0"/>
            </a:endParaRPr>
          </a:p>
        </p:txBody>
      </p:sp>
      <p:sp>
        <p:nvSpPr>
          <p:cNvPr id="7" name="object 7"/>
          <p:cNvSpPr/>
          <p:nvPr/>
        </p:nvSpPr>
        <p:spPr>
          <a:xfrm>
            <a:off x="521336" y="1899386"/>
            <a:ext cx="797558" cy="69215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04088" y="7514333"/>
            <a:ext cx="6499860" cy="1653539"/>
          </a:xfrm>
          <a:custGeom>
            <a:avLst/>
            <a:gdLst/>
            <a:ahLst/>
            <a:cxnLst/>
            <a:rect l="l" t="t" r="r" b="b"/>
            <a:pathLst>
              <a:path w="6499859" h="1653540">
                <a:moveTo>
                  <a:pt x="275597" y="0"/>
                </a:moveTo>
                <a:lnTo>
                  <a:pt x="6499863" y="0"/>
                </a:lnTo>
                <a:lnTo>
                  <a:pt x="6499863" y="1377940"/>
                </a:lnTo>
                <a:lnTo>
                  <a:pt x="6495423" y="1427480"/>
                </a:lnTo>
                <a:lnTo>
                  <a:pt x="6482621" y="1474106"/>
                </a:lnTo>
                <a:lnTo>
                  <a:pt x="6462236" y="1517041"/>
                </a:lnTo>
                <a:lnTo>
                  <a:pt x="6435046" y="1555506"/>
                </a:lnTo>
                <a:lnTo>
                  <a:pt x="6401829" y="1588723"/>
                </a:lnTo>
                <a:lnTo>
                  <a:pt x="6363364" y="1615913"/>
                </a:lnTo>
                <a:lnTo>
                  <a:pt x="6320429" y="1636298"/>
                </a:lnTo>
                <a:lnTo>
                  <a:pt x="6273803" y="1649100"/>
                </a:lnTo>
                <a:lnTo>
                  <a:pt x="6224263" y="1653540"/>
                </a:lnTo>
                <a:lnTo>
                  <a:pt x="0" y="1653540"/>
                </a:lnTo>
                <a:lnTo>
                  <a:pt x="0" y="275598"/>
                </a:lnTo>
                <a:lnTo>
                  <a:pt x="4440" y="226059"/>
                </a:lnTo>
                <a:lnTo>
                  <a:pt x="17242" y="179433"/>
                </a:lnTo>
                <a:lnTo>
                  <a:pt x="37627" y="136498"/>
                </a:lnTo>
                <a:lnTo>
                  <a:pt x="64817" y="98034"/>
                </a:lnTo>
                <a:lnTo>
                  <a:pt x="98033" y="64817"/>
                </a:lnTo>
                <a:lnTo>
                  <a:pt x="136498" y="37627"/>
                </a:lnTo>
                <a:lnTo>
                  <a:pt x="179432" y="17242"/>
                </a:lnTo>
                <a:lnTo>
                  <a:pt x="226058" y="4440"/>
                </a:lnTo>
                <a:lnTo>
                  <a:pt x="275597" y="0"/>
                </a:lnTo>
                <a:close/>
              </a:path>
            </a:pathLst>
          </a:custGeom>
          <a:ln w="19050">
            <a:solidFill>
              <a:srgbClr val="00B0F0"/>
            </a:solidFill>
          </a:ln>
        </p:spPr>
        <p:txBody>
          <a:bodyPr wrap="square" lIns="0" tIns="0" rIns="0" bIns="0" rtlCol="0"/>
          <a:lstStyle/>
          <a:p>
            <a:endParaRPr/>
          </a:p>
        </p:txBody>
      </p:sp>
      <p:sp>
        <p:nvSpPr>
          <p:cNvPr id="9" name="object 9"/>
          <p:cNvSpPr txBox="1"/>
          <p:nvPr/>
        </p:nvSpPr>
        <p:spPr>
          <a:xfrm>
            <a:off x="920115" y="8272578"/>
            <a:ext cx="6139180" cy="766445"/>
          </a:xfrm>
          <a:prstGeom prst="rect">
            <a:avLst/>
          </a:prstGeom>
        </p:spPr>
        <p:txBody>
          <a:bodyPr vert="horz" wrap="square" lIns="0" tIns="9525" rIns="0" bIns="0" rtlCol="0">
            <a:spAutoFit/>
          </a:bodyPr>
          <a:lstStyle/>
          <a:p>
            <a:pPr marL="12700" marR="5080">
              <a:lnSpc>
                <a:spcPct val="101699"/>
              </a:lnSpc>
              <a:spcBef>
                <a:spcPts val="75"/>
              </a:spcBef>
            </a:pPr>
            <a:r>
              <a:rPr lang="pt-BR" sz="1200" spc="-5" dirty="0">
                <a:latin typeface="Carlito"/>
                <a:cs typeface="Carlito"/>
              </a:rPr>
              <a:t>Quando você cria um VPC, ele tem automaticamente uma tabela de rota principal. A tabela de rota principal controla o roteamento de todas as </a:t>
            </a:r>
            <a:r>
              <a:rPr lang="pt-BR" sz="1200" spc="-5" dirty="0" err="1">
                <a:latin typeface="Carlito"/>
                <a:cs typeface="Carlito"/>
              </a:rPr>
              <a:t>sub-redes</a:t>
            </a:r>
            <a:r>
              <a:rPr lang="pt-BR" sz="1200" spc="-5" dirty="0">
                <a:latin typeface="Carlito"/>
                <a:cs typeface="Carlito"/>
              </a:rPr>
              <a:t> que não estão explicitamente associadas a nenhuma outra tabela de rota. Na página de tabelas de rota no console do </a:t>
            </a:r>
            <a:r>
              <a:rPr lang="pt-BR" sz="1200" spc="-5" dirty="0" err="1">
                <a:latin typeface="Carlito"/>
                <a:cs typeface="Carlito"/>
              </a:rPr>
              <a:t>Amazon</a:t>
            </a:r>
            <a:r>
              <a:rPr lang="pt-BR" sz="1200" spc="-5" dirty="0">
                <a:latin typeface="Carlito"/>
                <a:cs typeface="Carlito"/>
              </a:rPr>
              <a:t> VPC, você pode visualizar a tabela de rota principal para um VPC procurando sim ou não na coluna principal.</a:t>
            </a:r>
            <a:endParaRPr sz="1200" dirty="0">
              <a:latin typeface="Carlito"/>
              <a:cs typeface="Carlito"/>
            </a:endParaRPr>
          </a:p>
        </p:txBody>
      </p:sp>
      <p:sp>
        <p:nvSpPr>
          <p:cNvPr id="11" name="object 11"/>
          <p:cNvSpPr/>
          <p:nvPr/>
        </p:nvSpPr>
        <p:spPr>
          <a:xfrm>
            <a:off x="830517" y="7640309"/>
            <a:ext cx="609600" cy="608202"/>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1476375" y="1801596"/>
            <a:ext cx="6074410" cy="799065"/>
          </a:xfrm>
          <a:prstGeom prst="rect">
            <a:avLst/>
          </a:prstGeom>
          <a:ln w="28575">
            <a:solidFill>
              <a:srgbClr val="4472C4"/>
            </a:solidFill>
          </a:ln>
        </p:spPr>
        <p:txBody>
          <a:bodyPr vert="horz" wrap="square" lIns="0" tIns="51435" rIns="0" bIns="0" rtlCol="0">
            <a:spAutoFit/>
          </a:bodyPr>
          <a:lstStyle/>
          <a:p>
            <a:pPr marL="105410" marR="175260">
              <a:lnSpc>
                <a:spcPct val="101699"/>
              </a:lnSpc>
              <a:spcBef>
                <a:spcPts val="405"/>
              </a:spcBef>
            </a:pPr>
            <a:r>
              <a:rPr lang="pt-BR" sz="1200" b="1" spc="-75" dirty="0">
                <a:latin typeface="Arial" panose="020B0604020202020204" pitchFamily="34" charset="0"/>
                <a:cs typeface="Arial" panose="020B0604020202020204" pitchFamily="34" charset="0"/>
              </a:rPr>
              <a:t>Lembrete </a:t>
            </a:r>
            <a:r>
              <a:rPr sz="1200" b="1" spc="-75"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Quando você se registra em uma conta da AWS ou configura uma sala de aula do AWS </a:t>
            </a:r>
            <a:r>
              <a:rPr lang="pt-BR" sz="1200" spc="-5" dirty="0" err="1">
                <a:latin typeface="Arial" panose="020B0604020202020204" pitchFamily="34" charset="0"/>
                <a:cs typeface="Arial" panose="020B0604020202020204" pitchFamily="34" charset="0"/>
              </a:rPr>
              <a:t>Educate</a:t>
            </a:r>
            <a:r>
              <a:rPr lang="pt-BR" sz="1200" spc="-5" dirty="0">
                <a:latin typeface="Arial" panose="020B0604020202020204" pitchFamily="34" charset="0"/>
                <a:cs typeface="Arial" panose="020B0604020202020204" pitchFamily="34" charset="0"/>
              </a:rPr>
              <a:t>, um VPC padrão é associado à sua conta e está pronto para uso. É ótimo para lançar coisas como um blog pessoal ou um site simples. Como deseja controlar sua infraestrutura, você criou um VPC não padrão nas etapas acima.</a:t>
            </a:r>
            <a:endParaRPr sz="1200" dirty="0">
              <a:latin typeface="Arial" panose="020B0604020202020204" pitchFamily="34" charset="0"/>
              <a:cs typeface="Arial" panose="020B0604020202020204" pitchFamily="34" charset="0"/>
            </a:endParaRPr>
          </a:p>
        </p:txBody>
      </p:sp>
      <p:sp>
        <p:nvSpPr>
          <p:cNvPr id="14" name="object 14"/>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5</a:t>
            </a:fld>
            <a:endParaRPr b="0" i="0" dirty="0">
              <a:latin typeface="Carlito"/>
              <a:cs typeface="Carlito"/>
            </a:endParaRPr>
          </a:p>
        </p:txBody>
      </p:sp>
      <p:sp>
        <p:nvSpPr>
          <p:cNvPr id="15" name="CaixaDeTexto 14">
            <a:extLst>
              <a:ext uri="{FF2B5EF4-FFF2-40B4-BE49-F238E27FC236}">
                <a16:creationId xmlns:a16="http://schemas.microsoft.com/office/drawing/2014/main" id="{CB41A984-15BD-46B4-B81F-B98A6B2FCA5D}"/>
              </a:ext>
            </a:extLst>
          </p:cNvPr>
          <p:cNvSpPr txBox="1"/>
          <p:nvPr/>
        </p:nvSpPr>
        <p:spPr>
          <a:xfrm>
            <a:off x="1466215" y="7774397"/>
            <a:ext cx="1441485"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Você sabia?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p:nvPr/>
        </p:nvSpPr>
        <p:spPr>
          <a:xfrm>
            <a:off x="5257800" y="7622807"/>
            <a:ext cx="203200" cy="152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41498" y="7928317"/>
            <a:ext cx="177800" cy="1524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29591" y="1414607"/>
            <a:ext cx="6499860" cy="1724660"/>
          </a:xfrm>
          <a:custGeom>
            <a:avLst/>
            <a:gdLst/>
            <a:ahLst/>
            <a:cxnLst/>
            <a:rect l="l" t="t" r="r" b="b"/>
            <a:pathLst>
              <a:path w="6499859" h="1724660">
                <a:moveTo>
                  <a:pt x="287447" y="0"/>
                </a:moveTo>
                <a:lnTo>
                  <a:pt x="6499863" y="0"/>
                </a:lnTo>
                <a:lnTo>
                  <a:pt x="6499863" y="1437210"/>
                </a:lnTo>
                <a:lnTo>
                  <a:pt x="6496101" y="1483838"/>
                </a:lnTo>
                <a:lnTo>
                  <a:pt x="6485209" y="1528069"/>
                </a:lnTo>
                <a:lnTo>
                  <a:pt x="6467780" y="1569313"/>
                </a:lnTo>
                <a:lnTo>
                  <a:pt x="6444404" y="1606977"/>
                </a:lnTo>
                <a:lnTo>
                  <a:pt x="6415673" y="1640470"/>
                </a:lnTo>
                <a:lnTo>
                  <a:pt x="6382180" y="1669201"/>
                </a:lnTo>
                <a:lnTo>
                  <a:pt x="6344515" y="1692577"/>
                </a:lnTo>
                <a:lnTo>
                  <a:pt x="6303272" y="1710007"/>
                </a:lnTo>
                <a:lnTo>
                  <a:pt x="6259040" y="1720898"/>
                </a:lnTo>
                <a:lnTo>
                  <a:pt x="6212413" y="1724660"/>
                </a:lnTo>
                <a:lnTo>
                  <a:pt x="0" y="1724660"/>
                </a:lnTo>
                <a:lnTo>
                  <a:pt x="0" y="287447"/>
                </a:lnTo>
                <a:lnTo>
                  <a:pt x="3762" y="240821"/>
                </a:lnTo>
                <a:lnTo>
                  <a:pt x="14654" y="196591"/>
                </a:lnTo>
                <a:lnTo>
                  <a:pt x="32084" y="155348"/>
                </a:lnTo>
                <a:lnTo>
                  <a:pt x="55460" y="117684"/>
                </a:lnTo>
                <a:lnTo>
                  <a:pt x="84191" y="84191"/>
                </a:lnTo>
                <a:lnTo>
                  <a:pt x="117684" y="55460"/>
                </a:lnTo>
                <a:lnTo>
                  <a:pt x="155348" y="32084"/>
                </a:lnTo>
                <a:lnTo>
                  <a:pt x="196591" y="14654"/>
                </a:lnTo>
                <a:lnTo>
                  <a:pt x="240821" y="3762"/>
                </a:lnTo>
                <a:lnTo>
                  <a:pt x="287447" y="0"/>
                </a:lnTo>
                <a:close/>
              </a:path>
            </a:pathLst>
          </a:custGeom>
          <a:ln w="19050">
            <a:solidFill>
              <a:srgbClr val="00B0F0"/>
            </a:solidFill>
          </a:ln>
        </p:spPr>
        <p:txBody>
          <a:bodyPr wrap="square" lIns="0" tIns="0" rIns="0" bIns="0" rtlCol="0"/>
          <a:lstStyle/>
          <a:p>
            <a:endParaRPr/>
          </a:p>
        </p:txBody>
      </p:sp>
      <p:sp>
        <p:nvSpPr>
          <p:cNvPr id="10" name="object 10"/>
          <p:cNvSpPr/>
          <p:nvPr/>
        </p:nvSpPr>
        <p:spPr>
          <a:xfrm>
            <a:off x="768985" y="1470028"/>
            <a:ext cx="609600" cy="60947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46456" y="3536505"/>
            <a:ext cx="532129" cy="532129"/>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67994" y="2161419"/>
            <a:ext cx="6774815" cy="7208063"/>
          </a:xfrm>
          <a:prstGeom prst="rect">
            <a:avLst/>
          </a:prstGeom>
        </p:spPr>
        <p:txBody>
          <a:bodyPr vert="horz" wrap="square" lIns="0" tIns="9525" rIns="0" bIns="0" rtlCol="0">
            <a:spAutoFit/>
          </a:bodyPr>
          <a:lstStyle/>
          <a:p>
            <a:pPr marL="210820" marR="665480" algn="just">
              <a:lnSpc>
                <a:spcPct val="101699"/>
              </a:lnSpc>
              <a:spcBef>
                <a:spcPts val="75"/>
              </a:spcBef>
            </a:pPr>
            <a:r>
              <a:rPr lang="pt-BR" sz="1200" spc="-5" dirty="0">
                <a:latin typeface="Arial" panose="020B0604020202020204" pitchFamily="34" charset="0"/>
                <a:cs typeface="Arial" panose="020B0604020202020204" pitchFamily="34" charset="0"/>
              </a:rPr>
              <a:t>Por padrão, quando você cria um VPC não padrão, a tabela de rota principal contém apenas uma rota local. Quando você usa o assistente VPC no console para criar um VPC não padrão com um gateway NAT ou gateway privado virtual, o assistente adiciona automaticamente rotas à tabela de rota principal para esses gateways.</a:t>
            </a:r>
          </a:p>
          <a:p>
            <a:pPr marL="210820" marR="665480" algn="just">
              <a:lnSpc>
                <a:spcPct val="101699"/>
              </a:lnSpc>
              <a:spcBef>
                <a:spcPts val="75"/>
              </a:spcBef>
            </a:pPr>
            <a:endParaRPr lang="pt-BR" sz="1200" spc="-5" dirty="0">
              <a:latin typeface="Arial" panose="020B0604020202020204" pitchFamily="34" charset="0"/>
              <a:cs typeface="Arial" panose="020B0604020202020204" pitchFamily="34" charset="0"/>
            </a:endParaRPr>
          </a:p>
          <a:p>
            <a:pPr marL="210820" marR="665480" algn="just">
              <a:lnSpc>
                <a:spcPct val="101699"/>
              </a:lnSpc>
              <a:spcBef>
                <a:spcPts val="75"/>
              </a:spcBef>
            </a:pPr>
            <a:endParaRPr sz="1400" dirty="0">
              <a:latin typeface="Arial" panose="020B0604020202020204" pitchFamily="34" charset="0"/>
              <a:cs typeface="Arial" panose="020B0604020202020204" pitchFamily="34" charset="0"/>
            </a:endParaRPr>
          </a:p>
          <a:p>
            <a:pPr marL="1346200" indent="-228600">
              <a:lnSpc>
                <a:spcPts val="1415"/>
              </a:lnSpc>
              <a:spcBef>
                <a:spcPts val="980"/>
              </a:spcBef>
              <a:buAutoNum type="arabicPeriod"/>
              <a:tabLst>
                <a:tab pos="1884680" algn="l"/>
              </a:tabLst>
            </a:pPr>
            <a:r>
              <a:rPr lang="pt-BR" sz="1200" spc="-5" dirty="0">
                <a:latin typeface="Arial" panose="020B0604020202020204" pitchFamily="34" charset="0"/>
                <a:cs typeface="Arial" panose="020B0604020202020204" pitchFamily="34" charset="0"/>
              </a:rPr>
              <a:t>Ao olhar as tabelas de rota, o que a tabela de rota rotulada </a:t>
            </a:r>
            <a:r>
              <a:rPr sz="1200" b="1" spc="-5" dirty="0">
                <a:latin typeface="Arial" panose="020B0604020202020204" pitchFamily="34" charset="0"/>
                <a:cs typeface="Arial" panose="020B0604020202020204" pitchFamily="34" charset="0"/>
              </a:rPr>
              <a:t>Main </a:t>
            </a:r>
            <a:r>
              <a:rPr sz="1200" b="1" dirty="0">
                <a:latin typeface="Arial" panose="020B0604020202020204" pitchFamily="34" charset="0"/>
                <a:cs typeface="Arial" panose="020B0604020202020204" pitchFamily="34" charset="0"/>
              </a:rPr>
              <a:t>–</a:t>
            </a:r>
            <a:r>
              <a:rPr sz="1200" b="1" spc="85" dirty="0">
                <a:latin typeface="Arial" panose="020B0604020202020204" pitchFamily="34" charset="0"/>
                <a:cs typeface="Arial" panose="020B0604020202020204" pitchFamily="34" charset="0"/>
              </a:rPr>
              <a:t> </a:t>
            </a:r>
            <a:r>
              <a:rPr sz="1200" i="1" dirty="0">
                <a:latin typeface="Arial" panose="020B0604020202020204" pitchFamily="34" charset="0"/>
                <a:cs typeface="Arial" panose="020B0604020202020204" pitchFamily="34" charset="0"/>
              </a:rPr>
              <a:t>Yes</a:t>
            </a:r>
            <a:endParaRPr sz="1200" dirty="0">
              <a:latin typeface="Arial" panose="020B0604020202020204" pitchFamily="34" charset="0"/>
              <a:cs typeface="Arial" panose="020B0604020202020204" pitchFamily="34" charset="0"/>
            </a:endParaRPr>
          </a:p>
          <a:p>
            <a:pPr marL="1346200">
              <a:lnSpc>
                <a:spcPts val="1390"/>
              </a:lnSpc>
            </a:pPr>
            <a:r>
              <a:rPr lang="pt-BR" sz="1200" spc="-5" dirty="0">
                <a:latin typeface="Arial" panose="020B0604020202020204" pitchFamily="34" charset="0"/>
                <a:cs typeface="Arial" panose="020B0604020202020204" pitchFamily="34" charset="0"/>
              </a:rPr>
              <a:t>significa</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1346200" indent="-228600">
              <a:lnSpc>
                <a:spcPts val="1390"/>
              </a:lnSpc>
              <a:buFont typeface="Carlito"/>
              <a:buAutoNum type="arabicPeriod" startAt="2"/>
            </a:pPr>
            <a:r>
              <a:rPr lang="pt-BR" sz="1200" spc="-5" dirty="0">
                <a:latin typeface="Arial" panose="020B0604020202020204" pitchFamily="34" charset="0"/>
                <a:cs typeface="Arial" panose="020B0604020202020204" pitchFamily="34" charset="0"/>
              </a:rPr>
              <a:t>Ao olhar as tabelas de rota, o que a tabela de rota rotulada</a:t>
            </a:r>
            <a:r>
              <a:rPr sz="1200" spc="-5"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Main </a:t>
            </a:r>
            <a:r>
              <a:rPr sz="1200" b="1" dirty="0">
                <a:latin typeface="Arial" panose="020B0604020202020204" pitchFamily="34" charset="0"/>
                <a:cs typeface="Arial" panose="020B0604020202020204" pitchFamily="34" charset="0"/>
              </a:rPr>
              <a:t>–</a:t>
            </a:r>
            <a:r>
              <a:rPr sz="1200" b="1" spc="70" dirty="0">
                <a:latin typeface="Arial" panose="020B0604020202020204" pitchFamily="34" charset="0"/>
                <a:cs typeface="Arial" panose="020B0604020202020204" pitchFamily="34" charset="0"/>
              </a:rPr>
              <a:t> </a:t>
            </a:r>
            <a:r>
              <a:rPr sz="1200" i="1" dirty="0">
                <a:latin typeface="Arial" panose="020B0604020202020204" pitchFamily="34" charset="0"/>
                <a:cs typeface="Arial" panose="020B0604020202020204" pitchFamily="34" charset="0"/>
              </a:rPr>
              <a:t>No</a:t>
            </a:r>
            <a:endParaRPr sz="1200" dirty="0">
              <a:latin typeface="Arial" panose="020B0604020202020204" pitchFamily="34" charset="0"/>
              <a:cs typeface="Arial" panose="020B0604020202020204" pitchFamily="34" charset="0"/>
            </a:endParaRPr>
          </a:p>
          <a:p>
            <a:pPr marL="1346200">
              <a:lnSpc>
                <a:spcPts val="1415"/>
              </a:lnSpc>
            </a:pPr>
            <a:r>
              <a:rPr lang="pt-BR" sz="1200" spc="-5" dirty="0">
                <a:latin typeface="Arial" panose="020B0604020202020204" pitchFamily="34" charset="0"/>
                <a:cs typeface="Arial" panose="020B0604020202020204" pitchFamily="34" charset="0"/>
              </a:rPr>
              <a:t>significa</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a:lnSpc>
                <a:spcPct val="100000"/>
              </a:lnSpc>
              <a:spcBef>
                <a:spcPts val="30"/>
              </a:spcBef>
            </a:pPr>
            <a:endParaRPr sz="1650" dirty="0">
              <a:latin typeface="Arial" panose="020B0604020202020204" pitchFamily="34" charset="0"/>
              <a:cs typeface="Arial" panose="020B0604020202020204" pitchFamily="34" charset="0"/>
            </a:endParaRPr>
          </a:p>
          <a:p>
            <a:pPr marL="12700">
              <a:lnSpc>
                <a:spcPct val="100000"/>
              </a:lnSpc>
            </a:pPr>
            <a:r>
              <a:rPr lang="pt-BR" sz="1600" b="1" spc="-105" dirty="0">
                <a:latin typeface="Arial" panose="020B0604020202020204" pitchFamily="34" charset="0"/>
                <a:cs typeface="Arial" panose="020B0604020202020204" pitchFamily="34" charset="0"/>
              </a:rPr>
              <a:t>Explorar a atividade </a:t>
            </a:r>
            <a:r>
              <a:rPr lang="pt-BR" sz="1600" b="1" spc="-105" dirty="0" err="1">
                <a:latin typeface="Arial" panose="020B0604020202020204" pitchFamily="34" charset="0"/>
                <a:cs typeface="Arial" panose="020B0604020202020204" pitchFamily="34" charset="0"/>
              </a:rPr>
              <a:t>BitBeat</a:t>
            </a:r>
            <a:r>
              <a:rPr lang="pt-BR" sz="1600" b="1" spc="-105" dirty="0">
                <a:latin typeface="Arial" panose="020B0604020202020204" pitchFamily="34" charset="0"/>
                <a:cs typeface="Arial" panose="020B0604020202020204" pitchFamily="34" charset="0"/>
              </a:rPr>
              <a:t> 200 VPC, parte II</a:t>
            </a:r>
          </a:p>
          <a:p>
            <a:pPr marL="12700">
              <a:lnSpc>
                <a:spcPct val="100000"/>
              </a:lnSpc>
            </a:pPr>
            <a:r>
              <a:rPr lang="pt-BR" sz="1200" dirty="0">
                <a:latin typeface="Arial" panose="020B0604020202020204" pitchFamily="34" charset="0"/>
                <a:cs typeface="Arial" panose="020B0604020202020204" pitchFamily="34" charset="0"/>
              </a:rPr>
              <a:t>Clique na pequena caixa que corresponde ao seu </a:t>
            </a:r>
            <a:r>
              <a:rPr sz="1200" b="1" spc="-70" dirty="0">
                <a:latin typeface="Arial" panose="020B0604020202020204" pitchFamily="34" charset="0"/>
                <a:cs typeface="Arial" panose="020B0604020202020204" pitchFamily="34" charset="0"/>
              </a:rPr>
              <a:t>route </a:t>
            </a:r>
            <a:r>
              <a:rPr sz="1200" b="1" spc="-65" dirty="0">
                <a:latin typeface="Arial" panose="020B0604020202020204" pitchFamily="34" charset="0"/>
                <a:cs typeface="Arial" panose="020B0604020202020204" pitchFamily="34" charset="0"/>
              </a:rPr>
              <a:t>table </a:t>
            </a:r>
            <a:r>
              <a:rPr sz="1200" b="1" spc="-15" dirty="0">
                <a:latin typeface="Arial" panose="020B0604020202020204" pitchFamily="34" charset="0"/>
                <a:cs typeface="Arial" panose="020B0604020202020204" pitchFamily="34" charset="0"/>
              </a:rPr>
              <a:t>ID </a:t>
            </a:r>
            <a:r>
              <a:rPr lang="pt-BR" sz="1200" dirty="0">
                <a:latin typeface="Arial" panose="020B0604020202020204" pitchFamily="34" charset="0"/>
                <a:cs typeface="Arial" panose="020B0604020202020204" pitchFamily="34" charset="0"/>
              </a:rPr>
              <a:t>para destacar a linha. Certifique-se de selecionar a linha com </a:t>
            </a:r>
            <a:r>
              <a:rPr sz="1200" b="1" spc="-50" dirty="0">
                <a:latin typeface="Arial" panose="020B0604020202020204" pitchFamily="34" charset="0"/>
                <a:cs typeface="Arial" panose="020B0604020202020204" pitchFamily="34" charset="0"/>
              </a:rPr>
              <a:t>no </a:t>
            </a:r>
            <a:r>
              <a:rPr lang="pt-BR" sz="1200" dirty="0">
                <a:latin typeface="Arial" panose="020B0604020202020204" pitchFamily="34" charset="0"/>
                <a:cs typeface="Arial" panose="020B0604020202020204" pitchFamily="34" charset="0"/>
              </a:rPr>
              <a:t>no </a:t>
            </a:r>
            <a:r>
              <a:rPr lang="pt-BR" sz="1200" spc="-60" dirty="0">
                <a:latin typeface="Arial" panose="020B0604020202020204" pitchFamily="34" charset="0"/>
                <a:cs typeface="Arial" panose="020B0604020202020204" pitchFamily="34" charset="0"/>
              </a:rPr>
              <a:t>cabeçalho da coluna principal</a:t>
            </a:r>
            <a:r>
              <a:rPr sz="1200" dirty="0">
                <a:latin typeface="Arial" panose="020B0604020202020204" pitchFamily="34" charset="0"/>
                <a:cs typeface="Arial" panose="020B0604020202020204" pitchFamily="34" charset="0"/>
              </a:rPr>
              <a:t>.</a:t>
            </a:r>
          </a:p>
          <a:p>
            <a:pPr marL="469900" indent="-228600">
              <a:lnSpc>
                <a:spcPct val="100000"/>
              </a:lnSpc>
              <a:spcBef>
                <a:spcPts val="25"/>
              </a:spcBef>
              <a:buAutoNum type="arabicPeriod"/>
              <a:tabLst>
                <a:tab pos="469900" algn="l"/>
              </a:tabLst>
            </a:pPr>
            <a:r>
              <a:rPr lang="pt-BR" sz="1200" dirty="0">
                <a:latin typeface="Arial" panose="020B0604020202020204" pitchFamily="34" charset="0"/>
                <a:cs typeface="Arial" panose="020B0604020202020204" pitchFamily="34" charset="0"/>
              </a:rPr>
              <a:t>Clique na guia de </a:t>
            </a:r>
            <a:r>
              <a:rPr lang="pt-BR" sz="1200" b="1" dirty="0" err="1">
                <a:latin typeface="Arial" panose="020B0604020202020204" pitchFamily="34" charset="0"/>
                <a:cs typeface="Arial" panose="020B0604020202020204" pitchFamily="34" charset="0"/>
              </a:rPr>
              <a:t>routes</a:t>
            </a:r>
            <a:r>
              <a:rPr lang="pt-BR" sz="1200" dirty="0">
                <a:latin typeface="Arial" panose="020B0604020202020204" pitchFamily="34" charset="0"/>
                <a:cs typeface="Arial" panose="020B0604020202020204" pitchFamily="34" charset="0"/>
              </a:rPr>
              <a:t> e observe o que você vê</a:t>
            </a:r>
            <a:r>
              <a:rPr sz="1200" dirty="0">
                <a:latin typeface="Arial" panose="020B0604020202020204" pitchFamily="34" charset="0"/>
                <a:cs typeface="Arial" panose="020B0604020202020204" pitchFamily="34" charset="0"/>
              </a:rPr>
              <a:t>.</a:t>
            </a:r>
          </a:p>
          <a:p>
            <a:pPr marL="927100" lvl="1" indent="-229235">
              <a:lnSpc>
                <a:spcPct val="100000"/>
              </a:lnSpc>
              <a:spcBef>
                <a:spcPts val="25"/>
              </a:spcBef>
              <a:buAutoNum type="alphaLcPeriod"/>
              <a:tabLst>
                <a:tab pos="927100" algn="l"/>
              </a:tabLst>
            </a:pPr>
            <a:r>
              <a:rPr lang="pt-BR" sz="1200" spc="-5" dirty="0">
                <a:latin typeface="Arial" panose="020B0604020202020204" pitchFamily="34" charset="0"/>
                <a:cs typeface="Arial" panose="020B0604020202020204" pitchFamily="34" charset="0"/>
              </a:rPr>
              <a:t>Observe o valor 0.0.0.0/0 para o destino</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927100" lvl="1" indent="-229235">
              <a:lnSpc>
                <a:spcPct val="100000"/>
              </a:lnSpc>
              <a:spcBef>
                <a:spcPts val="25"/>
              </a:spcBef>
              <a:buAutoNum type="alphaLcPeriod"/>
              <a:tabLst>
                <a:tab pos="927100" algn="l"/>
              </a:tabLst>
            </a:pPr>
            <a:r>
              <a:rPr lang="pt-BR" sz="1200" spc="-5" dirty="0">
                <a:latin typeface="Arial" panose="020B0604020202020204" pitchFamily="34" charset="0"/>
                <a:cs typeface="Arial" panose="020B0604020202020204" pitchFamily="34" charset="0"/>
              </a:rPr>
              <a:t>O que parece familiar sobre a rota destino </a:t>
            </a:r>
            <a:r>
              <a:rPr sz="1200" spc="-5" dirty="0" err="1">
                <a:solidFill>
                  <a:srgbClr val="4472C4"/>
                </a:solidFill>
                <a:latin typeface="Arial" panose="020B0604020202020204" pitchFamily="34" charset="0"/>
                <a:cs typeface="Arial" panose="020B0604020202020204" pitchFamily="34" charset="0"/>
              </a:rPr>
              <a:t>igw</a:t>
            </a:r>
            <a:r>
              <a:rPr sz="1200" spc="-5" dirty="0">
                <a:solidFill>
                  <a:srgbClr val="4472C4"/>
                </a:solidFill>
                <a:latin typeface="Arial" panose="020B0604020202020204" pitchFamily="34" charset="0"/>
                <a:cs typeface="Arial" panose="020B0604020202020204" pitchFamily="34" charset="0"/>
              </a:rPr>
              <a:t>-…..</a:t>
            </a:r>
            <a:r>
              <a:rPr sz="1200" spc="15" dirty="0">
                <a:solidFill>
                  <a:srgbClr val="4472C4"/>
                </a:solidFill>
                <a:latin typeface="Arial" panose="020B0604020202020204" pitchFamily="34" charset="0"/>
                <a:cs typeface="Arial" panose="020B0604020202020204" pitchFamily="34" charset="0"/>
              </a:rPr>
              <a:t> </a:t>
            </a:r>
            <a:r>
              <a:rPr sz="1200" dirty="0">
                <a:solidFill>
                  <a:srgbClr val="4472C4"/>
                </a:solidFill>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927100" lvl="1" indent="-229235">
              <a:lnSpc>
                <a:spcPct val="100000"/>
              </a:lnSpc>
              <a:spcBef>
                <a:spcPts val="25"/>
              </a:spcBef>
              <a:buAutoNum type="alphaLcPeriod"/>
              <a:tabLst>
                <a:tab pos="927100" algn="l"/>
              </a:tabLst>
            </a:pPr>
            <a:r>
              <a:rPr lang="pt-BR" sz="1200" spc="-5" dirty="0">
                <a:latin typeface="Arial" panose="020B0604020202020204" pitchFamily="34" charset="0"/>
                <a:cs typeface="Arial" panose="020B0604020202020204" pitchFamily="34" charset="0"/>
              </a:rPr>
              <a:t>Para onde vai esta rota</a:t>
            </a:r>
            <a:r>
              <a:rPr sz="1200" dirty="0">
                <a:latin typeface="Arial" panose="020B0604020202020204" pitchFamily="34" charset="0"/>
                <a:cs typeface="Arial" panose="020B0604020202020204" pitchFamily="34" charset="0"/>
              </a:rPr>
              <a:t>?</a:t>
            </a:r>
          </a:p>
          <a:p>
            <a:pPr marL="469900" indent="-228600">
              <a:lnSpc>
                <a:spcPct val="100000"/>
              </a:lnSpc>
              <a:spcBef>
                <a:spcPts val="20"/>
              </a:spcBef>
              <a:buAutoNum type="arabicPeriod"/>
              <a:tabLst>
                <a:tab pos="469900" algn="l"/>
              </a:tabLst>
            </a:pPr>
            <a:r>
              <a:rPr lang="pt-BR" sz="1200" dirty="0">
                <a:latin typeface="Arial" panose="020B0604020202020204" pitchFamily="34" charset="0"/>
                <a:cs typeface="Arial" panose="020B0604020202020204" pitchFamily="34" charset="0"/>
              </a:rPr>
              <a:t>Clique na guia </a:t>
            </a:r>
            <a:r>
              <a:rPr sz="1200" b="1" spc="-65" dirty="0">
                <a:latin typeface="Arial" panose="020B0604020202020204" pitchFamily="34" charset="0"/>
                <a:cs typeface="Arial" panose="020B0604020202020204" pitchFamily="34" charset="0"/>
              </a:rPr>
              <a:t>subnet </a:t>
            </a:r>
            <a:r>
              <a:rPr sz="1200" b="1" spc="-55" dirty="0">
                <a:latin typeface="Arial" panose="020B0604020202020204" pitchFamily="34" charset="0"/>
                <a:cs typeface="Arial" panose="020B0604020202020204" pitchFamily="34" charset="0"/>
              </a:rPr>
              <a:t>associations</a:t>
            </a:r>
            <a:r>
              <a:rPr sz="1200" dirty="0">
                <a:latin typeface="Arial" panose="020B0604020202020204" pitchFamily="34" charset="0"/>
                <a:cs typeface="Arial" panose="020B0604020202020204" pitchFamily="34" charset="0"/>
              </a:rPr>
              <a:t>.</a:t>
            </a:r>
          </a:p>
          <a:p>
            <a:pPr marL="927100" marR="90805" lvl="1" indent="-228600">
              <a:lnSpc>
                <a:spcPct val="101699"/>
              </a:lnSpc>
              <a:buAutoNum type="alphaLcPeriod"/>
              <a:tabLst>
                <a:tab pos="927100" algn="l"/>
              </a:tabLst>
            </a:pPr>
            <a:r>
              <a:rPr lang="pt-BR" sz="1200" spc="-5" dirty="0">
                <a:latin typeface="Arial" panose="020B0604020202020204" pitchFamily="34" charset="0"/>
                <a:cs typeface="Arial" panose="020B0604020202020204" pitchFamily="34" charset="0"/>
              </a:rPr>
              <a:t>A qual </a:t>
            </a:r>
            <a:r>
              <a:rPr lang="pt-BR" sz="1200" spc="-5" dirty="0" err="1">
                <a:latin typeface="Arial" panose="020B0604020202020204" pitchFamily="34" charset="0"/>
                <a:cs typeface="Arial" panose="020B0604020202020204" pitchFamily="34" charset="0"/>
              </a:rPr>
              <a:t>sub-rede</a:t>
            </a:r>
            <a:r>
              <a:rPr lang="pt-BR" sz="1200" spc="-5" dirty="0">
                <a:latin typeface="Arial" panose="020B0604020202020204" pitchFamily="34" charset="0"/>
                <a:cs typeface="Arial" panose="020B0604020202020204" pitchFamily="34" charset="0"/>
              </a:rPr>
              <a:t> esta tabela de rota está associada</a:t>
            </a:r>
            <a:r>
              <a:rPr sz="1200" spc="-5" dirty="0">
                <a:latin typeface="Arial" panose="020B0604020202020204" pitchFamily="34" charset="0"/>
                <a:cs typeface="Arial" panose="020B0604020202020204" pitchFamily="34" charset="0"/>
              </a:rPr>
              <a:t>? </a:t>
            </a:r>
            <a:r>
              <a:rPr sz="1200" i="1" dirty="0">
                <a:latin typeface="Arial" panose="020B0604020202020204" pitchFamily="34" charset="0"/>
                <a:cs typeface="Arial" panose="020B0604020202020204" pitchFamily="34" charset="0"/>
              </a:rPr>
              <a:t>(</a:t>
            </a:r>
            <a:r>
              <a:rPr lang="pt-BR" sz="1200" i="1" dirty="0">
                <a:latin typeface="Arial" panose="020B0604020202020204" pitchFamily="34" charset="0"/>
                <a:cs typeface="Arial" panose="020B0604020202020204" pitchFamily="34" charset="0"/>
              </a:rPr>
              <a:t>Pode ser necessário redimensionar o cabeçalho da coluna para ver</a:t>
            </a:r>
            <a:r>
              <a:rPr sz="1200" i="1"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469265" marR="224154" indent="-228600">
              <a:lnSpc>
                <a:spcPct val="101699"/>
              </a:lnSpc>
              <a:spcBef>
                <a:spcPts val="25"/>
              </a:spcBef>
              <a:buAutoNum type="arabicPeriod"/>
              <a:tabLst>
                <a:tab pos="469900" algn="l"/>
              </a:tabLst>
            </a:pPr>
            <a:r>
              <a:rPr lang="pt-BR" sz="1200" spc="-5" dirty="0">
                <a:latin typeface="Arial" panose="020B0604020202020204" pitchFamily="34" charset="0"/>
                <a:cs typeface="Arial" panose="020B0604020202020204" pitchFamily="34" charset="0"/>
              </a:rPr>
              <a:t>Agora que você revisou o </a:t>
            </a:r>
            <a:r>
              <a:rPr sz="1200" b="1" spc="-65" dirty="0">
                <a:latin typeface="Arial" panose="020B0604020202020204" pitchFamily="34" charset="0"/>
                <a:cs typeface="Arial" panose="020B0604020202020204" pitchFamily="34" charset="0"/>
              </a:rPr>
              <a:t>routes </a:t>
            </a:r>
            <a:r>
              <a:rPr lang="pt-BR" sz="1200" dirty="0">
                <a:latin typeface="Arial" panose="020B0604020202020204" pitchFamily="34" charset="0"/>
                <a:cs typeface="Arial" panose="020B0604020202020204" pitchFamily="34" charset="0"/>
              </a:rPr>
              <a:t>e</a:t>
            </a:r>
            <a:r>
              <a:rPr sz="1200" dirty="0">
                <a:latin typeface="Arial" panose="020B0604020202020204" pitchFamily="34" charset="0"/>
                <a:cs typeface="Arial" panose="020B0604020202020204" pitchFamily="34" charset="0"/>
              </a:rPr>
              <a:t> </a:t>
            </a:r>
            <a:r>
              <a:rPr sz="1200" b="1" spc="-65" dirty="0">
                <a:latin typeface="Arial" panose="020B0604020202020204" pitchFamily="34" charset="0"/>
                <a:cs typeface="Arial" panose="020B0604020202020204" pitchFamily="34" charset="0"/>
              </a:rPr>
              <a:t>subnet </a:t>
            </a:r>
            <a:r>
              <a:rPr sz="1200" b="1" spc="-60" dirty="0">
                <a:latin typeface="Arial" panose="020B0604020202020204" pitchFamily="34" charset="0"/>
                <a:cs typeface="Arial" panose="020B0604020202020204" pitchFamily="34" charset="0"/>
              </a:rPr>
              <a:t>associations, </a:t>
            </a:r>
            <a:r>
              <a:rPr lang="pt-BR" sz="1200" spc="-5" dirty="0">
                <a:latin typeface="Arial" panose="020B0604020202020204" pitchFamily="34" charset="0"/>
                <a:cs typeface="Arial" panose="020B0604020202020204" pitchFamily="34" charset="0"/>
              </a:rPr>
              <a:t>Nomeie as tabelas de rota</a:t>
            </a:r>
            <a:r>
              <a:rPr sz="1200" dirty="0">
                <a:latin typeface="Arial" panose="020B0604020202020204" pitchFamily="34" charset="0"/>
                <a:cs typeface="Arial" panose="020B0604020202020204" pitchFamily="34" charset="0"/>
              </a:rPr>
              <a:t>. </a:t>
            </a:r>
            <a:r>
              <a:rPr lang="pt-BR" sz="1200" dirty="0">
                <a:latin typeface="Arial" panose="020B0604020202020204" pitchFamily="34" charset="0"/>
                <a:cs typeface="Arial" panose="020B0604020202020204" pitchFamily="34" charset="0"/>
              </a:rPr>
              <a:t>Isso pode ser feito clicando no pequena </a:t>
            </a:r>
            <a:r>
              <a:rPr lang="pt-BR" sz="1200" b="1" spc="-70" dirty="0">
                <a:latin typeface="Arial" panose="020B0604020202020204" pitchFamily="34" charset="0"/>
                <a:cs typeface="Arial" panose="020B0604020202020204" pitchFamily="34" charset="0"/>
              </a:rPr>
              <a:t>caixa </a:t>
            </a:r>
            <a:r>
              <a:rPr lang="pt-BR" sz="1200" dirty="0">
                <a:latin typeface="Arial" panose="020B0604020202020204" pitchFamily="34" charset="0"/>
                <a:cs typeface="Arial" panose="020B0604020202020204" pitchFamily="34" charset="0"/>
              </a:rPr>
              <a:t>que corresponde ao seu </a:t>
            </a:r>
            <a:r>
              <a:rPr lang="pt-BR" sz="1200" b="1" spc="-70" dirty="0">
                <a:latin typeface="Arial" panose="020B0604020202020204" pitchFamily="34" charset="0"/>
                <a:cs typeface="Arial" panose="020B0604020202020204" pitchFamily="34" charset="0"/>
              </a:rPr>
              <a:t>tabela de rotas</a:t>
            </a:r>
            <a:r>
              <a:rPr sz="1200" b="1" spc="-7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927100" marR="395605" lvl="1" indent="-228600">
              <a:lnSpc>
                <a:spcPts val="1510"/>
              </a:lnSpc>
              <a:spcBef>
                <a:spcPts val="15"/>
              </a:spcBef>
              <a:buAutoNum type="alphaLcPeriod"/>
              <a:tabLst>
                <a:tab pos="927100" algn="l"/>
              </a:tabLst>
            </a:pPr>
            <a:r>
              <a:rPr lang="pt-BR" sz="1200" spc="-5" dirty="0">
                <a:latin typeface="Arial" panose="020B0604020202020204" pitchFamily="34" charset="0"/>
                <a:cs typeface="Arial" panose="020B0604020202020204" pitchFamily="34" charset="0"/>
              </a:rPr>
              <a:t>Passe o ponteiro do mouse sobre o campo em branco logo abaixo do </a:t>
            </a:r>
            <a:r>
              <a:rPr sz="1200" b="1" spc="-65" dirty="0">
                <a:latin typeface="Arial" panose="020B0604020202020204" pitchFamily="34" charset="0"/>
                <a:cs typeface="Arial" panose="020B0604020202020204" pitchFamily="34" charset="0"/>
              </a:rPr>
              <a:t>name </a:t>
            </a:r>
            <a:r>
              <a:rPr lang="pt-BR" sz="1200" dirty="0">
                <a:latin typeface="Arial" panose="020B0604020202020204" pitchFamily="34" charset="0"/>
                <a:cs typeface="Arial" panose="020B0604020202020204" pitchFamily="34" charset="0"/>
              </a:rPr>
              <a:t>cabeçalho e observe que um ícone de lápis aparecerá </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927100" lvl="1" indent="-229235">
              <a:lnSpc>
                <a:spcPts val="1405"/>
              </a:lnSpc>
              <a:buAutoNum type="alphaLcPeriod"/>
              <a:tabLst>
                <a:tab pos="927100" algn="l"/>
              </a:tabLst>
            </a:pPr>
            <a:r>
              <a:rPr lang="pt-BR" sz="1200" spc="-5" dirty="0">
                <a:latin typeface="Arial" panose="020B0604020202020204" pitchFamily="34" charset="0"/>
                <a:cs typeface="Arial" panose="020B0604020202020204" pitchFamily="34" charset="0"/>
              </a:rPr>
              <a:t>Depois de clicar no ícone de lápis, será fornecido um campo onde você pode dar um nome à sua tabela de rotas</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a:p>
            <a:pPr marL="927100" marR="81280" lvl="1" indent="-228600">
              <a:lnSpc>
                <a:spcPts val="1510"/>
              </a:lnSpc>
              <a:spcBef>
                <a:spcPts val="15"/>
              </a:spcBef>
              <a:buAutoNum type="alphaLcPeriod" startAt="3"/>
              <a:tabLst>
                <a:tab pos="927100" algn="l"/>
                <a:tab pos="2087880" algn="l"/>
              </a:tabLst>
            </a:pPr>
            <a:r>
              <a:rPr lang="pt-BR" sz="1200" dirty="0">
                <a:latin typeface="Arial" panose="020B0604020202020204" pitchFamily="34" charset="0"/>
                <a:cs typeface="Arial" panose="020B0604020202020204" pitchFamily="34" charset="0"/>
              </a:rPr>
              <a:t>Insira o (s) nome (s) adequado (s) da tabela de rota pública ou tabela de rota privada</a:t>
            </a:r>
            <a:r>
              <a:rPr sz="1200" spc="-5" dirty="0">
                <a:latin typeface="Arial" panose="020B0604020202020204" pitchFamily="34" charset="0"/>
                <a:cs typeface="Arial" panose="020B0604020202020204" pitchFamily="34" charset="0"/>
              </a:rPr>
              <a:t>. </a:t>
            </a:r>
            <a:r>
              <a:rPr lang="pt-BR" sz="1200" spc="-5" dirty="0">
                <a:latin typeface="Arial" panose="020B0604020202020204" pitchFamily="34" charset="0"/>
                <a:cs typeface="Arial" panose="020B0604020202020204" pitchFamily="34" charset="0"/>
              </a:rPr>
              <a:t>(Você deve clicar no botão para salvar seu nome. Caso contrário, sua tabela de rotas não será nomeada.)</a:t>
            </a:r>
            <a:endParaRPr sz="1200" dirty="0">
              <a:latin typeface="Arial" panose="020B0604020202020204" pitchFamily="34" charset="0"/>
              <a:cs typeface="Arial" panose="020B0604020202020204" pitchFamily="34" charset="0"/>
            </a:endParaRPr>
          </a:p>
          <a:p>
            <a:pPr marL="469900" indent="-228600">
              <a:lnSpc>
                <a:spcPts val="1430"/>
              </a:lnSpc>
              <a:buAutoNum type="arabicPeriod"/>
              <a:tabLst>
                <a:tab pos="469900" algn="l"/>
              </a:tabLst>
            </a:pPr>
            <a:r>
              <a:rPr lang="pt-BR" sz="1200" spc="-5" dirty="0">
                <a:latin typeface="Arial" panose="020B0604020202020204" pitchFamily="34" charset="0"/>
                <a:cs typeface="Arial" panose="020B0604020202020204" pitchFamily="34" charset="0"/>
              </a:rPr>
              <a:t>Repita os passos 1-4 acima novamente. Desta vez, selecione a linha com sim no cabeçalho da coluna principal</a:t>
            </a:r>
            <a:r>
              <a:rPr sz="1200" dirty="0">
                <a:latin typeface="Arial" panose="020B0604020202020204" pitchFamily="34" charset="0"/>
                <a:cs typeface="Arial" panose="020B0604020202020204" pitchFamily="34" charset="0"/>
              </a:rPr>
              <a:t>.</a:t>
            </a:r>
          </a:p>
          <a:p>
            <a:pPr marL="927100" lvl="1" indent="-229235">
              <a:lnSpc>
                <a:spcPct val="100000"/>
              </a:lnSpc>
              <a:spcBef>
                <a:spcPts val="25"/>
              </a:spcBef>
              <a:buAutoNum type="alphaLcPeriod"/>
              <a:tabLst>
                <a:tab pos="927100" algn="l"/>
              </a:tabLst>
            </a:pPr>
            <a:r>
              <a:rPr lang="pt-BR" sz="1200" dirty="0">
                <a:latin typeface="Arial" panose="020B0604020202020204" pitchFamily="34" charset="0"/>
                <a:cs typeface="Arial" panose="020B0604020202020204" pitchFamily="34" charset="0"/>
              </a:rPr>
              <a:t>Clique na tabela de rotas e na </a:t>
            </a:r>
            <a:r>
              <a:rPr lang="pt-BR" sz="1200" dirty="0" err="1">
                <a:latin typeface="Arial" panose="020B0604020202020204" pitchFamily="34" charset="0"/>
                <a:cs typeface="Arial" panose="020B0604020202020204" pitchFamily="34" charset="0"/>
              </a:rPr>
              <a:t>sub-rede</a:t>
            </a:r>
            <a:r>
              <a:rPr lang="pt-BR" sz="1200" dirty="0">
                <a:latin typeface="Arial" panose="020B0604020202020204" pitchFamily="34" charset="0"/>
                <a:cs typeface="Arial" panose="020B0604020202020204" pitchFamily="34" charset="0"/>
              </a:rPr>
              <a:t> e observe o que você vê</a:t>
            </a:r>
            <a:r>
              <a:rPr sz="1200" dirty="0">
                <a:latin typeface="Arial" panose="020B0604020202020204" pitchFamily="34" charset="0"/>
                <a:cs typeface="Arial" panose="020B0604020202020204" pitchFamily="34" charset="0"/>
              </a:rPr>
              <a:t>.</a:t>
            </a:r>
          </a:p>
          <a:p>
            <a:pPr marL="927100" lvl="1" indent="-229235">
              <a:lnSpc>
                <a:spcPct val="100000"/>
              </a:lnSpc>
              <a:spcBef>
                <a:spcPts val="25"/>
              </a:spcBef>
              <a:buAutoNum type="alphaLcPeriod"/>
              <a:tabLst>
                <a:tab pos="927100" algn="l"/>
              </a:tabLst>
            </a:pPr>
            <a:r>
              <a:rPr lang="pt-BR" sz="1200" dirty="0">
                <a:latin typeface="Arial" panose="020B0604020202020204" pitchFamily="34" charset="0"/>
                <a:cs typeface="Arial" panose="020B0604020202020204" pitchFamily="34" charset="0"/>
              </a:rPr>
              <a:t>Clique na guia </a:t>
            </a:r>
            <a:r>
              <a:rPr lang="pt-BR" sz="1200" b="1" dirty="0" err="1">
                <a:latin typeface="Arial" panose="020B0604020202020204" pitchFamily="34" charset="0"/>
                <a:cs typeface="Arial" panose="020B0604020202020204" pitchFamily="34" charset="0"/>
              </a:rPr>
              <a:t>subnet</a:t>
            </a:r>
            <a:r>
              <a:rPr lang="pt-BR" sz="1200" b="1" dirty="0">
                <a:latin typeface="Arial" panose="020B0604020202020204" pitchFamily="34" charset="0"/>
                <a:cs typeface="Arial" panose="020B0604020202020204" pitchFamily="34" charset="0"/>
              </a:rPr>
              <a:t> </a:t>
            </a:r>
            <a:r>
              <a:rPr lang="pt-BR" sz="1200" b="1" dirty="0" err="1">
                <a:latin typeface="Arial" panose="020B0604020202020204" pitchFamily="34" charset="0"/>
                <a:cs typeface="Arial" panose="020B0604020202020204" pitchFamily="34" charset="0"/>
              </a:rPr>
              <a:t>associations</a:t>
            </a:r>
            <a:r>
              <a:rPr sz="1200" dirty="0">
                <a:latin typeface="Arial" panose="020B0604020202020204" pitchFamily="34" charset="0"/>
                <a:cs typeface="Arial" panose="020B0604020202020204" pitchFamily="34" charset="0"/>
              </a:rPr>
              <a:t>.</a:t>
            </a:r>
          </a:p>
          <a:p>
            <a:pPr marL="927100" lvl="1" indent="-229235">
              <a:lnSpc>
                <a:spcPct val="100000"/>
              </a:lnSpc>
              <a:spcBef>
                <a:spcPts val="25"/>
              </a:spcBef>
              <a:buAutoNum type="alphaLcPeriod"/>
              <a:tabLst>
                <a:tab pos="927100" algn="l"/>
              </a:tabLst>
            </a:pPr>
            <a:r>
              <a:rPr lang="pt-BR" sz="1200" spc="-5" dirty="0">
                <a:latin typeface="Arial" panose="020B0604020202020204" pitchFamily="34" charset="0"/>
                <a:cs typeface="Arial" panose="020B0604020202020204" pitchFamily="34" charset="0"/>
              </a:rPr>
              <a:t>A qual </a:t>
            </a:r>
            <a:r>
              <a:rPr lang="pt-BR" sz="1200" spc="-5" dirty="0" err="1">
                <a:latin typeface="Arial" panose="020B0604020202020204" pitchFamily="34" charset="0"/>
                <a:cs typeface="Arial" panose="020B0604020202020204" pitchFamily="34" charset="0"/>
              </a:rPr>
              <a:t>sub-rede</a:t>
            </a:r>
            <a:r>
              <a:rPr lang="pt-BR" sz="1200" spc="-5" dirty="0">
                <a:latin typeface="Arial" panose="020B0604020202020204" pitchFamily="34" charset="0"/>
                <a:cs typeface="Arial" panose="020B0604020202020204" pitchFamily="34" charset="0"/>
              </a:rPr>
              <a:t> esta tabela de rota está associada?</a:t>
            </a:r>
          </a:p>
          <a:p>
            <a:pPr marL="927100" lvl="1" indent="-229235">
              <a:lnSpc>
                <a:spcPct val="100000"/>
              </a:lnSpc>
              <a:spcBef>
                <a:spcPts val="25"/>
              </a:spcBef>
              <a:buAutoNum type="alphaLcPeriod"/>
              <a:tabLst>
                <a:tab pos="927100" algn="l"/>
              </a:tabLst>
            </a:pPr>
            <a:r>
              <a:rPr lang="pt-BR" sz="1200" spc="-5" dirty="0">
                <a:latin typeface="Arial" panose="020B0604020202020204" pitchFamily="34" charset="0"/>
                <a:cs typeface="Arial" panose="020B0604020202020204" pitchFamily="34" charset="0"/>
              </a:rPr>
              <a:t>Certifique-se de nomear a tabela de rota apropriadamente</a:t>
            </a:r>
            <a:r>
              <a:rPr sz="1200" spc="-5"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sp>
        <p:nvSpPr>
          <p:cNvPr id="14" name="object 14"/>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6</a:t>
            </a:fld>
            <a:endParaRPr b="0" i="0" dirty="0">
              <a:latin typeface="Carlito"/>
              <a:cs typeface="Carlito"/>
            </a:endParaRPr>
          </a:p>
        </p:txBody>
      </p:sp>
      <p:sp>
        <p:nvSpPr>
          <p:cNvPr id="15" name="CaixaDeTexto 14">
            <a:extLst>
              <a:ext uri="{FF2B5EF4-FFF2-40B4-BE49-F238E27FC236}">
                <a16:creationId xmlns:a16="http://schemas.microsoft.com/office/drawing/2014/main" id="{D54AE5C5-1CD0-4C0B-A25A-EDDC68F80707}"/>
              </a:ext>
            </a:extLst>
          </p:cNvPr>
          <p:cNvSpPr txBox="1"/>
          <p:nvPr/>
        </p:nvSpPr>
        <p:spPr>
          <a:xfrm>
            <a:off x="1499345" y="1536412"/>
            <a:ext cx="1441485"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Você sabia?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499363" y="1678940"/>
            <a:ext cx="4758437" cy="259686"/>
          </a:xfrm>
          <a:prstGeom prst="rect">
            <a:avLst/>
          </a:prstGeom>
        </p:spPr>
        <p:txBody>
          <a:bodyPr vert="horz" wrap="square" lIns="0" tIns="13335" rIns="0" bIns="0" rtlCol="0">
            <a:spAutoFit/>
          </a:bodyPr>
          <a:lstStyle/>
          <a:p>
            <a:pPr marL="12700">
              <a:lnSpc>
                <a:spcPct val="100000"/>
              </a:lnSpc>
              <a:spcBef>
                <a:spcPts val="105"/>
              </a:spcBef>
            </a:pPr>
            <a:r>
              <a:rPr lang="pt-BR" sz="1600" b="1" spc="-105" dirty="0">
                <a:latin typeface="Trebuchet MS"/>
                <a:cs typeface="Trebuchet MS"/>
              </a:rPr>
              <a:t>Explorar a atividade </a:t>
            </a:r>
            <a:r>
              <a:rPr lang="pt-BR" sz="1600" b="1" spc="-105" dirty="0" err="1">
                <a:latin typeface="Trebuchet MS"/>
                <a:cs typeface="Trebuchet MS"/>
              </a:rPr>
              <a:t>BitBeat</a:t>
            </a:r>
            <a:r>
              <a:rPr lang="pt-BR" sz="1600" b="1" spc="-105" dirty="0">
                <a:latin typeface="Trebuchet MS"/>
                <a:cs typeface="Trebuchet MS"/>
              </a:rPr>
              <a:t> 200 VPC, parte III</a:t>
            </a:r>
            <a:endParaRPr sz="1600" dirty="0">
              <a:latin typeface="Trebuchet MS"/>
              <a:cs typeface="Trebuchet MS"/>
            </a:endParaRPr>
          </a:p>
        </p:txBody>
      </p:sp>
      <p:sp>
        <p:nvSpPr>
          <p:cNvPr id="7" name="object 7"/>
          <p:cNvSpPr txBox="1"/>
          <p:nvPr/>
        </p:nvSpPr>
        <p:spPr>
          <a:xfrm>
            <a:off x="727963" y="2831083"/>
            <a:ext cx="6443980" cy="1126462"/>
          </a:xfrm>
          <a:prstGeom prst="rect">
            <a:avLst/>
          </a:prstGeom>
        </p:spPr>
        <p:txBody>
          <a:bodyPr vert="horz" wrap="square" lIns="0" tIns="12700" rIns="0" bIns="0" rtlCol="0">
            <a:spAutoFit/>
          </a:bodyPr>
          <a:lstStyle/>
          <a:p>
            <a:pPr marL="241300" indent="-228600">
              <a:lnSpc>
                <a:spcPct val="100000"/>
              </a:lnSpc>
              <a:spcBef>
                <a:spcPts val="100"/>
              </a:spcBef>
              <a:buAutoNum type="arabicPeriod"/>
              <a:tabLst>
                <a:tab pos="241300" algn="l"/>
              </a:tabLst>
            </a:pPr>
            <a:r>
              <a:rPr sz="1200" dirty="0">
                <a:latin typeface="Carlito"/>
                <a:cs typeface="Carlito"/>
              </a:rPr>
              <a:t>In the left </a:t>
            </a:r>
            <a:r>
              <a:rPr sz="1200" spc="-5" dirty="0">
                <a:latin typeface="Carlito"/>
                <a:cs typeface="Carlito"/>
              </a:rPr>
              <a:t>navigation, </a:t>
            </a:r>
            <a:r>
              <a:rPr sz="1200" dirty="0">
                <a:latin typeface="Carlito"/>
                <a:cs typeface="Carlito"/>
              </a:rPr>
              <a:t>click </a:t>
            </a:r>
            <a:r>
              <a:rPr sz="1200" spc="-5" dirty="0">
                <a:latin typeface="Carlito"/>
                <a:cs typeface="Carlito"/>
              </a:rPr>
              <a:t>on </a:t>
            </a:r>
            <a:r>
              <a:rPr sz="1200" b="1" spc="-5" dirty="0">
                <a:latin typeface="Carlito"/>
                <a:cs typeface="Carlito"/>
              </a:rPr>
              <a:t>Internet</a:t>
            </a:r>
            <a:r>
              <a:rPr sz="1200" b="1" spc="10" dirty="0">
                <a:latin typeface="Carlito"/>
                <a:cs typeface="Carlito"/>
              </a:rPr>
              <a:t> </a:t>
            </a:r>
            <a:r>
              <a:rPr sz="1200" b="1" spc="-5" dirty="0">
                <a:latin typeface="Carlito"/>
                <a:cs typeface="Carlito"/>
              </a:rPr>
              <a:t>Gateways</a:t>
            </a:r>
            <a:r>
              <a:rPr sz="1200" spc="-5" dirty="0">
                <a:latin typeface="Carlito"/>
                <a:cs typeface="Carlito"/>
              </a:rPr>
              <a:t>.</a:t>
            </a:r>
            <a:endParaRPr sz="1200" dirty="0">
              <a:latin typeface="Carlito"/>
              <a:cs typeface="Carlito"/>
            </a:endParaRPr>
          </a:p>
          <a:p>
            <a:pPr marL="241300" indent="-228600">
              <a:lnSpc>
                <a:spcPct val="100000"/>
              </a:lnSpc>
              <a:spcBef>
                <a:spcPts val="25"/>
              </a:spcBef>
              <a:buAutoNum type="arabicPeriod"/>
              <a:tabLst>
                <a:tab pos="241300" algn="l"/>
              </a:tabLst>
            </a:pPr>
            <a:r>
              <a:rPr sz="1200" dirty="0">
                <a:latin typeface="Carlito"/>
                <a:cs typeface="Carlito"/>
              </a:rPr>
              <a:t>Click the </a:t>
            </a:r>
            <a:r>
              <a:rPr sz="1200" b="1" spc="-55" dirty="0">
                <a:latin typeface="Trebuchet MS"/>
                <a:cs typeface="Trebuchet MS"/>
              </a:rPr>
              <a:t>small </a:t>
            </a:r>
            <a:r>
              <a:rPr sz="1200" b="1" spc="-70" dirty="0">
                <a:latin typeface="Trebuchet MS"/>
                <a:cs typeface="Trebuchet MS"/>
              </a:rPr>
              <a:t>box </a:t>
            </a:r>
            <a:r>
              <a:rPr sz="1200" dirty="0">
                <a:latin typeface="Carlito"/>
                <a:cs typeface="Carlito"/>
              </a:rPr>
              <a:t>that </a:t>
            </a:r>
            <a:r>
              <a:rPr sz="1200" spc="-5" dirty="0">
                <a:latin typeface="Carlito"/>
                <a:cs typeface="Carlito"/>
              </a:rPr>
              <a:t>corresponds with your </a:t>
            </a:r>
            <a:r>
              <a:rPr sz="1200" dirty="0">
                <a:latin typeface="Carlito"/>
                <a:cs typeface="Carlito"/>
              </a:rPr>
              <a:t>VPC to highlight the </a:t>
            </a:r>
            <a:r>
              <a:rPr sz="1200" spc="-5" dirty="0">
                <a:latin typeface="Carlito"/>
                <a:cs typeface="Carlito"/>
              </a:rPr>
              <a:t>row. </a:t>
            </a:r>
            <a:r>
              <a:rPr sz="1200" dirty="0">
                <a:latin typeface="Carlito"/>
                <a:cs typeface="Carlito"/>
              </a:rPr>
              <a:t>Is it</a:t>
            </a:r>
            <a:r>
              <a:rPr sz="1200" spc="-30" dirty="0">
                <a:latin typeface="Carlito"/>
                <a:cs typeface="Carlito"/>
              </a:rPr>
              <a:t> </a:t>
            </a:r>
            <a:r>
              <a:rPr sz="1200" spc="-5" dirty="0">
                <a:latin typeface="Carlito"/>
                <a:cs typeface="Carlito"/>
              </a:rPr>
              <a:t>attached?</a:t>
            </a:r>
            <a:endParaRPr sz="1200" dirty="0">
              <a:latin typeface="Carlito"/>
              <a:cs typeface="Carlito"/>
            </a:endParaRPr>
          </a:p>
          <a:p>
            <a:pPr>
              <a:lnSpc>
                <a:spcPct val="100000"/>
              </a:lnSpc>
              <a:spcBef>
                <a:spcPts val="15"/>
              </a:spcBef>
            </a:pPr>
            <a:endParaRPr sz="1150" dirty="0">
              <a:latin typeface="Carlito"/>
              <a:cs typeface="Carlito"/>
            </a:endParaRPr>
          </a:p>
          <a:p>
            <a:pPr marL="240665" marR="5080">
              <a:lnSpc>
                <a:spcPct val="100899"/>
              </a:lnSpc>
              <a:spcBef>
                <a:spcPts val="5"/>
              </a:spcBef>
            </a:pPr>
            <a:r>
              <a:rPr sz="1200" i="1" dirty="0">
                <a:latin typeface="Carlito"/>
                <a:cs typeface="Carlito"/>
              </a:rPr>
              <a:t>(Console Tip: If you needed to detach an </a:t>
            </a:r>
            <a:r>
              <a:rPr sz="1200" i="1" spc="-5" dirty="0">
                <a:latin typeface="Carlito"/>
                <a:cs typeface="Carlito"/>
              </a:rPr>
              <a:t>IGW</a:t>
            </a:r>
            <a:r>
              <a:rPr lang="en-US" sz="1200" i="1" spc="-5" dirty="0">
                <a:latin typeface="Carlito"/>
                <a:cs typeface="Carlito"/>
              </a:rPr>
              <a:t>, </a:t>
            </a:r>
            <a:r>
              <a:rPr sz="1200" i="1" dirty="0">
                <a:latin typeface="Carlito"/>
                <a:cs typeface="Carlito"/>
              </a:rPr>
              <a:t>you </a:t>
            </a:r>
            <a:r>
              <a:rPr sz="1200" i="1" spc="-5" dirty="0">
                <a:latin typeface="Carlito"/>
                <a:cs typeface="Carlito"/>
              </a:rPr>
              <a:t>would </a:t>
            </a:r>
            <a:r>
              <a:rPr sz="1200" i="1" dirty="0">
                <a:latin typeface="Carlito"/>
                <a:cs typeface="Carlito"/>
              </a:rPr>
              <a:t>use the </a:t>
            </a:r>
            <a:r>
              <a:rPr sz="1200" b="1" i="1" spc="-5" dirty="0">
                <a:latin typeface="Carlito"/>
                <a:cs typeface="Carlito"/>
              </a:rPr>
              <a:t>Actions </a:t>
            </a:r>
            <a:r>
              <a:rPr sz="1250" i="1" spc="-50" dirty="0">
                <a:latin typeface="Wingdings"/>
                <a:cs typeface="Wingdings"/>
              </a:rPr>
              <a:t></a:t>
            </a:r>
            <a:r>
              <a:rPr sz="1250" i="1" spc="-50" dirty="0">
                <a:latin typeface="Times New Roman"/>
                <a:cs typeface="Times New Roman"/>
              </a:rPr>
              <a:t> </a:t>
            </a:r>
            <a:r>
              <a:rPr sz="1200" b="1" i="1" spc="-5" dirty="0">
                <a:latin typeface="Carlito"/>
                <a:cs typeface="Carlito"/>
              </a:rPr>
              <a:t>Detach </a:t>
            </a:r>
            <a:r>
              <a:rPr sz="1200" b="1" i="1" dirty="0">
                <a:latin typeface="Carlito"/>
                <a:cs typeface="Carlito"/>
              </a:rPr>
              <a:t>from VPC </a:t>
            </a:r>
            <a:r>
              <a:rPr sz="1200" i="1" dirty="0">
                <a:latin typeface="Carlito"/>
                <a:cs typeface="Carlito"/>
              </a:rPr>
              <a:t>option. </a:t>
            </a:r>
            <a:r>
              <a:rPr sz="1200" i="1" spc="-5" dirty="0">
                <a:latin typeface="Carlito"/>
                <a:cs typeface="Carlito"/>
              </a:rPr>
              <a:t>Take </a:t>
            </a:r>
            <a:r>
              <a:rPr sz="1200" i="1" dirty="0">
                <a:latin typeface="Carlito"/>
                <a:cs typeface="Carlito"/>
              </a:rPr>
              <a:t>a </a:t>
            </a:r>
            <a:r>
              <a:rPr sz="1200" i="1" spc="-5" dirty="0">
                <a:latin typeface="Carlito"/>
                <a:cs typeface="Carlito"/>
              </a:rPr>
              <a:t>look </a:t>
            </a:r>
            <a:r>
              <a:rPr sz="1200" i="1" dirty="0">
                <a:latin typeface="Carlito"/>
                <a:cs typeface="Carlito"/>
              </a:rPr>
              <a:t>at how this could be </a:t>
            </a:r>
            <a:r>
              <a:rPr sz="1200" i="1" spc="-5" dirty="0">
                <a:latin typeface="Carlito"/>
                <a:cs typeface="Carlito"/>
              </a:rPr>
              <a:t>accomplished, </a:t>
            </a:r>
            <a:r>
              <a:rPr sz="1200" i="1" dirty="0">
                <a:latin typeface="Carlito"/>
                <a:cs typeface="Carlito"/>
              </a:rPr>
              <a:t>but </a:t>
            </a:r>
            <a:r>
              <a:rPr sz="1200" b="1" i="1" dirty="0">
                <a:latin typeface="Carlito"/>
                <a:cs typeface="Carlito"/>
              </a:rPr>
              <a:t>do not </a:t>
            </a:r>
            <a:r>
              <a:rPr sz="1200" i="1" dirty="0">
                <a:latin typeface="Carlito"/>
                <a:cs typeface="Carlito"/>
              </a:rPr>
              <a:t>detach in this</a:t>
            </a:r>
            <a:r>
              <a:rPr sz="1200" i="1" spc="5" dirty="0">
                <a:latin typeface="Carlito"/>
                <a:cs typeface="Carlito"/>
              </a:rPr>
              <a:t> </a:t>
            </a:r>
            <a:r>
              <a:rPr sz="1200" i="1" spc="-5" dirty="0">
                <a:latin typeface="Carlito"/>
                <a:cs typeface="Carlito"/>
              </a:rPr>
              <a:t>activity.)</a:t>
            </a:r>
            <a:endParaRPr sz="1200" dirty="0">
              <a:latin typeface="Carlito"/>
              <a:cs typeface="Carlito"/>
            </a:endParaRPr>
          </a:p>
        </p:txBody>
      </p:sp>
      <p:sp>
        <p:nvSpPr>
          <p:cNvPr id="8" name="object 8"/>
          <p:cNvSpPr txBox="1"/>
          <p:nvPr/>
        </p:nvSpPr>
        <p:spPr>
          <a:xfrm>
            <a:off x="727963" y="4635500"/>
            <a:ext cx="6541770" cy="1485600"/>
          </a:xfrm>
          <a:prstGeom prst="rect">
            <a:avLst/>
          </a:prstGeom>
        </p:spPr>
        <p:txBody>
          <a:bodyPr vert="horz" wrap="square" lIns="0" tIns="12700" rIns="0" bIns="0" rtlCol="0">
            <a:spAutoFit/>
          </a:bodyPr>
          <a:lstStyle/>
          <a:p>
            <a:pPr marL="241300" indent="-228600">
              <a:lnSpc>
                <a:spcPct val="100000"/>
              </a:lnSpc>
              <a:spcBef>
                <a:spcPts val="100"/>
              </a:spcBef>
              <a:buAutoNum type="arabicPeriod" startAt="3"/>
              <a:tabLst>
                <a:tab pos="241300" algn="l"/>
              </a:tabLst>
            </a:pPr>
            <a:r>
              <a:rPr sz="1200" dirty="0">
                <a:latin typeface="Carlito"/>
                <a:cs typeface="Carlito"/>
              </a:rPr>
              <a:t>In the left </a:t>
            </a:r>
            <a:r>
              <a:rPr sz="1200" spc="-5" dirty="0">
                <a:latin typeface="Carlito"/>
                <a:cs typeface="Carlito"/>
              </a:rPr>
              <a:t>navigation, </a:t>
            </a:r>
            <a:r>
              <a:rPr sz="1200" dirty="0">
                <a:latin typeface="Carlito"/>
                <a:cs typeface="Carlito"/>
              </a:rPr>
              <a:t>click </a:t>
            </a:r>
            <a:r>
              <a:rPr sz="1200" spc="-5" dirty="0">
                <a:latin typeface="Carlito"/>
                <a:cs typeface="Carlito"/>
              </a:rPr>
              <a:t>on </a:t>
            </a:r>
            <a:r>
              <a:rPr sz="1200" b="1" spc="-60" dirty="0">
                <a:latin typeface="Trebuchet MS"/>
                <a:cs typeface="Trebuchet MS"/>
              </a:rPr>
              <a:t>subnets </a:t>
            </a:r>
            <a:r>
              <a:rPr sz="1200" dirty="0">
                <a:latin typeface="Carlito"/>
                <a:cs typeface="Carlito"/>
              </a:rPr>
              <a:t>then highlight </a:t>
            </a:r>
            <a:r>
              <a:rPr sz="1200" spc="-5" dirty="0">
                <a:latin typeface="Carlito"/>
                <a:cs typeface="Carlito"/>
              </a:rPr>
              <a:t>your </a:t>
            </a:r>
            <a:r>
              <a:rPr sz="1200" dirty="0">
                <a:latin typeface="Carlito"/>
                <a:cs typeface="Carlito"/>
              </a:rPr>
              <a:t>public</a:t>
            </a:r>
            <a:r>
              <a:rPr sz="1200" spc="-35" dirty="0">
                <a:latin typeface="Carlito"/>
                <a:cs typeface="Carlito"/>
              </a:rPr>
              <a:t> </a:t>
            </a:r>
            <a:r>
              <a:rPr sz="1200" dirty="0">
                <a:latin typeface="Carlito"/>
                <a:cs typeface="Carlito"/>
              </a:rPr>
              <a:t>subnet.</a:t>
            </a:r>
          </a:p>
          <a:p>
            <a:pPr marL="241300" indent="-228600">
              <a:lnSpc>
                <a:spcPct val="100000"/>
              </a:lnSpc>
              <a:spcBef>
                <a:spcPts val="25"/>
              </a:spcBef>
              <a:buAutoNum type="arabicPeriod" startAt="3"/>
              <a:tabLst>
                <a:tab pos="241300" algn="l"/>
              </a:tabLst>
            </a:pPr>
            <a:r>
              <a:rPr sz="1200" dirty="0">
                <a:latin typeface="Carlito"/>
                <a:cs typeface="Carlito"/>
              </a:rPr>
              <a:t>Click </a:t>
            </a:r>
            <a:r>
              <a:rPr sz="1200" spc="-5" dirty="0">
                <a:latin typeface="Carlito"/>
                <a:cs typeface="Carlito"/>
              </a:rPr>
              <a:t>on </a:t>
            </a:r>
            <a:r>
              <a:rPr sz="1200" dirty="0">
                <a:latin typeface="Carlito"/>
                <a:cs typeface="Carlito"/>
              </a:rPr>
              <a:t>the </a:t>
            </a:r>
            <a:r>
              <a:rPr sz="1200" b="1" spc="-60" dirty="0">
                <a:latin typeface="Trebuchet MS"/>
                <a:cs typeface="Trebuchet MS"/>
              </a:rPr>
              <a:t>Actions </a:t>
            </a:r>
            <a:r>
              <a:rPr sz="1200" dirty="0">
                <a:latin typeface="Carlito"/>
                <a:cs typeface="Carlito"/>
              </a:rPr>
              <a:t>button then </a:t>
            </a:r>
            <a:r>
              <a:rPr sz="1200" i="1" dirty="0">
                <a:latin typeface="Carlito"/>
                <a:cs typeface="Carlito"/>
              </a:rPr>
              <a:t>Modify </a:t>
            </a:r>
            <a:r>
              <a:rPr sz="1200" i="1" spc="-5" dirty="0">
                <a:latin typeface="Carlito"/>
                <a:cs typeface="Carlito"/>
              </a:rPr>
              <a:t>auto-assign </a:t>
            </a:r>
            <a:r>
              <a:rPr sz="1200" i="1" dirty="0">
                <a:latin typeface="Carlito"/>
                <a:cs typeface="Carlito"/>
              </a:rPr>
              <a:t>IP</a:t>
            </a:r>
            <a:r>
              <a:rPr sz="1200" i="1" spc="-40" dirty="0">
                <a:latin typeface="Carlito"/>
                <a:cs typeface="Carlito"/>
              </a:rPr>
              <a:t> </a:t>
            </a:r>
            <a:r>
              <a:rPr sz="1200" i="1" spc="-5" dirty="0">
                <a:latin typeface="Carlito"/>
                <a:cs typeface="Carlito"/>
              </a:rPr>
              <a:t>settings</a:t>
            </a:r>
            <a:r>
              <a:rPr sz="1200" spc="-5" dirty="0">
                <a:latin typeface="Carlito"/>
                <a:cs typeface="Carlito"/>
              </a:rPr>
              <a:t>.</a:t>
            </a:r>
            <a:endParaRPr sz="1200" dirty="0">
              <a:latin typeface="Carlito"/>
              <a:cs typeface="Carlito"/>
            </a:endParaRPr>
          </a:p>
          <a:p>
            <a:pPr marL="697865" lvl="1" indent="-228600">
              <a:lnSpc>
                <a:spcPct val="100000"/>
              </a:lnSpc>
              <a:spcBef>
                <a:spcPts val="20"/>
              </a:spcBef>
              <a:buAutoNum type="alphaLcPeriod"/>
              <a:tabLst>
                <a:tab pos="698500" algn="l"/>
              </a:tabLst>
            </a:pPr>
            <a:r>
              <a:rPr sz="1200" spc="-5" dirty="0">
                <a:latin typeface="Carlito"/>
                <a:cs typeface="Carlito"/>
              </a:rPr>
              <a:t>Notice: </a:t>
            </a:r>
            <a:r>
              <a:rPr sz="1200" dirty="0">
                <a:latin typeface="Carlito"/>
                <a:cs typeface="Carlito"/>
              </a:rPr>
              <a:t>On this </a:t>
            </a:r>
            <a:r>
              <a:rPr sz="1200" spc="-5" dirty="0">
                <a:latin typeface="Carlito"/>
                <a:cs typeface="Carlito"/>
              </a:rPr>
              <a:t>screen, you have </a:t>
            </a:r>
            <a:r>
              <a:rPr sz="1200" dirty="0">
                <a:latin typeface="Carlito"/>
                <a:cs typeface="Carlito"/>
              </a:rPr>
              <a:t>the </a:t>
            </a:r>
            <a:r>
              <a:rPr sz="1200" spc="-5" dirty="0">
                <a:latin typeface="Carlito"/>
                <a:cs typeface="Carlito"/>
              </a:rPr>
              <a:t>option </a:t>
            </a:r>
            <a:r>
              <a:rPr sz="1200" dirty="0">
                <a:latin typeface="Carlito"/>
                <a:cs typeface="Carlito"/>
              </a:rPr>
              <a:t>to enable the </a:t>
            </a:r>
            <a:r>
              <a:rPr sz="1200" spc="-5" dirty="0">
                <a:latin typeface="Carlito"/>
                <a:cs typeface="Carlito"/>
              </a:rPr>
              <a:t>auto-assign </a:t>
            </a:r>
            <a:r>
              <a:rPr sz="1200" dirty="0">
                <a:latin typeface="Carlito"/>
                <a:cs typeface="Carlito"/>
              </a:rPr>
              <a:t>IP address setting</a:t>
            </a:r>
            <a:r>
              <a:rPr sz="1200" spc="45" dirty="0">
                <a:latin typeface="Carlito"/>
                <a:cs typeface="Carlito"/>
              </a:rPr>
              <a:t> </a:t>
            </a:r>
            <a:r>
              <a:rPr sz="1200" dirty="0">
                <a:latin typeface="Carlito"/>
                <a:cs typeface="Carlito"/>
              </a:rPr>
              <a:t>to</a:t>
            </a:r>
            <a:r>
              <a:rPr lang="en-US" sz="1200" dirty="0">
                <a:latin typeface="Carlito"/>
                <a:cs typeface="Carlito"/>
              </a:rPr>
              <a:t> </a:t>
            </a:r>
            <a:r>
              <a:rPr sz="1200" dirty="0">
                <a:latin typeface="Carlito"/>
                <a:cs typeface="Carlito"/>
              </a:rPr>
              <a:t>automatically request a public </a:t>
            </a:r>
            <a:r>
              <a:rPr sz="1200" spc="-5" dirty="0">
                <a:latin typeface="Carlito"/>
                <a:cs typeface="Carlito"/>
              </a:rPr>
              <a:t>IPv4 or IPv6 </a:t>
            </a:r>
            <a:r>
              <a:rPr sz="1200" dirty="0">
                <a:latin typeface="Carlito"/>
                <a:cs typeface="Carlito"/>
              </a:rPr>
              <a:t>address </a:t>
            </a:r>
            <a:r>
              <a:rPr sz="1200" spc="-5" dirty="0">
                <a:latin typeface="Carlito"/>
                <a:cs typeface="Carlito"/>
              </a:rPr>
              <a:t>for </a:t>
            </a:r>
            <a:r>
              <a:rPr sz="1200" dirty="0">
                <a:latin typeface="Carlito"/>
                <a:cs typeface="Carlito"/>
              </a:rPr>
              <a:t>an </a:t>
            </a:r>
            <a:r>
              <a:rPr sz="1200" spc="-5" dirty="0">
                <a:latin typeface="Carlito"/>
                <a:cs typeface="Carlito"/>
              </a:rPr>
              <a:t>instance </a:t>
            </a:r>
            <a:r>
              <a:rPr sz="1200" dirty="0">
                <a:latin typeface="Carlito"/>
                <a:cs typeface="Carlito"/>
              </a:rPr>
              <a:t>launched in this subnet. </a:t>
            </a:r>
            <a:r>
              <a:rPr sz="1200" spc="-5" dirty="0">
                <a:latin typeface="Carlito"/>
                <a:cs typeface="Carlito"/>
              </a:rPr>
              <a:t>You </a:t>
            </a:r>
            <a:r>
              <a:rPr sz="1200" dirty="0">
                <a:latin typeface="Carlito"/>
                <a:cs typeface="Carlito"/>
              </a:rPr>
              <a:t>can </a:t>
            </a:r>
            <a:r>
              <a:rPr sz="1200" spc="-5" dirty="0">
                <a:latin typeface="Carlito"/>
                <a:cs typeface="Carlito"/>
              </a:rPr>
              <a:t>override </a:t>
            </a:r>
            <a:r>
              <a:rPr sz="1200" dirty="0">
                <a:latin typeface="Carlito"/>
                <a:cs typeface="Carlito"/>
              </a:rPr>
              <a:t>the </a:t>
            </a:r>
            <a:r>
              <a:rPr sz="1200" spc="-5" dirty="0">
                <a:latin typeface="Carlito"/>
                <a:cs typeface="Carlito"/>
              </a:rPr>
              <a:t>auto-IP </a:t>
            </a:r>
            <a:r>
              <a:rPr sz="1200" dirty="0">
                <a:latin typeface="Carlito"/>
                <a:cs typeface="Carlito"/>
              </a:rPr>
              <a:t>settings </a:t>
            </a:r>
            <a:r>
              <a:rPr sz="1200" spc="-5" dirty="0">
                <a:latin typeface="Carlito"/>
                <a:cs typeface="Carlito"/>
              </a:rPr>
              <a:t>for </a:t>
            </a:r>
            <a:r>
              <a:rPr sz="1200" dirty="0">
                <a:latin typeface="Carlito"/>
                <a:cs typeface="Carlito"/>
              </a:rPr>
              <a:t>an instance at the time </a:t>
            </a:r>
            <a:r>
              <a:rPr sz="1200" spc="-5" dirty="0">
                <a:latin typeface="Carlito"/>
                <a:cs typeface="Carlito"/>
              </a:rPr>
              <a:t>of</a:t>
            </a:r>
            <a:r>
              <a:rPr sz="1200" spc="10" dirty="0">
                <a:latin typeface="Carlito"/>
                <a:cs typeface="Carlito"/>
              </a:rPr>
              <a:t> </a:t>
            </a:r>
            <a:r>
              <a:rPr sz="1200" dirty="0">
                <a:latin typeface="Carlito"/>
                <a:cs typeface="Carlito"/>
              </a:rPr>
              <a:t>launch.</a:t>
            </a:r>
          </a:p>
          <a:p>
            <a:pPr marL="697865" marR="5080" lvl="1" indent="-228600">
              <a:lnSpc>
                <a:spcPct val="101699"/>
              </a:lnSpc>
              <a:buAutoNum type="alphaLcPeriod" startAt="2"/>
              <a:tabLst>
                <a:tab pos="698500" algn="l"/>
              </a:tabLst>
            </a:pPr>
            <a:r>
              <a:rPr sz="1200" dirty="0">
                <a:latin typeface="Carlito"/>
                <a:cs typeface="Carlito"/>
              </a:rPr>
              <a:t>Do </a:t>
            </a:r>
            <a:r>
              <a:rPr sz="1200" spc="-5" dirty="0">
                <a:latin typeface="Carlito"/>
                <a:cs typeface="Carlito"/>
              </a:rPr>
              <a:t>nothing </a:t>
            </a:r>
            <a:r>
              <a:rPr sz="1200" dirty="0">
                <a:latin typeface="Carlito"/>
                <a:cs typeface="Carlito"/>
              </a:rPr>
              <a:t>here. </a:t>
            </a:r>
            <a:r>
              <a:rPr sz="1200" spc="-5" dirty="0">
                <a:latin typeface="Carlito"/>
                <a:cs typeface="Carlito"/>
              </a:rPr>
              <a:t>Make </a:t>
            </a:r>
            <a:r>
              <a:rPr sz="1200" dirty="0">
                <a:latin typeface="Carlito"/>
                <a:cs typeface="Carlito"/>
              </a:rPr>
              <a:t>a mental </a:t>
            </a:r>
            <a:r>
              <a:rPr sz="1200" spc="-5" dirty="0">
                <a:latin typeface="Carlito"/>
                <a:cs typeface="Carlito"/>
              </a:rPr>
              <a:t>note </a:t>
            </a:r>
            <a:r>
              <a:rPr sz="1200" dirty="0">
                <a:latin typeface="Carlito"/>
                <a:cs typeface="Carlito"/>
              </a:rPr>
              <a:t>that this is </a:t>
            </a:r>
            <a:r>
              <a:rPr sz="1200" spc="-5" dirty="0">
                <a:latin typeface="Carlito"/>
                <a:cs typeface="Carlito"/>
              </a:rPr>
              <a:t>where you </a:t>
            </a:r>
            <a:r>
              <a:rPr sz="1200" dirty="0">
                <a:latin typeface="Carlito"/>
                <a:cs typeface="Carlito"/>
              </a:rPr>
              <a:t>can turn </a:t>
            </a:r>
            <a:r>
              <a:rPr sz="1200" spc="-5" dirty="0">
                <a:latin typeface="Carlito"/>
                <a:cs typeface="Carlito"/>
              </a:rPr>
              <a:t>on/off auto-assign </a:t>
            </a:r>
            <a:r>
              <a:rPr sz="1200" dirty="0">
                <a:latin typeface="Carlito"/>
                <a:cs typeface="Carlito"/>
              </a:rPr>
              <a:t>public </a:t>
            </a:r>
            <a:r>
              <a:rPr sz="1200" spc="-5" dirty="0">
                <a:latin typeface="Carlito"/>
                <a:cs typeface="Carlito"/>
              </a:rPr>
              <a:t>IPs. You will </a:t>
            </a:r>
            <a:r>
              <a:rPr sz="1200" dirty="0">
                <a:latin typeface="Carlito"/>
                <a:cs typeface="Carlito"/>
              </a:rPr>
              <a:t>use this in future </a:t>
            </a:r>
            <a:r>
              <a:rPr sz="1200" spc="-5" dirty="0">
                <a:latin typeface="Carlito"/>
                <a:cs typeface="Carlito"/>
              </a:rPr>
              <a:t>cloud computing</a:t>
            </a:r>
            <a:r>
              <a:rPr sz="1200" spc="20" dirty="0">
                <a:latin typeface="Carlito"/>
                <a:cs typeface="Carlito"/>
              </a:rPr>
              <a:t> </a:t>
            </a:r>
            <a:r>
              <a:rPr sz="1200" spc="-5" dirty="0">
                <a:latin typeface="Carlito"/>
                <a:cs typeface="Carlito"/>
              </a:rPr>
              <a:t>endeavors.</a:t>
            </a:r>
            <a:endParaRPr sz="1200" dirty="0">
              <a:latin typeface="Carlito"/>
              <a:cs typeface="Carlito"/>
            </a:endParaRPr>
          </a:p>
        </p:txBody>
      </p:sp>
      <p:sp>
        <p:nvSpPr>
          <p:cNvPr id="9" name="object 9"/>
          <p:cNvSpPr/>
          <p:nvPr/>
        </p:nvSpPr>
        <p:spPr>
          <a:xfrm>
            <a:off x="521336" y="1961400"/>
            <a:ext cx="797558" cy="69215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499869" y="2017915"/>
            <a:ext cx="4460240" cy="422552"/>
          </a:xfrm>
          <a:prstGeom prst="rect">
            <a:avLst/>
          </a:prstGeom>
          <a:ln w="28575">
            <a:solidFill>
              <a:srgbClr val="4472C4"/>
            </a:solidFill>
          </a:ln>
        </p:spPr>
        <p:txBody>
          <a:bodyPr vert="horz" wrap="square" lIns="0" tIns="62865" rIns="0" bIns="0" rtlCol="0">
            <a:spAutoFit/>
          </a:bodyPr>
          <a:lstStyle/>
          <a:p>
            <a:pPr marL="106045" marR="120014">
              <a:lnSpc>
                <a:spcPts val="1420"/>
              </a:lnSpc>
              <a:spcBef>
                <a:spcPts val="495"/>
              </a:spcBef>
            </a:pPr>
            <a:r>
              <a:rPr sz="1200" b="1" spc="-75" dirty="0">
                <a:latin typeface="Trebuchet MS"/>
                <a:cs typeface="Trebuchet MS"/>
              </a:rPr>
              <a:t>Reminder: </a:t>
            </a:r>
            <a:r>
              <a:rPr sz="1200" spc="-5" dirty="0">
                <a:latin typeface="Carlito"/>
                <a:cs typeface="Carlito"/>
              </a:rPr>
              <a:t>When </a:t>
            </a:r>
            <a:r>
              <a:rPr sz="1200" dirty="0">
                <a:latin typeface="Carlito"/>
                <a:cs typeface="Carlito"/>
              </a:rPr>
              <a:t>using the VPC </a:t>
            </a:r>
            <a:r>
              <a:rPr sz="1200" spc="-5" dirty="0">
                <a:latin typeface="Carlito"/>
                <a:cs typeface="Carlito"/>
              </a:rPr>
              <a:t>Wizard, </a:t>
            </a:r>
            <a:r>
              <a:rPr sz="1200" dirty="0">
                <a:latin typeface="Carlito"/>
                <a:cs typeface="Carlito"/>
              </a:rPr>
              <a:t>remember to select the</a:t>
            </a:r>
            <a:r>
              <a:rPr sz="1200" spc="-60" dirty="0">
                <a:latin typeface="Carlito"/>
                <a:cs typeface="Carlito"/>
              </a:rPr>
              <a:t> </a:t>
            </a:r>
            <a:r>
              <a:rPr sz="1200" spc="-5" dirty="0">
                <a:solidFill>
                  <a:srgbClr val="4472C4"/>
                </a:solidFill>
                <a:latin typeface="Times New Roman"/>
                <a:cs typeface="Times New Roman"/>
              </a:rPr>
              <a:t>Use </a:t>
            </a:r>
            <a:r>
              <a:rPr sz="1200" dirty="0">
                <a:solidFill>
                  <a:srgbClr val="4472C4"/>
                </a:solidFill>
                <a:latin typeface="Times New Roman"/>
                <a:cs typeface="Times New Roman"/>
              </a:rPr>
              <a:t>a NAT </a:t>
            </a:r>
            <a:r>
              <a:rPr lang="en-US" sz="1200" spc="-5" dirty="0">
                <a:solidFill>
                  <a:srgbClr val="4472C4"/>
                </a:solidFill>
                <a:latin typeface="Times New Roman"/>
                <a:cs typeface="Times New Roman"/>
              </a:rPr>
              <a:t>instance </a:t>
            </a:r>
            <a:r>
              <a:rPr sz="1200" dirty="0">
                <a:latin typeface="Times New Roman"/>
                <a:cs typeface="Times New Roman"/>
              </a:rPr>
              <a:t>link</a:t>
            </a:r>
            <a:r>
              <a:rPr lang="en-US" sz="1200" dirty="0">
                <a:latin typeface="Times New Roman"/>
                <a:cs typeface="Times New Roman"/>
              </a:rPr>
              <a:t>,</a:t>
            </a:r>
            <a:r>
              <a:rPr sz="1200" dirty="0">
                <a:latin typeface="Times New Roman"/>
                <a:cs typeface="Times New Roman"/>
              </a:rPr>
              <a:t> not a NAT</a:t>
            </a:r>
            <a:r>
              <a:rPr sz="1200" spc="-15" dirty="0">
                <a:latin typeface="Times New Roman"/>
                <a:cs typeface="Times New Roman"/>
              </a:rPr>
              <a:t> </a:t>
            </a:r>
            <a:r>
              <a:rPr sz="1200" spc="-5" dirty="0">
                <a:latin typeface="Times New Roman"/>
                <a:cs typeface="Times New Roman"/>
              </a:rPr>
              <a:t>gateway.</a:t>
            </a:r>
            <a:endParaRPr sz="1200" dirty="0">
              <a:latin typeface="Times New Roman"/>
              <a:cs typeface="Times New Roman"/>
            </a:endParaRPr>
          </a:p>
        </p:txBody>
      </p:sp>
      <p:sp>
        <p:nvSpPr>
          <p:cNvPr id="11" name="object 11"/>
          <p:cNvSpPr/>
          <p:nvPr/>
        </p:nvSpPr>
        <p:spPr>
          <a:xfrm>
            <a:off x="1504950" y="3946283"/>
            <a:ext cx="532130" cy="532129"/>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2130425" y="4006596"/>
            <a:ext cx="4470400" cy="420370"/>
          </a:xfrm>
          <a:prstGeom prst="rect">
            <a:avLst/>
          </a:prstGeom>
          <a:ln w="6350">
            <a:solidFill>
              <a:srgbClr val="000000"/>
            </a:solidFill>
          </a:ln>
        </p:spPr>
        <p:txBody>
          <a:bodyPr vert="horz" wrap="square" lIns="0" tIns="38100" rIns="0" bIns="0" rtlCol="0">
            <a:spAutoFit/>
          </a:bodyPr>
          <a:lstStyle/>
          <a:p>
            <a:pPr marL="93980">
              <a:lnSpc>
                <a:spcPct val="100000"/>
              </a:lnSpc>
              <a:spcBef>
                <a:spcPts val="300"/>
              </a:spcBef>
            </a:pPr>
            <a:r>
              <a:rPr sz="1200" spc="-5" dirty="0">
                <a:latin typeface="Times New Roman"/>
                <a:cs typeface="Times New Roman"/>
              </a:rPr>
              <a:t>What </a:t>
            </a:r>
            <a:r>
              <a:rPr sz="1200" dirty="0">
                <a:latin typeface="Times New Roman"/>
                <a:cs typeface="Times New Roman"/>
              </a:rPr>
              <a:t>is the </a:t>
            </a:r>
            <a:r>
              <a:rPr sz="1200" spc="-5" dirty="0">
                <a:latin typeface="Times New Roman"/>
                <a:cs typeface="Times New Roman"/>
              </a:rPr>
              <a:t>difference between </a:t>
            </a:r>
            <a:r>
              <a:rPr sz="1200" dirty="0">
                <a:latin typeface="Times New Roman"/>
                <a:cs typeface="Times New Roman"/>
              </a:rPr>
              <a:t>a NAT </a:t>
            </a:r>
            <a:r>
              <a:rPr sz="1200" spc="-5" dirty="0">
                <a:latin typeface="Times New Roman"/>
                <a:cs typeface="Times New Roman"/>
              </a:rPr>
              <a:t>instance and </a:t>
            </a:r>
            <a:r>
              <a:rPr sz="1200" dirty="0">
                <a:latin typeface="Times New Roman"/>
                <a:cs typeface="Times New Roman"/>
              </a:rPr>
              <a:t>a NAT</a:t>
            </a:r>
            <a:r>
              <a:rPr sz="1200" spc="15" dirty="0">
                <a:latin typeface="Times New Roman"/>
                <a:cs typeface="Times New Roman"/>
              </a:rPr>
              <a:t> </a:t>
            </a:r>
            <a:r>
              <a:rPr sz="1200" spc="-5" dirty="0">
                <a:latin typeface="Times New Roman"/>
                <a:cs typeface="Times New Roman"/>
              </a:rPr>
              <a:t>gateway?</a:t>
            </a:r>
            <a:endParaRPr sz="12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7</a:t>
            </a:fld>
            <a:endParaRPr b="0" i="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3" name="object 3"/>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5" name="object 5"/>
          <p:cNvSpPr/>
          <p:nvPr/>
        </p:nvSpPr>
        <p:spPr>
          <a:xfrm>
            <a:off x="969263" y="5676252"/>
            <a:ext cx="3112135" cy="0"/>
          </a:xfrm>
          <a:custGeom>
            <a:avLst/>
            <a:gdLst/>
            <a:ahLst/>
            <a:cxnLst/>
            <a:rect l="l" t="t" r="r" b="b"/>
            <a:pathLst>
              <a:path w="3112135">
                <a:moveTo>
                  <a:pt x="0" y="0"/>
                </a:moveTo>
                <a:lnTo>
                  <a:pt x="3111703" y="0"/>
                </a:lnTo>
              </a:path>
            </a:pathLst>
          </a:custGeom>
          <a:ln w="9896">
            <a:solidFill>
              <a:srgbClr val="000000"/>
            </a:solidFill>
          </a:ln>
        </p:spPr>
        <p:txBody>
          <a:bodyPr wrap="square" lIns="0" tIns="0" rIns="0" bIns="0" rtlCol="0"/>
          <a:lstStyle/>
          <a:p>
            <a:endParaRPr/>
          </a:p>
        </p:txBody>
      </p:sp>
      <p:sp>
        <p:nvSpPr>
          <p:cNvPr id="6" name="object 6"/>
          <p:cNvSpPr/>
          <p:nvPr/>
        </p:nvSpPr>
        <p:spPr>
          <a:xfrm>
            <a:off x="969263" y="6791820"/>
            <a:ext cx="2732405" cy="0"/>
          </a:xfrm>
          <a:custGeom>
            <a:avLst/>
            <a:gdLst/>
            <a:ahLst/>
            <a:cxnLst/>
            <a:rect l="l" t="t" r="r" b="b"/>
            <a:pathLst>
              <a:path w="2732404">
                <a:moveTo>
                  <a:pt x="0" y="0"/>
                </a:moveTo>
                <a:lnTo>
                  <a:pt x="2732227" y="0"/>
                </a:lnTo>
              </a:path>
            </a:pathLst>
          </a:custGeom>
          <a:ln w="9896">
            <a:solidFill>
              <a:srgbClr val="000000"/>
            </a:solidFill>
          </a:ln>
        </p:spPr>
        <p:txBody>
          <a:bodyPr wrap="square" lIns="0" tIns="0" rIns="0" bIns="0" rtlCol="0"/>
          <a:lstStyle/>
          <a:p>
            <a:endParaRPr/>
          </a:p>
        </p:txBody>
      </p:sp>
      <p:sp>
        <p:nvSpPr>
          <p:cNvPr id="7" name="object 7"/>
          <p:cNvSpPr/>
          <p:nvPr/>
        </p:nvSpPr>
        <p:spPr>
          <a:xfrm>
            <a:off x="969263" y="7352651"/>
            <a:ext cx="5692140" cy="0"/>
          </a:xfrm>
          <a:custGeom>
            <a:avLst/>
            <a:gdLst/>
            <a:ahLst/>
            <a:cxnLst/>
            <a:rect l="l" t="t" r="r" b="b"/>
            <a:pathLst>
              <a:path w="5692140">
                <a:moveTo>
                  <a:pt x="0" y="0"/>
                </a:moveTo>
                <a:lnTo>
                  <a:pt x="5692140" y="0"/>
                </a:lnTo>
              </a:path>
            </a:pathLst>
          </a:custGeom>
          <a:ln w="9896">
            <a:solidFill>
              <a:srgbClr val="000000"/>
            </a:solidFill>
          </a:ln>
        </p:spPr>
        <p:txBody>
          <a:bodyPr wrap="square" lIns="0" tIns="0" rIns="0" bIns="0" rtlCol="0"/>
          <a:lstStyle/>
          <a:p>
            <a:endParaRPr/>
          </a:p>
        </p:txBody>
      </p:sp>
      <p:sp>
        <p:nvSpPr>
          <p:cNvPr id="8" name="object 8"/>
          <p:cNvSpPr/>
          <p:nvPr/>
        </p:nvSpPr>
        <p:spPr>
          <a:xfrm>
            <a:off x="969263" y="7910436"/>
            <a:ext cx="4022725" cy="0"/>
          </a:xfrm>
          <a:custGeom>
            <a:avLst/>
            <a:gdLst/>
            <a:ahLst/>
            <a:cxnLst/>
            <a:rect l="l" t="t" r="r" b="b"/>
            <a:pathLst>
              <a:path w="4022725">
                <a:moveTo>
                  <a:pt x="0" y="0"/>
                </a:moveTo>
                <a:lnTo>
                  <a:pt x="4022640" y="0"/>
                </a:lnTo>
              </a:path>
            </a:pathLst>
          </a:custGeom>
          <a:ln w="9896">
            <a:solidFill>
              <a:srgbClr val="000000"/>
            </a:solidFill>
          </a:ln>
        </p:spPr>
        <p:txBody>
          <a:bodyPr wrap="square" lIns="0" tIns="0" rIns="0" bIns="0" rtlCol="0"/>
          <a:lstStyle/>
          <a:p>
            <a:endParaRPr/>
          </a:p>
        </p:txBody>
      </p:sp>
      <p:sp>
        <p:nvSpPr>
          <p:cNvPr id="9" name="object 9"/>
          <p:cNvSpPr txBox="1"/>
          <p:nvPr/>
        </p:nvSpPr>
        <p:spPr>
          <a:xfrm>
            <a:off x="499363" y="810260"/>
            <a:ext cx="6630670" cy="7679055"/>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30"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5"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5"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5" dirty="0">
                <a:solidFill>
                  <a:srgbClr val="262626"/>
                </a:solidFill>
                <a:latin typeface="Trebuchet MS"/>
                <a:cs typeface="Trebuchet MS"/>
              </a:rPr>
              <a:t> </a:t>
            </a:r>
            <a:r>
              <a:rPr sz="1600" spc="-45" dirty="0">
                <a:solidFill>
                  <a:srgbClr val="262626"/>
                </a:solidFill>
                <a:latin typeface="Trebuchet MS"/>
                <a:cs typeface="Trebuchet MS"/>
              </a:rPr>
              <a:t>Using</a:t>
            </a:r>
            <a:r>
              <a:rPr sz="1600" spc="-120" dirty="0">
                <a:solidFill>
                  <a:srgbClr val="262626"/>
                </a:solidFill>
                <a:latin typeface="Trebuchet MS"/>
                <a:cs typeface="Trebuchet MS"/>
              </a:rPr>
              <a:t> </a:t>
            </a:r>
            <a:r>
              <a:rPr sz="1600" spc="-70" dirty="0">
                <a:solidFill>
                  <a:srgbClr val="262626"/>
                </a:solidFill>
                <a:latin typeface="Trebuchet MS"/>
                <a:cs typeface="Trebuchet MS"/>
              </a:rPr>
              <a:t>the</a:t>
            </a:r>
            <a:r>
              <a:rPr sz="1600" spc="-125"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dirty="0">
              <a:latin typeface="Trebuchet MS"/>
              <a:cs typeface="Trebuchet MS"/>
            </a:endParaRPr>
          </a:p>
          <a:p>
            <a:pPr>
              <a:lnSpc>
                <a:spcPct val="100000"/>
              </a:lnSpc>
            </a:pPr>
            <a:endParaRPr sz="1900" dirty="0">
              <a:latin typeface="Trebuchet MS"/>
              <a:cs typeface="Trebuchet MS"/>
            </a:endParaRPr>
          </a:p>
          <a:p>
            <a:pPr>
              <a:lnSpc>
                <a:spcPct val="100000"/>
              </a:lnSpc>
              <a:spcBef>
                <a:spcPts val="50"/>
              </a:spcBef>
            </a:pPr>
            <a:endParaRPr sz="2300" dirty="0">
              <a:latin typeface="Trebuchet MS"/>
              <a:cs typeface="Trebuchet MS"/>
            </a:endParaRPr>
          </a:p>
          <a:p>
            <a:pPr marL="12700">
              <a:lnSpc>
                <a:spcPct val="100000"/>
              </a:lnSpc>
              <a:spcBef>
                <a:spcPts val="5"/>
              </a:spcBef>
            </a:pPr>
            <a:r>
              <a:rPr sz="2000" b="1" spc="-120" dirty="0">
                <a:latin typeface="Trebuchet MS"/>
                <a:cs typeface="Trebuchet MS"/>
              </a:rPr>
              <a:t>Great</a:t>
            </a:r>
            <a:r>
              <a:rPr sz="2000" b="1" spc="-155" dirty="0">
                <a:latin typeface="Trebuchet MS"/>
                <a:cs typeface="Trebuchet MS"/>
              </a:rPr>
              <a:t> </a:t>
            </a:r>
            <a:r>
              <a:rPr sz="2000" b="1" spc="-120" dirty="0">
                <a:latin typeface="Trebuchet MS"/>
                <a:cs typeface="Trebuchet MS"/>
              </a:rPr>
              <a:t>job!</a:t>
            </a:r>
            <a:endParaRPr sz="2000" dirty="0">
              <a:latin typeface="Trebuchet MS"/>
              <a:cs typeface="Trebuchet MS"/>
            </a:endParaRPr>
          </a:p>
          <a:p>
            <a:pPr marL="12700">
              <a:lnSpc>
                <a:spcPct val="100000"/>
              </a:lnSpc>
              <a:spcBef>
                <a:spcPts val="1045"/>
              </a:spcBef>
            </a:pPr>
            <a:r>
              <a:rPr sz="1600" b="1" spc="-130" dirty="0">
                <a:latin typeface="Trebuchet MS"/>
                <a:cs typeface="Trebuchet MS"/>
              </a:rPr>
              <a:t>Let’s </a:t>
            </a:r>
            <a:r>
              <a:rPr sz="1600" b="1" spc="-100" dirty="0">
                <a:latin typeface="Trebuchet MS"/>
                <a:cs typeface="Trebuchet MS"/>
              </a:rPr>
              <a:t>review</a:t>
            </a:r>
            <a:endParaRPr sz="1600" dirty="0">
              <a:latin typeface="Trebuchet MS"/>
              <a:cs typeface="Trebuchet MS"/>
            </a:endParaRPr>
          </a:p>
          <a:p>
            <a:pPr marL="12700" marR="90170">
              <a:lnSpc>
                <a:spcPct val="101699"/>
              </a:lnSpc>
              <a:spcBef>
                <a:spcPts val="40"/>
              </a:spcBef>
            </a:pPr>
            <a:r>
              <a:rPr sz="1200" spc="-5" dirty="0">
                <a:latin typeface="Carlito"/>
                <a:cs typeface="Carlito"/>
              </a:rPr>
              <a:t>You have </a:t>
            </a:r>
            <a:r>
              <a:rPr sz="1200" dirty="0">
                <a:latin typeface="Carlito"/>
                <a:cs typeface="Carlito"/>
              </a:rPr>
              <a:t>successfully </a:t>
            </a:r>
            <a:r>
              <a:rPr sz="1200" spc="-5" dirty="0">
                <a:latin typeface="Carlito"/>
                <a:cs typeface="Carlito"/>
              </a:rPr>
              <a:t>created </a:t>
            </a:r>
            <a:r>
              <a:rPr sz="1200" dirty="0">
                <a:latin typeface="Carlito"/>
                <a:cs typeface="Carlito"/>
              </a:rPr>
              <a:t>a VPC using the VPC </a:t>
            </a:r>
            <a:r>
              <a:rPr sz="1200" spc="-5" dirty="0">
                <a:latin typeface="Carlito"/>
                <a:cs typeface="Carlito"/>
              </a:rPr>
              <a:t>Wizard option. </a:t>
            </a:r>
            <a:r>
              <a:rPr sz="1200" dirty="0">
                <a:latin typeface="Carlito"/>
                <a:cs typeface="Carlito"/>
              </a:rPr>
              <a:t>It is </a:t>
            </a:r>
            <a:r>
              <a:rPr sz="1200" spc="-5" dirty="0">
                <a:latin typeface="Carlito"/>
                <a:cs typeface="Carlito"/>
              </a:rPr>
              <a:t>important </a:t>
            </a:r>
            <a:r>
              <a:rPr sz="1200" dirty="0">
                <a:latin typeface="Carlito"/>
                <a:cs typeface="Carlito"/>
              </a:rPr>
              <a:t>to </a:t>
            </a:r>
            <a:r>
              <a:rPr sz="1200" spc="-5" dirty="0">
                <a:latin typeface="Carlito"/>
                <a:cs typeface="Carlito"/>
              </a:rPr>
              <a:t>know you have </a:t>
            </a:r>
            <a:r>
              <a:rPr sz="1200" dirty="0">
                <a:latin typeface="Carlito"/>
                <a:cs typeface="Carlito"/>
              </a:rPr>
              <a:t>the </a:t>
            </a:r>
            <a:r>
              <a:rPr sz="1200" spc="-5" dirty="0">
                <a:latin typeface="Carlito"/>
                <a:cs typeface="Carlito"/>
              </a:rPr>
              <a:t>option </a:t>
            </a:r>
            <a:r>
              <a:rPr sz="1200" dirty="0">
                <a:latin typeface="Carlito"/>
                <a:cs typeface="Carlito"/>
              </a:rPr>
              <a:t>to manually create a VPC </a:t>
            </a:r>
            <a:r>
              <a:rPr sz="1200" spc="-5" dirty="0">
                <a:latin typeface="Carlito"/>
                <a:cs typeface="Carlito"/>
              </a:rPr>
              <a:t>or you </a:t>
            </a:r>
            <a:r>
              <a:rPr sz="1200" dirty="0">
                <a:latin typeface="Carlito"/>
                <a:cs typeface="Carlito"/>
              </a:rPr>
              <a:t>can </a:t>
            </a:r>
            <a:r>
              <a:rPr sz="1200" spc="-5" dirty="0">
                <a:latin typeface="Carlito"/>
                <a:cs typeface="Carlito"/>
              </a:rPr>
              <a:t>have </a:t>
            </a:r>
            <a:r>
              <a:rPr sz="1200" dirty="0">
                <a:latin typeface="Carlito"/>
                <a:cs typeface="Carlito"/>
              </a:rPr>
              <a:t>the VPC </a:t>
            </a:r>
            <a:r>
              <a:rPr sz="1200" spc="-5" dirty="0">
                <a:latin typeface="Carlito"/>
                <a:cs typeface="Carlito"/>
              </a:rPr>
              <a:t>Wizard </a:t>
            </a:r>
            <a:r>
              <a:rPr sz="1200" dirty="0">
                <a:latin typeface="Carlito"/>
                <a:cs typeface="Carlito"/>
              </a:rPr>
              <a:t>assist </a:t>
            </a:r>
            <a:r>
              <a:rPr sz="1200" spc="-5" dirty="0">
                <a:latin typeface="Carlito"/>
                <a:cs typeface="Carlito"/>
              </a:rPr>
              <a:t>you. </a:t>
            </a:r>
            <a:r>
              <a:rPr sz="1200" dirty="0">
                <a:latin typeface="Carlito"/>
                <a:cs typeface="Carlito"/>
              </a:rPr>
              <a:t>The VPC </a:t>
            </a:r>
            <a:r>
              <a:rPr sz="1200" spc="-5" dirty="0">
                <a:latin typeface="Carlito"/>
                <a:cs typeface="Carlito"/>
              </a:rPr>
              <a:t>Wizard </a:t>
            </a:r>
            <a:r>
              <a:rPr sz="1200" dirty="0">
                <a:latin typeface="Carlito"/>
                <a:cs typeface="Carlito"/>
              </a:rPr>
              <a:t>can </a:t>
            </a:r>
            <a:r>
              <a:rPr sz="1200" spc="-5" dirty="0">
                <a:latin typeface="Carlito"/>
                <a:cs typeface="Carlito"/>
              </a:rPr>
              <a:t>save you  </a:t>
            </a:r>
            <a:r>
              <a:rPr sz="1200" dirty="0">
                <a:latin typeface="Carlito"/>
                <a:cs typeface="Carlito"/>
              </a:rPr>
              <a:t>time and auto set up many features </a:t>
            </a:r>
            <a:r>
              <a:rPr sz="1200" spc="-5" dirty="0">
                <a:latin typeface="Carlito"/>
                <a:cs typeface="Carlito"/>
              </a:rPr>
              <a:t>you would have </a:t>
            </a:r>
            <a:r>
              <a:rPr sz="1200" dirty="0">
                <a:latin typeface="Carlito"/>
                <a:cs typeface="Carlito"/>
              </a:rPr>
              <a:t>to do </a:t>
            </a:r>
            <a:r>
              <a:rPr sz="1200" spc="-5" dirty="0">
                <a:latin typeface="Carlito"/>
                <a:cs typeface="Carlito"/>
              </a:rPr>
              <a:t>yourself </a:t>
            </a:r>
            <a:r>
              <a:rPr sz="1200" dirty="0">
                <a:latin typeface="Carlito"/>
                <a:cs typeface="Carlito"/>
              </a:rPr>
              <a:t>if </a:t>
            </a:r>
            <a:r>
              <a:rPr sz="1200" spc="-5" dirty="0">
                <a:latin typeface="Carlito"/>
                <a:cs typeface="Carlito"/>
              </a:rPr>
              <a:t>you choose </a:t>
            </a:r>
            <a:r>
              <a:rPr sz="1200" dirty="0">
                <a:latin typeface="Carlito"/>
                <a:cs typeface="Carlito"/>
              </a:rPr>
              <a:t>to manually set </a:t>
            </a:r>
            <a:r>
              <a:rPr sz="1200" spc="-5" dirty="0">
                <a:latin typeface="Carlito"/>
                <a:cs typeface="Carlito"/>
              </a:rPr>
              <a:t>up your  VPC.</a:t>
            </a:r>
            <a:endParaRPr sz="1200" dirty="0">
              <a:latin typeface="Carlito"/>
              <a:cs typeface="Carlito"/>
            </a:endParaRPr>
          </a:p>
          <a:p>
            <a:pPr>
              <a:lnSpc>
                <a:spcPct val="100000"/>
              </a:lnSpc>
              <a:spcBef>
                <a:spcPts val="20"/>
              </a:spcBef>
            </a:pPr>
            <a:endParaRPr sz="1200" dirty="0">
              <a:latin typeface="Carlito"/>
              <a:cs typeface="Carlito"/>
            </a:endParaRPr>
          </a:p>
          <a:p>
            <a:pPr marL="12700">
              <a:lnSpc>
                <a:spcPct val="100000"/>
              </a:lnSpc>
              <a:spcBef>
                <a:spcPts val="5"/>
              </a:spcBef>
            </a:pPr>
            <a:r>
              <a:rPr sz="1200" dirty="0">
                <a:solidFill>
                  <a:srgbClr val="2D3B45"/>
                </a:solidFill>
                <a:latin typeface="Carlito"/>
                <a:cs typeface="Carlito"/>
              </a:rPr>
              <a:t>In this </a:t>
            </a:r>
            <a:r>
              <a:rPr sz="1200" spc="-5" dirty="0">
                <a:solidFill>
                  <a:srgbClr val="2D3B45"/>
                </a:solidFill>
                <a:latin typeface="Carlito"/>
                <a:cs typeface="Carlito"/>
              </a:rPr>
              <a:t>activity, </a:t>
            </a:r>
            <a:r>
              <a:rPr sz="1200" dirty="0">
                <a:solidFill>
                  <a:srgbClr val="2D3B45"/>
                </a:solidFill>
                <a:latin typeface="Carlito"/>
                <a:cs typeface="Carlito"/>
              </a:rPr>
              <a:t>you:</a:t>
            </a:r>
            <a:endParaRPr sz="1200" dirty="0">
              <a:latin typeface="Carlito"/>
              <a:cs typeface="Carlito"/>
            </a:endParaRPr>
          </a:p>
          <a:p>
            <a:pPr marL="469900" indent="-228600">
              <a:lnSpc>
                <a:spcPct val="100000"/>
              </a:lnSpc>
              <a:spcBef>
                <a:spcPts val="95"/>
              </a:spcBef>
              <a:buFont typeface="Symbol"/>
              <a:buChar char=""/>
              <a:tabLst>
                <a:tab pos="469265" algn="l"/>
                <a:tab pos="469900" algn="l"/>
              </a:tabLst>
            </a:pPr>
            <a:r>
              <a:rPr sz="1200" spc="-5" dirty="0">
                <a:latin typeface="Carlito"/>
                <a:cs typeface="Carlito"/>
              </a:rPr>
              <a:t>Created </a:t>
            </a:r>
            <a:r>
              <a:rPr sz="1200" dirty="0">
                <a:latin typeface="Carlito"/>
                <a:cs typeface="Carlito"/>
              </a:rPr>
              <a:t>a new Amazon VPC </a:t>
            </a:r>
            <a:r>
              <a:rPr sz="1200" spc="-5" dirty="0">
                <a:latin typeface="Carlito"/>
                <a:cs typeface="Carlito"/>
              </a:rPr>
              <a:t>with </a:t>
            </a:r>
            <a:r>
              <a:rPr sz="1200" dirty="0">
                <a:latin typeface="Carlito"/>
                <a:cs typeface="Carlito"/>
              </a:rPr>
              <a:t>the VPC</a:t>
            </a:r>
            <a:r>
              <a:rPr sz="1200" spc="5" dirty="0">
                <a:latin typeface="Carlito"/>
                <a:cs typeface="Carlito"/>
              </a:rPr>
              <a:t> </a:t>
            </a:r>
            <a:r>
              <a:rPr sz="1200" spc="-5" dirty="0">
                <a:latin typeface="Carlito"/>
                <a:cs typeface="Carlito"/>
              </a:rPr>
              <a:t>Wizard</a:t>
            </a:r>
            <a:endParaRPr sz="1200" dirty="0">
              <a:latin typeface="Carlito"/>
              <a:cs typeface="Carlito"/>
            </a:endParaRPr>
          </a:p>
          <a:p>
            <a:pPr marL="469900" indent="-228600">
              <a:lnSpc>
                <a:spcPct val="100000"/>
              </a:lnSpc>
              <a:spcBef>
                <a:spcPts val="70"/>
              </a:spcBef>
              <a:buFont typeface="Symbol"/>
              <a:buChar char=""/>
              <a:tabLst>
                <a:tab pos="469265" algn="l"/>
                <a:tab pos="469900" algn="l"/>
              </a:tabLst>
            </a:pPr>
            <a:r>
              <a:rPr sz="1200" spc="-5" dirty="0">
                <a:latin typeface="Carlito"/>
                <a:cs typeface="Carlito"/>
              </a:rPr>
              <a:t>Explored components </a:t>
            </a:r>
            <a:r>
              <a:rPr sz="1200" dirty="0">
                <a:latin typeface="Carlito"/>
                <a:cs typeface="Carlito"/>
              </a:rPr>
              <a:t>and </a:t>
            </a:r>
            <a:r>
              <a:rPr sz="1200" spc="-5" dirty="0">
                <a:latin typeface="Carlito"/>
                <a:cs typeface="Carlito"/>
              </a:rPr>
              <a:t>attributes of </a:t>
            </a:r>
            <a:r>
              <a:rPr sz="1200" dirty="0">
                <a:latin typeface="Carlito"/>
                <a:cs typeface="Carlito"/>
              </a:rPr>
              <a:t>the</a:t>
            </a:r>
            <a:r>
              <a:rPr sz="1200" spc="20" dirty="0">
                <a:latin typeface="Carlito"/>
                <a:cs typeface="Carlito"/>
              </a:rPr>
              <a:t> </a:t>
            </a:r>
            <a:r>
              <a:rPr sz="1200" dirty="0">
                <a:latin typeface="Carlito"/>
                <a:cs typeface="Carlito"/>
              </a:rPr>
              <a:t>VPC</a:t>
            </a:r>
          </a:p>
          <a:p>
            <a:pPr marL="469900" indent="-228600">
              <a:lnSpc>
                <a:spcPct val="100000"/>
              </a:lnSpc>
              <a:spcBef>
                <a:spcPts val="95"/>
              </a:spcBef>
              <a:buFont typeface="Symbol"/>
              <a:buChar char=""/>
              <a:tabLst>
                <a:tab pos="469265" algn="l"/>
                <a:tab pos="469900" algn="l"/>
              </a:tabLst>
            </a:pPr>
            <a:r>
              <a:rPr sz="1200" spc="-5" dirty="0">
                <a:latin typeface="Carlito"/>
                <a:cs typeface="Carlito"/>
              </a:rPr>
              <a:t>Explored </a:t>
            </a:r>
            <a:r>
              <a:rPr sz="1200" dirty="0">
                <a:latin typeface="Carlito"/>
                <a:cs typeface="Carlito"/>
              </a:rPr>
              <a:t>the main </a:t>
            </a:r>
            <a:r>
              <a:rPr sz="1200" spc="-5" dirty="0">
                <a:latin typeface="Carlito"/>
                <a:cs typeface="Carlito"/>
              </a:rPr>
              <a:t>route</a:t>
            </a:r>
            <a:r>
              <a:rPr sz="1200" spc="-10" dirty="0">
                <a:latin typeface="Carlito"/>
                <a:cs typeface="Carlito"/>
              </a:rPr>
              <a:t> </a:t>
            </a:r>
            <a:r>
              <a:rPr sz="1200" dirty="0">
                <a:latin typeface="Carlito"/>
                <a:cs typeface="Carlito"/>
              </a:rPr>
              <a:t>table</a:t>
            </a:r>
          </a:p>
          <a:p>
            <a:pPr marL="469900" indent="-228600">
              <a:lnSpc>
                <a:spcPct val="100000"/>
              </a:lnSpc>
              <a:spcBef>
                <a:spcPts val="100"/>
              </a:spcBef>
              <a:buFont typeface="Symbol"/>
              <a:buChar char=""/>
              <a:tabLst>
                <a:tab pos="469265" algn="l"/>
                <a:tab pos="469900" algn="l"/>
              </a:tabLst>
            </a:pPr>
            <a:r>
              <a:rPr sz="1200" dirty="0">
                <a:latin typeface="Carlito"/>
                <a:cs typeface="Carlito"/>
              </a:rPr>
              <a:t>Launched NAT</a:t>
            </a:r>
            <a:r>
              <a:rPr sz="1200" spc="-10" dirty="0">
                <a:latin typeface="Carlito"/>
                <a:cs typeface="Carlito"/>
              </a:rPr>
              <a:t> </a:t>
            </a:r>
            <a:r>
              <a:rPr sz="1200" dirty="0">
                <a:latin typeface="Carlito"/>
                <a:cs typeface="Carlito"/>
              </a:rPr>
              <a:t>instance</a:t>
            </a:r>
          </a:p>
          <a:p>
            <a:pPr>
              <a:lnSpc>
                <a:spcPct val="100000"/>
              </a:lnSpc>
              <a:spcBef>
                <a:spcPts val="40"/>
              </a:spcBef>
            </a:pPr>
            <a:endParaRPr sz="1950" dirty="0">
              <a:latin typeface="Carlito"/>
              <a:cs typeface="Carlito"/>
            </a:endParaRPr>
          </a:p>
          <a:p>
            <a:pPr marL="12700">
              <a:lnSpc>
                <a:spcPct val="100000"/>
              </a:lnSpc>
            </a:pPr>
            <a:r>
              <a:rPr sz="1200" b="1" spc="-85" dirty="0">
                <a:latin typeface="Trebuchet MS"/>
                <a:cs typeface="Trebuchet MS"/>
              </a:rPr>
              <a:t>Test </a:t>
            </a:r>
            <a:r>
              <a:rPr sz="1200" b="1" spc="-65" dirty="0">
                <a:latin typeface="Trebuchet MS"/>
                <a:cs typeface="Trebuchet MS"/>
              </a:rPr>
              <a:t>your</a:t>
            </a:r>
            <a:r>
              <a:rPr sz="1200" b="1" spc="-110" dirty="0">
                <a:latin typeface="Trebuchet MS"/>
                <a:cs typeface="Trebuchet MS"/>
              </a:rPr>
              <a:t> </a:t>
            </a:r>
            <a:r>
              <a:rPr sz="1200" b="1" spc="-65" dirty="0">
                <a:latin typeface="Trebuchet MS"/>
                <a:cs typeface="Trebuchet MS"/>
              </a:rPr>
              <a:t>knowledge</a:t>
            </a:r>
            <a:endParaRPr sz="1200" dirty="0">
              <a:latin typeface="Trebuchet MS"/>
              <a:cs typeface="Trebuchet MS"/>
            </a:endParaRPr>
          </a:p>
          <a:p>
            <a:pPr>
              <a:lnSpc>
                <a:spcPct val="100000"/>
              </a:lnSpc>
              <a:spcBef>
                <a:spcPts val="25"/>
              </a:spcBef>
            </a:pPr>
            <a:endParaRPr sz="1200" dirty="0">
              <a:latin typeface="Trebuchet MS"/>
              <a:cs typeface="Trebuchet MS"/>
            </a:endParaRPr>
          </a:p>
          <a:p>
            <a:pPr marL="241300">
              <a:lnSpc>
                <a:spcPct val="100000"/>
              </a:lnSpc>
              <a:tabLst>
                <a:tab pos="5626735" algn="l"/>
              </a:tabLst>
            </a:pPr>
            <a:r>
              <a:rPr sz="1200" dirty="0">
                <a:latin typeface="Webdings"/>
                <a:cs typeface="Webdings"/>
              </a:rPr>
              <a:t></a:t>
            </a:r>
            <a:r>
              <a:rPr sz="1200" dirty="0">
                <a:latin typeface="Times New Roman"/>
                <a:cs typeface="Times New Roman"/>
              </a:rPr>
              <a:t>  </a:t>
            </a:r>
            <a:r>
              <a:rPr sz="1200" spc="-5" dirty="0">
                <a:latin typeface="Carlito"/>
                <a:cs typeface="Carlito"/>
              </a:rPr>
              <a:t>What </a:t>
            </a:r>
            <a:r>
              <a:rPr sz="1200" dirty="0">
                <a:latin typeface="Carlito"/>
                <a:cs typeface="Carlito"/>
              </a:rPr>
              <a:t>is a default</a:t>
            </a:r>
            <a:r>
              <a:rPr sz="1200" spc="-80" dirty="0">
                <a:latin typeface="Carlito"/>
                <a:cs typeface="Carlito"/>
              </a:rPr>
              <a:t> </a:t>
            </a:r>
            <a:r>
              <a:rPr sz="1200" dirty="0">
                <a:latin typeface="Carlito"/>
                <a:cs typeface="Carlito"/>
              </a:rPr>
              <a:t>VPC? </a:t>
            </a:r>
            <a:r>
              <a:rPr sz="1200" u="sng" dirty="0">
                <a:uFill>
                  <a:solidFill>
                    <a:srgbClr val="000000"/>
                  </a:solidFill>
                </a:uFill>
                <a:latin typeface="Times New Roman"/>
                <a:cs typeface="Times New Roman"/>
              </a:rPr>
              <a:t> 	</a:t>
            </a:r>
            <a:endParaRPr sz="1200" dirty="0">
              <a:latin typeface="Times New Roman"/>
              <a:cs typeface="Times New Roman"/>
            </a:endParaRPr>
          </a:p>
          <a:p>
            <a:pPr marL="241300">
              <a:lnSpc>
                <a:spcPct val="100000"/>
              </a:lnSpc>
              <a:spcBef>
                <a:spcPts val="770"/>
              </a:spcBef>
            </a:pPr>
            <a:r>
              <a:rPr sz="1200" dirty="0">
                <a:latin typeface="Webdings"/>
                <a:cs typeface="Webdings"/>
              </a:rPr>
              <a:t></a:t>
            </a:r>
            <a:r>
              <a:rPr sz="1200" dirty="0">
                <a:latin typeface="Times New Roman"/>
                <a:cs typeface="Times New Roman"/>
              </a:rPr>
              <a:t> </a:t>
            </a:r>
            <a:r>
              <a:rPr sz="1200" spc="-5" dirty="0">
                <a:latin typeface="Carlito"/>
                <a:cs typeface="Carlito"/>
              </a:rPr>
              <a:t>What are some pros </a:t>
            </a:r>
            <a:r>
              <a:rPr sz="1200" dirty="0">
                <a:latin typeface="Carlito"/>
                <a:cs typeface="Carlito"/>
              </a:rPr>
              <a:t>and </a:t>
            </a:r>
            <a:r>
              <a:rPr sz="1200" spc="-5" dirty="0">
                <a:latin typeface="Carlito"/>
                <a:cs typeface="Carlito"/>
              </a:rPr>
              <a:t>cons of </a:t>
            </a:r>
            <a:r>
              <a:rPr sz="1200" dirty="0">
                <a:latin typeface="Carlito"/>
                <a:cs typeface="Carlito"/>
              </a:rPr>
              <a:t>using the VPC</a:t>
            </a:r>
            <a:r>
              <a:rPr sz="1200" spc="25" dirty="0">
                <a:latin typeface="Carlito"/>
                <a:cs typeface="Carlito"/>
              </a:rPr>
              <a:t> </a:t>
            </a:r>
            <a:r>
              <a:rPr sz="1200" spc="-5" dirty="0">
                <a:latin typeface="Carlito"/>
                <a:cs typeface="Carlito"/>
              </a:rPr>
              <a:t>Wizard?</a:t>
            </a:r>
            <a:endParaRPr sz="1200" dirty="0">
              <a:latin typeface="Carlito"/>
              <a:cs typeface="Carlito"/>
            </a:endParaRPr>
          </a:p>
          <a:p>
            <a:pPr>
              <a:lnSpc>
                <a:spcPct val="100000"/>
              </a:lnSpc>
            </a:pPr>
            <a:endParaRPr sz="1400" dirty="0">
              <a:latin typeface="Carlito"/>
              <a:cs typeface="Carlito"/>
            </a:endParaRPr>
          </a:p>
          <a:p>
            <a:pPr marL="469265" marR="5080" indent="-228600">
              <a:lnSpc>
                <a:spcPct val="101699"/>
              </a:lnSpc>
              <a:spcBef>
                <a:spcPts val="1215"/>
              </a:spcBef>
              <a:tabLst>
                <a:tab pos="4410710" algn="l"/>
              </a:tabLst>
            </a:pPr>
            <a:r>
              <a:rPr sz="1200" dirty="0">
                <a:latin typeface="Webdings"/>
                <a:cs typeface="Webdings"/>
              </a:rPr>
              <a:t></a:t>
            </a:r>
            <a:r>
              <a:rPr sz="1200" dirty="0">
                <a:latin typeface="Times New Roman"/>
                <a:cs typeface="Times New Roman"/>
              </a:rPr>
              <a:t> </a:t>
            </a:r>
            <a:r>
              <a:rPr sz="1200" spc="-5" dirty="0">
                <a:latin typeface="Carlito"/>
                <a:cs typeface="Carlito"/>
              </a:rPr>
              <a:t>When </a:t>
            </a:r>
            <a:r>
              <a:rPr sz="1200" dirty="0">
                <a:latin typeface="Carlito"/>
                <a:cs typeface="Carlito"/>
              </a:rPr>
              <a:t>creating a </a:t>
            </a:r>
            <a:r>
              <a:rPr sz="1200" b="1" spc="-65" dirty="0">
                <a:latin typeface="Trebuchet MS"/>
                <a:cs typeface="Trebuchet MS"/>
              </a:rPr>
              <a:t>non-default </a:t>
            </a:r>
            <a:r>
              <a:rPr sz="1200" spc="-5" dirty="0">
                <a:latin typeface="Carlito"/>
                <a:cs typeface="Carlito"/>
              </a:rPr>
              <a:t>or </a:t>
            </a:r>
            <a:r>
              <a:rPr sz="1200" dirty="0">
                <a:latin typeface="Carlito"/>
                <a:cs typeface="Carlito"/>
              </a:rPr>
              <a:t>custom VPC, </a:t>
            </a:r>
            <a:r>
              <a:rPr sz="1200" spc="-5" dirty="0">
                <a:latin typeface="Carlito"/>
                <a:cs typeface="Carlito"/>
              </a:rPr>
              <a:t>what information/routes </a:t>
            </a:r>
            <a:r>
              <a:rPr sz="1200" dirty="0">
                <a:latin typeface="Carlito"/>
                <a:cs typeface="Carlito"/>
              </a:rPr>
              <a:t>is </a:t>
            </a:r>
            <a:r>
              <a:rPr sz="1200" spc="-5" dirty="0">
                <a:latin typeface="Carlito"/>
                <a:cs typeface="Carlito"/>
              </a:rPr>
              <a:t>contained within </a:t>
            </a:r>
            <a:r>
              <a:rPr sz="1200" dirty="0">
                <a:latin typeface="Carlito"/>
                <a:cs typeface="Carlito"/>
              </a:rPr>
              <a:t>the main  </a:t>
            </a:r>
            <a:r>
              <a:rPr sz="1200" spc="-5" dirty="0">
                <a:latin typeface="Carlito"/>
                <a:cs typeface="Carlito"/>
              </a:rPr>
              <a:t>route</a:t>
            </a:r>
            <a:r>
              <a:rPr sz="1200" spc="-85" dirty="0">
                <a:latin typeface="Carlito"/>
                <a:cs typeface="Carlito"/>
              </a:rPr>
              <a:t> </a:t>
            </a:r>
            <a:r>
              <a:rPr sz="1200" dirty="0">
                <a:latin typeface="Carlito"/>
                <a:cs typeface="Carlito"/>
              </a:rPr>
              <a:t>table? </a:t>
            </a:r>
            <a:r>
              <a:rPr sz="1200" spc="-5" dirty="0">
                <a:latin typeface="Carlito"/>
                <a:cs typeface="Carlito"/>
              </a:rPr>
              <a:t> </a:t>
            </a:r>
            <a:r>
              <a:rPr sz="1200" u="sng" dirty="0">
                <a:uFill>
                  <a:solidFill>
                    <a:srgbClr val="000000"/>
                  </a:solidFill>
                </a:uFill>
                <a:latin typeface="Times New Roman"/>
                <a:cs typeface="Times New Roman"/>
              </a:rPr>
              <a:t> 	</a:t>
            </a:r>
            <a:endParaRPr sz="1200" dirty="0">
              <a:latin typeface="Times New Roman"/>
              <a:cs typeface="Times New Roman"/>
            </a:endParaRPr>
          </a:p>
          <a:p>
            <a:pPr>
              <a:lnSpc>
                <a:spcPct val="100000"/>
              </a:lnSpc>
              <a:spcBef>
                <a:spcPts val="50"/>
              </a:spcBef>
            </a:pPr>
            <a:endParaRPr sz="1250" dirty="0">
              <a:latin typeface="Times New Roman"/>
              <a:cs typeface="Times New Roman"/>
            </a:endParaRPr>
          </a:p>
          <a:p>
            <a:pPr marL="241300">
              <a:lnSpc>
                <a:spcPct val="100000"/>
              </a:lnSpc>
            </a:pPr>
            <a:r>
              <a:rPr sz="1200" dirty="0">
                <a:latin typeface="Webdings"/>
                <a:cs typeface="Webdings"/>
              </a:rPr>
              <a:t></a:t>
            </a:r>
            <a:r>
              <a:rPr sz="1200" dirty="0">
                <a:latin typeface="Times New Roman"/>
                <a:cs typeface="Times New Roman"/>
              </a:rPr>
              <a:t> </a:t>
            </a:r>
            <a:r>
              <a:rPr sz="1200" dirty="0">
                <a:latin typeface="Carlito"/>
                <a:cs typeface="Carlito"/>
              </a:rPr>
              <a:t>Is the </a:t>
            </a:r>
            <a:r>
              <a:rPr sz="1200" spc="-5" dirty="0">
                <a:latin typeface="Carlito"/>
                <a:cs typeface="Carlito"/>
              </a:rPr>
              <a:t>non-default or </a:t>
            </a:r>
            <a:r>
              <a:rPr sz="1200" dirty="0">
                <a:latin typeface="Carlito"/>
                <a:cs typeface="Carlito"/>
              </a:rPr>
              <a:t>custom VPCs </a:t>
            </a:r>
            <a:r>
              <a:rPr sz="1200" b="1" spc="-60" dirty="0">
                <a:latin typeface="Trebuchet MS"/>
                <a:cs typeface="Trebuchet MS"/>
              </a:rPr>
              <a:t>main </a:t>
            </a:r>
            <a:r>
              <a:rPr sz="1200" spc="-5" dirty="0">
                <a:latin typeface="Carlito"/>
                <a:cs typeface="Carlito"/>
              </a:rPr>
              <a:t>route </a:t>
            </a:r>
            <a:r>
              <a:rPr sz="1200" dirty="0">
                <a:latin typeface="Carlito"/>
                <a:cs typeface="Carlito"/>
              </a:rPr>
              <a:t>table identified </a:t>
            </a:r>
            <a:r>
              <a:rPr sz="1200" spc="-5" dirty="0">
                <a:latin typeface="Carlito"/>
                <a:cs typeface="Carlito"/>
              </a:rPr>
              <a:t>with </a:t>
            </a:r>
            <a:r>
              <a:rPr sz="1200" dirty="0">
                <a:latin typeface="Carlito"/>
                <a:cs typeface="Carlito"/>
              </a:rPr>
              <a:t>a yes </a:t>
            </a:r>
            <a:r>
              <a:rPr sz="1200" spc="-5" dirty="0">
                <a:latin typeface="Carlito"/>
                <a:cs typeface="Carlito"/>
              </a:rPr>
              <a:t>or</a:t>
            </a:r>
            <a:r>
              <a:rPr sz="1200" spc="-30" dirty="0">
                <a:latin typeface="Carlito"/>
                <a:cs typeface="Carlito"/>
              </a:rPr>
              <a:t> </a:t>
            </a:r>
            <a:r>
              <a:rPr sz="1200" dirty="0">
                <a:latin typeface="Carlito"/>
                <a:cs typeface="Carlito"/>
              </a:rPr>
              <a:t>no?</a:t>
            </a:r>
          </a:p>
          <a:p>
            <a:pPr>
              <a:lnSpc>
                <a:spcPct val="100000"/>
              </a:lnSpc>
            </a:pPr>
            <a:endParaRPr sz="1400" dirty="0">
              <a:latin typeface="Carlito"/>
              <a:cs typeface="Carlito"/>
            </a:endParaRPr>
          </a:p>
          <a:p>
            <a:pPr marL="241300">
              <a:lnSpc>
                <a:spcPct val="100000"/>
              </a:lnSpc>
              <a:spcBef>
                <a:spcPts val="1245"/>
              </a:spcBef>
            </a:pPr>
            <a:r>
              <a:rPr sz="1200" dirty="0">
                <a:latin typeface="Webdings"/>
                <a:cs typeface="Webdings"/>
              </a:rPr>
              <a:t></a:t>
            </a:r>
            <a:r>
              <a:rPr sz="1200" dirty="0">
                <a:latin typeface="Times New Roman"/>
                <a:cs typeface="Times New Roman"/>
              </a:rPr>
              <a:t> </a:t>
            </a:r>
            <a:r>
              <a:rPr sz="1200" spc="-5" dirty="0">
                <a:latin typeface="Carlito"/>
                <a:cs typeface="Carlito"/>
              </a:rPr>
              <a:t>What does </a:t>
            </a:r>
            <a:r>
              <a:rPr sz="1200" dirty="0">
                <a:latin typeface="Carlito"/>
                <a:cs typeface="Carlito"/>
              </a:rPr>
              <a:t>the </a:t>
            </a:r>
            <a:r>
              <a:rPr sz="1200" b="1" spc="-50" dirty="0">
                <a:latin typeface="Trebuchet MS"/>
                <a:cs typeface="Trebuchet MS"/>
              </a:rPr>
              <a:t>no </a:t>
            </a:r>
            <a:r>
              <a:rPr sz="1200" dirty="0">
                <a:latin typeface="Carlito"/>
                <a:cs typeface="Carlito"/>
              </a:rPr>
              <a:t>under the </a:t>
            </a:r>
            <a:r>
              <a:rPr sz="1200" b="1" spc="-60" dirty="0">
                <a:latin typeface="Trebuchet MS"/>
                <a:cs typeface="Trebuchet MS"/>
              </a:rPr>
              <a:t>main </a:t>
            </a:r>
            <a:r>
              <a:rPr sz="1200" spc="-5" dirty="0">
                <a:latin typeface="Carlito"/>
                <a:cs typeface="Carlito"/>
              </a:rPr>
              <a:t>column </a:t>
            </a:r>
            <a:r>
              <a:rPr sz="1200" dirty="0">
                <a:latin typeface="Carlito"/>
                <a:cs typeface="Carlito"/>
              </a:rPr>
              <a:t>header</a:t>
            </a:r>
            <a:r>
              <a:rPr sz="1200" spc="-80" dirty="0">
                <a:latin typeface="Carlito"/>
                <a:cs typeface="Carlito"/>
              </a:rPr>
              <a:t> </a:t>
            </a:r>
            <a:r>
              <a:rPr sz="1200" dirty="0">
                <a:latin typeface="Carlito"/>
                <a:cs typeface="Carlito"/>
              </a:rPr>
              <a:t>signify?</a:t>
            </a:r>
          </a:p>
          <a:p>
            <a:pPr>
              <a:lnSpc>
                <a:spcPct val="100000"/>
              </a:lnSpc>
            </a:pPr>
            <a:endParaRPr sz="1400" dirty="0">
              <a:latin typeface="Carlito"/>
              <a:cs typeface="Carlito"/>
            </a:endParaRPr>
          </a:p>
          <a:p>
            <a:pPr marL="241300">
              <a:lnSpc>
                <a:spcPct val="100000"/>
              </a:lnSpc>
              <a:spcBef>
                <a:spcPts val="1245"/>
              </a:spcBef>
            </a:pPr>
            <a:r>
              <a:rPr sz="1200" dirty="0">
                <a:latin typeface="Webdings"/>
                <a:cs typeface="Webdings"/>
              </a:rPr>
              <a:t></a:t>
            </a:r>
            <a:r>
              <a:rPr sz="1200" dirty="0">
                <a:latin typeface="Times New Roman"/>
                <a:cs typeface="Times New Roman"/>
              </a:rPr>
              <a:t> </a:t>
            </a:r>
            <a:r>
              <a:rPr sz="1200" dirty="0">
                <a:latin typeface="Carlito"/>
                <a:cs typeface="Carlito"/>
              </a:rPr>
              <a:t>Explain the difference </a:t>
            </a:r>
            <a:r>
              <a:rPr sz="1200" spc="-5" dirty="0">
                <a:latin typeface="Carlito"/>
                <a:cs typeface="Carlito"/>
              </a:rPr>
              <a:t>between </a:t>
            </a:r>
            <a:r>
              <a:rPr sz="1200" dirty="0">
                <a:latin typeface="Carlito"/>
                <a:cs typeface="Carlito"/>
              </a:rPr>
              <a:t>NAT </a:t>
            </a:r>
            <a:r>
              <a:rPr sz="1200" spc="-5" dirty="0">
                <a:latin typeface="Carlito"/>
                <a:cs typeface="Carlito"/>
              </a:rPr>
              <a:t>instance </a:t>
            </a:r>
            <a:r>
              <a:rPr sz="1200" dirty="0">
                <a:latin typeface="Carlito"/>
                <a:cs typeface="Carlito"/>
              </a:rPr>
              <a:t>and NAT</a:t>
            </a:r>
            <a:r>
              <a:rPr sz="1200" spc="-5" dirty="0">
                <a:latin typeface="Carlito"/>
                <a:cs typeface="Carlito"/>
              </a:rPr>
              <a:t> gateway.</a:t>
            </a:r>
            <a:endParaRPr sz="1200" dirty="0">
              <a:latin typeface="Carlito"/>
              <a:cs typeface="Carlito"/>
            </a:endParaRPr>
          </a:p>
          <a:p>
            <a:pPr>
              <a:lnSpc>
                <a:spcPct val="100000"/>
              </a:lnSpc>
              <a:spcBef>
                <a:spcPts val="45"/>
              </a:spcBef>
            </a:pPr>
            <a:endParaRPr sz="1750" dirty="0">
              <a:latin typeface="Carlito"/>
              <a:cs typeface="Carlito"/>
            </a:endParaRPr>
          </a:p>
          <a:p>
            <a:pPr marL="469265" marR="140970" indent="-228600">
              <a:lnSpc>
                <a:spcPct val="153300"/>
              </a:lnSpc>
              <a:tabLst>
                <a:tab pos="5750560" algn="l"/>
              </a:tabLst>
            </a:pPr>
            <a:r>
              <a:rPr sz="1200" dirty="0">
                <a:latin typeface="Webdings"/>
                <a:cs typeface="Webdings"/>
              </a:rPr>
              <a:t></a:t>
            </a:r>
            <a:r>
              <a:rPr sz="1200" dirty="0">
                <a:latin typeface="Times New Roman"/>
                <a:cs typeface="Times New Roman"/>
              </a:rPr>
              <a:t> </a:t>
            </a:r>
            <a:r>
              <a:rPr sz="1200" spc="-5" dirty="0">
                <a:latin typeface="Carlito"/>
                <a:cs typeface="Carlito"/>
              </a:rPr>
              <a:t>What are some advantages </a:t>
            </a:r>
            <a:r>
              <a:rPr sz="1200" dirty="0">
                <a:latin typeface="Carlito"/>
                <a:cs typeface="Carlito"/>
              </a:rPr>
              <a:t>and </a:t>
            </a:r>
            <a:r>
              <a:rPr sz="1200" spc="-5" dirty="0">
                <a:latin typeface="Carlito"/>
                <a:cs typeface="Carlito"/>
              </a:rPr>
              <a:t>disadvantages for each </a:t>
            </a:r>
            <a:r>
              <a:rPr sz="1200" dirty="0">
                <a:latin typeface="Carlito"/>
                <a:cs typeface="Carlito"/>
              </a:rPr>
              <a:t>NAT instance and NAT </a:t>
            </a:r>
            <a:r>
              <a:rPr sz="1200" spc="-5" dirty="0">
                <a:latin typeface="Carlito"/>
                <a:cs typeface="Carlito"/>
              </a:rPr>
              <a:t>gateway? Which </a:t>
            </a:r>
            <a:r>
              <a:rPr sz="1200" dirty="0">
                <a:latin typeface="Carlito"/>
                <a:cs typeface="Carlito"/>
              </a:rPr>
              <a:t>is  preferred and</a:t>
            </a:r>
            <a:r>
              <a:rPr sz="1200" spc="-85" dirty="0">
                <a:latin typeface="Carlito"/>
                <a:cs typeface="Carlito"/>
              </a:rPr>
              <a:t> </a:t>
            </a:r>
            <a:r>
              <a:rPr sz="1200" spc="-5" dirty="0">
                <a:latin typeface="Carlito"/>
                <a:cs typeface="Carlito"/>
              </a:rPr>
              <a:t>why? </a:t>
            </a:r>
            <a:r>
              <a:rPr sz="1200" u="sng" spc="-5" dirty="0">
                <a:uFill>
                  <a:solidFill>
                    <a:srgbClr val="000000"/>
                  </a:solidFill>
                </a:uFill>
                <a:latin typeface="Times New Roman"/>
                <a:cs typeface="Times New Roman"/>
              </a:rPr>
              <a:t> 	</a:t>
            </a:r>
            <a:endParaRPr sz="12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8</a:t>
            </a:fld>
            <a:endParaRPr b="0" i="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810260"/>
            <a:ext cx="6202045" cy="270510"/>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262626"/>
                </a:solidFill>
                <a:latin typeface="Trebuchet MS"/>
                <a:cs typeface="Trebuchet MS"/>
              </a:rPr>
              <a:t>Build</a:t>
            </a:r>
            <a:r>
              <a:rPr sz="1600" spc="-125" dirty="0">
                <a:solidFill>
                  <a:srgbClr val="262626"/>
                </a:solidFill>
                <a:latin typeface="Trebuchet MS"/>
                <a:cs typeface="Trebuchet MS"/>
              </a:rPr>
              <a:t> </a:t>
            </a:r>
            <a:r>
              <a:rPr sz="1600" spc="-55" dirty="0">
                <a:solidFill>
                  <a:srgbClr val="262626"/>
                </a:solidFill>
                <a:latin typeface="Trebuchet MS"/>
                <a:cs typeface="Trebuchet MS"/>
              </a:rPr>
              <a:t>an</a:t>
            </a:r>
            <a:r>
              <a:rPr sz="1600" spc="-125" dirty="0">
                <a:solidFill>
                  <a:srgbClr val="262626"/>
                </a:solidFill>
                <a:latin typeface="Trebuchet MS"/>
                <a:cs typeface="Trebuchet MS"/>
              </a:rPr>
              <a:t> </a:t>
            </a:r>
            <a:r>
              <a:rPr sz="1600" spc="-55" dirty="0">
                <a:solidFill>
                  <a:srgbClr val="262626"/>
                </a:solidFill>
                <a:latin typeface="Trebuchet MS"/>
                <a:cs typeface="Trebuchet MS"/>
              </a:rPr>
              <a:t>Amazon</a:t>
            </a:r>
            <a:r>
              <a:rPr sz="1600" spc="-120" dirty="0">
                <a:solidFill>
                  <a:srgbClr val="262626"/>
                </a:solidFill>
                <a:latin typeface="Trebuchet MS"/>
                <a:cs typeface="Trebuchet MS"/>
              </a:rPr>
              <a:t> </a:t>
            </a:r>
            <a:r>
              <a:rPr sz="1600" spc="-75" dirty="0">
                <a:solidFill>
                  <a:srgbClr val="262626"/>
                </a:solidFill>
                <a:latin typeface="Trebuchet MS"/>
                <a:cs typeface="Trebuchet MS"/>
              </a:rPr>
              <a:t>Virtual</a:t>
            </a:r>
            <a:r>
              <a:rPr sz="1600" spc="-120" dirty="0">
                <a:solidFill>
                  <a:srgbClr val="262626"/>
                </a:solidFill>
                <a:latin typeface="Trebuchet MS"/>
                <a:cs typeface="Trebuchet MS"/>
              </a:rPr>
              <a:t> </a:t>
            </a:r>
            <a:r>
              <a:rPr sz="1600" spc="-80" dirty="0">
                <a:solidFill>
                  <a:srgbClr val="262626"/>
                </a:solidFill>
                <a:latin typeface="Trebuchet MS"/>
                <a:cs typeface="Trebuchet MS"/>
              </a:rPr>
              <a:t>Private</a:t>
            </a:r>
            <a:r>
              <a:rPr sz="1600" spc="-120" dirty="0">
                <a:solidFill>
                  <a:srgbClr val="262626"/>
                </a:solidFill>
                <a:latin typeface="Trebuchet MS"/>
                <a:cs typeface="Trebuchet MS"/>
              </a:rPr>
              <a:t> </a:t>
            </a:r>
            <a:r>
              <a:rPr sz="1600" spc="-65" dirty="0">
                <a:solidFill>
                  <a:srgbClr val="262626"/>
                </a:solidFill>
                <a:latin typeface="Trebuchet MS"/>
                <a:cs typeface="Trebuchet MS"/>
              </a:rPr>
              <a:t>Cloud</a:t>
            </a:r>
            <a:r>
              <a:rPr sz="1600" spc="-130" dirty="0">
                <a:solidFill>
                  <a:srgbClr val="262626"/>
                </a:solidFill>
                <a:latin typeface="Trebuchet MS"/>
                <a:cs typeface="Trebuchet MS"/>
              </a:rPr>
              <a:t> </a:t>
            </a:r>
            <a:r>
              <a:rPr sz="1600" spc="-65" dirty="0">
                <a:solidFill>
                  <a:srgbClr val="262626"/>
                </a:solidFill>
                <a:latin typeface="Trebuchet MS"/>
                <a:cs typeface="Trebuchet MS"/>
              </a:rPr>
              <a:t>(Amazon</a:t>
            </a:r>
            <a:r>
              <a:rPr sz="1600" spc="-120" dirty="0">
                <a:solidFill>
                  <a:srgbClr val="262626"/>
                </a:solidFill>
                <a:latin typeface="Trebuchet MS"/>
                <a:cs typeface="Trebuchet MS"/>
              </a:rPr>
              <a:t> </a:t>
            </a:r>
            <a:r>
              <a:rPr sz="1600" spc="-80" dirty="0">
                <a:solidFill>
                  <a:srgbClr val="262626"/>
                </a:solidFill>
                <a:latin typeface="Trebuchet MS"/>
                <a:cs typeface="Trebuchet MS"/>
              </a:rPr>
              <a:t>VPC)</a:t>
            </a:r>
            <a:r>
              <a:rPr sz="1600" spc="-120" dirty="0">
                <a:solidFill>
                  <a:srgbClr val="262626"/>
                </a:solidFill>
                <a:latin typeface="Trebuchet MS"/>
                <a:cs typeface="Trebuchet MS"/>
              </a:rPr>
              <a:t> </a:t>
            </a:r>
            <a:r>
              <a:rPr sz="1600" spc="-45" dirty="0">
                <a:solidFill>
                  <a:srgbClr val="262626"/>
                </a:solidFill>
                <a:latin typeface="Trebuchet MS"/>
                <a:cs typeface="Trebuchet MS"/>
              </a:rPr>
              <a:t>Using</a:t>
            </a:r>
            <a:r>
              <a:rPr sz="1600" spc="-125" dirty="0">
                <a:solidFill>
                  <a:srgbClr val="262626"/>
                </a:solidFill>
                <a:latin typeface="Trebuchet MS"/>
                <a:cs typeface="Trebuchet MS"/>
              </a:rPr>
              <a:t> </a:t>
            </a:r>
            <a:r>
              <a:rPr sz="1600" spc="-70" dirty="0">
                <a:solidFill>
                  <a:srgbClr val="262626"/>
                </a:solidFill>
                <a:latin typeface="Trebuchet MS"/>
                <a:cs typeface="Trebuchet MS"/>
              </a:rPr>
              <a:t>the</a:t>
            </a:r>
            <a:r>
              <a:rPr sz="1600" spc="-120" dirty="0">
                <a:solidFill>
                  <a:srgbClr val="262626"/>
                </a:solidFill>
                <a:latin typeface="Trebuchet MS"/>
                <a:cs typeface="Trebuchet MS"/>
              </a:rPr>
              <a:t> </a:t>
            </a:r>
            <a:r>
              <a:rPr sz="1600" spc="-70" dirty="0">
                <a:solidFill>
                  <a:srgbClr val="262626"/>
                </a:solidFill>
                <a:latin typeface="Trebuchet MS"/>
                <a:cs typeface="Trebuchet MS"/>
              </a:rPr>
              <a:t>VPC</a:t>
            </a:r>
            <a:r>
              <a:rPr sz="1600" spc="-120" dirty="0">
                <a:solidFill>
                  <a:srgbClr val="262626"/>
                </a:solidFill>
                <a:latin typeface="Trebuchet MS"/>
                <a:cs typeface="Trebuchet MS"/>
              </a:rPr>
              <a:t> </a:t>
            </a:r>
            <a:r>
              <a:rPr sz="1600" spc="-60" dirty="0">
                <a:solidFill>
                  <a:srgbClr val="262626"/>
                </a:solidFill>
                <a:latin typeface="Trebuchet MS"/>
                <a:cs typeface="Trebuchet MS"/>
              </a:rPr>
              <a:t>Wizard</a:t>
            </a:r>
            <a:endParaRPr sz="1600">
              <a:latin typeface="Trebuchet MS"/>
              <a:cs typeface="Trebuchet MS"/>
            </a:endParaRPr>
          </a:p>
        </p:txBody>
      </p:sp>
      <p:sp>
        <p:nvSpPr>
          <p:cNvPr id="3" name="object 3"/>
          <p:cNvSpPr/>
          <p:nvPr/>
        </p:nvSpPr>
        <p:spPr>
          <a:xfrm>
            <a:off x="493776" y="9314688"/>
            <a:ext cx="6784975" cy="558165"/>
          </a:xfrm>
          <a:custGeom>
            <a:avLst/>
            <a:gdLst/>
            <a:ahLst/>
            <a:cxnLst/>
            <a:rect l="l" t="t" r="r" b="b"/>
            <a:pathLst>
              <a:path w="6784975" h="558165">
                <a:moveTo>
                  <a:pt x="6784848" y="0"/>
                </a:moveTo>
                <a:lnTo>
                  <a:pt x="0" y="0"/>
                </a:lnTo>
                <a:lnTo>
                  <a:pt x="0" y="185928"/>
                </a:lnTo>
                <a:lnTo>
                  <a:pt x="0" y="371856"/>
                </a:lnTo>
                <a:lnTo>
                  <a:pt x="0" y="557784"/>
                </a:lnTo>
                <a:lnTo>
                  <a:pt x="6784848" y="557784"/>
                </a:lnTo>
                <a:lnTo>
                  <a:pt x="6784848" y="371856"/>
                </a:lnTo>
                <a:lnTo>
                  <a:pt x="6784848" y="185928"/>
                </a:lnTo>
                <a:lnTo>
                  <a:pt x="6784848" y="0"/>
                </a:lnTo>
                <a:close/>
              </a:path>
            </a:pathLst>
          </a:custGeom>
          <a:solidFill>
            <a:srgbClr val="F2F2F2"/>
          </a:solidFill>
        </p:spPr>
        <p:txBody>
          <a:bodyPr wrap="square" lIns="0" tIns="0" rIns="0" bIns="0" rtlCol="0"/>
          <a:lstStyle/>
          <a:p>
            <a:endParaRPr/>
          </a:p>
        </p:txBody>
      </p:sp>
      <p:sp>
        <p:nvSpPr>
          <p:cNvPr id="4" name="object 4"/>
          <p:cNvSpPr/>
          <p:nvPr/>
        </p:nvSpPr>
        <p:spPr>
          <a:xfrm>
            <a:off x="511811" y="365759"/>
            <a:ext cx="2139948" cy="4693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279918"/>
            <a:ext cx="7357109" cy="0"/>
          </a:xfrm>
          <a:custGeom>
            <a:avLst/>
            <a:gdLst/>
            <a:ahLst/>
            <a:cxnLst/>
            <a:rect l="l" t="t" r="r" b="b"/>
            <a:pathLst>
              <a:path w="7357109">
                <a:moveTo>
                  <a:pt x="0" y="0"/>
                </a:moveTo>
                <a:lnTo>
                  <a:pt x="7357115" y="0"/>
                </a:lnTo>
              </a:path>
            </a:pathLst>
          </a:custGeom>
          <a:ln w="76200">
            <a:solidFill>
              <a:srgbClr val="232F3E"/>
            </a:solidFill>
          </a:ln>
        </p:spPr>
        <p:txBody>
          <a:bodyPr wrap="square" lIns="0" tIns="0" rIns="0" bIns="0" rtlCol="0"/>
          <a:lstStyle/>
          <a:p>
            <a:endParaRPr/>
          </a:p>
        </p:txBody>
      </p:sp>
      <p:sp>
        <p:nvSpPr>
          <p:cNvPr id="6" name="object 6"/>
          <p:cNvSpPr txBox="1"/>
          <p:nvPr/>
        </p:nvSpPr>
        <p:spPr>
          <a:xfrm>
            <a:off x="499363" y="2270252"/>
            <a:ext cx="6494780" cy="580390"/>
          </a:xfrm>
          <a:prstGeom prst="rect">
            <a:avLst/>
          </a:prstGeom>
        </p:spPr>
        <p:txBody>
          <a:bodyPr vert="horz" wrap="square" lIns="0" tIns="12700" rIns="0" bIns="0" rtlCol="0">
            <a:spAutoFit/>
          </a:bodyPr>
          <a:lstStyle/>
          <a:p>
            <a:pPr marL="12700">
              <a:lnSpc>
                <a:spcPct val="100000"/>
              </a:lnSpc>
              <a:spcBef>
                <a:spcPts val="100"/>
              </a:spcBef>
            </a:pPr>
            <a:r>
              <a:rPr sz="1200" b="1" spc="-50" dirty="0">
                <a:latin typeface="Trebuchet MS"/>
                <a:cs typeface="Trebuchet MS"/>
              </a:rPr>
              <a:t>Bonus </a:t>
            </a:r>
            <a:r>
              <a:rPr sz="1200" b="1" spc="-70" dirty="0">
                <a:latin typeface="Trebuchet MS"/>
                <a:cs typeface="Trebuchet MS"/>
              </a:rPr>
              <a:t>activity </a:t>
            </a:r>
            <a:r>
              <a:rPr sz="1200" b="1" spc="-95" dirty="0">
                <a:latin typeface="Trebuchet MS"/>
                <a:cs typeface="Trebuchet MS"/>
              </a:rPr>
              <a:t>1 </a:t>
            </a:r>
            <a:r>
              <a:rPr sz="1200" b="1" spc="155" dirty="0">
                <a:latin typeface="Trebuchet MS"/>
                <a:cs typeface="Trebuchet MS"/>
              </a:rPr>
              <a:t>–</a:t>
            </a:r>
            <a:r>
              <a:rPr sz="1200" b="1" spc="-180" dirty="0">
                <a:latin typeface="Trebuchet MS"/>
                <a:cs typeface="Trebuchet MS"/>
              </a:rPr>
              <a:t> </a:t>
            </a:r>
            <a:r>
              <a:rPr sz="1200" b="1" spc="-80" dirty="0">
                <a:latin typeface="Trebuchet MS"/>
                <a:cs typeface="Trebuchet MS"/>
              </a:rPr>
              <a:t>Architecture </a:t>
            </a:r>
            <a:r>
              <a:rPr sz="1200" b="1" spc="-75" dirty="0">
                <a:latin typeface="Trebuchet MS"/>
                <a:cs typeface="Trebuchet MS"/>
              </a:rPr>
              <a:t>sketch</a:t>
            </a:r>
            <a:endParaRPr sz="1200" dirty="0">
              <a:latin typeface="Trebuchet MS"/>
              <a:cs typeface="Trebuchet MS"/>
            </a:endParaRPr>
          </a:p>
          <a:p>
            <a:pPr marL="12700" marR="5080">
              <a:lnSpc>
                <a:spcPct val="101699"/>
              </a:lnSpc>
            </a:pPr>
            <a:r>
              <a:rPr sz="1200" dirty="0">
                <a:latin typeface="Carlito"/>
                <a:cs typeface="Carlito"/>
              </a:rPr>
              <a:t>Using </a:t>
            </a:r>
            <a:r>
              <a:rPr sz="1200" spc="-5" dirty="0">
                <a:latin typeface="Carlito"/>
                <a:cs typeface="Carlito"/>
              </a:rPr>
              <a:t>what you've learned </a:t>
            </a:r>
            <a:r>
              <a:rPr sz="1200" dirty="0">
                <a:latin typeface="Carlito"/>
                <a:cs typeface="Carlito"/>
              </a:rPr>
              <a:t>in this </a:t>
            </a:r>
            <a:r>
              <a:rPr sz="1200" spc="-5" dirty="0">
                <a:latin typeface="Carlito"/>
                <a:cs typeface="Carlito"/>
              </a:rPr>
              <a:t>activity, take </a:t>
            </a:r>
            <a:r>
              <a:rPr sz="1200" dirty="0">
                <a:latin typeface="Carlito"/>
                <a:cs typeface="Carlito"/>
              </a:rPr>
              <a:t>a piece </a:t>
            </a:r>
            <a:r>
              <a:rPr sz="1200" spc="-5" dirty="0">
                <a:latin typeface="Carlito"/>
                <a:cs typeface="Carlito"/>
              </a:rPr>
              <a:t>of </a:t>
            </a:r>
            <a:r>
              <a:rPr sz="1200" dirty="0">
                <a:latin typeface="Carlito"/>
                <a:cs typeface="Carlito"/>
              </a:rPr>
              <a:t>paper </a:t>
            </a:r>
            <a:r>
              <a:rPr sz="1200" spc="-5" dirty="0">
                <a:latin typeface="Carlito"/>
                <a:cs typeface="Carlito"/>
              </a:rPr>
              <a:t>(or </a:t>
            </a:r>
            <a:r>
              <a:rPr sz="1200" dirty="0">
                <a:latin typeface="Carlito"/>
                <a:cs typeface="Carlito"/>
              </a:rPr>
              <a:t>use a </a:t>
            </a:r>
            <a:r>
              <a:rPr sz="1200" spc="-5" dirty="0">
                <a:latin typeface="Carlito"/>
                <a:cs typeface="Carlito"/>
              </a:rPr>
              <a:t>whiteboard) </a:t>
            </a:r>
            <a:r>
              <a:rPr sz="1200" dirty="0">
                <a:latin typeface="Carlito"/>
                <a:cs typeface="Carlito"/>
              </a:rPr>
              <a:t>and </a:t>
            </a:r>
            <a:r>
              <a:rPr sz="1200" spc="-5" dirty="0">
                <a:latin typeface="Carlito"/>
                <a:cs typeface="Carlito"/>
              </a:rPr>
              <a:t>sketch out your </a:t>
            </a:r>
            <a:r>
              <a:rPr sz="1200" dirty="0">
                <a:latin typeface="Carlito"/>
                <a:cs typeface="Carlito"/>
              </a:rPr>
              <a:t>VPC </a:t>
            </a:r>
            <a:r>
              <a:rPr sz="1200" spc="-5" dirty="0">
                <a:latin typeface="Carlito"/>
                <a:cs typeface="Carlito"/>
              </a:rPr>
              <a:t>architecture. When you are done, take </a:t>
            </a:r>
            <a:r>
              <a:rPr sz="1200" dirty="0">
                <a:latin typeface="Carlito"/>
                <a:cs typeface="Carlito"/>
              </a:rPr>
              <a:t>a picture and send it to </a:t>
            </a:r>
            <a:r>
              <a:rPr sz="1200" spc="-5" dirty="0">
                <a:latin typeface="Carlito"/>
                <a:cs typeface="Carlito"/>
              </a:rPr>
              <a:t>your</a:t>
            </a:r>
            <a:r>
              <a:rPr sz="1200" spc="70" dirty="0">
                <a:latin typeface="Carlito"/>
                <a:cs typeface="Carlito"/>
              </a:rPr>
              <a:t> </a:t>
            </a:r>
            <a:r>
              <a:rPr sz="1200" spc="-5" dirty="0">
                <a:latin typeface="Carlito"/>
                <a:cs typeface="Carlito"/>
              </a:rPr>
              <a:t>instructor.</a:t>
            </a:r>
            <a:endParaRPr sz="1200" dirty="0">
              <a:latin typeface="Carlito"/>
              <a:cs typeface="Carlito"/>
            </a:endParaRPr>
          </a:p>
        </p:txBody>
      </p:sp>
      <p:sp>
        <p:nvSpPr>
          <p:cNvPr id="7" name="object 7"/>
          <p:cNvSpPr txBox="1"/>
          <p:nvPr/>
        </p:nvSpPr>
        <p:spPr>
          <a:xfrm>
            <a:off x="499363" y="5077459"/>
            <a:ext cx="6695440" cy="766445"/>
          </a:xfrm>
          <a:prstGeom prst="rect">
            <a:avLst/>
          </a:prstGeom>
        </p:spPr>
        <p:txBody>
          <a:bodyPr vert="horz" wrap="square" lIns="0" tIns="12700" rIns="0" bIns="0" rtlCol="0">
            <a:spAutoFit/>
          </a:bodyPr>
          <a:lstStyle/>
          <a:p>
            <a:pPr marL="12700" algn="just">
              <a:lnSpc>
                <a:spcPct val="100000"/>
              </a:lnSpc>
              <a:spcBef>
                <a:spcPts val="100"/>
              </a:spcBef>
            </a:pPr>
            <a:r>
              <a:rPr sz="1200" b="1" spc="-50" dirty="0">
                <a:latin typeface="Trebuchet MS"/>
                <a:cs typeface="Trebuchet MS"/>
              </a:rPr>
              <a:t>Bonus </a:t>
            </a:r>
            <a:r>
              <a:rPr sz="1200" b="1" spc="-70" dirty="0">
                <a:latin typeface="Trebuchet MS"/>
                <a:cs typeface="Trebuchet MS"/>
              </a:rPr>
              <a:t>activity </a:t>
            </a:r>
            <a:r>
              <a:rPr sz="1200" b="1" spc="-95" dirty="0">
                <a:latin typeface="Trebuchet MS"/>
                <a:cs typeface="Trebuchet MS"/>
              </a:rPr>
              <a:t>2 </a:t>
            </a:r>
            <a:r>
              <a:rPr sz="1200" b="1" spc="155" dirty="0">
                <a:latin typeface="Trebuchet MS"/>
                <a:cs typeface="Trebuchet MS"/>
              </a:rPr>
              <a:t>–</a:t>
            </a:r>
            <a:r>
              <a:rPr sz="1200" b="1" spc="-160" dirty="0">
                <a:latin typeface="Trebuchet MS"/>
                <a:cs typeface="Trebuchet MS"/>
              </a:rPr>
              <a:t> </a:t>
            </a:r>
            <a:r>
              <a:rPr sz="1200" spc="-5" dirty="0">
                <a:latin typeface="Carlito"/>
                <a:cs typeface="Carlito"/>
              </a:rPr>
              <a:t>Cloud </a:t>
            </a:r>
            <a:r>
              <a:rPr sz="1200" dirty="0">
                <a:latin typeface="Carlito"/>
                <a:cs typeface="Carlito"/>
              </a:rPr>
              <a:t>hygiene</a:t>
            </a:r>
          </a:p>
          <a:p>
            <a:pPr marL="12700" marR="5080" algn="just">
              <a:lnSpc>
                <a:spcPct val="101699"/>
              </a:lnSpc>
            </a:pPr>
            <a:r>
              <a:rPr sz="1200" dirty="0">
                <a:latin typeface="Carlito"/>
                <a:cs typeface="Carlito"/>
              </a:rPr>
              <a:t>Now that </a:t>
            </a:r>
            <a:r>
              <a:rPr sz="1200" spc="-5" dirty="0">
                <a:latin typeface="Carlito"/>
                <a:cs typeface="Carlito"/>
              </a:rPr>
              <a:t>you’ve completed </a:t>
            </a:r>
            <a:r>
              <a:rPr sz="1200" dirty="0">
                <a:latin typeface="Carlito"/>
                <a:cs typeface="Carlito"/>
              </a:rPr>
              <a:t>this </a:t>
            </a:r>
            <a:r>
              <a:rPr sz="1200" spc="-5" dirty="0">
                <a:latin typeface="Carlito"/>
                <a:cs typeface="Carlito"/>
              </a:rPr>
              <a:t>activity, it’s </a:t>
            </a:r>
            <a:r>
              <a:rPr sz="1200" dirty="0">
                <a:latin typeface="Carlito"/>
                <a:cs typeface="Carlito"/>
              </a:rPr>
              <a:t>time to </a:t>
            </a:r>
            <a:r>
              <a:rPr sz="1200" spc="-5" dirty="0">
                <a:latin typeface="Carlito"/>
                <a:cs typeface="Carlito"/>
              </a:rPr>
              <a:t>practice good cloud </a:t>
            </a:r>
            <a:r>
              <a:rPr sz="1200" dirty="0">
                <a:latin typeface="Carlito"/>
                <a:cs typeface="Carlito"/>
              </a:rPr>
              <a:t>hygiene and clean up </a:t>
            </a:r>
            <a:r>
              <a:rPr sz="1200" spc="-5" dirty="0">
                <a:latin typeface="Carlito"/>
                <a:cs typeface="Carlito"/>
              </a:rPr>
              <a:t>your </a:t>
            </a:r>
            <a:r>
              <a:rPr sz="1200" dirty="0">
                <a:latin typeface="Carlito"/>
                <a:cs typeface="Carlito"/>
              </a:rPr>
              <a:t>VPC and </a:t>
            </a:r>
            <a:r>
              <a:rPr sz="1200" spc="-5" dirty="0">
                <a:latin typeface="Carlito"/>
                <a:cs typeface="Carlito"/>
              </a:rPr>
              <a:t>infrastructure. Make </a:t>
            </a:r>
            <a:r>
              <a:rPr sz="1200" dirty="0">
                <a:latin typeface="Carlito"/>
                <a:cs typeface="Carlito"/>
              </a:rPr>
              <a:t>sure </a:t>
            </a:r>
            <a:r>
              <a:rPr sz="1200" spc="-5" dirty="0">
                <a:latin typeface="Carlito"/>
                <a:cs typeface="Carlito"/>
              </a:rPr>
              <a:t>you </a:t>
            </a:r>
            <a:r>
              <a:rPr sz="1200" dirty="0">
                <a:latin typeface="Carlito"/>
                <a:cs typeface="Carlito"/>
              </a:rPr>
              <a:t>delete </a:t>
            </a:r>
            <a:r>
              <a:rPr sz="1200" spc="-5" dirty="0">
                <a:latin typeface="Carlito"/>
                <a:cs typeface="Carlito"/>
              </a:rPr>
              <a:t>your </a:t>
            </a:r>
            <a:r>
              <a:rPr sz="1200" dirty="0">
                <a:latin typeface="Carlito"/>
                <a:cs typeface="Carlito"/>
              </a:rPr>
              <a:t>Amazon EC2 instance that </a:t>
            </a:r>
            <a:r>
              <a:rPr sz="1200" spc="-5" dirty="0">
                <a:latin typeface="Carlito"/>
                <a:cs typeface="Carlito"/>
              </a:rPr>
              <a:t>was auto-created </a:t>
            </a:r>
            <a:r>
              <a:rPr sz="1200" dirty="0">
                <a:latin typeface="Carlito"/>
                <a:cs typeface="Carlito"/>
              </a:rPr>
              <a:t>to </a:t>
            </a:r>
            <a:r>
              <a:rPr sz="1200" spc="-5" dirty="0">
                <a:latin typeface="Carlito"/>
                <a:cs typeface="Carlito"/>
              </a:rPr>
              <a:t>support your </a:t>
            </a:r>
            <a:r>
              <a:rPr sz="1200" b="1" spc="-65" dirty="0">
                <a:latin typeface="Trebuchet MS"/>
                <a:cs typeface="Trebuchet MS"/>
              </a:rPr>
              <a:t>NAT  </a:t>
            </a:r>
            <a:r>
              <a:rPr sz="1200" b="1" spc="-60" dirty="0">
                <a:latin typeface="Trebuchet MS"/>
                <a:cs typeface="Trebuchet MS"/>
              </a:rPr>
              <a:t>instance</a:t>
            </a:r>
            <a:r>
              <a:rPr sz="1200" spc="-60" dirty="0">
                <a:latin typeface="Carlito"/>
                <a:cs typeface="Carlito"/>
              </a:rPr>
              <a:t> </a:t>
            </a:r>
            <a:r>
              <a:rPr sz="1200" dirty="0">
                <a:latin typeface="Carlito"/>
                <a:cs typeface="Carlito"/>
              </a:rPr>
              <a:t>as </a:t>
            </a:r>
            <a:r>
              <a:rPr sz="1200" spc="-5" dirty="0">
                <a:latin typeface="Carlito"/>
                <a:cs typeface="Carlito"/>
              </a:rPr>
              <a:t>well </a:t>
            </a:r>
            <a:r>
              <a:rPr sz="1200" dirty="0">
                <a:latin typeface="Carlito"/>
                <a:cs typeface="Carlito"/>
              </a:rPr>
              <a:t>as delete the VPC </a:t>
            </a:r>
            <a:r>
              <a:rPr sz="1200" spc="-5" dirty="0">
                <a:latin typeface="Carlito"/>
                <a:cs typeface="Carlito"/>
              </a:rPr>
              <a:t>you </a:t>
            </a:r>
            <a:r>
              <a:rPr sz="1200" dirty="0">
                <a:latin typeface="Carlito"/>
                <a:cs typeface="Carlito"/>
              </a:rPr>
              <a:t>just </a:t>
            </a:r>
            <a:r>
              <a:rPr sz="1200" spc="-5" dirty="0">
                <a:latin typeface="Carlito"/>
                <a:cs typeface="Carlito"/>
              </a:rPr>
              <a:t>created with </a:t>
            </a:r>
            <a:r>
              <a:rPr sz="1200" dirty="0">
                <a:latin typeface="Carlito"/>
                <a:cs typeface="Carlito"/>
              </a:rPr>
              <a:t>the VPC</a:t>
            </a:r>
            <a:r>
              <a:rPr sz="1200" spc="70" dirty="0">
                <a:latin typeface="Carlito"/>
                <a:cs typeface="Carlito"/>
              </a:rPr>
              <a:t> </a:t>
            </a:r>
            <a:r>
              <a:rPr sz="1200" spc="-5" dirty="0">
                <a:latin typeface="Carlito"/>
                <a:cs typeface="Carlito"/>
              </a:rPr>
              <a:t>Wizard.</a:t>
            </a:r>
            <a:endParaRPr sz="1200" dirty="0">
              <a:latin typeface="Carlito"/>
              <a:cs typeface="Carlito"/>
            </a:endParaRPr>
          </a:p>
        </p:txBody>
      </p:sp>
      <p:sp>
        <p:nvSpPr>
          <p:cNvPr id="8" name="object 8"/>
          <p:cNvSpPr/>
          <p:nvPr/>
        </p:nvSpPr>
        <p:spPr>
          <a:xfrm>
            <a:off x="521336" y="3041345"/>
            <a:ext cx="797558" cy="69215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441450" y="3111195"/>
            <a:ext cx="4368800" cy="1328569"/>
          </a:xfrm>
          <a:prstGeom prst="rect">
            <a:avLst/>
          </a:prstGeom>
          <a:ln w="6350">
            <a:solidFill>
              <a:srgbClr val="000000"/>
            </a:solidFill>
          </a:ln>
        </p:spPr>
        <p:txBody>
          <a:bodyPr vert="horz" wrap="square" lIns="0" tIns="43180" rIns="0" bIns="0" rtlCol="0">
            <a:spAutoFit/>
          </a:bodyPr>
          <a:lstStyle/>
          <a:p>
            <a:pPr marL="323215">
              <a:lnSpc>
                <a:spcPct val="100000"/>
              </a:lnSpc>
              <a:spcBef>
                <a:spcPts val="340"/>
              </a:spcBef>
            </a:pPr>
            <a:r>
              <a:rPr sz="1200" b="1" spc="-70" dirty="0">
                <a:latin typeface="Trebuchet MS"/>
                <a:cs typeface="Trebuchet MS"/>
              </a:rPr>
              <a:t>Reminder</a:t>
            </a:r>
            <a:endParaRPr sz="1200" dirty="0">
              <a:latin typeface="Trebuchet MS"/>
              <a:cs typeface="Trebuchet MS"/>
            </a:endParaRPr>
          </a:p>
          <a:p>
            <a:pPr>
              <a:lnSpc>
                <a:spcPct val="100000"/>
              </a:lnSpc>
              <a:spcBef>
                <a:spcPts val="25"/>
              </a:spcBef>
            </a:pPr>
            <a:endParaRPr sz="1200" dirty="0">
              <a:latin typeface="Trebuchet MS"/>
              <a:cs typeface="Trebuchet MS"/>
            </a:endParaRPr>
          </a:p>
          <a:p>
            <a:pPr marL="323215">
              <a:lnSpc>
                <a:spcPct val="100000"/>
              </a:lnSpc>
            </a:pPr>
            <a:r>
              <a:rPr sz="1200" spc="-5" dirty="0">
                <a:latin typeface="Carlito"/>
                <a:cs typeface="Carlito"/>
              </a:rPr>
              <a:t>Make </a:t>
            </a:r>
            <a:r>
              <a:rPr sz="1200" dirty="0">
                <a:latin typeface="Carlito"/>
                <a:cs typeface="Carlito"/>
              </a:rPr>
              <a:t>sure </a:t>
            </a:r>
            <a:r>
              <a:rPr sz="1200" spc="-5" dirty="0">
                <a:latin typeface="Carlito"/>
                <a:cs typeface="Carlito"/>
              </a:rPr>
              <a:t>you </a:t>
            </a:r>
            <a:r>
              <a:rPr sz="1200" dirty="0">
                <a:latin typeface="Carlito"/>
                <a:cs typeface="Carlito"/>
              </a:rPr>
              <a:t>add the </a:t>
            </a:r>
            <a:r>
              <a:rPr sz="1200" spc="-5" dirty="0">
                <a:latin typeface="Carlito"/>
                <a:cs typeface="Carlito"/>
              </a:rPr>
              <a:t>following</a:t>
            </a:r>
            <a:r>
              <a:rPr sz="1200" dirty="0">
                <a:latin typeface="Carlito"/>
                <a:cs typeface="Carlito"/>
              </a:rPr>
              <a:t> details:</a:t>
            </a:r>
          </a:p>
          <a:p>
            <a:pPr>
              <a:lnSpc>
                <a:spcPct val="100000"/>
              </a:lnSpc>
              <a:spcBef>
                <a:spcPts val="35"/>
              </a:spcBef>
            </a:pPr>
            <a:endParaRPr sz="1150" dirty="0">
              <a:latin typeface="Carlito"/>
              <a:cs typeface="Carlito"/>
            </a:endParaRPr>
          </a:p>
          <a:p>
            <a:pPr marL="551815" indent="-229235">
              <a:lnSpc>
                <a:spcPct val="100000"/>
              </a:lnSpc>
              <a:buAutoNum type="arabicPeriod"/>
              <a:tabLst>
                <a:tab pos="552450" algn="l"/>
              </a:tabLst>
            </a:pPr>
            <a:r>
              <a:rPr sz="1200" dirty="0">
                <a:latin typeface="Carlito"/>
                <a:cs typeface="Carlito"/>
              </a:rPr>
              <a:t>VPC: </a:t>
            </a:r>
            <a:r>
              <a:rPr sz="1200" spc="-5" dirty="0">
                <a:latin typeface="Carlito"/>
                <a:cs typeface="Carlito"/>
              </a:rPr>
              <a:t>Name, </a:t>
            </a:r>
            <a:r>
              <a:rPr sz="1200" dirty="0">
                <a:latin typeface="Carlito"/>
                <a:cs typeface="Carlito"/>
              </a:rPr>
              <a:t>CIDR, </a:t>
            </a:r>
            <a:r>
              <a:rPr sz="1200" spc="-5" dirty="0">
                <a:latin typeface="Carlito"/>
                <a:cs typeface="Carlito"/>
              </a:rPr>
              <a:t>route </a:t>
            </a:r>
            <a:r>
              <a:rPr sz="1200" dirty="0">
                <a:latin typeface="Carlito"/>
                <a:cs typeface="Carlito"/>
              </a:rPr>
              <a:t>tables,</a:t>
            </a:r>
            <a:r>
              <a:rPr sz="1200" spc="-5" dirty="0">
                <a:latin typeface="Carlito"/>
                <a:cs typeface="Carlito"/>
              </a:rPr>
              <a:t> IGW</a:t>
            </a:r>
            <a:endParaRPr sz="1200" dirty="0">
              <a:latin typeface="Carlito"/>
              <a:cs typeface="Carlito"/>
            </a:endParaRPr>
          </a:p>
          <a:p>
            <a:pPr marL="551815" indent="-229235">
              <a:lnSpc>
                <a:spcPct val="100000"/>
              </a:lnSpc>
              <a:spcBef>
                <a:spcPts val="25"/>
              </a:spcBef>
              <a:buAutoNum type="arabicPeriod"/>
              <a:tabLst>
                <a:tab pos="552450" algn="l"/>
              </a:tabLst>
            </a:pPr>
            <a:r>
              <a:rPr sz="1200" dirty="0">
                <a:latin typeface="Carlito"/>
                <a:cs typeface="Carlito"/>
              </a:rPr>
              <a:t>Subnets: </a:t>
            </a:r>
            <a:r>
              <a:rPr sz="1200" spc="-5" dirty="0">
                <a:latin typeface="Carlito"/>
                <a:cs typeface="Carlito"/>
              </a:rPr>
              <a:t>Name, </a:t>
            </a:r>
            <a:r>
              <a:rPr sz="1200" dirty="0">
                <a:latin typeface="Carlito"/>
                <a:cs typeface="Carlito"/>
              </a:rPr>
              <a:t>CIDR, </a:t>
            </a:r>
            <a:r>
              <a:rPr sz="1200" spc="-5" dirty="0">
                <a:latin typeface="Carlito"/>
                <a:cs typeface="Carlito"/>
              </a:rPr>
              <a:t>route</a:t>
            </a:r>
            <a:r>
              <a:rPr sz="1200" spc="-10" dirty="0">
                <a:latin typeface="Carlito"/>
                <a:cs typeface="Carlito"/>
              </a:rPr>
              <a:t> </a:t>
            </a:r>
            <a:r>
              <a:rPr sz="1200" dirty="0">
                <a:latin typeface="Carlito"/>
                <a:cs typeface="Carlito"/>
              </a:rPr>
              <a:t>tables</a:t>
            </a:r>
          </a:p>
          <a:p>
            <a:pPr marL="551815" indent="-229235">
              <a:lnSpc>
                <a:spcPct val="100000"/>
              </a:lnSpc>
              <a:spcBef>
                <a:spcPts val="25"/>
              </a:spcBef>
              <a:buAutoNum type="arabicPeriod"/>
              <a:tabLst>
                <a:tab pos="552450" algn="l"/>
              </a:tabLst>
            </a:pPr>
            <a:r>
              <a:rPr sz="1200" dirty="0">
                <a:latin typeface="Carlito"/>
                <a:cs typeface="Carlito"/>
              </a:rPr>
              <a:t>Other details </a:t>
            </a:r>
            <a:r>
              <a:rPr sz="1200" spc="-5" dirty="0">
                <a:latin typeface="Carlito"/>
                <a:cs typeface="Carlito"/>
              </a:rPr>
              <a:t>you </a:t>
            </a:r>
            <a:r>
              <a:rPr sz="1200" dirty="0">
                <a:latin typeface="Carlito"/>
                <a:cs typeface="Carlito"/>
              </a:rPr>
              <a:t>believe relevant and</a:t>
            </a:r>
            <a:r>
              <a:rPr sz="1200" spc="-5" dirty="0">
                <a:latin typeface="Carlito"/>
                <a:cs typeface="Carlito"/>
              </a:rPr>
              <a:t> important</a:t>
            </a:r>
            <a:r>
              <a:rPr lang="en-US" sz="1200" spc="-5" dirty="0">
                <a:latin typeface="Carlito"/>
                <a:cs typeface="Carlito"/>
              </a:rPr>
              <a:t>. </a:t>
            </a:r>
            <a:endParaRPr sz="1200" dirty="0">
              <a:latin typeface="Carlito"/>
              <a:cs typeface="Carlito"/>
            </a:endParaRPr>
          </a:p>
        </p:txBody>
      </p:sp>
      <p:sp>
        <p:nvSpPr>
          <p:cNvPr id="10" name="object 10"/>
          <p:cNvSpPr txBox="1">
            <a:spLocks noGrp="1"/>
          </p:cNvSpPr>
          <p:nvPr>
            <p:ph type="sldNum" sz="quarter" idx="7"/>
          </p:nvPr>
        </p:nvSpPr>
        <p:spPr>
          <a:prstGeom prst="rect">
            <a:avLst/>
          </a:prstGeom>
        </p:spPr>
        <p:txBody>
          <a:bodyPr vert="horz" wrap="square" lIns="0" tIns="5080" rIns="0" bIns="0" rtlCol="0">
            <a:spAutoFit/>
          </a:bodyPr>
          <a:lstStyle/>
          <a:p>
            <a:pPr algn="ctr">
              <a:lnSpc>
                <a:spcPct val="100000"/>
              </a:lnSpc>
              <a:spcBef>
                <a:spcPts val="40"/>
              </a:spcBef>
            </a:pPr>
            <a:r>
              <a:rPr spc="-5" dirty="0"/>
              <a:t>Academic </a:t>
            </a:r>
            <a:r>
              <a:rPr dirty="0"/>
              <a:t>Gateway to </a:t>
            </a:r>
            <a:r>
              <a:rPr spc="-5" dirty="0"/>
              <a:t>the </a:t>
            </a:r>
            <a:r>
              <a:rPr dirty="0"/>
              <a:t>Hearts </a:t>
            </a:r>
            <a:r>
              <a:rPr spc="-5" dirty="0"/>
              <a:t>and Minds of the </a:t>
            </a:r>
            <a:r>
              <a:rPr dirty="0"/>
              <a:t>Next </a:t>
            </a:r>
            <a:r>
              <a:rPr spc="-5" dirty="0"/>
              <a:t>Generation of </a:t>
            </a:r>
            <a:r>
              <a:rPr dirty="0"/>
              <a:t>IT</a:t>
            </a:r>
            <a:r>
              <a:rPr spc="90" dirty="0"/>
              <a:t> </a:t>
            </a:r>
            <a:r>
              <a:rPr spc="-5" dirty="0"/>
              <a:t>Professionals</a:t>
            </a:r>
          </a:p>
          <a:p>
            <a:pPr algn="ctr">
              <a:lnSpc>
                <a:spcPct val="100000"/>
              </a:lnSpc>
              <a:spcBef>
                <a:spcPts val="25"/>
              </a:spcBef>
            </a:pPr>
            <a:r>
              <a:rPr b="0" dirty="0">
                <a:latin typeface="Carlito"/>
                <a:cs typeface="Carlito"/>
              </a:rPr>
              <a:t>© Amazon Web </a:t>
            </a:r>
            <a:r>
              <a:rPr b="0" spc="-5" dirty="0">
                <a:latin typeface="Carlito"/>
                <a:cs typeface="Carlito"/>
              </a:rPr>
              <a:t>Services </a:t>
            </a:r>
            <a:r>
              <a:rPr b="0" dirty="0">
                <a:latin typeface="Carlito"/>
                <a:cs typeface="Carlito"/>
              </a:rPr>
              <a:t>2020</a:t>
            </a:r>
          </a:p>
          <a:p>
            <a:pPr algn="ctr">
              <a:lnSpc>
                <a:spcPct val="100000"/>
              </a:lnSpc>
              <a:spcBef>
                <a:spcPts val="25"/>
              </a:spcBef>
            </a:pPr>
            <a:fld id="{81D60167-4931-47E6-BA6A-407CBD079E47}" type="slidenum">
              <a:rPr b="0" i="0" dirty="0">
                <a:latin typeface="Carlito"/>
                <a:cs typeface="Carlito"/>
              </a:rPr>
              <a:t>9</a:t>
            </a:fld>
            <a:endParaRPr b="0" i="0" dirty="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2516</TotalTime>
  <Words>6179</Words>
  <Application>Microsoft Office PowerPoint</Application>
  <PresentationFormat>Personalizar</PresentationFormat>
  <Paragraphs>465</Paragraphs>
  <Slides>13</Slides>
  <Notes>13</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13</vt:i4>
      </vt:variant>
    </vt:vector>
  </HeadingPairs>
  <TitlesOfParts>
    <vt:vector size="22" baseType="lpstr">
      <vt:lpstr>Arial</vt:lpstr>
      <vt:lpstr>Calibri</vt:lpstr>
      <vt:lpstr>Carlito</vt:lpstr>
      <vt:lpstr>Symbol</vt:lpstr>
      <vt:lpstr>Times New Roman</vt:lpstr>
      <vt:lpstr>Trebuchet MS</vt:lpstr>
      <vt:lpstr>Webdings</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Germano, Krista</dc:creator>
  <cp:lastModifiedBy>Danilo sibov</cp:lastModifiedBy>
  <cp:revision>75</cp:revision>
  <cp:lastPrinted>2020-09-11T16:46:10Z</cp:lastPrinted>
  <dcterms:created xsi:type="dcterms:W3CDTF">2020-07-29T21:31:56Z</dcterms:created>
  <dcterms:modified xsi:type="dcterms:W3CDTF">2020-11-07T13:30:37Z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2020-07-29T00:00:00Z</vt:filetime>
  </property>
</Properties>
</file>