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notesSlides/notesSlide11.xml" ContentType="application/vnd.openxmlformats-officedocument.presentationml.notesSlide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30" r:id="rId2"/>
    <p:sldId id="635" r:id="rId3"/>
    <p:sldId id="624" r:id="rId4"/>
    <p:sldId id="313" r:id="rId5"/>
    <p:sldId id="630" r:id="rId6"/>
    <p:sldId id="319" r:id="rId7"/>
    <p:sldId id="320" r:id="rId8"/>
    <p:sldId id="321" r:id="rId9"/>
    <p:sldId id="322" r:id="rId10"/>
    <p:sldId id="323" r:id="rId11"/>
    <p:sldId id="636" r:id="rId12"/>
    <p:sldId id="625" r:id="rId13"/>
    <p:sldId id="428" r:id="rId14"/>
    <p:sldId id="634" r:id="rId15"/>
  </p:sldIdLst>
  <p:sldSz cx="12192000" cy="6858000"/>
  <p:notesSz cx="6858000" cy="9144000"/>
  <p:custDataLst>
    <p:tags r:id="rId18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Intro" id="{3DB1B1F6-80DB-48D7-AB4B-279C048000D5}">
          <p14:sldIdLst>
            <p14:sldId id="430"/>
            <p14:sldId id="635"/>
            <p14:sldId id="624"/>
            <p14:sldId id="313"/>
          </p14:sldIdLst>
        </p14:section>
        <p14:section name="Section 1: Amazon Elastic Block Store" id="{1224743F-B8BE-47A1-B41A-AC1C8AD5C9CA}">
          <p14:sldIdLst>
            <p14:sldId id="630"/>
            <p14:sldId id="319"/>
            <p14:sldId id="320"/>
            <p14:sldId id="321"/>
            <p14:sldId id="322"/>
            <p14:sldId id="323"/>
            <p14:sldId id="636"/>
            <p14:sldId id="625"/>
            <p14:sldId id="428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shii, June" initials="YJ" lastIdx="71" clrIdx="0">
    <p:extLst>
      <p:ext uri="{19B8F6BF-5375-455C-9EA6-DF929625EA0E}">
        <p15:presenceInfo xmlns:p15="http://schemas.microsoft.com/office/powerpoint/2012/main" userId="S-1-5-21-1407069837-2091007605-538272213-30032476" providerId="AD"/>
      </p:ext>
    </p:extLst>
  </p:cmAuthor>
  <p:cmAuthor id="2" name="David Mohr" initials="DM" lastIdx="9" clrIdx="1">
    <p:extLst>
      <p:ext uri="{19B8F6BF-5375-455C-9EA6-DF929625EA0E}">
        <p15:presenceInfo xmlns:p15="http://schemas.microsoft.com/office/powerpoint/2012/main" userId="David Mohr" providerId="None"/>
      </p:ext>
    </p:extLst>
  </p:cmAuthor>
  <p:cmAuthor id="3" name="Freeman, Charles" initials="FC" lastIdx="22" clrIdx="2">
    <p:extLst>
      <p:ext uri="{19B8F6BF-5375-455C-9EA6-DF929625EA0E}">
        <p15:presenceInfo xmlns:p15="http://schemas.microsoft.com/office/powerpoint/2012/main" userId="S-1-5-21-1407069837-2091007605-538272213-28173882" providerId="AD"/>
      </p:ext>
    </p:extLst>
  </p:cmAuthor>
  <p:cmAuthor id="4" name="Smart, Paul" initials="SP" lastIdx="1" clrIdx="3">
    <p:extLst>
      <p:ext uri="{19B8F6BF-5375-455C-9EA6-DF929625EA0E}">
        <p15:presenceInfo xmlns:p15="http://schemas.microsoft.com/office/powerpoint/2012/main" userId="S-1-5-21-1407069837-2091007605-538272213-26725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1B3"/>
    <a:srgbClr val="E817E4"/>
    <a:srgbClr val="2D75E7"/>
    <a:srgbClr val="16966D"/>
    <a:srgbClr val="4E24A7"/>
    <a:srgbClr val="FE5496"/>
    <a:srgbClr val="B3EB5B"/>
    <a:srgbClr val="FF9B29"/>
    <a:srgbClr val="535B63"/>
    <a:srgbClr val="22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34580" autoAdjust="0"/>
    <p:restoredTop sz="86410" autoAdjust="0"/>
  </p:normalViewPr>
  <p:slideViewPr>
    <p:cSldViewPr snapToGrid="0" snapToObjects="1" showGuides="1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1392" y="-5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A624B0-90F9-634D-B088-BAF914AB7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50255-9A44-5141-A14B-0AFB2414AD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1/16/2020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B1F18-ED24-9E49-9F0B-B6FD6B22F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80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1/16/2020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050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54.png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0.png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1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39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1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4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Bem-vindo ao Módulo 7: Armazenamento – Pratica S3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lvl="0">
              <a:defRPr/>
            </a:pPr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Service (</a:t>
            </a:r>
            <a:r>
              <a:rPr lang="pt-BR" dirty="0" err="1"/>
              <a:t>Amazon</a:t>
            </a:r>
            <a:r>
              <a:rPr lang="pt-BR" dirty="0"/>
              <a:t> S3) é um serviço de armazenamento de objetos que oferece escalabilidade, disponibilidade de dados, segurança e performance líderes do setor. 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dirty="0"/>
              <a:t>Isso significa que clientes de todos os tamanhos e setores podem usá-lo para armazenar qualquer </a:t>
            </a:r>
            <a:r>
              <a:rPr lang="pt-BR" dirty="0">
                <a:solidFill>
                  <a:srgbClr val="7030A0"/>
                </a:solidFill>
              </a:rPr>
              <a:t>volume de dados </a:t>
            </a:r>
            <a:r>
              <a:rPr lang="pt-BR" dirty="0"/>
              <a:t>em vários casos de uso, como data </a:t>
            </a:r>
            <a:r>
              <a:rPr lang="pt-BR" dirty="0" err="1"/>
              <a:t>lakes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sites</a:t>
            </a:r>
            <a:r>
              <a:rPr lang="pt-BR" dirty="0"/>
              <a:t>, aplicativos para dispositivos móveis, </a:t>
            </a:r>
            <a:r>
              <a:rPr lang="pt-BR" b="1" dirty="0">
                <a:solidFill>
                  <a:srgbClr val="FF0000"/>
                </a:solidFill>
              </a:rPr>
              <a:t>backup</a:t>
            </a:r>
            <a:r>
              <a:rPr lang="pt-BR" dirty="0"/>
              <a:t> e restauração, arquivamento, aplicações empresariais, dispositivos </a:t>
            </a:r>
            <a:r>
              <a:rPr lang="pt-BR" dirty="0" err="1"/>
              <a:t>IoT</a:t>
            </a:r>
            <a:r>
              <a:rPr lang="pt-BR" dirty="0"/>
              <a:t> e análises de big data.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S3 fornece recursos de gerenciamento fáceis de usar, de maneira que você possa organizar os dados e configurar os controles de acesso refinados para atender a requisitos específicos comerciais, organizacionais e de conformidade.</a:t>
            </a:r>
          </a:p>
          <a:p>
            <a:pPr lvl="0">
              <a:defRPr/>
            </a:pPr>
            <a:endParaRPr lang="pt-BR" dirty="0"/>
          </a:p>
          <a:p>
            <a:pPr lvl="0">
              <a:defRPr/>
            </a:pPr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S3 foi projetado para </a:t>
            </a:r>
            <a:r>
              <a:rPr lang="pt-BR" dirty="0">
                <a:solidFill>
                  <a:srgbClr val="FF0000"/>
                </a:solidFill>
              </a:rPr>
              <a:t>99,999999999%</a:t>
            </a:r>
            <a:r>
              <a:rPr lang="pt-BR" dirty="0"/>
              <a:t> de durabilidade e armazena dados para milhões de aplicações para empresas de todo o mundo.</a:t>
            </a: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6F49-6027-BE4A-92A7-CCEB168761AD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F1A2-5060-EB4F-9F22-761CA91F1644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0BDA0535-7706-42D8-A544-8A99BAAF8A9E}"/>
              </a:ext>
            </a:extLst>
          </p:cNvPr>
          <p:cNvSpPr txBox="1">
            <a:spLocks/>
          </p:cNvSpPr>
          <p:nvPr/>
        </p:nvSpPr>
        <p:spPr>
          <a:xfrm>
            <a:off x="1038225" y="2408286"/>
            <a:ext cx="562610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Em </a:t>
            </a:r>
            <a:r>
              <a:rPr lang="pt-BR" b="1" dirty="0">
                <a:solidFill>
                  <a:srgbClr val="FF0000"/>
                </a:solidFill>
              </a:rPr>
              <a:t>Lista de controle de acesso (ACL) </a:t>
            </a:r>
            <a:r>
              <a:rPr lang="pt-BR" b="1" dirty="0"/>
              <a:t>clique em Editar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2B3DC-0635-44D0-8CA7-FED3BE2B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" y="2758806"/>
            <a:ext cx="6161882" cy="5816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247CFE-7D49-4728-A1C1-913117BB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5" y="3573687"/>
            <a:ext cx="4188768" cy="533292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1FF8B2E-2C23-4F6C-809B-15A74EF07674}"/>
              </a:ext>
            </a:extLst>
          </p:cNvPr>
          <p:cNvSpPr/>
          <p:nvPr/>
        </p:nvSpPr>
        <p:spPr>
          <a:xfrm>
            <a:off x="1950863" y="7469548"/>
            <a:ext cx="511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Ative</a:t>
            </a:r>
            <a:endParaRPr lang="pt-BR" sz="1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27C2A99-D0EE-46B4-8EA0-3CEDC1074808}"/>
              </a:ext>
            </a:extLst>
          </p:cNvPr>
          <p:cNvSpPr/>
          <p:nvPr/>
        </p:nvSpPr>
        <p:spPr>
          <a:xfrm>
            <a:off x="3346338" y="4770343"/>
            <a:ext cx="511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Ative</a:t>
            </a:r>
            <a:endParaRPr lang="pt-BR" sz="1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132A0A4-15A1-4594-9A57-5591487CC2A9}"/>
              </a:ext>
            </a:extLst>
          </p:cNvPr>
          <p:cNvSpPr/>
          <p:nvPr/>
        </p:nvSpPr>
        <p:spPr>
          <a:xfrm>
            <a:off x="2206831" y="4770343"/>
            <a:ext cx="511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Ative</a:t>
            </a:r>
            <a:endParaRPr lang="pt-BR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9D3E5C-3B00-4373-AF3C-C06BBA6CB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76" y="279667"/>
            <a:ext cx="6024799" cy="1800420"/>
          </a:xfrm>
          <a:prstGeom prst="rect">
            <a:avLst/>
          </a:prstGeom>
        </p:spPr>
      </p:pic>
      <p:sp>
        <p:nvSpPr>
          <p:cNvPr id="14" name="Notes Placeholder 2">
            <a:extLst>
              <a:ext uri="{FF2B5EF4-FFF2-40B4-BE49-F238E27FC236}">
                <a16:creationId xmlns:a16="http://schemas.microsoft.com/office/drawing/2014/main" id="{4EB73447-DC5C-4B9A-BF7D-5440391366CA}"/>
              </a:ext>
            </a:extLst>
          </p:cNvPr>
          <p:cNvSpPr txBox="1">
            <a:spLocks/>
          </p:cNvSpPr>
          <p:nvPr/>
        </p:nvSpPr>
        <p:spPr>
          <a:xfrm>
            <a:off x="1917706" y="779742"/>
            <a:ext cx="429260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0000"/>
                </a:solidFill>
              </a:rPr>
              <a:t>Dentro de Permissões role para baixo e encontro ACL</a:t>
            </a:r>
          </a:p>
        </p:txBody>
      </p:sp>
    </p:spTree>
    <p:extLst>
      <p:ext uri="{BB962C8B-B14F-4D97-AF65-F5344CB8AC3E}">
        <p14:creationId xmlns:p14="http://schemas.microsoft.com/office/powerpoint/2010/main" val="418000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46312B-3DCC-47B4-9CB3-0BF4BBCF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36" y="3883608"/>
            <a:ext cx="6234727" cy="1320752"/>
          </a:xfrm>
          <a:prstGeom prst="rect">
            <a:avLst/>
          </a:prstGeom>
        </p:spPr>
      </p:pic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2783" y="4205491"/>
            <a:ext cx="4279117" cy="350520"/>
          </a:xfrm>
        </p:spPr>
        <p:txBody>
          <a:bodyPr rtlCol="0"/>
          <a:lstStyle/>
          <a:p>
            <a:pPr rtl="0"/>
            <a:r>
              <a:rPr lang="pt-BR" sz="1100" kern="1200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OBS: A </a:t>
            </a:r>
            <a:r>
              <a:rPr lang="pt-BR" sz="1100" kern="1200" dirty="0" err="1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100" kern="1200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alterou para Publico, mas precisamos alterar o objeto.</a:t>
            </a:r>
            <a:endParaRPr lang="pt-BR" sz="11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100" kern="1200" baseline="0" dirty="0">
              <a:solidFill>
                <a:srgbClr val="FF0000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7F1A2-5060-EB4F-9F22-761CA91F1644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AC48217-5BCE-4FF6-963C-CE94E1E5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6" y="396240"/>
            <a:ext cx="5895587" cy="4571506"/>
          </a:xfrm>
          <a:prstGeom prst="rect">
            <a:avLst/>
          </a:prstGeom>
        </p:spPr>
      </p:pic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40379" y="3291840"/>
            <a:ext cx="3017521" cy="708660"/>
          </a:xfrm>
        </p:spPr>
        <p:txBody>
          <a:bodyPr rtlCol="0"/>
          <a:lstStyle/>
          <a:p>
            <a:pPr rtl="0"/>
            <a:r>
              <a:rPr lang="pt-BR" sz="110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1° - Navegue até o objeto</a:t>
            </a:r>
          </a:p>
          <a:p>
            <a:pPr rtl="0"/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2° - Selecione o objeto</a:t>
            </a:r>
          </a:p>
          <a:p>
            <a:pPr rtl="0"/>
            <a:r>
              <a:rPr lang="pt-BR" sz="110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3³ - Clicando em ações escolha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“</a:t>
            </a:r>
            <a:r>
              <a:rPr lang="pt-BR" sz="11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Tornar público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”.</a:t>
            </a:r>
            <a:endParaRPr lang="pt-BR" sz="110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8B82A7-967B-42C8-8D7E-13EB24F71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68" y="5343684"/>
            <a:ext cx="5022532" cy="34040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EC12D36-E568-4002-B3AB-9F358AC432D1}"/>
              </a:ext>
            </a:extLst>
          </p:cNvPr>
          <p:cNvSpPr/>
          <p:nvPr/>
        </p:nvSpPr>
        <p:spPr>
          <a:xfrm>
            <a:off x="4438064" y="8646914"/>
            <a:ext cx="173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Tornar público</a:t>
            </a:r>
            <a:endParaRPr lang="pt-BR" sz="14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417D1CB-61AB-42A7-8301-2EA4EB2EFD01}"/>
              </a:ext>
            </a:extLst>
          </p:cNvPr>
          <p:cNvCxnSpPr>
            <a:cxnSpLocks/>
          </p:cNvCxnSpPr>
          <p:nvPr/>
        </p:nvCxnSpPr>
        <p:spPr>
          <a:xfrm flipH="1">
            <a:off x="2190750" y="4672012"/>
            <a:ext cx="4810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7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9120" y="1660635"/>
            <a:ext cx="5486400" cy="483870"/>
          </a:xfrm>
        </p:spPr>
        <p:txBody>
          <a:bodyPr rtlCol="0"/>
          <a:lstStyle/>
          <a:p>
            <a:pPr lvl="0" algn="ctr" rtl="0"/>
            <a:r>
              <a:rPr lang="pt-BR" sz="1800" b="1" kern="1200" dirty="0">
                <a:solidFill>
                  <a:srgbClr val="31C1B3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Faça um novo teste</a:t>
            </a:r>
          </a:p>
          <a:p>
            <a:pPr rtl="0"/>
            <a:endParaRPr lang="en-US" sz="110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10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276DE6-44D4-4FF1-A90E-2B90F46E7DAC}"/>
              </a:ext>
            </a:extLst>
          </p:cNvPr>
          <p:cNvSpPr/>
          <p:nvPr/>
        </p:nvSpPr>
        <p:spPr>
          <a:xfrm>
            <a:off x="210170" y="2144505"/>
            <a:ext cx="6437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</a:rPr>
              <a:t>https://fofuxosenai.s3.amazonaws.com/Assinaturas/Assinatura-Danilo.PNG</a:t>
            </a:r>
          </a:p>
        </p:txBody>
      </p:sp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84DFB223-DA4B-443D-B856-75987EC855F3}"/>
              </a:ext>
            </a:extLst>
          </p:cNvPr>
          <p:cNvSpPr txBox="1">
            <a:spLocks/>
          </p:cNvSpPr>
          <p:nvPr/>
        </p:nvSpPr>
        <p:spPr>
          <a:xfrm>
            <a:off x="1799631" y="2974013"/>
            <a:ext cx="3258737" cy="483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rgbClr val="31C1B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Acesso realizado com sucesso</a:t>
            </a:r>
          </a:p>
          <a:p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939E62-C6A1-422E-BB05-9DF83182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9" y="3457883"/>
            <a:ext cx="5781675" cy="2390284"/>
          </a:xfrm>
          <a:prstGeom prst="rect">
            <a:avLst/>
          </a:prstGeom>
        </p:spPr>
      </p:pic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2F31D490-7515-47BE-A44F-6458011D12F1}"/>
              </a:ext>
            </a:extLst>
          </p:cNvPr>
          <p:cNvSpPr txBox="1">
            <a:spLocks/>
          </p:cNvSpPr>
          <p:nvPr/>
        </p:nvSpPr>
        <p:spPr>
          <a:xfrm>
            <a:off x="1642145" y="6757559"/>
            <a:ext cx="3753444" cy="7258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Não esqueça de apagar a </a:t>
            </a:r>
            <a:r>
              <a:rPr lang="pt-BR" sz="1800" b="1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800" b="1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para não gerar custos desnecessários</a:t>
            </a:r>
          </a:p>
          <a:p>
            <a:pPr algn="ctr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79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Agradecemos a sua participação!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B9A6E-89AF-CD46-B94C-5E3A20A7F115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</p:spPr>
        <p:txBody>
          <a:bodyPr rtlCol="0"/>
          <a:lstStyle/>
          <a:p>
            <a:pPr rtl="0"/>
            <a:r>
              <a:rPr lang="pt-BR" sz="140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em </a:t>
            </a:r>
            <a:r>
              <a:rPr lang="pt-BR" sz="1400" b="1" kern="1200" dirty="0">
                <a:solidFill>
                  <a:schemeClr val="accent2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Criar </a:t>
            </a:r>
            <a:r>
              <a:rPr lang="pt-BR" sz="1400" b="1" kern="1200" dirty="0" err="1">
                <a:solidFill>
                  <a:schemeClr val="accent2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endParaRPr lang="pt-BR" sz="1400" b="1" kern="1200" dirty="0">
              <a:solidFill>
                <a:schemeClr val="accent2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Preencha o nome da </a:t>
            </a:r>
            <a:r>
              <a:rPr lang="pt-BR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-BR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 é único globalmente</a:t>
            </a:r>
            <a:r>
              <a:rPr lang="pt-BR" sz="1400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kern="1200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Manter demais opções no padrão e clique em </a:t>
            </a:r>
            <a:r>
              <a:rPr lang="pt-BR" sz="1400" b="1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Criar </a:t>
            </a:r>
            <a:r>
              <a:rPr lang="pt-BR" sz="1400" b="1" dirty="0" err="1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endParaRPr lang="pt-BR" sz="1400" kern="1200" dirty="0"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01E5-0467-C242-A692-32C8A68A48C9}"/>
              </a:ext>
            </a:extLst>
          </p:cNvPr>
          <p:cNvSpPr txBox="1">
            <a:spLocks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53026B-3581-4B8E-96D5-DC232E12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58" y="1249680"/>
            <a:ext cx="6387281" cy="26982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201AFE-3072-4148-822A-111BB9A0EDED}"/>
              </a:ext>
            </a:extLst>
          </p:cNvPr>
          <p:cNvSpPr/>
          <p:nvPr/>
        </p:nvSpPr>
        <p:spPr>
          <a:xfrm>
            <a:off x="260824" y="773668"/>
            <a:ext cx="4208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Acesso o Painel AWS e escolha o serviço S3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D0825D-5AC8-4113-B65C-654BF9E70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58" y="5462103"/>
            <a:ext cx="6387281" cy="203683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BAAEEE8-8554-4301-A6CE-D1A8CDF5D0A4}"/>
              </a:ext>
            </a:extLst>
          </p:cNvPr>
          <p:cNvSpPr/>
          <p:nvPr/>
        </p:nvSpPr>
        <p:spPr>
          <a:xfrm>
            <a:off x="499383" y="7534265"/>
            <a:ext cx="523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criada com sucesso, </a:t>
            </a: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selecione a </a:t>
            </a:r>
            <a:r>
              <a:rPr lang="pt-BR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clicando sobre o nome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221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B9AB79-FF6C-4361-A38B-16677680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5" y="2104409"/>
            <a:ext cx="5773469" cy="49351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866CD49-27AF-457F-BE60-3E09931AFD3E}"/>
              </a:ext>
            </a:extLst>
          </p:cNvPr>
          <p:cNvSpPr/>
          <p:nvPr/>
        </p:nvSpPr>
        <p:spPr>
          <a:xfrm>
            <a:off x="1493893" y="4571999"/>
            <a:ext cx="2609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</a:rPr>
              <a:t>Dentro da </a:t>
            </a:r>
            <a:r>
              <a:rPr lang="pt-BR" sz="1200" dirty="0" err="1">
                <a:solidFill>
                  <a:srgbClr val="FF0000"/>
                </a:solidFill>
                <a:latin typeface="Amazon Ember" panose="020B0603020204020204" pitchFamily="34" charset="0"/>
              </a:rPr>
              <a:t>bucket</a:t>
            </a:r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</a:rPr>
              <a:t> clique em Criar pasta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68BFB31-C81F-42DF-8255-DFC6F0DB1369}"/>
              </a:ext>
            </a:extLst>
          </p:cNvPr>
          <p:cNvCxnSpPr/>
          <p:nvPr/>
        </p:nvCxnSpPr>
        <p:spPr>
          <a:xfrm flipV="1">
            <a:off x="2233613" y="5472112"/>
            <a:ext cx="323850" cy="23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F65AD14C-97C5-47BB-9F58-F65553CD5BE9}"/>
              </a:ext>
            </a:extLst>
          </p:cNvPr>
          <p:cNvSpPr txBox="1">
            <a:spLocks/>
          </p:cNvSpPr>
          <p:nvPr/>
        </p:nvSpPr>
        <p:spPr>
          <a:xfrm>
            <a:off x="473685" y="1231740"/>
            <a:ext cx="5486400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 E-mail é importante termos nosso logo/imagem hospedado em algum local na internet.</a:t>
            </a:r>
          </a:p>
          <a:p>
            <a:pPr>
              <a:defRPr/>
            </a:pPr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Vamos </a:t>
            </a:r>
            <a:r>
              <a:rPr lang="pt-BR" sz="110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criar então uma assinatura </a:t>
            </a:r>
            <a:r>
              <a:rPr lang="pt-BR" sz="11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 anexar ao nosso e-mail.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2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9900-F5FC-8C45-BBA7-05AB87F4B717}"/>
              </a:ext>
            </a:extLst>
          </p:cNvPr>
          <p:cNvSpPr txBox="1">
            <a:spLocks/>
          </p:cNvSpPr>
          <p:nvPr/>
        </p:nvSpPr>
        <p:spPr>
          <a:xfrm>
            <a:off x="3774445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88AF3-4585-4905-8447-65D8D078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9" y="380150"/>
            <a:ext cx="5859261" cy="55849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4D6BF22-BA08-4F26-ABC3-ACA97751C7C9}"/>
              </a:ext>
            </a:extLst>
          </p:cNvPr>
          <p:cNvSpPr/>
          <p:nvPr/>
        </p:nvSpPr>
        <p:spPr>
          <a:xfrm>
            <a:off x="1567355" y="2895620"/>
            <a:ext cx="2523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Escolha o nome da pasta: </a:t>
            </a:r>
            <a:r>
              <a:rPr lang="pt-BR" sz="12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Assinaturas</a:t>
            </a:r>
            <a:endParaRPr lang="pt-BR" sz="1200" dirty="0">
              <a:solidFill>
                <a:srgbClr val="7030A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5DE61F-0CA6-497B-91C6-3FEB9B65E9C1}"/>
              </a:ext>
            </a:extLst>
          </p:cNvPr>
          <p:cNvSpPr/>
          <p:nvPr/>
        </p:nvSpPr>
        <p:spPr>
          <a:xfrm>
            <a:off x="4659028" y="5318780"/>
            <a:ext cx="15131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em Criar pasta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CE7C271-CE92-4A6B-A47A-F3253D0A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5" y="6730924"/>
            <a:ext cx="5886975" cy="183236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F614485-C830-48E8-93C4-1A08D9380591}"/>
              </a:ext>
            </a:extLst>
          </p:cNvPr>
          <p:cNvSpPr/>
          <p:nvPr/>
        </p:nvSpPr>
        <p:spPr>
          <a:xfrm>
            <a:off x="871888" y="8564652"/>
            <a:ext cx="1678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Seleciona a pasta criada</a:t>
            </a:r>
            <a:endParaRPr lang="pt-BR" sz="1200" dirty="0">
              <a:solidFill>
                <a:srgbClr val="E817E4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6274585-1778-41B0-8616-9FF5CE35AB07}"/>
              </a:ext>
            </a:extLst>
          </p:cNvPr>
          <p:cNvSpPr/>
          <p:nvPr/>
        </p:nvSpPr>
        <p:spPr>
          <a:xfrm>
            <a:off x="589948" y="6453925"/>
            <a:ext cx="2736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Veja que já é exibida a pasta: </a:t>
            </a:r>
            <a:r>
              <a:rPr lang="pt-BR" sz="12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Assinaturas</a:t>
            </a:r>
            <a:endParaRPr lang="pt-B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0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7483"/>
            <a:ext cx="5486400" cy="3600450"/>
          </a:xfrm>
        </p:spPr>
        <p:txBody>
          <a:bodyPr rtlCol="0"/>
          <a:lstStyle/>
          <a:p>
            <a:pPr rtl="0"/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Apresentação da Seção 1: </a:t>
            </a:r>
            <a:r>
              <a:rPr lang="pt-B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-B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Elastic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-B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Block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pt-B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</a:t>
            </a:r>
            <a:r>
              <a:rPr lang="pt-BR" sz="11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</a:t>
            </a:r>
            <a:r>
              <a:rPr lang="pt-BR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EBS).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D36141-CC65-4307-9586-546FFF4D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6" y="350759"/>
            <a:ext cx="6046561" cy="455896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E52D917-3261-4019-A946-86C628B9789F}"/>
              </a:ext>
            </a:extLst>
          </p:cNvPr>
          <p:cNvSpPr/>
          <p:nvPr/>
        </p:nvSpPr>
        <p:spPr>
          <a:xfrm>
            <a:off x="4381501" y="994622"/>
            <a:ext cx="1668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Observe o nome para acesso global = ARN</a:t>
            </a:r>
            <a:endParaRPr lang="pt-BR" sz="1200" dirty="0">
              <a:solidFill>
                <a:srgbClr val="E817E4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373ED3-5868-4DDA-B400-3F517F6C511D}"/>
              </a:ext>
            </a:extLst>
          </p:cNvPr>
          <p:cNvSpPr/>
          <p:nvPr/>
        </p:nvSpPr>
        <p:spPr>
          <a:xfrm>
            <a:off x="3921492" y="4515023"/>
            <a:ext cx="2271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Vamos fazer upload da assinatura</a:t>
            </a:r>
            <a:endParaRPr lang="pt-BR" sz="1200" dirty="0">
              <a:solidFill>
                <a:srgbClr val="E817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5648D2-5F59-49EC-81A5-E33D740D8F1D}"/>
              </a:ext>
            </a:extLst>
          </p:cNvPr>
          <p:cNvSpPr/>
          <p:nvPr/>
        </p:nvSpPr>
        <p:spPr>
          <a:xfrm>
            <a:off x="4032274" y="1110114"/>
            <a:ext cx="2560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1° Crie uma assinatura para testarmos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5BB43E-E706-40D4-A565-32BC95FF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4" y="405983"/>
            <a:ext cx="3679166" cy="229113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DE7D74A-96F4-4872-A25B-D1ACEC0F1E54}"/>
              </a:ext>
            </a:extLst>
          </p:cNvPr>
          <p:cNvSpPr/>
          <p:nvPr/>
        </p:nvSpPr>
        <p:spPr>
          <a:xfrm>
            <a:off x="1500587" y="1722050"/>
            <a:ext cx="2095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2° Clique em adicionar arquivo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C4AA82-A7C3-4DA5-B10B-0AF60D643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4" y="3103372"/>
            <a:ext cx="4718637" cy="24075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E57C1B3-41D6-4F88-BFA2-B92B7E379294}"/>
              </a:ext>
            </a:extLst>
          </p:cNvPr>
          <p:cNvSpPr/>
          <p:nvPr/>
        </p:nvSpPr>
        <p:spPr>
          <a:xfrm>
            <a:off x="854099" y="5466151"/>
            <a:ext cx="3446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Veja que Arquivo foi selecionado mas não carregado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DB5A997-2F23-4524-96A6-A6A54D19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99" y="5937742"/>
            <a:ext cx="4677468" cy="69317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5D68544-B660-4966-8D93-FEE88ABAB6D5}"/>
              </a:ext>
            </a:extLst>
          </p:cNvPr>
          <p:cNvSpPr/>
          <p:nvPr/>
        </p:nvSpPr>
        <p:spPr>
          <a:xfrm>
            <a:off x="553360" y="5799242"/>
            <a:ext cx="5278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3° Assim que escolher o arquivo para upload clique em Carregar no final da pagina</a:t>
            </a:r>
            <a:endParaRPr lang="pt-BR" sz="1200" dirty="0">
              <a:solidFill>
                <a:srgbClr val="E817E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9B687B-BE5C-4252-A29E-2176B869F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74" y="300281"/>
            <a:ext cx="2523585" cy="8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9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2373" y="3512820"/>
            <a:ext cx="5853187" cy="350520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70C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Agora sim o arquivo foi carregado, clique sobre o objeto para </a:t>
            </a:r>
            <a:r>
              <a:rPr lang="pt-BR" dirty="0">
                <a:solidFill>
                  <a:srgbClr val="00B05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obter o link de acesso global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55C70D-86FF-4830-9F40-1C2CF9E7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73" y="384138"/>
            <a:ext cx="5976134" cy="312868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A90DEFF-98F9-4FD8-8CEF-D3198F1DE6D9}"/>
              </a:ext>
            </a:extLst>
          </p:cNvPr>
          <p:cNvSpPr/>
          <p:nvPr/>
        </p:nvSpPr>
        <p:spPr>
          <a:xfrm>
            <a:off x="159453" y="7593045"/>
            <a:ext cx="6437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</a:rPr>
              <a:t>https://fofuxosenai.s3.amazonaws.com/Assinaturas/Assinatura-Danilo.PNG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3BB455-88FB-425D-A3E9-6EDB7985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53" y="3935736"/>
            <a:ext cx="4511661" cy="323789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0F53E9-1D3E-4629-A250-41A5556ABBA5}"/>
              </a:ext>
            </a:extLst>
          </p:cNvPr>
          <p:cNvSpPr/>
          <p:nvPr/>
        </p:nvSpPr>
        <p:spPr>
          <a:xfrm>
            <a:off x="2026826" y="6503762"/>
            <a:ext cx="1493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tente acessar: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2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7220" y="2378003"/>
            <a:ext cx="5486400" cy="273757"/>
          </a:xfrm>
        </p:spPr>
        <p:txBody>
          <a:bodyPr rtlCol="0"/>
          <a:lstStyle/>
          <a:p>
            <a:pPr rtl="0"/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Não esta acessível por conta das permissões </a:t>
            </a:r>
          </a:p>
          <a:p>
            <a:pPr rtl="0"/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endParaRPr lang="en-US" kern="1200" dirty="0">
              <a:solidFill>
                <a:srgbClr val="FF0000"/>
              </a:solidFill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5CF98-DB17-4AF8-B335-1717C1BF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618109"/>
            <a:ext cx="5951220" cy="17598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13D673-0FDD-4B02-8A92-D28F117E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854105"/>
            <a:ext cx="5844540" cy="4779097"/>
          </a:xfrm>
          <a:prstGeom prst="rect">
            <a:avLst/>
          </a:prstGeom>
        </p:spPr>
      </p:pic>
      <p:sp>
        <p:nvSpPr>
          <p:cNvPr id="6" name="Notes Placeholder 2">
            <a:extLst>
              <a:ext uri="{FF2B5EF4-FFF2-40B4-BE49-F238E27FC236}">
                <a16:creationId xmlns:a16="http://schemas.microsoft.com/office/drawing/2014/main" id="{0CDA286D-F26E-439E-BC9A-B5761E7F608A}"/>
              </a:ext>
            </a:extLst>
          </p:cNvPr>
          <p:cNvSpPr txBox="1">
            <a:spLocks/>
          </p:cNvSpPr>
          <p:nvPr/>
        </p:nvSpPr>
        <p:spPr>
          <a:xfrm>
            <a:off x="1630680" y="4001018"/>
            <a:ext cx="2880360" cy="273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Volte na </a:t>
            </a:r>
            <a:r>
              <a:rPr lang="pt-BR" sz="1400" dirty="0" err="1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bucket</a:t>
            </a:r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 as permissões, por padrão vem tudo bloqueado.</a:t>
            </a:r>
          </a:p>
          <a:p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14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EEB2DA-AC17-40D4-B84C-1C3D0432CCBA}"/>
              </a:ext>
            </a:extLst>
          </p:cNvPr>
          <p:cNvSpPr/>
          <p:nvPr/>
        </p:nvSpPr>
        <p:spPr>
          <a:xfrm>
            <a:off x="1155229" y="6711434"/>
            <a:ext cx="1389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Clique em editar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6393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5D1E615-3E43-41B2-B4BE-404FFE2D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8" y="152400"/>
            <a:ext cx="5834931" cy="59136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B0EAC8-5529-43A0-AE6E-C8400B600C85}"/>
              </a:ext>
            </a:extLst>
          </p:cNvPr>
          <p:cNvSpPr/>
          <p:nvPr/>
        </p:nvSpPr>
        <p:spPr>
          <a:xfrm>
            <a:off x="2520866" y="2497851"/>
            <a:ext cx="399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Desmarque o bloqueio e clique em Salvar alterações</a:t>
            </a: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D7F5EC-57D5-4DEF-8EDB-542389A2C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" y="6666679"/>
            <a:ext cx="4323397" cy="232492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18E2316-17BE-488D-A9D3-FB830DE3DEDC}"/>
              </a:ext>
            </a:extLst>
          </p:cNvPr>
          <p:cNvSpPr/>
          <p:nvPr/>
        </p:nvSpPr>
        <p:spPr>
          <a:xfrm>
            <a:off x="1635304" y="6365013"/>
            <a:ext cx="2500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Preencha e clique em confirmar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1202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5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3AF6D-2BEF-7049-86B4-BA8E93A54A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84EADBC-1FCF-4148-AFB8-F0370FE66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C9937-4309-1345-9FFE-12A8DD2FC6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185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C45EB5-28C4-4544-A323-D73218CA931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8A33-23FE-0C4F-9E8F-25B4C5A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8EE179-7D32-EC44-9957-395A214B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4CDEF-A244-5649-B243-5BDF609659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59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  <a:p>
            <a:pPr lvl="0" rt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9C5B5F-9EDC-CD4D-BA0B-49411FD11BB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18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71635C-7AC2-B54A-9C0A-2EECB1A91D6A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FA06701-76A6-3548-BF51-E4429F8C74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93708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777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7F48B9A-256D-954A-AA08-55B5777556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0469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C1BCDD9F-46DB-5745-913B-E11E7BEBDA8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22302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5ED423-869B-CA42-83F6-A40BF01C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7927A-C274-E848-B9FC-75CF0763AE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60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7E9E421-0C28-B445-BB5D-267DD5F8BA2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C6ED8A-9A35-254F-9CF6-1EFE9B3870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379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03C714-8C12-1648-A7BE-ED7D107E4A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102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929504-2B50-874B-A16E-F37A03279E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94312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331369C-8691-264D-B80A-CEAC8AD3CDE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01536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9AA5E4E-EA30-7144-B43C-3BC3820035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187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57601697-5763-1649-956A-0E3F39DE563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910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672F95-1B0D-D44F-96FA-DEB0E07403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5379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8042A93-9BD7-0147-8441-5442B29A69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02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B0D6062-BB69-D146-8060-14598F894B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94312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750D7242-278D-B24F-A07C-549ACB16E6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301536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BF3F200-BB4F-664F-876E-B58746319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99A9892-B85D-B746-B8F0-8DD0CF1EAB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25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925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7027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E6CE5FE-ED8C-0D40-862B-9F5EC40C7E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49966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1DC684E-A5F4-864A-894C-5CD232FB9BE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191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6B5BB37-EE1B-6B45-A7CF-E416B4D0D67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773872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9C4F210-2650-3942-9632-6074E8F12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CCF82A-4490-0644-8968-C198DF5F3F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9200" y="365126"/>
            <a:ext cx="1772652" cy="44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EF212-16FA-C546-A6BD-253C80A1A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85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1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0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1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A4D56-E7FB-BE4E-A7A1-0A8FD18190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352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1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CFF47-80C8-FA4F-9A18-B92FA7DC4D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991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AEB20-C247-9049-A91B-EA79979980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6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90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A25A4-C80D-FC44-8153-D8376A9E41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9200" y="365125"/>
            <a:ext cx="1772652" cy="4490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08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8223B2-799A-5246-A4C6-C8BB64215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07F2DB-F618-9B42-B761-D4AC79D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A5CC2AB-7462-6949-B0CC-D453D58B6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36900F-FBBE-9846-A194-AC5CF173B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38432-CE99-3E4B-B087-73EB0F09C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695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86437D1-E7F9-2F42-864E-95D935B7D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F76685-5779-5D40-A261-B0BC701B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E264E-2087-B647-8F60-282FE0A1DE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09200" y="365125"/>
            <a:ext cx="1772652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828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8298180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58D57C-542E-8B46-AF4A-1CE98190E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6191" y="1803345"/>
            <a:ext cx="2656066" cy="18791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3946CAB-375A-5941-A392-14D805556B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1457" y="1803345"/>
            <a:ext cx="2656066" cy="18791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5FC7C2C-C9CE-B747-AE44-A593EFEB0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4CE8731-450D-3746-AF62-88C7CF8360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02" y="1803345"/>
            <a:ext cx="2656066" cy="18791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58110-5E55-0F46-BBF5-9C8F2C62151D}"/>
              </a:ext>
            </a:extLst>
          </p:cNvPr>
          <p:cNvSpPr/>
          <p:nvPr userDrawn="1"/>
        </p:nvSpPr>
        <p:spPr>
          <a:xfrm>
            <a:off x="9029701" y="0"/>
            <a:ext cx="3188474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837C0-EFCF-E345-9E05-AF315FB06800}"/>
              </a:ext>
            </a:extLst>
          </p:cNvPr>
          <p:cNvSpPr/>
          <p:nvPr userDrawn="1"/>
        </p:nvSpPr>
        <p:spPr>
          <a:xfrm>
            <a:off x="0" y="4020640"/>
            <a:ext cx="9029700" cy="283736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BCAA55A-911D-184D-A1FD-A84004D395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27146" y="365126"/>
            <a:ext cx="2445755" cy="951555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3999B7-8C20-854D-A555-F37D032192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9838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8F7DDC9-AAC1-834E-B4EE-D42A0B13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7619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FAEDA-E06F-0246-AE0E-09DEF5D512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0222" y="4444327"/>
            <a:ext cx="7571082" cy="13111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DB1EEED-3A61-7145-8CB8-D64E8B31FE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222" y="5870446"/>
            <a:ext cx="7942034" cy="41370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96238" y="6089840"/>
            <a:ext cx="1772656" cy="449073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654C84E-7AFF-4E43-BC29-5AF15F0E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1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1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9327093" y="1564153"/>
            <a:ext cx="2445808" cy="1212914"/>
          </a:xfrm>
        </p:spPr>
        <p:txBody>
          <a:bodyPr rtlCol="0"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923" y="3889248"/>
            <a:ext cx="770467" cy="23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4401" baseline="300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</a:t>
            </a:r>
            <a:endParaRPr lang="en-US" sz="1440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9327145" y="3177326"/>
            <a:ext cx="2445808" cy="2758497"/>
          </a:xfrm>
        </p:spPr>
        <p:txBody>
          <a:bodyPr rtlCol="0">
            <a:normAutofit/>
          </a:bodyPr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9327092" y="2880834"/>
            <a:ext cx="2445808" cy="29649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96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bg>
      <p:bgPr>
        <a:solidFill>
          <a:srgbClr val="22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9100" y="1361287"/>
            <a:ext cx="11353800" cy="3416300"/>
          </a:xfrm>
        </p:spPr>
        <p:txBody>
          <a:bodyPr rtlCol="0" anchor="t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3BF5D-EF1D-5C42-8ED2-B1DC40150995}"/>
              </a:ext>
            </a:extLst>
          </p:cNvPr>
          <p:cNvSpPr/>
          <p:nvPr userDrawn="1"/>
        </p:nvSpPr>
        <p:spPr>
          <a:xfrm>
            <a:off x="0" y="1444414"/>
            <a:ext cx="320634" cy="633768"/>
          </a:xfrm>
          <a:prstGeom prst="rect">
            <a:avLst/>
          </a:prstGeom>
          <a:solidFill>
            <a:srgbClr val="36C2B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54C84E-7AFF-4E43-BC29-5AF15F0E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BBC8AF8-4964-B547-9569-D8BFE87BB8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5024594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-Click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7681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AC7C4F-A7FB-D049-8056-D71FAE608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2C9FB-A505-8F4E-99FC-1B161C930668}"/>
              </a:ext>
            </a:extLst>
          </p:cNvPr>
          <p:cNvSpPr txBox="1"/>
          <p:nvPr userDrawn="1"/>
        </p:nvSpPr>
        <p:spPr>
          <a:xfrm>
            <a:off x="423968" y="6089839"/>
            <a:ext cx="892191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rtl="0"/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© 2019 </a:t>
            </a:r>
            <a:r>
              <a:rPr lang="pt-BR" sz="900" kern="1200" dirty="0" err="1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Amazon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 Web Services, Inc. ou suas afiliadas. Todos os direitos reservados. Este trabalho não pode ser reproduzido ou redistribuído, no todo ou em parte, sem a permissão prévia por escrito da </a:t>
            </a:r>
            <a:r>
              <a:rPr lang="pt-BR" sz="900" kern="1200" dirty="0" err="1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Amazon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 Web Services, Inc. É proibido copiar, emprestar ou vender para fins comerciais. Para correções ou comentários sobre o curso, envie um e-mail para: </a:t>
            </a:r>
            <a:r>
              <a:rPr lang="pt-BR" sz="900" u="sng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aws-course-feedback@amazon.com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. Para todas as outras perguntas, entre em contato conosco em: </a:t>
            </a:r>
            <a:r>
              <a:rPr lang="pt-BR" sz="900" u="sng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https://aws.amazon.com/contact-us/aws-training/</a:t>
            </a:r>
            <a:r>
              <a:rPr lang="pt-BR" sz="900" kern="1200" dirty="0">
                <a:solidFill>
                  <a:schemeClr val="bg1"/>
                </a:solidFill>
                <a:latin typeface="+mn-lt"/>
                <a:ea typeface="Amazon Ember Light" charset="0"/>
                <a:cs typeface="Amazon Ember Light" charset="0"/>
              </a:rPr>
              <a:t>. Todas as marcas comerciais pertencem a seus proprietários.</a:t>
            </a:r>
          </a:p>
          <a:p>
            <a:pPr algn="just" rtl="0"/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AE5FD9-C1AF-FA48-A653-7EA5E0B13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5F71C-941B-424B-B0F4-B91497513E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31098" y="6089839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085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 rtlCol="0"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7AF45B-C20A-5F4E-906A-B043D9D7F28E}"/>
              </a:ext>
            </a:extLst>
          </p:cNvPr>
          <p:cNvSpPr/>
          <p:nvPr userDrawn="1"/>
        </p:nvSpPr>
        <p:spPr>
          <a:xfrm>
            <a:off x="-2" y="0"/>
            <a:ext cx="5125762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C0EC8262-9538-E343-BCD0-0911ADA9E7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690" t="3208" r="5228" b="21597"/>
          <a:stretch/>
        </p:blipFill>
        <p:spPr>
          <a:xfrm>
            <a:off x="588712" y="3159360"/>
            <a:ext cx="4537048" cy="37161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1C47-09F6-C947-968C-92FC5951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7728" y="6356350"/>
            <a:ext cx="3775172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4C7EF-17C6-3647-B5A6-45AFD1AE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78376"/>
            <a:ext cx="4268647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B7B2F-8327-B54A-A6DB-5F4F68ECD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657" y="6356350"/>
            <a:ext cx="27432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fld id="{B6A95138-A96E-2F42-A959-2EFD44FE4AB7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B2737B-E9EB-5940-81B3-90715BFD4CA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14474" y="1178376"/>
            <a:ext cx="5767612" cy="481492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E0825-B265-3846-8BB3-B9ECFCCA9B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200" y="365126"/>
            <a:ext cx="1772652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1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9C4F210-2650-3942-9632-6074E8F12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B1C5D0-123C-C948-8FE9-A354E187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293C6B-D94F-304A-A8F4-8745DAD9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315D3-3937-1747-9C2E-0067F12A02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36176-BBC4-344F-8FD9-CD6D76107A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200" y="365126"/>
            <a:ext cx="1772652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70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65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6D2BA4-6287-854B-A5A3-81A95726CF4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19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A4BB6E3-A058-A34B-A1A1-FE195D49972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365125"/>
            <a:ext cx="9037416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6EC767-E7A4-C245-BAA4-960E5F242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3686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CBCC6-BD7A-204B-A666-6793093190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4209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ED9FF8-3030-4E4D-ADC0-FA2315FD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2DB21-CEFB-4A4D-B8DA-776FFE4E65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88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529A25-CD85-DB42-9175-A545162F47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100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1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3D202D-7B57-2643-80ED-BF68CDD1CD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9885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C3C2DA-3EB0-FE4D-8393-500CDB1869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9886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52EEA6-13B7-F947-9C14-50FE896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3D402F-215B-FB47-825A-3E2774C59C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4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4F4F9-D03D-9741-91BE-D52E962C5051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099" y="2041932"/>
            <a:ext cx="11335473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524000"/>
            <a:ext cx="11335473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B9B80A-7CBE-8F4D-B2B0-66F7C285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28D2B2-887B-C449-B54F-A6016CBDBC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08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F0B29-9AD8-3F4E-B00F-6715996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F7ED-6BC6-EE49-BB58-F5E1626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72AE-1203-5947-A950-5866F541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fld id="{B6A95138-A96E-2F42-A959-2EFD44FE4AB7}" type="slidenum">
              <a:rPr lang="en-US" smtClean="0"/>
              <a:pPr rtl="0"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4DA9-8E78-194C-AB7B-DC01F6E0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2019 Amazon Web Services, Inc. or its Affiliates. All rights reserved.</a:t>
            </a:r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27728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0" r:id="rId3"/>
    <p:sldLayoutId id="2147483667" r:id="rId4"/>
    <p:sldLayoutId id="2147483650" r:id="rId5"/>
    <p:sldLayoutId id="2147483649" r:id="rId6"/>
    <p:sldLayoutId id="2147483651" r:id="rId7"/>
    <p:sldLayoutId id="2147483652" r:id="rId8"/>
    <p:sldLayoutId id="2147483661" r:id="rId9"/>
    <p:sldLayoutId id="2147483653" r:id="rId10"/>
    <p:sldLayoutId id="2147483671" r:id="rId11"/>
    <p:sldLayoutId id="2147483657" r:id="rId12"/>
    <p:sldLayoutId id="2147483658" r:id="rId13"/>
    <p:sldLayoutId id="2147483659" r:id="rId14"/>
    <p:sldLayoutId id="2147483678" r:id="rId15"/>
    <p:sldLayoutId id="2147483679" r:id="rId16"/>
    <p:sldLayoutId id="2147483680" r:id="rId17"/>
    <p:sldLayoutId id="2147483668" r:id="rId18"/>
    <p:sldLayoutId id="2147483672" r:id="rId19"/>
    <p:sldLayoutId id="2147483665" r:id="rId20"/>
    <p:sldLayoutId id="2147483677" r:id="rId21"/>
    <p:sldLayoutId id="2147483669" r:id="rId22"/>
    <p:sldLayoutId id="2147483660" r:id="rId23"/>
    <p:sldLayoutId id="2147483681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WS Academy Cloud Foundations.">
            <a:extLst>
              <a:ext uri="{FF2B5EF4-FFF2-40B4-BE49-F238E27FC236}">
                <a16:creationId xmlns:a16="http://schemas.microsoft.com/office/drawing/2014/main" id="{E8213009-50A0-5448-BFE6-30EFBA8DB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2440056"/>
            <a:ext cx="6743700" cy="488498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AWS </a:t>
            </a:r>
            <a:r>
              <a:rPr lang="pt-BR" dirty="0" err="1"/>
              <a:t>Academy</a:t>
            </a:r>
            <a:r>
              <a:rPr lang="pt-BR" dirty="0"/>
              <a:t>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Foundations</a:t>
            </a:r>
            <a:r>
              <a:rPr lang="pt-BR" dirty="0"/>
              <a:t> (Fundamentos de nuvem da AWS </a:t>
            </a:r>
            <a:r>
              <a:rPr lang="pt-BR" dirty="0" err="1"/>
              <a:t>Academy</a:t>
            </a:r>
            <a:r>
              <a:rPr lang="pt-BR" dirty="0"/>
              <a:t>)</a:t>
            </a:r>
          </a:p>
        </p:txBody>
      </p:sp>
      <p:sp>
        <p:nvSpPr>
          <p:cNvPr id="6" name="Title 5" descr="Module 7: Storage."/>
          <p:cNvSpPr>
            <a:spLocks noGrp="1"/>
          </p:cNvSpPr>
          <p:nvPr>
            <p:ph type="title"/>
          </p:nvPr>
        </p:nvSpPr>
        <p:spPr>
          <a:xfrm>
            <a:off x="419100" y="3428999"/>
            <a:ext cx="11353800" cy="474119"/>
          </a:xfrm>
        </p:spPr>
        <p:txBody>
          <a:bodyPr rtlCol="0"/>
          <a:lstStyle/>
          <a:p>
            <a:pPr rtl="0"/>
            <a:r>
              <a:rPr lang="pt-BR" sz="5400" dirty="0">
                <a:latin typeface="+mj-lt"/>
              </a:rPr>
              <a:t>Módulo 7: Armazenamento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6D384-6D2E-7D43-A879-7905EC93D2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51790" y="6480313"/>
            <a:ext cx="5628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900" b="0" i="0" dirty="0">
                <a:solidFill>
                  <a:schemeClr val="bg1"/>
                </a:solidFill>
                <a:latin typeface="+mj-lt"/>
                <a:ea typeface="Amazon Ember Light" charset="0"/>
                <a:cs typeface="Amazon Ember Light" charset="0"/>
              </a:rPr>
              <a:t>© 2019, </a:t>
            </a:r>
            <a:r>
              <a:rPr lang="pt-BR" sz="900" b="0" i="0" dirty="0" err="1">
                <a:solidFill>
                  <a:schemeClr val="bg1"/>
                </a:solidFill>
                <a:latin typeface="+mj-lt"/>
                <a:ea typeface="Amazon Ember Light" charset="0"/>
                <a:cs typeface="Amazon Ember Light" charset="0"/>
              </a:rPr>
              <a:t>Amazon</a:t>
            </a:r>
            <a:r>
              <a:rPr lang="pt-BR" sz="900" b="0" i="0" dirty="0">
                <a:solidFill>
                  <a:schemeClr val="bg1"/>
                </a:solidFill>
                <a:latin typeface="+mj-lt"/>
                <a:ea typeface="Amazon Ember Light" charset="0"/>
                <a:cs typeface="Amazon Ember Light" charset="0"/>
              </a:rPr>
              <a:t>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20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Casos de uso por tipo de volume do Amazon EBS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9EBBE3-16EC-4426-8BE3-2CF8E3BA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7" y="1594057"/>
            <a:ext cx="9502564" cy="451761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38D6C-FD58-4B3B-BF9C-EA3AD61E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4229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10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5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Casos de uso por tipo de volume do Amazon EBS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9EBBE3-16EC-4426-8BE3-2CF8E3BA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7" y="1594057"/>
            <a:ext cx="9502564" cy="451761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38D6C-FD58-4B3B-BF9C-EA3AD61E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4229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11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37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Recursos do Amazon EBS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6F38D6-6265-B441-975D-88B027AB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dirty="0">
                <a:latin typeface="+mj-lt"/>
              </a:rPr>
              <a:t>Snapshots – 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Snapshots pontuais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Recriar um novo volume a qualquer momento</a:t>
            </a:r>
          </a:p>
          <a:p>
            <a:pPr rtl="0">
              <a:lnSpc>
                <a:spcPct val="100000"/>
              </a:lnSpc>
            </a:pPr>
            <a:r>
              <a:rPr lang="pt-BR" dirty="0">
                <a:latin typeface="+mj-lt"/>
              </a:rPr>
              <a:t>Criptografia – 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Volumes criptografados do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EBS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Sem custo adicional</a:t>
            </a:r>
          </a:p>
          <a:p>
            <a:pPr rtl="0">
              <a:lnSpc>
                <a:spcPct val="100000"/>
              </a:lnSpc>
            </a:pPr>
            <a:r>
              <a:rPr lang="pt-BR" dirty="0">
                <a:latin typeface="+mj-lt"/>
              </a:rPr>
              <a:t>Elasticidade – 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Aumentar a capacidade</a:t>
            </a:r>
          </a:p>
          <a:p>
            <a:pPr lvl="1" rtl="0">
              <a:lnSpc>
                <a:spcPct val="100000"/>
              </a:lnSpc>
            </a:pPr>
            <a:r>
              <a:rPr lang="pt-BR" dirty="0">
                <a:latin typeface="+mj-lt"/>
              </a:rPr>
              <a:t>Alteração para diferentes tipos</a:t>
            </a:r>
          </a:p>
        </p:txBody>
      </p:sp>
      <p:pic>
        <p:nvPicPr>
          <p:cNvPr id="8" name="Picture 7" descr="a camera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18163" r="9731" b="18211"/>
          <a:stretch/>
        </p:blipFill>
        <p:spPr>
          <a:xfrm>
            <a:off x="10257906" y="1643423"/>
            <a:ext cx="1478280" cy="1163412"/>
          </a:xfrm>
          <a:prstGeom prst="rect">
            <a:avLst/>
          </a:prstGeom>
        </p:spPr>
      </p:pic>
      <p:pic>
        <p:nvPicPr>
          <p:cNvPr id="6" name="Picture 5" descr="a lock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35" y="2806835"/>
            <a:ext cx="2104505" cy="2104505"/>
          </a:xfrm>
          <a:prstGeom prst="rect">
            <a:avLst/>
          </a:prstGeom>
        </p:spPr>
      </p:pic>
      <p:pic>
        <p:nvPicPr>
          <p:cNvPr id="5" name="Picture 4" descr="elasticity. 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715" y="4917551"/>
            <a:ext cx="1909009" cy="19090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4D3233-4887-468C-A2E3-EEE4C87A6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007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13" name="Slide Number Placehol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12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096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301625"/>
            <a:ext cx="8610600" cy="47411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sz="3600" dirty="0" err="1">
                <a:latin typeface="+mj-lt"/>
              </a:rPr>
              <a:t>Amazon</a:t>
            </a:r>
            <a:r>
              <a:rPr lang="pt-BR" sz="3600" dirty="0">
                <a:latin typeface="+mj-lt"/>
              </a:rPr>
              <a:t> EBS: volumes, IOPS e definição de preço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8538" y="1440305"/>
            <a:ext cx="11810824" cy="5052570"/>
          </a:xfrm>
        </p:spPr>
        <p:txBody>
          <a:bodyPr rtlCol="0">
            <a:normAutofit fontScale="85000" lnSpcReduction="10000"/>
          </a:bodyPr>
          <a:lstStyle/>
          <a:p>
            <a:pPr marL="514350" indent="-5143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+mj-lt"/>
              </a:rPr>
              <a:t>Volumes – </a:t>
            </a:r>
          </a:p>
          <a:p>
            <a:pPr marL="917575" lvl="1" indent="-460375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Os volumes do </a:t>
            </a:r>
            <a:r>
              <a:rPr lang="pt-BR" sz="2800" dirty="0" err="1">
                <a:latin typeface="+mj-lt"/>
              </a:rPr>
              <a:t>Amazon</a:t>
            </a:r>
            <a:r>
              <a:rPr lang="pt-BR" sz="2800" dirty="0">
                <a:latin typeface="+mj-lt"/>
              </a:rPr>
              <a:t> EBS persistem independentemente da instância.</a:t>
            </a:r>
          </a:p>
          <a:p>
            <a:pPr marL="917575" lvl="1" indent="-460375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Todos os tipos de volume são cobrados pela quantidade provisionada por mês.</a:t>
            </a:r>
          </a:p>
          <a:p>
            <a:pPr marL="514350" indent="-5143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b="1" dirty="0">
                <a:latin typeface="+mj-lt"/>
              </a:rPr>
              <a:t>IOPS – </a:t>
            </a:r>
          </a:p>
          <a:p>
            <a:pPr marL="922338" lvl="1" indent="-465138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General </a:t>
            </a:r>
            <a:r>
              <a:rPr lang="pt-BR" sz="2800" dirty="0" err="1">
                <a:latin typeface="+mj-lt"/>
              </a:rPr>
              <a:t>Purpose</a:t>
            </a:r>
            <a:r>
              <a:rPr lang="pt-BR" sz="2800" dirty="0">
                <a:latin typeface="+mj-lt"/>
              </a:rPr>
              <a:t> SSD:</a:t>
            </a:r>
          </a:p>
          <a:p>
            <a:pPr marL="1384300" lvl="2" indent="-4699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>
                <a:latin typeface="+mj-lt"/>
              </a:rPr>
              <a:t>Cobrado pela quantidade provisionada em GB por mês até que o armazenamento seja liberado.</a:t>
            </a:r>
          </a:p>
          <a:p>
            <a:pPr marL="922338" lvl="1" indent="-465138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>
                <a:latin typeface="+mj-lt"/>
              </a:rPr>
              <a:t>Magnético:</a:t>
            </a:r>
          </a:p>
          <a:p>
            <a:pPr marL="1384300" lvl="2" indent="-4699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>
                <a:latin typeface="+mj-lt"/>
              </a:rPr>
              <a:t>Cobrado pelo número de solicitações para o volume.</a:t>
            </a:r>
          </a:p>
          <a:p>
            <a:pPr marL="922338" lvl="1" indent="-465138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 err="1">
                <a:latin typeface="+mj-lt"/>
              </a:rPr>
              <a:t>Provisioned</a:t>
            </a:r>
            <a:r>
              <a:rPr lang="pt-BR" sz="2800" dirty="0">
                <a:latin typeface="+mj-lt"/>
              </a:rPr>
              <a:t> IOPS SSD:</a:t>
            </a:r>
          </a:p>
          <a:p>
            <a:pPr marL="1384300" lvl="2" indent="-4699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>
                <a:latin typeface="+mj-lt"/>
              </a:rPr>
              <a:t>Cobrado pela quantidade provisionada em IOPS (multiplicada pela porcentagem de dias provisionados no mês).</a:t>
            </a:r>
            <a:endParaRPr lang="en-US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2EB2E8-4577-4407-AA6D-1B57FBCDA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642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3" name="Slide Number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13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0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>
                <a:latin typeface="+mj-lt"/>
              </a:rPr>
              <a:t>Obrigado</a:t>
            </a:r>
            <a:endParaRPr lang="en-US" dirty="0">
              <a:latin typeface="+mj-lt"/>
              <a:ea typeface="Amazon Ember Light" charset="0"/>
              <a:cs typeface="Amazon Ember Light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5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Visão geral do módulo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rtl="0">
              <a:spcBef>
                <a:spcPts val="1800"/>
              </a:spcBef>
              <a:buNone/>
            </a:pPr>
            <a:r>
              <a:rPr lang="pt-BR" sz="2400" b="1" dirty="0">
                <a:latin typeface="+mj-lt"/>
              </a:rPr>
              <a:t>Tópicos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Elastic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Block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Store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EBS)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Storage</a:t>
            </a:r>
            <a:r>
              <a:rPr lang="pt-BR" sz="2000" dirty="0">
                <a:latin typeface="+mj-lt"/>
              </a:rPr>
              <a:t> Service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S3)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Elastic</a:t>
            </a:r>
            <a:r>
              <a:rPr lang="pt-BR" sz="2000" dirty="0">
                <a:latin typeface="+mj-lt"/>
              </a:rPr>
              <a:t> File System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EFS)</a:t>
            </a:r>
          </a:p>
          <a:p>
            <a:pPr marL="228600" lvl="1" rtl="0">
              <a:spcBef>
                <a:spcPts val="1000"/>
              </a:spcBef>
            </a:pP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Storage</a:t>
            </a:r>
            <a:r>
              <a:rPr lang="pt-BR" sz="2000" dirty="0">
                <a:latin typeface="+mj-lt"/>
              </a:rPr>
              <a:t> Service </a:t>
            </a:r>
            <a:r>
              <a:rPr lang="pt-BR" sz="2000" dirty="0" err="1">
                <a:latin typeface="+mj-lt"/>
              </a:rPr>
              <a:t>Glacier</a:t>
            </a:r>
            <a:endParaRPr lang="en-US" sz="2000" dirty="0">
              <a:latin typeface="+mj-lt"/>
            </a:endParaRPr>
          </a:p>
          <a:p>
            <a:pPr marL="0" indent="0" rtl="0">
              <a:spcBef>
                <a:spcPts val="1800"/>
              </a:spcBef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B60CE-670C-974B-8C37-C379512174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678988" cy="4648788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400" b="1" dirty="0">
                <a:latin typeface="+mj-lt"/>
              </a:rPr>
              <a:t>Demonstrações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EBS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S3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EFS</a:t>
            </a:r>
          </a:p>
          <a:p>
            <a:pPr rtl="0"/>
            <a:r>
              <a:rPr lang="pt-BR" sz="2000" dirty="0">
                <a:latin typeface="+mj-lt"/>
              </a:rPr>
              <a:t>Console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S3 </a:t>
            </a:r>
            <a:r>
              <a:rPr lang="pt-BR" sz="2000" dirty="0" err="1">
                <a:latin typeface="+mj-lt"/>
              </a:rPr>
              <a:t>Glacier</a:t>
            </a:r>
            <a:endParaRPr lang="pt-BR" sz="2000" dirty="0">
              <a:latin typeface="+mj-lt"/>
            </a:endParaRPr>
          </a:p>
          <a:p>
            <a:pPr marL="0" indent="0" rtl="0">
              <a:buNone/>
            </a:pPr>
            <a:r>
              <a:rPr lang="pt-BR" sz="2400" b="1" dirty="0">
                <a:latin typeface="+mj-lt"/>
              </a:rPr>
              <a:t>Laboratório</a:t>
            </a:r>
          </a:p>
          <a:p>
            <a:pPr rtl="0"/>
            <a:r>
              <a:rPr lang="pt-BR" sz="2000" dirty="0">
                <a:latin typeface="+mj-lt"/>
              </a:rPr>
              <a:t>Trabalhando com 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EBS</a:t>
            </a:r>
            <a:endParaRPr lang="en-US" sz="2400" dirty="0">
              <a:latin typeface="+mj-lt"/>
            </a:endParaRPr>
          </a:p>
          <a:p>
            <a:pPr marL="0" indent="0" rtl="0">
              <a:buNone/>
            </a:pPr>
            <a:r>
              <a:rPr lang="pt-BR" sz="2400" b="1" dirty="0">
                <a:latin typeface="+mj-lt"/>
              </a:rPr>
              <a:t>Atividades</a:t>
            </a:r>
          </a:p>
          <a:p>
            <a:pPr rtl="0"/>
            <a:r>
              <a:rPr lang="pt-BR" sz="2000" dirty="0">
                <a:latin typeface="+mj-lt"/>
              </a:rPr>
              <a:t>Estudo de caso da solução de armazenamento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386CF2-48DE-3E4F-B27A-6F6B12236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897" y="5850625"/>
            <a:ext cx="3406375" cy="532323"/>
            <a:chOff x="4082027" y="5385303"/>
            <a:chExt cx="3406375" cy="532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F8C5C3-D9C4-4E4C-8D0B-BD50A1C962C5}"/>
                </a:ext>
              </a:extLst>
            </p:cNvPr>
            <p:cNvSpPr txBox="1"/>
            <p:nvPr/>
          </p:nvSpPr>
          <p:spPr>
            <a:xfrm>
              <a:off x="4516113" y="5491216"/>
              <a:ext cx="29722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pt-BR" sz="20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Teste de conhecimento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7503A9-F744-2745-8305-1056CF885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027" y="5385303"/>
              <a:ext cx="532323" cy="532323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9F520-52CE-EC45-9983-670F1198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8895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10" name="Slide Number Placehol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2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2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67E4-BDC1-B340-8993-E1E72418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Objetivos do módulo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sz="2000">
                <a:latin typeface="+mj-lt"/>
              </a:rPr>
              <a:t>Depois de concluir este módulo, você deverá ser capaz de:</a:t>
            </a:r>
          </a:p>
          <a:p>
            <a:pPr lvl="0" rtl="0"/>
            <a:r>
              <a:rPr lang="pt-BR" sz="2000">
                <a:latin typeface="+mj-lt"/>
              </a:rPr>
              <a:t>Identificar os diferentes tipos de armazenamento</a:t>
            </a:r>
          </a:p>
          <a:p>
            <a:pPr lvl="0" rtl="0"/>
            <a:r>
              <a:rPr lang="pt-BR" sz="2000">
                <a:latin typeface="+mj-lt"/>
              </a:rPr>
              <a:t>Explicar o Amazon S3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S3</a:t>
            </a:r>
          </a:p>
          <a:p>
            <a:pPr lvl="0" rtl="0"/>
            <a:r>
              <a:rPr lang="pt-BR" sz="2000">
                <a:latin typeface="+mj-lt"/>
              </a:rPr>
              <a:t>Explicar o Amazon EBS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EBS</a:t>
            </a:r>
          </a:p>
          <a:p>
            <a:pPr lvl="0" rtl="0"/>
            <a:r>
              <a:rPr lang="pt-BR" sz="2000">
                <a:latin typeface="+mj-lt"/>
              </a:rPr>
              <a:t>Executar funções no Amazon EBS para criar uma solução de armazenamento do Amazon EC2 </a:t>
            </a:r>
          </a:p>
          <a:p>
            <a:pPr lvl="0" rtl="0"/>
            <a:r>
              <a:rPr lang="pt-BR" sz="2000">
                <a:latin typeface="+mj-lt"/>
              </a:rPr>
              <a:t>Explicar o Amazon EFS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EFS</a:t>
            </a:r>
          </a:p>
          <a:p>
            <a:pPr lvl="0" rtl="0"/>
            <a:r>
              <a:rPr lang="pt-BR" sz="2000">
                <a:latin typeface="+mj-lt"/>
              </a:rPr>
              <a:t>Explicar o Amazon S3 Glacier</a:t>
            </a:r>
          </a:p>
          <a:p>
            <a:pPr lvl="0" rtl="0"/>
            <a:r>
              <a:rPr lang="pt-BR" sz="2000">
                <a:latin typeface="+mj-lt"/>
              </a:rPr>
              <a:t>Identificar a funcionalidade no Amazon S3 Glacier</a:t>
            </a:r>
          </a:p>
          <a:p>
            <a:pPr lvl="0" rtl="0"/>
            <a:r>
              <a:rPr lang="pt-BR" sz="2000">
                <a:latin typeface="+mj-lt"/>
              </a:rPr>
              <a:t>Diferenciar entre o Amazon EBS, o Amazon S3, o Amazon EFS e o Amazon S3 Glacier</a:t>
            </a:r>
          </a:p>
          <a:p>
            <a:pPr rtl="0"/>
            <a:endParaRPr lang="en-US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93A9-3876-401A-B570-DEE8645E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3467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14" name="Slide Number Placehol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3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97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Serviços básicos da AWS</a:t>
            </a:r>
          </a:p>
        </p:txBody>
      </p:sp>
      <p:grpSp>
        <p:nvGrpSpPr>
          <p:cNvPr id="5" name="Group 4" descr="AWS Core storage services."/>
          <p:cNvGrpSpPr/>
          <p:nvPr/>
        </p:nvGrpSpPr>
        <p:grpSpPr>
          <a:xfrm>
            <a:off x="231645" y="1227611"/>
            <a:ext cx="11753629" cy="5387533"/>
            <a:chOff x="601378" y="1237120"/>
            <a:chExt cx="11753629" cy="5387533"/>
          </a:xfrm>
        </p:grpSpPr>
        <p:sp>
          <p:nvSpPr>
            <p:cNvPr id="31" name="Rounded Rectangle 30" descr="four storage services.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6334624" y="1237120"/>
              <a:ext cx="2734973" cy="3179095"/>
            </a:xfrm>
            <a:prstGeom prst="roundRect">
              <a:avLst>
                <a:gd name="adj" fmla="val 12488"/>
              </a:avLst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US" sz="2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4" name="TextBox 33" descr="Amazon EC2"/>
            <p:cNvSpPr txBox="1"/>
            <p:nvPr/>
          </p:nvSpPr>
          <p:spPr>
            <a:xfrm>
              <a:off x="3487389" y="4222030"/>
              <a:ext cx="2313197" cy="9252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 sz="2400" b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Elastic Compute Cloud (Amazon EC2)</a:t>
              </a:r>
            </a:p>
          </p:txBody>
        </p:sp>
        <p:sp>
          <p:nvSpPr>
            <p:cNvPr id="39" name="TextBox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647721" y="2176917"/>
              <a:ext cx="988541" cy="4652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S3</a:t>
              </a:r>
            </a:p>
          </p:txBody>
        </p:sp>
        <p:sp>
          <p:nvSpPr>
            <p:cNvPr id="40" name="TextBox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02056" y="3754844"/>
              <a:ext cx="994209" cy="57535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S3 Glacier</a:t>
              </a:r>
            </a:p>
          </p:txBody>
        </p:sp>
        <p:sp>
          <p:nvSpPr>
            <p:cNvPr id="41" name="TextBox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16552" y="2160508"/>
              <a:ext cx="965217" cy="6468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EBS</a:t>
              </a:r>
            </a:p>
          </p:txBody>
        </p:sp>
        <p:sp>
          <p:nvSpPr>
            <p:cNvPr id="53" name="TextBox 35" descr="Amazon RDS."/>
            <p:cNvSpPr txBox="1"/>
            <p:nvPr/>
          </p:nvSpPr>
          <p:spPr>
            <a:xfrm>
              <a:off x="6120088" y="5781479"/>
              <a:ext cx="1865155" cy="46521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</a:rPr>
                <a:t>Amazon Relational</a:t>
              </a:r>
            </a:p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</a:rPr>
                <a:t>Database Service</a:t>
              </a:r>
            </a:p>
          </p:txBody>
        </p:sp>
        <p:sp>
          <p:nvSpPr>
            <p:cNvPr id="55" name="TextBox 36" descr="Amazon DynamoDB."/>
            <p:cNvSpPr txBox="1"/>
            <p:nvPr/>
          </p:nvSpPr>
          <p:spPr>
            <a:xfrm>
              <a:off x="8080881" y="5781479"/>
              <a:ext cx="1278131" cy="33697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DynamoDB</a:t>
              </a:r>
            </a:p>
          </p:txBody>
        </p:sp>
        <p:sp>
          <p:nvSpPr>
            <p:cNvPr id="57" name="TextBox 52" descr="AWS IAM."/>
            <p:cNvSpPr txBox="1"/>
            <p:nvPr/>
          </p:nvSpPr>
          <p:spPr>
            <a:xfrm>
              <a:off x="9161575" y="4222030"/>
              <a:ext cx="3193432" cy="4680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 sz="2400" b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AWS Identity and Access Management (IAM)</a:t>
              </a:r>
            </a:p>
          </p:txBody>
        </p:sp>
        <p:sp>
          <p:nvSpPr>
            <p:cNvPr id="59" name="TextBox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488551" y="3747482"/>
              <a:ext cx="1306880" cy="5203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</a:p>
            <a:p>
              <a:pPr algn="ctr" rtl="0">
                <a:lnSpc>
                  <a:spcPct val="90000"/>
                </a:lnSpc>
              </a:pPr>
              <a:r>
                <a:rPr lang="pt-BR" sz="16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EFS</a:t>
              </a:r>
            </a:p>
          </p:txBody>
        </p:sp>
        <p:sp>
          <p:nvSpPr>
            <p:cNvPr id="60" name="TextBox 59" descr="Amazon VPC"/>
            <p:cNvSpPr txBox="1"/>
            <p:nvPr/>
          </p:nvSpPr>
          <p:spPr>
            <a:xfrm>
              <a:off x="601378" y="4209446"/>
              <a:ext cx="2842862" cy="124724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 sz="2400" b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Virtual Private Cloud (Amazon VPC)</a:t>
              </a:r>
            </a:p>
          </p:txBody>
        </p:sp>
        <p:sp>
          <p:nvSpPr>
            <p:cNvPr id="61" name="TextBox 3" descr="Database services."/>
            <p:cNvSpPr txBox="1"/>
            <p:nvPr/>
          </p:nvSpPr>
          <p:spPr>
            <a:xfrm>
              <a:off x="6075637" y="6255321"/>
              <a:ext cx="332379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sz="2400" b="1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Banco de dados</a:t>
              </a:r>
            </a:p>
          </p:txBody>
        </p:sp>
        <p:sp>
          <p:nvSpPr>
            <p:cNvPr id="23" name="TextBox 3" descr="Storage.">
              <a:extLst>
                <a:ext uri="{FF2B5EF4-FFF2-40B4-BE49-F238E27FC236}">
                  <a16:creationId xmlns:a16="http://schemas.microsoft.com/office/drawing/2014/main" id="{B7D15E15-7DB1-3347-9819-AE36FDCE02BC}"/>
                </a:ext>
              </a:extLst>
            </p:cNvPr>
            <p:cNvSpPr txBox="1"/>
            <p:nvPr/>
          </p:nvSpPr>
          <p:spPr>
            <a:xfrm>
              <a:off x="6220580" y="4485541"/>
              <a:ext cx="286246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pt-BR" sz="2400" b="1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Armazenamento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E54E173-32B9-4BB8-B85D-9BD822A56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9718" y="2615876"/>
              <a:ext cx="1486183" cy="1486183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18DEC31-35F5-4429-8D0B-EC016FD7B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00897" y="2615876"/>
              <a:ext cx="1486183" cy="1486183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E7E13FC-88A3-4DF6-AA2B-150CF85E9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97065" y="5003402"/>
              <a:ext cx="711200" cy="7112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00D6818-3477-4849-AC82-917186F1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77275" y="5003402"/>
              <a:ext cx="705765" cy="70576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437B055-AEE9-44CD-84EC-ACC1A4710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15200" y="2615876"/>
              <a:ext cx="1486183" cy="1486183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370BD15-618E-48BF-B28B-4BA19F032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6391" y="2969405"/>
              <a:ext cx="711200" cy="7112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C565046-E4AE-4044-9F5D-AF8739EF7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43560" y="2966615"/>
              <a:ext cx="711200" cy="7112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7D6F491-7B98-49CC-938D-210A2505D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943560" y="1367372"/>
              <a:ext cx="711200" cy="7112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5978C94-8290-497B-8428-B94D4BFB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786391" y="1403119"/>
              <a:ext cx="711200" cy="711200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20C37-9D87-4CC4-A464-6739922F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011753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4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5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B8E0-60AD-514D-93D6-076C58CF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2554356"/>
            <a:ext cx="9129634" cy="48849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Módulo 7: Armazenamento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91940"/>
            <a:ext cx="11988800" cy="474119"/>
          </a:xfrm>
        </p:spPr>
        <p:txBody>
          <a:bodyPr rtlCol="0">
            <a:noAutofit/>
          </a:bodyPr>
          <a:lstStyle/>
          <a:p>
            <a:pPr rtl="0"/>
            <a:r>
              <a:rPr lang="pt-BR" sz="4000" dirty="0">
                <a:latin typeface="+mj-lt"/>
              </a:rPr>
              <a:t>Seção 1: </a:t>
            </a:r>
            <a:r>
              <a:rPr lang="pt-BR" sz="4000" dirty="0" err="1">
                <a:latin typeface="+mj-lt"/>
              </a:rPr>
              <a:t>Amazon</a:t>
            </a:r>
            <a:r>
              <a:rPr lang="pt-BR" sz="4000" dirty="0">
                <a:latin typeface="+mj-lt"/>
              </a:rPr>
              <a:t> </a:t>
            </a:r>
            <a:r>
              <a:rPr lang="pt-BR" sz="4000" dirty="0" err="1">
                <a:latin typeface="+mj-lt"/>
              </a:rPr>
              <a:t>Elastic</a:t>
            </a:r>
            <a:r>
              <a:rPr lang="pt-BR" sz="4000" dirty="0">
                <a:latin typeface="+mj-lt"/>
              </a:rPr>
              <a:t> </a:t>
            </a:r>
            <a:r>
              <a:rPr lang="pt-BR" sz="4000" dirty="0" err="1">
                <a:latin typeface="+mj-lt"/>
              </a:rPr>
              <a:t>Block</a:t>
            </a:r>
            <a:r>
              <a:rPr lang="pt-BR" sz="4000" dirty="0">
                <a:latin typeface="+mj-lt"/>
              </a:rPr>
              <a:t> </a:t>
            </a:r>
            <a:r>
              <a:rPr lang="pt-BR" sz="4000" dirty="0" err="1">
                <a:latin typeface="+mj-lt"/>
              </a:rPr>
              <a:t>Store</a:t>
            </a:r>
            <a:r>
              <a:rPr lang="pt-BR" sz="4000" dirty="0">
                <a:latin typeface="+mj-lt"/>
              </a:rPr>
              <a:t> (</a:t>
            </a:r>
            <a:r>
              <a:rPr lang="pt-BR" sz="4000" dirty="0" err="1">
                <a:latin typeface="+mj-lt"/>
              </a:rPr>
              <a:t>Amazon</a:t>
            </a:r>
            <a:r>
              <a:rPr lang="pt-BR" sz="4000" dirty="0">
                <a:latin typeface="+mj-lt"/>
              </a:rPr>
              <a:t> EBS)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31BD4-34D0-1947-AEFA-D4868944F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588000" cy="365125"/>
          </a:xfrm>
        </p:spPr>
        <p:txBody>
          <a:bodyPr rtlCol="0"/>
          <a:lstStyle/>
          <a:p>
            <a:pPr rtl="0"/>
            <a:r>
              <a:rPr lang="pt-BR">
                <a:latin typeface="+mj-lt"/>
              </a:rPr>
              <a:t>© 2019 Amazon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83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Armazenamento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28C83A-AF88-4BC8-B110-0C8DBDFA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177" y="2358046"/>
            <a:ext cx="1732748" cy="1732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49783" y="4590329"/>
            <a:ext cx="5097188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2800" b="1"/>
            </a:lvl1pPr>
          </a:lstStyle>
          <a:p>
            <a:pPr rtl="0"/>
            <a:r>
              <a:rPr lang="pt-BR" b="0">
                <a:latin typeface="+mj-lt"/>
              </a:rPr>
              <a:t>Amazon Elastic Block Store (Amazon EBS)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8BF8-1C82-4613-A109-38227300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1435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6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78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9436100" cy="474119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pt-BR" sz="3000" dirty="0">
                <a:latin typeface="+mj-lt"/>
              </a:rPr>
              <a:t>Opções de armazenamento da AWS: armazenamento em bloco versus armazenamento de objetos</a:t>
            </a:r>
          </a:p>
        </p:txBody>
      </p:sp>
      <p:grpSp>
        <p:nvGrpSpPr>
          <p:cNvPr id="4" name="Group 7" descr="What if you want to change one character in a 1-GB file?"/>
          <p:cNvGrpSpPr/>
          <p:nvPr/>
        </p:nvGrpSpPr>
        <p:grpSpPr>
          <a:xfrm>
            <a:off x="320639" y="1406757"/>
            <a:ext cx="10052963" cy="829839"/>
            <a:chOff x="703236" y="2835131"/>
            <a:chExt cx="7205194" cy="622379"/>
          </a:xfrm>
        </p:grpSpPr>
        <p:grpSp>
          <p:nvGrpSpPr>
            <p:cNvPr id="20" name="Group 8"/>
            <p:cNvGrpSpPr/>
            <p:nvPr/>
          </p:nvGrpSpPr>
          <p:grpSpPr>
            <a:xfrm>
              <a:off x="703236" y="2835131"/>
              <a:ext cx="540451" cy="622379"/>
              <a:chOff x="3402623" y="3640015"/>
              <a:chExt cx="826477" cy="861647"/>
            </a:xfrm>
          </p:grpSpPr>
          <p:sp>
            <p:nvSpPr>
              <p:cNvPr id="14" name="Flowchart: Document 10"/>
              <p:cNvSpPr/>
              <p:nvPr/>
            </p:nvSpPr>
            <p:spPr>
              <a:xfrm>
                <a:off x="3402623" y="3640015"/>
                <a:ext cx="826477" cy="861647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2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16" name="Straight Connector 11"/>
              <p:cNvCxnSpPr/>
              <p:nvPr/>
            </p:nvCxnSpPr>
            <p:spPr>
              <a:xfrm>
                <a:off x="3464169" y="38070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2"/>
              <p:cNvCxnSpPr/>
              <p:nvPr/>
            </p:nvCxnSpPr>
            <p:spPr>
              <a:xfrm>
                <a:off x="3464169" y="39594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23"/>
              <p:cNvCxnSpPr/>
              <p:nvPr/>
            </p:nvCxnSpPr>
            <p:spPr>
              <a:xfrm>
                <a:off x="3464169" y="41118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5"/>
              <p:cNvCxnSpPr/>
              <p:nvPr/>
            </p:nvCxnSpPr>
            <p:spPr>
              <a:xfrm>
                <a:off x="3464169" y="4264269"/>
                <a:ext cx="694593" cy="0"/>
              </a:xfrm>
              <a:prstGeom prst="line">
                <a:avLst/>
              </a:prstGeom>
              <a:ln w="19050"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9"/>
            <p:cNvSpPr txBox="1"/>
            <p:nvPr/>
          </p:nvSpPr>
          <p:spPr>
            <a:xfrm>
              <a:off x="1309261" y="2932340"/>
              <a:ext cx="659916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pt-BR" sz="24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 se você quiser alterar </a:t>
              </a:r>
              <a:r>
                <a:rPr lang="pt-BR" sz="2400" u="sng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um caractere</a:t>
              </a:r>
              <a:r>
                <a:rPr lang="pt-BR" sz="240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em um arquivo de 1 GB?</a:t>
              </a:r>
            </a:p>
          </p:txBody>
        </p:sp>
      </p:grpSp>
      <p:graphicFrame>
        <p:nvGraphicFramePr>
          <p:cNvPr id="26" name="Table 25" descr="Block storage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2893"/>
              </p:ext>
            </p:extLst>
          </p:nvPr>
        </p:nvGraphicFramePr>
        <p:xfrm>
          <a:off x="2374187" y="2425416"/>
          <a:ext cx="1896663" cy="2156276"/>
        </p:xfrm>
        <a:graphic>
          <a:graphicData uri="http://schemas.openxmlformats.org/drawingml/2006/table">
            <a:tbl>
              <a:tblPr firstRow="1" bandRow="1"/>
              <a:tblGrid>
                <a:gridCol w="63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A028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4914" y="2963310"/>
            <a:ext cx="618792" cy="542397"/>
          </a:xfrm>
          <a:prstGeom prst="rect">
            <a:avLst/>
          </a:prstGeom>
          <a:solidFill>
            <a:srgbClr val="0C67AE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40142" y="4743692"/>
            <a:ext cx="4964752" cy="62068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rtl="0">
              <a:buNone/>
            </a:pPr>
            <a:r>
              <a:rPr lang="pt-BR" sz="2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Armazenamento em bloco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64" y="5241094"/>
            <a:ext cx="5401708" cy="377193"/>
          </a:xfrm>
        </p:spPr>
        <p:txBody>
          <a:bodyPr rtlCol="0">
            <a:noAutofit/>
          </a:bodyPr>
          <a:lstStyle/>
          <a:p>
            <a:pPr marL="0" lvl="1" indent="0" algn="ctr" rtl="0">
              <a:lnSpc>
                <a:spcPct val="100000"/>
              </a:lnSpc>
              <a:buNone/>
            </a:pPr>
            <a:r>
              <a:rPr lang="pt-BR" dirty="0">
                <a:latin typeface="+mj-lt"/>
              </a:rPr>
              <a:t>Alterar um bloco (parte do arquivo) que contém o caractere</a:t>
            </a:r>
          </a:p>
        </p:txBody>
      </p:sp>
      <p:graphicFrame>
        <p:nvGraphicFramePr>
          <p:cNvPr id="27" name="Table 26" descr="Object storage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39120"/>
              </p:ext>
            </p:extLst>
          </p:nvPr>
        </p:nvGraphicFramePr>
        <p:xfrm>
          <a:off x="7864523" y="2432176"/>
          <a:ext cx="1896663" cy="2156276"/>
        </p:xfrm>
        <a:graphic>
          <a:graphicData uri="http://schemas.openxmlformats.org/drawingml/2006/table">
            <a:tbl>
              <a:tblPr firstRow="1" bandRow="1"/>
              <a:tblGrid>
                <a:gridCol w="63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solidFill>
                        <a:srgbClr val="474746"/>
                      </a:solidFill>
                    </a:lnL>
                    <a:lnR w="12700" cmpd="sng">
                      <a:solidFill>
                        <a:srgbClr val="474746"/>
                      </a:solidFill>
                    </a:lnR>
                    <a:lnT w="12700" cmpd="sng">
                      <a:solidFill>
                        <a:srgbClr val="474746"/>
                      </a:solidFill>
                    </a:lnT>
                    <a:lnB w="12700" cmpd="sng">
                      <a:solidFill>
                        <a:srgbClr val="4747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67AE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6426764" y="4743692"/>
            <a:ext cx="4863006" cy="46467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Tx/>
              <a:buNone/>
              <a:defRPr sz="2400" b="0" i="0">
                <a:solidFill>
                  <a:srgbClr val="4D4D4C"/>
                </a:solidFill>
                <a:latin typeface="Arial"/>
                <a:cs typeface="Arial"/>
              </a:defRPr>
            </a:lvl1pPr>
            <a:lvl2pPr marL="0" lvl="1" indent="0" algn="ctr" defTabSz="457200">
              <a:spcBef>
                <a:spcPct val="20000"/>
              </a:spcBef>
              <a:buFont typeface="Arial"/>
              <a:buNone/>
              <a:defRPr sz="2133"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b="0" i="0">
                <a:solidFill>
                  <a:srgbClr val="4D4D4C"/>
                </a:solidFill>
                <a:latin typeface="Arial"/>
                <a:cs typeface="Arial"/>
              </a:defRPr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1" rtl="0"/>
            <a:r>
              <a:rPr lang="pt-BR" sz="2800" b="0" dirty="0"/>
              <a:t>Armazenamento de objetos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1582" y="5241094"/>
            <a:ext cx="4313371" cy="377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0" lvl="1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b="0" i="0"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b="0" i="0"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1" rtl="0">
              <a:lnSpc>
                <a:spcPct val="100000"/>
              </a:lnSpc>
            </a:pPr>
            <a:r>
              <a:rPr lang="pt-BR" sz="2400">
                <a:latin typeface="+mj-lt"/>
              </a:rPr>
              <a:t>Todo o arquivo deve estar atualizado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A0FE-81BE-4A09-A915-DF51C5E13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04272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7" name="Slide Number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7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4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Amazon 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pt-BR" sz="2400" dirty="0">
                <a:latin typeface="+mj-lt"/>
              </a:rPr>
              <a:t>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EBS permite </a:t>
            </a:r>
            <a:r>
              <a:rPr lang="pt-BR" sz="2400" b="1" dirty="0">
                <a:solidFill>
                  <a:schemeClr val="accent5"/>
                </a:solidFill>
                <a:latin typeface="+mj-lt"/>
              </a:rPr>
              <a:t>criar volumes de armazenamento individuais </a:t>
            </a:r>
            <a:r>
              <a:rPr lang="pt-BR" sz="2400" dirty="0">
                <a:latin typeface="+mj-lt"/>
              </a:rPr>
              <a:t>e </a:t>
            </a:r>
            <a:r>
              <a:rPr lang="pt-BR" sz="2400" b="1" dirty="0">
                <a:solidFill>
                  <a:schemeClr val="accent5"/>
                </a:solidFill>
                <a:latin typeface="+mj-lt"/>
              </a:rPr>
              <a:t>anexá-los </a:t>
            </a:r>
            <a:r>
              <a:rPr lang="pt-BR" sz="2400" dirty="0">
                <a:latin typeface="+mj-lt"/>
              </a:rPr>
              <a:t>a uma instância do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EC2: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EBS oferece armazenamento em nível de blocos.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Os volumes são replicados automaticamente dentro de sua zona de disponibilidade.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 backup pode ser feito automaticamente no </a:t>
            </a:r>
            <a:r>
              <a:rPr lang="pt-BR" sz="2400" dirty="0" err="1">
                <a:latin typeface="+mj-lt"/>
              </a:rPr>
              <a:t>Amazon</a:t>
            </a:r>
            <a:r>
              <a:rPr lang="pt-BR" sz="2400" dirty="0">
                <a:latin typeface="+mj-lt"/>
              </a:rPr>
              <a:t> S3 por meio de snapshots.</a:t>
            </a:r>
          </a:p>
          <a:p>
            <a:pPr rtl="0">
              <a:lnSpc>
                <a:spcPct val="100000"/>
              </a:lnSpc>
            </a:pPr>
            <a:r>
              <a:rPr lang="pt-BR" sz="2400" dirty="0">
                <a:latin typeface="+mj-lt"/>
              </a:rPr>
              <a:t>Os usos incluem - 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Volumes de inicialização e armazenamento para instâncias do 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Elastic</a:t>
            </a:r>
            <a:r>
              <a:rPr lang="pt-BR" sz="2000" dirty="0">
                <a:latin typeface="+mj-lt"/>
              </a:rPr>
              <a:t> Compute </a:t>
            </a:r>
            <a:r>
              <a:rPr lang="pt-BR" sz="2000" dirty="0" err="1">
                <a:latin typeface="+mj-lt"/>
              </a:rPr>
              <a:t>Cloud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 err="1">
                <a:latin typeface="+mj-lt"/>
              </a:rPr>
              <a:t>Amazon</a:t>
            </a:r>
            <a:r>
              <a:rPr lang="pt-BR" sz="2000" dirty="0">
                <a:latin typeface="+mj-lt"/>
              </a:rPr>
              <a:t> EC2)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Armazenamento de dados com um sistema de arquivos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Hosts de banco de dados</a:t>
            </a:r>
          </a:p>
          <a:p>
            <a:pPr lvl="1" rtl="0">
              <a:lnSpc>
                <a:spcPct val="100000"/>
              </a:lnSpc>
            </a:pPr>
            <a:r>
              <a:rPr lang="pt-BR" sz="2000" dirty="0">
                <a:latin typeface="+mj-lt"/>
              </a:rPr>
              <a:t>Aplicações empresariais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EE06A-C12F-4EE5-9927-4B69D56B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5499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22" name="Slide Number Placeholde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8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75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j-lt"/>
              </a:rPr>
              <a:t>Tipos de volume do Amazon EBS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092F5-5FB4-443D-96C8-39CCE867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5" y="2707992"/>
            <a:ext cx="10813229" cy="228974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9CB3-A9C5-4198-AA68-38A4F8705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638800" cy="365125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© 2019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Web Services, Inc. ou suas afiliadas. Todos os direitos reservados.</a:t>
            </a:r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6A95138-A96E-2F42-A959-2EFD44FE4AB7}" type="slidenum">
              <a:rPr lang="en-US" smtClean="0">
                <a:latin typeface="+mj-lt"/>
              </a:rPr>
              <a:t>9</a:t>
            </a:fld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3473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qJFqUAbJ"/>
  <p:tag name="ARTICULATE_SLIDE_THUMBNAIL_REFRESH" val="1"/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Training and Certification 1">
      <a:dk1>
        <a:srgbClr val="000000"/>
      </a:dk1>
      <a:lt1>
        <a:srgbClr val="FFFFFF"/>
      </a:lt1>
      <a:dk2>
        <a:srgbClr val="36C2B3"/>
      </a:dk2>
      <a:lt2>
        <a:srgbClr val="FFFFFF"/>
      </a:lt2>
      <a:accent1>
        <a:srgbClr val="232F3E"/>
      </a:accent1>
      <a:accent2>
        <a:srgbClr val="D5DBDB"/>
      </a:accent2>
      <a:accent3>
        <a:srgbClr val="36C2B3"/>
      </a:accent3>
      <a:accent4>
        <a:srgbClr val="1CC9F7"/>
      </a:accent4>
      <a:accent5>
        <a:srgbClr val="4D27AA"/>
      </a:accent5>
      <a:accent6>
        <a:srgbClr val="E617E6"/>
      </a:accent6>
      <a:hlink>
        <a:srgbClr val="1CC9F7"/>
      </a:hlink>
      <a:folHlink>
        <a:srgbClr val="232F3E"/>
      </a:folHlink>
    </a:clrScheme>
    <a:fontScheme name="Custom 1">
      <a:majorFont>
        <a:latin typeface="Amazon Ember Light"/>
        <a:ea typeface=""/>
        <a:cs typeface=""/>
      </a:majorFont>
      <a:minorFont>
        <a:latin typeface="Amazon Emb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Amazon Ember Light" panose="020B0403020204020204" pitchFamily="34" charset="0"/>
            <a:ea typeface="Amazon Ember Light" panose="020B0403020204020204" pitchFamily="34" charset="0"/>
            <a:cs typeface="Amazon Ember Light" panose="020B04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demy_2019_Accessible" id="{0B1EFAAE-1898-4168-A8E4-48C906B750E4}" vid="{0BAE7003-4F32-4828-986F-3F3EE3E6B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1271</Words>
  <Application>Microsoft Office PowerPoint</Application>
  <PresentationFormat>Widescreen</PresentationFormat>
  <Paragraphs>172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Amazon Ember</vt:lpstr>
      <vt:lpstr>Amazon Ember Light</vt:lpstr>
      <vt:lpstr>Arial</vt:lpstr>
      <vt:lpstr>Calibri</vt:lpstr>
      <vt:lpstr>Helvetica Neue LT Std 65 Medium</vt:lpstr>
      <vt:lpstr>Lucida Console</vt:lpstr>
      <vt:lpstr>Office Theme</vt:lpstr>
      <vt:lpstr>Módulo 7: Armazenamento</vt:lpstr>
      <vt:lpstr>Visão geral do módulo</vt:lpstr>
      <vt:lpstr>Objetivos do módulo</vt:lpstr>
      <vt:lpstr>Serviços básicos da AWS</vt:lpstr>
      <vt:lpstr>Seção 1: Amazon Elastic Block Store (Amazon EBS)</vt:lpstr>
      <vt:lpstr>Armazenamento</vt:lpstr>
      <vt:lpstr>Opções de armazenamento da AWS: armazenamento em bloco versus armazenamento de objetos</vt:lpstr>
      <vt:lpstr>Amazon EBS</vt:lpstr>
      <vt:lpstr>Tipos de volume do Amazon EBS</vt:lpstr>
      <vt:lpstr>Casos de uso por tipo de volume do Amazon EBS</vt:lpstr>
      <vt:lpstr>Casos de uso por tipo de volume do Amazon EBS</vt:lpstr>
      <vt:lpstr>Recursos do Amazon EBS</vt:lpstr>
      <vt:lpstr>Amazon EBS: volumes, IOPS e definição de preço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Mohr</dc:creator>
  <cp:keywords>v2.0.0</cp:keywords>
  <cp:lastModifiedBy>Danilo sibov</cp:lastModifiedBy>
  <cp:revision>539</cp:revision>
  <cp:lastPrinted>2019-10-24T13:56:55Z</cp:lastPrinted>
  <dcterms:created xsi:type="dcterms:W3CDTF">2019-09-16T17:01:53Z</dcterms:created>
  <dcterms:modified xsi:type="dcterms:W3CDTF">2020-11-11T17:51:23Z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373078B8-3778-4BED-93CE-B8FC9DC9BD60</vt:lpwstr>
  </property>
  <property fmtid="{D5CDD505-2E9C-101B-9397-08002B2CF9AE}" pid="3" name="ArticulatePath">
    <vt:lpwstr>NEW 2019_TO TEST</vt:lpwstr>
  </property>
</Properties>
</file>