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317" r:id="rId2"/>
    <p:sldId id="443" r:id="rId3"/>
    <p:sldId id="385" r:id="rId4"/>
    <p:sldId id="319" r:id="rId5"/>
    <p:sldId id="291" r:id="rId6"/>
    <p:sldId id="302" r:id="rId7"/>
    <p:sldId id="349" r:id="rId8"/>
    <p:sldId id="292" r:id="rId9"/>
    <p:sldId id="350" r:id="rId10"/>
    <p:sldId id="378" r:id="rId11"/>
    <p:sldId id="382" r:id="rId12"/>
    <p:sldId id="351" r:id="rId13"/>
    <p:sldId id="353" r:id="rId14"/>
    <p:sldId id="379" r:id="rId15"/>
    <p:sldId id="387" r:id="rId16"/>
    <p:sldId id="388" r:id="rId17"/>
    <p:sldId id="389" r:id="rId18"/>
    <p:sldId id="383" r:id="rId19"/>
    <p:sldId id="390" r:id="rId20"/>
    <p:sldId id="384" r:id="rId21"/>
    <p:sldId id="386" r:id="rId22"/>
    <p:sldId id="392" r:id="rId23"/>
    <p:sldId id="391" r:id="rId24"/>
    <p:sldId id="393" r:id="rId25"/>
    <p:sldId id="394" r:id="rId26"/>
    <p:sldId id="395" r:id="rId27"/>
    <p:sldId id="396" r:id="rId28"/>
    <p:sldId id="397" r:id="rId29"/>
    <p:sldId id="883" r:id="rId30"/>
    <p:sldId id="345" r:id="rId31"/>
    <p:sldId id="909" r:id="rId32"/>
    <p:sldId id="381" r:id="rId33"/>
  </p:sldIdLst>
  <p:sldSz cx="12192000" cy="6858000"/>
  <p:notesSz cx="6858000" cy="9144000"/>
  <p:custDataLst>
    <p:tags r:id="rId36"/>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409FCD-2856-2E4C-AB90-923C6D13FD72}">
          <p14:sldIdLst>
            <p14:sldId id="317"/>
            <p14:sldId id="443"/>
            <p14:sldId id="385"/>
          </p14:sldIdLst>
        </p14:section>
        <p14:section name="Section 1: Course objectives and overview" id="{D14ABC7E-2DF8-C84D-8E33-0AA7ECC1659E}">
          <p14:sldIdLst>
            <p14:sldId id="319"/>
            <p14:sldId id="291"/>
            <p14:sldId id="302"/>
            <p14:sldId id="349"/>
            <p14:sldId id="292"/>
            <p14:sldId id="350"/>
            <p14:sldId id="378"/>
            <p14:sldId id="382"/>
            <p14:sldId id="351"/>
            <p14:sldId id="353"/>
            <p14:sldId id="379"/>
            <p14:sldId id="387"/>
            <p14:sldId id="388"/>
            <p14:sldId id="389"/>
          </p14:sldIdLst>
        </p14:section>
        <p14:section name="Section 2: Certification exam information" id="{F06E68C8-3D39-8D48-8A7E-D90DB82F4311}">
          <p14:sldIdLst>
            <p14:sldId id="383"/>
            <p14:sldId id="390"/>
            <p14:sldId id="384"/>
          </p14:sldIdLst>
        </p14:section>
        <p14:section name="Section 3: AWS Documentation" id="{B31324D1-C0C2-1E48-9689-19C5DFEA62E3}">
          <p14:sldIdLst>
            <p14:sldId id="386"/>
            <p14:sldId id="392"/>
          </p14:sldIdLst>
        </p14:section>
        <p14:section name="Activity: Documentation scavenger hunt" id="{C3AC1DF3-E8E3-0746-A91F-7E9F265775BA}">
          <p14:sldIdLst>
            <p14:sldId id="391"/>
            <p14:sldId id="393"/>
            <p14:sldId id="394"/>
            <p14:sldId id="395"/>
            <p14:sldId id="396"/>
            <p14:sldId id="397"/>
          </p14:sldIdLst>
        </p14:section>
        <p14:section name="Module wrap-up" id="{B917014F-99A0-0E45-89AA-E99DFE7548E6}">
          <p14:sldIdLst>
            <p14:sldId id="883"/>
            <p14:sldId id="345"/>
            <p14:sldId id="909"/>
            <p14:sldId id="3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 Melissa" initials="HM" lastIdx="5" clrIdx="0">
    <p:extLst>
      <p:ext uri="{19B8F6BF-5375-455C-9EA6-DF929625EA0E}">
        <p15:presenceInfo xmlns:p15="http://schemas.microsoft.com/office/powerpoint/2012/main" userId="S-1-5-21-1407069837-2091007605-538272213-25781389" providerId="AD"/>
      </p:ext>
    </p:extLst>
  </p:cmAuthor>
  <p:cmAuthor id="2" name="Yoshii, June" initials="YJ" lastIdx="29" clrIdx="1">
    <p:extLst>
      <p:ext uri="{19B8F6BF-5375-455C-9EA6-DF929625EA0E}">
        <p15:presenceInfo xmlns:p15="http://schemas.microsoft.com/office/powerpoint/2012/main" userId="S-1-5-21-1407069837-2091007605-538272213-300324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E7"/>
    <a:srgbClr val="16966D"/>
    <a:srgbClr val="4E24A7"/>
    <a:srgbClr val="E817E4"/>
    <a:srgbClr val="FE5496"/>
    <a:srgbClr val="B3EB5B"/>
    <a:srgbClr val="FF9B29"/>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3991" autoAdjust="0"/>
    <p:restoredTop sz="79395" autoAdjust="0"/>
  </p:normalViewPr>
  <p:slideViewPr>
    <p:cSldViewPr snapToGrid="0" snapToObjects="1" showGuides="1">
      <p:cViewPr varScale="1">
        <p:scale>
          <a:sx n="59" d="100"/>
          <a:sy n="59" d="100"/>
        </p:scale>
        <p:origin x="60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17880"/>
    </p:cViewPr>
  </p:sorterViewPr>
  <p:notesViewPr>
    <p:cSldViewPr snapToGrid="0" snapToObjects="1" showGuides="1">
      <p:cViewPr varScale="1">
        <p:scale>
          <a:sx n="57" d="100"/>
          <a:sy n="57" d="100"/>
        </p:scale>
        <p:origin x="212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smtClean="0"/>
              <a:t>1/16/2020</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ws.amazon.com/certification/certification-prep/?src=certification-faqs"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aws.amazon.com/certification/" TargetMode="External"/><Relationship Id="rId4" Type="http://schemas.openxmlformats.org/officeDocument/2006/relationships/hyperlink" Target="https://aws.amazon.com/certification/recertifica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aws.amazon.com/certific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docs.aws.amazon.com/" TargetMode="External"/><Relationship Id="rId4" Type="http://schemas.openxmlformats.org/officeDocument/2006/relationships/hyperlink" Target="https://aws.amazon.com/certification/certified-cloud-practitioner/"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fre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Bem-vindos ao curso AWS Academy Cloud Foundations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latin typeface="Amatic" pitchFamily="2" charset="0"/>
              <a:cs typeface="Arial"/>
            </a:endParaRPr>
          </a:p>
        </p:txBody>
      </p:sp>
    </p:spTree>
    <p:extLst>
      <p:ext uri="{BB962C8B-B14F-4D97-AF65-F5344CB8AC3E}">
        <p14:creationId xmlns:p14="http://schemas.microsoft.com/office/powerpoint/2010/main" val="1719622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 Módulo 3 fornece uma visão geral da infraestrutura global da AWS.</a:t>
            </a: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Na Seção 1, são apresentadas as principais partes da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infraestrutura global da AWS</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inclusive regiões, zonas de disponibilidade, infraestrutura de rede e pontos de presença.</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Na Seção 2, há uma lista de todas as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categorias de serviços da AWS</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 uma lista de cada um dos serviços que este curso abordará. O módulo termina com uma atividade de cliques do Console de Gerenciamento da AWS.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94138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326130"/>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Este módulo fornece uma introdução à abordagem da AWS à segurança.</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Na Seção 1, é apresentado o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modelo de responsabilidade compartilhada da AWS</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que especifica as responsabilidades do cliente e as da AWS.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2 apresenta os principais conceitos do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AWS Identity and Access Management (IAM)</a:t>
            </a:r>
            <a:r>
              <a:rPr lang="pt-BR" sz="1100" b="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inclusive usuários, grupos, políticas e funções.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3 fornece orientações sobre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como proteger uma nova conta da AWS</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Ela destaca que se deve evitar o uso do usuário raiz da conta da AWS para atividades diárias. Também aborda melhores práticas, como a criação de usuários do IAM com Multi-Factor Authentication (MFA) habilitado.</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3 destaca outras maneiras de</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proteger contas</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Ela aborda os recursos relacionados à segurança do AWS Organizations, que incluem políticas de controle de serviço. Também aborda o AWS Shield, o Amazon Cognito e o</a:t>
            </a:r>
            <a:r>
              <a:rPr lang="pt-BR" sz="1100" b="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AWS Key Management Service (AWS KMS).</a:t>
            </a:r>
            <a:endParaRPr lang="en-US" sz="1100" b="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5 discute como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proteger dados na AWS</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Os tópicos incluem criptografia de dados em repouso e dados em trânsito. A seção também discute opções para proteger dados armazenados no Amazon Simple Storage Service (Amazon S3).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Por fim, a Seção 6 aborda como a AWS apoia os esforços do cliente para implantar soluções que estejam em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conformidade</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com leis e regulamentos. Aborda também as certificações que a AWS mantém e os serviços da AWS, como o AWS Config e o AWS Artifact, que oferecem suporte à conformidade.</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670980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25850"/>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 objetivo deste módulo é apresentar o básico dos serviços de rede e entrega de conteúdo da AWS: Amazon Virtual Private Cloud (Amazon VPC), Amazon Route 53 e Amazon CloudFront. Você terá a oportunidade de rotular um diagrama de arquitetura de rede de virtual private cloud (VPC), projetar uma VPC, ver como uma VPC é criada e, por fim, criar uma VPC por conta própria.</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1 discute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os conceitos de rede</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que serão mencionado ao longo de todo o módulo: rede, sub-rede, endereços IPv4 e IPv6 e notação Classless Inter-Domain Routing (CIDR - Roteamento sem classe entre domínios).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2 fornece uma visão geral da terminologia principal e dos recursos do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VPC</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com os quais você se familiarizar para projetar e criar suas próprias virtual private clouds (VPCs).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Na Seção 3, você aprenderá sobre várias opções importantes de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rede VPC</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gateway da Internet, gateway de conversão de endereços de rede (NAT), VPC endpoints, compartilhamento de VPC, emparelhamento de VPCs, AWS Site-to-Site VPN, AWS Direct Connect e AWS Transit Gateway.</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Na Seção 4, você aprenderá a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proteger VPCs</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com listas de controle de acesso à rede (Network ACLs) e grupos de segurança.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5 aborda a resolução de Domain Name System (DNS) e 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Route 53</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Também aborda o tópico de failover de DNS, que introduz o tópico de alta disponibilidade sobre o qual você aprenderá em mais detalhes no módulo 10.</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Por fim, a Seção 6 aborda os recursos e benefícios do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CloudFront</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t>
            </a:r>
          </a:p>
        </p:txBody>
      </p:sp>
    </p:spTree>
    <p:extLst>
      <p:ext uri="{BB962C8B-B14F-4D97-AF65-F5344CB8AC3E}">
        <p14:creationId xmlns:p14="http://schemas.microsoft.com/office/powerpoint/2010/main" val="2549914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3509010"/>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Este módulo fornece uma introdução a muitos dos serviços de computação oferecidos pela AWS.</a:t>
            </a: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1 fornece uma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visão geral</a:t>
            </a:r>
            <a:r>
              <a:rPr lang="pt-BR" sz="1100" b="1" dirty="0">
                <a:latin typeface="Amazon Ember" panose="020B0603020204020204" pitchFamily="34" charset="0"/>
                <a:ea typeface="Amazon Ember" panose="020B0603020204020204" pitchFamily="34" charset="0"/>
                <a:cs typeface="Amazon Ember" panose="020B0603020204020204" pitchFamily="34" charset="0"/>
              </a:rPr>
              <a:t> de serviços de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computação</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de alto nível.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2 apresenta os principais conceitos do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Elastic Compute Cloud (Amazon EC2)</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inclusive imagens de máquina da Amazon (AMIs), tipos de instância, configurações de rede, scripts de dados do usuário, opções de armazenamento, grupos de segurança, pares de chaves, fases de ciclo de vida da instância, endereços IP elásticos, metadados da instância e os benefícios de usar o Amazon CloudWatch para monitoramento.</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3 destaca os quatro pilares da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otimização de custos</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com ênfase na otimização de custos no que diz respeito ao Amazon EC2.</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4 </a:t>
            </a:r>
            <a:r>
              <a:rPr lang="pt-BR" sz="1100" dirty="0">
                <a:latin typeface="Amazon Ember" panose="020B0603020204020204" pitchFamily="34" charset="0"/>
                <a:ea typeface="Amazon Ember" panose="020B0603020204020204" pitchFamily="34" charset="0"/>
                <a:cs typeface="Amazon Ember" panose="020B0603020204020204" pitchFamily="34" charset="0"/>
              </a:rPr>
              <a:t>abrange os</a:t>
            </a:r>
            <a:r>
              <a:rPr lang="pt-BR" sz="1100" b="1" dirty="0">
                <a:latin typeface="Amazon Ember" panose="020B0603020204020204" pitchFamily="34" charset="0"/>
                <a:ea typeface="Amazon Ember" panose="020B0603020204020204" pitchFamily="34" charset="0"/>
                <a:cs typeface="Amazon Ember" panose="020B0603020204020204" pitchFamily="34" charset="0"/>
              </a:rPr>
              <a:t> serviços de contêiner</a:t>
            </a:r>
            <a:r>
              <a:rPr lang="pt-BR" sz="1100" dirty="0">
                <a:latin typeface="Amazon Ember" panose="020B0603020204020204" pitchFamily="34" charset="0"/>
                <a:ea typeface="Amazon Ember" panose="020B0603020204020204" pitchFamily="34" charset="0"/>
                <a:cs typeface="Amazon Ember" panose="020B0603020204020204" pitchFamily="34" charset="0"/>
              </a:rPr>
              <a:t>. Ela apresenta o </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Docker e as diferenças entre máquinas virtuais e contêineres. Em seguida, discute o Amazon Elastic Container Service (Amazon ECS), o AWS Fargate, o Kubernetes, o Amazon Elastic Kubernetes Service (Amazon EKS) e o Amazon Elastic Container Registry (Amazon ECR).</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5 apresenta a computação sem servidor com 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AWS Lambda</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Também aborda fontes de eventos e conceitos básicos de configuração da função do Lambda, terminando com exemplos de uma função do Lambda baseada em agendamento e uma função do Lambda baseada em eventos.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Por fim, a Seção 6 descreve as vantagens de usar 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AWS</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Elastic Beanstalk</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para implantações de aplicativos web. Termina com uma atividade prática na qual se implanta um aplicativo web simples no Elastic Beanstalk.</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502712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490383"/>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 Módulo 7 apresenta as várias opções para armazenar dados com a AWS. O módulo fornece uma visão geral dos serviços de armazenamento, que são baseados em quatro tecnologias de armazenamento diferentes, para que você escolha o serviço de armazenamento adequado para vários casos de uso.</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1 fornece uma visão geral da funcionalidade do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Elastic Block Store (Amazon EBS)</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 um resumo dos casos de uso comuns. Também apresenta os conceitos de armazenamento de blocos e de objetos e como interagir com o Amazon EBS por meio do Console de Gerenciamento da AWS.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2 fornece uma visão geral da funcionalidade do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Simple Storage Service (Amazon S3)</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 um resumo dos casos de uso comuns. Também descreve como o Amazon S3 escala à medida que a demanda cresce e discute o conceito de redundância de dados.  A seção também contém uma visão geral da definição de preço do Amazon S3.</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3 começa com uma visão geral da funcionalidade do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Elastic File Store (Amazon EFS)</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 um resumo dos casos de uso comuns. Também fornece uma visão geral da arquitetura do Amazon EFS e uma lista de recursos comuns do Amazon EFS.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Por fim, a Seção 4 apresenta uma visão geral da funcionalidade do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Simple Storage Service Glacier</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 um resumo dos casos de uso comuns. Esta última seção também descreve o ciclo de vida da migração de dados do Amazon S3 para o Amazon S3 Glacier.</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68086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81450"/>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Este módulo apresenta quatro dos serviços de banco de dados da AWS mais usados, com ênfase em diferenciar qual serviço de banco de dados é o mais adequado em vários casos de uso.</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1 fornece uma visão geral do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Relational Database Service (Amazon RDS)</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Ela descreve a diferença entre um serviço gerenciado e um não gerenciado e fornece uma visão geral de como fornecer uma implementação altamente disponível do Amazon RDS.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2 fornece uma visão geral dos serviços do</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Amazon DynamoDB</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Também descreve como o DynamoDB usa o particionamento de dados para abordar cenários que exigem altos volumes de dados e a capacidade de aumentar a escala horizontal sob demanda.</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3 fornece uma visão geral do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Redshift</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Ela descreve a arquitetura de processamento paralelo do Amazon Redshift e como essa arquitetura oferece suporte ao processamento de conjuntos de dados muito grandes. Também analisa alguns dos casos de uso mais comuns do Amazon Redshift.</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Por fim, a Seção 4</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fornece uma visão geral do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Aurora</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O módulo descreve os casos de uso em que o Amazon Aurora é uma solução melhor do que o Amazon RDS. Também discute como o Amazon Aurora oferece uma solução de banco de dados mais resiliente por meio do uso de várias zonas de disponibilidade.</a:t>
            </a: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44557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 objetivo deste módulo é apresentar o projeto e a criação de arquiteturas de nuvem de acordo com as melhores práticas.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Na Seção 1, você aprenderá sobre o</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AWS Well-Architected Framework</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 sua finalidade, como a estrutura é organizada e seus princípios e melhores práticas de projeto. Também aprenderá a usá-lo para projetar uma solução de arquitetura em nuvem segura, eficiente, resiliente e eficiente. Por fim, esta seção também apresenta o AWS Well-Architected Tool, que pode ser usado para avaliar projetos de arquitetura em relação às melhores práticas do AWS Well-Architected Framework.</a:t>
            </a:r>
            <a:r>
              <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r>
            <a:br>
              <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b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Na Seção 2, você aprenderá sobre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confiabilidade e alta disponibilidade</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que são dois fatores a considerar ao projetar uma arquitetura capaz de suportar falhas.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Na Seção 3, você aprenderá sobre o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AWS Trusted Advisor</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É possível usar essa ferramenta para avaliar e melhorar seu ambiente da AWS ao implementar seus projetos de arquitetura.</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375914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 objetivo deste módulo é apresentar três serviços fundamentais da AWS que podem ser usados juntos para criar arquiteturas dinâmicas e escaláveis.</a:t>
            </a: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1 apresenta o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Elastic Load Balancing</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que é um serviço que </a:t>
            </a:r>
            <a:r>
              <a:rPr lang="pt-BR" sz="1100" b="0" i="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distribui automaticamente o tráfego de entrada dos aplicativos entre vários destinos, como instâncias do Amazon EC2, contêineres, endereços IP e funções do Lambda.</a:t>
            </a:r>
            <a:endParaRPr lang="en-US" sz="11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2 apresenta o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CloudWatch</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que é um serviço que </a:t>
            </a:r>
            <a:r>
              <a:rPr lang="pt-BR" sz="1100" b="0" i="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fornece dados e insights práticos para monitorar aplicativos, responder a alterações de performance em todo o sistema, otimizar a utilização de recursos e obter uma visão unificada da saúde operacional.</a:t>
            </a:r>
            <a:endParaRPr lang="en-US" sz="1100" b="0" i="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b="0" i="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Por fim, a S</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eção 3 apresenta os recursos do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Amazon EC2 Auto Scaling</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que </a:t>
            </a:r>
            <a:r>
              <a:rPr lang="pt-BR" sz="1100" b="0" i="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ajudam a manter a disponibilidade do aplicativo e permitem adicionar ou remover automaticamente instâncias do EC2 de acordo com as condições que você definir.</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20752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Apresentação da Seção </a:t>
            </a:r>
            <a:r>
              <a:rPr lang="pt-BR" sz="1100">
                <a:latin typeface="Amazon Ember" panose="020B0603020204020204" pitchFamily="34" charset="0"/>
                <a:ea typeface="Amazon Ember" panose="020B0603020204020204" pitchFamily="34" charset="0"/>
                <a:cs typeface="Amazon Ember" panose="020B0603020204020204" pitchFamily="34" charset="0"/>
              </a:rPr>
              <a:t>2</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Informações do exame de certificação da AWS.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590948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01034"/>
          </a:xfrm>
        </p:spPr>
        <p:txBody>
          <a:bodyPr rtlCol="0"/>
          <a:lstStyle/>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Uma certificação AWS ajuda os alunos a criarem credibilidade e confiança por meio da validação de sua experiência na nuvem com uma credencial reconhecida pelo setor. Com isso, ela ajuda as organizações a identificar profissionais qualificados para liderar iniciativas de nuvem usando a AWS.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Você precisa obter aprovação em um exame supervisionado para conquistar uma AWS Certification. Depois da aprovação, você receberá suas credenciais de certificação.</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dirty="0">
                <a:latin typeface="Amazon Ember" panose="020B0603020204020204" pitchFamily="34" charset="0"/>
                <a:ea typeface="Amazon Ember" panose="020B0603020204020204" pitchFamily="34" charset="0"/>
                <a:cs typeface="Amazon Ember" panose="020B0603020204020204" pitchFamily="34" charset="0"/>
              </a:rPr>
              <a:t>A AWS não publica uma lista de todos os serviços ou recursos cobertos por um exame de certificação. No entanto, o guia de cada exame tem uma lista dos tópicos e objetivos cobertos no exame. Os guias dos exames podem ser encontrados na página </a:t>
            </a:r>
            <a:r>
              <a:rPr lang="pt-BR" sz="1100" u="sng"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hlinkClick r:id="rId3"/>
              </a:rPr>
              <a:t>Prepare for Your AWS Certification Exam</a:t>
            </a:r>
            <a:r>
              <a:rPr lang="pt-BR" sz="1100" u="none"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(Prepare-se para os exames da AWS Certification)</a:t>
            </a:r>
            <a:r>
              <a:rPr lang="pt-BR" sz="1100" dirty="0">
                <a:latin typeface="Amazon Ember" panose="020B0603020204020204" pitchFamily="34" charset="0"/>
                <a:ea typeface="Amazon Ember" panose="020B0603020204020204" pitchFamily="34" charset="0"/>
                <a:cs typeface="Amazon Ember" panose="020B0603020204020204" pitchFamily="34" charset="0"/>
              </a:rPr>
              <a:t>.</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É necessário atualizar ou renovar sua certificação a cada três anos. Consulte a</a:t>
            </a:r>
            <a:r>
              <a:rPr lang="pt-BR" sz="1100" dirty="0">
                <a:latin typeface="Amazon Ember" panose="020B0603020204020204" pitchFamily="34" charset="0"/>
                <a:ea typeface="Amazon Ember" panose="020B0603020204020204" pitchFamily="34" charset="0"/>
                <a:cs typeface="Amazon Ember" panose="020B0603020204020204" pitchFamily="34" charset="0"/>
                <a:hlinkClick r:id="rId4"/>
              </a:rPr>
              <a:t> página Renovação de certificações da AWS </a:t>
            </a:r>
            <a:r>
              <a:rPr lang="pt-BR" sz="1100" dirty="0">
                <a:latin typeface="Amazon Ember" panose="020B0603020204020204" pitchFamily="34" charset="0"/>
                <a:ea typeface="Amazon Ember" panose="020B0603020204020204" pitchFamily="34" charset="0"/>
                <a:cs typeface="Amazon Ember" panose="020B0603020204020204" pitchFamily="34" charset="0"/>
              </a:rPr>
              <a:t>para obter mais detalhes.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As informações neste slide foram atualizadas em novembro de 2019. No entanto, os exames são atualizados com frequência, e as informações sobre os exames disponíveis e sobre o que cada um deles testa estão sujeitas a alterações.</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Para obter as informações mais recentes sobre os exames da AWS Certification, acesse </a:t>
            </a:r>
            <a:r>
              <a:rPr lang="pt-BR" sz="1100" dirty="0">
                <a:latin typeface="Amazon Ember" panose="020B0603020204020204" pitchFamily="34" charset="0"/>
                <a:ea typeface="Amazon Ember" panose="020B0603020204020204" pitchFamily="34" charset="0"/>
                <a:cs typeface="Amazon Ember" panose="020B0603020204020204" pitchFamily="34" charset="0"/>
                <a:hlinkClick r:id="rId5"/>
              </a:rPr>
              <a:t>https://aws.amazon.com/certification/</a:t>
            </a:r>
            <a:r>
              <a:rPr lang="pt-BR" sz="1100" dirty="0">
                <a:latin typeface="Amazon Ember" panose="020B0603020204020204" pitchFamily="34" charset="0"/>
                <a:ea typeface="Amazon Ember" panose="020B0603020204020204" pitchFamily="34" charset="0"/>
                <a:cs typeface="Amazon Ember" panose="020B0603020204020204" pitchFamily="34" charset="0"/>
              </a:rPr>
              <a:t>.</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2194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Este módulo de introdução ao curso abordará os seguintes tópicos: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Objetivos e visão geral do curso</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Informações sobre os exames da AWS Certification</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Documentação da AWS</a:t>
            </a:r>
          </a:p>
          <a:p>
            <a:pPr marL="0" indent="0" rtl="0">
              <a:spcBef>
                <a:spcPts val="1800"/>
              </a:spcBef>
              <a:buFont typeface="Arial" panose="020B0604020202020204" pitchFamily="34" charset="0"/>
              <a:buNone/>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 módulo é concluído com uma atividade de busca que desafia você a localizar informações na documentação da AWS.</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977207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A </a:t>
            </a:r>
            <a:r>
              <a:rPr lang="pt-BR" sz="1100" b="1">
                <a:latin typeface="Amazon Ember" panose="020B0603020204020204" pitchFamily="34" charset="0"/>
                <a:ea typeface="Amazon Ember" panose="020B0603020204020204" pitchFamily="34" charset="0"/>
                <a:cs typeface="Amazon Ember" panose="020B0603020204020204" pitchFamily="34" charset="0"/>
              </a:rPr>
              <a:t>certificação AWS Certified Cloud Practitioner </a:t>
            </a:r>
            <a:r>
              <a:rPr lang="pt-BR" sz="1100">
                <a:latin typeface="Amazon Ember" panose="020B0603020204020204" pitchFamily="34" charset="0"/>
                <a:ea typeface="Amazon Ember" panose="020B0603020204020204" pitchFamily="34" charset="0"/>
                <a:cs typeface="Amazon Ember" panose="020B0603020204020204" pitchFamily="34" charset="0"/>
              </a:rPr>
              <a:t>serve aos indivíduos em várias funções de nuvem e tecnologia como uma forma de validar seus conhecimentos sobre a Nuvem AWS e aumentar sua credibilidade profissional. O exame aborda quatro aspectos da nuvem: conceitos, segurança, tecnologia e faturamento/definição de preço.</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O AWS Certified Cloud Practitioner</a:t>
            </a:r>
            <a:r>
              <a:rPr lang="pt-BR" sz="1100" b="1">
                <a:latin typeface="Amazon Ember" panose="020B0603020204020204" pitchFamily="34" charset="0"/>
                <a:ea typeface="Amazon Ember" panose="020B0603020204020204" pitchFamily="34" charset="0"/>
                <a:cs typeface="Amazon Ember" panose="020B0603020204020204" pitchFamily="34" charset="0"/>
              </a:rPr>
              <a:t> </a:t>
            </a:r>
            <a:r>
              <a:rPr lang="pt-BR" sz="1100">
                <a:latin typeface="Amazon Ember" panose="020B0603020204020204" pitchFamily="34" charset="0"/>
                <a:ea typeface="Amazon Ember" panose="020B0603020204020204" pitchFamily="34" charset="0"/>
                <a:cs typeface="Amazon Ember" panose="020B0603020204020204" pitchFamily="34" charset="0"/>
              </a:rPr>
              <a:t>é o único exame de certificação da AWS classificado como </a:t>
            </a:r>
            <a:r>
              <a:rPr lang="pt-BR" sz="1100" i="1">
                <a:latin typeface="Amazon Ember" panose="020B0603020204020204" pitchFamily="34" charset="0"/>
                <a:ea typeface="Amazon Ember" panose="020B0603020204020204" pitchFamily="34" charset="0"/>
                <a:cs typeface="Amazon Ember" panose="020B0603020204020204" pitchFamily="34" charset="0"/>
              </a:rPr>
              <a:t>básico</a:t>
            </a:r>
            <a:r>
              <a:rPr lang="pt-BR" sz="1100">
                <a:latin typeface="Amazon Ember" panose="020B0603020204020204" pitchFamily="34" charset="0"/>
                <a:ea typeface="Amazon Ember" panose="020B0603020204020204" pitchFamily="34" charset="0"/>
                <a:cs typeface="Amazon Ember" panose="020B0603020204020204" pitchFamily="34" charset="0"/>
              </a:rPr>
              <a:t> (conforme mostrado no slide anterior). Muitas vezes, é o primeiro exame da AWS que os profissionais de TI fazem.</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Embora este curso, o </a:t>
            </a:r>
            <a:r>
              <a:rPr lang="pt-BR" sz="1100" b="1">
                <a:latin typeface="Amazon Ember" panose="020B0603020204020204" pitchFamily="34" charset="0"/>
                <a:ea typeface="Amazon Ember" panose="020B0603020204020204" pitchFamily="34" charset="0"/>
                <a:cs typeface="Amazon Ember" panose="020B0603020204020204" pitchFamily="34" charset="0"/>
              </a:rPr>
              <a:t>AWS Academy Cloud Foundations,</a:t>
            </a:r>
            <a:r>
              <a:rPr lang="pt-BR" sz="1100">
                <a:latin typeface="Amazon Ember" panose="020B0603020204020204" pitchFamily="34" charset="0"/>
                <a:ea typeface="Amazon Ember" panose="020B0603020204020204" pitchFamily="34" charset="0"/>
                <a:cs typeface="Amazon Ember" panose="020B0603020204020204" pitchFamily="34" charset="0"/>
              </a:rPr>
              <a:t> não conste na lista do Guia do exame AWS Certified Cloud Practitioner como uma das opções de treinamento da AWS recomendadas como preparo para o exame, ele abrange muitos dos tópicos cobertos pelos cursos comerciais da AWS, como AWS Technical Essentials, AWS Business Essentials e AWS Cloud Practitioner Essentials. Portanto, o curso AWS Academy Cloud Foundations que você está fazendo agora é uma boa maneira de se preparar para esse exame.</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en-US" sz="1100" dirty="0">
                <a:latin typeface="Amazon Ember" panose="020B0603020204020204" pitchFamily="34" charset="0"/>
                <a:ea typeface="Amazon Ember" panose="020B0603020204020204" pitchFamily="34" charset="0"/>
                <a:cs typeface="Amazon Ember" panose="020B0603020204020204" pitchFamily="34" charset="0"/>
              </a:rPr>
              <a:t/>
            </a:r>
            <a:br>
              <a:rPr lang="en-US" sz="1100" dirty="0">
                <a:latin typeface="Amazon Ember" panose="020B0603020204020204" pitchFamily="34" charset="0"/>
                <a:ea typeface="Amazon Ember" panose="020B0603020204020204" pitchFamily="34" charset="0"/>
                <a:cs typeface="Amazon Ember" panose="020B0603020204020204" pitchFamily="34" charset="0"/>
              </a:rPr>
            </a:b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074430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Apresentação da Seção </a:t>
            </a:r>
            <a:r>
              <a:rPr lang="pt-BR" sz="1100">
                <a:latin typeface="Amazon Ember" panose="020B0603020204020204" pitchFamily="34" charset="0"/>
                <a:ea typeface="Amazon Ember" panose="020B0603020204020204" pitchFamily="34" charset="0"/>
                <a:cs typeface="Amazon Ember" panose="020B0603020204020204" pitchFamily="34" charset="0"/>
              </a:rPr>
              <a:t>3</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Documentação da AWS.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51681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A AWS fornece documentação abrangente e detalhada sobre cada um de seus serviços. Os guias e as referências de interface de programação de aplicativos (API) são organizados por categoria de serviço.  Também é possível acessar muitos recursos e tutoriais gerais pelas páginas da documentação da AWS.  Os recursos gerais incluem estudos de caso, um glossário completo dos termos da AWS, artigos técnicos, perguntas frequentes, informações sobre o AWS Training and Certification e muito mais.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Além disso, há documentação para cada SDK e toolkit, como a Interface da Linha de Comando da AWS (AWS CLI), as bibliotecas do boto3 para o AWS SDK para Python e muito mais.</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É possível filtrar os </a:t>
            </a:r>
            <a:r>
              <a:rPr lang="pt-BR" sz="1100" b="1">
                <a:latin typeface="Amazon Ember" panose="020B0603020204020204" pitchFamily="34" charset="0"/>
                <a:ea typeface="Amazon Ember" panose="020B0603020204020204" pitchFamily="34" charset="0"/>
                <a:cs typeface="Amazon Ember" panose="020B0603020204020204" pitchFamily="34" charset="0"/>
              </a:rPr>
              <a:t>artigos técnicos e guias da AWS</a:t>
            </a:r>
            <a:r>
              <a:rPr lang="pt-BR" sz="1100">
                <a:latin typeface="Amazon Ember" panose="020B0603020204020204" pitchFamily="34" charset="0"/>
                <a:ea typeface="Amazon Ember" panose="020B0603020204020204" pitchFamily="34" charset="0"/>
                <a:cs typeface="Amazon Ember" panose="020B0603020204020204" pitchFamily="34" charset="0"/>
              </a:rPr>
              <a:t> por produto, categoria ou setor, a fim de encontrar as informações mais relevantes para as suas necessidades.</a:t>
            </a:r>
          </a:p>
        </p:txBody>
      </p:sp>
    </p:spTree>
    <p:extLst>
      <p:ext uri="{BB962C8B-B14F-4D97-AF65-F5344CB8AC3E}">
        <p14:creationId xmlns:p14="http://schemas.microsoft.com/office/powerpoint/2010/main" val="134704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Nesta atividade com instrutor, há um desafio que consiste em acessar as páginas da documentação da AWS e localizar informações específicas.</a:t>
            </a:r>
          </a:p>
        </p:txBody>
      </p:sp>
    </p:spTree>
    <p:extLst>
      <p:ext uri="{BB962C8B-B14F-4D97-AF65-F5344CB8AC3E}">
        <p14:creationId xmlns:p14="http://schemas.microsoft.com/office/powerpoint/2010/main" val="3287606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Que guias e referências existem para o serviço </a:t>
            </a:r>
            <a:r>
              <a:rPr lang="pt-BR" sz="1100" dirty="0" err="1">
                <a:latin typeface="Amazon Ember" panose="020B0603020204020204" pitchFamily="34" charset="0"/>
                <a:ea typeface="Amazon Ember" panose="020B0603020204020204" pitchFamily="34" charset="0"/>
                <a:cs typeface="Amazon Ember" panose="020B0603020204020204" pitchFamily="34" charset="0"/>
              </a:rPr>
              <a:t>Amazon</a:t>
            </a:r>
            <a:r>
              <a:rPr lang="pt-BR" sz="1100" dirty="0">
                <a:latin typeface="Amazon Ember" panose="020B0603020204020204" pitchFamily="34" charset="0"/>
                <a:ea typeface="Amazon Ember" panose="020B0603020204020204" pitchFamily="34" charset="0"/>
                <a:cs typeface="Amazon Ember" panose="020B0603020204020204" pitchFamily="34" charset="0"/>
              </a:rPr>
              <a:t> EC2?</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dirty="0">
                <a:latin typeface="Amazon Ember" panose="020B0603020204020204" pitchFamily="34" charset="0"/>
                <a:ea typeface="Amazon Ember" panose="020B0603020204020204" pitchFamily="34" charset="0"/>
                <a:cs typeface="Amazon Ember" panose="020B0603020204020204" pitchFamily="34" charset="0"/>
              </a:rPr>
              <a:t>Navegue até https://docs.aws.amazon.com e veja se consegue identificar pelo menos seis guias ou referências.</a:t>
            </a:r>
          </a:p>
        </p:txBody>
      </p:sp>
    </p:spTree>
    <p:extLst>
      <p:ext uri="{BB962C8B-B14F-4D97-AF65-F5344CB8AC3E}">
        <p14:creationId xmlns:p14="http://schemas.microsoft.com/office/powerpoint/2010/main" val="159852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Você consegue encontrar a documentação que descreve como criar um bucket do Amazon S3?</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Navegue até https://docs.aws.amazon.com e descubra como navegar até a documentação que fornece essas informações. Prepare-se para discutir suas descobertas com a classe.</a:t>
            </a:r>
          </a:p>
        </p:txBody>
      </p:sp>
    </p:spTree>
    <p:extLst>
      <p:ext uri="{BB962C8B-B14F-4D97-AF65-F5344CB8AC3E}">
        <p14:creationId xmlns:p14="http://schemas.microsoft.com/office/powerpoint/2010/main" val="4149168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Você consegue encontrar um resumo de uma frase do serviço AWS Cloud9?</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A partir de https://docs.aws.amazon.com, veja se consegue encontrar uma página que forneça o resumo. Prepare-se para compartilhar suas descobertas.</a:t>
            </a:r>
          </a:p>
        </p:txBody>
      </p:sp>
    </p:spTree>
    <p:extLst>
      <p:ext uri="{BB962C8B-B14F-4D97-AF65-F5344CB8AC3E}">
        <p14:creationId xmlns:p14="http://schemas.microsoft.com/office/powerpoint/2010/main" val="1456974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latin typeface="Amazon Ember" panose="020B0603020204020204" pitchFamily="34" charset="0"/>
                <a:ea typeface="Amazon Ember" panose="020B0603020204020204" pitchFamily="34" charset="0"/>
                <a:cs typeface="Amazon Ember" panose="020B0603020204020204" pitchFamily="34" charset="0"/>
              </a:rPr>
              <a:t>Que linguagens de programação são compatíveis com a API de serviço do AWS Lambda?</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Navegue até https://docs.aws.amazon.com e descubra como navegar até a documentação que fornece essas informações. Prepare-se para discutir suas descobertas com a classe.</a:t>
            </a:r>
          </a:p>
        </p:txBody>
      </p:sp>
    </p:spTree>
    <p:extLst>
      <p:ext uri="{BB962C8B-B14F-4D97-AF65-F5344CB8AC3E}">
        <p14:creationId xmlns:p14="http://schemas.microsoft.com/office/powerpoint/2010/main" val="3561824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Encontre o tutorial que descreve como executar um aplicativo Hello World sem servidor e, em seguida, percorra as etapas documentadas. Quais dois serviços da AWS o tutorial instrui você a usar?</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a:latin typeface="Amazon Ember" panose="020B0603020204020204" pitchFamily="34" charset="0"/>
                <a:ea typeface="Amazon Ember" panose="020B0603020204020204" pitchFamily="34" charset="0"/>
                <a:cs typeface="Amazon Ember" panose="020B0603020204020204" pitchFamily="34" charset="0"/>
              </a:rPr>
              <a:t>Navegue até https://docs.aws.amazon.com e descubra como navegar até a documentação que fornece essas informações. Prepare-se para discutir suas descobertas com a classe.</a:t>
            </a:r>
          </a:p>
        </p:txBody>
      </p:sp>
    </p:spTree>
    <p:extLst>
      <p:ext uri="{BB962C8B-B14F-4D97-AF65-F5344CB8AC3E}">
        <p14:creationId xmlns:p14="http://schemas.microsoft.com/office/powerpoint/2010/main" val="597712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Agora é hora de repassar o conteúdo e terminar com um resumo do módulo e uma lista de recursos adicionais.</a:t>
            </a:r>
          </a:p>
        </p:txBody>
      </p:sp>
    </p:spTree>
    <p:extLst>
      <p:ext uri="{BB962C8B-B14F-4D97-AF65-F5344CB8AC3E}">
        <p14:creationId xmlns:p14="http://schemas.microsoft.com/office/powerpoint/2010/main" val="119271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None/>
            </a:pPr>
            <a:r>
              <a:rPr lang="pt-BR" sz="1100">
                <a:latin typeface="Amazon Ember" panose="020B0603020204020204" pitchFamily="34" charset="0"/>
                <a:ea typeface="Amazon Ember" panose="020B0603020204020204" pitchFamily="34" charset="0"/>
                <a:cs typeface="Amazon Ember" panose="020B0603020204020204" pitchFamily="34" charset="0"/>
              </a:rPr>
              <a:t>Depois de concluir este módulo, você deverá ser capaz de:</a:t>
            </a:r>
            <a:r>
              <a:rPr lang="en-US" sz="1100" dirty="0">
                <a:latin typeface="Amazon Ember" panose="020B0603020204020204" pitchFamily="34" charset="0"/>
                <a:ea typeface="Amazon Ember" panose="020B0603020204020204" pitchFamily="34" charset="0"/>
                <a:cs typeface="Amazon Ember" panose="020B0603020204020204" pitchFamily="34" charset="0"/>
              </a:rPr>
              <a:t/>
            </a:r>
            <a:br>
              <a:rPr lang="en-US" sz="1100" dirty="0">
                <a:latin typeface="Amazon Ember" panose="020B0603020204020204" pitchFamily="34" charset="0"/>
                <a:ea typeface="Amazon Ember" panose="020B0603020204020204" pitchFamily="34" charset="0"/>
                <a:cs typeface="Amazon Ember" panose="020B0603020204020204" pitchFamily="34" charset="0"/>
              </a:rPr>
            </a:b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a finalidade do curso AWS Academy Cloud Foundations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a estrutura do curso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o processo de certificação da AWS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Navegar pelo site de documentação da AWS</a:t>
            </a:r>
          </a:p>
        </p:txBody>
      </p:sp>
    </p:spTree>
    <p:extLst>
      <p:ext uri="{BB962C8B-B14F-4D97-AF65-F5344CB8AC3E}">
        <p14:creationId xmlns:p14="http://schemas.microsoft.com/office/powerpoint/2010/main" val="854284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Resumindo, neste módulo você aprendeu a:</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a finalidade do curso AWS Academy Cloud Foundations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a estrutura do curso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Reconhecer o processo de certificação da AWS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Navegar pelo site de documentação da AWS</a:t>
            </a:r>
          </a:p>
          <a:p>
            <a:pPr marL="171450" lvl="0" indent="-171450" rtl="0">
              <a:buFont typeface="Arial" panose="020B0604020202020204" pitchFamily="34" charset="0"/>
              <a:buChar cha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988561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latin typeface="Amazon Ember" panose="020B0603020204020204" pitchFamily="34" charset="0"/>
                <a:ea typeface="Amazon Ember" panose="020B0603020204020204" pitchFamily="34" charset="0"/>
                <a:cs typeface="Amazon Ember" panose="020B0603020204020204" pitchFamily="34" charset="0"/>
              </a:rPr>
              <a:t>Os recursos a seguir fornecem mais detalhes sobre os tópicos discutidos neste módulo:</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hlinkClick r:id="rId3"/>
              </a:rPr>
              <a:t>Certificação AWS</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hlinkClick r:id="rId4"/>
              </a:rPr>
              <a:t>AWS Certified Cloud Practitioner</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hlinkClick r:id="rId5"/>
              </a:rPr>
              <a:t>Documentação da AWS</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2211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latin typeface="Amazon Ember" panose="020B0603020204020204" pitchFamily="34" charset="0"/>
                <a:ea typeface="Amazon Ember" panose="020B0603020204020204" pitchFamily="34" charset="0"/>
                <a:cs typeface="Amazon Ember" panose="020B0603020204020204" pitchFamily="34" charset="0"/>
              </a:rPr>
              <a:t>Agradecemos por concluir este módulo.</a:t>
            </a: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95031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Apresentação da Seção 1: Objetivos e visão geral do curso.</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49455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Para começar, é importante</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saber quais são os pré-requisitos para este curso.</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Em primeiro lugar, você deve ter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conhecimento técnico geral de TI</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As habilidades básicas de informática necessárias para obter êxito neste curso incluem o conhecimento de conceitos básicos de computação, gerenciamento de arquivos e boa compreensão da Internet.</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Em segundo lugar, você deve ter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conhecimento empresarial de TI</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Isso inclui saber como a tecnologia da informação é usada </a:t>
            </a:r>
            <a:r>
              <a:rPr lang="pt-BR" sz="1100">
                <a:latin typeface="Amazon Ember" panose="020B0603020204020204" pitchFamily="34" charset="0"/>
                <a:ea typeface="Amazon Ember" panose="020B0603020204020204" pitchFamily="34" charset="0"/>
                <a:cs typeface="Amazon Ember" panose="020B0603020204020204" pitchFamily="34" charset="0"/>
              </a:rPr>
              <a:t>por</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empresas e outras organizações.</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Além disso, para garantir o êxito neste curso, recomendamos que você cumpra os seguintes requisitos:</a:t>
            </a:r>
          </a:p>
          <a:p>
            <a:pPr marL="171450" lvl="0" indent="-171450" rtl="0">
              <a:buFont typeface="Arial" panose="020B0604020202020204" pitchFamily="34" charset="0"/>
              <a:buChar cha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Familiaridade geral com conceitos de computação em nuvem</a:t>
            </a:r>
          </a:p>
          <a:p>
            <a:pPr marL="171450" lvl="0" indent="-171450" rtl="0">
              <a:buFont typeface="Arial" panose="020B0604020202020204" pitchFamily="34" charset="0"/>
              <a:buChar cha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Conhecimento prático de sistemas distribuídos</a:t>
            </a:r>
          </a:p>
          <a:p>
            <a:pPr marL="171450" lvl="0" indent="-171450" rtl="0">
              <a:buFont typeface="Arial" panose="020B0604020202020204" pitchFamily="34" charset="0"/>
              <a:buChar char="•"/>
            </a:pP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Familiaridade com conceitos básicos de rede</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Conhecimento</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prático de arquiteturas multicamada</a:t>
            </a:r>
          </a:p>
          <a:p>
            <a:pPr rtl="0"/>
            <a:endParaRPr lang="en-US" sz="105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57054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indent="0" rtl="0">
              <a:buNone/>
            </a:pPr>
            <a:r>
              <a:rPr lang="pt-BR" sz="1100">
                <a:latin typeface="Amazon Ember" panose="020B0603020204020204" pitchFamily="34" charset="0"/>
                <a:ea typeface="Amazon Ember" panose="020B0603020204020204" pitchFamily="34" charset="0"/>
                <a:cs typeface="Amazon Ember" panose="020B0603020204020204" pitchFamily="34" charset="0"/>
              </a:rPr>
              <a:t>Depois de concluir este curso, você deverá ser capaz de:</a:t>
            </a: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indent="0" rtl="0">
              <a:buNone/>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Definir a Nuvem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Explicar a filosofia de definição de preço da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Identificar os componentes de infraestrutura global da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Descrever as medidas de segurança e conformidade da Nuvem AWS, incluindo o AWS Identity and Access Management (IAM);</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Criar uma AWS Virtual Private Cloud (Amazon VPC);</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Demonstrar quando usar o Amazon Elastic Compute Cloud (EC2), o AWS Lambda e o AWS Elastic Beanstalk;</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Diferenciar o Amazon S3 do Amazon EBS, Amazon EFS e Amazon S3 Glacier;</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Demonstrar quando usar os serviços de banco de dados da AWS, incluindo o Amazon Relational Database Service (RDS), o Amazon DynamoDB, o Amazon Redshift e o Amazon Aurora;</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Explicar os princípios básicos da arquitetura da Nuvem AWS;</a:t>
            </a:r>
          </a:p>
          <a:p>
            <a:pPr marL="171450" lvl="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Explorar os principais conceitos relacionados ao Elastic Load Balancing (ELB), Amazon CloudWatch e Auto Scaling.</a:t>
            </a:r>
          </a:p>
        </p:txBody>
      </p:sp>
    </p:spTree>
    <p:extLst>
      <p:ext uri="{BB962C8B-B14F-4D97-AF65-F5344CB8AC3E}">
        <p14:creationId xmlns:p14="http://schemas.microsoft.com/office/powerpoint/2010/main" val="157936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Para atingir os objetivos do curso, são explorados os seguintes tópicos:</a:t>
            </a:r>
          </a:p>
          <a:p>
            <a:pPr rtl="0"/>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Conceitos de nuvem</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Economia e faturamento da nuvem</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Infraestrutura global da AWS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Segurança na Nuvem AWS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Redes e entrega de conteúdo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Computação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Armazenamento</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Bancos de dados</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Arquitetura de nuvem</a:t>
            </a:r>
          </a:p>
          <a:p>
            <a:pPr marL="171450" indent="-171450" rtl="0">
              <a:buFont typeface="Arial" panose="020B0604020202020204" pitchFamily="34" charset="0"/>
              <a:buChar char="•"/>
            </a:pPr>
            <a:r>
              <a:rPr lang="pt-BR" sz="1100">
                <a:latin typeface="Amazon Ember" panose="020B0603020204020204" pitchFamily="34" charset="0"/>
                <a:ea typeface="Amazon Ember" panose="020B0603020204020204" pitchFamily="34" charset="0"/>
                <a:cs typeface="Amazon Ember" panose="020B0603020204020204" pitchFamily="34" charset="0"/>
              </a:rPr>
              <a:t>Escalabilidade e monitoramento automáticos</a:t>
            </a:r>
          </a:p>
          <a:p>
            <a:pPr marL="171450" indent="-171450" rtl="0">
              <a:buFont typeface="Arial" panose="020B0604020202020204" pitchFamily="34" charset="0"/>
              <a:buChar cha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indent="0" rtl="0">
              <a:lnSpc>
                <a:spcPct val="100000"/>
              </a:lnSpc>
              <a:spcAft>
                <a:spcPts val="1000"/>
              </a:spcAft>
              <a:buFont typeface="Arial" panose="020B0604020202020204" pitchFamily="34" charset="0"/>
              <a:buNone/>
            </a:pPr>
            <a:r>
              <a:rPr lang="pt-BR" sz="1100">
                <a:latin typeface="Amazon Ember" panose="020B0603020204020204" pitchFamily="34" charset="0"/>
                <a:ea typeface="Amazon Ember" panose="020B0603020204020204" pitchFamily="34" charset="0"/>
                <a:cs typeface="Amazon Ember" panose="020B0603020204020204" pitchFamily="34" charset="0"/>
              </a:rPr>
              <a:t>Os próximos dez slides fornecem mais detalhes sobre os subtópicos abordados em cada módulo.</a:t>
            </a:r>
          </a:p>
        </p:txBody>
      </p:sp>
    </p:spTree>
    <p:extLst>
      <p:ext uri="{BB962C8B-B14F-4D97-AF65-F5344CB8AC3E}">
        <p14:creationId xmlns:p14="http://schemas.microsoft.com/office/powerpoint/2010/main" val="205090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a:latin typeface="Amazon Ember" panose="020B0603020204020204" pitchFamily="34" charset="0"/>
                <a:ea typeface="Amazon Ember" panose="020B0603020204020204" pitchFamily="34" charset="0"/>
                <a:cs typeface="Amazon Ember" panose="020B0603020204020204" pitchFamily="34" charset="0"/>
              </a:rPr>
              <a:t>Neste módulo, a </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Seção 1 apresenta a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computação em nuvem</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Na Seção 2, você aprenderá sobre as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vantagens oferecidas pela computação em nuvem</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em relação a um modelo de computação tradicional no local.</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Na Seção 3, você aprenderá sobre o que é a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AWS</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 a ampla variedade de produtos e serviços da AWS. Você se familiarizará com a ideia de que os serviços da AWS foram projetados para trabalhar juntos a fim de criar soluções que atendam aos objetivos empresariais e aos requisitos de tecnologia.</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 módulo é concluído com a Seção 4, que aborda o </a:t>
            </a:r>
            <a:r>
              <a:rPr lang="pt-BR" sz="1100" b="1"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AWS Cloud Adoption Framework</a:t>
            </a:r>
            <a:r>
              <a:rPr lang="pt-BR" sz="1100" kern="12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(AWS CAF). Ele abrange as mudanças fundamentais que precisam ocorrer para que uma organização migre com êxito seu portfólio de TI para a nuvem.</a:t>
            </a:r>
          </a:p>
        </p:txBody>
      </p:sp>
    </p:spTree>
    <p:extLst>
      <p:ext uri="{BB962C8B-B14F-4D97-AF65-F5344CB8AC3E}">
        <p14:creationId xmlns:p14="http://schemas.microsoft.com/office/powerpoint/2010/main" val="108672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 objetivo deste módulo é apresentar as vantagens comerciais de migrar para a nuvem.</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1 descreve os princípios de</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como a AWS define os preços </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dos serviços. Isso inclui o modelo de definição de preço da AWS e uma descrição do </a:t>
            </a:r>
            <a:r>
              <a:rPr lang="pt-BR" sz="1200" u="sng"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hlinkClick r:id="rId3"/>
              </a:rPr>
              <a:t>nível gratuito da AWS</a:t>
            </a:r>
            <a:r>
              <a:rPr lang="pt-BR" sz="1200" u="none"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b="1"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2 descreve o</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custo total de propriedade</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 como os clientes podem reduzir seus custos gerais ao mover serviços de TI para a nuvem. A seção descreve quatro tipos de custos que são reduzidos com o uso da computação em nuvem e fornece exemplos que ilustram cada um desses tipos.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b="1"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 Seção 3 descreve 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faturamento</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e como os clientes podem usar o AWS Organizations para gerenciar seus custos. Também descreve os componentes do painel de faturamento da AWS. Esta seção inclui uma demonstração de como os clientes podem usar o painel para compreender e gerenciar seus custos.</a:t>
            </a:r>
            <a:endParaRPr lang="en-US"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rtl="0"/>
            <a:endParaRPr lang="en-US" sz="1100" dirty="0">
              <a:latin typeface="Amazon Ember" panose="020B0603020204020204" pitchFamily="34" charset="0"/>
              <a:ea typeface="Amazon Ember" panose="020B0603020204020204" pitchFamily="34" charset="0"/>
              <a:cs typeface="Amazon Ember" panose="020B0603020204020204" pitchFamily="34" charset="0"/>
            </a:endParaRPr>
          </a:p>
          <a:p>
            <a:pPr rtl="0"/>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Por fim, a Seção 4 descreve as quatro opções para o </a:t>
            </a:r>
            <a:r>
              <a:rPr lang="pt-BR" sz="1100" b="1"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AWS Technical Support</a:t>
            </a:r>
            <a:r>
              <a:rPr lang="pt-BR" sz="11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Basic Support, Developer Support, Business Support e Enterprise Support. Também inclui uma atividade que ajuda a entender os benefícios de cada opção de suporte.</a:t>
            </a:r>
          </a:p>
        </p:txBody>
      </p:sp>
    </p:spTree>
    <p:extLst>
      <p:ext uri="{BB962C8B-B14F-4D97-AF65-F5344CB8AC3E}">
        <p14:creationId xmlns:p14="http://schemas.microsoft.com/office/powerpoint/2010/main" val="2757098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id="{BE8EE179-7D32-EC44-9957-395A214B62CF}"/>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8" name="Picture 7">
            <a:extLst>
              <a:ext uri="{FF2B5EF4-FFF2-40B4-BE49-F238E27FC236}">
                <a16:creationId xmlns:a16="http://schemas.microsoft.com/office/drawing/2014/main" id="{FD64CDEF-A244-5649-B243-5BDF609659DF}"/>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B49C5B5F-9EDC-CD4D-BA0B-49411FD11BBC}"/>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sp>
        <p:nvSpPr>
          <p:cNvPr id="14" name="Footer Placeholder 4">
            <a:extLst>
              <a:ext uri="{FF2B5EF4-FFF2-40B4-BE49-F238E27FC236}">
                <a16:creationId xmlns:a16="http://schemas.microsoft.com/office/drawing/2014/main" id="{075ED423-869B-CA42-83F6-A40BF01C3EBF}"/>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49A7927A-C274-E848-B9FC-75CF0763AED5}"/>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21" name="Footer Placeholder 4">
            <a:extLst>
              <a:ext uri="{FF2B5EF4-FFF2-40B4-BE49-F238E27FC236}">
                <a16:creationId xmlns:a16="http://schemas.microsoft.com/office/drawing/2014/main" id="{FBF3F200-BB4F-664F-876E-B587463197ED}"/>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23" name="Picture 22">
            <a:extLst>
              <a:ext uri="{FF2B5EF4-FFF2-40B4-BE49-F238E27FC236}">
                <a16:creationId xmlns:a16="http://schemas.microsoft.com/office/drawing/2014/main" id="{C99A9892-B85D-B746-B8F0-8DD0CF1EABE7}"/>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34" name="Picture 33">
            <a:extLst>
              <a:ext uri="{FF2B5EF4-FFF2-40B4-BE49-F238E27FC236}">
                <a16:creationId xmlns:a16="http://schemas.microsoft.com/office/drawing/2014/main" id="{F7CCF82A-4490-0644-8968-C198DF5F3F30}"/>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id="{18DE245B-4FD3-2740-8BED-8269A8D5C217}"/>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FE4A4D56-E7FB-BE4E-A7A1-0A8FD1819058}"/>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8DBCFF47-80C8-FA4F-9A18-B92FA7DC4DF7}"/>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8" name="Slide Number Placeholder 5">
            <a:extLst>
              <a:ext uri="{FF2B5EF4-FFF2-40B4-BE49-F238E27FC236}">
                <a16:creationId xmlns:a16="http://schemas.microsoft.com/office/drawing/2014/main" id="{0BDEF14E-4027-D643-9DE2-F177FE226270}"/>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1" name="Picture 10">
            <a:extLst>
              <a:ext uri="{FF2B5EF4-FFF2-40B4-BE49-F238E27FC236}">
                <a16:creationId xmlns:a16="http://schemas.microsoft.com/office/drawing/2014/main" id="{BE6AEB20-C247-9049-A91B-EA79979980DA}"/>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86437D1-E7F9-2F42-864E-95D935B7DAF8}"/>
              </a:ext>
              <a:ext uri="{C183D7F6-B498-43B3-948B-1728B52AA6E4}">
                <adec:decorative xmlns=""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id="{40DE264E-2087-B647-8F60-282FE0A1DE11}"/>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rtlCol="0">
            <a:normAutofit/>
          </a:bodyPr>
          <a:lstStyle>
            <a:lvl1pPr marL="0" indent="0">
              <a:lnSpc>
                <a:spcPct val="100000"/>
              </a:lnSpc>
              <a:buNone/>
              <a:defRPr sz="1867"/>
            </a:lvl1pPr>
          </a:lstStyle>
          <a:p>
            <a:pPr lvl="0" rtl="0"/>
            <a:r>
              <a:rPr lang="pt-BR"/>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rtlCol="0">
            <a:normAutofit/>
          </a:bodyPr>
          <a:lstStyle>
            <a:lvl1pPr marL="0" indent="0">
              <a:lnSpc>
                <a:spcPct val="100000"/>
              </a:lnSpc>
              <a:buNone/>
              <a:defRPr sz="1867"/>
            </a:lvl1pPr>
          </a:lstStyle>
          <a:p>
            <a:pPr lvl="0" rtl="0"/>
            <a:r>
              <a:rPr lang="pt-BR"/>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rtlCol="0">
            <a:normAutofit/>
          </a:bodyPr>
          <a:lstStyle>
            <a:lvl1pPr marL="0" indent="0">
              <a:lnSpc>
                <a:spcPct val="100000"/>
              </a:lnSpc>
              <a:buNone/>
              <a:defRPr sz="1867"/>
            </a:lvl1pPr>
          </a:lstStyle>
          <a:p>
            <a:pPr lvl="0" rtl="0"/>
            <a:r>
              <a:rPr lang="pt-BR"/>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rtlCol="0">
            <a:normAutofit/>
          </a:bodyPr>
          <a:lstStyle>
            <a:lvl1pPr marL="0" indent="0">
              <a:buNone/>
              <a:defRPr sz="2400"/>
            </a:lvl1pPr>
          </a:lstStyle>
          <a:p>
            <a:pPr lvl="0" rtl="0"/>
            <a:r>
              <a:rPr lang="pt-BR"/>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rtlCol="0">
            <a:noAutofit/>
          </a:bodyPr>
          <a:lstStyle>
            <a:lvl1pPr marL="0" indent="0">
              <a:buNone/>
              <a:defRPr sz="2000" b="0">
                <a:solidFill>
                  <a:schemeClr val="tx1"/>
                </a:solidFill>
              </a:defRPr>
            </a:lvl1pPr>
          </a:lstStyle>
          <a:p>
            <a:pPr lvl="0" rtl="0"/>
            <a:r>
              <a:rPr lang="pt-BR"/>
              <a:t>Click to 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333">
                <a:solidFill>
                  <a:schemeClr val="bg1"/>
                </a:solidFill>
              </a:defRPr>
            </a:lvl1pPr>
          </a:lstStyle>
          <a:p>
            <a:pPr lvl="0" rtl="0"/>
            <a:r>
              <a:rPr lang="pt-BR"/>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333">
                <a:solidFill>
                  <a:schemeClr val="bg1"/>
                </a:solidFill>
              </a:defRPr>
            </a:lvl1pPr>
          </a:lstStyle>
          <a:p>
            <a:pPr lvl="0" rtl="0"/>
            <a:r>
              <a:rPr lang="pt-BR"/>
              <a:t>Click to 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 uri="{C183D7F6-B498-43B3-948B-1728B52AA6E4}">
                <adec:decorative xmlns=""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rtl="0"/>
            <a:r>
              <a:rPr lang="pt-BR" sz="900" dirty="0" smtClean="0">
                <a:solidFill>
                  <a:schemeClr val="bg1"/>
                </a:solidFill>
                <a:latin typeface="Amazon Ember Light" charset="0"/>
                <a:ea typeface="Amazon Ember Light" charset="0"/>
                <a:cs typeface="Amazon Ember Light" charset="0"/>
              </a:rPr>
              <a:t>© 2019 </a:t>
            </a:r>
            <a:r>
              <a:rPr lang="pt-BR" sz="900" dirty="0" err="1" smtClean="0">
                <a:solidFill>
                  <a:schemeClr val="bg1"/>
                </a:solidFill>
                <a:latin typeface="Amazon Ember Light" charset="0"/>
                <a:ea typeface="Amazon Ember Light" charset="0"/>
                <a:cs typeface="Amazon Ember Light" charset="0"/>
              </a:rPr>
              <a:t>Amazon</a:t>
            </a:r>
            <a:r>
              <a:rPr lang="pt-BR" sz="900" dirty="0" smtClean="0">
                <a:solidFill>
                  <a:schemeClr val="bg1"/>
                </a:solidFill>
                <a:latin typeface="Amazon Ember Light" charset="0"/>
                <a:ea typeface="Amazon Ember Light" charset="0"/>
                <a:cs typeface="Amazon Ember Light" charset="0"/>
              </a:rPr>
              <a:t> Web Services, Inc. ou suas afiliadas. Todos os direitos reservados. Este trabalho não pode ser reproduzido ou redistribuído, no todo ou em parte, sem a permissão prévia por escrito da </a:t>
            </a:r>
            <a:r>
              <a:rPr lang="pt-BR" sz="900" dirty="0" err="1" smtClean="0">
                <a:solidFill>
                  <a:schemeClr val="bg1"/>
                </a:solidFill>
                <a:latin typeface="Amazon Ember Light" charset="0"/>
                <a:ea typeface="Amazon Ember Light" charset="0"/>
                <a:cs typeface="Amazon Ember Light" charset="0"/>
              </a:rPr>
              <a:t>Amazon</a:t>
            </a:r>
            <a:r>
              <a:rPr lang="pt-BR" sz="900" dirty="0" smtClean="0">
                <a:solidFill>
                  <a:schemeClr val="bg1"/>
                </a:solidFill>
                <a:latin typeface="Amazon Ember Light" charset="0"/>
                <a:ea typeface="Amazon Ember Light" charset="0"/>
                <a:cs typeface="Amazon Ember Light" charset="0"/>
              </a:rPr>
              <a:t> Web Services, Inc. É proibido copiar, emprestar ou vender para fins comerciais. Para correções ou comentários sobre o curso, envie um e-mail para: </a:t>
            </a:r>
            <a:r>
              <a:rPr lang="pt-BR" sz="900" u="sng" dirty="0" smtClean="0">
                <a:solidFill>
                  <a:schemeClr val="bg1"/>
                </a:solidFill>
                <a:latin typeface="Amazon Ember Light" charset="0"/>
                <a:ea typeface="Amazon Ember Light" charset="0"/>
                <a:cs typeface="Amazon Ember Light" charset="0"/>
              </a:rPr>
              <a:t>aws-course-feedback@amazon.com</a:t>
            </a:r>
            <a:r>
              <a:rPr lang="pt-BR" sz="900" dirty="0" smtClean="0">
                <a:solidFill>
                  <a:schemeClr val="bg1"/>
                </a:solidFill>
                <a:latin typeface="Amazon Ember Light" charset="0"/>
                <a:ea typeface="Amazon Ember Light" charset="0"/>
                <a:cs typeface="Amazon Ember Light" charset="0"/>
              </a:rPr>
              <a:t>. Para todas as outras perguntas, entre em contato conosco em: </a:t>
            </a:r>
            <a:r>
              <a:rPr lang="pt-BR" sz="900" u="sng" dirty="0" smtClean="0">
                <a:solidFill>
                  <a:schemeClr val="bg1"/>
                </a:solidFill>
                <a:latin typeface="Amazon Ember Light" charset="0"/>
                <a:ea typeface="Amazon Ember Light" charset="0"/>
                <a:cs typeface="Amazon Ember Light" charset="0"/>
              </a:rPr>
              <a:t>https://aws.amazon.com/contact-us/aws-training/</a:t>
            </a:r>
            <a:r>
              <a:rPr lang="pt-BR" sz="900" dirty="0" smtClean="0">
                <a:solidFill>
                  <a:schemeClr val="bg1"/>
                </a:solidFill>
                <a:latin typeface="Amazon Ember Light" charset="0"/>
                <a:ea typeface="Amazon Ember Light" charset="0"/>
                <a:cs typeface="Amazon Ember Light" charset="0"/>
              </a:rPr>
              <a:t>. Todas as marcas comerciais pertencem a seus proprietários.</a:t>
            </a:r>
          </a:p>
          <a:p>
            <a:pPr algn="just" rtl="0"/>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7" name="Picture 6">
            <a:extLst>
              <a:ext uri="{FF2B5EF4-FFF2-40B4-BE49-F238E27FC236}">
                <a16:creationId xmlns:a16="http://schemas.microsoft.com/office/drawing/2014/main" id="{91A5F71C-941B-424B-B0F4-B91497513EB8}"/>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
        <p:nvSpPr>
          <p:cNvPr id="6" name="TextBox 5">
            <a:extLst>
              <a:ext uri="{FF2B5EF4-FFF2-40B4-BE49-F238E27FC236}">
                <a16:creationId xmlns:a16="http://schemas.microsoft.com/office/drawing/2014/main" id="{7F32C9FB-A505-8F4E-99FC-1B161C930668}"/>
              </a:ext>
            </a:extLst>
          </p:cNvPr>
          <p:cNvSpPr txBox="1"/>
          <p:nvPr userDrawn="1"/>
        </p:nvSpPr>
        <p:spPr>
          <a:xfrm>
            <a:off x="576368" y="6242239"/>
            <a:ext cx="8921913" cy="646331"/>
          </a:xfrm>
          <a:prstGeom prst="rect">
            <a:avLst/>
          </a:prstGeom>
          <a:noFill/>
        </p:spPr>
        <p:txBody>
          <a:bodyPr wrap="square" rtlCol="0">
            <a:noAutofit/>
          </a:bodyPr>
          <a:lstStyle/>
          <a:p>
            <a:pPr algn="just" rtl="0"/>
            <a:endParaRPr lang="en-US" sz="900" dirty="0"/>
          </a:p>
        </p:txBody>
      </p:sp>
    </p:spTree>
    <p:custDataLst>
      <p:tags r:id="rId1"/>
    </p:custDataLst>
    <p:extLst>
      <p:ext uri="{BB962C8B-B14F-4D97-AF65-F5344CB8AC3E}">
        <p14:creationId xmlns:p14="http://schemas.microsoft.com/office/powerpoint/2010/main" val="25810851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 uri="{C183D7F6-B498-43B3-948B-1728B52AA6E4}">
                <adec:decorative xmlns=""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r>
              <a:rPr lang="pt-BR"/>
              <a:t>© 2019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 uri="{C183D7F6-B498-43B3-948B-1728B52AA6E4}">
                <adec:decorative xmlns="" xmlns:adec="http://schemas.microsoft.com/office/drawing/2017/decorative" val="1"/>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9" name="Picture 8">
            <a:extLst>
              <a:ext uri="{FF2B5EF4-FFF2-40B4-BE49-F238E27FC236}">
                <a16:creationId xmlns:a16="http://schemas.microsoft.com/office/drawing/2014/main" id="{280E0825-B265-3846-8BB3-B9ECFCCA9B2D}"/>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 uri="{C183D7F6-B498-43B3-948B-1728B52AA6E4}">
                <adec:decorative xmlns=""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7" name="Picture 6">
            <a:extLst>
              <a:ext uri="{FF2B5EF4-FFF2-40B4-BE49-F238E27FC236}">
                <a16:creationId xmlns:a16="http://schemas.microsoft.com/office/drawing/2014/main" id="{18DE245B-4FD3-2740-8BED-8269A8D5C217}"/>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id="{0BDEF14E-4027-D643-9DE2-F177FE226270}"/>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BF6D2BA4-6287-854B-A5A3-81A95726CF44}"/>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2" name="Footer Placeholder 4">
            <a:extLst>
              <a:ext uri="{FF2B5EF4-FFF2-40B4-BE49-F238E27FC236}">
                <a16:creationId xmlns:a16="http://schemas.microsoft.com/office/drawing/2014/main" id="{EAED9FF8-3030-4E4D-ADC0-FA2315FD54F2}"/>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4" name="Picture 13">
            <a:extLst>
              <a:ext uri="{FF2B5EF4-FFF2-40B4-BE49-F238E27FC236}">
                <a16:creationId xmlns:a16="http://schemas.microsoft.com/office/drawing/2014/main" id="{BCD2DB21-CEFB-4A4D-B8DA-776FFE4E65ED}"/>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
        <p:nvSpPr>
          <p:cNvPr id="10" name="Footer Placeholder 4">
            <a:extLst>
              <a:ext uri="{FF2B5EF4-FFF2-40B4-BE49-F238E27FC236}">
                <a16:creationId xmlns:a16="http://schemas.microsoft.com/office/drawing/2014/main" id="{6552EEA6-13B7-F947-9C14-50FE89679658}"/>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6" name="Picture 15">
            <a:extLst>
              <a:ext uri="{FF2B5EF4-FFF2-40B4-BE49-F238E27FC236}">
                <a16:creationId xmlns:a16="http://schemas.microsoft.com/office/drawing/2014/main" id="{503D402F-215B-FB47-825A-3E2774C59C1B}"/>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Click to edit Master text styles</a:t>
            </a:r>
          </a:p>
        </p:txBody>
      </p:sp>
      <p:sp>
        <p:nvSpPr>
          <p:cNvPr id="10" name="Footer Placeholder 4">
            <a:extLst>
              <a:ext uri="{FF2B5EF4-FFF2-40B4-BE49-F238E27FC236}">
                <a16:creationId xmlns:a16="http://schemas.microsoft.com/office/drawing/2014/main" id="{99B9B80A-7CBE-8F4D-B2B0-66F7C285B4DD}"/>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pic>
        <p:nvPicPr>
          <p:cNvPr id="15" name="Picture 14">
            <a:extLst>
              <a:ext uri="{FF2B5EF4-FFF2-40B4-BE49-F238E27FC236}">
                <a16:creationId xmlns:a16="http://schemas.microsoft.com/office/drawing/2014/main" id="{2D28D2B2-887B-C449-B54F-A6016CBDBCB1}"/>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6" name="Slide Number Placeholder 5">
            <a:extLst>
              <a:ext uri="{FF2B5EF4-FFF2-40B4-BE49-F238E27FC236}">
                <a16:creationId xmlns:a16="http://schemas.microsoft.com/office/drawing/2014/main" id="{5FCD72AE-1203-5947-A950-5866F5412B3B}"/>
              </a:ext>
              <a:ext uri="{C183D7F6-B498-43B3-948B-1728B52AA6E4}">
                <adec:decorative xmlns="" xmlns:adec="http://schemas.microsoft.com/office/drawing/2017/decorative" val="1"/>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 uri="{C183D7F6-B498-43B3-948B-1728B52AA6E4}">
                <adec:decorative xmlns="" xmlns:adec="http://schemas.microsoft.com/office/drawing/2017/decorative" val="1"/>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2019 Amazon Web Services, Inc. or its Affiliates. All rights reserved.</a:t>
            </a:r>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4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4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0.xml.rels><?xml version="1.0" encoding="UTF-8" standalone="yes"?>
<Relationships xmlns="http://schemas.openxmlformats.org/package/2006/relationships"><Relationship Id="rId8" Type="http://schemas.openxmlformats.org/officeDocument/2006/relationships/hyperlink" Target="https://www.aws.training/" TargetMode="External"/><Relationship Id="rId3" Type="http://schemas.openxmlformats.org/officeDocument/2006/relationships/notesSlide" Target="../notesSlides/notesSlide20.xml"/><Relationship Id="rId7" Type="http://schemas.openxmlformats.org/officeDocument/2006/relationships/hyperlink" Target="https://aws.amazon.com/training/path-cloudpractitioner/" TargetMode="External"/><Relationship Id="rId2" Type="http://schemas.openxmlformats.org/officeDocument/2006/relationships/slideLayout" Target="../slideLayouts/slideLayout5.xml"/><Relationship Id="rId1" Type="http://schemas.openxmlformats.org/officeDocument/2006/relationships/tags" Target="../tags/tag45.xml"/><Relationship Id="rId6" Type="http://schemas.openxmlformats.org/officeDocument/2006/relationships/hyperlink" Target="https://d1.awsstatic.com/training-and-certification/Docs%20-%20Cloud%20Practitioner/AWS%20Certified%20Cloud%20Practioner_Sample%20Questions_v1.1_FINAL.PDF" TargetMode="External"/><Relationship Id="rId5" Type="http://schemas.openxmlformats.org/officeDocument/2006/relationships/hyperlink" Target="https://d1.awsstatic.com/training-and-certification/Docs%20-%20Cloud%20Practitioner/AWS_Certified_Cloud_Practitioner-Exam_Guide_EN_v1.6.pdf" TargetMode="External"/><Relationship Id="rId4" Type="http://schemas.openxmlformats.org/officeDocument/2006/relationships/hyperlink" Target="https://aws.amazon.com/certification/certified-cloud-practitioner/" TargetMode="External"/><Relationship Id="rId9"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2.xml.rels><?xml version="1.0" encoding="UTF-8" standalone="yes"?>
<Relationships xmlns="http://schemas.openxmlformats.org/package/2006/relationships"><Relationship Id="rId8" Type="http://schemas.openxmlformats.org/officeDocument/2006/relationships/hyperlink" Target="https://d0.awsstatic.com/whitepapers/aws_pricing_overview.pdf" TargetMode="External"/><Relationship Id="rId3" Type="http://schemas.openxmlformats.org/officeDocument/2006/relationships/notesSlide" Target="../notesSlides/notesSlide22.xml"/><Relationship Id="rId7" Type="http://schemas.openxmlformats.org/officeDocument/2006/relationships/hyperlink" Target="https://d1.awsstatic.com/whitepapers/AWS_Cloud_Best_Practices.pdf" TargetMode="External"/><Relationship Id="rId2" Type="http://schemas.openxmlformats.org/officeDocument/2006/relationships/slideLayout" Target="../slideLayouts/slideLayout5.xml"/><Relationship Id="rId1" Type="http://schemas.openxmlformats.org/officeDocument/2006/relationships/tags" Target="../tags/tag47.xml"/><Relationship Id="rId6" Type="http://schemas.openxmlformats.org/officeDocument/2006/relationships/hyperlink" Target="https://d0.awsstatic.com/whitepapers/aws-overview.pdf" TargetMode="External"/><Relationship Id="rId5" Type="http://schemas.openxmlformats.org/officeDocument/2006/relationships/hyperlink" Target="https://aws.amazon.com/whitepapers/" TargetMode="External"/><Relationship Id="rId4" Type="http://schemas.openxmlformats.org/officeDocument/2006/relationships/hyperlink" Target="https://docs.aws.amazon.com/" TargetMode="External"/><Relationship Id="rId9" Type="http://schemas.openxmlformats.org/officeDocument/2006/relationships/hyperlink" Target="https://media.amazonwebservices.com/AWS_TCO_Web_Applications.pdf"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48.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docs.aws.amazon.com/"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49.xml"/><Relationship Id="rId4" Type="http://schemas.openxmlformats.org/officeDocument/2006/relationships/hyperlink" Target="https://docs.aws.amazon.com/ec2/?id=docs_gateway"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50.xml"/><Relationship Id="rId5" Type="http://schemas.openxmlformats.org/officeDocument/2006/relationships/hyperlink" Target="https://docs.aws.amazon.com/" TargetMode="External"/><Relationship Id="rId4" Type="http://schemas.openxmlformats.org/officeDocument/2006/relationships/hyperlink" Target="https://docs.aws.amazon.com/AmazonS3/latest/gsg/CreatingABucket.htm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51.xml"/><Relationship Id="rId4" Type="http://schemas.openxmlformats.org/officeDocument/2006/relationships/hyperlink" Target="https://docs.aws.amazon.com/cloud9/?id=docs_gateway"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hyperlink" Target="https://docs.aws.amazon.com/lambda/latest/dg/gettingstarted-tools.html"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53.xml"/><Relationship Id="rId4" Type="http://schemas.openxmlformats.org/officeDocument/2006/relationships/hyperlink" Target="https://aws.amazon.com/getting-started/tutorials/run-serverless-code/"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56.xml"/><Relationship Id="rId6" Type="http://schemas.openxmlformats.org/officeDocument/2006/relationships/hyperlink" Target="https://docs.aws.amazon.com/" TargetMode="External"/><Relationship Id="rId5" Type="http://schemas.openxmlformats.org/officeDocument/2006/relationships/hyperlink" Target="https://aws.amazon.com/certification/certified-cloud-practitioner/" TargetMode="External"/><Relationship Id="rId4" Type="http://schemas.openxmlformats.org/officeDocument/2006/relationships/hyperlink" Target="https://aws.amazon.com/certification/"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3.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E7376-22E1-144B-A159-CC0714A9EC78}"/>
              </a:ext>
            </a:extLst>
          </p:cNvPr>
          <p:cNvSpPr>
            <a:spLocks noGrp="1"/>
          </p:cNvSpPr>
          <p:nvPr>
            <p:ph type="body" sz="quarter" idx="10"/>
          </p:nvPr>
        </p:nvSpPr>
        <p:spPr>
          <a:xfrm>
            <a:off x="419099" y="2554356"/>
            <a:ext cx="10715065" cy="488498"/>
          </a:xfrm>
        </p:spPr>
        <p:txBody>
          <a:bodyPr rtlCol="0">
            <a:normAutofit fontScale="85000" lnSpcReduction="10000"/>
          </a:bodyPr>
          <a:lstStyle/>
          <a:p>
            <a:pPr rtl="0"/>
            <a:r>
              <a:rPr lang="pt-BR" dirty="0"/>
              <a:t>AWS </a:t>
            </a:r>
            <a:r>
              <a:rPr lang="pt-BR" dirty="0" err="1"/>
              <a:t>Academy</a:t>
            </a:r>
            <a:r>
              <a:rPr lang="pt-BR" dirty="0"/>
              <a:t> </a:t>
            </a:r>
            <a:r>
              <a:rPr lang="pt-BR" dirty="0" err="1"/>
              <a:t>Cloud</a:t>
            </a:r>
            <a:r>
              <a:rPr lang="pt-BR" dirty="0"/>
              <a:t> </a:t>
            </a:r>
            <a:r>
              <a:rPr lang="pt-BR" dirty="0" err="1"/>
              <a:t>Foundations</a:t>
            </a:r>
            <a:r>
              <a:rPr lang="pt-BR" dirty="0"/>
              <a:t> (Fundamentos de nuvem da AWS </a:t>
            </a:r>
            <a:r>
              <a:rPr lang="pt-BR" dirty="0" err="1"/>
              <a:t>Academy</a:t>
            </a:r>
            <a:r>
              <a:rPr lang="pt-BR" dirty="0"/>
              <a:t>)</a:t>
            </a:r>
          </a:p>
        </p:txBody>
      </p:sp>
      <p:sp>
        <p:nvSpPr>
          <p:cNvPr id="6" name="Title 5"/>
          <p:cNvSpPr>
            <a:spLocks noGrp="1"/>
          </p:cNvSpPr>
          <p:nvPr>
            <p:ph type="title"/>
          </p:nvPr>
        </p:nvSpPr>
        <p:spPr/>
        <p:txBody>
          <a:bodyPr rtlCol="0"/>
          <a:lstStyle/>
          <a:p>
            <a:pPr rtl="0"/>
            <a:r>
              <a:rPr lang="pt-BR" sz="5400">
                <a:latin typeface="+mn-lt"/>
              </a:rPr>
              <a:t>Introdução ao curso</a:t>
            </a:r>
            <a:endParaRPr lang="en-US" sz="2400" dirty="0">
              <a:latin typeface="+mn-lt"/>
            </a:endParaRPr>
          </a:p>
        </p:txBody>
      </p:sp>
      <p:sp>
        <p:nvSpPr>
          <p:cNvPr id="3" name="TextBox 2">
            <a:extLst>
              <a:ext uri="{FF2B5EF4-FFF2-40B4-BE49-F238E27FC236}">
                <a16:creationId xmlns:a16="http://schemas.microsoft.com/office/drawing/2014/main" id="{F2840A21-059C-6945-A2B2-1963067BEF52}"/>
              </a:ext>
            </a:extLst>
          </p:cNvPr>
          <p:cNvSpPr txBox="1"/>
          <p:nvPr/>
        </p:nvSpPr>
        <p:spPr>
          <a:xfrm>
            <a:off x="251790" y="6480313"/>
            <a:ext cx="5611127" cy="230832"/>
          </a:xfrm>
          <a:prstGeom prst="rect">
            <a:avLst/>
          </a:prstGeom>
          <a:noFill/>
        </p:spPr>
        <p:txBody>
          <a:bodyPr wrap="square" rtlCol="0">
            <a:spAutoFit/>
          </a:bodyPr>
          <a:lstStyle/>
          <a:p>
            <a:pPr rtl="0"/>
            <a:r>
              <a:rPr lang="pt-BR" sz="900" b="0" i="0" dirty="0">
                <a:solidFill>
                  <a:schemeClr val="bg1"/>
                </a:solidFill>
                <a:latin typeface="Amazon Ember Light" charset="0"/>
                <a:ea typeface="Amazon Ember Light" charset="0"/>
                <a:cs typeface="Amazon Ember Light" charset="0"/>
              </a:rPr>
              <a:t>© 2019, </a:t>
            </a:r>
            <a:r>
              <a:rPr lang="pt-BR" sz="900" b="0" i="0" dirty="0" err="1">
                <a:solidFill>
                  <a:schemeClr val="bg1"/>
                </a:solidFill>
                <a:latin typeface="Amazon Ember Light" charset="0"/>
                <a:ea typeface="Amazon Ember Light" charset="0"/>
                <a:cs typeface="Amazon Ember Light" charset="0"/>
              </a:rPr>
              <a:t>Amazon</a:t>
            </a:r>
            <a:r>
              <a:rPr lang="pt-BR" sz="900" b="0" i="0" dirty="0">
                <a:solidFill>
                  <a:schemeClr val="bg1"/>
                </a:solidFill>
                <a:latin typeface="Amazon Ember Light" charset="0"/>
                <a:ea typeface="Amazon Ember Light" charset="0"/>
                <a:cs typeface="Amazon Ember Light" charset="0"/>
              </a:rPr>
              <a:t> Web Services, Inc. ou suas afiliadas. Todos os direitos reservados.</a:t>
            </a:r>
          </a:p>
        </p:txBody>
      </p:sp>
    </p:spTree>
    <p:custDataLst>
      <p:tags r:id="rId1"/>
    </p:custDataLst>
    <p:extLst>
      <p:ext uri="{BB962C8B-B14F-4D97-AF65-F5344CB8AC3E}">
        <p14:creationId xmlns:p14="http://schemas.microsoft.com/office/powerpoint/2010/main" val="846808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9520316" cy="779463"/>
          </a:xfrm>
        </p:spPr>
        <p:txBody>
          <a:bodyPr rtlCol="0">
            <a:noAutofit/>
          </a:bodyPr>
          <a:lstStyle/>
          <a:p>
            <a:pPr rtl="0"/>
            <a:r>
              <a:rPr lang="pt-BR" sz="3600"/>
              <a:t>Módulo 3: Visão geral da infraestrutura global da AWS</a:t>
            </a:r>
          </a:p>
        </p:txBody>
      </p:sp>
      <p:sp>
        <p:nvSpPr>
          <p:cNvPr id="8" name="Content Placeholder 7">
            <a:extLst>
              <a:ext uri="{FF2B5EF4-FFF2-40B4-BE49-F238E27FC236}">
                <a16:creationId xmlns:a16="http://schemas.microsoft.com/office/drawing/2014/main" id="{4711A507-D85E-B247-BD63-4240EE8282C2}"/>
              </a:ext>
            </a:extLst>
          </p:cNvPr>
          <p:cNvSpPr>
            <a:spLocks noGrp="1"/>
          </p:cNvSpPr>
          <p:nvPr>
            <p:ph idx="1"/>
          </p:nvPr>
        </p:nvSpPr>
        <p:spPr/>
        <p:txBody>
          <a:bodyPr rtlCol="0"/>
          <a:lstStyle/>
          <a:p>
            <a:pPr marL="0" indent="0" rtl="0">
              <a:buNone/>
            </a:pPr>
            <a:r>
              <a:rPr lang="pt-BR" sz="3200"/>
              <a:t>Seções do módulo:</a:t>
            </a:r>
          </a:p>
          <a:p>
            <a:pPr rtl="0"/>
            <a:r>
              <a:rPr lang="pt-BR"/>
              <a:t>Infraestrutura global da AWS</a:t>
            </a:r>
          </a:p>
          <a:p>
            <a:pPr rtl="0"/>
            <a:r>
              <a:rPr lang="pt-BR"/>
              <a:t>Visão geral dos serviços e das categorias de serviços da AWS</a:t>
            </a:r>
          </a:p>
          <a:p>
            <a:pPr rtl="0"/>
            <a:endParaRPr lang="en-US" dirty="0"/>
          </a:p>
        </p:txBody>
      </p:sp>
      <p:pic>
        <p:nvPicPr>
          <p:cNvPr id="10" name="Picture 9">
            <a:extLst>
              <a:ext uri="{FF2B5EF4-FFF2-40B4-BE49-F238E27FC236}">
                <a16:creationId xmlns:a16="http://schemas.microsoft.com/office/drawing/2014/main" id="{7EFA1783-3B1A-6249-9E80-5F8E9E18678B}"/>
              </a:ex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10332720" y="1554480"/>
            <a:ext cx="1313520" cy="1280160"/>
          </a:xfrm>
          <a:prstGeom prst="rect">
            <a:avLst/>
          </a:prstGeom>
        </p:spPr>
      </p:pic>
      <p:sp>
        <p:nvSpPr>
          <p:cNvPr id="5" name="Footer Placeholder 4">
            <a:extLst>
              <a:ext uri="{FF2B5EF4-FFF2-40B4-BE49-F238E27FC236}">
                <a16:creationId xmlns:a16="http://schemas.microsoft.com/office/drawing/2014/main" id="{A866BD90-6786-4D4B-99E5-A051E3723609}"/>
              </a:ext>
              <a:ext uri="{C183D7F6-B498-43B3-948B-1728B52AA6E4}">
                <adec:decorative xmlns="" xmlns:adec="http://schemas.microsoft.com/office/drawing/2017/decorative" val="1"/>
              </a:ext>
            </a:extLst>
          </p:cNvPr>
          <p:cNvSpPr>
            <a:spLocks noGrp="1"/>
          </p:cNvSpPr>
          <p:nvPr>
            <p:ph type="ftr" sz="quarter" idx="3"/>
          </p:nvPr>
        </p:nvSpPr>
        <p:spPr>
          <a:xfrm>
            <a:off x="419100" y="6356350"/>
            <a:ext cx="6928757"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4" name="Slide Number Placeholder 3">
            <a:extLst>
              <a:ext uri="{FF2B5EF4-FFF2-40B4-BE49-F238E27FC236}">
                <a16:creationId xmlns:a16="http://schemas.microsoft.com/office/drawing/2014/main" id="{D9F3BA0B-5E68-B84E-889F-96C5987A0707}"/>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10</a:t>
            </a:fld>
            <a:endParaRPr lang="en-US" dirty="0"/>
          </a:p>
        </p:txBody>
      </p:sp>
    </p:spTree>
    <p:custDataLst>
      <p:tags r:id="rId1"/>
    </p:custDataLst>
    <p:extLst>
      <p:ext uri="{BB962C8B-B14F-4D97-AF65-F5344CB8AC3E}">
        <p14:creationId xmlns:p14="http://schemas.microsoft.com/office/powerpoint/2010/main" val="3324977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8905461" cy="779463"/>
          </a:xfrm>
        </p:spPr>
        <p:txBody>
          <a:bodyPr rtlCol="0">
            <a:noAutofit/>
          </a:bodyPr>
          <a:lstStyle/>
          <a:p>
            <a:pPr rtl="0"/>
            <a:r>
              <a:rPr lang="pt-BR" sz="4000"/>
              <a:t>Módulo 4: </a:t>
            </a:r>
            <a:r>
              <a:rPr lang="pt-BR"/>
              <a:t>Segurança na Nuvem</a:t>
            </a:r>
            <a:r>
              <a:rPr lang="pt-BR" sz="4000"/>
              <a:t> AWS</a:t>
            </a:r>
            <a:endParaRPr lang="en-US" sz="4000" dirty="0"/>
          </a:p>
        </p:txBody>
      </p:sp>
      <p:sp>
        <p:nvSpPr>
          <p:cNvPr id="7" name="Content Placeholder 6">
            <a:extLst>
              <a:ext uri="{FF2B5EF4-FFF2-40B4-BE49-F238E27FC236}">
                <a16:creationId xmlns:a16="http://schemas.microsoft.com/office/drawing/2014/main" id="{A2132D3D-56E5-CA49-AE8A-C99BAE9942E8}"/>
              </a:ext>
            </a:extLst>
          </p:cNvPr>
          <p:cNvSpPr>
            <a:spLocks noGrp="1"/>
          </p:cNvSpPr>
          <p:nvPr>
            <p:ph idx="1"/>
          </p:nvPr>
        </p:nvSpPr>
        <p:spPr/>
        <p:txBody>
          <a:bodyPr rtlCol="0"/>
          <a:lstStyle/>
          <a:p>
            <a:pPr marL="0" indent="0" rtl="0">
              <a:buNone/>
            </a:pPr>
            <a:r>
              <a:rPr lang="pt-BR" sz="3200">
                <a:latin typeface="+mn-lt"/>
              </a:rPr>
              <a:t>Seções do módulo:</a:t>
            </a:r>
          </a:p>
          <a:p>
            <a:pPr rtl="0"/>
            <a:r>
              <a:rPr lang="pt-BR">
                <a:latin typeface="+mn-lt"/>
              </a:rPr>
              <a:t>Modelo de responsabilidade compartilhada da AWS</a:t>
            </a:r>
          </a:p>
          <a:p>
            <a:pPr marL="0" indent="0" rtl="0">
              <a:buNone/>
            </a:pPr>
            <a:r>
              <a:rPr lang="pt-BR">
                <a:latin typeface="+mn-lt"/>
              </a:rPr>
              <a:t>• AWS Identity and Access Management (IAM)</a:t>
            </a:r>
          </a:p>
          <a:p>
            <a:pPr marL="0" indent="0" rtl="0">
              <a:buNone/>
            </a:pPr>
            <a:r>
              <a:rPr lang="pt-BR">
                <a:latin typeface="+mn-lt"/>
              </a:rPr>
              <a:t>• Proteção de novas contas da AWS</a:t>
            </a:r>
          </a:p>
          <a:p>
            <a:pPr marL="0" indent="0" rtl="0">
              <a:buNone/>
            </a:pPr>
            <a:r>
              <a:rPr lang="pt-BR">
                <a:latin typeface="+mn-lt"/>
              </a:rPr>
              <a:t>• Proteção de contas</a:t>
            </a:r>
          </a:p>
          <a:p>
            <a:pPr marL="0" indent="0" rtl="0">
              <a:buNone/>
            </a:pPr>
            <a:r>
              <a:rPr lang="pt-BR">
                <a:latin typeface="+mn-lt"/>
              </a:rPr>
              <a:t>• Proteção de dados na AWS</a:t>
            </a:r>
          </a:p>
          <a:p>
            <a:pPr marL="0" indent="0" rtl="0">
              <a:buNone/>
            </a:pPr>
            <a:r>
              <a:rPr lang="pt-BR">
                <a:latin typeface="+mn-lt"/>
              </a:rPr>
              <a:t>• Garantia da conformidade</a:t>
            </a:r>
          </a:p>
          <a:p>
            <a:pPr marL="0" indent="0" rtl="0">
              <a:buNone/>
            </a:pPr>
            <a:endParaRPr lang="en-US" dirty="0"/>
          </a:p>
        </p:txBody>
      </p:sp>
      <p:pic>
        <p:nvPicPr>
          <p:cNvPr id="8" name="Picture 7">
            <a:extLst>
              <a:ext uri="{FF2B5EF4-FFF2-40B4-BE49-F238E27FC236}">
                <a16:creationId xmlns:a16="http://schemas.microsoft.com/office/drawing/2014/main" id="{13D18818-D6E3-9448-B23E-4018943C2AF4}"/>
              </a:ex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10332720" y="1554480"/>
            <a:ext cx="1383607" cy="1280160"/>
          </a:xfrm>
          <a:prstGeom prst="rect">
            <a:avLst/>
          </a:prstGeom>
        </p:spPr>
      </p:pic>
      <p:sp>
        <p:nvSpPr>
          <p:cNvPr id="5" name="Footer Placeholder 4">
            <a:extLst>
              <a:ext uri="{FF2B5EF4-FFF2-40B4-BE49-F238E27FC236}">
                <a16:creationId xmlns:a16="http://schemas.microsoft.com/office/drawing/2014/main" id="{9316F10A-B75E-FB4B-BB2C-64C5527E155B}"/>
              </a:ext>
              <a:ext uri="{C183D7F6-B498-43B3-948B-1728B52AA6E4}">
                <adec:decorative xmlns="" xmlns:adec="http://schemas.microsoft.com/office/drawing/2017/decorative" val="1"/>
              </a:ext>
            </a:extLst>
          </p:cNvPr>
          <p:cNvSpPr>
            <a:spLocks noGrp="1"/>
          </p:cNvSpPr>
          <p:nvPr>
            <p:ph type="ftr" sz="quarter" idx="3"/>
          </p:nvPr>
        </p:nvSpPr>
        <p:spPr>
          <a:xfrm>
            <a:off x="419100" y="6356350"/>
            <a:ext cx="4762500"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4" name="Slide Number Placeholder 3">
            <a:extLst>
              <a:ext uri="{FF2B5EF4-FFF2-40B4-BE49-F238E27FC236}">
                <a16:creationId xmlns:a16="http://schemas.microsoft.com/office/drawing/2014/main" id="{00259563-1726-3542-B98B-88FF6904ACDB}"/>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11</a:t>
            </a:fld>
            <a:endParaRPr lang="en-US" dirty="0"/>
          </a:p>
        </p:txBody>
      </p:sp>
    </p:spTree>
    <p:custDataLst>
      <p:tags r:id="rId1"/>
    </p:custDataLst>
    <p:extLst>
      <p:ext uri="{BB962C8B-B14F-4D97-AF65-F5344CB8AC3E}">
        <p14:creationId xmlns:p14="http://schemas.microsoft.com/office/powerpoint/2010/main" val="4052427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9048336" cy="779463"/>
          </a:xfrm>
        </p:spPr>
        <p:txBody>
          <a:bodyPr rtlCol="0">
            <a:normAutofit fontScale="90000"/>
          </a:bodyPr>
          <a:lstStyle/>
          <a:p>
            <a:pPr rtl="0"/>
            <a:r>
              <a:rPr lang="pt-BR" sz="4000"/>
              <a:t>Módulo 5:</a:t>
            </a:r>
            <a:r>
              <a:rPr lang="pt-BR"/>
              <a:t> Redes e entrega de conteúdo</a:t>
            </a:r>
            <a:endParaRPr lang="en-US" sz="4000" dirty="0"/>
          </a:p>
        </p:txBody>
      </p:sp>
      <p:sp>
        <p:nvSpPr>
          <p:cNvPr id="8" name="Content Placeholder 7">
            <a:extLst>
              <a:ext uri="{FF2B5EF4-FFF2-40B4-BE49-F238E27FC236}">
                <a16:creationId xmlns:a16="http://schemas.microsoft.com/office/drawing/2014/main" id="{C7318B9F-18F4-E543-BCAA-75A7EE4B282C}"/>
              </a:ext>
            </a:extLst>
          </p:cNvPr>
          <p:cNvSpPr>
            <a:spLocks noGrp="1"/>
          </p:cNvSpPr>
          <p:nvPr>
            <p:ph idx="1"/>
          </p:nvPr>
        </p:nvSpPr>
        <p:spPr/>
        <p:txBody>
          <a:bodyPr rtlCol="0"/>
          <a:lstStyle/>
          <a:p>
            <a:pPr marL="0" indent="0" rtl="0">
              <a:buNone/>
            </a:pPr>
            <a:r>
              <a:rPr lang="pt-BR" sz="3200"/>
              <a:t>Seções do módulo:</a:t>
            </a:r>
            <a:endParaRPr lang="en-US" dirty="0"/>
          </a:p>
          <a:p>
            <a:pPr rtl="0"/>
            <a:r>
              <a:rPr lang="pt-BR"/>
              <a:t>Noções básicas de redes</a:t>
            </a:r>
          </a:p>
          <a:p>
            <a:pPr rtl="0"/>
            <a:r>
              <a:rPr lang="pt-BR"/>
              <a:t>Amazon VPC</a:t>
            </a:r>
          </a:p>
          <a:p>
            <a:pPr rtl="0"/>
            <a:r>
              <a:rPr lang="pt-BR"/>
              <a:t>Redes da VPC</a:t>
            </a:r>
          </a:p>
          <a:p>
            <a:pPr rtl="0"/>
            <a:r>
              <a:rPr lang="pt-BR"/>
              <a:t>Segurança da VPC</a:t>
            </a:r>
          </a:p>
          <a:p>
            <a:pPr rtl="0"/>
            <a:r>
              <a:rPr lang="pt-BR"/>
              <a:t>Amazon Route 53</a:t>
            </a:r>
          </a:p>
          <a:p>
            <a:pPr rtl="0"/>
            <a:r>
              <a:rPr lang="pt-BR"/>
              <a:t>Amazon CloudFront</a:t>
            </a:r>
          </a:p>
          <a:p>
            <a:pPr rtl="0"/>
            <a:endParaRPr lang="en-US" dirty="0"/>
          </a:p>
        </p:txBody>
      </p:sp>
      <p:pic>
        <p:nvPicPr>
          <p:cNvPr id="9" name="Picture 8">
            <a:extLst>
              <a:ext uri="{FF2B5EF4-FFF2-40B4-BE49-F238E27FC236}">
                <a16:creationId xmlns:a16="http://schemas.microsoft.com/office/drawing/2014/main" id="{67DD514C-EE38-CD47-BA6D-4C659FAE3A0F}"/>
              </a:ex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10332720" y="1554480"/>
            <a:ext cx="1231900" cy="1270000"/>
          </a:xfrm>
          <a:prstGeom prst="rect">
            <a:avLst/>
          </a:prstGeom>
        </p:spPr>
      </p:pic>
      <p:sp>
        <p:nvSpPr>
          <p:cNvPr id="6" name="Footer Placeholder 5">
            <a:extLst>
              <a:ext uri="{FF2B5EF4-FFF2-40B4-BE49-F238E27FC236}">
                <a16:creationId xmlns:a16="http://schemas.microsoft.com/office/drawing/2014/main" id="{93FFE45D-6698-DE43-A10B-DD7C0C10A40C}"/>
              </a:ext>
              <a:ext uri="{C183D7F6-B498-43B3-948B-1728B52AA6E4}">
                <adec:decorative xmlns="" xmlns:adec="http://schemas.microsoft.com/office/drawing/2017/decorative" val="1"/>
              </a:ext>
            </a:extLst>
          </p:cNvPr>
          <p:cNvSpPr>
            <a:spLocks noGrp="1"/>
          </p:cNvSpPr>
          <p:nvPr>
            <p:ph type="ftr" sz="quarter" idx="3"/>
          </p:nvPr>
        </p:nvSpPr>
        <p:spPr>
          <a:xfrm>
            <a:off x="419100" y="6356350"/>
            <a:ext cx="4860471"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5" name="Slide Number Placeholder 4">
            <a:extLst>
              <a:ext uri="{FF2B5EF4-FFF2-40B4-BE49-F238E27FC236}">
                <a16:creationId xmlns:a16="http://schemas.microsoft.com/office/drawing/2014/main" id="{30D1DCE6-E04B-6841-A228-0AC7318A68E5}"/>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12</a:t>
            </a:fld>
            <a:endParaRPr lang="en-US" dirty="0"/>
          </a:p>
        </p:txBody>
      </p:sp>
    </p:spTree>
    <p:custDataLst>
      <p:tags r:id="rId1"/>
    </p:custDataLst>
    <p:extLst>
      <p:ext uri="{BB962C8B-B14F-4D97-AF65-F5344CB8AC3E}">
        <p14:creationId xmlns:p14="http://schemas.microsoft.com/office/powerpoint/2010/main" val="3199320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22275"/>
            <a:ext cx="9034272" cy="474119"/>
          </a:xfrm>
        </p:spPr>
        <p:txBody>
          <a:bodyPr rtlCol="0">
            <a:noAutofit/>
          </a:bodyPr>
          <a:lstStyle/>
          <a:p>
            <a:pPr rtl="0"/>
            <a:r>
              <a:rPr lang="pt-BR"/>
              <a:t>Módulo 6: Computação</a:t>
            </a:r>
          </a:p>
        </p:txBody>
      </p:sp>
      <p:sp>
        <p:nvSpPr>
          <p:cNvPr id="3" name="Content Placeholder 2">
            <a:extLst>
              <a:ext uri="{FF2B5EF4-FFF2-40B4-BE49-F238E27FC236}">
                <a16:creationId xmlns:a16="http://schemas.microsoft.com/office/drawing/2014/main" id="{58F661E7-C0AC-BF48-A1B6-4C9DE2903BF7}"/>
              </a:ext>
            </a:extLst>
          </p:cNvPr>
          <p:cNvSpPr>
            <a:spLocks noGrp="1"/>
          </p:cNvSpPr>
          <p:nvPr>
            <p:ph idx="1"/>
          </p:nvPr>
        </p:nvSpPr>
        <p:spPr/>
        <p:txBody>
          <a:bodyPr rtlCol="0"/>
          <a:lstStyle/>
          <a:p>
            <a:pPr marL="0" indent="0" rtl="0">
              <a:buNone/>
            </a:pPr>
            <a:r>
              <a:rPr lang="pt-BR" sz="3200"/>
              <a:t>Seções do módulo:</a:t>
            </a:r>
          </a:p>
          <a:p>
            <a:pPr rtl="0"/>
            <a:r>
              <a:rPr lang="pt-BR"/>
              <a:t>Visão geral dos serviços de computação</a:t>
            </a:r>
          </a:p>
          <a:p>
            <a:pPr rtl="0"/>
            <a:r>
              <a:rPr lang="pt-BR"/>
              <a:t>Amazon EC2</a:t>
            </a:r>
          </a:p>
          <a:p>
            <a:pPr rtl="0"/>
            <a:r>
              <a:rPr lang="pt-BR"/>
              <a:t>Otimização de custos do Amazon EC2</a:t>
            </a:r>
          </a:p>
          <a:p>
            <a:pPr rtl="0"/>
            <a:r>
              <a:rPr lang="pt-BR"/>
              <a:t>Serviços de contêiner</a:t>
            </a:r>
          </a:p>
          <a:p>
            <a:pPr rtl="0"/>
            <a:r>
              <a:rPr lang="pt-BR"/>
              <a:t>Introdução ao AWS Lambda</a:t>
            </a:r>
          </a:p>
          <a:p>
            <a:pPr rtl="0"/>
            <a:r>
              <a:rPr lang="pt-BR"/>
              <a:t>Introdução ao AWS Elastic Beanstalk</a:t>
            </a:r>
          </a:p>
          <a:p>
            <a:pPr rtl="0"/>
            <a:endParaRPr lang="en-US" dirty="0"/>
          </a:p>
        </p:txBody>
      </p:sp>
      <p:pic>
        <p:nvPicPr>
          <p:cNvPr id="9" name="Picture 8">
            <a:extLst>
              <a:ext uri="{FF2B5EF4-FFF2-40B4-BE49-F238E27FC236}">
                <a16:creationId xmlns:a16="http://schemas.microsoft.com/office/drawing/2014/main" id="{53C46153-D9DF-424E-A38E-5A825D8E42EF}"/>
              </a:ex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10332720" y="1554480"/>
            <a:ext cx="1460500" cy="1270000"/>
          </a:xfrm>
          <a:prstGeom prst="rect">
            <a:avLst/>
          </a:prstGeom>
        </p:spPr>
      </p:pic>
      <p:sp>
        <p:nvSpPr>
          <p:cNvPr id="6" name="Footer Placeholder 5">
            <a:extLst>
              <a:ext uri="{FF2B5EF4-FFF2-40B4-BE49-F238E27FC236}">
                <a16:creationId xmlns:a16="http://schemas.microsoft.com/office/drawing/2014/main" id="{2FED62B5-4F94-4743-B17E-E0B6EC289CB5}"/>
              </a:ext>
              <a:ext uri="{C183D7F6-B498-43B3-948B-1728B52AA6E4}">
                <adec:decorative xmlns="" xmlns:adec="http://schemas.microsoft.com/office/drawing/2017/decorative" val="1"/>
              </a:ext>
            </a:extLst>
          </p:cNvPr>
          <p:cNvSpPr>
            <a:spLocks noGrp="1"/>
          </p:cNvSpPr>
          <p:nvPr>
            <p:ph type="ftr" sz="quarter" idx="3"/>
          </p:nvPr>
        </p:nvSpPr>
        <p:spPr>
          <a:xfrm>
            <a:off x="419100" y="6356350"/>
            <a:ext cx="4708071"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4" name="Slide Number Placeholder 3">
            <a:extLst>
              <a:ext uri="{FF2B5EF4-FFF2-40B4-BE49-F238E27FC236}">
                <a16:creationId xmlns:a16="http://schemas.microsoft.com/office/drawing/2014/main" id="{BD8EFDA9-5425-D248-8987-ECE09F3FB6C9}"/>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13</a:t>
            </a:fld>
            <a:endParaRPr lang="en-US" dirty="0"/>
          </a:p>
        </p:txBody>
      </p:sp>
    </p:spTree>
    <p:custDataLst>
      <p:tags r:id="rId1"/>
    </p:custDataLst>
    <p:extLst>
      <p:ext uri="{BB962C8B-B14F-4D97-AF65-F5344CB8AC3E}">
        <p14:creationId xmlns:p14="http://schemas.microsoft.com/office/powerpoint/2010/main" val="626458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8905461" cy="779463"/>
          </a:xfrm>
        </p:spPr>
        <p:txBody>
          <a:bodyPr rtlCol="0">
            <a:normAutofit/>
          </a:bodyPr>
          <a:lstStyle/>
          <a:p>
            <a:pPr rtl="0"/>
            <a:r>
              <a:rPr lang="pt-BR" sz="4000"/>
              <a:t>Módulo 7: Armazenamento</a:t>
            </a:r>
          </a:p>
        </p:txBody>
      </p:sp>
      <p:sp>
        <p:nvSpPr>
          <p:cNvPr id="8" name="Content Placeholder 7">
            <a:extLst>
              <a:ext uri="{FF2B5EF4-FFF2-40B4-BE49-F238E27FC236}">
                <a16:creationId xmlns:a16="http://schemas.microsoft.com/office/drawing/2014/main" id="{E5C59F00-78A4-584C-86E4-7917D087C6A2}"/>
              </a:ext>
            </a:extLst>
          </p:cNvPr>
          <p:cNvSpPr>
            <a:spLocks noGrp="1"/>
          </p:cNvSpPr>
          <p:nvPr>
            <p:ph idx="1"/>
          </p:nvPr>
        </p:nvSpPr>
        <p:spPr/>
        <p:txBody>
          <a:bodyPr rtlCol="0"/>
          <a:lstStyle/>
          <a:p>
            <a:pPr marL="0" indent="0" rtl="0">
              <a:buNone/>
            </a:pPr>
            <a:r>
              <a:rPr lang="pt-BR" sz="3200"/>
              <a:t>Seções do módulo:</a:t>
            </a:r>
            <a:endParaRPr lang="en-US" dirty="0"/>
          </a:p>
          <a:p>
            <a:pPr rtl="0"/>
            <a:r>
              <a:rPr lang="pt-BR"/>
              <a:t>Amazon Elastic Block Store (Amazon EBS)</a:t>
            </a:r>
          </a:p>
          <a:p>
            <a:pPr rtl="0"/>
            <a:r>
              <a:rPr lang="pt-BR"/>
              <a:t>Amazon Simple Storage Service (Amazon S3)</a:t>
            </a:r>
          </a:p>
          <a:p>
            <a:pPr rtl="0"/>
            <a:r>
              <a:rPr lang="pt-BR"/>
              <a:t>Amazon Elastic File System (Amazon EFS)</a:t>
            </a:r>
          </a:p>
          <a:p>
            <a:pPr rtl="0"/>
            <a:r>
              <a:rPr lang="pt-BR"/>
              <a:t>Amazon Simple Storage Service Glacier</a:t>
            </a:r>
          </a:p>
          <a:p>
            <a:pPr rtl="0"/>
            <a:endParaRPr lang="en-US" dirty="0"/>
          </a:p>
        </p:txBody>
      </p:sp>
      <p:pic>
        <p:nvPicPr>
          <p:cNvPr id="9" name="Picture 8">
            <a:extLst>
              <a:ext uri="{FF2B5EF4-FFF2-40B4-BE49-F238E27FC236}">
                <a16:creationId xmlns:a16="http://schemas.microsoft.com/office/drawing/2014/main" id="{97A5259A-7047-1B43-BE00-135D1D640CE8}"/>
              </a:ex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10332720" y="1554480"/>
            <a:ext cx="1371600" cy="1288972"/>
          </a:xfrm>
          <a:prstGeom prst="rect">
            <a:avLst/>
          </a:prstGeom>
        </p:spPr>
      </p:pic>
      <p:sp>
        <p:nvSpPr>
          <p:cNvPr id="5" name="Footer Placeholder 4">
            <a:extLst>
              <a:ext uri="{FF2B5EF4-FFF2-40B4-BE49-F238E27FC236}">
                <a16:creationId xmlns:a16="http://schemas.microsoft.com/office/drawing/2014/main" id="{8698DEAA-25A2-4742-9F6F-B6601891E757}"/>
              </a:ext>
              <a:ext uri="{C183D7F6-B498-43B3-948B-1728B52AA6E4}">
                <adec:decorative xmlns="" xmlns:adec="http://schemas.microsoft.com/office/drawing/2017/decorative" val="1"/>
              </a:ext>
            </a:extLst>
          </p:cNvPr>
          <p:cNvSpPr>
            <a:spLocks noGrp="1"/>
          </p:cNvSpPr>
          <p:nvPr>
            <p:ph type="ftr" sz="quarter" idx="3"/>
          </p:nvPr>
        </p:nvSpPr>
        <p:spPr>
          <a:xfrm>
            <a:off x="419100" y="6356350"/>
            <a:ext cx="5524500"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4" name="Slide Number Placeholder 3">
            <a:extLst>
              <a:ext uri="{FF2B5EF4-FFF2-40B4-BE49-F238E27FC236}">
                <a16:creationId xmlns:a16="http://schemas.microsoft.com/office/drawing/2014/main" id="{80B312B4-F599-F342-A894-A488CB3F1FA3}"/>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14</a:t>
            </a:fld>
            <a:endParaRPr lang="en-US" dirty="0"/>
          </a:p>
        </p:txBody>
      </p:sp>
    </p:spTree>
    <p:custDataLst>
      <p:tags r:id="rId1"/>
    </p:custDataLst>
    <p:extLst>
      <p:ext uri="{BB962C8B-B14F-4D97-AF65-F5344CB8AC3E}">
        <p14:creationId xmlns:p14="http://schemas.microsoft.com/office/powerpoint/2010/main" val="2341258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8905461" cy="779463"/>
          </a:xfrm>
        </p:spPr>
        <p:txBody>
          <a:bodyPr rtlCol="0">
            <a:normAutofit/>
          </a:bodyPr>
          <a:lstStyle/>
          <a:p>
            <a:pPr rtl="0"/>
            <a:r>
              <a:rPr lang="pt-BR" sz="4000"/>
              <a:t>Módulo </a:t>
            </a:r>
            <a:r>
              <a:rPr lang="pt-BR"/>
              <a:t>8</a:t>
            </a:r>
            <a:r>
              <a:rPr lang="pt-BR" sz="4000"/>
              <a:t>: Bancos de dados</a:t>
            </a:r>
          </a:p>
        </p:txBody>
      </p:sp>
      <p:sp>
        <p:nvSpPr>
          <p:cNvPr id="8" name="Content Placeholder 7">
            <a:extLst>
              <a:ext uri="{FF2B5EF4-FFF2-40B4-BE49-F238E27FC236}">
                <a16:creationId xmlns:a16="http://schemas.microsoft.com/office/drawing/2014/main" id="{E5C59F00-78A4-584C-86E4-7917D087C6A2}"/>
              </a:ext>
            </a:extLst>
          </p:cNvPr>
          <p:cNvSpPr>
            <a:spLocks noGrp="1"/>
          </p:cNvSpPr>
          <p:nvPr>
            <p:ph idx="1"/>
          </p:nvPr>
        </p:nvSpPr>
        <p:spPr/>
        <p:txBody>
          <a:bodyPr rtlCol="0"/>
          <a:lstStyle/>
          <a:p>
            <a:pPr marL="0" indent="0" rtl="0">
              <a:buNone/>
            </a:pPr>
            <a:r>
              <a:rPr lang="pt-BR" sz="3200"/>
              <a:t>Seções do módulo:</a:t>
            </a:r>
          </a:p>
          <a:p>
            <a:pPr rtl="0"/>
            <a:r>
              <a:rPr lang="pt-BR"/>
              <a:t>Amazon Relational Database Service (Amazon RDS)</a:t>
            </a:r>
          </a:p>
          <a:p>
            <a:pPr rtl="0"/>
            <a:r>
              <a:rPr lang="pt-BR"/>
              <a:t>Amazon DynamoDB</a:t>
            </a:r>
          </a:p>
          <a:p>
            <a:pPr rtl="0"/>
            <a:r>
              <a:rPr lang="pt-BR"/>
              <a:t>Amazon Redshift</a:t>
            </a:r>
          </a:p>
          <a:p>
            <a:pPr rtl="0"/>
            <a:r>
              <a:rPr lang="pt-BR"/>
              <a:t>Amazon Aurora</a:t>
            </a:r>
          </a:p>
          <a:p>
            <a:pPr rtl="0"/>
            <a:endParaRPr lang="en-US" dirty="0"/>
          </a:p>
        </p:txBody>
      </p:sp>
      <p:pic>
        <p:nvPicPr>
          <p:cNvPr id="3" name="Picture 2">
            <a:extLst>
              <a:ext uri="{FF2B5EF4-FFF2-40B4-BE49-F238E27FC236}">
                <a16:creationId xmlns:a16="http://schemas.microsoft.com/office/drawing/2014/main" id="{2BFC3EB7-4B63-614C-A9DE-5A67F361F8BA}"/>
              </a:ex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10332720" y="1554480"/>
            <a:ext cx="1371600" cy="1219200"/>
          </a:xfrm>
          <a:prstGeom prst="rect">
            <a:avLst/>
          </a:prstGeom>
        </p:spPr>
      </p:pic>
      <p:sp>
        <p:nvSpPr>
          <p:cNvPr id="5" name="Footer Placeholder 4">
            <a:extLst>
              <a:ext uri="{FF2B5EF4-FFF2-40B4-BE49-F238E27FC236}">
                <a16:creationId xmlns:a16="http://schemas.microsoft.com/office/drawing/2014/main" id="{8698DEAA-25A2-4742-9F6F-B6601891E757}"/>
              </a:ext>
              <a:ext uri="{C183D7F6-B498-43B3-948B-1728B52AA6E4}">
                <adec:decorative xmlns="" xmlns:adec="http://schemas.microsoft.com/office/drawing/2017/decorative" val="1"/>
              </a:ext>
            </a:extLst>
          </p:cNvPr>
          <p:cNvSpPr>
            <a:spLocks noGrp="1"/>
          </p:cNvSpPr>
          <p:nvPr>
            <p:ph type="ftr" sz="quarter" idx="3"/>
          </p:nvPr>
        </p:nvSpPr>
        <p:spPr>
          <a:xfrm>
            <a:off x="419100" y="6356350"/>
            <a:ext cx="4816929" cy="365125"/>
          </a:xfrm>
        </p:spPr>
        <p:txBody>
          <a:bodyPr rtlCol="0"/>
          <a:lstStyle/>
          <a:p>
            <a:pPr rtl="0"/>
            <a:r>
              <a:rPr lang="pt-BR"/>
              <a:t>© 2019 Amazon Web Services, Inc. ou suas afiliadas. Todos os direitos reservados.</a:t>
            </a:r>
          </a:p>
        </p:txBody>
      </p:sp>
      <p:sp>
        <p:nvSpPr>
          <p:cNvPr id="4" name="Slide Number Placeholder 3">
            <a:extLst>
              <a:ext uri="{FF2B5EF4-FFF2-40B4-BE49-F238E27FC236}">
                <a16:creationId xmlns:a16="http://schemas.microsoft.com/office/drawing/2014/main" id="{80B312B4-F599-F342-A894-A488CB3F1FA3}"/>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15</a:t>
            </a:fld>
            <a:endParaRPr lang="en-US" dirty="0"/>
          </a:p>
        </p:txBody>
      </p:sp>
    </p:spTree>
    <p:custDataLst>
      <p:tags r:id="rId1"/>
    </p:custDataLst>
    <p:extLst>
      <p:ext uri="{BB962C8B-B14F-4D97-AF65-F5344CB8AC3E}">
        <p14:creationId xmlns:p14="http://schemas.microsoft.com/office/powerpoint/2010/main" val="1061163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8905461" cy="779463"/>
          </a:xfrm>
        </p:spPr>
        <p:txBody>
          <a:bodyPr rtlCol="0">
            <a:normAutofit/>
          </a:bodyPr>
          <a:lstStyle/>
          <a:p>
            <a:pPr rtl="0"/>
            <a:r>
              <a:rPr lang="pt-BR" sz="4000"/>
              <a:t>Módulo </a:t>
            </a:r>
            <a:r>
              <a:rPr lang="pt-BR"/>
              <a:t>9</a:t>
            </a:r>
            <a:r>
              <a:rPr lang="pt-BR" sz="4000"/>
              <a:t>: Arquitetura de nuvem</a:t>
            </a:r>
          </a:p>
        </p:txBody>
      </p:sp>
      <p:sp>
        <p:nvSpPr>
          <p:cNvPr id="8" name="Content Placeholder 7">
            <a:extLst>
              <a:ext uri="{FF2B5EF4-FFF2-40B4-BE49-F238E27FC236}">
                <a16:creationId xmlns:a16="http://schemas.microsoft.com/office/drawing/2014/main" id="{E5C59F00-78A4-584C-86E4-7917D087C6A2}"/>
              </a:ext>
            </a:extLst>
          </p:cNvPr>
          <p:cNvSpPr>
            <a:spLocks noGrp="1"/>
          </p:cNvSpPr>
          <p:nvPr>
            <p:ph idx="1"/>
          </p:nvPr>
        </p:nvSpPr>
        <p:spPr/>
        <p:txBody>
          <a:bodyPr rtlCol="0"/>
          <a:lstStyle/>
          <a:p>
            <a:pPr marL="0" indent="0" rtl="0">
              <a:buNone/>
            </a:pPr>
            <a:r>
              <a:rPr lang="pt-BR" sz="3200"/>
              <a:t>Seções do módulo:</a:t>
            </a:r>
            <a:endParaRPr lang="en-US" dirty="0"/>
          </a:p>
          <a:p>
            <a:pPr rtl="0"/>
            <a:r>
              <a:rPr lang="pt-BR"/>
              <a:t>AWS Well-Architected Framework</a:t>
            </a:r>
          </a:p>
          <a:p>
            <a:pPr rtl="0"/>
            <a:r>
              <a:rPr lang="pt-BR"/>
              <a:t>Confiabilidade e disponibilidade</a:t>
            </a:r>
          </a:p>
          <a:p>
            <a:pPr rtl="0"/>
            <a:r>
              <a:rPr lang="pt-BR"/>
              <a:t>AWS Trusted Advisor</a:t>
            </a:r>
          </a:p>
          <a:p>
            <a:pPr rtl="0"/>
            <a:endParaRPr lang="en-US" dirty="0"/>
          </a:p>
        </p:txBody>
      </p:sp>
      <p:pic>
        <p:nvPicPr>
          <p:cNvPr id="9" name="Picture 8">
            <a:extLst>
              <a:ext uri="{FF2B5EF4-FFF2-40B4-BE49-F238E27FC236}">
                <a16:creationId xmlns:a16="http://schemas.microsoft.com/office/drawing/2014/main" id="{F7625B4D-93F9-4740-984E-7A515FC42A5F}"/>
              </a:ex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10332720" y="1554480"/>
            <a:ext cx="1384300" cy="1295400"/>
          </a:xfrm>
          <a:prstGeom prst="rect">
            <a:avLst/>
          </a:prstGeom>
        </p:spPr>
      </p:pic>
      <p:sp>
        <p:nvSpPr>
          <p:cNvPr id="5" name="Footer Placeholder 4">
            <a:extLst>
              <a:ext uri="{FF2B5EF4-FFF2-40B4-BE49-F238E27FC236}">
                <a16:creationId xmlns:a16="http://schemas.microsoft.com/office/drawing/2014/main" id="{8698DEAA-25A2-4742-9F6F-B6601891E757}"/>
              </a:ext>
              <a:ext uri="{C183D7F6-B498-43B3-948B-1728B52AA6E4}">
                <adec:decorative xmlns="" xmlns:adec="http://schemas.microsoft.com/office/drawing/2017/decorative" val="1"/>
              </a:ext>
            </a:extLst>
          </p:cNvPr>
          <p:cNvSpPr>
            <a:spLocks noGrp="1"/>
          </p:cNvSpPr>
          <p:nvPr>
            <p:ph type="ftr" sz="quarter" idx="3"/>
          </p:nvPr>
        </p:nvSpPr>
        <p:spPr>
          <a:xfrm>
            <a:off x="419100" y="6356350"/>
            <a:ext cx="5056414"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4" name="Slide Number Placeholder 3">
            <a:extLst>
              <a:ext uri="{FF2B5EF4-FFF2-40B4-BE49-F238E27FC236}">
                <a16:creationId xmlns:a16="http://schemas.microsoft.com/office/drawing/2014/main" id="{80B312B4-F599-F342-A894-A488CB3F1FA3}"/>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16</a:t>
            </a:fld>
            <a:endParaRPr lang="en-US" dirty="0"/>
          </a:p>
        </p:txBody>
      </p:sp>
    </p:spTree>
    <p:custDataLst>
      <p:tags r:id="rId1"/>
    </p:custDataLst>
    <p:extLst>
      <p:ext uri="{BB962C8B-B14F-4D97-AF65-F5344CB8AC3E}">
        <p14:creationId xmlns:p14="http://schemas.microsoft.com/office/powerpoint/2010/main" val="311339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48" y="393701"/>
            <a:ext cx="9034272" cy="474119"/>
          </a:xfrm>
        </p:spPr>
        <p:txBody>
          <a:bodyPr rtlCol="0"/>
          <a:lstStyle/>
          <a:p>
            <a:pPr rtl="0"/>
            <a:r>
              <a:rPr lang="pt-BR" sz="3600"/>
              <a:t>Módulo 10: Auto Scaling e monitoramento</a:t>
            </a:r>
          </a:p>
        </p:txBody>
      </p:sp>
      <p:sp>
        <p:nvSpPr>
          <p:cNvPr id="8" name="Content Placeholder 7">
            <a:extLst>
              <a:ext uri="{FF2B5EF4-FFF2-40B4-BE49-F238E27FC236}">
                <a16:creationId xmlns:a16="http://schemas.microsoft.com/office/drawing/2014/main" id="{E5C59F00-78A4-584C-86E4-7917D087C6A2}"/>
              </a:ext>
            </a:extLst>
          </p:cNvPr>
          <p:cNvSpPr>
            <a:spLocks noGrp="1"/>
          </p:cNvSpPr>
          <p:nvPr>
            <p:ph idx="1"/>
          </p:nvPr>
        </p:nvSpPr>
        <p:spPr/>
        <p:txBody>
          <a:bodyPr rtlCol="0"/>
          <a:lstStyle/>
          <a:p>
            <a:pPr marL="0" indent="0" rtl="0">
              <a:buNone/>
            </a:pPr>
            <a:r>
              <a:rPr lang="pt-BR" sz="3200"/>
              <a:t>Seções do módulo:</a:t>
            </a:r>
          </a:p>
          <a:p>
            <a:pPr rtl="0"/>
            <a:r>
              <a:rPr lang="pt-BR"/>
              <a:t>Elastic Load Balancing</a:t>
            </a:r>
          </a:p>
          <a:p>
            <a:pPr rtl="0"/>
            <a:r>
              <a:rPr lang="pt-BR"/>
              <a:t>Amazon CloudWatch</a:t>
            </a:r>
          </a:p>
          <a:p>
            <a:pPr rtl="0"/>
            <a:r>
              <a:rPr lang="pt-BR"/>
              <a:t>Amazon EC2 Auto Scaling</a:t>
            </a:r>
          </a:p>
          <a:p>
            <a:pPr rtl="0"/>
            <a:endParaRPr lang="en-US" sz="3200" dirty="0"/>
          </a:p>
          <a:p>
            <a:pPr rtl="0"/>
            <a:endParaRPr lang="en-US" sz="3200" dirty="0"/>
          </a:p>
        </p:txBody>
      </p:sp>
      <p:pic>
        <p:nvPicPr>
          <p:cNvPr id="3" name="Picture 2">
            <a:extLst>
              <a:ext uri="{FF2B5EF4-FFF2-40B4-BE49-F238E27FC236}">
                <a16:creationId xmlns:a16="http://schemas.microsoft.com/office/drawing/2014/main" id="{8089BE34-7E59-A34A-B28F-710AA199215A}"/>
              </a:ex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10332720" y="1554480"/>
            <a:ext cx="1340545" cy="1280160"/>
          </a:xfrm>
          <a:prstGeom prst="rect">
            <a:avLst/>
          </a:prstGeom>
        </p:spPr>
      </p:pic>
      <p:pic>
        <p:nvPicPr>
          <p:cNvPr id="7" name="Picture 6">
            <a:extLst>
              <a:ext uri="{FF2B5EF4-FFF2-40B4-BE49-F238E27FC236}">
                <a16:creationId xmlns:a16="http://schemas.microsoft.com/office/drawing/2014/main" id="{D88F42FD-59C7-B245-BC64-2BC142AF5504}"/>
              </a:ext>
              <a:ext uri="{C183D7F6-B498-43B3-948B-1728B52AA6E4}">
                <adec:decorative xmlns="" xmlns:adec="http://schemas.microsoft.com/office/drawing/2017/decorative" val="1"/>
              </a:ext>
            </a:extLst>
          </p:cNvPr>
          <p:cNvPicPr>
            <a:picLocks noChangeAspect="1"/>
          </p:cNvPicPr>
          <p:nvPr/>
        </p:nvPicPr>
        <p:blipFill>
          <a:blip r:embed="rId5"/>
          <a:stretch>
            <a:fillRect/>
          </a:stretch>
        </p:blipFill>
        <p:spPr>
          <a:xfrm>
            <a:off x="10346500" y="4504922"/>
            <a:ext cx="1312985" cy="1280160"/>
          </a:xfrm>
          <a:prstGeom prst="rect">
            <a:avLst/>
          </a:prstGeom>
        </p:spPr>
      </p:pic>
      <p:sp>
        <p:nvSpPr>
          <p:cNvPr id="5" name="Footer Placeholder 4">
            <a:extLst>
              <a:ext uri="{FF2B5EF4-FFF2-40B4-BE49-F238E27FC236}">
                <a16:creationId xmlns:a16="http://schemas.microsoft.com/office/drawing/2014/main" id="{8698DEAA-25A2-4742-9F6F-B6601891E757}"/>
              </a:ext>
              <a:ext uri="{C183D7F6-B498-43B3-948B-1728B52AA6E4}">
                <adec:decorative xmlns="" xmlns:adec="http://schemas.microsoft.com/office/drawing/2017/decorative" val="1"/>
              </a:ext>
            </a:extLst>
          </p:cNvPr>
          <p:cNvSpPr>
            <a:spLocks noGrp="1"/>
          </p:cNvSpPr>
          <p:nvPr>
            <p:ph type="ftr" sz="quarter" idx="3"/>
          </p:nvPr>
        </p:nvSpPr>
        <p:spPr>
          <a:xfrm>
            <a:off x="419100" y="6356350"/>
            <a:ext cx="4631871"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4" name="Slide Number Placeholder 3">
            <a:extLst>
              <a:ext uri="{FF2B5EF4-FFF2-40B4-BE49-F238E27FC236}">
                <a16:creationId xmlns:a16="http://schemas.microsoft.com/office/drawing/2014/main" id="{80B312B4-F599-F342-A894-A488CB3F1FA3}"/>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pPr/>
              <a:t>17</a:t>
            </a:fld>
            <a:endParaRPr lang="en-US" dirty="0"/>
          </a:p>
        </p:txBody>
      </p:sp>
    </p:spTree>
    <p:custDataLst>
      <p:tags r:id="rId1"/>
    </p:custDataLst>
    <p:extLst>
      <p:ext uri="{BB962C8B-B14F-4D97-AF65-F5344CB8AC3E}">
        <p14:creationId xmlns:p14="http://schemas.microsoft.com/office/powerpoint/2010/main" val="464184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rtlCol="0"/>
          <a:lstStyle/>
          <a:p>
            <a:pPr rtl="0"/>
            <a:r>
              <a:rPr lang="pt-BR" sz="3600" dirty="0"/>
              <a:t>Seção 2: Informações do exame de certificação da AWS</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54084" cy="488498"/>
          </a:xfrm>
        </p:spPr>
        <p:txBody>
          <a:bodyPr rtlCol="0"/>
          <a:lstStyle/>
          <a:p>
            <a:pPr rtl="0"/>
            <a:r>
              <a:rPr lang="pt-BR"/>
              <a:t>Introdução ao curso</a:t>
            </a:r>
          </a:p>
        </p:txBody>
      </p:sp>
      <p:sp>
        <p:nvSpPr>
          <p:cNvPr id="4" name="Footer Placeholder 3">
            <a:extLst>
              <a:ext uri="{FF2B5EF4-FFF2-40B4-BE49-F238E27FC236}">
                <a16:creationId xmlns:a16="http://schemas.microsoft.com/office/drawing/2014/main" id="{0627EEB9-D6E6-5348-9635-0CB574F9081F}"/>
              </a:ext>
              <a:ext uri="{C183D7F6-B498-43B3-948B-1728B52AA6E4}">
                <adec:decorative xmlns="" xmlns:adec="http://schemas.microsoft.com/office/drawing/2017/decorative" val="1"/>
              </a:ext>
            </a:extLst>
          </p:cNvPr>
          <p:cNvSpPr>
            <a:spLocks noGrp="1"/>
          </p:cNvSpPr>
          <p:nvPr>
            <p:ph type="ftr" sz="quarter" idx="3"/>
          </p:nvPr>
        </p:nvSpPr>
        <p:spPr>
          <a:xfrm>
            <a:off x="419100" y="6356350"/>
            <a:ext cx="5459186"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384557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88A-DE4B-D34B-84BC-D64BFF580F20}"/>
              </a:ext>
            </a:extLst>
          </p:cNvPr>
          <p:cNvSpPr>
            <a:spLocks noGrp="1"/>
          </p:cNvSpPr>
          <p:nvPr>
            <p:ph type="title"/>
          </p:nvPr>
        </p:nvSpPr>
        <p:spPr/>
        <p:txBody>
          <a:bodyPr rtlCol="0"/>
          <a:lstStyle/>
          <a:p>
            <a:pPr rtl="0"/>
            <a:r>
              <a:rPr lang="pt-BR"/>
              <a:t>Exames da AWS Certification</a:t>
            </a:r>
          </a:p>
        </p:txBody>
      </p:sp>
      <p:sp>
        <p:nvSpPr>
          <p:cNvPr id="7" name="Content Placeholder 6">
            <a:extLst>
              <a:ext uri="{FF2B5EF4-FFF2-40B4-BE49-F238E27FC236}">
                <a16:creationId xmlns:a16="http://schemas.microsoft.com/office/drawing/2014/main" id="{84764AFB-2E23-FD4D-9496-009148B286E2}"/>
              </a:ext>
            </a:extLst>
          </p:cNvPr>
          <p:cNvSpPr>
            <a:spLocks noGrp="1"/>
          </p:cNvSpPr>
          <p:nvPr>
            <p:ph idx="1"/>
          </p:nvPr>
        </p:nvSpPr>
        <p:spPr>
          <a:xfrm>
            <a:off x="279521" y="1568209"/>
            <a:ext cx="2592747" cy="4648788"/>
          </a:xfrm>
        </p:spPr>
        <p:txBody>
          <a:bodyPr rtlCol="0" anchor="b"/>
          <a:lstStyle/>
          <a:p>
            <a:pPr marL="0" indent="0" rtl="0">
              <a:buNone/>
            </a:pPr>
            <a:r>
              <a:rPr lang="pt-BR" sz="2400" i="1" dirty="0"/>
              <a:t>Este curso ajuda a preparar você para o exame de certificação AWS </a:t>
            </a:r>
            <a:r>
              <a:rPr lang="pt-BR" sz="2400" b="1" i="1" dirty="0" err="1"/>
              <a:t>Cloud</a:t>
            </a:r>
            <a:r>
              <a:rPr lang="pt-BR" sz="2400" b="1" i="1" dirty="0"/>
              <a:t> </a:t>
            </a:r>
            <a:r>
              <a:rPr lang="pt-BR" sz="2400" b="1" i="1" dirty="0" err="1"/>
              <a:t>Practitioner</a:t>
            </a:r>
            <a:endParaRPr lang="pt-BR" sz="2400" b="1" i="1" dirty="0"/>
          </a:p>
        </p:txBody>
      </p:sp>
      <p:grpSp>
        <p:nvGrpSpPr>
          <p:cNvPr id="3" name="Group 2" descr="diagram shows 11 available AWS certifications. The Cloud Practitioner certification is catagorized as foundational and is circled. There are three associate level certifications, two professional level certifications, and five specialty certifications.">
            <a:extLst>
              <a:ext uri="{FF2B5EF4-FFF2-40B4-BE49-F238E27FC236}">
                <a16:creationId xmlns:a16="http://schemas.microsoft.com/office/drawing/2014/main" id="{6FBC7987-D47C-E746-852F-1A4962561ABD}"/>
              </a:ext>
            </a:extLst>
          </p:cNvPr>
          <p:cNvGrpSpPr/>
          <p:nvPr/>
        </p:nvGrpSpPr>
        <p:grpSpPr>
          <a:xfrm>
            <a:off x="2701516" y="1568209"/>
            <a:ext cx="8922285" cy="4538757"/>
            <a:chOff x="2701516" y="1568209"/>
            <a:chExt cx="8922285" cy="4538757"/>
          </a:xfrm>
        </p:grpSpPr>
        <p:pic>
          <p:nvPicPr>
            <p:cNvPr id="6" name="Picture 5">
              <a:extLst>
                <a:ext uri="{FF2B5EF4-FFF2-40B4-BE49-F238E27FC236}">
                  <a16:creationId xmlns:a16="http://schemas.microsoft.com/office/drawing/2014/main" id="{4BD91B24-1035-DD4D-8015-808A8C6DA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245" y="1568209"/>
              <a:ext cx="8147556" cy="4343906"/>
            </a:xfrm>
            <a:prstGeom prst="rect">
              <a:avLst/>
            </a:prstGeom>
          </p:spPr>
        </p:pic>
        <p:sp>
          <p:nvSpPr>
            <p:cNvPr id="9" name="Oval 8">
              <a:extLst>
                <a:ext uri="{FF2B5EF4-FFF2-40B4-BE49-F238E27FC236}">
                  <a16:creationId xmlns:a16="http://schemas.microsoft.com/office/drawing/2014/main" id="{CE749E43-290F-0A48-A04B-405A19AD7C4A}"/>
                </a:ext>
              </a:extLst>
            </p:cNvPr>
            <p:cNvSpPr/>
            <p:nvPr/>
          </p:nvSpPr>
          <p:spPr>
            <a:xfrm>
              <a:off x="2701516" y="4583873"/>
              <a:ext cx="5517937" cy="1523093"/>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highlight>
                  <a:srgbClr val="FFFF00"/>
                </a:highlight>
              </a:endParaRPr>
            </a:p>
          </p:txBody>
        </p:sp>
      </p:grpSp>
      <p:sp>
        <p:nvSpPr>
          <p:cNvPr id="5" name="Footer Placeholder 4">
            <a:extLst>
              <a:ext uri="{FF2B5EF4-FFF2-40B4-BE49-F238E27FC236}">
                <a16:creationId xmlns:a16="http://schemas.microsoft.com/office/drawing/2014/main" id="{1E145015-4D5D-F840-B143-D1D39D7807D0}"/>
              </a:ext>
              <a:ext uri="{C183D7F6-B498-43B3-948B-1728B52AA6E4}">
                <adec:decorative xmlns="" xmlns:adec="http://schemas.microsoft.com/office/drawing/2017/decorative" val="1"/>
              </a:ext>
            </a:extLst>
          </p:cNvPr>
          <p:cNvSpPr>
            <a:spLocks noGrp="1"/>
          </p:cNvSpPr>
          <p:nvPr>
            <p:ph type="ftr" sz="quarter" idx="3"/>
          </p:nvPr>
        </p:nvSpPr>
        <p:spPr>
          <a:xfrm>
            <a:off x="419100" y="6356350"/>
            <a:ext cx="4980214"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4" name="Slide Number Placeholder 3">
            <a:extLst>
              <a:ext uri="{FF2B5EF4-FFF2-40B4-BE49-F238E27FC236}">
                <a16:creationId xmlns:a16="http://schemas.microsoft.com/office/drawing/2014/main" id="{04D3C3C4-B036-DA44-976C-A523D7EF4068}"/>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19</a:t>
            </a:fld>
            <a:endParaRPr lang="en-US" dirty="0"/>
          </a:p>
        </p:txBody>
      </p:sp>
    </p:spTree>
    <p:custDataLst>
      <p:tags r:id="rId1"/>
    </p:custDataLst>
    <p:extLst>
      <p:ext uri="{BB962C8B-B14F-4D97-AF65-F5344CB8AC3E}">
        <p14:creationId xmlns:p14="http://schemas.microsoft.com/office/powerpoint/2010/main" val="1417821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Visão geral do módulo</a:t>
            </a:r>
          </a:p>
        </p:txBody>
      </p:sp>
      <p:sp>
        <p:nvSpPr>
          <p:cNvPr id="5" name="Content Placeholder 4"/>
          <p:cNvSpPr>
            <a:spLocks noGrp="1"/>
          </p:cNvSpPr>
          <p:nvPr>
            <p:ph idx="1"/>
          </p:nvPr>
        </p:nvSpPr>
        <p:spPr/>
        <p:txBody>
          <a:bodyPr rtlCol="0">
            <a:noAutofit/>
          </a:bodyPr>
          <a:lstStyle/>
          <a:p>
            <a:pPr marL="0" indent="0" rtl="0">
              <a:spcBef>
                <a:spcPts val="1800"/>
              </a:spcBef>
              <a:buNone/>
            </a:pPr>
            <a:r>
              <a:rPr lang="pt-BR" b="1" dirty="0"/>
              <a:t>Tópicos</a:t>
            </a:r>
          </a:p>
          <a:p>
            <a:pPr marL="493713" indent="-493713" rtl="0">
              <a:spcBef>
                <a:spcPts val="1800"/>
              </a:spcBef>
            </a:pPr>
            <a:r>
              <a:rPr lang="pt-BR" sz="2400" dirty="0"/>
              <a:t>Objetivos e visão geral do curso</a:t>
            </a:r>
          </a:p>
          <a:p>
            <a:pPr marL="493713" indent="-493713" rtl="0">
              <a:spcBef>
                <a:spcPts val="1800"/>
              </a:spcBef>
            </a:pPr>
            <a:r>
              <a:rPr lang="pt-BR" sz="2400" dirty="0"/>
              <a:t>Informações sobre os exames da AWS </a:t>
            </a:r>
            <a:r>
              <a:rPr lang="pt-BR" sz="2400" dirty="0" err="1"/>
              <a:t>Certification</a:t>
            </a:r>
            <a:endParaRPr lang="pt-BR" sz="2400" dirty="0"/>
          </a:p>
          <a:p>
            <a:pPr marL="493713" indent="-493713" rtl="0">
              <a:spcBef>
                <a:spcPts val="1800"/>
              </a:spcBef>
            </a:pPr>
            <a:r>
              <a:rPr lang="pt-BR" sz="2400" dirty="0"/>
              <a:t>Documentação da AWS</a:t>
            </a:r>
          </a:p>
          <a:p>
            <a:pPr marL="493713" indent="-493713" rtl="0">
              <a:spcBef>
                <a:spcPts val="1800"/>
              </a:spcBef>
            </a:pPr>
            <a:endParaRPr lang="en-US" sz="2400" dirty="0"/>
          </a:p>
          <a:p>
            <a:pPr marL="0" indent="0" rtl="0">
              <a:buNone/>
            </a:pPr>
            <a:endParaRPr lang="en-US" sz="2400" dirty="0"/>
          </a:p>
          <a:p>
            <a:pPr marL="0" indent="0" rtl="0">
              <a:spcBef>
                <a:spcPts val="1800"/>
              </a:spcBef>
              <a:buNone/>
            </a:pPr>
            <a:endParaRPr lang="en-US" sz="2400" dirty="0"/>
          </a:p>
          <a:p>
            <a:pPr marL="0" indent="0" rtl="0">
              <a:spcBef>
                <a:spcPts val="1800"/>
              </a:spcBef>
              <a:buNone/>
            </a:pPr>
            <a:endParaRPr lang="en-US" dirty="0"/>
          </a:p>
        </p:txBody>
      </p:sp>
      <p:sp>
        <p:nvSpPr>
          <p:cNvPr id="4" name="Slide Number Placeholder 3">
            <a:extLst>
              <a:ext uri="{FF2B5EF4-FFF2-40B4-BE49-F238E27FC236}">
                <a16:creationId xmlns:a16="http://schemas.microsoft.com/office/drawing/2014/main" id="{C17933E2-EE90-C246-AEFF-135CA8848EB0}"/>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2</a:t>
            </a:fld>
            <a:endParaRPr lang="en-US" dirty="0"/>
          </a:p>
        </p:txBody>
      </p:sp>
      <p:sp>
        <p:nvSpPr>
          <p:cNvPr id="6" name="Content Placeholder 5">
            <a:extLst>
              <a:ext uri="{FF2B5EF4-FFF2-40B4-BE49-F238E27FC236}">
                <a16:creationId xmlns:a16="http://schemas.microsoft.com/office/drawing/2014/main" id="{79AB60CE-670C-974B-8C37-C3795121745F}"/>
              </a:ext>
            </a:extLst>
          </p:cNvPr>
          <p:cNvSpPr>
            <a:spLocks noGrp="1"/>
          </p:cNvSpPr>
          <p:nvPr>
            <p:ph idx="13"/>
          </p:nvPr>
        </p:nvSpPr>
        <p:spPr/>
        <p:txBody>
          <a:bodyPr rtlCol="0"/>
          <a:lstStyle/>
          <a:p>
            <a:pPr marL="0" indent="0" rtl="0">
              <a:buNone/>
            </a:pPr>
            <a:r>
              <a:rPr lang="pt-BR" b="1"/>
              <a:t>Atividades</a:t>
            </a:r>
          </a:p>
          <a:p>
            <a:pPr rtl="0"/>
            <a:r>
              <a:rPr lang="pt-BR" sz="2400"/>
              <a:t>Busca na documentação da AWS</a:t>
            </a:r>
          </a:p>
        </p:txBody>
      </p:sp>
      <p:sp>
        <p:nvSpPr>
          <p:cNvPr id="3" name="Footer Placeholder 2">
            <a:extLst>
              <a:ext uri="{FF2B5EF4-FFF2-40B4-BE49-F238E27FC236}">
                <a16:creationId xmlns:a16="http://schemas.microsoft.com/office/drawing/2014/main" id="{5BC9F520-52CE-EC45-9983-670F119868B5}"/>
              </a:ext>
              <a:ext uri="{C183D7F6-B498-43B3-948B-1728B52AA6E4}">
                <adec:decorative xmlns="" xmlns:adec="http://schemas.microsoft.com/office/drawing/2017/decorative" val="1"/>
              </a:ext>
            </a:extLst>
          </p:cNvPr>
          <p:cNvSpPr>
            <a:spLocks noGrp="1"/>
          </p:cNvSpPr>
          <p:nvPr>
            <p:ph type="ftr" sz="quarter" idx="3"/>
          </p:nvPr>
        </p:nvSpPr>
        <p:spPr>
          <a:xfrm>
            <a:off x="419100" y="6356350"/>
            <a:ext cx="4914900"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2052912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0E93EA-A328-FF4F-ABF0-69E9902B3746}"/>
              </a:ext>
            </a:extLst>
          </p:cNvPr>
          <p:cNvSpPr>
            <a:spLocks noGrp="1"/>
          </p:cNvSpPr>
          <p:nvPr>
            <p:ph type="title"/>
          </p:nvPr>
        </p:nvSpPr>
        <p:spPr/>
        <p:txBody>
          <a:bodyPr rtlCol="0"/>
          <a:lstStyle/>
          <a:p>
            <a:pPr rtl="0"/>
            <a:r>
              <a:rPr lang="pt-BR"/>
              <a:t>Exame AWS Certified Cloud Practitioner</a:t>
            </a:r>
          </a:p>
        </p:txBody>
      </p:sp>
      <p:sp>
        <p:nvSpPr>
          <p:cNvPr id="6" name="Content Placeholder 5">
            <a:extLst>
              <a:ext uri="{FF2B5EF4-FFF2-40B4-BE49-F238E27FC236}">
                <a16:creationId xmlns:a16="http://schemas.microsoft.com/office/drawing/2014/main" id="{9A5F12E8-6D62-8B47-85AA-AE6A407D81B6}"/>
              </a:ext>
            </a:extLst>
          </p:cNvPr>
          <p:cNvSpPr>
            <a:spLocks noGrp="1"/>
          </p:cNvSpPr>
          <p:nvPr>
            <p:ph idx="1"/>
          </p:nvPr>
        </p:nvSpPr>
        <p:spPr>
          <a:xfrm>
            <a:off x="419099" y="1528174"/>
            <a:ext cx="10425364" cy="4828175"/>
          </a:xfrm>
        </p:spPr>
        <p:txBody>
          <a:bodyPr rtlCol="0"/>
          <a:lstStyle/>
          <a:p>
            <a:pPr rtl="0"/>
            <a:r>
              <a:rPr lang="pt-BR" sz="2400" dirty="0"/>
              <a:t>Para ver detalhes sobre o exame, inclusive informações sobre como se inscrever, acesse</a:t>
            </a:r>
            <a:r>
              <a:rPr lang="en-US" sz="2400" dirty="0"/>
              <a:t/>
            </a:r>
            <a:br>
              <a:rPr lang="en-US" sz="2400" dirty="0"/>
            </a:br>
            <a:r>
              <a:rPr lang="pt-BR" sz="2000" dirty="0">
                <a:hlinkClick r:id="rId4"/>
              </a:rPr>
              <a:t>https://aws.amazon.com/certification/certified-cloud-practitioner/</a:t>
            </a:r>
            <a:r>
              <a:rPr lang="en-US" sz="2400" dirty="0"/>
              <a:t/>
            </a:r>
            <a:br>
              <a:rPr lang="en-US" sz="2400" dirty="0"/>
            </a:br>
            <a:endParaRPr lang="en-US" sz="2400" dirty="0"/>
          </a:p>
          <a:p>
            <a:pPr lvl="1" rtl="0"/>
            <a:r>
              <a:rPr lang="pt-BR" sz="1800" dirty="0"/>
              <a:t>Faça download e leia atentamente o </a:t>
            </a:r>
            <a:r>
              <a:rPr lang="pt-BR" sz="1800" dirty="0">
                <a:hlinkClick r:id="rId5"/>
              </a:rPr>
              <a:t>Guia do exame AWS </a:t>
            </a:r>
            <a:r>
              <a:rPr lang="pt-BR" sz="1800" dirty="0" err="1">
                <a:hlinkClick r:id="rId5"/>
              </a:rPr>
              <a:t>Certified</a:t>
            </a:r>
            <a:r>
              <a:rPr lang="pt-BR" sz="1800" dirty="0">
                <a:hlinkClick r:id="rId5"/>
              </a:rPr>
              <a:t> </a:t>
            </a:r>
            <a:r>
              <a:rPr lang="pt-BR" sz="1800" dirty="0" err="1">
                <a:hlinkClick r:id="rId5"/>
              </a:rPr>
              <a:t>Cloud</a:t>
            </a:r>
            <a:r>
              <a:rPr lang="pt-BR" sz="1800" dirty="0">
                <a:hlinkClick r:id="rId5"/>
              </a:rPr>
              <a:t> </a:t>
            </a:r>
            <a:r>
              <a:rPr lang="pt-BR" sz="1800" dirty="0" err="1">
                <a:hlinkClick r:id="rId5"/>
              </a:rPr>
              <a:t>Practitioner</a:t>
            </a:r>
            <a:r>
              <a:rPr lang="en-US" sz="1800" dirty="0"/>
              <a:t/>
            </a:r>
            <a:br>
              <a:rPr lang="en-US" sz="1800" dirty="0"/>
            </a:br>
            <a:endParaRPr lang="en-US" sz="1800" dirty="0"/>
          </a:p>
          <a:p>
            <a:pPr lvl="1" rtl="0"/>
            <a:r>
              <a:rPr lang="pt-BR" sz="1800" dirty="0"/>
              <a:t>Faça download dos </a:t>
            </a:r>
            <a:r>
              <a:rPr lang="pt-BR" sz="1800" dirty="0">
                <a:hlinkClick r:id="rId6"/>
              </a:rPr>
              <a:t>exemplos de perguntas do exame</a:t>
            </a:r>
            <a:r>
              <a:rPr lang="en-US" sz="2000" dirty="0"/>
              <a:t/>
            </a:r>
            <a:br>
              <a:rPr lang="en-US" sz="2000" dirty="0"/>
            </a:br>
            <a:endParaRPr lang="en-US" sz="2000" dirty="0"/>
          </a:p>
          <a:p>
            <a:pPr rtl="0"/>
            <a:r>
              <a:rPr lang="pt-BR" sz="2400" dirty="0"/>
              <a:t>Consulte o caminho recomendado para obter a certificação em </a:t>
            </a:r>
            <a:r>
              <a:rPr lang="pt-BR" sz="2000" dirty="0">
                <a:hlinkClick r:id="rId7"/>
              </a:rPr>
              <a:t>https://aws.amazon.com/training/path-cloudpractitioner/</a:t>
            </a:r>
            <a:r>
              <a:rPr lang="en-US" sz="2000" dirty="0"/>
              <a:t/>
            </a:r>
            <a:br>
              <a:rPr lang="en-US" sz="2000" dirty="0"/>
            </a:br>
            <a:endParaRPr lang="en-US" sz="2000" dirty="0"/>
          </a:p>
          <a:p>
            <a:pPr lvl="1" rtl="0"/>
            <a:r>
              <a:rPr lang="pt-BR" sz="1800" dirty="0"/>
              <a:t>O AWS </a:t>
            </a:r>
            <a:r>
              <a:rPr lang="pt-BR" sz="1800" dirty="0" err="1"/>
              <a:t>Academy</a:t>
            </a:r>
            <a:r>
              <a:rPr lang="pt-BR" sz="1800" dirty="0"/>
              <a:t> </a:t>
            </a:r>
            <a:r>
              <a:rPr lang="pt-BR" sz="1800" dirty="0" err="1"/>
              <a:t>Cloud</a:t>
            </a:r>
            <a:r>
              <a:rPr lang="pt-BR" sz="1800" dirty="0"/>
              <a:t> </a:t>
            </a:r>
            <a:r>
              <a:rPr lang="pt-BR" sz="1800" dirty="0" err="1"/>
              <a:t>Foundations</a:t>
            </a:r>
            <a:r>
              <a:rPr lang="pt-BR" sz="1800" dirty="0"/>
              <a:t> abrange grande parte do material encontrado no curso </a:t>
            </a:r>
            <a:r>
              <a:rPr lang="pt-BR" sz="1800" dirty="0" err="1"/>
              <a:t>Cloud</a:t>
            </a:r>
            <a:r>
              <a:rPr lang="pt-BR" sz="1800" dirty="0"/>
              <a:t> </a:t>
            </a:r>
            <a:r>
              <a:rPr lang="pt-BR" sz="1800" dirty="0" err="1"/>
              <a:t>Practitioner</a:t>
            </a:r>
            <a:r>
              <a:rPr lang="pt-BR" sz="1800" dirty="0"/>
              <a:t> Essentials, porém mais detalhadamente.</a:t>
            </a:r>
            <a:r>
              <a:rPr lang="en-US" sz="1800" dirty="0"/>
              <a:t/>
            </a:r>
            <a:br>
              <a:rPr lang="en-US" sz="1800" dirty="0"/>
            </a:br>
            <a:endParaRPr lang="en-US" sz="1800" dirty="0"/>
          </a:p>
          <a:p>
            <a:pPr lvl="1" rtl="0"/>
            <a:r>
              <a:rPr lang="pt-BR" sz="1800" dirty="0"/>
              <a:t>Há treinamento digital gratuito adicional disponível em </a:t>
            </a:r>
            <a:r>
              <a:rPr lang="pt-BR" sz="1800" dirty="0" err="1">
                <a:hlinkClick r:id="rId8"/>
              </a:rPr>
              <a:t>aws.training</a:t>
            </a:r>
            <a:endParaRPr lang="en-US" sz="1800" dirty="0"/>
          </a:p>
        </p:txBody>
      </p:sp>
      <p:pic>
        <p:nvPicPr>
          <p:cNvPr id="9" name="Picture 8">
            <a:extLst>
              <a:ext uri="{FF2B5EF4-FFF2-40B4-BE49-F238E27FC236}">
                <a16:creationId xmlns:a16="http://schemas.microsoft.com/office/drawing/2014/main" id="{21F5DB3F-D4AB-FA43-B152-33B83D91FC62}"/>
              </a:ext>
              <a:ext uri="{C183D7F6-B498-43B3-948B-1728B52AA6E4}">
                <adec:decorative xmlns="" xmlns:adec="http://schemas.microsoft.com/office/drawing/2017/decorative" val="1"/>
              </a:ext>
            </a:extLst>
          </p:cNvPr>
          <p:cNvPicPr>
            <a:picLocks noChangeAspect="1"/>
          </p:cNvPicPr>
          <p:nvPr/>
        </p:nvPicPr>
        <p:blipFill rotWithShape="1">
          <a:blip r:embed="rId9">
            <a:extLst>
              <a:ext uri="{28A0092B-C50C-407E-A947-70E740481C1C}">
                <a14:useLocalDpi xmlns:a14="http://schemas.microsoft.com/office/drawing/2010/main" val="0"/>
              </a:ext>
            </a:extLst>
          </a:blip>
          <a:srcRect l="19067" r="17212"/>
          <a:stretch/>
        </p:blipFill>
        <p:spPr>
          <a:xfrm>
            <a:off x="10120563" y="3142327"/>
            <a:ext cx="1652337" cy="1750348"/>
          </a:xfrm>
          <a:prstGeom prst="rect">
            <a:avLst/>
          </a:prstGeom>
        </p:spPr>
      </p:pic>
      <p:sp>
        <p:nvSpPr>
          <p:cNvPr id="8" name="Footer Placeholder 7">
            <a:extLst>
              <a:ext uri="{FF2B5EF4-FFF2-40B4-BE49-F238E27FC236}">
                <a16:creationId xmlns:a16="http://schemas.microsoft.com/office/drawing/2014/main" id="{F3EC3038-0498-B04A-B85C-17BC40C62C64}"/>
              </a:ext>
              <a:ext uri="{C183D7F6-B498-43B3-948B-1728B52AA6E4}">
                <adec:decorative xmlns="" xmlns:adec="http://schemas.microsoft.com/office/drawing/2017/decorative" val="1"/>
              </a:ext>
            </a:extLst>
          </p:cNvPr>
          <p:cNvSpPr>
            <a:spLocks noGrp="1"/>
          </p:cNvSpPr>
          <p:nvPr>
            <p:ph type="ftr" sz="quarter" idx="3"/>
          </p:nvPr>
        </p:nvSpPr>
        <p:spPr>
          <a:xfrm>
            <a:off x="419100" y="6356350"/>
            <a:ext cx="5470071"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7" name="Slide Number Placeholder 6">
            <a:extLst>
              <a:ext uri="{FF2B5EF4-FFF2-40B4-BE49-F238E27FC236}">
                <a16:creationId xmlns:a16="http://schemas.microsoft.com/office/drawing/2014/main" id="{C88DF222-F1D8-1744-9C26-72B1473224C3}"/>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20</a:t>
            </a:fld>
            <a:endParaRPr lang="en-US" dirty="0"/>
          </a:p>
        </p:txBody>
      </p:sp>
    </p:spTree>
    <p:custDataLst>
      <p:tags r:id="rId1"/>
    </p:custDataLst>
    <p:extLst>
      <p:ext uri="{BB962C8B-B14F-4D97-AF65-F5344CB8AC3E}">
        <p14:creationId xmlns:p14="http://schemas.microsoft.com/office/powerpoint/2010/main" val="3258015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rtlCol="0"/>
          <a:lstStyle/>
          <a:p>
            <a:pPr rtl="0"/>
            <a:r>
              <a:rPr lang="pt-BR" sz="4000"/>
              <a:t>Seção 3: Documentação da AWS</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54084" cy="488498"/>
          </a:xfrm>
        </p:spPr>
        <p:txBody>
          <a:bodyPr rtlCol="0"/>
          <a:lstStyle/>
          <a:p>
            <a:pPr rtl="0"/>
            <a:r>
              <a:rPr lang="pt-BR"/>
              <a:t>Introdução ao curso</a:t>
            </a:r>
          </a:p>
        </p:txBody>
      </p:sp>
      <p:sp>
        <p:nvSpPr>
          <p:cNvPr id="4" name="Footer Placeholder 3">
            <a:extLst>
              <a:ext uri="{FF2B5EF4-FFF2-40B4-BE49-F238E27FC236}">
                <a16:creationId xmlns:a16="http://schemas.microsoft.com/office/drawing/2014/main" id="{0627EEB9-D6E6-5348-9635-0CB574F9081F}"/>
              </a:ext>
              <a:ext uri="{C183D7F6-B498-43B3-948B-1728B52AA6E4}">
                <adec:decorative xmlns="" xmlns:adec="http://schemas.microsoft.com/office/drawing/2017/decorative" val="1"/>
              </a:ext>
            </a:extLst>
          </p:cNvPr>
          <p:cNvSpPr>
            <a:spLocks noGrp="1"/>
          </p:cNvSpPr>
          <p:nvPr>
            <p:ph type="ftr" sz="quarter" idx="3"/>
          </p:nvPr>
        </p:nvSpPr>
        <p:spPr>
          <a:xfrm>
            <a:off x="419100" y="6356350"/>
            <a:ext cx="5078186"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996390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CFC4-3759-A945-9438-27E8043A96FD}"/>
              </a:ext>
            </a:extLst>
          </p:cNvPr>
          <p:cNvSpPr>
            <a:spLocks noGrp="1"/>
          </p:cNvSpPr>
          <p:nvPr>
            <p:ph type="title"/>
          </p:nvPr>
        </p:nvSpPr>
        <p:spPr/>
        <p:txBody>
          <a:bodyPr rtlCol="0"/>
          <a:lstStyle/>
          <a:p>
            <a:pPr rtl="0"/>
            <a:r>
              <a:rPr lang="pt-BR"/>
              <a:t>Documentação da AWS</a:t>
            </a:r>
          </a:p>
        </p:txBody>
      </p:sp>
      <p:sp>
        <p:nvSpPr>
          <p:cNvPr id="3" name="Content Placeholder 2">
            <a:extLst>
              <a:ext uri="{FF2B5EF4-FFF2-40B4-BE49-F238E27FC236}">
                <a16:creationId xmlns:a16="http://schemas.microsoft.com/office/drawing/2014/main" id="{C5E14C46-C35D-BC4B-B325-911FB462DD38}"/>
              </a:ext>
            </a:extLst>
          </p:cNvPr>
          <p:cNvSpPr>
            <a:spLocks noGrp="1"/>
          </p:cNvSpPr>
          <p:nvPr>
            <p:ph idx="1"/>
          </p:nvPr>
        </p:nvSpPr>
        <p:spPr/>
        <p:txBody>
          <a:bodyPr rtlCol="0"/>
          <a:lstStyle/>
          <a:p>
            <a:pPr rtl="0"/>
            <a:r>
              <a:rPr lang="pt-BR" dirty="0"/>
              <a:t>Encontre guias do usuário, guias do desenvolvedor, referências de API, tutoriais e muito mais.</a:t>
            </a:r>
          </a:p>
          <a:p>
            <a:pPr lvl="1" rtl="0"/>
            <a:r>
              <a:rPr lang="pt-BR" dirty="0">
                <a:hlinkClick r:id="rId4"/>
              </a:rPr>
              <a:t>https://docs.aws.amazon.com/</a:t>
            </a:r>
            <a:endParaRPr lang="en-US" dirty="0"/>
          </a:p>
          <a:p>
            <a:pPr lvl="1" rtl="0"/>
            <a:endParaRPr lang="en-US" dirty="0"/>
          </a:p>
          <a:p>
            <a:pPr rtl="0"/>
            <a:r>
              <a:rPr lang="pt-BR" dirty="0"/>
              <a:t>Também há </a:t>
            </a:r>
            <a:r>
              <a:rPr lang="pt-BR" b="1" i="1" dirty="0"/>
              <a:t>artigos técnicos</a:t>
            </a:r>
            <a:r>
              <a:rPr lang="pt-BR" dirty="0"/>
              <a:t> disponíveis em </a:t>
            </a:r>
            <a:r>
              <a:rPr lang="pt-BR" sz="2400" dirty="0">
                <a:hlinkClick r:id="rId5"/>
              </a:rPr>
              <a:t>https://aws.amazon.com/whitepapers/</a:t>
            </a:r>
            <a:r>
              <a:rPr lang="pt-BR" sz="2400" dirty="0"/>
              <a:t>, </a:t>
            </a:r>
            <a:r>
              <a:rPr lang="pt-BR" dirty="0"/>
              <a:t>inclusive estes, que são recomendados para o exame AWS </a:t>
            </a:r>
            <a:r>
              <a:rPr lang="pt-BR" dirty="0" err="1"/>
              <a:t>Cloud</a:t>
            </a:r>
            <a:r>
              <a:rPr lang="pt-BR" dirty="0"/>
              <a:t> </a:t>
            </a:r>
            <a:r>
              <a:rPr lang="pt-BR" dirty="0" err="1"/>
              <a:t>Practitioner</a:t>
            </a:r>
            <a:r>
              <a:rPr lang="pt-BR" dirty="0"/>
              <a:t>:</a:t>
            </a:r>
          </a:p>
          <a:p>
            <a:pPr lvl="1" rtl="0"/>
            <a:r>
              <a:rPr lang="pt-BR" dirty="0">
                <a:hlinkClick r:id="rId6"/>
              </a:rPr>
              <a:t>Visão geral da </a:t>
            </a:r>
            <a:r>
              <a:rPr lang="pt-BR" dirty="0" err="1">
                <a:hlinkClick r:id="rId6"/>
              </a:rPr>
              <a:t>Amazon</a:t>
            </a:r>
            <a:r>
              <a:rPr lang="pt-BR" dirty="0">
                <a:hlinkClick r:id="rId6"/>
              </a:rPr>
              <a:t> Web Services</a:t>
            </a:r>
            <a:endParaRPr lang="en-US" dirty="0"/>
          </a:p>
          <a:p>
            <a:pPr lvl="1" rtl="0"/>
            <a:r>
              <a:rPr lang="pt-BR" dirty="0">
                <a:hlinkClick r:id="rId7"/>
              </a:rPr>
              <a:t>Arquitetura da nuvem: melhores práticas da AWS</a:t>
            </a:r>
            <a:endParaRPr lang="en-US" dirty="0"/>
          </a:p>
          <a:p>
            <a:pPr lvl="1" rtl="0"/>
            <a:r>
              <a:rPr lang="pt-BR" dirty="0">
                <a:hlinkClick r:id="rId8"/>
              </a:rPr>
              <a:t>Como funciona a definição de preço da AWS</a:t>
            </a:r>
            <a:endParaRPr lang="en-US" dirty="0"/>
          </a:p>
          <a:p>
            <a:pPr lvl="1" rtl="0"/>
            <a:r>
              <a:rPr lang="pt-BR" dirty="0">
                <a:hlinkClick r:id="rId9"/>
              </a:rPr>
              <a:t>Custo total da (não) propriedade de aplicativos da web na nuvem</a:t>
            </a:r>
            <a:endParaRPr lang="en-US" dirty="0"/>
          </a:p>
          <a:p>
            <a:pPr lvl="1" rtl="0"/>
            <a:endParaRPr lang="en-US" dirty="0"/>
          </a:p>
          <a:p>
            <a:pPr lvl="1" rtl="0"/>
            <a:endParaRPr lang="en-US" dirty="0"/>
          </a:p>
          <a:p>
            <a:pPr rtl="0"/>
            <a:endParaRPr lang="en-US" dirty="0"/>
          </a:p>
        </p:txBody>
      </p:sp>
      <p:sp>
        <p:nvSpPr>
          <p:cNvPr id="4" name="Slide Number Placeholder 3">
            <a:extLst>
              <a:ext uri="{FF2B5EF4-FFF2-40B4-BE49-F238E27FC236}">
                <a16:creationId xmlns:a16="http://schemas.microsoft.com/office/drawing/2014/main" id="{231FDB33-FCB7-6F41-BEDD-4B1CE457F232}"/>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22</a:t>
            </a:fld>
            <a:endParaRPr lang="en-US" dirty="0"/>
          </a:p>
        </p:txBody>
      </p:sp>
      <p:sp>
        <p:nvSpPr>
          <p:cNvPr id="5" name="Footer Placeholder 4">
            <a:extLst>
              <a:ext uri="{FF2B5EF4-FFF2-40B4-BE49-F238E27FC236}">
                <a16:creationId xmlns:a16="http://schemas.microsoft.com/office/drawing/2014/main" id="{BB0AFCCB-D414-3F4E-A2F9-506A929AC5A6}"/>
              </a:ext>
              <a:ext uri="{C183D7F6-B498-43B3-948B-1728B52AA6E4}">
                <adec:decorative xmlns="" xmlns:adec="http://schemas.microsoft.com/office/drawing/2017/decorative" val="1"/>
              </a:ext>
            </a:extLst>
          </p:cNvPr>
          <p:cNvSpPr>
            <a:spLocks noGrp="1"/>
          </p:cNvSpPr>
          <p:nvPr>
            <p:ph type="ftr" sz="quarter" idx="3"/>
          </p:nvPr>
        </p:nvSpPr>
        <p:spPr/>
        <p:txBody>
          <a:bodyPr rtlCol="0"/>
          <a:lstStyle/>
          <a:p>
            <a:pPr rtl="0"/>
            <a:r>
              <a:rPr lang="pt-BR"/>
              <a:t>© 2019 Amazon Web Services, Inc. ou suas afiliadas. Todos os direitos reservados.</a:t>
            </a:r>
          </a:p>
        </p:txBody>
      </p:sp>
    </p:spTree>
    <p:custDataLst>
      <p:tags r:id="rId1"/>
    </p:custDataLst>
    <p:extLst>
      <p:ext uri="{BB962C8B-B14F-4D97-AF65-F5344CB8AC3E}">
        <p14:creationId xmlns:p14="http://schemas.microsoft.com/office/powerpoint/2010/main" val="334258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A3EEC8-CD9A-8041-A18E-1F8BBA4BD146}"/>
              </a:ext>
            </a:extLst>
          </p:cNvPr>
          <p:cNvSpPr>
            <a:spLocks noGrp="1"/>
          </p:cNvSpPr>
          <p:nvPr>
            <p:ph type="title"/>
          </p:nvPr>
        </p:nvSpPr>
        <p:spPr/>
        <p:txBody>
          <a:bodyPr rtlCol="0">
            <a:normAutofit fontScale="90000"/>
          </a:bodyPr>
          <a:lstStyle/>
          <a:p>
            <a:pPr rtl="0"/>
            <a:r>
              <a:rPr lang="pt-BR"/>
              <a:t>Atividade – Busca na documentação da AWS</a:t>
            </a:r>
          </a:p>
        </p:txBody>
      </p:sp>
      <p:sp>
        <p:nvSpPr>
          <p:cNvPr id="7" name="Content Placeholder 6">
            <a:extLst>
              <a:ext uri="{FF2B5EF4-FFF2-40B4-BE49-F238E27FC236}">
                <a16:creationId xmlns:a16="http://schemas.microsoft.com/office/drawing/2014/main" id="{EE5A659A-27E0-0D48-BFDC-3F59E142DCE2}"/>
              </a:ext>
            </a:extLst>
          </p:cNvPr>
          <p:cNvSpPr>
            <a:spLocks noGrp="1"/>
          </p:cNvSpPr>
          <p:nvPr>
            <p:ph idx="16"/>
          </p:nvPr>
        </p:nvSpPr>
        <p:spPr/>
        <p:txBody>
          <a:bodyPr rtlCol="0"/>
          <a:lstStyle/>
          <a:p>
            <a:pPr rtl="0"/>
            <a:r>
              <a:rPr lang="pt-BR"/>
              <a:t>Navegar pelo site de documentação da AWS</a:t>
            </a:r>
          </a:p>
          <a:p>
            <a:pPr rtl="0"/>
            <a:r>
              <a:rPr lang="pt-BR"/>
              <a:t>Comece pela página principal em </a:t>
            </a:r>
            <a:r>
              <a:rPr lang="en-US" dirty="0"/>
              <a:t/>
            </a:r>
            <a:br>
              <a:rPr lang="en-US" dirty="0"/>
            </a:br>
            <a:r>
              <a:rPr lang="pt-BR">
                <a:hlinkClick r:id="rId4"/>
              </a:rPr>
              <a:t>https://docs.aws.amazon.com</a:t>
            </a:r>
            <a:endParaRPr lang="en-US" dirty="0"/>
          </a:p>
          <a:p>
            <a:pPr rtl="0"/>
            <a:r>
              <a:rPr lang="pt-BR"/>
              <a:t>Cinco perguntas de desafio para a classe aparecem nos slides a seguir</a:t>
            </a:r>
          </a:p>
        </p:txBody>
      </p:sp>
      <p:pic>
        <p:nvPicPr>
          <p:cNvPr id="3" name="Graphic 2" descr="Puzzle pieces">
            <a:extLst>
              <a:ext uri="{FF2B5EF4-FFF2-40B4-BE49-F238E27FC236}">
                <a16:creationId xmlns:a16="http://schemas.microsoft.com/office/drawing/2014/main" id="{040F697A-347E-6345-BD5C-FA0AF36CF359}"/>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216055" y="4467358"/>
            <a:ext cx="1707465" cy="1707465"/>
          </a:xfrm>
          <a:prstGeom prst="rect">
            <a:avLst/>
          </a:prstGeom>
        </p:spPr>
      </p:pic>
      <p:sp>
        <p:nvSpPr>
          <p:cNvPr id="2" name="Slide Number Placeholder 1">
            <a:extLst>
              <a:ext uri="{FF2B5EF4-FFF2-40B4-BE49-F238E27FC236}">
                <a16:creationId xmlns:a16="http://schemas.microsoft.com/office/drawing/2014/main" id="{22173A57-D572-394C-A053-0852287D5407}"/>
              </a:ext>
              <a:ext uri="{C183D7F6-B498-43B3-948B-1728B52AA6E4}">
                <adec:decorative xmlns=""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a:t>23</a:t>
            </a:fld>
            <a:endParaRPr lang="en-US" dirty="0"/>
          </a:p>
        </p:txBody>
      </p:sp>
      <p:sp>
        <p:nvSpPr>
          <p:cNvPr id="4" name="Footer Placeholder 3">
            <a:extLst>
              <a:ext uri="{FF2B5EF4-FFF2-40B4-BE49-F238E27FC236}">
                <a16:creationId xmlns:a16="http://schemas.microsoft.com/office/drawing/2014/main" id="{DA71A48D-231F-2340-8DC3-BBBFA8B4CB70}"/>
              </a:ext>
              <a:ext uri="{C183D7F6-B498-43B3-948B-1728B52AA6E4}">
                <adec:decorative xmlns="" xmlns:adec="http://schemas.microsoft.com/office/drawing/2017/decorative" val="1"/>
              </a:ext>
            </a:extLst>
          </p:cNvPr>
          <p:cNvSpPr>
            <a:spLocks noGrp="1"/>
          </p:cNvSpPr>
          <p:nvPr>
            <p:ph type="ftr" sz="quarter" idx="11"/>
          </p:nvPr>
        </p:nvSpPr>
        <p:spPr>
          <a:xfrm>
            <a:off x="7053943" y="6356350"/>
            <a:ext cx="4718957"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684105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 xmlns:adec="http://schemas.microsoft.com/office/drawing/2017/decorative" val="1"/>
              </a:ext>
            </a:extLst>
          </p:cNvPr>
          <p:cNvSpPr>
            <a:spLocks noGrp="1"/>
          </p:cNvSpPr>
          <p:nvPr>
            <p:ph type="ftr" sz="quarter" idx="11"/>
          </p:nvPr>
        </p:nvSpPr>
        <p:spPr>
          <a:xfrm>
            <a:off x="6868886" y="6356350"/>
            <a:ext cx="4904014"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1</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a:t>24</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dirty="0"/>
              <a:t>Pergunta 1: Que guias e referências existem para o serviço </a:t>
            </a:r>
            <a:r>
              <a:rPr lang="pt-BR" dirty="0" err="1"/>
              <a:t>Amazon</a:t>
            </a:r>
            <a:r>
              <a:rPr lang="pt-BR" dirty="0"/>
              <a:t> EC2?</a:t>
            </a:r>
          </a:p>
          <a:p>
            <a:pPr rtl="0"/>
            <a:endParaRPr lang="en-US" sz="1100" dirty="0"/>
          </a:p>
          <a:p>
            <a:pPr rtl="0"/>
            <a:r>
              <a:rPr lang="pt-BR" dirty="0">
                <a:hlinkClick r:id="rId4"/>
              </a:rPr>
              <a:t>Resposta</a:t>
            </a:r>
            <a:r>
              <a:rPr lang="pt-BR" dirty="0"/>
              <a:t>: </a:t>
            </a:r>
          </a:p>
          <a:p>
            <a:pPr lvl="1" rtl="0"/>
            <a:r>
              <a:rPr lang="pt-BR" dirty="0"/>
              <a:t>Guias do usuário para Linux e Windows</a:t>
            </a:r>
          </a:p>
          <a:p>
            <a:pPr lvl="1" rtl="0"/>
            <a:r>
              <a:rPr lang="pt-BR" dirty="0"/>
              <a:t>Referência da API</a:t>
            </a:r>
          </a:p>
          <a:p>
            <a:pPr lvl="1" rtl="0"/>
            <a:r>
              <a:rPr lang="pt-BR" dirty="0"/>
              <a:t>Referência da CLI da AWS</a:t>
            </a:r>
          </a:p>
          <a:p>
            <a:pPr lvl="1" rtl="0"/>
            <a:r>
              <a:rPr lang="pt-BR" dirty="0"/>
              <a:t>Referência do EC2 </a:t>
            </a:r>
            <a:r>
              <a:rPr lang="pt-BR" dirty="0" err="1"/>
              <a:t>Instance</a:t>
            </a:r>
            <a:r>
              <a:rPr lang="pt-BR" dirty="0"/>
              <a:t> Connect</a:t>
            </a:r>
          </a:p>
          <a:p>
            <a:pPr lvl="1" rtl="0"/>
            <a:r>
              <a:rPr lang="pt-BR" dirty="0"/>
              <a:t>Guia do usuário do Auto </a:t>
            </a:r>
            <a:r>
              <a:rPr lang="pt-BR" dirty="0" err="1"/>
              <a:t>Scaling</a:t>
            </a:r>
            <a:endParaRPr lang="pt-BR" dirty="0"/>
          </a:p>
          <a:p>
            <a:pPr lvl="1" rtl="0"/>
            <a:r>
              <a:rPr lang="pt-BR" dirty="0"/>
              <a:t>Guia do usuário do VM </a:t>
            </a:r>
            <a:r>
              <a:rPr lang="pt-BR" dirty="0" err="1"/>
              <a:t>Import</a:t>
            </a:r>
            <a:r>
              <a:rPr lang="pt-BR" dirty="0"/>
              <a:t>/</a:t>
            </a:r>
            <a:r>
              <a:rPr lang="pt-BR" dirty="0" err="1"/>
              <a:t>Export</a:t>
            </a:r>
            <a:endParaRPr lang="pt-BR" dirty="0"/>
          </a:p>
          <a:p>
            <a:pPr lvl="1" rtl="0"/>
            <a:endParaRPr lang="en-US" dirty="0"/>
          </a:p>
        </p:txBody>
      </p:sp>
    </p:spTree>
    <p:custDataLst>
      <p:tags r:id="rId1"/>
    </p:custDataLst>
    <p:extLst>
      <p:ext uri="{BB962C8B-B14F-4D97-AF65-F5344CB8AC3E}">
        <p14:creationId xmlns:p14="http://schemas.microsoft.com/office/powerpoint/2010/main" val="124026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 xmlns:adec="http://schemas.microsoft.com/office/drawing/2017/decorative" val="1"/>
              </a:ext>
            </a:extLst>
          </p:cNvPr>
          <p:cNvSpPr>
            <a:spLocks noGrp="1"/>
          </p:cNvSpPr>
          <p:nvPr>
            <p:ph type="ftr" sz="quarter" idx="11"/>
          </p:nvPr>
        </p:nvSpPr>
        <p:spPr>
          <a:xfrm>
            <a:off x="6357257" y="6356350"/>
            <a:ext cx="5415643"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2</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a:t>25</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dirty="0"/>
              <a:t>Pergunta 2: Você consegue encontrar a documentação que descreve como criar um </a:t>
            </a:r>
            <a:r>
              <a:rPr lang="pt-BR" dirty="0" err="1"/>
              <a:t>bucket</a:t>
            </a:r>
            <a:r>
              <a:rPr lang="pt-BR" dirty="0"/>
              <a:t> do </a:t>
            </a:r>
            <a:r>
              <a:rPr lang="pt-BR" dirty="0" err="1"/>
              <a:t>Amazon</a:t>
            </a:r>
            <a:r>
              <a:rPr lang="pt-BR" dirty="0"/>
              <a:t> S3?</a:t>
            </a:r>
          </a:p>
          <a:p>
            <a:pPr rtl="0"/>
            <a:endParaRPr lang="en-US" dirty="0"/>
          </a:p>
          <a:p>
            <a:pPr rtl="0"/>
            <a:r>
              <a:rPr lang="pt-BR" dirty="0">
                <a:hlinkClick r:id="rId4"/>
              </a:rPr>
              <a:t>Resposta</a:t>
            </a:r>
            <a:r>
              <a:rPr lang="pt-BR" dirty="0"/>
              <a:t>: </a:t>
            </a:r>
          </a:p>
          <a:p>
            <a:pPr lvl="1" rtl="0"/>
            <a:r>
              <a:rPr lang="pt-BR" sz="2000" dirty="0"/>
              <a:t>Em </a:t>
            </a:r>
            <a:r>
              <a:rPr lang="pt-BR" sz="2000" dirty="0">
                <a:hlinkClick r:id="rId5"/>
              </a:rPr>
              <a:t>https://docs.aws.amazon.com/</a:t>
            </a:r>
            <a:r>
              <a:rPr lang="pt-BR" sz="2000" dirty="0"/>
              <a:t>, clique em </a:t>
            </a:r>
            <a:r>
              <a:rPr lang="pt-BR" sz="2000" b="1" dirty="0"/>
              <a:t>S3</a:t>
            </a:r>
          </a:p>
          <a:p>
            <a:pPr lvl="1" rtl="0"/>
            <a:r>
              <a:rPr lang="pt-BR" sz="2000" dirty="0"/>
              <a:t>Clique no </a:t>
            </a:r>
            <a:r>
              <a:rPr lang="pt-BR" sz="2000" b="1" dirty="0"/>
              <a:t>Guia de conceitos básicos</a:t>
            </a:r>
          </a:p>
          <a:p>
            <a:pPr lvl="1" rtl="0"/>
            <a:r>
              <a:rPr lang="pt-BR" sz="2000" dirty="0"/>
              <a:t>Clique em </a:t>
            </a:r>
            <a:r>
              <a:rPr lang="pt-BR" sz="2000" b="1" dirty="0" err="1"/>
              <a:t>Create</a:t>
            </a:r>
            <a:r>
              <a:rPr lang="pt-BR" sz="2000" b="1" dirty="0"/>
              <a:t> a </a:t>
            </a:r>
            <a:r>
              <a:rPr lang="pt-BR" sz="2000" b="1" dirty="0" err="1"/>
              <a:t>Bucket</a:t>
            </a:r>
            <a:r>
              <a:rPr lang="pt-BR" sz="2000" b="1" dirty="0"/>
              <a:t> (Criar </a:t>
            </a:r>
            <a:r>
              <a:rPr lang="pt-BR" sz="2000" b="1" dirty="0" err="1"/>
              <a:t>bucket</a:t>
            </a:r>
            <a:r>
              <a:rPr lang="pt-BR" sz="2000" b="1" dirty="0"/>
              <a:t>)</a:t>
            </a:r>
            <a:endParaRPr lang="en-US" b="1" dirty="0"/>
          </a:p>
        </p:txBody>
      </p:sp>
    </p:spTree>
    <p:custDataLst>
      <p:tags r:id="rId1"/>
    </p:custDataLst>
    <p:extLst>
      <p:ext uri="{BB962C8B-B14F-4D97-AF65-F5344CB8AC3E}">
        <p14:creationId xmlns:p14="http://schemas.microsoft.com/office/powerpoint/2010/main" val="2463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 xmlns:adec="http://schemas.microsoft.com/office/drawing/2017/decorative" val="1"/>
              </a:ext>
            </a:extLst>
          </p:cNvPr>
          <p:cNvSpPr>
            <a:spLocks noGrp="1"/>
          </p:cNvSpPr>
          <p:nvPr>
            <p:ph type="ftr" sz="quarter" idx="11"/>
          </p:nvPr>
        </p:nvSpPr>
        <p:spPr>
          <a:xfrm>
            <a:off x="7206343" y="6356350"/>
            <a:ext cx="4566557"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3</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a:t>26</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dirty="0"/>
              <a:t>Pergunta 3: Você consegue encontrar um resumo de uma frase do serviço AWS Cloud9?</a:t>
            </a:r>
          </a:p>
          <a:p>
            <a:pPr rtl="0"/>
            <a:endParaRPr lang="en-US" dirty="0"/>
          </a:p>
          <a:p>
            <a:pPr rtl="0">
              <a:lnSpc>
                <a:spcPct val="100000"/>
              </a:lnSpc>
            </a:pPr>
            <a:r>
              <a:rPr lang="pt-BR" dirty="0">
                <a:hlinkClick r:id="rId4"/>
              </a:rPr>
              <a:t>Resposta</a:t>
            </a:r>
            <a:r>
              <a:rPr lang="pt-BR" dirty="0"/>
              <a:t>:</a:t>
            </a:r>
            <a:endParaRPr lang="en-US" dirty="0"/>
          </a:p>
          <a:p>
            <a:pPr lvl="1" rtl="0">
              <a:lnSpc>
                <a:spcPct val="100000"/>
              </a:lnSpc>
            </a:pPr>
            <a:r>
              <a:rPr lang="pt-BR" dirty="0"/>
              <a:t>O AWS Cloud9 é um </a:t>
            </a:r>
            <a:r>
              <a:rPr lang="pt-BR" dirty="0" err="1"/>
              <a:t>Integrated</a:t>
            </a:r>
            <a:r>
              <a:rPr lang="pt-BR" dirty="0"/>
              <a:t> </a:t>
            </a:r>
            <a:r>
              <a:rPr lang="pt-BR" dirty="0" err="1"/>
              <a:t>Development</a:t>
            </a:r>
            <a:r>
              <a:rPr lang="pt-BR" dirty="0"/>
              <a:t> </a:t>
            </a:r>
            <a:r>
              <a:rPr lang="pt-BR" dirty="0" err="1"/>
              <a:t>Environment</a:t>
            </a:r>
            <a:r>
              <a:rPr lang="pt-BR" dirty="0"/>
              <a:t> (IDE – Ambiente de desenvolvimento integrado) baseado em nuvem usado para escrever, executar e depurar código.</a:t>
            </a:r>
          </a:p>
          <a:p>
            <a:pPr lvl="1" rtl="0"/>
            <a:endParaRPr lang="en-US" b="1" dirty="0"/>
          </a:p>
        </p:txBody>
      </p:sp>
    </p:spTree>
    <p:custDataLst>
      <p:tags r:id="rId1"/>
    </p:custDataLst>
    <p:extLst>
      <p:ext uri="{BB962C8B-B14F-4D97-AF65-F5344CB8AC3E}">
        <p14:creationId xmlns:p14="http://schemas.microsoft.com/office/powerpoint/2010/main" val="5097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 xmlns:adec="http://schemas.microsoft.com/office/drawing/2017/decorative" val="1"/>
              </a:ext>
            </a:extLst>
          </p:cNvPr>
          <p:cNvSpPr>
            <a:spLocks noGrp="1"/>
          </p:cNvSpPr>
          <p:nvPr>
            <p:ph type="ftr" sz="quarter" idx="11"/>
          </p:nvPr>
        </p:nvSpPr>
        <p:spPr>
          <a:xfrm>
            <a:off x="6977743" y="6356350"/>
            <a:ext cx="4795157"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4</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a:t>27</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lnSpc>
                <a:spcPct val="100000"/>
              </a:lnSpc>
            </a:pPr>
            <a:r>
              <a:rPr lang="pt-BR" sz="2400" dirty="0"/>
              <a:t>Pergunta 4: Que linguagens de programação são compatíveis com a API de serviço do AWS Lambda?</a:t>
            </a:r>
          </a:p>
          <a:p>
            <a:pPr rtl="0">
              <a:lnSpc>
                <a:spcPct val="100000"/>
              </a:lnSpc>
            </a:pPr>
            <a:endParaRPr lang="en-US" sz="2400" dirty="0"/>
          </a:p>
          <a:p>
            <a:pPr rtl="0">
              <a:lnSpc>
                <a:spcPct val="100000"/>
              </a:lnSpc>
            </a:pPr>
            <a:r>
              <a:rPr lang="pt-BR" sz="2400" dirty="0">
                <a:hlinkClick r:id="rId4"/>
              </a:rPr>
              <a:t>Resposta</a:t>
            </a:r>
            <a:r>
              <a:rPr lang="pt-BR" sz="2400" dirty="0"/>
              <a:t>:</a:t>
            </a:r>
            <a:endParaRPr lang="en-US" sz="2400" dirty="0"/>
          </a:p>
          <a:p>
            <a:pPr lvl="1" rtl="0">
              <a:lnSpc>
                <a:spcPct val="100000"/>
              </a:lnSpc>
            </a:pPr>
            <a:r>
              <a:rPr lang="pt-BR" sz="2000" dirty="0"/>
              <a:t>Na página principal da documentação da AWS, clique no link </a:t>
            </a:r>
            <a:r>
              <a:rPr lang="pt-BR" sz="2000" b="1" dirty="0"/>
              <a:t>AWS Lambda</a:t>
            </a:r>
          </a:p>
          <a:p>
            <a:pPr lvl="1" rtl="0">
              <a:lnSpc>
                <a:spcPct val="100000"/>
              </a:lnSpc>
            </a:pPr>
            <a:r>
              <a:rPr lang="pt-BR" sz="2000" dirty="0"/>
              <a:t>Clique no link </a:t>
            </a:r>
            <a:r>
              <a:rPr lang="pt-BR" sz="2000" b="1" dirty="0"/>
              <a:t>API </a:t>
            </a:r>
            <a:r>
              <a:rPr lang="pt-BR" sz="2000" b="1" dirty="0" err="1"/>
              <a:t>Reference</a:t>
            </a:r>
            <a:r>
              <a:rPr lang="pt-BR" sz="2000" b="1" dirty="0"/>
              <a:t> (Referência de API)</a:t>
            </a:r>
          </a:p>
          <a:p>
            <a:pPr lvl="1" rtl="0">
              <a:lnSpc>
                <a:spcPct val="100000"/>
              </a:lnSpc>
            </a:pPr>
            <a:r>
              <a:rPr lang="pt-BR" sz="2000" dirty="0"/>
              <a:t>Clique em </a:t>
            </a:r>
            <a:r>
              <a:rPr lang="pt-BR" sz="2000" b="1" dirty="0" err="1"/>
              <a:t>Getting</a:t>
            </a:r>
            <a:r>
              <a:rPr lang="pt-BR" sz="2000" b="1" dirty="0"/>
              <a:t> </a:t>
            </a:r>
            <a:r>
              <a:rPr lang="pt-BR" sz="2000" b="1" dirty="0" err="1"/>
              <a:t>Started</a:t>
            </a:r>
            <a:r>
              <a:rPr lang="pt-BR" sz="2000" b="1" dirty="0"/>
              <a:t> (Conceitos básicos) </a:t>
            </a:r>
            <a:r>
              <a:rPr lang="pt-BR" sz="2000" dirty="0"/>
              <a:t>&gt; </a:t>
            </a:r>
            <a:r>
              <a:rPr lang="pt-BR" sz="2000" b="1" dirty="0"/>
              <a:t>Tools (Ferramentas)</a:t>
            </a:r>
            <a:r>
              <a:rPr lang="pt-BR" sz="2000" dirty="0"/>
              <a:t> para encontrar uma tabela com uma lista das seguintes linguagens: </a:t>
            </a:r>
            <a:r>
              <a:rPr lang="pt-BR" sz="2000" b="1" dirty="0">
                <a:solidFill>
                  <a:schemeClr val="accent5"/>
                </a:solidFill>
              </a:rPr>
              <a:t>Node.js</a:t>
            </a:r>
            <a:r>
              <a:rPr lang="pt-BR" sz="2000" dirty="0"/>
              <a:t>,</a:t>
            </a:r>
            <a:r>
              <a:rPr lang="pt-BR" sz="2000" dirty="0">
                <a:solidFill>
                  <a:schemeClr val="accent6"/>
                </a:solidFill>
              </a:rPr>
              <a:t> </a:t>
            </a:r>
            <a:r>
              <a:rPr lang="pt-BR" sz="2000" b="1" dirty="0">
                <a:solidFill>
                  <a:schemeClr val="accent5"/>
                </a:solidFill>
              </a:rPr>
              <a:t>Java</a:t>
            </a:r>
            <a:r>
              <a:rPr lang="pt-BR" sz="2000" dirty="0"/>
              <a:t>,</a:t>
            </a:r>
            <a:r>
              <a:rPr lang="pt-BR" sz="2000" dirty="0">
                <a:solidFill>
                  <a:schemeClr val="accent6"/>
                </a:solidFill>
              </a:rPr>
              <a:t> </a:t>
            </a:r>
            <a:r>
              <a:rPr lang="pt-BR" sz="2000" b="1" dirty="0">
                <a:solidFill>
                  <a:schemeClr val="accent5"/>
                </a:solidFill>
              </a:rPr>
              <a:t>C#</a:t>
            </a:r>
            <a:r>
              <a:rPr lang="pt-BR" sz="2000" dirty="0"/>
              <a:t>,</a:t>
            </a:r>
            <a:r>
              <a:rPr lang="pt-BR" sz="2000" dirty="0">
                <a:solidFill>
                  <a:schemeClr val="accent6"/>
                </a:solidFill>
              </a:rPr>
              <a:t> </a:t>
            </a:r>
            <a:r>
              <a:rPr lang="pt-BR" sz="2000" b="1" dirty="0">
                <a:solidFill>
                  <a:schemeClr val="accent5"/>
                </a:solidFill>
              </a:rPr>
              <a:t>Python</a:t>
            </a:r>
            <a:r>
              <a:rPr lang="pt-BR" sz="2000" dirty="0"/>
              <a:t>,</a:t>
            </a:r>
            <a:r>
              <a:rPr lang="pt-BR" sz="2000" dirty="0">
                <a:solidFill>
                  <a:schemeClr val="accent6"/>
                </a:solidFill>
              </a:rPr>
              <a:t> </a:t>
            </a:r>
            <a:r>
              <a:rPr lang="pt-BR" sz="2000" b="1" dirty="0" err="1">
                <a:solidFill>
                  <a:schemeClr val="accent5"/>
                </a:solidFill>
              </a:rPr>
              <a:t>Ruby</a:t>
            </a:r>
            <a:r>
              <a:rPr lang="pt-BR" sz="2000" dirty="0"/>
              <a:t>,</a:t>
            </a:r>
            <a:r>
              <a:rPr lang="pt-BR" sz="2000" dirty="0">
                <a:solidFill>
                  <a:schemeClr val="accent6"/>
                </a:solidFill>
              </a:rPr>
              <a:t> </a:t>
            </a:r>
            <a:r>
              <a:rPr lang="pt-BR" sz="2000" b="1" dirty="0">
                <a:solidFill>
                  <a:schemeClr val="accent5"/>
                </a:solidFill>
              </a:rPr>
              <a:t>Go</a:t>
            </a:r>
            <a:r>
              <a:rPr lang="pt-BR" sz="2000" dirty="0"/>
              <a:t>,</a:t>
            </a:r>
            <a:r>
              <a:rPr lang="pt-BR" sz="2000" dirty="0">
                <a:solidFill>
                  <a:schemeClr val="accent6"/>
                </a:solidFill>
              </a:rPr>
              <a:t> </a:t>
            </a:r>
            <a:r>
              <a:rPr lang="pt-BR" sz="2000" dirty="0"/>
              <a:t>e </a:t>
            </a:r>
            <a:r>
              <a:rPr lang="pt-BR" sz="2000" b="1" dirty="0" err="1">
                <a:solidFill>
                  <a:schemeClr val="accent5"/>
                </a:solidFill>
              </a:rPr>
              <a:t>PowerShell</a:t>
            </a:r>
            <a:endParaRPr lang="pt-BR" sz="2000" b="1" dirty="0">
              <a:solidFill>
                <a:schemeClr val="accent5"/>
              </a:solidFill>
            </a:endParaRPr>
          </a:p>
        </p:txBody>
      </p:sp>
    </p:spTree>
    <p:custDataLst>
      <p:tags r:id="rId1"/>
    </p:custDataLst>
    <p:extLst>
      <p:ext uri="{BB962C8B-B14F-4D97-AF65-F5344CB8AC3E}">
        <p14:creationId xmlns:p14="http://schemas.microsoft.com/office/powerpoint/2010/main" val="377946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B7E447-96C7-DC42-9DCE-2681CED8E96E}"/>
              </a:ext>
              <a:ext uri="{C183D7F6-B498-43B3-948B-1728B52AA6E4}">
                <adec:decorative xmlns="" xmlns:adec="http://schemas.microsoft.com/office/drawing/2017/decorative" val="1"/>
              </a:ext>
            </a:extLst>
          </p:cNvPr>
          <p:cNvSpPr>
            <a:spLocks noGrp="1"/>
          </p:cNvSpPr>
          <p:nvPr>
            <p:ph type="ftr" sz="quarter" idx="11"/>
          </p:nvPr>
        </p:nvSpPr>
        <p:spPr>
          <a:xfrm>
            <a:off x="7119257" y="6356350"/>
            <a:ext cx="4653643"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3" name="Title 2">
            <a:extLst>
              <a:ext uri="{FF2B5EF4-FFF2-40B4-BE49-F238E27FC236}">
                <a16:creationId xmlns:a16="http://schemas.microsoft.com/office/drawing/2014/main" id="{9ADCCAFF-22C8-1E4E-B603-9EA9C8881777}"/>
              </a:ext>
            </a:extLst>
          </p:cNvPr>
          <p:cNvSpPr>
            <a:spLocks noGrp="1"/>
          </p:cNvSpPr>
          <p:nvPr>
            <p:ph type="title"/>
          </p:nvPr>
        </p:nvSpPr>
        <p:spPr/>
        <p:txBody>
          <a:bodyPr rtlCol="0">
            <a:noAutofit/>
          </a:bodyPr>
          <a:lstStyle/>
          <a:p>
            <a:pPr rtl="0"/>
            <a:r>
              <a:rPr lang="pt-BR" sz="3200"/>
              <a:t>Busca na documentação da AWS – Pergunta 5</a:t>
            </a:r>
          </a:p>
        </p:txBody>
      </p:sp>
      <p:sp>
        <p:nvSpPr>
          <p:cNvPr id="4" name="Slide Number Placeholder 3">
            <a:extLst>
              <a:ext uri="{FF2B5EF4-FFF2-40B4-BE49-F238E27FC236}">
                <a16:creationId xmlns:a16="http://schemas.microsoft.com/office/drawing/2014/main" id="{F51E0C5A-C283-C044-8FCE-42353CDC4A54}"/>
              </a:ext>
              <a:ext uri="{C183D7F6-B498-43B3-948B-1728B52AA6E4}">
                <adec:decorative xmlns="" xmlns:adec="http://schemas.microsoft.com/office/drawing/2017/decorative" val="1"/>
              </a:ext>
            </a:extLst>
          </p:cNvPr>
          <p:cNvSpPr>
            <a:spLocks noGrp="1"/>
          </p:cNvSpPr>
          <p:nvPr>
            <p:ph type="sldNum" sz="quarter" idx="10"/>
          </p:nvPr>
        </p:nvSpPr>
        <p:spPr/>
        <p:txBody>
          <a:bodyPr rtlCol="0"/>
          <a:lstStyle/>
          <a:p>
            <a:pPr rtl="0"/>
            <a:fld id="{B6A95138-A96E-2F42-A959-2EFD44FE4AB7}" type="slidenum">
              <a:rPr lang="en-US" smtClean="0"/>
              <a:pPr/>
              <a:t>28</a:t>
            </a:fld>
            <a:endParaRPr lang="en-US" dirty="0"/>
          </a:p>
        </p:txBody>
      </p:sp>
      <p:sp>
        <p:nvSpPr>
          <p:cNvPr id="5" name="Content Placeholder 4">
            <a:extLst>
              <a:ext uri="{FF2B5EF4-FFF2-40B4-BE49-F238E27FC236}">
                <a16:creationId xmlns:a16="http://schemas.microsoft.com/office/drawing/2014/main" id="{CAC94306-489A-5148-8C94-981C692EF8B3}"/>
              </a:ext>
            </a:extLst>
          </p:cNvPr>
          <p:cNvSpPr>
            <a:spLocks noGrp="1"/>
          </p:cNvSpPr>
          <p:nvPr>
            <p:ph idx="16"/>
          </p:nvPr>
        </p:nvSpPr>
        <p:spPr/>
        <p:txBody>
          <a:bodyPr rtlCol="0"/>
          <a:lstStyle/>
          <a:p>
            <a:pPr rtl="0"/>
            <a:r>
              <a:rPr lang="pt-BR" sz="2400" dirty="0"/>
              <a:t>Pergunta 5: Encontre o tutorial que descreve como executar um aplicativo </a:t>
            </a:r>
            <a:r>
              <a:rPr lang="pt-BR" sz="2400" dirty="0" err="1"/>
              <a:t>Hello</a:t>
            </a:r>
            <a:r>
              <a:rPr lang="pt-BR" sz="2400" dirty="0"/>
              <a:t> World sem servidor e, em seguida, percorra as etapas documentadas. Quais dois serviços da AWS o tutorial instrui você a usar?</a:t>
            </a:r>
          </a:p>
          <a:p>
            <a:pPr rtl="0"/>
            <a:endParaRPr lang="en-US" sz="1050" dirty="0"/>
          </a:p>
          <a:p>
            <a:pPr rtl="0"/>
            <a:r>
              <a:rPr lang="pt-BR" dirty="0">
                <a:hlinkClick r:id="rId4"/>
              </a:rPr>
              <a:t>Resposta</a:t>
            </a:r>
            <a:r>
              <a:rPr lang="pt-BR" dirty="0"/>
              <a:t>:</a:t>
            </a:r>
            <a:endParaRPr lang="en-US" dirty="0"/>
          </a:p>
          <a:p>
            <a:pPr lvl="1" rtl="0"/>
            <a:r>
              <a:rPr lang="pt-BR" sz="2000" dirty="0"/>
              <a:t>Na página principal da documentação da AWS, clique em </a:t>
            </a:r>
            <a:r>
              <a:rPr lang="pt-BR" sz="2000" b="1" dirty="0" err="1"/>
              <a:t>Tutorials</a:t>
            </a:r>
            <a:r>
              <a:rPr lang="pt-BR" sz="2000" b="1" dirty="0"/>
              <a:t> </a:t>
            </a:r>
            <a:r>
              <a:rPr lang="pt-BR" sz="2000" b="1" dirty="0" err="1"/>
              <a:t>and</a:t>
            </a:r>
            <a:r>
              <a:rPr lang="pt-BR" sz="2000" b="1" dirty="0"/>
              <a:t> </a:t>
            </a:r>
            <a:r>
              <a:rPr lang="pt-BR" sz="2000" b="1" dirty="0" err="1"/>
              <a:t>Projects</a:t>
            </a:r>
            <a:r>
              <a:rPr lang="pt-BR" sz="2000" b="1" dirty="0"/>
              <a:t> (Tutoriais e projetos)</a:t>
            </a:r>
          </a:p>
          <a:p>
            <a:pPr lvl="1" rtl="0"/>
            <a:r>
              <a:rPr lang="pt-BR" sz="2000" dirty="0"/>
              <a:t>Na área </a:t>
            </a:r>
            <a:r>
              <a:rPr lang="pt-BR" sz="2000" b="1" dirty="0"/>
              <a:t>Websites &amp; Web </a:t>
            </a:r>
            <a:r>
              <a:rPr lang="pt-BR" sz="2000" b="1" dirty="0" err="1"/>
              <a:t>Apps</a:t>
            </a:r>
            <a:r>
              <a:rPr lang="pt-BR" sz="2000" b="1" dirty="0"/>
              <a:t> (Sites e aplicativos WEB), </a:t>
            </a:r>
            <a:r>
              <a:rPr lang="pt-BR" sz="2000" dirty="0"/>
              <a:t>clique no tutorial.</a:t>
            </a:r>
          </a:p>
          <a:p>
            <a:pPr lvl="1" rtl="0"/>
            <a:r>
              <a:rPr lang="pt-BR" sz="2000" dirty="0"/>
              <a:t>O tutorial indica usar o </a:t>
            </a:r>
            <a:r>
              <a:rPr lang="pt-BR" sz="2000" b="1" dirty="0">
                <a:solidFill>
                  <a:schemeClr val="accent5"/>
                </a:solidFill>
              </a:rPr>
              <a:t>AWS Lambda</a:t>
            </a:r>
            <a:r>
              <a:rPr lang="pt-BR" sz="2000" b="1" dirty="0"/>
              <a:t> </a:t>
            </a:r>
            <a:r>
              <a:rPr lang="pt-BR" sz="2000" dirty="0"/>
              <a:t>e o</a:t>
            </a:r>
            <a:r>
              <a:rPr lang="pt-BR" sz="2000" b="1" dirty="0">
                <a:solidFill>
                  <a:schemeClr val="accent5"/>
                </a:solidFill>
              </a:rPr>
              <a:t> </a:t>
            </a:r>
            <a:r>
              <a:rPr lang="pt-BR" sz="2000" b="1" dirty="0" err="1">
                <a:solidFill>
                  <a:schemeClr val="accent5"/>
                </a:solidFill>
              </a:rPr>
              <a:t>Amazon</a:t>
            </a:r>
            <a:r>
              <a:rPr lang="pt-BR" sz="2000" b="1" dirty="0">
                <a:solidFill>
                  <a:schemeClr val="accent5"/>
                </a:solidFill>
              </a:rPr>
              <a:t> </a:t>
            </a:r>
            <a:r>
              <a:rPr lang="pt-BR" sz="2000" b="1" dirty="0" err="1">
                <a:solidFill>
                  <a:schemeClr val="accent5"/>
                </a:solidFill>
              </a:rPr>
              <a:t>CloudWatch</a:t>
            </a:r>
            <a:r>
              <a:rPr lang="pt-BR" sz="2000" dirty="0"/>
              <a:t>.</a:t>
            </a:r>
            <a:endParaRPr lang="en-US" dirty="0"/>
          </a:p>
        </p:txBody>
      </p:sp>
    </p:spTree>
    <p:custDataLst>
      <p:tags r:id="rId1"/>
    </p:custDataLst>
    <p:extLst>
      <p:ext uri="{BB962C8B-B14F-4D97-AF65-F5344CB8AC3E}">
        <p14:creationId xmlns:p14="http://schemas.microsoft.com/office/powerpoint/2010/main" val="358178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3440BC3-762D-4310-82DF-4E1F23D9E6A4}"/>
              </a:ext>
            </a:extLst>
          </p:cNvPr>
          <p:cNvSpPr>
            <a:spLocks noGrp="1"/>
          </p:cNvSpPr>
          <p:nvPr>
            <p:ph type="body" sz="quarter" idx="10"/>
          </p:nvPr>
        </p:nvSpPr>
        <p:spPr/>
        <p:txBody>
          <a:bodyPr rtlCol="0"/>
          <a:lstStyle/>
          <a:p>
            <a:pPr rtl="0"/>
            <a:r>
              <a:rPr lang="pt-BR"/>
              <a:t>Introdução ao curso</a:t>
            </a:r>
          </a:p>
          <a:p>
            <a:pPr rtl="0"/>
            <a:endParaRPr lang="en-US" dirty="0"/>
          </a:p>
        </p:txBody>
      </p:sp>
      <p:sp>
        <p:nvSpPr>
          <p:cNvPr id="6" name="Title 5">
            <a:extLst>
              <a:ext uri="{FF2B5EF4-FFF2-40B4-BE49-F238E27FC236}">
                <a16:creationId xmlns:a16="http://schemas.microsoft.com/office/drawing/2014/main" id="{BFC5ECD2-AFF4-4A2B-9E54-AC9D736C4BC9}"/>
              </a:ext>
            </a:extLst>
          </p:cNvPr>
          <p:cNvSpPr>
            <a:spLocks noGrp="1"/>
          </p:cNvSpPr>
          <p:nvPr>
            <p:ph type="title"/>
          </p:nvPr>
        </p:nvSpPr>
        <p:spPr/>
        <p:txBody>
          <a:bodyPr rtlCol="0"/>
          <a:lstStyle/>
          <a:p>
            <a:pPr rtl="0"/>
            <a:r>
              <a:rPr lang="pt-BR" sz="4000"/>
              <a:t>Conclusão do módulo</a:t>
            </a:r>
          </a:p>
        </p:txBody>
      </p:sp>
      <p:sp>
        <p:nvSpPr>
          <p:cNvPr id="5" name="Footer Placeholder 4">
            <a:extLst>
              <a:ext uri="{FF2B5EF4-FFF2-40B4-BE49-F238E27FC236}">
                <a16:creationId xmlns:a16="http://schemas.microsoft.com/office/drawing/2014/main" id="{1F7293B6-4B54-4C93-B707-383F21234119}"/>
              </a:ext>
              <a:ext uri="{C183D7F6-B498-43B3-948B-1728B52AA6E4}">
                <adec:decorative xmlns="" xmlns:adec="http://schemas.microsoft.com/office/drawing/2017/decorative" val="1"/>
              </a:ext>
            </a:extLst>
          </p:cNvPr>
          <p:cNvSpPr>
            <a:spLocks noGrp="1"/>
          </p:cNvSpPr>
          <p:nvPr>
            <p:ph type="ftr" sz="quarter" idx="3"/>
          </p:nvPr>
        </p:nvSpPr>
        <p:spPr>
          <a:xfrm>
            <a:off x="419100" y="6356350"/>
            <a:ext cx="4849586"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163695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946F-6922-6B47-BF37-87896AA37D56}"/>
              </a:ext>
            </a:extLst>
          </p:cNvPr>
          <p:cNvSpPr>
            <a:spLocks noGrp="1"/>
          </p:cNvSpPr>
          <p:nvPr>
            <p:ph type="title"/>
          </p:nvPr>
        </p:nvSpPr>
        <p:spPr/>
        <p:txBody>
          <a:bodyPr rtlCol="0"/>
          <a:lstStyle/>
          <a:p>
            <a:pPr rtl="0"/>
            <a:r>
              <a:rPr lang="pt-BR"/>
              <a:t>Objetivos do módulo</a:t>
            </a:r>
          </a:p>
        </p:txBody>
      </p:sp>
      <p:sp>
        <p:nvSpPr>
          <p:cNvPr id="3" name="Content Placeholder 2">
            <a:extLst>
              <a:ext uri="{FF2B5EF4-FFF2-40B4-BE49-F238E27FC236}">
                <a16:creationId xmlns:a16="http://schemas.microsoft.com/office/drawing/2014/main" id="{071D2467-8E66-1649-8321-3090BD050870}"/>
              </a:ext>
            </a:extLst>
          </p:cNvPr>
          <p:cNvSpPr>
            <a:spLocks noGrp="1"/>
          </p:cNvSpPr>
          <p:nvPr>
            <p:ph idx="1"/>
          </p:nvPr>
        </p:nvSpPr>
        <p:spPr/>
        <p:txBody>
          <a:bodyPr rtlCol="0"/>
          <a:lstStyle/>
          <a:p>
            <a:pPr marL="0" indent="0" rtl="0">
              <a:buNone/>
            </a:pPr>
            <a:r>
              <a:rPr lang="pt-BR" sz="3200"/>
              <a:t>Depois de concluir este módulo, você deverá ser capaz de:</a:t>
            </a:r>
            <a:endParaRPr lang="en-US" dirty="0"/>
          </a:p>
          <a:p>
            <a:pPr rtl="0"/>
            <a:r>
              <a:rPr lang="pt-BR"/>
              <a:t>Reconhecer a finalidade do curso AWS Academy Cloud Foundations</a:t>
            </a:r>
          </a:p>
          <a:p>
            <a:pPr rtl="0"/>
            <a:r>
              <a:rPr lang="pt-BR"/>
              <a:t>Reconhecer a estrutura do curso</a:t>
            </a:r>
          </a:p>
          <a:p>
            <a:pPr rtl="0"/>
            <a:r>
              <a:rPr lang="pt-BR"/>
              <a:t>Reconhecer o processo de certificação da AWS</a:t>
            </a:r>
          </a:p>
          <a:p>
            <a:pPr rtl="0"/>
            <a:r>
              <a:rPr lang="pt-BR"/>
              <a:t>Navegar pelo site de documentação da AWS</a:t>
            </a:r>
          </a:p>
        </p:txBody>
      </p:sp>
      <p:sp>
        <p:nvSpPr>
          <p:cNvPr id="4" name="Slide Number Placeholder 3">
            <a:extLst>
              <a:ext uri="{FF2B5EF4-FFF2-40B4-BE49-F238E27FC236}">
                <a16:creationId xmlns:a16="http://schemas.microsoft.com/office/drawing/2014/main" id="{B8F3F39B-4692-6B46-BA18-EF05966FF99A}"/>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3</a:t>
            </a:fld>
            <a:endParaRPr lang="en-US" dirty="0"/>
          </a:p>
        </p:txBody>
      </p:sp>
      <p:sp>
        <p:nvSpPr>
          <p:cNvPr id="5" name="Footer Placeholder 4">
            <a:extLst>
              <a:ext uri="{FF2B5EF4-FFF2-40B4-BE49-F238E27FC236}">
                <a16:creationId xmlns:a16="http://schemas.microsoft.com/office/drawing/2014/main" id="{469AF043-D265-E94F-AF90-86EF13353363}"/>
              </a:ext>
              <a:ext uri="{C183D7F6-B498-43B3-948B-1728B52AA6E4}">
                <adec:decorative xmlns=""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071123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Resumo do módulo</a:t>
            </a:r>
            <a:endParaRPr lang="en-US" dirty="0"/>
          </a:p>
        </p:txBody>
      </p:sp>
      <p:sp>
        <p:nvSpPr>
          <p:cNvPr id="6" name="Content Placeholder 5">
            <a:extLst>
              <a:ext uri="{FF2B5EF4-FFF2-40B4-BE49-F238E27FC236}">
                <a16:creationId xmlns:a16="http://schemas.microsoft.com/office/drawing/2014/main" id="{96B1D8CB-247D-9047-BFCE-7C071A34030D}"/>
              </a:ext>
            </a:extLst>
          </p:cNvPr>
          <p:cNvSpPr>
            <a:spLocks noGrp="1"/>
          </p:cNvSpPr>
          <p:nvPr>
            <p:ph idx="1"/>
          </p:nvPr>
        </p:nvSpPr>
        <p:spPr/>
        <p:txBody>
          <a:bodyPr rtlCol="0"/>
          <a:lstStyle/>
          <a:p>
            <a:pPr marL="0" indent="0" rtl="0">
              <a:buNone/>
            </a:pPr>
            <a:r>
              <a:rPr lang="pt-BR"/>
              <a:t>Resumindo, neste módulo você aprendeu a:</a:t>
            </a:r>
          </a:p>
          <a:p>
            <a:pPr rtl="0"/>
            <a:r>
              <a:rPr lang="pt-BR"/>
              <a:t>Reconhecer a finalidade do curso AWS Academy Cloud Foundations</a:t>
            </a:r>
          </a:p>
          <a:p>
            <a:pPr rtl="0"/>
            <a:r>
              <a:rPr lang="pt-BR"/>
              <a:t>Reconhecer a estrutura do curso</a:t>
            </a:r>
          </a:p>
          <a:p>
            <a:pPr rtl="0"/>
            <a:r>
              <a:rPr lang="pt-BR"/>
              <a:t>Reconhecer o processo de certificação da AWS</a:t>
            </a:r>
          </a:p>
          <a:p>
            <a:pPr rtl="0"/>
            <a:r>
              <a:rPr lang="pt-BR"/>
              <a:t>Navegar pelo site de documentação da AWS</a:t>
            </a:r>
          </a:p>
          <a:p>
            <a:pPr marL="0" indent="0" rtl="0">
              <a:buNone/>
            </a:pPr>
            <a:endParaRPr lang="en-US" dirty="0"/>
          </a:p>
        </p:txBody>
      </p:sp>
      <p:sp>
        <p:nvSpPr>
          <p:cNvPr id="4" name="Slide Number Placeholder 3">
            <a:extLst>
              <a:ext uri="{FF2B5EF4-FFF2-40B4-BE49-F238E27FC236}">
                <a16:creationId xmlns:a16="http://schemas.microsoft.com/office/drawing/2014/main" id="{EBECEECC-6889-3C4B-ADDE-289EB9D9F6A9}"/>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pPr/>
              <a:t>30</a:t>
            </a:fld>
            <a:endParaRPr lang="en-US" dirty="0"/>
          </a:p>
        </p:txBody>
      </p:sp>
      <p:sp>
        <p:nvSpPr>
          <p:cNvPr id="3" name="Footer Placeholder 2">
            <a:extLst>
              <a:ext uri="{FF2B5EF4-FFF2-40B4-BE49-F238E27FC236}">
                <a16:creationId xmlns:a16="http://schemas.microsoft.com/office/drawing/2014/main" id="{FA518580-F9F5-1640-BE3B-41B7CE04AEED}"/>
              </a:ext>
              <a:ext uri="{C183D7F6-B498-43B3-948B-1728B52AA6E4}">
                <adec:decorative xmlns="" xmlns:adec="http://schemas.microsoft.com/office/drawing/2017/decorative" val="1"/>
              </a:ext>
            </a:extLst>
          </p:cNvPr>
          <p:cNvSpPr>
            <a:spLocks noGrp="1"/>
          </p:cNvSpPr>
          <p:nvPr>
            <p:ph type="ftr" sz="quarter" idx="3"/>
          </p:nvPr>
        </p:nvSpPr>
        <p:spPr>
          <a:xfrm>
            <a:off x="419100" y="6356350"/>
            <a:ext cx="4762500"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487584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25F029-436D-EA42-9997-2BBAA9D7829C}"/>
              </a:ext>
            </a:extLst>
          </p:cNvPr>
          <p:cNvSpPr>
            <a:spLocks noGrp="1"/>
          </p:cNvSpPr>
          <p:nvPr>
            <p:ph type="title"/>
          </p:nvPr>
        </p:nvSpPr>
        <p:spPr/>
        <p:txBody>
          <a:bodyPr rtlCol="0"/>
          <a:lstStyle/>
          <a:p>
            <a:pPr rtl="0"/>
            <a:r>
              <a:rPr lang="pt-BR">
                <a:latin typeface="+mj-lt"/>
              </a:rPr>
              <a:t>Recursos adicionais</a:t>
            </a:r>
          </a:p>
        </p:txBody>
      </p:sp>
      <p:sp>
        <p:nvSpPr>
          <p:cNvPr id="6" name="Content Placeholder 5">
            <a:extLst>
              <a:ext uri="{FF2B5EF4-FFF2-40B4-BE49-F238E27FC236}">
                <a16:creationId xmlns:a16="http://schemas.microsoft.com/office/drawing/2014/main" id="{2AA3B981-BB0A-8E4E-A921-BE92B16069F5}"/>
              </a:ext>
            </a:extLst>
          </p:cNvPr>
          <p:cNvSpPr>
            <a:spLocks noGrp="1"/>
          </p:cNvSpPr>
          <p:nvPr>
            <p:ph idx="1"/>
          </p:nvPr>
        </p:nvSpPr>
        <p:spPr/>
        <p:txBody>
          <a:bodyPr rtlCol="0"/>
          <a:lstStyle/>
          <a:p>
            <a:pPr rtl="0"/>
            <a:r>
              <a:rPr lang="pt-BR">
                <a:latin typeface="+mn-lt"/>
                <a:hlinkClick r:id="rId4"/>
              </a:rPr>
              <a:t>Certificação AWS</a:t>
            </a:r>
            <a:endParaRPr lang="en-US" dirty="0">
              <a:latin typeface="+mn-lt"/>
            </a:endParaRPr>
          </a:p>
          <a:p>
            <a:pPr rtl="0"/>
            <a:r>
              <a:rPr lang="pt-BR">
                <a:latin typeface="+mn-lt"/>
                <a:hlinkClick r:id="rId5"/>
              </a:rPr>
              <a:t>AWS Certified Cloud Practitioner</a:t>
            </a:r>
            <a:endParaRPr lang="en-US" dirty="0">
              <a:latin typeface="+mn-lt"/>
            </a:endParaRPr>
          </a:p>
          <a:p>
            <a:pPr rtl="0"/>
            <a:r>
              <a:rPr lang="pt-BR">
                <a:latin typeface="+mn-lt"/>
                <a:hlinkClick r:id="rId6"/>
              </a:rPr>
              <a:t>Documentação da AWS</a:t>
            </a:r>
            <a:endParaRPr lang="en-US" dirty="0">
              <a:latin typeface="+mn-lt"/>
            </a:endParaRPr>
          </a:p>
          <a:p>
            <a:pPr rtl="0"/>
            <a:endParaRPr lang="en-US" dirty="0">
              <a:latin typeface="+mn-lt"/>
            </a:endParaRPr>
          </a:p>
        </p:txBody>
      </p:sp>
      <p:sp>
        <p:nvSpPr>
          <p:cNvPr id="2" name="Slide Number Placeholder 1">
            <a:extLst>
              <a:ext uri="{FF2B5EF4-FFF2-40B4-BE49-F238E27FC236}">
                <a16:creationId xmlns:a16="http://schemas.microsoft.com/office/drawing/2014/main" id="{95C6BA22-6D80-6F4D-8779-5BA67DACE489}"/>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31</a:t>
            </a:fld>
            <a:endParaRPr lang="en-US" dirty="0"/>
          </a:p>
        </p:txBody>
      </p:sp>
      <p:sp>
        <p:nvSpPr>
          <p:cNvPr id="3" name="Footer Placeholder 2">
            <a:extLst>
              <a:ext uri="{FF2B5EF4-FFF2-40B4-BE49-F238E27FC236}">
                <a16:creationId xmlns:a16="http://schemas.microsoft.com/office/drawing/2014/main" id="{0CF1C921-7684-6F4A-AB90-2552DEAF301A}"/>
              </a:ext>
              <a:ext uri="{C183D7F6-B498-43B3-948B-1728B52AA6E4}">
                <adec:decorative xmlns="" xmlns:adec="http://schemas.microsoft.com/office/drawing/2017/decorative" val="1"/>
              </a:ext>
            </a:extLst>
          </p:cNvPr>
          <p:cNvSpPr>
            <a:spLocks noGrp="1"/>
          </p:cNvSpPr>
          <p:nvPr>
            <p:ph type="ftr" sz="quarter" idx="3"/>
          </p:nvPr>
        </p:nvSpPr>
        <p:spPr>
          <a:xfrm>
            <a:off x="419100" y="6356350"/>
            <a:ext cx="5089071"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018910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rtlCol="0">
            <a:normAutofit fontScale="90000"/>
          </a:bodyPr>
          <a:lstStyle/>
          <a:p>
            <a:pPr rtl="0"/>
            <a:r>
              <a:rPr lang="pt-BR"/>
              <a:t>Obrigado</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2430480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p:txBody>
          <a:bodyPr rtlCol="0"/>
          <a:lstStyle/>
          <a:p>
            <a:pPr rtl="0"/>
            <a:r>
              <a:rPr lang="pt-BR" sz="4000"/>
              <a:t>Seção 1: Objetivos e visão geral do curso</a:t>
            </a:r>
          </a:p>
        </p:txBody>
      </p:sp>
      <p:sp>
        <p:nvSpPr>
          <p:cNvPr id="3" name="Text Placeholder 2">
            <a:extLst>
              <a:ext uri="{FF2B5EF4-FFF2-40B4-BE49-F238E27FC236}">
                <a16:creationId xmlns:a16="http://schemas.microsoft.com/office/drawing/2014/main" id="{8CC77F32-F905-5B4E-9467-715A9248C777}"/>
              </a:ext>
            </a:extLst>
          </p:cNvPr>
          <p:cNvSpPr>
            <a:spLocks noGrp="1"/>
          </p:cNvSpPr>
          <p:nvPr>
            <p:ph type="body" sz="quarter" idx="10"/>
          </p:nvPr>
        </p:nvSpPr>
        <p:spPr>
          <a:xfrm>
            <a:off x="419100" y="2554356"/>
            <a:ext cx="9044940" cy="488498"/>
          </a:xfrm>
        </p:spPr>
        <p:txBody>
          <a:bodyPr rtlCol="0"/>
          <a:lstStyle/>
          <a:p>
            <a:pPr rtl="0"/>
            <a:r>
              <a:rPr lang="pt-BR"/>
              <a:t>Introdução ao curso</a:t>
            </a:r>
          </a:p>
          <a:p>
            <a:pPr rtl="0"/>
            <a:endParaRPr lang="en-US" dirty="0"/>
          </a:p>
        </p:txBody>
      </p:sp>
      <p:sp>
        <p:nvSpPr>
          <p:cNvPr id="4" name="Footer Placeholder 3">
            <a:extLst>
              <a:ext uri="{FF2B5EF4-FFF2-40B4-BE49-F238E27FC236}">
                <a16:creationId xmlns:a16="http://schemas.microsoft.com/office/drawing/2014/main" id="{943C2C5C-0C60-7C47-9E1A-1960DF43FACB}"/>
              </a:ext>
              <a:ext uri="{C183D7F6-B498-43B3-948B-1728B52AA6E4}">
                <adec:decorative xmlns="" xmlns:adec="http://schemas.microsoft.com/office/drawing/2017/decorative" val="1"/>
              </a:ext>
            </a:extLst>
          </p:cNvPr>
          <p:cNvSpPr>
            <a:spLocks noGrp="1"/>
          </p:cNvSpPr>
          <p:nvPr>
            <p:ph type="ftr" sz="quarter" idx="3"/>
          </p:nvPr>
        </p:nvSpPr>
        <p:spPr>
          <a:xfrm>
            <a:off x="419100" y="6356350"/>
            <a:ext cx="4645959"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180902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Pré-requisitos do curso</a:t>
            </a:r>
          </a:p>
        </p:txBody>
      </p:sp>
      <p:sp>
        <p:nvSpPr>
          <p:cNvPr id="5" name="Content Placeholder 4"/>
          <p:cNvSpPr>
            <a:spLocks noGrp="1"/>
          </p:cNvSpPr>
          <p:nvPr>
            <p:ph idx="1"/>
          </p:nvPr>
        </p:nvSpPr>
        <p:spPr/>
        <p:txBody>
          <a:bodyPr rtlCol="0">
            <a:noAutofit/>
          </a:bodyPr>
          <a:lstStyle/>
          <a:p>
            <a:pPr rtl="0">
              <a:spcBef>
                <a:spcPts val="2400"/>
              </a:spcBef>
            </a:pPr>
            <a:r>
              <a:rPr lang="pt-BR"/>
              <a:t>Conhecimento geral necessário</a:t>
            </a:r>
          </a:p>
          <a:p>
            <a:pPr lvl="1" rtl="0">
              <a:spcBef>
                <a:spcPts val="2400"/>
              </a:spcBef>
            </a:pPr>
            <a:r>
              <a:rPr lang="pt-BR"/>
              <a:t>Conhecimento técnico de TI</a:t>
            </a:r>
          </a:p>
          <a:p>
            <a:pPr lvl="1" rtl="0">
              <a:spcBef>
                <a:spcPts val="2400"/>
              </a:spcBef>
            </a:pPr>
            <a:r>
              <a:rPr lang="pt-BR"/>
              <a:t>Conhecimento empresarial de TI</a:t>
            </a:r>
          </a:p>
          <a:p>
            <a:pPr rtl="0">
              <a:spcBef>
                <a:spcPts val="2400"/>
              </a:spcBef>
            </a:pPr>
            <a:r>
              <a:rPr lang="pt-BR"/>
              <a:t>Conhecimento desejável</a:t>
            </a:r>
          </a:p>
          <a:p>
            <a:pPr lvl="1" rtl="0">
              <a:spcBef>
                <a:spcPts val="2400"/>
              </a:spcBef>
            </a:pPr>
            <a:r>
              <a:rPr lang="pt-BR"/>
              <a:t>Familiaridade com conceitos de computação em nuvem</a:t>
            </a:r>
          </a:p>
          <a:p>
            <a:pPr lvl="1" rtl="0">
              <a:spcBef>
                <a:spcPts val="2400"/>
              </a:spcBef>
            </a:pPr>
            <a:r>
              <a:rPr lang="pt-BR"/>
              <a:t>Conhecimento prático de sistemas distribuídos</a:t>
            </a:r>
          </a:p>
          <a:p>
            <a:pPr lvl="1" rtl="0">
              <a:spcBef>
                <a:spcPts val="2400"/>
              </a:spcBef>
            </a:pPr>
            <a:r>
              <a:rPr lang="pt-BR"/>
              <a:t>Familiaridade com conceitos básicos de rede</a:t>
            </a:r>
          </a:p>
          <a:p>
            <a:pPr lvl="1" rtl="0">
              <a:spcBef>
                <a:spcPts val="2400"/>
              </a:spcBef>
            </a:pPr>
            <a:r>
              <a:rPr lang="pt-BR"/>
              <a:t>Conhecimento prático de arquiteturas multicamada</a:t>
            </a:r>
          </a:p>
          <a:p>
            <a:pPr lvl="1" rtl="0">
              <a:spcBef>
                <a:spcPts val="2400"/>
              </a:spcBef>
            </a:pPr>
            <a:endParaRPr lang="en-US" dirty="0"/>
          </a:p>
        </p:txBody>
      </p:sp>
      <p:pic>
        <p:nvPicPr>
          <p:cNvPr id="4" name="Picture 3">
            <a:extLst>
              <a:ext uri="{FF2B5EF4-FFF2-40B4-BE49-F238E27FC236}">
                <a16:creationId xmlns:a16="http://schemas.microsoft.com/office/drawing/2014/main" id="{6F8C17E4-E9BE-6D43-86A5-78215D1F2943}"/>
              </a:ext>
              <a:ext uri="{C183D7F6-B498-43B3-948B-1728B52AA6E4}">
                <adec:decorative xmlns=""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285" t="3704" r="15488" b="3518"/>
          <a:stretch/>
        </p:blipFill>
        <p:spPr>
          <a:xfrm>
            <a:off x="8366372" y="1440305"/>
            <a:ext cx="2057400" cy="2718034"/>
          </a:xfrm>
          <a:prstGeom prst="rect">
            <a:avLst/>
          </a:prstGeom>
        </p:spPr>
      </p:pic>
      <p:sp>
        <p:nvSpPr>
          <p:cNvPr id="3" name="Slide Number Placeholder 2">
            <a:extLst>
              <a:ext uri="{FF2B5EF4-FFF2-40B4-BE49-F238E27FC236}">
                <a16:creationId xmlns:a16="http://schemas.microsoft.com/office/drawing/2014/main" id="{986750F7-BE10-1344-8FAB-E6199FDC16AD}"/>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5</a:t>
            </a:fld>
            <a:endParaRPr lang="en-US" dirty="0"/>
          </a:p>
        </p:txBody>
      </p:sp>
      <p:sp>
        <p:nvSpPr>
          <p:cNvPr id="8" name="Footer Placeholder 4">
            <a:extLst>
              <a:ext uri="{FF2B5EF4-FFF2-40B4-BE49-F238E27FC236}">
                <a16:creationId xmlns:a16="http://schemas.microsoft.com/office/drawing/2014/main" id="{469AF043-D265-E94F-AF90-86EF13353363}"/>
              </a:ext>
              <a:ext uri="{C183D7F6-B498-43B3-948B-1728B52AA6E4}">
                <adec:decorative xmlns=""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34079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Objetivos do curso</a:t>
            </a:r>
          </a:p>
        </p:txBody>
      </p:sp>
      <p:sp>
        <p:nvSpPr>
          <p:cNvPr id="5" name="Content Placeholder 4"/>
          <p:cNvSpPr>
            <a:spLocks noGrp="1"/>
          </p:cNvSpPr>
          <p:nvPr>
            <p:ph idx="1"/>
          </p:nvPr>
        </p:nvSpPr>
        <p:spPr>
          <a:xfrm>
            <a:off x="419099" y="1528175"/>
            <a:ext cx="10646466" cy="4648788"/>
          </a:xfrm>
        </p:spPr>
        <p:txBody>
          <a:bodyPr rtlCol="0"/>
          <a:lstStyle/>
          <a:p>
            <a:pPr marL="0" indent="0" rtl="0">
              <a:lnSpc>
                <a:spcPct val="100000"/>
              </a:lnSpc>
              <a:buNone/>
            </a:pPr>
            <a:r>
              <a:rPr lang="pt-BR" sz="2000" dirty="0"/>
              <a:t>Depois de concluir este curso, você deverá ser capaz de:</a:t>
            </a:r>
            <a:endParaRPr lang="en-US" sz="1800" dirty="0"/>
          </a:p>
          <a:p>
            <a:pPr lvl="0" rtl="0">
              <a:lnSpc>
                <a:spcPct val="100000"/>
              </a:lnSpc>
            </a:pPr>
            <a:r>
              <a:rPr lang="pt-BR" sz="1600" dirty="0"/>
              <a:t>Definir a Nuvem AWS;</a:t>
            </a:r>
          </a:p>
          <a:p>
            <a:pPr lvl="0" rtl="0">
              <a:lnSpc>
                <a:spcPct val="100000"/>
              </a:lnSpc>
            </a:pPr>
            <a:r>
              <a:rPr lang="pt-BR" sz="1600" dirty="0"/>
              <a:t>Explicar a filosofia de definição de preço da AWS;</a:t>
            </a:r>
          </a:p>
          <a:p>
            <a:pPr lvl="0" rtl="0">
              <a:lnSpc>
                <a:spcPct val="100000"/>
              </a:lnSpc>
            </a:pPr>
            <a:r>
              <a:rPr lang="pt-BR" sz="1600" dirty="0"/>
              <a:t>Identificar os componentes de infraestrutura global da AWS;</a:t>
            </a:r>
          </a:p>
          <a:p>
            <a:pPr lvl="0" rtl="0">
              <a:lnSpc>
                <a:spcPct val="100000"/>
              </a:lnSpc>
            </a:pPr>
            <a:r>
              <a:rPr lang="pt-BR" sz="1600" dirty="0"/>
              <a:t>Descrever as medidas de segurança e conformidade da Nuvem AWS, incluindo o AWS </a:t>
            </a:r>
            <a:r>
              <a:rPr lang="pt-BR" sz="1600" dirty="0" err="1"/>
              <a:t>Identity</a:t>
            </a:r>
            <a:r>
              <a:rPr lang="pt-BR" sz="1600" dirty="0"/>
              <a:t> </a:t>
            </a:r>
            <a:r>
              <a:rPr lang="pt-BR" sz="1600" dirty="0" err="1"/>
              <a:t>and</a:t>
            </a:r>
            <a:r>
              <a:rPr lang="pt-BR" sz="1600" dirty="0"/>
              <a:t> Access Management (IAM);</a:t>
            </a:r>
          </a:p>
          <a:p>
            <a:pPr lvl="0" rtl="0">
              <a:lnSpc>
                <a:spcPct val="100000"/>
              </a:lnSpc>
            </a:pPr>
            <a:r>
              <a:rPr lang="pt-BR" sz="1600" dirty="0"/>
              <a:t>Criar uma AWS Virtual Private </a:t>
            </a:r>
            <a:r>
              <a:rPr lang="pt-BR" sz="1600" dirty="0" err="1"/>
              <a:t>Cloud</a:t>
            </a:r>
            <a:r>
              <a:rPr lang="pt-BR" sz="1600" dirty="0"/>
              <a:t> (</a:t>
            </a:r>
            <a:r>
              <a:rPr lang="pt-BR" sz="1600" dirty="0" err="1"/>
              <a:t>Amazon</a:t>
            </a:r>
            <a:r>
              <a:rPr lang="pt-BR" sz="1600" dirty="0"/>
              <a:t> VPC);</a:t>
            </a:r>
          </a:p>
          <a:p>
            <a:pPr lvl="0" rtl="0">
              <a:lnSpc>
                <a:spcPct val="100000"/>
              </a:lnSpc>
            </a:pPr>
            <a:r>
              <a:rPr lang="pt-BR" sz="1600" dirty="0"/>
              <a:t>Demonstrar quando usar o </a:t>
            </a:r>
            <a:r>
              <a:rPr lang="pt-BR" sz="1600" dirty="0" err="1"/>
              <a:t>Amazon</a:t>
            </a:r>
            <a:r>
              <a:rPr lang="pt-BR" sz="1600" dirty="0"/>
              <a:t> </a:t>
            </a:r>
            <a:r>
              <a:rPr lang="pt-BR" sz="1600" dirty="0" err="1"/>
              <a:t>Elastic</a:t>
            </a:r>
            <a:r>
              <a:rPr lang="pt-BR" sz="1600" dirty="0"/>
              <a:t> Compute </a:t>
            </a:r>
            <a:r>
              <a:rPr lang="pt-BR" sz="1600" dirty="0" err="1"/>
              <a:t>Cloud</a:t>
            </a:r>
            <a:r>
              <a:rPr lang="pt-BR" sz="1600" dirty="0"/>
              <a:t> (EC2), o AWS Lambda e o AWS </a:t>
            </a:r>
            <a:r>
              <a:rPr lang="pt-BR" sz="1600" dirty="0" err="1"/>
              <a:t>Elastic</a:t>
            </a:r>
            <a:r>
              <a:rPr lang="pt-BR" sz="1600" dirty="0"/>
              <a:t> </a:t>
            </a:r>
            <a:r>
              <a:rPr lang="pt-BR" sz="1600" dirty="0" err="1"/>
              <a:t>Beanstalk</a:t>
            </a:r>
            <a:r>
              <a:rPr lang="pt-BR" sz="1600" dirty="0"/>
              <a:t>;</a:t>
            </a:r>
          </a:p>
          <a:p>
            <a:pPr lvl="0" rtl="0">
              <a:lnSpc>
                <a:spcPct val="100000"/>
              </a:lnSpc>
            </a:pPr>
            <a:r>
              <a:rPr lang="pt-BR" sz="1600" dirty="0"/>
              <a:t>Diferenciar o </a:t>
            </a:r>
            <a:r>
              <a:rPr lang="pt-BR" sz="1600" dirty="0" err="1"/>
              <a:t>Amazon</a:t>
            </a:r>
            <a:r>
              <a:rPr lang="pt-BR" sz="1600" dirty="0"/>
              <a:t> S3 do </a:t>
            </a:r>
            <a:r>
              <a:rPr lang="pt-BR" sz="1600" dirty="0" err="1"/>
              <a:t>Amazon</a:t>
            </a:r>
            <a:r>
              <a:rPr lang="pt-BR" sz="1600" dirty="0"/>
              <a:t> EBS, </a:t>
            </a:r>
            <a:r>
              <a:rPr lang="pt-BR" sz="1600" dirty="0" err="1"/>
              <a:t>Amazon</a:t>
            </a:r>
            <a:r>
              <a:rPr lang="pt-BR" sz="1600" dirty="0"/>
              <a:t> EFS e </a:t>
            </a:r>
            <a:r>
              <a:rPr lang="pt-BR" sz="1600" dirty="0" err="1"/>
              <a:t>Amazon</a:t>
            </a:r>
            <a:r>
              <a:rPr lang="pt-BR" sz="1600" dirty="0"/>
              <a:t> S3 </a:t>
            </a:r>
            <a:r>
              <a:rPr lang="pt-BR" sz="1600" dirty="0" err="1"/>
              <a:t>Glacier</a:t>
            </a:r>
            <a:r>
              <a:rPr lang="pt-BR" sz="1600" dirty="0"/>
              <a:t>;</a:t>
            </a:r>
          </a:p>
          <a:p>
            <a:pPr lvl="0" rtl="0">
              <a:lnSpc>
                <a:spcPct val="100000"/>
              </a:lnSpc>
            </a:pPr>
            <a:r>
              <a:rPr lang="pt-BR" sz="1600" dirty="0"/>
              <a:t>Demonstrar quando usar os serviços de banco de dados da AWS, incluindo o </a:t>
            </a:r>
            <a:r>
              <a:rPr lang="pt-BR" sz="1600" dirty="0" err="1"/>
              <a:t>Amazon</a:t>
            </a:r>
            <a:r>
              <a:rPr lang="pt-BR" sz="1600" dirty="0"/>
              <a:t> </a:t>
            </a:r>
            <a:r>
              <a:rPr lang="pt-BR" sz="1600" dirty="0" err="1"/>
              <a:t>Relational</a:t>
            </a:r>
            <a:r>
              <a:rPr lang="pt-BR" sz="1600" dirty="0"/>
              <a:t> </a:t>
            </a:r>
            <a:r>
              <a:rPr lang="pt-BR" sz="1600" dirty="0" err="1"/>
              <a:t>Database</a:t>
            </a:r>
            <a:r>
              <a:rPr lang="pt-BR" sz="1600" dirty="0"/>
              <a:t> Service (RDS), o </a:t>
            </a:r>
            <a:r>
              <a:rPr lang="pt-BR" sz="1600" dirty="0" err="1"/>
              <a:t>Amazon</a:t>
            </a:r>
            <a:r>
              <a:rPr lang="pt-BR" sz="1600" dirty="0"/>
              <a:t> </a:t>
            </a:r>
            <a:r>
              <a:rPr lang="pt-BR" sz="1600" dirty="0" err="1"/>
              <a:t>DynamoDB</a:t>
            </a:r>
            <a:r>
              <a:rPr lang="pt-BR" sz="1600" dirty="0"/>
              <a:t>, o </a:t>
            </a:r>
            <a:r>
              <a:rPr lang="pt-BR" sz="1600" dirty="0" err="1"/>
              <a:t>Amazon</a:t>
            </a:r>
            <a:r>
              <a:rPr lang="pt-BR" sz="1600" dirty="0"/>
              <a:t> </a:t>
            </a:r>
            <a:r>
              <a:rPr lang="pt-BR" sz="1600" dirty="0" err="1"/>
              <a:t>Redshift</a:t>
            </a:r>
            <a:r>
              <a:rPr lang="pt-BR" sz="1600" dirty="0"/>
              <a:t> e o </a:t>
            </a:r>
            <a:r>
              <a:rPr lang="pt-BR" sz="1600" dirty="0" err="1"/>
              <a:t>Amazon</a:t>
            </a:r>
            <a:r>
              <a:rPr lang="pt-BR" sz="1600" dirty="0"/>
              <a:t> Aurora;</a:t>
            </a:r>
          </a:p>
          <a:p>
            <a:pPr lvl="0" rtl="0">
              <a:lnSpc>
                <a:spcPct val="100000"/>
              </a:lnSpc>
            </a:pPr>
            <a:r>
              <a:rPr lang="pt-BR" sz="1600" dirty="0"/>
              <a:t>Explicar os princípios básicos da arquitetura da Nuvem AWS;</a:t>
            </a:r>
          </a:p>
          <a:p>
            <a:pPr lvl="0" rtl="0">
              <a:lnSpc>
                <a:spcPct val="100000"/>
              </a:lnSpc>
            </a:pPr>
            <a:r>
              <a:rPr lang="pt-BR" sz="1600" dirty="0"/>
              <a:t>Explorar os principais conceitos relacionados ao </a:t>
            </a:r>
            <a:r>
              <a:rPr lang="pt-BR" sz="1600" dirty="0" err="1"/>
              <a:t>Elastic</a:t>
            </a:r>
            <a:r>
              <a:rPr lang="pt-BR" sz="1600" dirty="0"/>
              <a:t> </a:t>
            </a:r>
            <a:r>
              <a:rPr lang="pt-BR" sz="1600" dirty="0" err="1"/>
              <a:t>Load</a:t>
            </a:r>
            <a:r>
              <a:rPr lang="pt-BR" sz="1600" dirty="0"/>
              <a:t> </a:t>
            </a:r>
            <a:r>
              <a:rPr lang="pt-BR" sz="1600" dirty="0" err="1"/>
              <a:t>Balancing</a:t>
            </a:r>
            <a:r>
              <a:rPr lang="pt-BR" sz="1600" dirty="0"/>
              <a:t> (ELB), </a:t>
            </a:r>
            <a:r>
              <a:rPr lang="pt-BR" sz="1600" dirty="0" err="1"/>
              <a:t>Amazon</a:t>
            </a:r>
            <a:r>
              <a:rPr lang="pt-BR" sz="1600" dirty="0"/>
              <a:t> </a:t>
            </a:r>
            <a:r>
              <a:rPr lang="pt-BR" sz="1600" dirty="0" err="1"/>
              <a:t>CloudWatch</a:t>
            </a:r>
            <a:r>
              <a:rPr lang="pt-BR" sz="1600" dirty="0"/>
              <a:t> e Auto </a:t>
            </a:r>
            <a:r>
              <a:rPr lang="pt-BR" sz="1600" dirty="0" err="1"/>
              <a:t>Scaling</a:t>
            </a:r>
            <a:r>
              <a:rPr lang="pt-BR" sz="1600" dirty="0"/>
              <a:t>.</a:t>
            </a:r>
            <a:endParaRPr lang="en-US" sz="1400" dirty="0"/>
          </a:p>
        </p:txBody>
      </p:sp>
      <p:sp>
        <p:nvSpPr>
          <p:cNvPr id="3" name="Slide Number Placeholder 2">
            <a:extLst>
              <a:ext uri="{FF2B5EF4-FFF2-40B4-BE49-F238E27FC236}">
                <a16:creationId xmlns:a16="http://schemas.microsoft.com/office/drawing/2014/main" id="{1A52C2F7-E4DD-9B4B-B397-0FF5DC6660A8}"/>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pPr/>
              <a:t>6</a:t>
            </a:fld>
            <a:endParaRPr lang="en-US" dirty="0"/>
          </a:p>
        </p:txBody>
      </p:sp>
      <p:pic>
        <p:nvPicPr>
          <p:cNvPr id="4" name="Picture 3">
            <a:extLst>
              <a:ext uri="{FF2B5EF4-FFF2-40B4-BE49-F238E27FC236}">
                <a16:creationId xmlns:a16="http://schemas.microsoft.com/office/drawing/2014/main" id="{D17E8B92-2BFF-034E-BC8F-E27CC4539DEF}"/>
              </a:ext>
              <a:ext uri="{C183D7F6-B498-43B3-948B-1728B52AA6E4}">
                <adec:decorative xmlns=""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285" t="3704" r="15488" b="3518"/>
          <a:stretch/>
        </p:blipFill>
        <p:spPr>
          <a:xfrm>
            <a:off x="10580844" y="1232452"/>
            <a:ext cx="1367007" cy="1805955"/>
          </a:xfrm>
          <a:prstGeom prst="rect">
            <a:avLst/>
          </a:prstGeom>
        </p:spPr>
      </p:pic>
      <p:sp>
        <p:nvSpPr>
          <p:cNvPr id="7" name="Footer Placeholder 4">
            <a:extLst>
              <a:ext uri="{FF2B5EF4-FFF2-40B4-BE49-F238E27FC236}">
                <a16:creationId xmlns:a16="http://schemas.microsoft.com/office/drawing/2014/main" id="{469AF043-D265-E94F-AF90-86EF13353363}"/>
              </a:ext>
              <a:ext uri="{C183D7F6-B498-43B3-948B-1728B52AA6E4}">
                <adec:decorative xmlns=""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2457597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Descrição do curso</a:t>
            </a:r>
          </a:p>
        </p:txBody>
      </p:sp>
      <p:sp>
        <p:nvSpPr>
          <p:cNvPr id="5" name="Content Placeholder 4"/>
          <p:cNvSpPr>
            <a:spLocks noGrp="1"/>
          </p:cNvSpPr>
          <p:nvPr>
            <p:ph idx="1"/>
          </p:nvPr>
        </p:nvSpPr>
        <p:spPr>
          <a:xfrm>
            <a:off x="419100" y="1528175"/>
            <a:ext cx="5504688" cy="4648788"/>
          </a:xfrm>
        </p:spPr>
        <p:txBody>
          <a:bodyPr rtlCol="0">
            <a:noAutofit/>
          </a:bodyPr>
          <a:lstStyle/>
          <a:p>
            <a:pPr rtl="0">
              <a:lnSpc>
                <a:spcPct val="100000"/>
              </a:lnSpc>
              <a:spcAft>
                <a:spcPts val="1000"/>
              </a:spcAft>
            </a:pPr>
            <a:r>
              <a:rPr lang="pt-BR" sz="2400"/>
              <a:t>Módulo 1: Visão geral dos conceitos de nuvem</a:t>
            </a:r>
          </a:p>
          <a:p>
            <a:pPr rtl="0">
              <a:lnSpc>
                <a:spcPct val="100000"/>
              </a:lnSpc>
              <a:spcAft>
                <a:spcPts val="1000"/>
              </a:spcAft>
            </a:pPr>
            <a:r>
              <a:rPr lang="pt-BR" sz="2400"/>
              <a:t>Módulo 2: Economia e faturamento da nuvem</a:t>
            </a:r>
          </a:p>
          <a:p>
            <a:pPr rtl="0">
              <a:lnSpc>
                <a:spcPct val="100000"/>
              </a:lnSpc>
              <a:spcAft>
                <a:spcPts val="1000"/>
              </a:spcAft>
            </a:pPr>
            <a:r>
              <a:rPr lang="pt-BR" sz="2400"/>
              <a:t>Módulo 3: Visão geral da infraestrutura global da AWS</a:t>
            </a:r>
          </a:p>
          <a:p>
            <a:pPr rtl="0">
              <a:lnSpc>
                <a:spcPct val="100000"/>
              </a:lnSpc>
              <a:spcAft>
                <a:spcPts val="1000"/>
              </a:spcAft>
            </a:pPr>
            <a:r>
              <a:rPr lang="pt-BR" sz="2400"/>
              <a:t>Módulo 4: Segurança na Nuvem AWS</a:t>
            </a:r>
          </a:p>
          <a:p>
            <a:pPr rtl="0">
              <a:lnSpc>
                <a:spcPct val="100000"/>
              </a:lnSpc>
              <a:spcAft>
                <a:spcPts val="1000"/>
              </a:spcAft>
            </a:pPr>
            <a:r>
              <a:rPr lang="pt-BR" sz="2400"/>
              <a:t>Módulo 5: Redes e entrega de conteúdo</a:t>
            </a:r>
          </a:p>
        </p:txBody>
      </p:sp>
      <p:sp>
        <p:nvSpPr>
          <p:cNvPr id="7" name="Content Placeholder 6">
            <a:extLst>
              <a:ext uri="{FF2B5EF4-FFF2-40B4-BE49-F238E27FC236}">
                <a16:creationId xmlns:a16="http://schemas.microsoft.com/office/drawing/2014/main" id="{0E47C914-D7E4-AB43-875C-8EE9294950D6}"/>
              </a:ext>
            </a:extLst>
          </p:cNvPr>
          <p:cNvSpPr>
            <a:spLocks noGrp="1"/>
          </p:cNvSpPr>
          <p:nvPr>
            <p:ph idx="13"/>
          </p:nvPr>
        </p:nvSpPr>
        <p:spPr/>
        <p:txBody>
          <a:bodyPr rtlCol="0"/>
          <a:lstStyle/>
          <a:p>
            <a:pPr rtl="0">
              <a:lnSpc>
                <a:spcPct val="100000"/>
              </a:lnSpc>
              <a:spcAft>
                <a:spcPts val="1000"/>
              </a:spcAft>
            </a:pPr>
            <a:r>
              <a:rPr lang="pt-BR" sz="2400"/>
              <a:t>Módulo 6: Computação</a:t>
            </a:r>
          </a:p>
          <a:p>
            <a:pPr rtl="0">
              <a:lnSpc>
                <a:spcPct val="100000"/>
              </a:lnSpc>
              <a:spcAft>
                <a:spcPts val="1000"/>
              </a:spcAft>
            </a:pPr>
            <a:r>
              <a:rPr lang="pt-BR" sz="2400"/>
              <a:t>Módulo 7: Armazenamento</a:t>
            </a:r>
          </a:p>
          <a:p>
            <a:pPr rtl="0">
              <a:lnSpc>
                <a:spcPct val="100000"/>
              </a:lnSpc>
              <a:spcAft>
                <a:spcPts val="1000"/>
              </a:spcAft>
            </a:pPr>
            <a:r>
              <a:rPr lang="pt-BR" sz="2400"/>
              <a:t>Módulo 8: Bancos de dados</a:t>
            </a:r>
          </a:p>
          <a:p>
            <a:pPr rtl="0">
              <a:lnSpc>
                <a:spcPct val="100000"/>
              </a:lnSpc>
              <a:spcAft>
                <a:spcPts val="1000"/>
              </a:spcAft>
            </a:pPr>
            <a:r>
              <a:rPr lang="pt-BR" sz="2400"/>
              <a:t>Módulo 9: Arquitetura de nuvem</a:t>
            </a:r>
          </a:p>
          <a:p>
            <a:pPr rtl="0">
              <a:lnSpc>
                <a:spcPct val="100000"/>
              </a:lnSpc>
              <a:spcAft>
                <a:spcPts val="1000"/>
              </a:spcAft>
            </a:pPr>
            <a:r>
              <a:rPr lang="pt-BR" sz="2400"/>
              <a:t>Módulo 10: Auto Scaling e monitoramento</a:t>
            </a:r>
          </a:p>
        </p:txBody>
      </p:sp>
      <p:sp>
        <p:nvSpPr>
          <p:cNvPr id="3" name="Slide Number Placeholder 2">
            <a:extLst>
              <a:ext uri="{FF2B5EF4-FFF2-40B4-BE49-F238E27FC236}">
                <a16:creationId xmlns:a16="http://schemas.microsoft.com/office/drawing/2014/main" id="{6B04B869-F741-6A4D-8FEE-1F072157EF2A}"/>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7</a:t>
            </a:fld>
            <a:endParaRPr lang="en-US" dirty="0"/>
          </a:p>
        </p:txBody>
      </p:sp>
      <p:pic>
        <p:nvPicPr>
          <p:cNvPr id="6" name="Picture 5">
            <a:extLst>
              <a:ext uri="{FF2B5EF4-FFF2-40B4-BE49-F238E27FC236}">
                <a16:creationId xmlns:a16="http://schemas.microsoft.com/office/drawing/2014/main" id="{1A28DF46-5AE0-1342-8457-186DD309DD4F}"/>
              </a:ext>
              <a:ext uri="{C183D7F6-B498-43B3-948B-1728B52AA6E4}">
                <adec:decorative xmlns=""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676" t="12752" r="8995" b="12693"/>
          <a:stretch/>
        </p:blipFill>
        <p:spPr>
          <a:xfrm>
            <a:off x="9693600" y="5014913"/>
            <a:ext cx="1682899" cy="1523999"/>
          </a:xfrm>
          <a:prstGeom prst="rect">
            <a:avLst/>
          </a:prstGeom>
        </p:spPr>
      </p:pic>
      <p:sp>
        <p:nvSpPr>
          <p:cNvPr id="8" name="Footer Placeholder 4">
            <a:extLst>
              <a:ext uri="{FF2B5EF4-FFF2-40B4-BE49-F238E27FC236}">
                <a16:creationId xmlns:a16="http://schemas.microsoft.com/office/drawing/2014/main" id="{469AF043-D265-E94F-AF90-86EF13353363}"/>
              </a:ext>
              <a:ext uri="{C183D7F6-B498-43B3-948B-1728B52AA6E4}">
                <adec:decorative xmlns="" xmlns:adec="http://schemas.microsoft.com/office/drawing/2017/decorative" val="1"/>
              </a:ext>
            </a:extLst>
          </p:cNvPr>
          <p:cNvSpPr>
            <a:spLocks noGrp="1"/>
          </p:cNvSpPr>
          <p:nvPr>
            <p:ph type="ftr" sz="quarter" idx="3"/>
          </p:nvPr>
        </p:nvSpPr>
        <p:spPr>
          <a:xfrm>
            <a:off x="419100" y="6356350"/>
            <a:ext cx="5110843"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2666027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8905461" cy="779463"/>
          </a:xfrm>
        </p:spPr>
        <p:txBody>
          <a:bodyPr rtlCol="0">
            <a:noAutofit/>
          </a:bodyPr>
          <a:lstStyle/>
          <a:p>
            <a:pPr rtl="0"/>
            <a:r>
              <a:rPr lang="pt-BR" dirty="0"/>
              <a:t>Módulo 1: Visão geral dos conceitos de nuvem </a:t>
            </a:r>
          </a:p>
        </p:txBody>
      </p:sp>
      <p:sp>
        <p:nvSpPr>
          <p:cNvPr id="7" name="Content Placeholder 6">
            <a:extLst>
              <a:ext uri="{FF2B5EF4-FFF2-40B4-BE49-F238E27FC236}">
                <a16:creationId xmlns:a16="http://schemas.microsoft.com/office/drawing/2014/main" id="{B0EA312E-52B7-D044-AAFC-EDA3855540B3}"/>
              </a:ext>
            </a:extLst>
          </p:cNvPr>
          <p:cNvSpPr>
            <a:spLocks noGrp="1"/>
          </p:cNvSpPr>
          <p:nvPr>
            <p:ph idx="1"/>
          </p:nvPr>
        </p:nvSpPr>
        <p:spPr/>
        <p:txBody>
          <a:bodyPr rtlCol="0"/>
          <a:lstStyle/>
          <a:p>
            <a:pPr marL="0" indent="0" rtl="0">
              <a:lnSpc>
                <a:spcPct val="100000"/>
              </a:lnSpc>
              <a:buNone/>
            </a:pPr>
            <a:r>
              <a:rPr lang="pt-BR" sz="3200" dirty="0"/>
              <a:t>Seções do módulo:</a:t>
            </a:r>
          </a:p>
          <a:p>
            <a:pPr rtl="0">
              <a:lnSpc>
                <a:spcPct val="100000"/>
              </a:lnSpc>
            </a:pPr>
            <a:r>
              <a:rPr lang="pt-BR" dirty="0"/>
              <a:t>Introdução à computação em nuvem</a:t>
            </a:r>
          </a:p>
          <a:p>
            <a:pPr rtl="0">
              <a:lnSpc>
                <a:spcPct val="100000"/>
              </a:lnSpc>
            </a:pPr>
            <a:r>
              <a:rPr lang="pt-BR" dirty="0"/>
              <a:t>Vantagens da computação em nuvem</a:t>
            </a:r>
          </a:p>
          <a:p>
            <a:pPr rtl="0">
              <a:lnSpc>
                <a:spcPct val="100000"/>
              </a:lnSpc>
            </a:pPr>
            <a:r>
              <a:rPr lang="pt-BR" dirty="0"/>
              <a:t>Introdução à </a:t>
            </a:r>
            <a:r>
              <a:rPr lang="pt-BR" dirty="0" err="1"/>
              <a:t>Amazon</a:t>
            </a:r>
            <a:r>
              <a:rPr lang="pt-BR" dirty="0"/>
              <a:t> Web Services (AWS)</a:t>
            </a:r>
          </a:p>
          <a:p>
            <a:pPr rtl="0">
              <a:lnSpc>
                <a:spcPts val="3600"/>
              </a:lnSpc>
            </a:pPr>
            <a:r>
              <a:rPr lang="pt-BR" dirty="0"/>
              <a:t>Migração para a Nuvem AWS –O AWS </a:t>
            </a:r>
            <a:r>
              <a:rPr lang="pt-BR" dirty="0" err="1"/>
              <a:t>Cloud</a:t>
            </a:r>
            <a:r>
              <a:rPr lang="pt-BR" dirty="0"/>
              <a:t> </a:t>
            </a:r>
            <a:r>
              <a:rPr lang="pt-BR" dirty="0" err="1"/>
              <a:t>Adoption</a:t>
            </a:r>
            <a:r>
              <a:rPr lang="pt-BR" dirty="0"/>
              <a:t> Framework (AWS CAF)</a:t>
            </a:r>
          </a:p>
        </p:txBody>
      </p:sp>
      <p:pic>
        <p:nvPicPr>
          <p:cNvPr id="8" name="Picture 7">
            <a:extLst>
              <a:ext uri="{FF2B5EF4-FFF2-40B4-BE49-F238E27FC236}">
                <a16:creationId xmlns:a16="http://schemas.microsoft.com/office/drawing/2014/main" id="{B581D978-EEC4-FA41-B310-5E3005254EED}"/>
              </a:ex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10332720" y="1554480"/>
            <a:ext cx="1387557" cy="1298448"/>
          </a:xfrm>
          <a:prstGeom prst="rect">
            <a:avLst/>
          </a:prstGeom>
        </p:spPr>
      </p:pic>
      <p:sp>
        <p:nvSpPr>
          <p:cNvPr id="4" name="Slide Number Placeholder 3">
            <a:extLst>
              <a:ext uri="{FF2B5EF4-FFF2-40B4-BE49-F238E27FC236}">
                <a16:creationId xmlns:a16="http://schemas.microsoft.com/office/drawing/2014/main" id="{8531DE74-D51B-7640-8FBF-217171D36887}"/>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8</a:t>
            </a:fld>
            <a:endParaRPr lang="en-US" dirty="0"/>
          </a:p>
        </p:txBody>
      </p:sp>
      <p:sp>
        <p:nvSpPr>
          <p:cNvPr id="5" name="Footer Placeholder 4">
            <a:extLst>
              <a:ext uri="{FF2B5EF4-FFF2-40B4-BE49-F238E27FC236}">
                <a16:creationId xmlns:a16="http://schemas.microsoft.com/office/drawing/2014/main" id="{9DC07E9E-87E8-AC45-88A9-10964D5E2E7F}"/>
              </a:ext>
              <a:ext uri="{C183D7F6-B498-43B3-948B-1728B52AA6E4}">
                <adec:decorative xmlns="" xmlns:adec="http://schemas.microsoft.com/office/drawing/2017/decorative" val="1"/>
              </a:ext>
            </a:extLst>
          </p:cNvPr>
          <p:cNvSpPr>
            <a:spLocks noGrp="1"/>
          </p:cNvSpPr>
          <p:nvPr>
            <p:ph type="ftr" sz="quarter" idx="3"/>
          </p:nvPr>
        </p:nvSpPr>
        <p:spPr>
          <a:xfrm>
            <a:off x="419100" y="6356350"/>
            <a:ext cx="5600700" cy="365125"/>
          </a:xfrm>
        </p:spPr>
        <p:txBody>
          <a:bodyPr rtlCol="0"/>
          <a:lstStyle/>
          <a:p>
            <a:pPr rtl="0"/>
            <a:r>
              <a:rPr lang="pt-BR" dirty="0"/>
              <a:t>© 2019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529013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63527"/>
            <a:ext cx="9378427" cy="779463"/>
          </a:xfrm>
        </p:spPr>
        <p:txBody>
          <a:bodyPr rtlCol="0">
            <a:noAutofit/>
          </a:bodyPr>
          <a:lstStyle/>
          <a:p>
            <a:pPr rtl="0"/>
            <a:r>
              <a:rPr lang="pt-BR"/>
              <a:t>Módulo 2: Economia e faturamento da nuvem</a:t>
            </a:r>
          </a:p>
        </p:txBody>
      </p:sp>
      <p:sp>
        <p:nvSpPr>
          <p:cNvPr id="8" name="Content Placeholder 7">
            <a:extLst>
              <a:ext uri="{FF2B5EF4-FFF2-40B4-BE49-F238E27FC236}">
                <a16:creationId xmlns:a16="http://schemas.microsoft.com/office/drawing/2014/main" id="{4944588B-CDCB-074B-B4BB-F0C89AB768E5}"/>
              </a:ext>
            </a:extLst>
          </p:cNvPr>
          <p:cNvSpPr>
            <a:spLocks noGrp="1"/>
          </p:cNvSpPr>
          <p:nvPr>
            <p:ph idx="1"/>
          </p:nvPr>
        </p:nvSpPr>
        <p:spPr/>
        <p:txBody>
          <a:bodyPr rtlCol="0"/>
          <a:lstStyle/>
          <a:p>
            <a:pPr marL="0" indent="0" rtl="0">
              <a:buNone/>
            </a:pPr>
            <a:r>
              <a:rPr lang="pt-BR" sz="3200" dirty="0"/>
              <a:t>Seções do módulo:</a:t>
            </a:r>
          </a:p>
          <a:p>
            <a:pPr rtl="0"/>
            <a:r>
              <a:rPr lang="pt-BR" dirty="0"/>
              <a:t>Conceitos básicos da definição de preço</a:t>
            </a:r>
          </a:p>
          <a:p>
            <a:pPr rtl="0"/>
            <a:r>
              <a:rPr lang="pt-BR" dirty="0"/>
              <a:t>Custo total de propriedade</a:t>
            </a:r>
          </a:p>
          <a:p>
            <a:pPr rtl="0"/>
            <a:r>
              <a:rPr lang="pt-BR" dirty="0"/>
              <a:t>Faturamento</a:t>
            </a:r>
          </a:p>
          <a:p>
            <a:pPr rtl="0"/>
            <a:r>
              <a:rPr lang="pt-BR" dirty="0"/>
              <a:t>Suporte técnico</a:t>
            </a:r>
          </a:p>
        </p:txBody>
      </p:sp>
      <p:pic>
        <p:nvPicPr>
          <p:cNvPr id="10" name="Picture 9">
            <a:extLst>
              <a:ext uri="{FF2B5EF4-FFF2-40B4-BE49-F238E27FC236}">
                <a16:creationId xmlns:a16="http://schemas.microsoft.com/office/drawing/2014/main" id="{CA76708C-A007-2A49-82BC-F979B0446CFA}"/>
              </a:ext>
              <a:ext uri="{C183D7F6-B498-43B3-948B-1728B52AA6E4}">
                <adec:decorative xmlns="" xmlns:adec="http://schemas.microsoft.com/office/drawing/2017/decorative" val="1"/>
              </a:ext>
            </a:extLst>
          </p:cNvPr>
          <p:cNvPicPr>
            <a:picLocks noChangeAspect="1"/>
          </p:cNvPicPr>
          <p:nvPr/>
        </p:nvPicPr>
        <p:blipFill>
          <a:blip r:embed="rId4"/>
          <a:stretch>
            <a:fillRect/>
          </a:stretch>
        </p:blipFill>
        <p:spPr>
          <a:xfrm>
            <a:off x="10332720" y="1554480"/>
            <a:ext cx="1392455" cy="1280160"/>
          </a:xfrm>
          <a:prstGeom prst="rect">
            <a:avLst/>
          </a:prstGeom>
        </p:spPr>
      </p:pic>
      <p:sp>
        <p:nvSpPr>
          <p:cNvPr id="6" name="Footer Placeholder 5">
            <a:extLst>
              <a:ext uri="{FF2B5EF4-FFF2-40B4-BE49-F238E27FC236}">
                <a16:creationId xmlns:a16="http://schemas.microsoft.com/office/drawing/2014/main" id="{C1F0066C-6BF9-8B4F-8094-E621FAD08F50}"/>
              </a:ext>
              <a:ext uri="{C183D7F6-B498-43B3-948B-1728B52AA6E4}">
                <adec:decorative xmlns="" xmlns:adec="http://schemas.microsoft.com/office/drawing/2017/decorative" val="1"/>
              </a:ext>
            </a:extLst>
          </p:cNvPr>
          <p:cNvSpPr>
            <a:spLocks noGrp="1"/>
          </p:cNvSpPr>
          <p:nvPr>
            <p:ph type="ftr" sz="quarter" idx="3"/>
          </p:nvPr>
        </p:nvSpPr>
        <p:spPr>
          <a:xfrm>
            <a:off x="419100" y="6356350"/>
            <a:ext cx="4925786" cy="365125"/>
          </a:xfrm>
        </p:spPr>
        <p:txBody>
          <a:bodyPr rtlCol="0"/>
          <a:lstStyle/>
          <a:p>
            <a:pPr rtl="0"/>
            <a:r>
              <a:rPr lang="pt-BR" dirty="0"/>
              <a:t>© 2019 </a:t>
            </a:r>
            <a:r>
              <a:rPr lang="pt-BR" dirty="0" err="1"/>
              <a:t>Amazon</a:t>
            </a:r>
            <a:r>
              <a:rPr lang="pt-BR" dirty="0"/>
              <a:t> Web Services, Inc. ou suas afiliadas. Todos os direitos reservados.</a:t>
            </a:r>
          </a:p>
        </p:txBody>
      </p:sp>
      <p:sp>
        <p:nvSpPr>
          <p:cNvPr id="5" name="Slide Number Placeholder 4">
            <a:extLst>
              <a:ext uri="{FF2B5EF4-FFF2-40B4-BE49-F238E27FC236}">
                <a16:creationId xmlns:a16="http://schemas.microsoft.com/office/drawing/2014/main" id="{49E37B48-993D-944A-ADAE-D84BA5B16E58}"/>
              </a:ext>
              <a:ext uri="{C183D7F6-B498-43B3-948B-1728B52AA6E4}">
                <adec:decorative xmlns=""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35447633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4974</Words>
  <Application>Microsoft Office PowerPoint</Application>
  <PresentationFormat>Widescreen</PresentationFormat>
  <Paragraphs>443</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Amatic</vt:lpstr>
      <vt:lpstr>Amazon Ember</vt:lpstr>
      <vt:lpstr>Amazon Ember Light</vt:lpstr>
      <vt:lpstr>Arial</vt:lpstr>
      <vt:lpstr>Calibri</vt:lpstr>
      <vt:lpstr>Lucida Console</vt:lpstr>
      <vt:lpstr>Office Theme</vt:lpstr>
      <vt:lpstr>Introdução ao curso</vt:lpstr>
      <vt:lpstr>Visão geral do módulo</vt:lpstr>
      <vt:lpstr>Objetivos do módulo</vt:lpstr>
      <vt:lpstr>Seção 1: Objetivos e visão geral do curso</vt:lpstr>
      <vt:lpstr>Pré-requisitos do curso</vt:lpstr>
      <vt:lpstr>Objetivos do curso</vt:lpstr>
      <vt:lpstr>Descrição do curso</vt:lpstr>
      <vt:lpstr>Módulo 1: Visão geral dos conceitos de nuvem </vt:lpstr>
      <vt:lpstr>Módulo 2: Economia e faturamento da nuvem</vt:lpstr>
      <vt:lpstr>Módulo 3: Visão geral da infraestrutura global da AWS</vt:lpstr>
      <vt:lpstr>Módulo 4: Segurança na Nuvem AWS</vt:lpstr>
      <vt:lpstr>Módulo 5: Redes e entrega de conteúdo</vt:lpstr>
      <vt:lpstr>Módulo 6: Computação</vt:lpstr>
      <vt:lpstr>Módulo 7: Armazenamento</vt:lpstr>
      <vt:lpstr>Módulo 8: Bancos de dados</vt:lpstr>
      <vt:lpstr>Módulo 9: Arquitetura de nuvem</vt:lpstr>
      <vt:lpstr>Módulo 10: Auto Scaling e monitoramento</vt:lpstr>
      <vt:lpstr>Seção 2: Informações do exame de certificação da AWS</vt:lpstr>
      <vt:lpstr>Exames da AWS Certification</vt:lpstr>
      <vt:lpstr>Exame AWS Certified Cloud Practitioner</vt:lpstr>
      <vt:lpstr>Seção 3: Documentação da AWS</vt:lpstr>
      <vt:lpstr>Documentação da AWS</vt:lpstr>
      <vt:lpstr>Atividade – Busca na documentação da AWS</vt:lpstr>
      <vt:lpstr>Busca na documentação da AWS – Pergunta 1</vt:lpstr>
      <vt:lpstr>Busca na documentação da AWS – Pergunta 2</vt:lpstr>
      <vt:lpstr>Busca na documentação da AWS – Pergunta 3</vt:lpstr>
      <vt:lpstr>Busca na documentação da AWS – Pergunta 4</vt:lpstr>
      <vt:lpstr>Busca na documentação da AWS – Pergunta 5</vt:lpstr>
      <vt:lpstr>Conclusão do módulo</vt:lpstr>
      <vt:lpstr>Resumo do módulo</vt:lpstr>
      <vt:lpstr>Recursos adicionais</vt:lpstr>
      <vt:lpstr>Obrigado</vt:lpstr>
    </vt:vector>
  </TitlesOfParts>
  <Manager/>
  <Company>Amazon Web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Academy Cloud Foundations</dc:title>
  <dc:subject/>
  <dc:creator>David Mohr</dc:creator>
  <cp:keywords>v2.0</cp:keywords>
  <dc:description/>
  <cp:lastModifiedBy>Kitano, Yasuyo</cp:lastModifiedBy>
  <cp:revision>129</cp:revision>
  <cp:lastPrinted>2018-12-10T23:37:28Z</cp:lastPrinted>
  <dcterms:created xsi:type="dcterms:W3CDTF">2019-09-16T17:01:53Z</dcterms:created>
  <dcterms:modified xsi:type="dcterms:W3CDTF">2020-04-02T14:03:45Z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