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8403" y="2086610"/>
            <a:ext cx="732719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09502" y="3978262"/>
            <a:ext cx="772499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D9D9D9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ECE1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5499" y="202800"/>
            <a:ext cx="8313420" cy="4738370"/>
          </a:xfrm>
          <a:custGeom>
            <a:avLst/>
            <a:gdLst/>
            <a:ahLst/>
            <a:cxnLst/>
            <a:rect l="l" t="t" r="r" b="b"/>
            <a:pathLst>
              <a:path w="8313420" h="4738370">
                <a:moveTo>
                  <a:pt x="0" y="0"/>
                </a:moveTo>
                <a:lnTo>
                  <a:pt x="8312999" y="0"/>
                </a:lnTo>
                <a:lnTo>
                  <a:pt x="8312999" y="4737899"/>
                </a:lnTo>
                <a:lnTo>
                  <a:pt x="0" y="473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15E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80200" y="4056606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288112" y="576249"/>
                </a:moveTo>
                <a:lnTo>
                  <a:pt x="222050" y="573713"/>
                </a:lnTo>
                <a:lnTo>
                  <a:pt x="161407" y="566488"/>
                </a:lnTo>
                <a:lnTo>
                  <a:pt x="107912" y="555150"/>
                </a:lnTo>
                <a:lnTo>
                  <a:pt x="63295" y="540277"/>
                </a:lnTo>
                <a:lnTo>
                  <a:pt x="29284" y="522445"/>
                </a:lnTo>
                <a:lnTo>
                  <a:pt x="0" y="480208"/>
                </a:lnTo>
                <a:lnTo>
                  <a:pt x="0" y="96041"/>
                </a:lnTo>
                <a:lnTo>
                  <a:pt x="29284" y="53804"/>
                </a:lnTo>
                <a:lnTo>
                  <a:pt x="63295" y="35972"/>
                </a:lnTo>
                <a:lnTo>
                  <a:pt x="107912" y="21099"/>
                </a:lnTo>
                <a:lnTo>
                  <a:pt x="161407" y="9761"/>
                </a:lnTo>
                <a:lnTo>
                  <a:pt x="222050" y="2536"/>
                </a:lnTo>
                <a:lnTo>
                  <a:pt x="288112" y="0"/>
                </a:lnTo>
                <a:lnTo>
                  <a:pt x="354174" y="2536"/>
                </a:lnTo>
                <a:lnTo>
                  <a:pt x="414817" y="9761"/>
                </a:lnTo>
                <a:lnTo>
                  <a:pt x="468312" y="21099"/>
                </a:lnTo>
                <a:lnTo>
                  <a:pt x="512929" y="35972"/>
                </a:lnTo>
                <a:lnTo>
                  <a:pt x="546940" y="53804"/>
                </a:lnTo>
                <a:lnTo>
                  <a:pt x="576224" y="96041"/>
                </a:lnTo>
                <a:lnTo>
                  <a:pt x="576224" y="480208"/>
                </a:lnTo>
                <a:lnTo>
                  <a:pt x="546940" y="522445"/>
                </a:lnTo>
                <a:lnTo>
                  <a:pt x="512929" y="540277"/>
                </a:lnTo>
                <a:lnTo>
                  <a:pt x="468312" y="555150"/>
                </a:lnTo>
                <a:lnTo>
                  <a:pt x="414817" y="566488"/>
                </a:lnTo>
                <a:lnTo>
                  <a:pt x="354174" y="573713"/>
                </a:lnTo>
                <a:lnTo>
                  <a:pt x="288112" y="57624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280200" y="4056606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576224" y="96041"/>
                </a:moveTo>
                <a:lnTo>
                  <a:pt x="568615" y="118063"/>
                </a:lnTo>
                <a:lnTo>
                  <a:pt x="546940" y="138278"/>
                </a:lnTo>
                <a:lnTo>
                  <a:pt x="512929" y="156110"/>
                </a:lnTo>
                <a:lnTo>
                  <a:pt x="468312" y="170983"/>
                </a:lnTo>
                <a:lnTo>
                  <a:pt x="414817" y="182321"/>
                </a:lnTo>
                <a:lnTo>
                  <a:pt x="354174" y="189546"/>
                </a:lnTo>
                <a:lnTo>
                  <a:pt x="288112" y="192083"/>
                </a:lnTo>
                <a:lnTo>
                  <a:pt x="222050" y="189546"/>
                </a:lnTo>
                <a:lnTo>
                  <a:pt x="161407" y="182321"/>
                </a:lnTo>
                <a:lnTo>
                  <a:pt x="107912" y="170983"/>
                </a:lnTo>
                <a:lnTo>
                  <a:pt x="63295" y="156110"/>
                </a:lnTo>
                <a:lnTo>
                  <a:pt x="29284" y="138278"/>
                </a:lnTo>
                <a:lnTo>
                  <a:pt x="7609" y="118063"/>
                </a:lnTo>
                <a:lnTo>
                  <a:pt x="0" y="96041"/>
                </a:lnTo>
              </a:path>
              <a:path w="576579" h="576579">
                <a:moveTo>
                  <a:pt x="0" y="96041"/>
                </a:moveTo>
                <a:lnTo>
                  <a:pt x="7609" y="74020"/>
                </a:lnTo>
                <a:lnTo>
                  <a:pt x="29284" y="53804"/>
                </a:lnTo>
                <a:lnTo>
                  <a:pt x="63295" y="35972"/>
                </a:lnTo>
                <a:lnTo>
                  <a:pt x="107912" y="21099"/>
                </a:lnTo>
                <a:lnTo>
                  <a:pt x="161407" y="9761"/>
                </a:lnTo>
                <a:lnTo>
                  <a:pt x="222050" y="2536"/>
                </a:lnTo>
                <a:lnTo>
                  <a:pt x="288112" y="0"/>
                </a:lnTo>
                <a:lnTo>
                  <a:pt x="354174" y="2536"/>
                </a:lnTo>
                <a:lnTo>
                  <a:pt x="414817" y="9761"/>
                </a:lnTo>
                <a:lnTo>
                  <a:pt x="468312" y="21099"/>
                </a:lnTo>
                <a:lnTo>
                  <a:pt x="512929" y="35972"/>
                </a:lnTo>
                <a:lnTo>
                  <a:pt x="546940" y="53804"/>
                </a:lnTo>
                <a:lnTo>
                  <a:pt x="576224" y="96041"/>
                </a:lnTo>
                <a:lnTo>
                  <a:pt x="576224" y="480208"/>
                </a:lnTo>
                <a:lnTo>
                  <a:pt x="546940" y="522445"/>
                </a:lnTo>
                <a:lnTo>
                  <a:pt x="512929" y="540277"/>
                </a:lnTo>
                <a:lnTo>
                  <a:pt x="468312" y="555150"/>
                </a:lnTo>
                <a:lnTo>
                  <a:pt x="414817" y="566488"/>
                </a:lnTo>
                <a:lnTo>
                  <a:pt x="354174" y="573713"/>
                </a:lnTo>
                <a:lnTo>
                  <a:pt x="288112" y="576249"/>
                </a:lnTo>
                <a:lnTo>
                  <a:pt x="222050" y="573713"/>
                </a:lnTo>
                <a:lnTo>
                  <a:pt x="161407" y="566488"/>
                </a:lnTo>
                <a:lnTo>
                  <a:pt x="107912" y="555150"/>
                </a:lnTo>
                <a:lnTo>
                  <a:pt x="63295" y="540277"/>
                </a:lnTo>
                <a:lnTo>
                  <a:pt x="29284" y="522445"/>
                </a:lnTo>
                <a:lnTo>
                  <a:pt x="0" y="480208"/>
                </a:lnTo>
                <a:lnTo>
                  <a:pt x="0" y="96041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ECE1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ECE1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53305" y="572063"/>
            <a:ext cx="637389" cy="238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ECE1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3409" y="1633970"/>
            <a:ext cx="7337180" cy="288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rraform.io/docs/commands/init.html" TargetMode="External"/><Relationship Id="rId5" Type="http://schemas.openxmlformats.org/officeDocument/2006/relationships/hyperlink" Target="https://www.terraform.io/downloads.html" TargetMode="Externa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jpg"/><Relationship Id="rId4" Type="http://schemas.openxmlformats.org/officeDocument/2006/relationships/hyperlink" Target="https://docs.aws.amazon.com/AWSEC2/latest/WindowsGuide/ec2-windows-user-data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700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7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90"/>
            <a:ext cx="5154295" cy="5134610"/>
            <a:chOff x="0" y="490"/>
            <a:chExt cx="5154295" cy="5134610"/>
          </a:xfrm>
        </p:grpSpPr>
        <p:sp>
          <p:nvSpPr>
            <p:cNvPr id="5" name="object 5"/>
            <p:cNvSpPr/>
            <p:nvPr/>
          </p:nvSpPr>
          <p:spPr>
            <a:xfrm>
              <a:off x="0" y="647"/>
              <a:ext cx="5154295" cy="5134610"/>
            </a:xfrm>
            <a:custGeom>
              <a:avLst/>
              <a:gdLst/>
              <a:ahLst/>
              <a:cxnLst/>
              <a:rect l="l" t="t" r="r" b="b"/>
              <a:pathLst>
                <a:path w="5154295" h="5134610">
                  <a:moveTo>
                    <a:pt x="5153698" y="5134254"/>
                  </a:moveTo>
                  <a:lnTo>
                    <a:pt x="0" y="0"/>
                  </a:lnTo>
                  <a:lnTo>
                    <a:pt x="0" y="1141628"/>
                  </a:lnTo>
                  <a:lnTo>
                    <a:pt x="0" y="2567127"/>
                  </a:lnTo>
                  <a:lnTo>
                    <a:pt x="0" y="2783332"/>
                  </a:lnTo>
                  <a:lnTo>
                    <a:pt x="2349131" y="5123840"/>
                  </a:lnTo>
                  <a:lnTo>
                    <a:pt x="2566378" y="5123840"/>
                  </a:lnTo>
                  <a:lnTo>
                    <a:pt x="2576842" y="5134254"/>
                  </a:lnTo>
                  <a:lnTo>
                    <a:pt x="5153698" y="5134254"/>
                  </a:lnTo>
                  <a:close/>
                </a:path>
              </a:pathLst>
            </a:custGeom>
            <a:solidFill>
              <a:srgbClr val="FFFFFF">
                <a:alpha val="30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6" y="490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1150049" y="2291520"/>
                  </a:lnTo>
                  <a:lnTo>
                    <a:pt x="0" y="1145760"/>
                  </a:lnTo>
                  <a:lnTo>
                    <a:pt x="0" y="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821" y="588326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0" y="0"/>
                  </a:lnTo>
                  <a:lnTo>
                    <a:pt x="1150049" y="0"/>
                  </a:lnTo>
                  <a:lnTo>
                    <a:pt x="2300099" y="114576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10175" y="1631105"/>
            <a:ext cx="2521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5" dirty="0">
                <a:solidFill>
                  <a:srgbClr val="FFFFFF"/>
                </a:solidFill>
                <a:latin typeface="Verdana"/>
                <a:cs typeface="Verdana"/>
              </a:rPr>
              <a:t>Terraform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6975" y="3991345"/>
            <a:ext cx="20986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9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65" dirty="0">
                <a:solidFill>
                  <a:srgbClr val="EECE1A"/>
                </a:solidFill>
                <a:latin typeface="Tahoma"/>
                <a:cs typeface="Tahoma"/>
              </a:rPr>
              <a:t>br</a:t>
            </a:r>
            <a:r>
              <a:rPr sz="1300" b="1" spc="-95" dirty="0">
                <a:solidFill>
                  <a:srgbClr val="EECE1A"/>
                </a:solidFill>
                <a:latin typeface="Tahoma"/>
                <a:cs typeface="Tahoma"/>
              </a:rPr>
              <a:t>e</a:t>
            </a:r>
            <a:r>
              <a:rPr sz="1300" b="1" spc="-85" dirty="0">
                <a:solidFill>
                  <a:srgbClr val="EECE1A"/>
                </a:solidFill>
                <a:latin typeface="Tahoma"/>
                <a:cs typeface="Tahoma"/>
              </a:rPr>
              <a:t>v</a:t>
            </a:r>
            <a:r>
              <a:rPr sz="1300" b="1" spc="-80" dirty="0">
                <a:solidFill>
                  <a:srgbClr val="EECE1A"/>
                </a:solidFill>
                <a:latin typeface="Tahoma"/>
                <a:cs typeface="Tahoma"/>
              </a:rPr>
              <a:t>e</a:t>
            </a:r>
            <a:r>
              <a:rPr sz="1300" b="1" spc="-13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b="1" spc="-65" dirty="0">
                <a:solidFill>
                  <a:srgbClr val="F15E22"/>
                </a:solidFill>
                <a:latin typeface="Tahoma"/>
                <a:cs typeface="Tahoma"/>
              </a:rPr>
              <a:t>br</a:t>
            </a:r>
            <a:r>
              <a:rPr sz="1300" b="1" spc="-95" dirty="0">
                <a:solidFill>
                  <a:srgbClr val="F15E22"/>
                </a:solidFill>
                <a:latin typeface="Tahoma"/>
                <a:cs typeface="Tahoma"/>
              </a:rPr>
              <a:t>e</a:t>
            </a:r>
            <a:r>
              <a:rPr sz="1300" b="1" spc="-85" dirty="0">
                <a:solidFill>
                  <a:srgbClr val="F15E22"/>
                </a:solidFill>
                <a:latin typeface="Tahoma"/>
                <a:cs typeface="Tahoma"/>
              </a:rPr>
              <a:t>v</a:t>
            </a:r>
            <a:r>
              <a:rPr sz="1300" b="1" spc="-80" dirty="0">
                <a:solidFill>
                  <a:srgbClr val="F15E22"/>
                </a:solidFill>
                <a:latin typeface="Tahoma"/>
                <a:cs typeface="Tahoma"/>
              </a:rPr>
              <a:t>e</a:t>
            </a:r>
            <a:r>
              <a:rPr sz="1300" b="1" spc="-135" dirty="0">
                <a:solidFill>
                  <a:srgbClr val="F15E22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introdução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25" y="4739728"/>
            <a:ext cx="1971039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spc="20" dirty="0">
                <a:solidFill>
                  <a:srgbClr val="666666"/>
                </a:solidFill>
                <a:latin typeface="Trebuchet MS"/>
                <a:cs typeface="Trebuchet MS"/>
              </a:rPr>
              <a:t>Leandro</a:t>
            </a:r>
            <a:r>
              <a:rPr sz="900" spc="-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Trebuchet MS"/>
                <a:cs typeface="Trebuchet MS"/>
              </a:rPr>
              <a:t>Silva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ts val="1065"/>
              </a:lnSpc>
            </a:pPr>
            <a:r>
              <a:rPr sz="900" spc="-5" dirty="0">
                <a:solidFill>
                  <a:srgbClr val="666666"/>
                </a:solidFill>
                <a:latin typeface="Consolas"/>
                <a:cs typeface="Consolas"/>
              </a:rPr>
              <a:t>https://github.com/leandrosilva</a:t>
            </a:r>
            <a:endParaRPr sz="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403" y="2315210"/>
            <a:ext cx="3129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40" dirty="0">
                <a:solidFill>
                  <a:srgbClr val="7890CD"/>
                </a:solidFill>
                <a:latin typeface="Tahoma"/>
                <a:cs typeface="Tahoma"/>
              </a:rPr>
              <a:t>Ent</a:t>
            </a:r>
            <a:r>
              <a:rPr sz="3000" b="1" spc="-150" dirty="0">
                <a:solidFill>
                  <a:srgbClr val="7890CD"/>
                </a:solidFill>
                <a:latin typeface="Tahoma"/>
                <a:cs typeface="Tahoma"/>
              </a:rPr>
              <a:t>r</a:t>
            </a:r>
            <a:r>
              <a:rPr sz="3000" b="1" spc="-229" dirty="0">
                <a:solidFill>
                  <a:srgbClr val="7890CD"/>
                </a:solidFill>
                <a:latin typeface="Tahoma"/>
                <a:cs typeface="Tahoma"/>
              </a:rPr>
              <a:t>a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50" dirty="0">
                <a:solidFill>
                  <a:srgbClr val="7890CD"/>
                </a:solidFill>
                <a:latin typeface="Tahoma"/>
                <a:cs typeface="Tahoma"/>
              </a:rPr>
              <a:t>o</a:t>
            </a:r>
            <a:r>
              <a:rPr sz="3000" b="1" spc="-29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365" dirty="0">
                <a:latin typeface="Tahoma"/>
                <a:cs typeface="Tahoma"/>
              </a:rPr>
              <a:t>T</a:t>
            </a:r>
            <a:r>
              <a:rPr sz="3000" b="1" spc="-125" dirty="0">
                <a:latin typeface="Tahoma"/>
                <a:cs typeface="Tahoma"/>
              </a:rPr>
              <a:t>er</a:t>
            </a:r>
            <a:r>
              <a:rPr sz="3000" b="1" spc="-145" dirty="0">
                <a:latin typeface="Tahoma"/>
                <a:cs typeface="Tahoma"/>
              </a:rPr>
              <a:t>r</a:t>
            </a:r>
            <a:r>
              <a:rPr sz="3000" b="1" spc="-155" dirty="0">
                <a:latin typeface="Tahoma"/>
                <a:cs typeface="Tahoma"/>
              </a:rPr>
              <a:t>afor</a:t>
            </a:r>
            <a:r>
              <a:rPr sz="3000" b="1" spc="-280" dirty="0">
                <a:latin typeface="Tahoma"/>
                <a:cs typeface="Tahoma"/>
              </a:rPr>
              <a:t>m</a:t>
            </a:r>
            <a:r>
              <a:rPr sz="3000" b="1" spc="-265" dirty="0">
                <a:solidFill>
                  <a:srgbClr val="7890CD"/>
                </a:solidFill>
                <a:latin typeface="Tahoma"/>
                <a:cs typeface="Tahoma"/>
              </a:rPr>
              <a:t>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6400" y="0"/>
            <a:ext cx="4737735" cy="5143500"/>
            <a:chOff x="4406400" y="0"/>
            <a:chExt cx="4737735" cy="5143500"/>
          </a:xfrm>
        </p:grpSpPr>
        <p:sp>
          <p:nvSpPr>
            <p:cNvPr id="3" name="object 3"/>
            <p:cNvSpPr/>
            <p:nvPr/>
          </p:nvSpPr>
          <p:spPr>
            <a:xfrm>
              <a:off x="4406392" y="0"/>
              <a:ext cx="4737735" cy="4734560"/>
            </a:xfrm>
            <a:custGeom>
              <a:avLst/>
              <a:gdLst/>
              <a:ahLst/>
              <a:cxnLst/>
              <a:rect l="l" t="t" r="r" b="b"/>
              <a:pathLst>
                <a:path w="4737734" h="4734560">
                  <a:moveTo>
                    <a:pt x="4737608" y="2341867"/>
                  </a:moveTo>
                  <a:lnTo>
                    <a:pt x="4727130" y="2331402"/>
                  </a:lnTo>
                  <a:lnTo>
                    <a:pt x="4727130" y="0"/>
                  </a:lnTo>
                  <a:lnTo>
                    <a:pt x="2393962" y="0"/>
                  </a:lnTo>
                  <a:lnTo>
                    <a:pt x="440423" y="0"/>
                  </a:lnTo>
                  <a:lnTo>
                    <a:pt x="0" y="0"/>
                  </a:lnTo>
                  <a:lnTo>
                    <a:pt x="4737608" y="4734001"/>
                  </a:lnTo>
                  <a:lnTo>
                    <a:pt x="4737608" y="2341867"/>
                  </a:lnTo>
                  <a:close/>
                </a:path>
              </a:pathLst>
            </a:custGeom>
            <a:solidFill>
              <a:srgbClr val="FFFFFF">
                <a:alpha val="3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18391" y="1236471"/>
              <a:ext cx="1866264" cy="2249805"/>
            </a:xfrm>
            <a:custGeom>
              <a:avLst/>
              <a:gdLst/>
              <a:ahLst/>
              <a:cxnLst/>
              <a:rect l="l" t="t" r="r" b="b"/>
              <a:pathLst>
                <a:path w="1866265" h="2249804">
                  <a:moveTo>
                    <a:pt x="808799" y="808799"/>
                  </a:moveTo>
                  <a:lnTo>
                    <a:pt x="0" y="0"/>
                  </a:lnTo>
                  <a:lnTo>
                    <a:pt x="0" y="404406"/>
                  </a:lnTo>
                  <a:lnTo>
                    <a:pt x="404406" y="808799"/>
                  </a:lnTo>
                  <a:lnTo>
                    <a:pt x="808799" y="808799"/>
                  </a:lnTo>
                  <a:close/>
                </a:path>
                <a:path w="1866265" h="2249804">
                  <a:moveTo>
                    <a:pt x="1040257" y="611886"/>
                  </a:moveTo>
                  <a:lnTo>
                    <a:pt x="635863" y="207492"/>
                  </a:lnTo>
                  <a:lnTo>
                    <a:pt x="231457" y="207492"/>
                  </a:lnTo>
                  <a:lnTo>
                    <a:pt x="1040257" y="1016292"/>
                  </a:lnTo>
                  <a:lnTo>
                    <a:pt x="1040257" y="611886"/>
                  </a:lnTo>
                  <a:close/>
                </a:path>
                <a:path w="1866265" h="2249804">
                  <a:moveTo>
                    <a:pt x="1177480" y="2041804"/>
                  </a:moveTo>
                  <a:lnTo>
                    <a:pt x="368681" y="1233004"/>
                  </a:lnTo>
                  <a:lnTo>
                    <a:pt x="368681" y="1637398"/>
                  </a:lnTo>
                  <a:lnTo>
                    <a:pt x="773087" y="2041804"/>
                  </a:lnTo>
                  <a:lnTo>
                    <a:pt x="1177480" y="2041804"/>
                  </a:lnTo>
                  <a:close/>
                </a:path>
                <a:path w="1866265" h="2249804">
                  <a:moveTo>
                    <a:pt x="1412519" y="1844890"/>
                  </a:moveTo>
                  <a:lnTo>
                    <a:pt x="1008113" y="1440484"/>
                  </a:lnTo>
                  <a:lnTo>
                    <a:pt x="603719" y="1440484"/>
                  </a:lnTo>
                  <a:lnTo>
                    <a:pt x="1412519" y="2249284"/>
                  </a:lnTo>
                  <a:lnTo>
                    <a:pt x="1412519" y="1844890"/>
                  </a:lnTo>
                  <a:close/>
                </a:path>
                <a:path w="1866265" h="2249804">
                  <a:moveTo>
                    <a:pt x="1865744" y="1434350"/>
                  </a:moveTo>
                  <a:lnTo>
                    <a:pt x="1056944" y="625551"/>
                  </a:lnTo>
                  <a:lnTo>
                    <a:pt x="1056944" y="1029957"/>
                  </a:lnTo>
                  <a:lnTo>
                    <a:pt x="1461338" y="1434350"/>
                  </a:lnTo>
                  <a:lnTo>
                    <a:pt x="1865744" y="1434350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8099" y="2069505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1137" y="2477820"/>
              <a:ext cx="2092960" cy="1640205"/>
            </a:xfrm>
            <a:custGeom>
              <a:avLst/>
              <a:gdLst/>
              <a:ahLst/>
              <a:cxnLst/>
              <a:rect l="l" t="t" r="r" b="b"/>
              <a:pathLst>
                <a:path w="2092959" h="16402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w="2092959" h="1640204">
                  <a:moveTo>
                    <a:pt x="995260" y="1426006"/>
                  </a:moveTo>
                  <a:lnTo>
                    <a:pt x="186461" y="617194"/>
                  </a:lnTo>
                  <a:lnTo>
                    <a:pt x="186461" y="1021600"/>
                  </a:lnTo>
                  <a:lnTo>
                    <a:pt x="590854" y="1426006"/>
                  </a:lnTo>
                  <a:lnTo>
                    <a:pt x="995260" y="1426006"/>
                  </a:lnTo>
                  <a:close/>
                </a:path>
                <a:path w="2092959" h="1640204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  <a:path w="2092959" h="1640204">
                  <a:moveTo>
                    <a:pt x="1912924" y="619544"/>
                  </a:moveTo>
                  <a:lnTo>
                    <a:pt x="1508518" y="215150"/>
                  </a:lnTo>
                  <a:lnTo>
                    <a:pt x="1104125" y="215150"/>
                  </a:lnTo>
                  <a:lnTo>
                    <a:pt x="1912924" y="1023950"/>
                  </a:lnTo>
                  <a:lnTo>
                    <a:pt x="1912924" y="619544"/>
                  </a:lnTo>
                  <a:close/>
                </a:path>
                <a:path w="2092959" h="1640204">
                  <a:moveTo>
                    <a:pt x="2092744" y="1235341"/>
                  </a:moveTo>
                  <a:lnTo>
                    <a:pt x="1688338" y="830935"/>
                  </a:lnTo>
                  <a:lnTo>
                    <a:pt x="1283944" y="830935"/>
                  </a:lnTo>
                  <a:lnTo>
                    <a:pt x="2092744" y="1639735"/>
                  </a:lnTo>
                  <a:lnTo>
                    <a:pt x="2092744" y="123534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7414" y="371080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2444" y="3718483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8799" y="604215"/>
                  </a:moveTo>
                  <a:lnTo>
                    <a:pt x="404393" y="199821"/>
                  </a:lnTo>
                  <a:lnTo>
                    <a:pt x="0" y="199821"/>
                  </a:lnTo>
                  <a:lnTo>
                    <a:pt x="808799" y="1008621"/>
                  </a:lnTo>
                  <a:lnTo>
                    <a:pt x="808799" y="604215"/>
                  </a:lnTo>
                  <a:close/>
                </a:path>
                <a:path w="1681479" h="142493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w="1681479" h="1424939">
                  <a:moveTo>
                    <a:pt x="1634642" y="1424584"/>
                  </a:moveTo>
                  <a:lnTo>
                    <a:pt x="825842" y="615784"/>
                  </a:lnTo>
                  <a:lnTo>
                    <a:pt x="825842" y="1020191"/>
                  </a:lnTo>
                  <a:lnTo>
                    <a:pt x="1230236" y="1424584"/>
                  </a:lnTo>
                  <a:lnTo>
                    <a:pt x="1634642" y="1424584"/>
                  </a:lnTo>
                  <a:close/>
                </a:path>
                <a:path w="1681479" h="1424939">
                  <a:moveTo>
                    <a:pt x="1680883" y="611886"/>
                  </a:moveTo>
                  <a:lnTo>
                    <a:pt x="1276477" y="207479"/>
                  </a:lnTo>
                  <a:lnTo>
                    <a:pt x="872083" y="207479"/>
                  </a:lnTo>
                  <a:lnTo>
                    <a:pt x="1680883" y="1016279"/>
                  </a:lnTo>
                  <a:lnTo>
                    <a:pt x="1680883" y="611886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6875" y="2171801"/>
            <a:ext cx="402907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800" spc="125" dirty="0">
                <a:solidFill>
                  <a:srgbClr val="FFFFFF"/>
                </a:solidFill>
                <a:latin typeface="Verdana"/>
                <a:cs typeface="Verdana"/>
              </a:rPr>
              <a:t>Uma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2800" spc="-1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int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oduçã</a:t>
            </a:r>
            <a:r>
              <a:rPr sz="2800" spc="40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75" dirty="0">
                <a:solidFill>
                  <a:srgbClr val="82C7A5"/>
                </a:solidFill>
                <a:latin typeface="Verdana"/>
                <a:cs typeface="Verdana"/>
              </a:rPr>
              <a:t>T</a:t>
            </a:r>
            <a:r>
              <a:rPr sz="2800" spc="-30" dirty="0">
                <a:solidFill>
                  <a:srgbClr val="82C7A5"/>
                </a:solidFill>
                <a:latin typeface="Verdana"/>
                <a:cs typeface="Verdana"/>
              </a:rPr>
              <a:t>e</a:t>
            </a:r>
            <a:r>
              <a:rPr sz="2800" spc="-45" dirty="0">
                <a:solidFill>
                  <a:srgbClr val="82C7A5"/>
                </a:solidFill>
                <a:latin typeface="Verdana"/>
                <a:cs typeface="Verdana"/>
              </a:rPr>
              <a:t>r</a:t>
            </a:r>
            <a:r>
              <a:rPr sz="2800" spc="-100" dirty="0">
                <a:solidFill>
                  <a:srgbClr val="82C7A5"/>
                </a:solidFill>
                <a:latin typeface="Verdana"/>
                <a:cs typeface="Verdana"/>
              </a:rPr>
              <a:t>r</a:t>
            </a:r>
            <a:r>
              <a:rPr sz="2800" spc="-45" dirty="0">
                <a:solidFill>
                  <a:srgbClr val="82C7A5"/>
                </a:solidFill>
                <a:latin typeface="Verdana"/>
                <a:cs typeface="Verdana"/>
              </a:rPr>
              <a:t>a</a:t>
            </a:r>
            <a:r>
              <a:rPr sz="2800" spc="-50" dirty="0">
                <a:solidFill>
                  <a:srgbClr val="82C7A5"/>
                </a:solidFill>
                <a:latin typeface="Verdana"/>
                <a:cs typeface="Verdana"/>
              </a:rPr>
              <a:t>f</a:t>
            </a:r>
            <a:r>
              <a:rPr sz="2800" spc="-10" dirty="0">
                <a:solidFill>
                  <a:srgbClr val="82C7A5"/>
                </a:solidFill>
                <a:latin typeface="Verdana"/>
                <a:cs typeface="Verdana"/>
              </a:rPr>
              <a:t>o</a:t>
            </a:r>
            <a:r>
              <a:rPr sz="2800" spc="-30" dirty="0">
                <a:solidFill>
                  <a:srgbClr val="82C7A5"/>
                </a:solidFill>
                <a:latin typeface="Verdana"/>
                <a:cs typeface="Verdana"/>
              </a:rPr>
              <a:t>r</a:t>
            </a:r>
            <a:r>
              <a:rPr sz="2800" spc="245" dirty="0">
                <a:solidFill>
                  <a:srgbClr val="82C7A5"/>
                </a:solidFill>
                <a:latin typeface="Verdana"/>
                <a:cs typeface="Verdana"/>
              </a:rPr>
              <a:t>m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152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oblema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1603490"/>
            <a:ext cx="6527165" cy="291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735">
              <a:lnSpc>
                <a:spcPct val="115399"/>
              </a:lnSpc>
              <a:spcBef>
                <a:spcPts val="100"/>
              </a:spcBef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Reproduzir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comportamento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rodando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infraestruturas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diferentes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parece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um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problema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trivial,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mas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Tahoma"/>
                <a:cs typeface="Tahoma"/>
              </a:rPr>
              <a:t>f%d@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sempre: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Há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pouca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rastreabilidade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mudanças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infraestrutura;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Máquinas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rodando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há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muito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tempo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sofrem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mudanças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ninguém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lembra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depois;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infraestrutura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vai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degradando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tempo,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mas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ninguém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quer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refazer;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Quanto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componentes,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menor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coragem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refazer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infra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completa;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●"/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criar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ambiente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teste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troubleshooting?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Dá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puta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trabalho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reproduzir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infra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produção;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Custa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caro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todos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sentidos;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Quando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você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ﬁnalmente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cria,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não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quer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destruir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95" dirty="0">
                <a:solidFill>
                  <a:srgbClr val="FFFFFF"/>
                </a:solidFill>
                <a:latin typeface="Cambria"/>
                <a:cs typeface="Cambria"/>
              </a:rPr>
              <a:t>⎼</a:t>
            </a:r>
            <a:r>
              <a:rPr sz="13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quê?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EECE1A"/>
                </a:solidFill>
                <a:latin typeface="Consolas"/>
                <a:cs typeface="Consolas"/>
              </a:rPr>
              <a:t>#loop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152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oblema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6835775" cy="283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ocê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mesmo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nunca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fez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isso,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82C7A5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82C7A5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82C7A5"/>
                </a:solidFill>
                <a:latin typeface="Tahoma"/>
                <a:cs typeface="Tahoma"/>
              </a:rPr>
              <a:t>gente</a:t>
            </a:r>
            <a:r>
              <a:rPr sz="1300" spc="-160" dirty="0">
                <a:solidFill>
                  <a:srgbClr val="82C7A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82C7A5"/>
                </a:solidFill>
                <a:latin typeface="Tahoma"/>
                <a:cs typeface="Tahoma"/>
              </a:rPr>
              <a:t>sab</a:t>
            </a:r>
            <a:r>
              <a:rPr sz="1300" spc="-15" dirty="0">
                <a:solidFill>
                  <a:srgbClr val="82C7A5"/>
                </a:solidFill>
                <a:latin typeface="Tahoma"/>
                <a:cs typeface="Tahoma"/>
              </a:rPr>
              <a:t>e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mas: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ahoma"/>
              <a:cs typeface="Tahoma"/>
            </a:endParaRPr>
          </a:p>
          <a:p>
            <a:pPr marL="469900" marR="5080" indent="-328295">
              <a:lnSpc>
                <a:spcPct val="1153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Tem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sempre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aquele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arquivinho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EECE1A"/>
                </a:solidFill>
                <a:latin typeface="Tahoma"/>
                <a:cs typeface="Tahoma"/>
              </a:rPr>
              <a:t>alguém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modiﬁcou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instância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não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lembra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nem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mudou,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quando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mudou,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nem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mudou,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só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sabe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agora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serviço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está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funcionando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corretamente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pelo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amor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tudo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sagrado,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não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mexa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nele!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●"/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OK,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vamos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exercitar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só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pouco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esse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cenário: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reproduzir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esse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comportamento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nova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instância?</a:t>
            </a:r>
            <a:endParaRPr sz="1300">
              <a:latin typeface="Tahoma"/>
              <a:cs typeface="Tahoma"/>
            </a:endParaRPr>
          </a:p>
          <a:p>
            <a:pPr marL="469900" marR="758825" indent="-328295">
              <a:lnSpc>
                <a:spcPct val="1153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Aliás,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esta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instância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questão,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agora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modiﬁcada,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ninguém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sabe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como,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quão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compatível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estará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futuras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versões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software?</a:t>
            </a:r>
            <a:endParaRPr sz="1300">
              <a:latin typeface="Tahoma"/>
              <a:cs typeface="Tahoma"/>
            </a:endParaRPr>
          </a:p>
          <a:p>
            <a:pPr marL="469900" marR="7620" indent="-328295">
              <a:lnSpc>
                <a:spcPts val="1510"/>
              </a:lnSpc>
              <a:spcBef>
                <a:spcPts val="33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testar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estará,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não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será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possível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criar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instância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testes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igual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esta?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EECE1A"/>
                </a:solidFill>
                <a:latin typeface="Tahoma"/>
                <a:cs typeface="Tahoma"/>
              </a:rPr>
              <a:t>(Tudo </a:t>
            </a:r>
            <a:r>
              <a:rPr sz="1000" spc="-29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EECE1A"/>
                </a:solidFill>
                <a:latin typeface="Tahoma"/>
                <a:cs typeface="Tahoma"/>
              </a:rPr>
              <a:t>bem,</a:t>
            </a:r>
            <a:r>
              <a:rPr sz="1000" spc="-12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EECE1A"/>
                </a:solidFill>
                <a:latin typeface="Tahoma"/>
                <a:cs typeface="Tahoma"/>
              </a:rPr>
              <a:t>você</a:t>
            </a:r>
            <a:r>
              <a:rPr sz="1000" spc="-114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EECE1A"/>
                </a:solidFill>
                <a:latin typeface="Tahoma"/>
                <a:cs typeface="Tahoma"/>
              </a:rPr>
              <a:t>sempre</a:t>
            </a:r>
            <a:r>
              <a:rPr sz="1000" spc="-114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EECE1A"/>
                </a:solidFill>
                <a:latin typeface="Tahoma"/>
                <a:cs typeface="Tahoma"/>
              </a:rPr>
              <a:t>pode</a:t>
            </a:r>
            <a:r>
              <a:rPr sz="1000" spc="-12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EECE1A"/>
                </a:solidFill>
                <a:latin typeface="Tahoma"/>
                <a:cs typeface="Tahoma"/>
              </a:rPr>
              <a:t>clonar</a:t>
            </a:r>
            <a:r>
              <a:rPr sz="1000" spc="-114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ECE1A"/>
                </a:solidFill>
                <a:latin typeface="Tahoma"/>
                <a:cs typeface="Tahoma"/>
              </a:rPr>
              <a:t>a</a:t>
            </a:r>
            <a:r>
              <a:rPr sz="1000" spc="-114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EECE1A"/>
                </a:solidFill>
                <a:latin typeface="Tahoma"/>
                <a:cs typeface="Tahoma"/>
              </a:rPr>
              <a:t>EC2,</a:t>
            </a:r>
            <a:r>
              <a:rPr sz="1000" spc="-12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ECE1A"/>
                </a:solidFill>
                <a:latin typeface="Tahoma"/>
                <a:cs typeface="Tahoma"/>
              </a:rPr>
              <a:t>mas</a:t>
            </a:r>
            <a:r>
              <a:rPr sz="1000" spc="-114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EECE1A"/>
                </a:solidFill>
                <a:latin typeface="Tahoma"/>
                <a:cs typeface="Tahoma"/>
              </a:rPr>
              <a:t>isso</a:t>
            </a:r>
            <a:r>
              <a:rPr sz="1000" spc="-114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EECE1A"/>
                </a:solidFill>
                <a:latin typeface="Tahoma"/>
                <a:cs typeface="Tahoma"/>
              </a:rPr>
              <a:t>só</a:t>
            </a:r>
            <a:r>
              <a:rPr sz="1000" spc="-12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EECE1A"/>
                </a:solidFill>
                <a:latin typeface="Tahoma"/>
                <a:cs typeface="Tahoma"/>
              </a:rPr>
              <a:t>vai</a:t>
            </a:r>
            <a:r>
              <a:rPr sz="1000" spc="-114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EECE1A"/>
                </a:solidFill>
                <a:latin typeface="Tahoma"/>
                <a:cs typeface="Tahoma"/>
              </a:rPr>
              <a:t>empurrar</a:t>
            </a:r>
            <a:r>
              <a:rPr sz="1000" spc="-114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EECE1A"/>
                </a:solidFill>
                <a:latin typeface="Tahoma"/>
                <a:cs typeface="Tahoma"/>
              </a:rPr>
              <a:t>o</a:t>
            </a:r>
            <a:r>
              <a:rPr sz="1000" spc="-12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EECE1A"/>
                </a:solidFill>
                <a:latin typeface="Tahoma"/>
                <a:cs typeface="Tahoma"/>
              </a:rPr>
              <a:t>problema</a:t>
            </a:r>
            <a:r>
              <a:rPr sz="1000" spc="-114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EECE1A"/>
                </a:solidFill>
                <a:latin typeface="Tahoma"/>
                <a:cs typeface="Tahoma"/>
              </a:rPr>
              <a:t>para</a:t>
            </a:r>
            <a:r>
              <a:rPr sz="1000" spc="-114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EECE1A"/>
                </a:solidFill>
                <a:latin typeface="Tahoma"/>
                <a:cs typeface="Tahoma"/>
              </a:rPr>
              <a:t>frente,</a:t>
            </a:r>
            <a:r>
              <a:rPr sz="1000" spc="-12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EECE1A"/>
                </a:solidFill>
                <a:latin typeface="Tahoma"/>
                <a:cs typeface="Tahoma"/>
              </a:rPr>
              <a:t>como</a:t>
            </a:r>
            <a:r>
              <a:rPr sz="1000" spc="-114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EECE1A"/>
                </a:solidFill>
                <a:latin typeface="Tahoma"/>
                <a:cs typeface="Tahoma"/>
              </a:rPr>
              <a:t>uma</a:t>
            </a:r>
            <a:r>
              <a:rPr sz="1000" spc="-114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EECE1A"/>
                </a:solidFill>
                <a:latin typeface="Tahoma"/>
                <a:cs typeface="Tahoma"/>
              </a:rPr>
              <a:t>bola</a:t>
            </a:r>
            <a:r>
              <a:rPr sz="1000" spc="-12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EECE1A"/>
                </a:solidFill>
                <a:latin typeface="Tahoma"/>
                <a:cs typeface="Tahoma"/>
              </a:rPr>
              <a:t>de</a:t>
            </a:r>
            <a:r>
              <a:rPr sz="1000" spc="-114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EECE1A"/>
                </a:solidFill>
                <a:latin typeface="Tahoma"/>
                <a:cs typeface="Tahoma"/>
              </a:rPr>
              <a:t>neve.)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403" y="1172209"/>
            <a:ext cx="572325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140" dirty="0">
                <a:solidFill>
                  <a:srgbClr val="EECE1A"/>
                </a:solidFill>
                <a:latin typeface="Tahoma"/>
                <a:cs typeface="Tahoma"/>
              </a:rPr>
              <a:t>Quant</a:t>
            </a:r>
            <a:r>
              <a:rPr sz="3000" b="1" spc="-135" dirty="0">
                <a:solidFill>
                  <a:srgbClr val="EECE1A"/>
                </a:solidFill>
                <a:latin typeface="Tahoma"/>
                <a:cs typeface="Tahoma"/>
              </a:rPr>
              <a:t>o</a:t>
            </a:r>
            <a:r>
              <a:rPr sz="3000" b="1" spc="-30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3000" b="1" spc="-190" dirty="0">
                <a:solidFill>
                  <a:srgbClr val="EECE1A"/>
                </a:solidFill>
                <a:latin typeface="Tahoma"/>
                <a:cs typeface="Tahoma"/>
              </a:rPr>
              <a:t>tempo</a:t>
            </a:r>
            <a:r>
              <a:rPr sz="3000" b="1" spc="-28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3000" b="1" spc="-190" dirty="0">
                <a:solidFill>
                  <a:srgbClr val="7890CD"/>
                </a:solidFill>
                <a:latin typeface="Tahoma"/>
                <a:cs typeface="Tahoma"/>
              </a:rPr>
              <a:t>v</a:t>
            </a:r>
            <a:r>
              <a:rPr sz="3000" b="1" spc="-165" dirty="0">
                <a:solidFill>
                  <a:srgbClr val="7890CD"/>
                </a:solidFill>
                <a:latin typeface="Tahoma"/>
                <a:cs typeface="Tahoma"/>
              </a:rPr>
              <a:t>ocê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95" dirty="0">
                <a:solidFill>
                  <a:srgbClr val="7890CD"/>
                </a:solidFill>
                <a:latin typeface="Tahoma"/>
                <a:cs typeface="Tahoma"/>
              </a:rPr>
              <a:t>l</a:t>
            </a:r>
            <a:r>
              <a:rPr sz="3000" b="1" spc="-229" dirty="0">
                <a:solidFill>
                  <a:srgbClr val="7890CD"/>
                </a:solidFill>
                <a:latin typeface="Tahoma"/>
                <a:cs typeface="Tahoma"/>
              </a:rPr>
              <a:t>e</a:t>
            </a:r>
            <a:r>
              <a:rPr sz="3000" b="1" spc="-185" dirty="0">
                <a:solidFill>
                  <a:srgbClr val="7890CD"/>
                </a:solidFill>
                <a:latin typeface="Tahoma"/>
                <a:cs typeface="Tahoma"/>
              </a:rPr>
              <a:t>va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90" dirty="0">
                <a:solidFill>
                  <a:srgbClr val="7890CD"/>
                </a:solidFill>
                <a:latin typeface="Tahoma"/>
                <a:cs typeface="Tahoma"/>
              </a:rPr>
              <a:t>pa</a:t>
            </a:r>
            <a:r>
              <a:rPr sz="3000" b="1" spc="-175" dirty="0">
                <a:solidFill>
                  <a:srgbClr val="7890CD"/>
                </a:solidFill>
                <a:latin typeface="Tahoma"/>
                <a:cs typeface="Tahoma"/>
              </a:rPr>
              <a:t>r</a:t>
            </a:r>
            <a:r>
              <a:rPr sz="3000" b="1" spc="-150" dirty="0">
                <a:solidFill>
                  <a:srgbClr val="7890CD"/>
                </a:solidFill>
                <a:latin typeface="Tahoma"/>
                <a:cs typeface="Tahoma"/>
              </a:rPr>
              <a:t>a  </a:t>
            </a:r>
            <a:r>
              <a:rPr sz="3000" b="1" spc="-135" dirty="0">
                <a:solidFill>
                  <a:srgbClr val="7890CD"/>
                </a:solidFill>
                <a:latin typeface="Tahoma"/>
                <a:cs typeface="Tahoma"/>
              </a:rPr>
              <a:t>recria</a:t>
            </a:r>
            <a:r>
              <a:rPr sz="3000" b="1" spc="-114" dirty="0">
                <a:solidFill>
                  <a:srgbClr val="7890CD"/>
                </a:solidFill>
                <a:latin typeface="Tahoma"/>
                <a:cs typeface="Tahoma"/>
              </a:rPr>
              <a:t>r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65" dirty="0">
                <a:solidFill>
                  <a:srgbClr val="7890CD"/>
                </a:solidFill>
                <a:latin typeface="Tahoma"/>
                <a:cs typeface="Tahoma"/>
              </a:rPr>
              <a:t>totalmente</a:t>
            </a:r>
            <a:r>
              <a:rPr sz="3000" b="1" spc="-300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229" dirty="0">
                <a:solidFill>
                  <a:srgbClr val="7890CD"/>
                </a:solidFill>
                <a:latin typeface="Tahoma"/>
                <a:cs typeface="Tahoma"/>
              </a:rPr>
              <a:t>a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70" dirty="0">
                <a:solidFill>
                  <a:srgbClr val="7890CD"/>
                </a:solidFill>
                <a:latin typeface="Tahoma"/>
                <a:cs typeface="Tahoma"/>
              </a:rPr>
              <a:t>stack</a:t>
            </a:r>
            <a:r>
              <a:rPr sz="3000" b="1" spc="-300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80" dirty="0">
                <a:solidFill>
                  <a:srgbClr val="7890CD"/>
                </a:solidFill>
                <a:latin typeface="Tahoma"/>
                <a:cs typeface="Tahoma"/>
              </a:rPr>
              <a:t>de</a:t>
            </a:r>
            <a:r>
              <a:rPr sz="3000" b="1" spc="-300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204" dirty="0">
                <a:solidFill>
                  <a:srgbClr val="7890CD"/>
                </a:solidFill>
                <a:latin typeface="Tahoma"/>
                <a:cs typeface="Tahoma"/>
              </a:rPr>
              <a:t>uma  </a:t>
            </a:r>
            <a:r>
              <a:rPr sz="3000" b="1" spc="-190" dirty="0">
                <a:solidFill>
                  <a:srgbClr val="7890CD"/>
                </a:solidFill>
                <a:latin typeface="Tahoma"/>
                <a:cs typeface="Tahoma"/>
              </a:rPr>
              <a:t>aplicação</a:t>
            </a:r>
            <a:r>
              <a:rPr sz="3000" b="1" spc="-110" dirty="0">
                <a:solidFill>
                  <a:srgbClr val="7890CD"/>
                </a:solidFill>
                <a:latin typeface="Tahoma"/>
                <a:cs typeface="Tahoma"/>
              </a:rPr>
              <a:t>,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235" dirty="0">
                <a:solidFill>
                  <a:srgbClr val="7890CD"/>
                </a:solidFill>
                <a:latin typeface="Tahoma"/>
                <a:cs typeface="Tahoma"/>
              </a:rPr>
              <a:t>n</a:t>
            </a:r>
            <a:r>
              <a:rPr sz="3000" b="1" spc="-215" dirty="0">
                <a:solidFill>
                  <a:srgbClr val="7890CD"/>
                </a:solidFill>
                <a:latin typeface="Tahoma"/>
                <a:cs typeface="Tahoma"/>
              </a:rPr>
              <a:t>a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245" dirty="0">
                <a:solidFill>
                  <a:srgbClr val="7890CD"/>
                </a:solidFill>
                <a:latin typeface="Tahoma"/>
                <a:cs typeface="Tahoma"/>
              </a:rPr>
              <a:t>mão,</a:t>
            </a:r>
            <a:r>
              <a:rPr sz="3000" b="1" spc="-300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65" dirty="0">
                <a:solidFill>
                  <a:srgbClr val="7890CD"/>
                </a:solidFill>
                <a:latin typeface="Tahoma"/>
                <a:cs typeface="Tahoma"/>
              </a:rPr>
              <a:t>do</a:t>
            </a:r>
            <a:r>
              <a:rPr sz="3000" b="1" spc="-300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45" dirty="0">
                <a:solidFill>
                  <a:srgbClr val="7890CD"/>
                </a:solidFill>
                <a:latin typeface="Tahoma"/>
                <a:cs typeface="Tahoma"/>
              </a:rPr>
              <a:t>zer</a:t>
            </a:r>
            <a:r>
              <a:rPr sz="3000" b="1" spc="-165" dirty="0">
                <a:solidFill>
                  <a:srgbClr val="7890CD"/>
                </a:solidFill>
                <a:latin typeface="Tahoma"/>
                <a:cs typeface="Tahoma"/>
              </a:rPr>
              <a:t>o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60" dirty="0">
                <a:solidFill>
                  <a:srgbClr val="7890CD"/>
                </a:solidFill>
                <a:latin typeface="Tahoma"/>
                <a:cs typeface="Tahoma"/>
              </a:rPr>
              <a:t>at</a:t>
            </a:r>
            <a:r>
              <a:rPr sz="3000" b="1" spc="-185" dirty="0">
                <a:solidFill>
                  <a:srgbClr val="7890CD"/>
                </a:solidFill>
                <a:latin typeface="Tahoma"/>
                <a:cs typeface="Tahoma"/>
              </a:rPr>
              <a:t>é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50" dirty="0">
                <a:solidFill>
                  <a:srgbClr val="7890CD"/>
                </a:solidFill>
                <a:latin typeface="Tahoma"/>
                <a:cs typeface="Tahoma"/>
              </a:rPr>
              <a:t>a  </a:t>
            </a:r>
            <a:r>
              <a:rPr sz="3000" b="1" spc="-160" dirty="0">
                <a:solidFill>
                  <a:srgbClr val="7890CD"/>
                </a:solidFill>
                <a:latin typeface="Tahoma"/>
                <a:cs typeface="Tahoma"/>
              </a:rPr>
              <a:t>primei</a:t>
            </a:r>
            <a:r>
              <a:rPr sz="3000" b="1" spc="-170" dirty="0">
                <a:solidFill>
                  <a:srgbClr val="7890CD"/>
                </a:solidFill>
                <a:latin typeface="Tahoma"/>
                <a:cs typeface="Tahoma"/>
              </a:rPr>
              <a:t>r</a:t>
            </a:r>
            <a:r>
              <a:rPr sz="3000" b="1" spc="-229" dirty="0">
                <a:solidFill>
                  <a:srgbClr val="7890CD"/>
                </a:solidFill>
                <a:latin typeface="Tahoma"/>
                <a:cs typeface="Tahoma"/>
              </a:rPr>
              <a:t>a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65" dirty="0">
                <a:solidFill>
                  <a:srgbClr val="7890CD"/>
                </a:solidFill>
                <a:latin typeface="Tahoma"/>
                <a:cs typeface="Tahoma"/>
              </a:rPr>
              <a:t>requisiçã</a:t>
            </a:r>
            <a:r>
              <a:rPr sz="3000" b="1" spc="-190" dirty="0">
                <a:solidFill>
                  <a:srgbClr val="7890CD"/>
                </a:solidFill>
                <a:latin typeface="Tahoma"/>
                <a:cs typeface="Tahoma"/>
              </a:rPr>
              <a:t>o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80" dirty="0">
                <a:solidFill>
                  <a:srgbClr val="7890CD"/>
                </a:solidFill>
                <a:latin typeface="Tahoma"/>
                <a:cs typeface="Tahoma"/>
              </a:rPr>
              <a:t>atendid</a:t>
            </a:r>
            <a:r>
              <a:rPr sz="3000" b="1" spc="-190" dirty="0">
                <a:solidFill>
                  <a:srgbClr val="7890CD"/>
                </a:solidFill>
                <a:latin typeface="Tahoma"/>
                <a:cs typeface="Tahoma"/>
              </a:rPr>
              <a:t>a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65" dirty="0">
                <a:solidFill>
                  <a:srgbClr val="7890CD"/>
                </a:solidFill>
                <a:latin typeface="Tahoma"/>
                <a:cs typeface="Tahoma"/>
              </a:rPr>
              <a:t>com  </a:t>
            </a:r>
            <a:r>
              <a:rPr sz="3000" b="1" spc="-229" dirty="0">
                <a:solidFill>
                  <a:srgbClr val="7890CD"/>
                </a:solidFill>
                <a:latin typeface="Tahoma"/>
                <a:cs typeface="Tahoma"/>
              </a:rPr>
              <a:t>sucesso?</a:t>
            </a:r>
            <a:r>
              <a:rPr sz="3000" b="1" spc="-300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30" dirty="0">
                <a:solidFill>
                  <a:srgbClr val="7890CD"/>
                </a:solidFill>
                <a:latin typeface="Tahoma"/>
                <a:cs typeface="Tahoma"/>
              </a:rPr>
              <a:t>E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85" dirty="0">
                <a:solidFill>
                  <a:srgbClr val="7890CD"/>
                </a:solidFill>
                <a:latin typeface="Tahoma"/>
                <a:cs typeface="Tahoma"/>
              </a:rPr>
              <a:t>depois,</a:t>
            </a:r>
            <a:r>
              <a:rPr sz="3000" b="1" spc="-300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90" dirty="0">
                <a:solidFill>
                  <a:srgbClr val="7890CD"/>
                </a:solidFill>
                <a:latin typeface="Tahoma"/>
                <a:cs typeface="Tahoma"/>
              </a:rPr>
              <a:t>pa</a:t>
            </a:r>
            <a:r>
              <a:rPr sz="3000" b="1" spc="-175" dirty="0">
                <a:solidFill>
                  <a:srgbClr val="7890CD"/>
                </a:solidFill>
                <a:latin typeface="Tahoma"/>
                <a:cs typeface="Tahoma"/>
              </a:rPr>
              <a:t>r</a:t>
            </a:r>
            <a:r>
              <a:rPr sz="3000" b="1" spc="-229" dirty="0">
                <a:solidFill>
                  <a:srgbClr val="7890CD"/>
                </a:solidFill>
                <a:latin typeface="Tahoma"/>
                <a:cs typeface="Tahoma"/>
              </a:rPr>
              <a:t>a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60" dirty="0">
                <a:solidFill>
                  <a:srgbClr val="7890CD"/>
                </a:solidFill>
                <a:latin typeface="Tahoma"/>
                <a:cs typeface="Tahoma"/>
              </a:rPr>
              <a:t>destruí-la,  </a:t>
            </a:r>
            <a:r>
              <a:rPr sz="3000" b="1" spc="-195" dirty="0">
                <a:solidFill>
                  <a:srgbClr val="7890CD"/>
                </a:solidFill>
                <a:latin typeface="Tahoma"/>
                <a:cs typeface="Tahoma"/>
              </a:rPr>
              <a:t>quando</a:t>
            </a:r>
            <a:r>
              <a:rPr sz="3000" b="1" spc="-300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90" dirty="0">
                <a:solidFill>
                  <a:srgbClr val="7890CD"/>
                </a:solidFill>
                <a:latin typeface="Tahoma"/>
                <a:cs typeface="Tahoma"/>
              </a:rPr>
              <a:t>v</a:t>
            </a:r>
            <a:r>
              <a:rPr sz="3000" b="1" spc="-165" dirty="0">
                <a:solidFill>
                  <a:srgbClr val="7890CD"/>
                </a:solidFill>
                <a:latin typeface="Tahoma"/>
                <a:cs typeface="Tahoma"/>
              </a:rPr>
              <a:t>ocê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204" dirty="0">
                <a:solidFill>
                  <a:srgbClr val="7890CD"/>
                </a:solidFill>
                <a:latin typeface="Tahoma"/>
                <a:cs typeface="Tahoma"/>
              </a:rPr>
              <a:t>nã</a:t>
            </a:r>
            <a:r>
              <a:rPr sz="3000" b="1" spc="-195" dirty="0">
                <a:solidFill>
                  <a:srgbClr val="7890CD"/>
                </a:solidFill>
                <a:latin typeface="Tahoma"/>
                <a:cs typeface="Tahoma"/>
              </a:rPr>
              <a:t>o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165" dirty="0">
                <a:solidFill>
                  <a:srgbClr val="7890CD"/>
                </a:solidFill>
                <a:latin typeface="Tahoma"/>
                <a:cs typeface="Tahoma"/>
              </a:rPr>
              <a:t>precisa</a:t>
            </a:r>
            <a:r>
              <a:rPr sz="3000" b="1" spc="-135" dirty="0">
                <a:solidFill>
                  <a:srgbClr val="7890CD"/>
                </a:solidFill>
                <a:latin typeface="Tahoma"/>
                <a:cs typeface="Tahoma"/>
              </a:rPr>
              <a:t>r</a:t>
            </a:r>
            <a:r>
              <a:rPr sz="3000" b="1" spc="-30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3000" b="1" spc="-265" dirty="0">
                <a:solidFill>
                  <a:srgbClr val="7890CD"/>
                </a:solidFill>
                <a:latin typeface="Tahoma"/>
                <a:cs typeface="Tahoma"/>
              </a:rPr>
              <a:t>mais?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4" y="454583"/>
            <a:ext cx="6325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Soluçã</a:t>
            </a:r>
            <a:r>
              <a:rPr sz="2400" spc="-270" dirty="0">
                <a:solidFill>
                  <a:srgbClr val="FFFFFF"/>
                </a:solidFill>
                <a:latin typeface="Verdana"/>
                <a:cs typeface="Verdana"/>
              </a:rPr>
              <a:t>o: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80" dirty="0" err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130" dirty="0" err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-85" dirty="0" err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0" dirty="0" err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5" dirty="0" err="1">
                <a:solidFill>
                  <a:srgbClr val="FFFFFF"/>
                </a:solidFill>
                <a:latin typeface="Verdana"/>
                <a:cs typeface="Verdana"/>
              </a:rPr>
              <a:t>estrutu</a:t>
            </a:r>
            <a:r>
              <a:rPr sz="2400" spc="-15" dirty="0" err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0" dirty="0" err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pt-BR" sz="2400" spc="130" dirty="0" err="1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lang="pt-BR" sz="2400" spc="45" dirty="0" err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ódigo</a:t>
            </a:r>
            <a:r>
              <a:rPr lang="pt-BR" sz="2400" spc="70" dirty="0">
                <a:solidFill>
                  <a:srgbClr val="FFFFFF"/>
                </a:solidFill>
                <a:latin typeface="Verdana"/>
                <a:cs typeface="Verdana"/>
              </a:rPr>
              <a:t> IAC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9433" y="1603490"/>
            <a:ext cx="6652895" cy="1397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infraestrutura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toda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descrita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código;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orna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coisas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visí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eis;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av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orece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visão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conceitual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inf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80" dirty="0">
                <a:solidFill>
                  <a:srgbClr val="FFFFFF"/>
                </a:solidFill>
                <a:latin typeface="Tahoma"/>
                <a:cs typeface="Tahoma"/>
              </a:rPr>
              <a:t>a;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Facilita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bastante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testar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arquiteturas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diferentes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95" dirty="0">
                <a:solidFill>
                  <a:srgbClr val="FFFFFF"/>
                </a:solidFill>
                <a:latin typeface="Cambria"/>
                <a:cs typeface="Cambria"/>
              </a:rPr>
              <a:t>⎼</a:t>
            </a:r>
            <a:r>
              <a:rPr sz="13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cria,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testa,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destrói;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Oferece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ersionamento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git;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vez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codiﬁcada,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você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cria,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recria,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atualiza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destrói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tudo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EECE1A"/>
                </a:solidFill>
                <a:latin typeface="Tahoma"/>
                <a:cs typeface="Tahoma"/>
              </a:rPr>
              <a:t>(ou</a:t>
            </a:r>
            <a:r>
              <a:rPr sz="1300" spc="-16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EECE1A"/>
                </a:solidFill>
                <a:latin typeface="Tahoma"/>
                <a:cs typeface="Tahoma"/>
              </a:rPr>
              <a:t>parte)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comando.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400" y="3529024"/>
            <a:ext cx="5953760" cy="1166495"/>
          </a:xfrm>
          <a:prstGeom prst="rect">
            <a:avLst/>
          </a:prstGeom>
          <a:solidFill>
            <a:srgbClr val="1B212C"/>
          </a:solidFill>
          <a:ln w="9524">
            <a:solidFill>
              <a:srgbClr val="F15E2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58570" marR="447675" indent="-802005">
              <a:lnSpc>
                <a:spcPts val="1650"/>
              </a:lnSpc>
              <a:spcBef>
                <a:spcPts val="1010"/>
              </a:spcBef>
            </a:pPr>
            <a:r>
              <a:rPr sz="1400" spc="70" dirty="0">
                <a:solidFill>
                  <a:srgbClr val="3C78D8"/>
                </a:solidFill>
                <a:latin typeface="Tahoma"/>
                <a:cs typeface="Tahoma"/>
              </a:rPr>
              <a:t>No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3C78D8"/>
                </a:solidFill>
                <a:latin typeface="Tahoma"/>
                <a:cs typeface="Tahoma"/>
              </a:rPr>
              <a:t>ﬁnal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3C78D8"/>
                </a:solidFill>
                <a:latin typeface="Tahoma"/>
                <a:cs typeface="Tahoma"/>
              </a:rPr>
              <a:t>das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3C78D8"/>
                </a:solidFill>
                <a:latin typeface="Tahoma"/>
                <a:cs typeface="Tahoma"/>
              </a:rPr>
              <a:t>contas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3C78D8"/>
                </a:solidFill>
                <a:latin typeface="Tahoma"/>
                <a:cs typeface="Tahoma"/>
              </a:rPr>
              <a:t>sai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C78D8"/>
                </a:solidFill>
                <a:latin typeface="Tahoma"/>
                <a:cs typeface="Tahoma"/>
              </a:rPr>
              <a:t>mais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3C78D8"/>
                </a:solidFill>
                <a:latin typeface="Tahoma"/>
                <a:cs typeface="Tahoma"/>
              </a:rPr>
              <a:t>ba</a:t>
            </a:r>
            <a:r>
              <a:rPr sz="1400" spc="-20" dirty="0">
                <a:solidFill>
                  <a:srgbClr val="3C78D8"/>
                </a:solidFill>
                <a:latin typeface="Tahoma"/>
                <a:cs typeface="Tahoma"/>
              </a:rPr>
              <a:t>r</a:t>
            </a:r>
            <a:r>
              <a:rPr sz="1400" spc="15" dirty="0">
                <a:solidFill>
                  <a:srgbClr val="3C78D8"/>
                </a:solidFill>
                <a:latin typeface="Tahoma"/>
                <a:cs typeface="Tahoma"/>
              </a:rPr>
              <a:t>ato</a:t>
            </a:r>
            <a:r>
              <a:rPr sz="1400" spc="-185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15E22"/>
                </a:solidFill>
                <a:latin typeface="Tahoma"/>
                <a:cs typeface="Tahoma"/>
              </a:rPr>
              <a:t>(tempo</a:t>
            </a:r>
            <a:r>
              <a:rPr sz="1400" spc="-170" dirty="0">
                <a:solidFill>
                  <a:srgbClr val="F15E22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15E22"/>
                </a:solidFill>
                <a:latin typeface="Tahoma"/>
                <a:cs typeface="Tahoma"/>
              </a:rPr>
              <a:t>e</a:t>
            </a:r>
            <a:r>
              <a:rPr sz="1400" spc="-170" dirty="0">
                <a:solidFill>
                  <a:srgbClr val="F15E22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15E22"/>
                </a:solidFill>
                <a:latin typeface="Tahoma"/>
                <a:cs typeface="Tahoma"/>
              </a:rPr>
              <a:t>dinheir</a:t>
            </a:r>
            <a:r>
              <a:rPr sz="1400" spc="-5" dirty="0">
                <a:solidFill>
                  <a:srgbClr val="F15E22"/>
                </a:solidFill>
                <a:latin typeface="Tahoma"/>
                <a:cs typeface="Tahoma"/>
              </a:rPr>
              <a:t>o</a:t>
            </a:r>
            <a:r>
              <a:rPr sz="1400" spc="-120" dirty="0">
                <a:solidFill>
                  <a:srgbClr val="F15E22"/>
                </a:solidFill>
                <a:latin typeface="Tahoma"/>
                <a:cs typeface="Tahoma"/>
              </a:rPr>
              <a:t>)</a:t>
            </a:r>
            <a:r>
              <a:rPr sz="1400" spc="-175" dirty="0">
                <a:solidFill>
                  <a:srgbClr val="F15E22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3C78D8"/>
                </a:solidFill>
                <a:latin typeface="Tahoma"/>
                <a:cs typeface="Tahoma"/>
              </a:rPr>
              <a:t>cria</a:t>
            </a:r>
            <a:r>
              <a:rPr sz="1400" spc="-70" dirty="0">
                <a:solidFill>
                  <a:srgbClr val="3C78D8"/>
                </a:solidFill>
                <a:latin typeface="Tahoma"/>
                <a:cs typeface="Tahoma"/>
              </a:rPr>
              <a:t>r</a:t>
            </a:r>
            <a:r>
              <a:rPr sz="1400" spc="-130" dirty="0">
                <a:solidFill>
                  <a:srgbClr val="3C78D8"/>
                </a:solidFill>
                <a:latin typeface="Tahoma"/>
                <a:cs typeface="Tahoma"/>
              </a:rPr>
              <a:t>,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3C78D8"/>
                </a:solidFill>
                <a:latin typeface="Tahoma"/>
                <a:cs typeface="Tahoma"/>
              </a:rPr>
              <a:t>testa</a:t>
            </a:r>
            <a:r>
              <a:rPr sz="1400" spc="-80" dirty="0">
                <a:solidFill>
                  <a:srgbClr val="3C78D8"/>
                </a:solidFill>
                <a:latin typeface="Tahoma"/>
                <a:cs typeface="Tahoma"/>
              </a:rPr>
              <a:t>r</a:t>
            </a:r>
            <a:r>
              <a:rPr sz="1400" spc="-130" dirty="0">
                <a:solidFill>
                  <a:srgbClr val="3C78D8"/>
                </a:solidFill>
                <a:latin typeface="Tahoma"/>
                <a:cs typeface="Tahoma"/>
              </a:rPr>
              <a:t>,  </a:t>
            </a:r>
            <a:r>
              <a:rPr sz="1400" spc="15" dirty="0">
                <a:solidFill>
                  <a:srgbClr val="3C78D8"/>
                </a:solidFill>
                <a:latin typeface="Tahoma"/>
                <a:cs typeface="Tahoma"/>
              </a:rPr>
              <a:t>modiﬁca</a:t>
            </a:r>
            <a:r>
              <a:rPr sz="1400" spc="-85" dirty="0">
                <a:solidFill>
                  <a:srgbClr val="3C78D8"/>
                </a:solidFill>
                <a:latin typeface="Tahoma"/>
                <a:cs typeface="Tahoma"/>
              </a:rPr>
              <a:t>r</a:t>
            </a:r>
            <a:r>
              <a:rPr sz="1400" spc="-130" dirty="0">
                <a:solidFill>
                  <a:srgbClr val="3C78D8"/>
                </a:solidFill>
                <a:latin typeface="Tahoma"/>
                <a:cs typeface="Tahoma"/>
              </a:rPr>
              <a:t>,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3C78D8"/>
                </a:solidFill>
                <a:latin typeface="Tahoma"/>
                <a:cs typeface="Tahoma"/>
              </a:rPr>
              <a:t>manter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3C78D8"/>
                </a:solidFill>
                <a:latin typeface="Tahoma"/>
                <a:cs typeface="Tahoma"/>
              </a:rPr>
              <a:t>e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3C78D8"/>
                </a:solidFill>
                <a:latin typeface="Tahoma"/>
                <a:cs typeface="Tahoma"/>
              </a:rPr>
              <a:t>destruir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C78D8"/>
                </a:solidFill>
                <a:latin typeface="Tahoma"/>
                <a:cs typeface="Tahoma"/>
              </a:rPr>
              <a:t>a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3C78D8"/>
                </a:solidFill>
                <a:latin typeface="Tahoma"/>
                <a:cs typeface="Tahoma"/>
              </a:rPr>
              <a:t>inf</a:t>
            </a:r>
            <a:r>
              <a:rPr sz="1400" dirty="0">
                <a:solidFill>
                  <a:srgbClr val="3C78D8"/>
                </a:solidFill>
                <a:latin typeface="Tahoma"/>
                <a:cs typeface="Tahoma"/>
              </a:rPr>
              <a:t>r</a:t>
            </a:r>
            <a:r>
              <a:rPr sz="1400" spc="20" dirty="0">
                <a:solidFill>
                  <a:srgbClr val="3C78D8"/>
                </a:solidFill>
                <a:latin typeface="Tahoma"/>
                <a:cs typeface="Tahoma"/>
              </a:rPr>
              <a:t>aestrutu</a:t>
            </a:r>
            <a:r>
              <a:rPr sz="1400" spc="-15" dirty="0">
                <a:solidFill>
                  <a:srgbClr val="3C78D8"/>
                </a:solidFill>
                <a:latin typeface="Tahoma"/>
                <a:cs typeface="Tahoma"/>
              </a:rPr>
              <a:t>r</a:t>
            </a:r>
            <a:r>
              <a:rPr sz="1400" spc="-80" dirty="0">
                <a:solidFill>
                  <a:srgbClr val="3C78D8"/>
                </a:solidFill>
                <a:latin typeface="Tahoma"/>
                <a:cs typeface="Tahoma"/>
              </a:rPr>
              <a:t>a.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162" y="1647825"/>
            <a:ext cx="6543674" cy="18383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32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2C7A5"/>
                </a:solidFill>
                <a:latin typeface="Verdana"/>
                <a:cs typeface="Verdana"/>
              </a:rPr>
              <a:t>|</a:t>
            </a:r>
            <a:r>
              <a:rPr sz="2400" spc="-215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az?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0171" y="1658647"/>
            <a:ext cx="205507" cy="1934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3600" y="2115847"/>
            <a:ext cx="205507" cy="1934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6895" y="2801648"/>
            <a:ext cx="205507" cy="19341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4136" y="3030248"/>
            <a:ext cx="205507" cy="1934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9068" y="3258847"/>
            <a:ext cx="205507" cy="1934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99433" y="1603490"/>
            <a:ext cx="6608445" cy="2082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Permite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descrever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sua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infraestrutura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código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15" dirty="0">
                <a:solidFill>
                  <a:srgbClr val="EECE1A"/>
                </a:solidFill>
                <a:latin typeface="MS Gothic"/>
                <a:cs typeface="MS Gothic"/>
              </a:rPr>
              <a:t>✔</a:t>
            </a:r>
            <a:endParaRPr sz="1300">
              <a:latin typeface="MS Gothic"/>
              <a:cs typeface="MS Gothic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Oferece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linguagem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única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entre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nuvens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(AWS,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Azure,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GCP,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Digital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Ocean,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etc)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Seus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arquivos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código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podem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versionados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compartilhados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15" dirty="0">
                <a:solidFill>
                  <a:srgbClr val="EECE1A"/>
                </a:solidFill>
                <a:latin typeface="MS Gothic"/>
                <a:cs typeface="MS Gothic"/>
              </a:rPr>
              <a:t>✔</a:t>
            </a:r>
            <a:endParaRPr sz="1300">
              <a:latin typeface="MS Gothic"/>
              <a:cs typeface="MS Gothic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possí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plano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mudança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antes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mudança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acontecer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fato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dependências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entre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recursos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são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aﬁcamente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visí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eis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Permite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manter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paridade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entre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ambientes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(staging,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QA,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prd,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etc)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15" dirty="0">
                <a:solidFill>
                  <a:srgbClr val="EECE1A"/>
                </a:solidFill>
                <a:latin typeface="MS Gothic"/>
                <a:cs typeface="MS Gothic"/>
              </a:rPr>
              <a:t>✔</a:t>
            </a:r>
            <a:endParaRPr sz="1300">
              <a:latin typeface="MS Gothic"/>
              <a:cs typeface="MS Gothic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Mantém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histórico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local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remoto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sua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infraestrutura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15" dirty="0">
                <a:solidFill>
                  <a:srgbClr val="EECE1A"/>
                </a:solidFill>
                <a:latin typeface="MS Gothic"/>
                <a:cs typeface="MS Gothic"/>
              </a:rPr>
              <a:t>✔</a:t>
            </a:r>
            <a:endParaRPr sz="1300">
              <a:latin typeface="MS Gothic"/>
              <a:cs typeface="MS Gothic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possível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criar,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modiﬁcar,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destruir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quantas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vezes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necessário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incrementalmente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15" dirty="0">
                <a:solidFill>
                  <a:srgbClr val="EECE1A"/>
                </a:solidFill>
                <a:latin typeface="MS Gothic"/>
                <a:cs typeface="MS Gothic"/>
              </a:rPr>
              <a:t>✔</a:t>
            </a:r>
            <a:endParaRPr sz="1300">
              <a:latin typeface="MS Gothic"/>
              <a:cs typeface="MS Gothic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Fluxos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complexos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também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podem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criados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encadeando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comandos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scripts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4242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2C7A5"/>
                </a:solidFill>
                <a:latin typeface="Verdana"/>
                <a:cs typeface="Verdana"/>
              </a:rPr>
              <a:t>|</a:t>
            </a:r>
            <a:r>
              <a:rPr sz="2400" spc="-215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eça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7896" y="0"/>
            <a:ext cx="8786495" cy="5143500"/>
            <a:chOff x="357896" y="0"/>
            <a:chExt cx="8786495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4953" y="0"/>
              <a:ext cx="2479042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1999" y="1574500"/>
              <a:ext cx="2231390" cy="3068955"/>
            </a:xfrm>
            <a:custGeom>
              <a:avLst/>
              <a:gdLst/>
              <a:ahLst/>
              <a:cxnLst/>
              <a:rect l="l" t="t" r="r" b="b"/>
              <a:pathLst>
                <a:path w="2231390" h="3068954">
                  <a:moveTo>
                    <a:pt x="0" y="0"/>
                  </a:moveTo>
                  <a:lnTo>
                    <a:pt x="45045" y="32424"/>
                  </a:lnTo>
                  <a:lnTo>
                    <a:pt x="99875" y="69757"/>
                  </a:lnTo>
                  <a:lnTo>
                    <a:pt x="163506" y="111653"/>
                  </a:lnTo>
                  <a:lnTo>
                    <a:pt x="198312" y="134204"/>
                  </a:lnTo>
                  <a:lnTo>
                    <a:pt x="234949" y="157766"/>
                  </a:lnTo>
                  <a:lnTo>
                    <a:pt x="273293" y="182296"/>
                  </a:lnTo>
                  <a:lnTo>
                    <a:pt x="313220" y="207751"/>
                  </a:lnTo>
                  <a:lnTo>
                    <a:pt x="354607" y="234087"/>
                  </a:lnTo>
                  <a:lnTo>
                    <a:pt x="397332" y="261262"/>
                  </a:lnTo>
                  <a:lnTo>
                    <a:pt x="441270" y="289231"/>
                  </a:lnTo>
                  <a:lnTo>
                    <a:pt x="486299" y="317953"/>
                  </a:lnTo>
                  <a:lnTo>
                    <a:pt x="532295" y="347383"/>
                  </a:lnTo>
                  <a:lnTo>
                    <a:pt x="579135" y="377479"/>
                  </a:lnTo>
                  <a:lnTo>
                    <a:pt x="626695" y="408197"/>
                  </a:lnTo>
                  <a:lnTo>
                    <a:pt x="674853" y="439494"/>
                  </a:lnTo>
                  <a:lnTo>
                    <a:pt x="723485" y="471327"/>
                  </a:lnTo>
                  <a:lnTo>
                    <a:pt x="772468" y="503653"/>
                  </a:lnTo>
                  <a:lnTo>
                    <a:pt x="821679" y="536428"/>
                  </a:lnTo>
                  <a:lnTo>
                    <a:pt x="870994" y="569610"/>
                  </a:lnTo>
                  <a:lnTo>
                    <a:pt x="920290" y="603155"/>
                  </a:lnTo>
                  <a:lnTo>
                    <a:pt x="969444" y="637019"/>
                  </a:lnTo>
                  <a:lnTo>
                    <a:pt x="1018333" y="671160"/>
                  </a:lnTo>
                  <a:lnTo>
                    <a:pt x="1066833" y="705535"/>
                  </a:lnTo>
                  <a:lnTo>
                    <a:pt x="1114821" y="740100"/>
                  </a:lnTo>
                  <a:lnTo>
                    <a:pt x="1162174" y="774812"/>
                  </a:lnTo>
                  <a:lnTo>
                    <a:pt x="1208768" y="809628"/>
                  </a:lnTo>
                  <a:lnTo>
                    <a:pt x="1254480" y="844504"/>
                  </a:lnTo>
                  <a:lnTo>
                    <a:pt x="1299188" y="879398"/>
                  </a:lnTo>
                  <a:lnTo>
                    <a:pt x="1342767" y="914266"/>
                  </a:lnTo>
                  <a:lnTo>
                    <a:pt x="1385095" y="949065"/>
                  </a:lnTo>
                  <a:lnTo>
                    <a:pt x="1426048" y="983752"/>
                  </a:lnTo>
                  <a:lnTo>
                    <a:pt x="1465503" y="1018284"/>
                  </a:lnTo>
                  <a:lnTo>
                    <a:pt x="1503337" y="1052617"/>
                  </a:lnTo>
                  <a:lnTo>
                    <a:pt x="1539426" y="1086709"/>
                  </a:lnTo>
                  <a:lnTo>
                    <a:pt x="1573647" y="1120515"/>
                  </a:lnTo>
                  <a:lnTo>
                    <a:pt x="1605877" y="1153993"/>
                  </a:lnTo>
                  <a:lnTo>
                    <a:pt x="1635993" y="1187100"/>
                  </a:lnTo>
                  <a:lnTo>
                    <a:pt x="1663871" y="1219793"/>
                  </a:lnTo>
                  <a:lnTo>
                    <a:pt x="1689388" y="1252027"/>
                  </a:lnTo>
                  <a:lnTo>
                    <a:pt x="1712421" y="1283761"/>
                  </a:lnTo>
                  <a:lnTo>
                    <a:pt x="1740873" y="1328071"/>
                  </a:lnTo>
                  <a:lnTo>
                    <a:pt x="1766011" y="1373624"/>
                  </a:lnTo>
                  <a:lnTo>
                    <a:pt x="1788017" y="1420301"/>
                  </a:lnTo>
                  <a:lnTo>
                    <a:pt x="1807073" y="1467985"/>
                  </a:lnTo>
                  <a:lnTo>
                    <a:pt x="1823361" y="1516559"/>
                  </a:lnTo>
                  <a:lnTo>
                    <a:pt x="1837062" y="1565905"/>
                  </a:lnTo>
                  <a:lnTo>
                    <a:pt x="1848359" y="1615904"/>
                  </a:lnTo>
                  <a:lnTo>
                    <a:pt x="1857432" y="1666441"/>
                  </a:lnTo>
                  <a:lnTo>
                    <a:pt x="1864463" y="1717396"/>
                  </a:lnTo>
                  <a:lnTo>
                    <a:pt x="1869635" y="1768652"/>
                  </a:lnTo>
                  <a:lnTo>
                    <a:pt x="1873129" y="1820092"/>
                  </a:lnTo>
                  <a:lnTo>
                    <a:pt x="1875126" y="1871598"/>
                  </a:lnTo>
                  <a:lnTo>
                    <a:pt x="1875809" y="1923052"/>
                  </a:lnTo>
                  <a:lnTo>
                    <a:pt x="1875360" y="1974337"/>
                  </a:lnTo>
                  <a:lnTo>
                    <a:pt x="1873959" y="2025335"/>
                  </a:lnTo>
                  <a:lnTo>
                    <a:pt x="1871788" y="2075929"/>
                  </a:lnTo>
                  <a:lnTo>
                    <a:pt x="1869030" y="2126000"/>
                  </a:lnTo>
                  <a:lnTo>
                    <a:pt x="1865867" y="2175432"/>
                  </a:lnTo>
                  <a:lnTo>
                    <a:pt x="1862479" y="2224106"/>
                  </a:lnTo>
                  <a:lnTo>
                    <a:pt x="1859048" y="2271905"/>
                  </a:lnTo>
                  <a:lnTo>
                    <a:pt x="1855757" y="2318712"/>
                  </a:lnTo>
                  <a:lnTo>
                    <a:pt x="1852787" y="2364408"/>
                  </a:lnTo>
                  <a:lnTo>
                    <a:pt x="1850319" y="2408876"/>
                  </a:lnTo>
                  <a:lnTo>
                    <a:pt x="1848536" y="2451999"/>
                  </a:lnTo>
                  <a:lnTo>
                    <a:pt x="1847620" y="2493659"/>
                  </a:lnTo>
                  <a:lnTo>
                    <a:pt x="1847751" y="2533737"/>
                  </a:lnTo>
                  <a:lnTo>
                    <a:pt x="1849111" y="2572118"/>
                  </a:lnTo>
                  <a:lnTo>
                    <a:pt x="1856249" y="2643313"/>
                  </a:lnTo>
                  <a:lnTo>
                    <a:pt x="1870486" y="2706302"/>
                  </a:lnTo>
                  <a:lnTo>
                    <a:pt x="1892913" y="2767019"/>
                  </a:lnTo>
                  <a:lnTo>
                    <a:pt x="1919258" y="2819934"/>
                  </a:lnTo>
                  <a:lnTo>
                    <a:pt x="1948799" y="2865743"/>
                  </a:lnTo>
                  <a:lnTo>
                    <a:pt x="1980818" y="2905141"/>
                  </a:lnTo>
                  <a:lnTo>
                    <a:pt x="2014593" y="2938824"/>
                  </a:lnTo>
                  <a:lnTo>
                    <a:pt x="2049405" y="2967487"/>
                  </a:lnTo>
                  <a:lnTo>
                    <a:pt x="2084534" y="2991826"/>
                  </a:lnTo>
                  <a:lnTo>
                    <a:pt x="2144608" y="3026105"/>
                  </a:lnTo>
                  <a:lnTo>
                    <a:pt x="2199586" y="3052998"/>
                  </a:lnTo>
                  <a:lnTo>
                    <a:pt x="2205908" y="3056026"/>
                  </a:lnTo>
                  <a:lnTo>
                    <a:pt x="2212083" y="3059004"/>
                  </a:lnTo>
                  <a:lnTo>
                    <a:pt x="2229646" y="3067711"/>
                  </a:lnTo>
                  <a:lnTo>
                    <a:pt x="2230919" y="3068369"/>
                  </a:lnTo>
                </a:path>
              </a:pathLst>
            </a:custGeom>
            <a:ln w="9524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340" y="4629682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4" h="36829">
                  <a:moveTo>
                    <a:pt x="44812" y="36757"/>
                  </a:moveTo>
                  <a:lnTo>
                    <a:pt x="0" y="26376"/>
                  </a:lnTo>
                  <a:lnTo>
                    <a:pt x="17156" y="0"/>
                  </a:lnTo>
                  <a:lnTo>
                    <a:pt x="44812" y="36757"/>
                  </a:lnTo>
                  <a:close/>
                </a:path>
              </a:pathLst>
            </a:custGeom>
            <a:solidFill>
              <a:srgbClr val="3C7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94340" y="4629682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4" h="36829">
                  <a:moveTo>
                    <a:pt x="0" y="26376"/>
                  </a:moveTo>
                  <a:lnTo>
                    <a:pt x="44812" y="36757"/>
                  </a:lnTo>
                  <a:lnTo>
                    <a:pt x="17156" y="0"/>
                  </a:lnTo>
                  <a:lnTo>
                    <a:pt x="0" y="26376"/>
                  </a:lnTo>
                  <a:close/>
                </a:path>
              </a:pathLst>
            </a:custGeom>
            <a:ln w="9524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896" y="3146500"/>
              <a:ext cx="5714999" cy="14287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95499" y="2495362"/>
              <a:ext cx="1195705" cy="1121410"/>
            </a:xfrm>
            <a:custGeom>
              <a:avLst/>
              <a:gdLst/>
              <a:ahLst/>
              <a:cxnLst/>
              <a:rect l="l" t="t" r="r" b="b"/>
              <a:pathLst>
                <a:path w="1195705" h="1121410">
                  <a:moveTo>
                    <a:pt x="0" y="885887"/>
                  </a:moveTo>
                  <a:lnTo>
                    <a:pt x="1195199" y="885887"/>
                  </a:lnTo>
                  <a:lnTo>
                    <a:pt x="1195199" y="1120787"/>
                  </a:lnTo>
                  <a:lnTo>
                    <a:pt x="0" y="1120787"/>
                  </a:lnTo>
                  <a:lnTo>
                    <a:pt x="0" y="885887"/>
                  </a:lnTo>
                  <a:close/>
                </a:path>
                <a:path w="1195705" h="1121410">
                  <a:moveTo>
                    <a:pt x="167199" y="0"/>
                  </a:moveTo>
                  <a:lnTo>
                    <a:pt x="572721" y="834497"/>
                  </a:lnTo>
                </a:path>
              </a:pathLst>
            </a:custGeom>
            <a:ln w="9524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4070" y="3322983"/>
              <a:ext cx="33655" cy="46355"/>
            </a:xfrm>
            <a:custGeom>
              <a:avLst/>
              <a:gdLst/>
              <a:ahLst/>
              <a:cxnLst/>
              <a:rect l="l" t="t" r="r" b="b"/>
              <a:pathLst>
                <a:path w="33655" h="46354">
                  <a:moveTo>
                    <a:pt x="33042" y="45754"/>
                  </a:moveTo>
                  <a:lnTo>
                    <a:pt x="0" y="13752"/>
                  </a:lnTo>
                  <a:lnTo>
                    <a:pt x="28300" y="0"/>
                  </a:lnTo>
                  <a:lnTo>
                    <a:pt x="33042" y="45754"/>
                  </a:lnTo>
                  <a:close/>
                </a:path>
              </a:pathLst>
            </a:custGeom>
            <a:solidFill>
              <a:srgbClr val="3C7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54070" y="3322983"/>
              <a:ext cx="33655" cy="46355"/>
            </a:xfrm>
            <a:custGeom>
              <a:avLst/>
              <a:gdLst/>
              <a:ahLst/>
              <a:cxnLst/>
              <a:rect l="l" t="t" r="r" b="b"/>
              <a:pathLst>
                <a:path w="33655" h="46354">
                  <a:moveTo>
                    <a:pt x="0" y="13752"/>
                  </a:moveTo>
                  <a:lnTo>
                    <a:pt x="33042" y="45754"/>
                  </a:lnTo>
                  <a:lnTo>
                    <a:pt x="28300" y="0"/>
                  </a:lnTo>
                  <a:lnTo>
                    <a:pt x="0" y="13752"/>
                  </a:lnTo>
                  <a:close/>
                </a:path>
              </a:pathLst>
            </a:custGeom>
            <a:ln w="9524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4925" y="4302000"/>
              <a:ext cx="708949" cy="7089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256264" y="1236612"/>
            <a:ext cx="2453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EECE1A"/>
                </a:solidFill>
                <a:latin typeface="Tahoma"/>
                <a:cs typeface="Tahoma"/>
              </a:rPr>
              <a:t>#1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3C78D8"/>
                </a:solidFill>
                <a:latin typeface="Tahoma"/>
                <a:cs typeface="Tahoma"/>
              </a:rPr>
              <a:t>Fazer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3C78D8"/>
                </a:solidFill>
                <a:latin typeface="Tahoma"/>
                <a:cs typeface="Tahoma"/>
              </a:rPr>
              <a:t>download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3C78D8"/>
                </a:solidFill>
                <a:latin typeface="Tahoma"/>
                <a:cs typeface="Tahoma"/>
              </a:rPr>
              <a:t>e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3C78D8"/>
                </a:solidFill>
                <a:latin typeface="Tahoma"/>
                <a:cs typeface="Tahoma"/>
              </a:rPr>
              <a:t>instalação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4063" y="2157475"/>
            <a:ext cx="17583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EECE1A"/>
                </a:solidFill>
                <a:latin typeface="Tahoma"/>
                <a:cs typeface="Tahoma"/>
              </a:rPr>
              <a:t>#2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3C78D8"/>
                </a:solidFill>
                <a:latin typeface="Tahoma"/>
                <a:cs typeface="Tahoma"/>
              </a:rPr>
              <a:t>Inicializar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3C78D8"/>
                </a:solidFill>
                <a:latin typeface="Tahoma"/>
                <a:cs typeface="Tahoma"/>
              </a:rPr>
              <a:t>o</a:t>
            </a:r>
            <a:r>
              <a:rPr sz="1400" spc="-17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3C78D8"/>
                </a:solidFill>
                <a:latin typeface="Tahoma"/>
                <a:cs typeface="Tahoma"/>
              </a:rPr>
              <a:t>projeto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925" y="4650261"/>
            <a:ext cx="306451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0"/>
              </a:spcBef>
            </a:pPr>
            <a:r>
              <a:rPr sz="1100" u="sng" spc="-10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Arial MT"/>
                <a:cs typeface="Arial MT"/>
                <a:hlinkClick r:id="rId5"/>
              </a:rPr>
              <a:t>https://www.terraform.io/downloads.html </a:t>
            </a:r>
            <a:r>
              <a:rPr sz="1100" spc="-5" dirty="0">
                <a:solidFill>
                  <a:srgbClr val="7890CD"/>
                </a:solidFill>
                <a:latin typeface="Arial MT"/>
                <a:cs typeface="Arial MT"/>
              </a:rPr>
              <a:t> </a:t>
            </a:r>
            <a:r>
              <a:rPr sz="1100" u="sng" spc="-10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Arial MT"/>
                <a:cs typeface="Arial MT"/>
                <a:hlinkClick r:id="rId6"/>
              </a:rPr>
              <a:t>https://www.terraform.io/docs/commands/init.html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6400" y="0"/>
            <a:ext cx="4737735" cy="5143500"/>
            <a:chOff x="4406400" y="0"/>
            <a:chExt cx="4737735" cy="5143500"/>
          </a:xfrm>
        </p:grpSpPr>
        <p:sp>
          <p:nvSpPr>
            <p:cNvPr id="3" name="object 3"/>
            <p:cNvSpPr/>
            <p:nvPr/>
          </p:nvSpPr>
          <p:spPr>
            <a:xfrm>
              <a:off x="4406392" y="0"/>
              <a:ext cx="4737735" cy="4734560"/>
            </a:xfrm>
            <a:custGeom>
              <a:avLst/>
              <a:gdLst/>
              <a:ahLst/>
              <a:cxnLst/>
              <a:rect l="l" t="t" r="r" b="b"/>
              <a:pathLst>
                <a:path w="4737734" h="4734560">
                  <a:moveTo>
                    <a:pt x="4737608" y="2341867"/>
                  </a:moveTo>
                  <a:lnTo>
                    <a:pt x="4727130" y="2331402"/>
                  </a:lnTo>
                  <a:lnTo>
                    <a:pt x="4727130" y="0"/>
                  </a:lnTo>
                  <a:lnTo>
                    <a:pt x="2393962" y="0"/>
                  </a:lnTo>
                  <a:lnTo>
                    <a:pt x="440423" y="0"/>
                  </a:lnTo>
                  <a:lnTo>
                    <a:pt x="0" y="0"/>
                  </a:lnTo>
                  <a:lnTo>
                    <a:pt x="4737608" y="4734001"/>
                  </a:lnTo>
                  <a:lnTo>
                    <a:pt x="4737608" y="2341867"/>
                  </a:lnTo>
                  <a:close/>
                </a:path>
              </a:pathLst>
            </a:custGeom>
            <a:solidFill>
              <a:srgbClr val="FFFFFF">
                <a:alpha val="3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18391" y="1236471"/>
              <a:ext cx="1866264" cy="2249805"/>
            </a:xfrm>
            <a:custGeom>
              <a:avLst/>
              <a:gdLst/>
              <a:ahLst/>
              <a:cxnLst/>
              <a:rect l="l" t="t" r="r" b="b"/>
              <a:pathLst>
                <a:path w="1866265" h="2249804">
                  <a:moveTo>
                    <a:pt x="808799" y="808799"/>
                  </a:moveTo>
                  <a:lnTo>
                    <a:pt x="0" y="0"/>
                  </a:lnTo>
                  <a:lnTo>
                    <a:pt x="0" y="404406"/>
                  </a:lnTo>
                  <a:lnTo>
                    <a:pt x="404406" y="808799"/>
                  </a:lnTo>
                  <a:lnTo>
                    <a:pt x="808799" y="808799"/>
                  </a:lnTo>
                  <a:close/>
                </a:path>
                <a:path w="1866265" h="2249804">
                  <a:moveTo>
                    <a:pt x="1040257" y="611886"/>
                  </a:moveTo>
                  <a:lnTo>
                    <a:pt x="635863" y="207492"/>
                  </a:lnTo>
                  <a:lnTo>
                    <a:pt x="231457" y="207492"/>
                  </a:lnTo>
                  <a:lnTo>
                    <a:pt x="1040257" y="1016292"/>
                  </a:lnTo>
                  <a:lnTo>
                    <a:pt x="1040257" y="611886"/>
                  </a:lnTo>
                  <a:close/>
                </a:path>
                <a:path w="1866265" h="2249804">
                  <a:moveTo>
                    <a:pt x="1177480" y="2041804"/>
                  </a:moveTo>
                  <a:lnTo>
                    <a:pt x="368681" y="1233004"/>
                  </a:lnTo>
                  <a:lnTo>
                    <a:pt x="368681" y="1637398"/>
                  </a:lnTo>
                  <a:lnTo>
                    <a:pt x="773087" y="2041804"/>
                  </a:lnTo>
                  <a:lnTo>
                    <a:pt x="1177480" y="2041804"/>
                  </a:lnTo>
                  <a:close/>
                </a:path>
                <a:path w="1866265" h="2249804">
                  <a:moveTo>
                    <a:pt x="1412519" y="1844890"/>
                  </a:moveTo>
                  <a:lnTo>
                    <a:pt x="1008113" y="1440484"/>
                  </a:lnTo>
                  <a:lnTo>
                    <a:pt x="603719" y="1440484"/>
                  </a:lnTo>
                  <a:lnTo>
                    <a:pt x="1412519" y="2249284"/>
                  </a:lnTo>
                  <a:lnTo>
                    <a:pt x="1412519" y="1844890"/>
                  </a:lnTo>
                  <a:close/>
                </a:path>
                <a:path w="1866265" h="2249804">
                  <a:moveTo>
                    <a:pt x="1865744" y="1434350"/>
                  </a:moveTo>
                  <a:lnTo>
                    <a:pt x="1056944" y="625551"/>
                  </a:lnTo>
                  <a:lnTo>
                    <a:pt x="1056944" y="1029957"/>
                  </a:lnTo>
                  <a:lnTo>
                    <a:pt x="1461338" y="1434350"/>
                  </a:lnTo>
                  <a:lnTo>
                    <a:pt x="1865744" y="1434350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8099" y="2069505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1137" y="2477820"/>
              <a:ext cx="2092960" cy="1640205"/>
            </a:xfrm>
            <a:custGeom>
              <a:avLst/>
              <a:gdLst/>
              <a:ahLst/>
              <a:cxnLst/>
              <a:rect l="l" t="t" r="r" b="b"/>
              <a:pathLst>
                <a:path w="2092959" h="16402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w="2092959" h="1640204">
                  <a:moveTo>
                    <a:pt x="995260" y="1426006"/>
                  </a:moveTo>
                  <a:lnTo>
                    <a:pt x="186461" y="617194"/>
                  </a:lnTo>
                  <a:lnTo>
                    <a:pt x="186461" y="1021600"/>
                  </a:lnTo>
                  <a:lnTo>
                    <a:pt x="590854" y="1426006"/>
                  </a:lnTo>
                  <a:lnTo>
                    <a:pt x="995260" y="1426006"/>
                  </a:lnTo>
                  <a:close/>
                </a:path>
                <a:path w="2092959" h="1640204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  <a:path w="2092959" h="1640204">
                  <a:moveTo>
                    <a:pt x="1912924" y="619544"/>
                  </a:moveTo>
                  <a:lnTo>
                    <a:pt x="1508518" y="215150"/>
                  </a:lnTo>
                  <a:lnTo>
                    <a:pt x="1104125" y="215150"/>
                  </a:lnTo>
                  <a:lnTo>
                    <a:pt x="1912924" y="1023950"/>
                  </a:lnTo>
                  <a:lnTo>
                    <a:pt x="1912924" y="619544"/>
                  </a:lnTo>
                  <a:close/>
                </a:path>
                <a:path w="2092959" h="1640204">
                  <a:moveTo>
                    <a:pt x="2092744" y="1235341"/>
                  </a:moveTo>
                  <a:lnTo>
                    <a:pt x="1688338" y="830935"/>
                  </a:lnTo>
                  <a:lnTo>
                    <a:pt x="1283944" y="830935"/>
                  </a:lnTo>
                  <a:lnTo>
                    <a:pt x="2092744" y="1639735"/>
                  </a:lnTo>
                  <a:lnTo>
                    <a:pt x="2092744" y="123534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7414" y="371080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2444" y="3718483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8799" y="604215"/>
                  </a:moveTo>
                  <a:lnTo>
                    <a:pt x="404393" y="199821"/>
                  </a:lnTo>
                  <a:lnTo>
                    <a:pt x="0" y="199821"/>
                  </a:lnTo>
                  <a:lnTo>
                    <a:pt x="808799" y="1008621"/>
                  </a:lnTo>
                  <a:lnTo>
                    <a:pt x="808799" y="604215"/>
                  </a:lnTo>
                  <a:close/>
                </a:path>
                <a:path w="1681479" h="142493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w="1681479" h="1424939">
                  <a:moveTo>
                    <a:pt x="1634642" y="1424584"/>
                  </a:moveTo>
                  <a:lnTo>
                    <a:pt x="825842" y="615784"/>
                  </a:lnTo>
                  <a:lnTo>
                    <a:pt x="825842" y="1020191"/>
                  </a:lnTo>
                  <a:lnTo>
                    <a:pt x="1230236" y="1424584"/>
                  </a:lnTo>
                  <a:lnTo>
                    <a:pt x="1634642" y="1424584"/>
                  </a:lnTo>
                  <a:close/>
                </a:path>
                <a:path w="1681479" h="1424939">
                  <a:moveTo>
                    <a:pt x="1680883" y="611886"/>
                  </a:moveTo>
                  <a:lnTo>
                    <a:pt x="1276477" y="207479"/>
                  </a:lnTo>
                  <a:lnTo>
                    <a:pt x="872083" y="207479"/>
                  </a:lnTo>
                  <a:lnTo>
                    <a:pt x="1680883" y="1016279"/>
                  </a:lnTo>
                  <a:lnTo>
                    <a:pt x="1680883" y="611886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6875" y="2171801"/>
            <a:ext cx="4284980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Seu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114" dirty="0">
                <a:solidFill>
                  <a:srgbClr val="FFFFFF"/>
                </a:solidFill>
                <a:latin typeface="Verdana"/>
                <a:cs typeface="Verdana"/>
              </a:rPr>
              <a:t>im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ei</a:t>
            </a:r>
            <a:r>
              <a:rPr sz="28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ecu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na  </a:t>
            </a:r>
            <a:r>
              <a:rPr sz="2800" spc="30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6400" y="0"/>
            <a:ext cx="4737735" cy="5143500"/>
            <a:chOff x="4406400" y="0"/>
            <a:chExt cx="4737735" cy="5143500"/>
          </a:xfrm>
        </p:grpSpPr>
        <p:sp>
          <p:nvSpPr>
            <p:cNvPr id="3" name="object 3"/>
            <p:cNvSpPr/>
            <p:nvPr/>
          </p:nvSpPr>
          <p:spPr>
            <a:xfrm>
              <a:off x="4406392" y="0"/>
              <a:ext cx="4737735" cy="4734560"/>
            </a:xfrm>
            <a:custGeom>
              <a:avLst/>
              <a:gdLst/>
              <a:ahLst/>
              <a:cxnLst/>
              <a:rect l="l" t="t" r="r" b="b"/>
              <a:pathLst>
                <a:path w="4737734" h="4734560">
                  <a:moveTo>
                    <a:pt x="4737608" y="2341867"/>
                  </a:moveTo>
                  <a:lnTo>
                    <a:pt x="4727130" y="2331402"/>
                  </a:lnTo>
                  <a:lnTo>
                    <a:pt x="4727130" y="0"/>
                  </a:lnTo>
                  <a:lnTo>
                    <a:pt x="2393962" y="0"/>
                  </a:lnTo>
                  <a:lnTo>
                    <a:pt x="440423" y="0"/>
                  </a:lnTo>
                  <a:lnTo>
                    <a:pt x="0" y="0"/>
                  </a:lnTo>
                  <a:lnTo>
                    <a:pt x="4737608" y="4734001"/>
                  </a:lnTo>
                  <a:lnTo>
                    <a:pt x="4737608" y="2341867"/>
                  </a:lnTo>
                  <a:close/>
                </a:path>
              </a:pathLst>
            </a:custGeom>
            <a:solidFill>
              <a:srgbClr val="FFFFFF">
                <a:alpha val="3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18391" y="1236471"/>
              <a:ext cx="1866264" cy="2249805"/>
            </a:xfrm>
            <a:custGeom>
              <a:avLst/>
              <a:gdLst/>
              <a:ahLst/>
              <a:cxnLst/>
              <a:rect l="l" t="t" r="r" b="b"/>
              <a:pathLst>
                <a:path w="1866265" h="2249804">
                  <a:moveTo>
                    <a:pt x="808799" y="808799"/>
                  </a:moveTo>
                  <a:lnTo>
                    <a:pt x="0" y="0"/>
                  </a:lnTo>
                  <a:lnTo>
                    <a:pt x="0" y="404406"/>
                  </a:lnTo>
                  <a:lnTo>
                    <a:pt x="404406" y="808799"/>
                  </a:lnTo>
                  <a:lnTo>
                    <a:pt x="808799" y="808799"/>
                  </a:lnTo>
                  <a:close/>
                </a:path>
                <a:path w="1866265" h="2249804">
                  <a:moveTo>
                    <a:pt x="1040257" y="611886"/>
                  </a:moveTo>
                  <a:lnTo>
                    <a:pt x="635863" y="207492"/>
                  </a:lnTo>
                  <a:lnTo>
                    <a:pt x="231457" y="207492"/>
                  </a:lnTo>
                  <a:lnTo>
                    <a:pt x="1040257" y="1016292"/>
                  </a:lnTo>
                  <a:lnTo>
                    <a:pt x="1040257" y="611886"/>
                  </a:lnTo>
                  <a:close/>
                </a:path>
                <a:path w="1866265" h="2249804">
                  <a:moveTo>
                    <a:pt x="1177480" y="2041804"/>
                  </a:moveTo>
                  <a:lnTo>
                    <a:pt x="368681" y="1233004"/>
                  </a:lnTo>
                  <a:lnTo>
                    <a:pt x="368681" y="1637398"/>
                  </a:lnTo>
                  <a:lnTo>
                    <a:pt x="773087" y="2041804"/>
                  </a:lnTo>
                  <a:lnTo>
                    <a:pt x="1177480" y="2041804"/>
                  </a:lnTo>
                  <a:close/>
                </a:path>
                <a:path w="1866265" h="2249804">
                  <a:moveTo>
                    <a:pt x="1412519" y="1844890"/>
                  </a:moveTo>
                  <a:lnTo>
                    <a:pt x="1008113" y="1440484"/>
                  </a:lnTo>
                  <a:lnTo>
                    <a:pt x="603719" y="1440484"/>
                  </a:lnTo>
                  <a:lnTo>
                    <a:pt x="1412519" y="2249284"/>
                  </a:lnTo>
                  <a:lnTo>
                    <a:pt x="1412519" y="1844890"/>
                  </a:lnTo>
                  <a:close/>
                </a:path>
                <a:path w="1866265" h="2249804">
                  <a:moveTo>
                    <a:pt x="1865744" y="1434350"/>
                  </a:moveTo>
                  <a:lnTo>
                    <a:pt x="1056944" y="625551"/>
                  </a:lnTo>
                  <a:lnTo>
                    <a:pt x="1056944" y="1029957"/>
                  </a:lnTo>
                  <a:lnTo>
                    <a:pt x="1461338" y="1434350"/>
                  </a:lnTo>
                  <a:lnTo>
                    <a:pt x="1865744" y="1434350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8099" y="2069505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1137" y="2477820"/>
              <a:ext cx="2092960" cy="1640205"/>
            </a:xfrm>
            <a:custGeom>
              <a:avLst/>
              <a:gdLst/>
              <a:ahLst/>
              <a:cxnLst/>
              <a:rect l="l" t="t" r="r" b="b"/>
              <a:pathLst>
                <a:path w="2092959" h="16402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w="2092959" h="1640204">
                  <a:moveTo>
                    <a:pt x="995260" y="1426006"/>
                  </a:moveTo>
                  <a:lnTo>
                    <a:pt x="186461" y="617194"/>
                  </a:lnTo>
                  <a:lnTo>
                    <a:pt x="186461" y="1021600"/>
                  </a:lnTo>
                  <a:lnTo>
                    <a:pt x="590854" y="1426006"/>
                  </a:lnTo>
                  <a:lnTo>
                    <a:pt x="995260" y="1426006"/>
                  </a:lnTo>
                  <a:close/>
                </a:path>
                <a:path w="2092959" h="1640204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  <a:path w="2092959" h="1640204">
                  <a:moveTo>
                    <a:pt x="1912924" y="619544"/>
                  </a:moveTo>
                  <a:lnTo>
                    <a:pt x="1508518" y="215150"/>
                  </a:lnTo>
                  <a:lnTo>
                    <a:pt x="1104125" y="215150"/>
                  </a:lnTo>
                  <a:lnTo>
                    <a:pt x="1912924" y="1023950"/>
                  </a:lnTo>
                  <a:lnTo>
                    <a:pt x="1912924" y="619544"/>
                  </a:lnTo>
                  <a:close/>
                </a:path>
                <a:path w="2092959" h="1640204">
                  <a:moveTo>
                    <a:pt x="2092744" y="1235341"/>
                  </a:moveTo>
                  <a:lnTo>
                    <a:pt x="1688338" y="830935"/>
                  </a:lnTo>
                  <a:lnTo>
                    <a:pt x="1283944" y="830935"/>
                  </a:lnTo>
                  <a:lnTo>
                    <a:pt x="2092744" y="1639735"/>
                  </a:lnTo>
                  <a:lnTo>
                    <a:pt x="2092744" y="123534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7414" y="371080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2444" y="3718483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8799" y="604215"/>
                  </a:moveTo>
                  <a:lnTo>
                    <a:pt x="404393" y="199821"/>
                  </a:lnTo>
                  <a:lnTo>
                    <a:pt x="0" y="199821"/>
                  </a:lnTo>
                  <a:lnTo>
                    <a:pt x="808799" y="1008621"/>
                  </a:lnTo>
                  <a:lnTo>
                    <a:pt x="808799" y="604215"/>
                  </a:lnTo>
                  <a:close/>
                </a:path>
                <a:path w="1681479" h="142493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w="1681479" h="1424939">
                  <a:moveTo>
                    <a:pt x="1634642" y="1424584"/>
                  </a:moveTo>
                  <a:lnTo>
                    <a:pt x="825842" y="615784"/>
                  </a:lnTo>
                  <a:lnTo>
                    <a:pt x="825842" y="1020191"/>
                  </a:lnTo>
                  <a:lnTo>
                    <a:pt x="1230236" y="1424584"/>
                  </a:lnTo>
                  <a:lnTo>
                    <a:pt x="1634642" y="1424584"/>
                  </a:lnTo>
                  <a:close/>
                </a:path>
                <a:path w="1681479" h="1424939">
                  <a:moveTo>
                    <a:pt x="1680883" y="611886"/>
                  </a:moveTo>
                  <a:lnTo>
                    <a:pt x="1276477" y="207479"/>
                  </a:lnTo>
                  <a:lnTo>
                    <a:pt x="872083" y="207479"/>
                  </a:lnTo>
                  <a:lnTo>
                    <a:pt x="1680883" y="1016279"/>
                  </a:lnTo>
                  <a:lnTo>
                    <a:pt x="1680883" y="611886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6875" y="2386113"/>
            <a:ext cx="3303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ená</a:t>
            </a: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io</a:t>
            </a:r>
            <a:r>
              <a:rPr sz="28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hipo</a:t>
            </a:r>
            <a:r>
              <a:rPr sz="2800" spc="-5" dirty="0">
                <a:latin typeface="Verdana"/>
                <a:cs typeface="Verdana"/>
              </a:rPr>
              <a:t>t</a:t>
            </a:r>
            <a:r>
              <a:rPr sz="2800" spc="35" dirty="0">
                <a:latin typeface="Verdana"/>
                <a:cs typeface="Verdana"/>
              </a:rPr>
              <a:t>éti</a:t>
            </a:r>
            <a:r>
              <a:rPr sz="2800" spc="20" dirty="0">
                <a:latin typeface="Verdana"/>
                <a:cs typeface="Verdana"/>
              </a:rPr>
              <a:t>c</a:t>
            </a:r>
            <a:r>
              <a:rPr sz="2800" spc="55" dirty="0">
                <a:latin typeface="Verdana"/>
                <a:cs typeface="Verdana"/>
              </a:rPr>
              <a:t>o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6193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2C7A5"/>
                </a:solidFill>
                <a:latin typeface="Verdana"/>
                <a:cs typeface="Verdana"/>
              </a:rPr>
              <a:t>|</a:t>
            </a:r>
            <a:r>
              <a:rPr sz="2400" spc="-215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seu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im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ei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ecu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254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8050" y="925999"/>
            <a:ext cx="8708390" cy="3858895"/>
            <a:chOff x="218050" y="925999"/>
            <a:chExt cx="8708390" cy="38588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050" y="2068500"/>
              <a:ext cx="3705224" cy="2409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1075" y="1307850"/>
              <a:ext cx="4764874" cy="34768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69874" y="930761"/>
              <a:ext cx="4184015" cy="1022350"/>
            </a:xfrm>
            <a:custGeom>
              <a:avLst/>
              <a:gdLst/>
              <a:ahLst/>
              <a:cxnLst/>
              <a:rect l="l" t="t" r="r" b="b"/>
              <a:pathLst>
                <a:path w="4184015" h="1022350">
                  <a:moveTo>
                    <a:pt x="0" y="1022055"/>
                  </a:moveTo>
                  <a:lnTo>
                    <a:pt x="13071" y="999550"/>
                  </a:lnTo>
                  <a:lnTo>
                    <a:pt x="26416" y="971628"/>
                  </a:lnTo>
                  <a:lnTo>
                    <a:pt x="40403" y="938993"/>
                  </a:lnTo>
                  <a:lnTo>
                    <a:pt x="55398" y="902345"/>
                  </a:lnTo>
                  <a:lnTo>
                    <a:pt x="71768" y="862387"/>
                  </a:lnTo>
                  <a:lnTo>
                    <a:pt x="89878" y="819821"/>
                  </a:lnTo>
                  <a:lnTo>
                    <a:pt x="110095" y="775348"/>
                  </a:lnTo>
                  <a:lnTo>
                    <a:pt x="132786" y="729670"/>
                  </a:lnTo>
                  <a:lnTo>
                    <a:pt x="158317" y="683490"/>
                  </a:lnTo>
                  <a:lnTo>
                    <a:pt x="187055" y="637509"/>
                  </a:lnTo>
                  <a:lnTo>
                    <a:pt x="219366" y="592428"/>
                  </a:lnTo>
                  <a:lnTo>
                    <a:pt x="255617" y="548951"/>
                  </a:lnTo>
                  <a:lnTo>
                    <a:pt x="296174" y="507778"/>
                  </a:lnTo>
                  <a:lnTo>
                    <a:pt x="341403" y="469612"/>
                  </a:lnTo>
                  <a:lnTo>
                    <a:pt x="391672" y="435155"/>
                  </a:lnTo>
                  <a:lnTo>
                    <a:pt x="424703" y="415781"/>
                  </a:lnTo>
                  <a:lnTo>
                    <a:pt x="460195" y="396521"/>
                  </a:lnTo>
                  <a:lnTo>
                    <a:pt x="497989" y="377403"/>
                  </a:lnTo>
                  <a:lnTo>
                    <a:pt x="537924" y="358457"/>
                  </a:lnTo>
                  <a:lnTo>
                    <a:pt x="579841" y="339711"/>
                  </a:lnTo>
                  <a:lnTo>
                    <a:pt x="623577" y="321193"/>
                  </a:lnTo>
                  <a:lnTo>
                    <a:pt x="668975" y="302933"/>
                  </a:lnTo>
                  <a:lnTo>
                    <a:pt x="715872" y="284959"/>
                  </a:lnTo>
                  <a:lnTo>
                    <a:pt x="764109" y="267300"/>
                  </a:lnTo>
                  <a:lnTo>
                    <a:pt x="813526" y="249984"/>
                  </a:lnTo>
                  <a:lnTo>
                    <a:pt x="863961" y="233041"/>
                  </a:lnTo>
                  <a:lnTo>
                    <a:pt x="915256" y="216498"/>
                  </a:lnTo>
                  <a:lnTo>
                    <a:pt x="967249" y="200385"/>
                  </a:lnTo>
                  <a:lnTo>
                    <a:pt x="1019781" y="184730"/>
                  </a:lnTo>
                  <a:lnTo>
                    <a:pt x="1072691" y="169563"/>
                  </a:lnTo>
                  <a:lnTo>
                    <a:pt x="1125818" y="154910"/>
                  </a:lnTo>
                  <a:lnTo>
                    <a:pt x="1179003" y="140803"/>
                  </a:lnTo>
                  <a:lnTo>
                    <a:pt x="1232084" y="127268"/>
                  </a:lnTo>
                  <a:lnTo>
                    <a:pt x="1284903" y="114335"/>
                  </a:lnTo>
                  <a:lnTo>
                    <a:pt x="1337298" y="102032"/>
                  </a:lnTo>
                  <a:lnTo>
                    <a:pt x="1389109" y="90389"/>
                  </a:lnTo>
                  <a:lnTo>
                    <a:pt x="1440177" y="79433"/>
                  </a:lnTo>
                  <a:lnTo>
                    <a:pt x="1490340" y="69194"/>
                  </a:lnTo>
                  <a:lnTo>
                    <a:pt x="1539438" y="59700"/>
                  </a:lnTo>
                  <a:lnTo>
                    <a:pt x="1587311" y="50980"/>
                  </a:lnTo>
                  <a:lnTo>
                    <a:pt x="1638986" y="42401"/>
                  </a:lnTo>
                  <a:lnTo>
                    <a:pt x="1691314" y="34733"/>
                  </a:lnTo>
                  <a:lnTo>
                    <a:pt x="1744188" y="27939"/>
                  </a:lnTo>
                  <a:lnTo>
                    <a:pt x="1797502" y="21984"/>
                  </a:lnTo>
                  <a:lnTo>
                    <a:pt x="1851149" y="16829"/>
                  </a:lnTo>
                  <a:lnTo>
                    <a:pt x="1905022" y="12438"/>
                  </a:lnTo>
                  <a:lnTo>
                    <a:pt x="1959015" y="8775"/>
                  </a:lnTo>
                  <a:lnTo>
                    <a:pt x="2013021" y="5801"/>
                  </a:lnTo>
                  <a:lnTo>
                    <a:pt x="2066932" y="3481"/>
                  </a:lnTo>
                  <a:lnTo>
                    <a:pt x="2120643" y="1778"/>
                  </a:lnTo>
                  <a:lnTo>
                    <a:pt x="2174046" y="655"/>
                  </a:lnTo>
                  <a:lnTo>
                    <a:pt x="2227035" y="74"/>
                  </a:lnTo>
                  <a:lnTo>
                    <a:pt x="2279503" y="0"/>
                  </a:lnTo>
                  <a:lnTo>
                    <a:pt x="2331343" y="394"/>
                  </a:lnTo>
                  <a:lnTo>
                    <a:pt x="2382449" y="1221"/>
                  </a:lnTo>
                  <a:lnTo>
                    <a:pt x="2432713" y="2444"/>
                  </a:lnTo>
                  <a:lnTo>
                    <a:pt x="2482029" y="4025"/>
                  </a:lnTo>
                  <a:lnTo>
                    <a:pt x="2530291" y="5928"/>
                  </a:lnTo>
                  <a:lnTo>
                    <a:pt x="2577391" y="8116"/>
                  </a:lnTo>
                  <a:lnTo>
                    <a:pt x="2623223" y="10552"/>
                  </a:lnTo>
                  <a:lnTo>
                    <a:pt x="2667680" y="13199"/>
                  </a:lnTo>
                  <a:lnTo>
                    <a:pt x="2710655" y="16021"/>
                  </a:lnTo>
                  <a:lnTo>
                    <a:pt x="2752042" y="18980"/>
                  </a:lnTo>
                  <a:lnTo>
                    <a:pt x="2816193" y="24578"/>
                  </a:lnTo>
                  <a:lnTo>
                    <a:pt x="2875788" y="31424"/>
                  </a:lnTo>
                  <a:lnTo>
                    <a:pt x="2931424" y="39459"/>
                  </a:lnTo>
                  <a:lnTo>
                    <a:pt x="2983697" y="48626"/>
                  </a:lnTo>
                  <a:lnTo>
                    <a:pt x="3033206" y="58866"/>
                  </a:lnTo>
                  <a:lnTo>
                    <a:pt x="3080547" y="70122"/>
                  </a:lnTo>
                  <a:lnTo>
                    <a:pt x="3126318" y="82333"/>
                  </a:lnTo>
                  <a:lnTo>
                    <a:pt x="3171116" y="95443"/>
                  </a:lnTo>
                  <a:lnTo>
                    <a:pt x="3215538" y="109393"/>
                  </a:lnTo>
                  <a:lnTo>
                    <a:pt x="3260182" y="124125"/>
                  </a:lnTo>
                  <a:lnTo>
                    <a:pt x="3305646" y="139580"/>
                  </a:lnTo>
                  <a:lnTo>
                    <a:pt x="3352525" y="155701"/>
                  </a:lnTo>
                  <a:lnTo>
                    <a:pt x="3401419" y="172429"/>
                  </a:lnTo>
                  <a:lnTo>
                    <a:pt x="3452923" y="189705"/>
                  </a:lnTo>
                  <a:lnTo>
                    <a:pt x="3495541" y="204255"/>
                  </a:lnTo>
                  <a:lnTo>
                    <a:pt x="3540641" y="220475"/>
                  </a:lnTo>
                  <a:lnTo>
                    <a:pt x="3587778" y="238122"/>
                  </a:lnTo>
                  <a:lnTo>
                    <a:pt x="3636505" y="256954"/>
                  </a:lnTo>
                  <a:lnTo>
                    <a:pt x="3686377" y="276731"/>
                  </a:lnTo>
                  <a:lnTo>
                    <a:pt x="3736949" y="297211"/>
                  </a:lnTo>
                  <a:lnTo>
                    <a:pt x="3787776" y="318151"/>
                  </a:lnTo>
                  <a:lnTo>
                    <a:pt x="3838413" y="339312"/>
                  </a:lnTo>
                  <a:lnTo>
                    <a:pt x="3888412" y="360450"/>
                  </a:lnTo>
                  <a:lnTo>
                    <a:pt x="3943348" y="383904"/>
                  </a:lnTo>
                  <a:lnTo>
                    <a:pt x="3996279" y="406681"/>
                  </a:lnTo>
                  <a:lnTo>
                    <a:pt x="4046574" y="428436"/>
                  </a:lnTo>
                  <a:lnTo>
                    <a:pt x="4093597" y="448826"/>
                  </a:lnTo>
                  <a:lnTo>
                    <a:pt x="4115684" y="458401"/>
                  </a:lnTo>
                  <a:lnTo>
                    <a:pt x="4136715" y="467507"/>
                  </a:lnTo>
                  <a:lnTo>
                    <a:pt x="4156611" y="476099"/>
                  </a:lnTo>
                  <a:lnTo>
                    <a:pt x="4175292" y="484135"/>
                  </a:lnTo>
                  <a:lnTo>
                    <a:pt x="4183614" y="487693"/>
                  </a:lnTo>
                </a:path>
              </a:pathLst>
            </a:custGeom>
            <a:ln w="9524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47388" y="1403953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45943" y="31263"/>
                  </a:moveTo>
                  <a:lnTo>
                    <a:pt x="0" y="29003"/>
                  </a:lnTo>
                  <a:lnTo>
                    <a:pt x="12201" y="0"/>
                  </a:lnTo>
                  <a:lnTo>
                    <a:pt x="45943" y="31263"/>
                  </a:lnTo>
                  <a:close/>
                </a:path>
              </a:pathLst>
            </a:custGeom>
            <a:solidFill>
              <a:srgbClr val="3C7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47388" y="1403953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0" y="29003"/>
                  </a:moveTo>
                  <a:lnTo>
                    <a:pt x="45943" y="31263"/>
                  </a:lnTo>
                  <a:lnTo>
                    <a:pt x="12201" y="0"/>
                  </a:lnTo>
                  <a:lnTo>
                    <a:pt x="0" y="29003"/>
                  </a:lnTo>
                  <a:close/>
                </a:path>
              </a:pathLst>
            </a:custGeom>
            <a:ln w="9524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4262" y="3896825"/>
              <a:ext cx="1246799" cy="133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6193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2C7A5"/>
                </a:solidFill>
                <a:latin typeface="Verdana"/>
                <a:cs typeface="Verdana"/>
              </a:rPr>
              <a:t>|</a:t>
            </a:r>
            <a:r>
              <a:rPr sz="2400" spc="-215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seu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im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ei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ecu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254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4691" y="1361200"/>
            <a:ext cx="2690431" cy="353085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628874" y="1361200"/>
            <a:ext cx="2616835" cy="3531235"/>
            <a:chOff x="1628874" y="1361200"/>
            <a:chExt cx="2616835" cy="35312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8874" y="1361200"/>
              <a:ext cx="2616566" cy="35308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0699" y="2312999"/>
              <a:ext cx="682199" cy="94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6193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2C7A5"/>
                </a:solidFill>
                <a:latin typeface="Verdana"/>
                <a:cs typeface="Verdana"/>
              </a:rPr>
              <a:t>|</a:t>
            </a:r>
            <a:r>
              <a:rPr sz="2400" spc="-215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seu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im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ei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ecu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254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700" y="1307837"/>
            <a:ext cx="8874760" cy="3707765"/>
            <a:chOff x="134700" y="1307837"/>
            <a:chExt cx="8874760" cy="37077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700" y="3638875"/>
              <a:ext cx="5204624" cy="13765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6700" y="1307837"/>
              <a:ext cx="5562599" cy="2181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61771" y="3286724"/>
              <a:ext cx="5866130" cy="901065"/>
            </a:xfrm>
            <a:custGeom>
              <a:avLst/>
              <a:gdLst/>
              <a:ahLst/>
              <a:cxnLst/>
              <a:rect l="l" t="t" r="r" b="b"/>
              <a:pathLst>
                <a:path w="5866130" h="901064">
                  <a:moveTo>
                    <a:pt x="5865703" y="0"/>
                  </a:moveTo>
                  <a:lnTo>
                    <a:pt x="5856560" y="25549"/>
                  </a:lnTo>
                  <a:lnTo>
                    <a:pt x="5847221" y="58053"/>
                  </a:lnTo>
                  <a:lnTo>
                    <a:pt x="5837385" y="96459"/>
                  </a:lnTo>
                  <a:lnTo>
                    <a:pt x="5826747" y="139719"/>
                  </a:lnTo>
                  <a:lnTo>
                    <a:pt x="5815005" y="186782"/>
                  </a:lnTo>
                  <a:lnTo>
                    <a:pt x="5801855" y="236599"/>
                  </a:lnTo>
                  <a:lnTo>
                    <a:pt x="5786994" y="288118"/>
                  </a:lnTo>
                  <a:lnTo>
                    <a:pt x="5770118" y="340291"/>
                  </a:lnTo>
                  <a:lnTo>
                    <a:pt x="5750925" y="392068"/>
                  </a:lnTo>
                  <a:lnTo>
                    <a:pt x="5729111" y="442397"/>
                  </a:lnTo>
                  <a:lnTo>
                    <a:pt x="5704372" y="490231"/>
                  </a:lnTo>
                  <a:lnTo>
                    <a:pt x="5676406" y="534517"/>
                  </a:lnTo>
                  <a:lnTo>
                    <a:pt x="5644909" y="574207"/>
                  </a:lnTo>
                  <a:lnTo>
                    <a:pt x="5609578" y="608249"/>
                  </a:lnTo>
                  <a:lnTo>
                    <a:pt x="5577689" y="633167"/>
                  </a:lnTo>
                  <a:lnTo>
                    <a:pt x="5543588" y="657047"/>
                  </a:lnTo>
                  <a:lnTo>
                    <a:pt x="5507355" y="679853"/>
                  </a:lnTo>
                  <a:lnTo>
                    <a:pt x="5469067" y="701544"/>
                  </a:lnTo>
                  <a:lnTo>
                    <a:pt x="5428803" y="722082"/>
                  </a:lnTo>
                  <a:lnTo>
                    <a:pt x="5386641" y="741428"/>
                  </a:lnTo>
                  <a:lnTo>
                    <a:pt x="5342659" y="759542"/>
                  </a:lnTo>
                  <a:lnTo>
                    <a:pt x="5296935" y="776385"/>
                  </a:lnTo>
                  <a:lnTo>
                    <a:pt x="5249547" y="791919"/>
                  </a:lnTo>
                  <a:lnTo>
                    <a:pt x="5200573" y="806104"/>
                  </a:lnTo>
                  <a:lnTo>
                    <a:pt x="5150092" y="818901"/>
                  </a:lnTo>
                  <a:lnTo>
                    <a:pt x="5098182" y="830271"/>
                  </a:lnTo>
                  <a:lnTo>
                    <a:pt x="5044921" y="840175"/>
                  </a:lnTo>
                  <a:lnTo>
                    <a:pt x="4990387" y="848574"/>
                  </a:lnTo>
                  <a:lnTo>
                    <a:pt x="4934658" y="855429"/>
                  </a:lnTo>
                  <a:lnTo>
                    <a:pt x="4877812" y="860700"/>
                  </a:lnTo>
                  <a:lnTo>
                    <a:pt x="4819928" y="864349"/>
                  </a:lnTo>
                  <a:lnTo>
                    <a:pt x="4777595" y="865679"/>
                  </a:lnTo>
                  <a:lnTo>
                    <a:pt x="4733408" y="865718"/>
                  </a:lnTo>
                  <a:lnTo>
                    <a:pt x="4687529" y="864549"/>
                  </a:lnTo>
                  <a:lnTo>
                    <a:pt x="4640125" y="862252"/>
                  </a:lnTo>
                  <a:lnTo>
                    <a:pt x="4591358" y="858908"/>
                  </a:lnTo>
                  <a:lnTo>
                    <a:pt x="4541395" y="854599"/>
                  </a:lnTo>
                  <a:lnTo>
                    <a:pt x="4490398" y="849405"/>
                  </a:lnTo>
                  <a:lnTo>
                    <a:pt x="4438533" y="843408"/>
                  </a:lnTo>
                  <a:lnTo>
                    <a:pt x="4385964" y="836688"/>
                  </a:lnTo>
                  <a:lnTo>
                    <a:pt x="4332855" y="829327"/>
                  </a:lnTo>
                  <a:lnTo>
                    <a:pt x="4279371" y="821405"/>
                  </a:lnTo>
                  <a:lnTo>
                    <a:pt x="4225677" y="813004"/>
                  </a:lnTo>
                  <a:lnTo>
                    <a:pt x="4171936" y="804205"/>
                  </a:lnTo>
                  <a:lnTo>
                    <a:pt x="4118313" y="795088"/>
                  </a:lnTo>
                  <a:lnTo>
                    <a:pt x="4064973" y="785735"/>
                  </a:lnTo>
                  <a:lnTo>
                    <a:pt x="4012079" y="776227"/>
                  </a:lnTo>
                  <a:lnTo>
                    <a:pt x="3959797" y="766645"/>
                  </a:lnTo>
                  <a:lnTo>
                    <a:pt x="3908291" y="757070"/>
                  </a:lnTo>
                  <a:lnTo>
                    <a:pt x="3857725" y="747582"/>
                  </a:lnTo>
                  <a:lnTo>
                    <a:pt x="3808264" y="738264"/>
                  </a:lnTo>
                  <a:lnTo>
                    <a:pt x="3760071" y="729195"/>
                  </a:lnTo>
                  <a:lnTo>
                    <a:pt x="3713313" y="720457"/>
                  </a:lnTo>
                  <a:lnTo>
                    <a:pt x="3668152" y="712132"/>
                  </a:lnTo>
                  <a:lnTo>
                    <a:pt x="3624753" y="704299"/>
                  </a:lnTo>
                  <a:lnTo>
                    <a:pt x="3566197" y="692998"/>
                  </a:lnTo>
                  <a:lnTo>
                    <a:pt x="3510228" y="680576"/>
                  </a:lnTo>
                  <a:lnTo>
                    <a:pt x="3456553" y="667241"/>
                  </a:lnTo>
                  <a:lnTo>
                    <a:pt x="3404878" y="653201"/>
                  </a:lnTo>
                  <a:lnTo>
                    <a:pt x="3354910" y="638667"/>
                  </a:lnTo>
                  <a:lnTo>
                    <a:pt x="3306357" y="623846"/>
                  </a:lnTo>
                  <a:lnTo>
                    <a:pt x="3258924" y="608946"/>
                  </a:lnTo>
                  <a:lnTo>
                    <a:pt x="3212318" y="594176"/>
                  </a:lnTo>
                  <a:lnTo>
                    <a:pt x="3166247" y="579746"/>
                  </a:lnTo>
                  <a:lnTo>
                    <a:pt x="3120417" y="565863"/>
                  </a:lnTo>
                  <a:lnTo>
                    <a:pt x="3074535" y="552735"/>
                  </a:lnTo>
                  <a:lnTo>
                    <a:pt x="3028308" y="540572"/>
                  </a:lnTo>
                  <a:lnTo>
                    <a:pt x="2981442" y="529582"/>
                  </a:lnTo>
                  <a:lnTo>
                    <a:pt x="2933644" y="519974"/>
                  </a:lnTo>
                  <a:lnTo>
                    <a:pt x="2884622" y="511956"/>
                  </a:lnTo>
                  <a:lnTo>
                    <a:pt x="2834081" y="505737"/>
                  </a:lnTo>
                  <a:lnTo>
                    <a:pt x="2781728" y="501524"/>
                  </a:lnTo>
                  <a:lnTo>
                    <a:pt x="2733517" y="499396"/>
                  </a:lnTo>
                  <a:lnTo>
                    <a:pt x="2684429" y="498568"/>
                  </a:lnTo>
                  <a:lnTo>
                    <a:pt x="2634561" y="498953"/>
                  </a:lnTo>
                  <a:lnTo>
                    <a:pt x="2584012" y="500460"/>
                  </a:lnTo>
                  <a:lnTo>
                    <a:pt x="2532879" y="503003"/>
                  </a:lnTo>
                  <a:lnTo>
                    <a:pt x="2481261" y="506492"/>
                  </a:lnTo>
                  <a:lnTo>
                    <a:pt x="2429256" y="510838"/>
                  </a:lnTo>
                  <a:lnTo>
                    <a:pt x="2376961" y="515952"/>
                  </a:lnTo>
                  <a:lnTo>
                    <a:pt x="2324475" y="521747"/>
                  </a:lnTo>
                  <a:lnTo>
                    <a:pt x="2271895" y="528133"/>
                  </a:lnTo>
                  <a:lnTo>
                    <a:pt x="2219321" y="535021"/>
                  </a:lnTo>
                  <a:lnTo>
                    <a:pt x="2166849" y="542323"/>
                  </a:lnTo>
                  <a:lnTo>
                    <a:pt x="2114577" y="549950"/>
                  </a:lnTo>
                  <a:lnTo>
                    <a:pt x="2062605" y="557814"/>
                  </a:lnTo>
                  <a:lnTo>
                    <a:pt x="2011029" y="565826"/>
                  </a:lnTo>
                  <a:lnTo>
                    <a:pt x="1959948" y="573896"/>
                  </a:lnTo>
                  <a:lnTo>
                    <a:pt x="1909459" y="581937"/>
                  </a:lnTo>
                  <a:lnTo>
                    <a:pt x="1859662" y="589859"/>
                  </a:lnTo>
                  <a:lnTo>
                    <a:pt x="1810653" y="597574"/>
                  </a:lnTo>
                  <a:lnTo>
                    <a:pt x="1759832" y="605975"/>
                  </a:lnTo>
                  <a:lnTo>
                    <a:pt x="1709856" y="615111"/>
                  </a:lnTo>
                  <a:lnTo>
                    <a:pt x="1660616" y="624894"/>
                  </a:lnTo>
                  <a:lnTo>
                    <a:pt x="1612002" y="635238"/>
                  </a:lnTo>
                  <a:lnTo>
                    <a:pt x="1563904" y="646053"/>
                  </a:lnTo>
                  <a:lnTo>
                    <a:pt x="1516212" y="657252"/>
                  </a:lnTo>
                  <a:lnTo>
                    <a:pt x="1468816" y="668748"/>
                  </a:lnTo>
                  <a:lnTo>
                    <a:pt x="1421607" y="680452"/>
                  </a:lnTo>
                  <a:lnTo>
                    <a:pt x="1374475" y="692278"/>
                  </a:lnTo>
                  <a:lnTo>
                    <a:pt x="1327310" y="704136"/>
                  </a:lnTo>
                  <a:lnTo>
                    <a:pt x="1280002" y="715939"/>
                  </a:lnTo>
                  <a:lnTo>
                    <a:pt x="1232442" y="727599"/>
                  </a:lnTo>
                  <a:lnTo>
                    <a:pt x="1184520" y="739030"/>
                  </a:lnTo>
                  <a:lnTo>
                    <a:pt x="1136125" y="750141"/>
                  </a:lnTo>
                  <a:lnTo>
                    <a:pt x="1087148" y="760847"/>
                  </a:lnTo>
                  <a:lnTo>
                    <a:pt x="1037480" y="771059"/>
                  </a:lnTo>
                  <a:lnTo>
                    <a:pt x="987010" y="780689"/>
                  </a:lnTo>
                  <a:lnTo>
                    <a:pt x="935628" y="789649"/>
                  </a:lnTo>
                  <a:lnTo>
                    <a:pt x="891971" y="796648"/>
                  </a:lnTo>
                  <a:lnTo>
                    <a:pt x="846090" y="803569"/>
                  </a:lnTo>
                  <a:lnTo>
                    <a:pt x="798299" y="810399"/>
                  </a:lnTo>
                  <a:lnTo>
                    <a:pt x="748911" y="817127"/>
                  </a:lnTo>
                  <a:lnTo>
                    <a:pt x="698237" y="823741"/>
                  </a:lnTo>
                  <a:lnTo>
                    <a:pt x="646592" y="830229"/>
                  </a:lnTo>
                  <a:lnTo>
                    <a:pt x="594287" y="836579"/>
                  </a:lnTo>
                  <a:lnTo>
                    <a:pt x="541636" y="842778"/>
                  </a:lnTo>
                  <a:lnTo>
                    <a:pt x="488950" y="848815"/>
                  </a:lnTo>
                  <a:lnTo>
                    <a:pt x="436543" y="854678"/>
                  </a:lnTo>
                  <a:lnTo>
                    <a:pt x="384727" y="860354"/>
                  </a:lnTo>
                  <a:lnTo>
                    <a:pt x="328785" y="866369"/>
                  </a:lnTo>
                  <a:lnTo>
                    <a:pt x="274354" y="872127"/>
                  </a:lnTo>
                  <a:lnTo>
                    <a:pt x="221849" y="877613"/>
                  </a:lnTo>
                  <a:lnTo>
                    <a:pt x="171686" y="882811"/>
                  </a:lnTo>
                  <a:lnTo>
                    <a:pt x="124281" y="887704"/>
                  </a:lnTo>
                  <a:lnTo>
                    <a:pt x="96239" y="890601"/>
                  </a:lnTo>
                  <a:lnTo>
                    <a:pt x="69539" y="893369"/>
                  </a:lnTo>
                  <a:lnTo>
                    <a:pt x="44282" y="896004"/>
                  </a:lnTo>
                  <a:lnTo>
                    <a:pt x="20570" y="898502"/>
                  </a:lnTo>
                  <a:lnTo>
                    <a:pt x="0" y="900701"/>
                  </a:lnTo>
                </a:path>
              </a:pathLst>
            </a:custGeom>
            <a:ln w="9524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8813" y="4171790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44705" y="31270"/>
                  </a:moveTo>
                  <a:lnTo>
                    <a:pt x="0" y="20437"/>
                  </a:lnTo>
                  <a:lnTo>
                    <a:pt x="41209" y="0"/>
                  </a:lnTo>
                  <a:lnTo>
                    <a:pt x="44705" y="31270"/>
                  </a:lnTo>
                  <a:close/>
                </a:path>
              </a:pathLst>
            </a:custGeom>
            <a:solidFill>
              <a:srgbClr val="3C7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8813" y="4171790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41209" y="0"/>
                  </a:moveTo>
                  <a:lnTo>
                    <a:pt x="0" y="20437"/>
                  </a:lnTo>
                  <a:lnTo>
                    <a:pt x="44705" y="31270"/>
                  </a:lnTo>
                  <a:lnTo>
                    <a:pt x="41209" y="0"/>
                  </a:lnTo>
                  <a:close/>
                </a:path>
              </a:pathLst>
            </a:custGeom>
            <a:ln w="9524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4956" y="4193774"/>
              <a:ext cx="667324" cy="722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6193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2C7A5"/>
                </a:solidFill>
                <a:latin typeface="Verdana"/>
                <a:cs typeface="Verdana"/>
              </a:rPr>
              <a:t>|</a:t>
            </a:r>
            <a:r>
              <a:rPr sz="2400" spc="-215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seu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im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ei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ecu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254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43575" y="1307850"/>
            <a:ext cx="3167380" cy="3531235"/>
            <a:chOff x="1143575" y="1307850"/>
            <a:chExt cx="3167380" cy="35312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575" y="1307850"/>
              <a:ext cx="3167095" cy="35308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8299" y="4252999"/>
              <a:ext cx="327299" cy="860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3999" y="2305159"/>
              <a:ext cx="666599" cy="860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3999" y="3548149"/>
              <a:ext cx="666599" cy="860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3387" y="4638749"/>
              <a:ext cx="327299" cy="860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633795" y="1307850"/>
            <a:ext cx="3366770" cy="3531235"/>
            <a:chOff x="4633795" y="1307850"/>
            <a:chExt cx="3366770" cy="353123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3795" y="1307850"/>
              <a:ext cx="3366624" cy="35308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4924" y="1690774"/>
              <a:ext cx="698699" cy="860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8749" y="2443249"/>
              <a:ext cx="327299" cy="860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7149" y="2843299"/>
              <a:ext cx="327299" cy="86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6193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2C7A5"/>
                </a:solidFill>
                <a:latin typeface="Verdana"/>
                <a:cs typeface="Verdana"/>
              </a:rPr>
              <a:t>|</a:t>
            </a:r>
            <a:r>
              <a:rPr sz="2400" spc="-215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seu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im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ei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ecu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254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3838" y="1534992"/>
            <a:ext cx="8696325" cy="3463290"/>
            <a:chOff x="223838" y="1534992"/>
            <a:chExt cx="8696325" cy="34632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838" y="1534992"/>
              <a:ext cx="5204625" cy="20735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0962" y="3764825"/>
              <a:ext cx="4619199" cy="12329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24749" y="2445006"/>
              <a:ext cx="2523490" cy="1805305"/>
            </a:xfrm>
            <a:custGeom>
              <a:avLst/>
              <a:gdLst/>
              <a:ahLst/>
              <a:cxnLst/>
              <a:rect l="l" t="t" r="r" b="b"/>
              <a:pathLst>
                <a:path w="2523490" h="1805304">
                  <a:moveTo>
                    <a:pt x="0" y="255982"/>
                  </a:moveTo>
                  <a:lnTo>
                    <a:pt x="58365" y="241101"/>
                  </a:lnTo>
                  <a:lnTo>
                    <a:pt x="134273" y="220292"/>
                  </a:lnTo>
                  <a:lnTo>
                    <a:pt x="177783" y="208115"/>
                  </a:lnTo>
                  <a:lnTo>
                    <a:pt x="224451" y="194998"/>
                  </a:lnTo>
                  <a:lnTo>
                    <a:pt x="273870" y="181120"/>
                  </a:lnTo>
                  <a:lnTo>
                    <a:pt x="325629" y="166662"/>
                  </a:lnTo>
                  <a:lnTo>
                    <a:pt x="379321" y="151805"/>
                  </a:lnTo>
                  <a:lnTo>
                    <a:pt x="434536" y="136729"/>
                  </a:lnTo>
                  <a:lnTo>
                    <a:pt x="490865" y="121614"/>
                  </a:lnTo>
                  <a:lnTo>
                    <a:pt x="547900" y="106641"/>
                  </a:lnTo>
                  <a:lnTo>
                    <a:pt x="605232" y="91990"/>
                  </a:lnTo>
                  <a:lnTo>
                    <a:pt x="662451" y="77841"/>
                  </a:lnTo>
                  <a:lnTo>
                    <a:pt x="719149" y="64376"/>
                  </a:lnTo>
                  <a:lnTo>
                    <a:pt x="774917" y="51774"/>
                  </a:lnTo>
                  <a:lnTo>
                    <a:pt x="829347" y="40216"/>
                  </a:lnTo>
                  <a:lnTo>
                    <a:pt x="882028" y="29883"/>
                  </a:lnTo>
                  <a:lnTo>
                    <a:pt x="932553" y="20954"/>
                  </a:lnTo>
                  <a:lnTo>
                    <a:pt x="980513" y="13610"/>
                  </a:lnTo>
                  <a:lnTo>
                    <a:pt x="1025498" y="8032"/>
                  </a:lnTo>
                  <a:lnTo>
                    <a:pt x="1067099" y="4400"/>
                  </a:lnTo>
                  <a:lnTo>
                    <a:pt x="1127838" y="1254"/>
                  </a:lnTo>
                  <a:lnTo>
                    <a:pt x="1185290" y="0"/>
                  </a:lnTo>
                  <a:lnTo>
                    <a:pt x="1239818" y="662"/>
                  </a:lnTo>
                  <a:lnTo>
                    <a:pt x="1291783" y="3267"/>
                  </a:lnTo>
                  <a:lnTo>
                    <a:pt x="1341547" y="7839"/>
                  </a:lnTo>
                  <a:lnTo>
                    <a:pt x="1389471" y="14403"/>
                  </a:lnTo>
                  <a:lnTo>
                    <a:pt x="1435918" y="22984"/>
                  </a:lnTo>
                  <a:lnTo>
                    <a:pt x="1481249" y="33607"/>
                  </a:lnTo>
                  <a:lnTo>
                    <a:pt x="1525825" y="46297"/>
                  </a:lnTo>
                  <a:lnTo>
                    <a:pt x="1570009" y="61080"/>
                  </a:lnTo>
                  <a:lnTo>
                    <a:pt x="1614162" y="77979"/>
                  </a:lnTo>
                  <a:lnTo>
                    <a:pt x="1658645" y="97021"/>
                  </a:lnTo>
                  <a:lnTo>
                    <a:pt x="1703820" y="118230"/>
                  </a:lnTo>
                  <a:lnTo>
                    <a:pt x="1750049" y="141631"/>
                  </a:lnTo>
                  <a:lnTo>
                    <a:pt x="1789274" y="163363"/>
                  </a:lnTo>
                  <a:lnTo>
                    <a:pt x="1829561" y="187985"/>
                  </a:lnTo>
                  <a:lnTo>
                    <a:pt x="1870642" y="215184"/>
                  </a:lnTo>
                  <a:lnTo>
                    <a:pt x="1912252" y="244645"/>
                  </a:lnTo>
                  <a:lnTo>
                    <a:pt x="1954122" y="276055"/>
                  </a:lnTo>
                  <a:lnTo>
                    <a:pt x="1995986" y="309099"/>
                  </a:lnTo>
                  <a:lnTo>
                    <a:pt x="2037576" y="343462"/>
                  </a:lnTo>
                  <a:lnTo>
                    <a:pt x="2078625" y="378831"/>
                  </a:lnTo>
                  <a:lnTo>
                    <a:pt x="2118866" y="414892"/>
                  </a:lnTo>
                  <a:lnTo>
                    <a:pt x="2158033" y="451329"/>
                  </a:lnTo>
                  <a:lnTo>
                    <a:pt x="2195856" y="487830"/>
                  </a:lnTo>
                  <a:lnTo>
                    <a:pt x="2232071" y="524079"/>
                  </a:lnTo>
                  <a:lnTo>
                    <a:pt x="2266408" y="559762"/>
                  </a:lnTo>
                  <a:lnTo>
                    <a:pt x="2298602" y="594566"/>
                  </a:lnTo>
                  <a:lnTo>
                    <a:pt x="2328385" y="628176"/>
                  </a:lnTo>
                  <a:lnTo>
                    <a:pt x="2355490" y="660277"/>
                  </a:lnTo>
                  <a:lnTo>
                    <a:pt x="2379649" y="690556"/>
                  </a:lnTo>
                  <a:lnTo>
                    <a:pt x="2414219" y="739891"/>
                  </a:lnTo>
                  <a:lnTo>
                    <a:pt x="2441713" y="788358"/>
                  </a:lnTo>
                  <a:lnTo>
                    <a:pt x="2463060" y="835887"/>
                  </a:lnTo>
                  <a:lnTo>
                    <a:pt x="2479190" y="882409"/>
                  </a:lnTo>
                  <a:lnTo>
                    <a:pt x="2491029" y="927857"/>
                  </a:lnTo>
                  <a:lnTo>
                    <a:pt x="2499507" y="972162"/>
                  </a:lnTo>
                  <a:lnTo>
                    <a:pt x="2505552" y="1015254"/>
                  </a:lnTo>
                  <a:lnTo>
                    <a:pt x="2510093" y="1057065"/>
                  </a:lnTo>
                  <a:lnTo>
                    <a:pt x="2514058" y="1097527"/>
                  </a:lnTo>
                  <a:lnTo>
                    <a:pt x="2518374" y="1136571"/>
                  </a:lnTo>
                  <a:lnTo>
                    <a:pt x="2523242" y="1196294"/>
                  </a:lnTo>
                  <a:lnTo>
                    <a:pt x="2522330" y="1249665"/>
                  </a:lnTo>
                  <a:lnTo>
                    <a:pt x="2516379" y="1299541"/>
                  </a:lnTo>
                  <a:lnTo>
                    <a:pt x="2506130" y="1348782"/>
                  </a:lnTo>
                  <a:lnTo>
                    <a:pt x="2492323" y="1400247"/>
                  </a:lnTo>
                  <a:lnTo>
                    <a:pt x="2475699" y="1456795"/>
                  </a:lnTo>
                  <a:lnTo>
                    <a:pt x="2463043" y="1495381"/>
                  </a:lnTo>
                  <a:lnTo>
                    <a:pt x="2447014" y="1538131"/>
                  </a:lnTo>
                  <a:lnTo>
                    <a:pt x="2428509" y="1583603"/>
                  </a:lnTo>
                  <a:lnTo>
                    <a:pt x="2408425" y="1630356"/>
                  </a:lnTo>
                  <a:lnTo>
                    <a:pt x="2387657" y="1676948"/>
                  </a:lnTo>
                  <a:lnTo>
                    <a:pt x="2362103" y="1732769"/>
                  </a:lnTo>
                  <a:lnTo>
                    <a:pt x="2338633" y="1783273"/>
                  </a:lnTo>
                  <a:lnTo>
                    <a:pt x="2328524" y="1805013"/>
                  </a:lnTo>
                </a:path>
              </a:pathLst>
            </a:custGeom>
            <a:ln w="9524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35443" y="4243530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4" h="46354">
                  <a:moveTo>
                    <a:pt x="0" y="45866"/>
                  </a:moveTo>
                  <a:lnTo>
                    <a:pt x="3498" y="0"/>
                  </a:lnTo>
                  <a:lnTo>
                    <a:pt x="32162" y="12979"/>
                  </a:lnTo>
                  <a:lnTo>
                    <a:pt x="0" y="45866"/>
                  </a:lnTo>
                  <a:close/>
                </a:path>
              </a:pathLst>
            </a:custGeom>
            <a:solidFill>
              <a:srgbClr val="3C7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35443" y="4243530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4" h="46354">
                  <a:moveTo>
                    <a:pt x="3498" y="0"/>
                  </a:moveTo>
                  <a:lnTo>
                    <a:pt x="0" y="45866"/>
                  </a:lnTo>
                  <a:lnTo>
                    <a:pt x="32162" y="12979"/>
                  </a:lnTo>
                  <a:lnTo>
                    <a:pt x="3498" y="0"/>
                  </a:lnTo>
                  <a:close/>
                </a:path>
              </a:pathLst>
            </a:custGeom>
            <a:ln w="9524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6193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2C7A5"/>
                </a:solidFill>
                <a:latin typeface="Verdana"/>
                <a:cs typeface="Verdana"/>
              </a:rPr>
              <a:t>|</a:t>
            </a:r>
            <a:r>
              <a:rPr sz="2400" spc="-215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seu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im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ei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ecu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254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2" y="1635925"/>
            <a:ext cx="7910873" cy="324847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6400" y="0"/>
            <a:ext cx="4737735" cy="5143500"/>
            <a:chOff x="4406400" y="0"/>
            <a:chExt cx="4737735" cy="5143500"/>
          </a:xfrm>
        </p:grpSpPr>
        <p:sp>
          <p:nvSpPr>
            <p:cNvPr id="3" name="object 3"/>
            <p:cNvSpPr/>
            <p:nvPr/>
          </p:nvSpPr>
          <p:spPr>
            <a:xfrm>
              <a:off x="4406392" y="0"/>
              <a:ext cx="4737735" cy="4734560"/>
            </a:xfrm>
            <a:custGeom>
              <a:avLst/>
              <a:gdLst/>
              <a:ahLst/>
              <a:cxnLst/>
              <a:rect l="l" t="t" r="r" b="b"/>
              <a:pathLst>
                <a:path w="4737734" h="4734560">
                  <a:moveTo>
                    <a:pt x="4737608" y="2341867"/>
                  </a:moveTo>
                  <a:lnTo>
                    <a:pt x="4727130" y="2331402"/>
                  </a:lnTo>
                  <a:lnTo>
                    <a:pt x="4727130" y="0"/>
                  </a:lnTo>
                  <a:lnTo>
                    <a:pt x="2393962" y="0"/>
                  </a:lnTo>
                  <a:lnTo>
                    <a:pt x="440423" y="0"/>
                  </a:lnTo>
                  <a:lnTo>
                    <a:pt x="0" y="0"/>
                  </a:lnTo>
                  <a:lnTo>
                    <a:pt x="4737608" y="4734001"/>
                  </a:lnTo>
                  <a:lnTo>
                    <a:pt x="4737608" y="2341867"/>
                  </a:lnTo>
                  <a:close/>
                </a:path>
              </a:pathLst>
            </a:custGeom>
            <a:solidFill>
              <a:srgbClr val="FFFFFF">
                <a:alpha val="3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18391" y="1236471"/>
              <a:ext cx="1866264" cy="2249805"/>
            </a:xfrm>
            <a:custGeom>
              <a:avLst/>
              <a:gdLst/>
              <a:ahLst/>
              <a:cxnLst/>
              <a:rect l="l" t="t" r="r" b="b"/>
              <a:pathLst>
                <a:path w="1866265" h="2249804">
                  <a:moveTo>
                    <a:pt x="808799" y="808799"/>
                  </a:moveTo>
                  <a:lnTo>
                    <a:pt x="0" y="0"/>
                  </a:lnTo>
                  <a:lnTo>
                    <a:pt x="0" y="404406"/>
                  </a:lnTo>
                  <a:lnTo>
                    <a:pt x="404406" y="808799"/>
                  </a:lnTo>
                  <a:lnTo>
                    <a:pt x="808799" y="808799"/>
                  </a:lnTo>
                  <a:close/>
                </a:path>
                <a:path w="1866265" h="2249804">
                  <a:moveTo>
                    <a:pt x="1040257" y="611886"/>
                  </a:moveTo>
                  <a:lnTo>
                    <a:pt x="635863" y="207492"/>
                  </a:lnTo>
                  <a:lnTo>
                    <a:pt x="231457" y="207492"/>
                  </a:lnTo>
                  <a:lnTo>
                    <a:pt x="1040257" y="1016292"/>
                  </a:lnTo>
                  <a:lnTo>
                    <a:pt x="1040257" y="611886"/>
                  </a:lnTo>
                  <a:close/>
                </a:path>
                <a:path w="1866265" h="2249804">
                  <a:moveTo>
                    <a:pt x="1177480" y="2041804"/>
                  </a:moveTo>
                  <a:lnTo>
                    <a:pt x="368681" y="1233004"/>
                  </a:lnTo>
                  <a:lnTo>
                    <a:pt x="368681" y="1637398"/>
                  </a:lnTo>
                  <a:lnTo>
                    <a:pt x="773087" y="2041804"/>
                  </a:lnTo>
                  <a:lnTo>
                    <a:pt x="1177480" y="2041804"/>
                  </a:lnTo>
                  <a:close/>
                </a:path>
                <a:path w="1866265" h="2249804">
                  <a:moveTo>
                    <a:pt x="1412519" y="1844890"/>
                  </a:moveTo>
                  <a:lnTo>
                    <a:pt x="1008113" y="1440484"/>
                  </a:lnTo>
                  <a:lnTo>
                    <a:pt x="603719" y="1440484"/>
                  </a:lnTo>
                  <a:lnTo>
                    <a:pt x="1412519" y="2249284"/>
                  </a:lnTo>
                  <a:lnTo>
                    <a:pt x="1412519" y="1844890"/>
                  </a:lnTo>
                  <a:close/>
                </a:path>
                <a:path w="1866265" h="2249804">
                  <a:moveTo>
                    <a:pt x="1865744" y="1434350"/>
                  </a:moveTo>
                  <a:lnTo>
                    <a:pt x="1056944" y="625551"/>
                  </a:lnTo>
                  <a:lnTo>
                    <a:pt x="1056944" y="1029957"/>
                  </a:lnTo>
                  <a:lnTo>
                    <a:pt x="1461338" y="1434350"/>
                  </a:lnTo>
                  <a:lnTo>
                    <a:pt x="1865744" y="1434350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8099" y="2069505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1137" y="2477820"/>
              <a:ext cx="2092960" cy="1640205"/>
            </a:xfrm>
            <a:custGeom>
              <a:avLst/>
              <a:gdLst/>
              <a:ahLst/>
              <a:cxnLst/>
              <a:rect l="l" t="t" r="r" b="b"/>
              <a:pathLst>
                <a:path w="2092959" h="16402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w="2092959" h="1640204">
                  <a:moveTo>
                    <a:pt x="995260" y="1426006"/>
                  </a:moveTo>
                  <a:lnTo>
                    <a:pt x="186461" y="617194"/>
                  </a:lnTo>
                  <a:lnTo>
                    <a:pt x="186461" y="1021600"/>
                  </a:lnTo>
                  <a:lnTo>
                    <a:pt x="590854" y="1426006"/>
                  </a:lnTo>
                  <a:lnTo>
                    <a:pt x="995260" y="1426006"/>
                  </a:lnTo>
                  <a:close/>
                </a:path>
                <a:path w="2092959" h="1640204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  <a:path w="2092959" h="1640204">
                  <a:moveTo>
                    <a:pt x="1912924" y="619544"/>
                  </a:moveTo>
                  <a:lnTo>
                    <a:pt x="1508518" y="215150"/>
                  </a:lnTo>
                  <a:lnTo>
                    <a:pt x="1104125" y="215150"/>
                  </a:lnTo>
                  <a:lnTo>
                    <a:pt x="1912924" y="1023950"/>
                  </a:lnTo>
                  <a:lnTo>
                    <a:pt x="1912924" y="619544"/>
                  </a:lnTo>
                  <a:close/>
                </a:path>
                <a:path w="2092959" h="1640204">
                  <a:moveTo>
                    <a:pt x="2092744" y="1235341"/>
                  </a:moveTo>
                  <a:lnTo>
                    <a:pt x="1688338" y="830935"/>
                  </a:lnTo>
                  <a:lnTo>
                    <a:pt x="1283944" y="830935"/>
                  </a:lnTo>
                  <a:lnTo>
                    <a:pt x="2092744" y="1639735"/>
                  </a:lnTo>
                  <a:lnTo>
                    <a:pt x="2092744" y="123534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7414" y="371080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2444" y="3718483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8799" y="604215"/>
                  </a:moveTo>
                  <a:lnTo>
                    <a:pt x="404393" y="199821"/>
                  </a:lnTo>
                  <a:lnTo>
                    <a:pt x="0" y="199821"/>
                  </a:lnTo>
                  <a:lnTo>
                    <a:pt x="808799" y="1008621"/>
                  </a:lnTo>
                  <a:lnTo>
                    <a:pt x="808799" y="604215"/>
                  </a:lnTo>
                  <a:close/>
                </a:path>
                <a:path w="1681479" h="142493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w="1681479" h="1424939">
                  <a:moveTo>
                    <a:pt x="1634642" y="1424584"/>
                  </a:moveTo>
                  <a:lnTo>
                    <a:pt x="825842" y="615784"/>
                  </a:lnTo>
                  <a:lnTo>
                    <a:pt x="825842" y="1020191"/>
                  </a:lnTo>
                  <a:lnTo>
                    <a:pt x="1230236" y="1424584"/>
                  </a:lnTo>
                  <a:lnTo>
                    <a:pt x="1634642" y="1424584"/>
                  </a:lnTo>
                  <a:close/>
                </a:path>
                <a:path w="1681479" h="1424939">
                  <a:moveTo>
                    <a:pt x="1680883" y="611886"/>
                  </a:moveTo>
                  <a:lnTo>
                    <a:pt x="1276477" y="207479"/>
                  </a:lnTo>
                  <a:lnTo>
                    <a:pt x="872083" y="207479"/>
                  </a:lnTo>
                  <a:lnTo>
                    <a:pt x="1680883" y="1016279"/>
                  </a:lnTo>
                  <a:lnTo>
                    <a:pt x="1680883" y="611886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6875" y="2171801"/>
            <a:ext cx="3272154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800" spc="204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800" spc="90" dirty="0">
                <a:solidFill>
                  <a:srgbClr val="FFFFFF"/>
                </a:solidFill>
                <a:latin typeface="Verdana"/>
                <a:cs typeface="Verdana"/>
              </a:rPr>
              <a:t>emplo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mais  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completo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984" y="1481600"/>
            <a:ext cx="7369950" cy="3530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6062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Terraform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2C7A5"/>
                </a:solidFill>
                <a:latin typeface="Verdana"/>
                <a:cs typeface="Verdana"/>
              </a:rPr>
              <a:t>|</a:t>
            </a:r>
            <a:r>
              <a:rPr sz="2400" spc="-210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exemplo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mais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completo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595" y="2689243"/>
            <a:ext cx="962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EECE1A"/>
                </a:solidFill>
                <a:latin typeface="Tahoma"/>
                <a:cs typeface="Tahoma"/>
              </a:rPr>
              <a:t>Pr</a:t>
            </a:r>
            <a:r>
              <a:rPr sz="1800" spc="50" dirty="0">
                <a:solidFill>
                  <a:srgbClr val="EECE1A"/>
                </a:solidFill>
                <a:latin typeface="Tahoma"/>
                <a:cs typeface="Tahoma"/>
              </a:rPr>
              <a:t>o</a:t>
            </a:r>
            <a:r>
              <a:rPr sz="1800" dirty="0">
                <a:solidFill>
                  <a:srgbClr val="EECE1A"/>
                </a:solidFill>
                <a:latin typeface="Tahoma"/>
                <a:cs typeface="Tahoma"/>
              </a:rPr>
              <a:t>v</a:t>
            </a:r>
            <a:r>
              <a:rPr sz="1800" spc="25" dirty="0">
                <a:solidFill>
                  <a:srgbClr val="EECE1A"/>
                </a:solidFill>
                <a:latin typeface="Tahoma"/>
                <a:cs typeface="Tahoma"/>
              </a:rPr>
              <a:t>edor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5672" y="1030337"/>
            <a:ext cx="7886700" cy="3714115"/>
            <a:chOff x="615672" y="1030337"/>
            <a:chExt cx="7886700" cy="3714115"/>
          </a:xfrm>
        </p:grpSpPr>
        <p:sp>
          <p:nvSpPr>
            <p:cNvPr id="6" name="object 6"/>
            <p:cNvSpPr/>
            <p:nvPr/>
          </p:nvSpPr>
          <p:spPr>
            <a:xfrm>
              <a:off x="620434" y="1930624"/>
              <a:ext cx="561975" cy="758825"/>
            </a:xfrm>
            <a:custGeom>
              <a:avLst/>
              <a:gdLst/>
              <a:ahLst/>
              <a:cxnLst/>
              <a:rect l="l" t="t" r="r" b="b"/>
              <a:pathLst>
                <a:path w="561975" h="758825">
                  <a:moveTo>
                    <a:pt x="0" y="758517"/>
                  </a:moveTo>
                  <a:lnTo>
                    <a:pt x="4507" y="726620"/>
                  </a:lnTo>
                  <a:lnTo>
                    <a:pt x="8925" y="683699"/>
                  </a:lnTo>
                  <a:lnTo>
                    <a:pt x="13826" y="632435"/>
                  </a:lnTo>
                  <a:lnTo>
                    <a:pt x="19781" y="575505"/>
                  </a:lnTo>
                  <a:lnTo>
                    <a:pt x="27361" y="515589"/>
                  </a:lnTo>
                  <a:lnTo>
                    <a:pt x="37137" y="455366"/>
                  </a:lnTo>
                  <a:lnTo>
                    <a:pt x="49679" y="397515"/>
                  </a:lnTo>
                  <a:lnTo>
                    <a:pt x="65560" y="344714"/>
                  </a:lnTo>
                  <a:lnTo>
                    <a:pt x="85349" y="299642"/>
                  </a:lnTo>
                  <a:lnTo>
                    <a:pt x="113893" y="255498"/>
                  </a:lnTo>
                  <a:lnTo>
                    <a:pt x="148960" y="213940"/>
                  </a:lnTo>
                  <a:lnTo>
                    <a:pt x="188739" y="175216"/>
                  </a:lnTo>
                  <a:lnTo>
                    <a:pt x="231415" y="139577"/>
                  </a:lnTo>
                  <a:lnTo>
                    <a:pt x="275175" y="107272"/>
                  </a:lnTo>
                  <a:lnTo>
                    <a:pt x="318206" y="78553"/>
                  </a:lnTo>
                  <a:lnTo>
                    <a:pt x="358693" y="53668"/>
                  </a:lnTo>
                  <a:lnTo>
                    <a:pt x="394824" y="32867"/>
                  </a:lnTo>
                  <a:lnTo>
                    <a:pt x="462105" y="7605"/>
                  </a:lnTo>
                  <a:lnTo>
                    <a:pt x="526217" y="181"/>
                  </a:lnTo>
                  <a:lnTo>
                    <a:pt x="540988" y="0"/>
                  </a:lnTo>
                  <a:lnTo>
                    <a:pt x="548115" y="57"/>
                  </a:lnTo>
                  <a:lnTo>
                    <a:pt x="555052" y="190"/>
                  </a:lnTo>
                  <a:lnTo>
                    <a:pt x="561776" y="378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2083" y="19152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255" y="0"/>
                  </a:lnTo>
                  <a:lnTo>
                    <a:pt x="43351" y="16083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2083" y="19152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351" y="16083"/>
                  </a:lnTo>
                  <a:lnTo>
                    <a:pt x="255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3449" y="1152474"/>
              <a:ext cx="818515" cy="670560"/>
            </a:xfrm>
            <a:custGeom>
              <a:avLst/>
              <a:gdLst/>
              <a:ahLst/>
              <a:cxnLst/>
              <a:rect l="l" t="t" r="r" b="b"/>
              <a:pathLst>
                <a:path w="818514" h="670560">
                  <a:moveTo>
                    <a:pt x="818500" y="0"/>
                  </a:moveTo>
                  <a:lnTo>
                    <a:pt x="790893" y="9705"/>
                  </a:lnTo>
                  <a:lnTo>
                    <a:pt x="754415" y="21124"/>
                  </a:lnTo>
                  <a:lnTo>
                    <a:pt x="710999" y="34387"/>
                  </a:lnTo>
                  <a:lnTo>
                    <a:pt x="662577" y="49626"/>
                  </a:lnTo>
                  <a:lnTo>
                    <a:pt x="611081" y="66973"/>
                  </a:lnTo>
                  <a:lnTo>
                    <a:pt x="558443" y="86560"/>
                  </a:lnTo>
                  <a:lnTo>
                    <a:pt x="506595" y="108518"/>
                  </a:lnTo>
                  <a:lnTo>
                    <a:pt x="457470" y="132979"/>
                  </a:lnTo>
                  <a:lnTo>
                    <a:pt x="413000" y="160074"/>
                  </a:lnTo>
                  <a:lnTo>
                    <a:pt x="375107" y="188135"/>
                  </a:lnTo>
                  <a:lnTo>
                    <a:pt x="336510" y="220431"/>
                  </a:lnTo>
                  <a:lnTo>
                    <a:pt x="297785" y="255972"/>
                  </a:lnTo>
                  <a:lnTo>
                    <a:pt x="259508" y="293764"/>
                  </a:lnTo>
                  <a:lnTo>
                    <a:pt x="222255" y="332815"/>
                  </a:lnTo>
                  <a:lnTo>
                    <a:pt x="186603" y="372133"/>
                  </a:lnTo>
                  <a:lnTo>
                    <a:pt x="153128" y="410725"/>
                  </a:lnTo>
                  <a:lnTo>
                    <a:pt x="122405" y="447600"/>
                  </a:lnTo>
                  <a:lnTo>
                    <a:pt x="95013" y="481764"/>
                  </a:lnTo>
                  <a:lnTo>
                    <a:pt x="71525" y="512224"/>
                  </a:lnTo>
                  <a:lnTo>
                    <a:pt x="48015" y="547000"/>
                  </a:lnTo>
                  <a:lnTo>
                    <a:pt x="17000" y="611798"/>
                  </a:lnTo>
                  <a:lnTo>
                    <a:pt x="3806" y="654516"/>
                  </a:lnTo>
                  <a:lnTo>
                    <a:pt x="658" y="667343"/>
                  </a:lnTo>
                  <a:lnTo>
                    <a:pt x="0" y="670203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08185" y="1818865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4788" y="45749"/>
                  </a:moveTo>
                  <a:lnTo>
                    <a:pt x="0" y="0"/>
                  </a:lnTo>
                  <a:lnTo>
                    <a:pt x="30527" y="7625"/>
                  </a:lnTo>
                  <a:lnTo>
                    <a:pt x="4788" y="45749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08185" y="1818865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0" y="0"/>
                  </a:moveTo>
                  <a:lnTo>
                    <a:pt x="4788" y="45749"/>
                  </a:lnTo>
                  <a:lnTo>
                    <a:pt x="30527" y="762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20512" y="1035099"/>
              <a:ext cx="1849755" cy="623570"/>
            </a:xfrm>
            <a:custGeom>
              <a:avLst/>
              <a:gdLst/>
              <a:ahLst/>
              <a:cxnLst/>
              <a:rect l="l" t="t" r="r" b="b"/>
              <a:pathLst>
                <a:path w="1849754" h="623569">
                  <a:moveTo>
                    <a:pt x="1849636" y="0"/>
                  </a:moveTo>
                  <a:lnTo>
                    <a:pt x="1844259" y="33125"/>
                  </a:lnTo>
                  <a:lnTo>
                    <a:pt x="1837773" y="80593"/>
                  </a:lnTo>
                  <a:lnTo>
                    <a:pt x="1828640" y="134975"/>
                  </a:lnTo>
                  <a:lnTo>
                    <a:pt x="1815324" y="188845"/>
                  </a:lnTo>
                  <a:lnTo>
                    <a:pt x="1796286" y="234774"/>
                  </a:lnTo>
                  <a:lnTo>
                    <a:pt x="1771698" y="272591"/>
                  </a:lnTo>
                  <a:lnTo>
                    <a:pt x="1742584" y="307247"/>
                  </a:lnTo>
                  <a:lnTo>
                    <a:pt x="1708689" y="338999"/>
                  </a:lnTo>
                  <a:lnTo>
                    <a:pt x="1669758" y="368106"/>
                  </a:lnTo>
                  <a:lnTo>
                    <a:pt x="1625536" y="394824"/>
                  </a:lnTo>
                  <a:lnTo>
                    <a:pt x="1583644" y="416266"/>
                  </a:lnTo>
                  <a:lnTo>
                    <a:pt x="1537011" y="437115"/>
                  </a:lnTo>
                  <a:lnTo>
                    <a:pt x="1486821" y="456187"/>
                  </a:lnTo>
                  <a:lnTo>
                    <a:pt x="1434260" y="472295"/>
                  </a:lnTo>
                  <a:lnTo>
                    <a:pt x="1380512" y="484253"/>
                  </a:lnTo>
                  <a:lnTo>
                    <a:pt x="1326761" y="490874"/>
                  </a:lnTo>
                  <a:lnTo>
                    <a:pt x="1280124" y="490720"/>
                  </a:lnTo>
                  <a:lnTo>
                    <a:pt x="1231992" y="485277"/>
                  </a:lnTo>
                  <a:lnTo>
                    <a:pt x="1182832" y="476224"/>
                  </a:lnTo>
                  <a:lnTo>
                    <a:pt x="1133112" y="465243"/>
                  </a:lnTo>
                  <a:lnTo>
                    <a:pt x="1083299" y="454013"/>
                  </a:lnTo>
                  <a:lnTo>
                    <a:pt x="1033859" y="444213"/>
                  </a:lnTo>
                  <a:lnTo>
                    <a:pt x="985261" y="437524"/>
                  </a:lnTo>
                  <a:lnTo>
                    <a:pt x="938750" y="432640"/>
                  </a:lnTo>
                  <a:lnTo>
                    <a:pt x="894323" y="427631"/>
                  </a:lnTo>
                  <a:lnTo>
                    <a:pt x="850582" y="423244"/>
                  </a:lnTo>
                  <a:lnTo>
                    <a:pt x="806125" y="420225"/>
                  </a:lnTo>
                  <a:lnTo>
                    <a:pt x="759553" y="419322"/>
                  </a:lnTo>
                  <a:lnTo>
                    <a:pt x="709465" y="421281"/>
                  </a:lnTo>
                  <a:lnTo>
                    <a:pt x="654461" y="426849"/>
                  </a:lnTo>
                  <a:lnTo>
                    <a:pt x="611340" y="433449"/>
                  </a:lnTo>
                  <a:lnTo>
                    <a:pt x="563886" y="442300"/>
                  </a:lnTo>
                  <a:lnTo>
                    <a:pt x="513315" y="452986"/>
                  </a:lnTo>
                  <a:lnTo>
                    <a:pt x="460846" y="465091"/>
                  </a:lnTo>
                  <a:lnTo>
                    <a:pt x="407693" y="478199"/>
                  </a:lnTo>
                  <a:lnTo>
                    <a:pt x="355074" y="491895"/>
                  </a:lnTo>
                  <a:lnTo>
                    <a:pt x="304204" y="505761"/>
                  </a:lnTo>
                  <a:lnTo>
                    <a:pt x="256302" y="519382"/>
                  </a:lnTo>
                  <a:lnTo>
                    <a:pt x="212582" y="532342"/>
                  </a:lnTo>
                  <a:lnTo>
                    <a:pt x="174261" y="544224"/>
                  </a:lnTo>
                  <a:lnTo>
                    <a:pt x="132462" y="558804"/>
                  </a:lnTo>
                  <a:lnTo>
                    <a:pt x="94977" y="574156"/>
                  </a:lnTo>
                  <a:lnTo>
                    <a:pt x="32199" y="604923"/>
                  </a:lnTo>
                  <a:lnTo>
                    <a:pt x="6531" y="619212"/>
                  </a:lnTo>
                  <a:lnTo>
                    <a:pt x="0" y="622980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82817" y="1644360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34874"/>
                  </a:moveTo>
                  <a:lnTo>
                    <a:pt x="29995" y="0"/>
                  </a:lnTo>
                  <a:lnTo>
                    <a:pt x="45394" y="27439"/>
                  </a:lnTo>
                  <a:lnTo>
                    <a:pt x="0" y="34874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82817" y="1644360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29995" y="0"/>
                  </a:moveTo>
                  <a:lnTo>
                    <a:pt x="0" y="34874"/>
                  </a:lnTo>
                  <a:lnTo>
                    <a:pt x="45394" y="27439"/>
                  </a:lnTo>
                  <a:lnTo>
                    <a:pt x="29995" y="0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54288" y="4382194"/>
              <a:ext cx="1309370" cy="342265"/>
            </a:xfrm>
            <a:custGeom>
              <a:avLst/>
              <a:gdLst/>
              <a:ahLst/>
              <a:cxnLst/>
              <a:rect l="l" t="t" r="r" b="b"/>
              <a:pathLst>
                <a:path w="1309370" h="342264">
                  <a:moveTo>
                    <a:pt x="1308854" y="163742"/>
                  </a:moveTo>
                  <a:lnTo>
                    <a:pt x="1277152" y="148933"/>
                  </a:lnTo>
                  <a:lnTo>
                    <a:pt x="1233378" y="127590"/>
                  </a:lnTo>
                  <a:lnTo>
                    <a:pt x="1181360" y="102327"/>
                  </a:lnTo>
                  <a:lnTo>
                    <a:pt x="1124925" y="75757"/>
                  </a:lnTo>
                  <a:lnTo>
                    <a:pt x="1067898" y="50494"/>
                  </a:lnTo>
                  <a:lnTo>
                    <a:pt x="1014107" y="29151"/>
                  </a:lnTo>
                  <a:lnTo>
                    <a:pt x="967379" y="14342"/>
                  </a:lnTo>
                  <a:lnTo>
                    <a:pt x="911293" y="3585"/>
                  </a:lnTo>
                  <a:lnTo>
                    <a:pt x="859733" y="0"/>
                  </a:lnTo>
                  <a:lnTo>
                    <a:pt x="811674" y="1792"/>
                  </a:lnTo>
                  <a:lnTo>
                    <a:pt x="766089" y="7171"/>
                  </a:lnTo>
                  <a:lnTo>
                    <a:pt x="721954" y="14342"/>
                  </a:lnTo>
                  <a:lnTo>
                    <a:pt x="669929" y="26514"/>
                  </a:lnTo>
                  <a:lnTo>
                    <a:pt x="621902" y="43689"/>
                  </a:lnTo>
                  <a:lnTo>
                    <a:pt x="575877" y="64865"/>
                  </a:lnTo>
                  <a:lnTo>
                    <a:pt x="529854" y="89042"/>
                  </a:lnTo>
                  <a:lnTo>
                    <a:pt x="485253" y="117804"/>
                  </a:lnTo>
                  <a:lnTo>
                    <a:pt x="442488" y="151067"/>
                  </a:lnTo>
                  <a:lnTo>
                    <a:pt x="398057" y="185330"/>
                  </a:lnTo>
                  <a:lnTo>
                    <a:pt x="348454" y="217092"/>
                  </a:lnTo>
                  <a:lnTo>
                    <a:pt x="302097" y="241164"/>
                  </a:lnTo>
                  <a:lnTo>
                    <a:pt x="250786" y="265406"/>
                  </a:lnTo>
                  <a:lnTo>
                    <a:pt x="198109" y="288282"/>
                  </a:lnTo>
                  <a:lnTo>
                    <a:pt x="147653" y="308256"/>
                  </a:lnTo>
                  <a:lnTo>
                    <a:pt x="103004" y="323792"/>
                  </a:lnTo>
                  <a:lnTo>
                    <a:pt x="53235" y="335631"/>
                  </a:lnTo>
                  <a:lnTo>
                    <a:pt x="7638" y="341136"/>
                  </a:lnTo>
                  <a:lnTo>
                    <a:pt x="2406" y="341528"/>
                  </a:lnTo>
                  <a:lnTo>
                    <a:pt x="0" y="341691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11141" y="4708182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44096" y="31407"/>
                  </a:moveTo>
                  <a:lnTo>
                    <a:pt x="0" y="18313"/>
                  </a:lnTo>
                  <a:lnTo>
                    <a:pt x="42196" y="0"/>
                  </a:lnTo>
                  <a:lnTo>
                    <a:pt x="44096" y="31407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11141" y="4708182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42196" y="0"/>
                  </a:moveTo>
                  <a:lnTo>
                    <a:pt x="0" y="18313"/>
                  </a:lnTo>
                  <a:lnTo>
                    <a:pt x="44096" y="31407"/>
                  </a:lnTo>
                  <a:lnTo>
                    <a:pt x="42196" y="0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4974" y="2009849"/>
              <a:ext cx="731999" cy="860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0212" y="2219399"/>
              <a:ext cx="751199" cy="860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3174" y="2219399"/>
              <a:ext cx="718799" cy="860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8312" y="2333724"/>
              <a:ext cx="731999" cy="860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9974" y="4143499"/>
              <a:ext cx="1447799" cy="860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698169" y="955807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EECE1A"/>
                </a:solidFill>
                <a:latin typeface="Tahoma"/>
                <a:cs typeface="Tahoma"/>
              </a:rPr>
              <a:t>V</a:t>
            </a:r>
            <a:r>
              <a:rPr sz="1800" spc="10" dirty="0">
                <a:solidFill>
                  <a:srgbClr val="EECE1A"/>
                </a:solidFill>
                <a:latin typeface="Tahoma"/>
                <a:cs typeface="Tahoma"/>
              </a:rPr>
              <a:t>ari</a:t>
            </a:r>
            <a:r>
              <a:rPr sz="1800" spc="-15" dirty="0">
                <a:solidFill>
                  <a:srgbClr val="EECE1A"/>
                </a:solidFill>
                <a:latin typeface="Tahoma"/>
                <a:cs typeface="Tahoma"/>
              </a:rPr>
              <a:t>á</a:t>
            </a:r>
            <a:r>
              <a:rPr sz="1800" dirty="0">
                <a:solidFill>
                  <a:srgbClr val="EECE1A"/>
                </a:solidFill>
                <a:latin typeface="Tahoma"/>
                <a:cs typeface="Tahoma"/>
              </a:rPr>
              <a:t>v</a:t>
            </a:r>
            <a:r>
              <a:rPr sz="1800" spc="5" dirty="0">
                <a:solidFill>
                  <a:srgbClr val="EECE1A"/>
                </a:solidFill>
                <a:latin typeface="Tahoma"/>
                <a:cs typeface="Tahoma"/>
              </a:rPr>
              <a:t>eis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99572" y="690831"/>
            <a:ext cx="9442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EECE1A"/>
                </a:solidFill>
                <a:latin typeface="Tahoma"/>
                <a:cs typeface="Tahoma"/>
              </a:rPr>
              <a:t>Recursos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39590" y="4524781"/>
            <a:ext cx="66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EECE1A"/>
                </a:solidFill>
                <a:latin typeface="Tahoma"/>
                <a:cs typeface="Tahoma"/>
              </a:rPr>
              <a:t>Saídas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93730" y="4133210"/>
            <a:ext cx="127952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placeholder</a:t>
            </a:r>
            <a:r>
              <a:rPr sz="500" spc="-25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for</a:t>
            </a:r>
            <a:r>
              <a:rPr sz="500" spc="-2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your</a:t>
            </a:r>
            <a:r>
              <a:rPr sz="500" spc="-25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secret</a:t>
            </a:r>
            <a:r>
              <a:rPr sz="500" spc="-2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provider</a:t>
            </a:r>
            <a:endParaRPr sz="500">
              <a:latin typeface="Consolas"/>
              <a:cs typeface="Consola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33999" y="3507009"/>
            <a:ext cx="2752799" cy="8609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870255" y="3496719"/>
            <a:ext cx="127952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placeholder</a:t>
            </a:r>
            <a:r>
              <a:rPr sz="500" spc="-25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for</a:t>
            </a:r>
            <a:r>
              <a:rPr sz="500" spc="-2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your</a:t>
            </a:r>
            <a:r>
              <a:rPr sz="500" spc="-25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secret</a:t>
            </a:r>
            <a:r>
              <a:rPr sz="500" spc="-2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provider</a:t>
            </a:r>
            <a:endParaRPr sz="500">
              <a:latin typeface="Consolas"/>
              <a:cs typeface="Consola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09974" y="3600949"/>
            <a:ext cx="1447799" cy="8609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593730" y="3590660"/>
            <a:ext cx="127952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placeholder</a:t>
            </a:r>
            <a:r>
              <a:rPr sz="500" spc="-25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for</a:t>
            </a:r>
            <a:r>
              <a:rPr sz="500" spc="-2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your</a:t>
            </a:r>
            <a:r>
              <a:rPr sz="500" spc="-25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secret</a:t>
            </a:r>
            <a:r>
              <a:rPr sz="500" spc="-2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provider</a:t>
            </a:r>
            <a:endParaRPr sz="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6062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Terraform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2C7A5"/>
                </a:solidFill>
                <a:latin typeface="Verdana"/>
                <a:cs typeface="Verdana"/>
              </a:rPr>
              <a:t>|</a:t>
            </a:r>
            <a:r>
              <a:rPr sz="2400" spc="-210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exemplo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mais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completo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575" y="1803424"/>
            <a:ext cx="5276800" cy="29661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7599" y="3474424"/>
            <a:ext cx="1218800" cy="914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6062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Terraform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2C7A5"/>
                </a:solidFill>
                <a:latin typeface="Verdana"/>
                <a:cs typeface="Verdana"/>
              </a:rPr>
              <a:t>|</a:t>
            </a:r>
            <a:r>
              <a:rPr sz="2400" spc="-210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exemplo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mais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completo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6899" y="1237849"/>
            <a:ext cx="3485299" cy="2329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9825" y="3660812"/>
            <a:ext cx="4560449" cy="137683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71813" y="1553787"/>
            <a:ext cx="3826510" cy="1851025"/>
            <a:chOff x="371813" y="1553787"/>
            <a:chExt cx="3826510" cy="18510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813" y="1553787"/>
              <a:ext cx="3826160" cy="18504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3074" y="2981399"/>
              <a:ext cx="1003499" cy="86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2835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ená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io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hipo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éti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6801484" cy="293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Nosso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ECE1A"/>
                </a:solidFill>
                <a:latin typeface="Tahoma"/>
                <a:cs typeface="Tahoma"/>
              </a:rPr>
              <a:t>estudo</a:t>
            </a:r>
            <a:r>
              <a:rPr sz="1300" spc="-16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ECE1A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EECE1A"/>
                </a:solidFill>
                <a:latin typeface="Tahoma"/>
                <a:cs typeface="Tahoma"/>
              </a:rPr>
              <a:t>caso</a:t>
            </a:r>
            <a:r>
              <a:rPr sz="1300" spc="-16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propõe: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solução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deﬁnida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82C7A5"/>
                </a:solidFill>
                <a:latin typeface="Tahoma"/>
                <a:cs typeface="Tahoma"/>
              </a:rPr>
              <a:t>cluster</a:t>
            </a:r>
            <a:r>
              <a:rPr sz="1300" spc="-160" dirty="0">
                <a:solidFill>
                  <a:srgbClr val="82C7A5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três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nós: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82C7A5"/>
                </a:solidFill>
                <a:latin typeface="Tahoma"/>
                <a:cs typeface="Tahoma"/>
              </a:rPr>
              <a:t>API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82C7A5"/>
                </a:solidFill>
                <a:latin typeface="Tahoma"/>
                <a:cs typeface="Tahoma"/>
              </a:rPr>
              <a:t>Web</a:t>
            </a:r>
            <a:r>
              <a:rPr sz="1300" spc="-155" dirty="0">
                <a:solidFill>
                  <a:srgbClr val="82C7A5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82C7A5"/>
                </a:solidFill>
                <a:latin typeface="Tahoma"/>
                <a:cs typeface="Tahoma"/>
              </a:rPr>
              <a:t>Daemon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;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Cada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nó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está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encapsulado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serviço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Windows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rodando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EC2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dedicada;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qualquer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momento,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haver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mais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instância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qualquer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nó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rodando;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Estes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nós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fazem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diversos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serviços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AWS,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sz="13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exemplo: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S3,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Redis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Elasticsearch;</a:t>
            </a:r>
            <a:endParaRPr sz="1300">
              <a:latin typeface="Tahoma"/>
              <a:cs typeface="Tahoma"/>
            </a:endParaRPr>
          </a:p>
          <a:p>
            <a:pPr marL="469900" marR="497205" indent="-328295">
              <a:lnSpc>
                <a:spcPct val="1153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Suas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versões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são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publicadas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S3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instaladas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suas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novas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instâncias,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forma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automatizada,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script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PowerShell,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momento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sua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criação;</a:t>
            </a:r>
            <a:endParaRPr sz="1300">
              <a:latin typeface="Tahoma"/>
              <a:cs typeface="Tahoma"/>
            </a:endParaRPr>
          </a:p>
          <a:p>
            <a:pPr marL="469900" marR="341630" indent="-328295">
              <a:lnSpc>
                <a:spcPct val="1153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Existe,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portanto,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imagem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Windows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base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cada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destes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serviços,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é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complementada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versão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determinada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catálogo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versões;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nós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monitorada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individualmente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notiﬁcada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operação;</a:t>
            </a:r>
            <a:endParaRPr sz="1300">
              <a:latin typeface="Tahoma"/>
              <a:cs typeface="Tahoma"/>
            </a:endParaRPr>
          </a:p>
          <a:p>
            <a:pPr marL="469900" marR="349250" indent="-328295">
              <a:lnSpc>
                <a:spcPct val="1153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11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auto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scaling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também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acontece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nó,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acordo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tráfego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rede,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CPU,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ﬁla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processamento,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período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dia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semana,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403" y="2086610"/>
            <a:ext cx="45796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365" dirty="0">
                <a:latin typeface="Tahoma"/>
                <a:cs typeface="Tahoma"/>
              </a:rPr>
              <a:t>T</a:t>
            </a:r>
            <a:r>
              <a:rPr sz="3000" b="1" spc="-190" dirty="0">
                <a:latin typeface="Tahoma"/>
                <a:cs typeface="Tahoma"/>
              </a:rPr>
              <a:t>odo</a:t>
            </a:r>
            <a:r>
              <a:rPr sz="3000" b="1" spc="-155" dirty="0">
                <a:latin typeface="Tahoma"/>
                <a:cs typeface="Tahoma"/>
              </a:rPr>
              <a:t>s</a:t>
            </a:r>
            <a:r>
              <a:rPr sz="3000" b="1" spc="-305" dirty="0">
                <a:latin typeface="Tahoma"/>
                <a:cs typeface="Tahoma"/>
              </a:rPr>
              <a:t> </a:t>
            </a:r>
            <a:r>
              <a:rPr sz="3000" b="1" spc="-215" dirty="0">
                <a:latin typeface="Tahoma"/>
                <a:cs typeface="Tahoma"/>
              </a:rPr>
              <a:t>o</a:t>
            </a:r>
            <a:r>
              <a:rPr sz="3000" b="1" spc="-175" dirty="0">
                <a:latin typeface="Tahoma"/>
                <a:cs typeface="Tahoma"/>
              </a:rPr>
              <a:t>s</a:t>
            </a:r>
            <a:r>
              <a:rPr sz="3000" b="1" spc="-305" dirty="0">
                <a:latin typeface="Tahoma"/>
                <a:cs typeface="Tahoma"/>
              </a:rPr>
              <a:t> </a:t>
            </a:r>
            <a:r>
              <a:rPr sz="3000" b="1" spc="-170" dirty="0">
                <a:latin typeface="Tahoma"/>
                <a:cs typeface="Tahoma"/>
              </a:rPr>
              <a:t>recurso</a:t>
            </a:r>
            <a:r>
              <a:rPr sz="3000" b="1" spc="-160" dirty="0">
                <a:latin typeface="Tahoma"/>
                <a:cs typeface="Tahoma"/>
              </a:rPr>
              <a:t>s</a:t>
            </a:r>
            <a:r>
              <a:rPr sz="3000" b="1" spc="-305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fo</a:t>
            </a:r>
            <a:r>
              <a:rPr sz="3000" b="1" spc="-145" dirty="0">
                <a:latin typeface="Tahoma"/>
                <a:cs typeface="Tahoma"/>
              </a:rPr>
              <a:t>r</a:t>
            </a:r>
            <a:r>
              <a:rPr sz="3000" b="1" spc="-200" dirty="0">
                <a:latin typeface="Tahoma"/>
                <a:cs typeface="Tahoma"/>
              </a:rPr>
              <a:t>am  </a:t>
            </a:r>
            <a:r>
              <a:rPr sz="3000" b="1" spc="-165" dirty="0">
                <a:latin typeface="Tahoma"/>
                <a:cs typeface="Tahoma"/>
              </a:rPr>
              <a:t>destruídos</a:t>
            </a:r>
            <a:r>
              <a:rPr sz="3000" b="1" spc="-300" dirty="0">
                <a:latin typeface="Tahoma"/>
                <a:cs typeface="Tahoma"/>
              </a:rPr>
              <a:t> </a:t>
            </a:r>
            <a:r>
              <a:rPr sz="3000" b="1" spc="-190" dirty="0">
                <a:solidFill>
                  <a:srgbClr val="0145AB"/>
                </a:solidFill>
                <a:latin typeface="Tahoma"/>
                <a:cs typeface="Tahoma"/>
              </a:rPr>
              <a:t>minutos</a:t>
            </a:r>
            <a:r>
              <a:rPr sz="3000" b="1" spc="-300" dirty="0">
                <a:solidFill>
                  <a:srgbClr val="0145AB"/>
                </a:solidFill>
                <a:latin typeface="Tahoma"/>
                <a:cs typeface="Tahoma"/>
              </a:rPr>
              <a:t> </a:t>
            </a:r>
            <a:r>
              <a:rPr sz="3000" b="1" spc="-170" dirty="0">
                <a:solidFill>
                  <a:srgbClr val="0145AB"/>
                </a:solidFill>
                <a:latin typeface="Tahoma"/>
                <a:cs typeface="Tahoma"/>
              </a:rPr>
              <a:t>depois</a:t>
            </a:r>
            <a:r>
              <a:rPr sz="3000" b="1" spc="-265" dirty="0">
                <a:latin typeface="Tahoma"/>
                <a:cs typeface="Tahoma"/>
              </a:rPr>
              <a:t>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538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PS&gt;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terraform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destroy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6400" y="0"/>
            <a:ext cx="4737735" cy="5143500"/>
            <a:chOff x="4406400" y="0"/>
            <a:chExt cx="4737735" cy="5143500"/>
          </a:xfrm>
        </p:grpSpPr>
        <p:sp>
          <p:nvSpPr>
            <p:cNvPr id="3" name="object 3"/>
            <p:cNvSpPr/>
            <p:nvPr/>
          </p:nvSpPr>
          <p:spPr>
            <a:xfrm>
              <a:off x="4406392" y="0"/>
              <a:ext cx="4737735" cy="4734560"/>
            </a:xfrm>
            <a:custGeom>
              <a:avLst/>
              <a:gdLst/>
              <a:ahLst/>
              <a:cxnLst/>
              <a:rect l="l" t="t" r="r" b="b"/>
              <a:pathLst>
                <a:path w="4737734" h="4734560">
                  <a:moveTo>
                    <a:pt x="4737608" y="2341867"/>
                  </a:moveTo>
                  <a:lnTo>
                    <a:pt x="4727130" y="2331402"/>
                  </a:lnTo>
                  <a:lnTo>
                    <a:pt x="4727130" y="0"/>
                  </a:lnTo>
                  <a:lnTo>
                    <a:pt x="2393962" y="0"/>
                  </a:lnTo>
                  <a:lnTo>
                    <a:pt x="440423" y="0"/>
                  </a:lnTo>
                  <a:lnTo>
                    <a:pt x="0" y="0"/>
                  </a:lnTo>
                  <a:lnTo>
                    <a:pt x="4737608" y="4734001"/>
                  </a:lnTo>
                  <a:lnTo>
                    <a:pt x="4737608" y="2341867"/>
                  </a:lnTo>
                  <a:close/>
                </a:path>
              </a:pathLst>
            </a:custGeom>
            <a:solidFill>
              <a:srgbClr val="FFFFFF">
                <a:alpha val="3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18391" y="1236471"/>
              <a:ext cx="1866264" cy="2249805"/>
            </a:xfrm>
            <a:custGeom>
              <a:avLst/>
              <a:gdLst/>
              <a:ahLst/>
              <a:cxnLst/>
              <a:rect l="l" t="t" r="r" b="b"/>
              <a:pathLst>
                <a:path w="1866265" h="2249804">
                  <a:moveTo>
                    <a:pt x="808799" y="808799"/>
                  </a:moveTo>
                  <a:lnTo>
                    <a:pt x="0" y="0"/>
                  </a:lnTo>
                  <a:lnTo>
                    <a:pt x="0" y="404406"/>
                  </a:lnTo>
                  <a:lnTo>
                    <a:pt x="404406" y="808799"/>
                  </a:lnTo>
                  <a:lnTo>
                    <a:pt x="808799" y="808799"/>
                  </a:lnTo>
                  <a:close/>
                </a:path>
                <a:path w="1866265" h="2249804">
                  <a:moveTo>
                    <a:pt x="1040257" y="611886"/>
                  </a:moveTo>
                  <a:lnTo>
                    <a:pt x="635863" y="207492"/>
                  </a:lnTo>
                  <a:lnTo>
                    <a:pt x="231457" y="207492"/>
                  </a:lnTo>
                  <a:lnTo>
                    <a:pt x="1040257" y="1016292"/>
                  </a:lnTo>
                  <a:lnTo>
                    <a:pt x="1040257" y="611886"/>
                  </a:lnTo>
                  <a:close/>
                </a:path>
                <a:path w="1866265" h="2249804">
                  <a:moveTo>
                    <a:pt x="1177480" y="2041804"/>
                  </a:moveTo>
                  <a:lnTo>
                    <a:pt x="368681" y="1233004"/>
                  </a:lnTo>
                  <a:lnTo>
                    <a:pt x="368681" y="1637398"/>
                  </a:lnTo>
                  <a:lnTo>
                    <a:pt x="773087" y="2041804"/>
                  </a:lnTo>
                  <a:lnTo>
                    <a:pt x="1177480" y="2041804"/>
                  </a:lnTo>
                  <a:close/>
                </a:path>
                <a:path w="1866265" h="2249804">
                  <a:moveTo>
                    <a:pt x="1412519" y="1844890"/>
                  </a:moveTo>
                  <a:lnTo>
                    <a:pt x="1008113" y="1440484"/>
                  </a:lnTo>
                  <a:lnTo>
                    <a:pt x="603719" y="1440484"/>
                  </a:lnTo>
                  <a:lnTo>
                    <a:pt x="1412519" y="2249284"/>
                  </a:lnTo>
                  <a:lnTo>
                    <a:pt x="1412519" y="1844890"/>
                  </a:lnTo>
                  <a:close/>
                </a:path>
                <a:path w="1866265" h="2249804">
                  <a:moveTo>
                    <a:pt x="1865744" y="1434350"/>
                  </a:moveTo>
                  <a:lnTo>
                    <a:pt x="1056944" y="625551"/>
                  </a:lnTo>
                  <a:lnTo>
                    <a:pt x="1056944" y="1029957"/>
                  </a:lnTo>
                  <a:lnTo>
                    <a:pt x="1461338" y="1434350"/>
                  </a:lnTo>
                  <a:lnTo>
                    <a:pt x="1865744" y="1434350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8099" y="2069505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1137" y="2477820"/>
              <a:ext cx="2092960" cy="1640205"/>
            </a:xfrm>
            <a:custGeom>
              <a:avLst/>
              <a:gdLst/>
              <a:ahLst/>
              <a:cxnLst/>
              <a:rect l="l" t="t" r="r" b="b"/>
              <a:pathLst>
                <a:path w="2092959" h="16402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w="2092959" h="1640204">
                  <a:moveTo>
                    <a:pt x="995260" y="1426006"/>
                  </a:moveTo>
                  <a:lnTo>
                    <a:pt x="186461" y="617194"/>
                  </a:lnTo>
                  <a:lnTo>
                    <a:pt x="186461" y="1021600"/>
                  </a:lnTo>
                  <a:lnTo>
                    <a:pt x="590854" y="1426006"/>
                  </a:lnTo>
                  <a:lnTo>
                    <a:pt x="995260" y="1426006"/>
                  </a:lnTo>
                  <a:close/>
                </a:path>
                <a:path w="2092959" h="1640204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  <a:path w="2092959" h="1640204">
                  <a:moveTo>
                    <a:pt x="1912924" y="619544"/>
                  </a:moveTo>
                  <a:lnTo>
                    <a:pt x="1508518" y="215150"/>
                  </a:lnTo>
                  <a:lnTo>
                    <a:pt x="1104125" y="215150"/>
                  </a:lnTo>
                  <a:lnTo>
                    <a:pt x="1912924" y="1023950"/>
                  </a:lnTo>
                  <a:lnTo>
                    <a:pt x="1912924" y="619544"/>
                  </a:lnTo>
                  <a:close/>
                </a:path>
                <a:path w="2092959" h="1640204">
                  <a:moveTo>
                    <a:pt x="2092744" y="1235341"/>
                  </a:moveTo>
                  <a:lnTo>
                    <a:pt x="1688338" y="830935"/>
                  </a:lnTo>
                  <a:lnTo>
                    <a:pt x="1283944" y="830935"/>
                  </a:lnTo>
                  <a:lnTo>
                    <a:pt x="2092744" y="1639735"/>
                  </a:lnTo>
                  <a:lnTo>
                    <a:pt x="2092744" y="123534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7414" y="371080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2444" y="3718483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8799" y="604215"/>
                  </a:moveTo>
                  <a:lnTo>
                    <a:pt x="404393" y="199821"/>
                  </a:lnTo>
                  <a:lnTo>
                    <a:pt x="0" y="199821"/>
                  </a:lnTo>
                  <a:lnTo>
                    <a:pt x="808799" y="1008621"/>
                  </a:lnTo>
                  <a:lnTo>
                    <a:pt x="808799" y="604215"/>
                  </a:lnTo>
                  <a:close/>
                </a:path>
                <a:path w="1681479" h="142493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w="1681479" h="1424939">
                  <a:moveTo>
                    <a:pt x="1634642" y="1424584"/>
                  </a:moveTo>
                  <a:lnTo>
                    <a:pt x="825842" y="615784"/>
                  </a:lnTo>
                  <a:lnTo>
                    <a:pt x="825842" y="1020191"/>
                  </a:lnTo>
                  <a:lnTo>
                    <a:pt x="1230236" y="1424584"/>
                  </a:lnTo>
                  <a:lnTo>
                    <a:pt x="1634642" y="1424584"/>
                  </a:lnTo>
                  <a:close/>
                </a:path>
                <a:path w="1681479" h="1424939">
                  <a:moveTo>
                    <a:pt x="1680883" y="611886"/>
                  </a:moveTo>
                  <a:lnTo>
                    <a:pt x="1276477" y="207479"/>
                  </a:lnTo>
                  <a:lnTo>
                    <a:pt x="872083" y="207479"/>
                  </a:lnTo>
                  <a:lnTo>
                    <a:pt x="1680883" y="1016279"/>
                  </a:lnTo>
                  <a:lnTo>
                    <a:pt x="1680883" y="611886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6875" y="2386113"/>
            <a:ext cx="2407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800" spc="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áticas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789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2C7A5"/>
                </a:solidFill>
                <a:latin typeface="Verdana"/>
                <a:cs typeface="Verdana"/>
              </a:rPr>
              <a:t>|</a:t>
            </a:r>
            <a:r>
              <a:rPr sz="2400" spc="-215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áticas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45112" y="3815512"/>
            <a:ext cx="3546475" cy="1004569"/>
            <a:chOff x="3445112" y="3815512"/>
            <a:chExt cx="3546475" cy="1004569"/>
          </a:xfrm>
        </p:grpSpPr>
        <p:sp>
          <p:nvSpPr>
            <p:cNvPr id="4" name="object 4"/>
            <p:cNvSpPr/>
            <p:nvPr/>
          </p:nvSpPr>
          <p:spPr>
            <a:xfrm>
              <a:off x="6787025" y="3820274"/>
              <a:ext cx="199390" cy="995044"/>
            </a:xfrm>
            <a:custGeom>
              <a:avLst/>
              <a:gdLst/>
              <a:ahLst/>
              <a:cxnLst/>
              <a:rect l="l" t="t" r="r" b="b"/>
              <a:pathLst>
                <a:path w="199390" h="995045">
                  <a:moveTo>
                    <a:pt x="199199" y="994499"/>
                  </a:moveTo>
                  <a:lnTo>
                    <a:pt x="121662" y="993195"/>
                  </a:lnTo>
                  <a:lnTo>
                    <a:pt x="58344" y="989638"/>
                  </a:lnTo>
                  <a:lnTo>
                    <a:pt x="15654" y="984361"/>
                  </a:lnTo>
                  <a:lnTo>
                    <a:pt x="0" y="977900"/>
                  </a:lnTo>
                  <a:lnTo>
                    <a:pt x="0" y="16599"/>
                  </a:lnTo>
                  <a:lnTo>
                    <a:pt x="58344" y="4861"/>
                  </a:lnTo>
                  <a:lnTo>
                    <a:pt x="122969" y="1263"/>
                  </a:lnTo>
                  <a:lnTo>
                    <a:pt x="160156" y="321"/>
                  </a:lnTo>
                  <a:lnTo>
                    <a:pt x="199199" y="0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49875" y="3915549"/>
              <a:ext cx="3281045" cy="395605"/>
            </a:xfrm>
            <a:custGeom>
              <a:avLst/>
              <a:gdLst/>
              <a:ahLst/>
              <a:cxnLst/>
              <a:rect l="l" t="t" r="r" b="b"/>
              <a:pathLst>
                <a:path w="3281045" h="395604">
                  <a:moveTo>
                    <a:pt x="0" y="0"/>
                  </a:moveTo>
                  <a:lnTo>
                    <a:pt x="3280459" y="395165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28454" y="4295095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239"/>
                  </a:moveTo>
                  <a:lnTo>
                    <a:pt x="3762" y="0"/>
                  </a:lnTo>
                  <a:lnTo>
                    <a:pt x="44795" y="20789"/>
                  </a:lnTo>
                  <a:lnTo>
                    <a:pt x="0" y="31239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28454" y="4295095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239"/>
                  </a:moveTo>
                  <a:lnTo>
                    <a:pt x="44795" y="20789"/>
                  </a:lnTo>
                  <a:lnTo>
                    <a:pt x="3762" y="0"/>
                  </a:lnTo>
                  <a:lnTo>
                    <a:pt x="0" y="31239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12437" y="328600"/>
            <a:ext cx="4608195" cy="4486275"/>
            <a:chOff x="4312437" y="328600"/>
            <a:chExt cx="4608195" cy="44862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3325" y="328600"/>
              <a:ext cx="1866899" cy="44862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03025" y="3510799"/>
              <a:ext cx="1377315" cy="245745"/>
            </a:xfrm>
            <a:custGeom>
              <a:avLst/>
              <a:gdLst/>
              <a:ahLst/>
              <a:cxnLst/>
              <a:rect l="l" t="t" r="r" b="b"/>
              <a:pathLst>
                <a:path w="1377315" h="245745">
                  <a:moveTo>
                    <a:pt x="0" y="0"/>
                  </a:moveTo>
                  <a:lnTo>
                    <a:pt x="1376699" y="0"/>
                  </a:lnTo>
                  <a:lnTo>
                    <a:pt x="1376699" y="245399"/>
                  </a:lnTo>
                  <a:lnTo>
                    <a:pt x="0" y="245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17200" y="2187916"/>
              <a:ext cx="2406015" cy="240029"/>
            </a:xfrm>
            <a:custGeom>
              <a:avLst/>
              <a:gdLst/>
              <a:ahLst/>
              <a:cxnLst/>
              <a:rect l="l" t="t" r="r" b="b"/>
              <a:pathLst>
                <a:path w="2406015" h="240030">
                  <a:moveTo>
                    <a:pt x="0" y="239733"/>
                  </a:moveTo>
                  <a:lnTo>
                    <a:pt x="2405831" y="0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21472" y="2172261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3119" y="31310"/>
                  </a:moveTo>
                  <a:lnTo>
                    <a:pt x="0" y="0"/>
                  </a:lnTo>
                  <a:lnTo>
                    <a:pt x="44571" y="11369"/>
                  </a:lnTo>
                  <a:lnTo>
                    <a:pt x="3119" y="31310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21472" y="2172261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3119" y="31310"/>
                  </a:moveTo>
                  <a:lnTo>
                    <a:pt x="44571" y="11369"/>
                  </a:lnTo>
                  <a:lnTo>
                    <a:pt x="0" y="0"/>
                  </a:lnTo>
                  <a:lnTo>
                    <a:pt x="3119" y="31310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79900" y="629599"/>
              <a:ext cx="199390" cy="3105785"/>
            </a:xfrm>
            <a:custGeom>
              <a:avLst/>
              <a:gdLst/>
              <a:ahLst/>
              <a:cxnLst/>
              <a:rect l="l" t="t" r="r" b="b"/>
              <a:pathLst>
                <a:path w="199390" h="3105785">
                  <a:moveTo>
                    <a:pt x="199199" y="3105299"/>
                  </a:moveTo>
                  <a:lnTo>
                    <a:pt x="121662" y="3103995"/>
                  </a:lnTo>
                  <a:lnTo>
                    <a:pt x="58344" y="3100438"/>
                  </a:lnTo>
                  <a:lnTo>
                    <a:pt x="15654" y="3095161"/>
                  </a:lnTo>
                  <a:lnTo>
                    <a:pt x="0" y="3088700"/>
                  </a:lnTo>
                  <a:lnTo>
                    <a:pt x="0" y="16599"/>
                  </a:lnTo>
                  <a:lnTo>
                    <a:pt x="58344" y="4861"/>
                  </a:lnTo>
                  <a:lnTo>
                    <a:pt x="122969" y="1263"/>
                  </a:lnTo>
                  <a:lnTo>
                    <a:pt x="160156" y="321"/>
                  </a:lnTo>
                  <a:lnTo>
                    <a:pt x="199199" y="0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29414" y="2198288"/>
            <a:ext cx="3597275" cy="19367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45795" marR="1299210" indent="168275">
              <a:lnSpc>
                <a:spcPts val="1650"/>
              </a:lnSpc>
              <a:spcBef>
                <a:spcPts val="180"/>
              </a:spcBef>
            </a:pPr>
            <a:r>
              <a:rPr sz="1400" spc="35" dirty="0">
                <a:solidFill>
                  <a:srgbClr val="EECE1A"/>
                </a:solidFill>
                <a:latin typeface="Tahoma"/>
                <a:cs typeface="Tahoma"/>
              </a:rPr>
              <a:t>Módulos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ECE1A"/>
                </a:solidFill>
                <a:latin typeface="Tahoma"/>
                <a:cs typeface="Tahoma"/>
              </a:rPr>
              <a:t>de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ECE1A"/>
                </a:solidFill>
                <a:latin typeface="Tahoma"/>
                <a:cs typeface="Tahoma"/>
              </a:rPr>
              <a:t>cada  </a:t>
            </a:r>
            <a:r>
              <a:rPr sz="1400" spc="5" dirty="0">
                <a:solidFill>
                  <a:srgbClr val="EECE1A"/>
                </a:solidFill>
                <a:latin typeface="Tahoma"/>
                <a:cs typeface="Tahoma"/>
              </a:rPr>
              <a:t>componente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ECE1A"/>
                </a:solidFill>
                <a:latin typeface="Tahoma"/>
                <a:cs typeface="Tahoma"/>
              </a:rPr>
              <a:t>da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EECE1A"/>
                </a:solidFill>
                <a:latin typeface="Tahoma"/>
                <a:cs typeface="Tahoma"/>
              </a:rPr>
              <a:t>stack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2568575" marR="5080" indent="55244" algn="just">
              <a:lnSpc>
                <a:spcPts val="1430"/>
              </a:lnSpc>
            </a:pPr>
            <a:r>
              <a:rPr sz="1200" spc="15" dirty="0">
                <a:solidFill>
                  <a:srgbClr val="3C78D8"/>
                </a:solidFill>
                <a:latin typeface="Tahoma"/>
                <a:cs typeface="Tahoma"/>
              </a:rPr>
              <a:t>Script</a:t>
            </a:r>
            <a:r>
              <a:rPr sz="1200" spc="-145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C78D8"/>
                </a:solidFill>
                <a:latin typeface="Tahoma"/>
                <a:cs typeface="Tahoma"/>
              </a:rPr>
              <a:t>e</a:t>
            </a:r>
            <a:r>
              <a:rPr sz="1200" spc="-145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3C78D8"/>
                </a:solidFill>
                <a:latin typeface="Tahoma"/>
                <a:cs typeface="Tahoma"/>
              </a:rPr>
              <a:t>setup  </a:t>
            </a:r>
            <a:r>
              <a:rPr sz="1200" spc="-10" dirty="0">
                <a:solidFill>
                  <a:srgbClr val="3C78D8"/>
                </a:solidFill>
                <a:latin typeface="Tahoma"/>
                <a:cs typeface="Tahoma"/>
              </a:rPr>
              <a:t>das</a:t>
            </a:r>
            <a:r>
              <a:rPr sz="1200" spc="-145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3C78D8"/>
                </a:solidFill>
                <a:latin typeface="Tahoma"/>
                <a:cs typeface="Tahoma"/>
              </a:rPr>
              <a:t>instâncias  </a:t>
            </a:r>
            <a:r>
              <a:rPr sz="1200" spc="55" dirty="0">
                <a:solidFill>
                  <a:srgbClr val="3C78D8"/>
                </a:solidFill>
                <a:latin typeface="Tahoma"/>
                <a:cs typeface="Tahoma"/>
              </a:rPr>
              <a:t>EC2</a:t>
            </a:r>
            <a:r>
              <a:rPr sz="1200" spc="-145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3C78D8"/>
                </a:solidFill>
                <a:latin typeface="Tahoma"/>
                <a:cs typeface="Tahoma"/>
              </a:rPr>
              <a:t>de</a:t>
            </a:r>
            <a:r>
              <a:rPr sz="1200" spc="-145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C78D8"/>
                </a:solidFill>
                <a:latin typeface="Tahoma"/>
                <a:cs typeface="Tahoma"/>
              </a:rPr>
              <a:t>cada</a:t>
            </a:r>
            <a:r>
              <a:rPr sz="1200" spc="-145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3C78D8"/>
                </a:solidFill>
                <a:latin typeface="Tahoma"/>
                <a:cs typeface="Tahoma"/>
              </a:rPr>
              <a:t>nó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ahoma"/>
              <a:cs typeface="Tahoma"/>
            </a:endParaRPr>
          </a:p>
          <a:p>
            <a:pPr marL="109855" marR="2083435" indent="-97790">
              <a:lnSpc>
                <a:spcPts val="1650"/>
              </a:lnSpc>
            </a:pPr>
            <a:r>
              <a:rPr sz="1400" spc="20" dirty="0">
                <a:solidFill>
                  <a:srgbClr val="EECE1A"/>
                </a:solidFill>
                <a:latin typeface="Tahoma"/>
                <a:cs typeface="Tahoma"/>
              </a:rPr>
              <a:t>Projetos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EECE1A"/>
                </a:solidFill>
                <a:latin typeface="Tahoma"/>
                <a:cs typeface="Tahoma"/>
              </a:rPr>
              <a:t>diferentes  </a:t>
            </a:r>
            <a:r>
              <a:rPr sz="1400" spc="10" dirty="0">
                <a:solidFill>
                  <a:srgbClr val="EECE1A"/>
                </a:solidFill>
                <a:latin typeface="Tahoma"/>
                <a:cs typeface="Tahoma"/>
              </a:rPr>
              <a:t>pa</a:t>
            </a:r>
            <a:r>
              <a:rPr sz="1400" spc="-25" dirty="0">
                <a:solidFill>
                  <a:srgbClr val="EECE1A"/>
                </a:solidFill>
                <a:latin typeface="Tahoma"/>
                <a:cs typeface="Tahoma"/>
              </a:rPr>
              <a:t>r</a:t>
            </a:r>
            <a:r>
              <a:rPr sz="1400" spc="-30" dirty="0">
                <a:solidFill>
                  <a:srgbClr val="EECE1A"/>
                </a:solidFill>
                <a:latin typeface="Tahoma"/>
                <a:cs typeface="Tahoma"/>
              </a:rPr>
              <a:t>a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ECE1A"/>
                </a:solidFill>
                <a:latin typeface="Tahoma"/>
                <a:cs typeface="Tahoma"/>
              </a:rPr>
              <a:t>cada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EECE1A"/>
                </a:solidFill>
                <a:latin typeface="Tahoma"/>
                <a:cs typeface="Tahoma"/>
              </a:rPr>
              <a:t>v</a:t>
            </a:r>
            <a:r>
              <a:rPr sz="1400" spc="5" dirty="0">
                <a:solidFill>
                  <a:srgbClr val="EECE1A"/>
                </a:solidFill>
                <a:latin typeface="Tahoma"/>
                <a:cs typeface="Tahoma"/>
              </a:rPr>
              <a:t>ersão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13312" y="3166837"/>
            <a:ext cx="1781175" cy="472440"/>
            <a:chOff x="5413312" y="3166837"/>
            <a:chExt cx="1781175" cy="472440"/>
          </a:xfrm>
        </p:grpSpPr>
        <p:sp>
          <p:nvSpPr>
            <p:cNvPr id="17" name="object 17"/>
            <p:cNvSpPr/>
            <p:nvPr/>
          </p:nvSpPr>
          <p:spPr>
            <a:xfrm>
              <a:off x="5418075" y="3171600"/>
              <a:ext cx="1729739" cy="447675"/>
            </a:xfrm>
            <a:custGeom>
              <a:avLst/>
              <a:gdLst/>
              <a:ahLst/>
              <a:cxnLst/>
              <a:rect l="l" t="t" r="r" b="b"/>
              <a:pathLst>
                <a:path w="1729740" h="447675">
                  <a:moveTo>
                    <a:pt x="0" y="0"/>
                  </a:moveTo>
                  <a:lnTo>
                    <a:pt x="1729673" y="447679"/>
                  </a:lnTo>
                </a:path>
              </a:pathLst>
            </a:custGeom>
            <a:ln w="9524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43806" y="360404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461"/>
                  </a:moveTo>
                  <a:lnTo>
                    <a:pt x="7883" y="0"/>
                  </a:lnTo>
                  <a:lnTo>
                    <a:pt x="45788" y="26061"/>
                  </a:lnTo>
                  <a:lnTo>
                    <a:pt x="0" y="30461"/>
                  </a:lnTo>
                  <a:close/>
                </a:path>
              </a:pathLst>
            </a:custGeom>
            <a:solidFill>
              <a:srgbClr val="3C7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43806" y="360404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461"/>
                  </a:moveTo>
                  <a:lnTo>
                    <a:pt x="45788" y="26061"/>
                  </a:lnTo>
                  <a:lnTo>
                    <a:pt x="7883" y="0"/>
                  </a:lnTo>
                  <a:lnTo>
                    <a:pt x="0" y="30461"/>
                  </a:lnTo>
                  <a:close/>
                </a:path>
              </a:pathLst>
            </a:custGeom>
            <a:ln w="9524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789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2C7A5"/>
                </a:solidFill>
                <a:latin typeface="Verdana"/>
                <a:cs typeface="Verdana"/>
              </a:rPr>
              <a:t>|</a:t>
            </a:r>
            <a:r>
              <a:rPr sz="2400" spc="-215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áticas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7825" y="2175224"/>
            <a:ext cx="2647950" cy="2533650"/>
            <a:chOff x="357825" y="2175224"/>
            <a:chExt cx="2647950" cy="2533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825" y="2175224"/>
              <a:ext cx="2647949" cy="25336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71349" y="2817199"/>
              <a:ext cx="128270" cy="619125"/>
            </a:xfrm>
            <a:custGeom>
              <a:avLst/>
              <a:gdLst/>
              <a:ahLst/>
              <a:cxnLst/>
              <a:rect l="l" t="t" r="r" b="b"/>
              <a:pathLst>
                <a:path w="128269" h="619125">
                  <a:moveTo>
                    <a:pt x="0" y="0"/>
                  </a:moveTo>
                  <a:lnTo>
                    <a:pt x="49862" y="838"/>
                  </a:lnTo>
                  <a:lnTo>
                    <a:pt x="90580" y="3126"/>
                  </a:lnTo>
                  <a:lnTo>
                    <a:pt x="118033" y="6519"/>
                  </a:lnTo>
                  <a:lnTo>
                    <a:pt x="128099" y="10674"/>
                  </a:lnTo>
                  <a:lnTo>
                    <a:pt x="128099" y="608225"/>
                  </a:lnTo>
                  <a:lnTo>
                    <a:pt x="118033" y="612380"/>
                  </a:lnTo>
                  <a:lnTo>
                    <a:pt x="90580" y="615773"/>
                  </a:lnTo>
                  <a:lnTo>
                    <a:pt x="49862" y="618061"/>
                  </a:lnTo>
                  <a:lnTo>
                    <a:pt x="0" y="618899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147412" y="1169150"/>
            <a:ext cx="3639185" cy="3531235"/>
            <a:chOff x="5147412" y="1169150"/>
            <a:chExt cx="3639185" cy="35312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675" y="1169150"/>
              <a:ext cx="2042509" cy="35308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693450" y="2577750"/>
              <a:ext cx="128270" cy="1707514"/>
            </a:xfrm>
            <a:custGeom>
              <a:avLst/>
              <a:gdLst/>
              <a:ahLst/>
              <a:cxnLst/>
              <a:rect l="l" t="t" r="r" b="b"/>
              <a:pathLst>
                <a:path w="128270" h="1707514">
                  <a:moveTo>
                    <a:pt x="128099" y="1707299"/>
                  </a:moveTo>
                  <a:lnTo>
                    <a:pt x="78237" y="1706461"/>
                  </a:lnTo>
                  <a:lnTo>
                    <a:pt x="37519" y="1704173"/>
                  </a:lnTo>
                  <a:lnTo>
                    <a:pt x="10066" y="1700780"/>
                  </a:lnTo>
                  <a:lnTo>
                    <a:pt x="0" y="1696625"/>
                  </a:lnTo>
                  <a:lnTo>
                    <a:pt x="0" y="10674"/>
                  </a:lnTo>
                  <a:lnTo>
                    <a:pt x="37519" y="3126"/>
                  </a:lnTo>
                  <a:lnTo>
                    <a:pt x="79078" y="812"/>
                  </a:lnTo>
                  <a:lnTo>
                    <a:pt x="102992" y="206"/>
                  </a:lnTo>
                  <a:lnTo>
                    <a:pt x="128099" y="0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52175" y="2817200"/>
              <a:ext cx="1488440" cy="593090"/>
            </a:xfrm>
            <a:custGeom>
              <a:avLst/>
              <a:gdLst/>
              <a:ahLst/>
              <a:cxnLst/>
              <a:rect l="l" t="t" r="r" b="b"/>
              <a:pathLst>
                <a:path w="1488440" h="593089">
                  <a:moveTo>
                    <a:pt x="0" y="0"/>
                  </a:moveTo>
                  <a:lnTo>
                    <a:pt x="1488308" y="592947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34660" y="3395532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45978" y="30613"/>
                  </a:moveTo>
                  <a:lnTo>
                    <a:pt x="0" y="29231"/>
                  </a:lnTo>
                  <a:lnTo>
                    <a:pt x="11646" y="0"/>
                  </a:lnTo>
                  <a:lnTo>
                    <a:pt x="45978" y="30613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34660" y="3395532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29231"/>
                  </a:moveTo>
                  <a:lnTo>
                    <a:pt x="45978" y="30613"/>
                  </a:lnTo>
                  <a:lnTo>
                    <a:pt x="11646" y="0"/>
                  </a:lnTo>
                  <a:lnTo>
                    <a:pt x="0" y="29231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91333" y="3212688"/>
            <a:ext cx="194437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080" marR="5080" indent="-120014">
              <a:lnSpc>
                <a:spcPts val="1650"/>
              </a:lnSpc>
              <a:spcBef>
                <a:spcPts val="180"/>
              </a:spcBef>
            </a:pPr>
            <a:r>
              <a:rPr sz="1400" spc="45" dirty="0">
                <a:solidFill>
                  <a:srgbClr val="EECE1A"/>
                </a:solidFill>
                <a:latin typeface="Tahoma"/>
                <a:cs typeface="Tahoma"/>
              </a:rPr>
              <a:t>P</a:t>
            </a:r>
            <a:r>
              <a:rPr sz="1400" spc="15" dirty="0">
                <a:solidFill>
                  <a:srgbClr val="EECE1A"/>
                </a:solidFill>
                <a:latin typeface="Tahoma"/>
                <a:cs typeface="Tahoma"/>
              </a:rPr>
              <a:t>ad</a:t>
            </a:r>
            <a:r>
              <a:rPr sz="1400" spc="-20" dirty="0">
                <a:solidFill>
                  <a:srgbClr val="EECE1A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EECE1A"/>
                </a:solidFill>
                <a:latin typeface="Tahoma"/>
                <a:cs typeface="Tahoma"/>
              </a:rPr>
              <a:t>ão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ECE1A"/>
                </a:solidFill>
                <a:latin typeface="Tahoma"/>
                <a:cs typeface="Tahoma"/>
              </a:rPr>
              <a:t>de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EECE1A"/>
                </a:solidFill>
                <a:latin typeface="Tahoma"/>
                <a:cs typeface="Tahoma"/>
              </a:rPr>
              <a:t>segregação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ECE1A"/>
                </a:solidFill>
                <a:latin typeface="Tahoma"/>
                <a:cs typeface="Tahoma"/>
              </a:rPr>
              <a:t>de  </a:t>
            </a:r>
            <a:r>
              <a:rPr sz="1400" spc="15" dirty="0">
                <a:solidFill>
                  <a:srgbClr val="EECE1A"/>
                </a:solidFill>
                <a:latin typeface="Tahoma"/>
                <a:cs typeface="Tahoma"/>
              </a:rPr>
              <a:t>arqui</a:t>
            </a:r>
            <a:r>
              <a:rPr sz="1400" spc="-5" dirty="0">
                <a:solidFill>
                  <a:srgbClr val="EECE1A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EECE1A"/>
                </a:solidFill>
                <a:latin typeface="Tahoma"/>
                <a:cs typeface="Tahoma"/>
              </a:rPr>
              <a:t>os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ECE1A"/>
                </a:solidFill>
                <a:latin typeface="Tahoma"/>
                <a:cs typeface="Tahoma"/>
              </a:rPr>
              <a:t>dos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EECE1A"/>
                </a:solidFill>
                <a:latin typeface="Tahoma"/>
                <a:cs typeface="Tahoma"/>
              </a:rPr>
              <a:t>módulos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07545" y="3127678"/>
            <a:ext cx="701040" cy="319405"/>
            <a:chOff x="1707545" y="3127678"/>
            <a:chExt cx="701040" cy="319405"/>
          </a:xfrm>
        </p:grpSpPr>
        <p:sp>
          <p:nvSpPr>
            <p:cNvPr id="14" name="object 14"/>
            <p:cNvSpPr/>
            <p:nvPr/>
          </p:nvSpPr>
          <p:spPr>
            <a:xfrm>
              <a:off x="1751758" y="3150106"/>
              <a:ext cx="652145" cy="292100"/>
            </a:xfrm>
            <a:custGeom>
              <a:avLst/>
              <a:gdLst/>
              <a:ahLst/>
              <a:cxnLst/>
              <a:rect l="l" t="t" r="r" b="b"/>
              <a:pathLst>
                <a:path w="652144" h="292100">
                  <a:moveTo>
                    <a:pt x="651940" y="29194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2308" y="3132440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5" h="32385">
                  <a:moveTo>
                    <a:pt x="33020" y="32024"/>
                  </a:moveTo>
                  <a:lnTo>
                    <a:pt x="0" y="0"/>
                  </a:lnTo>
                  <a:lnTo>
                    <a:pt x="45880" y="3307"/>
                  </a:lnTo>
                  <a:lnTo>
                    <a:pt x="33020" y="32024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12308" y="3132440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5" h="32385">
                  <a:moveTo>
                    <a:pt x="45880" y="3307"/>
                  </a:moveTo>
                  <a:lnTo>
                    <a:pt x="0" y="0"/>
                  </a:lnTo>
                  <a:lnTo>
                    <a:pt x="33020" y="32024"/>
                  </a:lnTo>
                  <a:lnTo>
                    <a:pt x="45880" y="3307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92198" y="2219737"/>
            <a:ext cx="17214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77495" marR="5080" indent="-265430">
              <a:lnSpc>
                <a:spcPts val="1650"/>
              </a:lnSpc>
              <a:spcBef>
                <a:spcPts val="180"/>
              </a:spcBef>
            </a:pPr>
            <a:r>
              <a:rPr sz="1400" spc="35" dirty="0">
                <a:solidFill>
                  <a:srgbClr val="EECE1A"/>
                </a:solidFill>
                <a:latin typeface="Tahoma"/>
                <a:cs typeface="Tahoma"/>
              </a:rPr>
              <a:t>Uso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ECE1A"/>
                </a:solidFill>
                <a:latin typeface="Tahoma"/>
                <a:cs typeface="Tahoma"/>
              </a:rPr>
              <a:t>dos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EECE1A"/>
                </a:solidFill>
                <a:latin typeface="Tahoma"/>
                <a:cs typeface="Tahoma"/>
              </a:rPr>
              <a:t>módulos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EECE1A"/>
                </a:solidFill>
                <a:latin typeface="Tahoma"/>
                <a:cs typeface="Tahoma"/>
              </a:rPr>
              <a:t>pa</a:t>
            </a:r>
            <a:r>
              <a:rPr sz="1400" spc="-25" dirty="0">
                <a:solidFill>
                  <a:srgbClr val="EECE1A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EECE1A"/>
                </a:solidFill>
                <a:latin typeface="Tahoma"/>
                <a:cs typeface="Tahoma"/>
              </a:rPr>
              <a:t>a  </a:t>
            </a:r>
            <a:r>
              <a:rPr sz="1400" spc="10" dirty="0">
                <a:solidFill>
                  <a:srgbClr val="EECE1A"/>
                </a:solidFill>
                <a:latin typeface="Tahoma"/>
                <a:cs typeface="Tahoma"/>
              </a:rPr>
              <a:t>compor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EECE1A"/>
                </a:solidFill>
                <a:latin typeface="Tahoma"/>
                <a:cs typeface="Tahoma"/>
              </a:rPr>
              <a:t>a</a:t>
            </a:r>
            <a:r>
              <a:rPr sz="1400" spc="-1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EECE1A"/>
                </a:solidFill>
                <a:latin typeface="Tahoma"/>
                <a:cs typeface="Tahoma"/>
              </a:rPr>
              <a:t>stack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6400" y="0"/>
            <a:ext cx="4737735" cy="5143500"/>
            <a:chOff x="4406400" y="0"/>
            <a:chExt cx="4737735" cy="5143500"/>
          </a:xfrm>
        </p:grpSpPr>
        <p:sp>
          <p:nvSpPr>
            <p:cNvPr id="3" name="object 3"/>
            <p:cNvSpPr/>
            <p:nvPr/>
          </p:nvSpPr>
          <p:spPr>
            <a:xfrm>
              <a:off x="4406392" y="0"/>
              <a:ext cx="4737735" cy="4734560"/>
            </a:xfrm>
            <a:custGeom>
              <a:avLst/>
              <a:gdLst/>
              <a:ahLst/>
              <a:cxnLst/>
              <a:rect l="l" t="t" r="r" b="b"/>
              <a:pathLst>
                <a:path w="4737734" h="4734560">
                  <a:moveTo>
                    <a:pt x="4737608" y="2341867"/>
                  </a:moveTo>
                  <a:lnTo>
                    <a:pt x="4727130" y="2331402"/>
                  </a:lnTo>
                  <a:lnTo>
                    <a:pt x="4727130" y="0"/>
                  </a:lnTo>
                  <a:lnTo>
                    <a:pt x="2393962" y="0"/>
                  </a:lnTo>
                  <a:lnTo>
                    <a:pt x="440423" y="0"/>
                  </a:lnTo>
                  <a:lnTo>
                    <a:pt x="0" y="0"/>
                  </a:lnTo>
                  <a:lnTo>
                    <a:pt x="4737608" y="4734001"/>
                  </a:lnTo>
                  <a:lnTo>
                    <a:pt x="4737608" y="2341867"/>
                  </a:lnTo>
                  <a:close/>
                </a:path>
              </a:pathLst>
            </a:custGeom>
            <a:solidFill>
              <a:srgbClr val="FFFFFF">
                <a:alpha val="3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18391" y="1236471"/>
              <a:ext cx="1866264" cy="2249805"/>
            </a:xfrm>
            <a:custGeom>
              <a:avLst/>
              <a:gdLst/>
              <a:ahLst/>
              <a:cxnLst/>
              <a:rect l="l" t="t" r="r" b="b"/>
              <a:pathLst>
                <a:path w="1866265" h="2249804">
                  <a:moveTo>
                    <a:pt x="808799" y="808799"/>
                  </a:moveTo>
                  <a:lnTo>
                    <a:pt x="0" y="0"/>
                  </a:lnTo>
                  <a:lnTo>
                    <a:pt x="0" y="404406"/>
                  </a:lnTo>
                  <a:lnTo>
                    <a:pt x="404406" y="808799"/>
                  </a:lnTo>
                  <a:lnTo>
                    <a:pt x="808799" y="808799"/>
                  </a:lnTo>
                  <a:close/>
                </a:path>
                <a:path w="1866265" h="2249804">
                  <a:moveTo>
                    <a:pt x="1040257" y="611886"/>
                  </a:moveTo>
                  <a:lnTo>
                    <a:pt x="635863" y="207492"/>
                  </a:lnTo>
                  <a:lnTo>
                    <a:pt x="231457" y="207492"/>
                  </a:lnTo>
                  <a:lnTo>
                    <a:pt x="1040257" y="1016292"/>
                  </a:lnTo>
                  <a:lnTo>
                    <a:pt x="1040257" y="611886"/>
                  </a:lnTo>
                  <a:close/>
                </a:path>
                <a:path w="1866265" h="2249804">
                  <a:moveTo>
                    <a:pt x="1177480" y="2041804"/>
                  </a:moveTo>
                  <a:lnTo>
                    <a:pt x="368681" y="1233004"/>
                  </a:lnTo>
                  <a:lnTo>
                    <a:pt x="368681" y="1637398"/>
                  </a:lnTo>
                  <a:lnTo>
                    <a:pt x="773087" y="2041804"/>
                  </a:lnTo>
                  <a:lnTo>
                    <a:pt x="1177480" y="2041804"/>
                  </a:lnTo>
                  <a:close/>
                </a:path>
                <a:path w="1866265" h="2249804">
                  <a:moveTo>
                    <a:pt x="1412519" y="1844890"/>
                  </a:moveTo>
                  <a:lnTo>
                    <a:pt x="1008113" y="1440484"/>
                  </a:lnTo>
                  <a:lnTo>
                    <a:pt x="603719" y="1440484"/>
                  </a:lnTo>
                  <a:lnTo>
                    <a:pt x="1412519" y="2249284"/>
                  </a:lnTo>
                  <a:lnTo>
                    <a:pt x="1412519" y="1844890"/>
                  </a:lnTo>
                  <a:close/>
                </a:path>
                <a:path w="1866265" h="2249804">
                  <a:moveTo>
                    <a:pt x="1865744" y="1434350"/>
                  </a:moveTo>
                  <a:lnTo>
                    <a:pt x="1056944" y="625551"/>
                  </a:lnTo>
                  <a:lnTo>
                    <a:pt x="1056944" y="1029957"/>
                  </a:lnTo>
                  <a:lnTo>
                    <a:pt x="1461338" y="1434350"/>
                  </a:lnTo>
                  <a:lnTo>
                    <a:pt x="1865744" y="1434350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8099" y="2069505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1137" y="2477820"/>
              <a:ext cx="2092960" cy="1640205"/>
            </a:xfrm>
            <a:custGeom>
              <a:avLst/>
              <a:gdLst/>
              <a:ahLst/>
              <a:cxnLst/>
              <a:rect l="l" t="t" r="r" b="b"/>
              <a:pathLst>
                <a:path w="2092959" h="16402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w="2092959" h="1640204">
                  <a:moveTo>
                    <a:pt x="995260" y="1426006"/>
                  </a:moveTo>
                  <a:lnTo>
                    <a:pt x="186461" y="617194"/>
                  </a:lnTo>
                  <a:lnTo>
                    <a:pt x="186461" y="1021600"/>
                  </a:lnTo>
                  <a:lnTo>
                    <a:pt x="590854" y="1426006"/>
                  </a:lnTo>
                  <a:lnTo>
                    <a:pt x="995260" y="1426006"/>
                  </a:lnTo>
                  <a:close/>
                </a:path>
                <a:path w="2092959" h="1640204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  <a:path w="2092959" h="1640204">
                  <a:moveTo>
                    <a:pt x="1912924" y="619544"/>
                  </a:moveTo>
                  <a:lnTo>
                    <a:pt x="1508518" y="215150"/>
                  </a:lnTo>
                  <a:lnTo>
                    <a:pt x="1104125" y="215150"/>
                  </a:lnTo>
                  <a:lnTo>
                    <a:pt x="1912924" y="1023950"/>
                  </a:lnTo>
                  <a:lnTo>
                    <a:pt x="1912924" y="619544"/>
                  </a:lnTo>
                  <a:close/>
                </a:path>
                <a:path w="2092959" h="1640204">
                  <a:moveTo>
                    <a:pt x="2092744" y="1235341"/>
                  </a:moveTo>
                  <a:lnTo>
                    <a:pt x="1688338" y="830935"/>
                  </a:lnTo>
                  <a:lnTo>
                    <a:pt x="1283944" y="830935"/>
                  </a:lnTo>
                  <a:lnTo>
                    <a:pt x="2092744" y="1639735"/>
                  </a:lnTo>
                  <a:lnTo>
                    <a:pt x="2092744" y="123534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7414" y="371080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2444" y="3718483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8799" y="604215"/>
                  </a:moveTo>
                  <a:lnTo>
                    <a:pt x="404393" y="199821"/>
                  </a:lnTo>
                  <a:lnTo>
                    <a:pt x="0" y="199821"/>
                  </a:lnTo>
                  <a:lnTo>
                    <a:pt x="808799" y="1008621"/>
                  </a:lnTo>
                  <a:lnTo>
                    <a:pt x="808799" y="604215"/>
                  </a:lnTo>
                  <a:close/>
                </a:path>
                <a:path w="1681479" h="142493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w="1681479" h="1424939">
                  <a:moveTo>
                    <a:pt x="1634642" y="1424584"/>
                  </a:moveTo>
                  <a:lnTo>
                    <a:pt x="825842" y="615784"/>
                  </a:lnTo>
                  <a:lnTo>
                    <a:pt x="825842" y="1020191"/>
                  </a:lnTo>
                  <a:lnTo>
                    <a:pt x="1230236" y="1424584"/>
                  </a:lnTo>
                  <a:lnTo>
                    <a:pt x="1634642" y="1424584"/>
                  </a:lnTo>
                  <a:close/>
                </a:path>
                <a:path w="1681479" h="1424939">
                  <a:moveTo>
                    <a:pt x="1680883" y="611886"/>
                  </a:moveTo>
                  <a:lnTo>
                    <a:pt x="1276477" y="207479"/>
                  </a:lnTo>
                  <a:lnTo>
                    <a:pt x="872083" y="207479"/>
                  </a:lnTo>
                  <a:lnTo>
                    <a:pt x="1680883" y="1016279"/>
                  </a:lnTo>
                  <a:lnTo>
                    <a:pt x="1680883" y="611886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6875" y="2171801"/>
            <a:ext cx="402907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800" spc="125" dirty="0">
                <a:solidFill>
                  <a:srgbClr val="FFFFFF"/>
                </a:solidFill>
                <a:latin typeface="Verdana"/>
                <a:cs typeface="Verdana"/>
              </a:rPr>
              <a:t>Uma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2800" spc="-1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int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oduçã</a:t>
            </a:r>
            <a:r>
              <a:rPr sz="2800" spc="40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90" dirty="0">
                <a:solidFill>
                  <a:srgbClr val="82C7A5"/>
                </a:solidFill>
                <a:latin typeface="Verdana"/>
                <a:cs typeface="Verdana"/>
              </a:rPr>
              <a:t>d</a:t>
            </a:r>
            <a:r>
              <a:rPr sz="2800" spc="55" dirty="0">
                <a:solidFill>
                  <a:srgbClr val="82C7A5"/>
                </a:solidFill>
                <a:latin typeface="Verdana"/>
                <a:cs typeface="Verdana"/>
              </a:rPr>
              <a:t>e</a:t>
            </a:r>
            <a:r>
              <a:rPr sz="2800" spc="-180" dirty="0">
                <a:solidFill>
                  <a:srgbClr val="82C7A5"/>
                </a:solidFill>
                <a:latin typeface="Verdana"/>
                <a:cs typeface="Verdana"/>
              </a:rPr>
              <a:t>v</a:t>
            </a:r>
            <a:r>
              <a:rPr sz="2800" spc="40" dirty="0">
                <a:solidFill>
                  <a:srgbClr val="82C7A5"/>
                </a:solidFill>
                <a:latin typeface="Verdana"/>
                <a:cs typeface="Verdana"/>
              </a:rPr>
              <a:t>ops</a:t>
            </a:r>
            <a:r>
              <a:rPr sz="2800" spc="-254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152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oblema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1603490"/>
            <a:ext cx="6470015" cy="1368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Idealmente,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instâncias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EC2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deveriam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viver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tanto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quanto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versão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estão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rodando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95" dirty="0">
                <a:solidFill>
                  <a:srgbClr val="FFFFFF"/>
                </a:solidFill>
                <a:latin typeface="Cambria"/>
                <a:cs typeface="Cambria"/>
              </a:rPr>
              <a:t>⎼</a:t>
            </a:r>
            <a:r>
              <a:rPr sz="13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quando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não,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até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menos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isso.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Mas...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Criar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Tahoma"/>
                <a:cs typeface="Tahoma"/>
              </a:rPr>
              <a:t>AMI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Windows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saco;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Fazer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isso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cada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va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ersão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software,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deuzulivre!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Atualizar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das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máquinas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f%d@.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4404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Soluçã</a:t>
            </a:r>
            <a:r>
              <a:rPr sz="2400" spc="-270" dirty="0">
                <a:solidFill>
                  <a:srgbClr val="FFFFFF"/>
                </a:solidFill>
                <a:latin typeface="Verdana"/>
                <a:cs typeface="Verdana"/>
              </a:rPr>
              <a:t>o: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ast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ood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9433" y="1603490"/>
            <a:ext cx="6626225" cy="1397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Ter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repositório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versões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algum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lugar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95" dirty="0">
                <a:solidFill>
                  <a:srgbClr val="FFFFFF"/>
                </a:solidFill>
                <a:latin typeface="Cambria"/>
                <a:cs typeface="Cambria"/>
              </a:rPr>
              <a:t>⎼</a:t>
            </a:r>
            <a:r>
              <a:rPr sz="13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i="1" spc="-140" dirty="0">
                <a:solidFill>
                  <a:srgbClr val="FFFFFF"/>
                </a:solidFill>
                <a:latin typeface="Trebuchet MS"/>
                <a:cs typeface="Trebuchet MS"/>
              </a:rPr>
              <a:t>e.g.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S3,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git,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nuget;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Ter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catálogo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deﬁna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versão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atual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cada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95" dirty="0">
                <a:solidFill>
                  <a:srgbClr val="FFFFFF"/>
                </a:solidFill>
                <a:latin typeface="Cambria"/>
                <a:cs typeface="Cambria"/>
              </a:rPr>
              <a:t>⎼</a:t>
            </a:r>
            <a:r>
              <a:rPr sz="13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i="1" spc="-140" dirty="0">
                <a:solidFill>
                  <a:srgbClr val="FFFFFF"/>
                </a:solidFill>
                <a:latin typeface="Trebuchet MS"/>
                <a:cs typeface="Trebuchet MS"/>
              </a:rPr>
              <a:t>e.g.</a:t>
            </a:r>
            <a:r>
              <a:rPr sz="1300" i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arquivo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json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S3;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Criar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Tahoma"/>
                <a:cs typeface="Tahoma"/>
              </a:rPr>
              <a:t>AMI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base,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conﬁgurações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softwares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adicionais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95" dirty="0">
                <a:solidFill>
                  <a:srgbClr val="FFFFFF"/>
                </a:solidFill>
                <a:latin typeface="Cambria"/>
                <a:cs typeface="Cambria"/>
              </a:rPr>
              <a:t>⎼</a:t>
            </a:r>
            <a:r>
              <a:rPr sz="13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i="1" spc="-140" dirty="0">
                <a:solidFill>
                  <a:srgbClr val="FFFFFF"/>
                </a:solidFill>
                <a:latin typeface="Trebuchet MS"/>
                <a:cs typeface="Trebuchet MS"/>
              </a:rPr>
              <a:t>e.g.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wk,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ipp-printer;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Criar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script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que,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criação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EC2,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faça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setup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versão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baixou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repositório;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partir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daí,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toda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nova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EC2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nasce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versão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desejada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software;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Torna-se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possível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atualizar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versão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das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EC2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auto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scaling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“increase”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MS PGothic"/>
                <a:cs typeface="MS PGothic"/>
              </a:rPr>
              <a:t>⇨</a:t>
            </a:r>
            <a:r>
              <a:rPr sz="1300" spc="-155" dirty="0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“decrease”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400" y="3529024"/>
            <a:ext cx="5953760" cy="1166495"/>
          </a:xfrm>
          <a:prstGeom prst="rect">
            <a:avLst/>
          </a:prstGeom>
          <a:solidFill>
            <a:srgbClr val="1B212C"/>
          </a:solidFill>
          <a:ln w="9524">
            <a:solidFill>
              <a:srgbClr val="F15E22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214629" marR="207010" indent="-12065" algn="ctr">
              <a:lnSpc>
                <a:spcPct val="101299"/>
              </a:lnSpc>
            </a:pPr>
            <a:r>
              <a:rPr sz="1800" i="1" spc="-5" dirty="0">
                <a:solidFill>
                  <a:srgbClr val="3C78D8"/>
                </a:solidFill>
                <a:latin typeface="Georgia"/>
                <a:cs typeface="Georgia"/>
              </a:rPr>
              <a:t>“Dois hambúrgueres, alface, queijo, molho especial, </a:t>
            </a:r>
            <a:r>
              <a:rPr sz="1800" i="1" dirty="0">
                <a:solidFill>
                  <a:srgbClr val="3C78D8"/>
                </a:solidFill>
                <a:latin typeface="Georgia"/>
                <a:cs typeface="Georgia"/>
              </a:rPr>
              <a:t> </a:t>
            </a:r>
            <a:r>
              <a:rPr sz="1800" i="1" spc="-5" dirty="0">
                <a:solidFill>
                  <a:srgbClr val="3C78D8"/>
                </a:solidFill>
                <a:latin typeface="Georgia"/>
                <a:cs typeface="Georgia"/>
              </a:rPr>
              <a:t>cebola</a:t>
            </a:r>
            <a:r>
              <a:rPr sz="1800" i="1" dirty="0">
                <a:solidFill>
                  <a:srgbClr val="3C78D8"/>
                </a:solidFill>
                <a:latin typeface="Georgia"/>
                <a:cs typeface="Georgia"/>
              </a:rPr>
              <a:t>,</a:t>
            </a:r>
            <a:r>
              <a:rPr sz="1800" i="1" spc="-5" dirty="0">
                <a:solidFill>
                  <a:srgbClr val="3C78D8"/>
                </a:solidFill>
                <a:latin typeface="Georgia"/>
                <a:cs typeface="Georgia"/>
              </a:rPr>
              <a:t> picle</a:t>
            </a:r>
            <a:r>
              <a:rPr sz="1800" i="1" dirty="0">
                <a:solidFill>
                  <a:srgbClr val="3C78D8"/>
                </a:solidFill>
                <a:latin typeface="Georgia"/>
                <a:cs typeface="Georgia"/>
              </a:rPr>
              <a:t>s</a:t>
            </a:r>
            <a:r>
              <a:rPr sz="1800" i="1" spc="-5" dirty="0">
                <a:solidFill>
                  <a:srgbClr val="3C78D8"/>
                </a:solidFill>
                <a:latin typeface="Georgia"/>
                <a:cs typeface="Georgia"/>
              </a:rPr>
              <a:t> nu</a:t>
            </a:r>
            <a:r>
              <a:rPr sz="1800" i="1" dirty="0">
                <a:solidFill>
                  <a:srgbClr val="3C78D8"/>
                </a:solidFill>
                <a:latin typeface="Georgia"/>
                <a:cs typeface="Georgia"/>
              </a:rPr>
              <a:t>m</a:t>
            </a:r>
            <a:r>
              <a:rPr sz="1800" i="1" spc="-5" dirty="0">
                <a:solidFill>
                  <a:srgbClr val="3C78D8"/>
                </a:solidFill>
                <a:latin typeface="Georgia"/>
                <a:cs typeface="Georgia"/>
              </a:rPr>
              <a:t> pã</a:t>
            </a:r>
            <a:r>
              <a:rPr sz="1800" i="1" dirty="0">
                <a:solidFill>
                  <a:srgbClr val="3C78D8"/>
                </a:solidFill>
                <a:latin typeface="Georgia"/>
                <a:cs typeface="Georgia"/>
              </a:rPr>
              <a:t>o</a:t>
            </a:r>
            <a:r>
              <a:rPr sz="1800" i="1" spc="-5" dirty="0">
                <a:solidFill>
                  <a:srgbClr val="3C78D8"/>
                </a:solidFill>
                <a:latin typeface="Georgia"/>
                <a:cs typeface="Georgia"/>
              </a:rPr>
              <a:t> co</a:t>
            </a:r>
            <a:r>
              <a:rPr sz="1800" i="1" dirty="0">
                <a:solidFill>
                  <a:srgbClr val="3C78D8"/>
                </a:solidFill>
                <a:latin typeface="Georgia"/>
                <a:cs typeface="Georgia"/>
              </a:rPr>
              <a:t>m</a:t>
            </a:r>
            <a:r>
              <a:rPr sz="1800" i="1" spc="-5" dirty="0">
                <a:solidFill>
                  <a:srgbClr val="3C78D8"/>
                </a:solidFill>
                <a:latin typeface="Georgia"/>
                <a:cs typeface="Georgia"/>
              </a:rPr>
              <a:t> gergelim.</a:t>
            </a:r>
            <a:r>
              <a:rPr sz="1800" i="1" dirty="0">
                <a:solidFill>
                  <a:srgbClr val="3C78D8"/>
                </a:solidFill>
                <a:latin typeface="Georgia"/>
                <a:cs typeface="Georgia"/>
              </a:rPr>
              <a:t>”</a:t>
            </a:r>
            <a:r>
              <a:rPr sz="1800" i="1" spc="45" dirty="0">
                <a:solidFill>
                  <a:srgbClr val="3C78D8"/>
                </a:solidFill>
                <a:latin typeface="Georgia"/>
                <a:cs typeface="Georgia"/>
              </a:rPr>
              <a:t> </a:t>
            </a:r>
            <a:r>
              <a:rPr sz="1200" spc="-275" dirty="0">
                <a:solidFill>
                  <a:srgbClr val="3C78D8"/>
                </a:solidFill>
                <a:latin typeface="Cambria"/>
                <a:cs typeface="Cambria"/>
              </a:rPr>
              <a:t>⎼</a:t>
            </a:r>
            <a:r>
              <a:rPr sz="1200" spc="-35" dirty="0">
                <a:solidFill>
                  <a:srgbClr val="3C78D8"/>
                </a:solidFill>
                <a:latin typeface="Cambria"/>
                <a:cs typeface="Cambria"/>
              </a:rPr>
              <a:t> </a:t>
            </a:r>
            <a:r>
              <a:rPr sz="1200" spc="-15" dirty="0">
                <a:solidFill>
                  <a:srgbClr val="3C78D8"/>
                </a:solidFill>
                <a:latin typeface="Tahoma"/>
                <a:cs typeface="Tahoma"/>
              </a:rPr>
              <a:t>na</a:t>
            </a:r>
            <a:r>
              <a:rPr sz="1200" spc="-145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3C78D8"/>
                </a:solidFill>
                <a:latin typeface="Tahoma"/>
                <a:cs typeface="Tahoma"/>
              </a:rPr>
              <a:t>medida</a:t>
            </a:r>
            <a:r>
              <a:rPr sz="1200" spc="-145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3C78D8"/>
                </a:solidFill>
                <a:latin typeface="Tahoma"/>
                <a:cs typeface="Tahoma"/>
              </a:rPr>
              <a:t>do</a:t>
            </a:r>
            <a:r>
              <a:rPr sz="1200" spc="-145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3C78D8"/>
                </a:solidFill>
                <a:latin typeface="Tahoma"/>
                <a:cs typeface="Tahoma"/>
              </a:rPr>
              <a:t>possí</a:t>
            </a:r>
            <a:r>
              <a:rPr sz="1200" spc="-10" dirty="0">
                <a:solidFill>
                  <a:srgbClr val="3C78D8"/>
                </a:solidFill>
                <a:latin typeface="Tahoma"/>
                <a:cs typeface="Tahoma"/>
              </a:rPr>
              <a:t>v</a:t>
            </a:r>
            <a:r>
              <a:rPr sz="1200" spc="-30" dirty="0">
                <a:solidFill>
                  <a:srgbClr val="3C78D8"/>
                </a:solidFill>
                <a:latin typeface="Tahoma"/>
                <a:cs typeface="Tahoma"/>
              </a:rPr>
              <a:t>el,  </a:t>
            </a:r>
            <a:r>
              <a:rPr sz="1200" dirty="0">
                <a:solidFill>
                  <a:srgbClr val="3C78D8"/>
                </a:solidFill>
                <a:latin typeface="Tahoma"/>
                <a:cs typeface="Tahoma"/>
              </a:rPr>
              <a:t>montados</a:t>
            </a:r>
            <a:r>
              <a:rPr sz="1200" spc="-145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3C78D8"/>
                </a:solidFill>
                <a:latin typeface="Tahoma"/>
                <a:cs typeface="Tahoma"/>
              </a:rPr>
              <a:t>por</a:t>
            </a:r>
            <a:r>
              <a:rPr sz="1200" spc="-145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15E22"/>
                </a:solidFill>
                <a:latin typeface="Tahoma"/>
                <a:cs typeface="Tahoma"/>
              </a:rPr>
              <a:t>scripts</a:t>
            </a:r>
            <a:r>
              <a:rPr sz="1200" spc="-140" dirty="0">
                <a:solidFill>
                  <a:srgbClr val="F15E22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3C78D8"/>
                </a:solidFill>
                <a:latin typeface="Tahoma"/>
                <a:cs typeface="Tahoma"/>
              </a:rPr>
              <a:t>que</a:t>
            </a:r>
            <a:r>
              <a:rPr sz="1200" spc="-145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3C78D8"/>
                </a:solidFill>
                <a:latin typeface="Tahoma"/>
                <a:cs typeface="Tahoma"/>
              </a:rPr>
              <a:t>vão</a:t>
            </a:r>
            <a:r>
              <a:rPr sz="1200" spc="-140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3C78D8"/>
                </a:solidFill>
                <a:latin typeface="Tahoma"/>
                <a:cs typeface="Tahoma"/>
              </a:rPr>
              <a:t>fazer</a:t>
            </a:r>
            <a:r>
              <a:rPr sz="1200" spc="-145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15E22"/>
                </a:solidFill>
                <a:latin typeface="Tahoma"/>
                <a:cs typeface="Tahoma"/>
              </a:rPr>
              <a:t>sempre</a:t>
            </a:r>
            <a:r>
              <a:rPr sz="1200" spc="-140" dirty="0">
                <a:solidFill>
                  <a:srgbClr val="F15E22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15E22"/>
                </a:solidFill>
                <a:latin typeface="Tahoma"/>
                <a:cs typeface="Tahoma"/>
              </a:rPr>
              <a:t>a</a:t>
            </a:r>
            <a:r>
              <a:rPr sz="1200" spc="-145" dirty="0">
                <a:solidFill>
                  <a:srgbClr val="F15E22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15E22"/>
                </a:solidFill>
                <a:latin typeface="Tahoma"/>
                <a:cs typeface="Tahoma"/>
              </a:rPr>
              <a:t>mesma</a:t>
            </a:r>
            <a:r>
              <a:rPr sz="1200" spc="-140" dirty="0">
                <a:solidFill>
                  <a:srgbClr val="F15E22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15E22"/>
                </a:solidFill>
                <a:latin typeface="Tahoma"/>
                <a:cs typeface="Tahoma"/>
              </a:rPr>
              <a:t>coisa</a:t>
            </a:r>
            <a:r>
              <a:rPr sz="1200" spc="-20" dirty="0">
                <a:solidFill>
                  <a:srgbClr val="3C78D8"/>
                </a:solidFill>
                <a:latin typeface="Tahoma"/>
                <a:cs typeface="Tahoma"/>
              </a:rPr>
              <a:t>,</a:t>
            </a:r>
            <a:r>
              <a:rPr sz="1200" spc="-145" dirty="0">
                <a:solidFill>
                  <a:srgbClr val="3C78D8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15E22"/>
                </a:solidFill>
                <a:latin typeface="Tahoma"/>
                <a:cs typeface="Tahoma"/>
              </a:rPr>
              <a:t>sempre</a:t>
            </a:r>
            <a:r>
              <a:rPr sz="1200" spc="-145" dirty="0">
                <a:solidFill>
                  <a:srgbClr val="F15E22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15E22"/>
                </a:solidFill>
                <a:latin typeface="Tahoma"/>
                <a:cs typeface="Tahoma"/>
              </a:rPr>
              <a:t>do</a:t>
            </a:r>
            <a:r>
              <a:rPr sz="1200" spc="-140" dirty="0">
                <a:solidFill>
                  <a:srgbClr val="F15E22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15E22"/>
                </a:solidFill>
                <a:latin typeface="Tahoma"/>
                <a:cs typeface="Tahoma"/>
              </a:rPr>
              <a:t>mesmo</a:t>
            </a:r>
            <a:r>
              <a:rPr sz="1200" spc="-145" dirty="0">
                <a:solidFill>
                  <a:srgbClr val="F15E22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15E22"/>
                </a:solidFill>
                <a:latin typeface="Tahoma"/>
                <a:cs typeface="Tahoma"/>
              </a:rPr>
              <a:t>jeito</a:t>
            </a:r>
            <a:r>
              <a:rPr sz="1200" spc="-10" dirty="0">
                <a:solidFill>
                  <a:srgbClr val="3C78D8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6400" y="0"/>
            <a:ext cx="4737735" cy="5143500"/>
            <a:chOff x="4406400" y="0"/>
            <a:chExt cx="4737735" cy="5143500"/>
          </a:xfrm>
        </p:grpSpPr>
        <p:sp>
          <p:nvSpPr>
            <p:cNvPr id="3" name="object 3"/>
            <p:cNvSpPr/>
            <p:nvPr/>
          </p:nvSpPr>
          <p:spPr>
            <a:xfrm>
              <a:off x="4406392" y="0"/>
              <a:ext cx="4737735" cy="4734560"/>
            </a:xfrm>
            <a:custGeom>
              <a:avLst/>
              <a:gdLst/>
              <a:ahLst/>
              <a:cxnLst/>
              <a:rect l="l" t="t" r="r" b="b"/>
              <a:pathLst>
                <a:path w="4737734" h="4734560">
                  <a:moveTo>
                    <a:pt x="4737608" y="2341867"/>
                  </a:moveTo>
                  <a:lnTo>
                    <a:pt x="4727130" y="2331402"/>
                  </a:lnTo>
                  <a:lnTo>
                    <a:pt x="4727130" y="0"/>
                  </a:lnTo>
                  <a:lnTo>
                    <a:pt x="2393962" y="0"/>
                  </a:lnTo>
                  <a:lnTo>
                    <a:pt x="440423" y="0"/>
                  </a:lnTo>
                  <a:lnTo>
                    <a:pt x="0" y="0"/>
                  </a:lnTo>
                  <a:lnTo>
                    <a:pt x="4737608" y="4734001"/>
                  </a:lnTo>
                  <a:lnTo>
                    <a:pt x="4737608" y="2341867"/>
                  </a:lnTo>
                  <a:close/>
                </a:path>
              </a:pathLst>
            </a:custGeom>
            <a:solidFill>
              <a:srgbClr val="FFFFFF">
                <a:alpha val="3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18391" y="1236471"/>
              <a:ext cx="1866264" cy="2249805"/>
            </a:xfrm>
            <a:custGeom>
              <a:avLst/>
              <a:gdLst/>
              <a:ahLst/>
              <a:cxnLst/>
              <a:rect l="l" t="t" r="r" b="b"/>
              <a:pathLst>
                <a:path w="1866265" h="2249804">
                  <a:moveTo>
                    <a:pt x="808799" y="808799"/>
                  </a:moveTo>
                  <a:lnTo>
                    <a:pt x="0" y="0"/>
                  </a:lnTo>
                  <a:lnTo>
                    <a:pt x="0" y="404406"/>
                  </a:lnTo>
                  <a:lnTo>
                    <a:pt x="404406" y="808799"/>
                  </a:lnTo>
                  <a:lnTo>
                    <a:pt x="808799" y="808799"/>
                  </a:lnTo>
                  <a:close/>
                </a:path>
                <a:path w="1866265" h="2249804">
                  <a:moveTo>
                    <a:pt x="1040257" y="611886"/>
                  </a:moveTo>
                  <a:lnTo>
                    <a:pt x="635863" y="207492"/>
                  </a:lnTo>
                  <a:lnTo>
                    <a:pt x="231457" y="207492"/>
                  </a:lnTo>
                  <a:lnTo>
                    <a:pt x="1040257" y="1016292"/>
                  </a:lnTo>
                  <a:lnTo>
                    <a:pt x="1040257" y="611886"/>
                  </a:lnTo>
                  <a:close/>
                </a:path>
                <a:path w="1866265" h="2249804">
                  <a:moveTo>
                    <a:pt x="1177480" y="2041804"/>
                  </a:moveTo>
                  <a:lnTo>
                    <a:pt x="368681" y="1233004"/>
                  </a:lnTo>
                  <a:lnTo>
                    <a:pt x="368681" y="1637398"/>
                  </a:lnTo>
                  <a:lnTo>
                    <a:pt x="773087" y="2041804"/>
                  </a:lnTo>
                  <a:lnTo>
                    <a:pt x="1177480" y="2041804"/>
                  </a:lnTo>
                  <a:close/>
                </a:path>
                <a:path w="1866265" h="2249804">
                  <a:moveTo>
                    <a:pt x="1412519" y="1844890"/>
                  </a:moveTo>
                  <a:lnTo>
                    <a:pt x="1008113" y="1440484"/>
                  </a:lnTo>
                  <a:lnTo>
                    <a:pt x="603719" y="1440484"/>
                  </a:lnTo>
                  <a:lnTo>
                    <a:pt x="1412519" y="2249284"/>
                  </a:lnTo>
                  <a:lnTo>
                    <a:pt x="1412519" y="1844890"/>
                  </a:lnTo>
                  <a:close/>
                </a:path>
                <a:path w="1866265" h="2249804">
                  <a:moveTo>
                    <a:pt x="1865744" y="1434350"/>
                  </a:moveTo>
                  <a:lnTo>
                    <a:pt x="1056944" y="625551"/>
                  </a:lnTo>
                  <a:lnTo>
                    <a:pt x="1056944" y="1029957"/>
                  </a:lnTo>
                  <a:lnTo>
                    <a:pt x="1461338" y="1434350"/>
                  </a:lnTo>
                  <a:lnTo>
                    <a:pt x="1865744" y="1434350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8099" y="2069505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1137" y="2477820"/>
              <a:ext cx="2092960" cy="1640205"/>
            </a:xfrm>
            <a:custGeom>
              <a:avLst/>
              <a:gdLst/>
              <a:ahLst/>
              <a:cxnLst/>
              <a:rect l="l" t="t" r="r" b="b"/>
              <a:pathLst>
                <a:path w="2092959" h="16402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w="2092959" h="1640204">
                  <a:moveTo>
                    <a:pt x="995260" y="1426006"/>
                  </a:moveTo>
                  <a:lnTo>
                    <a:pt x="186461" y="617194"/>
                  </a:lnTo>
                  <a:lnTo>
                    <a:pt x="186461" y="1021600"/>
                  </a:lnTo>
                  <a:lnTo>
                    <a:pt x="590854" y="1426006"/>
                  </a:lnTo>
                  <a:lnTo>
                    <a:pt x="995260" y="1426006"/>
                  </a:lnTo>
                  <a:close/>
                </a:path>
                <a:path w="2092959" h="1640204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  <a:path w="2092959" h="1640204">
                  <a:moveTo>
                    <a:pt x="1912924" y="619544"/>
                  </a:moveTo>
                  <a:lnTo>
                    <a:pt x="1508518" y="215150"/>
                  </a:lnTo>
                  <a:lnTo>
                    <a:pt x="1104125" y="215150"/>
                  </a:lnTo>
                  <a:lnTo>
                    <a:pt x="1912924" y="1023950"/>
                  </a:lnTo>
                  <a:lnTo>
                    <a:pt x="1912924" y="619544"/>
                  </a:lnTo>
                  <a:close/>
                </a:path>
                <a:path w="2092959" h="1640204">
                  <a:moveTo>
                    <a:pt x="2092744" y="1235341"/>
                  </a:moveTo>
                  <a:lnTo>
                    <a:pt x="1688338" y="830935"/>
                  </a:lnTo>
                  <a:lnTo>
                    <a:pt x="1283944" y="830935"/>
                  </a:lnTo>
                  <a:lnTo>
                    <a:pt x="2092744" y="1639735"/>
                  </a:lnTo>
                  <a:lnTo>
                    <a:pt x="2092744" y="123534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7414" y="371080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2444" y="3718483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8799" y="604215"/>
                  </a:moveTo>
                  <a:lnTo>
                    <a:pt x="404393" y="199821"/>
                  </a:lnTo>
                  <a:lnTo>
                    <a:pt x="0" y="199821"/>
                  </a:lnTo>
                  <a:lnTo>
                    <a:pt x="808799" y="1008621"/>
                  </a:lnTo>
                  <a:lnTo>
                    <a:pt x="808799" y="604215"/>
                  </a:lnTo>
                  <a:close/>
                </a:path>
                <a:path w="1681479" h="142493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w="1681479" h="1424939">
                  <a:moveTo>
                    <a:pt x="1634642" y="1424584"/>
                  </a:moveTo>
                  <a:lnTo>
                    <a:pt x="825842" y="615784"/>
                  </a:lnTo>
                  <a:lnTo>
                    <a:pt x="825842" y="1020191"/>
                  </a:lnTo>
                  <a:lnTo>
                    <a:pt x="1230236" y="1424584"/>
                  </a:lnTo>
                  <a:lnTo>
                    <a:pt x="1634642" y="1424584"/>
                  </a:lnTo>
                  <a:close/>
                </a:path>
                <a:path w="1681479" h="1424939">
                  <a:moveTo>
                    <a:pt x="1680883" y="611886"/>
                  </a:moveTo>
                  <a:lnTo>
                    <a:pt x="1276477" y="207479"/>
                  </a:lnTo>
                  <a:lnTo>
                    <a:pt x="872083" y="207479"/>
                  </a:lnTo>
                  <a:lnTo>
                    <a:pt x="1680883" y="1016279"/>
                  </a:lnTo>
                  <a:lnTo>
                    <a:pt x="1680883" y="611886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6875" y="2386113"/>
            <a:ext cx="3447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Sc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ipt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465" dirty="0">
                <a:solidFill>
                  <a:srgbClr val="FFFFFF"/>
                </a:solidFill>
                <a:latin typeface="Verdana"/>
                <a:cs typeface="Verdana"/>
              </a:rPr>
              <a:t>_</a:t>
            </a:r>
            <a:r>
              <a:rPr sz="2800" spc="3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431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ops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2C7A5"/>
                </a:solidFill>
                <a:latin typeface="Verdana"/>
                <a:cs typeface="Verdana"/>
              </a:rPr>
              <a:t>|</a:t>
            </a:r>
            <a:r>
              <a:rPr sz="2400" spc="-215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sc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ipt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95" dirty="0">
                <a:solidFill>
                  <a:srgbClr val="FFFFFF"/>
                </a:solidFill>
                <a:latin typeface="Verdana"/>
                <a:cs typeface="Verdana"/>
              </a:rPr>
              <a:t>_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7080" y="122712"/>
            <a:ext cx="1833124" cy="35308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787" y="1904812"/>
            <a:ext cx="5677999" cy="1193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9953" y="1631145"/>
            <a:ext cx="51111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u="sng" spc="-10" dirty="0">
                <a:solidFill>
                  <a:srgbClr val="FFFF00"/>
                </a:solidFill>
                <a:uFill>
                  <a:solidFill>
                    <a:srgbClr val="7890CD"/>
                  </a:solidFill>
                </a:u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https://docs.aws.amazon.com/AWSEC2/latest/WindowsGuide/ec2-windows-user-data.html</a:t>
            </a:r>
            <a:endParaRPr sz="1000" dirty="0">
              <a:solidFill>
                <a:srgbClr val="FFFF00"/>
              </a:solidFill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36387" y="3197712"/>
            <a:ext cx="4819599" cy="18230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1633970"/>
            <a:ext cx="417067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Você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incluir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aqui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script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82C7A5"/>
                </a:solidFill>
                <a:latin typeface="Tahoma"/>
                <a:cs typeface="Tahoma"/>
              </a:rPr>
              <a:t>PowerShell</a:t>
            </a:r>
            <a:r>
              <a:rPr sz="1300" spc="-160" dirty="0">
                <a:solidFill>
                  <a:srgbClr val="82C7A5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preciso: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9433" y="2032116"/>
            <a:ext cx="2740660" cy="1625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Criar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usuário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deﬁnir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privilégios;</a:t>
            </a:r>
            <a:endParaRPr sz="1300" dirty="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Criar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reg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ﬁrewall;</a:t>
            </a:r>
            <a:endParaRPr sz="1300" dirty="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Deﬁnir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vari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áv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ambiente;</a:t>
            </a:r>
            <a:endParaRPr sz="1300" dirty="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Fazer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download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ersão;</a:t>
            </a:r>
            <a:endParaRPr sz="1300" dirty="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Instalar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ersão;</a:t>
            </a:r>
            <a:endParaRPr sz="1300" dirty="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Fazer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boot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serviço;</a:t>
            </a:r>
            <a:endParaRPr sz="1300" dirty="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Etc,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etc,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431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ops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2C7A5"/>
                </a:solidFill>
                <a:latin typeface="Verdana"/>
                <a:cs typeface="Verdana"/>
              </a:rPr>
              <a:t>|</a:t>
            </a:r>
            <a:r>
              <a:rPr sz="2400" spc="-215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sc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ipt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95" dirty="0">
                <a:solidFill>
                  <a:srgbClr val="FFFFFF"/>
                </a:solidFill>
                <a:latin typeface="Verdana"/>
                <a:cs typeface="Verdana"/>
              </a:rPr>
              <a:t>_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96812" y="3277425"/>
            <a:ext cx="3838575" cy="1168400"/>
            <a:chOff x="5196812" y="3277425"/>
            <a:chExt cx="3838575" cy="1168400"/>
          </a:xfrm>
        </p:grpSpPr>
        <p:sp>
          <p:nvSpPr>
            <p:cNvPr id="6" name="object 6"/>
            <p:cNvSpPr/>
            <p:nvPr/>
          </p:nvSpPr>
          <p:spPr>
            <a:xfrm>
              <a:off x="5201575" y="3432225"/>
              <a:ext cx="107314" cy="941069"/>
            </a:xfrm>
            <a:custGeom>
              <a:avLst/>
              <a:gdLst/>
              <a:ahLst/>
              <a:cxnLst/>
              <a:rect l="l" t="t" r="r" b="b"/>
              <a:pathLst>
                <a:path w="107314" h="941070">
                  <a:moveTo>
                    <a:pt x="106799" y="940499"/>
                  </a:moveTo>
                  <a:lnTo>
                    <a:pt x="65228" y="939800"/>
                  </a:lnTo>
                  <a:lnTo>
                    <a:pt x="31280" y="937893"/>
                  </a:lnTo>
                  <a:lnTo>
                    <a:pt x="8392" y="935064"/>
                  </a:lnTo>
                  <a:lnTo>
                    <a:pt x="0" y="931600"/>
                  </a:lnTo>
                  <a:lnTo>
                    <a:pt x="0" y="8899"/>
                  </a:lnTo>
                  <a:lnTo>
                    <a:pt x="47547" y="1495"/>
                  </a:lnTo>
                  <a:lnTo>
                    <a:pt x="85867" y="172"/>
                  </a:lnTo>
                  <a:lnTo>
                    <a:pt x="106799" y="0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8375" y="3277425"/>
              <a:ext cx="3726949" cy="11682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7400" y="3507009"/>
              <a:ext cx="2752799" cy="860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403655" y="3496719"/>
            <a:ext cx="127952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placeholder</a:t>
            </a:r>
            <a:r>
              <a:rPr sz="500" spc="-25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for</a:t>
            </a:r>
            <a:r>
              <a:rPr sz="500" spc="-2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your</a:t>
            </a:r>
            <a:r>
              <a:rPr sz="500" spc="-25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secret</a:t>
            </a:r>
            <a:r>
              <a:rPr sz="500" spc="-2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sz="500" spc="-5" dirty="0">
                <a:solidFill>
                  <a:srgbClr val="D9D9D9"/>
                </a:solidFill>
                <a:latin typeface="Consolas"/>
                <a:cs typeface="Consolas"/>
              </a:rPr>
              <a:t>provider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3905" y="4372753"/>
            <a:ext cx="478155" cy="42925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7145" marR="5080" indent="-5080" algn="just">
              <a:lnSpc>
                <a:spcPts val="1050"/>
              </a:lnSpc>
              <a:spcBef>
                <a:spcPts val="160"/>
              </a:spcBef>
            </a:pPr>
            <a:r>
              <a:rPr sz="900" spc="-10" dirty="0">
                <a:solidFill>
                  <a:srgbClr val="EECE1A"/>
                </a:solidFill>
                <a:latin typeface="Tahoma"/>
                <a:cs typeface="Tahoma"/>
              </a:rPr>
              <a:t>Isto</a:t>
            </a:r>
            <a:r>
              <a:rPr sz="900" spc="-11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EECE1A"/>
                </a:solidFill>
                <a:latin typeface="Tahoma"/>
                <a:cs typeface="Tahoma"/>
              </a:rPr>
              <a:t>é</a:t>
            </a:r>
            <a:r>
              <a:rPr sz="900" spc="-11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EECE1A"/>
                </a:solidFill>
                <a:latin typeface="Tahoma"/>
                <a:cs typeface="Tahoma"/>
              </a:rPr>
              <a:t>um  exemplo </a:t>
            </a:r>
            <a:r>
              <a:rPr sz="900" spc="-27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EECE1A"/>
                </a:solidFill>
                <a:latin typeface="Tahoma"/>
                <a:cs typeface="Tahoma"/>
              </a:rPr>
              <a:t>didático!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57987" y="3882004"/>
            <a:ext cx="1002030" cy="1012190"/>
            <a:chOff x="4257987" y="3882004"/>
            <a:chExt cx="1002030" cy="1012190"/>
          </a:xfrm>
        </p:grpSpPr>
        <p:sp>
          <p:nvSpPr>
            <p:cNvPr id="12" name="object 12"/>
            <p:cNvSpPr/>
            <p:nvPr/>
          </p:nvSpPr>
          <p:spPr>
            <a:xfrm>
              <a:off x="4262749" y="3902600"/>
              <a:ext cx="882015" cy="372745"/>
            </a:xfrm>
            <a:custGeom>
              <a:avLst/>
              <a:gdLst/>
              <a:ahLst/>
              <a:cxnLst/>
              <a:rect l="l" t="t" r="r" b="b"/>
              <a:pathLst>
                <a:path w="882014" h="372745">
                  <a:moveTo>
                    <a:pt x="0" y="372299"/>
                  </a:moveTo>
                  <a:lnTo>
                    <a:pt x="0" y="0"/>
                  </a:lnTo>
                  <a:lnTo>
                    <a:pt x="881549" y="0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44299" y="3886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44299" y="3886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63450" y="3902500"/>
              <a:ext cx="291465" cy="986790"/>
            </a:xfrm>
            <a:custGeom>
              <a:avLst/>
              <a:gdLst/>
              <a:ahLst/>
              <a:cxnLst/>
              <a:rect l="l" t="t" r="r" b="b"/>
              <a:pathLst>
                <a:path w="291464" h="986789">
                  <a:moveTo>
                    <a:pt x="291249" y="986399"/>
                  </a:moveTo>
                  <a:lnTo>
                    <a:pt x="0" y="986399"/>
                  </a:lnTo>
                  <a:lnTo>
                    <a:pt x="0" y="0"/>
                  </a:lnTo>
                  <a:lnTo>
                    <a:pt x="180999" y="0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4449" y="3886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4449" y="3886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75600" y="4804953"/>
            <a:ext cx="359282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EECE1A"/>
                </a:solidFill>
                <a:latin typeface="Tahoma"/>
                <a:cs typeface="Tahoma"/>
              </a:rPr>
              <a:t>Idealmente,</a:t>
            </a:r>
            <a:r>
              <a:rPr sz="900" spc="-10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EECE1A"/>
                </a:solidFill>
                <a:latin typeface="Tahoma"/>
                <a:cs typeface="Tahoma"/>
              </a:rPr>
              <a:t>ele</a:t>
            </a:r>
            <a:r>
              <a:rPr sz="9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EECE1A"/>
                </a:solidFill>
                <a:latin typeface="Tahoma"/>
                <a:cs typeface="Tahoma"/>
              </a:rPr>
              <a:t>vai</a:t>
            </a:r>
            <a:r>
              <a:rPr sz="9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EECE1A"/>
                </a:solidFill>
                <a:latin typeface="Tahoma"/>
                <a:cs typeface="Tahoma"/>
              </a:rPr>
              <a:t>estar</a:t>
            </a:r>
            <a:r>
              <a:rPr sz="9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EECE1A"/>
                </a:solidFill>
                <a:latin typeface="Tahoma"/>
                <a:cs typeface="Tahoma"/>
              </a:rPr>
              <a:t>em</a:t>
            </a:r>
            <a:r>
              <a:rPr sz="9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EECE1A"/>
                </a:solidFill>
                <a:latin typeface="Tahoma"/>
                <a:cs typeface="Tahoma"/>
              </a:rPr>
              <a:t>um</a:t>
            </a:r>
            <a:r>
              <a:rPr sz="900" spc="-10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EECE1A"/>
                </a:solidFill>
                <a:latin typeface="Tahoma"/>
                <a:cs typeface="Tahoma"/>
              </a:rPr>
              <a:t>arquivo</a:t>
            </a:r>
            <a:r>
              <a:rPr sz="9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EECE1A"/>
                </a:solidFill>
                <a:latin typeface="Tahoma"/>
                <a:cs typeface="Tahoma"/>
              </a:rPr>
              <a:t>separado,</a:t>
            </a:r>
            <a:r>
              <a:rPr sz="9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EECE1A"/>
                </a:solidFill>
                <a:latin typeface="Tahoma"/>
                <a:cs typeface="Tahoma"/>
              </a:rPr>
              <a:t>que</a:t>
            </a:r>
            <a:r>
              <a:rPr sz="9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EECE1A"/>
                </a:solidFill>
                <a:latin typeface="Tahoma"/>
                <a:cs typeface="Tahoma"/>
              </a:rPr>
              <a:t>possa</a:t>
            </a:r>
            <a:r>
              <a:rPr sz="9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EECE1A"/>
                </a:solidFill>
                <a:latin typeface="Tahoma"/>
                <a:cs typeface="Tahoma"/>
              </a:rPr>
              <a:t>ser</a:t>
            </a:r>
            <a:r>
              <a:rPr sz="900" spc="-10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EECE1A"/>
                </a:solidFill>
                <a:latin typeface="Tahoma"/>
                <a:cs typeface="Tahoma"/>
              </a:rPr>
              <a:t>testado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3537" y="383287"/>
            <a:ext cx="8217534" cy="4377055"/>
            <a:chOff x="463537" y="383287"/>
            <a:chExt cx="8217534" cy="4377055"/>
          </a:xfrm>
        </p:grpSpPr>
        <p:sp>
          <p:nvSpPr>
            <p:cNvPr id="4" name="object 4"/>
            <p:cNvSpPr/>
            <p:nvPr/>
          </p:nvSpPr>
          <p:spPr>
            <a:xfrm>
              <a:off x="468300" y="388050"/>
              <a:ext cx="8208009" cy="4367530"/>
            </a:xfrm>
            <a:custGeom>
              <a:avLst/>
              <a:gdLst/>
              <a:ahLst/>
              <a:cxnLst/>
              <a:rect l="l" t="t" r="r" b="b"/>
              <a:pathLst>
                <a:path w="8208009" h="4367530">
                  <a:moveTo>
                    <a:pt x="0" y="0"/>
                  </a:moveTo>
                  <a:lnTo>
                    <a:pt x="8207399" y="0"/>
                  </a:lnTo>
                  <a:lnTo>
                    <a:pt x="8207399" y="4367399"/>
                  </a:lnTo>
                  <a:lnTo>
                    <a:pt x="0" y="4367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15E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0625" y="3600750"/>
              <a:ext cx="2333625" cy="939165"/>
            </a:xfrm>
            <a:custGeom>
              <a:avLst/>
              <a:gdLst/>
              <a:ahLst/>
              <a:cxnLst/>
              <a:rect l="l" t="t" r="r" b="b"/>
              <a:pathLst>
                <a:path w="2333625" h="939164">
                  <a:moveTo>
                    <a:pt x="2333099" y="938699"/>
                  </a:moveTo>
                  <a:lnTo>
                    <a:pt x="0" y="938699"/>
                  </a:lnTo>
                  <a:lnTo>
                    <a:pt x="0" y="0"/>
                  </a:lnTo>
                  <a:lnTo>
                    <a:pt x="2333099" y="0"/>
                  </a:lnTo>
                  <a:lnTo>
                    <a:pt x="2333099" y="9386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0625" y="3600749"/>
            <a:ext cx="2333625" cy="939165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625" y="2423924"/>
            <a:ext cx="2333625" cy="939165"/>
          </a:xfrm>
          <a:custGeom>
            <a:avLst/>
            <a:gdLst/>
            <a:ahLst/>
            <a:cxnLst/>
            <a:rect l="l" t="t" r="r" b="b"/>
            <a:pathLst>
              <a:path w="2333625" h="939164">
                <a:moveTo>
                  <a:pt x="2333099" y="938699"/>
                </a:moveTo>
                <a:lnTo>
                  <a:pt x="0" y="938699"/>
                </a:lnTo>
                <a:lnTo>
                  <a:pt x="0" y="0"/>
                </a:lnTo>
                <a:lnTo>
                  <a:pt x="2333099" y="0"/>
                </a:lnTo>
                <a:lnTo>
                  <a:pt x="2333099" y="9386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0625" y="2423924"/>
            <a:ext cx="2333625" cy="939165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0625" y="1247100"/>
            <a:ext cx="2333625" cy="939165"/>
          </a:xfrm>
          <a:custGeom>
            <a:avLst/>
            <a:gdLst/>
            <a:ahLst/>
            <a:cxnLst/>
            <a:rect l="l" t="t" r="r" b="b"/>
            <a:pathLst>
              <a:path w="2333625" h="939164">
                <a:moveTo>
                  <a:pt x="2333099" y="938699"/>
                </a:moveTo>
                <a:lnTo>
                  <a:pt x="0" y="938699"/>
                </a:lnTo>
                <a:lnTo>
                  <a:pt x="0" y="0"/>
                </a:lnTo>
                <a:lnTo>
                  <a:pt x="2333099" y="0"/>
                </a:lnTo>
                <a:lnTo>
                  <a:pt x="2333099" y="9386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0625" y="1247100"/>
            <a:ext cx="2333625" cy="939165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3025" y="1356349"/>
            <a:ext cx="1506855" cy="718820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504825" marR="304800" indent="-193040">
              <a:lnSpc>
                <a:spcPct val="102299"/>
              </a:lnSpc>
            </a:pPr>
            <a:r>
              <a:rPr sz="1100" b="1" spc="-5" dirty="0">
                <a:latin typeface="Arial"/>
                <a:cs typeface="Arial"/>
              </a:rPr>
              <a:t>API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Windows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3027" y="2533874"/>
            <a:ext cx="1506855" cy="718820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504825" marR="304800" indent="-193040">
              <a:lnSpc>
                <a:spcPct val="102299"/>
              </a:lnSpc>
            </a:pPr>
            <a:r>
              <a:rPr sz="1100" b="1" spc="-5" dirty="0">
                <a:latin typeface="Arial"/>
                <a:cs typeface="Arial"/>
              </a:rPr>
              <a:t>API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Windows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3027" y="3715154"/>
            <a:ext cx="1506855" cy="718820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504825" marR="304800" indent="-193040">
              <a:lnSpc>
                <a:spcPct val="102299"/>
              </a:lnSpc>
            </a:pPr>
            <a:r>
              <a:rPr sz="1100" b="1" spc="-5" dirty="0">
                <a:latin typeface="Arial"/>
                <a:cs typeface="Arial"/>
              </a:rPr>
              <a:t>API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Windows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53400" y="1789852"/>
            <a:ext cx="250825" cy="2640330"/>
            <a:chOff x="953400" y="1789852"/>
            <a:chExt cx="250825" cy="264033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400" y="1789852"/>
              <a:ext cx="250498" cy="27462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400" y="2967365"/>
              <a:ext cx="250498" cy="2746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400" y="4155549"/>
              <a:ext cx="250498" cy="27462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20700" y="849075"/>
            <a:ext cx="2519680" cy="3781425"/>
          </a:xfrm>
          <a:prstGeom prst="rect">
            <a:avLst/>
          </a:prstGeom>
          <a:ln w="9524">
            <a:solidFill>
              <a:srgbClr val="EECE1A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555"/>
              </a:spcBef>
            </a:pPr>
            <a:r>
              <a:rPr sz="1400" b="1" spc="-85" dirty="0">
                <a:solidFill>
                  <a:srgbClr val="EECE1A"/>
                </a:solidFill>
                <a:latin typeface="Tahoma"/>
                <a:cs typeface="Tahoma"/>
              </a:rPr>
              <a:t>API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13424" y="3600749"/>
            <a:ext cx="2333625" cy="939165"/>
          </a:xfrm>
          <a:custGeom>
            <a:avLst/>
            <a:gdLst/>
            <a:ahLst/>
            <a:cxnLst/>
            <a:rect l="l" t="t" r="r" b="b"/>
            <a:pathLst>
              <a:path w="2333625" h="939164">
                <a:moveTo>
                  <a:pt x="2333099" y="938699"/>
                </a:moveTo>
                <a:lnTo>
                  <a:pt x="0" y="938699"/>
                </a:lnTo>
                <a:lnTo>
                  <a:pt x="0" y="0"/>
                </a:lnTo>
                <a:lnTo>
                  <a:pt x="2333099" y="0"/>
                </a:lnTo>
                <a:lnTo>
                  <a:pt x="2333099" y="9386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13424" y="3600749"/>
            <a:ext cx="2333625" cy="939165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13424" y="2423924"/>
            <a:ext cx="2333625" cy="939165"/>
          </a:xfrm>
          <a:custGeom>
            <a:avLst/>
            <a:gdLst/>
            <a:ahLst/>
            <a:cxnLst/>
            <a:rect l="l" t="t" r="r" b="b"/>
            <a:pathLst>
              <a:path w="2333625" h="939164">
                <a:moveTo>
                  <a:pt x="2333099" y="938699"/>
                </a:moveTo>
                <a:lnTo>
                  <a:pt x="0" y="938699"/>
                </a:lnTo>
                <a:lnTo>
                  <a:pt x="0" y="0"/>
                </a:lnTo>
                <a:lnTo>
                  <a:pt x="2333099" y="0"/>
                </a:lnTo>
                <a:lnTo>
                  <a:pt x="2333099" y="9386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13424" y="2423924"/>
            <a:ext cx="2333625" cy="939165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13424" y="1247100"/>
            <a:ext cx="2333625" cy="939165"/>
          </a:xfrm>
          <a:custGeom>
            <a:avLst/>
            <a:gdLst/>
            <a:ahLst/>
            <a:cxnLst/>
            <a:rect l="l" t="t" r="r" b="b"/>
            <a:pathLst>
              <a:path w="2333625" h="939164">
                <a:moveTo>
                  <a:pt x="2333099" y="938699"/>
                </a:moveTo>
                <a:lnTo>
                  <a:pt x="0" y="938699"/>
                </a:lnTo>
                <a:lnTo>
                  <a:pt x="0" y="0"/>
                </a:lnTo>
                <a:lnTo>
                  <a:pt x="2333099" y="0"/>
                </a:lnTo>
                <a:lnTo>
                  <a:pt x="2333099" y="9386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13424" y="1247100"/>
            <a:ext cx="2333625" cy="939165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45825" y="1356349"/>
            <a:ext cx="1506855" cy="718820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504825" marR="274955" indent="-222885">
              <a:lnSpc>
                <a:spcPct val="102299"/>
              </a:lnSpc>
            </a:pPr>
            <a:r>
              <a:rPr sz="1100" b="1" spc="-10" dirty="0">
                <a:latin typeface="Arial"/>
                <a:cs typeface="Arial"/>
              </a:rPr>
              <a:t>Web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Windows </a:t>
            </a:r>
            <a:r>
              <a:rPr sz="1100" b="1" spc="-2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45827" y="2533874"/>
            <a:ext cx="1506855" cy="718820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504825" marR="274955" indent="-222885">
              <a:lnSpc>
                <a:spcPct val="102299"/>
              </a:lnSpc>
            </a:pPr>
            <a:r>
              <a:rPr sz="1100" b="1" spc="-10" dirty="0">
                <a:latin typeface="Arial"/>
                <a:cs typeface="Arial"/>
              </a:rPr>
              <a:t>Web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Windows </a:t>
            </a:r>
            <a:r>
              <a:rPr sz="1100" b="1" spc="-2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45827" y="3715154"/>
            <a:ext cx="1506855" cy="718820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504825" marR="274955" indent="-222885">
              <a:lnSpc>
                <a:spcPct val="102299"/>
              </a:lnSpc>
            </a:pPr>
            <a:r>
              <a:rPr sz="1100" b="1" spc="-10" dirty="0">
                <a:latin typeface="Arial"/>
                <a:cs typeface="Arial"/>
              </a:rPr>
              <a:t>Web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Windows </a:t>
            </a:r>
            <a:r>
              <a:rPr sz="1100" b="1" spc="-2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46200" y="1789852"/>
            <a:ext cx="250825" cy="2640330"/>
            <a:chOff x="3646200" y="1789852"/>
            <a:chExt cx="250825" cy="2640330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6200" y="1789852"/>
              <a:ext cx="250498" cy="27462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6200" y="2967365"/>
              <a:ext cx="250498" cy="27462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6200" y="4155549"/>
              <a:ext cx="250498" cy="27462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313500" y="849075"/>
            <a:ext cx="2519680" cy="3781425"/>
          </a:xfrm>
          <a:prstGeom prst="rect">
            <a:avLst/>
          </a:prstGeom>
          <a:ln w="9524">
            <a:solidFill>
              <a:srgbClr val="EECE1A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555"/>
              </a:spcBef>
            </a:pPr>
            <a:r>
              <a:rPr sz="1400" b="1" spc="-65" dirty="0">
                <a:solidFill>
                  <a:srgbClr val="EECE1A"/>
                </a:solidFill>
                <a:latin typeface="Tahoma"/>
                <a:cs typeface="Tahoma"/>
              </a:rPr>
              <a:t>Web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06224" y="3600749"/>
            <a:ext cx="2333625" cy="939165"/>
          </a:xfrm>
          <a:custGeom>
            <a:avLst/>
            <a:gdLst/>
            <a:ahLst/>
            <a:cxnLst/>
            <a:rect l="l" t="t" r="r" b="b"/>
            <a:pathLst>
              <a:path w="2333625" h="939164">
                <a:moveTo>
                  <a:pt x="2333099" y="938699"/>
                </a:moveTo>
                <a:lnTo>
                  <a:pt x="0" y="938699"/>
                </a:lnTo>
                <a:lnTo>
                  <a:pt x="0" y="0"/>
                </a:lnTo>
                <a:lnTo>
                  <a:pt x="2333099" y="0"/>
                </a:lnTo>
                <a:lnTo>
                  <a:pt x="2333099" y="9386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06224" y="3600749"/>
            <a:ext cx="2333625" cy="939165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06224" y="2423924"/>
            <a:ext cx="2333625" cy="939165"/>
          </a:xfrm>
          <a:custGeom>
            <a:avLst/>
            <a:gdLst/>
            <a:ahLst/>
            <a:cxnLst/>
            <a:rect l="l" t="t" r="r" b="b"/>
            <a:pathLst>
              <a:path w="2333625" h="939164">
                <a:moveTo>
                  <a:pt x="2333099" y="938699"/>
                </a:moveTo>
                <a:lnTo>
                  <a:pt x="0" y="938699"/>
                </a:lnTo>
                <a:lnTo>
                  <a:pt x="0" y="0"/>
                </a:lnTo>
                <a:lnTo>
                  <a:pt x="2333099" y="0"/>
                </a:lnTo>
                <a:lnTo>
                  <a:pt x="2333099" y="9386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106224" y="2423924"/>
            <a:ext cx="2333625" cy="939165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06224" y="1247100"/>
            <a:ext cx="2333625" cy="939165"/>
          </a:xfrm>
          <a:custGeom>
            <a:avLst/>
            <a:gdLst/>
            <a:ahLst/>
            <a:cxnLst/>
            <a:rect l="l" t="t" r="r" b="b"/>
            <a:pathLst>
              <a:path w="2333625" h="939164">
                <a:moveTo>
                  <a:pt x="2333099" y="938699"/>
                </a:moveTo>
                <a:lnTo>
                  <a:pt x="0" y="938699"/>
                </a:lnTo>
                <a:lnTo>
                  <a:pt x="0" y="0"/>
                </a:lnTo>
                <a:lnTo>
                  <a:pt x="2333099" y="0"/>
                </a:lnTo>
                <a:lnTo>
                  <a:pt x="2333099" y="9386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106224" y="1247100"/>
            <a:ext cx="2333625" cy="939165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38625" y="1356349"/>
            <a:ext cx="1506855" cy="718820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504825" marR="146050" indent="-352425">
              <a:lnSpc>
                <a:spcPct val="102299"/>
              </a:lnSpc>
            </a:pPr>
            <a:r>
              <a:rPr sz="1100" b="1" spc="-5" dirty="0">
                <a:latin typeface="Arial"/>
                <a:cs typeface="Arial"/>
              </a:rPr>
              <a:t>Daemon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Windows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38628" y="2533874"/>
            <a:ext cx="1506855" cy="718820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504825" marR="146050" indent="-352425">
              <a:lnSpc>
                <a:spcPct val="102299"/>
              </a:lnSpc>
            </a:pPr>
            <a:r>
              <a:rPr sz="1100" b="1" spc="-5" dirty="0">
                <a:latin typeface="Arial"/>
                <a:cs typeface="Arial"/>
              </a:rPr>
              <a:t>Daemon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Windows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38628" y="3715154"/>
            <a:ext cx="1506855" cy="718820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504825" marR="146050" indent="-352425">
              <a:lnSpc>
                <a:spcPct val="102299"/>
              </a:lnSpc>
            </a:pPr>
            <a:r>
              <a:rPr sz="1100" b="1" spc="-5" dirty="0">
                <a:latin typeface="Arial"/>
                <a:cs typeface="Arial"/>
              </a:rPr>
              <a:t>Daemon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Windows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339000" y="1789852"/>
            <a:ext cx="250825" cy="2640330"/>
            <a:chOff x="6339000" y="1789852"/>
            <a:chExt cx="250825" cy="2640330"/>
          </a:xfrm>
        </p:grpSpPr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9000" y="1789852"/>
              <a:ext cx="250498" cy="27462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9000" y="2967365"/>
              <a:ext cx="250498" cy="27462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9000" y="4155549"/>
              <a:ext cx="250498" cy="274626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6006300" y="849075"/>
            <a:ext cx="2519680" cy="3781425"/>
          </a:xfrm>
          <a:prstGeom prst="rect">
            <a:avLst/>
          </a:prstGeom>
          <a:ln w="9524">
            <a:solidFill>
              <a:srgbClr val="EECE1A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555"/>
              </a:spcBef>
            </a:pPr>
            <a:r>
              <a:rPr sz="1400" b="1" spc="-95" dirty="0">
                <a:solidFill>
                  <a:srgbClr val="EECE1A"/>
                </a:solidFill>
                <a:latin typeface="Tahoma"/>
                <a:cs typeface="Tahoma"/>
              </a:rPr>
              <a:t>Daemon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83559" y="457722"/>
            <a:ext cx="607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5" dirty="0">
                <a:solidFill>
                  <a:srgbClr val="F15E22"/>
                </a:solidFill>
                <a:latin typeface="Tahoma"/>
                <a:cs typeface="Tahoma"/>
              </a:rPr>
              <a:t>Cluster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500" y="1881737"/>
            <a:ext cx="7301230" cy="1325245"/>
          </a:xfrm>
          <a:custGeom>
            <a:avLst/>
            <a:gdLst/>
            <a:ahLst/>
            <a:cxnLst/>
            <a:rect l="l" t="t" r="r" b="b"/>
            <a:pathLst>
              <a:path w="7301230" h="1325245">
                <a:moveTo>
                  <a:pt x="7300799" y="1325099"/>
                </a:moveTo>
                <a:lnTo>
                  <a:pt x="0" y="1325099"/>
                </a:lnTo>
                <a:lnTo>
                  <a:pt x="0" y="0"/>
                </a:lnTo>
                <a:lnTo>
                  <a:pt x="7300799" y="0"/>
                </a:lnTo>
                <a:lnTo>
                  <a:pt x="7300799" y="1325099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7500" y="1889562"/>
            <a:ext cx="7301230" cy="131762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&lt;powershell&gt;</a:t>
            </a:r>
            <a:endParaRPr sz="1000">
              <a:latin typeface="Consolas"/>
              <a:cs typeface="Consolas"/>
            </a:endParaRPr>
          </a:p>
          <a:p>
            <a:pPr marL="85725" marR="1136015">
              <a:lnSpc>
                <a:spcPct val="112500"/>
              </a:lnSpc>
            </a:pPr>
            <a:r>
              <a:rPr sz="1000" spc="-5" dirty="0">
                <a:solidFill>
                  <a:srgbClr val="FFE499"/>
                </a:solidFill>
                <a:latin typeface="Consolas"/>
                <a:cs typeface="Consolas"/>
              </a:rPr>
              <a:t>Read-S3Object</a:t>
            </a:r>
            <a:r>
              <a:rPr sz="1000" spc="-10" dirty="0">
                <a:solidFill>
                  <a:srgbClr val="FFE49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-BucketName</a:t>
            </a:r>
            <a:r>
              <a:rPr sz="10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E69137"/>
                </a:solidFill>
                <a:latin typeface="Consolas"/>
                <a:cs typeface="Consolas"/>
              </a:rPr>
              <a:t>"myapp-scripts" </a:t>
            </a: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-KeyPrefix</a:t>
            </a:r>
            <a:r>
              <a:rPr sz="10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E69137"/>
                </a:solidFill>
                <a:latin typeface="Consolas"/>
                <a:cs typeface="Consolas"/>
              </a:rPr>
              <a:t>"devops/"</a:t>
            </a:r>
            <a:r>
              <a:rPr sz="1000" spc="-10" dirty="0">
                <a:solidFill>
                  <a:srgbClr val="E6913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-Folder </a:t>
            </a:r>
            <a:r>
              <a:rPr sz="1000" spc="-5" dirty="0">
                <a:solidFill>
                  <a:srgbClr val="E69137"/>
                </a:solidFill>
                <a:latin typeface="Consolas"/>
                <a:cs typeface="Consolas"/>
              </a:rPr>
              <a:t>"C:\App\Scripts" </a:t>
            </a:r>
            <a:r>
              <a:rPr sz="1000" spc="-535" dirty="0">
                <a:solidFill>
                  <a:srgbClr val="E6913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FFE499"/>
                </a:solidFill>
                <a:latin typeface="Consolas"/>
                <a:cs typeface="Consolas"/>
              </a:rPr>
              <a:t>Invoke-Expression</a:t>
            </a:r>
            <a:r>
              <a:rPr sz="1000" dirty="0">
                <a:solidFill>
                  <a:srgbClr val="FFE49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E69137"/>
                </a:solidFill>
                <a:latin typeface="Consolas"/>
                <a:cs typeface="Consolas"/>
              </a:rPr>
              <a:t>"C:\App\Scripts\boot.ps1"</a:t>
            </a:r>
            <a:endParaRPr sz="10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1000" spc="-5" dirty="0">
                <a:solidFill>
                  <a:srgbClr val="FFE499"/>
                </a:solidFill>
                <a:latin typeface="Consolas"/>
                <a:cs typeface="Consolas"/>
              </a:rPr>
              <a:t>Invoke-Expression</a:t>
            </a:r>
            <a:r>
              <a:rPr sz="1000" spc="-30" dirty="0">
                <a:solidFill>
                  <a:srgbClr val="FFE49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E69137"/>
                </a:solidFill>
                <a:latin typeface="Consolas"/>
                <a:cs typeface="Consolas"/>
              </a:rPr>
              <a:t>"C:\ProgramData\Amazon\EC2-Windows\Launch\Scripts\InitializeInstance.ps1</a:t>
            </a:r>
            <a:r>
              <a:rPr sz="1000" spc="-40" dirty="0">
                <a:solidFill>
                  <a:srgbClr val="E6913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E69137"/>
                </a:solidFill>
                <a:latin typeface="Consolas"/>
                <a:cs typeface="Consolas"/>
              </a:rPr>
              <a:t>-Schedule"</a:t>
            </a:r>
            <a:endParaRPr sz="10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&lt;/powershell&gt;</a:t>
            </a:r>
            <a:endParaRPr sz="10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&lt;persist&gt;true&lt;/persist&gt;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431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ops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85" dirty="0">
                <a:solidFill>
                  <a:srgbClr val="82C7A5"/>
                </a:solidFill>
                <a:latin typeface="Verdana"/>
                <a:cs typeface="Verdana"/>
              </a:rPr>
              <a:t>|</a:t>
            </a:r>
            <a:r>
              <a:rPr sz="2400" spc="-215" dirty="0">
                <a:solidFill>
                  <a:srgbClr val="82C7A5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sc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ipt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95" dirty="0">
                <a:solidFill>
                  <a:srgbClr val="FFFFFF"/>
                </a:solidFill>
                <a:latin typeface="Verdana"/>
                <a:cs typeface="Verdana"/>
              </a:rPr>
              <a:t>_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3641" y="3880599"/>
            <a:ext cx="2926080" cy="988060"/>
          </a:xfrm>
          <a:custGeom>
            <a:avLst/>
            <a:gdLst/>
            <a:ahLst/>
            <a:cxnLst/>
            <a:rect l="l" t="t" r="r" b="b"/>
            <a:pathLst>
              <a:path w="2926079" h="988060">
                <a:moveTo>
                  <a:pt x="29255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2925599" y="0"/>
                </a:lnTo>
                <a:lnTo>
                  <a:pt x="2925599" y="987899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3641" y="3888447"/>
            <a:ext cx="2926080" cy="9804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224790" marR="179705" indent="-139700">
              <a:lnSpc>
                <a:spcPct val="112500"/>
              </a:lnSpc>
            </a:pP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data </a:t>
            </a:r>
            <a:r>
              <a:rPr sz="1000" spc="-5" dirty="0">
                <a:solidFill>
                  <a:srgbClr val="E69137"/>
                </a:solidFill>
                <a:latin typeface="Consolas"/>
                <a:cs typeface="Consolas"/>
              </a:rPr>
              <a:t>"template_file" "user_data_api" </a:t>
            </a:r>
            <a:r>
              <a:rPr sz="1000" dirty="0">
                <a:solidFill>
                  <a:srgbClr val="FFFFFF"/>
                </a:solidFill>
                <a:latin typeface="Consolas"/>
                <a:cs typeface="Consolas"/>
              </a:rPr>
              <a:t>{ </a:t>
            </a:r>
            <a:r>
              <a:rPr sz="1000" spc="-5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template </a:t>
            </a:r>
            <a:r>
              <a:rPr sz="1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"${</a:t>
            </a:r>
            <a:r>
              <a:rPr sz="1000" spc="-5" dirty="0">
                <a:solidFill>
                  <a:srgbClr val="6C9EEB"/>
                </a:solidFill>
                <a:latin typeface="Consolas"/>
                <a:cs typeface="Consolas"/>
              </a:rPr>
              <a:t>file</a:t>
            </a: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000" spc="-5" dirty="0">
                <a:solidFill>
                  <a:srgbClr val="6C9EEB"/>
                </a:solidFill>
                <a:latin typeface="Consolas"/>
                <a:cs typeface="Consolas"/>
              </a:rPr>
              <a:t>var</a:t>
            </a: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.</a:t>
            </a:r>
            <a:r>
              <a:rPr sz="1000" spc="-5" dirty="0">
                <a:solidFill>
                  <a:srgbClr val="6C9EEB"/>
                </a:solidFill>
                <a:latin typeface="Consolas"/>
                <a:cs typeface="Consolas"/>
              </a:rPr>
              <a:t>USER_DATA</a:t>
            </a: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)}" </a:t>
            </a:r>
            <a:r>
              <a:rPr sz="10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vars</a:t>
            </a:r>
            <a:r>
              <a:rPr sz="1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{...}</a:t>
            </a:r>
            <a:endParaRPr sz="10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10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63870" y="3880599"/>
            <a:ext cx="4419600" cy="988060"/>
          </a:xfrm>
          <a:custGeom>
            <a:avLst/>
            <a:gdLst/>
            <a:ahLst/>
            <a:cxnLst/>
            <a:rect l="l" t="t" r="r" b="b"/>
            <a:pathLst>
              <a:path w="4419600" h="988060">
                <a:moveTo>
                  <a:pt x="44195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4419599" y="0"/>
                </a:lnTo>
                <a:lnTo>
                  <a:pt x="4419599" y="987899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63870" y="3880599"/>
            <a:ext cx="4419600" cy="988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675"/>
              </a:spcBef>
            </a:pP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resource</a:t>
            </a:r>
            <a:r>
              <a:rPr sz="10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E69137"/>
                </a:solidFill>
                <a:latin typeface="Consolas"/>
                <a:cs typeface="Consolas"/>
              </a:rPr>
              <a:t>"aws_instance"</a:t>
            </a:r>
            <a:r>
              <a:rPr sz="1000" spc="-20" dirty="0">
                <a:solidFill>
                  <a:srgbClr val="E6913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E69137"/>
                </a:solidFill>
                <a:latin typeface="Consolas"/>
                <a:cs typeface="Consolas"/>
              </a:rPr>
              <a:t>"api"</a:t>
            </a:r>
            <a:r>
              <a:rPr sz="1000" spc="-25" dirty="0">
                <a:solidFill>
                  <a:srgbClr val="E69137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24790">
              <a:lnSpc>
                <a:spcPct val="100000"/>
              </a:lnSpc>
              <a:spcBef>
                <a:spcPts val="150"/>
              </a:spcBef>
            </a:pP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user_data</a:t>
            </a:r>
            <a:r>
              <a:rPr sz="10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0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"${</a:t>
            </a:r>
            <a:r>
              <a:rPr sz="1000" spc="-5" dirty="0">
                <a:solidFill>
                  <a:srgbClr val="6C9EEB"/>
                </a:solidFill>
                <a:latin typeface="Consolas"/>
                <a:cs typeface="Consolas"/>
              </a:rPr>
              <a:t>data</a:t>
            </a: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.</a:t>
            </a:r>
            <a:r>
              <a:rPr sz="1000" spc="-5" dirty="0">
                <a:solidFill>
                  <a:srgbClr val="6C9EEB"/>
                </a:solidFill>
                <a:latin typeface="Consolas"/>
                <a:cs typeface="Consolas"/>
              </a:rPr>
              <a:t>template_file</a:t>
            </a: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.</a:t>
            </a:r>
            <a:r>
              <a:rPr sz="1000" spc="-5" dirty="0">
                <a:solidFill>
                  <a:srgbClr val="6C9EEB"/>
                </a:solidFill>
                <a:latin typeface="Consolas"/>
                <a:cs typeface="Consolas"/>
              </a:rPr>
              <a:t>user_data_api</a:t>
            </a: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.</a:t>
            </a:r>
            <a:r>
              <a:rPr sz="1000" spc="-5" dirty="0">
                <a:solidFill>
                  <a:srgbClr val="6C9EEB"/>
                </a:solidFill>
                <a:latin typeface="Consolas"/>
                <a:cs typeface="Consolas"/>
              </a:rPr>
              <a:t>rendered</a:t>
            </a:r>
            <a:r>
              <a:rPr sz="1000" spc="-5" dirty="0">
                <a:solidFill>
                  <a:srgbClr val="FFFFFF"/>
                </a:solidFill>
                <a:latin typeface="Consolas"/>
                <a:cs typeface="Consolas"/>
              </a:rPr>
              <a:t>}"</a:t>
            </a:r>
            <a:endParaRPr sz="10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10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500" y="1591662"/>
            <a:ext cx="1969135" cy="298450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5206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409"/>
              </a:spcBef>
            </a:pPr>
            <a:r>
              <a:rPr sz="1200" spc="-15" dirty="0">
                <a:solidFill>
                  <a:srgbClr val="EECE1A"/>
                </a:solidFill>
                <a:latin typeface="Tahoma"/>
                <a:cs typeface="Tahoma"/>
              </a:rPr>
              <a:t>user_data.ps1.tpl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641" y="3590547"/>
            <a:ext cx="1969135" cy="298450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5206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409"/>
              </a:spcBef>
            </a:pPr>
            <a:r>
              <a:rPr sz="1200" spc="-20" dirty="0">
                <a:solidFill>
                  <a:srgbClr val="EECE1A"/>
                </a:solidFill>
                <a:latin typeface="Tahoma"/>
                <a:cs typeface="Tahoma"/>
              </a:rPr>
              <a:t>ec2_api/main.tf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612" y="1960431"/>
            <a:ext cx="290195" cy="298450"/>
          </a:xfrm>
          <a:custGeom>
            <a:avLst/>
            <a:gdLst/>
            <a:ahLst/>
            <a:cxnLst/>
            <a:rect l="l" t="t" r="r" b="b"/>
            <a:pathLst>
              <a:path w="290195" h="298450">
                <a:moveTo>
                  <a:pt x="145049" y="297899"/>
                </a:moveTo>
                <a:lnTo>
                  <a:pt x="99202" y="290306"/>
                </a:lnTo>
                <a:lnTo>
                  <a:pt x="59385" y="269161"/>
                </a:lnTo>
                <a:lnTo>
                  <a:pt x="27986" y="236917"/>
                </a:lnTo>
                <a:lnTo>
                  <a:pt x="7394" y="196029"/>
                </a:lnTo>
                <a:lnTo>
                  <a:pt x="0" y="148949"/>
                </a:lnTo>
                <a:lnTo>
                  <a:pt x="7394" y="101870"/>
                </a:lnTo>
                <a:lnTo>
                  <a:pt x="27986" y="60981"/>
                </a:lnTo>
                <a:lnTo>
                  <a:pt x="59385" y="28738"/>
                </a:lnTo>
                <a:lnTo>
                  <a:pt x="99202" y="7593"/>
                </a:lnTo>
                <a:lnTo>
                  <a:pt x="145049" y="0"/>
                </a:lnTo>
                <a:lnTo>
                  <a:pt x="173479" y="2888"/>
                </a:lnTo>
                <a:lnTo>
                  <a:pt x="225523" y="25025"/>
                </a:lnTo>
                <a:lnTo>
                  <a:pt x="265729" y="66312"/>
                </a:lnTo>
                <a:lnTo>
                  <a:pt x="287287" y="119755"/>
                </a:lnTo>
                <a:lnTo>
                  <a:pt x="290099" y="148949"/>
                </a:lnTo>
                <a:lnTo>
                  <a:pt x="282705" y="196029"/>
                </a:lnTo>
                <a:lnTo>
                  <a:pt x="262113" y="236917"/>
                </a:lnTo>
                <a:lnTo>
                  <a:pt x="230714" y="269161"/>
                </a:lnTo>
                <a:lnTo>
                  <a:pt x="190897" y="290306"/>
                </a:lnTo>
                <a:lnTo>
                  <a:pt x="145049" y="2978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8477" y="2014833"/>
            <a:ext cx="990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30" dirty="0">
                <a:solidFill>
                  <a:srgbClr val="0145AB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0168" y="3973016"/>
            <a:ext cx="290195" cy="298450"/>
          </a:xfrm>
          <a:custGeom>
            <a:avLst/>
            <a:gdLst/>
            <a:ahLst/>
            <a:cxnLst/>
            <a:rect l="l" t="t" r="r" b="b"/>
            <a:pathLst>
              <a:path w="290194" h="298450">
                <a:moveTo>
                  <a:pt x="145049" y="297899"/>
                </a:moveTo>
                <a:lnTo>
                  <a:pt x="99202" y="290306"/>
                </a:lnTo>
                <a:lnTo>
                  <a:pt x="59385" y="269161"/>
                </a:lnTo>
                <a:lnTo>
                  <a:pt x="27986" y="236917"/>
                </a:lnTo>
                <a:lnTo>
                  <a:pt x="7394" y="196029"/>
                </a:lnTo>
                <a:lnTo>
                  <a:pt x="0" y="148949"/>
                </a:lnTo>
                <a:lnTo>
                  <a:pt x="7394" y="101870"/>
                </a:lnTo>
                <a:lnTo>
                  <a:pt x="27986" y="60981"/>
                </a:lnTo>
                <a:lnTo>
                  <a:pt x="59385" y="28738"/>
                </a:lnTo>
                <a:lnTo>
                  <a:pt x="99202" y="7593"/>
                </a:lnTo>
                <a:lnTo>
                  <a:pt x="145049" y="0"/>
                </a:lnTo>
                <a:lnTo>
                  <a:pt x="173480" y="2888"/>
                </a:lnTo>
                <a:lnTo>
                  <a:pt x="225523" y="25025"/>
                </a:lnTo>
                <a:lnTo>
                  <a:pt x="265729" y="66312"/>
                </a:lnTo>
                <a:lnTo>
                  <a:pt x="287287" y="119755"/>
                </a:lnTo>
                <a:lnTo>
                  <a:pt x="290099" y="148949"/>
                </a:lnTo>
                <a:lnTo>
                  <a:pt x="282705" y="196029"/>
                </a:lnTo>
                <a:lnTo>
                  <a:pt x="262113" y="236917"/>
                </a:lnTo>
                <a:lnTo>
                  <a:pt x="230714" y="269161"/>
                </a:lnTo>
                <a:lnTo>
                  <a:pt x="190897" y="290306"/>
                </a:lnTo>
                <a:lnTo>
                  <a:pt x="145049" y="2978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21034" y="4027418"/>
            <a:ext cx="990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30" dirty="0">
                <a:solidFill>
                  <a:srgbClr val="0145AB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07909" y="4052684"/>
            <a:ext cx="290195" cy="298450"/>
          </a:xfrm>
          <a:custGeom>
            <a:avLst/>
            <a:gdLst/>
            <a:ahLst/>
            <a:cxnLst/>
            <a:rect l="l" t="t" r="r" b="b"/>
            <a:pathLst>
              <a:path w="290195" h="298450">
                <a:moveTo>
                  <a:pt x="145049" y="297899"/>
                </a:moveTo>
                <a:lnTo>
                  <a:pt x="99203" y="290306"/>
                </a:lnTo>
                <a:lnTo>
                  <a:pt x="59385" y="269161"/>
                </a:lnTo>
                <a:lnTo>
                  <a:pt x="27986" y="236917"/>
                </a:lnTo>
                <a:lnTo>
                  <a:pt x="7394" y="196029"/>
                </a:lnTo>
                <a:lnTo>
                  <a:pt x="0" y="148949"/>
                </a:lnTo>
                <a:lnTo>
                  <a:pt x="7394" y="101870"/>
                </a:lnTo>
                <a:lnTo>
                  <a:pt x="27986" y="60982"/>
                </a:lnTo>
                <a:lnTo>
                  <a:pt x="59385" y="28738"/>
                </a:lnTo>
                <a:lnTo>
                  <a:pt x="99203" y="7593"/>
                </a:lnTo>
                <a:lnTo>
                  <a:pt x="145049" y="0"/>
                </a:lnTo>
                <a:lnTo>
                  <a:pt x="173480" y="2888"/>
                </a:lnTo>
                <a:lnTo>
                  <a:pt x="225523" y="25025"/>
                </a:lnTo>
                <a:lnTo>
                  <a:pt x="265729" y="66312"/>
                </a:lnTo>
                <a:lnTo>
                  <a:pt x="287287" y="119755"/>
                </a:lnTo>
                <a:lnTo>
                  <a:pt x="290099" y="148949"/>
                </a:lnTo>
                <a:lnTo>
                  <a:pt x="282705" y="196029"/>
                </a:lnTo>
                <a:lnTo>
                  <a:pt x="262113" y="236917"/>
                </a:lnTo>
                <a:lnTo>
                  <a:pt x="230714" y="269161"/>
                </a:lnTo>
                <a:lnTo>
                  <a:pt x="190897" y="290306"/>
                </a:lnTo>
                <a:lnTo>
                  <a:pt x="145049" y="2978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88775" y="4107086"/>
            <a:ext cx="990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30" dirty="0">
                <a:solidFill>
                  <a:srgbClr val="0145AB"/>
                </a:solidFill>
                <a:latin typeface="Tahoma"/>
                <a:cs typeface="Tahoma"/>
              </a:rPr>
              <a:t>3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6400" y="0"/>
            <a:ext cx="4737735" cy="5143500"/>
            <a:chOff x="4406400" y="0"/>
            <a:chExt cx="4737735" cy="5143500"/>
          </a:xfrm>
        </p:grpSpPr>
        <p:sp>
          <p:nvSpPr>
            <p:cNvPr id="3" name="object 3"/>
            <p:cNvSpPr/>
            <p:nvPr/>
          </p:nvSpPr>
          <p:spPr>
            <a:xfrm>
              <a:off x="4406392" y="0"/>
              <a:ext cx="4737735" cy="4734560"/>
            </a:xfrm>
            <a:custGeom>
              <a:avLst/>
              <a:gdLst/>
              <a:ahLst/>
              <a:cxnLst/>
              <a:rect l="l" t="t" r="r" b="b"/>
              <a:pathLst>
                <a:path w="4737734" h="4734560">
                  <a:moveTo>
                    <a:pt x="4737608" y="2341867"/>
                  </a:moveTo>
                  <a:lnTo>
                    <a:pt x="4727130" y="2331402"/>
                  </a:lnTo>
                  <a:lnTo>
                    <a:pt x="4727130" y="0"/>
                  </a:lnTo>
                  <a:lnTo>
                    <a:pt x="2393962" y="0"/>
                  </a:lnTo>
                  <a:lnTo>
                    <a:pt x="440423" y="0"/>
                  </a:lnTo>
                  <a:lnTo>
                    <a:pt x="0" y="0"/>
                  </a:lnTo>
                  <a:lnTo>
                    <a:pt x="4737608" y="4734001"/>
                  </a:lnTo>
                  <a:lnTo>
                    <a:pt x="4737608" y="2341867"/>
                  </a:lnTo>
                  <a:close/>
                </a:path>
              </a:pathLst>
            </a:custGeom>
            <a:solidFill>
              <a:srgbClr val="FFFFFF">
                <a:alpha val="3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18391" y="1236471"/>
              <a:ext cx="1866264" cy="2249805"/>
            </a:xfrm>
            <a:custGeom>
              <a:avLst/>
              <a:gdLst/>
              <a:ahLst/>
              <a:cxnLst/>
              <a:rect l="l" t="t" r="r" b="b"/>
              <a:pathLst>
                <a:path w="1866265" h="2249804">
                  <a:moveTo>
                    <a:pt x="808799" y="808799"/>
                  </a:moveTo>
                  <a:lnTo>
                    <a:pt x="0" y="0"/>
                  </a:lnTo>
                  <a:lnTo>
                    <a:pt x="0" y="404406"/>
                  </a:lnTo>
                  <a:lnTo>
                    <a:pt x="404406" y="808799"/>
                  </a:lnTo>
                  <a:lnTo>
                    <a:pt x="808799" y="808799"/>
                  </a:lnTo>
                  <a:close/>
                </a:path>
                <a:path w="1866265" h="2249804">
                  <a:moveTo>
                    <a:pt x="1040257" y="611886"/>
                  </a:moveTo>
                  <a:lnTo>
                    <a:pt x="635863" y="207492"/>
                  </a:lnTo>
                  <a:lnTo>
                    <a:pt x="231457" y="207492"/>
                  </a:lnTo>
                  <a:lnTo>
                    <a:pt x="1040257" y="1016292"/>
                  </a:lnTo>
                  <a:lnTo>
                    <a:pt x="1040257" y="611886"/>
                  </a:lnTo>
                  <a:close/>
                </a:path>
                <a:path w="1866265" h="2249804">
                  <a:moveTo>
                    <a:pt x="1177480" y="2041804"/>
                  </a:moveTo>
                  <a:lnTo>
                    <a:pt x="368681" y="1233004"/>
                  </a:lnTo>
                  <a:lnTo>
                    <a:pt x="368681" y="1637398"/>
                  </a:lnTo>
                  <a:lnTo>
                    <a:pt x="773087" y="2041804"/>
                  </a:lnTo>
                  <a:lnTo>
                    <a:pt x="1177480" y="2041804"/>
                  </a:lnTo>
                  <a:close/>
                </a:path>
                <a:path w="1866265" h="2249804">
                  <a:moveTo>
                    <a:pt x="1412519" y="1844890"/>
                  </a:moveTo>
                  <a:lnTo>
                    <a:pt x="1008113" y="1440484"/>
                  </a:lnTo>
                  <a:lnTo>
                    <a:pt x="603719" y="1440484"/>
                  </a:lnTo>
                  <a:lnTo>
                    <a:pt x="1412519" y="2249284"/>
                  </a:lnTo>
                  <a:lnTo>
                    <a:pt x="1412519" y="1844890"/>
                  </a:lnTo>
                  <a:close/>
                </a:path>
                <a:path w="1866265" h="2249804">
                  <a:moveTo>
                    <a:pt x="1865744" y="1434350"/>
                  </a:moveTo>
                  <a:lnTo>
                    <a:pt x="1056944" y="625551"/>
                  </a:lnTo>
                  <a:lnTo>
                    <a:pt x="1056944" y="1029957"/>
                  </a:lnTo>
                  <a:lnTo>
                    <a:pt x="1461338" y="1434350"/>
                  </a:lnTo>
                  <a:lnTo>
                    <a:pt x="1865744" y="1434350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8099" y="2069505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1137" y="2477820"/>
              <a:ext cx="2092960" cy="1640205"/>
            </a:xfrm>
            <a:custGeom>
              <a:avLst/>
              <a:gdLst/>
              <a:ahLst/>
              <a:cxnLst/>
              <a:rect l="l" t="t" r="r" b="b"/>
              <a:pathLst>
                <a:path w="2092959" h="16402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w="2092959" h="1640204">
                  <a:moveTo>
                    <a:pt x="995260" y="1426006"/>
                  </a:moveTo>
                  <a:lnTo>
                    <a:pt x="186461" y="617194"/>
                  </a:lnTo>
                  <a:lnTo>
                    <a:pt x="186461" y="1021600"/>
                  </a:lnTo>
                  <a:lnTo>
                    <a:pt x="590854" y="1426006"/>
                  </a:lnTo>
                  <a:lnTo>
                    <a:pt x="995260" y="1426006"/>
                  </a:lnTo>
                  <a:close/>
                </a:path>
                <a:path w="2092959" h="1640204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  <a:path w="2092959" h="1640204">
                  <a:moveTo>
                    <a:pt x="1912924" y="619544"/>
                  </a:moveTo>
                  <a:lnTo>
                    <a:pt x="1508518" y="215150"/>
                  </a:lnTo>
                  <a:lnTo>
                    <a:pt x="1104125" y="215150"/>
                  </a:lnTo>
                  <a:lnTo>
                    <a:pt x="1912924" y="1023950"/>
                  </a:lnTo>
                  <a:lnTo>
                    <a:pt x="1912924" y="619544"/>
                  </a:lnTo>
                  <a:close/>
                </a:path>
                <a:path w="2092959" h="1640204">
                  <a:moveTo>
                    <a:pt x="2092744" y="1235341"/>
                  </a:moveTo>
                  <a:lnTo>
                    <a:pt x="1688338" y="830935"/>
                  </a:lnTo>
                  <a:lnTo>
                    <a:pt x="1283944" y="830935"/>
                  </a:lnTo>
                  <a:lnTo>
                    <a:pt x="2092744" y="1639735"/>
                  </a:lnTo>
                  <a:lnTo>
                    <a:pt x="2092744" y="123534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7414" y="371080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2444" y="3718483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8799" y="604215"/>
                  </a:moveTo>
                  <a:lnTo>
                    <a:pt x="404393" y="199821"/>
                  </a:lnTo>
                  <a:lnTo>
                    <a:pt x="0" y="199821"/>
                  </a:lnTo>
                  <a:lnTo>
                    <a:pt x="808799" y="1008621"/>
                  </a:lnTo>
                  <a:lnTo>
                    <a:pt x="808799" y="604215"/>
                  </a:lnTo>
                  <a:close/>
                </a:path>
                <a:path w="1681479" h="142493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w="1681479" h="1424939">
                  <a:moveTo>
                    <a:pt x="1634642" y="1424584"/>
                  </a:moveTo>
                  <a:lnTo>
                    <a:pt x="825842" y="615784"/>
                  </a:lnTo>
                  <a:lnTo>
                    <a:pt x="825842" y="1020191"/>
                  </a:lnTo>
                  <a:lnTo>
                    <a:pt x="1230236" y="1424584"/>
                  </a:lnTo>
                  <a:lnTo>
                    <a:pt x="1634642" y="1424584"/>
                  </a:lnTo>
                  <a:close/>
                </a:path>
                <a:path w="1681479" h="1424939">
                  <a:moveTo>
                    <a:pt x="1680883" y="611886"/>
                  </a:moveTo>
                  <a:lnTo>
                    <a:pt x="1276477" y="207479"/>
                  </a:lnTo>
                  <a:lnTo>
                    <a:pt x="872083" y="207479"/>
                  </a:lnTo>
                  <a:lnTo>
                    <a:pt x="1680883" y="1016279"/>
                  </a:lnTo>
                  <a:lnTo>
                    <a:pt x="1680883" y="611886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6875" y="2386113"/>
            <a:ext cx="1877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solidFill>
                  <a:srgbClr val="FFFFFF"/>
                </a:solidFill>
                <a:latin typeface="Verdana"/>
                <a:cs typeface="Verdana"/>
              </a:rPr>
              <a:t>Conclusão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161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Conclusão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9433" y="1603490"/>
            <a:ext cx="67183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64769" indent="-328295">
              <a:lnSpc>
                <a:spcPct val="1153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Fazer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mão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setup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stacks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inteiras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aplicação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trabalho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árduo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bastante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suscetível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falhas;</a:t>
            </a:r>
            <a:endParaRPr sz="1300">
              <a:latin typeface="Tahoma"/>
              <a:cs typeface="Tahoma"/>
            </a:endParaRPr>
          </a:p>
          <a:p>
            <a:pPr marL="340360" marR="461009" indent="-328295">
              <a:lnSpc>
                <a:spcPct val="1153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Repetir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processo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criação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manualmente,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igualzinho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anterior,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muito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difícil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aumenta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chance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cometer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erros;</a:t>
            </a:r>
            <a:endParaRPr sz="1300">
              <a:latin typeface="Tahoma"/>
              <a:cs typeface="Tahoma"/>
            </a:endParaRPr>
          </a:p>
          <a:p>
            <a:pPr marL="340360" marR="5080" indent="-328295">
              <a:lnSpc>
                <a:spcPct val="115399"/>
              </a:lnSpc>
              <a:buClr>
                <a:srgbClr val="FFFFFF"/>
              </a:buClr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EECE1A"/>
                </a:solidFill>
                <a:latin typeface="Tahoma"/>
                <a:cs typeface="Tahoma"/>
              </a:rPr>
              <a:t>Processos</a:t>
            </a:r>
            <a:r>
              <a:rPr sz="1300" spc="-16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EECE1A"/>
                </a:solidFill>
                <a:latin typeface="Tahoma"/>
                <a:cs typeface="Tahoma"/>
              </a:rPr>
              <a:t>manuais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ECE1A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EECE1A"/>
                </a:solidFill>
                <a:latin typeface="Tahoma"/>
                <a:cs typeface="Tahoma"/>
              </a:rPr>
              <a:t>se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ECE1A"/>
                </a:solidFill>
                <a:latin typeface="Tahoma"/>
                <a:cs typeface="Tahoma"/>
              </a:rPr>
              <a:t>repetem</a:t>
            </a:r>
            <a:r>
              <a:rPr sz="1300" spc="-16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EECE1A"/>
                </a:solidFill>
                <a:latin typeface="Tahoma"/>
                <a:cs typeface="Tahoma"/>
              </a:rPr>
              <a:t>custam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ECE1A"/>
                </a:solidFill>
                <a:latin typeface="Tahoma"/>
                <a:cs typeface="Tahoma"/>
              </a:rPr>
              <a:t>caro</a:t>
            </a:r>
            <a:r>
              <a:rPr sz="1300" spc="-16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-295" dirty="0">
                <a:solidFill>
                  <a:srgbClr val="FFFFFF"/>
                </a:solidFill>
                <a:latin typeface="Cambria"/>
                <a:cs typeface="Cambria"/>
              </a:rPr>
              <a:t>⎼</a:t>
            </a:r>
            <a:r>
              <a:rPr sz="13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você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tem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fazer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processo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mais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vez,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melhor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automatizar;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lr>
                <a:srgbClr val="FFFFFF"/>
              </a:buClr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85" dirty="0">
                <a:solidFill>
                  <a:srgbClr val="F15E22"/>
                </a:solidFill>
                <a:latin typeface="Tahoma"/>
                <a:cs typeface="Tahoma"/>
              </a:rPr>
              <a:t>Terraform</a:t>
            </a:r>
            <a:r>
              <a:rPr sz="1300" b="1" spc="-125" dirty="0">
                <a:solidFill>
                  <a:srgbClr val="F15E22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ajuda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criar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infraestrutura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consistente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estável;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Você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cria,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testa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destrói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alguns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poucos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comandos;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Sua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infraestrutura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ﬁca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descrita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ECE1A"/>
                </a:solidFill>
                <a:latin typeface="Tahoma"/>
                <a:cs typeface="Tahoma"/>
              </a:rPr>
              <a:t>código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ECE1A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ECE1A"/>
                </a:solidFill>
                <a:latin typeface="Tahoma"/>
                <a:cs typeface="Tahoma"/>
              </a:rPr>
              <a:t>pode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ECE1A"/>
                </a:solidFill>
                <a:latin typeface="Tahoma"/>
                <a:cs typeface="Tahoma"/>
              </a:rPr>
              <a:t>ser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ECE1A"/>
                </a:solidFill>
                <a:latin typeface="Tahoma"/>
                <a:cs typeface="Tahoma"/>
              </a:rPr>
              <a:t>revisado</a:t>
            </a:r>
            <a:r>
              <a:rPr sz="1300" spc="-15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EECE1A"/>
                </a:solidFill>
                <a:latin typeface="Tahoma"/>
                <a:cs typeface="Tahoma"/>
              </a:rPr>
              <a:t>e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EECE1A"/>
                </a:solidFill>
                <a:latin typeface="Tahoma"/>
                <a:cs typeface="Tahoma"/>
              </a:rPr>
              <a:t>versionado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;</a:t>
            </a:r>
            <a:endParaRPr sz="1300">
              <a:latin typeface="Tahoma"/>
              <a:cs typeface="Tahoma"/>
            </a:endParaRPr>
          </a:p>
          <a:p>
            <a:pPr marL="340360" marR="252095" indent="-328295">
              <a:lnSpc>
                <a:spcPct val="1153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Você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não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precisa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manter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pé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aquele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ambiente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troubleshooting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não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está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precisando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momento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95" dirty="0">
                <a:solidFill>
                  <a:srgbClr val="FFFFFF"/>
                </a:solidFill>
                <a:latin typeface="Cambria"/>
                <a:cs typeface="Cambria"/>
              </a:rPr>
              <a:t>⎼</a:t>
            </a:r>
            <a:r>
              <a:rPr sz="13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quando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você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precisar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novamente,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você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recria;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Tudo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isso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junto,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ﬁnal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das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contas,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EECE1A"/>
                </a:solidFill>
                <a:latin typeface="Tahoma"/>
                <a:cs typeface="Tahoma"/>
              </a:rPr>
              <a:t>reduz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EECE1A"/>
                </a:solidFill>
                <a:latin typeface="Tahoma"/>
                <a:cs typeface="Tahoma"/>
              </a:rPr>
              <a:t>bugs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EECE1A"/>
                </a:solidFill>
                <a:latin typeface="Tahoma"/>
                <a:cs typeface="Tahoma"/>
              </a:rPr>
              <a:t>na</a:t>
            </a:r>
            <a:r>
              <a:rPr sz="1300" spc="-15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ECE1A"/>
                </a:solidFill>
                <a:latin typeface="Tahoma"/>
                <a:cs typeface="Tahoma"/>
              </a:rPr>
              <a:t>aplicação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EECE1A"/>
                </a:solidFill>
                <a:latin typeface="Tahoma"/>
                <a:cs typeface="Tahoma"/>
              </a:rPr>
              <a:t>e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ECE1A"/>
                </a:solidFill>
                <a:latin typeface="Tahoma"/>
                <a:cs typeface="Tahoma"/>
              </a:rPr>
              <a:t>custo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ECE1A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EECE1A"/>
                </a:solidFill>
                <a:latin typeface="Tahoma"/>
                <a:cs typeface="Tahoma"/>
              </a:rPr>
              <a:t>manutenção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4537" y="816937"/>
            <a:ext cx="3435350" cy="3509645"/>
            <a:chOff x="494537" y="816937"/>
            <a:chExt cx="3435350" cy="3509645"/>
          </a:xfrm>
        </p:grpSpPr>
        <p:sp>
          <p:nvSpPr>
            <p:cNvPr id="4" name="object 4"/>
            <p:cNvSpPr/>
            <p:nvPr/>
          </p:nvSpPr>
          <p:spPr>
            <a:xfrm>
              <a:off x="499299" y="821700"/>
              <a:ext cx="3425825" cy="3500120"/>
            </a:xfrm>
            <a:custGeom>
              <a:avLst/>
              <a:gdLst/>
              <a:ahLst/>
              <a:cxnLst/>
              <a:rect l="l" t="t" r="r" b="b"/>
              <a:pathLst>
                <a:path w="3425825" h="3500120">
                  <a:moveTo>
                    <a:pt x="0" y="0"/>
                  </a:moveTo>
                  <a:lnTo>
                    <a:pt x="3425399" y="0"/>
                  </a:lnTo>
                  <a:lnTo>
                    <a:pt x="3425399" y="3500099"/>
                  </a:lnTo>
                  <a:lnTo>
                    <a:pt x="0" y="3500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9225" y="3268575"/>
              <a:ext cx="3230245" cy="939165"/>
            </a:xfrm>
            <a:custGeom>
              <a:avLst/>
              <a:gdLst/>
              <a:ahLst/>
              <a:cxnLst/>
              <a:rect l="l" t="t" r="r" b="b"/>
              <a:pathLst>
                <a:path w="3230245" h="939164">
                  <a:moveTo>
                    <a:pt x="3230099" y="938699"/>
                  </a:moveTo>
                  <a:lnTo>
                    <a:pt x="0" y="938699"/>
                  </a:lnTo>
                  <a:lnTo>
                    <a:pt x="0" y="0"/>
                  </a:lnTo>
                  <a:lnTo>
                    <a:pt x="3230099" y="0"/>
                  </a:lnTo>
                  <a:lnTo>
                    <a:pt x="3230099" y="9386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9225" y="3268574"/>
            <a:ext cx="3230245" cy="939165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4462" y="2086987"/>
            <a:ext cx="3239770" cy="948690"/>
            <a:chOff x="594462" y="2086987"/>
            <a:chExt cx="3239770" cy="948690"/>
          </a:xfrm>
        </p:grpSpPr>
        <p:sp>
          <p:nvSpPr>
            <p:cNvPr id="8" name="object 8"/>
            <p:cNvSpPr/>
            <p:nvPr/>
          </p:nvSpPr>
          <p:spPr>
            <a:xfrm>
              <a:off x="599225" y="2091750"/>
              <a:ext cx="3230245" cy="939165"/>
            </a:xfrm>
            <a:custGeom>
              <a:avLst/>
              <a:gdLst/>
              <a:ahLst/>
              <a:cxnLst/>
              <a:rect l="l" t="t" r="r" b="b"/>
              <a:pathLst>
                <a:path w="3230245" h="939164">
                  <a:moveTo>
                    <a:pt x="3230099" y="938699"/>
                  </a:moveTo>
                  <a:lnTo>
                    <a:pt x="0" y="938699"/>
                  </a:lnTo>
                  <a:lnTo>
                    <a:pt x="0" y="0"/>
                  </a:lnTo>
                  <a:lnTo>
                    <a:pt x="3230099" y="0"/>
                  </a:lnTo>
                  <a:lnTo>
                    <a:pt x="3230099" y="9386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9225" y="2091750"/>
              <a:ext cx="3230245" cy="939165"/>
            </a:xfrm>
            <a:custGeom>
              <a:avLst/>
              <a:gdLst/>
              <a:ahLst/>
              <a:cxnLst/>
              <a:rect l="l" t="t" r="r" b="b"/>
              <a:pathLst>
                <a:path w="3230245" h="939164">
                  <a:moveTo>
                    <a:pt x="0" y="0"/>
                  </a:moveTo>
                  <a:lnTo>
                    <a:pt x="3230099" y="0"/>
                  </a:lnTo>
                  <a:lnTo>
                    <a:pt x="3230099" y="938699"/>
                  </a:lnTo>
                  <a:lnTo>
                    <a:pt x="0" y="938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2250" y="2157663"/>
            <a:ext cx="370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4462" y="910162"/>
            <a:ext cx="3239770" cy="948690"/>
            <a:chOff x="594462" y="910162"/>
            <a:chExt cx="3239770" cy="948690"/>
          </a:xfrm>
        </p:grpSpPr>
        <p:sp>
          <p:nvSpPr>
            <p:cNvPr id="12" name="object 12"/>
            <p:cNvSpPr/>
            <p:nvPr/>
          </p:nvSpPr>
          <p:spPr>
            <a:xfrm>
              <a:off x="599225" y="914924"/>
              <a:ext cx="3230245" cy="939165"/>
            </a:xfrm>
            <a:custGeom>
              <a:avLst/>
              <a:gdLst/>
              <a:ahLst/>
              <a:cxnLst/>
              <a:rect l="l" t="t" r="r" b="b"/>
              <a:pathLst>
                <a:path w="3230245" h="939164">
                  <a:moveTo>
                    <a:pt x="3230099" y="938699"/>
                  </a:moveTo>
                  <a:lnTo>
                    <a:pt x="0" y="938699"/>
                  </a:lnTo>
                  <a:lnTo>
                    <a:pt x="0" y="0"/>
                  </a:lnTo>
                  <a:lnTo>
                    <a:pt x="3230099" y="0"/>
                  </a:lnTo>
                  <a:lnTo>
                    <a:pt x="3230099" y="9386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9225" y="914924"/>
              <a:ext cx="3230245" cy="939165"/>
            </a:xfrm>
            <a:custGeom>
              <a:avLst/>
              <a:gdLst/>
              <a:ahLst/>
              <a:cxnLst/>
              <a:rect l="l" t="t" r="r" b="b"/>
              <a:pathLst>
                <a:path w="3230245" h="939164">
                  <a:moveTo>
                    <a:pt x="0" y="0"/>
                  </a:moveTo>
                  <a:lnTo>
                    <a:pt x="3230099" y="0"/>
                  </a:lnTo>
                  <a:lnTo>
                    <a:pt x="3230099" y="938699"/>
                  </a:lnTo>
                  <a:lnTo>
                    <a:pt x="0" y="938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2250" y="980837"/>
            <a:ext cx="370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31632" y="1024174"/>
            <a:ext cx="2392045" cy="718820"/>
          </a:xfrm>
          <a:custGeom>
            <a:avLst/>
            <a:gdLst/>
            <a:ahLst/>
            <a:cxnLst/>
            <a:rect l="l" t="t" r="r" b="b"/>
            <a:pathLst>
              <a:path w="2392045" h="718819">
                <a:moveTo>
                  <a:pt x="0" y="0"/>
                </a:moveTo>
                <a:lnTo>
                  <a:pt x="2391899" y="0"/>
                </a:lnTo>
                <a:lnTo>
                  <a:pt x="2391899" y="718799"/>
                </a:lnTo>
                <a:lnTo>
                  <a:pt x="0" y="71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36395" y="1028937"/>
            <a:ext cx="2382520" cy="568960"/>
          </a:xfrm>
          <a:prstGeom prst="rect">
            <a:avLst/>
          </a:prstGeom>
          <a:solidFill>
            <a:srgbClr val="F3F3F3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28829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API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Windows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31632" y="2201699"/>
            <a:ext cx="2392045" cy="718820"/>
          </a:xfrm>
          <a:custGeom>
            <a:avLst/>
            <a:gdLst/>
            <a:ahLst/>
            <a:cxnLst/>
            <a:rect l="l" t="t" r="r" b="b"/>
            <a:pathLst>
              <a:path w="2392045" h="718819">
                <a:moveTo>
                  <a:pt x="0" y="0"/>
                </a:moveTo>
                <a:lnTo>
                  <a:pt x="2391899" y="0"/>
                </a:lnTo>
                <a:lnTo>
                  <a:pt x="2391899" y="718799"/>
                </a:lnTo>
                <a:lnTo>
                  <a:pt x="0" y="71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36395" y="2316446"/>
            <a:ext cx="2382520" cy="599440"/>
          </a:xfrm>
          <a:prstGeom prst="rect">
            <a:avLst/>
          </a:prstGeom>
          <a:solidFill>
            <a:srgbClr val="F3F3F3"/>
          </a:solidFill>
        </p:spPr>
        <p:txBody>
          <a:bodyPr vert="horz" wrap="square" lIns="0" tIns="13271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045"/>
              </a:spcBef>
            </a:pPr>
            <a:r>
              <a:rPr sz="1400" b="1" spc="-15" dirty="0">
                <a:latin typeface="Arial"/>
                <a:cs typeface="Arial"/>
              </a:rPr>
              <a:t>Web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Windows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1632" y="3382986"/>
            <a:ext cx="2392045" cy="718820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6891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Daemon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Windows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Service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13150" y="2081149"/>
            <a:ext cx="3230245" cy="718820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84455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ElastiCache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Redis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13150" y="3001974"/>
            <a:ext cx="3230245" cy="718820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70104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Elasticsearch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13150" y="3922800"/>
            <a:ext cx="3230245" cy="718820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13150" y="501899"/>
            <a:ext cx="3230245" cy="718820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839469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S3-based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Registry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68849" y="3001974"/>
            <a:ext cx="617855" cy="718820"/>
          </a:xfrm>
          <a:custGeom>
            <a:avLst/>
            <a:gdLst/>
            <a:ahLst/>
            <a:cxnLst/>
            <a:rect l="l" t="t" r="r" b="b"/>
            <a:pathLst>
              <a:path w="617854" h="718820">
                <a:moveTo>
                  <a:pt x="308849" y="718799"/>
                </a:moveTo>
                <a:lnTo>
                  <a:pt x="308849" y="539099"/>
                </a:lnTo>
                <a:lnTo>
                  <a:pt x="0" y="539099"/>
                </a:lnTo>
                <a:lnTo>
                  <a:pt x="0" y="179699"/>
                </a:lnTo>
                <a:lnTo>
                  <a:pt x="308849" y="179699"/>
                </a:lnTo>
                <a:lnTo>
                  <a:pt x="308849" y="0"/>
                </a:lnTo>
                <a:lnTo>
                  <a:pt x="617699" y="359399"/>
                </a:lnTo>
                <a:lnTo>
                  <a:pt x="308849" y="718799"/>
                </a:lnTo>
                <a:close/>
              </a:path>
            </a:pathLst>
          </a:custGeom>
          <a:solidFill>
            <a:srgbClr val="EEC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</a:t>
            </a:r>
            <a:r>
              <a:rPr spc="5" dirty="0"/>
              <a:t>ersões</a:t>
            </a:r>
          </a:p>
        </p:txBody>
      </p:sp>
      <p:grpSp>
        <p:nvGrpSpPr>
          <p:cNvPr id="26" name="object 26"/>
          <p:cNvGrpSpPr/>
          <p:nvPr/>
        </p:nvGrpSpPr>
        <p:grpSpPr>
          <a:xfrm>
            <a:off x="832000" y="840654"/>
            <a:ext cx="4472305" cy="3257550"/>
            <a:chOff x="832000" y="840654"/>
            <a:chExt cx="4472305" cy="325755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000" y="1457677"/>
              <a:ext cx="250498" cy="2746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000" y="2635190"/>
              <a:ext cx="250498" cy="27462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000" y="3823374"/>
              <a:ext cx="250498" cy="27462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924699" y="861150"/>
              <a:ext cx="1331595" cy="1710689"/>
            </a:xfrm>
            <a:custGeom>
              <a:avLst/>
              <a:gdLst/>
              <a:ahLst/>
              <a:cxnLst/>
              <a:rect l="l" t="t" r="r" b="b"/>
              <a:pathLst>
                <a:path w="1331595" h="1710689">
                  <a:moveTo>
                    <a:pt x="0" y="1710599"/>
                  </a:moveTo>
                  <a:lnTo>
                    <a:pt x="694227" y="1710599"/>
                  </a:lnTo>
                  <a:lnTo>
                    <a:pt x="694227" y="0"/>
                  </a:lnTo>
                  <a:lnTo>
                    <a:pt x="1331249" y="0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5950" y="8454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55950" y="8454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40077" y="1597646"/>
              <a:ext cx="769620" cy="718820"/>
            </a:xfrm>
            <a:custGeom>
              <a:avLst/>
              <a:gdLst/>
              <a:ahLst/>
              <a:cxnLst/>
              <a:rect l="l" t="t" r="r" b="b"/>
              <a:pathLst>
                <a:path w="769620" h="718819">
                  <a:moveTo>
                    <a:pt x="769499" y="718799"/>
                  </a:moveTo>
                  <a:lnTo>
                    <a:pt x="0" y="718799"/>
                  </a:lnTo>
                  <a:lnTo>
                    <a:pt x="0" y="0"/>
                  </a:lnTo>
                  <a:lnTo>
                    <a:pt x="769499" y="0"/>
                  </a:lnTo>
                  <a:lnTo>
                    <a:pt x="769499" y="7187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0077" y="1597646"/>
              <a:ext cx="769620" cy="718820"/>
            </a:xfrm>
            <a:custGeom>
              <a:avLst/>
              <a:gdLst/>
              <a:ahLst/>
              <a:cxnLst/>
              <a:rect l="l" t="t" r="r" b="b"/>
              <a:pathLst>
                <a:path w="769620" h="718819">
                  <a:moveTo>
                    <a:pt x="0" y="0"/>
                  </a:moveTo>
                  <a:lnTo>
                    <a:pt x="769499" y="0"/>
                  </a:lnTo>
                  <a:lnTo>
                    <a:pt x="769499" y="718799"/>
                  </a:lnTo>
                  <a:lnTo>
                    <a:pt x="0" y="7187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1B21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82866" y="1786866"/>
            <a:ext cx="483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Internal  ALB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987" y="1794437"/>
            <a:ext cx="939165" cy="576580"/>
          </a:xfrm>
          <a:prstGeom prst="rect">
            <a:avLst/>
          </a:prstGeom>
          <a:solidFill>
            <a:srgbClr val="82C7A5"/>
          </a:solidFill>
          <a:ln w="9524">
            <a:solidFill>
              <a:srgbClr val="D9D9D9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96545" marR="214629" indent="-74295">
              <a:lnSpc>
                <a:spcPts val="1650"/>
              </a:lnSpc>
              <a:spcBef>
                <a:spcPts val="640"/>
              </a:spcBef>
            </a:pPr>
            <a:r>
              <a:rPr sz="1400" b="1" spc="-5" dirty="0">
                <a:latin typeface="Arial"/>
                <a:cs typeface="Arial"/>
              </a:rPr>
              <a:t>Client  App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56124" y="3370515"/>
            <a:ext cx="586105" cy="586105"/>
            <a:chOff x="2156124" y="3370515"/>
            <a:chExt cx="586105" cy="586105"/>
          </a:xfrm>
        </p:grpSpPr>
        <p:sp>
          <p:nvSpPr>
            <p:cNvPr id="4" name="object 4"/>
            <p:cNvSpPr/>
            <p:nvPr/>
          </p:nvSpPr>
          <p:spPr>
            <a:xfrm>
              <a:off x="2160887" y="3375277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288112" y="576249"/>
                  </a:moveTo>
                  <a:lnTo>
                    <a:pt x="222050" y="573713"/>
                  </a:lnTo>
                  <a:lnTo>
                    <a:pt x="161407" y="566488"/>
                  </a:lnTo>
                  <a:lnTo>
                    <a:pt x="107912" y="555150"/>
                  </a:lnTo>
                  <a:lnTo>
                    <a:pt x="63295" y="540277"/>
                  </a:lnTo>
                  <a:lnTo>
                    <a:pt x="29284" y="522445"/>
                  </a:lnTo>
                  <a:lnTo>
                    <a:pt x="0" y="480208"/>
                  </a:lnTo>
                  <a:lnTo>
                    <a:pt x="0" y="96041"/>
                  </a:lnTo>
                  <a:lnTo>
                    <a:pt x="29284" y="53805"/>
                  </a:lnTo>
                  <a:lnTo>
                    <a:pt x="63295" y="35972"/>
                  </a:lnTo>
                  <a:lnTo>
                    <a:pt x="107912" y="21099"/>
                  </a:lnTo>
                  <a:lnTo>
                    <a:pt x="161407" y="9761"/>
                  </a:lnTo>
                  <a:lnTo>
                    <a:pt x="222050" y="2536"/>
                  </a:lnTo>
                  <a:lnTo>
                    <a:pt x="288112" y="0"/>
                  </a:lnTo>
                  <a:lnTo>
                    <a:pt x="354174" y="2536"/>
                  </a:lnTo>
                  <a:lnTo>
                    <a:pt x="414817" y="9761"/>
                  </a:lnTo>
                  <a:lnTo>
                    <a:pt x="468312" y="21099"/>
                  </a:lnTo>
                  <a:lnTo>
                    <a:pt x="512929" y="35972"/>
                  </a:lnTo>
                  <a:lnTo>
                    <a:pt x="546940" y="53805"/>
                  </a:lnTo>
                  <a:lnTo>
                    <a:pt x="576224" y="96041"/>
                  </a:lnTo>
                  <a:lnTo>
                    <a:pt x="576224" y="480208"/>
                  </a:lnTo>
                  <a:lnTo>
                    <a:pt x="546940" y="522445"/>
                  </a:lnTo>
                  <a:lnTo>
                    <a:pt x="512929" y="540277"/>
                  </a:lnTo>
                  <a:lnTo>
                    <a:pt x="468312" y="555150"/>
                  </a:lnTo>
                  <a:lnTo>
                    <a:pt x="414817" y="566488"/>
                  </a:lnTo>
                  <a:lnTo>
                    <a:pt x="354174" y="573713"/>
                  </a:lnTo>
                  <a:lnTo>
                    <a:pt x="288112" y="57624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0887" y="3375277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576224" y="96041"/>
                  </a:moveTo>
                  <a:lnTo>
                    <a:pt x="568615" y="118063"/>
                  </a:lnTo>
                  <a:lnTo>
                    <a:pt x="546940" y="138278"/>
                  </a:lnTo>
                  <a:lnTo>
                    <a:pt x="512929" y="156110"/>
                  </a:lnTo>
                  <a:lnTo>
                    <a:pt x="468312" y="170984"/>
                  </a:lnTo>
                  <a:lnTo>
                    <a:pt x="414817" y="182321"/>
                  </a:lnTo>
                  <a:lnTo>
                    <a:pt x="354174" y="189546"/>
                  </a:lnTo>
                  <a:lnTo>
                    <a:pt x="288112" y="192083"/>
                  </a:lnTo>
                  <a:lnTo>
                    <a:pt x="222050" y="189546"/>
                  </a:lnTo>
                  <a:lnTo>
                    <a:pt x="161407" y="182321"/>
                  </a:lnTo>
                  <a:lnTo>
                    <a:pt x="107912" y="170984"/>
                  </a:lnTo>
                  <a:lnTo>
                    <a:pt x="63295" y="156110"/>
                  </a:lnTo>
                  <a:lnTo>
                    <a:pt x="29284" y="138278"/>
                  </a:lnTo>
                  <a:lnTo>
                    <a:pt x="7609" y="118063"/>
                  </a:lnTo>
                  <a:lnTo>
                    <a:pt x="0" y="96041"/>
                  </a:lnTo>
                </a:path>
                <a:path w="576580" h="576579">
                  <a:moveTo>
                    <a:pt x="0" y="96041"/>
                  </a:moveTo>
                  <a:lnTo>
                    <a:pt x="7609" y="74020"/>
                  </a:lnTo>
                  <a:lnTo>
                    <a:pt x="29284" y="53805"/>
                  </a:lnTo>
                  <a:lnTo>
                    <a:pt x="63295" y="35972"/>
                  </a:lnTo>
                  <a:lnTo>
                    <a:pt x="107912" y="21099"/>
                  </a:lnTo>
                  <a:lnTo>
                    <a:pt x="161407" y="9761"/>
                  </a:lnTo>
                  <a:lnTo>
                    <a:pt x="222050" y="2536"/>
                  </a:lnTo>
                  <a:lnTo>
                    <a:pt x="288112" y="0"/>
                  </a:lnTo>
                  <a:lnTo>
                    <a:pt x="354174" y="2536"/>
                  </a:lnTo>
                  <a:lnTo>
                    <a:pt x="414817" y="9761"/>
                  </a:lnTo>
                  <a:lnTo>
                    <a:pt x="468312" y="21099"/>
                  </a:lnTo>
                  <a:lnTo>
                    <a:pt x="512929" y="35972"/>
                  </a:lnTo>
                  <a:lnTo>
                    <a:pt x="546940" y="53805"/>
                  </a:lnTo>
                  <a:lnTo>
                    <a:pt x="576224" y="96041"/>
                  </a:lnTo>
                  <a:lnTo>
                    <a:pt x="576224" y="480208"/>
                  </a:lnTo>
                  <a:lnTo>
                    <a:pt x="546940" y="522445"/>
                  </a:lnTo>
                  <a:lnTo>
                    <a:pt x="512929" y="540277"/>
                  </a:lnTo>
                  <a:lnTo>
                    <a:pt x="468312" y="555150"/>
                  </a:lnTo>
                  <a:lnTo>
                    <a:pt x="414817" y="566488"/>
                  </a:lnTo>
                  <a:lnTo>
                    <a:pt x="354174" y="573713"/>
                  </a:lnTo>
                  <a:lnTo>
                    <a:pt x="288112" y="576249"/>
                  </a:lnTo>
                  <a:lnTo>
                    <a:pt x="222050" y="573713"/>
                  </a:lnTo>
                  <a:lnTo>
                    <a:pt x="161407" y="566488"/>
                  </a:lnTo>
                  <a:lnTo>
                    <a:pt x="107912" y="555150"/>
                  </a:lnTo>
                  <a:lnTo>
                    <a:pt x="63295" y="540277"/>
                  </a:lnTo>
                  <a:lnTo>
                    <a:pt x="29284" y="522445"/>
                  </a:lnTo>
                  <a:lnTo>
                    <a:pt x="0" y="480208"/>
                  </a:lnTo>
                  <a:lnTo>
                    <a:pt x="0" y="96041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98099" y="3632747"/>
            <a:ext cx="3022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Arial"/>
                <a:cs typeface="Arial"/>
              </a:rPr>
              <a:t>Redis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725" y="2051999"/>
            <a:ext cx="4569460" cy="2853690"/>
            <a:chOff x="576725" y="2051999"/>
            <a:chExt cx="4569460" cy="2853690"/>
          </a:xfrm>
        </p:grpSpPr>
        <p:sp>
          <p:nvSpPr>
            <p:cNvPr id="8" name="object 8"/>
            <p:cNvSpPr/>
            <p:nvPr/>
          </p:nvSpPr>
          <p:spPr>
            <a:xfrm>
              <a:off x="581487" y="2370737"/>
              <a:ext cx="3768090" cy="2514600"/>
            </a:xfrm>
            <a:custGeom>
              <a:avLst/>
              <a:gdLst/>
              <a:ahLst/>
              <a:cxnLst/>
              <a:rect l="l" t="t" r="r" b="b"/>
              <a:pathLst>
                <a:path w="3768090" h="2514600">
                  <a:moveTo>
                    <a:pt x="0" y="0"/>
                  </a:moveTo>
                  <a:lnTo>
                    <a:pt x="0" y="2513999"/>
                  </a:lnTo>
                  <a:lnTo>
                    <a:pt x="3767849" y="2513999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49337" y="48690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9337" y="48690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2062" y="2056762"/>
              <a:ext cx="939165" cy="576580"/>
            </a:xfrm>
            <a:custGeom>
              <a:avLst/>
              <a:gdLst/>
              <a:ahLst/>
              <a:cxnLst/>
              <a:rect l="l" t="t" r="r" b="b"/>
              <a:pathLst>
                <a:path w="939164" h="576580">
                  <a:moveTo>
                    <a:pt x="938999" y="576299"/>
                  </a:moveTo>
                  <a:lnTo>
                    <a:pt x="0" y="576299"/>
                  </a:lnTo>
                  <a:lnTo>
                    <a:pt x="0" y="0"/>
                  </a:lnTo>
                  <a:lnTo>
                    <a:pt x="938999" y="0"/>
                  </a:lnTo>
                  <a:lnTo>
                    <a:pt x="938999" y="5762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02062" y="2056762"/>
              <a:ext cx="939165" cy="576580"/>
            </a:xfrm>
            <a:custGeom>
              <a:avLst/>
              <a:gdLst/>
              <a:ahLst/>
              <a:cxnLst/>
              <a:rect l="l" t="t" r="r" b="b"/>
              <a:pathLst>
                <a:path w="939164" h="576580">
                  <a:moveTo>
                    <a:pt x="0" y="0"/>
                  </a:moveTo>
                  <a:lnTo>
                    <a:pt x="938999" y="0"/>
                  </a:lnTo>
                  <a:lnTo>
                    <a:pt x="938999" y="576299"/>
                  </a:lnTo>
                  <a:lnTo>
                    <a:pt x="0" y="576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85619" y="2249867"/>
            <a:ext cx="37211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b="1" spc="-30" dirty="0">
                <a:latin typeface="Arial"/>
                <a:cs typeface="Arial"/>
              </a:rPr>
              <a:t>W</a:t>
            </a:r>
            <a:r>
              <a:rPr sz="1400" b="1" spc="-5" dirty="0">
                <a:latin typeface="Arial"/>
                <a:cs typeface="Arial"/>
              </a:rPr>
              <a:t>eb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73500" y="2128199"/>
            <a:ext cx="948690" cy="586105"/>
            <a:chOff x="4273500" y="2128199"/>
            <a:chExt cx="948690" cy="586105"/>
          </a:xfrm>
        </p:grpSpPr>
        <p:sp>
          <p:nvSpPr>
            <p:cNvPr id="15" name="object 15"/>
            <p:cNvSpPr/>
            <p:nvPr/>
          </p:nvSpPr>
          <p:spPr>
            <a:xfrm>
              <a:off x="4278262" y="2132962"/>
              <a:ext cx="939165" cy="576580"/>
            </a:xfrm>
            <a:custGeom>
              <a:avLst/>
              <a:gdLst/>
              <a:ahLst/>
              <a:cxnLst/>
              <a:rect l="l" t="t" r="r" b="b"/>
              <a:pathLst>
                <a:path w="939164" h="576580">
                  <a:moveTo>
                    <a:pt x="938999" y="576299"/>
                  </a:moveTo>
                  <a:lnTo>
                    <a:pt x="0" y="576299"/>
                  </a:lnTo>
                  <a:lnTo>
                    <a:pt x="0" y="0"/>
                  </a:lnTo>
                  <a:lnTo>
                    <a:pt x="938999" y="0"/>
                  </a:lnTo>
                  <a:lnTo>
                    <a:pt x="938999" y="5762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8262" y="2132962"/>
              <a:ext cx="939165" cy="576580"/>
            </a:xfrm>
            <a:custGeom>
              <a:avLst/>
              <a:gdLst/>
              <a:ahLst/>
              <a:cxnLst/>
              <a:rect l="l" t="t" r="r" b="b"/>
              <a:pathLst>
                <a:path w="939164" h="576580">
                  <a:moveTo>
                    <a:pt x="0" y="0"/>
                  </a:moveTo>
                  <a:lnTo>
                    <a:pt x="938999" y="0"/>
                  </a:lnTo>
                  <a:lnTo>
                    <a:pt x="938999" y="576299"/>
                  </a:lnTo>
                  <a:lnTo>
                    <a:pt x="0" y="576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61819" y="2326067"/>
            <a:ext cx="37211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b="1" spc="-30" dirty="0">
                <a:latin typeface="Arial"/>
                <a:cs typeface="Arial"/>
              </a:rPr>
              <a:t>W</a:t>
            </a:r>
            <a:r>
              <a:rPr sz="1400" b="1" spc="-5" dirty="0">
                <a:latin typeface="Arial"/>
                <a:cs typeface="Arial"/>
              </a:rPr>
              <a:t>eb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49700" y="2204399"/>
            <a:ext cx="948690" cy="586105"/>
            <a:chOff x="4349700" y="2204399"/>
            <a:chExt cx="948690" cy="586105"/>
          </a:xfrm>
        </p:grpSpPr>
        <p:sp>
          <p:nvSpPr>
            <p:cNvPr id="19" name="object 19"/>
            <p:cNvSpPr/>
            <p:nvPr/>
          </p:nvSpPr>
          <p:spPr>
            <a:xfrm>
              <a:off x="4354462" y="2209162"/>
              <a:ext cx="939165" cy="576580"/>
            </a:xfrm>
            <a:custGeom>
              <a:avLst/>
              <a:gdLst/>
              <a:ahLst/>
              <a:cxnLst/>
              <a:rect l="l" t="t" r="r" b="b"/>
              <a:pathLst>
                <a:path w="939164" h="576580">
                  <a:moveTo>
                    <a:pt x="938999" y="576299"/>
                  </a:moveTo>
                  <a:lnTo>
                    <a:pt x="0" y="576299"/>
                  </a:lnTo>
                  <a:lnTo>
                    <a:pt x="0" y="0"/>
                  </a:lnTo>
                  <a:lnTo>
                    <a:pt x="938999" y="0"/>
                  </a:lnTo>
                  <a:lnTo>
                    <a:pt x="938999" y="5762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54462" y="2209162"/>
              <a:ext cx="939165" cy="576580"/>
            </a:xfrm>
            <a:custGeom>
              <a:avLst/>
              <a:gdLst/>
              <a:ahLst/>
              <a:cxnLst/>
              <a:rect l="l" t="t" r="r" b="b"/>
              <a:pathLst>
                <a:path w="939164" h="576580">
                  <a:moveTo>
                    <a:pt x="0" y="0"/>
                  </a:moveTo>
                  <a:lnTo>
                    <a:pt x="938999" y="0"/>
                  </a:lnTo>
                  <a:lnTo>
                    <a:pt x="938999" y="576299"/>
                  </a:lnTo>
                  <a:lnTo>
                    <a:pt x="0" y="576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638019" y="2402267"/>
            <a:ext cx="37211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b="1" spc="-30" dirty="0">
                <a:latin typeface="Arial"/>
                <a:cs typeface="Arial"/>
              </a:rPr>
              <a:t>W</a:t>
            </a:r>
            <a:r>
              <a:rPr sz="1400" b="1" spc="-5" dirty="0">
                <a:latin typeface="Arial"/>
                <a:cs typeface="Arial"/>
              </a:rPr>
              <a:t>eb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92562" y="4388862"/>
            <a:ext cx="939165" cy="576580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API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11600" y="3294250"/>
            <a:ext cx="948690" cy="586105"/>
            <a:chOff x="4311600" y="3294250"/>
            <a:chExt cx="948690" cy="586105"/>
          </a:xfrm>
        </p:grpSpPr>
        <p:sp>
          <p:nvSpPr>
            <p:cNvPr id="24" name="object 24"/>
            <p:cNvSpPr/>
            <p:nvPr/>
          </p:nvSpPr>
          <p:spPr>
            <a:xfrm>
              <a:off x="4316362" y="3299012"/>
              <a:ext cx="939165" cy="576580"/>
            </a:xfrm>
            <a:custGeom>
              <a:avLst/>
              <a:gdLst/>
              <a:ahLst/>
              <a:cxnLst/>
              <a:rect l="l" t="t" r="r" b="b"/>
              <a:pathLst>
                <a:path w="939164" h="576579">
                  <a:moveTo>
                    <a:pt x="938999" y="576299"/>
                  </a:moveTo>
                  <a:lnTo>
                    <a:pt x="0" y="576299"/>
                  </a:lnTo>
                  <a:lnTo>
                    <a:pt x="0" y="0"/>
                  </a:lnTo>
                  <a:lnTo>
                    <a:pt x="938999" y="0"/>
                  </a:lnTo>
                  <a:lnTo>
                    <a:pt x="938999" y="5762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16362" y="3299012"/>
              <a:ext cx="939165" cy="576580"/>
            </a:xfrm>
            <a:custGeom>
              <a:avLst/>
              <a:gdLst/>
              <a:ahLst/>
              <a:cxnLst/>
              <a:rect l="l" t="t" r="r" b="b"/>
              <a:pathLst>
                <a:path w="939164" h="576579">
                  <a:moveTo>
                    <a:pt x="0" y="0"/>
                  </a:moveTo>
                  <a:lnTo>
                    <a:pt x="938999" y="0"/>
                  </a:lnTo>
                  <a:lnTo>
                    <a:pt x="938999" y="576299"/>
                  </a:lnTo>
                  <a:lnTo>
                    <a:pt x="0" y="576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435319" y="3492118"/>
            <a:ext cx="70167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b="1" spc="-5" dirty="0">
                <a:latin typeface="Arial"/>
                <a:cs typeface="Arial"/>
              </a:rPr>
              <a:t>Daemon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25900" y="2280599"/>
            <a:ext cx="948690" cy="586105"/>
            <a:chOff x="4425900" y="2280599"/>
            <a:chExt cx="948690" cy="586105"/>
          </a:xfrm>
        </p:grpSpPr>
        <p:sp>
          <p:nvSpPr>
            <p:cNvPr id="28" name="object 28"/>
            <p:cNvSpPr/>
            <p:nvPr/>
          </p:nvSpPr>
          <p:spPr>
            <a:xfrm>
              <a:off x="4430662" y="2285362"/>
              <a:ext cx="939165" cy="576580"/>
            </a:xfrm>
            <a:custGeom>
              <a:avLst/>
              <a:gdLst/>
              <a:ahLst/>
              <a:cxnLst/>
              <a:rect l="l" t="t" r="r" b="b"/>
              <a:pathLst>
                <a:path w="939164" h="576580">
                  <a:moveTo>
                    <a:pt x="938999" y="576299"/>
                  </a:moveTo>
                  <a:lnTo>
                    <a:pt x="0" y="576299"/>
                  </a:lnTo>
                  <a:lnTo>
                    <a:pt x="0" y="0"/>
                  </a:lnTo>
                  <a:lnTo>
                    <a:pt x="938999" y="0"/>
                  </a:lnTo>
                  <a:lnTo>
                    <a:pt x="938999" y="5762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30662" y="2285362"/>
              <a:ext cx="939165" cy="576580"/>
            </a:xfrm>
            <a:custGeom>
              <a:avLst/>
              <a:gdLst/>
              <a:ahLst/>
              <a:cxnLst/>
              <a:rect l="l" t="t" r="r" b="b"/>
              <a:pathLst>
                <a:path w="939164" h="576580">
                  <a:moveTo>
                    <a:pt x="0" y="0"/>
                  </a:moveTo>
                  <a:lnTo>
                    <a:pt x="938999" y="0"/>
                  </a:lnTo>
                  <a:lnTo>
                    <a:pt x="938999" y="576299"/>
                  </a:lnTo>
                  <a:lnTo>
                    <a:pt x="0" y="576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430662" y="2285362"/>
            <a:ext cx="710565" cy="347980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283210">
              <a:lnSpc>
                <a:spcPts val="1350"/>
              </a:lnSpc>
            </a:pPr>
            <a:r>
              <a:rPr sz="1400" b="1" spc="-15" dirty="0">
                <a:latin typeface="Arial"/>
                <a:cs typeface="Arial"/>
              </a:rPr>
              <a:t>Web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387800" y="3370450"/>
            <a:ext cx="948690" cy="586105"/>
            <a:chOff x="4387800" y="3370450"/>
            <a:chExt cx="948690" cy="586105"/>
          </a:xfrm>
        </p:grpSpPr>
        <p:sp>
          <p:nvSpPr>
            <p:cNvPr id="32" name="object 32"/>
            <p:cNvSpPr/>
            <p:nvPr/>
          </p:nvSpPr>
          <p:spPr>
            <a:xfrm>
              <a:off x="4392562" y="3375212"/>
              <a:ext cx="939165" cy="576580"/>
            </a:xfrm>
            <a:custGeom>
              <a:avLst/>
              <a:gdLst/>
              <a:ahLst/>
              <a:cxnLst/>
              <a:rect l="l" t="t" r="r" b="b"/>
              <a:pathLst>
                <a:path w="939164" h="576579">
                  <a:moveTo>
                    <a:pt x="938999" y="576299"/>
                  </a:moveTo>
                  <a:lnTo>
                    <a:pt x="0" y="576299"/>
                  </a:lnTo>
                  <a:lnTo>
                    <a:pt x="0" y="0"/>
                  </a:lnTo>
                  <a:lnTo>
                    <a:pt x="938999" y="0"/>
                  </a:lnTo>
                  <a:lnTo>
                    <a:pt x="938999" y="5762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92562" y="3375212"/>
              <a:ext cx="939165" cy="576580"/>
            </a:xfrm>
            <a:custGeom>
              <a:avLst/>
              <a:gdLst/>
              <a:ahLst/>
              <a:cxnLst/>
              <a:rect l="l" t="t" r="r" b="b"/>
              <a:pathLst>
                <a:path w="939164" h="576579">
                  <a:moveTo>
                    <a:pt x="0" y="0"/>
                  </a:moveTo>
                  <a:lnTo>
                    <a:pt x="938999" y="0"/>
                  </a:lnTo>
                  <a:lnTo>
                    <a:pt x="938999" y="576299"/>
                  </a:lnTo>
                  <a:lnTo>
                    <a:pt x="0" y="576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498819" y="3538775"/>
            <a:ext cx="727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Daemon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28367" y="2568749"/>
            <a:ext cx="4994910" cy="2113280"/>
            <a:chOff x="2428367" y="2568749"/>
            <a:chExt cx="4994910" cy="2113280"/>
          </a:xfrm>
        </p:grpSpPr>
        <p:sp>
          <p:nvSpPr>
            <p:cNvPr id="36" name="object 36"/>
            <p:cNvSpPr/>
            <p:nvPr/>
          </p:nvSpPr>
          <p:spPr>
            <a:xfrm>
              <a:off x="2448862" y="2573512"/>
              <a:ext cx="1981835" cy="744855"/>
            </a:xfrm>
            <a:custGeom>
              <a:avLst/>
              <a:gdLst/>
              <a:ahLst/>
              <a:cxnLst/>
              <a:rect l="l" t="t" r="r" b="b"/>
              <a:pathLst>
                <a:path w="1981835" h="744854">
                  <a:moveTo>
                    <a:pt x="1981799" y="0"/>
                  </a:moveTo>
                  <a:lnTo>
                    <a:pt x="0" y="0"/>
                  </a:lnTo>
                  <a:lnTo>
                    <a:pt x="0" y="744749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33129" y="3318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33129" y="3318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48862" y="4008762"/>
              <a:ext cx="1943735" cy="668655"/>
            </a:xfrm>
            <a:custGeom>
              <a:avLst/>
              <a:gdLst/>
              <a:ahLst/>
              <a:cxnLst/>
              <a:rect l="l" t="t" r="r" b="b"/>
              <a:pathLst>
                <a:path w="1943735" h="668654">
                  <a:moveTo>
                    <a:pt x="1943699" y="668249"/>
                  </a:moveTo>
                  <a:lnTo>
                    <a:pt x="0" y="6682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33129" y="39655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33129" y="39655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94312" y="3663362"/>
              <a:ext cx="1598295" cy="635"/>
            </a:xfrm>
            <a:custGeom>
              <a:avLst/>
              <a:gdLst/>
              <a:ahLst/>
              <a:cxnLst/>
              <a:rect l="l" t="t" r="r" b="b"/>
              <a:pathLst>
                <a:path w="1598295" h="635">
                  <a:moveTo>
                    <a:pt x="1598249" y="0"/>
                  </a:moveTo>
                  <a:lnTo>
                    <a:pt x="770516" y="0"/>
                  </a:lnTo>
                  <a:lnTo>
                    <a:pt x="770516" y="599"/>
                  </a:lnTo>
                  <a:lnTo>
                    <a:pt x="0" y="599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51087" y="364822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51087" y="364822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31562" y="3663362"/>
              <a:ext cx="1527810" cy="3810"/>
            </a:xfrm>
            <a:custGeom>
              <a:avLst/>
              <a:gdLst/>
              <a:ahLst/>
              <a:cxnLst/>
              <a:rect l="l" t="t" r="r" b="b"/>
              <a:pathLst>
                <a:path w="1527809" h="3810">
                  <a:moveTo>
                    <a:pt x="0" y="0"/>
                  </a:moveTo>
                  <a:lnTo>
                    <a:pt x="792418" y="0"/>
                  </a:lnTo>
                  <a:lnTo>
                    <a:pt x="792418" y="3299"/>
                  </a:lnTo>
                  <a:lnTo>
                    <a:pt x="1527749" y="3299"/>
                  </a:lnTo>
                </a:path>
              </a:pathLst>
            </a:custGeom>
            <a:ln w="9524">
              <a:solidFill>
                <a:srgbClr val="F15E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59312" y="365092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15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59312" y="365092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15E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16412" y="3421868"/>
              <a:ext cx="501650" cy="489584"/>
            </a:xfrm>
            <a:custGeom>
              <a:avLst/>
              <a:gdLst/>
              <a:ahLst/>
              <a:cxnLst/>
              <a:rect l="l" t="t" r="r" b="b"/>
              <a:pathLst>
                <a:path w="501650" h="489585">
                  <a:moveTo>
                    <a:pt x="250799" y="489299"/>
                  </a:moveTo>
                  <a:lnTo>
                    <a:pt x="200254" y="484329"/>
                  </a:lnTo>
                  <a:lnTo>
                    <a:pt x="153177" y="470074"/>
                  </a:lnTo>
                  <a:lnTo>
                    <a:pt x="110575" y="447517"/>
                  </a:lnTo>
                  <a:lnTo>
                    <a:pt x="73457" y="417643"/>
                  </a:lnTo>
                  <a:lnTo>
                    <a:pt x="42832" y="381436"/>
                  </a:lnTo>
                  <a:lnTo>
                    <a:pt x="19709" y="339878"/>
                  </a:lnTo>
                  <a:lnTo>
                    <a:pt x="5095" y="293955"/>
                  </a:lnTo>
                  <a:lnTo>
                    <a:pt x="0" y="244649"/>
                  </a:lnTo>
                  <a:lnTo>
                    <a:pt x="5095" y="195344"/>
                  </a:lnTo>
                  <a:lnTo>
                    <a:pt x="19709" y="149421"/>
                  </a:lnTo>
                  <a:lnTo>
                    <a:pt x="42832" y="107863"/>
                  </a:lnTo>
                  <a:lnTo>
                    <a:pt x="73457" y="71656"/>
                  </a:lnTo>
                  <a:lnTo>
                    <a:pt x="110575" y="41782"/>
                  </a:lnTo>
                  <a:lnTo>
                    <a:pt x="153177" y="19225"/>
                  </a:lnTo>
                  <a:lnTo>
                    <a:pt x="200254" y="4970"/>
                  </a:lnTo>
                  <a:lnTo>
                    <a:pt x="250799" y="0"/>
                  </a:lnTo>
                  <a:lnTo>
                    <a:pt x="299957" y="4744"/>
                  </a:lnTo>
                  <a:lnTo>
                    <a:pt x="346777" y="18622"/>
                  </a:lnTo>
                  <a:lnTo>
                    <a:pt x="389944" y="41104"/>
                  </a:lnTo>
                  <a:lnTo>
                    <a:pt x="428142" y="71656"/>
                  </a:lnTo>
                  <a:lnTo>
                    <a:pt x="459462" y="108918"/>
                  </a:lnTo>
                  <a:lnTo>
                    <a:pt x="482508" y="151026"/>
                  </a:lnTo>
                  <a:lnTo>
                    <a:pt x="496736" y="196698"/>
                  </a:lnTo>
                  <a:lnTo>
                    <a:pt x="501599" y="244649"/>
                  </a:lnTo>
                  <a:lnTo>
                    <a:pt x="496504" y="293955"/>
                  </a:lnTo>
                  <a:lnTo>
                    <a:pt x="481890" y="339878"/>
                  </a:lnTo>
                  <a:lnTo>
                    <a:pt x="458767" y="381436"/>
                  </a:lnTo>
                  <a:lnTo>
                    <a:pt x="428142" y="417643"/>
                  </a:lnTo>
                  <a:lnTo>
                    <a:pt x="391024" y="447517"/>
                  </a:lnTo>
                  <a:lnTo>
                    <a:pt x="348422" y="470074"/>
                  </a:lnTo>
                  <a:lnTo>
                    <a:pt x="301345" y="484329"/>
                  </a:lnTo>
                  <a:lnTo>
                    <a:pt x="250799" y="4892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16412" y="3421868"/>
              <a:ext cx="501650" cy="489584"/>
            </a:xfrm>
            <a:custGeom>
              <a:avLst/>
              <a:gdLst/>
              <a:ahLst/>
              <a:cxnLst/>
              <a:rect l="l" t="t" r="r" b="b"/>
              <a:pathLst>
                <a:path w="501650" h="489585">
                  <a:moveTo>
                    <a:pt x="73457" y="71656"/>
                  </a:moveTo>
                  <a:lnTo>
                    <a:pt x="428142" y="417643"/>
                  </a:lnTo>
                </a:path>
                <a:path w="501650" h="489585">
                  <a:moveTo>
                    <a:pt x="428142" y="71656"/>
                  </a:moveTo>
                  <a:lnTo>
                    <a:pt x="73457" y="417643"/>
                  </a:lnTo>
                </a:path>
                <a:path w="501650" h="489585">
                  <a:moveTo>
                    <a:pt x="0" y="244649"/>
                  </a:moveTo>
                  <a:lnTo>
                    <a:pt x="5095" y="195344"/>
                  </a:lnTo>
                  <a:lnTo>
                    <a:pt x="19709" y="149421"/>
                  </a:lnTo>
                  <a:lnTo>
                    <a:pt x="42832" y="107863"/>
                  </a:lnTo>
                  <a:lnTo>
                    <a:pt x="73457" y="71656"/>
                  </a:lnTo>
                  <a:lnTo>
                    <a:pt x="110575" y="41782"/>
                  </a:lnTo>
                  <a:lnTo>
                    <a:pt x="153177" y="19225"/>
                  </a:lnTo>
                  <a:lnTo>
                    <a:pt x="200254" y="4970"/>
                  </a:lnTo>
                  <a:lnTo>
                    <a:pt x="250799" y="0"/>
                  </a:lnTo>
                  <a:lnTo>
                    <a:pt x="299957" y="4744"/>
                  </a:lnTo>
                  <a:lnTo>
                    <a:pt x="346777" y="18622"/>
                  </a:lnTo>
                  <a:lnTo>
                    <a:pt x="389944" y="41104"/>
                  </a:lnTo>
                  <a:lnTo>
                    <a:pt x="428142" y="71656"/>
                  </a:lnTo>
                  <a:lnTo>
                    <a:pt x="459462" y="108918"/>
                  </a:lnTo>
                  <a:lnTo>
                    <a:pt x="482508" y="151026"/>
                  </a:lnTo>
                  <a:lnTo>
                    <a:pt x="496736" y="196698"/>
                  </a:lnTo>
                  <a:lnTo>
                    <a:pt x="501599" y="244649"/>
                  </a:lnTo>
                  <a:lnTo>
                    <a:pt x="496504" y="293955"/>
                  </a:lnTo>
                  <a:lnTo>
                    <a:pt x="481890" y="339878"/>
                  </a:lnTo>
                  <a:lnTo>
                    <a:pt x="458767" y="381436"/>
                  </a:lnTo>
                  <a:lnTo>
                    <a:pt x="428142" y="417643"/>
                  </a:lnTo>
                  <a:lnTo>
                    <a:pt x="391024" y="447517"/>
                  </a:lnTo>
                  <a:lnTo>
                    <a:pt x="348422" y="470074"/>
                  </a:lnTo>
                  <a:lnTo>
                    <a:pt x="301345" y="484329"/>
                  </a:lnTo>
                  <a:lnTo>
                    <a:pt x="250799" y="489299"/>
                  </a:lnTo>
                  <a:lnTo>
                    <a:pt x="200254" y="484329"/>
                  </a:lnTo>
                  <a:lnTo>
                    <a:pt x="153177" y="470074"/>
                  </a:lnTo>
                  <a:lnTo>
                    <a:pt x="110575" y="447517"/>
                  </a:lnTo>
                  <a:lnTo>
                    <a:pt x="73457" y="417643"/>
                  </a:lnTo>
                  <a:lnTo>
                    <a:pt x="42832" y="381436"/>
                  </a:lnTo>
                  <a:lnTo>
                    <a:pt x="19709" y="339878"/>
                  </a:lnTo>
                  <a:lnTo>
                    <a:pt x="5095" y="293955"/>
                  </a:lnTo>
                  <a:lnTo>
                    <a:pt x="0" y="244649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882062" y="3907141"/>
            <a:ext cx="57086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41605" marR="5080" indent="-129539">
              <a:lnSpc>
                <a:spcPts val="1430"/>
              </a:lnSpc>
              <a:spcBef>
                <a:spcPts val="155"/>
              </a:spcBef>
            </a:pPr>
            <a:r>
              <a:rPr sz="1200" b="1" spc="-75" dirty="0">
                <a:solidFill>
                  <a:srgbClr val="FFFFFF"/>
                </a:solidFill>
                <a:latin typeface="Tahoma"/>
                <a:cs typeface="Tahoma"/>
              </a:rPr>
              <a:t>Internal  </a:t>
            </a:r>
            <a:r>
              <a:rPr sz="1200" b="1" spc="-30" dirty="0">
                <a:solidFill>
                  <a:srgbClr val="FFFFFF"/>
                </a:solidFill>
                <a:latin typeface="Tahoma"/>
                <a:cs typeface="Tahoma"/>
              </a:rPr>
              <a:t>ALB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156124" y="419290"/>
            <a:ext cx="5015865" cy="4278630"/>
            <a:chOff x="2156124" y="419290"/>
            <a:chExt cx="5015865" cy="4278630"/>
          </a:xfrm>
        </p:grpSpPr>
        <p:sp>
          <p:nvSpPr>
            <p:cNvPr id="52" name="object 52"/>
            <p:cNvSpPr/>
            <p:nvPr/>
          </p:nvSpPr>
          <p:spPr>
            <a:xfrm>
              <a:off x="5388662" y="4302062"/>
              <a:ext cx="1778635" cy="375285"/>
            </a:xfrm>
            <a:custGeom>
              <a:avLst/>
              <a:gdLst/>
              <a:ahLst/>
              <a:cxnLst/>
              <a:rect l="l" t="t" r="r" b="b"/>
              <a:pathLst>
                <a:path w="1778634" h="375285">
                  <a:moveTo>
                    <a:pt x="1778549" y="0"/>
                  </a:moveTo>
                  <a:lnTo>
                    <a:pt x="1778549" y="374999"/>
                  </a:lnTo>
                  <a:lnTo>
                    <a:pt x="0" y="374999"/>
                  </a:lnTo>
                </a:path>
              </a:pathLst>
            </a:custGeom>
            <a:ln w="9524">
              <a:solidFill>
                <a:srgbClr val="F15E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45436" y="466132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F15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45436" y="466132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F15E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26762" y="2573468"/>
              <a:ext cx="1740535" cy="848994"/>
            </a:xfrm>
            <a:custGeom>
              <a:avLst/>
              <a:gdLst/>
              <a:ahLst/>
              <a:cxnLst/>
              <a:rect l="l" t="t" r="r" b="b"/>
              <a:pathLst>
                <a:path w="1740534" h="848995">
                  <a:moveTo>
                    <a:pt x="1740449" y="848399"/>
                  </a:moveTo>
                  <a:lnTo>
                    <a:pt x="1740449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F15E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83536" y="255773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F15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83536" y="255773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F15E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900162" y="2861662"/>
              <a:ext cx="2090420" cy="574675"/>
            </a:xfrm>
            <a:custGeom>
              <a:avLst/>
              <a:gdLst/>
              <a:ahLst/>
              <a:cxnLst/>
              <a:rect l="l" t="t" r="r" b="b"/>
              <a:pathLst>
                <a:path w="2090420" h="574675">
                  <a:moveTo>
                    <a:pt x="0" y="0"/>
                  </a:moveTo>
                  <a:lnTo>
                    <a:pt x="0" y="280102"/>
                  </a:lnTo>
                  <a:lnTo>
                    <a:pt x="2089799" y="280102"/>
                  </a:lnTo>
                  <a:lnTo>
                    <a:pt x="2089799" y="574649"/>
                  </a:lnTo>
                </a:path>
              </a:pathLst>
            </a:custGeom>
            <a:ln w="9524">
              <a:solidFill>
                <a:srgbClr val="F15E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74230" y="34363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F15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74230" y="34363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15E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60887" y="424052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80">
                  <a:moveTo>
                    <a:pt x="288112" y="576249"/>
                  </a:moveTo>
                  <a:lnTo>
                    <a:pt x="222050" y="573713"/>
                  </a:lnTo>
                  <a:lnTo>
                    <a:pt x="161407" y="566488"/>
                  </a:lnTo>
                  <a:lnTo>
                    <a:pt x="107912" y="555150"/>
                  </a:lnTo>
                  <a:lnTo>
                    <a:pt x="63295" y="540277"/>
                  </a:lnTo>
                  <a:lnTo>
                    <a:pt x="29284" y="522445"/>
                  </a:lnTo>
                  <a:lnTo>
                    <a:pt x="0" y="480208"/>
                  </a:lnTo>
                  <a:lnTo>
                    <a:pt x="0" y="96041"/>
                  </a:lnTo>
                  <a:lnTo>
                    <a:pt x="29284" y="53804"/>
                  </a:lnTo>
                  <a:lnTo>
                    <a:pt x="63295" y="35972"/>
                  </a:lnTo>
                  <a:lnTo>
                    <a:pt x="107912" y="21099"/>
                  </a:lnTo>
                  <a:lnTo>
                    <a:pt x="161407" y="9761"/>
                  </a:lnTo>
                  <a:lnTo>
                    <a:pt x="222050" y="2536"/>
                  </a:lnTo>
                  <a:lnTo>
                    <a:pt x="288112" y="0"/>
                  </a:lnTo>
                  <a:lnTo>
                    <a:pt x="354174" y="2536"/>
                  </a:lnTo>
                  <a:lnTo>
                    <a:pt x="414817" y="9761"/>
                  </a:lnTo>
                  <a:lnTo>
                    <a:pt x="468312" y="21099"/>
                  </a:lnTo>
                  <a:lnTo>
                    <a:pt x="512929" y="35972"/>
                  </a:lnTo>
                  <a:lnTo>
                    <a:pt x="546940" y="53804"/>
                  </a:lnTo>
                  <a:lnTo>
                    <a:pt x="576224" y="96041"/>
                  </a:lnTo>
                  <a:lnTo>
                    <a:pt x="576224" y="480208"/>
                  </a:lnTo>
                  <a:lnTo>
                    <a:pt x="546940" y="522445"/>
                  </a:lnTo>
                  <a:lnTo>
                    <a:pt x="512929" y="540277"/>
                  </a:lnTo>
                  <a:lnTo>
                    <a:pt x="468312" y="555150"/>
                  </a:lnTo>
                  <a:lnTo>
                    <a:pt x="414817" y="566488"/>
                  </a:lnTo>
                  <a:lnTo>
                    <a:pt x="354174" y="573713"/>
                  </a:lnTo>
                  <a:lnTo>
                    <a:pt x="288112" y="57624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60887" y="424052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80">
                  <a:moveTo>
                    <a:pt x="576224" y="96041"/>
                  </a:moveTo>
                  <a:lnTo>
                    <a:pt x="568615" y="118063"/>
                  </a:lnTo>
                  <a:lnTo>
                    <a:pt x="546940" y="138278"/>
                  </a:lnTo>
                  <a:lnTo>
                    <a:pt x="512929" y="156110"/>
                  </a:lnTo>
                  <a:lnTo>
                    <a:pt x="468312" y="170984"/>
                  </a:lnTo>
                  <a:lnTo>
                    <a:pt x="414817" y="182321"/>
                  </a:lnTo>
                  <a:lnTo>
                    <a:pt x="354174" y="189546"/>
                  </a:lnTo>
                  <a:lnTo>
                    <a:pt x="288112" y="192083"/>
                  </a:lnTo>
                  <a:lnTo>
                    <a:pt x="222050" y="189546"/>
                  </a:lnTo>
                  <a:lnTo>
                    <a:pt x="161407" y="182321"/>
                  </a:lnTo>
                  <a:lnTo>
                    <a:pt x="107912" y="170984"/>
                  </a:lnTo>
                  <a:lnTo>
                    <a:pt x="63295" y="156110"/>
                  </a:lnTo>
                  <a:lnTo>
                    <a:pt x="29284" y="138278"/>
                  </a:lnTo>
                  <a:lnTo>
                    <a:pt x="7609" y="118063"/>
                  </a:lnTo>
                  <a:lnTo>
                    <a:pt x="0" y="96041"/>
                  </a:lnTo>
                </a:path>
                <a:path w="576580" h="576580">
                  <a:moveTo>
                    <a:pt x="0" y="96041"/>
                  </a:moveTo>
                  <a:lnTo>
                    <a:pt x="7609" y="74020"/>
                  </a:lnTo>
                  <a:lnTo>
                    <a:pt x="29284" y="53804"/>
                  </a:lnTo>
                  <a:lnTo>
                    <a:pt x="63295" y="35972"/>
                  </a:lnTo>
                  <a:lnTo>
                    <a:pt x="107912" y="21099"/>
                  </a:lnTo>
                  <a:lnTo>
                    <a:pt x="161407" y="9761"/>
                  </a:lnTo>
                  <a:lnTo>
                    <a:pt x="222050" y="2536"/>
                  </a:lnTo>
                  <a:lnTo>
                    <a:pt x="288112" y="0"/>
                  </a:lnTo>
                  <a:lnTo>
                    <a:pt x="354174" y="2536"/>
                  </a:lnTo>
                  <a:lnTo>
                    <a:pt x="414817" y="9761"/>
                  </a:lnTo>
                  <a:lnTo>
                    <a:pt x="468312" y="21099"/>
                  </a:lnTo>
                  <a:lnTo>
                    <a:pt x="512929" y="35972"/>
                  </a:lnTo>
                  <a:lnTo>
                    <a:pt x="546940" y="53804"/>
                  </a:lnTo>
                  <a:lnTo>
                    <a:pt x="576224" y="96041"/>
                  </a:lnTo>
                  <a:lnTo>
                    <a:pt x="576224" y="480208"/>
                  </a:lnTo>
                  <a:lnTo>
                    <a:pt x="546940" y="522445"/>
                  </a:lnTo>
                  <a:lnTo>
                    <a:pt x="512929" y="540277"/>
                  </a:lnTo>
                  <a:lnTo>
                    <a:pt x="468312" y="555150"/>
                  </a:lnTo>
                  <a:lnTo>
                    <a:pt x="414817" y="566488"/>
                  </a:lnTo>
                  <a:lnTo>
                    <a:pt x="354174" y="573713"/>
                  </a:lnTo>
                  <a:lnTo>
                    <a:pt x="288112" y="576249"/>
                  </a:lnTo>
                  <a:lnTo>
                    <a:pt x="222050" y="573713"/>
                  </a:lnTo>
                  <a:lnTo>
                    <a:pt x="161407" y="566488"/>
                  </a:lnTo>
                  <a:lnTo>
                    <a:pt x="107912" y="555150"/>
                  </a:lnTo>
                  <a:lnTo>
                    <a:pt x="63295" y="540277"/>
                  </a:lnTo>
                  <a:lnTo>
                    <a:pt x="29284" y="522445"/>
                  </a:lnTo>
                  <a:lnTo>
                    <a:pt x="0" y="480208"/>
                  </a:lnTo>
                  <a:lnTo>
                    <a:pt x="0" y="96041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374224" y="681522"/>
            <a:ext cx="1498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Arial"/>
                <a:cs typeface="Arial"/>
              </a:rPr>
              <a:t>S3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76725" y="691542"/>
            <a:ext cx="4328795" cy="2976880"/>
            <a:chOff x="576725" y="691542"/>
            <a:chExt cx="4328795" cy="2976880"/>
          </a:xfrm>
        </p:grpSpPr>
        <p:sp>
          <p:nvSpPr>
            <p:cNvPr id="65" name="object 65"/>
            <p:cNvSpPr/>
            <p:nvPr/>
          </p:nvSpPr>
          <p:spPr>
            <a:xfrm>
              <a:off x="581487" y="712037"/>
              <a:ext cx="4319270" cy="1573530"/>
            </a:xfrm>
            <a:custGeom>
              <a:avLst/>
              <a:gdLst/>
              <a:ahLst/>
              <a:cxnLst/>
              <a:rect l="l" t="t" r="r" b="b"/>
              <a:pathLst>
                <a:path w="4319270" h="1573530">
                  <a:moveTo>
                    <a:pt x="4318674" y="1573324"/>
                  </a:moveTo>
                  <a:lnTo>
                    <a:pt x="4318674" y="124"/>
                  </a:lnTo>
                  <a:lnTo>
                    <a:pt x="2212824" y="124"/>
                  </a:lnTo>
                </a:path>
                <a:path w="4319270" h="1573530">
                  <a:moveTo>
                    <a:pt x="0" y="1082399"/>
                  </a:moveTo>
                  <a:lnTo>
                    <a:pt x="0" y="0"/>
                  </a:lnTo>
                  <a:lnTo>
                    <a:pt x="1522349" y="0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03837" y="6963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103837" y="6963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51087" y="69642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751087" y="69642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482554" y="1046424"/>
              <a:ext cx="1910080" cy="2617470"/>
            </a:xfrm>
            <a:custGeom>
              <a:avLst/>
              <a:gdLst/>
              <a:ahLst/>
              <a:cxnLst/>
              <a:rect l="l" t="t" r="r" b="b"/>
              <a:pathLst>
                <a:path w="1910079" h="2617470">
                  <a:moveTo>
                    <a:pt x="1910007" y="261693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457071" y="1011509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5" h="44450">
                  <a:moveTo>
                    <a:pt x="12774" y="44189"/>
                  </a:moveTo>
                  <a:lnTo>
                    <a:pt x="0" y="0"/>
                  </a:lnTo>
                  <a:lnTo>
                    <a:pt x="38190" y="25639"/>
                  </a:lnTo>
                  <a:lnTo>
                    <a:pt x="12774" y="44189"/>
                  </a:lnTo>
                  <a:close/>
                </a:path>
              </a:pathLst>
            </a:custGeom>
            <a:solidFill>
              <a:srgbClr val="EEC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57071" y="1011509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5" h="44450">
                  <a:moveTo>
                    <a:pt x="38190" y="25639"/>
                  </a:moveTo>
                  <a:lnTo>
                    <a:pt x="0" y="0"/>
                  </a:lnTo>
                  <a:lnTo>
                    <a:pt x="12774" y="44189"/>
                  </a:lnTo>
                  <a:lnTo>
                    <a:pt x="38190" y="25639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469984" y="462486"/>
            <a:ext cx="6927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EECE1A"/>
                </a:solidFill>
                <a:latin typeface="Tahoma"/>
                <a:cs typeface="Tahoma"/>
              </a:rPr>
              <a:t>assets</a:t>
            </a:r>
            <a:r>
              <a:rPr sz="8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10" dirty="0">
                <a:solidFill>
                  <a:srgbClr val="EECE1A"/>
                </a:solidFill>
                <a:latin typeface="Tahoma"/>
                <a:cs typeface="Tahoma"/>
              </a:rPr>
              <a:t>di</a:t>
            </a:r>
            <a:r>
              <a:rPr sz="800" spc="-5" dirty="0">
                <a:solidFill>
                  <a:srgbClr val="EECE1A"/>
                </a:solidFill>
                <a:latin typeface="Tahoma"/>
                <a:cs typeface="Tahoma"/>
              </a:rPr>
              <a:t>v</a:t>
            </a:r>
            <a:r>
              <a:rPr sz="800" dirty="0">
                <a:solidFill>
                  <a:srgbClr val="EECE1A"/>
                </a:solidFill>
                <a:latin typeface="Tahoma"/>
                <a:cs typeface="Tahoma"/>
              </a:rPr>
              <a:t>ersos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01250" y="462486"/>
            <a:ext cx="7410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EECE1A"/>
                </a:solidFill>
                <a:latin typeface="Tahoma"/>
                <a:cs typeface="Tahoma"/>
              </a:rPr>
              <a:t>obtém</a:t>
            </a:r>
            <a:r>
              <a:rPr sz="8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EECE1A"/>
                </a:solidFill>
                <a:latin typeface="Tahoma"/>
                <a:cs typeface="Tahoma"/>
              </a:rPr>
              <a:t>artefatos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 rot="3180000">
            <a:off x="2888597" y="1719664"/>
            <a:ext cx="676957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1200" spc="-7" baseline="3472" dirty="0">
                <a:solidFill>
                  <a:srgbClr val="EECE1A"/>
                </a:solidFill>
                <a:latin typeface="Tahoma"/>
                <a:cs typeface="Tahoma"/>
              </a:rPr>
              <a:t>assets</a:t>
            </a:r>
            <a:r>
              <a:rPr sz="1200" spc="-172" baseline="3472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10" dirty="0">
                <a:solidFill>
                  <a:srgbClr val="EECE1A"/>
                </a:solidFill>
                <a:latin typeface="Tahoma"/>
                <a:cs typeface="Tahoma"/>
              </a:rPr>
              <a:t>di</a:t>
            </a:r>
            <a:r>
              <a:rPr sz="800" spc="-20" dirty="0">
                <a:solidFill>
                  <a:srgbClr val="EECE1A"/>
                </a:solidFill>
                <a:latin typeface="Tahoma"/>
                <a:cs typeface="Tahoma"/>
              </a:rPr>
              <a:t>v</a:t>
            </a:r>
            <a:r>
              <a:rPr sz="800" dirty="0">
                <a:solidFill>
                  <a:srgbClr val="EECE1A"/>
                </a:solidFill>
                <a:latin typeface="Tahoma"/>
                <a:cs typeface="Tahoma"/>
              </a:rPr>
              <a:t>ersos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 rot="3180000">
            <a:off x="2373721" y="1642603"/>
            <a:ext cx="781333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1200" baseline="3472" dirty="0">
                <a:solidFill>
                  <a:srgbClr val="EECE1A"/>
                </a:solidFill>
                <a:latin typeface="Tahoma"/>
                <a:cs typeface="Tahoma"/>
              </a:rPr>
              <a:t>entrega</a:t>
            </a:r>
            <a:r>
              <a:rPr sz="1200" spc="-172" baseline="3472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EECE1A"/>
                </a:solidFill>
                <a:latin typeface="Tahoma"/>
                <a:cs typeface="Tahoma"/>
              </a:rPr>
              <a:t>artefatos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73011" y="4635223"/>
            <a:ext cx="15462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EECE1A"/>
                </a:solidFill>
                <a:latin typeface="Tahoma"/>
                <a:cs typeface="Tahoma"/>
              </a:rPr>
              <a:t>enﬁleira</a:t>
            </a:r>
            <a:r>
              <a:rPr sz="8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EECE1A"/>
                </a:solidFill>
                <a:latin typeface="Tahoma"/>
                <a:cs typeface="Tahoma"/>
              </a:rPr>
              <a:t>pedidos,</a:t>
            </a:r>
            <a:r>
              <a:rPr sz="8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EECE1A"/>
                </a:solidFill>
                <a:latin typeface="Tahoma"/>
                <a:cs typeface="Tahoma"/>
              </a:rPr>
              <a:t>checa</a:t>
            </a:r>
            <a:r>
              <a:rPr sz="800" spc="6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EECE1A"/>
                </a:solidFill>
                <a:latin typeface="Tahoma"/>
                <a:cs typeface="Tahoma"/>
              </a:rPr>
              <a:t>status,</a:t>
            </a:r>
            <a:r>
              <a:rPr sz="8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10" dirty="0">
                <a:solidFill>
                  <a:srgbClr val="EECE1A"/>
                </a:solidFill>
                <a:latin typeface="Tahoma"/>
                <a:cs typeface="Tahoma"/>
              </a:rPr>
              <a:t>etc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998199" y="3340736"/>
            <a:ext cx="982980" cy="271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3679" marR="5080" indent="-221615">
              <a:lnSpc>
                <a:spcPct val="101600"/>
              </a:lnSpc>
              <a:spcBef>
                <a:spcPts val="85"/>
              </a:spcBef>
            </a:pPr>
            <a:r>
              <a:rPr sz="800" spc="-15" dirty="0">
                <a:solidFill>
                  <a:srgbClr val="EECE1A"/>
                </a:solidFill>
                <a:latin typeface="Tahoma"/>
                <a:cs typeface="Tahoma"/>
              </a:rPr>
              <a:t>pega</a:t>
            </a:r>
            <a:r>
              <a:rPr sz="8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EECE1A"/>
                </a:solidFill>
                <a:latin typeface="Tahoma"/>
                <a:cs typeface="Tahoma"/>
              </a:rPr>
              <a:t>pedidos</a:t>
            </a:r>
            <a:r>
              <a:rPr sz="800" spc="5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EECE1A"/>
                </a:solidFill>
                <a:latin typeface="Tahoma"/>
                <a:cs typeface="Tahoma"/>
              </a:rPr>
              <a:t>da</a:t>
            </a:r>
            <a:r>
              <a:rPr sz="8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10" dirty="0">
                <a:solidFill>
                  <a:srgbClr val="EECE1A"/>
                </a:solidFill>
                <a:latin typeface="Tahoma"/>
                <a:cs typeface="Tahoma"/>
              </a:rPr>
              <a:t>ﬁla</a:t>
            </a:r>
            <a:r>
              <a:rPr sz="8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EECE1A"/>
                </a:solidFill>
                <a:latin typeface="Tahoma"/>
                <a:cs typeface="Tahoma"/>
              </a:rPr>
              <a:t>e  </a:t>
            </a:r>
            <a:r>
              <a:rPr sz="800" dirty="0">
                <a:solidFill>
                  <a:srgbClr val="EECE1A"/>
                </a:solidFill>
                <a:latin typeface="Tahoma"/>
                <a:cs typeface="Tahoma"/>
              </a:rPr>
              <a:t>os</a:t>
            </a:r>
            <a:r>
              <a:rPr sz="8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EECE1A"/>
                </a:solidFill>
                <a:latin typeface="Tahoma"/>
                <a:cs typeface="Tahoma"/>
              </a:rPr>
              <a:t>processa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708411" y="4348361"/>
            <a:ext cx="14128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EECE1A"/>
                </a:solidFill>
                <a:latin typeface="Tahoma"/>
                <a:cs typeface="Tahoma"/>
              </a:rPr>
              <a:t>enﬁlei</a:t>
            </a:r>
            <a:r>
              <a:rPr sz="800" spc="-10" dirty="0">
                <a:solidFill>
                  <a:srgbClr val="EECE1A"/>
                </a:solidFill>
                <a:latin typeface="Tahoma"/>
                <a:cs typeface="Tahoma"/>
              </a:rPr>
              <a:t>r</a:t>
            </a:r>
            <a:r>
              <a:rPr sz="800" spc="-15" dirty="0">
                <a:solidFill>
                  <a:srgbClr val="EECE1A"/>
                </a:solidFill>
                <a:latin typeface="Tahoma"/>
                <a:cs typeface="Tahoma"/>
              </a:rPr>
              <a:t>a</a:t>
            </a:r>
            <a:r>
              <a:rPr sz="8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EECE1A"/>
                </a:solidFill>
                <a:latin typeface="Tahoma"/>
                <a:cs typeface="Tahoma"/>
              </a:rPr>
              <a:t>pedidos,</a:t>
            </a:r>
            <a:r>
              <a:rPr sz="8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EECE1A"/>
                </a:solidFill>
                <a:latin typeface="Tahoma"/>
                <a:cs typeface="Tahoma"/>
              </a:rPr>
              <a:t>consulta</a:t>
            </a:r>
            <a:r>
              <a:rPr sz="8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EECE1A"/>
                </a:solidFill>
                <a:latin typeface="Tahoma"/>
                <a:cs typeface="Tahoma"/>
              </a:rPr>
              <a:t>infos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889288" y="4472186"/>
            <a:ext cx="10509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EECE1A"/>
                </a:solidFill>
                <a:latin typeface="Tahoma"/>
                <a:cs typeface="Tahoma"/>
              </a:rPr>
              <a:t>da</a:t>
            </a:r>
            <a:r>
              <a:rPr sz="8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EECE1A"/>
                </a:solidFill>
                <a:latin typeface="Tahoma"/>
                <a:cs typeface="Tahoma"/>
              </a:rPr>
              <a:t>ﬁla,</a:t>
            </a:r>
            <a:r>
              <a:rPr sz="8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EECE1A"/>
                </a:solidFill>
                <a:latin typeface="Tahoma"/>
                <a:cs typeface="Tahoma"/>
              </a:rPr>
              <a:t>dos</a:t>
            </a:r>
            <a:r>
              <a:rPr sz="8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20" dirty="0">
                <a:solidFill>
                  <a:srgbClr val="EECE1A"/>
                </a:solidFill>
                <a:latin typeface="Tahoma"/>
                <a:cs typeface="Tahoma"/>
              </a:rPr>
              <a:t>wor</a:t>
            </a:r>
            <a:r>
              <a:rPr sz="800" spc="-10" dirty="0">
                <a:solidFill>
                  <a:srgbClr val="EECE1A"/>
                </a:solidFill>
                <a:latin typeface="Tahoma"/>
                <a:cs typeface="Tahoma"/>
              </a:rPr>
              <a:t>k</a:t>
            </a:r>
            <a:r>
              <a:rPr sz="800" spc="-15" dirty="0">
                <a:solidFill>
                  <a:srgbClr val="EECE1A"/>
                </a:solidFill>
                <a:latin typeface="Tahoma"/>
                <a:cs typeface="Tahoma"/>
              </a:rPr>
              <a:t>ers,</a:t>
            </a:r>
            <a:r>
              <a:rPr sz="800" spc="-100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800" spc="10" dirty="0">
                <a:solidFill>
                  <a:srgbClr val="EECE1A"/>
                </a:solidFill>
                <a:latin typeface="Tahoma"/>
                <a:cs typeface="Tahoma"/>
              </a:rPr>
              <a:t>etc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972272" y="1259142"/>
            <a:ext cx="1085215" cy="643255"/>
            <a:chOff x="4972272" y="1259142"/>
            <a:chExt cx="1085215" cy="643255"/>
          </a:xfrm>
        </p:grpSpPr>
        <p:sp>
          <p:nvSpPr>
            <p:cNvPr id="82" name="object 82"/>
            <p:cNvSpPr/>
            <p:nvPr/>
          </p:nvSpPr>
          <p:spPr>
            <a:xfrm>
              <a:off x="4977028" y="1263916"/>
              <a:ext cx="1075690" cy="633730"/>
            </a:xfrm>
            <a:custGeom>
              <a:avLst/>
              <a:gdLst/>
              <a:ahLst/>
              <a:cxnLst/>
              <a:rect l="l" t="t" r="r" b="b"/>
              <a:pathLst>
                <a:path w="1075689" h="633730">
                  <a:moveTo>
                    <a:pt x="24066" y="614895"/>
                  </a:moveTo>
                  <a:lnTo>
                    <a:pt x="18681" y="609498"/>
                  </a:lnTo>
                  <a:lnTo>
                    <a:pt x="5384" y="609498"/>
                  </a:lnTo>
                  <a:lnTo>
                    <a:pt x="0" y="614895"/>
                  </a:lnTo>
                  <a:lnTo>
                    <a:pt x="0" y="628180"/>
                  </a:lnTo>
                  <a:lnTo>
                    <a:pt x="5384" y="633564"/>
                  </a:lnTo>
                  <a:lnTo>
                    <a:pt x="18681" y="633564"/>
                  </a:lnTo>
                  <a:lnTo>
                    <a:pt x="24066" y="628180"/>
                  </a:lnTo>
                  <a:lnTo>
                    <a:pt x="24066" y="621538"/>
                  </a:lnTo>
                  <a:lnTo>
                    <a:pt x="24066" y="614895"/>
                  </a:lnTo>
                  <a:close/>
                </a:path>
                <a:path w="1075689" h="633730">
                  <a:moveTo>
                    <a:pt x="125171" y="554316"/>
                  </a:moveTo>
                  <a:lnTo>
                    <a:pt x="123278" y="544957"/>
                  </a:lnTo>
                  <a:lnTo>
                    <a:pt x="118122" y="537298"/>
                  </a:lnTo>
                  <a:lnTo>
                    <a:pt x="110477" y="532142"/>
                  </a:lnTo>
                  <a:lnTo>
                    <a:pt x="101104" y="530250"/>
                  </a:lnTo>
                  <a:lnTo>
                    <a:pt x="91732" y="532142"/>
                  </a:lnTo>
                  <a:lnTo>
                    <a:pt x="84086" y="537298"/>
                  </a:lnTo>
                  <a:lnTo>
                    <a:pt x="78930" y="544957"/>
                  </a:lnTo>
                  <a:lnTo>
                    <a:pt x="77038" y="554316"/>
                  </a:lnTo>
                  <a:lnTo>
                    <a:pt x="78930" y="563689"/>
                  </a:lnTo>
                  <a:lnTo>
                    <a:pt x="84086" y="571334"/>
                  </a:lnTo>
                  <a:lnTo>
                    <a:pt x="91732" y="576503"/>
                  </a:lnTo>
                  <a:lnTo>
                    <a:pt x="101104" y="578383"/>
                  </a:lnTo>
                  <a:lnTo>
                    <a:pt x="110477" y="576503"/>
                  </a:lnTo>
                  <a:lnTo>
                    <a:pt x="118122" y="571334"/>
                  </a:lnTo>
                  <a:lnTo>
                    <a:pt x="123278" y="563689"/>
                  </a:lnTo>
                  <a:lnTo>
                    <a:pt x="125171" y="554316"/>
                  </a:lnTo>
                  <a:close/>
                </a:path>
                <a:path w="1075689" h="633730">
                  <a:moveTo>
                    <a:pt x="1075245" y="220662"/>
                  </a:moveTo>
                  <a:lnTo>
                    <a:pt x="1075029" y="196913"/>
                  </a:lnTo>
                  <a:lnTo>
                    <a:pt x="1063955" y="173977"/>
                  </a:lnTo>
                  <a:lnTo>
                    <a:pt x="1042314" y="153073"/>
                  </a:lnTo>
                  <a:lnTo>
                    <a:pt x="1050505" y="138150"/>
                  </a:lnTo>
                  <a:lnTo>
                    <a:pt x="1039901" y="92773"/>
                  </a:lnTo>
                  <a:lnTo>
                    <a:pt x="1005903" y="68478"/>
                  </a:lnTo>
                  <a:lnTo>
                    <a:pt x="956945" y="54241"/>
                  </a:lnTo>
                  <a:lnTo>
                    <a:pt x="954722" y="50495"/>
                  </a:lnTo>
                  <a:lnTo>
                    <a:pt x="927582" y="21297"/>
                  </a:lnTo>
                  <a:lnTo>
                    <a:pt x="871093" y="2235"/>
                  </a:lnTo>
                  <a:lnTo>
                    <a:pt x="837666" y="0"/>
                  </a:lnTo>
                  <a:lnTo>
                    <a:pt x="805065" y="2971"/>
                  </a:lnTo>
                  <a:lnTo>
                    <a:pt x="775195" y="10845"/>
                  </a:lnTo>
                  <a:lnTo>
                    <a:pt x="749998" y="23279"/>
                  </a:lnTo>
                  <a:lnTo>
                    <a:pt x="730948" y="12509"/>
                  </a:lnTo>
                  <a:lnTo>
                    <a:pt x="708012" y="4864"/>
                  </a:lnTo>
                  <a:lnTo>
                    <a:pt x="682409" y="647"/>
                  </a:lnTo>
                  <a:lnTo>
                    <a:pt x="655307" y="152"/>
                  </a:lnTo>
                  <a:lnTo>
                    <a:pt x="628853" y="3479"/>
                  </a:lnTo>
                  <a:lnTo>
                    <a:pt x="605116" y="10312"/>
                  </a:lnTo>
                  <a:lnTo>
                    <a:pt x="585165" y="20218"/>
                  </a:lnTo>
                  <a:lnTo>
                    <a:pt x="570077" y="32791"/>
                  </a:lnTo>
                  <a:lnTo>
                    <a:pt x="546087" y="22390"/>
                  </a:lnTo>
                  <a:lnTo>
                    <a:pt x="518820" y="15430"/>
                  </a:lnTo>
                  <a:lnTo>
                    <a:pt x="489419" y="12153"/>
                  </a:lnTo>
                  <a:lnTo>
                    <a:pt x="459066" y="12763"/>
                  </a:lnTo>
                  <a:lnTo>
                    <a:pt x="429793" y="17272"/>
                  </a:lnTo>
                  <a:lnTo>
                    <a:pt x="403517" y="25336"/>
                  </a:lnTo>
                  <a:lnTo>
                    <a:pt x="381241" y="36537"/>
                  </a:lnTo>
                  <a:lnTo>
                    <a:pt x="363956" y="50495"/>
                  </a:lnTo>
                  <a:lnTo>
                    <a:pt x="321106" y="40690"/>
                  </a:lnTo>
                  <a:lnTo>
                    <a:pt x="275920" y="37934"/>
                  </a:lnTo>
                  <a:lnTo>
                    <a:pt x="231101" y="42151"/>
                  </a:lnTo>
                  <a:lnTo>
                    <a:pt x="189331" y="53327"/>
                  </a:lnTo>
                  <a:lnTo>
                    <a:pt x="154787" y="70535"/>
                  </a:lnTo>
                  <a:lnTo>
                    <a:pt x="117767" y="116332"/>
                  </a:lnTo>
                  <a:lnTo>
                    <a:pt x="117500" y="142176"/>
                  </a:lnTo>
                  <a:lnTo>
                    <a:pt x="116611" y="143510"/>
                  </a:lnTo>
                  <a:lnTo>
                    <a:pt x="56807" y="158343"/>
                  </a:lnTo>
                  <a:lnTo>
                    <a:pt x="23914" y="190055"/>
                  </a:lnTo>
                  <a:lnTo>
                    <a:pt x="22072" y="208813"/>
                  </a:lnTo>
                  <a:lnTo>
                    <a:pt x="30454" y="226555"/>
                  </a:lnTo>
                  <a:lnTo>
                    <a:pt x="48069" y="242023"/>
                  </a:lnTo>
                  <a:lnTo>
                    <a:pt x="73926" y="253949"/>
                  </a:lnTo>
                  <a:lnTo>
                    <a:pt x="55537" y="268973"/>
                  </a:lnTo>
                  <a:lnTo>
                    <a:pt x="46304" y="285991"/>
                  </a:lnTo>
                  <a:lnTo>
                    <a:pt x="46570" y="303771"/>
                  </a:lnTo>
                  <a:lnTo>
                    <a:pt x="56642" y="321068"/>
                  </a:lnTo>
                  <a:lnTo>
                    <a:pt x="75666" y="335838"/>
                  </a:lnTo>
                  <a:lnTo>
                    <a:pt x="101231" y="346519"/>
                  </a:lnTo>
                  <a:lnTo>
                    <a:pt x="131318" y="352488"/>
                  </a:lnTo>
                  <a:lnTo>
                    <a:pt x="163957" y="353161"/>
                  </a:lnTo>
                  <a:lnTo>
                    <a:pt x="185813" y="370281"/>
                  </a:lnTo>
                  <a:lnTo>
                    <a:pt x="213004" y="384517"/>
                  </a:lnTo>
                  <a:lnTo>
                    <a:pt x="244665" y="395465"/>
                  </a:lnTo>
                  <a:lnTo>
                    <a:pt x="279908" y="402780"/>
                  </a:lnTo>
                  <a:lnTo>
                    <a:pt x="317042" y="406019"/>
                  </a:lnTo>
                  <a:lnTo>
                    <a:pt x="354215" y="405091"/>
                  </a:lnTo>
                  <a:lnTo>
                    <a:pt x="390359" y="400088"/>
                  </a:lnTo>
                  <a:lnTo>
                    <a:pt x="424332" y="391109"/>
                  </a:lnTo>
                  <a:lnTo>
                    <a:pt x="455587" y="410578"/>
                  </a:lnTo>
                  <a:lnTo>
                    <a:pt x="494550" y="424141"/>
                  </a:lnTo>
                  <a:lnTo>
                    <a:pt x="538695" y="431177"/>
                  </a:lnTo>
                  <a:lnTo>
                    <a:pt x="585470" y="431038"/>
                  </a:lnTo>
                  <a:lnTo>
                    <a:pt x="630288" y="423557"/>
                  </a:lnTo>
                  <a:lnTo>
                    <a:pt x="668858" y="409638"/>
                  </a:lnTo>
                  <a:lnTo>
                    <a:pt x="718858" y="366598"/>
                  </a:lnTo>
                  <a:lnTo>
                    <a:pt x="753122" y="375234"/>
                  </a:lnTo>
                  <a:lnTo>
                    <a:pt x="789635" y="378498"/>
                  </a:lnTo>
                  <a:lnTo>
                    <a:pt x="826427" y="376377"/>
                  </a:lnTo>
                  <a:lnTo>
                    <a:pt x="861504" y="368820"/>
                  </a:lnTo>
                  <a:lnTo>
                    <a:pt x="866889" y="366598"/>
                  </a:lnTo>
                  <a:lnTo>
                    <a:pt x="891768" y="356362"/>
                  </a:lnTo>
                  <a:lnTo>
                    <a:pt x="914717" y="340194"/>
                  </a:lnTo>
                  <a:lnTo>
                    <a:pt x="929347" y="321259"/>
                  </a:lnTo>
                  <a:lnTo>
                    <a:pt x="934656" y="300494"/>
                  </a:lnTo>
                  <a:lnTo>
                    <a:pt x="976325" y="293979"/>
                  </a:lnTo>
                  <a:lnTo>
                    <a:pt x="1012964" y="281889"/>
                  </a:lnTo>
                  <a:lnTo>
                    <a:pt x="1042873" y="264985"/>
                  </a:lnTo>
                  <a:lnTo>
                    <a:pt x="1064298" y="244017"/>
                  </a:lnTo>
                  <a:lnTo>
                    <a:pt x="1075245" y="22066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0323" y="1700422"/>
              <a:ext cx="72199" cy="72199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4977034" y="1263904"/>
              <a:ext cx="1075690" cy="633730"/>
            </a:xfrm>
            <a:custGeom>
              <a:avLst/>
              <a:gdLst/>
              <a:ahLst/>
              <a:cxnLst/>
              <a:rect l="l" t="t" r="r" b="b"/>
              <a:pathLst>
                <a:path w="1075689" h="633730">
                  <a:moveTo>
                    <a:pt x="117497" y="142178"/>
                  </a:moveTo>
                  <a:lnTo>
                    <a:pt x="130565" y="92002"/>
                  </a:lnTo>
                  <a:lnTo>
                    <a:pt x="189337" y="53330"/>
                  </a:lnTo>
                  <a:lnTo>
                    <a:pt x="231099" y="42159"/>
                  </a:lnTo>
                  <a:lnTo>
                    <a:pt x="275921" y="37935"/>
                  </a:lnTo>
                  <a:lnTo>
                    <a:pt x="321108" y="40701"/>
                  </a:lnTo>
                  <a:lnTo>
                    <a:pt x="363961" y="50502"/>
                  </a:lnTo>
                  <a:lnTo>
                    <a:pt x="403519" y="25342"/>
                  </a:lnTo>
                  <a:lnTo>
                    <a:pt x="459071" y="12765"/>
                  </a:lnTo>
                  <a:lnTo>
                    <a:pt x="489423" y="12162"/>
                  </a:lnTo>
                  <a:lnTo>
                    <a:pt x="518819" y="15441"/>
                  </a:lnTo>
                  <a:lnTo>
                    <a:pt x="546092" y="22391"/>
                  </a:lnTo>
                  <a:lnTo>
                    <a:pt x="570074" y="32802"/>
                  </a:lnTo>
                  <a:lnTo>
                    <a:pt x="585168" y="20223"/>
                  </a:lnTo>
                  <a:lnTo>
                    <a:pt x="605120" y="10315"/>
                  </a:lnTo>
                  <a:lnTo>
                    <a:pt x="628856" y="3488"/>
                  </a:lnTo>
                  <a:lnTo>
                    <a:pt x="655307" y="154"/>
                  </a:lnTo>
                  <a:lnTo>
                    <a:pt x="682408" y="657"/>
                  </a:lnTo>
                  <a:lnTo>
                    <a:pt x="708017" y="4875"/>
                  </a:lnTo>
                  <a:lnTo>
                    <a:pt x="730944" y="12516"/>
                  </a:lnTo>
                  <a:lnTo>
                    <a:pt x="749997" y="23290"/>
                  </a:lnTo>
                  <a:lnTo>
                    <a:pt x="775200" y="10856"/>
                  </a:lnTo>
                  <a:lnTo>
                    <a:pt x="805060" y="2981"/>
                  </a:lnTo>
                  <a:lnTo>
                    <a:pt x="837664" y="0"/>
                  </a:lnTo>
                  <a:lnTo>
                    <a:pt x="871098" y="2243"/>
                  </a:lnTo>
                  <a:lnTo>
                    <a:pt x="902051" y="9629"/>
                  </a:lnTo>
                  <a:lnTo>
                    <a:pt x="927581" y="21305"/>
                  </a:lnTo>
                  <a:lnTo>
                    <a:pt x="946333" y="36449"/>
                  </a:lnTo>
                  <a:lnTo>
                    <a:pt x="956949" y="54241"/>
                  </a:lnTo>
                  <a:lnTo>
                    <a:pt x="1005906" y="68478"/>
                  </a:lnTo>
                  <a:lnTo>
                    <a:pt x="1039899" y="92783"/>
                  </a:lnTo>
                  <a:lnTo>
                    <a:pt x="1052812" y="122782"/>
                  </a:lnTo>
                  <a:lnTo>
                    <a:pt x="1050502" y="138157"/>
                  </a:lnTo>
                  <a:lnTo>
                    <a:pt x="1042319" y="153074"/>
                  </a:lnTo>
                  <a:lnTo>
                    <a:pt x="1063959" y="173979"/>
                  </a:lnTo>
                  <a:lnTo>
                    <a:pt x="1075031" y="196913"/>
                  </a:lnTo>
                  <a:lnTo>
                    <a:pt x="1075242" y="220664"/>
                  </a:lnTo>
                  <a:lnTo>
                    <a:pt x="1064299" y="244021"/>
                  </a:lnTo>
                  <a:lnTo>
                    <a:pt x="1042871" y="264994"/>
                  </a:lnTo>
                  <a:lnTo>
                    <a:pt x="1012970" y="281900"/>
                  </a:lnTo>
                  <a:lnTo>
                    <a:pt x="976324" y="293986"/>
                  </a:lnTo>
                  <a:lnTo>
                    <a:pt x="934660" y="300501"/>
                  </a:lnTo>
                  <a:lnTo>
                    <a:pt x="929352" y="321262"/>
                  </a:lnTo>
                  <a:lnTo>
                    <a:pt x="891763" y="356366"/>
                  </a:lnTo>
                  <a:lnTo>
                    <a:pt x="826423" y="376379"/>
                  </a:lnTo>
                  <a:lnTo>
                    <a:pt x="789640" y="378509"/>
                  </a:lnTo>
                  <a:lnTo>
                    <a:pt x="753126" y="375239"/>
                  </a:lnTo>
                  <a:lnTo>
                    <a:pt x="718854" y="366602"/>
                  </a:lnTo>
                  <a:lnTo>
                    <a:pt x="699085" y="390323"/>
                  </a:lnTo>
                  <a:lnTo>
                    <a:pt x="668861" y="409648"/>
                  </a:lnTo>
                  <a:lnTo>
                    <a:pt x="630286" y="423561"/>
                  </a:lnTo>
                  <a:lnTo>
                    <a:pt x="585464" y="431045"/>
                  </a:lnTo>
                  <a:lnTo>
                    <a:pt x="538690" y="431183"/>
                  </a:lnTo>
                  <a:lnTo>
                    <a:pt x="494549" y="424153"/>
                  </a:lnTo>
                  <a:lnTo>
                    <a:pt x="455583" y="410586"/>
                  </a:lnTo>
                  <a:lnTo>
                    <a:pt x="424333" y="391110"/>
                  </a:lnTo>
                  <a:lnTo>
                    <a:pt x="390353" y="400098"/>
                  </a:lnTo>
                  <a:lnTo>
                    <a:pt x="354221" y="405098"/>
                  </a:lnTo>
                  <a:lnTo>
                    <a:pt x="317038" y="406022"/>
                  </a:lnTo>
                  <a:lnTo>
                    <a:pt x="279906" y="402781"/>
                  </a:lnTo>
                  <a:lnTo>
                    <a:pt x="244663" y="395476"/>
                  </a:lnTo>
                  <a:lnTo>
                    <a:pt x="213002" y="384520"/>
                  </a:lnTo>
                  <a:lnTo>
                    <a:pt x="185807" y="370292"/>
                  </a:lnTo>
                  <a:lnTo>
                    <a:pt x="163962" y="353170"/>
                  </a:lnTo>
                  <a:lnTo>
                    <a:pt x="101225" y="346522"/>
                  </a:lnTo>
                  <a:lnTo>
                    <a:pt x="56645" y="321071"/>
                  </a:lnTo>
                  <a:lnTo>
                    <a:pt x="46304" y="285999"/>
                  </a:lnTo>
                  <a:lnTo>
                    <a:pt x="55531" y="268975"/>
                  </a:lnTo>
                  <a:lnTo>
                    <a:pt x="73930" y="253955"/>
                  </a:lnTo>
                  <a:lnTo>
                    <a:pt x="48065" y="242023"/>
                  </a:lnTo>
                  <a:lnTo>
                    <a:pt x="30450" y="226556"/>
                  </a:lnTo>
                  <a:lnTo>
                    <a:pt x="22070" y="208814"/>
                  </a:lnTo>
                  <a:lnTo>
                    <a:pt x="23914" y="190057"/>
                  </a:lnTo>
                  <a:lnTo>
                    <a:pt x="36084" y="172557"/>
                  </a:lnTo>
                  <a:lnTo>
                    <a:pt x="56810" y="158355"/>
                  </a:lnTo>
                  <a:lnTo>
                    <a:pt x="84263" y="148370"/>
                  </a:lnTo>
                  <a:lnTo>
                    <a:pt x="116614" y="143519"/>
                  </a:lnTo>
                  <a:lnTo>
                    <a:pt x="117497" y="142178"/>
                  </a:lnTo>
                  <a:close/>
                </a:path>
                <a:path w="1075689" h="633730">
                  <a:moveTo>
                    <a:pt x="24066" y="621541"/>
                  </a:moveTo>
                  <a:lnTo>
                    <a:pt x="24066" y="628187"/>
                  </a:lnTo>
                  <a:lnTo>
                    <a:pt x="18678" y="633574"/>
                  </a:lnTo>
                  <a:lnTo>
                    <a:pt x="12033" y="633574"/>
                  </a:lnTo>
                  <a:lnTo>
                    <a:pt x="5387" y="633574"/>
                  </a:lnTo>
                  <a:lnTo>
                    <a:pt x="0" y="628187"/>
                  </a:lnTo>
                  <a:lnTo>
                    <a:pt x="0" y="621541"/>
                  </a:lnTo>
                  <a:lnTo>
                    <a:pt x="0" y="614895"/>
                  </a:lnTo>
                  <a:lnTo>
                    <a:pt x="5387" y="609508"/>
                  </a:lnTo>
                  <a:lnTo>
                    <a:pt x="12033" y="609508"/>
                  </a:lnTo>
                  <a:lnTo>
                    <a:pt x="18678" y="609508"/>
                  </a:lnTo>
                  <a:lnTo>
                    <a:pt x="24066" y="614895"/>
                  </a:lnTo>
                  <a:lnTo>
                    <a:pt x="24066" y="621541"/>
                  </a:lnTo>
                  <a:close/>
                </a:path>
                <a:path w="1075689" h="633730">
                  <a:moveTo>
                    <a:pt x="125171" y="554327"/>
                  </a:moveTo>
                  <a:lnTo>
                    <a:pt x="123280" y="563695"/>
                  </a:lnTo>
                  <a:lnTo>
                    <a:pt x="118123" y="571345"/>
                  </a:lnTo>
                  <a:lnTo>
                    <a:pt x="110473" y="576503"/>
                  </a:lnTo>
                  <a:lnTo>
                    <a:pt x="101105" y="578394"/>
                  </a:lnTo>
                  <a:lnTo>
                    <a:pt x="91737" y="576503"/>
                  </a:lnTo>
                  <a:lnTo>
                    <a:pt x="84087" y="571345"/>
                  </a:lnTo>
                  <a:lnTo>
                    <a:pt x="78930" y="563695"/>
                  </a:lnTo>
                  <a:lnTo>
                    <a:pt x="77038" y="554327"/>
                  </a:lnTo>
                  <a:lnTo>
                    <a:pt x="78930" y="544960"/>
                  </a:lnTo>
                  <a:lnTo>
                    <a:pt x="84087" y="537310"/>
                  </a:lnTo>
                  <a:lnTo>
                    <a:pt x="91737" y="532152"/>
                  </a:lnTo>
                  <a:lnTo>
                    <a:pt x="101105" y="530261"/>
                  </a:lnTo>
                  <a:lnTo>
                    <a:pt x="110473" y="532152"/>
                  </a:lnTo>
                  <a:lnTo>
                    <a:pt x="118123" y="537310"/>
                  </a:lnTo>
                  <a:lnTo>
                    <a:pt x="123280" y="544960"/>
                  </a:lnTo>
                  <a:lnTo>
                    <a:pt x="125171" y="554327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5560" y="1695660"/>
              <a:ext cx="81724" cy="81724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052093" y="1285791"/>
              <a:ext cx="967105" cy="367665"/>
            </a:xfrm>
            <a:custGeom>
              <a:avLst/>
              <a:gdLst/>
              <a:ahLst/>
              <a:cxnLst/>
              <a:rect l="l" t="t" r="r" b="b"/>
              <a:pathLst>
                <a:path w="967104" h="367664">
                  <a:moveTo>
                    <a:pt x="61783" y="238357"/>
                  </a:moveTo>
                  <a:lnTo>
                    <a:pt x="45657" y="238371"/>
                  </a:lnTo>
                  <a:lnTo>
                    <a:pt x="29804" y="237024"/>
                  </a:lnTo>
                  <a:lnTo>
                    <a:pt x="14494" y="234351"/>
                  </a:lnTo>
                  <a:lnTo>
                    <a:pt x="0" y="230387"/>
                  </a:lnTo>
                </a:path>
                <a:path w="967104" h="367664">
                  <a:moveTo>
                    <a:pt x="116295" y="325574"/>
                  </a:moveTo>
                  <a:lnTo>
                    <a:pt x="109717" y="326898"/>
                  </a:lnTo>
                  <a:lnTo>
                    <a:pt x="103005" y="327977"/>
                  </a:lnTo>
                  <a:lnTo>
                    <a:pt x="96180" y="328808"/>
                  </a:lnTo>
                  <a:lnTo>
                    <a:pt x="89264" y="329389"/>
                  </a:lnTo>
                </a:path>
                <a:path w="967104" h="367664">
                  <a:moveTo>
                    <a:pt x="349213" y="367483"/>
                  </a:moveTo>
                  <a:lnTo>
                    <a:pt x="342692" y="362024"/>
                  </a:lnTo>
                  <a:lnTo>
                    <a:pt x="337232" y="356191"/>
                  </a:lnTo>
                  <a:lnTo>
                    <a:pt x="332927" y="350083"/>
                  </a:lnTo>
                </a:path>
                <a:path w="967104" h="367664">
                  <a:moveTo>
                    <a:pt x="650406" y="324094"/>
                  </a:moveTo>
                  <a:lnTo>
                    <a:pt x="649447" y="330569"/>
                  </a:lnTo>
                  <a:lnTo>
                    <a:pt x="647267" y="336968"/>
                  </a:lnTo>
                  <a:lnTo>
                    <a:pt x="643903" y="343186"/>
                  </a:lnTo>
                </a:path>
                <a:path w="967104" h="367664">
                  <a:moveTo>
                    <a:pt x="779717" y="206130"/>
                  </a:moveTo>
                  <a:lnTo>
                    <a:pt x="812791" y="218618"/>
                  </a:lnTo>
                  <a:lnTo>
                    <a:pt x="837860" y="235418"/>
                  </a:lnTo>
                  <a:lnTo>
                    <a:pt x="853682" y="255413"/>
                  </a:lnTo>
                  <a:lnTo>
                    <a:pt x="859013" y="277485"/>
                  </a:lnTo>
                </a:path>
                <a:path w="967104" h="367664">
                  <a:moveTo>
                    <a:pt x="966761" y="130133"/>
                  </a:moveTo>
                  <a:lnTo>
                    <a:pt x="960057" y="137646"/>
                  </a:lnTo>
                  <a:lnTo>
                    <a:pt x="951878" y="144654"/>
                  </a:lnTo>
                  <a:lnTo>
                    <a:pt x="942313" y="151091"/>
                  </a:lnTo>
                  <a:lnTo>
                    <a:pt x="931451" y="156888"/>
                  </a:lnTo>
                </a:path>
                <a:path w="967104" h="367664">
                  <a:moveTo>
                    <a:pt x="882031" y="30854"/>
                  </a:moveTo>
                  <a:lnTo>
                    <a:pt x="883379" y="35023"/>
                  </a:lnTo>
                  <a:lnTo>
                    <a:pt x="884004" y="39255"/>
                  </a:lnTo>
                  <a:lnTo>
                    <a:pt x="883895" y="43490"/>
                  </a:lnTo>
                </a:path>
                <a:path w="967104" h="367664">
                  <a:moveTo>
                    <a:pt x="656526" y="16114"/>
                  </a:moveTo>
                  <a:lnTo>
                    <a:pt x="661126" y="10285"/>
                  </a:lnTo>
                  <a:lnTo>
                    <a:pt x="667220" y="4857"/>
                  </a:lnTo>
                  <a:lnTo>
                    <a:pt x="674615" y="0"/>
                  </a:lnTo>
                </a:path>
                <a:path w="967104" h="367664">
                  <a:moveTo>
                    <a:pt x="487338" y="23793"/>
                  </a:moveTo>
                  <a:lnTo>
                    <a:pt x="489215" y="18975"/>
                  </a:lnTo>
                  <a:lnTo>
                    <a:pt x="492158" y="14307"/>
                  </a:lnTo>
                  <a:lnTo>
                    <a:pt x="496099" y="9895"/>
                  </a:lnTo>
                </a:path>
                <a:path w="967104" h="367664">
                  <a:moveTo>
                    <a:pt x="288776" y="28515"/>
                  </a:moveTo>
                  <a:lnTo>
                    <a:pt x="297241" y="31478"/>
                  </a:lnTo>
                  <a:lnTo>
                    <a:pt x="305362" y="34719"/>
                  </a:lnTo>
                  <a:lnTo>
                    <a:pt x="313115" y="38229"/>
                  </a:lnTo>
                  <a:lnTo>
                    <a:pt x="320480" y="41998"/>
                  </a:lnTo>
                </a:path>
                <a:path w="967104" h="367664">
                  <a:moveTo>
                    <a:pt x="47977" y="134483"/>
                  </a:moveTo>
                  <a:lnTo>
                    <a:pt x="45465" y="129843"/>
                  </a:lnTo>
                  <a:lnTo>
                    <a:pt x="43615" y="125099"/>
                  </a:lnTo>
                  <a:lnTo>
                    <a:pt x="42444" y="120296"/>
                  </a:lnTo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218062" y="1328360"/>
            <a:ext cx="505459" cy="271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sz="800" spc="-5" dirty="0">
                <a:latin typeface="Arial MT"/>
                <a:cs typeface="Arial MT"/>
              </a:rPr>
              <a:t>in-memory  </a:t>
            </a:r>
            <a:r>
              <a:rPr sz="800" dirty="0">
                <a:latin typeface="Arial MT"/>
                <a:cs typeface="Arial MT"/>
              </a:rPr>
              <a:t>cache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454163" y="3757976"/>
            <a:ext cx="1007110" cy="598805"/>
            <a:chOff x="5454163" y="3757976"/>
            <a:chExt cx="1007110" cy="598805"/>
          </a:xfrm>
        </p:grpSpPr>
        <p:sp>
          <p:nvSpPr>
            <p:cNvPr id="89" name="object 89"/>
            <p:cNvSpPr/>
            <p:nvPr/>
          </p:nvSpPr>
          <p:spPr>
            <a:xfrm>
              <a:off x="5458917" y="3762743"/>
              <a:ext cx="997585" cy="589280"/>
            </a:xfrm>
            <a:custGeom>
              <a:avLst/>
              <a:gdLst/>
              <a:ahLst/>
              <a:cxnLst/>
              <a:rect l="l" t="t" r="r" b="b"/>
              <a:pathLst>
                <a:path w="997585" h="589279">
                  <a:moveTo>
                    <a:pt x="24066" y="5384"/>
                  </a:moveTo>
                  <a:lnTo>
                    <a:pt x="18681" y="0"/>
                  </a:lnTo>
                  <a:lnTo>
                    <a:pt x="5384" y="0"/>
                  </a:lnTo>
                  <a:lnTo>
                    <a:pt x="0" y="5384"/>
                  </a:lnTo>
                  <a:lnTo>
                    <a:pt x="0" y="18681"/>
                  </a:lnTo>
                  <a:lnTo>
                    <a:pt x="5384" y="24066"/>
                  </a:lnTo>
                  <a:lnTo>
                    <a:pt x="18681" y="24066"/>
                  </a:lnTo>
                  <a:lnTo>
                    <a:pt x="24066" y="18681"/>
                  </a:lnTo>
                  <a:lnTo>
                    <a:pt x="24066" y="12039"/>
                  </a:lnTo>
                  <a:lnTo>
                    <a:pt x="24066" y="5384"/>
                  </a:lnTo>
                  <a:close/>
                </a:path>
                <a:path w="997585" h="589279">
                  <a:moveTo>
                    <a:pt x="125006" y="70256"/>
                  </a:moveTo>
                  <a:lnTo>
                    <a:pt x="123126" y="60883"/>
                  </a:lnTo>
                  <a:lnTo>
                    <a:pt x="117957" y="53238"/>
                  </a:lnTo>
                  <a:lnTo>
                    <a:pt x="110312" y="48082"/>
                  </a:lnTo>
                  <a:lnTo>
                    <a:pt x="100939" y="46189"/>
                  </a:lnTo>
                  <a:lnTo>
                    <a:pt x="91579" y="48082"/>
                  </a:lnTo>
                  <a:lnTo>
                    <a:pt x="83921" y="53238"/>
                  </a:lnTo>
                  <a:lnTo>
                    <a:pt x="78765" y="60883"/>
                  </a:lnTo>
                  <a:lnTo>
                    <a:pt x="76873" y="70256"/>
                  </a:lnTo>
                  <a:lnTo>
                    <a:pt x="78765" y="79616"/>
                  </a:lnTo>
                  <a:lnTo>
                    <a:pt x="83921" y="87274"/>
                  </a:lnTo>
                  <a:lnTo>
                    <a:pt x="91579" y="92430"/>
                  </a:lnTo>
                  <a:lnTo>
                    <a:pt x="100939" y="94322"/>
                  </a:lnTo>
                  <a:lnTo>
                    <a:pt x="110312" y="92430"/>
                  </a:lnTo>
                  <a:lnTo>
                    <a:pt x="117957" y="87274"/>
                  </a:lnTo>
                  <a:lnTo>
                    <a:pt x="123126" y="79616"/>
                  </a:lnTo>
                  <a:lnTo>
                    <a:pt x="125006" y="70256"/>
                  </a:lnTo>
                  <a:close/>
                </a:path>
                <a:path w="997585" h="589279">
                  <a:moveTo>
                    <a:pt x="997585" y="378282"/>
                  </a:moveTo>
                  <a:lnTo>
                    <a:pt x="997407" y="354533"/>
                  </a:lnTo>
                  <a:lnTo>
                    <a:pt x="988225" y="331597"/>
                  </a:lnTo>
                  <a:lnTo>
                    <a:pt x="970292" y="310692"/>
                  </a:lnTo>
                  <a:lnTo>
                    <a:pt x="977074" y="295783"/>
                  </a:lnTo>
                  <a:lnTo>
                    <a:pt x="968286" y="250405"/>
                  </a:lnTo>
                  <a:lnTo>
                    <a:pt x="921080" y="217551"/>
                  </a:lnTo>
                  <a:lnTo>
                    <a:pt x="899541" y="211861"/>
                  </a:lnTo>
                  <a:lnTo>
                    <a:pt x="897686" y="208127"/>
                  </a:lnTo>
                  <a:lnTo>
                    <a:pt x="890739" y="194068"/>
                  </a:lnTo>
                  <a:lnTo>
                    <a:pt x="886993" y="190423"/>
                  </a:lnTo>
                  <a:lnTo>
                    <a:pt x="877239" y="180911"/>
                  </a:lnTo>
                  <a:lnTo>
                    <a:pt x="875195" y="178930"/>
                  </a:lnTo>
                  <a:lnTo>
                    <a:pt x="854036" y="167246"/>
                  </a:lnTo>
                  <a:lnTo>
                    <a:pt x="828382" y="159867"/>
                  </a:lnTo>
                  <a:lnTo>
                    <a:pt x="800671" y="157619"/>
                  </a:lnTo>
                  <a:lnTo>
                    <a:pt x="773658" y="160604"/>
                  </a:lnTo>
                  <a:lnTo>
                    <a:pt x="748906" y="168478"/>
                  </a:lnTo>
                  <a:lnTo>
                    <a:pt x="728014" y="180911"/>
                  </a:lnTo>
                  <a:lnTo>
                    <a:pt x="712228" y="170141"/>
                  </a:lnTo>
                  <a:lnTo>
                    <a:pt x="693229" y="162496"/>
                  </a:lnTo>
                  <a:lnTo>
                    <a:pt x="672007" y="158280"/>
                  </a:lnTo>
                  <a:lnTo>
                    <a:pt x="649541" y="157772"/>
                  </a:lnTo>
                  <a:lnTo>
                    <a:pt x="627621" y="161112"/>
                  </a:lnTo>
                  <a:lnTo>
                    <a:pt x="607949" y="167932"/>
                  </a:lnTo>
                  <a:lnTo>
                    <a:pt x="591413" y="177850"/>
                  </a:lnTo>
                  <a:lnTo>
                    <a:pt x="578904" y="190423"/>
                  </a:lnTo>
                  <a:lnTo>
                    <a:pt x="559028" y="180009"/>
                  </a:lnTo>
                  <a:lnTo>
                    <a:pt x="536422" y="173062"/>
                  </a:lnTo>
                  <a:lnTo>
                    <a:pt x="512064" y="169786"/>
                  </a:lnTo>
                  <a:lnTo>
                    <a:pt x="486905" y="170383"/>
                  </a:lnTo>
                  <a:lnTo>
                    <a:pt x="462635" y="174904"/>
                  </a:lnTo>
                  <a:lnTo>
                    <a:pt x="440867" y="182968"/>
                  </a:lnTo>
                  <a:lnTo>
                    <a:pt x="422402" y="194170"/>
                  </a:lnTo>
                  <a:lnTo>
                    <a:pt x="408076" y="208127"/>
                  </a:lnTo>
                  <a:lnTo>
                    <a:pt x="372567" y="198323"/>
                  </a:lnTo>
                  <a:lnTo>
                    <a:pt x="297967" y="199783"/>
                  </a:lnTo>
                  <a:lnTo>
                    <a:pt x="234721" y="228168"/>
                  </a:lnTo>
                  <a:lnTo>
                    <a:pt x="204025" y="273964"/>
                  </a:lnTo>
                  <a:lnTo>
                    <a:pt x="203809" y="299796"/>
                  </a:lnTo>
                  <a:lnTo>
                    <a:pt x="203073" y="301142"/>
                  </a:lnTo>
                  <a:lnTo>
                    <a:pt x="153517" y="315976"/>
                  </a:lnTo>
                  <a:lnTo>
                    <a:pt x="126250" y="347675"/>
                  </a:lnTo>
                  <a:lnTo>
                    <a:pt x="124726" y="366433"/>
                  </a:lnTo>
                  <a:lnTo>
                    <a:pt x="131660" y="384175"/>
                  </a:lnTo>
                  <a:lnTo>
                    <a:pt x="146265" y="399643"/>
                  </a:lnTo>
                  <a:lnTo>
                    <a:pt x="167703" y="411581"/>
                  </a:lnTo>
                  <a:lnTo>
                    <a:pt x="152450" y="426593"/>
                  </a:lnTo>
                  <a:lnTo>
                    <a:pt x="144805" y="443623"/>
                  </a:lnTo>
                  <a:lnTo>
                    <a:pt x="145021" y="461403"/>
                  </a:lnTo>
                  <a:lnTo>
                    <a:pt x="153377" y="478688"/>
                  </a:lnTo>
                  <a:lnTo>
                    <a:pt x="169138" y="493471"/>
                  </a:lnTo>
                  <a:lnTo>
                    <a:pt x="190322" y="504139"/>
                  </a:lnTo>
                  <a:lnTo>
                    <a:pt x="215265" y="510120"/>
                  </a:lnTo>
                  <a:lnTo>
                    <a:pt x="242316" y="510794"/>
                  </a:lnTo>
                  <a:lnTo>
                    <a:pt x="260426" y="527913"/>
                  </a:lnTo>
                  <a:lnTo>
                    <a:pt x="282968" y="542137"/>
                  </a:lnTo>
                  <a:lnTo>
                    <a:pt x="309206" y="553097"/>
                  </a:lnTo>
                  <a:lnTo>
                    <a:pt x="338416" y="560400"/>
                  </a:lnTo>
                  <a:lnTo>
                    <a:pt x="369189" y="563638"/>
                  </a:lnTo>
                  <a:lnTo>
                    <a:pt x="399999" y="562724"/>
                  </a:lnTo>
                  <a:lnTo>
                    <a:pt x="429945" y="557720"/>
                  </a:lnTo>
                  <a:lnTo>
                    <a:pt x="458114" y="548728"/>
                  </a:lnTo>
                  <a:lnTo>
                    <a:pt x="484009" y="568210"/>
                  </a:lnTo>
                  <a:lnTo>
                    <a:pt x="516305" y="581774"/>
                  </a:lnTo>
                  <a:lnTo>
                    <a:pt x="552894" y="588810"/>
                  </a:lnTo>
                  <a:lnTo>
                    <a:pt x="591654" y="588670"/>
                  </a:lnTo>
                  <a:lnTo>
                    <a:pt x="660781" y="567270"/>
                  </a:lnTo>
                  <a:lnTo>
                    <a:pt x="702208" y="524217"/>
                  </a:lnTo>
                  <a:lnTo>
                    <a:pt x="730618" y="532866"/>
                  </a:lnTo>
                  <a:lnTo>
                    <a:pt x="760869" y="536130"/>
                  </a:lnTo>
                  <a:lnTo>
                    <a:pt x="791362" y="533996"/>
                  </a:lnTo>
                  <a:lnTo>
                    <a:pt x="820432" y="526440"/>
                  </a:lnTo>
                  <a:lnTo>
                    <a:pt x="824903" y="524217"/>
                  </a:lnTo>
                  <a:lnTo>
                    <a:pt x="845515" y="513981"/>
                  </a:lnTo>
                  <a:lnTo>
                    <a:pt x="864539" y="497814"/>
                  </a:lnTo>
                  <a:lnTo>
                    <a:pt x="876668" y="478878"/>
                  </a:lnTo>
                  <a:lnTo>
                    <a:pt x="881062" y="458127"/>
                  </a:lnTo>
                  <a:lnTo>
                    <a:pt x="915593" y="451612"/>
                  </a:lnTo>
                  <a:lnTo>
                    <a:pt x="945972" y="439521"/>
                  </a:lnTo>
                  <a:lnTo>
                    <a:pt x="970749" y="422617"/>
                  </a:lnTo>
                  <a:lnTo>
                    <a:pt x="988517" y="401637"/>
                  </a:lnTo>
                  <a:lnTo>
                    <a:pt x="997585" y="37828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2811" y="3868295"/>
              <a:ext cx="72199" cy="72199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5458926" y="3762738"/>
              <a:ext cx="997585" cy="589280"/>
            </a:xfrm>
            <a:custGeom>
              <a:avLst/>
              <a:gdLst/>
              <a:ahLst/>
              <a:cxnLst/>
              <a:rect l="l" t="t" r="r" b="b"/>
              <a:pathLst>
                <a:path w="997585" h="589279">
                  <a:moveTo>
                    <a:pt x="203807" y="299798"/>
                  </a:moveTo>
                  <a:lnTo>
                    <a:pt x="214637" y="249622"/>
                  </a:lnTo>
                  <a:lnTo>
                    <a:pt x="263347" y="210950"/>
                  </a:lnTo>
                  <a:lnTo>
                    <a:pt x="335107" y="195554"/>
                  </a:lnTo>
                  <a:lnTo>
                    <a:pt x="372557" y="198321"/>
                  </a:lnTo>
                  <a:lnTo>
                    <a:pt x="408074" y="208122"/>
                  </a:lnTo>
                  <a:lnTo>
                    <a:pt x="440859" y="182962"/>
                  </a:lnTo>
                  <a:lnTo>
                    <a:pt x="486899" y="170384"/>
                  </a:lnTo>
                  <a:lnTo>
                    <a:pt x="512055" y="169782"/>
                  </a:lnTo>
                  <a:lnTo>
                    <a:pt x="536418" y="173061"/>
                  </a:lnTo>
                  <a:lnTo>
                    <a:pt x="559022" y="180011"/>
                  </a:lnTo>
                  <a:lnTo>
                    <a:pt x="578898" y="190422"/>
                  </a:lnTo>
                  <a:lnTo>
                    <a:pt x="591408" y="177843"/>
                  </a:lnTo>
                  <a:lnTo>
                    <a:pt x="607944" y="167934"/>
                  </a:lnTo>
                  <a:lnTo>
                    <a:pt x="627616" y="161108"/>
                  </a:lnTo>
                  <a:lnTo>
                    <a:pt x="649538" y="157774"/>
                  </a:lnTo>
                  <a:lnTo>
                    <a:pt x="672000" y="158277"/>
                  </a:lnTo>
                  <a:lnTo>
                    <a:pt x="693224" y="162495"/>
                  </a:lnTo>
                  <a:lnTo>
                    <a:pt x="712226" y="170136"/>
                  </a:lnTo>
                  <a:lnTo>
                    <a:pt x="728017" y="180910"/>
                  </a:lnTo>
                  <a:lnTo>
                    <a:pt x="748904" y="168476"/>
                  </a:lnTo>
                  <a:lnTo>
                    <a:pt x="773652" y="160601"/>
                  </a:lnTo>
                  <a:lnTo>
                    <a:pt x="800674" y="157619"/>
                  </a:lnTo>
                  <a:lnTo>
                    <a:pt x="828384" y="159863"/>
                  </a:lnTo>
                  <a:lnTo>
                    <a:pt x="854037" y="167249"/>
                  </a:lnTo>
                  <a:lnTo>
                    <a:pt x="875197" y="178925"/>
                  </a:lnTo>
                  <a:lnTo>
                    <a:pt x="890738" y="194069"/>
                  </a:lnTo>
                  <a:lnTo>
                    <a:pt x="899537" y="211860"/>
                  </a:lnTo>
                  <a:lnTo>
                    <a:pt x="940111" y="226098"/>
                  </a:lnTo>
                  <a:lnTo>
                    <a:pt x="976052" y="265099"/>
                  </a:lnTo>
                  <a:lnTo>
                    <a:pt x="978987" y="280401"/>
                  </a:lnTo>
                  <a:lnTo>
                    <a:pt x="977072" y="295777"/>
                  </a:lnTo>
                  <a:lnTo>
                    <a:pt x="970290" y="310693"/>
                  </a:lnTo>
                  <a:lnTo>
                    <a:pt x="988226" y="331599"/>
                  </a:lnTo>
                  <a:lnTo>
                    <a:pt x="997402" y="354532"/>
                  </a:lnTo>
                  <a:lnTo>
                    <a:pt x="997577" y="378284"/>
                  </a:lnTo>
                  <a:lnTo>
                    <a:pt x="988507" y="401640"/>
                  </a:lnTo>
                  <a:lnTo>
                    <a:pt x="970748" y="422614"/>
                  </a:lnTo>
                  <a:lnTo>
                    <a:pt x="945966" y="439520"/>
                  </a:lnTo>
                  <a:lnTo>
                    <a:pt x="915595" y="451606"/>
                  </a:lnTo>
                  <a:lnTo>
                    <a:pt x="881063" y="458121"/>
                  </a:lnTo>
                  <a:lnTo>
                    <a:pt x="876664" y="478881"/>
                  </a:lnTo>
                  <a:lnTo>
                    <a:pt x="845511" y="513986"/>
                  </a:lnTo>
                  <a:lnTo>
                    <a:pt x="791358" y="533999"/>
                  </a:lnTo>
                  <a:lnTo>
                    <a:pt x="760872" y="536128"/>
                  </a:lnTo>
                  <a:lnTo>
                    <a:pt x="730610" y="532859"/>
                  </a:lnTo>
                  <a:lnTo>
                    <a:pt x="702206" y="524222"/>
                  </a:lnTo>
                  <a:lnTo>
                    <a:pt x="685821" y="547943"/>
                  </a:lnTo>
                  <a:lnTo>
                    <a:pt x="660771" y="567268"/>
                  </a:lnTo>
                  <a:lnTo>
                    <a:pt x="628801" y="581181"/>
                  </a:lnTo>
                  <a:lnTo>
                    <a:pt x="591653" y="588665"/>
                  </a:lnTo>
                  <a:lnTo>
                    <a:pt x="552887" y="588803"/>
                  </a:lnTo>
                  <a:lnTo>
                    <a:pt x="516304" y="581773"/>
                  </a:lnTo>
                  <a:lnTo>
                    <a:pt x="484009" y="568206"/>
                  </a:lnTo>
                  <a:lnTo>
                    <a:pt x="458110" y="548730"/>
                  </a:lnTo>
                  <a:lnTo>
                    <a:pt x="429947" y="557718"/>
                  </a:lnTo>
                  <a:lnTo>
                    <a:pt x="400001" y="562718"/>
                  </a:lnTo>
                  <a:lnTo>
                    <a:pt x="369185" y="563642"/>
                  </a:lnTo>
                  <a:lnTo>
                    <a:pt x="338410" y="560401"/>
                  </a:lnTo>
                  <a:lnTo>
                    <a:pt x="309200" y="553096"/>
                  </a:lnTo>
                  <a:lnTo>
                    <a:pt x="282960" y="542140"/>
                  </a:lnTo>
                  <a:lnTo>
                    <a:pt x="260421" y="527912"/>
                  </a:lnTo>
                  <a:lnTo>
                    <a:pt x="242316" y="510790"/>
                  </a:lnTo>
                  <a:lnTo>
                    <a:pt x="190320" y="504141"/>
                  </a:lnTo>
                  <a:lnTo>
                    <a:pt x="153373" y="478691"/>
                  </a:lnTo>
                  <a:lnTo>
                    <a:pt x="144802" y="443619"/>
                  </a:lnTo>
                  <a:lnTo>
                    <a:pt x="152450" y="426595"/>
                  </a:lnTo>
                  <a:lnTo>
                    <a:pt x="167698" y="411574"/>
                  </a:lnTo>
                  <a:lnTo>
                    <a:pt x="146262" y="399643"/>
                  </a:lnTo>
                  <a:lnTo>
                    <a:pt x="131662" y="384176"/>
                  </a:lnTo>
                  <a:lnTo>
                    <a:pt x="124718" y="366434"/>
                  </a:lnTo>
                  <a:lnTo>
                    <a:pt x="126245" y="347677"/>
                  </a:lnTo>
                  <a:lnTo>
                    <a:pt x="136332" y="330177"/>
                  </a:lnTo>
                  <a:lnTo>
                    <a:pt x="153510" y="315975"/>
                  </a:lnTo>
                  <a:lnTo>
                    <a:pt x="176263" y="305989"/>
                  </a:lnTo>
                  <a:lnTo>
                    <a:pt x="203075" y="301138"/>
                  </a:lnTo>
                  <a:lnTo>
                    <a:pt x="203807" y="299798"/>
                  </a:lnTo>
                  <a:close/>
                </a:path>
                <a:path w="997585" h="589279">
                  <a:moveTo>
                    <a:pt x="24066" y="12033"/>
                  </a:moveTo>
                  <a:lnTo>
                    <a:pt x="24066" y="18679"/>
                  </a:lnTo>
                  <a:lnTo>
                    <a:pt x="18679" y="24066"/>
                  </a:lnTo>
                  <a:lnTo>
                    <a:pt x="12033" y="24066"/>
                  </a:lnTo>
                  <a:lnTo>
                    <a:pt x="5387" y="24066"/>
                  </a:lnTo>
                  <a:lnTo>
                    <a:pt x="0" y="18679"/>
                  </a:lnTo>
                  <a:lnTo>
                    <a:pt x="0" y="12033"/>
                  </a:lnTo>
                  <a:lnTo>
                    <a:pt x="0" y="5387"/>
                  </a:lnTo>
                  <a:lnTo>
                    <a:pt x="5387" y="0"/>
                  </a:lnTo>
                  <a:lnTo>
                    <a:pt x="12033" y="0"/>
                  </a:lnTo>
                  <a:lnTo>
                    <a:pt x="18679" y="0"/>
                  </a:lnTo>
                  <a:lnTo>
                    <a:pt x="24066" y="5387"/>
                  </a:lnTo>
                  <a:lnTo>
                    <a:pt x="24066" y="12033"/>
                  </a:lnTo>
                  <a:close/>
                </a:path>
                <a:path w="997585" h="589279">
                  <a:moveTo>
                    <a:pt x="125008" y="70252"/>
                  </a:moveTo>
                  <a:lnTo>
                    <a:pt x="123117" y="79620"/>
                  </a:lnTo>
                  <a:lnTo>
                    <a:pt x="117960" y="87270"/>
                  </a:lnTo>
                  <a:lnTo>
                    <a:pt x="110310" y="92428"/>
                  </a:lnTo>
                  <a:lnTo>
                    <a:pt x="100942" y="94319"/>
                  </a:lnTo>
                  <a:lnTo>
                    <a:pt x="91574" y="92428"/>
                  </a:lnTo>
                  <a:lnTo>
                    <a:pt x="83924" y="87270"/>
                  </a:lnTo>
                  <a:lnTo>
                    <a:pt x="78767" y="79620"/>
                  </a:lnTo>
                  <a:lnTo>
                    <a:pt x="76875" y="70252"/>
                  </a:lnTo>
                  <a:lnTo>
                    <a:pt x="78767" y="60885"/>
                  </a:lnTo>
                  <a:lnTo>
                    <a:pt x="83924" y="53235"/>
                  </a:lnTo>
                  <a:lnTo>
                    <a:pt x="91574" y="48077"/>
                  </a:lnTo>
                  <a:lnTo>
                    <a:pt x="100942" y="46186"/>
                  </a:lnTo>
                  <a:lnTo>
                    <a:pt x="110310" y="48077"/>
                  </a:lnTo>
                  <a:lnTo>
                    <a:pt x="117960" y="53235"/>
                  </a:lnTo>
                  <a:lnTo>
                    <a:pt x="123117" y="60885"/>
                  </a:lnTo>
                  <a:lnTo>
                    <a:pt x="125008" y="70252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8049" y="3863532"/>
              <a:ext cx="81724" cy="8172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5627560" y="3942244"/>
              <a:ext cx="801370" cy="367665"/>
            </a:xfrm>
            <a:custGeom>
              <a:avLst/>
              <a:gdLst/>
              <a:ahLst/>
              <a:cxnLst/>
              <a:rect l="l" t="t" r="r" b="b"/>
              <a:pathLst>
                <a:path w="801370" h="367664">
                  <a:moveTo>
                    <a:pt x="51205" y="238357"/>
                  </a:moveTo>
                  <a:lnTo>
                    <a:pt x="37840" y="238371"/>
                  </a:lnTo>
                  <a:lnTo>
                    <a:pt x="24701" y="237024"/>
                  </a:lnTo>
                  <a:lnTo>
                    <a:pt x="12013" y="234351"/>
                  </a:lnTo>
                  <a:lnTo>
                    <a:pt x="0" y="230387"/>
                  </a:lnTo>
                </a:path>
                <a:path w="801370" h="367664">
                  <a:moveTo>
                    <a:pt x="96384" y="325574"/>
                  </a:moveTo>
                  <a:lnTo>
                    <a:pt x="89198" y="327501"/>
                  </a:lnTo>
                  <a:lnTo>
                    <a:pt x="81665" y="328783"/>
                  </a:lnTo>
                  <a:lnTo>
                    <a:pt x="73981" y="329389"/>
                  </a:lnTo>
                </a:path>
                <a:path w="801370" h="367664">
                  <a:moveTo>
                    <a:pt x="289424" y="367483"/>
                  </a:moveTo>
                  <a:lnTo>
                    <a:pt x="284020" y="362024"/>
                  </a:lnTo>
                  <a:lnTo>
                    <a:pt x="279495" y="356191"/>
                  </a:lnTo>
                  <a:lnTo>
                    <a:pt x="275926" y="350083"/>
                  </a:lnTo>
                </a:path>
                <a:path w="801370" h="367664">
                  <a:moveTo>
                    <a:pt x="539050" y="324094"/>
                  </a:moveTo>
                  <a:lnTo>
                    <a:pt x="538255" y="330569"/>
                  </a:lnTo>
                  <a:lnTo>
                    <a:pt x="536448" y="336968"/>
                  </a:lnTo>
                  <a:lnTo>
                    <a:pt x="533660" y="343186"/>
                  </a:lnTo>
                </a:path>
                <a:path w="801370" h="367664">
                  <a:moveTo>
                    <a:pt x="646221" y="206130"/>
                  </a:moveTo>
                  <a:lnTo>
                    <a:pt x="673633" y="218618"/>
                  </a:lnTo>
                  <a:lnTo>
                    <a:pt x="694410" y="235418"/>
                  </a:lnTo>
                  <a:lnTo>
                    <a:pt x="707523" y="255413"/>
                  </a:lnTo>
                  <a:lnTo>
                    <a:pt x="711942" y="277485"/>
                  </a:lnTo>
                </a:path>
                <a:path w="801370" h="367664">
                  <a:moveTo>
                    <a:pt x="801242" y="130132"/>
                  </a:moveTo>
                  <a:lnTo>
                    <a:pt x="795685" y="137646"/>
                  </a:lnTo>
                  <a:lnTo>
                    <a:pt x="788907" y="144654"/>
                  </a:lnTo>
                  <a:lnTo>
                    <a:pt x="780980" y="151091"/>
                  </a:lnTo>
                  <a:lnTo>
                    <a:pt x="771977" y="156888"/>
                  </a:lnTo>
                </a:path>
                <a:path w="801370" h="367664">
                  <a:moveTo>
                    <a:pt x="731018" y="30854"/>
                  </a:moveTo>
                  <a:lnTo>
                    <a:pt x="732136" y="35023"/>
                  </a:lnTo>
                  <a:lnTo>
                    <a:pt x="732654" y="39255"/>
                  </a:lnTo>
                  <a:lnTo>
                    <a:pt x="732563" y="43490"/>
                  </a:lnTo>
                </a:path>
                <a:path w="801370" h="367664">
                  <a:moveTo>
                    <a:pt x="544122" y="16114"/>
                  </a:moveTo>
                  <a:lnTo>
                    <a:pt x="547935" y="10285"/>
                  </a:lnTo>
                  <a:lnTo>
                    <a:pt x="552985" y="4857"/>
                  </a:lnTo>
                  <a:lnTo>
                    <a:pt x="559115" y="0"/>
                  </a:lnTo>
                </a:path>
                <a:path w="801370" h="367664">
                  <a:moveTo>
                    <a:pt x="403900" y="23793"/>
                  </a:moveTo>
                  <a:lnTo>
                    <a:pt x="405456" y="18975"/>
                  </a:lnTo>
                  <a:lnTo>
                    <a:pt x="407895" y="14307"/>
                  </a:lnTo>
                  <a:lnTo>
                    <a:pt x="411161" y="9895"/>
                  </a:lnTo>
                </a:path>
                <a:path w="801370" h="367664">
                  <a:moveTo>
                    <a:pt x="239334" y="28515"/>
                  </a:moveTo>
                  <a:lnTo>
                    <a:pt x="246351" y="31478"/>
                  </a:lnTo>
                  <a:lnTo>
                    <a:pt x="253081" y="34719"/>
                  </a:lnTo>
                  <a:lnTo>
                    <a:pt x="259507" y="38229"/>
                  </a:lnTo>
                  <a:lnTo>
                    <a:pt x="265610" y="41998"/>
                  </a:lnTo>
                </a:path>
                <a:path w="801370" h="367664">
                  <a:moveTo>
                    <a:pt x="39763" y="134482"/>
                  </a:moveTo>
                  <a:lnTo>
                    <a:pt x="37681" y="129843"/>
                  </a:lnTo>
                  <a:lnTo>
                    <a:pt x="36147" y="125099"/>
                  </a:lnTo>
                  <a:lnTo>
                    <a:pt x="35177" y="120297"/>
                  </a:lnTo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5777616" y="3984814"/>
            <a:ext cx="296545" cy="271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sz="800" spc="-5" dirty="0">
                <a:latin typeface="Arial MT"/>
                <a:cs typeface="Arial MT"/>
              </a:rPr>
              <a:t>local </a:t>
            </a:r>
            <a:r>
              <a:rPr sz="800" dirty="0">
                <a:latin typeface="Arial MT"/>
                <a:cs typeface="Arial MT"/>
              </a:rPr>
              <a:t> cache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6264623" y="173582"/>
            <a:ext cx="1429385" cy="1033144"/>
            <a:chOff x="6264623" y="173582"/>
            <a:chExt cx="1429385" cy="1033144"/>
          </a:xfrm>
        </p:grpSpPr>
        <p:sp>
          <p:nvSpPr>
            <p:cNvPr id="96" name="object 96"/>
            <p:cNvSpPr/>
            <p:nvPr/>
          </p:nvSpPr>
          <p:spPr>
            <a:xfrm>
              <a:off x="6269385" y="178345"/>
              <a:ext cx="170815" cy="1023619"/>
            </a:xfrm>
            <a:custGeom>
              <a:avLst/>
              <a:gdLst/>
              <a:ahLst/>
              <a:cxnLst/>
              <a:rect l="l" t="t" r="r" b="b"/>
              <a:pathLst>
                <a:path w="170814" h="1023619">
                  <a:moveTo>
                    <a:pt x="170493" y="1023000"/>
                  </a:moveTo>
                  <a:lnTo>
                    <a:pt x="137311" y="1016300"/>
                  </a:lnTo>
                  <a:lnTo>
                    <a:pt x="110214" y="998031"/>
                  </a:lnTo>
                  <a:lnTo>
                    <a:pt x="91945" y="970935"/>
                  </a:lnTo>
                  <a:lnTo>
                    <a:pt x="85246" y="937753"/>
                  </a:lnTo>
                  <a:lnTo>
                    <a:pt x="85246" y="596746"/>
                  </a:lnTo>
                  <a:lnTo>
                    <a:pt x="78547" y="563564"/>
                  </a:lnTo>
                  <a:lnTo>
                    <a:pt x="60278" y="536468"/>
                  </a:lnTo>
                  <a:lnTo>
                    <a:pt x="33181" y="518199"/>
                  </a:lnTo>
                  <a:lnTo>
                    <a:pt x="0" y="511499"/>
                  </a:lnTo>
                  <a:lnTo>
                    <a:pt x="33181" y="504800"/>
                  </a:lnTo>
                  <a:lnTo>
                    <a:pt x="60278" y="486531"/>
                  </a:lnTo>
                  <a:lnTo>
                    <a:pt x="78547" y="459435"/>
                  </a:lnTo>
                  <a:lnTo>
                    <a:pt x="85246" y="426253"/>
                  </a:lnTo>
                  <a:lnTo>
                    <a:pt x="85246" y="85246"/>
                  </a:lnTo>
                  <a:lnTo>
                    <a:pt x="91945" y="52064"/>
                  </a:lnTo>
                  <a:lnTo>
                    <a:pt x="110214" y="24968"/>
                  </a:lnTo>
                  <a:lnTo>
                    <a:pt x="137311" y="6699"/>
                  </a:lnTo>
                  <a:lnTo>
                    <a:pt x="170493" y="0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892439" y="40271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112" y="576249"/>
                  </a:moveTo>
                  <a:lnTo>
                    <a:pt x="222051" y="573713"/>
                  </a:lnTo>
                  <a:lnTo>
                    <a:pt x="161408" y="566488"/>
                  </a:lnTo>
                  <a:lnTo>
                    <a:pt x="107913" y="555150"/>
                  </a:lnTo>
                  <a:lnTo>
                    <a:pt x="63295" y="540277"/>
                  </a:lnTo>
                  <a:lnTo>
                    <a:pt x="29284" y="522445"/>
                  </a:lnTo>
                  <a:lnTo>
                    <a:pt x="0" y="480208"/>
                  </a:lnTo>
                  <a:lnTo>
                    <a:pt x="0" y="96041"/>
                  </a:lnTo>
                  <a:lnTo>
                    <a:pt x="29284" y="53804"/>
                  </a:lnTo>
                  <a:lnTo>
                    <a:pt x="63295" y="35972"/>
                  </a:lnTo>
                  <a:lnTo>
                    <a:pt x="107913" y="21099"/>
                  </a:lnTo>
                  <a:lnTo>
                    <a:pt x="161408" y="9761"/>
                  </a:lnTo>
                  <a:lnTo>
                    <a:pt x="222051" y="2536"/>
                  </a:lnTo>
                  <a:lnTo>
                    <a:pt x="288112" y="0"/>
                  </a:lnTo>
                  <a:lnTo>
                    <a:pt x="354174" y="2536"/>
                  </a:lnTo>
                  <a:lnTo>
                    <a:pt x="414817" y="9761"/>
                  </a:lnTo>
                  <a:lnTo>
                    <a:pt x="468312" y="21099"/>
                  </a:lnTo>
                  <a:lnTo>
                    <a:pt x="512930" y="35972"/>
                  </a:lnTo>
                  <a:lnTo>
                    <a:pt x="546940" y="53804"/>
                  </a:lnTo>
                  <a:lnTo>
                    <a:pt x="576224" y="96041"/>
                  </a:lnTo>
                  <a:lnTo>
                    <a:pt x="576224" y="480208"/>
                  </a:lnTo>
                  <a:lnTo>
                    <a:pt x="546940" y="522445"/>
                  </a:lnTo>
                  <a:lnTo>
                    <a:pt x="512930" y="540277"/>
                  </a:lnTo>
                  <a:lnTo>
                    <a:pt x="468312" y="555150"/>
                  </a:lnTo>
                  <a:lnTo>
                    <a:pt x="414817" y="566488"/>
                  </a:lnTo>
                  <a:lnTo>
                    <a:pt x="354174" y="573713"/>
                  </a:lnTo>
                  <a:lnTo>
                    <a:pt x="288112" y="57624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18192" y="178345"/>
              <a:ext cx="170815" cy="1023619"/>
            </a:xfrm>
            <a:custGeom>
              <a:avLst/>
              <a:gdLst/>
              <a:ahLst/>
              <a:cxnLst/>
              <a:rect l="l" t="t" r="r" b="b"/>
              <a:pathLst>
                <a:path w="170815" h="1023619">
                  <a:moveTo>
                    <a:pt x="0" y="0"/>
                  </a:moveTo>
                  <a:lnTo>
                    <a:pt x="47295" y="14322"/>
                  </a:lnTo>
                  <a:lnTo>
                    <a:pt x="78757" y="52624"/>
                  </a:lnTo>
                  <a:lnTo>
                    <a:pt x="85246" y="85246"/>
                  </a:lnTo>
                  <a:lnTo>
                    <a:pt x="85246" y="426253"/>
                  </a:lnTo>
                  <a:lnTo>
                    <a:pt x="91945" y="459435"/>
                  </a:lnTo>
                  <a:lnTo>
                    <a:pt x="110214" y="486531"/>
                  </a:lnTo>
                  <a:lnTo>
                    <a:pt x="137311" y="504800"/>
                  </a:lnTo>
                  <a:lnTo>
                    <a:pt x="170493" y="511499"/>
                  </a:lnTo>
                  <a:lnTo>
                    <a:pt x="137311" y="518199"/>
                  </a:lnTo>
                  <a:lnTo>
                    <a:pt x="110214" y="536468"/>
                  </a:lnTo>
                  <a:lnTo>
                    <a:pt x="91945" y="563564"/>
                  </a:lnTo>
                  <a:lnTo>
                    <a:pt x="85246" y="596746"/>
                  </a:lnTo>
                  <a:lnTo>
                    <a:pt x="85246" y="937753"/>
                  </a:lnTo>
                  <a:lnTo>
                    <a:pt x="78547" y="970935"/>
                  </a:lnTo>
                  <a:lnTo>
                    <a:pt x="60278" y="998031"/>
                  </a:lnTo>
                  <a:lnTo>
                    <a:pt x="33181" y="1016300"/>
                  </a:lnTo>
                  <a:lnTo>
                    <a:pt x="0" y="1023000"/>
                  </a:lnTo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892439" y="40271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224" y="96041"/>
                  </a:moveTo>
                  <a:lnTo>
                    <a:pt x="568615" y="118063"/>
                  </a:lnTo>
                  <a:lnTo>
                    <a:pt x="546940" y="138278"/>
                  </a:lnTo>
                  <a:lnTo>
                    <a:pt x="512930" y="156110"/>
                  </a:lnTo>
                  <a:lnTo>
                    <a:pt x="468312" y="170984"/>
                  </a:lnTo>
                  <a:lnTo>
                    <a:pt x="414817" y="182321"/>
                  </a:lnTo>
                  <a:lnTo>
                    <a:pt x="354174" y="189546"/>
                  </a:lnTo>
                  <a:lnTo>
                    <a:pt x="288112" y="192083"/>
                  </a:lnTo>
                  <a:lnTo>
                    <a:pt x="222051" y="189546"/>
                  </a:lnTo>
                  <a:lnTo>
                    <a:pt x="161408" y="182321"/>
                  </a:lnTo>
                  <a:lnTo>
                    <a:pt x="107913" y="170984"/>
                  </a:lnTo>
                  <a:lnTo>
                    <a:pt x="63295" y="156110"/>
                  </a:lnTo>
                  <a:lnTo>
                    <a:pt x="29284" y="138278"/>
                  </a:lnTo>
                  <a:lnTo>
                    <a:pt x="7609" y="118063"/>
                  </a:lnTo>
                  <a:lnTo>
                    <a:pt x="0" y="96041"/>
                  </a:lnTo>
                </a:path>
                <a:path w="576579" h="576580">
                  <a:moveTo>
                    <a:pt x="0" y="96041"/>
                  </a:moveTo>
                  <a:lnTo>
                    <a:pt x="7609" y="74020"/>
                  </a:lnTo>
                  <a:lnTo>
                    <a:pt x="29284" y="53804"/>
                  </a:lnTo>
                  <a:lnTo>
                    <a:pt x="63295" y="35972"/>
                  </a:lnTo>
                  <a:lnTo>
                    <a:pt x="107913" y="21099"/>
                  </a:lnTo>
                  <a:lnTo>
                    <a:pt x="161408" y="9761"/>
                  </a:lnTo>
                  <a:lnTo>
                    <a:pt x="222051" y="2536"/>
                  </a:lnTo>
                  <a:lnTo>
                    <a:pt x="288112" y="0"/>
                  </a:lnTo>
                  <a:lnTo>
                    <a:pt x="354174" y="2536"/>
                  </a:lnTo>
                  <a:lnTo>
                    <a:pt x="414817" y="9761"/>
                  </a:lnTo>
                  <a:lnTo>
                    <a:pt x="468312" y="21099"/>
                  </a:lnTo>
                  <a:lnTo>
                    <a:pt x="512930" y="35972"/>
                  </a:lnTo>
                  <a:lnTo>
                    <a:pt x="546940" y="53804"/>
                  </a:lnTo>
                  <a:lnTo>
                    <a:pt x="576224" y="96041"/>
                  </a:lnTo>
                  <a:lnTo>
                    <a:pt x="576224" y="480208"/>
                  </a:lnTo>
                  <a:lnTo>
                    <a:pt x="546940" y="522445"/>
                  </a:lnTo>
                  <a:lnTo>
                    <a:pt x="512930" y="540277"/>
                  </a:lnTo>
                  <a:lnTo>
                    <a:pt x="468312" y="555150"/>
                  </a:lnTo>
                  <a:lnTo>
                    <a:pt x="414817" y="566488"/>
                  </a:lnTo>
                  <a:lnTo>
                    <a:pt x="354174" y="573713"/>
                  </a:lnTo>
                  <a:lnTo>
                    <a:pt x="288112" y="576249"/>
                  </a:lnTo>
                  <a:lnTo>
                    <a:pt x="222051" y="573713"/>
                  </a:lnTo>
                  <a:lnTo>
                    <a:pt x="161408" y="566488"/>
                  </a:lnTo>
                  <a:lnTo>
                    <a:pt x="107913" y="555150"/>
                  </a:lnTo>
                  <a:lnTo>
                    <a:pt x="63295" y="540277"/>
                  </a:lnTo>
                  <a:lnTo>
                    <a:pt x="29284" y="522445"/>
                  </a:lnTo>
                  <a:lnTo>
                    <a:pt x="0" y="480208"/>
                  </a:lnTo>
                  <a:lnTo>
                    <a:pt x="0" y="96041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6998576" y="598267"/>
            <a:ext cx="363855" cy="271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080">
              <a:lnSpc>
                <a:spcPct val="101600"/>
              </a:lnSpc>
              <a:spcBef>
                <a:spcPts val="85"/>
              </a:spcBef>
            </a:pPr>
            <a:r>
              <a:rPr sz="800" b="1" spc="-5" dirty="0">
                <a:latin typeface="Arial"/>
                <a:cs typeface="Arial"/>
              </a:rPr>
              <a:t>Elastic  Search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464335" y="519995"/>
            <a:ext cx="295910" cy="342265"/>
          </a:xfrm>
          <a:custGeom>
            <a:avLst/>
            <a:gdLst/>
            <a:ahLst/>
            <a:cxnLst/>
            <a:rect l="l" t="t" r="r" b="b"/>
            <a:pathLst>
              <a:path w="295909" h="342265">
                <a:moveTo>
                  <a:pt x="147749" y="341700"/>
                </a:moveTo>
                <a:lnTo>
                  <a:pt x="147749" y="256274"/>
                </a:lnTo>
                <a:lnTo>
                  <a:pt x="0" y="256274"/>
                </a:lnTo>
                <a:lnTo>
                  <a:pt x="0" y="85424"/>
                </a:lnTo>
                <a:lnTo>
                  <a:pt x="147749" y="85424"/>
                </a:lnTo>
                <a:lnTo>
                  <a:pt x="147749" y="0"/>
                </a:lnTo>
                <a:lnTo>
                  <a:pt x="295499" y="170849"/>
                </a:lnTo>
                <a:lnTo>
                  <a:pt x="147749" y="341700"/>
                </a:lnTo>
                <a:close/>
              </a:path>
            </a:pathLst>
          </a:custGeom>
          <a:solidFill>
            <a:srgbClr val="EEC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7781447" y="377340"/>
            <a:ext cx="1120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indent="-68580">
              <a:lnSpc>
                <a:spcPct val="100000"/>
              </a:lnSpc>
              <a:spcBef>
                <a:spcPts val="100"/>
              </a:spcBef>
              <a:buChar char="-"/>
              <a:tabLst>
                <a:tab pos="81280" algn="l"/>
              </a:tabLst>
            </a:pPr>
            <a:r>
              <a:rPr sz="1000" spc="-5" dirty="0">
                <a:solidFill>
                  <a:srgbClr val="4A86E7"/>
                </a:solidFill>
                <a:latin typeface="Tahoma"/>
                <a:cs typeface="Tahoma"/>
              </a:rPr>
              <a:t>L</a:t>
            </a:r>
            <a:r>
              <a:rPr sz="1000" spc="-15" dirty="0">
                <a:solidFill>
                  <a:srgbClr val="4A86E7"/>
                </a:solidFill>
                <a:latin typeface="Tahoma"/>
                <a:cs typeface="Tahoma"/>
              </a:rPr>
              <a:t>ogs</a:t>
            </a:r>
            <a:r>
              <a:rPr sz="1000" spc="-120" dirty="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4A86E7"/>
                </a:solidFill>
                <a:latin typeface="Tahoma"/>
                <a:cs typeface="Tahoma"/>
              </a:rPr>
              <a:t>de</a:t>
            </a:r>
            <a:r>
              <a:rPr sz="1000" spc="-120" dirty="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4A86E7"/>
                </a:solidFill>
                <a:latin typeface="Tahoma"/>
                <a:cs typeface="Tahoma"/>
              </a:rPr>
              <a:t>tudo</a:t>
            </a:r>
            <a:endParaRPr sz="1000">
              <a:latin typeface="Tahoma"/>
              <a:cs typeface="Tahoma"/>
            </a:endParaRPr>
          </a:p>
          <a:p>
            <a:pPr marL="81280" indent="-68580">
              <a:lnSpc>
                <a:spcPct val="100000"/>
              </a:lnSpc>
              <a:buChar char="-"/>
              <a:tabLst>
                <a:tab pos="81280" algn="l"/>
              </a:tabLst>
            </a:pPr>
            <a:r>
              <a:rPr sz="1000" spc="25" dirty="0">
                <a:solidFill>
                  <a:srgbClr val="4A86E7"/>
                </a:solidFill>
                <a:latin typeface="Tahoma"/>
                <a:cs typeface="Tahoma"/>
              </a:rPr>
              <a:t>Métricas</a:t>
            </a:r>
            <a:r>
              <a:rPr sz="1000" spc="-120" dirty="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4A86E7"/>
                </a:solidFill>
                <a:latin typeface="Tahoma"/>
                <a:cs typeface="Tahoma"/>
              </a:rPr>
              <a:t>da</a:t>
            </a:r>
            <a:r>
              <a:rPr sz="1000" spc="-120" dirty="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4A86E7"/>
                </a:solidFill>
                <a:latin typeface="Tahoma"/>
                <a:cs typeface="Tahoma"/>
              </a:rPr>
              <a:t>ﬁla</a:t>
            </a:r>
            <a:endParaRPr sz="1000">
              <a:latin typeface="Tahoma"/>
              <a:cs typeface="Tahoma"/>
            </a:endParaRPr>
          </a:p>
          <a:p>
            <a:pPr marL="81280" indent="-68580">
              <a:lnSpc>
                <a:spcPct val="100000"/>
              </a:lnSpc>
              <a:buChar char="-"/>
              <a:tabLst>
                <a:tab pos="81280" algn="l"/>
              </a:tabLst>
            </a:pPr>
            <a:r>
              <a:rPr sz="1000" spc="20" dirty="0">
                <a:solidFill>
                  <a:srgbClr val="4A86E7"/>
                </a:solidFill>
                <a:latin typeface="Tahoma"/>
                <a:cs typeface="Tahoma"/>
              </a:rPr>
              <a:t>V</a:t>
            </a:r>
            <a:r>
              <a:rPr sz="1000" dirty="0">
                <a:solidFill>
                  <a:srgbClr val="4A86E7"/>
                </a:solidFill>
                <a:latin typeface="Tahoma"/>
                <a:cs typeface="Tahoma"/>
              </a:rPr>
              <a:t>ersões</a:t>
            </a:r>
            <a:r>
              <a:rPr sz="1000" spc="-120" dirty="0">
                <a:solidFill>
                  <a:srgbClr val="4A86E7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4A86E7"/>
                </a:solidFill>
                <a:latin typeface="Tahoma"/>
                <a:cs typeface="Tahoma"/>
              </a:rPr>
              <a:t>instaladas</a:t>
            </a:r>
            <a:endParaRPr sz="1000">
              <a:latin typeface="Tahoma"/>
              <a:cs typeface="Tahoma"/>
            </a:endParaRPr>
          </a:p>
          <a:p>
            <a:pPr marL="81280" indent="-68580">
              <a:lnSpc>
                <a:spcPct val="100000"/>
              </a:lnSpc>
              <a:buChar char="-"/>
              <a:tabLst>
                <a:tab pos="81280" algn="l"/>
              </a:tabLst>
            </a:pPr>
            <a:r>
              <a:rPr sz="1000" spc="10" dirty="0">
                <a:solidFill>
                  <a:srgbClr val="4A86E7"/>
                </a:solidFill>
                <a:latin typeface="Tahoma"/>
                <a:cs typeface="Tahoma"/>
              </a:rPr>
              <a:t>Dashboard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7907925" y="1208308"/>
            <a:ext cx="586105" cy="496570"/>
            <a:chOff x="7907925" y="1208308"/>
            <a:chExt cx="586105" cy="496570"/>
          </a:xfrm>
        </p:grpSpPr>
        <p:sp>
          <p:nvSpPr>
            <p:cNvPr id="104" name="object 104"/>
            <p:cNvSpPr/>
            <p:nvPr/>
          </p:nvSpPr>
          <p:spPr>
            <a:xfrm>
              <a:off x="7912687" y="1213071"/>
              <a:ext cx="576580" cy="487045"/>
            </a:xfrm>
            <a:custGeom>
              <a:avLst/>
              <a:gdLst/>
              <a:ahLst/>
              <a:cxnLst/>
              <a:rect l="l" t="t" r="r" b="b"/>
              <a:pathLst>
                <a:path w="576579" h="487044">
                  <a:moveTo>
                    <a:pt x="461039" y="486782"/>
                  </a:moveTo>
                  <a:lnTo>
                    <a:pt x="403409" y="479407"/>
                  </a:lnTo>
                  <a:lnTo>
                    <a:pt x="345779" y="457280"/>
                  </a:lnTo>
                  <a:lnTo>
                    <a:pt x="259334" y="412567"/>
                  </a:lnTo>
                  <a:lnTo>
                    <a:pt x="230519" y="398276"/>
                  </a:lnTo>
                  <a:lnTo>
                    <a:pt x="201704" y="385830"/>
                  </a:lnTo>
                  <a:lnTo>
                    <a:pt x="172889" y="376150"/>
                  </a:lnTo>
                  <a:lnTo>
                    <a:pt x="144074" y="370157"/>
                  </a:lnTo>
                  <a:lnTo>
                    <a:pt x="115259" y="368774"/>
                  </a:lnTo>
                  <a:lnTo>
                    <a:pt x="86444" y="372923"/>
                  </a:lnTo>
                  <a:lnTo>
                    <a:pt x="57629" y="383525"/>
                  </a:lnTo>
                  <a:lnTo>
                    <a:pt x="28814" y="401503"/>
                  </a:lnTo>
                  <a:lnTo>
                    <a:pt x="0" y="427778"/>
                  </a:lnTo>
                  <a:lnTo>
                    <a:pt x="0" y="59003"/>
                  </a:lnTo>
                  <a:lnTo>
                    <a:pt x="28814" y="32728"/>
                  </a:lnTo>
                  <a:lnTo>
                    <a:pt x="57629" y="14750"/>
                  </a:lnTo>
                  <a:lnTo>
                    <a:pt x="86444" y="4148"/>
                  </a:lnTo>
                  <a:lnTo>
                    <a:pt x="115259" y="0"/>
                  </a:lnTo>
                  <a:lnTo>
                    <a:pt x="144074" y="1382"/>
                  </a:lnTo>
                  <a:lnTo>
                    <a:pt x="201704" y="17055"/>
                  </a:lnTo>
                  <a:lnTo>
                    <a:pt x="259334" y="43792"/>
                  </a:lnTo>
                  <a:lnTo>
                    <a:pt x="316964" y="74215"/>
                  </a:lnTo>
                  <a:lnTo>
                    <a:pt x="345779" y="88505"/>
                  </a:lnTo>
                  <a:lnTo>
                    <a:pt x="374594" y="100952"/>
                  </a:lnTo>
                  <a:lnTo>
                    <a:pt x="403409" y="110632"/>
                  </a:lnTo>
                  <a:lnTo>
                    <a:pt x="432224" y="116625"/>
                  </a:lnTo>
                  <a:lnTo>
                    <a:pt x="461039" y="118007"/>
                  </a:lnTo>
                  <a:lnTo>
                    <a:pt x="489854" y="113859"/>
                  </a:lnTo>
                  <a:lnTo>
                    <a:pt x="518669" y="103256"/>
                  </a:lnTo>
                  <a:lnTo>
                    <a:pt x="547484" y="85279"/>
                  </a:lnTo>
                  <a:lnTo>
                    <a:pt x="576299" y="59003"/>
                  </a:lnTo>
                  <a:lnTo>
                    <a:pt x="576299" y="427778"/>
                  </a:lnTo>
                  <a:lnTo>
                    <a:pt x="547484" y="454054"/>
                  </a:lnTo>
                  <a:lnTo>
                    <a:pt x="518669" y="472031"/>
                  </a:lnTo>
                  <a:lnTo>
                    <a:pt x="489854" y="482634"/>
                  </a:lnTo>
                  <a:lnTo>
                    <a:pt x="461039" y="486782"/>
                  </a:lnTo>
                  <a:close/>
                </a:path>
              </a:pathLst>
            </a:custGeom>
            <a:solidFill>
              <a:srgbClr val="D4A6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912687" y="1213071"/>
              <a:ext cx="576580" cy="487045"/>
            </a:xfrm>
            <a:custGeom>
              <a:avLst/>
              <a:gdLst/>
              <a:ahLst/>
              <a:cxnLst/>
              <a:rect l="l" t="t" r="r" b="b"/>
              <a:pathLst>
                <a:path w="576579" h="487044">
                  <a:moveTo>
                    <a:pt x="0" y="59003"/>
                  </a:moveTo>
                  <a:lnTo>
                    <a:pt x="28814" y="32728"/>
                  </a:lnTo>
                  <a:lnTo>
                    <a:pt x="57629" y="14750"/>
                  </a:lnTo>
                  <a:lnTo>
                    <a:pt x="86444" y="4148"/>
                  </a:lnTo>
                  <a:lnTo>
                    <a:pt x="115259" y="0"/>
                  </a:lnTo>
                  <a:lnTo>
                    <a:pt x="144074" y="1382"/>
                  </a:lnTo>
                  <a:lnTo>
                    <a:pt x="201704" y="17055"/>
                  </a:lnTo>
                  <a:lnTo>
                    <a:pt x="259334" y="43792"/>
                  </a:lnTo>
                  <a:lnTo>
                    <a:pt x="288149" y="59003"/>
                  </a:lnTo>
                  <a:lnTo>
                    <a:pt x="316964" y="74215"/>
                  </a:lnTo>
                  <a:lnTo>
                    <a:pt x="374594" y="100952"/>
                  </a:lnTo>
                  <a:lnTo>
                    <a:pt x="432224" y="116625"/>
                  </a:lnTo>
                  <a:lnTo>
                    <a:pt x="461039" y="118007"/>
                  </a:lnTo>
                  <a:lnTo>
                    <a:pt x="489854" y="113859"/>
                  </a:lnTo>
                  <a:lnTo>
                    <a:pt x="518669" y="103256"/>
                  </a:lnTo>
                  <a:lnTo>
                    <a:pt x="547484" y="85279"/>
                  </a:lnTo>
                  <a:lnTo>
                    <a:pt x="576299" y="59003"/>
                  </a:lnTo>
                  <a:lnTo>
                    <a:pt x="576299" y="427778"/>
                  </a:lnTo>
                  <a:lnTo>
                    <a:pt x="547484" y="454054"/>
                  </a:lnTo>
                  <a:lnTo>
                    <a:pt x="518669" y="472031"/>
                  </a:lnTo>
                  <a:lnTo>
                    <a:pt x="489854" y="482634"/>
                  </a:lnTo>
                  <a:lnTo>
                    <a:pt x="461039" y="486782"/>
                  </a:lnTo>
                  <a:lnTo>
                    <a:pt x="432224" y="485400"/>
                  </a:lnTo>
                  <a:lnTo>
                    <a:pt x="374594" y="469727"/>
                  </a:lnTo>
                  <a:lnTo>
                    <a:pt x="316964" y="442990"/>
                  </a:lnTo>
                  <a:lnTo>
                    <a:pt x="288149" y="427778"/>
                  </a:lnTo>
                  <a:lnTo>
                    <a:pt x="259334" y="412567"/>
                  </a:lnTo>
                  <a:lnTo>
                    <a:pt x="201704" y="385830"/>
                  </a:lnTo>
                  <a:lnTo>
                    <a:pt x="144074" y="370157"/>
                  </a:lnTo>
                  <a:lnTo>
                    <a:pt x="115259" y="368774"/>
                  </a:lnTo>
                  <a:lnTo>
                    <a:pt x="86444" y="372923"/>
                  </a:lnTo>
                  <a:lnTo>
                    <a:pt x="57629" y="383525"/>
                  </a:lnTo>
                  <a:lnTo>
                    <a:pt x="28814" y="401503"/>
                  </a:lnTo>
                  <a:lnTo>
                    <a:pt x="0" y="427778"/>
                  </a:lnTo>
                  <a:lnTo>
                    <a:pt x="0" y="59003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8018936" y="1377786"/>
            <a:ext cx="3644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Arial"/>
                <a:cs typeface="Arial"/>
              </a:rPr>
              <a:t>Kibana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7160192" y="988024"/>
            <a:ext cx="757555" cy="473709"/>
            <a:chOff x="7160192" y="988024"/>
            <a:chExt cx="757555" cy="473709"/>
          </a:xfrm>
        </p:grpSpPr>
        <p:sp>
          <p:nvSpPr>
            <p:cNvPr id="108" name="object 108"/>
            <p:cNvSpPr/>
            <p:nvPr/>
          </p:nvSpPr>
          <p:spPr>
            <a:xfrm>
              <a:off x="7180687" y="1036012"/>
              <a:ext cx="732155" cy="421005"/>
            </a:xfrm>
            <a:custGeom>
              <a:avLst/>
              <a:gdLst/>
              <a:ahLst/>
              <a:cxnLst/>
              <a:rect l="l" t="t" r="r" b="b"/>
              <a:pathLst>
                <a:path w="732154" h="421005">
                  <a:moveTo>
                    <a:pt x="731999" y="420449"/>
                  </a:moveTo>
                  <a:lnTo>
                    <a:pt x="0" y="420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D4A6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64954" y="9927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D4A6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164954" y="9927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D4A6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2835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ená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io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hipo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éti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Out</a:t>
            </a:r>
            <a:r>
              <a:rPr spc="15" dirty="0"/>
              <a:t>r</a:t>
            </a:r>
            <a:r>
              <a:rPr spc="-25" dirty="0"/>
              <a:t>a</a:t>
            </a:r>
            <a:r>
              <a:rPr spc="-160" dirty="0"/>
              <a:t> </a:t>
            </a:r>
            <a:r>
              <a:rPr spc="10" dirty="0"/>
              <a:t>proposição</a:t>
            </a:r>
            <a:r>
              <a:rPr spc="-160" dirty="0"/>
              <a:t> </a:t>
            </a:r>
            <a:r>
              <a:rPr spc="10" dirty="0"/>
              <a:t>do</a:t>
            </a:r>
            <a:r>
              <a:rPr spc="-160" dirty="0"/>
              <a:t> </a:t>
            </a:r>
            <a:r>
              <a:rPr dirty="0"/>
              <a:t>nosso</a:t>
            </a:r>
            <a:r>
              <a:rPr spc="-165" dirty="0"/>
              <a:t> </a:t>
            </a:r>
            <a:r>
              <a:rPr spc="5" dirty="0">
                <a:solidFill>
                  <a:srgbClr val="EECE1A"/>
                </a:solidFill>
              </a:rPr>
              <a:t>estudo</a:t>
            </a:r>
            <a:r>
              <a:rPr spc="-160" dirty="0">
                <a:solidFill>
                  <a:srgbClr val="EECE1A"/>
                </a:solidFill>
              </a:rPr>
              <a:t> </a:t>
            </a:r>
            <a:r>
              <a:rPr dirty="0">
                <a:solidFill>
                  <a:srgbClr val="EECE1A"/>
                </a:solidFill>
              </a:rPr>
              <a:t>de</a:t>
            </a:r>
            <a:r>
              <a:rPr spc="-160" dirty="0">
                <a:solidFill>
                  <a:srgbClr val="EECE1A"/>
                </a:solidFill>
              </a:rPr>
              <a:t> </a:t>
            </a:r>
            <a:r>
              <a:rPr spc="-5" dirty="0">
                <a:solidFill>
                  <a:srgbClr val="EECE1A"/>
                </a:solidFill>
              </a:rPr>
              <a:t>caso</a:t>
            </a:r>
            <a:r>
              <a:rPr spc="-160" dirty="0">
                <a:solidFill>
                  <a:srgbClr val="EECE1A"/>
                </a:solidFill>
              </a:rPr>
              <a:t> </a:t>
            </a:r>
            <a:r>
              <a:rPr spc="-5" dirty="0"/>
              <a:t>é</a:t>
            </a:r>
            <a:r>
              <a:rPr spc="-160" dirty="0"/>
              <a:t> </a:t>
            </a:r>
            <a:r>
              <a:rPr spc="-35" dirty="0"/>
              <a:t>que:</a:t>
            </a:r>
          </a:p>
          <a:p>
            <a:pPr marL="466725">
              <a:lnSpc>
                <a:spcPct val="100000"/>
              </a:lnSpc>
              <a:spcBef>
                <a:spcPts val="5"/>
              </a:spcBef>
            </a:pPr>
            <a:endParaRPr spc="-35" dirty="0"/>
          </a:p>
          <a:p>
            <a:pPr marL="936625" marR="266700" indent="-328295">
              <a:lnSpc>
                <a:spcPct val="115399"/>
              </a:lnSpc>
              <a:buFont typeface="Arial MT"/>
              <a:buChar char="●"/>
              <a:tabLst>
                <a:tab pos="936625" algn="l"/>
                <a:tab pos="937260" algn="l"/>
              </a:tabLst>
            </a:pPr>
            <a:r>
              <a:rPr spc="100" dirty="0"/>
              <a:t>A</a:t>
            </a:r>
            <a:r>
              <a:rPr spc="-155" dirty="0"/>
              <a:t> </a:t>
            </a:r>
            <a:r>
              <a:rPr spc="5" dirty="0"/>
              <a:t>qualquer</a:t>
            </a:r>
            <a:r>
              <a:rPr spc="-155" dirty="0"/>
              <a:t> </a:t>
            </a:r>
            <a:r>
              <a:rPr spc="-15" dirty="0"/>
              <a:t>momento,</a:t>
            </a:r>
            <a:r>
              <a:rPr spc="-155" dirty="0"/>
              <a:t> </a:t>
            </a:r>
            <a:r>
              <a:rPr spc="5" dirty="0"/>
              <a:t>pode</a:t>
            </a:r>
            <a:r>
              <a:rPr spc="-150" dirty="0"/>
              <a:t> </a:t>
            </a:r>
            <a:r>
              <a:rPr dirty="0"/>
              <a:t>haver</a:t>
            </a:r>
            <a:r>
              <a:rPr spc="-155" dirty="0"/>
              <a:t> </a:t>
            </a:r>
            <a:r>
              <a:rPr spc="-10" dirty="0"/>
              <a:t>mais</a:t>
            </a:r>
            <a:r>
              <a:rPr spc="-155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15" dirty="0"/>
              <a:t>um</a:t>
            </a:r>
            <a:r>
              <a:rPr spc="-155" dirty="0"/>
              <a:t> </a:t>
            </a:r>
            <a:r>
              <a:rPr spc="15" dirty="0"/>
              <a:t>cluster</a:t>
            </a:r>
            <a:r>
              <a:rPr spc="-155" dirty="0"/>
              <a:t> </a:t>
            </a:r>
            <a:r>
              <a:rPr spc="-5" dirty="0"/>
              <a:t>com</a:t>
            </a:r>
            <a:r>
              <a:rPr spc="-150" dirty="0"/>
              <a:t> </a:t>
            </a:r>
            <a:r>
              <a:rPr spc="-25" dirty="0"/>
              <a:t>a</a:t>
            </a:r>
            <a:r>
              <a:rPr spc="-155" dirty="0"/>
              <a:t> </a:t>
            </a:r>
            <a:r>
              <a:rPr spc="-10" dirty="0"/>
              <a:t>exata</a:t>
            </a:r>
            <a:r>
              <a:rPr spc="-155" dirty="0"/>
              <a:t> </a:t>
            </a:r>
            <a:r>
              <a:rPr spc="15" dirty="0"/>
              <a:t>arquitetura</a:t>
            </a:r>
            <a:r>
              <a:rPr spc="-150" dirty="0"/>
              <a:t> </a:t>
            </a:r>
            <a:r>
              <a:rPr spc="10" dirty="0"/>
              <a:t>vista</a:t>
            </a:r>
            <a:r>
              <a:rPr spc="-155" dirty="0"/>
              <a:t> </a:t>
            </a:r>
            <a:r>
              <a:rPr spc="5" dirty="0"/>
              <a:t>até </a:t>
            </a:r>
            <a:r>
              <a:rPr spc="-390" dirty="0"/>
              <a:t> </a:t>
            </a:r>
            <a:r>
              <a:rPr spc="-20" dirty="0"/>
              <a:t>aqui,</a:t>
            </a:r>
            <a:r>
              <a:rPr spc="-160" dirty="0"/>
              <a:t> </a:t>
            </a:r>
            <a:r>
              <a:rPr spc="10" dirty="0"/>
              <a:t>rodando</a:t>
            </a:r>
            <a:r>
              <a:rPr spc="-160" dirty="0"/>
              <a:t> </a:t>
            </a:r>
            <a:r>
              <a:rPr spc="-15" dirty="0"/>
              <a:t>em</a:t>
            </a:r>
            <a:r>
              <a:rPr spc="-160" dirty="0"/>
              <a:t> </a:t>
            </a:r>
            <a:r>
              <a:rPr spc="-10" dirty="0"/>
              <a:t>paralelo,</a:t>
            </a:r>
            <a:r>
              <a:rPr spc="-160" dirty="0"/>
              <a:t> </a:t>
            </a:r>
            <a:r>
              <a:rPr spc="-15" dirty="0"/>
              <a:t>sem</a:t>
            </a:r>
            <a:r>
              <a:rPr spc="-160" dirty="0"/>
              <a:t> </a:t>
            </a:r>
            <a:r>
              <a:rPr dirty="0"/>
              <a:t>que</a:t>
            </a:r>
            <a:r>
              <a:rPr spc="-160" dirty="0"/>
              <a:t> </a:t>
            </a:r>
            <a:r>
              <a:rPr spc="-15" dirty="0"/>
              <a:t>um</a:t>
            </a:r>
            <a:r>
              <a:rPr spc="-160" dirty="0"/>
              <a:t> </a:t>
            </a:r>
            <a:r>
              <a:rPr dirty="0"/>
              <a:t>tenha</a:t>
            </a:r>
            <a:r>
              <a:rPr spc="-160" dirty="0"/>
              <a:t> </a:t>
            </a:r>
            <a:r>
              <a:rPr spc="15" dirty="0"/>
              <a:t>notícia</a:t>
            </a:r>
            <a:r>
              <a:rPr spc="-160" dirty="0"/>
              <a:t> </a:t>
            </a:r>
            <a:r>
              <a:rPr spc="10" dirty="0"/>
              <a:t>do</a:t>
            </a:r>
            <a:r>
              <a:rPr spc="-160" dirty="0"/>
              <a:t> </a:t>
            </a:r>
            <a:r>
              <a:rPr dirty="0"/>
              <a:t>outro;</a:t>
            </a:r>
          </a:p>
          <a:p>
            <a:pPr marL="936625" marR="210820" indent="-328295">
              <a:lnSpc>
                <a:spcPct val="115399"/>
              </a:lnSpc>
              <a:buFont typeface="Arial MT"/>
              <a:buChar char="●"/>
              <a:tabLst>
                <a:tab pos="936625" algn="l"/>
                <a:tab pos="937260" algn="l"/>
              </a:tabLst>
            </a:pPr>
            <a:r>
              <a:rPr spc="15" dirty="0"/>
              <a:t>Pode</a:t>
            </a:r>
            <a:r>
              <a:rPr spc="-160" dirty="0"/>
              <a:t> </a:t>
            </a:r>
            <a:r>
              <a:rPr dirty="0"/>
              <a:t>haver</a:t>
            </a:r>
            <a:r>
              <a:rPr spc="-155" dirty="0"/>
              <a:t> </a:t>
            </a:r>
            <a:r>
              <a:rPr spc="-5" dirty="0"/>
              <a:t>também</a:t>
            </a:r>
            <a:r>
              <a:rPr spc="-160" dirty="0"/>
              <a:t> </a:t>
            </a:r>
            <a:r>
              <a:rPr spc="15" dirty="0"/>
              <a:t>o</a:t>
            </a:r>
            <a:r>
              <a:rPr spc="-155" dirty="0"/>
              <a:t> </a:t>
            </a:r>
            <a:r>
              <a:rPr spc="-5" dirty="0"/>
              <a:t>caso</a:t>
            </a:r>
            <a:r>
              <a:rPr spc="-155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15" dirty="0"/>
              <a:t>um</a:t>
            </a:r>
            <a:r>
              <a:rPr spc="-155" dirty="0"/>
              <a:t> </a:t>
            </a:r>
            <a:r>
              <a:rPr spc="5" dirty="0"/>
              <a:t>ou</a:t>
            </a:r>
            <a:r>
              <a:rPr spc="-155" dirty="0"/>
              <a:t> </a:t>
            </a:r>
            <a:r>
              <a:rPr spc="-10" dirty="0"/>
              <a:t>mais</a:t>
            </a:r>
            <a:r>
              <a:rPr spc="-160" dirty="0"/>
              <a:t> </a:t>
            </a:r>
            <a:r>
              <a:rPr dirty="0"/>
              <a:t>deles</a:t>
            </a:r>
            <a:r>
              <a:rPr spc="-155" dirty="0"/>
              <a:t> </a:t>
            </a:r>
            <a:r>
              <a:rPr spc="5" dirty="0"/>
              <a:t>estarem</a:t>
            </a:r>
            <a:r>
              <a:rPr spc="-155" dirty="0"/>
              <a:t> </a:t>
            </a:r>
            <a:r>
              <a:rPr spc="-15" dirty="0"/>
              <a:t>em</a:t>
            </a:r>
            <a:r>
              <a:rPr spc="-160" dirty="0"/>
              <a:t> </a:t>
            </a:r>
            <a:r>
              <a:rPr spc="-20" dirty="0"/>
              <a:t>uma</a:t>
            </a:r>
            <a:r>
              <a:rPr spc="-155" dirty="0"/>
              <a:t> </a:t>
            </a:r>
            <a:r>
              <a:rPr dirty="0"/>
              <a:t>versão</a:t>
            </a:r>
            <a:r>
              <a:rPr spc="-160" dirty="0"/>
              <a:t> </a:t>
            </a:r>
            <a:r>
              <a:rPr dirty="0"/>
              <a:t>de</a:t>
            </a:r>
            <a:r>
              <a:rPr spc="-155" dirty="0"/>
              <a:t> </a:t>
            </a:r>
            <a:r>
              <a:rPr spc="15" dirty="0"/>
              <a:t>arquitetura </a:t>
            </a:r>
            <a:r>
              <a:rPr spc="-390" dirty="0"/>
              <a:t> </a:t>
            </a:r>
            <a:r>
              <a:rPr dirty="0"/>
              <a:t>diferente,</a:t>
            </a:r>
            <a:r>
              <a:rPr spc="-155" dirty="0"/>
              <a:t> </a:t>
            </a:r>
            <a:r>
              <a:rPr spc="20" dirty="0"/>
              <a:t>por</a:t>
            </a:r>
            <a:r>
              <a:rPr spc="-155" dirty="0"/>
              <a:t> </a:t>
            </a:r>
            <a:r>
              <a:rPr spc="-20" dirty="0"/>
              <a:t>uma</a:t>
            </a:r>
            <a:r>
              <a:rPr spc="-150" dirty="0"/>
              <a:t> </a:t>
            </a:r>
            <a:r>
              <a:rPr dirty="0"/>
              <a:t>questão</a:t>
            </a:r>
            <a:r>
              <a:rPr spc="-155" dirty="0"/>
              <a:t> </a:t>
            </a:r>
            <a:r>
              <a:rPr spc="-5" dirty="0"/>
              <a:t>experimental,</a:t>
            </a:r>
            <a:r>
              <a:rPr spc="-150" dirty="0"/>
              <a:t> </a:t>
            </a:r>
            <a:r>
              <a:rPr spc="20" dirty="0"/>
              <a:t>por</a:t>
            </a:r>
            <a:r>
              <a:rPr spc="-155" dirty="0"/>
              <a:t> </a:t>
            </a:r>
            <a:r>
              <a:rPr spc="-10" dirty="0"/>
              <a:t>segregação</a:t>
            </a:r>
            <a:r>
              <a:rPr spc="-150" dirty="0"/>
              <a:t> </a:t>
            </a:r>
            <a:r>
              <a:rPr dirty="0"/>
              <a:t>de</a:t>
            </a:r>
            <a:r>
              <a:rPr spc="-155" dirty="0"/>
              <a:t> </a:t>
            </a:r>
            <a:r>
              <a:rPr spc="-10" dirty="0"/>
              <a:t>carga</a:t>
            </a:r>
            <a:r>
              <a:rPr spc="-155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5" dirty="0"/>
              <a:t>trabalho,</a:t>
            </a:r>
            <a:r>
              <a:rPr spc="-155" dirty="0"/>
              <a:t> </a:t>
            </a:r>
            <a:r>
              <a:rPr spc="5" dirty="0"/>
              <a:t>ou</a:t>
            </a:r>
            <a:r>
              <a:rPr spc="-150" dirty="0"/>
              <a:t> </a:t>
            </a:r>
            <a:r>
              <a:rPr spc="20" dirty="0"/>
              <a:t>por </a:t>
            </a:r>
            <a:r>
              <a:rPr spc="25" dirty="0"/>
              <a:t> </a:t>
            </a:r>
            <a:r>
              <a:rPr spc="-20" dirty="0"/>
              <a:t>uma</a:t>
            </a:r>
            <a:r>
              <a:rPr spc="-165" dirty="0"/>
              <a:t> </a:t>
            </a:r>
            <a:r>
              <a:rPr dirty="0">
                <a:solidFill>
                  <a:srgbClr val="82C7A5"/>
                </a:solidFill>
              </a:rPr>
              <a:t>evolução</a:t>
            </a:r>
            <a:r>
              <a:rPr spc="-160" dirty="0">
                <a:solidFill>
                  <a:srgbClr val="82C7A5"/>
                </a:solidFill>
              </a:rPr>
              <a:t> </a:t>
            </a:r>
            <a:r>
              <a:rPr spc="-10" dirty="0">
                <a:solidFill>
                  <a:srgbClr val="82C7A5"/>
                </a:solidFill>
              </a:rPr>
              <a:t>da</a:t>
            </a:r>
            <a:r>
              <a:rPr spc="-160" dirty="0">
                <a:solidFill>
                  <a:srgbClr val="82C7A5"/>
                </a:solidFill>
              </a:rPr>
              <a:t> </a:t>
            </a:r>
            <a:r>
              <a:rPr spc="-15" dirty="0">
                <a:solidFill>
                  <a:srgbClr val="82C7A5"/>
                </a:solidFill>
              </a:rPr>
              <a:t>solução</a:t>
            </a:r>
            <a:r>
              <a:rPr spc="-15" dirty="0"/>
              <a:t>;</a:t>
            </a:r>
          </a:p>
          <a:p>
            <a:pPr marL="93662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936625" algn="l"/>
                <a:tab pos="937260" algn="l"/>
              </a:tabLst>
            </a:pPr>
            <a:r>
              <a:rPr spc="10" dirty="0"/>
              <a:t>Portanto,</a:t>
            </a:r>
            <a:r>
              <a:rPr spc="-155" dirty="0"/>
              <a:t> </a:t>
            </a:r>
            <a:r>
              <a:rPr dirty="0"/>
              <a:t>eles</a:t>
            </a:r>
            <a:r>
              <a:rPr spc="-155" dirty="0"/>
              <a:t> </a:t>
            </a:r>
            <a:r>
              <a:rPr spc="-5" dirty="0"/>
              <a:t>podem</a:t>
            </a:r>
            <a:r>
              <a:rPr spc="-155" dirty="0"/>
              <a:t> </a:t>
            </a:r>
            <a:r>
              <a:rPr spc="5" dirty="0"/>
              <a:t>ou</a:t>
            </a:r>
            <a:r>
              <a:rPr spc="-155" dirty="0"/>
              <a:t> </a:t>
            </a:r>
            <a:r>
              <a:rPr spc="-5" dirty="0"/>
              <a:t>não</a:t>
            </a:r>
            <a:r>
              <a:rPr spc="-155" dirty="0"/>
              <a:t> </a:t>
            </a:r>
            <a:r>
              <a:rPr spc="15" dirty="0"/>
              <a:t>compartilhar</a:t>
            </a:r>
            <a:r>
              <a:rPr spc="-155" dirty="0"/>
              <a:t> </a:t>
            </a:r>
            <a:r>
              <a:rPr spc="-20" dirty="0"/>
              <a:t>as</a:t>
            </a:r>
            <a:r>
              <a:rPr spc="-155" dirty="0"/>
              <a:t> </a:t>
            </a:r>
            <a:r>
              <a:rPr spc="-20" dirty="0"/>
              <a:t>mesmas</a:t>
            </a:r>
            <a:r>
              <a:rPr spc="-155" dirty="0"/>
              <a:t> </a:t>
            </a:r>
            <a:r>
              <a:rPr dirty="0"/>
              <a:t>instâncias</a:t>
            </a:r>
            <a:r>
              <a:rPr spc="-155" dirty="0"/>
              <a:t> </a:t>
            </a:r>
            <a:r>
              <a:rPr dirty="0"/>
              <a:t>dos</a:t>
            </a:r>
            <a:r>
              <a:rPr spc="-155" dirty="0"/>
              <a:t> </a:t>
            </a:r>
            <a:r>
              <a:rPr spc="10" dirty="0"/>
              <a:t>serviços</a:t>
            </a:r>
            <a:r>
              <a:rPr spc="-155" dirty="0"/>
              <a:t> </a:t>
            </a:r>
            <a:r>
              <a:rPr spc="-10" dirty="0"/>
              <a:t>da</a:t>
            </a:r>
            <a:r>
              <a:rPr spc="-155" dirty="0"/>
              <a:t> </a:t>
            </a:r>
            <a:r>
              <a:rPr spc="5" dirty="0"/>
              <a:t>AWS;</a:t>
            </a:r>
          </a:p>
          <a:p>
            <a:pPr marL="936625" marR="5080" indent="-328295">
              <a:lnSpc>
                <a:spcPct val="115399"/>
              </a:lnSpc>
              <a:buFont typeface="Arial MT"/>
              <a:buChar char="●"/>
              <a:tabLst>
                <a:tab pos="936625" algn="l"/>
                <a:tab pos="937260" algn="l"/>
              </a:tabLst>
            </a:pPr>
            <a:r>
              <a:rPr spc="50" dirty="0"/>
              <a:t>Dito</a:t>
            </a:r>
            <a:r>
              <a:rPr spc="-160" dirty="0"/>
              <a:t> </a:t>
            </a:r>
            <a:r>
              <a:rPr spc="-20" dirty="0"/>
              <a:t>isso,</a:t>
            </a:r>
            <a:r>
              <a:rPr spc="-155" dirty="0"/>
              <a:t> </a:t>
            </a:r>
            <a:r>
              <a:rPr spc="-5" dirty="0"/>
              <a:t>é</a:t>
            </a:r>
            <a:r>
              <a:rPr spc="-155" dirty="0"/>
              <a:t> </a:t>
            </a:r>
            <a:r>
              <a:rPr spc="10" dirty="0"/>
              <a:t>evidente</a:t>
            </a:r>
            <a:r>
              <a:rPr spc="-155" dirty="0"/>
              <a:t> </a:t>
            </a:r>
            <a:r>
              <a:rPr dirty="0"/>
              <a:t>assumir</a:t>
            </a:r>
            <a:r>
              <a:rPr spc="-160" dirty="0"/>
              <a:t> </a:t>
            </a:r>
            <a:r>
              <a:rPr spc="-5" dirty="0"/>
              <a:t>também</a:t>
            </a:r>
            <a:r>
              <a:rPr spc="-155" dirty="0"/>
              <a:t> </a:t>
            </a:r>
            <a:r>
              <a:rPr dirty="0"/>
              <a:t>que</a:t>
            </a:r>
            <a:r>
              <a:rPr spc="-155" dirty="0"/>
              <a:t> </a:t>
            </a:r>
            <a:r>
              <a:rPr spc="-25" dirty="0"/>
              <a:t>a</a:t>
            </a:r>
            <a:r>
              <a:rPr spc="-155" dirty="0"/>
              <a:t> </a:t>
            </a:r>
            <a:r>
              <a:rPr dirty="0"/>
              <a:t>versão</a:t>
            </a:r>
            <a:r>
              <a:rPr spc="-160" dirty="0"/>
              <a:t> </a:t>
            </a:r>
            <a:r>
              <a:rPr dirty="0"/>
              <a:t>de</a:t>
            </a:r>
            <a:r>
              <a:rPr spc="-155" dirty="0"/>
              <a:t> </a:t>
            </a:r>
            <a:r>
              <a:rPr spc="15" dirty="0"/>
              <a:t>software</a:t>
            </a:r>
            <a:r>
              <a:rPr spc="-155" dirty="0"/>
              <a:t> </a:t>
            </a:r>
            <a:r>
              <a:rPr dirty="0"/>
              <a:t>de</a:t>
            </a:r>
            <a:r>
              <a:rPr spc="-155" dirty="0"/>
              <a:t> </a:t>
            </a:r>
            <a:r>
              <a:rPr spc="-10" dirty="0"/>
              <a:t>cada</a:t>
            </a:r>
            <a:r>
              <a:rPr spc="-160" dirty="0"/>
              <a:t> </a:t>
            </a:r>
            <a:r>
              <a:rPr spc="15" dirty="0"/>
              <a:t>cluster</a:t>
            </a:r>
            <a:r>
              <a:rPr spc="-155" dirty="0"/>
              <a:t> </a:t>
            </a:r>
            <a:r>
              <a:rPr dirty="0"/>
              <a:t>independe </a:t>
            </a:r>
            <a:r>
              <a:rPr spc="-390" dirty="0"/>
              <a:t> </a:t>
            </a:r>
            <a:r>
              <a:rPr spc="-10" dirty="0"/>
              <a:t>da</a:t>
            </a:r>
            <a:r>
              <a:rPr spc="-160" dirty="0"/>
              <a:t> </a:t>
            </a:r>
            <a:r>
              <a:rPr dirty="0"/>
              <a:t>versão</a:t>
            </a:r>
            <a:r>
              <a:rPr spc="-160" dirty="0"/>
              <a:t> </a:t>
            </a:r>
            <a:r>
              <a:rPr spc="10" dirty="0"/>
              <a:t>do</a:t>
            </a:r>
            <a:r>
              <a:rPr spc="-160" dirty="0"/>
              <a:t> </a:t>
            </a:r>
            <a:r>
              <a:rPr dirty="0"/>
              <a:t>outro,</a:t>
            </a:r>
            <a:r>
              <a:rPr spc="-160" dirty="0"/>
              <a:t> </a:t>
            </a:r>
            <a:r>
              <a:rPr spc="15" dirty="0"/>
              <a:t>o</a:t>
            </a:r>
            <a:r>
              <a:rPr spc="-160" dirty="0"/>
              <a:t> </a:t>
            </a:r>
            <a:r>
              <a:rPr dirty="0"/>
              <a:t>que</a:t>
            </a:r>
            <a:r>
              <a:rPr spc="-160" dirty="0"/>
              <a:t> </a:t>
            </a:r>
            <a:r>
              <a:rPr spc="-5" dirty="0"/>
              <a:t>é</a:t>
            </a:r>
            <a:r>
              <a:rPr spc="-160" dirty="0"/>
              <a:t> </a:t>
            </a:r>
            <a:r>
              <a:rPr spc="10" dirty="0"/>
              <a:t>determinado</a:t>
            </a:r>
            <a:r>
              <a:rPr spc="-160" dirty="0"/>
              <a:t> </a:t>
            </a:r>
            <a:r>
              <a:rPr spc="10" dirty="0"/>
              <a:t>pelo</a:t>
            </a:r>
            <a:r>
              <a:rPr spc="-160" dirty="0"/>
              <a:t> </a:t>
            </a:r>
            <a:r>
              <a:rPr dirty="0"/>
              <a:t>catálogo</a:t>
            </a:r>
            <a:r>
              <a:rPr spc="-155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15" dirty="0"/>
              <a:t>versões;</a:t>
            </a:r>
          </a:p>
          <a:p>
            <a:pPr marL="93662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936625" algn="l"/>
                <a:tab pos="937260" algn="l"/>
              </a:tabLst>
            </a:pPr>
            <a:r>
              <a:rPr spc="114" dirty="0"/>
              <a:t>O</a:t>
            </a:r>
            <a:r>
              <a:rPr spc="-160" dirty="0"/>
              <a:t> </a:t>
            </a:r>
            <a:r>
              <a:rPr dirty="0"/>
              <a:t>catálogo</a:t>
            </a:r>
            <a:r>
              <a:rPr spc="-155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15" dirty="0"/>
              <a:t>versões,</a:t>
            </a:r>
            <a:r>
              <a:rPr spc="-155" dirty="0"/>
              <a:t> </a:t>
            </a:r>
            <a:r>
              <a:rPr spc="5" dirty="0"/>
              <a:t>portanto,</a:t>
            </a:r>
            <a:r>
              <a:rPr spc="-155" dirty="0"/>
              <a:t> </a:t>
            </a:r>
            <a:r>
              <a:rPr spc="-5" dirty="0"/>
              <a:t>mantém</a:t>
            </a:r>
            <a:r>
              <a:rPr spc="-160" dirty="0"/>
              <a:t> </a:t>
            </a:r>
            <a:r>
              <a:rPr spc="15" dirty="0"/>
              <a:t>o</a:t>
            </a:r>
            <a:r>
              <a:rPr spc="-155" dirty="0"/>
              <a:t> </a:t>
            </a:r>
            <a:r>
              <a:rPr spc="15" dirty="0"/>
              <a:t>registro</a:t>
            </a:r>
            <a:r>
              <a:rPr spc="-155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dirty="0"/>
              <a:t>versão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55" dirty="0"/>
              <a:t> </a:t>
            </a:r>
            <a:r>
              <a:rPr spc="-10" dirty="0"/>
              <a:t>cada</a:t>
            </a:r>
            <a:r>
              <a:rPr spc="-160" dirty="0"/>
              <a:t> </a:t>
            </a:r>
            <a:r>
              <a:rPr spc="-10" dirty="0"/>
              <a:t>cluster.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412" y="4314076"/>
            <a:ext cx="3022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Arial"/>
                <a:cs typeface="Arial"/>
              </a:rPr>
              <a:t>Redis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42437" y="4051844"/>
            <a:ext cx="586105" cy="586105"/>
            <a:chOff x="2242437" y="4051844"/>
            <a:chExt cx="586105" cy="586105"/>
          </a:xfrm>
        </p:grpSpPr>
        <p:sp>
          <p:nvSpPr>
            <p:cNvPr id="4" name="object 4"/>
            <p:cNvSpPr/>
            <p:nvPr/>
          </p:nvSpPr>
          <p:spPr>
            <a:xfrm>
              <a:off x="2247200" y="4056606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288112" y="576249"/>
                  </a:moveTo>
                  <a:lnTo>
                    <a:pt x="222050" y="573713"/>
                  </a:lnTo>
                  <a:lnTo>
                    <a:pt x="161407" y="566488"/>
                  </a:lnTo>
                  <a:lnTo>
                    <a:pt x="107912" y="555150"/>
                  </a:lnTo>
                  <a:lnTo>
                    <a:pt x="63295" y="540277"/>
                  </a:lnTo>
                  <a:lnTo>
                    <a:pt x="29284" y="522445"/>
                  </a:lnTo>
                  <a:lnTo>
                    <a:pt x="0" y="480208"/>
                  </a:lnTo>
                  <a:lnTo>
                    <a:pt x="0" y="96041"/>
                  </a:lnTo>
                  <a:lnTo>
                    <a:pt x="29284" y="53804"/>
                  </a:lnTo>
                  <a:lnTo>
                    <a:pt x="63295" y="35972"/>
                  </a:lnTo>
                  <a:lnTo>
                    <a:pt x="107912" y="21099"/>
                  </a:lnTo>
                  <a:lnTo>
                    <a:pt x="161407" y="9761"/>
                  </a:lnTo>
                  <a:lnTo>
                    <a:pt x="222050" y="2536"/>
                  </a:lnTo>
                  <a:lnTo>
                    <a:pt x="288112" y="0"/>
                  </a:lnTo>
                  <a:lnTo>
                    <a:pt x="354174" y="2536"/>
                  </a:lnTo>
                  <a:lnTo>
                    <a:pt x="414817" y="9761"/>
                  </a:lnTo>
                  <a:lnTo>
                    <a:pt x="468312" y="21099"/>
                  </a:lnTo>
                  <a:lnTo>
                    <a:pt x="512929" y="35972"/>
                  </a:lnTo>
                  <a:lnTo>
                    <a:pt x="546940" y="53804"/>
                  </a:lnTo>
                  <a:lnTo>
                    <a:pt x="576224" y="96041"/>
                  </a:lnTo>
                  <a:lnTo>
                    <a:pt x="576224" y="480208"/>
                  </a:lnTo>
                  <a:lnTo>
                    <a:pt x="546940" y="522445"/>
                  </a:lnTo>
                  <a:lnTo>
                    <a:pt x="512929" y="540277"/>
                  </a:lnTo>
                  <a:lnTo>
                    <a:pt x="468312" y="555150"/>
                  </a:lnTo>
                  <a:lnTo>
                    <a:pt x="414817" y="566488"/>
                  </a:lnTo>
                  <a:lnTo>
                    <a:pt x="354174" y="573713"/>
                  </a:lnTo>
                  <a:lnTo>
                    <a:pt x="288112" y="57624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7200" y="4056606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576224" y="96041"/>
                  </a:moveTo>
                  <a:lnTo>
                    <a:pt x="568615" y="118063"/>
                  </a:lnTo>
                  <a:lnTo>
                    <a:pt x="546940" y="138278"/>
                  </a:lnTo>
                  <a:lnTo>
                    <a:pt x="512929" y="156110"/>
                  </a:lnTo>
                  <a:lnTo>
                    <a:pt x="468312" y="170983"/>
                  </a:lnTo>
                  <a:lnTo>
                    <a:pt x="414817" y="182321"/>
                  </a:lnTo>
                  <a:lnTo>
                    <a:pt x="354174" y="189546"/>
                  </a:lnTo>
                  <a:lnTo>
                    <a:pt x="288112" y="192083"/>
                  </a:lnTo>
                  <a:lnTo>
                    <a:pt x="222050" y="189546"/>
                  </a:lnTo>
                  <a:lnTo>
                    <a:pt x="161407" y="182321"/>
                  </a:lnTo>
                  <a:lnTo>
                    <a:pt x="107912" y="170983"/>
                  </a:lnTo>
                  <a:lnTo>
                    <a:pt x="63295" y="156110"/>
                  </a:lnTo>
                  <a:lnTo>
                    <a:pt x="29284" y="138278"/>
                  </a:lnTo>
                  <a:lnTo>
                    <a:pt x="7609" y="118063"/>
                  </a:lnTo>
                  <a:lnTo>
                    <a:pt x="0" y="96041"/>
                  </a:lnTo>
                </a:path>
                <a:path w="576580" h="576579">
                  <a:moveTo>
                    <a:pt x="0" y="96041"/>
                  </a:moveTo>
                  <a:lnTo>
                    <a:pt x="7609" y="74020"/>
                  </a:lnTo>
                  <a:lnTo>
                    <a:pt x="29284" y="53804"/>
                  </a:lnTo>
                  <a:lnTo>
                    <a:pt x="63295" y="35972"/>
                  </a:lnTo>
                  <a:lnTo>
                    <a:pt x="107912" y="21099"/>
                  </a:lnTo>
                  <a:lnTo>
                    <a:pt x="161407" y="9761"/>
                  </a:lnTo>
                  <a:lnTo>
                    <a:pt x="222050" y="2536"/>
                  </a:lnTo>
                  <a:lnTo>
                    <a:pt x="288112" y="0"/>
                  </a:lnTo>
                  <a:lnTo>
                    <a:pt x="354174" y="2536"/>
                  </a:lnTo>
                  <a:lnTo>
                    <a:pt x="414817" y="9761"/>
                  </a:lnTo>
                  <a:lnTo>
                    <a:pt x="468312" y="21099"/>
                  </a:lnTo>
                  <a:lnTo>
                    <a:pt x="512929" y="35972"/>
                  </a:lnTo>
                  <a:lnTo>
                    <a:pt x="546940" y="53804"/>
                  </a:lnTo>
                  <a:lnTo>
                    <a:pt x="576224" y="96041"/>
                  </a:lnTo>
                  <a:lnTo>
                    <a:pt x="576224" y="480208"/>
                  </a:lnTo>
                  <a:lnTo>
                    <a:pt x="546940" y="522445"/>
                  </a:lnTo>
                  <a:lnTo>
                    <a:pt x="512929" y="540277"/>
                  </a:lnTo>
                  <a:lnTo>
                    <a:pt x="468312" y="555150"/>
                  </a:lnTo>
                  <a:lnTo>
                    <a:pt x="414817" y="566488"/>
                  </a:lnTo>
                  <a:lnTo>
                    <a:pt x="354174" y="573713"/>
                  </a:lnTo>
                  <a:lnTo>
                    <a:pt x="288112" y="576249"/>
                  </a:lnTo>
                  <a:lnTo>
                    <a:pt x="222050" y="573713"/>
                  </a:lnTo>
                  <a:lnTo>
                    <a:pt x="161407" y="566488"/>
                  </a:lnTo>
                  <a:lnTo>
                    <a:pt x="107912" y="555150"/>
                  </a:lnTo>
                  <a:lnTo>
                    <a:pt x="63295" y="540277"/>
                  </a:lnTo>
                  <a:lnTo>
                    <a:pt x="29284" y="522445"/>
                  </a:lnTo>
                  <a:lnTo>
                    <a:pt x="0" y="480208"/>
                  </a:lnTo>
                  <a:lnTo>
                    <a:pt x="0" y="96041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0537" y="4314076"/>
            <a:ext cx="1498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Arial"/>
                <a:cs typeface="Arial"/>
              </a:rPr>
              <a:t>S3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15800" y="4051841"/>
            <a:ext cx="586105" cy="586105"/>
            <a:chOff x="6315800" y="4051841"/>
            <a:chExt cx="586105" cy="586105"/>
          </a:xfrm>
        </p:grpSpPr>
        <p:sp>
          <p:nvSpPr>
            <p:cNvPr id="8" name="object 8"/>
            <p:cNvSpPr/>
            <p:nvPr/>
          </p:nvSpPr>
          <p:spPr>
            <a:xfrm>
              <a:off x="6320562" y="405660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112" y="576249"/>
                  </a:moveTo>
                  <a:lnTo>
                    <a:pt x="222050" y="573713"/>
                  </a:lnTo>
                  <a:lnTo>
                    <a:pt x="161407" y="566488"/>
                  </a:lnTo>
                  <a:lnTo>
                    <a:pt x="107912" y="555150"/>
                  </a:lnTo>
                  <a:lnTo>
                    <a:pt x="63295" y="540277"/>
                  </a:lnTo>
                  <a:lnTo>
                    <a:pt x="29284" y="522444"/>
                  </a:lnTo>
                  <a:lnTo>
                    <a:pt x="0" y="480207"/>
                  </a:lnTo>
                  <a:lnTo>
                    <a:pt x="0" y="96041"/>
                  </a:lnTo>
                  <a:lnTo>
                    <a:pt x="29284" y="53804"/>
                  </a:lnTo>
                  <a:lnTo>
                    <a:pt x="63295" y="35972"/>
                  </a:lnTo>
                  <a:lnTo>
                    <a:pt x="107912" y="21099"/>
                  </a:lnTo>
                  <a:lnTo>
                    <a:pt x="161407" y="9761"/>
                  </a:lnTo>
                  <a:lnTo>
                    <a:pt x="222050" y="2536"/>
                  </a:lnTo>
                  <a:lnTo>
                    <a:pt x="288112" y="0"/>
                  </a:lnTo>
                  <a:lnTo>
                    <a:pt x="354174" y="2536"/>
                  </a:lnTo>
                  <a:lnTo>
                    <a:pt x="414817" y="9761"/>
                  </a:lnTo>
                  <a:lnTo>
                    <a:pt x="468312" y="21099"/>
                  </a:lnTo>
                  <a:lnTo>
                    <a:pt x="512929" y="35972"/>
                  </a:lnTo>
                  <a:lnTo>
                    <a:pt x="546940" y="53804"/>
                  </a:lnTo>
                  <a:lnTo>
                    <a:pt x="576224" y="96041"/>
                  </a:lnTo>
                  <a:lnTo>
                    <a:pt x="576224" y="480207"/>
                  </a:lnTo>
                  <a:lnTo>
                    <a:pt x="546940" y="522444"/>
                  </a:lnTo>
                  <a:lnTo>
                    <a:pt x="512929" y="540277"/>
                  </a:lnTo>
                  <a:lnTo>
                    <a:pt x="468312" y="555150"/>
                  </a:lnTo>
                  <a:lnTo>
                    <a:pt x="414817" y="566488"/>
                  </a:lnTo>
                  <a:lnTo>
                    <a:pt x="354174" y="573713"/>
                  </a:lnTo>
                  <a:lnTo>
                    <a:pt x="288112" y="57624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0562" y="405660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224" y="96041"/>
                  </a:moveTo>
                  <a:lnTo>
                    <a:pt x="568615" y="118062"/>
                  </a:lnTo>
                  <a:lnTo>
                    <a:pt x="546940" y="138278"/>
                  </a:lnTo>
                  <a:lnTo>
                    <a:pt x="512929" y="156110"/>
                  </a:lnTo>
                  <a:lnTo>
                    <a:pt x="468312" y="170983"/>
                  </a:lnTo>
                  <a:lnTo>
                    <a:pt x="414817" y="182321"/>
                  </a:lnTo>
                  <a:lnTo>
                    <a:pt x="354174" y="189546"/>
                  </a:lnTo>
                  <a:lnTo>
                    <a:pt x="288112" y="192082"/>
                  </a:lnTo>
                  <a:lnTo>
                    <a:pt x="222050" y="189546"/>
                  </a:lnTo>
                  <a:lnTo>
                    <a:pt x="161407" y="182321"/>
                  </a:lnTo>
                  <a:lnTo>
                    <a:pt x="107912" y="170983"/>
                  </a:lnTo>
                  <a:lnTo>
                    <a:pt x="63295" y="156110"/>
                  </a:lnTo>
                  <a:lnTo>
                    <a:pt x="29284" y="138278"/>
                  </a:lnTo>
                  <a:lnTo>
                    <a:pt x="7609" y="118062"/>
                  </a:lnTo>
                  <a:lnTo>
                    <a:pt x="0" y="96041"/>
                  </a:lnTo>
                </a:path>
                <a:path w="576579" h="576579">
                  <a:moveTo>
                    <a:pt x="0" y="96041"/>
                  </a:moveTo>
                  <a:lnTo>
                    <a:pt x="7609" y="74019"/>
                  </a:lnTo>
                  <a:lnTo>
                    <a:pt x="29284" y="53804"/>
                  </a:lnTo>
                  <a:lnTo>
                    <a:pt x="63295" y="35972"/>
                  </a:lnTo>
                  <a:lnTo>
                    <a:pt x="107912" y="21099"/>
                  </a:lnTo>
                  <a:lnTo>
                    <a:pt x="161407" y="9761"/>
                  </a:lnTo>
                  <a:lnTo>
                    <a:pt x="222050" y="2536"/>
                  </a:lnTo>
                  <a:lnTo>
                    <a:pt x="288112" y="0"/>
                  </a:lnTo>
                  <a:lnTo>
                    <a:pt x="354174" y="2536"/>
                  </a:lnTo>
                  <a:lnTo>
                    <a:pt x="414817" y="9761"/>
                  </a:lnTo>
                  <a:lnTo>
                    <a:pt x="468312" y="21099"/>
                  </a:lnTo>
                  <a:lnTo>
                    <a:pt x="512929" y="35972"/>
                  </a:lnTo>
                  <a:lnTo>
                    <a:pt x="546940" y="53804"/>
                  </a:lnTo>
                  <a:lnTo>
                    <a:pt x="576224" y="96041"/>
                  </a:lnTo>
                  <a:lnTo>
                    <a:pt x="576224" y="480207"/>
                  </a:lnTo>
                  <a:lnTo>
                    <a:pt x="546940" y="522444"/>
                  </a:lnTo>
                  <a:lnTo>
                    <a:pt x="512929" y="540277"/>
                  </a:lnTo>
                  <a:lnTo>
                    <a:pt x="468312" y="555150"/>
                  </a:lnTo>
                  <a:lnTo>
                    <a:pt x="414817" y="566488"/>
                  </a:lnTo>
                  <a:lnTo>
                    <a:pt x="354174" y="573713"/>
                  </a:lnTo>
                  <a:lnTo>
                    <a:pt x="288112" y="576249"/>
                  </a:lnTo>
                  <a:lnTo>
                    <a:pt x="222050" y="573713"/>
                  </a:lnTo>
                  <a:lnTo>
                    <a:pt x="161407" y="566488"/>
                  </a:lnTo>
                  <a:lnTo>
                    <a:pt x="107912" y="555150"/>
                  </a:lnTo>
                  <a:lnTo>
                    <a:pt x="63295" y="540277"/>
                  </a:lnTo>
                  <a:lnTo>
                    <a:pt x="29284" y="522444"/>
                  </a:lnTo>
                  <a:lnTo>
                    <a:pt x="0" y="480207"/>
                  </a:lnTo>
                  <a:lnTo>
                    <a:pt x="0" y="96041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26699" y="4252160"/>
            <a:ext cx="363855" cy="271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080">
              <a:lnSpc>
                <a:spcPct val="101600"/>
              </a:lnSpc>
              <a:spcBef>
                <a:spcPts val="85"/>
              </a:spcBef>
            </a:pPr>
            <a:r>
              <a:rPr sz="800" b="1" spc="-5" dirty="0">
                <a:latin typeface="Arial"/>
                <a:cs typeface="Arial"/>
              </a:rPr>
              <a:t>Elastic  Search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7174" y="771087"/>
            <a:ext cx="3909060" cy="2954655"/>
            <a:chOff x="577174" y="771087"/>
            <a:chExt cx="3909060" cy="2954655"/>
          </a:xfrm>
        </p:grpSpPr>
        <p:sp>
          <p:nvSpPr>
            <p:cNvPr id="12" name="object 12"/>
            <p:cNvSpPr/>
            <p:nvPr/>
          </p:nvSpPr>
          <p:spPr>
            <a:xfrm>
              <a:off x="581937" y="775849"/>
              <a:ext cx="3899535" cy="2945130"/>
            </a:xfrm>
            <a:custGeom>
              <a:avLst/>
              <a:gdLst/>
              <a:ahLst/>
              <a:cxnLst/>
              <a:rect l="l" t="t" r="r" b="b"/>
              <a:pathLst>
                <a:path w="3899535" h="2945129">
                  <a:moveTo>
                    <a:pt x="0" y="0"/>
                  </a:moveTo>
                  <a:lnTo>
                    <a:pt x="3899399" y="0"/>
                  </a:lnTo>
                  <a:lnTo>
                    <a:pt x="3899399" y="2945099"/>
                  </a:lnTo>
                  <a:lnTo>
                    <a:pt x="0" y="294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1862" y="1196749"/>
              <a:ext cx="3230245" cy="718820"/>
            </a:xfrm>
            <a:custGeom>
              <a:avLst/>
              <a:gdLst/>
              <a:ahLst/>
              <a:cxnLst/>
              <a:rect l="l" t="t" r="r" b="b"/>
              <a:pathLst>
                <a:path w="3230245" h="718819">
                  <a:moveTo>
                    <a:pt x="3230099" y="718799"/>
                  </a:moveTo>
                  <a:lnTo>
                    <a:pt x="0" y="718799"/>
                  </a:lnTo>
                  <a:lnTo>
                    <a:pt x="0" y="0"/>
                  </a:lnTo>
                  <a:lnTo>
                    <a:pt x="3230099" y="0"/>
                  </a:lnTo>
                  <a:lnTo>
                    <a:pt x="3230099" y="7187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1862" y="1196749"/>
              <a:ext cx="3230245" cy="718820"/>
            </a:xfrm>
            <a:custGeom>
              <a:avLst/>
              <a:gdLst/>
              <a:ahLst/>
              <a:cxnLst/>
              <a:rect l="l" t="t" r="r" b="b"/>
              <a:pathLst>
                <a:path w="3230245" h="718819">
                  <a:moveTo>
                    <a:pt x="0" y="0"/>
                  </a:moveTo>
                  <a:lnTo>
                    <a:pt x="3230099" y="0"/>
                  </a:lnTo>
                  <a:lnTo>
                    <a:pt x="3230099" y="718799"/>
                  </a:lnTo>
                  <a:lnTo>
                    <a:pt x="0" y="718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7587" y="1262662"/>
            <a:ext cx="3581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4262" y="1306000"/>
            <a:ext cx="2392045" cy="508634"/>
          </a:xfrm>
          <a:custGeom>
            <a:avLst/>
            <a:gdLst/>
            <a:ahLst/>
            <a:cxnLst/>
            <a:rect l="l" t="t" r="r" b="b"/>
            <a:pathLst>
              <a:path w="2392045" h="508635">
                <a:moveTo>
                  <a:pt x="0" y="0"/>
                </a:moveTo>
                <a:lnTo>
                  <a:pt x="2391899" y="0"/>
                </a:lnTo>
                <a:lnTo>
                  <a:pt x="2391899" y="508499"/>
                </a:lnTo>
                <a:lnTo>
                  <a:pt x="0" y="508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07435" y="1435662"/>
            <a:ext cx="1816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API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Windows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7099" y="1593343"/>
            <a:ext cx="3239770" cy="1176020"/>
            <a:chOff x="677099" y="1593343"/>
            <a:chExt cx="3239770" cy="117602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365" y="1593343"/>
              <a:ext cx="194751" cy="213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81862" y="2045624"/>
              <a:ext cx="3230245" cy="718820"/>
            </a:xfrm>
            <a:custGeom>
              <a:avLst/>
              <a:gdLst/>
              <a:ahLst/>
              <a:cxnLst/>
              <a:rect l="l" t="t" r="r" b="b"/>
              <a:pathLst>
                <a:path w="3230245" h="718819">
                  <a:moveTo>
                    <a:pt x="3230099" y="718799"/>
                  </a:moveTo>
                  <a:lnTo>
                    <a:pt x="0" y="718799"/>
                  </a:lnTo>
                  <a:lnTo>
                    <a:pt x="0" y="0"/>
                  </a:lnTo>
                  <a:lnTo>
                    <a:pt x="3230099" y="0"/>
                  </a:lnTo>
                  <a:lnTo>
                    <a:pt x="3230099" y="7187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1862" y="2045624"/>
              <a:ext cx="3230245" cy="718820"/>
            </a:xfrm>
            <a:custGeom>
              <a:avLst/>
              <a:gdLst/>
              <a:ahLst/>
              <a:cxnLst/>
              <a:rect l="l" t="t" r="r" b="b"/>
              <a:pathLst>
                <a:path w="3230245" h="718819">
                  <a:moveTo>
                    <a:pt x="0" y="0"/>
                  </a:moveTo>
                  <a:lnTo>
                    <a:pt x="3230099" y="0"/>
                  </a:lnTo>
                  <a:lnTo>
                    <a:pt x="3230099" y="718799"/>
                  </a:lnTo>
                  <a:lnTo>
                    <a:pt x="0" y="718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7587" y="2111537"/>
            <a:ext cx="3581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14262" y="2154875"/>
            <a:ext cx="2392045" cy="508634"/>
          </a:xfrm>
          <a:custGeom>
            <a:avLst/>
            <a:gdLst/>
            <a:ahLst/>
            <a:cxnLst/>
            <a:rect l="l" t="t" r="r" b="b"/>
            <a:pathLst>
              <a:path w="2392045" h="508635">
                <a:moveTo>
                  <a:pt x="0" y="0"/>
                </a:moveTo>
                <a:lnTo>
                  <a:pt x="2391899" y="0"/>
                </a:lnTo>
                <a:lnTo>
                  <a:pt x="2391899" y="508499"/>
                </a:lnTo>
                <a:lnTo>
                  <a:pt x="0" y="508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9605" y="2284538"/>
            <a:ext cx="189166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Arial"/>
                <a:cs typeface="Arial"/>
              </a:rPr>
              <a:t>Web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Windows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1862" y="2442218"/>
            <a:ext cx="3230245" cy="1171575"/>
            <a:chOff x="681862" y="2442218"/>
            <a:chExt cx="3230245" cy="117157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365" y="2442218"/>
              <a:ext cx="194751" cy="21352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81862" y="2894500"/>
              <a:ext cx="3230245" cy="718820"/>
            </a:xfrm>
            <a:custGeom>
              <a:avLst/>
              <a:gdLst/>
              <a:ahLst/>
              <a:cxnLst/>
              <a:rect l="l" t="t" r="r" b="b"/>
              <a:pathLst>
                <a:path w="3230245" h="718820">
                  <a:moveTo>
                    <a:pt x="3230099" y="718799"/>
                  </a:moveTo>
                  <a:lnTo>
                    <a:pt x="0" y="718799"/>
                  </a:lnTo>
                  <a:lnTo>
                    <a:pt x="0" y="0"/>
                  </a:lnTo>
                  <a:lnTo>
                    <a:pt x="3230099" y="0"/>
                  </a:lnTo>
                  <a:lnTo>
                    <a:pt x="3230099" y="7187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81862" y="2894500"/>
            <a:ext cx="3230245" cy="718820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14262" y="3003749"/>
            <a:ext cx="2392045" cy="508634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160"/>
              </a:spcBef>
            </a:pPr>
            <a:r>
              <a:rPr sz="1300" b="1" spc="-5" dirty="0">
                <a:latin typeface="Arial"/>
                <a:cs typeface="Arial"/>
              </a:rPr>
              <a:t>Daemon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Windows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Service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70364" y="1607591"/>
            <a:ext cx="3442970" cy="1897380"/>
            <a:chOff x="970364" y="1607591"/>
            <a:chExt cx="3442970" cy="1897380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364" y="3291093"/>
              <a:ext cx="194751" cy="21352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629427" y="1621878"/>
              <a:ext cx="769620" cy="718820"/>
            </a:xfrm>
            <a:custGeom>
              <a:avLst/>
              <a:gdLst/>
              <a:ahLst/>
              <a:cxnLst/>
              <a:rect l="l" t="t" r="r" b="b"/>
              <a:pathLst>
                <a:path w="769620" h="718819">
                  <a:moveTo>
                    <a:pt x="769499" y="718800"/>
                  </a:moveTo>
                  <a:lnTo>
                    <a:pt x="0" y="718800"/>
                  </a:lnTo>
                  <a:lnTo>
                    <a:pt x="0" y="0"/>
                  </a:lnTo>
                  <a:lnTo>
                    <a:pt x="769499" y="0"/>
                  </a:lnTo>
                  <a:lnTo>
                    <a:pt x="769499" y="71880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29427" y="1621878"/>
              <a:ext cx="769620" cy="718820"/>
            </a:xfrm>
            <a:custGeom>
              <a:avLst/>
              <a:gdLst/>
              <a:ahLst/>
              <a:cxnLst/>
              <a:rect l="l" t="t" r="r" b="b"/>
              <a:pathLst>
                <a:path w="769620" h="718819">
                  <a:moveTo>
                    <a:pt x="0" y="0"/>
                  </a:moveTo>
                  <a:lnTo>
                    <a:pt x="769499" y="0"/>
                  </a:lnTo>
                  <a:lnTo>
                    <a:pt x="769499" y="718800"/>
                  </a:lnTo>
                  <a:lnTo>
                    <a:pt x="0" y="71880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1B21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784916" y="1811098"/>
            <a:ext cx="471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 marR="5080" indent="-9906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Internal  ALB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1300" y="832663"/>
            <a:ext cx="1431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solidFill>
                  <a:srgbClr val="EECE1A"/>
                </a:solidFill>
                <a:latin typeface="Tahoma"/>
                <a:cs typeface="Tahoma"/>
              </a:rPr>
              <a:t>Cluste</a:t>
            </a:r>
            <a:r>
              <a:rPr sz="1400" b="1" spc="-50" dirty="0">
                <a:solidFill>
                  <a:srgbClr val="EECE1A"/>
                </a:solidFill>
                <a:latin typeface="Tahoma"/>
                <a:cs typeface="Tahoma"/>
              </a:rPr>
              <a:t>r</a:t>
            </a:r>
            <a:r>
              <a:rPr sz="1400" b="1" spc="-14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EECE1A"/>
                </a:solidFill>
                <a:latin typeface="Tahoma"/>
                <a:cs typeface="Tahoma"/>
              </a:rPr>
              <a:t>kitchen01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650540" y="771087"/>
            <a:ext cx="3909060" cy="2954655"/>
            <a:chOff x="4650540" y="771087"/>
            <a:chExt cx="3909060" cy="2954655"/>
          </a:xfrm>
        </p:grpSpPr>
        <p:sp>
          <p:nvSpPr>
            <p:cNvPr id="37" name="object 37"/>
            <p:cNvSpPr/>
            <p:nvPr/>
          </p:nvSpPr>
          <p:spPr>
            <a:xfrm>
              <a:off x="4655302" y="775849"/>
              <a:ext cx="3899535" cy="2945130"/>
            </a:xfrm>
            <a:custGeom>
              <a:avLst/>
              <a:gdLst/>
              <a:ahLst/>
              <a:cxnLst/>
              <a:rect l="l" t="t" r="r" b="b"/>
              <a:pathLst>
                <a:path w="3899534" h="2945129">
                  <a:moveTo>
                    <a:pt x="0" y="0"/>
                  </a:moveTo>
                  <a:lnTo>
                    <a:pt x="3899400" y="0"/>
                  </a:lnTo>
                  <a:lnTo>
                    <a:pt x="3899400" y="2945099"/>
                  </a:lnTo>
                  <a:lnTo>
                    <a:pt x="0" y="294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EC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55227" y="1196749"/>
              <a:ext cx="3230245" cy="718820"/>
            </a:xfrm>
            <a:custGeom>
              <a:avLst/>
              <a:gdLst/>
              <a:ahLst/>
              <a:cxnLst/>
              <a:rect l="l" t="t" r="r" b="b"/>
              <a:pathLst>
                <a:path w="3230245" h="718819">
                  <a:moveTo>
                    <a:pt x="3230100" y="718799"/>
                  </a:moveTo>
                  <a:lnTo>
                    <a:pt x="0" y="718799"/>
                  </a:lnTo>
                  <a:lnTo>
                    <a:pt x="0" y="0"/>
                  </a:lnTo>
                  <a:lnTo>
                    <a:pt x="3230100" y="0"/>
                  </a:lnTo>
                  <a:lnTo>
                    <a:pt x="3230100" y="7187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55227" y="1196749"/>
              <a:ext cx="3230245" cy="718820"/>
            </a:xfrm>
            <a:custGeom>
              <a:avLst/>
              <a:gdLst/>
              <a:ahLst/>
              <a:cxnLst/>
              <a:rect l="l" t="t" r="r" b="b"/>
              <a:pathLst>
                <a:path w="3230245" h="718819">
                  <a:moveTo>
                    <a:pt x="0" y="0"/>
                  </a:moveTo>
                  <a:lnTo>
                    <a:pt x="3230100" y="0"/>
                  </a:lnTo>
                  <a:lnTo>
                    <a:pt x="3230100" y="718799"/>
                  </a:lnTo>
                  <a:lnTo>
                    <a:pt x="0" y="718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840952" y="1262662"/>
            <a:ext cx="3581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87627" y="1306000"/>
            <a:ext cx="2392045" cy="508634"/>
          </a:xfrm>
          <a:custGeom>
            <a:avLst/>
            <a:gdLst/>
            <a:ahLst/>
            <a:cxnLst/>
            <a:rect l="l" t="t" r="r" b="b"/>
            <a:pathLst>
              <a:path w="2392045" h="508635">
                <a:moveTo>
                  <a:pt x="0" y="0"/>
                </a:moveTo>
                <a:lnTo>
                  <a:pt x="2391900" y="0"/>
                </a:lnTo>
                <a:lnTo>
                  <a:pt x="2391900" y="508499"/>
                </a:lnTo>
                <a:lnTo>
                  <a:pt x="0" y="508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780801" y="1435662"/>
            <a:ext cx="1816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API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Windows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750465" y="1593343"/>
            <a:ext cx="3239770" cy="1176020"/>
            <a:chOff x="4750465" y="1593343"/>
            <a:chExt cx="3239770" cy="1176020"/>
          </a:xfrm>
        </p:grpSpPr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3730" y="1593343"/>
              <a:ext cx="194751" cy="21352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755227" y="2045624"/>
              <a:ext cx="3230245" cy="718820"/>
            </a:xfrm>
            <a:custGeom>
              <a:avLst/>
              <a:gdLst/>
              <a:ahLst/>
              <a:cxnLst/>
              <a:rect l="l" t="t" r="r" b="b"/>
              <a:pathLst>
                <a:path w="3230245" h="718819">
                  <a:moveTo>
                    <a:pt x="3230100" y="718799"/>
                  </a:moveTo>
                  <a:lnTo>
                    <a:pt x="0" y="718799"/>
                  </a:lnTo>
                  <a:lnTo>
                    <a:pt x="0" y="0"/>
                  </a:lnTo>
                  <a:lnTo>
                    <a:pt x="3230100" y="0"/>
                  </a:lnTo>
                  <a:lnTo>
                    <a:pt x="3230100" y="7187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55227" y="2045624"/>
              <a:ext cx="3230245" cy="718820"/>
            </a:xfrm>
            <a:custGeom>
              <a:avLst/>
              <a:gdLst/>
              <a:ahLst/>
              <a:cxnLst/>
              <a:rect l="l" t="t" r="r" b="b"/>
              <a:pathLst>
                <a:path w="3230245" h="718819">
                  <a:moveTo>
                    <a:pt x="0" y="0"/>
                  </a:moveTo>
                  <a:lnTo>
                    <a:pt x="3230100" y="0"/>
                  </a:lnTo>
                  <a:lnTo>
                    <a:pt x="3230100" y="718799"/>
                  </a:lnTo>
                  <a:lnTo>
                    <a:pt x="0" y="718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840952" y="2111537"/>
            <a:ext cx="3581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487627" y="2154875"/>
            <a:ext cx="2392045" cy="508634"/>
          </a:xfrm>
          <a:custGeom>
            <a:avLst/>
            <a:gdLst/>
            <a:ahLst/>
            <a:cxnLst/>
            <a:rect l="l" t="t" r="r" b="b"/>
            <a:pathLst>
              <a:path w="2392045" h="508635">
                <a:moveTo>
                  <a:pt x="0" y="0"/>
                </a:moveTo>
                <a:lnTo>
                  <a:pt x="2391900" y="0"/>
                </a:lnTo>
                <a:lnTo>
                  <a:pt x="2391900" y="508499"/>
                </a:lnTo>
                <a:lnTo>
                  <a:pt x="0" y="508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742971" y="2284538"/>
            <a:ext cx="189166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Arial"/>
                <a:cs typeface="Arial"/>
              </a:rPr>
              <a:t>Web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Windows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755227" y="2442218"/>
            <a:ext cx="3230245" cy="1171575"/>
            <a:chOff x="4755227" y="2442218"/>
            <a:chExt cx="3230245" cy="1171575"/>
          </a:xfrm>
        </p:grpSpPr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3730" y="2442218"/>
              <a:ext cx="194751" cy="21352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755227" y="2894500"/>
              <a:ext cx="3230245" cy="718820"/>
            </a:xfrm>
            <a:custGeom>
              <a:avLst/>
              <a:gdLst/>
              <a:ahLst/>
              <a:cxnLst/>
              <a:rect l="l" t="t" r="r" b="b"/>
              <a:pathLst>
                <a:path w="3230245" h="718820">
                  <a:moveTo>
                    <a:pt x="3230100" y="718799"/>
                  </a:moveTo>
                  <a:lnTo>
                    <a:pt x="0" y="718799"/>
                  </a:lnTo>
                  <a:lnTo>
                    <a:pt x="0" y="0"/>
                  </a:lnTo>
                  <a:lnTo>
                    <a:pt x="3230100" y="0"/>
                  </a:lnTo>
                  <a:lnTo>
                    <a:pt x="3230100" y="7187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755227" y="2894500"/>
            <a:ext cx="3230245" cy="718820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87627" y="3003749"/>
            <a:ext cx="2392045" cy="508634"/>
          </a:xfrm>
          <a:prstGeom prst="rect">
            <a:avLst/>
          </a:prstGeom>
          <a:solidFill>
            <a:srgbClr val="F3F3F3"/>
          </a:solidFill>
          <a:ln w="9524">
            <a:solidFill>
              <a:srgbClr val="D9D9D9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160"/>
              </a:spcBef>
            </a:pPr>
            <a:r>
              <a:rPr sz="1300" b="1" spc="-5" dirty="0">
                <a:latin typeface="Arial"/>
                <a:cs typeface="Arial"/>
              </a:rPr>
              <a:t>Daemon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Windows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Service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043730" y="1607591"/>
            <a:ext cx="3442970" cy="1897380"/>
            <a:chOff x="5043730" y="1607591"/>
            <a:chExt cx="3442970" cy="189738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3730" y="3291093"/>
              <a:ext cx="194751" cy="21352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702792" y="1621878"/>
              <a:ext cx="769620" cy="718820"/>
            </a:xfrm>
            <a:custGeom>
              <a:avLst/>
              <a:gdLst/>
              <a:ahLst/>
              <a:cxnLst/>
              <a:rect l="l" t="t" r="r" b="b"/>
              <a:pathLst>
                <a:path w="769620" h="718819">
                  <a:moveTo>
                    <a:pt x="769499" y="718800"/>
                  </a:moveTo>
                  <a:lnTo>
                    <a:pt x="0" y="718800"/>
                  </a:lnTo>
                  <a:lnTo>
                    <a:pt x="0" y="0"/>
                  </a:lnTo>
                  <a:lnTo>
                    <a:pt x="769499" y="0"/>
                  </a:lnTo>
                  <a:lnTo>
                    <a:pt x="769499" y="71880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02792" y="1621878"/>
              <a:ext cx="769620" cy="718820"/>
            </a:xfrm>
            <a:custGeom>
              <a:avLst/>
              <a:gdLst/>
              <a:ahLst/>
              <a:cxnLst/>
              <a:rect l="l" t="t" r="r" b="b"/>
              <a:pathLst>
                <a:path w="769620" h="718819">
                  <a:moveTo>
                    <a:pt x="0" y="0"/>
                  </a:moveTo>
                  <a:lnTo>
                    <a:pt x="769499" y="0"/>
                  </a:lnTo>
                  <a:lnTo>
                    <a:pt x="769499" y="718800"/>
                  </a:lnTo>
                  <a:lnTo>
                    <a:pt x="0" y="71880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1B21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858281" y="1811098"/>
            <a:ext cx="471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 marR="5080" indent="-9906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Internal  ALB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84649" y="832663"/>
            <a:ext cx="1431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solidFill>
                  <a:srgbClr val="EECE1A"/>
                </a:solidFill>
                <a:latin typeface="Tahoma"/>
                <a:cs typeface="Tahoma"/>
              </a:rPr>
              <a:t>Cluste</a:t>
            </a:r>
            <a:r>
              <a:rPr sz="1400" b="1" spc="-50" dirty="0">
                <a:solidFill>
                  <a:srgbClr val="EECE1A"/>
                </a:solidFill>
                <a:latin typeface="Tahoma"/>
                <a:cs typeface="Tahoma"/>
              </a:rPr>
              <a:t>r</a:t>
            </a:r>
            <a:r>
              <a:rPr sz="1400" b="1" spc="-145" dirty="0">
                <a:solidFill>
                  <a:srgbClr val="EECE1A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EECE1A"/>
                </a:solidFill>
                <a:latin typeface="Tahoma"/>
                <a:cs typeface="Tahoma"/>
              </a:rPr>
              <a:t>kitchen02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526324" y="280763"/>
            <a:ext cx="1463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15E22"/>
                </a:solidFill>
                <a:latin typeface="Tahoma"/>
                <a:cs typeface="Tahoma"/>
              </a:rPr>
              <a:t>VPC</a:t>
            </a:r>
            <a:r>
              <a:rPr b="1" spc="-140" dirty="0">
                <a:solidFill>
                  <a:srgbClr val="F15E22"/>
                </a:solidFill>
                <a:latin typeface="Tahoma"/>
                <a:cs typeface="Tahoma"/>
              </a:rPr>
              <a:t> </a:t>
            </a:r>
            <a:r>
              <a:rPr b="1" spc="-80" dirty="0">
                <a:solidFill>
                  <a:srgbClr val="F15E22"/>
                </a:solidFill>
                <a:latin typeface="Tahoma"/>
                <a:cs typeface="Tahoma"/>
              </a:rPr>
              <a:t>restau</a:t>
            </a:r>
            <a:r>
              <a:rPr b="1" spc="-90" dirty="0">
                <a:solidFill>
                  <a:srgbClr val="F15E22"/>
                </a:solidFill>
                <a:latin typeface="Tahoma"/>
                <a:cs typeface="Tahoma"/>
              </a:rPr>
              <a:t>rant01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2835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ená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io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hipo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éti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00"/>
              </a:spcBef>
            </a:pPr>
            <a:r>
              <a:rPr dirty="0"/>
              <a:t>Prós:</a:t>
            </a:r>
          </a:p>
          <a:p>
            <a:pPr marL="466725">
              <a:lnSpc>
                <a:spcPct val="100000"/>
              </a:lnSpc>
            </a:pPr>
            <a:endParaRPr sz="1500"/>
          </a:p>
          <a:p>
            <a:pPr marL="936625" indent="-32829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936625" algn="l"/>
                <a:tab pos="937260" algn="l"/>
              </a:tabLst>
            </a:pPr>
            <a:r>
              <a:rPr spc="15" dirty="0"/>
              <a:t>Cada</a:t>
            </a:r>
            <a:r>
              <a:rPr spc="-160" dirty="0"/>
              <a:t> </a:t>
            </a:r>
            <a:r>
              <a:rPr spc="5" dirty="0"/>
              <a:t>nó</a:t>
            </a:r>
            <a:r>
              <a:rPr spc="-155" dirty="0"/>
              <a:t> </a:t>
            </a:r>
            <a:r>
              <a:rPr spc="-5" dirty="0"/>
              <a:t>encapsulado</a:t>
            </a:r>
            <a:r>
              <a:rPr spc="-155" dirty="0"/>
              <a:t> </a:t>
            </a:r>
            <a:r>
              <a:rPr spc="-15" dirty="0"/>
              <a:t>em</a:t>
            </a:r>
            <a:r>
              <a:rPr spc="-160" dirty="0"/>
              <a:t> </a:t>
            </a:r>
            <a:r>
              <a:rPr spc="-15" dirty="0"/>
              <a:t>um</a:t>
            </a:r>
            <a:r>
              <a:rPr spc="-155" dirty="0"/>
              <a:t> </a:t>
            </a:r>
            <a:r>
              <a:rPr spc="15" dirty="0"/>
              <a:t>serviço</a:t>
            </a:r>
            <a:r>
              <a:rPr spc="-155" dirty="0"/>
              <a:t> </a:t>
            </a:r>
            <a:r>
              <a:rPr spc="30" dirty="0"/>
              <a:t>Windows</a:t>
            </a:r>
            <a:r>
              <a:rPr spc="-160" dirty="0"/>
              <a:t> </a:t>
            </a:r>
            <a:r>
              <a:rPr spc="10" dirty="0"/>
              <a:t>rodando</a:t>
            </a:r>
            <a:r>
              <a:rPr spc="-155" dirty="0"/>
              <a:t> </a:t>
            </a:r>
            <a:r>
              <a:rPr spc="-15" dirty="0"/>
              <a:t>em</a:t>
            </a:r>
            <a:r>
              <a:rPr spc="-155" dirty="0"/>
              <a:t> </a:t>
            </a:r>
            <a:r>
              <a:rPr spc="-20" dirty="0"/>
              <a:t>uma</a:t>
            </a:r>
            <a:r>
              <a:rPr spc="-160" dirty="0"/>
              <a:t> </a:t>
            </a:r>
            <a:r>
              <a:rPr spc="60" dirty="0"/>
              <a:t>EC2</a:t>
            </a:r>
            <a:r>
              <a:rPr spc="-155" dirty="0"/>
              <a:t> </a:t>
            </a:r>
            <a:r>
              <a:rPr spc="-15" dirty="0"/>
              <a:t>dedicada;</a:t>
            </a:r>
          </a:p>
          <a:p>
            <a:pPr marL="93662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936625" algn="l"/>
                <a:tab pos="937260" algn="l"/>
              </a:tabLst>
            </a:pPr>
            <a:r>
              <a:rPr spc="5" dirty="0"/>
              <a:t>Versões</a:t>
            </a:r>
            <a:r>
              <a:rPr spc="-155" dirty="0"/>
              <a:t> </a:t>
            </a:r>
            <a:r>
              <a:rPr dirty="0"/>
              <a:t>publicadas</a:t>
            </a:r>
            <a:r>
              <a:rPr spc="-150" dirty="0"/>
              <a:t> </a:t>
            </a:r>
            <a:r>
              <a:rPr spc="5" dirty="0"/>
              <a:t>no</a:t>
            </a:r>
            <a:r>
              <a:rPr spc="-150" dirty="0"/>
              <a:t> </a:t>
            </a:r>
            <a:r>
              <a:rPr dirty="0"/>
              <a:t>S3</a:t>
            </a:r>
            <a:r>
              <a:rPr spc="-150" dirty="0"/>
              <a:t> </a:t>
            </a:r>
            <a:r>
              <a:rPr spc="-5" dirty="0"/>
              <a:t>e</a:t>
            </a:r>
            <a:r>
              <a:rPr spc="-150" dirty="0"/>
              <a:t> </a:t>
            </a:r>
            <a:r>
              <a:rPr dirty="0"/>
              <a:t>instaladas</a:t>
            </a:r>
            <a:r>
              <a:rPr spc="-150" dirty="0"/>
              <a:t> </a:t>
            </a:r>
            <a:r>
              <a:rPr spc="-15" dirty="0"/>
              <a:t>nas</a:t>
            </a:r>
            <a:r>
              <a:rPr spc="-150" dirty="0"/>
              <a:t> </a:t>
            </a:r>
            <a:r>
              <a:rPr dirty="0"/>
              <a:t>instâncias</a:t>
            </a:r>
            <a:r>
              <a:rPr spc="-150" dirty="0"/>
              <a:t> </a:t>
            </a:r>
            <a:r>
              <a:rPr spc="60" dirty="0"/>
              <a:t>EC2</a:t>
            </a:r>
            <a:r>
              <a:rPr spc="-155" dirty="0"/>
              <a:t> </a:t>
            </a:r>
            <a:r>
              <a:rPr spc="10" dirty="0"/>
              <a:t>via</a:t>
            </a:r>
            <a:r>
              <a:rPr spc="-150" dirty="0"/>
              <a:t> </a:t>
            </a:r>
            <a:r>
              <a:rPr spc="20" dirty="0"/>
              <a:t>script</a:t>
            </a:r>
            <a:r>
              <a:rPr spc="-150" dirty="0"/>
              <a:t> </a:t>
            </a:r>
            <a:r>
              <a:rPr spc="15" dirty="0"/>
              <a:t>PowerShell</a:t>
            </a:r>
            <a:r>
              <a:rPr spc="-150" dirty="0"/>
              <a:t> </a:t>
            </a:r>
            <a:r>
              <a:rPr spc="-15" dirty="0"/>
              <a:t>na</a:t>
            </a:r>
            <a:r>
              <a:rPr spc="-150" dirty="0"/>
              <a:t> </a:t>
            </a:r>
            <a:r>
              <a:rPr spc="-10" dirty="0"/>
              <a:t>criação;</a:t>
            </a:r>
          </a:p>
          <a:p>
            <a:pPr marL="93662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936625" algn="l"/>
                <a:tab pos="937260" algn="l"/>
              </a:tabLst>
            </a:pPr>
            <a:r>
              <a:rPr spc="10" dirty="0"/>
              <a:t>Performance</a:t>
            </a:r>
            <a:r>
              <a:rPr spc="-155" dirty="0"/>
              <a:t> </a:t>
            </a:r>
            <a:r>
              <a:rPr dirty="0"/>
              <a:t>dos</a:t>
            </a:r>
            <a:r>
              <a:rPr spc="-155" dirty="0"/>
              <a:t> </a:t>
            </a:r>
            <a:r>
              <a:rPr spc="-5" dirty="0"/>
              <a:t>nós</a:t>
            </a:r>
            <a:r>
              <a:rPr spc="-155" dirty="0"/>
              <a:t> </a:t>
            </a:r>
            <a:r>
              <a:rPr spc="5" dirty="0"/>
              <a:t>podendo</a:t>
            </a:r>
            <a:r>
              <a:rPr spc="-155" dirty="0"/>
              <a:t> </a:t>
            </a:r>
            <a:r>
              <a:rPr spc="10" dirty="0"/>
              <a:t>ser</a:t>
            </a:r>
            <a:r>
              <a:rPr spc="-155" dirty="0"/>
              <a:t> </a:t>
            </a:r>
            <a:r>
              <a:rPr spc="10" dirty="0"/>
              <a:t>individualmente</a:t>
            </a:r>
            <a:r>
              <a:rPr spc="-155" dirty="0"/>
              <a:t> </a:t>
            </a:r>
            <a:r>
              <a:rPr spc="5" dirty="0"/>
              <a:t>monitorada</a:t>
            </a:r>
            <a:r>
              <a:rPr spc="-155" dirty="0"/>
              <a:t> </a:t>
            </a:r>
            <a:r>
              <a:rPr spc="-5" dirty="0"/>
              <a:t>e</a:t>
            </a:r>
            <a:r>
              <a:rPr spc="-155" dirty="0"/>
              <a:t> </a:t>
            </a:r>
            <a:r>
              <a:rPr spc="-20" dirty="0"/>
              <a:t>escalada;</a:t>
            </a:r>
          </a:p>
          <a:p>
            <a:pPr marL="93662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936625" algn="l"/>
                <a:tab pos="937260" algn="l"/>
              </a:tabLst>
            </a:pPr>
            <a:r>
              <a:rPr spc="40" dirty="0"/>
              <a:t>Auto</a:t>
            </a:r>
            <a:r>
              <a:rPr spc="-155" dirty="0"/>
              <a:t> </a:t>
            </a:r>
            <a:r>
              <a:rPr spc="-5" dirty="0"/>
              <a:t>scaling</a:t>
            </a:r>
            <a:r>
              <a:rPr spc="-155" dirty="0"/>
              <a:t> </a:t>
            </a:r>
            <a:r>
              <a:rPr spc="10" dirty="0"/>
              <a:t>individualizado</a:t>
            </a:r>
            <a:r>
              <a:rPr spc="-155" dirty="0"/>
              <a:t> </a:t>
            </a:r>
            <a:r>
              <a:rPr spc="20" dirty="0"/>
              <a:t>por</a:t>
            </a:r>
            <a:r>
              <a:rPr spc="-155" dirty="0"/>
              <a:t> </a:t>
            </a:r>
            <a:r>
              <a:rPr spc="-35" dirty="0"/>
              <a:t>nó,</a:t>
            </a:r>
            <a:r>
              <a:rPr spc="-155" dirty="0"/>
              <a:t> </a:t>
            </a:r>
            <a:r>
              <a:rPr dirty="0"/>
              <a:t>de</a:t>
            </a:r>
            <a:r>
              <a:rPr spc="-155" dirty="0"/>
              <a:t> </a:t>
            </a:r>
            <a:r>
              <a:rPr spc="10" dirty="0"/>
              <a:t>acordo</a:t>
            </a:r>
            <a:r>
              <a:rPr spc="-155" dirty="0"/>
              <a:t> </a:t>
            </a:r>
            <a:r>
              <a:rPr spc="-5" dirty="0"/>
              <a:t>com</a:t>
            </a:r>
            <a:r>
              <a:rPr spc="-150" dirty="0"/>
              <a:t> </a:t>
            </a:r>
            <a:r>
              <a:rPr spc="5" dirty="0"/>
              <a:t>tráfego</a:t>
            </a:r>
            <a:r>
              <a:rPr spc="-155" dirty="0"/>
              <a:t> </a:t>
            </a:r>
            <a:r>
              <a:rPr dirty="0"/>
              <a:t>de</a:t>
            </a:r>
            <a:r>
              <a:rPr spc="-155" dirty="0"/>
              <a:t> </a:t>
            </a:r>
            <a:r>
              <a:rPr spc="-15" dirty="0"/>
              <a:t>rede,</a:t>
            </a:r>
            <a:r>
              <a:rPr spc="-155" dirty="0"/>
              <a:t> </a:t>
            </a:r>
            <a:r>
              <a:rPr spc="30" dirty="0"/>
              <a:t>CPU,</a:t>
            </a:r>
            <a:r>
              <a:rPr spc="-155" dirty="0"/>
              <a:t> </a:t>
            </a:r>
            <a:r>
              <a:rPr spc="-15" dirty="0"/>
              <a:t>ﬁla,</a:t>
            </a:r>
            <a:r>
              <a:rPr spc="-155" dirty="0"/>
              <a:t> </a:t>
            </a:r>
            <a:r>
              <a:rPr spc="-20" dirty="0"/>
              <a:t>etc;</a:t>
            </a:r>
          </a:p>
          <a:p>
            <a:pPr marL="93662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936625" algn="l"/>
                <a:tab pos="937260" algn="l"/>
              </a:tabLst>
            </a:pPr>
            <a:r>
              <a:rPr spc="10" dirty="0"/>
              <a:t>Possibilidade</a:t>
            </a:r>
            <a:r>
              <a:rPr spc="-150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30" dirty="0"/>
              <a:t>ter</a:t>
            </a:r>
            <a:r>
              <a:rPr spc="-150" dirty="0"/>
              <a:t> </a:t>
            </a:r>
            <a:r>
              <a:rPr spc="10" dirty="0"/>
              <a:t>múltiplos</a:t>
            </a:r>
            <a:r>
              <a:rPr spc="-150" dirty="0"/>
              <a:t> </a:t>
            </a:r>
            <a:r>
              <a:rPr spc="10" dirty="0"/>
              <a:t>clusters</a:t>
            </a:r>
            <a:r>
              <a:rPr spc="-150" dirty="0"/>
              <a:t> </a:t>
            </a:r>
            <a:r>
              <a:rPr spc="-10" dirty="0"/>
              <a:t>da</a:t>
            </a:r>
            <a:r>
              <a:rPr spc="-150" dirty="0"/>
              <a:t> </a:t>
            </a:r>
            <a:r>
              <a:rPr spc="5" dirty="0"/>
              <a:t>solução</a:t>
            </a:r>
            <a:r>
              <a:rPr spc="-150" dirty="0"/>
              <a:t> </a:t>
            </a:r>
            <a:r>
              <a:rPr spc="-15" dirty="0"/>
              <a:t>em</a:t>
            </a:r>
            <a:r>
              <a:rPr spc="-150" dirty="0"/>
              <a:t> </a:t>
            </a:r>
            <a:r>
              <a:rPr dirty="0"/>
              <a:t>versões</a:t>
            </a:r>
            <a:r>
              <a:rPr spc="-150" dirty="0"/>
              <a:t> </a:t>
            </a:r>
            <a:r>
              <a:rPr dirty="0"/>
              <a:t>diferentes.</a:t>
            </a:r>
          </a:p>
          <a:p>
            <a:pPr marL="466725">
              <a:lnSpc>
                <a:spcPct val="100000"/>
              </a:lnSpc>
              <a:buClr>
                <a:srgbClr val="FFFFFF"/>
              </a:buClr>
              <a:buFont typeface="Arial MT"/>
              <a:buChar char="●"/>
            </a:pPr>
            <a:endParaRPr sz="1500"/>
          </a:p>
          <a:p>
            <a:pPr marL="479425">
              <a:lnSpc>
                <a:spcPct val="100000"/>
              </a:lnSpc>
            </a:pPr>
            <a:r>
              <a:rPr dirty="0"/>
              <a:t>Contras:</a:t>
            </a:r>
          </a:p>
          <a:p>
            <a:pPr marL="466725">
              <a:lnSpc>
                <a:spcPct val="100000"/>
              </a:lnSpc>
              <a:spcBef>
                <a:spcPts val="5"/>
              </a:spcBef>
            </a:pPr>
            <a:endParaRPr dirty="0"/>
          </a:p>
          <a:p>
            <a:pPr marL="936625" marR="695960" indent="-328295">
              <a:lnSpc>
                <a:spcPct val="115399"/>
              </a:lnSpc>
              <a:spcBef>
                <a:spcPts val="5"/>
              </a:spcBef>
              <a:buFont typeface="Arial MT"/>
              <a:buChar char="●"/>
              <a:tabLst>
                <a:tab pos="936625" algn="l"/>
                <a:tab pos="937260" algn="l"/>
              </a:tabLst>
            </a:pPr>
            <a:r>
              <a:rPr spc="25" dirty="0"/>
              <a:t>É</a:t>
            </a:r>
            <a:r>
              <a:rPr spc="-155" dirty="0"/>
              <a:t> </a:t>
            </a:r>
            <a:r>
              <a:rPr spc="25" dirty="0"/>
              <a:t>difícil</a:t>
            </a:r>
            <a:r>
              <a:rPr spc="-150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5" dirty="0"/>
              <a:t>gerenciar</a:t>
            </a:r>
            <a:r>
              <a:rPr spc="-150" dirty="0"/>
              <a:t> </a:t>
            </a:r>
            <a:r>
              <a:rPr spc="-5" dirty="0"/>
              <a:t>e</a:t>
            </a:r>
            <a:r>
              <a:rPr spc="-150" dirty="0"/>
              <a:t> </a:t>
            </a:r>
            <a:r>
              <a:rPr spc="10" dirty="0"/>
              <a:t>dar</a:t>
            </a:r>
            <a:r>
              <a:rPr spc="-150" dirty="0"/>
              <a:t> </a:t>
            </a:r>
            <a:r>
              <a:rPr spc="-5" dirty="0"/>
              <a:t>manutenção</a:t>
            </a:r>
            <a:r>
              <a:rPr spc="-150" dirty="0"/>
              <a:t> </a:t>
            </a:r>
            <a:r>
              <a:rPr spc="-15" dirty="0"/>
              <a:t>em</a:t>
            </a:r>
            <a:r>
              <a:rPr spc="-155" dirty="0"/>
              <a:t> </a:t>
            </a:r>
            <a:r>
              <a:rPr spc="10" dirty="0"/>
              <a:t>arquiteturas</a:t>
            </a:r>
            <a:r>
              <a:rPr spc="-155" dirty="0"/>
              <a:t> </a:t>
            </a:r>
            <a:r>
              <a:rPr dirty="0">
                <a:solidFill>
                  <a:srgbClr val="82C7A5"/>
                </a:solidFill>
              </a:rPr>
              <a:t>diferentes</a:t>
            </a:r>
            <a:r>
              <a:rPr dirty="0"/>
              <a:t>,</a:t>
            </a:r>
            <a:r>
              <a:rPr spc="-150" dirty="0"/>
              <a:t> </a:t>
            </a:r>
            <a:r>
              <a:rPr spc="-5" dirty="0"/>
              <a:t>com</a:t>
            </a:r>
            <a:r>
              <a:rPr spc="-150" dirty="0"/>
              <a:t> </a:t>
            </a:r>
            <a:r>
              <a:rPr spc="10" dirty="0"/>
              <a:t>clusters </a:t>
            </a:r>
            <a:r>
              <a:rPr spc="-390" dirty="0"/>
              <a:t> </a:t>
            </a:r>
            <a:r>
              <a:rPr dirty="0">
                <a:solidFill>
                  <a:srgbClr val="82C7A5"/>
                </a:solidFill>
              </a:rPr>
              <a:t>diferentes</a:t>
            </a:r>
            <a:r>
              <a:rPr dirty="0"/>
              <a:t>,</a:t>
            </a:r>
            <a:r>
              <a:rPr spc="-160" dirty="0"/>
              <a:t> </a:t>
            </a:r>
            <a:r>
              <a:rPr spc="-5" dirty="0"/>
              <a:t>com</a:t>
            </a:r>
            <a:r>
              <a:rPr spc="-160" dirty="0"/>
              <a:t> </a:t>
            </a:r>
            <a:r>
              <a:rPr dirty="0"/>
              <a:t>versões</a:t>
            </a:r>
            <a:r>
              <a:rPr spc="-160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15" dirty="0"/>
              <a:t>software</a:t>
            </a:r>
            <a:r>
              <a:rPr spc="-165" dirty="0"/>
              <a:t> </a:t>
            </a:r>
            <a:r>
              <a:rPr dirty="0">
                <a:solidFill>
                  <a:srgbClr val="82C7A5"/>
                </a:solidFill>
              </a:rPr>
              <a:t>diferentes</a:t>
            </a:r>
            <a:r>
              <a:rPr dirty="0"/>
              <a:t>;</a:t>
            </a:r>
          </a:p>
          <a:p>
            <a:pPr marL="936625" indent="-328295">
              <a:lnSpc>
                <a:spcPct val="100000"/>
              </a:lnSpc>
              <a:spcBef>
                <a:spcPts val="240"/>
              </a:spcBef>
              <a:buFont typeface="Arial MT"/>
              <a:buChar char="●"/>
              <a:tabLst>
                <a:tab pos="936625" algn="l"/>
                <a:tab pos="937260" algn="l"/>
              </a:tabLst>
            </a:pPr>
            <a:r>
              <a:rPr spc="25" dirty="0"/>
              <a:t>É</a:t>
            </a:r>
            <a:r>
              <a:rPr spc="-155" dirty="0"/>
              <a:t> </a:t>
            </a:r>
            <a:r>
              <a:rPr spc="5" dirty="0"/>
              <a:t>impossível</a:t>
            </a:r>
            <a:r>
              <a:rPr spc="-155" dirty="0"/>
              <a:t> </a:t>
            </a:r>
            <a:r>
              <a:rPr spc="-10" dirty="0"/>
              <a:t>se</a:t>
            </a:r>
            <a:r>
              <a:rPr spc="-150" dirty="0"/>
              <a:t> </a:t>
            </a:r>
            <a:r>
              <a:rPr spc="10" dirty="0">
                <a:solidFill>
                  <a:srgbClr val="EECE1A"/>
                </a:solidFill>
              </a:rPr>
              <a:t>lembrar</a:t>
            </a:r>
            <a:r>
              <a:rPr spc="-155" dirty="0">
                <a:solidFill>
                  <a:srgbClr val="EECE1A"/>
                </a:solidFill>
              </a:rPr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5" dirty="0"/>
              <a:t>todas</a:t>
            </a:r>
            <a:r>
              <a:rPr spc="-155" dirty="0"/>
              <a:t> </a:t>
            </a:r>
            <a:r>
              <a:rPr spc="-20" dirty="0"/>
              <a:t>as</a:t>
            </a:r>
            <a:r>
              <a:rPr spc="-150" dirty="0"/>
              <a:t> </a:t>
            </a:r>
            <a:r>
              <a:rPr dirty="0"/>
              <a:t>conﬁgurações</a:t>
            </a:r>
            <a:r>
              <a:rPr spc="-155" dirty="0"/>
              <a:t> </a:t>
            </a:r>
            <a:r>
              <a:rPr spc="-5" dirty="0"/>
              <a:t>e</a:t>
            </a:r>
            <a:r>
              <a:rPr spc="-150" dirty="0"/>
              <a:t> </a:t>
            </a:r>
            <a:r>
              <a:rPr dirty="0"/>
              <a:t>conseguir</a:t>
            </a:r>
            <a:r>
              <a:rPr spc="-160" dirty="0"/>
              <a:t> </a:t>
            </a:r>
            <a:r>
              <a:rPr spc="20" dirty="0">
                <a:solidFill>
                  <a:srgbClr val="EECE1A"/>
                </a:solidFill>
              </a:rPr>
              <a:t>reproduzir</a:t>
            </a:r>
            <a:r>
              <a:rPr spc="-150" dirty="0">
                <a:solidFill>
                  <a:srgbClr val="EECE1A"/>
                </a:solidFill>
              </a:rPr>
              <a:t> </a:t>
            </a:r>
            <a:r>
              <a:rPr spc="-10" dirty="0"/>
              <a:t>rapidamente.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1935</Words>
  <Application>Microsoft Office PowerPoint</Application>
  <PresentationFormat>Apresentação na tela (16:9)</PresentationFormat>
  <Paragraphs>274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5" baseType="lpstr">
      <vt:lpstr>MS Gothic</vt:lpstr>
      <vt:lpstr>MS PGothic</vt:lpstr>
      <vt:lpstr>Arial</vt:lpstr>
      <vt:lpstr>Arial MT</vt:lpstr>
      <vt:lpstr>Calibri</vt:lpstr>
      <vt:lpstr>Cambria</vt:lpstr>
      <vt:lpstr>Consolas</vt:lpstr>
      <vt:lpstr>Georgia</vt:lpstr>
      <vt:lpstr>Tahoma</vt:lpstr>
      <vt:lpstr>Times New Roman</vt:lpstr>
      <vt:lpstr>Trebuchet MS</vt:lpstr>
      <vt:lpstr>Verdana</vt:lpstr>
      <vt:lpstr>Office Theme</vt:lpstr>
      <vt:lpstr>Terraform</vt:lpstr>
      <vt:lpstr>Cenário hipotético</vt:lpstr>
      <vt:lpstr>Cenário hipotético</vt:lpstr>
      <vt:lpstr>Cluster</vt:lpstr>
      <vt:lpstr>versões</vt:lpstr>
      <vt:lpstr>Apresentação do PowerPoint</vt:lpstr>
      <vt:lpstr>Cenário hipotético</vt:lpstr>
      <vt:lpstr>VPC restaurant01</vt:lpstr>
      <vt:lpstr>Cenário hipotético</vt:lpstr>
      <vt:lpstr>Entra o Terraform.</vt:lpstr>
      <vt:lpstr>Uma breve introdução  ao Terraform</vt:lpstr>
      <vt:lpstr>Problema</vt:lpstr>
      <vt:lpstr>Problema</vt:lpstr>
      <vt:lpstr>Apresentação do PowerPoint</vt:lpstr>
      <vt:lpstr>Solução: Infraestrutura como Código IAC</vt:lpstr>
      <vt:lpstr>Apresentação do PowerPoint</vt:lpstr>
      <vt:lpstr>Terraform | o que faz?</vt:lpstr>
      <vt:lpstr>Terraform | como começar?</vt:lpstr>
      <vt:lpstr>Seu primeiro recurso na  AWS</vt:lpstr>
      <vt:lpstr>Terraform | seu primeiro recurso na AWS</vt:lpstr>
      <vt:lpstr>Terraform | seu primeiro recurso na AWS</vt:lpstr>
      <vt:lpstr>Terraform | seu primeiro recurso na AWS</vt:lpstr>
      <vt:lpstr>Terraform | seu primeiro recurso na AWS</vt:lpstr>
      <vt:lpstr>Terraform | seu primeiro recurso na AWS</vt:lpstr>
      <vt:lpstr>Terraform | seu primeiro recurso na AWS</vt:lpstr>
      <vt:lpstr>Um exemplo mais  completo</vt:lpstr>
      <vt:lpstr>Terraform | um exemplo mais completo</vt:lpstr>
      <vt:lpstr>Terraform | um exemplo mais completo</vt:lpstr>
      <vt:lpstr>Terraform | um exemplo mais completo</vt:lpstr>
      <vt:lpstr>Apresentação do PowerPoint</vt:lpstr>
      <vt:lpstr>Boas práticas</vt:lpstr>
      <vt:lpstr>Terraform | boas práticas</vt:lpstr>
      <vt:lpstr>Terraform | boas práticas</vt:lpstr>
      <vt:lpstr>Uma breve introdução  ao devops de EC2</vt:lpstr>
      <vt:lpstr>Problema</vt:lpstr>
      <vt:lpstr>Solução: fast food all the way</vt:lpstr>
      <vt:lpstr>Script de user_data</vt:lpstr>
      <vt:lpstr>Devops | script de user_data</vt:lpstr>
      <vt:lpstr>Devops | script de user_data</vt:lpstr>
      <vt:lpstr>Devops | script de user_data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cp:lastModifiedBy>Danilo Luciano Borba da Cruz</cp:lastModifiedBy>
  <cp:revision>4</cp:revision>
  <dcterms:created xsi:type="dcterms:W3CDTF">2024-03-20T16:23:33Z</dcterms:created>
  <dcterms:modified xsi:type="dcterms:W3CDTF">2024-03-27T12:36:39Z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