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439B6-A275-3724-95EE-2AFF40B4EB5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D056A1-1649-A491-ADC3-27D072A6C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7D9F7B8-CF1A-0849-E0F6-4F4CDB553522}"/>
              </a:ext>
            </a:extLst>
          </p:cNvPr>
          <p:cNvSpPr>
            <a:spLocks noGrp="1"/>
          </p:cNvSpPr>
          <p:nvPr>
            <p:ph type="dt" sz="half" idx="10"/>
          </p:nvPr>
        </p:nvSpPr>
        <p:spPr/>
        <p:txBody>
          <a:bodyPr/>
          <a:lstStyle/>
          <a:p>
            <a:fld id="{269D336D-C6F7-4EB8-BD61-42EE67A3C47E}"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B566E229-F30E-001E-B117-502861400A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D3613D-2E85-DEB0-039B-F69B7D88BE5C}"/>
              </a:ext>
            </a:extLst>
          </p:cNvPr>
          <p:cNvSpPr>
            <a:spLocks noGrp="1"/>
          </p:cNvSpPr>
          <p:nvPr>
            <p:ph type="sldNum" sz="quarter" idx="12"/>
          </p:nvPr>
        </p:nvSpPr>
        <p:spPr/>
        <p:txBody>
          <a:body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25864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F342E-DEEF-A99E-9783-18651379E2C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0C4C66-9250-C8F6-3E5B-1AEAB9120A5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4A303A-0A3B-E168-30C2-BB8DC3FAB5D4}"/>
              </a:ext>
            </a:extLst>
          </p:cNvPr>
          <p:cNvSpPr>
            <a:spLocks noGrp="1"/>
          </p:cNvSpPr>
          <p:nvPr>
            <p:ph type="dt" sz="half" idx="10"/>
          </p:nvPr>
        </p:nvSpPr>
        <p:spPr/>
        <p:txBody>
          <a:bodyPr/>
          <a:lstStyle/>
          <a:p>
            <a:fld id="{269D336D-C6F7-4EB8-BD61-42EE67A3C47E}"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C4FA3FC5-96C9-9009-7741-5CCABB66D0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B70086-60E1-6F5E-B062-85D8F323D8FF}"/>
              </a:ext>
            </a:extLst>
          </p:cNvPr>
          <p:cNvSpPr>
            <a:spLocks noGrp="1"/>
          </p:cNvSpPr>
          <p:nvPr>
            <p:ph type="sldNum" sz="quarter" idx="12"/>
          </p:nvPr>
        </p:nvSpPr>
        <p:spPr/>
        <p:txBody>
          <a:body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3031895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6C7DB2-6B8F-8A01-D6B9-DB2C89BBD0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8D4929-8C78-3148-BC91-E4946D2BD0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0B393F-A7EF-1215-2B0B-4EDA360F4695}"/>
              </a:ext>
            </a:extLst>
          </p:cNvPr>
          <p:cNvSpPr>
            <a:spLocks noGrp="1"/>
          </p:cNvSpPr>
          <p:nvPr>
            <p:ph type="dt" sz="half" idx="10"/>
          </p:nvPr>
        </p:nvSpPr>
        <p:spPr/>
        <p:txBody>
          <a:bodyPr/>
          <a:lstStyle/>
          <a:p>
            <a:fld id="{269D336D-C6F7-4EB8-BD61-42EE67A3C47E}"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E7099D88-A378-AEA7-0890-A24AD708B7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4B1E08-F057-F166-C3DB-0B6C2B4F883D}"/>
              </a:ext>
            </a:extLst>
          </p:cNvPr>
          <p:cNvSpPr>
            <a:spLocks noGrp="1"/>
          </p:cNvSpPr>
          <p:nvPr>
            <p:ph type="sldNum" sz="quarter" idx="12"/>
          </p:nvPr>
        </p:nvSpPr>
        <p:spPr/>
        <p:txBody>
          <a:body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421687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60FEF-5AA1-6889-81BE-C296DE75AE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C825A6-3C50-4321-8BB8-A073A96322C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98475B-4F0B-D5C5-CF64-75A258BD5B60}"/>
              </a:ext>
            </a:extLst>
          </p:cNvPr>
          <p:cNvSpPr>
            <a:spLocks noGrp="1"/>
          </p:cNvSpPr>
          <p:nvPr>
            <p:ph type="dt" sz="half" idx="10"/>
          </p:nvPr>
        </p:nvSpPr>
        <p:spPr/>
        <p:txBody>
          <a:bodyPr/>
          <a:lstStyle/>
          <a:p>
            <a:fld id="{269D336D-C6F7-4EB8-BD61-42EE67A3C47E}"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24B584CF-2DF5-955B-55F9-E1B5CD36F4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7E47F3-CEBC-50A6-4ABC-13F00C95C18C}"/>
              </a:ext>
            </a:extLst>
          </p:cNvPr>
          <p:cNvSpPr>
            <a:spLocks noGrp="1"/>
          </p:cNvSpPr>
          <p:nvPr>
            <p:ph type="sldNum" sz="quarter" idx="12"/>
          </p:nvPr>
        </p:nvSpPr>
        <p:spPr/>
        <p:txBody>
          <a:body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240586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F1E47-08E3-FAA6-2F68-77CE60432DD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DA9D18-64C1-4632-BAF0-F31A90B799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08DCA59-FFDF-F28C-8B77-2622C760BA76}"/>
              </a:ext>
            </a:extLst>
          </p:cNvPr>
          <p:cNvSpPr>
            <a:spLocks noGrp="1"/>
          </p:cNvSpPr>
          <p:nvPr>
            <p:ph type="dt" sz="half" idx="10"/>
          </p:nvPr>
        </p:nvSpPr>
        <p:spPr/>
        <p:txBody>
          <a:bodyPr/>
          <a:lstStyle/>
          <a:p>
            <a:fld id="{269D336D-C6F7-4EB8-BD61-42EE67A3C47E}"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0C3A2683-503C-4084-AC1C-746B8B4573F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89F3A4-EEF2-3AC4-CEE9-C2A94ECBE212}"/>
              </a:ext>
            </a:extLst>
          </p:cNvPr>
          <p:cNvSpPr>
            <a:spLocks noGrp="1"/>
          </p:cNvSpPr>
          <p:nvPr>
            <p:ph type="sldNum" sz="quarter" idx="12"/>
          </p:nvPr>
        </p:nvSpPr>
        <p:spPr/>
        <p:txBody>
          <a:body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203490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CE7F4-46B2-B723-10DE-F8651E5E71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095C24-3214-8379-4871-C5073D25918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6D3D2B3-1F12-B8AD-BE6F-28EFDA42DE8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E29D26-3407-D970-D343-A4464207607E}"/>
              </a:ext>
            </a:extLst>
          </p:cNvPr>
          <p:cNvSpPr>
            <a:spLocks noGrp="1"/>
          </p:cNvSpPr>
          <p:nvPr>
            <p:ph type="dt" sz="half" idx="10"/>
          </p:nvPr>
        </p:nvSpPr>
        <p:spPr/>
        <p:txBody>
          <a:bodyPr/>
          <a:lstStyle/>
          <a:p>
            <a:fld id="{269D336D-C6F7-4EB8-BD61-42EE67A3C47E}" type="datetimeFigureOut">
              <a:rPr lang="zh-CN" altLang="en-US" smtClean="0"/>
              <a:t>2024/3/20</a:t>
            </a:fld>
            <a:endParaRPr lang="zh-CN" altLang="en-US"/>
          </a:p>
        </p:txBody>
      </p:sp>
      <p:sp>
        <p:nvSpPr>
          <p:cNvPr id="6" name="页脚占位符 5">
            <a:extLst>
              <a:ext uri="{FF2B5EF4-FFF2-40B4-BE49-F238E27FC236}">
                <a16:creationId xmlns:a16="http://schemas.microsoft.com/office/drawing/2014/main" id="{3E030862-64D4-58BD-E53E-E020198457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0AEC4F-FA08-40A4-AB1D-972591349846}"/>
              </a:ext>
            </a:extLst>
          </p:cNvPr>
          <p:cNvSpPr>
            <a:spLocks noGrp="1"/>
          </p:cNvSpPr>
          <p:nvPr>
            <p:ph type="sldNum" sz="quarter" idx="12"/>
          </p:nvPr>
        </p:nvSpPr>
        <p:spPr/>
        <p:txBody>
          <a:body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17148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B1798-6684-37B9-7858-672A67B91A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18F4E0-0573-B762-BCCA-B671AF0EA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2B5A557-F6CD-4BF1-DEAD-1E0B5903C20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8FEB51-44B9-78FB-A766-CFADC69F46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D6E8500-5023-D614-F4C1-35C78ED597B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6FF1449-B458-F235-170F-8A7717FC73F9}"/>
              </a:ext>
            </a:extLst>
          </p:cNvPr>
          <p:cNvSpPr>
            <a:spLocks noGrp="1"/>
          </p:cNvSpPr>
          <p:nvPr>
            <p:ph type="dt" sz="half" idx="10"/>
          </p:nvPr>
        </p:nvSpPr>
        <p:spPr/>
        <p:txBody>
          <a:bodyPr/>
          <a:lstStyle/>
          <a:p>
            <a:fld id="{269D336D-C6F7-4EB8-BD61-42EE67A3C47E}" type="datetimeFigureOut">
              <a:rPr lang="zh-CN" altLang="en-US" smtClean="0"/>
              <a:t>2024/3/20</a:t>
            </a:fld>
            <a:endParaRPr lang="zh-CN" altLang="en-US"/>
          </a:p>
        </p:txBody>
      </p:sp>
      <p:sp>
        <p:nvSpPr>
          <p:cNvPr id="8" name="页脚占位符 7">
            <a:extLst>
              <a:ext uri="{FF2B5EF4-FFF2-40B4-BE49-F238E27FC236}">
                <a16:creationId xmlns:a16="http://schemas.microsoft.com/office/drawing/2014/main" id="{A92331BA-3891-290E-C764-54D5A97882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AA1EFD-1635-78F8-D5AF-0810255453FD}"/>
              </a:ext>
            </a:extLst>
          </p:cNvPr>
          <p:cNvSpPr>
            <a:spLocks noGrp="1"/>
          </p:cNvSpPr>
          <p:nvPr>
            <p:ph type="sldNum" sz="quarter" idx="12"/>
          </p:nvPr>
        </p:nvSpPr>
        <p:spPr/>
        <p:txBody>
          <a:body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226579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61B9C-1588-211C-090F-2DB324B93F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D59E05-7FC3-86B5-C18F-1A3D4BC86939}"/>
              </a:ext>
            </a:extLst>
          </p:cNvPr>
          <p:cNvSpPr>
            <a:spLocks noGrp="1"/>
          </p:cNvSpPr>
          <p:nvPr>
            <p:ph type="dt" sz="half" idx="10"/>
          </p:nvPr>
        </p:nvSpPr>
        <p:spPr/>
        <p:txBody>
          <a:bodyPr/>
          <a:lstStyle/>
          <a:p>
            <a:fld id="{269D336D-C6F7-4EB8-BD61-42EE67A3C47E}" type="datetimeFigureOut">
              <a:rPr lang="zh-CN" altLang="en-US" smtClean="0"/>
              <a:t>2024/3/20</a:t>
            </a:fld>
            <a:endParaRPr lang="zh-CN" altLang="en-US"/>
          </a:p>
        </p:txBody>
      </p:sp>
      <p:sp>
        <p:nvSpPr>
          <p:cNvPr id="4" name="页脚占位符 3">
            <a:extLst>
              <a:ext uri="{FF2B5EF4-FFF2-40B4-BE49-F238E27FC236}">
                <a16:creationId xmlns:a16="http://schemas.microsoft.com/office/drawing/2014/main" id="{F25B571E-8AF1-3DB2-EC25-D138484828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7FA788-3701-063C-5F0F-64DFE05495F7}"/>
              </a:ext>
            </a:extLst>
          </p:cNvPr>
          <p:cNvSpPr>
            <a:spLocks noGrp="1"/>
          </p:cNvSpPr>
          <p:nvPr>
            <p:ph type="sldNum" sz="quarter" idx="12"/>
          </p:nvPr>
        </p:nvSpPr>
        <p:spPr/>
        <p:txBody>
          <a:body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255963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018786-C12C-DEB9-5E4F-CD16911EC5AC}"/>
              </a:ext>
            </a:extLst>
          </p:cNvPr>
          <p:cNvSpPr>
            <a:spLocks noGrp="1"/>
          </p:cNvSpPr>
          <p:nvPr>
            <p:ph type="dt" sz="half" idx="10"/>
          </p:nvPr>
        </p:nvSpPr>
        <p:spPr/>
        <p:txBody>
          <a:bodyPr/>
          <a:lstStyle/>
          <a:p>
            <a:fld id="{269D336D-C6F7-4EB8-BD61-42EE67A3C47E}" type="datetimeFigureOut">
              <a:rPr lang="zh-CN" altLang="en-US" smtClean="0"/>
              <a:t>2024/3/20</a:t>
            </a:fld>
            <a:endParaRPr lang="zh-CN" altLang="en-US"/>
          </a:p>
        </p:txBody>
      </p:sp>
      <p:sp>
        <p:nvSpPr>
          <p:cNvPr id="3" name="页脚占位符 2">
            <a:extLst>
              <a:ext uri="{FF2B5EF4-FFF2-40B4-BE49-F238E27FC236}">
                <a16:creationId xmlns:a16="http://schemas.microsoft.com/office/drawing/2014/main" id="{2578F3DE-671E-826F-B5A3-2EC6C215807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23A6ECE-259D-E002-1BD8-45F30FE3EEAD}"/>
              </a:ext>
            </a:extLst>
          </p:cNvPr>
          <p:cNvSpPr>
            <a:spLocks noGrp="1"/>
          </p:cNvSpPr>
          <p:nvPr>
            <p:ph type="sldNum" sz="quarter" idx="12"/>
          </p:nvPr>
        </p:nvSpPr>
        <p:spPr/>
        <p:txBody>
          <a:body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344647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1982B3-7FF3-ADCC-93E6-25754247139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9A2312B-9022-A337-9581-36348BF89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FC1D3D2-7343-BDF5-999C-3B915D2E9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7465D1-F862-429E-DFE1-591794FFA707}"/>
              </a:ext>
            </a:extLst>
          </p:cNvPr>
          <p:cNvSpPr>
            <a:spLocks noGrp="1"/>
          </p:cNvSpPr>
          <p:nvPr>
            <p:ph type="dt" sz="half" idx="10"/>
          </p:nvPr>
        </p:nvSpPr>
        <p:spPr/>
        <p:txBody>
          <a:bodyPr/>
          <a:lstStyle/>
          <a:p>
            <a:fld id="{269D336D-C6F7-4EB8-BD61-42EE67A3C47E}" type="datetimeFigureOut">
              <a:rPr lang="zh-CN" altLang="en-US" smtClean="0"/>
              <a:t>2024/3/20</a:t>
            </a:fld>
            <a:endParaRPr lang="zh-CN" altLang="en-US"/>
          </a:p>
        </p:txBody>
      </p:sp>
      <p:sp>
        <p:nvSpPr>
          <p:cNvPr id="6" name="页脚占位符 5">
            <a:extLst>
              <a:ext uri="{FF2B5EF4-FFF2-40B4-BE49-F238E27FC236}">
                <a16:creationId xmlns:a16="http://schemas.microsoft.com/office/drawing/2014/main" id="{647B1BC5-12FB-A265-848F-CC314FA892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FC30CD-7A31-7CC6-B156-197920AB91BA}"/>
              </a:ext>
            </a:extLst>
          </p:cNvPr>
          <p:cNvSpPr>
            <a:spLocks noGrp="1"/>
          </p:cNvSpPr>
          <p:nvPr>
            <p:ph type="sldNum" sz="quarter" idx="12"/>
          </p:nvPr>
        </p:nvSpPr>
        <p:spPr/>
        <p:txBody>
          <a:body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2987965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F08ED-89C1-0711-960D-8E7E83BF53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0BDB20-3D76-9307-E8D9-AB03251286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F6707D-5376-EC4A-E4DF-53E851A6E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18A87D-C8D6-01B8-F74B-7653938614ED}"/>
              </a:ext>
            </a:extLst>
          </p:cNvPr>
          <p:cNvSpPr>
            <a:spLocks noGrp="1"/>
          </p:cNvSpPr>
          <p:nvPr>
            <p:ph type="dt" sz="half" idx="10"/>
          </p:nvPr>
        </p:nvSpPr>
        <p:spPr/>
        <p:txBody>
          <a:bodyPr/>
          <a:lstStyle/>
          <a:p>
            <a:fld id="{269D336D-C6F7-4EB8-BD61-42EE67A3C47E}" type="datetimeFigureOut">
              <a:rPr lang="zh-CN" altLang="en-US" smtClean="0"/>
              <a:t>2024/3/20</a:t>
            </a:fld>
            <a:endParaRPr lang="zh-CN" altLang="en-US"/>
          </a:p>
        </p:txBody>
      </p:sp>
      <p:sp>
        <p:nvSpPr>
          <p:cNvPr id="6" name="页脚占位符 5">
            <a:extLst>
              <a:ext uri="{FF2B5EF4-FFF2-40B4-BE49-F238E27FC236}">
                <a16:creationId xmlns:a16="http://schemas.microsoft.com/office/drawing/2014/main" id="{5E4C3C6C-9139-2CE2-63A8-AC49B70FCD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9A7F1A-EC44-4300-F70E-C9FA3CCD666E}"/>
              </a:ext>
            </a:extLst>
          </p:cNvPr>
          <p:cNvSpPr>
            <a:spLocks noGrp="1"/>
          </p:cNvSpPr>
          <p:nvPr>
            <p:ph type="sldNum" sz="quarter" idx="12"/>
          </p:nvPr>
        </p:nvSpPr>
        <p:spPr/>
        <p:txBody>
          <a:body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3449954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0CCE5F-AC06-6035-9399-21D2B44F4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1EE243F-83B1-B5C6-9B4D-3E2279DF0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B9EEBC-EE36-2F6F-932B-A0F3F78E5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D336D-C6F7-4EB8-BD61-42EE67A3C47E}" type="datetimeFigureOut">
              <a:rPr lang="zh-CN" altLang="en-US" smtClean="0"/>
              <a:t>2024/3/20</a:t>
            </a:fld>
            <a:endParaRPr lang="zh-CN" altLang="en-US"/>
          </a:p>
        </p:txBody>
      </p:sp>
      <p:sp>
        <p:nvSpPr>
          <p:cNvPr id="5" name="页脚占位符 4">
            <a:extLst>
              <a:ext uri="{FF2B5EF4-FFF2-40B4-BE49-F238E27FC236}">
                <a16:creationId xmlns:a16="http://schemas.microsoft.com/office/drawing/2014/main" id="{F035261F-470E-495D-5AE8-18ED00BEF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B8D85D-7FC5-256F-DCD1-BA5B3B873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B85A9-9FE9-494D-85BB-F4B870378678}" type="slidenum">
              <a:rPr lang="zh-CN" altLang="en-US" smtClean="0"/>
              <a:t>‹#›</a:t>
            </a:fld>
            <a:endParaRPr lang="zh-CN" altLang="en-US"/>
          </a:p>
        </p:txBody>
      </p:sp>
    </p:spTree>
    <p:extLst>
      <p:ext uri="{BB962C8B-B14F-4D97-AF65-F5344CB8AC3E}">
        <p14:creationId xmlns:p14="http://schemas.microsoft.com/office/powerpoint/2010/main" val="3810042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zhuanlan.zhihu.com/p/685867473"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9DCFC1-D5EF-014C-ED4C-73CDC6CBA7F1}"/>
              </a:ext>
            </a:extLst>
          </p:cNvPr>
          <p:cNvPicPr>
            <a:picLocks noChangeAspect="1"/>
          </p:cNvPicPr>
          <p:nvPr/>
        </p:nvPicPr>
        <p:blipFill>
          <a:blip r:embed="rId2"/>
          <a:stretch>
            <a:fillRect/>
          </a:stretch>
        </p:blipFill>
        <p:spPr>
          <a:xfrm>
            <a:off x="150829" y="465964"/>
            <a:ext cx="5316718" cy="6303325"/>
          </a:xfrm>
          <a:prstGeom prst="rect">
            <a:avLst/>
          </a:prstGeom>
          <a:ln>
            <a:solidFill>
              <a:schemeClr val="tx1"/>
            </a:solidFill>
          </a:ln>
        </p:spPr>
      </p:pic>
      <p:sp>
        <p:nvSpPr>
          <p:cNvPr id="5" name="文本框 4">
            <a:extLst>
              <a:ext uri="{FF2B5EF4-FFF2-40B4-BE49-F238E27FC236}">
                <a16:creationId xmlns:a16="http://schemas.microsoft.com/office/drawing/2014/main" id="{15993679-3807-CBA3-FD09-39C515ADADAE}"/>
              </a:ext>
            </a:extLst>
          </p:cNvPr>
          <p:cNvSpPr txBox="1"/>
          <p:nvPr/>
        </p:nvSpPr>
        <p:spPr>
          <a:xfrm>
            <a:off x="2216478" y="88711"/>
            <a:ext cx="1185420" cy="369332"/>
          </a:xfrm>
          <a:prstGeom prst="rect">
            <a:avLst/>
          </a:prstGeom>
          <a:noFill/>
        </p:spPr>
        <p:txBody>
          <a:bodyPr wrap="square">
            <a:spAutoFit/>
          </a:bodyPr>
          <a:lstStyle/>
          <a:p>
            <a:r>
              <a:rPr lang="zh-CN" altLang="en-US" b="1">
                <a:solidFill>
                  <a:srgbClr val="FF0000"/>
                </a:solidFill>
              </a:rPr>
              <a:t>问题表述</a:t>
            </a:r>
          </a:p>
        </p:txBody>
      </p:sp>
      <p:sp>
        <p:nvSpPr>
          <p:cNvPr id="7" name="文本框 6">
            <a:extLst>
              <a:ext uri="{FF2B5EF4-FFF2-40B4-BE49-F238E27FC236}">
                <a16:creationId xmlns:a16="http://schemas.microsoft.com/office/drawing/2014/main" id="{90CBAE15-CD25-D289-8DE2-06167798F92D}"/>
              </a:ext>
            </a:extLst>
          </p:cNvPr>
          <p:cNvSpPr txBox="1"/>
          <p:nvPr/>
        </p:nvSpPr>
        <p:spPr>
          <a:xfrm>
            <a:off x="5945171" y="465964"/>
            <a:ext cx="5512324" cy="3748142"/>
          </a:xfrm>
          <a:prstGeom prst="rect">
            <a:avLst/>
          </a:prstGeom>
          <a:noFill/>
        </p:spPr>
        <p:txBody>
          <a:bodyPr wrap="square">
            <a:spAutoFit/>
          </a:bodyPr>
          <a:lstStyle/>
          <a:p>
            <a:pPr>
              <a:lnSpc>
                <a:spcPct val="150000"/>
              </a:lnSpc>
            </a:pPr>
            <a:r>
              <a:rPr lang="zh-CN" altLang="en-US" sz="1600" b="1"/>
              <a:t>       股票趋势预测任务具有一定的挑战性，主要是因为它的数据稀缺。而为了充分利用机器学习模型的潜力，拥有足够数量的高质量数据就变得至关重要。然而，获得特定目标域的如此高质量的股票数据是相当罕见的，并且这些数据通常也被作为商业机密受到严格的限制。</a:t>
            </a:r>
            <a:endParaRPr lang="en-US" altLang="zh-CN" sz="1600" b="1"/>
          </a:p>
          <a:p>
            <a:pPr>
              <a:lnSpc>
                <a:spcPct val="150000"/>
              </a:lnSpc>
            </a:pPr>
            <a:r>
              <a:rPr lang="en-US" altLang="zh-CN" sz="1600" b="1"/>
              <a:t>       </a:t>
            </a:r>
            <a:r>
              <a:rPr lang="zh-CN" altLang="en-US" sz="1600" b="1"/>
              <a:t>因此，在本项工作中，我们利用</a:t>
            </a:r>
            <a:r>
              <a:rPr lang="en-US" altLang="zh-CN" sz="1600" b="1"/>
              <a:t>DM</a:t>
            </a:r>
            <a:r>
              <a:rPr lang="zh-CN" altLang="en-US" sz="1600" b="1"/>
              <a:t>（</a:t>
            </a:r>
            <a:r>
              <a:rPr lang="en-US" altLang="zh-CN" sz="1600" b="1"/>
              <a:t>Diffusion Model</a:t>
            </a:r>
            <a:r>
              <a:rPr lang="zh-CN" altLang="en-US" sz="1600" b="1"/>
              <a:t>）的力量并引入了一种新方法，即</a:t>
            </a:r>
            <a:r>
              <a:rPr lang="en-US" altLang="zh-CN" sz="1600" b="1"/>
              <a:t>DiffsFormer</a:t>
            </a:r>
            <a:r>
              <a:rPr lang="zh-CN" altLang="en-US" sz="1600" b="1"/>
              <a:t>。它能够生成额外的数据并</a:t>
            </a:r>
            <a:r>
              <a:rPr lang="zh-CN" altLang="en-US" sz="1600" b="1">
                <a:solidFill>
                  <a:srgbClr val="FF0000"/>
                </a:solidFill>
              </a:rPr>
              <a:t>促进因子（</a:t>
            </a:r>
            <a:r>
              <a:rPr lang="en-US" altLang="zh-CN" sz="1600" b="1">
                <a:solidFill>
                  <a:srgbClr val="FF0000"/>
                </a:solidFill>
              </a:rPr>
              <a:t>Factors</a:t>
            </a:r>
            <a:r>
              <a:rPr lang="zh-CN" altLang="en-US" sz="1600" b="1">
                <a:solidFill>
                  <a:srgbClr val="FF0000"/>
                </a:solidFill>
              </a:rPr>
              <a:t>）增强</a:t>
            </a:r>
            <a:r>
              <a:rPr lang="zh-CN" altLang="en-US" sz="1600" b="1"/>
              <a:t>，使我们能够在数据稀缺的情况下更好地预测真实世界股票可能的投资回报率（</a:t>
            </a:r>
            <a:r>
              <a:rPr lang="en-US" altLang="zh-CN" sz="1600" b="1"/>
              <a:t>RR, Return Ratio</a:t>
            </a:r>
            <a:r>
              <a:rPr lang="zh-CN" altLang="en-US" sz="1600" b="1"/>
              <a:t>）。</a:t>
            </a:r>
          </a:p>
        </p:txBody>
      </p:sp>
      <p:sp>
        <p:nvSpPr>
          <p:cNvPr id="8" name="文本框 7">
            <a:extLst>
              <a:ext uri="{FF2B5EF4-FFF2-40B4-BE49-F238E27FC236}">
                <a16:creationId xmlns:a16="http://schemas.microsoft.com/office/drawing/2014/main" id="{3FE2FFCD-D19E-77DF-E2CF-E93B4140A013}"/>
              </a:ext>
            </a:extLst>
          </p:cNvPr>
          <p:cNvSpPr txBox="1"/>
          <p:nvPr/>
        </p:nvSpPr>
        <p:spPr>
          <a:xfrm>
            <a:off x="7034164" y="5043340"/>
            <a:ext cx="3334338" cy="523220"/>
          </a:xfrm>
          <a:prstGeom prst="rect">
            <a:avLst/>
          </a:prstGeom>
          <a:noFill/>
        </p:spPr>
        <p:txBody>
          <a:bodyPr wrap="square" rtlCol="0">
            <a:spAutoFit/>
          </a:bodyPr>
          <a:lstStyle/>
          <a:p>
            <a:pPr algn="ctr"/>
            <a:r>
              <a:rPr lang="zh-CN" altLang="en-US" sz="2800" b="1">
                <a:solidFill>
                  <a:srgbClr val="0070C0"/>
                </a:solidFill>
              </a:rPr>
              <a:t>核心：</a:t>
            </a:r>
            <a:r>
              <a:rPr lang="zh-CN" altLang="en-US" sz="2800" b="1">
                <a:solidFill>
                  <a:srgbClr val="FFC000"/>
                </a:solidFill>
              </a:rPr>
              <a:t>数据增强</a:t>
            </a:r>
          </a:p>
        </p:txBody>
      </p:sp>
    </p:spTree>
    <p:extLst>
      <p:ext uri="{BB962C8B-B14F-4D97-AF65-F5344CB8AC3E}">
        <p14:creationId xmlns:p14="http://schemas.microsoft.com/office/powerpoint/2010/main" val="215928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71316F2-8C7E-30B0-1CF4-6147C8658C25}"/>
              </a:ext>
            </a:extLst>
          </p:cNvPr>
          <p:cNvPicPr>
            <a:picLocks noChangeAspect="1"/>
          </p:cNvPicPr>
          <p:nvPr/>
        </p:nvPicPr>
        <p:blipFill>
          <a:blip r:embed="rId2"/>
          <a:stretch>
            <a:fillRect/>
          </a:stretch>
        </p:blipFill>
        <p:spPr>
          <a:xfrm>
            <a:off x="320510" y="776867"/>
            <a:ext cx="10767931" cy="4939645"/>
          </a:xfrm>
          <a:prstGeom prst="rect">
            <a:avLst/>
          </a:prstGeom>
        </p:spPr>
      </p:pic>
      <p:sp>
        <p:nvSpPr>
          <p:cNvPr id="5" name="文本框 4">
            <a:extLst>
              <a:ext uri="{FF2B5EF4-FFF2-40B4-BE49-F238E27FC236}">
                <a16:creationId xmlns:a16="http://schemas.microsoft.com/office/drawing/2014/main" id="{B972D40B-FABA-EAC7-9CFB-C7A83488D50C}"/>
              </a:ext>
            </a:extLst>
          </p:cNvPr>
          <p:cNvSpPr txBox="1"/>
          <p:nvPr/>
        </p:nvSpPr>
        <p:spPr>
          <a:xfrm>
            <a:off x="10406176" y="4434467"/>
            <a:ext cx="1157140" cy="307777"/>
          </a:xfrm>
          <a:prstGeom prst="rect">
            <a:avLst/>
          </a:prstGeom>
          <a:noFill/>
        </p:spPr>
        <p:txBody>
          <a:bodyPr wrap="square">
            <a:spAutoFit/>
          </a:bodyPr>
          <a:lstStyle/>
          <a:p>
            <a:pPr algn="ctr"/>
            <a:r>
              <a:rPr lang="zh-CN" altLang="en-US" sz="1400" b="1">
                <a:solidFill>
                  <a:srgbClr val="FF0000"/>
                </a:solidFill>
              </a:rPr>
              <a:t>行业领域</a:t>
            </a:r>
          </a:p>
        </p:txBody>
      </p:sp>
      <p:sp>
        <p:nvSpPr>
          <p:cNvPr id="6" name="文本框 5">
            <a:extLst>
              <a:ext uri="{FF2B5EF4-FFF2-40B4-BE49-F238E27FC236}">
                <a16:creationId xmlns:a16="http://schemas.microsoft.com/office/drawing/2014/main" id="{520F2A20-F3A0-4C45-39C0-FCA4C304225F}"/>
              </a:ext>
            </a:extLst>
          </p:cNvPr>
          <p:cNvSpPr txBox="1"/>
          <p:nvPr/>
        </p:nvSpPr>
        <p:spPr>
          <a:xfrm>
            <a:off x="10406176" y="3644186"/>
            <a:ext cx="851948" cy="307777"/>
          </a:xfrm>
          <a:prstGeom prst="rect">
            <a:avLst/>
          </a:prstGeom>
          <a:noFill/>
        </p:spPr>
        <p:txBody>
          <a:bodyPr wrap="square">
            <a:spAutoFit/>
          </a:bodyPr>
          <a:lstStyle/>
          <a:p>
            <a:pPr algn="ctr"/>
            <a:r>
              <a:rPr lang="zh-CN" altLang="en-US" sz="1400" b="1">
                <a:solidFill>
                  <a:srgbClr val="FF0000"/>
                </a:solidFill>
              </a:rPr>
              <a:t>回报率</a:t>
            </a:r>
          </a:p>
        </p:txBody>
      </p:sp>
      <p:sp>
        <p:nvSpPr>
          <p:cNvPr id="8" name="文本框 7">
            <a:extLst>
              <a:ext uri="{FF2B5EF4-FFF2-40B4-BE49-F238E27FC236}">
                <a16:creationId xmlns:a16="http://schemas.microsoft.com/office/drawing/2014/main" id="{0A1FAEF7-66A1-D546-2063-49D7AD302219}"/>
              </a:ext>
            </a:extLst>
          </p:cNvPr>
          <p:cNvSpPr txBox="1"/>
          <p:nvPr/>
        </p:nvSpPr>
        <p:spPr>
          <a:xfrm>
            <a:off x="10832150" y="1748861"/>
            <a:ext cx="1355103" cy="307777"/>
          </a:xfrm>
          <a:prstGeom prst="rect">
            <a:avLst/>
          </a:prstGeom>
          <a:noFill/>
        </p:spPr>
        <p:txBody>
          <a:bodyPr wrap="square">
            <a:spAutoFit/>
          </a:bodyPr>
          <a:lstStyle>
            <a:defPPr>
              <a:defRPr lang="zh-CN"/>
            </a:defPPr>
            <a:lvl1pPr algn="ctr">
              <a:defRPr sz="1400" b="1">
                <a:solidFill>
                  <a:srgbClr val="FF0000"/>
                </a:solidFill>
              </a:defRPr>
            </a:lvl1pPr>
          </a:lstStyle>
          <a:p>
            <a:r>
              <a:rPr lang="zh-CN" altLang="en-US"/>
              <a:t>源域中的数据</a:t>
            </a:r>
          </a:p>
        </p:txBody>
      </p:sp>
      <p:sp>
        <p:nvSpPr>
          <p:cNvPr id="9" name="文本框 8">
            <a:extLst>
              <a:ext uri="{FF2B5EF4-FFF2-40B4-BE49-F238E27FC236}">
                <a16:creationId xmlns:a16="http://schemas.microsoft.com/office/drawing/2014/main" id="{1249027D-0A91-41B9-3DD0-62BCA0D13679}"/>
              </a:ext>
            </a:extLst>
          </p:cNvPr>
          <p:cNvSpPr txBox="1"/>
          <p:nvPr/>
        </p:nvSpPr>
        <p:spPr>
          <a:xfrm>
            <a:off x="10643596" y="2753605"/>
            <a:ext cx="1732209" cy="307777"/>
          </a:xfrm>
          <a:prstGeom prst="rect">
            <a:avLst/>
          </a:prstGeom>
          <a:noFill/>
        </p:spPr>
        <p:txBody>
          <a:bodyPr wrap="square">
            <a:spAutoFit/>
          </a:bodyPr>
          <a:lstStyle>
            <a:defPPr>
              <a:defRPr lang="zh-CN"/>
            </a:defPPr>
            <a:lvl1pPr algn="ctr">
              <a:defRPr sz="1400" b="1">
                <a:solidFill>
                  <a:srgbClr val="FF0000"/>
                </a:solidFill>
              </a:defRPr>
            </a:lvl1pPr>
          </a:lstStyle>
          <a:p>
            <a:r>
              <a:rPr lang="zh-CN" altLang="en-US"/>
              <a:t>目标域中的数据</a:t>
            </a:r>
          </a:p>
        </p:txBody>
      </p:sp>
      <p:sp>
        <p:nvSpPr>
          <p:cNvPr id="12" name="文本框 11">
            <a:extLst>
              <a:ext uri="{FF2B5EF4-FFF2-40B4-BE49-F238E27FC236}">
                <a16:creationId xmlns:a16="http://schemas.microsoft.com/office/drawing/2014/main" id="{FDC2F9AD-51D2-5DA0-21FB-7443FC6EE215}"/>
              </a:ext>
            </a:extLst>
          </p:cNvPr>
          <p:cNvSpPr txBox="1"/>
          <p:nvPr/>
        </p:nvSpPr>
        <p:spPr>
          <a:xfrm>
            <a:off x="6241100" y="4058966"/>
            <a:ext cx="1470026" cy="307777"/>
          </a:xfrm>
          <a:prstGeom prst="rect">
            <a:avLst/>
          </a:prstGeom>
          <a:noFill/>
        </p:spPr>
        <p:txBody>
          <a:bodyPr wrap="square">
            <a:spAutoFit/>
          </a:bodyPr>
          <a:lstStyle/>
          <a:p>
            <a:pPr algn="ctr"/>
            <a:r>
              <a:rPr lang="zh-CN" altLang="en-US" sz="1400" b="1">
                <a:solidFill>
                  <a:srgbClr val="FF0000"/>
                </a:solidFill>
              </a:rPr>
              <a:t>自适应层归一化</a:t>
            </a:r>
          </a:p>
        </p:txBody>
      </p:sp>
      <p:sp>
        <p:nvSpPr>
          <p:cNvPr id="13" name="文本框 12">
            <a:extLst>
              <a:ext uri="{FF2B5EF4-FFF2-40B4-BE49-F238E27FC236}">
                <a16:creationId xmlns:a16="http://schemas.microsoft.com/office/drawing/2014/main" id="{91040B86-5568-39DF-6895-0B97BA16E0B1}"/>
              </a:ext>
            </a:extLst>
          </p:cNvPr>
          <p:cNvSpPr txBox="1"/>
          <p:nvPr/>
        </p:nvSpPr>
        <p:spPr>
          <a:xfrm>
            <a:off x="7824247" y="1342416"/>
            <a:ext cx="1159497" cy="307777"/>
          </a:xfrm>
          <a:prstGeom prst="rect">
            <a:avLst/>
          </a:prstGeom>
          <a:noFill/>
        </p:spPr>
        <p:txBody>
          <a:bodyPr wrap="square">
            <a:spAutoFit/>
          </a:bodyPr>
          <a:lstStyle/>
          <a:p>
            <a:pPr algn="ctr"/>
            <a:r>
              <a:rPr lang="zh-CN" altLang="en-US" sz="1400" b="1">
                <a:solidFill>
                  <a:srgbClr val="FF0000"/>
                </a:solidFill>
              </a:rPr>
              <a:t>加入扩散步</a:t>
            </a:r>
            <a:r>
              <a:rPr lang="en-US" altLang="zh-CN" sz="1400" b="1">
                <a:solidFill>
                  <a:srgbClr val="FF0000"/>
                </a:solidFill>
              </a:rPr>
              <a:t>t</a:t>
            </a:r>
            <a:endParaRPr lang="zh-CN" altLang="en-US" sz="1400" b="1">
              <a:solidFill>
                <a:srgbClr val="FF0000"/>
              </a:solidFill>
            </a:endParaRPr>
          </a:p>
        </p:txBody>
      </p:sp>
      <p:sp>
        <p:nvSpPr>
          <p:cNvPr id="14" name="矩形 13">
            <a:extLst>
              <a:ext uri="{FF2B5EF4-FFF2-40B4-BE49-F238E27FC236}">
                <a16:creationId xmlns:a16="http://schemas.microsoft.com/office/drawing/2014/main" id="{30A2B06F-D489-F348-7BFB-40F774A6BE70}"/>
              </a:ext>
            </a:extLst>
          </p:cNvPr>
          <p:cNvSpPr/>
          <p:nvPr/>
        </p:nvSpPr>
        <p:spPr>
          <a:xfrm>
            <a:off x="3487919" y="2636520"/>
            <a:ext cx="257312" cy="6716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7D4B47A-0176-E06A-E13B-E4EE12ADDFE8}"/>
              </a:ext>
            </a:extLst>
          </p:cNvPr>
          <p:cNvSpPr txBox="1"/>
          <p:nvPr/>
        </p:nvSpPr>
        <p:spPr>
          <a:xfrm>
            <a:off x="3154680" y="2846141"/>
            <a:ext cx="266700" cy="369332"/>
          </a:xfrm>
          <a:prstGeom prst="rect">
            <a:avLst/>
          </a:prstGeom>
          <a:noFill/>
        </p:spPr>
        <p:txBody>
          <a:bodyPr wrap="square" rtlCol="0">
            <a:spAutoFit/>
          </a:bodyPr>
          <a:lstStyle/>
          <a:p>
            <a:r>
              <a:rPr lang="zh-CN" altLang="en-US">
                <a:solidFill>
                  <a:srgbClr val="FF0000"/>
                </a:solidFill>
              </a:rPr>
              <a:t>？</a:t>
            </a:r>
          </a:p>
        </p:txBody>
      </p:sp>
      <p:sp>
        <p:nvSpPr>
          <p:cNvPr id="17" name="文本框 16">
            <a:extLst>
              <a:ext uri="{FF2B5EF4-FFF2-40B4-BE49-F238E27FC236}">
                <a16:creationId xmlns:a16="http://schemas.microsoft.com/office/drawing/2014/main" id="{5A16EBEB-8121-2312-C47E-3863325780A6}"/>
              </a:ext>
            </a:extLst>
          </p:cNvPr>
          <p:cNvSpPr txBox="1"/>
          <p:nvPr/>
        </p:nvSpPr>
        <p:spPr>
          <a:xfrm>
            <a:off x="6916184" y="3344798"/>
            <a:ext cx="2067560" cy="338554"/>
          </a:xfrm>
          <a:prstGeom prst="rect">
            <a:avLst/>
          </a:prstGeom>
          <a:noFill/>
        </p:spPr>
        <p:txBody>
          <a:bodyPr wrap="square">
            <a:spAutoFit/>
          </a:bodyPr>
          <a:lstStyle/>
          <a:p>
            <a:r>
              <a:rPr lang="zh-CN" altLang="en-US" sz="1600" b="1">
                <a:solidFill>
                  <a:srgbClr val="FF0000"/>
                </a:solidFill>
              </a:rPr>
              <a:t>缩放和移位参数</a:t>
            </a:r>
            <a:r>
              <a:rPr lang="en-US" altLang="zh-CN" sz="1600" b="1">
                <a:solidFill>
                  <a:srgbClr val="FF0000"/>
                </a:solidFill>
              </a:rPr>
              <a:t>γ</a:t>
            </a:r>
            <a:r>
              <a:rPr lang="zh-CN" altLang="en-US" sz="1600" b="1">
                <a:solidFill>
                  <a:srgbClr val="FF0000"/>
                </a:solidFill>
              </a:rPr>
              <a:t>和</a:t>
            </a:r>
            <a:r>
              <a:rPr lang="en-US" altLang="zh-CN" sz="1600" b="1">
                <a:solidFill>
                  <a:srgbClr val="FF0000"/>
                </a:solidFill>
              </a:rPr>
              <a:t>β</a:t>
            </a:r>
            <a:endParaRPr lang="zh-CN" altLang="en-US" sz="1600" b="1">
              <a:solidFill>
                <a:srgbClr val="FF0000"/>
              </a:solidFill>
            </a:endParaRPr>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B624CD5F-CE29-8DC3-8E7D-A60DD86DD43D}"/>
                  </a:ext>
                </a:extLst>
              </p:cNvPr>
              <p:cNvSpPr txBox="1"/>
              <p:nvPr/>
            </p:nvSpPr>
            <p:spPr>
              <a:xfrm>
                <a:off x="194310" y="253473"/>
                <a:ext cx="6630696" cy="369332"/>
              </a:xfrm>
              <a:prstGeom prst="rect">
                <a:avLst/>
              </a:prstGeom>
              <a:noFill/>
            </p:spPr>
            <p:txBody>
              <a:bodyPr wrap="square">
                <a:spAutoFit/>
              </a:bodyPr>
              <a:lstStyle/>
              <a:p>
                <a:r>
                  <a:rPr lang="zh-CN" altLang="en-US"/>
                  <a:t>参考设计：</a:t>
                </a:r>
                <a14:m>
                  <m:oMath xmlns:m="http://schemas.openxmlformats.org/officeDocument/2006/math">
                    <m:r>
                      <a:rPr lang="en-US" altLang="zh-CN" i="1" smtClean="0">
                        <a:solidFill>
                          <a:srgbClr val="FF0000"/>
                        </a:solidFill>
                        <a:latin typeface="Cambria Math" panose="02040503050406030204" pitchFamily="18" charset="0"/>
                      </a:rPr>
                      <m:t>𝐷𝑖</m:t>
                    </m:r>
                    <m:r>
                      <a:rPr lang="en-US" altLang="zh-CN" b="0" i="1" smtClean="0">
                        <a:solidFill>
                          <a:srgbClr val="FF0000"/>
                        </a:solidFill>
                        <a:latin typeface="Cambria Math" panose="02040503050406030204" pitchFamily="18" charset="0"/>
                      </a:rPr>
                      <m:t>𝑇</m:t>
                    </m:r>
                  </m:oMath>
                </a14:m>
                <a:r>
                  <a:rPr lang="zh-CN" altLang="en-US">
                    <a:solidFill>
                      <a:srgbClr val="FF0000"/>
                    </a:solidFill>
                  </a:rPr>
                  <a:t>模型</a:t>
                </a:r>
                <a:r>
                  <a:rPr lang="en-US" altLang="zh-CN"/>
                  <a:t>  </a:t>
                </a:r>
                <a:r>
                  <a:rPr lang="en-US" altLang="zh-CN">
                    <a:hlinkClick r:id="rId3"/>
                  </a:rPr>
                  <a:t>https://zhuanlan.zhihu.com/p/685867473</a:t>
                </a:r>
                <a:r>
                  <a:rPr lang="en-US" altLang="zh-CN"/>
                  <a:t> </a:t>
                </a:r>
                <a:endParaRPr lang="zh-CN" altLang="en-US"/>
              </a:p>
            </p:txBody>
          </p:sp>
        </mc:Choice>
        <mc:Fallback>
          <p:sp>
            <p:nvSpPr>
              <p:cNvPr id="19" name="文本框 18">
                <a:extLst>
                  <a:ext uri="{FF2B5EF4-FFF2-40B4-BE49-F238E27FC236}">
                    <a16:creationId xmlns:a16="http://schemas.microsoft.com/office/drawing/2014/main" id="{B624CD5F-CE29-8DC3-8E7D-A60DD86DD43D}"/>
                  </a:ext>
                </a:extLst>
              </p:cNvPr>
              <p:cNvSpPr txBox="1">
                <a:spLocks noRot="1" noChangeAspect="1" noMove="1" noResize="1" noEditPoints="1" noAdjustHandles="1" noChangeArrowheads="1" noChangeShapeType="1" noTextEdit="1"/>
              </p:cNvSpPr>
              <p:nvPr/>
            </p:nvSpPr>
            <p:spPr>
              <a:xfrm>
                <a:off x="194310" y="253473"/>
                <a:ext cx="6630696" cy="369332"/>
              </a:xfrm>
              <a:prstGeom prst="rect">
                <a:avLst/>
              </a:prstGeom>
              <a:blipFill>
                <a:blip r:embed="rId4"/>
                <a:stretch>
                  <a:fillRect l="-827" t="-10000" b="-26667"/>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4D953F97-6934-2196-5541-45A017029316}"/>
              </a:ext>
            </a:extLst>
          </p:cNvPr>
          <p:cNvSpPr txBox="1"/>
          <p:nvPr/>
        </p:nvSpPr>
        <p:spPr>
          <a:xfrm>
            <a:off x="8621187" y="438139"/>
            <a:ext cx="1399220" cy="461665"/>
          </a:xfrm>
          <a:prstGeom prst="rect">
            <a:avLst/>
          </a:prstGeom>
          <a:noFill/>
        </p:spPr>
        <p:txBody>
          <a:bodyPr wrap="square" rtlCol="0">
            <a:spAutoFit/>
          </a:bodyPr>
          <a:lstStyle/>
          <a:p>
            <a:pPr algn="ctr"/>
            <a:r>
              <a:rPr lang="en-US" altLang="zh-CN" sz="2400" b="1" i="1">
                <a:solidFill>
                  <a:srgbClr val="00B0F0"/>
                </a:solidFill>
              </a:rPr>
              <a:t>DiT</a:t>
            </a:r>
            <a:r>
              <a:rPr lang="zh-CN" altLang="en-US" sz="2400" b="1" i="1">
                <a:solidFill>
                  <a:srgbClr val="00B0F0"/>
                </a:solidFill>
              </a:rPr>
              <a:t>变体</a:t>
            </a:r>
          </a:p>
        </p:txBody>
      </p:sp>
      <p:sp>
        <p:nvSpPr>
          <p:cNvPr id="2" name="文本框 1">
            <a:extLst>
              <a:ext uri="{FF2B5EF4-FFF2-40B4-BE49-F238E27FC236}">
                <a16:creationId xmlns:a16="http://schemas.microsoft.com/office/drawing/2014/main" id="{8B6AD2E2-3B8A-E499-B1B0-E5354C57E0F6}"/>
              </a:ext>
            </a:extLst>
          </p:cNvPr>
          <p:cNvSpPr txBox="1"/>
          <p:nvPr/>
        </p:nvSpPr>
        <p:spPr>
          <a:xfrm>
            <a:off x="5597690" y="4742244"/>
            <a:ext cx="1318494" cy="276999"/>
          </a:xfrm>
          <a:prstGeom prst="rect">
            <a:avLst/>
          </a:prstGeom>
          <a:noFill/>
        </p:spPr>
        <p:txBody>
          <a:bodyPr wrap="square" rtlCol="0">
            <a:spAutoFit/>
          </a:bodyPr>
          <a:lstStyle/>
          <a:p>
            <a:pPr algn="ctr"/>
            <a:r>
              <a:rPr lang="zh-CN" altLang="en-US" sz="1200" b="1">
                <a:solidFill>
                  <a:srgbClr val="FF0000"/>
                </a:solidFill>
              </a:rPr>
              <a:t>加入</a:t>
            </a:r>
            <a:r>
              <a:rPr lang="en-US" altLang="zh-CN" sz="1200" b="1">
                <a:solidFill>
                  <a:srgbClr val="FF0000"/>
                </a:solidFill>
              </a:rPr>
              <a:t>noise</a:t>
            </a:r>
            <a:r>
              <a:rPr lang="zh-CN" altLang="en-US" sz="1200" b="1">
                <a:solidFill>
                  <a:srgbClr val="FF0000"/>
                </a:solidFill>
              </a:rPr>
              <a:t>的数据</a:t>
            </a:r>
          </a:p>
        </p:txBody>
      </p:sp>
      <p:sp>
        <p:nvSpPr>
          <p:cNvPr id="4" name="文本框 3">
            <a:extLst>
              <a:ext uri="{FF2B5EF4-FFF2-40B4-BE49-F238E27FC236}">
                <a16:creationId xmlns:a16="http://schemas.microsoft.com/office/drawing/2014/main" id="{CB8730E6-07A7-6CE8-8E41-FBA18011E7EE}"/>
              </a:ext>
            </a:extLst>
          </p:cNvPr>
          <p:cNvSpPr txBox="1"/>
          <p:nvPr/>
        </p:nvSpPr>
        <p:spPr>
          <a:xfrm>
            <a:off x="5597690" y="630212"/>
            <a:ext cx="1318494" cy="276999"/>
          </a:xfrm>
          <a:prstGeom prst="rect">
            <a:avLst/>
          </a:prstGeom>
          <a:noFill/>
        </p:spPr>
        <p:txBody>
          <a:bodyPr wrap="square" rtlCol="0">
            <a:spAutoFit/>
          </a:bodyPr>
          <a:lstStyle/>
          <a:p>
            <a:pPr algn="ctr"/>
            <a:r>
              <a:rPr lang="zh-CN" altLang="en-US" sz="1200" b="1">
                <a:solidFill>
                  <a:srgbClr val="FF0000"/>
                </a:solidFill>
              </a:rPr>
              <a:t>预测</a:t>
            </a:r>
            <a:r>
              <a:rPr lang="en-US" altLang="zh-CN" sz="1200" b="1">
                <a:solidFill>
                  <a:srgbClr val="FF0000"/>
                </a:solidFill>
              </a:rPr>
              <a:t>noise</a:t>
            </a:r>
            <a:r>
              <a:rPr lang="zh-CN" altLang="en-US" sz="1200" b="1">
                <a:solidFill>
                  <a:srgbClr val="FF0000"/>
                </a:solidFill>
              </a:rPr>
              <a:t>的结果</a:t>
            </a:r>
          </a:p>
        </p:txBody>
      </p:sp>
      <p:cxnSp>
        <p:nvCxnSpPr>
          <p:cNvPr id="10" name="直接箭头连接符 9">
            <a:extLst>
              <a:ext uri="{FF2B5EF4-FFF2-40B4-BE49-F238E27FC236}">
                <a16:creationId xmlns:a16="http://schemas.microsoft.com/office/drawing/2014/main" id="{325AA37C-50E4-D98F-1E3E-578574387B83}"/>
              </a:ext>
            </a:extLst>
          </p:cNvPr>
          <p:cNvCxnSpPr>
            <a:cxnSpLocks/>
            <a:endCxn id="20" idx="2"/>
          </p:cNvCxnSpPr>
          <p:nvPr/>
        </p:nvCxnSpPr>
        <p:spPr>
          <a:xfrm flipV="1">
            <a:off x="7711126" y="899804"/>
            <a:ext cx="1609671" cy="31625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620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FEDA01E-EC3F-FCF4-80BD-E2CCB11D5FC8}"/>
              </a:ext>
            </a:extLst>
          </p:cNvPr>
          <p:cNvPicPr>
            <a:picLocks noChangeAspect="1"/>
          </p:cNvPicPr>
          <p:nvPr/>
        </p:nvPicPr>
        <p:blipFill rotWithShape="1">
          <a:blip r:embed="rId2"/>
          <a:srcRect t="8676"/>
          <a:stretch/>
        </p:blipFill>
        <p:spPr>
          <a:xfrm>
            <a:off x="0" y="0"/>
            <a:ext cx="12192000" cy="3572354"/>
          </a:xfrm>
          <a:prstGeom prst="rect">
            <a:avLst/>
          </a:prstGeom>
        </p:spPr>
      </p:pic>
      <p:sp>
        <p:nvSpPr>
          <p:cNvPr id="5" name="文本框 4">
            <a:extLst>
              <a:ext uri="{FF2B5EF4-FFF2-40B4-BE49-F238E27FC236}">
                <a16:creationId xmlns:a16="http://schemas.microsoft.com/office/drawing/2014/main" id="{63F012B3-9729-C47E-8D51-493862D807DD}"/>
              </a:ext>
            </a:extLst>
          </p:cNvPr>
          <p:cNvSpPr txBox="1"/>
          <p:nvPr/>
        </p:nvSpPr>
        <p:spPr>
          <a:xfrm>
            <a:off x="134332" y="3670682"/>
            <a:ext cx="11715161" cy="1162819"/>
          </a:xfrm>
          <a:prstGeom prst="rect">
            <a:avLst/>
          </a:prstGeom>
          <a:noFill/>
        </p:spPr>
        <p:txBody>
          <a:bodyPr wrap="square">
            <a:spAutoFit/>
          </a:bodyPr>
          <a:lstStyle/>
          <a:p>
            <a:pPr>
              <a:lnSpc>
                <a:spcPct val="150000"/>
              </a:lnSpc>
            </a:pPr>
            <a:r>
              <a:rPr lang="zh-CN" altLang="en-US" sz="1600"/>
              <a:t>      为了解决数据同质性问题，研究者通过噪声消除过程对目标域中的原始因子进行增强。与仅从纯噪声中生成合成因子（这很难保证数据的保真性）不同，研究者采用了一种不同的方法，即编辑原始因子而不是完全生成新的因子。此外，由于因子固有的低信噪比特性，研究者设计了一个</a:t>
            </a:r>
            <a:r>
              <a:rPr lang="zh-CN" altLang="en-US" sz="1600" b="1">
                <a:solidFill>
                  <a:srgbClr val="FF0000"/>
                </a:solidFill>
              </a:rPr>
              <a:t>迁移学习框架</a:t>
            </a:r>
            <a:r>
              <a:rPr lang="zh-CN" altLang="en-US" sz="1600"/>
              <a:t>，以从更大、不同的领域中提取新的知识和信息，并将其提炼到编辑后的数据中。</a:t>
            </a:r>
          </a:p>
        </p:txBody>
      </p:sp>
      <p:sp>
        <p:nvSpPr>
          <p:cNvPr id="7" name="文本框 6">
            <a:extLst>
              <a:ext uri="{FF2B5EF4-FFF2-40B4-BE49-F238E27FC236}">
                <a16:creationId xmlns:a16="http://schemas.microsoft.com/office/drawing/2014/main" id="{53DD6255-EC7B-A629-5AE6-1EEE706C1FCD}"/>
              </a:ext>
            </a:extLst>
          </p:cNvPr>
          <p:cNvSpPr txBox="1"/>
          <p:nvPr/>
        </p:nvSpPr>
        <p:spPr>
          <a:xfrm>
            <a:off x="10814902" y="1416845"/>
            <a:ext cx="1204274" cy="369332"/>
          </a:xfrm>
          <a:prstGeom prst="rect">
            <a:avLst/>
          </a:prstGeom>
          <a:noFill/>
        </p:spPr>
        <p:txBody>
          <a:bodyPr wrap="square">
            <a:spAutoFit/>
          </a:bodyPr>
          <a:lstStyle/>
          <a:p>
            <a:pPr algn="ctr"/>
            <a:r>
              <a:rPr lang="zh-CN" altLang="en-US" sz="1800" b="1">
                <a:solidFill>
                  <a:srgbClr val="FF0000"/>
                </a:solidFill>
              </a:rPr>
              <a:t>迁移学习</a:t>
            </a:r>
            <a:endParaRPr lang="zh-CN" altLang="en-US"/>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956D23B-6A36-CD86-D4C1-789EAD2974AC}"/>
                  </a:ext>
                </a:extLst>
              </p:cNvPr>
              <p:cNvSpPr txBox="1"/>
              <p:nvPr/>
            </p:nvSpPr>
            <p:spPr>
              <a:xfrm>
                <a:off x="134332" y="4989199"/>
                <a:ext cx="11715161" cy="1352101"/>
              </a:xfrm>
              <a:prstGeom prst="rect">
                <a:avLst/>
              </a:prstGeom>
              <a:noFill/>
            </p:spPr>
            <p:txBody>
              <a:bodyPr wrap="square">
                <a:spAutoFit/>
              </a:bodyPr>
              <a:lstStyle>
                <a:defPPr>
                  <a:defRPr lang="zh-CN"/>
                </a:defPPr>
                <a:lvl1pPr>
                  <a:lnSpc>
                    <a:spcPct val="150000"/>
                  </a:lnSpc>
                  <a:defRPr sz="1600"/>
                </a:lvl1pPr>
              </a:lstStyle>
              <a:p>
                <a:r>
                  <a:rPr lang="zh-CN" altLang="en-US"/>
                  <a:t>       如上图</a:t>
                </a:r>
                <a:r>
                  <a:rPr lang="en-US" altLang="zh-CN"/>
                  <a:t>3</a:t>
                </a:r>
                <a:r>
                  <a:rPr lang="zh-CN" altLang="en-US"/>
                  <a:t>所示，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𝑇</m:t>
                        </m:r>
                      </m:e>
                      <m:sup>
                        <m:r>
                          <a:rPr lang="en-US" altLang="zh-CN" b="0" i="1" smtClean="0">
                            <a:latin typeface="Cambria Math" panose="02040503050406030204" pitchFamily="18" charset="0"/>
                          </a:rPr>
                          <m:t>′</m:t>
                        </m:r>
                      </m:sup>
                    </m:sSup>
                  </m:oMath>
                </a14:m>
                <a:r>
                  <a:rPr lang="zh-CN" altLang="en-US"/>
                  <a:t>可以控制知识提炼的强度：较大的</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m:t>
                        </m:r>
                      </m:sup>
                    </m:sSup>
                  </m:oMath>
                </a14:m>
                <a:r>
                  <a:rPr lang="zh-CN" altLang="en-US"/>
                  <a:t>使生成的数据更接近源域</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r>
                          <a:rPr lang="en-US" altLang="zh-CN" b="0" i="1" smtClean="0">
                            <a:latin typeface="Cambria Math" panose="02040503050406030204" pitchFamily="18" charset="0"/>
                          </a:rPr>
                          <m:t>𝑠</m:t>
                        </m:r>
                        <m:r>
                          <a:rPr lang="en-US" altLang="zh-CN" i="1">
                            <a:latin typeface="Cambria Math" panose="02040503050406030204" pitchFamily="18" charset="0"/>
                          </a:rPr>
                          <m:t>)</m:t>
                        </m:r>
                      </m:sup>
                    </m:sSubSup>
                  </m:oMath>
                </a14:m>
                <a:r>
                  <a:rPr lang="zh-CN" altLang="en-US"/>
                  <a:t>的特征分布，而较小的图片使生成的数据更接近目标域数据</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up>
                    </m:sSubSup>
                  </m:oMath>
                </a14:m>
                <a:r>
                  <a:rPr lang="zh-CN" altLang="en-US"/>
                  <a:t>。我们将</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𝑇</m:t>
                        </m:r>
                      </m:e>
                      <m:sup>
                        <m:r>
                          <a:rPr lang="en-US" altLang="zh-CN" i="1">
                            <a:latin typeface="Cambria Math" panose="02040503050406030204" pitchFamily="18" charset="0"/>
                          </a:rPr>
                          <m:t>′</m:t>
                        </m:r>
                      </m:sup>
                    </m:sSup>
                  </m:oMath>
                </a14:m>
                <a:r>
                  <a:rPr lang="zh-CN" altLang="en-US"/>
                  <a:t>称为</a:t>
                </a:r>
                <a:r>
                  <a:rPr lang="zh-CN" altLang="en-US" b="1"/>
                  <a:t>编辑步骤</a:t>
                </a:r>
                <a:r>
                  <a:rPr lang="zh-CN" altLang="en-US"/>
                  <a:t>，而通过这样做不仅提高了生成数据的保真性，还避免了从纯噪声中创建数据。最近的工作将这一技巧称为</a:t>
                </a:r>
                <a:r>
                  <a:rPr lang="zh-CN" altLang="en-US" b="1">
                    <a:solidFill>
                      <a:srgbClr val="FF0000"/>
                    </a:solidFill>
                  </a:rPr>
                  <a:t>“真实指导”</a:t>
                </a:r>
                <a:r>
                  <a:rPr lang="zh-CN" altLang="en-US"/>
                  <a:t>。</a:t>
                </a:r>
              </a:p>
            </p:txBody>
          </p:sp>
        </mc:Choice>
        <mc:Fallback>
          <p:sp>
            <p:nvSpPr>
              <p:cNvPr id="9" name="文本框 8">
                <a:extLst>
                  <a:ext uri="{FF2B5EF4-FFF2-40B4-BE49-F238E27FC236}">
                    <a16:creationId xmlns:a16="http://schemas.microsoft.com/office/drawing/2014/main" id="{4956D23B-6A36-CD86-D4C1-789EAD2974AC}"/>
                  </a:ext>
                </a:extLst>
              </p:cNvPr>
              <p:cNvSpPr txBox="1">
                <a:spLocks noRot="1" noChangeAspect="1" noMove="1" noResize="1" noEditPoints="1" noAdjustHandles="1" noChangeArrowheads="1" noChangeShapeType="1" noTextEdit="1"/>
              </p:cNvSpPr>
              <p:nvPr/>
            </p:nvSpPr>
            <p:spPr>
              <a:xfrm>
                <a:off x="134332" y="4989199"/>
                <a:ext cx="11715161" cy="1352101"/>
              </a:xfrm>
              <a:prstGeom prst="rect">
                <a:avLst/>
              </a:prstGeom>
              <a:blipFill>
                <a:blip r:embed="rId3"/>
                <a:stretch>
                  <a:fillRect l="-260" b="-49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1D1A6651-D3B3-5CFA-172D-65681695F084}"/>
                  </a:ext>
                </a:extLst>
              </p:cNvPr>
              <p:cNvSpPr txBox="1"/>
              <p:nvPr/>
            </p:nvSpPr>
            <p:spPr>
              <a:xfrm>
                <a:off x="4911365" y="6127666"/>
                <a:ext cx="6938129" cy="440249"/>
              </a:xfrm>
              <a:prstGeom prst="rect">
                <a:avLst/>
              </a:prstGeom>
              <a:noFill/>
            </p:spPr>
            <p:txBody>
              <a:bodyPr wrap="square" rtlCol="0">
                <a:spAutoFit/>
              </a:bodyPr>
              <a:lstStyle/>
              <a:p>
                <a:r>
                  <a:rPr lang="zh-CN" altLang="en-US" b="1">
                    <a:solidFill>
                      <a:srgbClr val="0070C0"/>
                    </a:solidFill>
                  </a:rPr>
                  <a:t>核心：</a:t>
                </a:r>
                <a:r>
                  <a:rPr lang="zh-CN" altLang="en-US" b="1">
                    <a:solidFill>
                      <a:srgbClr val="00B0F0"/>
                    </a:solidFill>
                  </a:rPr>
                  <a:t>通过基于</a:t>
                </a:r>
                <a:r>
                  <a:rPr lang="en-US" altLang="zh-CN" b="1">
                    <a:solidFill>
                      <a:srgbClr val="00B0F0"/>
                    </a:solidFill>
                  </a:rPr>
                  <a:t>DM</a:t>
                </a:r>
                <a:r>
                  <a:rPr lang="zh-CN" altLang="en-US" b="1">
                    <a:solidFill>
                      <a:srgbClr val="00B0F0"/>
                    </a:solidFill>
                  </a:rPr>
                  <a:t>框架的迁移学习来对目标数据</a:t>
                </a:r>
                <a14:m>
                  <m:oMath xmlns:m="http://schemas.openxmlformats.org/officeDocument/2006/math">
                    <m:sSubSup>
                      <m:sSubSupPr>
                        <m:ctrlPr>
                          <a:rPr lang="en-US" altLang="zh-CN" i="1" smtClean="0">
                            <a:solidFill>
                              <a:srgbClr val="00B0F0"/>
                            </a:solidFill>
                            <a:latin typeface="Cambria Math" panose="02040503050406030204" pitchFamily="18" charset="0"/>
                          </a:rPr>
                        </m:ctrlPr>
                      </m:sSubSupPr>
                      <m:e>
                        <m:r>
                          <a:rPr lang="en-US" altLang="zh-CN" b="0" i="1" smtClean="0">
                            <a:solidFill>
                              <a:srgbClr val="00B0F0"/>
                            </a:solidFill>
                            <a:latin typeface="Cambria Math" panose="02040503050406030204" pitchFamily="18" charset="0"/>
                          </a:rPr>
                          <m:t>𝑥</m:t>
                        </m:r>
                      </m:e>
                      <m:sub>
                        <m:r>
                          <a:rPr lang="en-US" altLang="zh-CN" b="0" i="1" smtClean="0">
                            <a:solidFill>
                              <a:srgbClr val="00B0F0"/>
                            </a:solidFill>
                            <a:latin typeface="Cambria Math" panose="02040503050406030204" pitchFamily="18" charset="0"/>
                          </a:rPr>
                          <m:t>0</m:t>
                        </m:r>
                      </m:sub>
                      <m:sup>
                        <m:r>
                          <a:rPr lang="en-US" altLang="zh-CN" b="0" i="1" smtClean="0">
                            <a:solidFill>
                              <a:srgbClr val="00B0F0"/>
                            </a:solidFill>
                            <a:latin typeface="Cambria Math" panose="02040503050406030204" pitchFamily="18" charset="0"/>
                          </a:rPr>
                          <m:t>(</m:t>
                        </m:r>
                        <m:r>
                          <a:rPr lang="en-US" altLang="zh-CN" b="0" i="1" smtClean="0">
                            <a:solidFill>
                              <a:srgbClr val="00B0F0"/>
                            </a:solidFill>
                            <a:latin typeface="Cambria Math" panose="02040503050406030204" pitchFamily="18" charset="0"/>
                          </a:rPr>
                          <m:t>𝑡</m:t>
                        </m:r>
                        <m:r>
                          <a:rPr lang="en-US" altLang="zh-CN" b="0" i="1" smtClean="0">
                            <a:solidFill>
                              <a:srgbClr val="00B0F0"/>
                            </a:solidFill>
                            <a:latin typeface="Cambria Math" panose="02040503050406030204" pitchFamily="18" charset="0"/>
                          </a:rPr>
                          <m:t>)</m:t>
                        </m:r>
                      </m:sup>
                    </m:sSubSup>
                  </m:oMath>
                </a14:m>
                <a:r>
                  <a:rPr lang="zh-CN" altLang="en-US" b="1">
                    <a:solidFill>
                      <a:srgbClr val="00B0F0"/>
                    </a:solidFill>
                  </a:rPr>
                  <a:t>进行数据增强</a:t>
                </a:r>
              </a:p>
            </p:txBody>
          </p:sp>
        </mc:Choice>
        <mc:Fallback>
          <p:sp>
            <p:nvSpPr>
              <p:cNvPr id="10" name="文本框 9">
                <a:extLst>
                  <a:ext uri="{FF2B5EF4-FFF2-40B4-BE49-F238E27FC236}">
                    <a16:creationId xmlns:a16="http://schemas.microsoft.com/office/drawing/2014/main" id="{1D1A6651-D3B3-5CFA-172D-65681695F084}"/>
                  </a:ext>
                </a:extLst>
              </p:cNvPr>
              <p:cNvSpPr txBox="1">
                <a:spLocks noRot="1" noChangeAspect="1" noMove="1" noResize="1" noEditPoints="1" noAdjustHandles="1" noChangeArrowheads="1" noChangeShapeType="1" noTextEdit="1"/>
              </p:cNvSpPr>
              <p:nvPr/>
            </p:nvSpPr>
            <p:spPr>
              <a:xfrm>
                <a:off x="4911365" y="6127666"/>
                <a:ext cx="6938129" cy="440249"/>
              </a:xfrm>
              <a:prstGeom prst="rect">
                <a:avLst/>
              </a:prstGeom>
              <a:blipFill>
                <a:blip r:embed="rId4"/>
                <a:stretch>
                  <a:fillRect l="-791" b="-19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452857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407</Words>
  <Application>Microsoft Office PowerPoint</Application>
  <PresentationFormat>宽屏</PresentationFormat>
  <Paragraphs>20</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等线</vt:lpstr>
      <vt:lpstr>等线 Light</vt:lpstr>
      <vt:lpstr>Arial</vt:lpstr>
      <vt:lpstr>Cambria Math</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佳辉 宋</dc:creator>
  <cp:lastModifiedBy>佳辉 宋</cp:lastModifiedBy>
  <cp:revision>2</cp:revision>
  <dcterms:created xsi:type="dcterms:W3CDTF">2024-03-20T10:33:50Z</dcterms:created>
  <dcterms:modified xsi:type="dcterms:W3CDTF">2024-03-20T14:47:16Z</dcterms:modified>
</cp:coreProperties>
</file>