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4" autoAdjust="0"/>
  </p:normalViewPr>
  <p:slideViewPr>
    <p:cSldViewPr snapToGrid="0">
      <p:cViewPr>
        <p:scale>
          <a:sx n="75" d="100"/>
          <a:sy n="75" d="100"/>
        </p:scale>
        <p:origin x="94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7D760-AB38-FF4A-81F0-406024B56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087E0C-DC7C-86CA-4BFD-5A9797C8C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43A5D-17C7-D0DB-67AF-2DC2DC88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C1BC3-66BE-6096-9F9B-95BD960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4162E-FEE4-3CF6-86AB-7C5DF736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09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58A9A-0613-6AFF-D9DA-ED879664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E57188-2DE4-54F6-23D4-9F54AB481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68A88-8E01-623C-EBDA-7FA011C9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69654-D6B4-F306-586A-3E52C6E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D6075-8F72-3AB5-D022-AF74299B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9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EEE2B5-C671-5BF8-42B2-C1189E66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91994-31DC-6194-53CB-0B2422FD3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08FC4-3AB5-78BD-1FCE-8462F634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C0885-85F8-A0D9-4712-3C6AD3C4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0B0A0-4F4A-D936-699F-3178DC8F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8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26386-9F6C-5D16-243C-4980031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62F58-C78A-812F-004D-64EAAE82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718E2-0D0D-0705-E886-D2E695B3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459B6-FE2E-C863-B34C-89A56534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2B00F-8459-1942-C9AC-B040874B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3231E-E6AE-08D1-6BA6-A8E6CBA8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38A1B0-8686-257C-8DFD-53D99B1D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67D7C-115A-E066-9CA7-970EEE93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B9C3F-668C-F135-7E8E-96F217FF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04DEC-E34A-026D-4567-88C1BE16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0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B517-FA60-C08E-85BA-7F8579DF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F3DEF-7D04-CECB-1106-B93FD7606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FFC4E-1E0F-86C0-BCE3-F144812A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27312-97D5-99A3-4F7F-23F324AC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49772-8723-A5E8-05B3-8EC58ECD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81C51-9C27-B775-5D2C-5A051B2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4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0A142-3386-9BFB-2087-93D22451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3F0AF-2E58-41FD-6F1D-F297AF30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123C2-A573-964A-8F3E-F7B6E68AB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6CAD64-9510-7097-8235-09236BCA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D63290-DA50-60A1-0EFF-8A6935090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5212F4-4DB8-05A0-2EE5-787C5E47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4697C8-2295-6E99-1EA5-86CFB780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54C45-AB25-ED6A-83CC-9A41625B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E8324-FF4B-311B-01DD-494445D1C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9A1C92-473F-C904-6800-0822451D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29A1E7-DFF7-1982-DD4C-5F71E39E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1147A-DBF6-86F0-5913-6499153D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2B3865-7580-688A-2307-C83CAF98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72893B-D8F6-331F-A16B-03E6A6BD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614F9-CF60-8683-84E0-A0297863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E4CDF-E775-8A5B-3A93-35380BCB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1CBE8-8BC1-1B61-F276-2F368FB7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7D185-77A4-9652-598D-8C0569EBB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A4B-E900-ABDA-717E-86263831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962360-EB5A-F01A-7833-108E683F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77562-0676-15E3-F53C-A042955D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8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58E7B-AED5-7C2B-3562-678A19F0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B410D6-A455-AEE1-CBD6-8C4C3A037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9E0E0C-991C-6F89-7214-65E9B61DB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FABCF-D55E-587A-F1B2-B68C89CF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B5440-A026-2A47-1076-8EBAFE5D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A94FA-C9D8-599D-2EE8-9F08CD7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89008E-E738-2582-5DA8-C5DEB488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D58B2-CAA8-9E0C-0299-9FE8E496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E763F-2BA8-1EA7-6094-A289466D6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5DF1-08F7-4F18-9DC4-7DB6D163AD8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96265-0310-C654-03B1-80519A5D2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7390F-1D7E-4DBD-D979-2501CA0E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6B58-FD42-4149-B752-F0B125A11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BE0EB-CBA0-D60C-BB22-53A18DE2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20" y="84841"/>
            <a:ext cx="6576643" cy="2678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8E2EC0-F95B-06D9-E035-BA2B0EEA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45" y="3024503"/>
            <a:ext cx="7667974" cy="3449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5A68BD5-3EE7-966A-DAE3-3D638C8B24E7}"/>
              </a:ext>
            </a:extLst>
          </p:cNvPr>
          <p:cNvSpPr txBox="1"/>
          <p:nvPr/>
        </p:nvSpPr>
        <p:spPr>
          <a:xfrm>
            <a:off x="78680" y="958940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应用于语音合成领域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A9161-4271-E062-1424-2155C27FCB59}"/>
              </a:ext>
            </a:extLst>
          </p:cNvPr>
          <p:cNvSpPr txBox="1"/>
          <p:nvPr/>
        </p:nvSpPr>
        <p:spPr>
          <a:xfrm>
            <a:off x="234222" y="232138"/>
            <a:ext cx="198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</a:rPr>
              <a:t>WaveNet</a:t>
            </a:r>
            <a:endParaRPr lang="zh-CN" altLang="en-US" sz="3200" b="1" i="1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8FCBD-2C5A-AF71-16AF-9A84572A9424}"/>
              </a:ext>
            </a:extLst>
          </p:cNvPr>
          <p:cNvSpPr txBox="1"/>
          <p:nvPr/>
        </p:nvSpPr>
        <p:spPr>
          <a:xfrm>
            <a:off x="10107890" y="1774062"/>
            <a:ext cx="114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因果卷积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FB1A73-7DC7-0D74-1DEF-200289A4DF6B}"/>
              </a:ext>
            </a:extLst>
          </p:cNvPr>
          <p:cNvSpPr txBox="1"/>
          <p:nvPr/>
        </p:nvSpPr>
        <p:spPr>
          <a:xfrm>
            <a:off x="9561968" y="5450564"/>
            <a:ext cx="22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带扩张的因果卷积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8C38A5-355C-9B28-F5F0-7AF95721EEF0}"/>
              </a:ext>
            </a:extLst>
          </p:cNvPr>
          <p:cNvSpPr txBox="1"/>
          <p:nvPr/>
        </p:nvSpPr>
        <p:spPr>
          <a:xfrm>
            <a:off x="8970904" y="1774062"/>
            <a:ext cx="144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首次提出：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2E7E15-787F-28AE-53DD-5DF94CCDA416}"/>
              </a:ext>
            </a:extLst>
          </p:cNvPr>
          <p:cNvSpPr txBox="1"/>
          <p:nvPr/>
        </p:nvSpPr>
        <p:spPr>
          <a:xfrm>
            <a:off x="0" y="1347937"/>
            <a:ext cx="9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2016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9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C2655E-0C90-7B0A-CE15-198039E5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60" y="3176307"/>
            <a:ext cx="7024348" cy="3566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46876-A88D-A2C5-ACEA-01C8F622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5" y="4237329"/>
            <a:ext cx="2111604" cy="382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E227D2-5023-7C59-AA05-B1AF6FAF8383}"/>
                  </a:ext>
                </a:extLst>
              </p:cNvPr>
              <p:cNvSpPr txBox="1"/>
              <p:nvPr/>
            </p:nvSpPr>
            <p:spPr>
              <a:xfrm>
                <a:off x="187156" y="4620097"/>
                <a:ext cx="2111604" cy="1029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rgbClr val="FF0000"/>
                    </a:solidFill>
                  </a:rPr>
                  <a:t>       残差连接</a:t>
                </a:r>
                <a:r>
                  <a:rPr lang="zh-CN" altLang="en-US" sz="1400" b="1"/>
                  <a:t>，但有时可能需要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/>
                  <a:t>卷积来对齐</a:t>
                </a:r>
                <a:r>
                  <a:rPr lang="en-US" altLang="zh-CN" sz="1400" b="1"/>
                  <a:t>TCN</a:t>
                </a:r>
                <a:r>
                  <a:rPr lang="zh-CN" altLang="en-US" sz="1400" b="1"/>
                  <a:t>的通道数。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E227D2-5023-7C59-AA05-B1AF6FAF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6" y="4620097"/>
                <a:ext cx="2111604" cy="1029000"/>
              </a:xfrm>
              <a:prstGeom prst="rect">
                <a:avLst/>
              </a:prstGeom>
              <a:blipFill>
                <a:blip r:embed="rId4"/>
                <a:stretch>
                  <a:fillRect l="-867" b="-4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B6942D7-DB13-B5F1-BADF-5613CABDB7C3}"/>
              </a:ext>
            </a:extLst>
          </p:cNvPr>
          <p:cNvSpPr txBox="1"/>
          <p:nvPr/>
        </p:nvSpPr>
        <p:spPr>
          <a:xfrm>
            <a:off x="1381316" y="1588342"/>
            <a:ext cx="223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因果卷积</a:t>
            </a:r>
            <a:r>
              <a:rPr lang="en-US" altLang="zh-CN" b="1">
                <a:solidFill>
                  <a:srgbClr val="FF0000"/>
                </a:solidFill>
              </a:rPr>
              <a:t>+</a:t>
            </a:r>
            <a:r>
              <a:rPr lang="zh-CN" altLang="en-US" b="1">
                <a:solidFill>
                  <a:srgbClr val="FF0000"/>
                </a:solidFill>
              </a:rPr>
              <a:t>扩张卷积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B88D68-EFDF-F9F7-CA5B-7F3084606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72" y="1990428"/>
            <a:ext cx="3467400" cy="6629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F4EACD-18FD-02A6-EEDC-C969FBFC5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78" y="572714"/>
            <a:ext cx="3345470" cy="434378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6FE42C97-03DA-A1E8-7518-438486ABC7CA}"/>
              </a:ext>
            </a:extLst>
          </p:cNvPr>
          <p:cNvSpPr/>
          <p:nvPr/>
        </p:nvSpPr>
        <p:spPr>
          <a:xfrm>
            <a:off x="2501094" y="1065460"/>
            <a:ext cx="273378" cy="381662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60B5B9-44A9-ED38-A559-96A6C1D18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648" y="191052"/>
            <a:ext cx="4256573" cy="2863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CA49C3E-3B97-A5D7-F80F-F8E091FF6B5B}"/>
              </a:ext>
            </a:extLst>
          </p:cNvPr>
          <p:cNvSpPr txBox="1"/>
          <p:nvPr/>
        </p:nvSpPr>
        <p:spPr>
          <a:xfrm>
            <a:off x="9153428" y="44307"/>
            <a:ext cx="198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</a:rPr>
              <a:t>TCN </a:t>
            </a:r>
            <a:r>
              <a:rPr lang="zh-CN" altLang="en-US" sz="3200" b="1" i="1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E8B7FE-1C6E-C48F-27F3-671707DE106C}"/>
              </a:ext>
            </a:extLst>
          </p:cNvPr>
          <p:cNvSpPr txBox="1"/>
          <p:nvPr/>
        </p:nvSpPr>
        <p:spPr>
          <a:xfrm>
            <a:off x="8762554" y="572714"/>
            <a:ext cx="30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应用于时序数据预测领域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2AA8F2-DD9E-46B2-8229-12137FAEE055}"/>
              </a:ext>
            </a:extLst>
          </p:cNvPr>
          <p:cNvSpPr txBox="1"/>
          <p:nvPr/>
        </p:nvSpPr>
        <p:spPr>
          <a:xfrm>
            <a:off x="8123320" y="859244"/>
            <a:ext cx="3731502" cy="2270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i="0">
                <a:solidFill>
                  <a:srgbClr val="FF0000"/>
                </a:solidFill>
                <a:effectLst/>
                <a:latin typeface="-apple-system"/>
              </a:rPr>
              <a:t>TCN</a:t>
            </a:r>
            <a:r>
              <a:rPr lang="zh-CN" altLang="en-US" sz="1600" b="1" i="0">
                <a:solidFill>
                  <a:srgbClr val="FF0000"/>
                </a:solidFill>
                <a:effectLst/>
                <a:latin typeface="-apple-system"/>
              </a:rPr>
              <a:t>模型的优点：</a:t>
            </a:r>
            <a:endParaRPr lang="en-US" altLang="zh-CN" sz="1600" b="1" i="0">
              <a:solidFill>
                <a:srgbClr val="FF0000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并行性（</a:t>
            </a:r>
            <a:r>
              <a:rPr lang="en-US" altLang="zh-CN" sz="1600" b="1" i="0">
                <a:solidFill>
                  <a:srgbClr val="333333"/>
                </a:solidFill>
                <a:effectLst/>
                <a:latin typeface="-apple-system"/>
              </a:rPr>
              <a:t>Parallelism</a:t>
            </a: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）；</a:t>
            </a:r>
            <a:endParaRPr lang="en-US" altLang="zh-CN" sz="1600" b="1" i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灵活的感受野大小；</a:t>
            </a:r>
            <a:endParaRPr lang="en-US" altLang="zh-CN" sz="1600" b="1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稳定的梯度（</a:t>
            </a:r>
            <a:r>
              <a:rPr lang="en-US" altLang="zh-CN" sz="1600" b="1" i="0">
                <a:solidFill>
                  <a:srgbClr val="333333"/>
                </a:solidFill>
                <a:effectLst/>
                <a:latin typeface="-apple-system"/>
              </a:rPr>
              <a:t>Stable gradients</a:t>
            </a: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）；</a:t>
            </a:r>
            <a:endParaRPr lang="en-US" altLang="zh-CN" sz="1600" b="1" i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训练时内存要求低；</a:t>
            </a:r>
            <a:endParaRPr lang="en-US" altLang="zh-CN" sz="1600" b="1">
              <a:solidFill>
                <a:srgbClr val="333333"/>
              </a:solidFill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>
                <a:solidFill>
                  <a:srgbClr val="333333"/>
                </a:solidFill>
                <a:effectLst/>
                <a:latin typeface="-apple-system"/>
              </a:rPr>
              <a:t>可变长度输入</a:t>
            </a:r>
            <a:r>
              <a:rPr lang="zh-CN" altLang="en-US" sz="1600" b="0" i="0">
                <a:solidFill>
                  <a:srgbClr val="333333"/>
                </a:solidFill>
                <a:effectLst/>
                <a:latin typeface="-apple-system"/>
              </a:rPr>
              <a:t>。</a:t>
            </a:r>
            <a:endParaRPr lang="zh-CN" altLang="en-US" sz="16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85345D-2E9A-3545-B4C3-A0CB7F7CB7BC}"/>
              </a:ext>
            </a:extLst>
          </p:cNvPr>
          <p:cNvSpPr txBox="1"/>
          <p:nvPr/>
        </p:nvSpPr>
        <p:spPr>
          <a:xfrm>
            <a:off x="11197291" y="336694"/>
            <a:ext cx="9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2018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75BB392-8757-4A5A-6FCF-17DDF90563D1}"/>
              </a:ext>
            </a:extLst>
          </p:cNvPr>
          <p:cNvSpPr txBox="1"/>
          <p:nvPr/>
        </p:nvSpPr>
        <p:spPr>
          <a:xfrm>
            <a:off x="8822040" y="155881"/>
            <a:ext cx="198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</a:rPr>
              <a:t>TrellisNet</a:t>
            </a:r>
            <a:endParaRPr lang="zh-CN" altLang="en-US" sz="3200" b="1" i="1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F2AE4B-24CF-1EF3-DDD3-88C08AFE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94780"/>
            <a:ext cx="7560297" cy="31210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83DA65-88E5-ACD7-7BB0-1A8B8F8D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42122"/>
            <a:ext cx="7560297" cy="31569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DD2D9F-2008-5042-3677-C1B3A03BB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91" y="1471399"/>
            <a:ext cx="3331354" cy="368895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B4DB03-FC88-53E0-4B7F-D2EBDA1D8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296" y="5650670"/>
            <a:ext cx="4631704" cy="9106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5CC7FB-4970-E3B8-C82C-0D92E615CE93}"/>
              </a:ext>
            </a:extLst>
          </p:cNvPr>
          <p:cNvCxnSpPr>
            <a:cxnSpLocks/>
          </p:cNvCxnSpPr>
          <p:nvPr/>
        </p:nvCxnSpPr>
        <p:spPr>
          <a:xfrm>
            <a:off x="7560295" y="0"/>
            <a:ext cx="0" cy="685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140626A-4CC0-0BF7-8C78-2B2A6555881F}"/>
              </a:ext>
            </a:extLst>
          </p:cNvPr>
          <p:cNvSpPr txBox="1"/>
          <p:nvPr/>
        </p:nvSpPr>
        <p:spPr>
          <a:xfrm>
            <a:off x="8095570" y="1063326"/>
            <a:ext cx="3561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zh-CN" altLang="en-US" b="1"/>
              <a:t>改进版：带门控的</a:t>
            </a:r>
            <a:r>
              <a:rPr lang="en-US" altLang="zh-CN" b="1"/>
              <a:t>TrellisNet</a:t>
            </a:r>
            <a:r>
              <a:rPr lang="zh-CN" altLang="en-US" b="1"/>
              <a:t>结构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40BD00-4538-0AC0-7650-427C826BB5FC}"/>
              </a:ext>
            </a:extLst>
          </p:cNvPr>
          <p:cNvSpPr txBox="1"/>
          <p:nvPr/>
        </p:nvSpPr>
        <p:spPr>
          <a:xfrm>
            <a:off x="196645" y="302501"/>
            <a:ext cx="110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基本结构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337C73-8936-BECB-6FD2-386E2D47FE10}"/>
              </a:ext>
            </a:extLst>
          </p:cNvPr>
          <p:cNvSpPr txBox="1"/>
          <p:nvPr/>
        </p:nvSpPr>
        <p:spPr>
          <a:xfrm>
            <a:off x="2614270" y="2960057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整体框架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6A574E3F-D04F-69FD-DA97-0788D6D3C621}"/>
              </a:ext>
            </a:extLst>
          </p:cNvPr>
          <p:cNvSpPr/>
          <p:nvPr/>
        </p:nvSpPr>
        <p:spPr>
          <a:xfrm>
            <a:off x="10695304" y="5262392"/>
            <a:ext cx="231584" cy="2484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1FB382-AF0A-BB80-B01C-832B4AF72D5B}"/>
              </a:ext>
            </a:extLst>
          </p:cNvPr>
          <p:cNvSpPr txBox="1"/>
          <p:nvPr/>
        </p:nvSpPr>
        <p:spPr>
          <a:xfrm>
            <a:off x="10811096" y="581985"/>
            <a:ext cx="9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2019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4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A3C18CB-708B-8F4B-3E99-CE80DC46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4" y="2354411"/>
            <a:ext cx="5305951" cy="45035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315E06F-B197-0BA7-FDC1-96F751985069}"/>
              </a:ext>
            </a:extLst>
          </p:cNvPr>
          <p:cNvSpPr txBox="1"/>
          <p:nvPr/>
        </p:nvSpPr>
        <p:spPr>
          <a:xfrm>
            <a:off x="0" y="3300060"/>
            <a:ext cx="152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TCAN</a:t>
            </a:r>
            <a:endParaRPr lang="zh-CN" altLang="en-US" sz="3200" b="1" i="1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FB762C-9996-4F84-76E3-1D22B114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58"/>
            <a:ext cx="3795252" cy="3169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1A6998-DE9D-BEB8-6E99-9CEF3C900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913" y="3429000"/>
            <a:ext cx="4959196" cy="33037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CE94487-5521-FEB9-2611-998174D8A8DA}"/>
              </a:ext>
            </a:extLst>
          </p:cNvPr>
          <p:cNvSpPr/>
          <p:nvPr/>
        </p:nvSpPr>
        <p:spPr>
          <a:xfrm>
            <a:off x="2576052" y="5132439"/>
            <a:ext cx="1622322" cy="501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D7B1DBE-A961-8B7A-7FE3-E8E41C7B6FCD}"/>
              </a:ext>
            </a:extLst>
          </p:cNvPr>
          <p:cNvSpPr/>
          <p:nvPr/>
        </p:nvSpPr>
        <p:spPr>
          <a:xfrm>
            <a:off x="4302212" y="5547851"/>
            <a:ext cx="2590543" cy="17206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1FB7AB-1CA3-DD07-EC90-F9255FDDA520}"/>
              </a:ext>
            </a:extLst>
          </p:cNvPr>
          <p:cNvSpPr txBox="1"/>
          <p:nvPr/>
        </p:nvSpPr>
        <p:spPr>
          <a:xfrm>
            <a:off x="3254564" y="95758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整体框架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760476C-2E8B-5AEC-49C6-B44DCFFBDB34}"/>
              </a:ext>
            </a:extLst>
          </p:cNvPr>
          <p:cNvSpPr/>
          <p:nvPr/>
        </p:nvSpPr>
        <p:spPr>
          <a:xfrm rot="4425212">
            <a:off x="2987766" y="3033948"/>
            <a:ext cx="1798077" cy="16569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AE0950-504C-A561-E60F-F77C288CC91A}"/>
              </a:ext>
            </a:extLst>
          </p:cNvPr>
          <p:cNvSpPr/>
          <p:nvPr/>
        </p:nvSpPr>
        <p:spPr>
          <a:xfrm>
            <a:off x="5014623" y="5132439"/>
            <a:ext cx="1553325" cy="4154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B1B55F-2B05-3041-41B4-8B4A2CB91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910" y="68532"/>
            <a:ext cx="3238781" cy="304826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箭头: 下 16">
            <a:extLst>
              <a:ext uri="{FF2B5EF4-FFF2-40B4-BE49-F238E27FC236}">
                <a16:creationId xmlns:a16="http://schemas.microsoft.com/office/drawing/2014/main" id="{FEA3B074-5CAB-C568-5C7D-A431BF29F8F9}"/>
              </a:ext>
            </a:extLst>
          </p:cNvPr>
          <p:cNvSpPr/>
          <p:nvPr/>
        </p:nvSpPr>
        <p:spPr>
          <a:xfrm rot="10800000">
            <a:off x="6285299" y="3206805"/>
            <a:ext cx="235974" cy="1835624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5758FC-3046-DCA9-EB50-1A2397FFA96A}"/>
              </a:ext>
            </a:extLst>
          </p:cNvPr>
          <p:cNvSpPr txBox="1"/>
          <p:nvPr/>
        </p:nvSpPr>
        <p:spPr>
          <a:xfrm>
            <a:off x="3687183" y="1271251"/>
            <a:ext cx="87507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/>
              <a:t>时序卷积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208408-DCE5-7885-6CD1-71667F6CDF84}"/>
              </a:ext>
            </a:extLst>
          </p:cNvPr>
          <p:cNvSpPr txBox="1"/>
          <p:nvPr/>
        </p:nvSpPr>
        <p:spPr>
          <a:xfrm>
            <a:off x="1828801" y="6440045"/>
            <a:ext cx="1200762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注意力模块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24D8F4F-5DB0-E928-F5AF-92E936A7B5F8}"/>
              </a:ext>
            </a:extLst>
          </p:cNvPr>
          <p:cNvCxnSpPr/>
          <p:nvPr/>
        </p:nvCxnSpPr>
        <p:spPr>
          <a:xfrm flipH="1">
            <a:off x="2300410" y="5680501"/>
            <a:ext cx="344129" cy="717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2FE8078-DD18-053B-F109-0CC5160D438F}"/>
              </a:ext>
            </a:extLst>
          </p:cNvPr>
          <p:cNvSpPr txBox="1"/>
          <p:nvPr/>
        </p:nvSpPr>
        <p:spPr>
          <a:xfrm>
            <a:off x="5367186" y="5807568"/>
            <a:ext cx="120076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B050"/>
                </a:solidFill>
              </a:rPr>
              <a:t>增强型残差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B2B0F2D-E5B7-54EA-B356-291D4FFA7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6564" y="2683564"/>
            <a:ext cx="1500615" cy="52324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5EB369F-5C6A-EDD3-9027-F6EEE1010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564" y="2138033"/>
            <a:ext cx="1874545" cy="5467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9DD331E-AE87-4FA0-43AB-D89F558959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564" y="1529700"/>
            <a:ext cx="1707511" cy="724821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C014898-2BBC-AD48-D4B5-DB962E284B9A}"/>
              </a:ext>
            </a:extLst>
          </p:cNvPr>
          <p:cNvSpPr/>
          <p:nvPr/>
        </p:nvSpPr>
        <p:spPr>
          <a:xfrm>
            <a:off x="10016564" y="1529700"/>
            <a:ext cx="1874545" cy="1677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A98DD3B-34B5-007C-B97A-9B57E4AD7F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305" y="62380"/>
            <a:ext cx="3139564" cy="945291"/>
          </a:xfrm>
          <a:prstGeom prst="rect">
            <a:avLst/>
          </a:prstGeom>
          <a:ln>
            <a:solidFill>
              <a:srgbClr val="00B05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E10BC48-4E2F-5CE0-A0DA-7C6CA59328E8}"/>
                  </a:ext>
                </a:extLst>
              </p:cNvPr>
              <p:cNvSpPr txBox="1"/>
              <p:nvPr/>
            </p:nvSpPr>
            <p:spPr>
              <a:xfrm>
                <a:off x="7017844" y="920496"/>
                <a:ext cx="448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E10BC48-4E2F-5CE0-A0DA-7C6CA5932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844" y="920496"/>
                <a:ext cx="44891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9EB78398-67B1-A6F2-A0DD-E8F2783750F6}"/>
              </a:ext>
            </a:extLst>
          </p:cNvPr>
          <p:cNvSpPr txBox="1"/>
          <p:nvPr/>
        </p:nvSpPr>
        <p:spPr>
          <a:xfrm>
            <a:off x="176121" y="3887048"/>
            <a:ext cx="2980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基于注意力机制的</a:t>
            </a:r>
            <a:r>
              <a:rPr lang="en-US" altLang="zh-CN" b="1" i="1">
                <a:solidFill>
                  <a:srgbClr val="FF0000"/>
                </a:solidFill>
              </a:rPr>
              <a:t>TCN</a:t>
            </a:r>
            <a:r>
              <a:rPr lang="zh-CN" altLang="en-US" b="1">
                <a:solidFill>
                  <a:srgbClr val="FF0000"/>
                </a:solidFill>
              </a:rPr>
              <a:t>模型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ACA98E-EA61-2D71-321B-C248EBEB67D5}"/>
              </a:ext>
            </a:extLst>
          </p:cNvPr>
          <p:cNvSpPr txBox="1"/>
          <p:nvPr/>
        </p:nvSpPr>
        <p:spPr>
          <a:xfrm>
            <a:off x="701729" y="4256380"/>
            <a:ext cx="96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2">
                    <a:lumMod val="75000"/>
                  </a:schemeClr>
                </a:solidFill>
              </a:rPr>
              <a:t>2020</a:t>
            </a:r>
            <a:endParaRPr lang="zh-CN" altLang="en-US" b="1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9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114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佳辉 宋</dc:creator>
  <cp:lastModifiedBy>佳辉 宋</cp:lastModifiedBy>
  <cp:revision>3</cp:revision>
  <dcterms:created xsi:type="dcterms:W3CDTF">2024-03-09T01:11:18Z</dcterms:created>
  <dcterms:modified xsi:type="dcterms:W3CDTF">2024-03-10T09:14:10Z</dcterms:modified>
</cp:coreProperties>
</file>