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7ED21-22C3-68B2-F2BF-13065AAB5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1A308D-5C22-72F1-F071-A67CC092B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2FB4A7-A6F8-63E2-8E1C-8EEA5229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359F7-3D32-401A-9FEC-1DA5DD30F94E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73F7AA-1C52-4F7D-43DC-D8076D81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D614CC-B488-9D68-D593-687FB671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87AD-3BF8-4797-9AD4-BF802521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01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4C63E-32A4-03D1-790F-6AD32A6F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F011F0-FB28-2EA5-0692-F6E5303B6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B7E316-909E-74DC-BC88-C855D3EEC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359F7-3D32-401A-9FEC-1DA5DD30F94E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B073B4-7060-B57A-047A-092AFFF0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BE0410-ACC7-D3A0-C5AB-5FA171CE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87AD-3BF8-4797-9AD4-BF802521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93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116F56-DF07-7823-3373-93800E66A3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2C379C-6550-DE2D-1921-9E73D2989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E114FF-F167-C797-C966-7988B2AD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359F7-3D32-401A-9FEC-1DA5DD30F94E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49E51-A5DB-A46C-FE6F-4FBC7657B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40F139-0D42-F890-9010-20868B712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87AD-3BF8-4797-9AD4-BF802521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388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17050-DC71-EDED-4F86-242D8A5A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7CCDCE-6D25-A91B-781B-C3A750B4C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36818-C285-22A9-A649-500DA5D7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359F7-3D32-401A-9FEC-1DA5DD30F94E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666AA1-BEC3-D1BB-9895-7826CD622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D384CC-B315-44E5-319A-5AB9B78C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87AD-3BF8-4797-9AD4-BF802521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4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CEFE9-57DC-4D3C-1A34-876F0549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68DAD8-C7E9-C664-085E-B259FFCC1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59DC56-EC67-560C-8BF6-1C59E9AFD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359F7-3D32-401A-9FEC-1DA5DD30F94E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ED4137-380B-CBA1-1D48-B263AE231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379827-1933-EA6B-2742-81231DD84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87AD-3BF8-4797-9AD4-BF802521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A0CD4-3097-2ABB-9B85-46CFD1A3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4B6257-A4FC-0CC2-9488-0976B7216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04DA3D-7B9A-1D36-FFC0-64EC03DC9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DA2532-29FD-FEE0-F210-36D4CF20B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359F7-3D32-401A-9FEC-1DA5DD30F94E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EC667F-9950-22AC-7D30-F04EAA464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7C4D94-AC04-811C-23B1-0EDBFB63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87AD-3BF8-4797-9AD4-BF802521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17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62C60-40DA-6E94-8889-A9F053B6E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D5D68D-5CCE-2FF3-F5A2-9562FE956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C6F122-8CDB-1CC3-C4EB-747F080E9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E2A0A6-C635-832D-FF20-424852277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9CE34C-7CCA-4354-32A8-42D9DAAC7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1B3578-129D-67A8-94AC-CA93BAEA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359F7-3D32-401A-9FEC-1DA5DD30F94E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C8694C-6125-32CA-7730-22D900E2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6DF5AD-9B61-6604-C017-6FF60E1FE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87AD-3BF8-4797-9AD4-BF802521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90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E363A-E2CC-0842-B6DF-3EB919E6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DEB91F-D569-8331-4348-7625C719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359F7-3D32-401A-9FEC-1DA5DD30F94E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43AEA8-77E3-C480-DFD9-66B12DC5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6C961D-47EA-CCFD-4962-AEC2DD876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87AD-3BF8-4797-9AD4-BF802521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02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3CFFE1-8BC9-7DE8-435E-62F7E5FAE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359F7-3D32-401A-9FEC-1DA5DD30F94E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489CA6-D873-D384-0EA2-A36391BB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B1DC6B-B5D4-EA19-864C-7A9C98F6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87AD-3BF8-4797-9AD4-BF802521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95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5C6D1-216E-DC8F-FF15-C69249EA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2FC6B2-F9FF-A95C-A248-BB678374A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1A96E5-7AEE-A54E-A05C-2BFA6ABE0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2D8EC3-BAC9-14D4-98EE-CE304439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359F7-3D32-401A-9FEC-1DA5DD30F94E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A0CF38-A612-66A0-B600-58FB54613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B84ADD-8750-67E1-9A18-2FAA780B8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87AD-3BF8-4797-9AD4-BF802521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38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F241F-2A9F-0EA9-D555-BA23A71E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6EA63A-928F-56CC-FF26-96FD9DC85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AAD4B1-3E94-4E04-60D6-3BA7AD8A8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29244A-317F-4D7A-6A87-8EBCFAFB6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359F7-3D32-401A-9FEC-1DA5DD30F94E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B2D87A-CD10-F93A-3AD3-622F0622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E8507F-DB70-A3B9-597D-A25346F1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87AD-3BF8-4797-9AD4-BF802521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04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FFF7A5-41F5-81A5-9234-A35F88DA6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F8D8D9-D0C4-F4FC-E81F-2BF1C4E9D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107459-8C41-D2E8-70E7-2EA30B217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359F7-3D32-401A-9FEC-1DA5DD30F94E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14C5E9-65ED-F472-0678-F6AB60A90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066911-2C0A-9AE0-8A7F-67A5C3FB1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687AD-3BF8-4797-9AD4-BF802521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58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zhuanlan.zhihu.com/p/98855346" TargetMode="Externa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28B8454-6CAD-CE7D-81C2-53ECC0A93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44293"/>
            <a:ext cx="12192000" cy="375958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4727459-2002-DCB2-6F0B-9CD14163285E}"/>
              </a:ext>
            </a:extLst>
          </p:cNvPr>
          <p:cNvSpPr txBox="1"/>
          <p:nvPr/>
        </p:nvSpPr>
        <p:spPr>
          <a:xfrm>
            <a:off x="3838280" y="84841"/>
            <a:ext cx="4515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FF0000"/>
                </a:solidFill>
              </a:defRPr>
            </a:lvl1pPr>
          </a:lstStyle>
          <a:p>
            <a:r>
              <a:rPr lang="en-US" altLang="zh-CN"/>
              <a:t>PatchTST</a:t>
            </a:r>
            <a:r>
              <a:rPr lang="zh-CN" altLang="en-US"/>
              <a:t>模型的整体结构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C10FD3-46ED-9C30-E370-AEE94733D311}"/>
              </a:ext>
            </a:extLst>
          </p:cNvPr>
          <p:cNvSpPr txBox="1"/>
          <p:nvPr/>
        </p:nvSpPr>
        <p:spPr>
          <a:xfrm>
            <a:off x="461913" y="2941570"/>
            <a:ext cx="2045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FF0000"/>
                </a:solidFill>
              </a:rPr>
              <a:t>多变量时间序列</a:t>
            </a:r>
            <a:r>
              <a:rPr lang="en-US" altLang="zh-CN" sz="1400" b="1">
                <a:solidFill>
                  <a:srgbClr val="FF0000"/>
                </a:solidFill>
              </a:rPr>
              <a:t>MST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C4E099-B4FC-9FF2-22AE-780D9511C1DF}"/>
              </a:ext>
            </a:extLst>
          </p:cNvPr>
          <p:cNvSpPr txBox="1"/>
          <p:nvPr/>
        </p:nvSpPr>
        <p:spPr>
          <a:xfrm>
            <a:off x="2337847" y="1235539"/>
            <a:ext cx="1282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 b="1">
                <a:solidFill>
                  <a:srgbClr val="FF0000"/>
                </a:solidFill>
              </a:defRPr>
            </a:lvl1pPr>
          </a:lstStyle>
          <a:p>
            <a:r>
              <a:rPr lang="zh-CN" altLang="en-US">
                <a:solidFill>
                  <a:srgbClr val="7030A0"/>
                </a:solidFill>
              </a:rPr>
              <a:t>通道独立机制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AD274B-91FC-5BC2-CC40-B148B828C5D3}"/>
              </a:ext>
            </a:extLst>
          </p:cNvPr>
          <p:cNvSpPr txBox="1"/>
          <p:nvPr/>
        </p:nvSpPr>
        <p:spPr>
          <a:xfrm>
            <a:off x="3461208" y="3249347"/>
            <a:ext cx="2045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FF0000"/>
                </a:solidFill>
              </a:rPr>
              <a:t>单变量时间序列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650B30-06D2-07A9-100F-B76A34B2FC75}"/>
              </a:ext>
            </a:extLst>
          </p:cNvPr>
          <p:cNvSpPr txBox="1"/>
          <p:nvPr/>
        </p:nvSpPr>
        <p:spPr>
          <a:xfrm>
            <a:off x="6856427" y="3249346"/>
            <a:ext cx="229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FF0000"/>
                </a:solidFill>
              </a:rPr>
              <a:t>单变量时间序列预测结果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DCDBDF-EB43-BAA1-CBC9-8C2E3A47CA3C}"/>
              </a:ext>
            </a:extLst>
          </p:cNvPr>
          <p:cNvSpPr txBox="1"/>
          <p:nvPr/>
        </p:nvSpPr>
        <p:spPr>
          <a:xfrm>
            <a:off x="9695466" y="2961796"/>
            <a:ext cx="229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FF0000"/>
                </a:solidFill>
              </a:rPr>
              <a:t>多变量时间序列预测结果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0E5FA7-DB2E-C9EC-AD02-69756D4B4E84}"/>
              </a:ext>
            </a:extLst>
          </p:cNvPr>
          <p:cNvSpPr txBox="1"/>
          <p:nvPr/>
        </p:nvSpPr>
        <p:spPr>
          <a:xfrm>
            <a:off x="8983744" y="1379464"/>
            <a:ext cx="870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 b="1">
                <a:solidFill>
                  <a:srgbClr val="FF0000"/>
                </a:solidFill>
              </a:defRPr>
            </a:lvl1pPr>
          </a:lstStyle>
          <a:p>
            <a:r>
              <a:rPr lang="zh-CN" altLang="en-US">
                <a:solidFill>
                  <a:srgbClr val="7030A0"/>
                </a:solidFill>
              </a:rPr>
              <a:t>拼接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B4977DE-DF68-F593-F2D6-D93F10C2F1C5}"/>
              </a:ext>
            </a:extLst>
          </p:cNvPr>
          <p:cNvSpPr txBox="1"/>
          <p:nvPr/>
        </p:nvSpPr>
        <p:spPr>
          <a:xfrm>
            <a:off x="5093220" y="659627"/>
            <a:ext cx="229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0070C0"/>
                </a:solidFill>
              </a:rPr>
              <a:t>Transformer</a:t>
            </a:r>
            <a:r>
              <a:rPr lang="zh-CN" altLang="en-US" b="1">
                <a:solidFill>
                  <a:srgbClr val="0070C0"/>
                </a:solidFill>
              </a:rPr>
              <a:t>核心块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579B641-9852-A012-65BA-369DE60E7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790" y="4716828"/>
            <a:ext cx="5296933" cy="152341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4E76254-8477-0392-781E-D61045A48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032" y="5416078"/>
            <a:ext cx="6867719" cy="109219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322138E-D3AA-56EE-5B55-A7E889C3C425}"/>
              </a:ext>
            </a:extLst>
          </p:cNvPr>
          <p:cNvSpPr txBox="1"/>
          <p:nvPr/>
        </p:nvSpPr>
        <p:spPr>
          <a:xfrm>
            <a:off x="186032" y="4997922"/>
            <a:ext cx="175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C000"/>
                </a:solidFill>
              </a:rPr>
              <a:t>主要创新点：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0293A60-2800-0DB9-C56E-A31F8444C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48" y="265579"/>
            <a:ext cx="4289976" cy="78809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F7D02EF-719F-1989-E1E2-88E6BEE9B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77" y="3899646"/>
            <a:ext cx="4434283" cy="1037354"/>
          </a:xfrm>
          <a:prstGeom prst="rect">
            <a:avLst/>
          </a:prstGeom>
          <a:ln>
            <a:solidFill>
              <a:srgbClr val="7030A0"/>
            </a:solidFill>
          </a:ln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750E652-B1DC-E9CF-664B-D6C9F1F6CBE0}"/>
              </a:ext>
            </a:extLst>
          </p:cNvPr>
          <p:cNvCxnSpPr/>
          <p:nvPr/>
        </p:nvCxnSpPr>
        <p:spPr>
          <a:xfrm flipH="1">
            <a:off x="2507529" y="2235200"/>
            <a:ext cx="459191" cy="166444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68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7502468-9347-FD63-3963-2CEEC8CFB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462" y="594403"/>
            <a:ext cx="5381224" cy="418079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6A89E5A-F389-3742-055C-9AAE917FD512}"/>
              </a:ext>
            </a:extLst>
          </p:cNvPr>
          <p:cNvSpPr txBox="1"/>
          <p:nvPr/>
        </p:nvSpPr>
        <p:spPr>
          <a:xfrm>
            <a:off x="0" y="132738"/>
            <a:ext cx="4760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 algn="ctr"/>
            <a:r>
              <a:rPr lang="zh-CN" altLang="en-US"/>
              <a:t>监督学习任务：多变量时序预测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C024A9-71FC-5799-43AA-B56586FDE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7" y="875502"/>
            <a:ext cx="4092295" cy="134123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77C17F4-34A2-78DC-761B-F7E30E132A67}"/>
              </a:ext>
            </a:extLst>
          </p:cNvPr>
          <p:cNvSpPr/>
          <p:nvPr/>
        </p:nvSpPr>
        <p:spPr>
          <a:xfrm>
            <a:off x="4282382" y="2816611"/>
            <a:ext cx="956310" cy="339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4EA33E-58A6-374B-346A-13EB0B78FE8D}"/>
              </a:ext>
            </a:extLst>
          </p:cNvPr>
          <p:cNvSpPr txBox="1"/>
          <p:nvPr/>
        </p:nvSpPr>
        <p:spPr>
          <a:xfrm>
            <a:off x="8587740" y="3187564"/>
            <a:ext cx="231648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FF0000"/>
                </a:solidFill>
              </a:rPr>
              <a:t>采用原始的</a:t>
            </a:r>
            <a:r>
              <a:rPr lang="en-US" altLang="zh-CN" sz="1400" b="1">
                <a:solidFill>
                  <a:srgbClr val="FF0000"/>
                </a:solidFill>
              </a:rPr>
              <a:t>Transformer</a:t>
            </a:r>
            <a:r>
              <a:rPr lang="zh-CN" altLang="en-US" sz="1400" b="1">
                <a:solidFill>
                  <a:srgbClr val="FF0000"/>
                </a:solidFill>
              </a:rPr>
              <a:t>块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FDEAF72-2E63-DFCA-57DA-85D7A16C9310}"/>
              </a:ext>
            </a:extLst>
          </p:cNvPr>
          <p:cNvCxnSpPr>
            <a:cxnSpLocks/>
          </p:cNvCxnSpPr>
          <p:nvPr/>
        </p:nvCxnSpPr>
        <p:spPr>
          <a:xfrm flipH="1" flipV="1">
            <a:off x="2644140" y="2270760"/>
            <a:ext cx="1638242" cy="7155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92CA8C92-7AC7-6FFC-C93E-0A6E085AE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118" y="4641263"/>
            <a:ext cx="5770337" cy="211154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78192FB-E9D1-3C73-751E-819E1955CF45}"/>
              </a:ext>
            </a:extLst>
          </p:cNvPr>
          <p:cNvSpPr txBox="1"/>
          <p:nvPr/>
        </p:nvSpPr>
        <p:spPr>
          <a:xfrm>
            <a:off x="965199" y="4456597"/>
            <a:ext cx="409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0070C0"/>
                </a:solidFill>
              </a:rPr>
              <a:t>实验结果</a:t>
            </a:r>
            <a:r>
              <a:rPr lang="en-US" altLang="zh-CN" b="1">
                <a:solidFill>
                  <a:srgbClr val="0070C0"/>
                </a:solidFill>
              </a:rPr>
              <a:t>1</a:t>
            </a:r>
            <a:r>
              <a:rPr lang="zh-CN" altLang="en-US" b="1">
                <a:solidFill>
                  <a:srgbClr val="0070C0"/>
                </a:solidFill>
              </a:rPr>
              <a:t>：采用</a:t>
            </a:r>
            <a:r>
              <a:rPr lang="en-US" altLang="zh-CN" b="1">
                <a:solidFill>
                  <a:srgbClr val="0070C0"/>
                </a:solidFill>
              </a:rPr>
              <a:t>patch</a:t>
            </a:r>
            <a:r>
              <a:rPr lang="zh-CN" altLang="en-US" b="1">
                <a:solidFill>
                  <a:srgbClr val="0070C0"/>
                </a:solidFill>
              </a:rPr>
              <a:t>在效果上的优势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41D5BD9-2C86-8C7D-2044-01EFEF56E4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059" y="5045797"/>
            <a:ext cx="3733800" cy="158115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8CB6E6C-A272-06F3-07C2-ECC991B07826}"/>
              </a:ext>
            </a:extLst>
          </p:cNvPr>
          <p:cNvSpPr txBox="1"/>
          <p:nvPr/>
        </p:nvSpPr>
        <p:spPr>
          <a:xfrm>
            <a:off x="7158812" y="4861131"/>
            <a:ext cx="409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0070C0"/>
                </a:solidFill>
              </a:rPr>
              <a:t>实验结果</a:t>
            </a:r>
            <a:r>
              <a:rPr lang="en-US" altLang="zh-CN" b="1">
                <a:solidFill>
                  <a:srgbClr val="0070C0"/>
                </a:solidFill>
              </a:rPr>
              <a:t>2</a:t>
            </a:r>
            <a:r>
              <a:rPr lang="zh-CN" altLang="en-US" b="1">
                <a:solidFill>
                  <a:srgbClr val="0070C0"/>
                </a:solidFill>
              </a:rPr>
              <a:t>：采用</a:t>
            </a:r>
            <a:r>
              <a:rPr lang="en-US" altLang="zh-CN" b="1">
                <a:solidFill>
                  <a:srgbClr val="0070C0"/>
                </a:solidFill>
              </a:rPr>
              <a:t>patch</a:t>
            </a:r>
            <a:r>
              <a:rPr lang="zh-CN" altLang="en-US" b="1">
                <a:solidFill>
                  <a:srgbClr val="0070C0"/>
                </a:solidFill>
              </a:rPr>
              <a:t>在时间上的优势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DDEA7BC4-92AF-A153-2606-A2915F0DBF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98" y="3014024"/>
            <a:ext cx="4236802" cy="699929"/>
          </a:xfrm>
          <a:prstGeom prst="rect">
            <a:avLst/>
          </a:prstGeom>
        </p:spPr>
      </p:pic>
      <p:sp>
        <p:nvSpPr>
          <p:cNvPr id="22" name="箭头: 下 21">
            <a:extLst>
              <a:ext uri="{FF2B5EF4-FFF2-40B4-BE49-F238E27FC236}">
                <a16:creationId xmlns:a16="http://schemas.microsoft.com/office/drawing/2014/main" id="{CC398F5B-5FF1-0CA3-FB6E-223F07CA5BA5}"/>
              </a:ext>
            </a:extLst>
          </p:cNvPr>
          <p:cNvSpPr/>
          <p:nvPr/>
        </p:nvSpPr>
        <p:spPr>
          <a:xfrm>
            <a:off x="2004759" y="2324410"/>
            <a:ext cx="245110" cy="581942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32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4157186-984A-B2E9-19D0-7A6A580AE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227" y="456070"/>
            <a:ext cx="4553146" cy="527480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9AE7329-0E0B-8FC2-4E25-F76432CD44E6}"/>
              </a:ext>
            </a:extLst>
          </p:cNvPr>
          <p:cNvSpPr txBox="1"/>
          <p:nvPr/>
        </p:nvSpPr>
        <p:spPr>
          <a:xfrm>
            <a:off x="188535" y="156746"/>
            <a:ext cx="3912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自监督学习任务：表征学习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7DF44A-F96B-F52C-7E68-970039686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35" y="862965"/>
            <a:ext cx="4840665" cy="15067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8E66946-6ED3-8329-CC7E-9B86F2723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90" y="3093472"/>
            <a:ext cx="4929823" cy="113457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EFDAB03-34B2-745D-6872-2C318AA5AA34}"/>
              </a:ext>
            </a:extLst>
          </p:cNvPr>
          <p:cNvSpPr txBox="1"/>
          <p:nvPr/>
        </p:nvSpPr>
        <p:spPr>
          <a:xfrm>
            <a:off x="5029200" y="6096091"/>
            <a:ext cx="7009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/>
              <a:t>相关参考：</a:t>
            </a:r>
            <a:r>
              <a:rPr lang="en-US" altLang="zh-CN" sz="1600" b="1"/>
              <a:t>BERT</a:t>
            </a:r>
            <a:r>
              <a:rPr lang="zh-CN" altLang="en-US" sz="1600" b="1"/>
              <a:t>的预训练学习</a:t>
            </a:r>
            <a:r>
              <a:rPr lang="en-US" altLang="zh-CN">
                <a:hlinkClick r:id="rId5"/>
              </a:rPr>
              <a:t>https://zhuanlan.zhihu.com/p/98855346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AAB6266-2EA4-F702-3FC7-671BA5448D69}"/>
              </a:ext>
            </a:extLst>
          </p:cNvPr>
          <p:cNvSpPr/>
          <p:nvPr/>
        </p:nvSpPr>
        <p:spPr>
          <a:xfrm>
            <a:off x="5720917" y="3190240"/>
            <a:ext cx="3260523" cy="6915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002ED7-857A-FAFA-970D-FCCDF72188C0}"/>
              </a:ext>
            </a:extLst>
          </p:cNvPr>
          <p:cNvSpPr/>
          <p:nvPr/>
        </p:nvSpPr>
        <p:spPr>
          <a:xfrm>
            <a:off x="600277" y="1615440"/>
            <a:ext cx="3646603" cy="325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D79D5E5-7E98-7C15-5F1A-49641D2ADFCB}"/>
              </a:ext>
            </a:extLst>
          </p:cNvPr>
          <p:cNvCxnSpPr/>
          <p:nvPr/>
        </p:nvCxnSpPr>
        <p:spPr>
          <a:xfrm flipH="1" flipV="1">
            <a:off x="3718560" y="1940560"/>
            <a:ext cx="2002357" cy="12496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D9680366-64E4-4C03-D74C-0789F825DE88}"/>
              </a:ext>
            </a:extLst>
          </p:cNvPr>
          <p:cNvSpPr/>
          <p:nvPr/>
        </p:nvSpPr>
        <p:spPr>
          <a:xfrm>
            <a:off x="5720917" y="456070"/>
            <a:ext cx="3555163" cy="67105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DEDE583-3664-5548-0F2D-9F49915E5A7C}"/>
              </a:ext>
            </a:extLst>
          </p:cNvPr>
          <p:cNvSpPr/>
          <p:nvPr/>
        </p:nvSpPr>
        <p:spPr>
          <a:xfrm>
            <a:off x="600277" y="1991910"/>
            <a:ext cx="2214043" cy="32512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CCA4DF2-D950-CF90-0030-65F4714DA791}"/>
              </a:ext>
            </a:extLst>
          </p:cNvPr>
          <p:cNvCxnSpPr>
            <a:cxnSpLocks/>
            <a:stCxn id="15" idx="1"/>
            <a:endCxn id="16" idx="3"/>
          </p:cNvCxnSpPr>
          <p:nvPr/>
        </p:nvCxnSpPr>
        <p:spPr>
          <a:xfrm flipH="1">
            <a:off x="2814320" y="791598"/>
            <a:ext cx="2906597" cy="136287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箭头: 下 19">
            <a:extLst>
              <a:ext uri="{FF2B5EF4-FFF2-40B4-BE49-F238E27FC236}">
                <a16:creationId xmlns:a16="http://schemas.microsoft.com/office/drawing/2014/main" id="{DB85ACEE-590D-960D-E06E-B08F52F3BC3B}"/>
              </a:ext>
            </a:extLst>
          </p:cNvPr>
          <p:cNvSpPr/>
          <p:nvPr/>
        </p:nvSpPr>
        <p:spPr>
          <a:xfrm>
            <a:off x="2492801" y="2520700"/>
            <a:ext cx="254000" cy="707761"/>
          </a:xfrm>
          <a:prstGeom prst="down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05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92</Words>
  <Application>Microsoft Office PowerPoint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佳辉 宋</dc:creator>
  <cp:lastModifiedBy>佳辉 宋</cp:lastModifiedBy>
  <cp:revision>1</cp:revision>
  <dcterms:created xsi:type="dcterms:W3CDTF">2024-03-22T02:32:41Z</dcterms:created>
  <dcterms:modified xsi:type="dcterms:W3CDTF">2024-03-22T03:12:53Z</dcterms:modified>
</cp:coreProperties>
</file>