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74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73EF6-426D-DF13-B6BE-73E6BDEF4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96D417-6BA0-8B55-6E6F-3B1BEFA75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B7671E-14B6-861D-83B8-B3D7B656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FDA4-E85F-4D6B-A551-37B4418B26E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3362A0-DBCF-FEC8-2341-F207550C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D4944-39FB-931E-178D-9B9AE5CE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7937-B790-4404-8181-BB63661DB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1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64397-FF58-453C-8D0E-BA689B8E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DA1B35-95BE-79B1-B2EC-AC2A47D7D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B3FFBC-0EFE-9663-CD23-564F9193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FDA4-E85F-4D6B-A551-37B4418B26E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A33D4-F890-115B-FE24-C29D2B0A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C3CFB-F64A-19C0-7CD4-40314998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7937-B790-4404-8181-BB63661DB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452E0-76EE-73A9-F4F9-0004986DC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2BFE2-9C09-DBF8-3F8F-1385FB5F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B1B126-B31B-DF58-A729-2607B9C8D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FDA4-E85F-4D6B-A551-37B4418B26E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7BFF0-60D3-B903-4BD7-54B6B9E4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B510E-74BC-A4CD-86F4-D68DBE4E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7937-B790-4404-8181-BB63661DB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8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702EF-75B8-A7D1-662F-7D49C361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FA3A41-34DB-E420-3C24-CBD7B998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4A01B3-3B42-FD9A-75CF-5CAB1F8C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FDA4-E85F-4D6B-A551-37B4418B26E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6641B-FA27-0501-35BC-D384B9BC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3792F-72A2-47B7-3A3F-D35574A4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7937-B790-4404-8181-BB63661DB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91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C6933-D182-69E9-10D0-42076CF5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14BCB-1F0B-E4BC-F8CE-834BAA581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16F962-11F3-2821-26EE-9BB68173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FDA4-E85F-4D6B-A551-37B4418B26E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505A2-09CE-76FF-F45F-C9D073D7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C3360-BAF5-A71E-8AD2-5512D004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7937-B790-4404-8181-BB63661DB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2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817F3-86F9-19AE-B0F5-9BC8DC0B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21CDF9-0AC6-FFFF-9D50-E02BE8DF3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7EA160-F1E2-63E2-F5B1-60F77C287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29B24-DFB2-659E-63D0-105491A9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FDA4-E85F-4D6B-A551-37B4418B26E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15CA7B-7BF8-484D-B98F-B120C36F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44BD6-30F6-C53F-11B0-2D579C49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7937-B790-4404-8181-BB63661DB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98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3EF9-7626-FC49-8531-6406C333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8CDE95-E457-BE64-A88A-95419F136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5B348E-5B8C-FDD8-FC0B-1D6662A13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D835D7-2D16-FBB5-142C-ECC91191E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BA3909-60DB-A548-D69C-98775F966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ABA840-7D48-D6A2-D9DC-3A8BA03D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FDA4-E85F-4D6B-A551-37B4418B26E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40AB36-D238-5BB3-B38A-97183B5A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D6BC50-A923-0DD2-1672-DE47AE25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7937-B790-4404-8181-BB63661DB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1A13A-687E-4B94-718A-1585E1C8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F5F395-1392-836D-DDD7-3AA6D1B2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FDA4-E85F-4D6B-A551-37B4418B26E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5D08FE-AEB1-E0F2-4B5B-C20C9317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2EB707-0504-0C59-D555-9CDE917B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7937-B790-4404-8181-BB63661DB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4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FE14AB-BB38-B570-1814-5E6F4DAE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FDA4-E85F-4D6B-A551-37B4418B26E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9B80D0-7219-D3B5-5823-95D85E81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DF2579-0E71-DD1C-286A-6696DE21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7937-B790-4404-8181-BB63661DB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32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516BF-B5D4-980C-590E-26743E84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26EEA-B731-DEE6-693F-47467290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804BE-B4DB-11BA-693A-DF1CA9091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7C0C7-1E9E-66E1-B544-0F3454F0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FDA4-E85F-4D6B-A551-37B4418B26E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F0884-45E2-B06A-3BCC-F2BC46E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5929FF-D684-F7AC-5AFE-C2400E9A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7937-B790-4404-8181-BB63661DB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95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23831-B082-90EB-B31D-1898C64E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3EF435-0936-EB42-9458-FDA4E0534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794BEE-B578-BD79-5E75-1B42C7099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BB380-33BC-7149-BE50-1192783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FDA4-E85F-4D6B-A551-37B4418B26E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EC1350-31DF-7251-2FAD-10E79FA6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87CB0F-418A-E5E4-BBB7-687BB7FA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37937-B790-4404-8181-BB63661DB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71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97EE81-3E0B-ACE3-2C76-6D8A77AD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7F55A6-69A7-F3F9-EB40-FA3A5BFC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9D586-5FA7-7416-E8DA-3098C60D7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FDA4-E85F-4D6B-A551-37B4418B26E7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8F69F-013F-4475-41A4-9F4F0B54D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22521A-8AF7-37C5-CF17-23788E721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37937-B790-4404-8181-BB63661DBE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D554F26-36AE-666E-DF45-592C9558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74" y="608391"/>
            <a:ext cx="7106418" cy="20156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03F3E7-5333-9642-629E-C04B29839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192" y="838055"/>
            <a:ext cx="2247221" cy="123984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EFAA2D1-B34A-3790-FE91-5C293687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74" y="2729384"/>
            <a:ext cx="5675907" cy="118371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48E5A8C-0812-E4EB-61FA-940B02868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278" y="4018479"/>
            <a:ext cx="3391270" cy="68566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AD9A56-617C-1BDA-1513-2FA4D6F657A5}"/>
              </a:ext>
            </a:extLst>
          </p:cNvPr>
          <p:cNvSpPr txBox="1"/>
          <p:nvPr/>
        </p:nvSpPr>
        <p:spPr>
          <a:xfrm>
            <a:off x="1007774" y="208281"/>
            <a:ext cx="17347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问题陈述：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C5B271-7B64-3DE7-C185-833314ADA52E}"/>
              </a:ext>
            </a:extLst>
          </p:cNvPr>
          <p:cNvSpPr txBox="1"/>
          <p:nvPr/>
        </p:nvSpPr>
        <p:spPr>
          <a:xfrm>
            <a:off x="1007774" y="5136393"/>
            <a:ext cx="8594888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/>
              <a:t>1</a:t>
            </a:r>
            <a:r>
              <a:rPr lang="zh-CN" altLang="en-US" b="1"/>
              <a:t>）在</a:t>
            </a:r>
            <a:r>
              <a:rPr lang="en-US" altLang="zh-CN" b="1"/>
              <a:t>Diffusion Model (DDPM) </a:t>
            </a:r>
            <a:r>
              <a:rPr lang="zh-CN" altLang="en-US" b="1"/>
              <a:t>框架中，重新设计了</a:t>
            </a:r>
            <a:r>
              <a:rPr lang="zh-CN" altLang="en-US" b="1" u="sng"/>
              <a:t>去噪网络</a:t>
            </a:r>
            <a:r>
              <a:rPr lang="zh-CN" altLang="en-US" b="1"/>
              <a:t>；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2</a:t>
            </a:r>
            <a:r>
              <a:rPr lang="zh-CN" altLang="en-US" b="1"/>
              <a:t>）基于</a:t>
            </a:r>
            <a:r>
              <a:rPr lang="en-US" altLang="zh-CN" b="1"/>
              <a:t>transformer (encoder-decoder) </a:t>
            </a:r>
            <a:r>
              <a:rPr lang="zh-CN" altLang="en-US" b="1"/>
              <a:t>，引入了</a:t>
            </a:r>
            <a:r>
              <a:rPr lang="zh-CN" altLang="en-US" b="1" u="sng"/>
              <a:t>可解释的分解结构</a:t>
            </a:r>
            <a:r>
              <a:rPr lang="zh-CN" altLang="en-US" b="1"/>
              <a:t>；</a:t>
            </a:r>
            <a:endParaRPr lang="en-US" altLang="zh-CN" b="1"/>
          </a:p>
          <a:p>
            <a:pPr>
              <a:lnSpc>
                <a:spcPct val="150000"/>
              </a:lnSpc>
            </a:pPr>
            <a:r>
              <a:rPr lang="en-US" altLang="zh-CN" b="1"/>
              <a:t>3</a:t>
            </a:r>
            <a:r>
              <a:rPr lang="zh-CN" altLang="en-US" b="1"/>
              <a:t>）训练一个无条件的模型，也可兼容不同的有条件任务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344B07-2412-65B5-2106-23D5F34BCDB3}"/>
              </a:ext>
            </a:extLst>
          </p:cNvPr>
          <p:cNvSpPr txBox="1"/>
          <p:nvPr/>
        </p:nvSpPr>
        <p:spPr>
          <a:xfrm>
            <a:off x="1007774" y="4609467"/>
            <a:ext cx="208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创新点：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AC6ED933-7214-7585-5B89-571273F08B66}"/>
              </a:ext>
            </a:extLst>
          </p:cNvPr>
          <p:cNvCxnSpPr/>
          <p:nvPr/>
        </p:nvCxnSpPr>
        <p:spPr>
          <a:xfrm rot="16200000" flipH="1">
            <a:off x="5256424" y="3691939"/>
            <a:ext cx="2712789" cy="310718"/>
          </a:xfrm>
          <a:prstGeom prst="bentConnector3">
            <a:avLst>
              <a:gd name="adj1" fmla="val 25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5853E92-FF2D-3496-50BF-DE6982F5B655}"/>
              </a:ext>
            </a:extLst>
          </p:cNvPr>
          <p:cNvCxnSpPr>
            <a:cxnSpLocks/>
          </p:cNvCxnSpPr>
          <p:nvPr/>
        </p:nvCxnSpPr>
        <p:spPr>
          <a:xfrm>
            <a:off x="5305218" y="3847298"/>
            <a:ext cx="2486752" cy="1741913"/>
          </a:xfrm>
          <a:prstGeom prst="bentConnector3">
            <a:avLst>
              <a:gd name="adj1" fmla="val 999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DC468418-575A-EB6D-0020-5640FBDA65CB}"/>
              </a:ext>
            </a:extLst>
          </p:cNvPr>
          <p:cNvCxnSpPr/>
          <p:nvPr/>
        </p:nvCxnSpPr>
        <p:spPr>
          <a:xfrm>
            <a:off x="3302493" y="4361312"/>
            <a:ext cx="1855433" cy="1746525"/>
          </a:xfrm>
          <a:prstGeom prst="bentConnector3">
            <a:avLst>
              <a:gd name="adj1" fmla="val 1002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D8E89A-CB61-80D3-BB7E-5BFD0B32A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520"/>
          <a:stretch/>
        </p:blipFill>
        <p:spPr>
          <a:xfrm>
            <a:off x="2252134" y="523783"/>
            <a:ext cx="8208506" cy="379964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078856-3025-6638-03AD-A36D5D57ED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1036" b="6796"/>
          <a:stretch/>
        </p:blipFill>
        <p:spPr>
          <a:xfrm>
            <a:off x="801231" y="277858"/>
            <a:ext cx="2297051" cy="4350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AF57AFF-E47C-9CE1-AAB5-67AA0AE1C2E8}"/>
              </a:ext>
            </a:extLst>
          </p:cNvPr>
          <p:cNvSpPr txBox="1"/>
          <p:nvPr/>
        </p:nvSpPr>
        <p:spPr>
          <a:xfrm>
            <a:off x="3844007" y="343089"/>
            <a:ext cx="2252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逐渐添加高斯噪声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0F7E1C6-EDDA-4AB4-B773-295C10937067}"/>
              </a:ext>
            </a:extLst>
          </p:cNvPr>
          <p:cNvCxnSpPr>
            <a:cxnSpLocks/>
          </p:cNvCxnSpPr>
          <p:nvPr/>
        </p:nvCxnSpPr>
        <p:spPr>
          <a:xfrm flipH="1">
            <a:off x="2876365" y="834502"/>
            <a:ext cx="718203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BBF591-4E1C-A9D1-1A97-BA008855777F}"/>
                  </a:ext>
                </a:extLst>
              </p:cNvPr>
              <p:cNvSpPr txBox="1"/>
              <p:nvPr/>
            </p:nvSpPr>
            <p:spPr>
              <a:xfrm>
                <a:off x="683580" y="1209921"/>
                <a:ext cx="1997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𝒩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(0,</m:t>
                      </m:r>
                      <m:r>
                        <a:rPr lang="en-US" altLang="zh-CN" sz="1800" b="1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𝐈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800" kern="10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BBBF591-4E1C-A9D1-1A97-BA0088557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0" y="1209921"/>
                <a:ext cx="199747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64DE06-5728-0E00-F510-94EE46D66EFB}"/>
              </a:ext>
            </a:extLst>
          </p:cNvPr>
          <p:cNvCxnSpPr/>
          <p:nvPr/>
        </p:nvCxnSpPr>
        <p:spPr>
          <a:xfrm flipH="1">
            <a:off x="1949756" y="712864"/>
            <a:ext cx="926609" cy="49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209A34F4-0484-99EA-B5F3-90117951C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507" y="223659"/>
            <a:ext cx="3734725" cy="47861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DF8169-4A9B-75CB-9440-1C704F087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791" y="4445064"/>
            <a:ext cx="6143625" cy="6286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0261CD0-A4A9-372A-4F4B-012A12287073}"/>
              </a:ext>
            </a:extLst>
          </p:cNvPr>
          <p:cNvSpPr txBox="1"/>
          <p:nvPr/>
        </p:nvSpPr>
        <p:spPr>
          <a:xfrm>
            <a:off x="3844007" y="3284815"/>
            <a:ext cx="1100856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b="1">
                <a:solidFill>
                  <a:srgbClr val="FF0000"/>
                </a:solidFill>
              </a:rPr>
              <a:t>可解释生成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A9A93E-CA1D-9DE4-5C0E-50BFAB494567}"/>
              </a:ext>
            </a:extLst>
          </p:cNvPr>
          <p:cNvSpPr txBox="1"/>
          <p:nvPr/>
        </p:nvSpPr>
        <p:spPr>
          <a:xfrm>
            <a:off x="8076146" y="3146315"/>
            <a:ext cx="103646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zh-CN" altLang="en-US"/>
              <a:t>逆向处理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385CB51-6E7E-7B9C-61D3-4D0697513435}"/>
              </a:ext>
            </a:extLst>
          </p:cNvPr>
          <p:cNvSpPr/>
          <p:nvPr/>
        </p:nvSpPr>
        <p:spPr>
          <a:xfrm>
            <a:off x="6090311" y="3331346"/>
            <a:ext cx="532152" cy="9550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7B8F7CF-C8C4-1F89-AD30-FB8DF8BC4FF3}"/>
              </a:ext>
            </a:extLst>
          </p:cNvPr>
          <p:cNvCxnSpPr>
            <a:cxnSpLocks/>
          </p:cNvCxnSpPr>
          <p:nvPr/>
        </p:nvCxnSpPr>
        <p:spPr>
          <a:xfrm>
            <a:off x="2544815" y="4428336"/>
            <a:ext cx="7623143" cy="2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E04DBE5-49B3-AD29-4616-63C0164E9651}"/>
                  </a:ext>
                </a:extLst>
              </p:cNvPr>
              <p:cNvSpPr txBox="1"/>
              <p:nvPr/>
            </p:nvSpPr>
            <p:spPr>
              <a:xfrm>
                <a:off x="7359793" y="4606032"/>
                <a:ext cx="32808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b="1">
                    <a:solidFill>
                      <a:srgbClr val="FF0000"/>
                    </a:solidFill>
                  </a:rPr>
                  <a:t>直接预测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FF0000"/>
                    </a:solidFill>
                  </a:rPr>
                  <a:t>的估计值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800" kern="100">
                  <a:solidFill>
                    <a:srgbClr val="FF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E04DBE5-49B3-AD29-4616-63C0164E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793" y="4606032"/>
                <a:ext cx="3280879" cy="369332"/>
              </a:xfrm>
              <a:prstGeom prst="rect">
                <a:avLst/>
              </a:prstGeom>
              <a:blipFill>
                <a:blip r:embed="rId7"/>
                <a:stretch>
                  <a:fillRect l="-1484" t="-10000" r="-5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箭头: 右 27">
            <a:extLst>
              <a:ext uri="{FF2B5EF4-FFF2-40B4-BE49-F238E27FC236}">
                <a16:creationId xmlns:a16="http://schemas.microsoft.com/office/drawing/2014/main" id="{01293E10-E4DA-CA72-B8E5-0B6DCC55A7F8}"/>
              </a:ext>
            </a:extLst>
          </p:cNvPr>
          <p:cNvSpPr/>
          <p:nvPr/>
        </p:nvSpPr>
        <p:spPr>
          <a:xfrm>
            <a:off x="3481679" y="503126"/>
            <a:ext cx="260721" cy="565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898B3D82-5D92-E201-EA4B-5A82832BC2F1}"/>
              </a:ext>
            </a:extLst>
          </p:cNvPr>
          <p:cNvSpPr/>
          <p:nvPr/>
        </p:nvSpPr>
        <p:spPr>
          <a:xfrm>
            <a:off x="6969419" y="4759247"/>
            <a:ext cx="260721" cy="5653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DE46664C-CF82-CB6B-95CC-DFB70C1964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9646" y="5131685"/>
            <a:ext cx="7172597" cy="6286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7AE9E3B-BD45-4056-BBC1-5ADDF7892A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363" y="5838349"/>
            <a:ext cx="7868014" cy="941638"/>
          </a:xfrm>
          <a:prstGeom prst="rect">
            <a:avLst/>
          </a:prstGeom>
        </p:spPr>
      </p:pic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34C9C734-DC9D-B66F-A001-016AA4796ADE}"/>
              </a:ext>
            </a:extLst>
          </p:cNvPr>
          <p:cNvCxnSpPr>
            <a:cxnSpLocks/>
            <a:endCxn id="33" idx="3"/>
          </p:cNvCxnSpPr>
          <p:nvPr/>
        </p:nvCxnSpPr>
        <p:spPr>
          <a:xfrm rot="10800000" flipV="1">
            <a:off x="8904378" y="5838346"/>
            <a:ext cx="1512047" cy="470821"/>
          </a:xfrm>
          <a:prstGeom prst="bentConnector3">
            <a:avLst>
              <a:gd name="adj1" fmla="val -166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弧形 43">
            <a:extLst>
              <a:ext uri="{FF2B5EF4-FFF2-40B4-BE49-F238E27FC236}">
                <a16:creationId xmlns:a16="http://schemas.microsoft.com/office/drawing/2014/main" id="{C198E217-036C-7F15-5B50-75D8C04AFB58}"/>
              </a:ext>
            </a:extLst>
          </p:cNvPr>
          <p:cNvSpPr/>
          <p:nvPr/>
        </p:nvSpPr>
        <p:spPr>
          <a:xfrm rot="3105305">
            <a:off x="5173337" y="-223093"/>
            <a:ext cx="7077249" cy="5314259"/>
          </a:xfrm>
          <a:prstGeom prst="arc">
            <a:avLst>
              <a:gd name="adj1" fmla="val 15722295"/>
              <a:gd name="adj2" fmla="val 82104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ACAE0A3-AA34-C07A-42DD-23C7E0ED0E93}"/>
              </a:ext>
            </a:extLst>
          </p:cNvPr>
          <p:cNvSpPr txBox="1"/>
          <p:nvPr/>
        </p:nvSpPr>
        <p:spPr>
          <a:xfrm>
            <a:off x="591705" y="5013228"/>
            <a:ext cx="2406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B050"/>
                </a:solidFill>
              </a:rPr>
              <a:t>（与</a:t>
            </a:r>
            <a:r>
              <a:rPr lang="en-US" altLang="zh-CN" sz="1200" b="1">
                <a:solidFill>
                  <a:srgbClr val="00B050"/>
                </a:solidFill>
              </a:rPr>
              <a:t>DDPM</a:t>
            </a:r>
            <a:r>
              <a:rPr lang="zh-CN" altLang="en-US" sz="1200" b="1">
                <a:solidFill>
                  <a:srgbClr val="00B050"/>
                </a:solidFill>
              </a:rPr>
              <a:t>相比做出改变的地方）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8753A3B-20D0-528F-459E-70E4C7FBCB6F}"/>
              </a:ext>
            </a:extLst>
          </p:cNvPr>
          <p:cNvSpPr txBox="1"/>
          <p:nvPr/>
        </p:nvSpPr>
        <p:spPr>
          <a:xfrm>
            <a:off x="291271" y="3320709"/>
            <a:ext cx="3190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基于扩散模型的框架整体思路</a:t>
            </a:r>
          </a:p>
        </p:txBody>
      </p:sp>
    </p:spTree>
    <p:extLst>
      <p:ext uri="{BB962C8B-B14F-4D97-AF65-F5344CB8AC3E}">
        <p14:creationId xmlns:p14="http://schemas.microsoft.com/office/powerpoint/2010/main" val="384988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A5C8E5-9014-1444-D215-C75373E2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282"/>
            <a:ext cx="12192000" cy="502599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4AC6984-0264-3278-93B4-DF9394EE48E7}"/>
              </a:ext>
            </a:extLst>
          </p:cNvPr>
          <p:cNvSpPr txBox="1"/>
          <p:nvPr/>
        </p:nvSpPr>
        <p:spPr>
          <a:xfrm>
            <a:off x="903829" y="118775"/>
            <a:ext cx="507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单个扩散步上的细节处理</a:t>
            </a:r>
            <a:r>
              <a:rPr lang="zh-CN" altLang="en-US" b="1" i="0">
                <a:solidFill>
                  <a:srgbClr val="FF0000"/>
                </a:solidFill>
                <a:effectLst/>
                <a:latin typeface="PingFang SC"/>
              </a:rPr>
              <a:t>① </a:t>
            </a:r>
            <a:r>
              <a:rPr lang="en-US" altLang="zh-CN" b="1" i="0">
                <a:solidFill>
                  <a:srgbClr val="FF0000"/>
                </a:solidFill>
                <a:effectLst/>
                <a:latin typeface="PingFang SC"/>
              </a:rPr>
              <a:t>—— </a:t>
            </a:r>
            <a:r>
              <a:rPr lang="zh-CN" altLang="en-US" b="1" i="0">
                <a:solidFill>
                  <a:srgbClr val="FF0000"/>
                </a:solidFill>
                <a:effectLst/>
                <a:latin typeface="PingFang SC"/>
              </a:rPr>
              <a:t>编码器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FEF0C9-7A45-CEBA-3248-D7EA44D2EC4A}"/>
              </a:ext>
            </a:extLst>
          </p:cNvPr>
          <p:cNvSpPr txBox="1"/>
          <p:nvPr/>
        </p:nvSpPr>
        <p:spPr>
          <a:xfrm>
            <a:off x="8966446" y="2248888"/>
            <a:ext cx="418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编码器：应用</a:t>
            </a:r>
            <a:r>
              <a:rPr lang="en-US" altLang="zh-CN" sz="1600" b="1">
                <a:solidFill>
                  <a:srgbClr val="FF0000"/>
                </a:solidFill>
              </a:rPr>
              <a:t>Transformer</a:t>
            </a:r>
            <a:r>
              <a:rPr lang="zh-CN" altLang="en-US" sz="1600" b="1">
                <a:solidFill>
                  <a:srgbClr val="FF0000"/>
                </a:solidFill>
              </a:rPr>
              <a:t>结构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25A1A0B-7625-374B-1B98-84FFB587DECC}"/>
              </a:ext>
            </a:extLst>
          </p:cNvPr>
          <p:cNvCxnSpPr/>
          <p:nvPr/>
        </p:nvCxnSpPr>
        <p:spPr>
          <a:xfrm flipV="1">
            <a:off x="7039992" y="2521258"/>
            <a:ext cx="1828800" cy="597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66B4DBA-1664-665B-9944-18837135FA23}"/>
              </a:ext>
            </a:extLst>
          </p:cNvPr>
          <p:cNvSpPr txBox="1"/>
          <p:nvPr/>
        </p:nvSpPr>
        <p:spPr>
          <a:xfrm>
            <a:off x="5399843" y="5462003"/>
            <a:ext cx="1720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600" b="1">
                <a:solidFill>
                  <a:srgbClr val="FF0000"/>
                </a:solidFill>
              </a:defRPr>
            </a:lvl1pPr>
          </a:lstStyle>
          <a:p>
            <a:r>
              <a:rPr lang="zh-CN" altLang="en-US">
                <a:solidFill>
                  <a:schemeClr val="accent5">
                    <a:lumMod val="75000"/>
                  </a:schemeClr>
                </a:solidFill>
              </a:rPr>
              <a:t>深度分解解码器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FAE7BD-A2C6-6A82-6630-8066D3CE8D3C}"/>
              </a:ext>
            </a:extLst>
          </p:cNvPr>
          <p:cNvSpPr txBox="1"/>
          <p:nvPr/>
        </p:nvSpPr>
        <p:spPr>
          <a:xfrm>
            <a:off x="7758236" y="3554611"/>
            <a:ext cx="105729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FF0000"/>
                </a:solidFill>
              </a:rPr>
              <a:t>添加扩散步信息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574A5BA-5DB7-9EC3-E3BB-740664F1035D}"/>
              </a:ext>
            </a:extLst>
          </p:cNvPr>
          <p:cNvCxnSpPr/>
          <p:nvPr/>
        </p:nvCxnSpPr>
        <p:spPr>
          <a:xfrm flipH="1">
            <a:off x="3728621" y="3302493"/>
            <a:ext cx="958789" cy="390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8EF7DAC-E329-9E4B-1E18-0C91C2DF4A55}"/>
              </a:ext>
            </a:extLst>
          </p:cNvPr>
          <p:cNvCxnSpPr/>
          <p:nvPr/>
        </p:nvCxnSpPr>
        <p:spPr>
          <a:xfrm flipH="1" flipV="1">
            <a:off x="3808520" y="4110361"/>
            <a:ext cx="878890" cy="4083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3E4F367-68E4-3B0D-3871-10EC1FCCA466}"/>
              </a:ext>
            </a:extLst>
          </p:cNvPr>
          <p:cNvSpPr txBox="1"/>
          <p:nvPr/>
        </p:nvSpPr>
        <p:spPr>
          <a:xfrm>
            <a:off x="3284737" y="3763236"/>
            <a:ext cx="887767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FF0000"/>
                </a:solidFill>
              </a:rPr>
              <a:t>位置编码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79F0D1E-306D-4A6F-E820-DEBB8A867D90}"/>
              </a:ext>
            </a:extLst>
          </p:cNvPr>
          <p:cNvCxnSpPr/>
          <p:nvPr/>
        </p:nvCxnSpPr>
        <p:spPr>
          <a:xfrm flipH="1">
            <a:off x="8442664" y="3204839"/>
            <a:ext cx="239697" cy="292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43D3D0D-16DB-C201-6722-75ACF0BD96E6}"/>
              </a:ext>
            </a:extLst>
          </p:cNvPr>
          <p:cNvCxnSpPr>
            <a:cxnSpLocks/>
          </p:cNvCxnSpPr>
          <p:nvPr/>
        </p:nvCxnSpPr>
        <p:spPr>
          <a:xfrm>
            <a:off x="4998128" y="5344357"/>
            <a:ext cx="0" cy="6214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298C2EC-F32B-6811-44C8-7A2DC1F4BCD8}"/>
              </a:ext>
            </a:extLst>
          </p:cNvPr>
          <p:cNvCxnSpPr/>
          <p:nvPr/>
        </p:nvCxnSpPr>
        <p:spPr>
          <a:xfrm>
            <a:off x="4998128" y="5965794"/>
            <a:ext cx="32887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05DCCE7-DF61-5AED-EAED-45800F43C53C}"/>
              </a:ext>
            </a:extLst>
          </p:cNvPr>
          <p:cNvCxnSpPr/>
          <p:nvPr/>
        </p:nvCxnSpPr>
        <p:spPr>
          <a:xfrm flipV="1">
            <a:off x="8286881" y="4110361"/>
            <a:ext cx="0" cy="185543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A6EE2D6-F125-D3AC-6C42-7F3D26F14277}"/>
              </a:ext>
            </a:extLst>
          </p:cNvPr>
          <p:cNvSpPr txBox="1"/>
          <p:nvPr/>
        </p:nvSpPr>
        <p:spPr>
          <a:xfrm>
            <a:off x="10436346" y="3877776"/>
            <a:ext cx="1287254" cy="277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zh-CN" altLang="en-US"/>
              <a:t>多头自注意力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84E4D04-5917-2056-6C78-92B90D4ED164}"/>
              </a:ext>
            </a:extLst>
          </p:cNvPr>
          <p:cNvCxnSpPr/>
          <p:nvPr/>
        </p:nvCxnSpPr>
        <p:spPr>
          <a:xfrm>
            <a:off x="9921440" y="4016276"/>
            <a:ext cx="3669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85783F0-882E-B0CB-1332-2A02AC57964E}"/>
                  </a:ext>
                </a:extLst>
              </p:cNvPr>
              <p:cNvSpPr txBox="1"/>
              <p:nvPr/>
            </p:nvSpPr>
            <p:spPr>
              <a:xfrm>
                <a:off x="8682361" y="5504756"/>
                <a:ext cx="21306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/>
                  <a:t>共有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1400" b="1"/>
                  <a:t>块进行堆叠</a:t>
                </a: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85783F0-882E-B0CB-1332-2A02AC579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361" y="5504756"/>
                <a:ext cx="2130641" cy="307777"/>
              </a:xfrm>
              <a:prstGeom prst="rect">
                <a:avLst/>
              </a:prstGeom>
              <a:blipFill>
                <a:blip r:embed="rId3"/>
                <a:stretch>
                  <a:fillRect l="-857" t="-400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图片 41">
            <a:extLst>
              <a:ext uri="{FF2B5EF4-FFF2-40B4-BE49-F238E27FC236}">
                <a16:creationId xmlns:a16="http://schemas.microsoft.com/office/drawing/2014/main" id="{D95751CD-45B1-15B6-ACCA-7F50C6F7D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4" y="5400301"/>
            <a:ext cx="4920417" cy="102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54C9F3-1AB2-9B17-52FE-CC5B452CE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03545"/>
            <a:ext cx="12192000" cy="42509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90B2070-00B4-40CF-2A0B-901DC17B5622}"/>
              </a:ext>
            </a:extLst>
          </p:cNvPr>
          <p:cNvSpPr txBox="1"/>
          <p:nvPr/>
        </p:nvSpPr>
        <p:spPr>
          <a:xfrm>
            <a:off x="5672000" y="749405"/>
            <a:ext cx="847999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>
                <a:solidFill>
                  <a:srgbClr val="00B050"/>
                </a:solidFill>
              </a:rPr>
              <a:t>扩散步信息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DE9307-062F-3340-96B3-00C8D4D4A08C}"/>
              </a:ext>
            </a:extLst>
          </p:cNvPr>
          <p:cNvSpPr txBox="1"/>
          <p:nvPr/>
        </p:nvSpPr>
        <p:spPr>
          <a:xfrm>
            <a:off x="6433459" y="1180434"/>
            <a:ext cx="847999" cy="2462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>
                <a:solidFill>
                  <a:srgbClr val="7030A0"/>
                </a:solidFill>
              </a:rPr>
              <a:t>编码器输出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42A397-C454-0CDC-CBF2-2E8320993883}"/>
              </a:ext>
            </a:extLst>
          </p:cNvPr>
          <p:cNvSpPr txBox="1"/>
          <p:nvPr/>
        </p:nvSpPr>
        <p:spPr>
          <a:xfrm>
            <a:off x="4956261" y="274845"/>
            <a:ext cx="84799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>
                <a:solidFill>
                  <a:srgbClr val="FF0000"/>
                </a:solidFill>
              </a:rPr>
              <a:t>加噪数据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1EC720D-F2CA-427C-7C24-D040CC64DBDA}"/>
              </a:ext>
            </a:extLst>
          </p:cNvPr>
          <p:cNvCxnSpPr>
            <a:stCxn id="6" idx="2"/>
          </p:cNvCxnSpPr>
          <p:nvPr/>
        </p:nvCxnSpPr>
        <p:spPr>
          <a:xfrm flipH="1">
            <a:off x="5380260" y="521066"/>
            <a:ext cx="1" cy="1002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A3767E4-896C-CB2C-1A25-9F4AD51E5121}"/>
              </a:ext>
            </a:extLst>
          </p:cNvPr>
          <p:cNvCxnSpPr>
            <a:stCxn id="4" idx="2"/>
          </p:cNvCxnSpPr>
          <p:nvPr/>
        </p:nvCxnSpPr>
        <p:spPr>
          <a:xfrm flipH="1">
            <a:off x="6095999" y="995626"/>
            <a:ext cx="1" cy="528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C61614-E6A0-230B-C88C-D492B504A2E6}"/>
              </a:ext>
            </a:extLst>
          </p:cNvPr>
          <p:cNvCxnSpPr/>
          <p:nvPr/>
        </p:nvCxnSpPr>
        <p:spPr>
          <a:xfrm>
            <a:off x="6857458" y="1426655"/>
            <a:ext cx="0" cy="181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9A6F606-254D-5927-80FE-E3E47BC3F2AA}"/>
              </a:ext>
            </a:extLst>
          </p:cNvPr>
          <p:cNvSpPr txBox="1"/>
          <p:nvPr/>
        </p:nvSpPr>
        <p:spPr>
          <a:xfrm>
            <a:off x="379216" y="226114"/>
            <a:ext cx="529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单个扩散步上的细节处理</a:t>
            </a:r>
            <a:r>
              <a:rPr lang="zh-CN" altLang="en-US" b="1" i="0">
                <a:solidFill>
                  <a:srgbClr val="FF0000"/>
                </a:solidFill>
                <a:effectLst/>
                <a:latin typeface="PingFang SC"/>
              </a:rPr>
              <a:t>②</a:t>
            </a:r>
            <a:r>
              <a:rPr lang="en-US" altLang="zh-CN" b="1" i="0">
                <a:solidFill>
                  <a:srgbClr val="FF0000"/>
                </a:solidFill>
                <a:effectLst/>
                <a:latin typeface="PingFang SC"/>
              </a:rPr>
              <a:t> —— </a:t>
            </a:r>
            <a:r>
              <a:rPr lang="zh-CN" altLang="en-US" b="1" i="0">
                <a:solidFill>
                  <a:srgbClr val="FF0000"/>
                </a:solidFill>
                <a:effectLst/>
                <a:latin typeface="PingFang SC"/>
              </a:rPr>
              <a:t>解码器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25D9DB-7466-9674-44E9-A4FC33EB7AE5}"/>
              </a:ext>
            </a:extLst>
          </p:cNvPr>
          <p:cNvSpPr txBox="1"/>
          <p:nvPr/>
        </p:nvSpPr>
        <p:spPr>
          <a:xfrm>
            <a:off x="1289802" y="5911444"/>
            <a:ext cx="282689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zh-CN" altLang="en-US" sz="1600"/>
              <a:t>与编码器中的结构类似，但只有单独一块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B9F414C-B418-EDF8-F43E-B0FC97132552}"/>
              </a:ext>
            </a:extLst>
          </p:cNvPr>
          <p:cNvSpPr/>
          <p:nvPr/>
        </p:nvSpPr>
        <p:spPr>
          <a:xfrm>
            <a:off x="2561205" y="5342734"/>
            <a:ext cx="284085" cy="51963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4DF0DB9-26B2-5202-CD98-A40A50C91536}"/>
              </a:ext>
            </a:extLst>
          </p:cNvPr>
          <p:cNvSpPr txBox="1"/>
          <p:nvPr/>
        </p:nvSpPr>
        <p:spPr>
          <a:xfrm>
            <a:off x="1497572" y="4129300"/>
            <a:ext cx="847999" cy="2462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>
                <a:solidFill>
                  <a:srgbClr val="7030A0"/>
                </a:solidFill>
              </a:rPr>
              <a:t>编码器输出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5A41310-B1BD-FC26-76BB-F960C2B6AA93}"/>
              </a:ext>
            </a:extLst>
          </p:cNvPr>
          <p:cNvSpPr txBox="1"/>
          <p:nvPr/>
        </p:nvSpPr>
        <p:spPr>
          <a:xfrm>
            <a:off x="2583827" y="1118879"/>
            <a:ext cx="84799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>
                <a:solidFill>
                  <a:srgbClr val="FF0000"/>
                </a:solidFill>
              </a:rPr>
              <a:t>加噪数据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A905304-4DC4-61A2-763D-0780285597E6}"/>
              </a:ext>
            </a:extLst>
          </p:cNvPr>
          <p:cNvSpPr txBox="1"/>
          <p:nvPr/>
        </p:nvSpPr>
        <p:spPr>
          <a:xfrm>
            <a:off x="1497571" y="2020392"/>
            <a:ext cx="847999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>
                <a:solidFill>
                  <a:srgbClr val="00B050"/>
                </a:solidFill>
              </a:rPr>
              <a:t>扩散步信息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C68B5B1-A0B7-B6F1-0A94-B2EE3646028B}"/>
              </a:ext>
            </a:extLst>
          </p:cNvPr>
          <p:cNvSpPr/>
          <p:nvPr/>
        </p:nvSpPr>
        <p:spPr>
          <a:xfrm>
            <a:off x="1429305" y="931307"/>
            <a:ext cx="2547890" cy="43150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71E32F-6F6A-315A-62F9-C41FE87C14D3}"/>
              </a:ext>
            </a:extLst>
          </p:cNvPr>
          <p:cNvSpPr txBox="1"/>
          <p:nvPr/>
        </p:nvSpPr>
        <p:spPr>
          <a:xfrm>
            <a:off x="8042916" y="1415778"/>
            <a:ext cx="15742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>
                <a:solidFill>
                  <a:srgbClr val="FF0000"/>
                </a:solidFill>
              </a:rPr>
              <a:t>多季节分量和误差分量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F947BC9-1B1F-8C57-1AE8-F0E18AF7D0A1}"/>
              </a:ext>
            </a:extLst>
          </p:cNvPr>
          <p:cNvSpPr txBox="1"/>
          <p:nvPr/>
        </p:nvSpPr>
        <p:spPr>
          <a:xfrm>
            <a:off x="8361395" y="5088818"/>
            <a:ext cx="72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>
                <a:solidFill>
                  <a:schemeClr val="accent1"/>
                </a:solidFill>
              </a:rPr>
              <a:t>趋势分量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DE108A-67DA-B1DB-A94C-0CF57BC87D89}"/>
              </a:ext>
            </a:extLst>
          </p:cNvPr>
          <p:cNvSpPr txBox="1"/>
          <p:nvPr/>
        </p:nvSpPr>
        <p:spPr>
          <a:xfrm>
            <a:off x="5060272" y="5893221"/>
            <a:ext cx="5231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/>
              <a:t>由于应用了多头自注意力，因此也有多个解码块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F24FAD9-0187-BF41-AE23-81D6F175EACC}"/>
              </a:ext>
            </a:extLst>
          </p:cNvPr>
          <p:cNvCxnSpPr/>
          <p:nvPr/>
        </p:nvCxnSpPr>
        <p:spPr>
          <a:xfrm>
            <a:off x="6095999" y="4492101"/>
            <a:ext cx="0" cy="137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1251F5D-F4A1-451D-4ADE-00B3C938B38F}"/>
              </a:ext>
            </a:extLst>
          </p:cNvPr>
          <p:cNvCxnSpPr>
            <a:cxnSpLocks/>
          </p:cNvCxnSpPr>
          <p:nvPr/>
        </p:nvCxnSpPr>
        <p:spPr>
          <a:xfrm>
            <a:off x="6433459" y="4729480"/>
            <a:ext cx="0" cy="1132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9A81086-F72E-009C-71B2-BCC7C304C7AF}"/>
              </a:ext>
            </a:extLst>
          </p:cNvPr>
          <p:cNvCxnSpPr>
            <a:cxnSpLocks/>
          </p:cNvCxnSpPr>
          <p:nvPr/>
        </p:nvCxnSpPr>
        <p:spPr>
          <a:xfrm>
            <a:off x="6729274" y="5013960"/>
            <a:ext cx="0" cy="8484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03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0F50CE-0DB7-F5C1-6017-8FC0534C5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87"/>
          <a:stretch/>
        </p:blipFill>
        <p:spPr>
          <a:xfrm>
            <a:off x="994944" y="452597"/>
            <a:ext cx="9738159" cy="52218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A1112B7-A4E4-97B0-980F-D3976155C08D}"/>
              </a:ext>
            </a:extLst>
          </p:cNvPr>
          <p:cNvSpPr txBox="1"/>
          <p:nvPr/>
        </p:nvSpPr>
        <p:spPr>
          <a:xfrm>
            <a:off x="557600" y="83265"/>
            <a:ext cx="5292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单个扩散步上的细节处理</a:t>
            </a:r>
            <a:r>
              <a:rPr lang="zh-CN" altLang="en-US" b="1" i="0">
                <a:solidFill>
                  <a:srgbClr val="FF0000"/>
                </a:solidFill>
                <a:effectLst/>
                <a:latin typeface="PingFang SC"/>
              </a:rPr>
              <a:t>③</a:t>
            </a:r>
            <a:r>
              <a:rPr lang="en-US" altLang="zh-CN" b="1" i="0">
                <a:solidFill>
                  <a:srgbClr val="FF0000"/>
                </a:solidFill>
                <a:effectLst/>
                <a:latin typeface="PingFang SC"/>
              </a:rPr>
              <a:t> —— </a:t>
            </a:r>
            <a:r>
              <a:rPr lang="zh-CN" altLang="en-US" b="1" i="0">
                <a:solidFill>
                  <a:srgbClr val="FF0000"/>
                </a:solidFill>
                <a:effectLst/>
                <a:latin typeface="PingFang SC"/>
              </a:rPr>
              <a:t>解码器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0FC61D-37EB-80A7-825A-5F5360EB2863}"/>
              </a:ext>
            </a:extLst>
          </p:cNvPr>
          <p:cNvSpPr txBox="1"/>
          <p:nvPr/>
        </p:nvSpPr>
        <p:spPr>
          <a:xfrm>
            <a:off x="4844141" y="821929"/>
            <a:ext cx="847999" cy="2462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 b="1">
                <a:solidFill>
                  <a:srgbClr val="00B050"/>
                </a:solidFill>
              </a:defRPr>
            </a:lvl1pPr>
          </a:lstStyle>
          <a:p>
            <a:r>
              <a:rPr lang="zh-CN" altLang="en-US"/>
              <a:t>扩散步信息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EB768-F883-5790-A8F4-A6F3E369DA2E}"/>
              </a:ext>
            </a:extLst>
          </p:cNvPr>
          <p:cNvSpPr txBox="1"/>
          <p:nvPr/>
        </p:nvSpPr>
        <p:spPr>
          <a:xfrm>
            <a:off x="6499862" y="821929"/>
            <a:ext cx="847999" cy="24622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000" b="1">
                <a:solidFill>
                  <a:srgbClr val="7030A0"/>
                </a:solidFill>
              </a:defRPr>
            </a:lvl1pPr>
          </a:lstStyle>
          <a:p>
            <a:r>
              <a:rPr lang="zh-CN" altLang="en-US"/>
              <a:t>编码器输出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9309C3-A407-1354-CEE4-D48FF11417E5}"/>
              </a:ext>
            </a:extLst>
          </p:cNvPr>
          <p:cNvSpPr txBox="1"/>
          <p:nvPr/>
        </p:nvSpPr>
        <p:spPr>
          <a:xfrm>
            <a:off x="3516081" y="821929"/>
            <a:ext cx="847999" cy="246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>
                <a:solidFill>
                  <a:srgbClr val="FF0000"/>
                </a:solidFill>
              </a:rPr>
              <a:t>加噪数据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F55CB8-4D3A-023B-AFF4-1C981C8142A1}"/>
              </a:ext>
            </a:extLst>
          </p:cNvPr>
          <p:cNvSpPr txBox="1"/>
          <p:nvPr/>
        </p:nvSpPr>
        <p:spPr>
          <a:xfrm>
            <a:off x="7347861" y="1183566"/>
            <a:ext cx="15742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>
                <a:solidFill>
                  <a:srgbClr val="FF0000"/>
                </a:solidFill>
              </a:rPr>
              <a:t>多季节分量和误差分量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5B8502-2EFB-FF08-5E4D-4BCAC0AA89E2}"/>
              </a:ext>
            </a:extLst>
          </p:cNvPr>
          <p:cNvSpPr txBox="1"/>
          <p:nvPr/>
        </p:nvSpPr>
        <p:spPr>
          <a:xfrm>
            <a:off x="7731080" y="5265859"/>
            <a:ext cx="7293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>
                <a:solidFill>
                  <a:schemeClr val="accent1"/>
                </a:solidFill>
              </a:rPr>
              <a:t>趋势分量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9729A98-3CD6-2047-0EDE-C424F487F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9221" y="3400216"/>
            <a:ext cx="2824581" cy="57755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B110392-C581-642E-EF11-70F208739213}"/>
              </a:ext>
            </a:extLst>
          </p:cNvPr>
          <p:cNvCxnSpPr/>
          <p:nvPr/>
        </p:nvCxnSpPr>
        <p:spPr>
          <a:xfrm flipH="1" flipV="1">
            <a:off x="9880847" y="3000652"/>
            <a:ext cx="852256" cy="339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D809CBAC-B894-FC2A-3B2E-ED3A16CA7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57653"/>
            <a:ext cx="2578751" cy="325913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D58245D-A761-5324-A28D-800AC0584E95}"/>
              </a:ext>
            </a:extLst>
          </p:cNvPr>
          <p:cNvCxnSpPr/>
          <p:nvPr/>
        </p:nvCxnSpPr>
        <p:spPr>
          <a:xfrm>
            <a:off x="994944" y="1183566"/>
            <a:ext cx="603037" cy="85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542B0973-7533-2570-B440-1E86B7BF5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61" y="5619528"/>
            <a:ext cx="4265380" cy="1155207"/>
          </a:xfrm>
          <a:prstGeom prst="rect">
            <a:avLst/>
          </a:prstGeom>
          <a:ln>
            <a:solidFill>
              <a:srgbClr val="00B050"/>
            </a:solidFill>
          </a:ln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2BCDC2E-FA9E-2820-7411-614DD71A5CB9}"/>
              </a:ext>
            </a:extLst>
          </p:cNvPr>
          <p:cNvCxnSpPr>
            <a:cxnSpLocks/>
          </p:cNvCxnSpPr>
          <p:nvPr/>
        </p:nvCxnSpPr>
        <p:spPr>
          <a:xfrm flipV="1">
            <a:off x="834501" y="4394447"/>
            <a:ext cx="763480" cy="12250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4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AE7FBFB-34EA-C906-FA7C-C0E45455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16" y="735881"/>
            <a:ext cx="10434320" cy="317627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21E86F9-B1F8-0CA1-DFA2-B2159939A99A}"/>
              </a:ext>
            </a:extLst>
          </p:cNvPr>
          <p:cNvSpPr txBox="1"/>
          <p:nvPr/>
        </p:nvSpPr>
        <p:spPr>
          <a:xfrm>
            <a:off x="328416" y="246434"/>
            <a:ext cx="4843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本文针对扩散模型损失函数的改进：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3BB946-B88A-BD9E-C661-FEA077567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6300"/>
            <a:ext cx="12192000" cy="69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99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231</Words>
  <Application>Microsoft Office PowerPoint</Application>
  <PresentationFormat>宽屏</PresentationFormat>
  <Paragraphs>37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PingFang SC</vt:lpstr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佳辉 宋</dc:creator>
  <cp:lastModifiedBy>佳辉 宋</cp:lastModifiedBy>
  <cp:revision>4</cp:revision>
  <dcterms:created xsi:type="dcterms:W3CDTF">2024-03-05T06:31:20Z</dcterms:created>
  <dcterms:modified xsi:type="dcterms:W3CDTF">2024-03-05T14:40:58Z</dcterms:modified>
</cp:coreProperties>
</file>