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5617D-D920-A30A-7B63-6D40426E9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5BEC72-368F-A729-83F0-0F61AC19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1A5FF-221F-12C1-E341-085391F9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7D73BE-4C4D-1C84-C597-6CFE70B65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25BBB-B4BD-229D-DB24-A0B74ED9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8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49BE6-07FF-CCDB-0C99-426D8602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7B4854-E571-F1CA-C52B-FE0B9D914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B9C4A6-0EE4-D0D7-C47D-5E64AFFF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3443F-F693-1A85-5694-D2B47E7A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1DEBA-1560-F336-A5D0-636F6E67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5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F64982-CACC-BC70-F9A0-9345CEE3C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106E51-AF09-02D1-882B-F1EF88F3A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F7FD7-1776-731B-CE6F-36FDBA49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62AEC-0BD7-0A41-958B-AD6313BD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65BAA-20ED-3D37-55AA-DD6A15FB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1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DA695-7F1F-DD0A-345E-0DF677B7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131FA-E36F-D9B7-E9A7-07DA9883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6BBD6-7244-766F-B0C1-89781BF6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14370-E043-51AE-DCB3-0EF0E969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93033-F233-690D-4167-6B092238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54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98DE3-D36B-CD92-2095-87F0B5AE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D0EE25-D690-B8D6-8B86-14FD77B44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DF10B-9296-E2CD-91E7-3BA36E68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1E8EE7-9F03-7A2B-F805-CA4CC1A49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00851-323D-2C3A-8323-A228F581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9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C35B7-974D-D43F-D5C3-7C4CB21A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250CD-FDD7-9603-A9E7-308B60212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53E663-BDBB-CB1C-B2F7-EF5C85367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2C57F-A13B-E9EC-DAA5-7FF0D2B7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E0668-DB40-4B04-9062-D8757AB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240E9-2971-D68B-F149-5EA6385E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7B64-F4A9-8495-99A4-423A0F4E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A73E2-D104-A01A-8E85-490E6D2CB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1A4DA9-AFCA-273B-F9BD-10E8091E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677EAD-81C1-D160-4617-5EBAB0993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FC3E6E-73DB-D1B4-5943-569D5F77A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AEFDCF-DC92-68F8-B729-76724DB90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377C4D-8147-C624-9C3B-7048E139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03B178-1BAB-4C0A-A845-31BCC859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3CC56-9561-1566-0085-96EC2B46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90EF16-E5F6-7739-1AC7-047F8968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79CD6-D9E6-1E1F-B3E5-222230FD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9EBDD5-E7CC-495B-CD24-684D5E96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30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3DA2F3-DA9F-9C24-8D55-CBEA63D8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16A85D-B62D-1654-9216-9BF9FB50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4CB17-30D9-FAB8-8F6D-8E2BB6D6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4E4B-5412-31F6-69B3-754DF068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53512-579E-25F9-60C2-CE978332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A09A23-C1CE-0F39-154C-692300573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DFEEA-224B-2EDF-F73B-39DBB620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0049F-759D-4663-1933-B247D8BF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28CD32-79DD-2FB5-7318-89B6C33E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0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32888-6485-B724-451B-FB9E23D4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5D302A-18C3-DB23-DC1D-0C5079499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CD8A3D-94E3-3176-B137-9F7A388FA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9CC65E-B299-FEB2-5EC1-D3A2EFED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EA43A9-B454-048E-2761-A3892983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C2FC83-CA10-631A-A14B-8A16801E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8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F1A8C1-7B6F-3483-D742-754EBF359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3B1A5-9D58-FCD8-A1C9-927879855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49E4E1-5B16-5919-9655-364DBC8F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9F89E-CB17-47D7-B8B1-C89C24908BF1}" type="datetimeFigureOut">
              <a:rPr lang="zh-CN" altLang="en-US" smtClean="0"/>
              <a:t>2024/3/6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65096-641D-96CD-65A9-1D2303E17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DEC3F-40AF-6859-E54B-FBB9CA16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2C7C-85E0-4DFD-93C6-737058014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1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Flag_ing/article/details/12427824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BC5192-D361-F2B6-1DA2-132EC89A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99" y="0"/>
            <a:ext cx="7912023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768CD0C-C5CF-E80F-F266-D3C3877300C2}"/>
              </a:ext>
            </a:extLst>
          </p:cNvPr>
          <p:cNvSpPr txBox="1"/>
          <p:nvPr/>
        </p:nvSpPr>
        <p:spPr>
          <a:xfrm>
            <a:off x="340577" y="292231"/>
            <a:ext cx="268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原始</a:t>
            </a:r>
            <a:r>
              <a:rPr lang="en-US" altLang="zh-CN" b="1">
                <a:solidFill>
                  <a:srgbClr val="FF0000"/>
                </a:solidFill>
              </a:rPr>
              <a:t>Transformer</a:t>
            </a:r>
            <a:r>
              <a:rPr lang="zh-CN" altLang="en-US" b="1">
                <a:solidFill>
                  <a:srgbClr val="FF0000"/>
                </a:solidFill>
              </a:rPr>
              <a:t>的结构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27194F-98A7-2A33-F06A-B4224E373CB1}"/>
              </a:ext>
            </a:extLst>
          </p:cNvPr>
          <p:cNvSpPr txBox="1"/>
          <p:nvPr/>
        </p:nvSpPr>
        <p:spPr>
          <a:xfrm>
            <a:off x="8476060" y="292231"/>
            <a:ext cx="316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当前流行的</a:t>
            </a:r>
            <a:r>
              <a:rPr lang="en-US" altLang="zh-CN" b="1">
                <a:solidFill>
                  <a:srgbClr val="FF0000"/>
                </a:solidFill>
              </a:rPr>
              <a:t>Transformer</a:t>
            </a:r>
            <a:r>
              <a:rPr lang="zh-CN" altLang="en-US" b="1">
                <a:solidFill>
                  <a:srgbClr val="FF0000"/>
                </a:solidFill>
              </a:rPr>
              <a:t>结构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3D4F649-DC03-34B9-E1D8-3AAF73CB9F6C}"/>
              </a:ext>
            </a:extLst>
          </p:cNvPr>
          <p:cNvCxnSpPr/>
          <p:nvPr/>
        </p:nvCxnSpPr>
        <p:spPr>
          <a:xfrm flipH="1" flipV="1">
            <a:off x="2270178" y="716437"/>
            <a:ext cx="1321434" cy="1065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BC2045C-7255-810C-82CA-8181FD00D6A8}"/>
              </a:ext>
            </a:extLst>
          </p:cNvPr>
          <p:cNvCxnSpPr/>
          <p:nvPr/>
        </p:nvCxnSpPr>
        <p:spPr>
          <a:xfrm flipV="1">
            <a:off x="7833674" y="661563"/>
            <a:ext cx="1225485" cy="587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91258317-A483-ADA7-0A84-A1D92580C20A}"/>
              </a:ext>
            </a:extLst>
          </p:cNvPr>
          <p:cNvSpPr txBox="1"/>
          <p:nvPr/>
        </p:nvSpPr>
        <p:spPr>
          <a:xfrm>
            <a:off x="2737129" y="5772231"/>
            <a:ext cx="645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7030A0"/>
                </a:solidFill>
              </a:rPr>
              <a:t>二者的主要区别：</a:t>
            </a:r>
            <a:r>
              <a:rPr lang="en-US" altLang="zh-CN" b="1">
                <a:solidFill>
                  <a:srgbClr val="7030A0"/>
                </a:solidFill>
              </a:rPr>
              <a:t>Layer Norm</a:t>
            </a:r>
            <a:r>
              <a:rPr lang="zh-CN" altLang="en-US" b="1">
                <a:solidFill>
                  <a:srgbClr val="7030A0"/>
                </a:solidFill>
              </a:rPr>
              <a:t>（</a:t>
            </a:r>
            <a:r>
              <a:rPr lang="en-US" altLang="zh-CN" b="1">
                <a:solidFill>
                  <a:srgbClr val="7030A0"/>
                </a:solidFill>
              </a:rPr>
              <a:t>LN</a:t>
            </a:r>
            <a:r>
              <a:rPr lang="zh-CN" altLang="en-US" b="1">
                <a:solidFill>
                  <a:srgbClr val="7030A0"/>
                </a:solidFill>
              </a:rPr>
              <a:t>）的所处位置不同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94E662-4B6E-E2A7-2AD2-67E605191676}"/>
              </a:ext>
            </a:extLst>
          </p:cNvPr>
          <p:cNvSpPr txBox="1"/>
          <p:nvPr/>
        </p:nvSpPr>
        <p:spPr>
          <a:xfrm>
            <a:off x="4949072" y="6529402"/>
            <a:ext cx="7550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/>
              <a:t>关于</a:t>
            </a:r>
            <a:r>
              <a:rPr lang="en-US" altLang="zh-CN" sz="1400" b="1"/>
              <a:t>LN</a:t>
            </a:r>
            <a:r>
              <a:rPr lang="zh-CN" altLang="en-US" sz="1400" b="1"/>
              <a:t>的作用解释</a:t>
            </a:r>
            <a:r>
              <a:rPr lang="en-US" altLang="zh-CN" sz="1400" b="1"/>
              <a:t>_</a:t>
            </a:r>
            <a:r>
              <a:rPr lang="zh-CN" altLang="en-US" sz="1400" b="1"/>
              <a:t>参考链接：</a:t>
            </a:r>
            <a:r>
              <a:rPr lang="en-US" altLang="zh-CN" sz="1400" b="1">
                <a:hlinkClick r:id="rId3"/>
              </a:rPr>
              <a:t>https://blog.csdn.net/Flag_ing/article/details/124278245</a:t>
            </a:r>
            <a:r>
              <a:rPr lang="en-US" altLang="zh-CN" sz="1400" b="1"/>
              <a:t> </a:t>
            </a:r>
            <a:endParaRPr lang="zh-CN" altLang="en-US" sz="14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8A9634B-B550-8EEC-4AEC-C94C7AE3E9FE}"/>
                  </a:ext>
                </a:extLst>
              </p:cNvPr>
              <p:cNvSpPr txBox="1"/>
              <p:nvPr/>
            </p:nvSpPr>
            <p:spPr>
              <a:xfrm>
                <a:off x="454373" y="2318590"/>
                <a:ext cx="2364239" cy="88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b="1"/>
                  <a:t>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𝑳𝒂𝒚𝒆𝒓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𝑵𝒐𝒓𝒎</m:t>
                    </m:r>
                  </m:oMath>
                </a14:m>
                <a:r>
                  <a:rPr lang="zh-CN" altLang="en-US" b="1"/>
                  <a:t>层放在残差连接之后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8A9634B-B550-8EEC-4AEC-C94C7AE3E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73" y="2318590"/>
                <a:ext cx="2364239" cy="881139"/>
              </a:xfrm>
              <a:prstGeom prst="rect">
                <a:avLst/>
              </a:prstGeom>
              <a:blipFill>
                <a:blip r:embed="rId4"/>
                <a:stretch>
                  <a:fillRect b="-9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下 13">
            <a:extLst>
              <a:ext uri="{FF2B5EF4-FFF2-40B4-BE49-F238E27FC236}">
                <a16:creationId xmlns:a16="http://schemas.microsoft.com/office/drawing/2014/main" id="{2913AD62-E2D8-72EC-080C-01ACCCAE550B}"/>
              </a:ext>
            </a:extLst>
          </p:cNvPr>
          <p:cNvSpPr/>
          <p:nvPr/>
        </p:nvSpPr>
        <p:spPr>
          <a:xfrm>
            <a:off x="1433817" y="933253"/>
            <a:ext cx="405353" cy="12556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F6C408D-2981-864A-3C76-FCC6DC7AA884}"/>
              </a:ext>
            </a:extLst>
          </p:cNvPr>
          <p:cNvSpPr/>
          <p:nvPr/>
        </p:nvSpPr>
        <p:spPr>
          <a:xfrm>
            <a:off x="3591612" y="736977"/>
            <a:ext cx="1281103" cy="4885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3BBB6B-0298-1760-77CA-7BC13B08E5CD}"/>
              </a:ext>
            </a:extLst>
          </p:cNvPr>
          <p:cNvSpPr/>
          <p:nvPr/>
        </p:nvSpPr>
        <p:spPr>
          <a:xfrm>
            <a:off x="3581242" y="2777881"/>
            <a:ext cx="1281103" cy="4885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9B52A4-9900-45BF-7175-80A50449A2DC}"/>
              </a:ext>
            </a:extLst>
          </p:cNvPr>
          <p:cNvCxnSpPr/>
          <p:nvPr/>
        </p:nvCxnSpPr>
        <p:spPr>
          <a:xfrm flipH="1">
            <a:off x="2737129" y="1225484"/>
            <a:ext cx="884127" cy="119720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8BD9EF-013E-81FB-7BB7-9B7A30C7010F}"/>
              </a:ext>
            </a:extLst>
          </p:cNvPr>
          <p:cNvCxnSpPr/>
          <p:nvPr/>
        </p:nvCxnSpPr>
        <p:spPr>
          <a:xfrm flipH="1" flipV="1">
            <a:off x="2630078" y="2875175"/>
            <a:ext cx="688157" cy="2168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下 20">
            <a:extLst>
              <a:ext uri="{FF2B5EF4-FFF2-40B4-BE49-F238E27FC236}">
                <a16:creationId xmlns:a16="http://schemas.microsoft.com/office/drawing/2014/main" id="{4E78F4FB-2A75-6957-5A6D-85EB6AA59539}"/>
              </a:ext>
            </a:extLst>
          </p:cNvPr>
          <p:cNvSpPr/>
          <p:nvPr/>
        </p:nvSpPr>
        <p:spPr>
          <a:xfrm>
            <a:off x="9854103" y="736977"/>
            <a:ext cx="405353" cy="12556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6D8E14B-F340-0498-E1AC-C8E4811B01CC}"/>
                  </a:ext>
                </a:extLst>
              </p:cNvPr>
              <p:cNvSpPr txBox="1"/>
              <p:nvPr/>
            </p:nvSpPr>
            <p:spPr>
              <a:xfrm>
                <a:off x="8905202" y="2004976"/>
                <a:ext cx="2364239" cy="88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b="1"/>
                  <a:t>将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𝑳𝒂𝒚𝒆𝒓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𝑵𝒐𝒓𝒎</m:t>
                    </m:r>
                  </m:oMath>
                </a14:m>
                <a:r>
                  <a:rPr lang="zh-CN" altLang="en-US" b="1"/>
                  <a:t>层放在残差连接前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6D8E14B-F340-0498-E1AC-C8E4811B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202" y="2004976"/>
                <a:ext cx="2364239" cy="881139"/>
              </a:xfrm>
              <a:prstGeom prst="rect">
                <a:avLst/>
              </a:prstGeom>
              <a:blipFill>
                <a:blip r:embed="rId5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A58C9C0B-270D-209C-982F-D31958C68E7F}"/>
              </a:ext>
            </a:extLst>
          </p:cNvPr>
          <p:cNvSpPr/>
          <p:nvPr/>
        </p:nvSpPr>
        <p:spPr>
          <a:xfrm>
            <a:off x="7123116" y="1920349"/>
            <a:ext cx="1281103" cy="4885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6C0B9F-8C49-094B-B424-D79EDC92E3A6}"/>
              </a:ext>
            </a:extLst>
          </p:cNvPr>
          <p:cNvSpPr/>
          <p:nvPr/>
        </p:nvSpPr>
        <p:spPr>
          <a:xfrm>
            <a:off x="7133906" y="4187858"/>
            <a:ext cx="1281103" cy="4885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BA6B791-962C-BD75-555F-03185CE2CD69}"/>
              </a:ext>
            </a:extLst>
          </p:cNvPr>
          <p:cNvCxnSpPr/>
          <p:nvPr/>
        </p:nvCxnSpPr>
        <p:spPr>
          <a:xfrm>
            <a:off x="8476060" y="2318590"/>
            <a:ext cx="718430" cy="2042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5C88DC1-C3AA-B318-C557-86A5EB181889}"/>
              </a:ext>
            </a:extLst>
          </p:cNvPr>
          <p:cNvCxnSpPr/>
          <p:nvPr/>
        </p:nvCxnSpPr>
        <p:spPr>
          <a:xfrm flipV="1">
            <a:off x="8446416" y="2875175"/>
            <a:ext cx="838986" cy="141402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extLst>
              <a:ext uri="{FF2B5EF4-FFF2-40B4-BE49-F238E27FC236}">
                <a16:creationId xmlns:a16="http://schemas.microsoft.com/office/drawing/2014/main" id="{71CB9269-0BC8-6D9B-8A56-669138773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77" y="3582185"/>
            <a:ext cx="2611835" cy="2468327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229C2137-D10A-ABC4-F7D0-141DB5C835D8}"/>
              </a:ext>
            </a:extLst>
          </p:cNvPr>
          <p:cNvSpPr/>
          <p:nvPr/>
        </p:nvSpPr>
        <p:spPr>
          <a:xfrm rot="20032956">
            <a:off x="2505053" y="4409734"/>
            <a:ext cx="853718" cy="3235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ADB6831-B741-1AE0-40E6-D5EEE8F39725}"/>
              </a:ext>
            </a:extLst>
          </p:cNvPr>
          <p:cNvSpPr txBox="1"/>
          <p:nvPr/>
        </p:nvSpPr>
        <p:spPr>
          <a:xfrm>
            <a:off x="9035597" y="3163555"/>
            <a:ext cx="3120069" cy="2644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</a:rPr>
              <a:t>主要原因：</a:t>
            </a:r>
            <a:endParaRPr lang="en-US" altLang="zh-CN" sz="1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rgbClr val="FF0000"/>
                </a:solidFill>
              </a:rPr>
              <a:t>      </a:t>
            </a:r>
            <a:r>
              <a:rPr lang="en-US" altLang="zh-CN" sz="1400" b="1"/>
              <a:t>Pre-LN</a:t>
            </a:r>
            <a:r>
              <a:rPr lang="zh-CN" altLang="en-US" sz="1400" b="1"/>
              <a:t>相比</a:t>
            </a:r>
            <a:r>
              <a:rPr lang="en-US" altLang="zh-CN" sz="1400" b="1"/>
              <a:t>Post-LN</a:t>
            </a:r>
            <a:r>
              <a:rPr lang="zh-CN" altLang="en-US" sz="1400" b="1"/>
              <a:t>训练更加稳定，原因是在初始化阶段，随着深度增加，</a:t>
            </a:r>
            <a:r>
              <a:rPr lang="en-US" altLang="zh-CN" sz="1400" b="1"/>
              <a:t>Post-LN</a:t>
            </a:r>
            <a:r>
              <a:rPr lang="zh-CN" altLang="en-US" sz="1400" b="1"/>
              <a:t>的参数梯度会以指数形式变得越来越大而</a:t>
            </a:r>
            <a:r>
              <a:rPr lang="en-US" altLang="zh-CN" sz="1400" b="1"/>
              <a:t>Pre-LN</a:t>
            </a:r>
            <a:r>
              <a:rPr lang="zh-CN" altLang="en-US" sz="1400" b="1"/>
              <a:t>的参数梯度基本不随深度变化。</a:t>
            </a:r>
            <a:endParaRPr lang="en-US" altLang="zh-CN" sz="1400" b="1"/>
          </a:p>
          <a:p>
            <a:pPr>
              <a:lnSpc>
                <a:spcPct val="150000"/>
              </a:lnSpc>
            </a:pPr>
            <a:r>
              <a:rPr lang="en-US" altLang="zh-CN" sz="1400" b="1">
                <a:solidFill>
                  <a:srgbClr val="FF0000"/>
                </a:solidFill>
              </a:rPr>
              <a:t>ref</a:t>
            </a:r>
            <a:r>
              <a:rPr lang="zh-CN" altLang="en-US" sz="1400" b="1">
                <a:solidFill>
                  <a:srgbClr val="FF0000"/>
                </a:solidFill>
              </a:rPr>
              <a:t>：</a:t>
            </a:r>
            <a:r>
              <a:rPr lang="en-US" altLang="zh-CN" sz="1400" u="sng"/>
              <a:t>On Layer Normalization in the Transformer Architecture, 2020</a:t>
            </a:r>
            <a:endParaRPr lang="zh-CN" altLang="en-US" sz="1400" u="sng"/>
          </a:p>
        </p:txBody>
      </p:sp>
    </p:spTree>
    <p:extLst>
      <p:ext uri="{BB962C8B-B14F-4D97-AF65-F5344CB8AC3E}">
        <p14:creationId xmlns:p14="http://schemas.microsoft.com/office/powerpoint/2010/main" val="268985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0C7650-2FE8-65AA-74FE-DA9A6C5A5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13" y="122548"/>
            <a:ext cx="9046510" cy="53565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ECFE87-96A2-1696-9738-9945376B37D0}"/>
              </a:ext>
            </a:extLst>
          </p:cNvPr>
          <p:cNvSpPr/>
          <p:nvPr/>
        </p:nvSpPr>
        <p:spPr>
          <a:xfrm>
            <a:off x="4581427" y="237356"/>
            <a:ext cx="2790832" cy="1761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1E03C0-E89B-7F48-1693-3BCF3242C8E0}"/>
              </a:ext>
            </a:extLst>
          </p:cNvPr>
          <p:cNvSpPr/>
          <p:nvPr/>
        </p:nvSpPr>
        <p:spPr>
          <a:xfrm>
            <a:off x="4581426" y="2036582"/>
            <a:ext cx="2790832" cy="228089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A65CFB3-649A-1651-3B9C-A7C8EECF1A18}"/>
              </a:ext>
            </a:extLst>
          </p:cNvPr>
          <p:cNvCxnSpPr>
            <a:cxnSpLocks/>
          </p:cNvCxnSpPr>
          <p:nvPr/>
        </p:nvCxnSpPr>
        <p:spPr>
          <a:xfrm flipV="1">
            <a:off x="7372258" y="606688"/>
            <a:ext cx="1102439" cy="34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32BF9F3-BC6D-B048-EEAA-3E3983B6093F}"/>
              </a:ext>
            </a:extLst>
          </p:cNvPr>
          <p:cNvSpPr txBox="1"/>
          <p:nvPr/>
        </p:nvSpPr>
        <p:spPr>
          <a:xfrm>
            <a:off x="7372257" y="237356"/>
            <a:ext cx="37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本文提出的</a:t>
            </a:r>
            <a:r>
              <a:rPr lang="en-US" altLang="zh-CN" b="1">
                <a:solidFill>
                  <a:srgbClr val="FF0000"/>
                </a:solidFill>
              </a:rPr>
              <a:t>Transformer block</a:t>
            </a:r>
            <a:r>
              <a:rPr lang="zh-CN" altLang="en-US" b="1">
                <a:solidFill>
                  <a:srgbClr val="FF0000"/>
                </a:solidFill>
              </a:rPr>
              <a:t>结构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2BC4F4D-0C01-B003-E10C-B82A9883AD1D}"/>
              </a:ext>
            </a:extLst>
          </p:cNvPr>
          <p:cNvCxnSpPr/>
          <p:nvPr/>
        </p:nvCxnSpPr>
        <p:spPr>
          <a:xfrm>
            <a:off x="7372257" y="3619893"/>
            <a:ext cx="998745" cy="2828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80A10581-164B-D15F-6F62-1B11A61D84BD}"/>
              </a:ext>
            </a:extLst>
          </p:cNvPr>
          <p:cNvSpPr txBox="1"/>
          <p:nvPr/>
        </p:nvSpPr>
        <p:spPr>
          <a:xfrm>
            <a:off x="7372257" y="3902697"/>
            <a:ext cx="379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00B050"/>
                </a:solidFill>
              </a:rPr>
              <a:t>本文参考的</a:t>
            </a:r>
            <a:r>
              <a:rPr lang="en-US" altLang="zh-CN" b="1">
                <a:solidFill>
                  <a:srgbClr val="00B050"/>
                </a:solidFill>
              </a:rPr>
              <a:t>Transformer block</a:t>
            </a:r>
            <a:r>
              <a:rPr lang="zh-CN" altLang="en-US" b="1">
                <a:solidFill>
                  <a:srgbClr val="00B050"/>
                </a:solidFill>
              </a:rPr>
              <a:t>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CB48F1-1E9D-FAB1-A918-6677AC61825D}"/>
              </a:ext>
            </a:extLst>
          </p:cNvPr>
          <p:cNvSpPr txBox="1"/>
          <p:nvPr/>
        </p:nvSpPr>
        <p:spPr>
          <a:xfrm>
            <a:off x="1225486" y="271690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基线结构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B73B31-7919-63D1-AA7E-B9CD574013DB}"/>
              </a:ext>
            </a:extLst>
          </p:cNvPr>
          <p:cNvCxnSpPr>
            <a:cxnSpLocks/>
          </p:cNvCxnSpPr>
          <p:nvPr/>
        </p:nvCxnSpPr>
        <p:spPr>
          <a:xfrm flipH="1" flipV="1">
            <a:off x="1923068" y="606688"/>
            <a:ext cx="405354" cy="34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6E34C27-6AF9-CB2E-7E20-B08435CE84F6}"/>
              </a:ext>
            </a:extLst>
          </p:cNvPr>
          <p:cNvSpPr txBox="1"/>
          <p:nvPr/>
        </p:nvSpPr>
        <p:spPr>
          <a:xfrm>
            <a:off x="7722910" y="889492"/>
            <a:ext cx="3664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/>
              <a:t>1. </a:t>
            </a:r>
            <a:r>
              <a:rPr lang="zh-CN" altLang="en-US" sz="1400" b="1"/>
              <a:t>删除</a:t>
            </a:r>
            <a:r>
              <a:rPr lang="en-US" altLang="zh-CN" sz="1400" b="1"/>
              <a:t>Attention</a:t>
            </a:r>
            <a:r>
              <a:rPr lang="zh-CN" altLang="en-US" sz="1400" b="1"/>
              <a:t>子模块的跳跃连接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823D33-596E-360C-EB3D-7CD82774A713}"/>
              </a:ext>
            </a:extLst>
          </p:cNvPr>
          <p:cNvSpPr txBox="1"/>
          <p:nvPr/>
        </p:nvSpPr>
        <p:spPr>
          <a:xfrm>
            <a:off x="7722909" y="1310528"/>
            <a:ext cx="3021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/>
              <a:t>2. </a:t>
            </a:r>
            <a:r>
              <a:rPr lang="zh-CN" altLang="en-US"/>
              <a:t>删除</a:t>
            </a:r>
            <a:r>
              <a:rPr lang="en-US" altLang="zh-CN"/>
              <a:t>Value</a:t>
            </a:r>
            <a:r>
              <a:rPr lang="zh-CN" altLang="en-US"/>
              <a:t>和</a:t>
            </a:r>
            <a:r>
              <a:rPr lang="en-US" altLang="zh-CN"/>
              <a:t>Projection</a:t>
            </a:r>
            <a:r>
              <a:rPr lang="zh-CN" altLang="en-US"/>
              <a:t>参数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ED78ADE-864C-8B06-DA12-493F53AE81A1}"/>
              </a:ext>
            </a:extLst>
          </p:cNvPr>
          <p:cNvSpPr txBox="1"/>
          <p:nvPr/>
        </p:nvSpPr>
        <p:spPr>
          <a:xfrm>
            <a:off x="7722909" y="1701032"/>
            <a:ext cx="2979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/>
              <a:t>3. </a:t>
            </a:r>
            <a:r>
              <a:rPr lang="zh-CN" altLang="en-US"/>
              <a:t>删除</a:t>
            </a:r>
            <a:r>
              <a:rPr lang="en-US" altLang="zh-CN"/>
              <a:t>MLP</a:t>
            </a:r>
            <a:r>
              <a:rPr lang="zh-CN" altLang="en-US"/>
              <a:t>子模块的跳跃连接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F40AB74-61D2-4DAE-66F6-E2F3A63BF41D}"/>
              </a:ext>
            </a:extLst>
          </p:cNvPr>
          <p:cNvSpPr txBox="1"/>
          <p:nvPr/>
        </p:nvSpPr>
        <p:spPr>
          <a:xfrm>
            <a:off x="7722909" y="2510903"/>
            <a:ext cx="3792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 b="0" strike="sngStrike"/>
              <a:t>5. </a:t>
            </a:r>
            <a:r>
              <a:rPr lang="zh-CN" altLang="en-US" b="0" strike="sngStrike"/>
              <a:t>删除归一化层 </a:t>
            </a:r>
            <a:r>
              <a:rPr lang="en-US" altLang="zh-CN" b="0" strike="sngStrike"/>
              <a:t>(</a:t>
            </a:r>
            <a:r>
              <a:rPr lang="zh-CN" altLang="en-US" b="0" strike="sngStrike"/>
              <a:t>但经过实验比较后未作改动</a:t>
            </a:r>
            <a:r>
              <a:rPr lang="en-US" altLang="zh-CN" b="0" strike="sngStrike"/>
              <a:t>)</a:t>
            </a:r>
            <a:endParaRPr lang="zh-CN" altLang="en-US" b="0" strike="sngStrike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A38204F-DBBA-94F2-CDDD-BB225225C33E}"/>
              </a:ext>
            </a:extLst>
          </p:cNvPr>
          <p:cNvSpPr txBox="1"/>
          <p:nvPr/>
        </p:nvSpPr>
        <p:spPr>
          <a:xfrm>
            <a:off x="7722909" y="2116397"/>
            <a:ext cx="36646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/>
            </a:lvl1pPr>
          </a:lstStyle>
          <a:p>
            <a:r>
              <a:rPr lang="en-US" altLang="zh-CN"/>
              <a:t>4. </a:t>
            </a:r>
            <a:r>
              <a:rPr lang="zh-CN" altLang="en-US"/>
              <a:t>采取并行结构，将</a:t>
            </a:r>
            <a:r>
              <a:rPr lang="en-US" altLang="zh-CN"/>
              <a:t>Attention</a:t>
            </a:r>
            <a:r>
              <a:rPr lang="zh-CN" altLang="en-US"/>
              <a:t>与</a:t>
            </a:r>
            <a:r>
              <a:rPr lang="en-US" altLang="zh-CN"/>
              <a:t>FFN</a:t>
            </a:r>
            <a:r>
              <a:rPr lang="zh-CN" altLang="en-US"/>
              <a:t>并行化</a:t>
            </a: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C8475FD-69E8-1B93-FCA4-CC45484C00CC}"/>
              </a:ext>
            </a:extLst>
          </p:cNvPr>
          <p:cNvCxnSpPr>
            <a:stCxn id="11" idx="3"/>
          </p:cNvCxnSpPr>
          <p:nvPr/>
        </p:nvCxnSpPr>
        <p:spPr>
          <a:xfrm>
            <a:off x="11164478" y="4087363"/>
            <a:ext cx="458771" cy="387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42D69A1-5A08-5693-C2BA-E02B6C72CEAA}"/>
              </a:ext>
            </a:extLst>
          </p:cNvPr>
          <p:cNvCxnSpPr>
            <a:cxnSpLocks/>
          </p:cNvCxnSpPr>
          <p:nvPr/>
        </p:nvCxnSpPr>
        <p:spPr>
          <a:xfrm flipV="1">
            <a:off x="11623249" y="2253006"/>
            <a:ext cx="0" cy="183435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89F74D3-42D0-CDBA-536C-2B03AD99F402}"/>
              </a:ext>
            </a:extLst>
          </p:cNvPr>
          <p:cNvCxnSpPr/>
          <p:nvPr/>
        </p:nvCxnSpPr>
        <p:spPr>
          <a:xfrm flipH="1">
            <a:off x="11236751" y="2253006"/>
            <a:ext cx="386498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8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08DC74-44CA-764C-8E09-B71103F56784}"/>
              </a:ext>
            </a:extLst>
          </p:cNvPr>
          <p:cNvSpPr txBox="1"/>
          <p:nvPr/>
        </p:nvSpPr>
        <p:spPr>
          <a:xfrm>
            <a:off x="360576" y="286674"/>
            <a:ext cx="3739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传统的</a:t>
            </a:r>
            <a:r>
              <a:rPr lang="en-US" altLang="zh-CN" b="1"/>
              <a:t>self-attention</a:t>
            </a:r>
            <a:r>
              <a:rPr lang="zh-CN" altLang="en-US" b="1"/>
              <a:t>的公式：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071FB4-099C-6EF4-6AA1-BFED6AF6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6" y="792097"/>
            <a:ext cx="6781800" cy="22383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EB0A96-4FBB-ACCF-39FE-F9E64F04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01" y="3166563"/>
            <a:ext cx="6734175" cy="1562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9AE965-8DFC-0BA3-8750-C67B59A19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352" y="286674"/>
            <a:ext cx="3493484" cy="6251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66DE34B-D230-DFBE-197B-89DA735D9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576" y="4790151"/>
            <a:ext cx="6800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1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F92531-C7AF-5162-506E-2332EC236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433" y="4697228"/>
            <a:ext cx="3018924" cy="18773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2948557-E26C-5596-684D-7C46C6A5DD4B}"/>
              </a:ext>
            </a:extLst>
          </p:cNvPr>
          <p:cNvSpPr txBox="1"/>
          <p:nvPr/>
        </p:nvSpPr>
        <p:spPr>
          <a:xfrm>
            <a:off x="320924" y="91910"/>
            <a:ext cx="3739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本文的</a:t>
            </a:r>
            <a:r>
              <a:rPr lang="en-US" altLang="zh-CN" b="1"/>
              <a:t>attention block</a:t>
            </a:r>
            <a:r>
              <a:rPr lang="zh-CN" altLang="en-US" b="1"/>
              <a:t>的公式：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1625B2-1CB5-2D0C-4E04-437DC2D5D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787" y="123717"/>
            <a:ext cx="4116217" cy="4032335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B83FCBF4-67FA-07AE-ADDD-7413B53997B6}"/>
              </a:ext>
            </a:extLst>
          </p:cNvPr>
          <p:cNvSpPr/>
          <p:nvPr/>
        </p:nvSpPr>
        <p:spPr>
          <a:xfrm>
            <a:off x="9263778" y="4078515"/>
            <a:ext cx="238735" cy="529155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8CA1AD7-0301-8095-DCE1-30721D2D8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48" y="505801"/>
            <a:ext cx="6079876" cy="2459085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ACBD94-6F41-AB04-BBB6-85FEAF1DF6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22" y="5360253"/>
            <a:ext cx="5988001" cy="5513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CDB3B8AF-1D9A-758C-4B5D-D7B73980BDE3}"/>
              </a:ext>
            </a:extLst>
          </p:cNvPr>
          <p:cNvSpPr/>
          <p:nvPr/>
        </p:nvSpPr>
        <p:spPr>
          <a:xfrm rot="10800000" flipH="1">
            <a:off x="3126754" y="5066014"/>
            <a:ext cx="306554" cy="23730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BA59C3E-7F62-A548-DA0B-8D47D4F562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4"/>
          <a:stretch/>
        </p:blipFill>
        <p:spPr>
          <a:xfrm>
            <a:off x="278340" y="3259125"/>
            <a:ext cx="6003383" cy="174995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9EC2F8C-6CDE-DF99-9355-A4F4944E5688}"/>
              </a:ext>
            </a:extLst>
          </p:cNvPr>
          <p:cNvCxnSpPr/>
          <p:nvPr/>
        </p:nvCxnSpPr>
        <p:spPr>
          <a:xfrm flipH="1">
            <a:off x="293722" y="1256963"/>
            <a:ext cx="16284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9D1F5C0-ABC3-113B-2EED-FF7799DD09CC}"/>
              </a:ext>
            </a:extLst>
          </p:cNvPr>
          <p:cNvCxnSpPr/>
          <p:nvPr/>
        </p:nvCxnSpPr>
        <p:spPr>
          <a:xfrm>
            <a:off x="293722" y="1256963"/>
            <a:ext cx="0" cy="20023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D2FE7332-F20C-5639-FAF1-71E1CBC31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88" y="6117884"/>
            <a:ext cx="6858000" cy="6286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EDF8342-C3E4-B737-A499-5EA7EDB79693}"/>
              </a:ext>
            </a:extLst>
          </p:cNvPr>
          <p:cNvSpPr/>
          <p:nvPr/>
        </p:nvSpPr>
        <p:spPr>
          <a:xfrm>
            <a:off x="8432178" y="1978956"/>
            <a:ext cx="1795903" cy="15372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5397C79-7CBA-DA18-9CBA-56106B779749}"/>
              </a:ext>
            </a:extLst>
          </p:cNvPr>
          <p:cNvSpPr/>
          <p:nvPr/>
        </p:nvSpPr>
        <p:spPr>
          <a:xfrm>
            <a:off x="1922202" y="1074656"/>
            <a:ext cx="3535918" cy="339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9833959-7762-A697-308D-6BE7D8481ADD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615024" y="1735344"/>
            <a:ext cx="1817154" cy="101223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F1EB8ED-0125-C468-A790-73BB17EAE5D5}"/>
              </a:ext>
            </a:extLst>
          </p:cNvPr>
          <p:cNvSpPr/>
          <p:nvPr/>
        </p:nvSpPr>
        <p:spPr>
          <a:xfrm>
            <a:off x="7747748" y="4663257"/>
            <a:ext cx="3168491" cy="20128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7734ABA-631E-2C85-CFEF-74196563DED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059109" y="5669685"/>
            <a:ext cx="688639" cy="580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813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202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佳辉</dc:creator>
  <cp:lastModifiedBy>佳辉 宋</cp:lastModifiedBy>
  <cp:revision>2</cp:revision>
  <dcterms:created xsi:type="dcterms:W3CDTF">2024-03-06T01:19:30Z</dcterms:created>
  <dcterms:modified xsi:type="dcterms:W3CDTF">2024-03-06T14:05:09Z</dcterms:modified>
</cp:coreProperties>
</file>