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73C54-7350-EA53-DE15-828C1088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2C498-E419-9B18-3F12-7DEFCA7E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D3F69-0CD9-834C-0B96-2BCD7FA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654DF-9C25-29FB-6755-2B48A1CE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58442-536E-BFC9-3CC2-D5C6B46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9038-F86D-4CDD-61BF-94AE60A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7414D-45D8-D01A-73AF-6FA536AE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E8F2C-B545-A3F8-9E0C-80862456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24E01-36B0-1054-8B8A-51AB6B0A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DC005-BA05-43F7-A049-BE458341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7225A-D4DF-816C-7853-0057BCEBC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F50C9-5A60-4B99-B185-5C0916BE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6CDFA-D84A-7BFA-4402-B6CFFFA3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A64F2-873C-595F-5601-5FCEF56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C1F1D-D92D-2BDD-DB02-A1E9577A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3F54E-D581-A8DF-A210-371BFDC7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89A81-AF8B-ADF2-015F-C1D05AC0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A09ED-E2E4-B44F-629C-506DA60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D002F-CBBB-9390-51D3-2E7CDF63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1A17-21D0-B36C-4AD7-3C5B0580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7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056B-9127-D100-856D-814A8C4B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2FA73-3388-31A4-E97F-C58BBE96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94AD7-5484-13E3-4E45-5C96CBC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472D-9E6C-C53D-AF53-76565A23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29858-E409-A2C2-BB4F-259A9D8E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1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7D604-5602-E426-AB77-BD0A5FAE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09A9C-D9F2-6A6D-6F22-BBF961C4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D3AF1-F6CF-74A8-5AD5-4792C5313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3154A-FDDA-E729-1D39-B368D85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E936D-BBD3-3916-6F14-E6754A4E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F1682-11EA-2445-F980-BA0E6179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D9784-8724-19CD-1217-131630B1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FD0F-8545-0E19-6AC7-34160A46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C2386-B86D-C43E-E573-8815CF08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10C49A-B901-73D8-6FA6-2AE07DA1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4F231-BDAB-9C7E-221A-61B953B9B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5F3D6C-756F-72EB-6A6B-F68DB3A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ECE5A-58EA-6484-1B28-81A2A93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4A67B-4DD3-C432-DE68-F9C1D4B2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0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F54A-AFB1-AA39-4521-3141F4A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9830B-F048-E96C-4CD0-FBF11138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08D04-0B68-7897-F099-0B91244B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EA2C5D-7F56-DBE7-E42D-3C08241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18DBCB-BA21-24D2-1B3D-36AC9B1B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59E35-821C-23E8-A238-47FD2258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1C1B8-C03F-F5E8-A2CC-5638B80A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4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1663-CCAB-52B4-F6B9-8406E78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516D8-B132-469C-8960-F3E9F67E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909ED-EA43-1AFB-2859-13240D58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1DDCB-7AD9-6973-0135-EE10B124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A75CB-9177-87BE-48CA-2214D8CC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0F6CF-3A95-AC91-0015-1DD106F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7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4F25-EEAE-0073-0590-62A1FAF7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EA3D9-8370-D8AC-3F90-921234F6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96D0A-BA63-04B6-8720-9A6D0A47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E62FC-D4A1-C172-A950-7EADCD40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743E1-93A9-5219-7E32-5EEC3822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1B5A-BE36-A433-6C6E-20115BC6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F05C0-E548-E9AA-75AE-904455A0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83FBA-BADE-9CB4-FF33-B07E6A3B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6A0BB-A443-D3EB-9199-D3D365FC1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9EEF-53B7-43BD-8472-F55C4690C9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EB5DE-7BF2-BB4C-E1FA-F4EC9B24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910D9-490B-EC57-EF55-DE8D6D66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1FA7-E785-4127-904F-C6A22205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7FAD11-7276-4AAD-D323-86A351E44944}"/>
              </a:ext>
            </a:extLst>
          </p:cNvPr>
          <p:cNvSpPr txBox="1"/>
          <p:nvPr/>
        </p:nvSpPr>
        <p:spPr>
          <a:xfrm>
            <a:off x="398832" y="117427"/>
            <a:ext cx="177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输入数据准备：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CBDC6-CA8B-8CF3-4FE8-80E0F626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03" y="622944"/>
            <a:ext cx="1607959" cy="381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928D71-043E-C156-3C9D-0865F703CA91}"/>
              </a:ext>
            </a:extLst>
          </p:cNvPr>
          <p:cNvSpPr txBox="1"/>
          <p:nvPr/>
        </p:nvSpPr>
        <p:spPr>
          <a:xfrm>
            <a:off x="904737" y="639651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多元时间序列</a:t>
            </a:r>
            <a:r>
              <a:rPr lang="zh-CN" altLang="en-US" b="1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71F887-5FA1-500A-8FBA-2F4E3F78689C}"/>
                  </a:ext>
                </a:extLst>
              </p:cNvPr>
              <p:cNvSpPr txBox="1"/>
              <p:nvPr/>
            </p:nvSpPr>
            <p:spPr>
              <a:xfrm>
                <a:off x="904736" y="1089865"/>
                <a:ext cx="3141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/>
                  <a:t>个单变量时间序列</a:t>
                </a:r>
                <a:r>
                  <a:rPr lang="zh-CN" altLang="en-US" b="1"/>
                  <a:t>：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71F887-5FA1-500A-8FBA-2F4E3F78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6" y="1089865"/>
                <a:ext cx="314182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CB0996-FF96-14D0-BE1C-0D00F18BE305}"/>
              </a:ext>
            </a:extLst>
          </p:cNvPr>
          <p:cNvCxnSpPr>
            <a:cxnSpLocks/>
          </p:cNvCxnSpPr>
          <p:nvPr/>
        </p:nvCxnSpPr>
        <p:spPr>
          <a:xfrm>
            <a:off x="904736" y="1066556"/>
            <a:ext cx="3289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3815F05-A9D3-1B99-39A1-955385A3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582" y="1114753"/>
            <a:ext cx="2049958" cy="327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56C8E3-1D7A-5090-18B5-38DBC4211FAF}"/>
                  </a:ext>
                </a:extLst>
              </p:cNvPr>
              <p:cNvSpPr txBox="1"/>
              <p:nvPr/>
            </p:nvSpPr>
            <p:spPr>
              <a:xfrm>
                <a:off x="4960620" y="1089865"/>
                <a:ext cx="1053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56C8E3-1D7A-5090-18B5-38DBC4211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20" y="1089865"/>
                <a:ext cx="10534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4AFADC-D556-1029-CC3B-F322757BAB0B}"/>
              </a:ext>
            </a:extLst>
          </p:cNvPr>
          <p:cNvCxnSpPr>
            <a:cxnSpLocks/>
          </p:cNvCxnSpPr>
          <p:nvPr/>
        </p:nvCxnSpPr>
        <p:spPr>
          <a:xfrm>
            <a:off x="904736" y="1507393"/>
            <a:ext cx="49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5D1BA84-424B-8203-F181-0267920A3DDE}"/>
              </a:ext>
            </a:extLst>
          </p:cNvPr>
          <p:cNvSpPr txBox="1"/>
          <p:nvPr/>
        </p:nvSpPr>
        <p:spPr>
          <a:xfrm>
            <a:off x="904737" y="1572346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缺失矩阵</a:t>
            </a:r>
            <a:r>
              <a:rPr lang="zh-CN" altLang="en-US" b="1"/>
              <a:t>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B134016-6EB0-725F-DF90-3E75FC521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071" y="1600774"/>
            <a:ext cx="1310754" cy="36579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9532046-D96C-EDB3-D93C-70A30430C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108" y="1920468"/>
            <a:ext cx="3497883" cy="731583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80C554E-5E9B-9E78-47BA-04CEFCBF3380}"/>
              </a:ext>
            </a:extLst>
          </p:cNvPr>
          <p:cNvCxnSpPr>
            <a:cxnSpLocks/>
          </p:cNvCxnSpPr>
          <p:nvPr/>
        </p:nvCxnSpPr>
        <p:spPr>
          <a:xfrm>
            <a:off x="904736" y="2652051"/>
            <a:ext cx="49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40F7B44-8259-5C1B-26E9-323DD3F259D4}"/>
                  </a:ext>
                </a:extLst>
              </p:cNvPr>
              <p:cNvSpPr txBox="1"/>
              <p:nvPr/>
            </p:nvSpPr>
            <p:spPr>
              <a:xfrm>
                <a:off x="904736" y="2802468"/>
                <a:ext cx="38626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zh-CN" altLang="en-US" i="0"/>
                  <a:t>时间间隔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i="0"/>
                  <a:t>下的时间序列：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40F7B44-8259-5C1B-26E9-323DD3F2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6" y="2802468"/>
                <a:ext cx="3862633" cy="338554"/>
              </a:xfrm>
              <a:prstGeom prst="rect">
                <a:avLst/>
              </a:prstGeom>
              <a:blipFill>
                <a:blip r:embed="rId8"/>
                <a:stretch>
                  <a:fillRect l="-789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AA2C27BC-19DE-7816-83D5-5496310936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116"/>
          <a:stretch/>
        </p:blipFill>
        <p:spPr>
          <a:xfrm>
            <a:off x="4046561" y="2704993"/>
            <a:ext cx="5361154" cy="363074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B9B5A64-5D33-2247-6A67-78EBB6B46699}"/>
              </a:ext>
            </a:extLst>
          </p:cNvPr>
          <p:cNvCxnSpPr>
            <a:cxnSpLocks/>
          </p:cNvCxnSpPr>
          <p:nvPr/>
        </p:nvCxnSpPr>
        <p:spPr>
          <a:xfrm flipV="1">
            <a:off x="904736" y="3139277"/>
            <a:ext cx="8502979" cy="2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1B94A28-398E-0684-2F62-776D36F57A17}"/>
              </a:ext>
            </a:extLst>
          </p:cNvPr>
          <p:cNvSpPr txBox="1"/>
          <p:nvPr/>
        </p:nvSpPr>
        <p:spPr>
          <a:xfrm>
            <a:off x="398832" y="3410368"/>
            <a:ext cx="20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问题定义：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FE959A6-D8A5-0548-4777-860A102E9295}"/>
                  </a:ext>
                </a:extLst>
              </p:cNvPr>
              <p:cNvSpPr txBox="1"/>
              <p:nvPr/>
            </p:nvSpPr>
            <p:spPr>
              <a:xfrm>
                <a:off x="904081" y="3929558"/>
                <a:ext cx="8748967" cy="71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/>
                  <a:t>给定历史观测数据              和其对应的缺失矩阵                ，</a:t>
                </a:r>
                <a:endParaRPr lang="en-US" altLang="zh-CN" sz="1600" b="1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1"/>
                  <a:t>预测未来一段时间步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b="1"/>
                  <a:t>内的观测值                      ，即：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FE959A6-D8A5-0548-4777-860A102E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81" y="3929558"/>
                <a:ext cx="8748967" cy="711862"/>
              </a:xfrm>
              <a:prstGeom prst="rect">
                <a:avLst/>
              </a:prstGeom>
              <a:blipFill>
                <a:blip r:embed="rId10"/>
                <a:stretch>
                  <a:fillRect l="-348" t="-2586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CD3F5A23-240B-76BA-532C-6064776894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4764" y="4002513"/>
            <a:ext cx="762111" cy="29637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78AAAAC-DAA0-E068-0398-05A22BAC9B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3394" y="3979934"/>
            <a:ext cx="861135" cy="29720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0B3DB36-496C-1AD0-8CD4-B7DFF7E65F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9727" y="4307346"/>
            <a:ext cx="1386960" cy="29720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4B21960-6E8B-03D1-E676-9C664FF3BB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3794" y="4680433"/>
            <a:ext cx="2560542" cy="350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462CC37-7B71-8C7D-0BF1-C484269C7DEE}"/>
                  </a:ext>
                </a:extLst>
              </p:cNvPr>
              <p:cNvSpPr txBox="1"/>
              <p:nvPr/>
            </p:nvSpPr>
            <p:spPr>
              <a:xfrm>
                <a:off x="904081" y="5053436"/>
                <a:ext cx="67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/>
                  <a:t>因此，对应的损失函数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1600" b="1"/>
                  <a:t>仅依据具有观测值的预测数据，可表示为</a:t>
                </a:r>
                <a:r>
                  <a:rPr lang="zh-CN" altLang="en-US" b="1"/>
                  <a:t>：</a:t>
                </a: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462CC37-7B71-8C7D-0BF1-C484269C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81" y="5053436"/>
                <a:ext cx="6791792" cy="369332"/>
              </a:xfrm>
              <a:prstGeom prst="rect">
                <a:avLst/>
              </a:prstGeom>
              <a:blipFill>
                <a:blip r:embed="rId15"/>
                <a:stretch>
                  <a:fillRect l="-44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74ABE3A6-0D31-7C7A-EA1C-BBB816E98F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43936" y="5403855"/>
            <a:ext cx="5601185" cy="823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0E6FC2D-8196-BF0F-129B-9393D710EA59}"/>
                  </a:ext>
                </a:extLst>
              </p:cNvPr>
              <p:cNvSpPr txBox="1"/>
              <p:nvPr/>
            </p:nvSpPr>
            <p:spPr>
              <a:xfrm>
                <a:off x="7461316" y="6238751"/>
                <a:ext cx="43834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u="sng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1600" b="1" u="sng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测量了预测值和真实值之间的平均绝对误差。</a:t>
                </a: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0E6FC2D-8196-BF0F-129B-9393D710E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316" y="6238751"/>
                <a:ext cx="4383464" cy="338554"/>
              </a:xfrm>
              <a:prstGeom prst="rect">
                <a:avLst/>
              </a:prstGeom>
              <a:blipFill>
                <a:blip r:embed="rId1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064A241C-2794-CAE9-F622-C3FC5682A884}"/>
              </a:ext>
            </a:extLst>
          </p:cNvPr>
          <p:cNvSpPr txBox="1"/>
          <p:nvPr/>
        </p:nvSpPr>
        <p:spPr>
          <a:xfrm>
            <a:off x="6777295" y="234266"/>
            <a:ext cx="4865044" cy="20399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本文创新点：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/>
              <a:t>       </a:t>
            </a:r>
            <a:r>
              <a:rPr lang="zh-CN" altLang="en-US" sz="1600" b="1"/>
              <a:t>通过构造偏置项</a:t>
            </a:r>
            <a:r>
              <a:rPr lang="en-US" altLang="zh-CN" sz="1600" b="1"/>
              <a:t>Bias</a:t>
            </a:r>
            <a:r>
              <a:rPr lang="zh-CN" altLang="en-US" sz="1600" b="1"/>
              <a:t>，利用</a:t>
            </a:r>
            <a:r>
              <a:rPr lang="en-US" altLang="zh-CN" sz="1600" b="1"/>
              <a:t>TCN</a:t>
            </a:r>
            <a:r>
              <a:rPr lang="zh-CN" altLang="en-US" sz="1600" b="1"/>
              <a:t>和</a:t>
            </a:r>
            <a:r>
              <a:rPr lang="en-US" altLang="zh-CN" sz="1600" b="1"/>
              <a:t>GCN</a:t>
            </a:r>
            <a:r>
              <a:rPr lang="zh-CN" altLang="en-US" sz="1600" b="1"/>
              <a:t>来对带有缺失值数据的多元时间序列进行训练，以预测未来的观测值。（两步走：先从时间上关联数据缺失的情况，再从空间上聚合</a:t>
            </a:r>
            <a:r>
              <a:rPr lang="en-US" altLang="zh-CN" sz="1600" b="1"/>
              <a:t>top-k</a:t>
            </a:r>
            <a:r>
              <a:rPr lang="zh-CN" altLang="en-US" sz="1600" b="1"/>
              <a:t>的邻居信息）。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602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978AC4-9832-60E2-4AFC-147EECCB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908" y="414779"/>
            <a:ext cx="4718685" cy="52130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549D33-26EC-DA8B-FC38-A363467DDBB0}"/>
              </a:ext>
            </a:extLst>
          </p:cNvPr>
          <p:cNvSpPr txBox="1"/>
          <p:nvPr/>
        </p:nvSpPr>
        <p:spPr>
          <a:xfrm>
            <a:off x="565609" y="414779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BiaTCGNet </a:t>
            </a:r>
            <a:r>
              <a:rPr lang="zh-CN" altLang="en-US" sz="2400" b="1">
                <a:solidFill>
                  <a:srgbClr val="FF0000"/>
                </a:solidFill>
              </a:rPr>
              <a:t>的整体框架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35881F-47F8-18FB-CB1B-CCB8292E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664" y="279819"/>
            <a:ext cx="2530059" cy="365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605CC0-C194-7EAB-C2FA-90C7F3543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886" y="776281"/>
            <a:ext cx="1775614" cy="3810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42F835-C5BF-B10F-62A8-CF89868E33B2}"/>
              </a:ext>
            </a:extLst>
          </p:cNvPr>
          <p:cNvSpPr/>
          <p:nvPr/>
        </p:nvSpPr>
        <p:spPr>
          <a:xfrm>
            <a:off x="7719473" y="957121"/>
            <a:ext cx="1462234" cy="3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9CC582-833D-FF49-35F3-979C21328EB4}"/>
              </a:ext>
            </a:extLst>
          </p:cNvPr>
          <p:cNvCxnSpPr>
            <a:cxnSpLocks/>
          </p:cNvCxnSpPr>
          <p:nvPr/>
        </p:nvCxnSpPr>
        <p:spPr>
          <a:xfrm flipV="1">
            <a:off x="8521831" y="776281"/>
            <a:ext cx="1089169" cy="1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997433-797B-6255-F66E-6CCC9ABE4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093" y="4100331"/>
            <a:ext cx="2065199" cy="3353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3D00EB-120D-DF68-0334-26F65293F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886" y="4545197"/>
            <a:ext cx="1546994" cy="350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E1DDA9E-CCAF-6AEC-6FD9-761316443E8A}"/>
              </a:ext>
            </a:extLst>
          </p:cNvPr>
          <p:cNvSpPr/>
          <p:nvPr/>
        </p:nvSpPr>
        <p:spPr>
          <a:xfrm>
            <a:off x="7739839" y="4435640"/>
            <a:ext cx="1462234" cy="3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87355B-EE95-DE0E-5794-11B15F3E3465}"/>
              </a:ext>
            </a:extLst>
          </p:cNvPr>
          <p:cNvCxnSpPr/>
          <p:nvPr/>
        </p:nvCxnSpPr>
        <p:spPr>
          <a:xfrm flipV="1">
            <a:off x="9202073" y="4545197"/>
            <a:ext cx="537020" cy="67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C4070A-810B-0F63-27A1-766834D972B6}"/>
              </a:ext>
            </a:extLst>
          </p:cNvPr>
          <p:cNvSpPr txBox="1"/>
          <p:nvPr/>
        </p:nvSpPr>
        <p:spPr>
          <a:xfrm>
            <a:off x="292754" y="3021290"/>
            <a:ext cx="4196362" cy="8811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      本文通过堆叠多个</a:t>
            </a:r>
            <a:r>
              <a:rPr lang="en-US" altLang="zh-CN" b="1"/>
              <a:t>Biased TCG Block</a:t>
            </a:r>
            <a:r>
              <a:rPr lang="zh-CN" altLang="en-US" b="1"/>
              <a:t>，来增强模型空间和时间上的感受野。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904D57-9358-47E0-9080-75DA191C81E1}"/>
              </a:ext>
            </a:extLst>
          </p:cNvPr>
          <p:cNvSpPr/>
          <p:nvPr/>
        </p:nvSpPr>
        <p:spPr>
          <a:xfrm>
            <a:off x="5297863" y="1675263"/>
            <a:ext cx="1545997" cy="2585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81C667-768B-8F96-8CD0-2E9165EE7118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4489116" y="2968089"/>
            <a:ext cx="808747" cy="49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104BE93-851B-E62C-A7AA-A663ACA52733}"/>
              </a:ext>
            </a:extLst>
          </p:cNvPr>
          <p:cNvSpPr txBox="1"/>
          <p:nvPr/>
        </p:nvSpPr>
        <p:spPr>
          <a:xfrm>
            <a:off x="9506664" y="2542492"/>
            <a:ext cx="258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多规模实例部分时间卷积网络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85A1DD-5C84-990C-1CE4-27E15A242F17}"/>
              </a:ext>
            </a:extLst>
          </p:cNvPr>
          <p:cNvSpPr txBox="1"/>
          <p:nvPr/>
        </p:nvSpPr>
        <p:spPr>
          <a:xfrm>
            <a:off x="9817898" y="3552636"/>
            <a:ext cx="1362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偏置</a:t>
            </a:r>
            <a:r>
              <a:rPr lang="en-US" altLang="zh-CN"/>
              <a:t>GCN</a:t>
            </a:r>
            <a:r>
              <a:rPr lang="zh-CN" altLang="en-US"/>
              <a:t>模块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2382E2F-28D5-6954-1B53-4F3FDAE3FD1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81707" y="2030789"/>
            <a:ext cx="324957" cy="665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ECB12E-70B2-E8BB-A24E-783A3B783539}"/>
              </a:ext>
            </a:extLst>
          </p:cNvPr>
          <p:cNvCxnSpPr>
            <a:endCxn id="30" idx="1"/>
          </p:cNvCxnSpPr>
          <p:nvPr/>
        </p:nvCxnSpPr>
        <p:spPr>
          <a:xfrm>
            <a:off x="9115719" y="3666885"/>
            <a:ext cx="702179" cy="3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975BB9-A15A-2061-737A-1B5F4CBC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4" y="1007131"/>
            <a:ext cx="7253802" cy="5005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EE02DF-5FFB-DE85-CD07-649440153A96}"/>
              </a:ext>
            </a:extLst>
          </p:cNvPr>
          <p:cNvSpPr txBox="1"/>
          <p:nvPr/>
        </p:nvSpPr>
        <p:spPr>
          <a:xfrm>
            <a:off x="1113446" y="183419"/>
            <a:ext cx="23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zh-CN" altLang="en-US" sz="2000"/>
              <a:t>偏置</a:t>
            </a:r>
            <a:r>
              <a:rPr lang="en-US" altLang="zh-CN" sz="2000"/>
              <a:t>GCN</a:t>
            </a:r>
            <a:r>
              <a:rPr lang="zh-CN" altLang="en-US" sz="2000"/>
              <a:t>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906F28-4870-15C0-51FC-F39FBA2938C1}"/>
              </a:ext>
            </a:extLst>
          </p:cNvPr>
          <p:cNvSpPr/>
          <p:nvPr/>
        </p:nvSpPr>
        <p:spPr>
          <a:xfrm>
            <a:off x="3817458" y="1101397"/>
            <a:ext cx="1338606" cy="106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52C1D-A3E4-8AA4-CCEF-026F78C131A2}"/>
              </a:ext>
            </a:extLst>
          </p:cNvPr>
          <p:cNvSpPr/>
          <p:nvPr/>
        </p:nvSpPr>
        <p:spPr>
          <a:xfrm>
            <a:off x="3817459" y="3299413"/>
            <a:ext cx="1338606" cy="106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EBA09D-AB95-8A2F-40C2-91F3018F4A0A}"/>
              </a:ext>
            </a:extLst>
          </p:cNvPr>
          <p:cNvSpPr txBox="1"/>
          <p:nvPr/>
        </p:nvSpPr>
        <p:spPr>
          <a:xfrm>
            <a:off x="3496947" y="793620"/>
            <a:ext cx="197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zh-CN" altLang="en-US" sz="1400"/>
              <a:t>自适应邻接矩阵学习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4D2728-70F9-4344-5BFD-775C884DB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96" y="166177"/>
            <a:ext cx="1971279" cy="3440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655004-01EF-3C3A-757E-6FBC39CA7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780" y="442179"/>
            <a:ext cx="2448306" cy="3701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804FFA-458E-5760-9826-DEC1E68F34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758" r="15646" b="7758"/>
          <a:stretch/>
        </p:blipFill>
        <p:spPr>
          <a:xfrm>
            <a:off x="5369863" y="6214098"/>
            <a:ext cx="4197735" cy="4616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83D89AD-0E10-62E3-2ED1-9024728C25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242"/>
          <a:stretch/>
        </p:blipFill>
        <p:spPr>
          <a:xfrm>
            <a:off x="190893" y="6246206"/>
            <a:ext cx="4976291" cy="38186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AD5AFC3-83A8-FEA9-01E6-2F9A3988C17B}"/>
              </a:ext>
            </a:extLst>
          </p:cNvPr>
          <p:cNvSpPr/>
          <p:nvPr/>
        </p:nvSpPr>
        <p:spPr>
          <a:xfrm>
            <a:off x="337519" y="4454985"/>
            <a:ext cx="3761296" cy="1463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3717F29-3476-98AB-1A39-656FB2C4A97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2218167" y="5918499"/>
            <a:ext cx="460872" cy="3277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9B6B918-4D58-5AA4-4257-1D9B1757D9C6}"/>
              </a:ext>
            </a:extLst>
          </p:cNvPr>
          <p:cNvSpPr/>
          <p:nvPr/>
        </p:nvSpPr>
        <p:spPr>
          <a:xfrm>
            <a:off x="4315630" y="4454985"/>
            <a:ext cx="1838228" cy="11972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40F82A3-37A5-5EB1-6114-5E50A9271D8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>
            <a:off x="5234744" y="5652189"/>
            <a:ext cx="2233987" cy="5619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6FB41CE-18E6-8FDF-35A3-6360D727511C}"/>
              </a:ext>
            </a:extLst>
          </p:cNvPr>
          <p:cNvSpPr/>
          <p:nvPr/>
        </p:nvSpPr>
        <p:spPr>
          <a:xfrm>
            <a:off x="4236950" y="2234182"/>
            <a:ext cx="1838228" cy="974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D72DD1-B515-947C-A2B6-9E4399B37C4C}"/>
              </a:ext>
            </a:extLst>
          </p:cNvPr>
          <p:cNvSpPr/>
          <p:nvPr/>
        </p:nvSpPr>
        <p:spPr>
          <a:xfrm>
            <a:off x="368879" y="2214544"/>
            <a:ext cx="3761296" cy="1026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E4D0749-A3FB-6050-8FD2-1DDC54A12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176" y="687160"/>
            <a:ext cx="4745918" cy="33265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37383F0-B6B2-A420-2404-3BD90DCEC185}"/>
              </a:ext>
            </a:extLst>
          </p:cNvPr>
          <p:cNvSpPr/>
          <p:nvPr/>
        </p:nvSpPr>
        <p:spPr>
          <a:xfrm>
            <a:off x="5866214" y="1520499"/>
            <a:ext cx="1579867" cy="21284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14E9C3-06DB-A8FB-7C26-933EBF4B1E34}"/>
              </a:ext>
            </a:extLst>
          </p:cNvPr>
          <p:cNvCxnSpPr>
            <a:cxnSpLocks/>
            <a:stCxn id="33" idx="3"/>
            <a:endCxn id="31" idx="2"/>
          </p:cNvCxnSpPr>
          <p:nvPr/>
        </p:nvCxnSpPr>
        <p:spPr>
          <a:xfrm flipV="1">
            <a:off x="7446081" y="1019818"/>
            <a:ext cx="1764054" cy="15648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61636F6D-2247-488F-AA41-B63314158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854" y="1989734"/>
            <a:ext cx="2560542" cy="44961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E825E50-83B9-A85C-9D3F-AC8A697CE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456" y="2439353"/>
            <a:ext cx="1821338" cy="38103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512E06C-92BF-C905-0A5D-DF1DFB337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8108" y="5108587"/>
            <a:ext cx="2560542" cy="46486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C86A886-D76F-A907-D8D9-E9CF37EC73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4366" y="5535822"/>
            <a:ext cx="1874682" cy="33530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C3E4D8E-D671-E679-EA95-BE50573552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4442" y="3240708"/>
            <a:ext cx="3956515" cy="46426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43E28DF-1734-DDC5-6105-8F69EDF618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8108" y="3691743"/>
            <a:ext cx="2224613" cy="37759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CBD9CC6-7E27-7127-AFD3-F0294AD035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6722" y="4132207"/>
            <a:ext cx="3091954" cy="381200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586289DE-0A01-13EC-6A08-DD24A1568336}"/>
              </a:ext>
            </a:extLst>
          </p:cNvPr>
          <p:cNvSpPr/>
          <p:nvPr/>
        </p:nvSpPr>
        <p:spPr>
          <a:xfrm>
            <a:off x="7709385" y="3196840"/>
            <a:ext cx="3987080" cy="13351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EBA3DFE-FF00-D140-DB70-9180D558620D}"/>
              </a:ext>
            </a:extLst>
          </p:cNvPr>
          <p:cNvCxnSpPr>
            <a:endCxn id="57" idx="1"/>
          </p:cNvCxnSpPr>
          <p:nvPr/>
        </p:nvCxnSpPr>
        <p:spPr>
          <a:xfrm flipV="1">
            <a:off x="6985262" y="3864394"/>
            <a:ext cx="724123" cy="100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D06C2180-EBA6-0D89-709C-537C52BBC270}"/>
              </a:ext>
            </a:extLst>
          </p:cNvPr>
          <p:cNvSpPr/>
          <p:nvPr/>
        </p:nvSpPr>
        <p:spPr>
          <a:xfrm>
            <a:off x="9356016" y="2810053"/>
            <a:ext cx="263803" cy="31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B2CEB900-CC94-2292-039E-8786A4F3EC75}"/>
              </a:ext>
            </a:extLst>
          </p:cNvPr>
          <p:cNvSpPr/>
          <p:nvPr/>
        </p:nvSpPr>
        <p:spPr>
          <a:xfrm>
            <a:off x="9356016" y="4691139"/>
            <a:ext cx="263803" cy="31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9F8DDE-7D1B-4199-DF2E-CCC92A962B47}"/>
              </a:ext>
            </a:extLst>
          </p:cNvPr>
          <p:cNvSpPr txBox="1"/>
          <p:nvPr/>
        </p:nvSpPr>
        <p:spPr>
          <a:xfrm>
            <a:off x="8747637" y="1581375"/>
            <a:ext cx="300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MSIPT</a:t>
            </a:r>
            <a:r>
              <a:rPr lang="zh-CN" altLang="en-US"/>
              <a:t>时间卷积网络</a:t>
            </a:r>
          </a:p>
        </p:txBody>
      </p:sp>
    </p:spTree>
    <p:extLst>
      <p:ext uri="{BB962C8B-B14F-4D97-AF65-F5344CB8AC3E}">
        <p14:creationId xmlns:p14="http://schemas.microsoft.com/office/powerpoint/2010/main" val="92073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190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1</cp:revision>
  <dcterms:created xsi:type="dcterms:W3CDTF">2024-03-08T01:08:59Z</dcterms:created>
  <dcterms:modified xsi:type="dcterms:W3CDTF">2024-03-08T04:49:31Z</dcterms:modified>
</cp:coreProperties>
</file>