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58F8-51D3-1F40-0558-0D81C6DDA73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EC57C3-DCFE-126E-9572-87963B7E8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EE9F24-14B7-ACF7-357F-ADD31F965383}"/>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5" name="页脚占位符 4">
            <a:extLst>
              <a:ext uri="{FF2B5EF4-FFF2-40B4-BE49-F238E27FC236}">
                <a16:creationId xmlns:a16="http://schemas.microsoft.com/office/drawing/2014/main" id="{AA1A83D0-E5AE-2278-D8B1-6727C31161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F4CACD-38B6-A89A-FDB1-14AE2EEEBB0B}"/>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193429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4A1BE-A67B-B013-4BFB-F83142E9C3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A76B81-C2DD-D643-FBFC-78B5C8B198B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23171E-1387-3CF3-2578-9FD37F871792}"/>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5" name="页脚占位符 4">
            <a:extLst>
              <a:ext uri="{FF2B5EF4-FFF2-40B4-BE49-F238E27FC236}">
                <a16:creationId xmlns:a16="http://schemas.microsoft.com/office/drawing/2014/main" id="{14CE41AF-DF9B-84B6-745E-98FBA5089D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FA66E9-8467-6C67-3735-775951024C61}"/>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425001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C9B48A-88AE-462B-15CA-F4C3F3CDF8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65432A-6415-0C0D-DA1E-2A4A45EB59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9EFFC-E82C-BEEA-6CB8-8F029F09995C}"/>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5" name="页脚占位符 4">
            <a:extLst>
              <a:ext uri="{FF2B5EF4-FFF2-40B4-BE49-F238E27FC236}">
                <a16:creationId xmlns:a16="http://schemas.microsoft.com/office/drawing/2014/main" id="{8C0A3189-A000-618C-9CB4-F9431D6498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816FEB-5604-F3AB-17CC-70BC6F657589}"/>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194551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03FDA-A514-0DDE-6723-432C2518A2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1856DE-4B7D-E0B9-A639-20CB5A6618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1D3BF6-A5FC-4704-DBD1-D3A5AFEA941F}"/>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5" name="页脚占位符 4">
            <a:extLst>
              <a:ext uri="{FF2B5EF4-FFF2-40B4-BE49-F238E27FC236}">
                <a16:creationId xmlns:a16="http://schemas.microsoft.com/office/drawing/2014/main" id="{4B5F1903-B0F8-01DC-0301-CF5E293F36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E689B0-B129-EA17-A13A-23B98952CF04}"/>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340963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E7828-FC23-9F37-425F-B50715FEDDF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5D1E93-7890-1BA5-23CD-42FCF063F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5EBDC2-D555-D913-348C-DF0FD2B0893D}"/>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5" name="页脚占位符 4">
            <a:extLst>
              <a:ext uri="{FF2B5EF4-FFF2-40B4-BE49-F238E27FC236}">
                <a16:creationId xmlns:a16="http://schemas.microsoft.com/office/drawing/2014/main" id="{9DE98F41-2958-E2D5-AAAE-FFC985E729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29D02-71AC-18E3-B67A-A083862C72DF}"/>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101762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B85BE-9E29-5B1B-485F-1010956423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FBC1C7-7E47-4B86-F133-85C720EC2E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2CE9B2-723B-4BE6-83E6-F91AE50C0A5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BCC7488-0F3D-1285-4E01-EE38E83D89EF}"/>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6" name="页脚占位符 5">
            <a:extLst>
              <a:ext uri="{FF2B5EF4-FFF2-40B4-BE49-F238E27FC236}">
                <a16:creationId xmlns:a16="http://schemas.microsoft.com/office/drawing/2014/main" id="{920C58FD-EBB1-AAF8-AC72-8D4E479940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B563DB-D97F-657F-4105-3A85E4F11747}"/>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177341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B1880-D5FB-0D48-CA6F-0EA76B3DAC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FCCE81-F1C0-870D-C655-3888A2982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07BBD8-ED3F-40F6-594A-75FAEB816B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3E7E28-9124-983B-EAA5-F808051EE2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405C1E-A38E-02E2-40BF-13E671E71EE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3DA69B-5ADE-4460-9174-5929B3633528}"/>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8" name="页脚占位符 7">
            <a:extLst>
              <a:ext uri="{FF2B5EF4-FFF2-40B4-BE49-F238E27FC236}">
                <a16:creationId xmlns:a16="http://schemas.microsoft.com/office/drawing/2014/main" id="{E207CC48-1122-75BF-F494-071C61A256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C9D79A-9860-AD27-4926-054F6AAC1D65}"/>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51016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59470-5BAB-7E16-F75E-73C9F0EE3D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1E425C-4A82-946F-8A3F-D9C0BD90BDE5}"/>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4" name="页脚占位符 3">
            <a:extLst>
              <a:ext uri="{FF2B5EF4-FFF2-40B4-BE49-F238E27FC236}">
                <a16:creationId xmlns:a16="http://schemas.microsoft.com/office/drawing/2014/main" id="{9BE56B8D-DA8F-9036-5055-55EED7498B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846FBDC-C2C3-A9F2-BB4B-1FECAEF8ECA4}"/>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20507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ABFE06-6BCE-2510-BD3B-97D5DD7957D8}"/>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3" name="页脚占位符 2">
            <a:extLst>
              <a:ext uri="{FF2B5EF4-FFF2-40B4-BE49-F238E27FC236}">
                <a16:creationId xmlns:a16="http://schemas.microsoft.com/office/drawing/2014/main" id="{582FDE5D-3DCB-B7E5-6CD5-055AA02E91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BFA903-53C6-682C-CDBC-ACE80A49652F}"/>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169597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B0C7E-B881-5851-A3A0-B403CC96B4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62BB0F-6C8A-1667-778C-0FC980FEB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38D971B-451B-6528-60BF-1A93D33E6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C9E03D-5FED-B1F2-717E-DC2EC0FE7A28}"/>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6" name="页脚占位符 5">
            <a:extLst>
              <a:ext uri="{FF2B5EF4-FFF2-40B4-BE49-F238E27FC236}">
                <a16:creationId xmlns:a16="http://schemas.microsoft.com/office/drawing/2014/main" id="{20F6FBE7-C37C-6BE5-C166-E1F8C80AC1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ED64B-D50B-4555-8ECF-15F29D127956}"/>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170628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EAB49-CB64-8464-04E5-B8861826D6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38FF9A-E705-8F9D-506E-136B08545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F99D8F-D2A7-0568-F6EA-839F82657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6C33B2-AA99-18BE-9C27-93D766E7C656}"/>
              </a:ext>
            </a:extLst>
          </p:cNvPr>
          <p:cNvSpPr>
            <a:spLocks noGrp="1"/>
          </p:cNvSpPr>
          <p:nvPr>
            <p:ph type="dt" sz="half" idx="10"/>
          </p:nvPr>
        </p:nvSpPr>
        <p:spPr/>
        <p:txBody>
          <a:bodyPr/>
          <a:lstStyle/>
          <a:p>
            <a:fld id="{00DD6ABC-7773-4A90-936C-48E4A274329B}" type="datetimeFigureOut">
              <a:rPr lang="zh-CN" altLang="en-US" smtClean="0"/>
              <a:t>2024/3/19</a:t>
            </a:fld>
            <a:endParaRPr lang="zh-CN" altLang="en-US"/>
          </a:p>
        </p:txBody>
      </p:sp>
      <p:sp>
        <p:nvSpPr>
          <p:cNvPr id="6" name="页脚占位符 5">
            <a:extLst>
              <a:ext uri="{FF2B5EF4-FFF2-40B4-BE49-F238E27FC236}">
                <a16:creationId xmlns:a16="http://schemas.microsoft.com/office/drawing/2014/main" id="{CC57D9A1-D29D-B669-23B9-48BB43EA03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B11BC2-A709-86E5-F567-F887E2FB28F2}"/>
              </a:ext>
            </a:extLst>
          </p:cNvPr>
          <p:cNvSpPr>
            <a:spLocks noGrp="1"/>
          </p:cNvSpPr>
          <p:nvPr>
            <p:ph type="sldNum" sz="quarter" idx="12"/>
          </p:nvPr>
        </p:nvSpPr>
        <p:spPr/>
        <p:txBody>
          <a:body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314279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A381DF-E77E-D15D-59FA-304B6B8EB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D05D89F-8A5F-C4E7-B7D4-CB0086F60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68349D-B6E4-A2F3-A3EB-22318D5623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D6ABC-7773-4A90-936C-48E4A274329B}" type="datetimeFigureOut">
              <a:rPr lang="zh-CN" altLang="en-US" smtClean="0"/>
              <a:t>2024/3/19</a:t>
            </a:fld>
            <a:endParaRPr lang="zh-CN" altLang="en-US"/>
          </a:p>
        </p:txBody>
      </p:sp>
      <p:sp>
        <p:nvSpPr>
          <p:cNvPr id="5" name="页脚占位符 4">
            <a:extLst>
              <a:ext uri="{FF2B5EF4-FFF2-40B4-BE49-F238E27FC236}">
                <a16:creationId xmlns:a16="http://schemas.microsoft.com/office/drawing/2014/main" id="{FD602061-4D4A-753B-2F37-A96269893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3E10F4-9482-E98D-9B92-3E5679F06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ECEE6-9861-45C4-92BD-84E50B2F4830}" type="slidenum">
              <a:rPr lang="zh-CN" altLang="en-US" smtClean="0"/>
              <a:t>‹#›</a:t>
            </a:fld>
            <a:endParaRPr lang="zh-CN" altLang="en-US"/>
          </a:p>
        </p:txBody>
      </p:sp>
    </p:spTree>
    <p:extLst>
      <p:ext uri="{BB962C8B-B14F-4D97-AF65-F5344CB8AC3E}">
        <p14:creationId xmlns:p14="http://schemas.microsoft.com/office/powerpoint/2010/main" val="196346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FA82A3C-FDAE-738D-6478-AA02ACF7B996}"/>
              </a:ext>
            </a:extLst>
          </p:cNvPr>
          <p:cNvSpPr txBox="1"/>
          <p:nvPr/>
        </p:nvSpPr>
        <p:spPr>
          <a:xfrm>
            <a:off x="1434051" y="253288"/>
            <a:ext cx="9009669" cy="1296637"/>
          </a:xfrm>
          <a:prstGeom prst="rect">
            <a:avLst/>
          </a:prstGeom>
          <a:noFill/>
        </p:spPr>
        <p:txBody>
          <a:bodyPr wrap="square">
            <a:spAutoFit/>
          </a:bodyPr>
          <a:lstStyle/>
          <a:p>
            <a:pPr>
              <a:lnSpc>
                <a:spcPct val="150000"/>
              </a:lnSpc>
            </a:pPr>
            <a:r>
              <a:rPr lang="zh-CN" altLang="en-US" b="1"/>
              <a:t>       处理多元时序数据的传统方法无法从原始数据中有效地分离出时间或者空间的影响成分，从而导致模型预测的精度较差，而本文提出了一种针对多变量时间数据（</a:t>
            </a:r>
            <a:r>
              <a:rPr lang="en-US" altLang="zh-CN" b="1"/>
              <a:t>MST</a:t>
            </a:r>
            <a:r>
              <a:rPr lang="zh-CN" altLang="en-US" b="1"/>
              <a:t>）的标准化方法，有效解决了当前现有模型存在的痛点。</a:t>
            </a:r>
          </a:p>
        </p:txBody>
      </p:sp>
      <p:sp>
        <p:nvSpPr>
          <p:cNvPr id="4" name="文本框 3">
            <a:extLst>
              <a:ext uri="{FF2B5EF4-FFF2-40B4-BE49-F238E27FC236}">
                <a16:creationId xmlns:a16="http://schemas.microsoft.com/office/drawing/2014/main" id="{92FB3CD9-008B-3BA7-ED91-75B00D6D3387}"/>
              </a:ext>
            </a:extLst>
          </p:cNvPr>
          <p:cNvSpPr txBox="1"/>
          <p:nvPr/>
        </p:nvSpPr>
        <p:spPr>
          <a:xfrm>
            <a:off x="320511" y="253288"/>
            <a:ext cx="1282046" cy="461665"/>
          </a:xfrm>
          <a:prstGeom prst="rect">
            <a:avLst/>
          </a:prstGeom>
          <a:noFill/>
        </p:spPr>
        <p:txBody>
          <a:bodyPr wrap="square" rtlCol="0">
            <a:spAutoFit/>
          </a:bodyPr>
          <a:lstStyle/>
          <a:p>
            <a:r>
              <a:rPr lang="zh-CN" altLang="en-US" sz="2400" b="1">
                <a:solidFill>
                  <a:srgbClr val="FFC000"/>
                </a:solidFill>
              </a:rPr>
              <a:t>创新点：</a:t>
            </a:r>
          </a:p>
        </p:txBody>
      </p:sp>
      <p:pic>
        <p:nvPicPr>
          <p:cNvPr id="5" name="图片 4">
            <a:extLst>
              <a:ext uri="{FF2B5EF4-FFF2-40B4-BE49-F238E27FC236}">
                <a16:creationId xmlns:a16="http://schemas.microsoft.com/office/drawing/2014/main" id="{127C43EE-2259-6889-FAAF-436250A41DCA}"/>
              </a:ext>
            </a:extLst>
          </p:cNvPr>
          <p:cNvPicPr>
            <a:picLocks noChangeAspect="1"/>
          </p:cNvPicPr>
          <p:nvPr/>
        </p:nvPicPr>
        <p:blipFill>
          <a:blip r:embed="rId2"/>
          <a:stretch>
            <a:fillRect/>
          </a:stretch>
        </p:blipFill>
        <p:spPr>
          <a:xfrm>
            <a:off x="103695" y="1963678"/>
            <a:ext cx="6071967" cy="3639466"/>
          </a:xfrm>
          <a:prstGeom prst="rect">
            <a:avLst/>
          </a:prstGeom>
        </p:spPr>
      </p:pic>
      <p:sp>
        <p:nvSpPr>
          <p:cNvPr id="6" name="文本框 5">
            <a:extLst>
              <a:ext uri="{FF2B5EF4-FFF2-40B4-BE49-F238E27FC236}">
                <a16:creationId xmlns:a16="http://schemas.microsoft.com/office/drawing/2014/main" id="{9D5BE153-C97C-8219-B57D-37F14E9ABA38}"/>
              </a:ext>
            </a:extLst>
          </p:cNvPr>
          <p:cNvSpPr txBox="1"/>
          <p:nvPr/>
        </p:nvSpPr>
        <p:spPr>
          <a:xfrm>
            <a:off x="2159289" y="1706252"/>
            <a:ext cx="1960777" cy="369332"/>
          </a:xfrm>
          <a:prstGeom prst="rect">
            <a:avLst/>
          </a:prstGeom>
          <a:noFill/>
        </p:spPr>
        <p:txBody>
          <a:bodyPr wrap="square" rtlCol="0">
            <a:spAutoFit/>
          </a:bodyPr>
          <a:lstStyle/>
          <a:p>
            <a:r>
              <a:rPr lang="zh-CN" altLang="en-US" b="1">
                <a:solidFill>
                  <a:srgbClr val="FF0000"/>
                </a:solidFill>
              </a:rPr>
              <a:t>论文的符号定义</a:t>
            </a:r>
          </a:p>
        </p:txBody>
      </p:sp>
      <p:sp>
        <p:nvSpPr>
          <p:cNvPr id="7" name="文本框 6">
            <a:extLst>
              <a:ext uri="{FF2B5EF4-FFF2-40B4-BE49-F238E27FC236}">
                <a16:creationId xmlns:a16="http://schemas.microsoft.com/office/drawing/2014/main" id="{6E9D2F9F-4227-C3A0-823A-26414CC60299}"/>
              </a:ext>
            </a:extLst>
          </p:cNvPr>
          <p:cNvSpPr txBox="1"/>
          <p:nvPr/>
        </p:nvSpPr>
        <p:spPr>
          <a:xfrm>
            <a:off x="3819513" y="4924241"/>
            <a:ext cx="970961" cy="276999"/>
          </a:xfrm>
          <a:prstGeom prst="rect">
            <a:avLst/>
          </a:prstGeom>
          <a:noFill/>
        </p:spPr>
        <p:txBody>
          <a:bodyPr wrap="square" rtlCol="0">
            <a:spAutoFit/>
          </a:bodyPr>
          <a:lstStyle/>
          <a:p>
            <a:pPr algn="ctr"/>
            <a:r>
              <a:rPr lang="zh-CN" altLang="en-US" sz="1200" b="1">
                <a:solidFill>
                  <a:srgbClr val="FF0000"/>
                </a:solidFill>
              </a:rPr>
              <a:t>独立同分布</a:t>
            </a:r>
          </a:p>
        </p:txBody>
      </p:sp>
      <p:pic>
        <p:nvPicPr>
          <p:cNvPr id="8" name="图片 7">
            <a:extLst>
              <a:ext uri="{FF2B5EF4-FFF2-40B4-BE49-F238E27FC236}">
                <a16:creationId xmlns:a16="http://schemas.microsoft.com/office/drawing/2014/main" id="{C45FD844-3E0B-0386-350D-DA8AF484791D}"/>
              </a:ext>
            </a:extLst>
          </p:cNvPr>
          <p:cNvPicPr>
            <a:picLocks noChangeAspect="1"/>
          </p:cNvPicPr>
          <p:nvPr/>
        </p:nvPicPr>
        <p:blipFill>
          <a:blip r:embed="rId3"/>
          <a:stretch>
            <a:fillRect/>
          </a:stretch>
        </p:blipFill>
        <p:spPr>
          <a:xfrm>
            <a:off x="6765177" y="2188456"/>
            <a:ext cx="5278751" cy="4121562"/>
          </a:xfrm>
          <a:prstGeom prst="rect">
            <a:avLst/>
          </a:prstGeom>
          <a:ln>
            <a:solidFill>
              <a:schemeClr val="tx1"/>
            </a:solidFill>
          </a:ln>
        </p:spPr>
      </p:pic>
      <p:sp>
        <p:nvSpPr>
          <p:cNvPr id="9" name="文本框 8">
            <a:extLst>
              <a:ext uri="{FF2B5EF4-FFF2-40B4-BE49-F238E27FC236}">
                <a16:creationId xmlns:a16="http://schemas.microsoft.com/office/drawing/2014/main" id="{A983E83E-ECA1-7B5A-10A0-DFD80FF165A3}"/>
              </a:ext>
            </a:extLst>
          </p:cNvPr>
          <p:cNvSpPr txBox="1"/>
          <p:nvPr/>
        </p:nvSpPr>
        <p:spPr>
          <a:xfrm>
            <a:off x="8234568" y="1706252"/>
            <a:ext cx="2339971" cy="369332"/>
          </a:xfrm>
          <a:prstGeom prst="rect">
            <a:avLst/>
          </a:prstGeom>
          <a:noFill/>
        </p:spPr>
        <p:txBody>
          <a:bodyPr wrap="square" rtlCol="0">
            <a:spAutoFit/>
          </a:bodyPr>
          <a:lstStyle/>
          <a:p>
            <a:r>
              <a:rPr lang="zh-CN" altLang="en-US" b="1">
                <a:solidFill>
                  <a:srgbClr val="FF0000"/>
                </a:solidFill>
              </a:rPr>
              <a:t>相关符号描述和假设</a:t>
            </a:r>
          </a:p>
        </p:txBody>
      </p:sp>
      <p:sp>
        <p:nvSpPr>
          <p:cNvPr id="10" name="文本框 9">
            <a:extLst>
              <a:ext uri="{FF2B5EF4-FFF2-40B4-BE49-F238E27FC236}">
                <a16:creationId xmlns:a16="http://schemas.microsoft.com/office/drawing/2014/main" id="{D17BA55E-9CAA-093A-0D19-37F784FF6894}"/>
              </a:ext>
            </a:extLst>
          </p:cNvPr>
          <p:cNvSpPr txBox="1"/>
          <p:nvPr/>
        </p:nvSpPr>
        <p:spPr>
          <a:xfrm>
            <a:off x="4639645" y="3361413"/>
            <a:ext cx="1148413" cy="276999"/>
          </a:xfrm>
          <a:prstGeom prst="rect">
            <a:avLst/>
          </a:prstGeom>
          <a:noFill/>
        </p:spPr>
        <p:txBody>
          <a:bodyPr wrap="square" rtlCol="0">
            <a:spAutoFit/>
          </a:bodyPr>
          <a:lstStyle/>
          <a:p>
            <a:pPr algn="ctr"/>
            <a:r>
              <a:rPr lang="zh-CN" altLang="en-US" sz="1200" b="1">
                <a:solidFill>
                  <a:srgbClr val="FF0000"/>
                </a:solidFill>
              </a:rPr>
              <a:t>局部低频特征</a:t>
            </a:r>
          </a:p>
        </p:txBody>
      </p:sp>
      <p:sp>
        <p:nvSpPr>
          <p:cNvPr id="11" name="文本框 10">
            <a:extLst>
              <a:ext uri="{FF2B5EF4-FFF2-40B4-BE49-F238E27FC236}">
                <a16:creationId xmlns:a16="http://schemas.microsoft.com/office/drawing/2014/main" id="{536045A8-EC4A-DCFE-268E-FB577C8A3388}"/>
              </a:ext>
            </a:extLst>
          </p:cNvPr>
          <p:cNvSpPr txBox="1"/>
          <p:nvPr/>
        </p:nvSpPr>
        <p:spPr>
          <a:xfrm>
            <a:off x="4639644" y="3618839"/>
            <a:ext cx="1148413" cy="276999"/>
          </a:xfrm>
          <a:prstGeom prst="rect">
            <a:avLst/>
          </a:prstGeom>
          <a:noFill/>
        </p:spPr>
        <p:txBody>
          <a:bodyPr wrap="square" rtlCol="0">
            <a:spAutoFit/>
          </a:bodyPr>
          <a:lstStyle/>
          <a:p>
            <a:pPr algn="ctr"/>
            <a:r>
              <a:rPr lang="zh-CN" altLang="en-US" sz="1200" b="1">
                <a:solidFill>
                  <a:srgbClr val="FF0000"/>
                </a:solidFill>
              </a:rPr>
              <a:t>局部高频特征</a:t>
            </a:r>
          </a:p>
        </p:txBody>
      </p:sp>
      <p:sp>
        <p:nvSpPr>
          <p:cNvPr id="12" name="文本框 11">
            <a:extLst>
              <a:ext uri="{FF2B5EF4-FFF2-40B4-BE49-F238E27FC236}">
                <a16:creationId xmlns:a16="http://schemas.microsoft.com/office/drawing/2014/main" id="{9BDC78AA-579F-EC8D-212D-71D3605583B4}"/>
              </a:ext>
            </a:extLst>
          </p:cNvPr>
          <p:cNvSpPr txBox="1"/>
          <p:nvPr/>
        </p:nvSpPr>
        <p:spPr>
          <a:xfrm>
            <a:off x="4932087" y="4116316"/>
            <a:ext cx="1148413" cy="276999"/>
          </a:xfrm>
          <a:prstGeom prst="rect">
            <a:avLst/>
          </a:prstGeom>
          <a:noFill/>
        </p:spPr>
        <p:txBody>
          <a:bodyPr wrap="square" rtlCol="0">
            <a:spAutoFit/>
          </a:bodyPr>
          <a:lstStyle/>
          <a:p>
            <a:pPr algn="ctr"/>
            <a:r>
              <a:rPr lang="zh-CN" altLang="en-US" sz="1200" b="1">
                <a:solidFill>
                  <a:srgbClr val="FF0000"/>
                </a:solidFill>
              </a:rPr>
              <a:t>全局低频特征</a:t>
            </a:r>
          </a:p>
        </p:txBody>
      </p:sp>
      <p:sp>
        <p:nvSpPr>
          <p:cNvPr id="13" name="文本框 12">
            <a:extLst>
              <a:ext uri="{FF2B5EF4-FFF2-40B4-BE49-F238E27FC236}">
                <a16:creationId xmlns:a16="http://schemas.microsoft.com/office/drawing/2014/main" id="{E174AEC0-78CA-B93C-4D02-3B70539736EC}"/>
              </a:ext>
            </a:extLst>
          </p:cNvPr>
          <p:cNvSpPr txBox="1"/>
          <p:nvPr/>
        </p:nvSpPr>
        <p:spPr>
          <a:xfrm>
            <a:off x="4932088" y="3858890"/>
            <a:ext cx="1148413" cy="276999"/>
          </a:xfrm>
          <a:prstGeom prst="rect">
            <a:avLst/>
          </a:prstGeom>
          <a:noFill/>
        </p:spPr>
        <p:txBody>
          <a:bodyPr wrap="square" rtlCol="0">
            <a:spAutoFit/>
          </a:bodyPr>
          <a:lstStyle/>
          <a:p>
            <a:pPr algn="ctr"/>
            <a:r>
              <a:rPr lang="zh-CN" altLang="en-US" sz="1200" b="1">
                <a:solidFill>
                  <a:srgbClr val="FF0000"/>
                </a:solidFill>
              </a:rPr>
              <a:t>全局高频特征</a:t>
            </a:r>
          </a:p>
        </p:txBody>
      </p:sp>
      <p:pic>
        <p:nvPicPr>
          <p:cNvPr id="15" name="图片 14">
            <a:extLst>
              <a:ext uri="{FF2B5EF4-FFF2-40B4-BE49-F238E27FC236}">
                <a16:creationId xmlns:a16="http://schemas.microsoft.com/office/drawing/2014/main" id="{3401CEE9-9A92-7730-DA41-6CED798A8A4D}"/>
              </a:ext>
            </a:extLst>
          </p:cNvPr>
          <p:cNvPicPr>
            <a:picLocks noChangeAspect="1"/>
          </p:cNvPicPr>
          <p:nvPr/>
        </p:nvPicPr>
        <p:blipFill>
          <a:blip r:embed="rId4"/>
          <a:stretch>
            <a:fillRect/>
          </a:stretch>
        </p:blipFill>
        <p:spPr>
          <a:xfrm>
            <a:off x="103695" y="5787633"/>
            <a:ext cx="3217045" cy="732022"/>
          </a:xfrm>
          <a:prstGeom prst="rect">
            <a:avLst/>
          </a:prstGeom>
          <a:ln>
            <a:solidFill>
              <a:srgbClr val="FF0000"/>
            </a:solidFill>
          </a:ln>
        </p:spPr>
      </p:pic>
      <p:pic>
        <p:nvPicPr>
          <p:cNvPr id="17" name="图片 16">
            <a:extLst>
              <a:ext uri="{FF2B5EF4-FFF2-40B4-BE49-F238E27FC236}">
                <a16:creationId xmlns:a16="http://schemas.microsoft.com/office/drawing/2014/main" id="{E121C286-A70C-F344-A77A-A9DF65D504CD}"/>
              </a:ext>
            </a:extLst>
          </p:cNvPr>
          <p:cNvPicPr>
            <a:picLocks noChangeAspect="1"/>
          </p:cNvPicPr>
          <p:nvPr/>
        </p:nvPicPr>
        <p:blipFill>
          <a:blip r:embed="rId5"/>
          <a:stretch>
            <a:fillRect/>
          </a:stretch>
        </p:blipFill>
        <p:spPr>
          <a:xfrm>
            <a:off x="3395310" y="5787633"/>
            <a:ext cx="3295299" cy="741274"/>
          </a:xfrm>
          <a:prstGeom prst="rect">
            <a:avLst/>
          </a:prstGeom>
          <a:ln>
            <a:solidFill>
              <a:srgbClr val="FF0000"/>
            </a:solidFill>
          </a:ln>
        </p:spPr>
      </p:pic>
    </p:spTree>
    <p:extLst>
      <p:ext uri="{BB962C8B-B14F-4D97-AF65-F5344CB8AC3E}">
        <p14:creationId xmlns:p14="http://schemas.microsoft.com/office/powerpoint/2010/main" val="74936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F85131E5-7D11-70F6-2A3B-9D147FC8697F}"/>
              </a:ext>
            </a:extLst>
          </p:cNvPr>
          <p:cNvSpPr txBox="1"/>
          <p:nvPr/>
        </p:nvSpPr>
        <p:spPr>
          <a:xfrm>
            <a:off x="36144" y="158580"/>
            <a:ext cx="1715678" cy="461665"/>
          </a:xfrm>
          <a:prstGeom prst="rect">
            <a:avLst/>
          </a:prstGeom>
          <a:noFill/>
        </p:spPr>
        <p:txBody>
          <a:bodyPr wrap="square" rtlCol="0">
            <a:spAutoFit/>
          </a:bodyPr>
          <a:lstStyle/>
          <a:p>
            <a:pPr algn="ctr"/>
            <a:r>
              <a:rPr lang="zh-CN" altLang="en-US" sz="2400" b="1">
                <a:solidFill>
                  <a:srgbClr val="FF0000"/>
                </a:solidFill>
              </a:rPr>
              <a:t>基本假设</a:t>
            </a:r>
          </a:p>
        </p:txBody>
      </p:sp>
      <p:sp>
        <p:nvSpPr>
          <p:cNvPr id="15" name="文本框 14">
            <a:extLst>
              <a:ext uri="{FF2B5EF4-FFF2-40B4-BE49-F238E27FC236}">
                <a16:creationId xmlns:a16="http://schemas.microsoft.com/office/drawing/2014/main" id="{09D869CD-F8AE-A1FE-0F43-A3C38246B85A}"/>
              </a:ext>
            </a:extLst>
          </p:cNvPr>
          <p:cNvSpPr txBox="1"/>
          <p:nvPr/>
        </p:nvSpPr>
        <p:spPr>
          <a:xfrm>
            <a:off x="1610619" y="48410"/>
            <a:ext cx="4686706" cy="705834"/>
          </a:xfrm>
          <a:prstGeom prst="rect">
            <a:avLst/>
          </a:prstGeom>
          <a:noFill/>
        </p:spPr>
        <p:txBody>
          <a:bodyPr wrap="square">
            <a:spAutoFit/>
          </a:bodyPr>
          <a:lstStyle/>
          <a:p>
            <a:pPr>
              <a:lnSpc>
                <a:spcPct val="150000"/>
              </a:lnSpc>
            </a:pPr>
            <a:r>
              <a:rPr lang="zh-CN" altLang="en-US" sz="1400" b="1">
                <a:solidFill>
                  <a:schemeClr val="accent1">
                    <a:lumMod val="75000"/>
                  </a:schemeClr>
                </a:solidFill>
              </a:rPr>
              <a:t>低频特征：</a:t>
            </a:r>
            <a:r>
              <a:rPr lang="zh-CN" altLang="en-US" sz="1400" b="1"/>
              <a:t>在给定的时间段内低频特征具有一定的稳定性；</a:t>
            </a:r>
            <a:endParaRPr lang="en-US" altLang="zh-CN" sz="1400" b="1"/>
          </a:p>
          <a:p>
            <a:pPr>
              <a:lnSpc>
                <a:spcPct val="150000"/>
              </a:lnSpc>
            </a:pPr>
            <a:r>
              <a:rPr lang="zh-CN" altLang="en-US" sz="1400" b="1">
                <a:solidFill>
                  <a:schemeClr val="accent1">
                    <a:lumMod val="75000"/>
                  </a:schemeClr>
                </a:solidFill>
              </a:rPr>
              <a:t>全局高频特征：</a:t>
            </a:r>
            <a:r>
              <a:rPr lang="zh-CN" altLang="en-US" sz="1400" b="1"/>
              <a:t>全局高频特征将会主导局部高频特征；</a:t>
            </a:r>
          </a:p>
        </p:txBody>
      </p:sp>
      <p:sp>
        <p:nvSpPr>
          <p:cNvPr id="17" name="文本框 16">
            <a:extLst>
              <a:ext uri="{FF2B5EF4-FFF2-40B4-BE49-F238E27FC236}">
                <a16:creationId xmlns:a16="http://schemas.microsoft.com/office/drawing/2014/main" id="{DD834A80-DD68-C81E-D638-FA4C29DDDF96}"/>
              </a:ext>
            </a:extLst>
          </p:cNvPr>
          <p:cNvSpPr txBox="1"/>
          <p:nvPr/>
        </p:nvSpPr>
        <p:spPr>
          <a:xfrm>
            <a:off x="263166" y="1567230"/>
            <a:ext cx="2901098" cy="369332"/>
          </a:xfrm>
          <a:prstGeom prst="rect">
            <a:avLst/>
          </a:prstGeom>
          <a:noFill/>
        </p:spPr>
        <p:txBody>
          <a:bodyPr wrap="square">
            <a:spAutoFit/>
          </a:bodyPr>
          <a:lstStyle/>
          <a:p>
            <a:r>
              <a:rPr lang="en-US" altLang="zh-CN" b="1">
                <a:solidFill>
                  <a:srgbClr val="002060"/>
                </a:solidFill>
              </a:rPr>
              <a:t>Temporal Normalization</a:t>
            </a:r>
            <a:endParaRPr lang="zh-CN" altLang="en-US" b="1">
              <a:solidFill>
                <a:srgbClr val="002060"/>
              </a:solidFill>
            </a:endParaRPr>
          </a:p>
        </p:txBody>
      </p:sp>
      <p:pic>
        <p:nvPicPr>
          <p:cNvPr id="19" name="图片 18">
            <a:extLst>
              <a:ext uri="{FF2B5EF4-FFF2-40B4-BE49-F238E27FC236}">
                <a16:creationId xmlns:a16="http://schemas.microsoft.com/office/drawing/2014/main" id="{08F95A00-7841-905D-9790-8FF3F1A3F7C6}"/>
              </a:ext>
            </a:extLst>
          </p:cNvPr>
          <p:cNvPicPr>
            <a:picLocks noChangeAspect="1"/>
          </p:cNvPicPr>
          <p:nvPr/>
        </p:nvPicPr>
        <p:blipFill>
          <a:blip r:embed="rId2"/>
          <a:stretch>
            <a:fillRect/>
          </a:stretch>
        </p:blipFill>
        <p:spPr>
          <a:xfrm>
            <a:off x="2950590" y="1549198"/>
            <a:ext cx="3294619" cy="470660"/>
          </a:xfrm>
          <a:prstGeom prst="rect">
            <a:avLst/>
          </a:prstGeom>
        </p:spPr>
      </p:pic>
      <p:pic>
        <p:nvPicPr>
          <p:cNvPr id="21" name="图片 20">
            <a:extLst>
              <a:ext uri="{FF2B5EF4-FFF2-40B4-BE49-F238E27FC236}">
                <a16:creationId xmlns:a16="http://schemas.microsoft.com/office/drawing/2014/main" id="{64BEAA97-0B71-54E7-AC5A-EDA86897173D}"/>
              </a:ext>
            </a:extLst>
          </p:cNvPr>
          <p:cNvPicPr>
            <a:picLocks noChangeAspect="1"/>
          </p:cNvPicPr>
          <p:nvPr/>
        </p:nvPicPr>
        <p:blipFill>
          <a:blip r:embed="rId3"/>
          <a:stretch>
            <a:fillRect/>
          </a:stretch>
        </p:blipFill>
        <p:spPr>
          <a:xfrm>
            <a:off x="232529" y="2040883"/>
            <a:ext cx="5863471" cy="3856472"/>
          </a:xfrm>
          <a:prstGeom prst="rect">
            <a:avLst/>
          </a:prstGeom>
        </p:spPr>
      </p:pic>
      <p:pic>
        <p:nvPicPr>
          <p:cNvPr id="23" name="图片 22">
            <a:extLst>
              <a:ext uri="{FF2B5EF4-FFF2-40B4-BE49-F238E27FC236}">
                <a16:creationId xmlns:a16="http://schemas.microsoft.com/office/drawing/2014/main" id="{CE10212C-1296-1C6F-1742-FD97A19878D0}"/>
              </a:ext>
            </a:extLst>
          </p:cNvPr>
          <p:cNvPicPr>
            <a:picLocks noChangeAspect="1"/>
          </p:cNvPicPr>
          <p:nvPr/>
        </p:nvPicPr>
        <p:blipFill>
          <a:blip r:embed="rId4"/>
          <a:stretch>
            <a:fillRect/>
          </a:stretch>
        </p:blipFill>
        <p:spPr>
          <a:xfrm>
            <a:off x="6833640" y="158580"/>
            <a:ext cx="4686706" cy="1882303"/>
          </a:xfrm>
          <a:prstGeom prst="rect">
            <a:avLst/>
          </a:prstGeom>
          <a:ln>
            <a:solidFill>
              <a:srgbClr val="FF0000"/>
            </a:solidFill>
          </a:ln>
        </p:spPr>
      </p:pic>
      <p:pic>
        <p:nvPicPr>
          <p:cNvPr id="29" name="图片 28">
            <a:extLst>
              <a:ext uri="{FF2B5EF4-FFF2-40B4-BE49-F238E27FC236}">
                <a16:creationId xmlns:a16="http://schemas.microsoft.com/office/drawing/2014/main" id="{CC037169-CAA8-36D4-AF8D-38CE0F66DA99}"/>
              </a:ext>
            </a:extLst>
          </p:cNvPr>
          <p:cNvPicPr>
            <a:picLocks noChangeAspect="1"/>
          </p:cNvPicPr>
          <p:nvPr/>
        </p:nvPicPr>
        <p:blipFill>
          <a:blip r:embed="rId5"/>
          <a:stretch>
            <a:fillRect/>
          </a:stretch>
        </p:blipFill>
        <p:spPr>
          <a:xfrm>
            <a:off x="6833640" y="2191177"/>
            <a:ext cx="4686706" cy="2508719"/>
          </a:xfrm>
          <a:prstGeom prst="rect">
            <a:avLst/>
          </a:prstGeom>
          <a:ln>
            <a:solidFill>
              <a:srgbClr val="7030A0"/>
            </a:solidFill>
          </a:ln>
        </p:spPr>
      </p:pic>
      <p:pic>
        <p:nvPicPr>
          <p:cNvPr id="31" name="图片 30">
            <a:extLst>
              <a:ext uri="{FF2B5EF4-FFF2-40B4-BE49-F238E27FC236}">
                <a16:creationId xmlns:a16="http://schemas.microsoft.com/office/drawing/2014/main" id="{EDB67BBA-241A-D551-B308-393F01A34700}"/>
              </a:ext>
            </a:extLst>
          </p:cNvPr>
          <p:cNvPicPr>
            <a:picLocks noChangeAspect="1"/>
          </p:cNvPicPr>
          <p:nvPr/>
        </p:nvPicPr>
        <p:blipFill>
          <a:blip r:embed="rId6"/>
          <a:stretch>
            <a:fillRect/>
          </a:stretch>
        </p:blipFill>
        <p:spPr>
          <a:xfrm>
            <a:off x="6629055" y="4925805"/>
            <a:ext cx="5095875" cy="971550"/>
          </a:xfrm>
          <a:prstGeom prst="rect">
            <a:avLst/>
          </a:prstGeom>
        </p:spPr>
      </p:pic>
      <p:sp>
        <p:nvSpPr>
          <p:cNvPr id="32" name="箭头: 右 31">
            <a:extLst>
              <a:ext uri="{FF2B5EF4-FFF2-40B4-BE49-F238E27FC236}">
                <a16:creationId xmlns:a16="http://schemas.microsoft.com/office/drawing/2014/main" id="{507BC0FC-0172-7CC2-0332-BD16A7D6565A}"/>
              </a:ext>
            </a:extLst>
          </p:cNvPr>
          <p:cNvSpPr/>
          <p:nvPr/>
        </p:nvSpPr>
        <p:spPr>
          <a:xfrm>
            <a:off x="6287898" y="5244141"/>
            <a:ext cx="383797" cy="263951"/>
          </a:xfrm>
          <a:prstGeom prst="right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id="{90C0E68C-2361-F5AB-BEE3-9E5BF4C92AB3}"/>
              </a:ext>
            </a:extLst>
          </p:cNvPr>
          <p:cNvCxnSpPr/>
          <p:nvPr/>
        </p:nvCxnSpPr>
        <p:spPr>
          <a:xfrm>
            <a:off x="0" y="5897355"/>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E824DE55-4963-3B93-8C34-72F2337BC522}"/>
              </a:ext>
            </a:extLst>
          </p:cNvPr>
          <p:cNvCxnSpPr>
            <a:cxnSpLocks/>
          </p:cNvCxnSpPr>
          <p:nvPr/>
        </p:nvCxnSpPr>
        <p:spPr>
          <a:xfrm flipH="1">
            <a:off x="2950590" y="1349908"/>
            <a:ext cx="3883050" cy="27884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7476405-A8AB-7D30-4B2F-F3843FBF5EB2}"/>
              </a:ext>
            </a:extLst>
          </p:cNvPr>
          <p:cNvCxnSpPr>
            <a:cxnSpLocks/>
          </p:cNvCxnSpPr>
          <p:nvPr/>
        </p:nvCxnSpPr>
        <p:spPr>
          <a:xfrm flipH="1">
            <a:off x="2564091" y="4477732"/>
            <a:ext cx="4269549" cy="3299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4FCDEB0-5D62-DDB8-425B-6CA5A308DFAE}"/>
              </a:ext>
            </a:extLst>
          </p:cNvPr>
          <p:cNvSpPr txBox="1"/>
          <p:nvPr/>
        </p:nvSpPr>
        <p:spPr>
          <a:xfrm>
            <a:off x="263166" y="6123264"/>
            <a:ext cx="3393648" cy="369332"/>
          </a:xfrm>
          <a:prstGeom prst="rect">
            <a:avLst/>
          </a:prstGeom>
          <a:noFill/>
        </p:spPr>
        <p:txBody>
          <a:bodyPr wrap="square">
            <a:spAutoFit/>
          </a:bodyPr>
          <a:lstStyle>
            <a:defPPr>
              <a:defRPr lang="zh-CN"/>
            </a:defPPr>
            <a:lvl1pPr>
              <a:defRPr b="1">
                <a:solidFill>
                  <a:srgbClr val="FF0000"/>
                </a:solidFill>
              </a:defRPr>
            </a:lvl1pPr>
          </a:lstStyle>
          <a:p>
            <a:r>
              <a:rPr lang="zh-CN" altLang="en-US"/>
              <a:t>同理：</a:t>
            </a:r>
            <a:r>
              <a:rPr lang="en-US" altLang="zh-CN">
                <a:solidFill>
                  <a:srgbClr val="002060"/>
                </a:solidFill>
              </a:rPr>
              <a:t>Spatial Normalization</a:t>
            </a:r>
            <a:endParaRPr lang="zh-CN" altLang="en-US">
              <a:solidFill>
                <a:srgbClr val="002060"/>
              </a:solidFill>
            </a:endParaRPr>
          </a:p>
        </p:txBody>
      </p:sp>
      <p:pic>
        <p:nvPicPr>
          <p:cNvPr id="46" name="图片 45">
            <a:extLst>
              <a:ext uri="{FF2B5EF4-FFF2-40B4-BE49-F238E27FC236}">
                <a16:creationId xmlns:a16="http://schemas.microsoft.com/office/drawing/2014/main" id="{D8C4CBDB-9616-54C1-5241-5521AB47860E}"/>
              </a:ext>
            </a:extLst>
          </p:cNvPr>
          <p:cNvPicPr>
            <a:picLocks noChangeAspect="1"/>
          </p:cNvPicPr>
          <p:nvPr/>
        </p:nvPicPr>
        <p:blipFill>
          <a:blip r:embed="rId7"/>
          <a:stretch>
            <a:fillRect/>
          </a:stretch>
        </p:blipFill>
        <p:spPr>
          <a:xfrm>
            <a:off x="3789575" y="5986613"/>
            <a:ext cx="4087649" cy="741126"/>
          </a:xfrm>
          <a:prstGeom prst="rect">
            <a:avLst/>
          </a:prstGeom>
        </p:spPr>
      </p:pic>
      <p:sp>
        <p:nvSpPr>
          <p:cNvPr id="47" name="椭圆 46">
            <a:extLst>
              <a:ext uri="{FF2B5EF4-FFF2-40B4-BE49-F238E27FC236}">
                <a16:creationId xmlns:a16="http://schemas.microsoft.com/office/drawing/2014/main" id="{3748B57F-5D67-1117-EDF2-8A936CA2A297}"/>
              </a:ext>
            </a:extLst>
          </p:cNvPr>
          <p:cNvSpPr/>
          <p:nvPr/>
        </p:nvSpPr>
        <p:spPr>
          <a:xfrm>
            <a:off x="3128178" y="5119457"/>
            <a:ext cx="1283566" cy="47066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59D6E9D6-1FBA-ABD0-2B3E-D31225B14BCA}"/>
              </a:ext>
            </a:extLst>
          </p:cNvPr>
          <p:cNvSpPr/>
          <p:nvPr/>
        </p:nvSpPr>
        <p:spPr>
          <a:xfrm>
            <a:off x="4644273" y="5140786"/>
            <a:ext cx="1077797" cy="47066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5BC316C5-49E9-1630-E431-3432CE0793F1}"/>
              </a:ext>
            </a:extLst>
          </p:cNvPr>
          <p:cNvSpPr/>
          <p:nvPr/>
        </p:nvSpPr>
        <p:spPr>
          <a:xfrm>
            <a:off x="9468326" y="5176250"/>
            <a:ext cx="494909" cy="495196"/>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8B81593E-B264-D37C-B4ED-BDAFD2687960}"/>
              </a:ext>
            </a:extLst>
          </p:cNvPr>
          <p:cNvSpPr/>
          <p:nvPr/>
        </p:nvSpPr>
        <p:spPr>
          <a:xfrm>
            <a:off x="10101719" y="5147368"/>
            <a:ext cx="494909" cy="495196"/>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5BA3A906-45AD-2919-831F-3609F16C00E5}"/>
              </a:ext>
            </a:extLst>
          </p:cNvPr>
          <p:cNvSpPr/>
          <p:nvPr/>
        </p:nvSpPr>
        <p:spPr>
          <a:xfrm>
            <a:off x="3789575" y="4779025"/>
            <a:ext cx="5938887" cy="396290"/>
          </a:xfrm>
          <a:custGeom>
            <a:avLst/>
            <a:gdLst>
              <a:gd name="connsiteX0" fmla="*/ 0 w 5938887"/>
              <a:gd name="connsiteY0" fmla="*/ 339730 h 396290"/>
              <a:gd name="connsiteX1" fmla="*/ 2884602 w 5938887"/>
              <a:gd name="connsiteY1" fmla="*/ 365 h 396290"/>
              <a:gd name="connsiteX2" fmla="*/ 5938887 w 5938887"/>
              <a:gd name="connsiteY2" fmla="*/ 396290 h 396290"/>
            </a:gdLst>
            <a:ahLst/>
            <a:cxnLst>
              <a:cxn ang="0">
                <a:pos x="connsiteX0" y="connsiteY0"/>
              </a:cxn>
              <a:cxn ang="0">
                <a:pos x="connsiteX1" y="connsiteY1"/>
              </a:cxn>
              <a:cxn ang="0">
                <a:pos x="connsiteX2" y="connsiteY2"/>
              </a:cxn>
            </a:cxnLst>
            <a:rect l="l" t="t" r="r" b="b"/>
            <a:pathLst>
              <a:path w="5938887" h="396290">
                <a:moveTo>
                  <a:pt x="0" y="339730"/>
                </a:moveTo>
                <a:cubicBezTo>
                  <a:pt x="947394" y="165334"/>
                  <a:pt x="1894788" y="-9062"/>
                  <a:pt x="2884602" y="365"/>
                </a:cubicBezTo>
                <a:cubicBezTo>
                  <a:pt x="3874416" y="9792"/>
                  <a:pt x="4906651" y="203041"/>
                  <a:pt x="5938887" y="396290"/>
                </a:cubicBezTo>
              </a:path>
            </a:pathLst>
          </a:custGeom>
          <a:noFill/>
          <a:ln>
            <a:solidFill>
              <a:schemeClr val="accent1"/>
            </a:solidFill>
            <a:headEnd type="arrow"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95F2A951-7A69-460C-F203-06D8093D8596}"/>
              </a:ext>
            </a:extLst>
          </p:cNvPr>
          <p:cNvSpPr/>
          <p:nvPr/>
        </p:nvSpPr>
        <p:spPr>
          <a:xfrm>
            <a:off x="5249374" y="4789154"/>
            <a:ext cx="5012143" cy="396290"/>
          </a:xfrm>
          <a:custGeom>
            <a:avLst/>
            <a:gdLst>
              <a:gd name="connsiteX0" fmla="*/ 0 w 5938887"/>
              <a:gd name="connsiteY0" fmla="*/ 339730 h 396290"/>
              <a:gd name="connsiteX1" fmla="*/ 2884602 w 5938887"/>
              <a:gd name="connsiteY1" fmla="*/ 365 h 396290"/>
              <a:gd name="connsiteX2" fmla="*/ 5938887 w 5938887"/>
              <a:gd name="connsiteY2" fmla="*/ 396290 h 396290"/>
            </a:gdLst>
            <a:ahLst/>
            <a:cxnLst>
              <a:cxn ang="0">
                <a:pos x="connsiteX0" y="connsiteY0"/>
              </a:cxn>
              <a:cxn ang="0">
                <a:pos x="connsiteX1" y="connsiteY1"/>
              </a:cxn>
              <a:cxn ang="0">
                <a:pos x="connsiteX2" y="connsiteY2"/>
              </a:cxn>
            </a:cxnLst>
            <a:rect l="l" t="t" r="r" b="b"/>
            <a:pathLst>
              <a:path w="5938887" h="396290">
                <a:moveTo>
                  <a:pt x="0" y="339730"/>
                </a:moveTo>
                <a:cubicBezTo>
                  <a:pt x="947394" y="165334"/>
                  <a:pt x="1894788" y="-9062"/>
                  <a:pt x="2884602" y="365"/>
                </a:cubicBezTo>
                <a:cubicBezTo>
                  <a:pt x="3874416" y="9792"/>
                  <a:pt x="4906651" y="203041"/>
                  <a:pt x="5938887" y="396290"/>
                </a:cubicBezTo>
              </a:path>
            </a:pathLst>
          </a:custGeom>
          <a:noFill/>
          <a:ln>
            <a:solidFill>
              <a:srgbClr val="00B050"/>
            </a:solidFill>
            <a:headEnd type="arrow"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155A0B49-F43E-CD9A-4F89-100D2E5CFD26}"/>
              </a:ext>
            </a:extLst>
          </p:cNvPr>
          <p:cNvSpPr txBox="1"/>
          <p:nvPr/>
        </p:nvSpPr>
        <p:spPr>
          <a:xfrm>
            <a:off x="36144" y="955238"/>
            <a:ext cx="2936222" cy="461665"/>
          </a:xfrm>
          <a:prstGeom prst="rect">
            <a:avLst/>
          </a:prstGeom>
          <a:noFill/>
        </p:spPr>
        <p:txBody>
          <a:bodyPr wrap="square" rtlCol="0">
            <a:spAutoFit/>
          </a:bodyPr>
          <a:lstStyle>
            <a:defPPr>
              <a:defRPr lang="zh-CN"/>
            </a:defPPr>
            <a:lvl1pPr algn="ctr">
              <a:defRPr sz="2400" b="1">
                <a:solidFill>
                  <a:srgbClr val="FF0000"/>
                </a:solidFill>
              </a:defRPr>
            </a:lvl1pPr>
          </a:lstStyle>
          <a:p>
            <a:r>
              <a:rPr lang="en-US" altLang="zh-CN"/>
              <a:t>ST-Norm</a:t>
            </a:r>
            <a:r>
              <a:rPr lang="zh-CN" altLang="en-US"/>
              <a:t>模块处理</a:t>
            </a:r>
          </a:p>
        </p:txBody>
      </p:sp>
    </p:spTree>
    <p:extLst>
      <p:ext uri="{BB962C8B-B14F-4D97-AF65-F5344CB8AC3E}">
        <p14:creationId xmlns:p14="http://schemas.microsoft.com/office/powerpoint/2010/main" val="196792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C679361-433B-0813-496B-AE898517CCE1}"/>
              </a:ext>
            </a:extLst>
          </p:cNvPr>
          <p:cNvPicPr>
            <a:picLocks noChangeAspect="1"/>
          </p:cNvPicPr>
          <p:nvPr/>
        </p:nvPicPr>
        <p:blipFill>
          <a:blip r:embed="rId2"/>
          <a:stretch>
            <a:fillRect/>
          </a:stretch>
        </p:blipFill>
        <p:spPr>
          <a:xfrm>
            <a:off x="5354425" y="3060069"/>
            <a:ext cx="6673540" cy="3607898"/>
          </a:xfrm>
          <a:prstGeom prst="rect">
            <a:avLst/>
          </a:prstGeom>
          <a:ln>
            <a:solidFill>
              <a:schemeClr val="tx1"/>
            </a:solidFill>
          </a:ln>
        </p:spPr>
      </p:pic>
      <p:pic>
        <p:nvPicPr>
          <p:cNvPr id="3" name="图片 2">
            <a:extLst>
              <a:ext uri="{FF2B5EF4-FFF2-40B4-BE49-F238E27FC236}">
                <a16:creationId xmlns:a16="http://schemas.microsoft.com/office/drawing/2014/main" id="{56144B8E-823E-C55E-F5C8-E9201978ECE8}"/>
              </a:ext>
            </a:extLst>
          </p:cNvPr>
          <p:cNvPicPr>
            <a:picLocks noChangeAspect="1"/>
          </p:cNvPicPr>
          <p:nvPr/>
        </p:nvPicPr>
        <p:blipFill>
          <a:blip r:embed="rId3"/>
          <a:stretch>
            <a:fillRect/>
          </a:stretch>
        </p:blipFill>
        <p:spPr>
          <a:xfrm>
            <a:off x="217002" y="670552"/>
            <a:ext cx="5071435" cy="3099210"/>
          </a:xfrm>
          <a:prstGeom prst="rect">
            <a:avLst/>
          </a:prstGeom>
          <a:ln>
            <a:solidFill>
              <a:schemeClr val="tx1"/>
            </a:solidFill>
          </a:ln>
        </p:spPr>
      </p:pic>
      <p:sp>
        <p:nvSpPr>
          <p:cNvPr id="4" name="文本框 3">
            <a:extLst>
              <a:ext uri="{FF2B5EF4-FFF2-40B4-BE49-F238E27FC236}">
                <a16:creationId xmlns:a16="http://schemas.microsoft.com/office/drawing/2014/main" id="{9F0EADA4-7DBD-910A-D55F-A59462263700}"/>
              </a:ext>
            </a:extLst>
          </p:cNvPr>
          <p:cNvSpPr txBox="1"/>
          <p:nvPr/>
        </p:nvSpPr>
        <p:spPr>
          <a:xfrm>
            <a:off x="217002" y="190033"/>
            <a:ext cx="5214585" cy="369332"/>
          </a:xfrm>
          <a:prstGeom prst="rect">
            <a:avLst/>
          </a:prstGeom>
          <a:noFill/>
        </p:spPr>
        <p:txBody>
          <a:bodyPr wrap="square" rtlCol="0">
            <a:spAutoFit/>
          </a:bodyPr>
          <a:lstStyle>
            <a:defPPr>
              <a:defRPr lang="zh-CN"/>
            </a:defPPr>
            <a:lvl1pPr algn="ctr">
              <a:defRPr sz="2400" b="1">
                <a:solidFill>
                  <a:srgbClr val="FF0000"/>
                </a:solidFill>
              </a:defRPr>
            </a:lvl1pPr>
          </a:lstStyle>
          <a:p>
            <a:r>
              <a:rPr lang="zh-CN" altLang="en-US" sz="1800"/>
              <a:t>多元数据采用传统方法处理后存在的问题</a:t>
            </a:r>
          </a:p>
        </p:txBody>
      </p:sp>
      <p:sp>
        <p:nvSpPr>
          <p:cNvPr id="9" name="文本框 8">
            <a:extLst>
              <a:ext uri="{FF2B5EF4-FFF2-40B4-BE49-F238E27FC236}">
                <a16:creationId xmlns:a16="http://schemas.microsoft.com/office/drawing/2014/main" id="{AB498674-992E-F7E3-CBB3-BA4C48FA854F}"/>
              </a:ext>
            </a:extLst>
          </p:cNvPr>
          <p:cNvSpPr txBox="1"/>
          <p:nvPr/>
        </p:nvSpPr>
        <p:spPr>
          <a:xfrm>
            <a:off x="6083902" y="2604866"/>
            <a:ext cx="5214585" cy="369332"/>
          </a:xfrm>
          <a:prstGeom prst="rect">
            <a:avLst/>
          </a:prstGeom>
          <a:noFill/>
        </p:spPr>
        <p:txBody>
          <a:bodyPr wrap="square" rtlCol="0">
            <a:spAutoFit/>
          </a:bodyPr>
          <a:lstStyle>
            <a:defPPr>
              <a:defRPr lang="zh-CN"/>
            </a:defPPr>
            <a:lvl1pPr algn="ctr">
              <a:defRPr sz="2400" b="1">
                <a:solidFill>
                  <a:srgbClr val="FF0000"/>
                </a:solidFill>
              </a:defRPr>
            </a:lvl1pPr>
          </a:lstStyle>
          <a:p>
            <a:r>
              <a:rPr lang="zh-CN" altLang="en-US" sz="1800"/>
              <a:t>多元数据采用</a:t>
            </a:r>
            <a:r>
              <a:rPr lang="en-US" altLang="zh-CN" sz="1800"/>
              <a:t>ST-Norm</a:t>
            </a:r>
            <a:r>
              <a:rPr lang="zh-CN" altLang="en-US" sz="1800"/>
              <a:t>处理后的结果</a:t>
            </a:r>
          </a:p>
        </p:txBody>
      </p:sp>
    </p:spTree>
    <p:extLst>
      <p:ext uri="{BB962C8B-B14F-4D97-AF65-F5344CB8AC3E}">
        <p14:creationId xmlns:p14="http://schemas.microsoft.com/office/powerpoint/2010/main" val="105094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6C89F1-A9E3-5F90-7D79-6E9C02141343}"/>
              </a:ext>
            </a:extLst>
          </p:cNvPr>
          <p:cNvPicPr>
            <a:picLocks noChangeAspect="1"/>
          </p:cNvPicPr>
          <p:nvPr/>
        </p:nvPicPr>
        <p:blipFill>
          <a:blip r:embed="rId2"/>
          <a:stretch>
            <a:fillRect/>
          </a:stretch>
        </p:blipFill>
        <p:spPr>
          <a:xfrm>
            <a:off x="0" y="570900"/>
            <a:ext cx="6896206" cy="6287100"/>
          </a:xfrm>
          <a:prstGeom prst="rect">
            <a:avLst/>
          </a:prstGeom>
        </p:spPr>
      </p:pic>
      <p:sp>
        <p:nvSpPr>
          <p:cNvPr id="4" name="文本框 3">
            <a:extLst>
              <a:ext uri="{FF2B5EF4-FFF2-40B4-BE49-F238E27FC236}">
                <a16:creationId xmlns:a16="http://schemas.microsoft.com/office/drawing/2014/main" id="{A9EB6632-3ED9-95AD-0574-1209ABF0AC9E}"/>
              </a:ext>
            </a:extLst>
          </p:cNvPr>
          <p:cNvSpPr txBox="1"/>
          <p:nvPr/>
        </p:nvSpPr>
        <p:spPr>
          <a:xfrm>
            <a:off x="1308218" y="84842"/>
            <a:ext cx="4279769" cy="742639"/>
          </a:xfrm>
          <a:prstGeom prst="rect">
            <a:avLst/>
          </a:prstGeom>
          <a:noFill/>
        </p:spPr>
        <p:txBody>
          <a:bodyPr wrap="square" rtlCol="0">
            <a:spAutoFit/>
          </a:bodyPr>
          <a:lstStyle/>
          <a:p>
            <a:pPr algn="ctr"/>
            <a:r>
              <a:rPr lang="zh-CN" altLang="en-US" b="1">
                <a:solidFill>
                  <a:srgbClr val="FF0000"/>
                </a:solidFill>
              </a:rPr>
              <a:t>模型的插入结构</a:t>
            </a:r>
            <a:endParaRPr lang="en-US" altLang="zh-CN" b="1">
              <a:solidFill>
                <a:srgbClr val="FF0000"/>
              </a:solidFill>
            </a:endParaRPr>
          </a:p>
          <a:p>
            <a:pPr algn="ctr">
              <a:lnSpc>
                <a:spcPct val="150000"/>
              </a:lnSpc>
            </a:pPr>
            <a:r>
              <a:rPr lang="zh-CN" altLang="en-US" b="1"/>
              <a:t>（在</a:t>
            </a:r>
            <a:r>
              <a:rPr lang="en-US" altLang="zh-CN" b="1"/>
              <a:t>TCN</a:t>
            </a:r>
            <a:r>
              <a:rPr lang="zh-CN" altLang="en-US" b="1"/>
              <a:t>的框架上加上</a:t>
            </a:r>
            <a:r>
              <a:rPr lang="en-US" altLang="zh-CN" b="1"/>
              <a:t>ST-Norm</a:t>
            </a:r>
            <a:r>
              <a:rPr lang="zh-CN" altLang="en-US" b="1"/>
              <a:t>模块）</a:t>
            </a:r>
          </a:p>
        </p:txBody>
      </p:sp>
      <p:sp>
        <p:nvSpPr>
          <p:cNvPr id="5" name="矩形 4">
            <a:extLst>
              <a:ext uri="{FF2B5EF4-FFF2-40B4-BE49-F238E27FC236}">
                <a16:creationId xmlns:a16="http://schemas.microsoft.com/office/drawing/2014/main" id="{2388456D-9FEF-3D09-B465-8C54FD80A7DD}"/>
              </a:ext>
            </a:extLst>
          </p:cNvPr>
          <p:cNvSpPr/>
          <p:nvPr/>
        </p:nvSpPr>
        <p:spPr>
          <a:xfrm>
            <a:off x="3063711" y="4411744"/>
            <a:ext cx="3110846" cy="15177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1AB9E103-F03E-D1EC-1876-983A19155F55}"/>
              </a:ext>
            </a:extLst>
          </p:cNvPr>
          <p:cNvCxnSpPr/>
          <p:nvPr/>
        </p:nvCxnSpPr>
        <p:spPr>
          <a:xfrm flipV="1">
            <a:off x="6174557" y="4930219"/>
            <a:ext cx="2733773" cy="301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A149667-7209-EF10-8784-E2D87A1F672A}"/>
              </a:ext>
            </a:extLst>
          </p:cNvPr>
          <p:cNvSpPr txBox="1"/>
          <p:nvPr/>
        </p:nvSpPr>
        <p:spPr>
          <a:xfrm>
            <a:off x="8908330" y="4514720"/>
            <a:ext cx="2936222" cy="830997"/>
          </a:xfrm>
          <a:prstGeom prst="rect">
            <a:avLst/>
          </a:prstGeom>
          <a:noFill/>
          <a:ln>
            <a:solidFill>
              <a:srgbClr val="FF0000"/>
            </a:solidFill>
          </a:ln>
        </p:spPr>
        <p:txBody>
          <a:bodyPr wrap="square" rtlCol="0">
            <a:spAutoFit/>
          </a:bodyPr>
          <a:lstStyle>
            <a:defPPr>
              <a:defRPr lang="zh-CN"/>
            </a:defPPr>
            <a:lvl1pPr algn="ctr">
              <a:defRPr sz="2400" b="1">
                <a:solidFill>
                  <a:srgbClr val="FF0000"/>
                </a:solidFill>
              </a:defRPr>
            </a:lvl1pPr>
          </a:lstStyle>
          <a:p>
            <a:r>
              <a:rPr lang="zh-CN" altLang="en-US"/>
              <a:t>本文在</a:t>
            </a:r>
            <a:r>
              <a:rPr lang="en-US" altLang="zh-CN"/>
              <a:t>TCN</a:t>
            </a:r>
            <a:r>
              <a:rPr lang="zh-CN" altLang="en-US"/>
              <a:t>框架上所进行的改进</a:t>
            </a:r>
          </a:p>
        </p:txBody>
      </p:sp>
    </p:spTree>
    <p:extLst>
      <p:ext uri="{BB962C8B-B14F-4D97-AF65-F5344CB8AC3E}">
        <p14:creationId xmlns:p14="http://schemas.microsoft.com/office/powerpoint/2010/main" val="8000310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166</Words>
  <Application>Microsoft Office PowerPoint</Application>
  <PresentationFormat>宽屏</PresentationFormat>
  <Paragraphs>20</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佳辉 宋</dc:creator>
  <cp:lastModifiedBy>佳辉 宋</cp:lastModifiedBy>
  <cp:revision>2</cp:revision>
  <dcterms:created xsi:type="dcterms:W3CDTF">2024-03-19T11:10:18Z</dcterms:created>
  <dcterms:modified xsi:type="dcterms:W3CDTF">2024-03-19T14:40:37Z</dcterms:modified>
</cp:coreProperties>
</file>