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B83A1-BA68-4CB0-D10D-C36DFB6035B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5441DBC-9CBC-CE1F-D7F6-71C36EE88D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18EC805-3859-3387-8654-CBE8A92C9E02}"/>
              </a:ext>
            </a:extLst>
          </p:cNvPr>
          <p:cNvSpPr>
            <a:spLocks noGrp="1"/>
          </p:cNvSpPr>
          <p:nvPr>
            <p:ph type="dt" sz="half" idx="10"/>
          </p:nvPr>
        </p:nvSpPr>
        <p:spPr/>
        <p:txBody>
          <a:bodyPr/>
          <a:lstStyle/>
          <a:p>
            <a:fld id="{F01BE29F-48D7-4E89-9978-202B2F4FC0B6}" type="datetimeFigureOut">
              <a:rPr lang="zh-CN" altLang="en-US" smtClean="0"/>
              <a:t>2024/3/5</a:t>
            </a:fld>
            <a:endParaRPr lang="zh-CN" altLang="en-US"/>
          </a:p>
        </p:txBody>
      </p:sp>
      <p:sp>
        <p:nvSpPr>
          <p:cNvPr id="5" name="页脚占位符 4">
            <a:extLst>
              <a:ext uri="{FF2B5EF4-FFF2-40B4-BE49-F238E27FC236}">
                <a16:creationId xmlns:a16="http://schemas.microsoft.com/office/drawing/2014/main" id="{5289A37C-CD74-8732-9A9D-76FA98C498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8C099C-57C5-A96D-0187-363ECB3E1A0B}"/>
              </a:ext>
            </a:extLst>
          </p:cNvPr>
          <p:cNvSpPr>
            <a:spLocks noGrp="1"/>
          </p:cNvSpPr>
          <p:nvPr>
            <p:ph type="sldNum" sz="quarter" idx="12"/>
          </p:nvPr>
        </p:nvSpPr>
        <p:spPr/>
        <p:txBody>
          <a:bodyPr/>
          <a:lstStyle/>
          <a:p>
            <a:fld id="{2F30F436-8008-4D11-850B-0B81F3CA69EC}" type="slidenum">
              <a:rPr lang="zh-CN" altLang="en-US" smtClean="0"/>
              <a:t>‹#›</a:t>
            </a:fld>
            <a:endParaRPr lang="zh-CN" altLang="en-US"/>
          </a:p>
        </p:txBody>
      </p:sp>
    </p:spTree>
    <p:extLst>
      <p:ext uri="{BB962C8B-B14F-4D97-AF65-F5344CB8AC3E}">
        <p14:creationId xmlns:p14="http://schemas.microsoft.com/office/powerpoint/2010/main" val="1156333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AE581-1DA3-B6AF-F9DA-6390D905495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949A518-77E2-8A9E-5C16-876319A38A3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BEBDC86-F6DE-DBCF-96DE-BAE66304A1DA}"/>
              </a:ext>
            </a:extLst>
          </p:cNvPr>
          <p:cNvSpPr>
            <a:spLocks noGrp="1"/>
          </p:cNvSpPr>
          <p:nvPr>
            <p:ph type="dt" sz="half" idx="10"/>
          </p:nvPr>
        </p:nvSpPr>
        <p:spPr/>
        <p:txBody>
          <a:bodyPr/>
          <a:lstStyle/>
          <a:p>
            <a:fld id="{F01BE29F-48D7-4E89-9978-202B2F4FC0B6}" type="datetimeFigureOut">
              <a:rPr lang="zh-CN" altLang="en-US" smtClean="0"/>
              <a:t>2024/3/5</a:t>
            </a:fld>
            <a:endParaRPr lang="zh-CN" altLang="en-US"/>
          </a:p>
        </p:txBody>
      </p:sp>
      <p:sp>
        <p:nvSpPr>
          <p:cNvPr id="5" name="页脚占位符 4">
            <a:extLst>
              <a:ext uri="{FF2B5EF4-FFF2-40B4-BE49-F238E27FC236}">
                <a16:creationId xmlns:a16="http://schemas.microsoft.com/office/drawing/2014/main" id="{48B03D30-0D12-38E3-17F7-5DF94A5B3C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E38C04-C49B-0D73-9B85-E09BB70A6B88}"/>
              </a:ext>
            </a:extLst>
          </p:cNvPr>
          <p:cNvSpPr>
            <a:spLocks noGrp="1"/>
          </p:cNvSpPr>
          <p:nvPr>
            <p:ph type="sldNum" sz="quarter" idx="12"/>
          </p:nvPr>
        </p:nvSpPr>
        <p:spPr/>
        <p:txBody>
          <a:bodyPr/>
          <a:lstStyle/>
          <a:p>
            <a:fld id="{2F30F436-8008-4D11-850B-0B81F3CA69EC}" type="slidenum">
              <a:rPr lang="zh-CN" altLang="en-US" smtClean="0"/>
              <a:t>‹#›</a:t>
            </a:fld>
            <a:endParaRPr lang="zh-CN" altLang="en-US"/>
          </a:p>
        </p:txBody>
      </p:sp>
    </p:spTree>
    <p:extLst>
      <p:ext uri="{BB962C8B-B14F-4D97-AF65-F5344CB8AC3E}">
        <p14:creationId xmlns:p14="http://schemas.microsoft.com/office/powerpoint/2010/main" val="2970928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A398286-8CF0-1217-6948-DEF5639AA62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1355D79-8CB5-1102-F7A7-6921B09549C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799406-8A81-ABF6-8ACF-389C9EC0A328}"/>
              </a:ext>
            </a:extLst>
          </p:cNvPr>
          <p:cNvSpPr>
            <a:spLocks noGrp="1"/>
          </p:cNvSpPr>
          <p:nvPr>
            <p:ph type="dt" sz="half" idx="10"/>
          </p:nvPr>
        </p:nvSpPr>
        <p:spPr/>
        <p:txBody>
          <a:bodyPr/>
          <a:lstStyle/>
          <a:p>
            <a:fld id="{F01BE29F-48D7-4E89-9978-202B2F4FC0B6}" type="datetimeFigureOut">
              <a:rPr lang="zh-CN" altLang="en-US" smtClean="0"/>
              <a:t>2024/3/5</a:t>
            </a:fld>
            <a:endParaRPr lang="zh-CN" altLang="en-US"/>
          </a:p>
        </p:txBody>
      </p:sp>
      <p:sp>
        <p:nvSpPr>
          <p:cNvPr id="5" name="页脚占位符 4">
            <a:extLst>
              <a:ext uri="{FF2B5EF4-FFF2-40B4-BE49-F238E27FC236}">
                <a16:creationId xmlns:a16="http://schemas.microsoft.com/office/drawing/2014/main" id="{CA2492E2-146A-43E8-5DD8-0005CA7545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DE4C76-FB73-8F84-FB00-03567ACCCED7}"/>
              </a:ext>
            </a:extLst>
          </p:cNvPr>
          <p:cNvSpPr>
            <a:spLocks noGrp="1"/>
          </p:cNvSpPr>
          <p:nvPr>
            <p:ph type="sldNum" sz="quarter" idx="12"/>
          </p:nvPr>
        </p:nvSpPr>
        <p:spPr/>
        <p:txBody>
          <a:bodyPr/>
          <a:lstStyle/>
          <a:p>
            <a:fld id="{2F30F436-8008-4D11-850B-0B81F3CA69EC}" type="slidenum">
              <a:rPr lang="zh-CN" altLang="en-US" smtClean="0"/>
              <a:t>‹#›</a:t>
            </a:fld>
            <a:endParaRPr lang="zh-CN" altLang="en-US"/>
          </a:p>
        </p:txBody>
      </p:sp>
    </p:spTree>
    <p:extLst>
      <p:ext uri="{BB962C8B-B14F-4D97-AF65-F5344CB8AC3E}">
        <p14:creationId xmlns:p14="http://schemas.microsoft.com/office/powerpoint/2010/main" val="1543070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D8A91D-D219-90E7-5421-6E48CEA6706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F8BB16C-56D9-E09D-53F1-9CE4717E196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838A0B-D1A3-2AB0-CD22-5D6964722F14}"/>
              </a:ext>
            </a:extLst>
          </p:cNvPr>
          <p:cNvSpPr>
            <a:spLocks noGrp="1"/>
          </p:cNvSpPr>
          <p:nvPr>
            <p:ph type="dt" sz="half" idx="10"/>
          </p:nvPr>
        </p:nvSpPr>
        <p:spPr/>
        <p:txBody>
          <a:bodyPr/>
          <a:lstStyle/>
          <a:p>
            <a:fld id="{F01BE29F-48D7-4E89-9978-202B2F4FC0B6}" type="datetimeFigureOut">
              <a:rPr lang="zh-CN" altLang="en-US" smtClean="0"/>
              <a:t>2024/3/5</a:t>
            </a:fld>
            <a:endParaRPr lang="zh-CN" altLang="en-US"/>
          </a:p>
        </p:txBody>
      </p:sp>
      <p:sp>
        <p:nvSpPr>
          <p:cNvPr id="5" name="页脚占位符 4">
            <a:extLst>
              <a:ext uri="{FF2B5EF4-FFF2-40B4-BE49-F238E27FC236}">
                <a16:creationId xmlns:a16="http://schemas.microsoft.com/office/drawing/2014/main" id="{CBBABD92-7321-C59D-97C8-280AA4F4F5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0913B7C-7AE5-EC70-340E-EA5EB201B1B5}"/>
              </a:ext>
            </a:extLst>
          </p:cNvPr>
          <p:cNvSpPr>
            <a:spLocks noGrp="1"/>
          </p:cNvSpPr>
          <p:nvPr>
            <p:ph type="sldNum" sz="quarter" idx="12"/>
          </p:nvPr>
        </p:nvSpPr>
        <p:spPr/>
        <p:txBody>
          <a:bodyPr/>
          <a:lstStyle/>
          <a:p>
            <a:fld id="{2F30F436-8008-4D11-850B-0B81F3CA69EC}" type="slidenum">
              <a:rPr lang="zh-CN" altLang="en-US" smtClean="0"/>
              <a:t>‹#›</a:t>
            </a:fld>
            <a:endParaRPr lang="zh-CN" altLang="en-US"/>
          </a:p>
        </p:txBody>
      </p:sp>
    </p:spTree>
    <p:extLst>
      <p:ext uri="{BB962C8B-B14F-4D97-AF65-F5344CB8AC3E}">
        <p14:creationId xmlns:p14="http://schemas.microsoft.com/office/powerpoint/2010/main" val="3381721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D2AFE-0C17-8F51-EAD7-39733C490B3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DB7EDDA-5F5B-45EA-C6EE-7437C058A8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E51514A-1AAA-1A8D-4128-24697348EC26}"/>
              </a:ext>
            </a:extLst>
          </p:cNvPr>
          <p:cNvSpPr>
            <a:spLocks noGrp="1"/>
          </p:cNvSpPr>
          <p:nvPr>
            <p:ph type="dt" sz="half" idx="10"/>
          </p:nvPr>
        </p:nvSpPr>
        <p:spPr/>
        <p:txBody>
          <a:bodyPr/>
          <a:lstStyle/>
          <a:p>
            <a:fld id="{F01BE29F-48D7-4E89-9978-202B2F4FC0B6}" type="datetimeFigureOut">
              <a:rPr lang="zh-CN" altLang="en-US" smtClean="0"/>
              <a:t>2024/3/5</a:t>
            </a:fld>
            <a:endParaRPr lang="zh-CN" altLang="en-US"/>
          </a:p>
        </p:txBody>
      </p:sp>
      <p:sp>
        <p:nvSpPr>
          <p:cNvPr id="5" name="页脚占位符 4">
            <a:extLst>
              <a:ext uri="{FF2B5EF4-FFF2-40B4-BE49-F238E27FC236}">
                <a16:creationId xmlns:a16="http://schemas.microsoft.com/office/drawing/2014/main" id="{7152BC1D-098C-3DB6-ACEF-E03DB95C9A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409A3F-B801-DC89-BE65-6D5BC054E2B6}"/>
              </a:ext>
            </a:extLst>
          </p:cNvPr>
          <p:cNvSpPr>
            <a:spLocks noGrp="1"/>
          </p:cNvSpPr>
          <p:nvPr>
            <p:ph type="sldNum" sz="quarter" idx="12"/>
          </p:nvPr>
        </p:nvSpPr>
        <p:spPr/>
        <p:txBody>
          <a:bodyPr/>
          <a:lstStyle/>
          <a:p>
            <a:fld id="{2F30F436-8008-4D11-850B-0B81F3CA69EC}" type="slidenum">
              <a:rPr lang="zh-CN" altLang="en-US" smtClean="0"/>
              <a:t>‹#›</a:t>
            </a:fld>
            <a:endParaRPr lang="zh-CN" altLang="en-US"/>
          </a:p>
        </p:txBody>
      </p:sp>
    </p:spTree>
    <p:extLst>
      <p:ext uri="{BB962C8B-B14F-4D97-AF65-F5344CB8AC3E}">
        <p14:creationId xmlns:p14="http://schemas.microsoft.com/office/powerpoint/2010/main" val="591042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B06B7-75DD-11FE-7DAF-43D2B39948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BB6906A-6F75-D666-7385-CA3A31DA8B7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F345455-6769-E012-ED71-63EF4688522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C307EE3-D5A3-BD2B-8DEF-ADFE9ECBFA1D}"/>
              </a:ext>
            </a:extLst>
          </p:cNvPr>
          <p:cNvSpPr>
            <a:spLocks noGrp="1"/>
          </p:cNvSpPr>
          <p:nvPr>
            <p:ph type="dt" sz="half" idx="10"/>
          </p:nvPr>
        </p:nvSpPr>
        <p:spPr/>
        <p:txBody>
          <a:bodyPr/>
          <a:lstStyle/>
          <a:p>
            <a:fld id="{F01BE29F-48D7-4E89-9978-202B2F4FC0B6}" type="datetimeFigureOut">
              <a:rPr lang="zh-CN" altLang="en-US" smtClean="0"/>
              <a:t>2024/3/5</a:t>
            </a:fld>
            <a:endParaRPr lang="zh-CN" altLang="en-US"/>
          </a:p>
        </p:txBody>
      </p:sp>
      <p:sp>
        <p:nvSpPr>
          <p:cNvPr id="6" name="页脚占位符 5">
            <a:extLst>
              <a:ext uri="{FF2B5EF4-FFF2-40B4-BE49-F238E27FC236}">
                <a16:creationId xmlns:a16="http://schemas.microsoft.com/office/drawing/2014/main" id="{668E3D96-7D1C-6513-41F4-38DED03A33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26A0FA-B613-18F8-C407-9301CA6567C0}"/>
              </a:ext>
            </a:extLst>
          </p:cNvPr>
          <p:cNvSpPr>
            <a:spLocks noGrp="1"/>
          </p:cNvSpPr>
          <p:nvPr>
            <p:ph type="sldNum" sz="quarter" idx="12"/>
          </p:nvPr>
        </p:nvSpPr>
        <p:spPr/>
        <p:txBody>
          <a:bodyPr/>
          <a:lstStyle/>
          <a:p>
            <a:fld id="{2F30F436-8008-4D11-850B-0B81F3CA69EC}" type="slidenum">
              <a:rPr lang="zh-CN" altLang="en-US" smtClean="0"/>
              <a:t>‹#›</a:t>
            </a:fld>
            <a:endParaRPr lang="zh-CN" altLang="en-US"/>
          </a:p>
        </p:txBody>
      </p:sp>
    </p:spTree>
    <p:extLst>
      <p:ext uri="{BB962C8B-B14F-4D97-AF65-F5344CB8AC3E}">
        <p14:creationId xmlns:p14="http://schemas.microsoft.com/office/powerpoint/2010/main" val="2408125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444D1-8D04-DC2E-4121-D81824330C0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60489FE-617F-2BC0-A6B4-C0EFA11B06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82057D7-2631-F926-D2A3-4813D1D7B03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52D2A09-7FEF-6065-8EB9-64F978192B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174A0E0-3F8A-7C33-9375-60F78C0537F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5BC8089-9067-8A15-A015-DEDD1B72FC9B}"/>
              </a:ext>
            </a:extLst>
          </p:cNvPr>
          <p:cNvSpPr>
            <a:spLocks noGrp="1"/>
          </p:cNvSpPr>
          <p:nvPr>
            <p:ph type="dt" sz="half" idx="10"/>
          </p:nvPr>
        </p:nvSpPr>
        <p:spPr/>
        <p:txBody>
          <a:bodyPr/>
          <a:lstStyle/>
          <a:p>
            <a:fld id="{F01BE29F-48D7-4E89-9978-202B2F4FC0B6}" type="datetimeFigureOut">
              <a:rPr lang="zh-CN" altLang="en-US" smtClean="0"/>
              <a:t>2024/3/5</a:t>
            </a:fld>
            <a:endParaRPr lang="zh-CN" altLang="en-US"/>
          </a:p>
        </p:txBody>
      </p:sp>
      <p:sp>
        <p:nvSpPr>
          <p:cNvPr id="8" name="页脚占位符 7">
            <a:extLst>
              <a:ext uri="{FF2B5EF4-FFF2-40B4-BE49-F238E27FC236}">
                <a16:creationId xmlns:a16="http://schemas.microsoft.com/office/drawing/2014/main" id="{4C39B9B0-8AB8-D3CF-05B8-79E9CFEDE84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AF44AC6-D9FD-DD9F-1C78-5CF613804971}"/>
              </a:ext>
            </a:extLst>
          </p:cNvPr>
          <p:cNvSpPr>
            <a:spLocks noGrp="1"/>
          </p:cNvSpPr>
          <p:nvPr>
            <p:ph type="sldNum" sz="quarter" idx="12"/>
          </p:nvPr>
        </p:nvSpPr>
        <p:spPr/>
        <p:txBody>
          <a:bodyPr/>
          <a:lstStyle/>
          <a:p>
            <a:fld id="{2F30F436-8008-4D11-850B-0B81F3CA69EC}" type="slidenum">
              <a:rPr lang="zh-CN" altLang="en-US" smtClean="0"/>
              <a:t>‹#›</a:t>
            </a:fld>
            <a:endParaRPr lang="zh-CN" altLang="en-US"/>
          </a:p>
        </p:txBody>
      </p:sp>
    </p:spTree>
    <p:extLst>
      <p:ext uri="{BB962C8B-B14F-4D97-AF65-F5344CB8AC3E}">
        <p14:creationId xmlns:p14="http://schemas.microsoft.com/office/powerpoint/2010/main" val="50996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DC0C17-2537-2A1C-0B73-1B8DD693CC6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B5E5D22-F319-32CC-4FCC-297EC95293C8}"/>
              </a:ext>
            </a:extLst>
          </p:cNvPr>
          <p:cNvSpPr>
            <a:spLocks noGrp="1"/>
          </p:cNvSpPr>
          <p:nvPr>
            <p:ph type="dt" sz="half" idx="10"/>
          </p:nvPr>
        </p:nvSpPr>
        <p:spPr/>
        <p:txBody>
          <a:bodyPr/>
          <a:lstStyle/>
          <a:p>
            <a:fld id="{F01BE29F-48D7-4E89-9978-202B2F4FC0B6}" type="datetimeFigureOut">
              <a:rPr lang="zh-CN" altLang="en-US" smtClean="0"/>
              <a:t>2024/3/5</a:t>
            </a:fld>
            <a:endParaRPr lang="zh-CN" altLang="en-US"/>
          </a:p>
        </p:txBody>
      </p:sp>
      <p:sp>
        <p:nvSpPr>
          <p:cNvPr id="4" name="页脚占位符 3">
            <a:extLst>
              <a:ext uri="{FF2B5EF4-FFF2-40B4-BE49-F238E27FC236}">
                <a16:creationId xmlns:a16="http://schemas.microsoft.com/office/drawing/2014/main" id="{547EEE37-5DA2-B979-FAE0-FF9D6EDFD33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B9F6AE1-5669-D3D8-867C-D05B4610E8CD}"/>
              </a:ext>
            </a:extLst>
          </p:cNvPr>
          <p:cNvSpPr>
            <a:spLocks noGrp="1"/>
          </p:cNvSpPr>
          <p:nvPr>
            <p:ph type="sldNum" sz="quarter" idx="12"/>
          </p:nvPr>
        </p:nvSpPr>
        <p:spPr/>
        <p:txBody>
          <a:bodyPr/>
          <a:lstStyle/>
          <a:p>
            <a:fld id="{2F30F436-8008-4D11-850B-0B81F3CA69EC}" type="slidenum">
              <a:rPr lang="zh-CN" altLang="en-US" smtClean="0"/>
              <a:t>‹#›</a:t>
            </a:fld>
            <a:endParaRPr lang="zh-CN" altLang="en-US"/>
          </a:p>
        </p:txBody>
      </p:sp>
    </p:spTree>
    <p:extLst>
      <p:ext uri="{BB962C8B-B14F-4D97-AF65-F5344CB8AC3E}">
        <p14:creationId xmlns:p14="http://schemas.microsoft.com/office/powerpoint/2010/main" val="3673460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D7E17EE-F15D-5762-3693-E38771F48EAD}"/>
              </a:ext>
            </a:extLst>
          </p:cNvPr>
          <p:cNvSpPr>
            <a:spLocks noGrp="1"/>
          </p:cNvSpPr>
          <p:nvPr>
            <p:ph type="dt" sz="half" idx="10"/>
          </p:nvPr>
        </p:nvSpPr>
        <p:spPr/>
        <p:txBody>
          <a:bodyPr/>
          <a:lstStyle/>
          <a:p>
            <a:fld id="{F01BE29F-48D7-4E89-9978-202B2F4FC0B6}" type="datetimeFigureOut">
              <a:rPr lang="zh-CN" altLang="en-US" smtClean="0"/>
              <a:t>2024/3/5</a:t>
            </a:fld>
            <a:endParaRPr lang="zh-CN" altLang="en-US"/>
          </a:p>
        </p:txBody>
      </p:sp>
      <p:sp>
        <p:nvSpPr>
          <p:cNvPr id="3" name="页脚占位符 2">
            <a:extLst>
              <a:ext uri="{FF2B5EF4-FFF2-40B4-BE49-F238E27FC236}">
                <a16:creationId xmlns:a16="http://schemas.microsoft.com/office/drawing/2014/main" id="{229F7FF7-64F2-DAC2-F334-F3503FAB45E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2C553E5-D540-FE87-407E-3B0DA0F87EC7}"/>
              </a:ext>
            </a:extLst>
          </p:cNvPr>
          <p:cNvSpPr>
            <a:spLocks noGrp="1"/>
          </p:cNvSpPr>
          <p:nvPr>
            <p:ph type="sldNum" sz="quarter" idx="12"/>
          </p:nvPr>
        </p:nvSpPr>
        <p:spPr/>
        <p:txBody>
          <a:bodyPr/>
          <a:lstStyle/>
          <a:p>
            <a:fld id="{2F30F436-8008-4D11-850B-0B81F3CA69EC}" type="slidenum">
              <a:rPr lang="zh-CN" altLang="en-US" smtClean="0"/>
              <a:t>‹#›</a:t>
            </a:fld>
            <a:endParaRPr lang="zh-CN" altLang="en-US"/>
          </a:p>
        </p:txBody>
      </p:sp>
    </p:spTree>
    <p:extLst>
      <p:ext uri="{BB962C8B-B14F-4D97-AF65-F5344CB8AC3E}">
        <p14:creationId xmlns:p14="http://schemas.microsoft.com/office/powerpoint/2010/main" val="748258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BA0CA5-0702-AD59-5358-2907B90F5A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E1EA1E3-313A-7554-12B3-1B388C9CA3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5025A94-8EF0-000C-AD91-791C6BFB36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F1624B6-69A3-06B0-50B3-FE6CFE2FCB48}"/>
              </a:ext>
            </a:extLst>
          </p:cNvPr>
          <p:cNvSpPr>
            <a:spLocks noGrp="1"/>
          </p:cNvSpPr>
          <p:nvPr>
            <p:ph type="dt" sz="half" idx="10"/>
          </p:nvPr>
        </p:nvSpPr>
        <p:spPr/>
        <p:txBody>
          <a:bodyPr/>
          <a:lstStyle/>
          <a:p>
            <a:fld id="{F01BE29F-48D7-4E89-9978-202B2F4FC0B6}" type="datetimeFigureOut">
              <a:rPr lang="zh-CN" altLang="en-US" smtClean="0"/>
              <a:t>2024/3/5</a:t>
            </a:fld>
            <a:endParaRPr lang="zh-CN" altLang="en-US"/>
          </a:p>
        </p:txBody>
      </p:sp>
      <p:sp>
        <p:nvSpPr>
          <p:cNvPr id="6" name="页脚占位符 5">
            <a:extLst>
              <a:ext uri="{FF2B5EF4-FFF2-40B4-BE49-F238E27FC236}">
                <a16:creationId xmlns:a16="http://schemas.microsoft.com/office/drawing/2014/main" id="{8B5F6C81-96E0-5C7A-0D1B-B2C7F54055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4F4260-A69F-6F29-1E41-066957FF561B}"/>
              </a:ext>
            </a:extLst>
          </p:cNvPr>
          <p:cNvSpPr>
            <a:spLocks noGrp="1"/>
          </p:cNvSpPr>
          <p:nvPr>
            <p:ph type="sldNum" sz="quarter" idx="12"/>
          </p:nvPr>
        </p:nvSpPr>
        <p:spPr/>
        <p:txBody>
          <a:bodyPr/>
          <a:lstStyle/>
          <a:p>
            <a:fld id="{2F30F436-8008-4D11-850B-0B81F3CA69EC}" type="slidenum">
              <a:rPr lang="zh-CN" altLang="en-US" smtClean="0"/>
              <a:t>‹#›</a:t>
            </a:fld>
            <a:endParaRPr lang="zh-CN" altLang="en-US"/>
          </a:p>
        </p:txBody>
      </p:sp>
    </p:spTree>
    <p:extLst>
      <p:ext uri="{BB962C8B-B14F-4D97-AF65-F5344CB8AC3E}">
        <p14:creationId xmlns:p14="http://schemas.microsoft.com/office/powerpoint/2010/main" val="1117755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E2002-72BD-4215-C12E-166EA9D1610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DD161B5-E469-B772-3A0C-F6AE6FBB91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708806B-ACC3-0F69-D803-6EF26A5C66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266036F-EB99-6AB2-40C5-02FD2DFA8A1E}"/>
              </a:ext>
            </a:extLst>
          </p:cNvPr>
          <p:cNvSpPr>
            <a:spLocks noGrp="1"/>
          </p:cNvSpPr>
          <p:nvPr>
            <p:ph type="dt" sz="half" idx="10"/>
          </p:nvPr>
        </p:nvSpPr>
        <p:spPr/>
        <p:txBody>
          <a:bodyPr/>
          <a:lstStyle/>
          <a:p>
            <a:fld id="{F01BE29F-48D7-4E89-9978-202B2F4FC0B6}" type="datetimeFigureOut">
              <a:rPr lang="zh-CN" altLang="en-US" smtClean="0"/>
              <a:t>2024/3/5</a:t>
            </a:fld>
            <a:endParaRPr lang="zh-CN" altLang="en-US"/>
          </a:p>
        </p:txBody>
      </p:sp>
      <p:sp>
        <p:nvSpPr>
          <p:cNvPr id="6" name="页脚占位符 5">
            <a:extLst>
              <a:ext uri="{FF2B5EF4-FFF2-40B4-BE49-F238E27FC236}">
                <a16:creationId xmlns:a16="http://schemas.microsoft.com/office/drawing/2014/main" id="{1D1DB12C-A37D-CCF9-1782-788FDDF59E2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4E28491-0AC5-29B0-BA65-98F322E18DBE}"/>
              </a:ext>
            </a:extLst>
          </p:cNvPr>
          <p:cNvSpPr>
            <a:spLocks noGrp="1"/>
          </p:cNvSpPr>
          <p:nvPr>
            <p:ph type="sldNum" sz="quarter" idx="12"/>
          </p:nvPr>
        </p:nvSpPr>
        <p:spPr/>
        <p:txBody>
          <a:bodyPr/>
          <a:lstStyle/>
          <a:p>
            <a:fld id="{2F30F436-8008-4D11-850B-0B81F3CA69EC}" type="slidenum">
              <a:rPr lang="zh-CN" altLang="en-US" smtClean="0"/>
              <a:t>‹#›</a:t>
            </a:fld>
            <a:endParaRPr lang="zh-CN" altLang="en-US"/>
          </a:p>
        </p:txBody>
      </p:sp>
    </p:spTree>
    <p:extLst>
      <p:ext uri="{BB962C8B-B14F-4D97-AF65-F5344CB8AC3E}">
        <p14:creationId xmlns:p14="http://schemas.microsoft.com/office/powerpoint/2010/main" val="464161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A9B5EF1-17EA-2DF9-C20B-88D1FD93D8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4B5D51C-A25B-A095-7896-00471FCBD6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D7DA62D-0A12-4466-C569-BAE3C5D43C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1BE29F-48D7-4E89-9978-202B2F4FC0B6}" type="datetimeFigureOut">
              <a:rPr lang="zh-CN" altLang="en-US" smtClean="0"/>
              <a:t>2024/3/5</a:t>
            </a:fld>
            <a:endParaRPr lang="zh-CN" altLang="en-US"/>
          </a:p>
        </p:txBody>
      </p:sp>
      <p:sp>
        <p:nvSpPr>
          <p:cNvPr id="5" name="页脚占位符 4">
            <a:extLst>
              <a:ext uri="{FF2B5EF4-FFF2-40B4-BE49-F238E27FC236}">
                <a16:creationId xmlns:a16="http://schemas.microsoft.com/office/drawing/2014/main" id="{51177809-83EC-9727-BFFB-620CA7B8C9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099B92A-BAA3-846F-56A1-4E0A3E6682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30F436-8008-4D11-850B-0B81F3CA69EC}" type="slidenum">
              <a:rPr lang="zh-CN" altLang="en-US" smtClean="0"/>
              <a:t>‹#›</a:t>
            </a:fld>
            <a:endParaRPr lang="zh-CN" altLang="en-US"/>
          </a:p>
        </p:txBody>
      </p:sp>
    </p:spTree>
    <p:extLst>
      <p:ext uri="{BB962C8B-B14F-4D97-AF65-F5344CB8AC3E}">
        <p14:creationId xmlns:p14="http://schemas.microsoft.com/office/powerpoint/2010/main" val="2875750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seunghan96.github.io/ts/gan/diff/(paper)FTS_Diffusio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68E16CF-D4DC-E60F-1DDF-75B0087592E2}"/>
              </a:ext>
            </a:extLst>
          </p:cNvPr>
          <p:cNvSpPr txBox="1"/>
          <p:nvPr/>
        </p:nvSpPr>
        <p:spPr>
          <a:xfrm>
            <a:off x="452487" y="810456"/>
            <a:ext cx="11287026" cy="1712135"/>
          </a:xfrm>
          <a:prstGeom prst="rect">
            <a:avLst/>
          </a:prstGeom>
          <a:noFill/>
        </p:spPr>
        <p:txBody>
          <a:bodyPr wrap="square">
            <a:spAutoFit/>
          </a:bodyPr>
          <a:lstStyle/>
          <a:p>
            <a:pPr>
              <a:lnSpc>
                <a:spcPct val="150000"/>
              </a:lnSpc>
            </a:pPr>
            <a:r>
              <a:rPr lang="zh-CN" altLang="en-US" b="1"/>
              <a:t>       对于应用在金融领域的深度学习模型，训练数据有限是一个大问题。</a:t>
            </a:r>
            <a:r>
              <a:rPr lang="zh-CN" altLang="en-US" b="1" u="sng"/>
              <a:t>因为金融时间序列有不规则和尺度不变的特点，所以很难合成足够“真实”的数据。</a:t>
            </a:r>
            <a:r>
              <a:rPr lang="zh-CN" altLang="en-US" b="1"/>
              <a:t>而本文提出并设计了一个新的生成式框架</a:t>
            </a:r>
            <a:r>
              <a:rPr lang="en-US" altLang="zh-CN" b="1"/>
              <a:t>——FTS-Diffusion</a:t>
            </a:r>
            <a:r>
              <a:rPr lang="zh-CN" altLang="en-US" b="1"/>
              <a:t>，它将金融时间序列生成的过程分解为“模式识别</a:t>
            </a:r>
            <a:r>
              <a:rPr lang="en-US" altLang="zh-CN" b="1"/>
              <a:t>—</a:t>
            </a:r>
            <a:r>
              <a:rPr lang="zh-CN" altLang="en-US" b="1"/>
              <a:t>生成</a:t>
            </a:r>
            <a:r>
              <a:rPr lang="en-US" altLang="zh-CN" b="1"/>
              <a:t>—</a:t>
            </a:r>
            <a:r>
              <a:rPr lang="zh-CN" altLang="en-US" b="1"/>
              <a:t>演化”三个步骤，从而能够更好地模拟出金融时序数据中“不规则”和“尺度不变”的属性。</a:t>
            </a:r>
          </a:p>
        </p:txBody>
      </p:sp>
      <p:sp>
        <p:nvSpPr>
          <p:cNvPr id="4" name="文本框 3">
            <a:extLst>
              <a:ext uri="{FF2B5EF4-FFF2-40B4-BE49-F238E27FC236}">
                <a16:creationId xmlns:a16="http://schemas.microsoft.com/office/drawing/2014/main" id="{3D15C8A6-2453-EADD-2490-15EB14BB429F}"/>
              </a:ext>
            </a:extLst>
          </p:cNvPr>
          <p:cNvSpPr txBox="1"/>
          <p:nvPr/>
        </p:nvSpPr>
        <p:spPr>
          <a:xfrm>
            <a:off x="452487" y="348791"/>
            <a:ext cx="1750243" cy="461665"/>
          </a:xfrm>
          <a:prstGeom prst="rect">
            <a:avLst/>
          </a:prstGeom>
          <a:noFill/>
        </p:spPr>
        <p:txBody>
          <a:bodyPr wrap="square" rtlCol="0">
            <a:spAutoFit/>
          </a:bodyPr>
          <a:lstStyle/>
          <a:p>
            <a:r>
              <a:rPr lang="zh-CN" altLang="en-US" sz="2400" b="1">
                <a:solidFill>
                  <a:srgbClr val="FF0000"/>
                </a:solidFill>
              </a:rPr>
              <a:t>研究背景：</a:t>
            </a:r>
          </a:p>
        </p:txBody>
      </p:sp>
      <p:sp>
        <p:nvSpPr>
          <p:cNvPr id="5" name="文本框 4">
            <a:extLst>
              <a:ext uri="{FF2B5EF4-FFF2-40B4-BE49-F238E27FC236}">
                <a16:creationId xmlns:a16="http://schemas.microsoft.com/office/drawing/2014/main" id="{66E46A94-693B-713E-DED5-B026CC409502}"/>
              </a:ext>
            </a:extLst>
          </p:cNvPr>
          <p:cNvSpPr txBox="1"/>
          <p:nvPr/>
        </p:nvSpPr>
        <p:spPr>
          <a:xfrm>
            <a:off x="3685881" y="2291758"/>
            <a:ext cx="1593130" cy="461665"/>
          </a:xfrm>
          <a:prstGeom prst="rect">
            <a:avLst/>
          </a:prstGeom>
          <a:noFill/>
          <a:ln>
            <a:solidFill>
              <a:srgbClr val="C00000"/>
            </a:solidFill>
          </a:ln>
        </p:spPr>
        <p:txBody>
          <a:bodyPr wrap="square" rtlCol="0">
            <a:spAutoFit/>
          </a:bodyPr>
          <a:lstStyle/>
          <a:p>
            <a:pPr algn="ctr"/>
            <a:r>
              <a:rPr lang="zh-CN" altLang="en-US" sz="2400" b="1">
                <a:solidFill>
                  <a:srgbClr val="C00000"/>
                </a:solidFill>
              </a:rPr>
              <a:t>数据生成</a:t>
            </a:r>
          </a:p>
        </p:txBody>
      </p:sp>
      <p:sp>
        <p:nvSpPr>
          <p:cNvPr id="7" name="文本框 6">
            <a:extLst>
              <a:ext uri="{FF2B5EF4-FFF2-40B4-BE49-F238E27FC236}">
                <a16:creationId xmlns:a16="http://schemas.microsoft.com/office/drawing/2014/main" id="{A576C803-D3F2-C93D-7216-4768248140E0}"/>
              </a:ext>
            </a:extLst>
          </p:cNvPr>
          <p:cNvSpPr txBox="1"/>
          <p:nvPr/>
        </p:nvSpPr>
        <p:spPr>
          <a:xfrm>
            <a:off x="452487" y="3815357"/>
            <a:ext cx="11287026" cy="1296637"/>
          </a:xfrm>
          <a:prstGeom prst="rect">
            <a:avLst/>
          </a:prstGeom>
          <a:noFill/>
        </p:spPr>
        <p:txBody>
          <a:bodyPr wrap="square">
            <a:spAutoFit/>
          </a:bodyPr>
          <a:lstStyle/>
          <a:p>
            <a:pPr>
              <a:lnSpc>
                <a:spcPct val="150000"/>
              </a:lnSpc>
            </a:pPr>
            <a:r>
              <a:rPr lang="en-US" altLang="zh-CN" b="1"/>
              <a:t>1</a:t>
            </a:r>
            <a:r>
              <a:rPr lang="zh-CN" altLang="en-US" b="1"/>
              <a:t>）识别并定义了金融时间序列的两个属性：不规则性和尺度不变性。</a:t>
            </a:r>
          </a:p>
          <a:p>
            <a:pPr>
              <a:lnSpc>
                <a:spcPct val="150000"/>
              </a:lnSpc>
            </a:pPr>
            <a:r>
              <a:rPr lang="en-US" altLang="zh-CN" b="1"/>
              <a:t>2</a:t>
            </a:r>
            <a:r>
              <a:rPr lang="zh-CN" altLang="en-US" b="1"/>
              <a:t>）</a:t>
            </a:r>
            <a:r>
              <a:rPr lang="en-US" altLang="zh-CN" b="1"/>
              <a:t>FTS-Diffusion</a:t>
            </a:r>
            <a:r>
              <a:rPr lang="zh-CN" altLang="en-US" b="1"/>
              <a:t>的独特架构旨在处理不规则性和尺度不变性。</a:t>
            </a:r>
            <a:r>
              <a:rPr lang="zh-CN" altLang="en-US" b="1">
                <a:solidFill>
                  <a:srgbClr val="FFC000"/>
                </a:solidFill>
              </a:rPr>
              <a:t>（创新点）</a:t>
            </a:r>
          </a:p>
          <a:p>
            <a:pPr>
              <a:lnSpc>
                <a:spcPct val="150000"/>
              </a:lnSpc>
            </a:pPr>
            <a:r>
              <a:rPr lang="en-US" altLang="zh-CN" b="1"/>
              <a:t>3</a:t>
            </a:r>
            <a:r>
              <a:rPr lang="zh-CN" altLang="en-US" b="1"/>
              <a:t>）证明了</a:t>
            </a:r>
            <a:r>
              <a:rPr lang="en-US" altLang="zh-CN" b="1"/>
              <a:t>FTS-Diffusion</a:t>
            </a:r>
            <a:r>
              <a:rPr lang="zh-CN" altLang="en-US" b="1"/>
              <a:t>在捕获真实世界金融数据方面的有效性，并说明了生成数据对于下游应用的价值。</a:t>
            </a:r>
          </a:p>
        </p:txBody>
      </p:sp>
      <p:sp>
        <p:nvSpPr>
          <p:cNvPr id="9" name="文本框 8">
            <a:extLst>
              <a:ext uri="{FF2B5EF4-FFF2-40B4-BE49-F238E27FC236}">
                <a16:creationId xmlns:a16="http://schemas.microsoft.com/office/drawing/2014/main" id="{637B667F-31AE-5634-EC32-756FC6F545D2}"/>
              </a:ext>
            </a:extLst>
          </p:cNvPr>
          <p:cNvSpPr txBox="1"/>
          <p:nvPr/>
        </p:nvSpPr>
        <p:spPr>
          <a:xfrm>
            <a:off x="452487" y="3147825"/>
            <a:ext cx="5087333" cy="461665"/>
          </a:xfrm>
          <a:prstGeom prst="rect">
            <a:avLst/>
          </a:prstGeom>
          <a:noFill/>
        </p:spPr>
        <p:txBody>
          <a:bodyPr wrap="square" rtlCol="0">
            <a:spAutoFit/>
          </a:bodyPr>
          <a:lstStyle>
            <a:defPPr>
              <a:defRPr lang="zh-CN"/>
            </a:defPPr>
            <a:lvl1pPr>
              <a:defRPr sz="2400" b="1">
                <a:solidFill>
                  <a:srgbClr val="FF0000"/>
                </a:solidFill>
              </a:defRPr>
            </a:lvl1pPr>
          </a:lstStyle>
          <a:p>
            <a:r>
              <a:rPr lang="zh-CN" altLang="en-US"/>
              <a:t>总体来看，本文主要有三大贡献：</a:t>
            </a:r>
          </a:p>
        </p:txBody>
      </p:sp>
      <p:sp>
        <p:nvSpPr>
          <p:cNvPr id="11" name="文本框 10">
            <a:extLst>
              <a:ext uri="{FF2B5EF4-FFF2-40B4-BE49-F238E27FC236}">
                <a16:creationId xmlns:a16="http://schemas.microsoft.com/office/drawing/2014/main" id="{056563BA-EA40-1D6A-23F1-5DFD089B1C37}"/>
              </a:ext>
            </a:extLst>
          </p:cNvPr>
          <p:cNvSpPr txBox="1"/>
          <p:nvPr/>
        </p:nvSpPr>
        <p:spPr>
          <a:xfrm>
            <a:off x="452487" y="5862878"/>
            <a:ext cx="8604314" cy="369332"/>
          </a:xfrm>
          <a:prstGeom prst="rect">
            <a:avLst/>
          </a:prstGeom>
          <a:noFill/>
        </p:spPr>
        <p:txBody>
          <a:bodyPr wrap="square">
            <a:spAutoFit/>
          </a:bodyPr>
          <a:lstStyle/>
          <a:p>
            <a:r>
              <a:rPr lang="zh-CN" altLang="en-US"/>
              <a:t>参考链接：</a:t>
            </a:r>
            <a:r>
              <a:rPr lang="en-US" altLang="zh-CN">
                <a:hlinkClick r:id="rId2"/>
              </a:rPr>
              <a:t>https://seunghan96.github.io/ts/gan/diff/(paper)FTS_Diffusion/</a:t>
            </a:r>
            <a:r>
              <a:rPr lang="en-US" altLang="zh-CN"/>
              <a:t> </a:t>
            </a:r>
            <a:endParaRPr lang="zh-CN" altLang="en-US"/>
          </a:p>
        </p:txBody>
      </p:sp>
    </p:spTree>
    <p:extLst>
      <p:ext uri="{BB962C8B-B14F-4D97-AF65-F5344CB8AC3E}">
        <p14:creationId xmlns:p14="http://schemas.microsoft.com/office/powerpoint/2010/main" val="2694020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7B10890-7538-8701-BB4A-692259DDDF86}"/>
              </a:ext>
            </a:extLst>
          </p:cNvPr>
          <p:cNvPicPr>
            <a:picLocks noChangeAspect="1"/>
          </p:cNvPicPr>
          <p:nvPr/>
        </p:nvPicPr>
        <p:blipFill>
          <a:blip r:embed="rId2"/>
          <a:stretch>
            <a:fillRect/>
          </a:stretch>
        </p:blipFill>
        <p:spPr>
          <a:xfrm>
            <a:off x="0" y="810208"/>
            <a:ext cx="12192000" cy="3024144"/>
          </a:xfrm>
          <a:prstGeom prst="rect">
            <a:avLst/>
          </a:prstGeom>
          <a:ln>
            <a:solidFill>
              <a:schemeClr val="tx1"/>
            </a:solidFill>
          </a:ln>
        </p:spPr>
      </p:pic>
      <p:sp>
        <p:nvSpPr>
          <p:cNvPr id="5" name="文本框 4">
            <a:extLst>
              <a:ext uri="{FF2B5EF4-FFF2-40B4-BE49-F238E27FC236}">
                <a16:creationId xmlns:a16="http://schemas.microsoft.com/office/drawing/2014/main" id="{56C73C3B-7678-8CEB-EF54-CBAB7C38A70F}"/>
              </a:ext>
            </a:extLst>
          </p:cNvPr>
          <p:cNvSpPr txBox="1"/>
          <p:nvPr/>
        </p:nvSpPr>
        <p:spPr>
          <a:xfrm>
            <a:off x="3299279" y="166419"/>
            <a:ext cx="3470436" cy="461665"/>
          </a:xfrm>
          <a:prstGeom prst="rect">
            <a:avLst/>
          </a:prstGeom>
          <a:noFill/>
        </p:spPr>
        <p:txBody>
          <a:bodyPr wrap="square">
            <a:spAutoFit/>
          </a:bodyPr>
          <a:lstStyle/>
          <a:p>
            <a:pPr algn="ctr"/>
            <a:r>
              <a:rPr lang="en-US" altLang="zh-CN" sz="2400" b="1">
                <a:solidFill>
                  <a:srgbClr val="FF0000"/>
                </a:solidFill>
              </a:rPr>
              <a:t>FTS-Diffusion</a:t>
            </a:r>
            <a:r>
              <a:rPr lang="zh-CN" altLang="en-US" sz="2400" b="1">
                <a:solidFill>
                  <a:srgbClr val="FF0000"/>
                </a:solidFill>
              </a:rPr>
              <a:t>整体框架</a:t>
            </a:r>
          </a:p>
        </p:txBody>
      </p:sp>
      <p:sp>
        <p:nvSpPr>
          <p:cNvPr id="7" name="文本框 6">
            <a:extLst>
              <a:ext uri="{FF2B5EF4-FFF2-40B4-BE49-F238E27FC236}">
                <a16:creationId xmlns:a16="http://schemas.microsoft.com/office/drawing/2014/main" id="{F8E50C3B-98E0-2F05-8D6B-924E17D7FE81}"/>
              </a:ext>
            </a:extLst>
          </p:cNvPr>
          <p:cNvSpPr txBox="1"/>
          <p:nvPr/>
        </p:nvSpPr>
        <p:spPr>
          <a:xfrm>
            <a:off x="3299279" y="4685122"/>
            <a:ext cx="1827820" cy="338554"/>
          </a:xfrm>
          <a:prstGeom prst="rect">
            <a:avLst/>
          </a:prstGeom>
          <a:noFill/>
          <a:ln>
            <a:solidFill>
              <a:srgbClr val="FF0000"/>
            </a:solidFill>
          </a:ln>
        </p:spPr>
        <p:txBody>
          <a:bodyPr wrap="square">
            <a:spAutoFit/>
          </a:bodyPr>
          <a:lstStyle/>
          <a:p>
            <a:pPr algn="ctr"/>
            <a:r>
              <a:rPr lang="en-US" altLang="zh-CN" sz="1600" b="1">
                <a:solidFill>
                  <a:srgbClr val="FF0000"/>
                </a:solidFill>
              </a:rPr>
              <a:t>1. </a:t>
            </a:r>
            <a:r>
              <a:rPr lang="zh-CN" altLang="en-US" sz="1600" b="1">
                <a:solidFill>
                  <a:srgbClr val="FF0000"/>
                </a:solidFill>
              </a:rPr>
              <a:t>模式识别模块</a:t>
            </a:r>
          </a:p>
        </p:txBody>
      </p:sp>
      <p:cxnSp>
        <p:nvCxnSpPr>
          <p:cNvPr id="9" name="直接箭头连接符 8">
            <a:extLst>
              <a:ext uri="{FF2B5EF4-FFF2-40B4-BE49-F238E27FC236}">
                <a16:creationId xmlns:a16="http://schemas.microsoft.com/office/drawing/2014/main" id="{71DB2107-DE4B-6BF2-F717-EF3F86F0D63E}"/>
              </a:ext>
            </a:extLst>
          </p:cNvPr>
          <p:cNvCxnSpPr>
            <a:cxnSpLocks/>
          </p:cNvCxnSpPr>
          <p:nvPr/>
        </p:nvCxnSpPr>
        <p:spPr>
          <a:xfrm flipV="1">
            <a:off x="4206709" y="3695307"/>
            <a:ext cx="0" cy="9898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EACD7426-5C3D-F44E-D445-C04F7C7C9079}"/>
              </a:ext>
            </a:extLst>
          </p:cNvPr>
          <p:cNvSpPr txBox="1"/>
          <p:nvPr/>
        </p:nvSpPr>
        <p:spPr>
          <a:xfrm>
            <a:off x="6961396" y="5267153"/>
            <a:ext cx="1827821" cy="338554"/>
          </a:xfrm>
          <a:prstGeom prst="rect">
            <a:avLst/>
          </a:prstGeom>
          <a:noFill/>
          <a:ln>
            <a:solidFill>
              <a:srgbClr val="FF0000"/>
            </a:solidFill>
          </a:ln>
        </p:spPr>
        <p:txBody>
          <a:bodyPr wrap="square">
            <a:spAutoFit/>
          </a:bodyPr>
          <a:lstStyle/>
          <a:p>
            <a:pPr algn="ctr"/>
            <a:r>
              <a:rPr lang="en-US" altLang="zh-CN" sz="1600" b="1">
                <a:solidFill>
                  <a:srgbClr val="FF0000"/>
                </a:solidFill>
              </a:rPr>
              <a:t>2. </a:t>
            </a:r>
            <a:r>
              <a:rPr lang="zh-CN" altLang="en-US" sz="1600" b="1">
                <a:solidFill>
                  <a:srgbClr val="FF0000"/>
                </a:solidFill>
              </a:rPr>
              <a:t>模式生成模块</a:t>
            </a:r>
          </a:p>
        </p:txBody>
      </p:sp>
      <p:cxnSp>
        <p:nvCxnSpPr>
          <p:cNvPr id="16" name="直接箭头连接符 15">
            <a:extLst>
              <a:ext uri="{FF2B5EF4-FFF2-40B4-BE49-F238E27FC236}">
                <a16:creationId xmlns:a16="http://schemas.microsoft.com/office/drawing/2014/main" id="{B4D26771-698E-0C95-F785-3310B2436CD7}"/>
              </a:ext>
            </a:extLst>
          </p:cNvPr>
          <p:cNvCxnSpPr>
            <a:cxnSpLocks/>
          </p:cNvCxnSpPr>
          <p:nvPr/>
        </p:nvCxnSpPr>
        <p:spPr>
          <a:xfrm flipV="1">
            <a:off x="7875307" y="3695307"/>
            <a:ext cx="0" cy="15824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42AF5961-D727-28EB-7560-47B0D582F8D8}"/>
              </a:ext>
            </a:extLst>
          </p:cNvPr>
          <p:cNvSpPr txBox="1"/>
          <p:nvPr/>
        </p:nvSpPr>
        <p:spPr>
          <a:xfrm>
            <a:off x="9028323" y="978511"/>
            <a:ext cx="1812501" cy="338554"/>
          </a:xfrm>
          <a:prstGeom prst="rect">
            <a:avLst/>
          </a:prstGeom>
          <a:noFill/>
          <a:ln>
            <a:solidFill>
              <a:srgbClr val="FF0000"/>
            </a:solidFill>
          </a:ln>
        </p:spPr>
        <p:txBody>
          <a:bodyPr wrap="square">
            <a:spAutoFit/>
          </a:bodyPr>
          <a:lstStyle/>
          <a:p>
            <a:pPr algn="ctr"/>
            <a:r>
              <a:rPr lang="en-US" altLang="zh-CN" sz="1600" b="1">
                <a:solidFill>
                  <a:srgbClr val="FF0000"/>
                </a:solidFill>
              </a:rPr>
              <a:t>3. </a:t>
            </a:r>
            <a:r>
              <a:rPr lang="zh-CN" altLang="en-US" sz="1600" b="1">
                <a:solidFill>
                  <a:srgbClr val="FF0000"/>
                </a:solidFill>
              </a:rPr>
              <a:t>模式演化模块</a:t>
            </a:r>
          </a:p>
        </p:txBody>
      </p:sp>
      <p:cxnSp>
        <p:nvCxnSpPr>
          <p:cNvPr id="20" name="直接箭头连接符 19">
            <a:extLst>
              <a:ext uri="{FF2B5EF4-FFF2-40B4-BE49-F238E27FC236}">
                <a16:creationId xmlns:a16="http://schemas.microsoft.com/office/drawing/2014/main" id="{1B4E41C1-6191-B68C-E9AE-8E4FE69FB188}"/>
              </a:ext>
            </a:extLst>
          </p:cNvPr>
          <p:cNvCxnSpPr>
            <a:cxnSpLocks/>
            <a:stCxn id="18" idx="1"/>
          </p:cNvCxnSpPr>
          <p:nvPr/>
        </p:nvCxnSpPr>
        <p:spPr>
          <a:xfrm flipH="1">
            <a:off x="8220173" y="1147788"/>
            <a:ext cx="808150" cy="40763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EF780ABA-E0A2-9DA4-37DC-0983AEF23CCE}"/>
              </a:ext>
            </a:extLst>
          </p:cNvPr>
          <p:cNvSpPr txBox="1"/>
          <p:nvPr/>
        </p:nvSpPr>
        <p:spPr>
          <a:xfrm>
            <a:off x="235669" y="2137614"/>
            <a:ext cx="1812501" cy="369332"/>
          </a:xfrm>
          <a:prstGeom prst="rect">
            <a:avLst/>
          </a:prstGeom>
          <a:noFill/>
        </p:spPr>
        <p:txBody>
          <a:bodyPr wrap="square" rtlCol="0">
            <a:spAutoFit/>
          </a:bodyPr>
          <a:lstStyle/>
          <a:p>
            <a:pPr algn="ctr"/>
            <a:r>
              <a:rPr lang="zh-CN" altLang="en-US" b="1"/>
              <a:t>输入：原始数据</a:t>
            </a:r>
          </a:p>
        </p:txBody>
      </p:sp>
      <p:sp>
        <p:nvSpPr>
          <p:cNvPr id="23" name="文本框 22">
            <a:extLst>
              <a:ext uri="{FF2B5EF4-FFF2-40B4-BE49-F238E27FC236}">
                <a16:creationId xmlns:a16="http://schemas.microsoft.com/office/drawing/2014/main" id="{D992BFBB-8A06-0875-8768-166C32DAB0EE}"/>
              </a:ext>
            </a:extLst>
          </p:cNvPr>
          <p:cNvSpPr txBox="1"/>
          <p:nvPr/>
        </p:nvSpPr>
        <p:spPr>
          <a:xfrm>
            <a:off x="10060514" y="2428445"/>
            <a:ext cx="1812501" cy="369332"/>
          </a:xfrm>
          <a:prstGeom prst="rect">
            <a:avLst/>
          </a:prstGeom>
          <a:noFill/>
        </p:spPr>
        <p:txBody>
          <a:bodyPr wrap="square" rtlCol="0">
            <a:spAutoFit/>
          </a:bodyPr>
          <a:lstStyle/>
          <a:p>
            <a:pPr algn="ctr"/>
            <a:r>
              <a:rPr lang="zh-CN" altLang="en-US" b="1"/>
              <a:t>输出：合成数据</a:t>
            </a:r>
          </a:p>
        </p:txBody>
      </p:sp>
      <p:sp>
        <p:nvSpPr>
          <p:cNvPr id="25" name="文本框 24">
            <a:extLst>
              <a:ext uri="{FF2B5EF4-FFF2-40B4-BE49-F238E27FC236}">
                <a16:creationId xmlns:a16="http://schemas.microsoft.com/office/drawing/2014/main" id="{9ACD38AD-24EE-594B-CC4D-924F935A78A7}"/>
              </a:ext>
            </a:extLst>
          </p:cNvPr>
          <p:cNvSpPr txBox="1"/>
          <p:nvPr/>
        </p:nvSpPr>
        <p:spPr>
          <a:xfrm>
            <a:off x="1699180" y="5117201"/>
            <a:ext cx="5015057" cy="307777"/>
          </a:xfrm>
          <a:prstGeom prst="rect">
            <a:avLst/>
          </a:prstGeom>
          <a:noFill/>
        </p:spPr>
        <p:txBody>
          <a:bodyPr wrap="square">
            <a:spAutoFit/>
          </a:bodyPr>
          <a:lstStyle/>
          <a:p>
            <a:pPr algn="ctr"/>
            <a:r>
              <a:rPr lang="zh-CN" altLang="en-US" sz="1400" b="1"/>
              <a:t>利用所提出的贪心算法，识别时序中不同特征（模式）的片段</a:t>
            </a:r>
          </a:p>
        </p:txBody>
      </p:sp>
      <p:sp>
        <p:nvSpPr>
          <p:cNvPr id="27" name="文本框 26">
            <a:extLst>
              <a:ext uri="{FF2B5EF4-FFF2-40B4-BE49-F238E27FC236}">
                <a16:creationId xmlns:a16="http://schemas.microsoft.com/office/drawing/2014/main" id="{2A08FD72-CBF8-AC6B-D518-D4A991156027}"/>
              </a:ext>
            </a:extLst>
          </p:cNvPr>
          <p:cNvSpPr txBox="1"/>
          <p:nvPr/>
        </p:nvSpPr>
        <p:spPr>
          <a:xfrm>
            <a:off x="5127099" y="5682876"/>
            <a:ext cx="6113282" cy="307777"/>
          </a:xfrm>
          <a:prstGeom prst="rect">
            <a:avLst/>
          </a:prstGeom>
          <a:noFill/>
        </p:spPr>
        <p:txBody>
          <a:bodyPr wrap="square">
            <a:spAutoFit/>
          </a:bodyPr>
          <a:lstStyle>
            <a:defPPr>
              <a:defRPr lang="zh-CN"/>
            </a:defPPr>
            <a:lvl1pPr algn="ctr">
              <a:defRPr sz="1400" b="1"/>
            </a:lvl1pPr>
          </a:lstStyle>
          <a:p>
            <a:r>
              <a:rPr lang="zh-CN" altLang="en-US"/>
              <a:t>基于</a:t>
            </a:r>
            <a:r>
              <a:rPr lang="en-US" altLang="zh-CN"/>
              <a:t>Diffusion model</a:t>
            </a:r>
            <a:r>
              <a:rPr lang="zh-CN" altLang="en-US"/>
              <a:t>来初步生成“合成数据”的各个时序片段</a:t>
            </a:r>
          </a:p>
        </p:txBody>
      </p:sp>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A8E3004D-E294-A3E5-4815-E8B1BF802A17}"/>
                  </a:ext>
                </a:extLst>
              </p:cNvPr>
              <p:cNvSpPr txBox="1"/>
              <p:nvPr/>
            </p:nvSpPr>
            <p:spPr>
              <a:xfrm>
                <a:off x="7437646" y="297018"/>
                <a:ext cx="4861877" cy="523220"/>
              </a:xfrm>
              <a:prstGeom prst="rect">
                <a:avLst/>
              </a:prstGeom>
              <a:noFill/>
            </p:spPr>
            <p:txBody>
              <a:bodyPr wrap="square">
                <a:spAutoFit/>
              </a:bodyPr>
              <a:lstStyle>
                <a:defPPr>
                  <a:defRPr lang="zh-CN"/>
                </a:defPPr>
                <a:lvl1pPr algn="ctr">
                  <a:defRPr sz="1400" b="1"/>
                </a:lvl1pPr>
              </a:lstStyle>
              <a:p>
                <a:r>
                  <a:rPr lang="zh-CN" altLang="en-US"/>
                  <a:t>预测下一个模式</a:t>
                </a:r>
                <a14:m>
                  <m:oMath xmlns:m="http://schemas.openxmlformats.org/officeDocument/2006/math">
                    <m:r>
                      <a:rPr lang="en-US" altLang="zh-CN" i="1" smtClean="0">
                        <a:latin typeface="Cambria Math" panose="02040503050406030204" pitchFamily="18" charset="0"/>
                      </a:rPr>
                      <m:t>𝑝</m:t>
                    </m:r>
                  </m:oMath>
                </a14:m>
                <a:r>
                  <a:rPr lang="zh-CN" altLang="en-US"/>
                  <a:t>、长度缩放因子</a:t>
                </a:r>
                <a14:m>
                  <m:oMath xmlns:m="http://schemas.openxmlformats.org/officeDocument/2006/math">
                    <m:r>
                      <a:rPr lang="zh-CN" altLang="en-US" i="1" smtClean="0">
                        <a:latin typeface="Cambria Math" panose="02040503050406030204" pitchFamily="18" charset="0"/>
                      </a:rPr>
                      <m:t>𝜶</m:t>
                    </m:r>
                  </m:oMath>
                </a14:m>
                <a:r>
                  <a:rPr lang="zh-CN" altLang="en-US"/>
                  <a:t>和幅度缩放因子</a:t>
                </a:r>
                <a14:m>
                  <m:oMath xmlns:m="http://schemas.openxmlformats.org/officeDocument/2006/math">
                    <m:r>
                      <a:rPr lang="zh-CN" altLang="en-US" i="1" smtClean="0">
                        <a:latin typeface="Cambria Math" panose="02040503050406030204" pitchFamily="18" charset="0"/>
                      </a:rPr>
                      <m:t>𝜷</m:t>
                    </m:r>
                  </m:oMath>
                </a14:m>
                <a:r>
                  <a:rPr lang="zh-CN" altLang="en-US"/>
                  <a:t>，</a:t>
                </a:r>
                <a:endParaRPr lang="en-US" altLang="zh-CN"/>
              </a:p>
              <a:p>
                <a:r>
                  <a:rPr lang="zh-CN" altLang="en-US"/>
                  <a:t>这些预测决定了下一个生成片段的情况。</a:t>
                </a:r>
              </a:p>
            </p:txBody>
          </p:sp>
        </mc:Choice>
        <mc:Fallback>
          <p:sp>
            <p:nvSpPr>
              <p:cNvPr id="29" name="文本框 28">
                <a:extLst>
                  <a:ext uri="{FF2B5EF4-FFF2-40B4-BE49-F238E27FC236}">
                    <a16:creationId xmlns:a16="http://schemas.microsoft.com/office/drawing/2014/main" id="{A8E3004D-E294-A3E5-4815-E8B1BF802A17}"/>
                  </a:ext>
                </a:extLst>
              </p:cNvPr>
              <p:cNvSpPr txBox="1">
                <a:spLocks noRot="1" noChangeAspect="1" noMove="1" noResize="1" noEditPoints="1" noAdjustHandles="1" noChangeArrowheads="1" noChangeShapeType="1" noTextEdit="1"/>
              </p:cNvSpPr>
              <p:nvPr/>
            </p:nvSpPr>
            <p:spPr>
              <a:xfrm>
                <a:off x="7437646" y="297018"/>
                <a:ext cx="4861877" cy="523220"/>
              </a:xfrm>
              <a:prstGeom prst="rect">
                <a:avLst/>
              </a:prstGeom>
              <a:blipFill>
                <a:blip r:embed="rId3"/>
                <a:stretch>
                  <a:fillRect t="-2326" b="-10465"/>
                </a:stretch>
              </a:blipFill>
            </p:spPr>
            <p:txBody>
              <a:bodyPr/>
              <a:lstStyle/>
              <a:p>
                <a:r>
                  <a:rPr lang="zh-CN" altLang="en-US">
                    <a:noFill/>
                  </a:rPr>
                  <a:t> </a:t>
                </a:r>
              </a:p>
            </p:txBody>
          </p:sp>
        </mc:Fallback>
      </mc:AlternateContent>
      <p:pic>
        <p:nvPicPr>
          <p:cNvPr id="31" name="图片 30">
            <a:extLst>
              <a:ext uri="{FF2B5EF4-FFF2-40B4-BE49-F238E27FC236}">
                <a16:creationId xmlns:a16="http://schemas.microsoft.com/office/drawing/2014/main" id="{094F5CBA-64F8-55B6-76E3-2CF92730AD40}"/>
              </a:ext>
            </a:extLst>
          </p:cNvPr>
          <p:cNvPicPr>
            <a:picLocks noChangeAspect="1"/>
          </p:cNvPicPr>
          <p:nvPr/>
        </p:nvPicPr>
        <p:blipFill>
          <a:blip r:embed="rId4"/>
          <a:stretch>
            <a:fillRect/>
          </a:stretch>
        </p:blipFill>
        <p:spPr>
          <a:xfrm>
            <a:off x="235669" y="5682876"/>
            <a:ext cx="3993769" cy="1147223"/>
          </a:xfrm>
          <a:prstGeom prst="rect">
            <a:avLst/>
          </a:prstGeom>
        </p:spPr>
      </p:pic>
      <p:sp>
        <p:nvSpPr>
          <p:cNvPr id="34" name="箭头: 下 33">
            <a:extLst>
              <a:ext uri="{FF2B5EF4-FFF2-40B4-BE49-F238E27FC236}">
                <a16:creationId xmlns:a16="http://schemas.microsoft.com/office/drawing/2014/main" id="{76F938B4-AC4D-ACFA-F1BD-8CE946EA51E2}"/>
              </a:ext>
            </a:extLst>
          </p:cNvPr>
          <p:cNvSpPr/>
          <p:nvPr/>
        </p:nvSpPr>
        <p:spPr>
          <a:xfrm rot="2757106">
            <a:off x="4378459" y="5461834"/>
            <a:ext cx="321646" cy="44208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93504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7B6929C-A3EA-D81E-1450-DC5CF7728788}"/>
              </a:ext>
            </a:extLst>
          </p:cNvPr>
          <p:cNvPicPr>
            <a:picLocks noChangeAspect="1"/>
          </p:cNvPicPr>
          <p:nvPr/>
        </p:nvPicPr>
        <p:blipFill>
          <a:blip r:embed="rId2"/>
          <a:stretch>
            <a:fillRect/>
          </a:stretch>
        </p:blipFill>
        <p:spPr>
          <a:xfrm>
            <a:off x="0" y="0"/>
            <a:ext cx="5772150" cy="3724275"/>
          </a:xfrm>
          <a:prstGeom prst="rect">
            <a:avLst/>
          </a:prstGeom>
          <a:ln>
            <a:solidFill>
              <a:schemeClr val="tx1"/>
            </a:solidFill>
          </a:ln>
        </p:spPr>
      </p:pic>
      <p:sp>
        <p:nvSpPr>
          <p:cNvPr id="6" name="文本框 5">
            <a:extLst>
              <a:ext uri="{FF2B5EF4-FFF2-40B4-BE49-F238E27FC236}">
                <a16:creationId xmlns:a16="http://schemas.microsoft.com/office/drawing/2014/main" id="{9C5F2A4E-2C33-14CC-3DEE-B946E1B5D521}"/>
              </a:ext>
            </a:extLst>
          </p:cNvPr>
          <p:cNvSpPr txBox="1"/>
          <p:nvPr/>
        </p:nvSpPr>
        <p:spPr>
          <a:xfrm>
            <a:off x="5870543" y="605994"/>
            <a:ext cx="6103856" cy="2543132"/>
          </a:xfrm>
          <a:prstGeom prst="rect">
            <a:avLst/>
          </a:prstGeom>
          <a:noFill/>
        </p:spPr>
        <p:txBody>
          <a:bodyPr wrap="square">
            <a:spAutoFit/>
          </a:bodyPr>
          <a:lstStyle>
            <a:defPPr>
              <a:defRPr lang="zh-CN"/>
            </a:defPPr>
            <a:lvl1pPr>
              <a:lnSpc>
                <a:spcPct val="150000"/>
              </a:lnSpc>
              <a:defRPr b="1"/>
            </a:lvl1pPr>
          </a:lstStyle>
          <a:p>
            <a:r>
              <a:rPr lang="zh-CN" altLang="en-US"/>
              <a:t>       主要提出了一个新的尺度不变子序列聚类（</a:t>
            </a:r>
            <a:r>
              <a:rPr lang="en-US" altLang="zh-CN"/>
              <a:t>SISC</a:t>
            </a:r>
            <a:r>
              <a:rPr lang="zh-CN" altLang="en-US"/>
              <a:t>）算法，</a:t>
            </a:r>
            <a:r>
              <a:rPr lang="zh-CN" altLang="en-US">
                <a:solidFill>
                  <a:srgbClr val="FF0000"/>
                </a:solidFill>
              </a:rPr>
              <a:t>将整个金融时间序列划分为长度可变的片段</a:t>
            </a:r>
            <a:r>
              <a:rPr lang="zh-CN" altLang="en-US"/>
              <a:t>，并将它们分组为</a:t>
            </a:r>
            <a:r>
              <a:rPr lang="en-US" altLang="zh-CN"/>
              <a:t>K</a:t>
            </a:r>
            <a:r>
              <a:rPr lang="zh-CN" altLang="en-US"/>
              <a:t>个不同的簇。</a:t>
            </a:r>
            <a:endParaRPr lang="en-US" altLang="zh-CN"/>
          </a:p>
          <a:p>
            <a:r>
              <a:rPr lang="en-US" altLang="zh-CN"/>
              <a:t>       </a:t>
            </a:r>
            <a:r>
              <a:rPr lang="zh-CN" altLang="en-US"/>
              <a:t>而同一簇内的片段在经过适当的持续时间和幅度缩放后会呈现出相似的形状。然后，我们用每个簇的质心来表示金融时间序列中的“尺度不变”模式。</a:t>
            </a:r>
          </a:p>
        </p:txBody>
      </p:sp>
      <p:sp>
        <p:nvSpPr>
          <p:cNvPr id="8" name="文本框 7">
            <a:extLst>
              <a:ext uri="{FF2B5EF4-FFF2-40B4-BE49-F238E27FC236}">
                <a16:creationId xmlns:a16="http://schemas.microsoft.com/office/drawing/2014/main" id="{C9017888-FC51-3668-2C46-C854B3E11FBB}"/>
              </a:ext>
            </a:extLst>
          </p:cNvPr>
          <p:cNvSpPr txBox="1"/>
          <p:nvPr/>
        </p:nvSpPr>
        <p:spPr>
          <a:xfrm>
            <a:off x="5772150" y="147703"/>
            <a:ext cx="2519314" cy="461665"/>
          </a:xfrm>
          <a:prstGeom prst="rect">
            <a:avLst/>
          </a:prstGeom>
          <a:noFill/>
        </p:spPr>
        <p:txBody>
          <a:bodyPr wrap="square">
            <a:spAutoFit/>
          </a:bodyPr>
          <a:lstStyle/>
          <a:p>
            <a:r>
              <a:rPr lang="zh-CN" altLang="en-US" sz="2400" b="1">
                <a:solidFill>
                  <a:srgbClr val="FF0000"/>
                </a:solidFill>
              </a:rPr>
              <a:t>模式识别模块：</a:t>
            </a:r>
            <a:endParaRPr lang="zh-CN" altLang="en-US" sz="2400"/>
          </a:p>
        </p:txBody>
      </p:sp>
      <p:sp>
        <p:nvSpPr>
          <p:cNvPr id="9" name="文本框 8">
            <a:extLst>
              <a:ext uri="{FF2B5EF4-FFF2-40B4-BE49-F238E27FC236}">
                <a16:creationId xmlns:a16="http://schemas.microsoft.com/office/drawing/2014/main" id="{15A15092-38DC-7AC4-4743-A2D824759AE3}"/>
              </a:ext>
            </a:extLst>
          </p:cNvPr>
          <p:cNvSpPr txBox="1"/>
          <p:nvPr/>
        </p:nvSpPr>
        <p:spPr>
          <a:xfrm>
            <a:off x="801278" y="4330987"/>
            <a:ext cx="7173798" cy="1901483"/>
          </a:xfrm>
          <a:prstGeom prst="rect">
            <a:avLst/>
          </a:prstGeom>
          <a:noFill/>
        </p:spPr>
        <p:txBody>
          <a:bodyPr wrap="square" rtlCol="0">
            <a:spAutoFit/>
          </a:bodyPr>
          <a:lstStyle/>
          <a:p>
            <a:pPr marL="342900" indent="-342900">
              <a:lnSpc>
                <a:spcPct val="150000"/>
              </a:lnSpc>
              <a:buAutoNum type="arabicPeriod"/>
            </a:pPr>
            <a:r>
              <a:rPr lang="zh-CN" altLang="en-US" sz="1600" b="1"/>
              <a:t>随机初始化</a:t>
            </a:r>
            <a:r>
              <a:rPr lang="en-US" altLang="zh-CN" sz="1600" b="1"/>
              <a:t>K</a:t>
            </a:r>
            <a:r>
              <a:rPr lang="zh-CN" altLang="en-US" sz="1600" b="1"/>
              <a:t>个质心；</a:t>
            </a:r>
            <a:endParaRPr lang="en-US" altLang="zh-CN" sz="1600" b="1"/>
          </a:p>
          <a:p>
            <a:pPr marL="342900" indent="-342900">
              <a:lnSpc>
                <a:spcPct val="150000"/>
              </a:lnSpc>
              <a:buAutoNum type="arabicPeriod"/>
            </a:pPr>
            <a:r>
              <a:rPr lang="zh-CN" altLang="en-US" sz="1600" b="1"/>
              <a:t>通过比较到质心的位置，来分割不同规格的时间片段；</a:t>
            </a:r>
            <a:endParaRPr lang="en-US" altLang="zh-CN" sz="1600" b="1"/>
          </a:p>
          <a:p>
            <a:pPr marL="342900" indent="-342900">
              <a:lnSpc>
                <a:spcPct val="150000"/>
              </a:lnSpc>
              <a:buAutoNum type="arabicPeriod"/>
            </a:pPr>
            <a:r>
              <a:rPr lang="zh-CN" altLang="en-US" sz="1600" b="1"/>
              <a:t>对比各个分割后的片段，形成新的簇类，更新质心；</a:t>
            </a:r>
            <a:endParaRPr lang="en-US" altLang="zh-CN" sz="1600" b="1"/>
          </a:p>
          <a:p>
            <a:pPr marL="342900" indent="-342900">
              <a:lnSpc>
                <a:spcPct val="150000"/>
              </a:lnSpc>
              <a:buAutoNum type="arabicPeriod"/>
            </a:pPr>
            <a:r>
              <a:rPr lang="zh-CN" altLang="en-US" sz="1600" b="1"/>
              <a:t>重复以上步骤，直到稳定或达到迭代次数。</a:t>
            </a:r>
            <a:endParaRPr lang="en-US" altLang="zh-CN" sz="1600" b="1"/>
          </a:p>
          <a:p>
            <a:pPr marL="342900" indent="-342900">
              <a:lnSpc>
                <a:spcPct val="150000"/>
              </a:lnSpc>
              <a:buAutoNum type="arabicPeriod"/>
            </a:pPr>
            <a:endParaRPr lang="zh-CN" altLang="en-US" sz="1600" b="1"/>
          </a:p>
        </p:txBody>
      </p:sp>
      <p:pic>
        <p:nvPicPr>
          <p:cNvPr id="11" name="图片 10">
            <a:extLst>
              <a:ext uri="{FF2B5EF4-FFF2-40B4-BE49-F238E27FC236}">
                <a16:creationId xmlns:a16="http://schemas.microsoft.com/office/drawing/2014/main" id="{EC872F69-5C13-C66B-8D51-467CF89F6F04}"/>
              </a:ext>
            </a:extLst>
          </p:cNvPr>
          <p:cNvPicPr>
            <a:picLocks noChangeAspect="1"/>
          </p:cNvPicPr>
          <p:nvPr/>
        </p:nvPicPr>
        <p:blipFill>
          <a:blip r:embed="rId3"/>
          <a:stretch>
            <a:fillRect/>
          </a:stretch>
        </p:blipFill>
        <p:spPr>
          <a:xfrm>
            <a:off x="6926369" y="4245443"/>
            <a:ext cx="3992203" cy="533808"/>
          </a:xfrm>
          <a:prstGeom prst="rect">
            <a:avLst/>
          </a:prstGeom>
        </p:spPr>
      </p:pic>
      <p:pic>
        <p:nvPicPr>
          <p:cNvPr id="13" name="图片 12">
            <a:extLst>
              <a:ext uri="{FF2B5EF4-FFF2-40B4-BE49-F238E27FC236}">
                <a16:creationId xmlns:a16="http://schemas.microsoft.com/office/drawing/2014/main" id="{F39EF305-70DA-ACA6-8E8C-A58A1364E80B}"/>
              </a:ext>
            </a:extLst>
          </p:cNvPr>
          <p:cNvPicPr>
            <a:picLocks noChangeAspect="1"/>
          </p:cNvPicPr>
          <p:nvPr/>
        </p:nvPicPr>
        <p:blipFill>
          <a:blip r:embed="rId4"/>
          <a:stretch>
            <a:fillRect/>
          </a:stretch>
        </p:blipFill>
        <p:spPr>
          <a:xfrm>
            <a:off x="6926369" y="5296319"/>
            <a:ext cx="4144848" cy="579249"/>
          </a:xfrm>
          <a:prstGeom prst="rect">
            <a:avLst/>
          </a:prstGeom>
        </p:spPr>
      </p:pic>
      <p:cxnSp>
        <p:nvCxnSpPr>
          <p:cNvPr id="15" name="直接箭头连接符 14">
            <a:extLst>
              <a:ext uri="{FF2B5EF4-FFF2-40B4-BE49-F238E27FC236}">
                <a16:creationId xmlns:a16="http://schemas.microsoft.com/office/drawing/2014/main" id="{2E0B65D8-C8EB-5869-FFD2-06FD700EB403}"/>
              </a:ext>
            </a:extLst>
          </p:cNvPr>
          <p:cNvCxnSpPr>
            <a:endCxn id="11" idx="1"/>
          </p:cNvCxnSpPr>
          <p:nvPr/>
        </p:nvCxnSpPr>
        <p:spPr>
          <a:xfrm flipV="1">
            <a:off x="6096000" y="4512347"/>
            <a:ext cx="830369" cy="266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A8EE7BC4-36E4-06D4-0F88-3651732C345F}"/>
              </a:ext>
            </a:extLst>
          </p:cNvPr>
          <p:cNvCxnSpPr/>
          <p:nvPr/>
        </p:nvCxnSpPr>
        <p:spPr>
          <a:xfrm>
            <a:off x="5967167" y="5296319"/>
            <a:ext cx="959202" cy="199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013E8CA4-4509-279E-7F39-0679960CCF8C}"/>
              </a:ext>
            </a:extLst>
          </p:cNvPr>
          <p:cNvSpPr txBox="1"/>
          <p:nvPr/>
        </p:nvSpPr>
        <p:spPr>
          <a:xfrm>
            <a:off x="407328" y="3961655"/>
            <a:ext cx="866100" cy="400110"/>
          </a:xfrm>
          <a:prstGeom prst="rect">
            <a:avLst/>
          </a:prstGeom>
          <a:noFill/>
        </p:spPr>
        <p:txBody>
          <a:bodyPr wrap="square">
            <a:spAutoFit/>
          </a:bodyPr>
          <a:lstStyle/>
          <a:p>
            <a:r>
              <a:rPr lang="en-US" altLang="zh-CN" sz="2000" b="1">
                <a:solidFill>
                  <a:srgbClr val="FF0000"/>
                </a:solidFill>
              </a:rPr>
              <a:t>SISC</a:t>
            </a:r>
            <a:r>
              <a:rPr lang="zh-CN" altLang="en-US" sz="2000" b="1">
                <a:solidFill>
                  <a:srgbClr val="FF0000"/>
                </a:solidFill>
              </a:rPr>
              <a:t>：</a:t>
            </a:r>
          </a:p>
        </p:txBody>
      </p:sp>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39796929-BBD6-F32C-EDDC-F805369AC187}"/>
                  </a:ext>
                </a:extLst>
              </p:cNvPr>
              <p:cNvSpPr txBox="1"/>
              <p:nvPr/>
            </p:nvSpPr>
            <p:spPr>
              <a:xfrm>
                <a:off x="407328" y="6232470"/>
                <a:ext cx="2675237" cy="369332"/>
              </a:xfrm>
              <a:prstGeom prst="rect">
                <a:avLst/>
              </a:prstGeom>
              <a:noFill/>
              <a:ln>
                <a:solidFill>
                  <a:srgbClr val="FF0000"/>
                </a:solidFill>
              </a:ln>
            </p:spPr>
            <p:txBody>
              <a:bodyPr wrap="square" rtlCol="0">
                <a:spAutoFit/>
              </a:bodyPr>
              <a:lstStyle/>
              <a:p>
                <a:r>
                  <a:rPr lang="zh-CN" altLang="en-US" b="1">
                    <a:solidFill>
                      <a:srgbClr val="FF0000"/>
                    </a:solidFill>
                  </a:rPr>
                  <a:t>输出：</a:t>
                </a:r>
                <a:r>
                  <a:rPr lang="en-US" altLang="zh-CN"/>
                  <a: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oMath>
                </a14:m>
                <a:endParaRPr lang="zh-CN" altLang="en-US"/>
              </a:p>
            </p:txBody>
          </p:sp>
        </mc:Choice>
        <mc:Fallback>
          <p:sp>
            <p:nvSpPr>
              <p:cNvPr id="20" name="文本框 19">
                <a:extLst>
                  <a:ext uri="{FF2B5EF4-FFF2-40B4-BE49-F238E27FC236}">
                    <a16:creationId xmlns:a16="http://schemas.microsoft.com/office/drawing/2014/main" id="{39796929-BBD6-F32C-EDDC-F805369AC187}"/>
                  </a:ext>
                </a:extLst>
              </p:cNvPr>
              <p:cNvSpPr txBox="1">
                <a:spLocks noRot="1" noChangeAspect="1" noMove="1" noResize="1" noEditPoints="1" noAdjustHandles="1" noChangeArrowheads="1" noChangeShapeType="1" noTextEdit="1"/>
              </p:cNvSpPr>
              <p:nvPr/>
            </p:nvSpPr>
            <p:spPr>
              <a:xfrm>
                <a:off x="407328" y="6232470"/>
                <a:ext cx="2675237" cy="369332"/>
              </a:xfrm>
              <a:prstGeom prst="rect">
                <a:avLst/>
              </a:prstGeom>
              <a:blipFill>
                <a:blip r:embed="rId5"/>
                <a:stretch>
                  <a:fillRect l="-1814" t="-6349" b="-22222"/>
                </a:stretch>
              </a:blipFill>
              <a:ln>
                <a:solidFill>
                  <a:srgbClr val="FF0000"/>
                </a:solidFill>
              </a:ln>
            </p:spPr>
            <p:txBody>
              <a:bodyPr/>
              <a:lstStyle/>
              <a:p>
                <a:r>
                  <a:rPr lang="zh-CN" altLang="en-US">
                    <a:noFill/>
                  </a:rPr>
                  <a:t> </a:t>
                </a:r>
              </a:p>
            </p:txBody>
          </p:sp>
        </mc:Fallback>
      </mc:AlternateContent>
    </p:spTree>
    <p:extLst>
      <p:ext uri="{BB962C8B-B14F-4D97-AF65-F5344CB8AC3E}">
        <p14:creationId xmlns:p14="http://schemas.microsoft.com/office/powerpoint/2010/main" val="914955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AD4025F-6088-6E44-A135-2C123E55DE34}"/>
              </a:ext>
            </a:extLst>
          </p:cNvPr>
          <p:cNvPicPr>
            <a:picLocks noChangeAspect="1"/>
          </p:cNvPicPr>
          <p:nvPr/>
        </p:nvPicPr>
        <p:blipFill>
          <a:blip r:embed="rId2"/>
          <a:stretch>
            <a:fillRect/>
          </a:stretch>
        </p:blipFill>
        <p:spPr>
          <a:xfrm>
            <a:off x="0" y="-73816"/>
            <a:ext cx="5657850" cy="3686175"/>
          </a:xfrm>
          <a:prstGeom prst="rect">
            <a:avLst/>
          </a:prstGeom>
          <a:ln>
            <a:solidFill>
              <a:schemeClr val="tx1"/>
            </a:solidFill>
          </a:ln>
        </p:spPr>
      </p:pic>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0B6D1B62-80DA-0063-2B7F-0F5EA112FACB}"/>
                  </a:ext>
                </a:extLst>
              </p:cNvPr>
              <p:cNvSpPr txBox="1"/>
              <p:nvPr/>
            </p:nvSpPr>
            <p:spPr>
              <a:xfrm>
                <a:off x="5772150" y="147703"/>
                <a:ext cx="4993260" cy="461665"/>
              </a:xfrm>
              <a:prstGeom prst="rect">
                <a:avLst/>
              </a:prstGeom>
              <a:noFill/>
            </p:spPr>
            <p:txBody>
              <a:bodyPr wrap="square">
                <a:spAutoFit/>
              </a:bodyPr>
              <a:lstStyle/>
              <a:p>
                <a:r>
                  <a:rPr lang="zh-CN" altLang="en-US" sz="2400" b="1">
                    <a:solidFill>
                      <a:srgbClr val="FF0000"/>
                    </a:solidFill>
                  </a:rPr>
                  <a:t>模式生成模块：</a:t>
                </a:r>
                <a:r>
                  <a:rPr lang="zh-CN" altLang="en-US" sz="1600" b="1">
                    <a:solidFill>
                      <a:schemeClr val="tx1"/>
                    </a:solidFill>
                  </a:rPr>
                  <a:t>（对应整体框架图中的</a:t>
                </a:r>
                <a14:m>
                  <m:oMath xmlns:m="http://schemas.openxmlformats.org/officeDocument/2006/math">
                    <m:r>
                      <a:rPr lang="zh-CN" altLang="en-US" sz="1600" b="1" i="1" smtClean="0">
                        <a:solidFill>
                          <a:schemeClr val="tx1"/>
                        </a:solidFill>
                        <a:latin typeface="Cambria Math" panose="02040503050406030204" pitchFamily="18" charset="0"/>
                      </a:rPr>
                      <m:t>𝜽</m:t>
                    </m:r>
                  </m:oMath>
                </a14:m>
                <a:r>
                  <a:rPr lang="zh-CN" altLang="en-US" sz="1600" b="1">
                    <a:solidFill>
                      <a:schemeClr val="tx1"/>
                    </a:solidFill>
                  </a:rPr>
                  <a:t>部分）</a:t>
                </a:r>
                <a:endParaRPr lang="zh-CN" altLang="en-US" sz="2400"/>
              </a:p>
            </p:txBody>
          </p:sp>
        </mc:Choice>
        <mc:Fallback>
          <p:sp>
            <p:nvSpPr>
              <p:cNvPr id="4" name="文本框 3">
                <a:extLst>
                  <a:ext uri="{FF2B5EF4-FFF2-40B4-BE49-F238E27FC236}">
                    <a16:creationId xmlns:a16="http://schemas.microsoft.com/office/drawing/2014/main" id="{0B6D1B62-80DA-0063-2B7F-0F5EA112FACB}"/>
                  </a:ext>
                </a:extLst>
              </p:cNvPr>
              <p:cNvSpPr txBox="1">
                <a:spLocks noRot="1" noChangeAspect="1" noMove="1" noResize="1" noEditPoints="1" noAdjustHandles="1" noChangeArrowheads="1" noChangeShapeType="1" noTextEdit="1"/>
              </p:cNvSpPr>
              <p:nvPr/>
            </p:nvSpPr>
            <p:spPr>
              <a:xfrm>
                <a:off x="5772150" y="147703"/>
                <a:ext cx="4993260" cy="461665"/>
              </a:xfrm>
              <a:prstGeom prst="rect">
                <a:avLst/>
              </a:prstGeom>
              <a:blipFill>
                <a:blip r:embed="rId3"/>
                <a:stretch>
                  <a:fillRect l="-1954" t="-9211" r="-4762" b="-30263"/>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5B3AF67B-77C5-53DA-1A0A-0FB86FC9F4EC}"/>
              </a:ext>
            </a:extLst>
          </p:cNvPr>
          <p:cNvSpPr txBox="1"/>
          <p:nvPr/>
        </p:nvSpPr>
        <p:spPr>
          <a:xfrm>
            <a:off x="5797679" y="1499141"/>
            <a:ext cx="1178351" cy="369332"/>
          </a:xfrm>
          <a:prstGeom prst="rect">
            <a:avLst/>
          </a:prstGeom>
          <a:noFill/>
        </p:spPr>
        <p:txBody>
          <a:bodyPr wrap="square" rtlCol="0">
            <a:spAutoFit/>
          </a:bodyPr>
          <a:lstStyle/>
          <a:p>
            <a:r>
              <a:rPr lang="zh-CN" altLang="en-US" b="1"/>
              <a:t>加噪过程：</a:t>
            </a:r>
          </a:p>
        </p:txBody>
      </p:sp>
      <p:pic>
        <p:nvPicPr>
          <p:cNvPr id="7" name="图片 6">
            <a:extLst>
              <a:ext uri="{FF2B5EF4-FFF2-40B4-BE49-F238E27FC236}">
                <a16:creationId xmlns:a16="http://schemas.microsoft.com/office/drawing/2014/main" id="{E6AC24A6-22DB-BC35-A226-2A6265F24092}"/>
              </a:ext>
            </a:extLst>
          </p:cNvPr>
          <p:cNvPicPr>
            <a:picLocks noChangeAspect="1"/>
          </p:cNvPicPr>
          <p:nvPr/>
        </p:nvPicPr>
        <p:blipFill>
          <a:blip r:embed="rId4"/>
          <a:stretch>
            <a:fillRect/>
          </a:stretch>
        </p:blipFill>
        <p:spPr>
          <a:xfrm>
            <a:off x="6188155" y="1874066"/>
            <a:ext cx="5356929" cy="881281"/>
          </a:xfrm>
          <a:prstGeom prst="rect">
            <a:avLst/>
          </a:prstGeom>
        </p:spPr>
      </p:pic>
      <p:sp>
        <p:nvSpPr>
          <p:cNvPr id="8" name="文本框 7">
            <a:extLst>
              <a:ext uri="{FF2B5EF4-FFF2-40B4-BE49-F238E27FC236}">
                <a16:creationId xmlns:a16="http://schemas.microsoft.com/office/drawing/2014/main" id="{E988ED9D-FDBF-4B73-E67C-496E99E4D294}"/>
              </a:ext>
            </a:extLst>
          </p:cNvPr>
          <p:cNvSpPr txBox="1"/>
          <p:nvPr/>
        </p:nvSpPr>
        <p:spPr>
          <a:xfrm>
            <a:off x="5797678" y="2755347"/>
            <a:ext cx="1178351" cy="369332"/>
          </a:xfrm>
          <a:prstGeom prst="rect">
            <a:avLst/>
          </a:prstGeom>
          <a:noFill/>
        </p:spPr>
        <p:txBody>
          <a:bodyPr wrap="square" rtlCol="0">
            <a:spAutoFit/>
          </a:bodyPr>
          <a:lstStyle/>
          <a:p>
            <a:r>
              <a:rPr lang="zh-CN" altLang="en-US" b="1"/>
              <a:t>去噪过程：</a:t>
            </a:r>
          </a:p>
        </p:txBody>
      </p:sp>
      <p:pic>
        <p:nvPicPr>
          <p:cNvPr id="10" name="图片 9">
            <a:extLst>
              <a:ext uri="{FF2B5EF4-FFF2-40B4-BE49-F238E27FC236}">
                <a16:creationId xmlns:a16="http://schemas.microsoft.com/office/drawing/2014/main" id="{C74510C1-FC83-B263-D3E5-A505ADAF4765}"/>
              </a:ext>
            </a:extLst>
          </p:cNvPr>
          <p:cNvPicPr>
            <a:picLocks noChangeAspect="1"/>
          </p:cNvPicPr>
          <p:nvPr/>
        </p:nvPicPr>
        <p:blipFill>
          <a:blip r:embed="rId5"/>
          <a:stretch>
            <a:fillRect/>
          </a:stretch>
        </p:blipFill>
        <p:spPr>
          <a:xfrm>
            <a:off x="6819112" y="3124679"/>
            <a:ext cx="3971827" cy="915540"/>
          </a:xfrm>
          <a:prstGeom prst="rect">
            <a:avLst/>
          </a:prstGeom>
        </p:spPr>
      </p:pic>
      <p:sp>
        <p:nvSpPr>
          <p:cNvPr id="11" name="椭圆 10">
            <a:extLst>
              <a:ext uri="{FF2B5EF4-FFF2-40B4-BE49-F238E27FC236}">
                <a16:creationId xmlns:a16="http://schemas.microsoft.com/office/drawing/2014/main" id="{19C9CC41-8048-AED2-4212-5C3E7678B351}"/>
              </a:ext>
            </a:extLst>
          </p:cNvPr>
          <p:cNvSpPr/>
          <p:nvPr/>
        </p:nvSpPr>
        <p:spPr>
          <a:xfrm>
            <a:off x="3794388" y="430259"/>
            <a:ext cx="358218" cy="35821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1</a:t>
            </a:r>
            <a:endParaRPr lang="zh-CN" altLang="en-US">
              <a:solidFill>
                <a:sysClr val="windowText" lastClr="000000"/>
              </a:solidFill>
            </a:endParaRPr>
          </a:p>
        </p:txBody>
      </p:sp>
      <p:sp>
        <p:nvSpPr>
          <p:cNvPr id="12" name="椭圆 11">
            <a:extLst>
              <a:ext uri="{FF2B5EF4-FFF2-40B4-BE49-F238E27FC236}">
                <a16:creationId xmlns:a16="http://schemas.microsoft.com/office/drawing/2014/main" id="{2F642477-D3DB-51F4-D211-51C4ECCCFE14}"/>
              </a:ext>
            </a:extLst>
          </p:cNvPr>
          <p:cNvSpPr/>
          <p:nvPr/>
        </p:nvSpPr>
        <p:spPr>
          <a:xfrm>
            <a:off x="1509861" y="1038635"/>
            <a:ext cx="358218" cy="35821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2</a:t>
            </a:r>
            <a:endParaRPr lang="zh-CN" altLang="en-US">
              <a:solidFill>
                <a:sysClr val="windowText" lastClr="000000"/>
              </a:solidFill>
            </a:endParaRPr>
          </a:p>
        </p:txBody>
      </p:sp>
      <p:sp>
        <p:nvSpPr>
          <p:cNvPr id="13" name="椭圆 12">
            <a:extLst>
              <a:ext uri="{FF2B5EF4-FFF2-40B4-BE49-F238E27FC236}">
                <a16:creationId xmlns:a16="http://schemas.microsoft.com/office/drawing/2014/main" id="{B656C2D2-02EA-7FA9-B90C-57ECD87DBE48}"/>
              </a:ext>
            </a:extLst>
          </p:cNvPr>
          <p:cNvSpPr/>
          <p:nvPr/>
        </p:nvSpPr>
        <p:spPr>
          <a:xfrm>
            <a:off x="2198018" y="2167930"/>
            <a:ext cx="358218" cy="35821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3</a:t>
            </a:r>
            <a:endParaRPr lang="zh-CN" altLang="en-US">
              <a:solidFill>
                <a:sysClr val="windowText" lastClr="000000"/>
              </a:solidFill>
            </a:endParaRPr>
          </a:p>
        </p:txBody>
      </p:sp>
      <p:sp>
        <p:nvSpPr>
          <p:cNvPr id="14" name="椭圆 13">
            <a:extLst>
              <a:ext uri="{FF2B5EF4-FFF2-40B4-BE49-F238E27FC236}">
                <a16:creationId xmlns:a16="http://schemas.microsoft.com/office/drawing/2014/main" id="{420E7AD1-ED3F-B221-A98C-031550C5256B}"/>
              </a:ext>
            </a:extLst>
          </p:cNvPr>
          <p:cNvSpPr/>
          <p:nvPr/>
        </p:nvSpPr>
        <p:spPr>
          <a:xfrm>
            <a:off x="3973497" y="2589695"/>
            <a:ext cx="358218" cy="35821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a:solidFill>
                  <a:sysClr val="windowText" lastClr="000000"/>
                </a:solidFill>
              </a:rPr>
              <a:t>4</a:t>
            </a:r>
            <a:endParaRPr lang="zh-CN" altLang="en-US">
              <a:solidFill>
                <a:sysClr val="windowText" lastClr="000000"/>
              </a:solidFill>
            </a:endParaRPr>
          </a:p>
        </p:txBody>
      </p:sp>
      <p:sp>
        <p:nvSpPr>
          <p:cNvPr id="15" name="文本框 14">
            <a:extLst>
              <a:ext uri="{FF2B5EF4-FFF2-40B4-BE49-F238E27FC236}">
                <a16:creationId xmlns:a16="http://schemas.microsoft.com/office/drawing/2014/main" id="{1AA1556E-11AC-DC56-4E90-3112765BDA3C}"/>
              </a:ext>
            </a:extLst>
          </p:cNvPr>
          <p:cNvSpPr txBox="1"/>
          <p:nvPr/>
        </p:nvSpPr>
        <p:spPr>
          <a:xfrm>
            <a:off x="1509861" y="4142700"/>
            <a:ext cx="2642745" cy="369332"/>
          </a:xfrm>
          <a:prstGeom prst="rect">
            <a:avLst/>
          </a:prstGeom>
          <a:noFill/>
        </p:spPr>
        <p:txBody>
          <a:bodyPr wrap="square" rtlCol="0">
            <a:spAutoFit/>
          </a:bodyPr>
          <a:lstStyle/>
          <a:p>
            <a:r>
              <a:rPr lang="zh-CN" altLang="en-US" b="1">
                <a:solidFill>
                  <a:srgbClr val="FF0000"/>
                </a:solidFill>
              </a:rPr>
              <a:t>缩放自编码器与解码器</a:t>
            </a:r>
          </a:p>
        </p:txBody>
      </p:sp>
      <p:sp>
        <p:nvSpPr>
          <p:cNvPr id="16" name="文本框 15">
            <a:extLst>
              <a:ext uri="{FF2B5EF4-FFF2-40B4-BE49-F238E27FC236}">
                <a16:creationId xmlns:a16="http://schemas.microsoft.com/office/drawing/2014/main" id="{B04CFE16-38F0-2593-6108-0374685A9729}"/>
              </a:ext>
            </a:extLst>
          </p:cNvPr>
          <p:cNvSpPr txBox="1"/>
          <p:nvPr/>
        </p:nvSpPr>
        <p:spPr>
          <a:xfrm>
            <a:off x="5797679" y="1002612"/>
            <a:ext cx="2233958" cy="369332"/>
          </a:xfrm>
          <a:prstGeom prst="rect">
            <a:avLst/>
          </a:prstGeom>
          <a:noFill/>
        </p:spPr>
        <p:txBody>
          <a:bodyPr wrap="square" rtlCol="0">
            <a:spAutoFit/>
          </a:bodyPr>
          <a:lstStyle/>
          <a:p>
            <a:r>
              <a:rPr lang="zh-CN" altLang="en-US" b="1">
                <a:solidFill>
                  <a:srgbClr val="FF0000"/>
                </a:solidFill>
              </a:rPr>
              <a:t>扩散模型部分</a:t>
            </a:r>
          </a:p>
        </p:txBody>
      </p:sp>
      <p:sp>
        <p:nvSpPr>
          <p:cNvPr id="17" name="矩形 16">
            <a:extLst>
              <a:ext uri="{FF2B5EF4-FFF2-40B4-BE49-F238E27FC236}">
                <a16:creationId xmlns:a16="http://schemas.microsoft.com/office/drawing/2014/main" id="{BCC1ED55-70D4-B865-07FC-4055582E766C}"/>
              </a:ext>
            </a:extLst>
          </p:cNvPr>
          <p:cNvSpPr/>
          <p:nvPr/>
        </p:nvSpPr>
        <p:spPr>
          <a:xfrm>
            <a:off x="3522486" y="925075"/>
            <a:ext cx="559320" cy="69633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A3871EB-6C22-DBDA-69CE-59F0CF28BD60}"/>
              </a:ext>
            </a:extLst>
          </p:cNvPr>
          <p:cNvSpPr/>
          <p:nvPr/>
        </p:nvSpPr>
        <p:spPr>
          <a:xfrm>
            <a:off x="3547723" y="2072470"/>
            <a:ext cx="559320" cy="58059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a16="http://schemas.microsoft.com/office/drawing/2014/main" id="{45A6802D-FF29-A0A4-D859-210D48CE752F}"/>
              </a:ext>
            </a:extLst>
          </p:cNvPr>
          <p:cNvCxnSpPr/>
          <p:nvPr/>
        </p:nvCxnSpPr>
        <p:spPr>
          <a:xfrm flipH="1">
            <a:off x="3440784" y="2653059"/>
            <a:ext cx="433632" cy="14896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43647812-4108-1C12-E999-670215180930}"/>
              </a:ext>
            </a:extLst>
          </p:cNvPr>
          <p:cNvCxnSpPr/>
          <p:nvPr/>
        </p:nvCxnSpPr>
        <p:spPr>
          <a:xfrm flipH="1">
            <a:off x="2696066" y="1621410"/>
            <a:ext cx="851657" cy="24415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C2B0DBB2-0BA7-0FC6-7ED2-9C5E93764789}"/>
                  </a:ext>
                </a:extLst>
              </p:cNvPr>
              <p:cNvSpPr txBox="1"/>
              <p:nvPr/>
            </p:nvSpPr>
            <p:spPr>
              <a:xfrm>
                <a:off x="1509861" y="4552548"/>
                <a:ext cx="6103856" cy="806311"/>
              </a:xfrm>
              <a:prstGeom prst="rect">
                <a:avLst/>
              </a:prstGeom>
              <a:noFill/>
            </p:spPr>
            <p:txBody>
              <a:bodyPr wrap="square">
                <a:spAutoFit/>
              </a:bodyPr>
              <a:lstStyle/>
              <a:p>
                <a:pPr>
                  <a:lnSpc>
                    <a:spcPct val="150000"/>
                  </a:lnSpc>
                </a:pPr>
                <a:r>
                  <a:rPr lang="zh-CN" altLang="en-US" sz="1600" b="1"/>
                  <a:t>编码器：将可变长度段</a:t>
                </a:r>
                <a14:m>
                  <m:oMath xmlns:m="http://schemas.openxmlformats.org/officeDocument/2006/math">
                    <m:r>
                      <a:rPr lang="en-US" altLang="zh-CN" sz="1600" b="1" i="1" smtClean="0">
                        <a:latin typeface="Cambria Math" panose="02040503050406030204" pitchFamily="18" charset="0"/>
                      </a:rPr>
                      <m:t>𝒙</m:t>
                    </m:r>
                  </m:oMath>
                </a14:m>
                <a:r>
                  <a:rPr lang="zh-CN" altLang="en-US" sz="1600" b="1"/>
                  <a:t>转换为固定长度段</a:t>
                </a:r>
                <a14:m>
                  <m:oMath xmlns:m="http://schemas.openxmlformats.org/officeDocument/2006/math">
                    <m:sSup>
                      <m:sSupPr>
                        <m:ctrlPr>
                          <a:rPr lang="en-US" altLang="zh-CN" sz="1600" b="1" i="1" smtClean="0">
                            <a:latin typeface="Cambria Math" panose="02040503050406030204" pitchFamily="18" charset="0"/>
                          </a:rPr>
                        </m:ctrlPr>
                      </m:sSupPr>
                      <m:e>
                        <m:r>
                          <a:rPr lang="en-US" altLang="zh-CN" sz="1600" b="1" i="1" smtClean="0">
                            <a:latin typeface="Cambria Math" panose="02040503050406030204" pitchFamily="18" charset="0"/>
                          </a:rPr>
                          <m:t>𝒙</m:t>
                        </m:r>
                      </m:e>
                      <m:sup>
                        <m:r>
                          <a:rPr lang="en-US" altLang="zh-CN" sz="1600" b="1" i="1" smtClean="0">
                            <a:latin typeface="Cambria Math" panose="02040503050406030204" pitchFamily="18" charset="0"/>
                          </a:rPr>
                          <m:t>𝟎</m:t>
                        </m:r>
                      </m:sup>
                    </m:sSup>
                  </m:oMath>
                </a14:m>
                <a:r>
                  <a:rPr lang="zh-CN" altLang="en-US" sz="1600" b="1"/>
                  <a:t>；</a:t>
                </a:r>
                <a:endParaRPr lang="en-US" altLang="zh-CN" sz="1600" b="1"/>
              </a:p>
              <a:p>
                <a:pPr>
                  <a:lnSpc>
                    <a:spcPct val="150000"/>
                  </a:lnSpc>
                </a:pPr>
                <a:r>
                  <a:rPr lang="zh-CN" altLang="en-US" sz="1600" b="1"/>
                  <a:t>解码器：从固定长度表示</a:t>
                </a:r>
                <a14:m>
                  <m:oMath xmlns:m="http://schemas.openxmlformats.org/officeDocument/2006/math">
                    <m:sSup>
                      <m:sSupPr>
                        <m:ctrlPr>
                          <a:rPr lang="en-US" altLang="zh-CN" sz="1600" b="1" i="1" smtClean="0">
                            <a:latin typeface="Cambria Math" panose="02040503050406030204" pitchFamily="18" charset="0"/>
                          </a:rPr>
                        </m:ctrlPr>
                      </m:sSupPr>
                      <m:e>
                        <m:r>
                          <a:rPr lang="en-US" altLang="zh-CN" sz="1600" b="1" i="1" smtClean="0">
                            <a:latin typeface="Cambria Math" panose="02040503050406030204" pitchFamily="18" charset="0"/>
                          </a:rPr>
                          <m:t>𝒙</m:t>
                        </m:r>
                      </m:e>
                      <m:sup>
                        <m:r>
                          <a:rPr lang="en-US" altLang="zh-CN" sz="1600" b="1" i="1" smtClean="0">
                            <a:latin typeface="Cambria Math" panose="02040503050406030204" pitchFamily="18" charset="0"/>
                          </a:rPr>
                          <m:t>𝟎</m:t>
                        </m:r>
                      </m:sup>
                    </m:sSup>
                  </m:oMath>
                </a14:m>
                <a:r>
                  <a:rPr lang="zh-CN" altLang="en-US" sz="1600" b="1"/>
                  <a:t>中重构可变长度段</a:t>
                </a:r>
                <a14:m>
                  <m:oMath xmlns:m="http://schemas.openxmlformats.org/officeDocument/2006/math">
                    <m:r>
                      <a:rPr lang="en-US" altLang="zh-CN" sz="1600" b="1" i="1" smtClean="0">
                        <a:latin typeface="Cambria Math" panose="02040503050406030204" pitchFamily="18" charset="0"/>
                      </a:rPr>
                      <m:t>𝒙</m:t>
                    </m:r>
                    <m:r>
                      <a:rPr lang="en-US" altLang="zh-CN" sz="1600" b="1" i="1" smtClean="0">
                        <a:latin typeface="Cambria Math" panose="02040503050406030204" pitchFamily="18" charset="0"/>
                      </a:rPr>
                      <m:t> </m:t>
                    </m:r>
                  </m:oMath>
                </a14:m>
                <a:r>
                  <a:rPr lang="zh-CN" altLang="en-US" sz="1600" b="1"/>
                  <a:t>。</a:t>
                </a:r>
              </a:p>
            </p:txBody>
          </p:sp>
        </mc:Choice>
        <mc:Fallback>
          <p:sp>
            <p:nvSpPr>
              <p:cNvPr id="24" name="文本框 23">
                <a:extLst>
                  <a:ext uri="{FF2B5EF4-FFF2-40B4-BE49-F238E27FC236}">
                    <a16:creationId xmlns:a16="http://schemas.microsoft.com/office/drawing/2014/main" id="{C2B0DBB2-0BA7-0FC6-7ED2-9C5E93764789}"/>
                  </a:ext>
                </a:extLst>
              </p:cNvPr>
              <p:cNvSpPr txBox="1">
                <a:spLocks noRot="1" noChangeAspect="1" noMove="1" noResize="1" noEditPoints="1" noAdjustHandles="1" noChangeArrowheads="1" noChangeShapeType="1" noTextEdit="1"/>
              </p:cNvSpPr>
              <p:nvPr/>
            </p:nvSpPr>
            <p:spPr>
              <a:xfrm>
                <a:off x="1509861" y="4552548"/>
                <a:ext cx="6103856" cy="806311"/>
              </a:xfrm>
              <a:prstGeom prst="rect">
                <a:avLst/>
              </a:prstGeom>
              <a:blipFill>
                <a:blip r:embed="rId6"/>
                <a:stretch>
                  <a:fillRect l="-599" b="-9091"/>
                </a:stretch>
              </a:blipFill>
            </p:spPr>
            <p:txBody>
              <a:bodyPr/>
              <a:lstStyle/>
              <a:p>
                <a:r>
                  <a:rPr lang="zh-CN" altLang="en-US">
                    <a:noFill/>
                  </a:rPr>
                  <a:t> </a:t>
                </a:r>
              </a:p>
            </p:txBody>
          </p:sp>
        </mc:Fallback>
      </mc:AlternateContent>
      <p:pic>
        <p:nvPicPr>
          <p:cNvPr id="29" name="图片 28">
            <a:extLst>
              <a:ext uri="{FF2B5EF4-FFF2-40B4-BE49-F238E27FC236}">
                <a16:creationId xmlns:a16="http://schemas.microsoft.com/office/drawing/2014/main" id="{3717BBCA-D08A-4F31-AC7D-A9CA6B655FAE}"/>
              </a:ext>
            </a:extLst>
          </p:cNvPr>
          <p:cNvPicPr>
            <a:picLocks noChangeAspect="1"/>
          </p:cNvPicPr>
          <p:nvPr/>
        </p:nvPicPr>
        <p:blipFill>
          <a:blip r:embed="rId7"/>
          <a:stretch>
            <a:fillRect/>
          </a:stretch>
        </p:blipFill>
        <p:spPr>
          <a:xfrm>
            <a:off x="1688970" y="5933985"/>
            <a:ext cx="8422606" cy="741427"/>
          </a:xfrm>
          <a:prstGeom prst="rect">
            <a:avLst/>
          </a:prstGeom>
        </p:spPr>
      </p:pic>
      <p:sp>
        <p:nvSpPr>
          <p:cNvPr id="30" name="文本框 29">
            <a:extLst>
              <a:ext uri="{FF2B5EF4-FFF2-40B4-BE49-F238E27FC236}">
                <a16:creationId xmlns:a16="http://schemas.microsoft.com/office/drawing/2014/main" id="{CAB4BA6C-AEC4-969E-B1AD-D222DD062018}"/>
              </a:ext>
            </a:extLst>
          </p:cNvPr>
          <p:cNvSpPr txBox="1"/>
          <p:nvPr/>
        </p:nvSpPr>
        <p:spPr>
          <a:xfrm>
            <a:off x="1497439" y="5464332"/>
            <a:ext cx="4753953" cy="369332"/>
          </a:xfrm>
          <a:prstGeom prst="rect">
            <a:avLst/>
          </a:prstGeom>
          <a:noFill/>
        </p:spPr>
        <p:txBody>
          <a:bodyPr wrap="square">
            <a:spAutoFit/>
          </a:bodyPr>
          <a:lstStyle/>
          <a:p>
            <a:r>
              <a:rPr lang="zh-CN" altLang="en-US" sz="1600" b="1">
                <a:solidFill>
                  <a:srgbClr val="FF0000"/>
                </a:solidFill>
              </a:rPr>
              <a:t>生成模块的</a:t>
            </a:r>
            <a:r>
              <a:rPr lang="zh-CN" altLang="en-US" b="1">
                <a:solidFill>
                  <a:srgbClr val="FF0000"/>
                </a:solidFill>
              </a:rPr>
              <a:t>整体</a:t>
            </a:r>
            <a:r>
              <a:rPr lang="zh-CN" altLang="en-US" sz="1600" b="1">
                <a:solidFill>
                  <a:srgbClr val="FF0000"/>
                </a:solidFill>
              </a:rPr>
              <a:t>损失函数：</a:t>
            </a:r>
            <a:endParaRPr lang="zh-CN" altLang="en-US" sz="1600"/>
          </a:p>
        </p:txBody>
      </p:sp>
      <p:sp>
        <p:nvSpPr>
          <p:cNvPr id="32" name="文本框 31">
            <a:extLst>
              <a:ext uri="{FF2B5EF4-FFF2-40B4-BE49-F238E27FC236}">
                <a16:creationId xmlns:a16="http://schemas.microsoft.com/office/drawing/2014/main" id="{48E8168E-9FA1-2E28-3FC0-896663602170}"/>
              </a:ext>
            </a:extLst>
          </p:cNvPr>
          <p:cNvSpPr txBox="1"/>
          <p:nvPr/>
        </p:nvSpPr>
        <p:spPr>
          <a:xfrm>
            <a:off x="6914658" y="5648998"/>
            <a:ext cx="1852270" cy="307777"/>
          </a:xfrm>
          <a:prstGeom prst="rect">
            <a:avLst/>
          </a:prstGeom>
          <a:noFill/>
          <a:ln>
            <a:solidFill>
              <a:srgbClr val="FF0000"/>
            </a:solidFill>
          </a:ln>
        </p:spPr>
        <p:txBody>
          <a:bodyPr wrap="square">
            <a:spAutoFit/>
          </a:bodyPr>
          <a:lstStyle/>
          <a:p>
            <a:pPr algn="ctr"/>
            <a:r>
              <a:rPr lang="zh-CN" altLang="en-US" sz="1400" b="1">
                <a:solidFill>
                  <a:srgbClr val="FF0000"/>
                </a:solidFill>
              </a:rPr>
              <a:t>扩散模型部分的损失</a:t>
            </a:r>
            <a:endParaRPr lang="zh-CN" altLang="en-US" sz="1400"/>
          </a:p>
        </p:txBody>
      </p:sp>
      <p:sp>
        <p:nvSpPr>
          <p:cNvPr id="33" name="文本框 32">
            <a:extLst>
              <a:ext uri="{FF2B5EF4-FFF2-40B4-BE49-F238E27FC236}">
                <a16:creationId xmlns:a16="http://schemas.microsoft.com/office/drawing/2014/main" id="{AD5562BF-AE9F-6C16-ECB3-EB5F4A4423CE}"/>
              </a:ext>
            </a:extLst>
          </p:cNvPr>
          <p:cNvSpPr txBox="1"/>
          <p:nvPr/>
        </p:nvSpPr>
        <p:spPr>
          <a:xfrm>
            <a:off x="3288949" y="6510740"/>
            <a:ext cx="1369096" cy="307777"/>
          </a:xfrm>
          <a:prstGeom prst="rect">
            <a:avLst/>
          </a:prstGeom>
          <a:noFill/>
          <a:ln>
            <a:solidFill>
              <a:srgbClr val="FF0000"/>
            </a:solidFill>
          </a:ln>
        </p:spPr>
        <p:txBody>
          <a:bodyPr wrap="square">
            <a:spAutoFit/>
          </a:bodyPr>
          <a:lstStyle/>
          <a:p>
            <a:pPr algn="ctr"/>
            <a:r>
              <a:rPr lang="en-US" altLang="zh-CN" sz="1400" b="1">
                <a:solidFill>
                  <a:srgbClr val="FF0000"/>
                </a:solidFill>
              </a:rPr>
              <a:t>AE</a:t>
            </a:r>
            <a:r>
              <a:rPr lang="zh-CN" altLang="en-US" sz="1400" b="1">
                <a:solidFill>
                  <a:srgbClr val="FF0000"/>
                </a:solidFill>
              </a:rPr>
              <a:t>部分的损失</a:t>
            </a:r>
            <a:endParaRPr lang="zh-CN" altLang="en-US" sz="1400"/>
          </a:p>
        </p:txBody>
      </p:sp>
      <mc:AlternateContent xmlns:mc="http://schemas.openxmlformats.org/markup-compatibility/2006">
        <mc:Choice xmlns:a14="http://schemas.microsoft.com/office/drawing/2010/main" Requires="a14">
          <p:sp>
            <p:nvSpPr>
              <p:cNvPr id="34" name="文本框 33">
                <a:extLst>
                  <a:ext uri="{FF2B5EF4-FFF2-40B4-BE49-F238E27FC236}">
                    <a16:creationId xmlns:a16="http://schemas.microsoft.com/office/drawing/2014/main" id="{63787D91-430C-51C1-3734-B16F92463DA0}"/>
                  </a:ext>
                </a:extLst>
              </p:cNvPr>
              <p:cNvSpPr txBox="1"/>
              <p:nvPr/>
            </p:nvSpPr>
            <p:spPr>
              <a:xfrm>
                <a:off x="6819112" y="4617770"/>
                <a:ext cx="3088459" cy="369332"/>
              </a:xfrm>
              <a:prstGeom prst="rect">
                <a:avLst/>
              </a:prstGeom>
              <a:noFill/>
              <a:ln>
                <a:solidFill>
                  <a:srgbClr val="FF0000"/>
                </a:solidFill>
              </a:ln>
            </p:spPr>
            <p:txBody>
              <a:bodyPr wrap="square" rtlCol="0">
                <a:spAutoFit/>
              </a:bodyPr>
              <a:lstStyle/>
              <a:p>
                <a:r>
                  <a:rPr lang="zh-CN" altLang="en-US" b="1">
                    <a:solidFill>
                      <a:srgbClr val="FF0000"/>
                    </a:solidFill>
                  </a:rPr>
                  <a:t>最终输出：</a:t>
                </a:r>
                <a:r>
                  <a:rPr lang="en-US" altLang="zh-CN"/>
                  <a:t>{</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𝑥</m:t>
                            </m:r>
                          </m:e>
                        </m:acc>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𝑥</m:t>
                            </m:r>
                          </m:e>
                        </m:acc>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𝑥</m:t>
                            </m:r>
                          </m:e>
                        </m:acc>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𝑥</m:t>
                            </m:r>
                          </m:e>
                        </m:acc>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oMath>
                </a14:m>
                <a:endParaRPr lang="zh-CN" altLang="en-US"/>
              </a:p>
            </p:txBody>
          </p:sp>
        </mc:Choice>
        <mc:Fallback>
          <p:sp>
            <p:nvSpPr>
              <p:cNvPr id="34" name="文本框 33">
                <a:extLst>
                  <a:ext uri="{FF2B5EF4-FFF2-40B4-BE49-F238E27FC236}">
                    <a16:creationId xmlns:a16="http://schemas.microsoft.com/office/drawing/2014/main" id="{63787D91-430C-51C1-3734-B16F92463DA0}"/>
                  </a:ext>
                </a:extLst>
              </p:cNvPr>
              <p:cNvSpPr txBox="1">
                <a:spLocks noRot="1" noChangeAspect="1" noMove="1" noResize="1" noEditPoints="1" noAdjustHandles="1" noChangeArrowheads="1" noChangeShapeType="1" noTextEdit="1"/>
              </p:cNvSpPr>
              <p:nvPr/>
            </p:nvSpPr>
            <p:spPr>
              <a:xfrm>
                <a:off x="6819112" y="4617770"/>
                <a:ext cx="3088459" cy="369332"/>
              </a:xfrm>
              <a:prstGeom prst="rect">
                <a:avLst/>
              </a:prstGeom>
              <a:blipFill>
                <a:blip r:embed="rId8"/>
                <a:stretch>
                  <a:fillRect l="-1575" t="-8065" b="-24194"/>
                </a:stretch>
              </a:blipFill>
              <a:ln>
                <a:solidFill>
                  <a:srgbClr val="FF0000"/>
                </a:solidFill>
              </a:ln>
            </p:spPr>
            <p:txBody>
              <a:bodyPr/>
              <a:lstStyle/>
              <a:p>
                <a:r>
                  <a:rPr lang="zh-CN" altLang="en-US">
                    <a:noFill/>
                  </a:rPr>
                  <a:t> </a:t>
                </a:r>
              </a:p>
            </p:txBody>
          </p:sp>
        </mc:Fallback>
      </mc:AlternateContent>
    </p:spTree>
    <p:extLst>
      <p:ext uri="{BB962C8B-B14F-4D97-AF65-F5344CB8AC3E}">
        <p14:creationId xmlns:p14="http://schemas.microsoft.com/office/powerpoint/2010/main" val="1332836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48AF4EA-91A9-5BFD-4F27-31312100A918}"/>
              </a:ext>
            </a:extLst>
          </p:cNvPr>
          <p:cNvPicPr>
            <a:picLocks noChangeAspect="1"/>
          </p:cNvPicPr>
          <p:nvPr/>
        </p:nvPicPr>
        <p:blipFill rotWithShape="1">
          <a:blip r:embed="rId2"/>
          <a:srcRect t="37727"/>
          <a:stretch/>
        </p:blipFill>
        <p:spPr>
          <a:xfrm>
            <a:off x="0" y="0"/>
            <a:ext cx="4559628" cy="2884602"/>
          </a:xfrm>
          <a:prstGeom prst="rect">
            <a:avLst/>
          </a:prstGeom>
          <a:ln>
            <a:solidFill>
              <a:schemeClr val="tx1"/>
            </a:solidFill>
          </a:ln>
        </p:spPr>
      </p:pic>
      <p:pic>
        <p:nvPicPr>
          <p:cNvPr id="5" name="图片 4">
            <a:extLst>
              <a:ext uri="{FF2B5EF4-FFF2-40B4-BE49-F238E27FC236}">
                <a16:creationId xmlns:a16="http://schemas.microsoft.com/office/drawing/2014/main" id="{3F06B0EA-B525-0D13-18F8-0B39ED1539B1}"/>
              </a:ext>
            </a:extLst>
          </p:cNvPr>
          <p:cNvPicPr>
            <a:picLocks noChangeAspect="1"/>
          </p:cNvPicPr>
          <p:nvPr/>
        </p:nvPicPr>
        <p:blipFill>
          <a:blip r:embed="rId3"/>
          <a:stretch>
            <a:fillRect/>
          </a:stretch>
        </p:blipFill>
        <p:spPr>
          <a:xfrm>
            <a:off x="585401" y="3730331"/>
            <a:ext cx="4840812" cy="486135"/>
          </a:xfrm>
          <a:prstGeom prst="rect">
            <a:avLst/>
          </a:prstGeom>
        </p:spPr>
      </p:pic>
      <p:pic>
        <p:nvPicPr>
          <p:cNvPr id="7" name="图片 6">
            <a:extLst>
              <a:ext uri="{FF2B5EF4-FFF2-40B4-BE49-F238E27FC236}">
                <a16:creationId xmlns:a16="http://schemas.microsoft.com/office/drawing/2014/main" id="{C22080FE-53FD-215C-7A52-3F260FCD6896}"/>
              </a:ext>
            </a:extLst>
          </p:cNvPr>
          <p:cNvPicPr>
            <a:picLocks noChangeAspect="1"/>
          </p:cNvPicPr>
          <p:nvPr/>
        </p:nvPicPr>
        <p:blipFill>
          <a:blip r:embed="rId4"/>
          <a:stretch>
            <a:fillRect/>
          </a:stretch>
        </p:blipFill>
        <p:spPr>
          <a:xfrm>
            <a:off x="1814073" y="4747287"/>
            <a:ext cx="8590621" cy="486136"/>
          </a:xfrm>
          <a:prstGeom prst="rect">
            <a:avLst/>
          </a:prstGeom>
        </p:spPr>
      </p:pic>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70104763-FA1A-BC03-0A77-AB77B741B348}"/>
                  </a:ext>
                </a:extLst>
              </p:cNvPr>
              <p:cNvSpPr txBox="1"/>
              <p:nvPr/>
            </p:nvSpPr>
            <p:spPr>
              <a:xfrm>
                <a:off x="5537291" y="61778"/>
                <a:ext cx="4993260" cy="461665"/>
              </a:xfrm>
              <a:prstGeom prst="rect">
                <a:avLst/>
              </a:prstGeom>
              <a:noFill/>
            </p:spPr>
            <p:txBody>
              <a:bodyPr wrap="square">
                <a:spAutoFit/>
              </a:bodyPr>
              <a:lstStyle/>
              <a:p>
                <a:r>
                  <a:rPr lang="zh-CN" altLang="en-US" sz="2400" b="1">
                    <a:solidFill>
                      <a:srgbClr val="FF0000"/>
                    </a:solidFill>
                  </a:rPr>
                  <a:t>模式演化模块：</a:t>
                </a:r>
                <a:r>
                  <a:rPr lang="zh-CN" altLang="en-US" sz="1600" b="1">
                    <a:solidFill>
                      <a:schemeClr val="tx1"/>
                    </a:solidFill>
                  </a:rPr>
                  <a:t>（对应整体框架图中的</a:t>
                </a:r>
                <a14:m>
                  <m:oMath xmlns:m="http://schemas.openxmlformats.org/officeDocument/2006/math">
                    <m:r>
                      <a:rPr lang="zh-CN" altLang="en-US" sz="1600" b="1" i="1" smtClean="0">
                        <a:solidFill>
                          <a:schemeClr val="tx1"/>
                        </a:solidFill>
                        <a:latin typeface="Cambria Math" panose="02040503050406030204" pitchFamily="18" charset="0"/>
                      </a:rPr>
                      <m:t>𝝓</m:t>
                    </m:r>
                  </m:oMath>
                </a14:m>
                <a:r>
                  <a:rPr lang="zh-CN" altLang="en-US" sz="1600" b="1">
                    <a:solidFill>
                      <a:schemeClr val="tx1"/>
                    </a:solidFill>
                  </a:rPr>
                  <a:t>部分）</a:t>
                </a:r>
                <a:endParaRPr lang="zh-CN" altLang="en-US" sz="2400"/>
              </a:p>
            </p:txBody>
          </p:sp>
        </mc:Choice>
        <mc:Fallback>
          <p:sp>
            <p:nvSpPr>
              <p:cNvPr id="8" name="文本框 7">
                <a:extLst>
                  <a:ext uri="{FF2B5EF4-FFF2-40B4-BE49-F238E27FC236}">
                    <a16:creationId xmlns:a16="http://schemas.microsoft.com/office/drawing/2014/main" id="{70104763-FA1A-BC03-0A77-AB77B741B348}"/>
                  </a:ext>
                </a:extLst>
              </p:cNvPr>
              <p:cNvSpPr txBox="1">
                <a:spLocks noRot="1" noChangeAspect="1" noMove="1" noResize="1" noEditPoints="1" noAdjustHandles="1" noChangeArrowheads="1" noChangeShapeType="1" noTextEdit="1"/>
              </p:cNvSpPr>
              <p:nvPr/>
            </p:nvSpPr>
            <p:spPr>
              <a:xfrm>
                <a:off x="5537291" y="61778"/>
                <a:ext cx="4993260" cy="461665"/>
              </a:xfrm>
              <a:prstGeom prst="rect">
                <a:avLst/>
              </a:prstGeom>
              <a:blipFill>
                <a:blip r:embed="rId5"/>
                <a:stretch>
                  <a:fillRect l="-1832" t="-9211" r="-4884" b="-30263"/>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1F72E067-90A9-6606-9B57-E72A217615B8}"/>
              </a:ext>
            </a:extLst>
          </p:cNvPr>
          <p:cNvPicPr>
            <a:picLocks noChangeAspect="1"/>
          </p:cNvPicPr>
          <p:nvPr/>
        </p:nvPicPr>
        <p:blipFill>
          <a:blip r:embed="rId6"/>
          <a:stretch>
            <a:fillRect/>
          </a:stretch>
        </p:blipFill>
        <p:spPr>
          <a:xfrm>
            <a:off x="4628560" y="597875"/>
            <a:ext cx="7461842" cy="1576242"/>
          </a:xfrm>
          <a:prstGeom prst="rect">
            <a:avLst/>
          </a:prstGeom>
        </p:spPr>
      </p:pic>
      <p:pic>
        <p:nvPicPr>
          <p:cNvPr id="12" name="图片 11">
            <a:extLst>
              <a:ext uri="{FF2B5EF4-FFF2-40B4-BE49-F238E27FC236}">
                <a16:creationId xmlns:a16="http://schemas.microsoft.com/office/drawing/2014/main" id="{18533569-8808-6BE4-B095-2480424C1A39}"/>
              </a:ext>
            </a:extLst>
          </p:cNvPr>
          <p:cNvPicPr>
            <a:picLocks noChangeAspect="1"/>
          </p:cNvPicPr>
          <p:nvPr/>
        </p:nvPicPr>
        <p:blipFill>
          <a:blip r:embed="rId7"/>
          <a:stretch>
            <a:fillRect/>
          </a:stretch>
        </p:blipFill>
        <p:spPr>
          <a:xfrm>
            <a:off x="4649697" y="2207852"/>
            <a:ext cx="5235394" cy="1272650"/>
          </a:xfrm>
          <a:prstGeom prst="rect">
            <a:avLst/>
          </a:prstGeom>
        </p:spPr>
      </p:pic>
      <p:sp>
        <p:nvSpPr>
          <p:cNvPr id="13" name="箭头: 下 12">
            <a:extLst>
              <a:ext uri="{FF2B5EF4-FFF2-40B4-BE49-F238E27FC236}">
                <a16:creationId xmlns:a16="http://schemas.microsoft.com/office/drawing/2014/main" id="{A0A761FB-D1E7-0087-4270-70C5FCAD1610}"/>
              </a:ext>
            </a:extLst>
          </p:cNvPr>
          <p:cNvSpPr/>
          <p:nvPr/>
        </p:nvSpPr>
        <p:spPr>
          <a:xfrm rot="3159927">
            <a:off x="5261244" y="3369123"/>
            <a:ext cx="329938" cy="48613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DCB66D35-D236-292F-E820-50EC6CA582F3}"/>
              </a:ext>
            </a:extLst>
          </p:cNvPr>
          <p:cNvSpPr txBox="1"/>
          <p:nvPr/>
        </p:nvSpPr>
        <p:spPr>
          <a:xfrm>
            <a:off x="585401" y="4421593"/>
            <a:ext cx="4753953" cy="369332"/>
          </a:xfrm>
          <a:prstGeom prst="rect">
            <a:avLst/>
          </a:prstGeom>
          <a:noFill/>
        </p:spPr>
        <p:txBody>
          <a:bodyPr wrap="square">
            <a:spAutoFit/>
          </a:bodyPr>
          <a:lstStyle/>
          <a:p>
            <a:r>
              <a:rPr lang="zh-CN" altLang="en-US" sz="1600" b="1">
                <a:solidFill>
                  <a:srgbClr val="FF0000"/>
                </a:solidFill>
              </a:rPr>
              <a:t>演化模块的</a:t>
            </a:r>
            <a:r>
              <a:rPr lang="zh-CN" altLang="en-US" b="1">
                <a:solidFill>
                  <a:srgbClr val="FF0000"/>
                </a:solidFill>
              </a:rPr>
              <a:t>整体</a:t>
            </a:r>
            <a:r>
              <a:rPr lang="zh-CN" altLang="en-US" sz="1600" b="1">
                <a:solidFill>
                  <a:srgbClr val="FF0000"/>
                </a:solidFill>
              </a:rPr>
              <a:t>损失函数：</a:t>
            </a:r>
            <a:endParaRPr lang="zh-CN" altLang="en-US" sz="1600"/>
          </a:p>
        </p:txBody>
      </p:sp>
      <p:sp>
        <p:nvSpPr>
          <p:cNvPr id="15" name="文本框 14">
            <a:extLst>
              <a:ext uri="{FF2B5EF4-FFF2-40B4-BE49-F238E27FC236}">
                <a16:creationId xmlns:a16="http://schemas.microsoft.com/office/drawing/2014/main" id="{47DC67CE-819F-24C3-8CBF-F53ACCE8DB92}"/>
              </a:ext>
            </a:extLst>
          </p:cNvPr>
          <p:cNvSpPr txBox="1"/>
          <p:nvPr/>
        </p:nvSpPr>
        <p:spPr>
          <a:xfrm>
            <a:off x="8112291" y="3480502"/>
            <a:ext cx="3978111" cy="369332"/>
          </a:xfrm>
          <a:prstGeom prst="rect">
            <a:avLst/>
          </a:prstGeom>
          <a:noFill/>
        </p:spPr>
        <p:txBody>
          <a:bodyPr wrap="square" rtlCol="0">
            <a:spAutoFit/>
          </a:bodyPr>
          <a:lstStyle/>
          <a:p>
            <a:r>
              <a:rPr lang="zh-CN" altLang="en-US" b="1"/>
              <a:t>利用马尔科夫链的方式设计训练网络</a:t>
            </a:r>
          </a:p>
        </p:txBody>
      </p:sp>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4A34448A-56AB-CA2F-57B8-17CF6309A3B7}"/>
                  </a:ext>
                </a:extLst>
              </p:cNvPr>
              <p:cNvSpPr txBox="1"/>
              <p:nvPr/>
            </p:nvSpPr>
            <p:spPr>
              <a:xfrm>
                <a:off x="585401" y="5559117"/>
                <a:ext cx="3563039" cy="384208"/>
              </a:xfrm>
              <a:prstGeom prst="rect">
                <a:avLst/>
              </a:prstGeom>
              <a:noFill/>
              <a:ln>
                <a:solidFill>
                  <a:srgbClr val="FF0000"/>
                </a:solidFill>
              </a:ln>
            </p:spPr>
            <p:txBody>
              <a:bodyPr wrap="square" rtlCol="0">
                <a:spAutoFit/>
              </a:bodyPr>
              <a:lstStyle/>
              <a:p>
                <a:r>
                  <a:rPr lang="zh-CN" altLang="en-US" b="1">
                    <a:solidFill>
                      <a:srgbClr val="FF0000"/>
                    </a:solidFill>
                  </a:rPr>
                  <a:t>最终输出：</a:t>
                </a:r>
                <a14:m>
                  <m:oMath xmlns:m="http://schemas.openxmlformats.org/officeDocument/2006/math">
                    <m:r>
                      <a:rPr lang="en-US" altLang="zh-CN" b="1" i="1" smtClean="0">
                        <a:solidFill>
                          <a:schemeClr val="tx1"/>
                        </a:solidFill>
                        <a:latin typeface="Cambria Math" panose="02040503050406030204" pitchFamily="18" charset="0"/>
                      </a:rPr>
                      <m:t>(</m:t>
                    </m:r>
                    <m:sSub>
                      <m:sSubPr>
                        <m:ctrlPr>
                          <a:rPr lang="en-US" altLang="zh-CN" b="1" i="1" smtClean="0">
                            <a:solidFill>
                              <a:schemeClr val="tx1"/>
                            </a:solidFill>
                            <a:latin typeface="Cambria Math" panose="02040503050406030204" pitchFamily="18" charset="0"/>
                          </a:rPr>
                        </m:ctrlPr>
                      </m:sSubPr>
                      <m:e>
                        <m:acc>
                          <m:accPr>
                            <m:chr m:val="̂"/>
                            <m:ctrlPr>
                              <a:rPr lang="en-US" altLang="zh-CN" b="1" i="1" smtClean="0">
                                <a:solidFill>
                                  <a:schemeClr val="tx1"/>
                                </a:solidFill>
                                <a:latin typeface="Cambria Math" panose="02040503050406030204" pitchFamily="18" charset="0"/>
                              </a:rPr>
                            </m:ctrlPr>
                          </m:accPr>
                          <m:e>
                            <m:r>
                              <a:rPr lang="en-US" altLang="zh-CN" b="1" i="1" smtClean="0">
                                <a:solidFill>
                                  <a:schemeClr val="tx1"/>
                                </a:solidFill>
                                <a:latin typeface="Cambria Math" panose="02040503050406030204" pitchFamily="18" charset="0"/>
                              </a:rPr>
                              <m:t>𝒑</m:t>
                            </m:r>
                          </m:e>
                        </m:acc>
                      </m:e>
                      <m:sub>
                        <m:r>
                          <a:rPr lang="en-US" altLang="zh-CN" b="1" i="1" smtClean="0">
                            <a:solidFill>
                              <a:schemeClr val="tx1"/>
                            </a:solidFill>
                            <a:latin typeface="Cambria Math" panose="02040503050406030204" pitchFamily="18" charset="0"/>
                          </a:rPr>
                          <m:t>𝒎</m:t>
                        </m:r>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𝟏</m:t>
                        </m:r>
                      </m:sub>
                    </m:sSub>
                    <m:r>
                      <a:rPr lang="en-US" altLang="zh-CN" b="1" i="1" smtClean="0">
                        <a:solidFill>
                          <a:schemeClr val="tx1"/>
                        </a:solidFill>
                        <a:latin typeface="Cambria Math" panose="02040503050406030204" pitchFamily="18" charset="0"/>
                      </a:rPr>
                      <m:t>,</m:t>
                    </m:r>
                    <m:sSub>
                      <m:sSubPr>
                        <m:ctrlPr>
                          <a:rPr lang="en-US" altLang="zh-CN" b="1" i="1" smtClean="0">
                            <a:solidFill>
                              <a:schemeClr val="tx1"/>
                            </a:solidFill>
                            <a:latin typeface="Cambria Math" panose="02040503050406030204" pitchFamily="18" charset="0"/>
                          </a:rPr>
                        </m:ctrlPr>
                      </m:sSubPr>
                      <m:e>
                        <m:acc>
                          <m:accPr>
                            <m:chr m:val="̂"/>
                            <m:ctrlPr>
                              <a:rPr lang="en-US" altLang="zh-CN" b="1" i="1" smtClean="0">
                                <a:solidFill>
                                  <a:schemeClr val="tx1"/>
                                </a:solidFill>
                                <a:latin typeface="Cambria Math" panose="02040503050406030204" pitchFamily="18" charset="0"/>
                              </a:rPr>
                            </m:ctrlPr>
                          </m:accPr>
                          <m:e>
                            <m:r>
                              <a:rPr lang="zh-CN" altLang="en-US" b="1" i="1" smtClean="0">
                                <a:solidFill>
                                  <a:schemeClr val="tx1"/>
                                </a:solidFill>
                                <a:latin typeface="Cambria Math" panose="02040503050406030204" pitchFamily="18" charset="0"/>
                              </a:rPr>
                              <m:t>𝜶</m:t>
                            </m:r>
                          </m:e>
                        </m:acc>
                      </m:e>
                      <m:sub>
                        <m:r>
                          <a:rPr lang="en-US" altLang="zh-CN" b="1" i="1" smtClean="0">
                            <a:solidFill>
                              <a:schemeClr val="tx1"/>
                            </a:solidFill>
                            <a:latin typeface="Cambria Math" panose="02040503050406030204" pitchFamily="18" charset="0"/>
                          </a:rPr>
                          <m:t>𝒎</m:t>
                        </m:r>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𝟏</m:t>
                        </m:r>
                      </m:sub>
                    </m:sSub>
                    <m:r>
                      <a:rPr lang="en-US" altLang="zh-CN" b="1" i="1" smtClean="0">
                        <a:solidFill>
                          <a:schemeClr val="tx1"/>
                        </a:solidFill>
                        <a:latin typeface="Cambria Math" panose="02040503050406030204" pitchFamily="18" charset="0"/>
                      </a:rPr>
                      <m:t>,</m:t>
                    </m:r>
                    <m:sSub>
                      <m:sSubPr>
                        <m:ctrlPr>
                          <a:rPr lang="en-US" altLang="zh-CN" b="1" i="1" smtClean="0">
                            <a:solidFill>
                              <a:schemeClr val="tx1"/>
                            </a:solidFill>
                            <a:latin typeface="Cambria Math" panose="02040503050406030204" pitchFamily="18" charset="0"/>
                          </a:rPr>
                        </m:ctrlPr>
                      </m:sSubPr>
                      <m:e>
                        <m:acc>
                          <m:accPr>
                            <m:chr m:val="̂"/>
                            <m:ctrlPr>
                              <a:rPr lang="en-US" altLang="zh-CN" b="1" i="1" smtClean="0">
                                <a:solidFill>
                                  <a:schemeClr val="tx1"/>
                                </a:solidFill>
                                <a:latin typeface="Cambria Math" panose="02040503050406030204" pitchFamily="18" charset="0"/>
                              </a:rPr>
                            </m:ctrlPr>
                          </m:accPr>
                          <m:e>
                            <m:r>
                              <a:rPr lang="zh-CN" altLang="en-US" b="1" i="1" smtClean="0">
                                <a:solidFill>
                                  <a:schemeClr val="tx1"/>
                                </a:solidFill>
                                <a:latin typeface="Cambria Math" panose="02040503050406030204" pitchFamily="18" charset="0"/>
                              </a:rPr>
                              <m:t>𝜷</m:t>
                            </m:r>
                          </m:e>
                        </m:acc>
                      </m:e>
                      <m:sub>
                        <m:r>
                          <a:rPr lang="en-US" altLang="zh-CN" b="1" i="1" smtClean="0">
                            <a:solidFill>
                              <a:schemeClr val="tx1"/>
                            </a:solidFill>
                            <a:latin typeface="Cambria Math" panose="02040503050406030204" pitchFamily="18" charset="0"/>
                          </a:rPr>
                          <m:t>𝒎</m:t>
                        </m:r>
                        <m:r>
                          <a:rPr lang="en-US" altLang="zh-CN" b="1" i="1" smtClean="0">
                            <a:solidFill>
                              <a:schemeClr val="tx1"/>
                            </a:solidFill>
                            <a:latin typeface="Cambria Math" panose="02040503050406030204" pitchFamily="18" charset="0"/>
                          </a:rPr>
                          <m:t>+</m:t>
                        </m:r>
                        <m:r>
                          <a:rPr lang="en-US" altLang="zh-CN" b="1" i="1" smtClean="0">
                            <a:solidFill>
                              <a:schemeClr val="tx1"/>
                            </a:solidFill>
                            <a:latin typeface="Cambria Math" panose="02040503050406030204" pitchFamily="18" charset="0"/>
                          </a:rPr>
                          <m:t>𝟏</m:t>
                        </m:r>
                      </m:sub>
                    </m:sSub>
                    <m:r>
                      <a:rPr lang="en-US" altLang="zh-CN" b="1" i="1" smtClean="0">
                        <a:solidFill>
                          <a:schemeClr val="tx1"/>
                        </a:solidFill>
                        <a:latin typeface="Cambria Math" panose="02040503050406030204" pitchFamily="18" charset="0"/>
                      </a:rPr>
                      <m:t>)</m:t>
                    </m:r>
                  </m:oMath>
                </a14:m>
                <a:endParaRPr lang="zh-CN" altLang="en-US"/>
              </a:p>
            </p:txBody>
          </p:sp>
        </mc:Choice>
        <mc:Fallback>
          <p:sp>
            <p:nvSpPr>
              <p:cNvPr id="16" name="文本框 15">
                <a:extLst>
                  <a:ext uri="{FF2B5EF4-FFF2-40B4-BE49-F238E27FC236}">
                    <a16:creationId xmlns:a16="http://schemas.microsoft.com/office/drawing/2014/main" id="{4A34448A-56AB-CA2F-57B8-17CF6309A3B7}"/>
                  </a:ext>
                </a:extLst>
              </p:cNvPr>
              <p:cNvSpPr txBox="1">
                <a:spLocks noRot="1" noChangeAspect="1" noMove="1" noResize="1" noEditPoints="1" noAdjustHandles="1" noChangeArrowheads="1" noChangeShapeType="1" noTextEdit="1"/>
              </p:cNvSpPr>
              <p:nvPr/>
            </p:nvSpPr>
            <p:spPr>
              <a:xfrm>
                <a:off x="585401" y="5559117"/>
                <a:ext cx="3563039" cy="384208"/>
              </a:xfrm>
              <a:prstGeom prst="rect">
                <a:avLst/>
              </a:prstGeom>
              <a:blipFill>
                <a:blip r:embed="rId8"/>
                <a:stretch>
                  <a:fillRect l="-1193" t="-3077" b="-23077"/>
                </a:stretch>
              </a:blipFill>
              <a:ln>
                <a:solidFill>
                  <a:srgbClr val="FF0000"/>
                </a:solidFill>
              </a:ln>
            </p:spPr>
            <p:txBody>
              <a:bodyPr/>
              <a:lstStyle/>
              <a:p>
                <a:r>
                  <a:rPr lang="zh-CN" altLang="en-US">
                    <a:noFill/>
                  </a:rPr>
                  <a:t> </a:t>
                </a:r>
              </a:p>
            </p:txBody>
          </p:sp>
        </mc:Fallback>
      </mc:AlternateContent>
    </p:spTree>
    <p:extLst>
      <p:ext uri="{BB962C8B-B14F-4D97-AF65-F5344CB8AC3E}">
        <p14:creationId xmlns:p14="http://schemas.microsoft.com/office/powerpoint/2010/main" val="8281289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545</Words>
  <Application>Microsoft Office PowerPoint</Application>
  <PresentationFormat>宽屏</PresentationFormat>
  <Paragraphs>46</Paragraphs>
  <Slides>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vt:i4>
      </vt:variant>
    </vt:vector>
  </HeadingPairs>
  <TitlesOfParts>
    <vt:vector size="10" baseType="lpstr">
      <vt:lpstr>等线</vt:lpstr>
      <vt:lpstr>等线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佳辉 宋</dc:creator>
  <cp:lastModifiedBy>佳辉 宋</cp:lastModifiedBy>
  <cp:revision>1</cp:revision>
  <dcterms:created xsi:type="dcterms:W3CDTF">2024-03-05T03:06:46Z</dcterms:created>
  <dcterms:modified xsi:type="dcterms:W3CDTF">2024-03-05T05:53:34Z</dcterms:modified>
</cp:coreProperties>
</file>