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1968B-DE22-A803-8C15-5DDA1032D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958A58-7A7F-9F7A-3005-2348B3CDE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4827B-3480-45C1-4DED-948FED8FC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8D7-1DE2-4DB3-B94D-C7A8C3CFAE81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E5E357-BB50-55C9-D143-399C90AD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262BA5-F06D-C968-E8FB-D09757D3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638A-3F32-4D16-AC43-9F2089819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15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45A0D-C935-12F5-E236-5D1DCBD2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84A174-0ABA-014C-5A57-CF0F199DE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BFEA1E-020B-FA44-C314-81C35F56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8D7-1DE2-4DB3-B94D-C7A8C3CFAE81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33891-4C8F-BE65-D644-A32CBC44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6FF9AE-B109-E529-954C-998C487F5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638A-3F32-4D16-AC43-9F2089819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83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BFBDCF-0101-9F8E-3B94-6C579DF4B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2C9CEB-9130-7404-5C3D-9ACB65655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215290-02CD-B273-8905-F0203572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8D7-1DE2-4DB3-B94D-C7A8C3CFAE81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9B50E3-0C5A-8003-CA1F-285350AA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5E811D-C1D5-4491-667F-4CD413E0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638A-3F32-4D16-AC43-9F2089819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96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983E7-420D-93E3-EEBF-E2DC1E45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F332F1-B6D0-1DB7-F556-8C9C938E3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4C0C38-144F-49EC-8CA7-83A3225B5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8D7-1DE2-4DB3-B94D-C7A8C3CFAE81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C6265A-34C6-9930-718E-2AEB4289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75EFD-28D2-E4C8-A552-AFE9011B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638A-3F32-4D16-AC43-9F2089819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67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DA966-802F-54BE-2ED8-482FBFB5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83A224-1337-E4C8-54D7-5D0149AE7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F27710-4D1D-BEC8-8A31-0119D25C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8D7-1DE2-4DB3-B94D-C7A8C3CFAE81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A1AAAD-A5E1-EB6F-5C1E-964CF66F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5B5399-3C00-4CBC-DAF2-2F461D27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638A-3F32-4D16-AC43-9F2089819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45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14EAB-3775-5CA4-A2E5-A9717535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8F7004-2B55-6C28-336C-4C7FD7450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62C44A-3A7C-56B7-5EDD-C9FC73B89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04A1D6-A929-6E63-7BAB-4A74CF9DF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8D7-1DE2-4DB3-B94D-C7A8C3CFAE81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ED2696-0202-438E-9B04-64EBDBFF4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B261B8-757B-1EF6-7D21-94980682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638A-3F32-4D16-AC43-9F2089819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51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E0B67-D4FE-36FC-2ADD-8BE3D079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864153-FDB8-01CB-DE36-FE1D441B3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984925-1E74-61A8-4047-971210E29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E994E7-3B74-FEB4-A01C-EFF79EB00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DFA2BE-4D33-654D-613B-9D91737DA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D2EE98-9AA8-4C6B-4335-F180673D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8D7-1DE2-4DB3-B94D-C7A8C3CFAE81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24C56F-0EAA-39FE-2F24-4601BDFD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5C3E32-11B9-7456-3999-9F70E5D42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638A-3F32-4D16-AC43-9F2089819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47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A86BF-13DB-2C33-4421-19D523BA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14B8F2-B3B3-B03B-F6B2-29BF2722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8D7-1DE2-4DB3-B94D-C7A8C3CFAE81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9B357C-5D20-6B56-8AE1-4E1B0BCB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44D29D-0500-690D-DFF9-2F7B0070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638A-3F32-4D16-AC43-9F2089819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88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3BB135-7457-1FAF-0B1D-500C6EAD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8D7-1DE2-4DB3-B94D-C7A8C3CFAE81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393857-46D5-57B3-0B34-E96525BD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5B225B-745D-4369-6732-289C5014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638A-3F32-4D16-AC43-9F2089819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85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AF92A-D7AB-CFC5-D746-BE2945963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6FEFCE-7250-9E26-96F0-BC4FDEE52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5538D8-BA46-05C2-DACA-7AD7369F1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3E9176-63D5-5F66-B327-63DDA6D36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8D7-1DE2-4DB3-B94D-C7A8C3CFAE81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A83353-8B97-6DD8-76CA-3854321D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137439-4264-A82E-E84E-665F02B7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638A-3F32-4D16-AC43-9F2089819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84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F2617-422E-FF51-FA08-D73D31CF7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DEED34-D48C-194E-304E-928A88A4A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3BFE20-2FE9-0368-E8F8-75D208503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CC432A-2AC0-6A0D-D505-5F2FF43F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8D7-1DE2-4DB3-B94D-C7A8C3CFAE81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538914-3689-45DD-E3ED-BAB7513C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0D0EB6-744C-9997-3F3D-301ED8C5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638A-3F32-4D16-AC43-9F2089819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77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97BA9F-6CC2-79F6-EF06-987EF4704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288883-AFD2-009A-46C1-9AD1A071E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B46C75-F3D1-16A4-AD4C-ED3116360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D38D7-1DE2-4DB3-B94D-C7A8C3CFAE81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1B6A25-4C7D-2A00-52A6-39C64F870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3B84C2-4B14-F394-E9DB-50D51AF76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638A-3F32-4D16-AC43-9F2089819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0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8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A2E38A6-49A6-DD3A-A777-3D55204A7A3F}"/>
              </a:ext>
            </a:extLst>
          </p:cNvPr>
          <p:cNvSpPr txBox="1"/>
          <p:nvPr/>
        </p:nvSpPr>
        <p:spPr>
          <a:xfrm>
            <a:off x="659876" y="1638540"/>
            <a:ext cx="2403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模型的输入准备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AC732F-EE00-6BB1-8B9E-0116A684D2D6}"/>
              </a:ext>
            </a:extLst>
          </p:cNvPr>
          <p:cNvSpPr txBox="1"/>
          <p:nvPr/>
        </p:nvSpPr>
        <p:spPr>
          <a:xfrm>
            <a:off x="1357462" y="2243580"/>
            <a:ext cx="181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Node Feature</a:t>
            </a:r>
            <a:r>
              <a:rPr lang="zh-CN" altLang="en-US" b="1"/>
              <a:t>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FC9DA9-5237-253A-23C0-D934399E15C6}"/>
              </a:ext>
            </a:extLst>
          </p:cNvPr>
          <p:cNvSpPr txBox="1"/>
          <p:nvPr/>
        </p:nvSpPr>
        <p:spPr>
          <a:xfrm>
            <a:off x="1357462" y="2701872"/>
            <a:ext cx="181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Edge Feature</a:t>
            </a:r>
            <a:r>
              <a:rPr lang="zh-CN" altLang="en-US" b="1"/>
              <a:t>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D2B849-88D1-2B8F-3539-6F85133B0C6E}"/>
              </a:ext>
            </a:extLst>
          </p:cNvPr>
          <p:cNvSpPr txBox="1"/>
          <p:nvPr/>
        </p:nvSpPr>
        <p:spPr>
          <a:xfrm>
            <a:off x="1357461" y="3160164"/>
            <a:ext cx="227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Linear Projection</a:t>
            </a:r>
            <a:r>
              <a:rPr lang="zh-CN" altLang="en-US" b="1"/>
              <a:t>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E488C2-1C0F-7830-F847-36A18FAF074D}"/>
              </a:ext>
            </a:extLst>
          </p:cNvPr>
          <p:cNvSpPr txBox="1"/>
          <p:nvPr/>
        </p:nvSpPr>
        <p:spPr>
          <a:xfrm>
            <a:off x="1357461" y="4008398"/>
            <a:ext cx="326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Node Positional Econdings</a:t>
            </a:r>
            <a:r>
              <a:rPr lang="zh-CN" altLang="en-US" b="1"/>
              <a:t>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EF162F-DAC8-4103-3022-69AF5640F9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47"/>
          <a:stretch/>
        </p:blipFill>
        <p:spPr>
          <a:xfrm>
            <a:off x="3142757" y="2276472"/>
            <a:ext cx="1476375" cy="3035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986EAF3-8CF6-66C2-3743-B41689D4C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756" y="2744209"/>
            <a:ext cx="1476375" cy="371475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86AF5CF-DFF5-D8E4-5CA4-B7DECB029D91}"/>
              </a:ext>
            </a:extLst>
          </p:cNvPr>
          <p:cNvCxnSpPr/>
          <p:nvPr/>
        </p:nvCxnSpPr>
        <p:spPr>
          <a:xfrm>
            <a:off x="1200834" y="2612912"/>
            <a:ext cx="38838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4508011-0CDF-3053-2BE8-8FDFD858D066}"/>
              </a:ext>
            </a:extLst>
          </p:cNvPr>
          <p:cNvCxnSpPr/>
          <p:nvPr/>
        </p:nvCxnSpPr>
        <p:spPr>
          <a:xfrm>
            <a:off x="1200833" y="3115684"/>
            <a:ext cx="38838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F1566CA6-0A62-6BDE-66E9-CAE2C7053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1633" y="3166034"/>
            <a:ext cx="4329728" cy="842360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1BB85B6-6E07-A856-30D3-9A8BB1F86C45}"/>
              </a:ext>
            </a:extLst>
          </p:cNvPr>
          <p:cNvCxnSpPr>
            <a:cxnSpLocks/>
          </p:cNvCxnSpPr>
          <p:nvPr/>
        </p:nvCxnSpPr>
        <p:spPr>
          <a:xfrm>
            <a:off x="1200833" y="4008394"/>
            <a:ext cx="6513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A00BDBF3-B636-335F-1D94-A21CD16D0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958" y="4058743"/>
            <a:ext cx="4052545" cy="42854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94AA114-D036-6474-7B10-EC5F4EAA334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20" t="20113"/>
          <a:stretch/>
        </p:blipFill>
        <p:spPr>
          <a:xfrm>
            <a:off x="4495500" y="4580717"/>
            <a:ext cx="2602883" cy="300306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29C3F491-AE56-F776-0BE8-DC3D5F21870E}"/>
              </a:ext>
            </a:extLst>
          </p:cNvPr>
          <p:cNvSpPr/>
          <p:nvPr/>
        </p:nvSpPr>
        <p:spPr>
          <a:xfrm>
            <a:off x="5486401" y="4127286"/>
            <a:ext cx="273376" cy="3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B6D4601-C2F3-F69F-AD55-50D359E196C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5623089" y="4496619"/>
            <a:ext cx="353505" cy="87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3F769C36-C1EF-DD8C-1C01-BF2E515A05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5945" y="5373279"/>
            <a:ext cx="4257675" cy="5619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B4C6F9D-C425-50B4-ACEC-C65D3AAA2517}"/>
                  </a:ext>
                </a:extLst>
              </p:cNvPr>
              <p:cNvSpPr txBox="1"/>
              <p:nvPr/>
            </p:nvSpPr>
            <p:spPr>
              <a:xfrm>
                <a:off x="3576828" y="5920716"/>
                <a:ext cx="50551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b="1"/>
                  <a:t>使用最小的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1600" b="1"/>
                  <a:t>个非平凡特征向量作为节点的位置编码</a:t>
                </a: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B4C6F9D-C425-50B4-ACEC-C65D3AAA2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828" y="5920716"/>
                <a:ext cx="5055123" cy="338554"/>
              </a:xfrm>
              <a:prstGeom prst="rect">
                <a:avLst/>
              </a:prstGeom>
              <a:blipFill>
                <a:blip r:embed="rId8"/>
                <a:stretch>
                  <a:fillRect l="-724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11655BA-7E48-B3C9-083E-DF180DD5D21F}"/>
                  </a:ext>
                </a:extLst>
              </p:cNvPr>
              <p:cNvSpPr txBox="1"/>
              <p:nvPr/>
            </p:nvSpPr>
            <p:spPr>
              <a:xfrm>
                <a:off x="6508030" y="2878858"/>
                <a:ext cx="1274974" cy="381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11655BA-7E48-B3C9-083E-DF180DD5D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030" y="2878858"/>
                <a:ext cx="1274974" cy="3816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41800B6-5368-E32E-B0F1-CFAB15BE71CA}"/>
                  </a:ext>
                </a:extLst>
              </p:cNvPr>
              <p:cNvSpPr txBox="1"/>
              <p:nvPr/>
            </p:nvSpPr>
            <p:spPr>
              <a:xfrm>
                <a:off x="5081675" y="2880382"/>
                <a:ext cx="1274974" cy="381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41800B6-5368-E32E-B0F1-CFAB15BE7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675" y="2880382"/>
                <a:ext cx="1274974" cy="3816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A6DF9CB-83EE-800E-FA17-2DB1B73FF45A}"/>
              </a:ext>
            </a:extLst>
          </p:cNvPr>
          <p:cNvCxnSpPr/>
          <p:nvPr/>
        </p:nvCxnSpPr>
        <p:spPr>
          <a:xfrm flipV="1">
            <a:off x="3880943" y="3160164"/>
            <a:ext cx="1435774" cy="1018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44018EA-32E6-8E00-0B80-C0033ACD39D7}"/>
              </a:ext>
            </a:extLst>
          </p:cNvPr>
          <p:cNvCxnSpPr/>
          <p:nvPr/>
        </p:nvCxnSpPr>
        <p:spPr>
          <a:xfrm flipV="1">
            <a:off x="6104389" y="3160164"/>
            <a:ext cx="651487" cy="1018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7106347-EE87-5D8A-B0E0-408AA4F531F5}"/>
                  </a:ext>
                </a:extLst>
              </p:cNvPr>
              <p:cNvSpPr txBox="1"/>
              <p:nvPr/>
            </p:nvSpPr>
            <p:spPr>
              <a:xfrm>
                <a:off x="5780743" y="5074533"/>
                <a:ext cx="1274974" cy="381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7106347-EE87-5D8A-B0E0-408AA4F53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743" y="5074533"/>
                <a:ext cx="1274974" cy="3816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AEA4F82-C7E6-1A4E-2EF7-8E24DB03F63B}"/>
                  </a:ext>
                </a:extLst>
              </p:cNvPr>
              <p:cNvSpPr txBox="1"/>
              <p:nvPr/>
            </p:nvSpPr>
            <p:spPr>
              <a:xfrm>
                <a:off x="3463370" y="5074533"/>
                <a:ext cx="1274974" cy="381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AEA4F82-C7E6-1A4E-2EF7-8E24DB03F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70" y="5074533"/>
                <a:ext cx="1274974" cy="3816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5014CAF-CA11-CB99-3D19-0CAA9BB099A3}"/>
              </a:ext>
            </a:extLst>
          </p:cNvPr>
          <p:cNvCxnSpPr>
            <a:cxnSpLocks/>
          </p:cNvCxnSpPr>
          <p:nvPr/>
        </p:nvCxnSpPr>
        <p:spPr>
          <a:xfrm flipH="1">
            <a:off x="4309748" y="4441654"/>
            <a:ext cx="234218" cy="6569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0BA8DE92-62F0-5A32-EE3E-D462E673DE82}"/>
                  </a:ext>
                </a:extLst>
              </p:cNvPr>
              <p:cNvSpPr txBox="1"/>
              <p:nvPr/>
            </p:nvSpPr>
            <p:spPr>
              <a:xfrm>
                <a:off x="8036796" y="4082193"/>
                <a:ext cx="1274974" cy="381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0BA8DE92-62F0-5A32-EE3E-D462E673D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796" y="4082193"/>
                <a:ext cx="1274974" cy="3816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7A972B7A-749B-5260-C71D-276766A9214C}"/>
              </a:ext>
            </a:extLst>
          </p:cNvPr>
          <p:cNvSpPr txBox="1"/>
          <p:nvPr/>
        </p:nvSpPr>
        <p:spPr>
          <a:xfrm>
            <a:off x="584463" y="280411"/>
            <a:ext cx="2403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创新点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5BCC253-73DD-92A9-50E7-BD6CF357C72E}"/>
              </a:ext>
            </a:extLst>
          </p:cNvPr>
          <p:cNvSpPr txBox="1"/>
          <p:nvPr/>
        </p:nvSpPr>
        <p:spPr>
          <a:xfrm>
            <a:off x="942680" y="687616"/>
            <a:ext cx="8455843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FFC000"/>
                </a:solidFill>
              </a:rPr>
              <a:t>      Graph Transformer</a:t>
            </a:r>
            <a:r>
              <a:rPr lang="zh-CN" altLang="en-US" b="1">
                <a:solidFill>
                  <a:srgbClr val="FFC000"/>
                </a:solidFill>
              </a:rPr>
              <a:t>将</a:t>
            </a:r>
            <a:r>
              <a:rPr lang="en-US" altLang="zh-CN" b="1">
                <a:solidFill>
                  <a:srgbClr val="FFC000"/>
                </a:solidFill>
              </a:rPr>
              <a:t>Transformer</a:t>
            </a:r>
            <a:r>
              <a:rPr lang="zh-CN" altLang="en-US" b="1">
                <a:solidFill>
                  <a:srgbClr val="FFC000"/>
                </a:solidFill>
              </a:rPr>
              <a:t>框架有效应用到了</a:t>
            </a:r>
            <a:r>
              <a:rPr lang="en-US" altLang="zh-CN" b="1">
                <a:solidFill>
                  <a:srgbClr val="FFC000"/>
                </a:solidFill>
              </a:rPr>
              <a:t>graph</a:t>
            </a:r>
            <a:r>
              <a:rPr lang="zh-CN" altLang="en-US" b="1">
                <a:solidFill>
                  <a:srgbClr val="FFC000"/>
                </a:solidFill>
              </a:rPr>
              <a:t>图之中，保留了图的拓扑结构。这是一种通用且有效的框架。</a:t>
            </a:r>
          </a:p>
        </p:txBody>
      </p:sp>
    </p:spTree>
    <p:extLst>
      <p:ext uri="{BB962C8B-B14F-4D97-AF65-F5344CB8AC3E}">
        <p14:creationId xmlns:p14="http://schemas.microsoft.com/office/powerpoint/2010/main" val="79709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59C8103-5911-32F8-F148-059818784159}"/>
              </a:ext>
            </a:extLst>
          </p:cNvPr>
          <p:cNvSpPr txBox="1"/>
          <p:nvPr/>
        </p:nvSpPr>
        <p:spPr>
          <a:xfrm>
            <a:off x="1030638" y="430832"/>
            <a:ext cx="3978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Graph Transformer Layer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358EF0-A00C-F8B7-7122-84D4A61CC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819" y="2777063"/>
            <a:ext cx="5705475" cy="3905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9CB8995-DAE4-5094-57D3-43181EF17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677" y="1116935"/>
            <a:ext cx="3801313" cy="14729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A3832F1-2AC2-CC2C-255E-8F97222A2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0677" y="3803646"/>
            <a:ext cx="3707045" cy="184119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CB34963-471F-9A49-80C8-15B91596E90B}"/>
              </a:ext>
            </a:extLst>
          </p:cNvPr>
          <p:cNvSpPr txBox="1"/>
          <p:nvPr/>
        </p:nvSpPr>
        <p:spPr>
          <a:xfrm>
            <a:off x="1225484" y="3354770"/>
            <a:ext cx="2274413" cy="47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FFN Layer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6059CF2-AEE9-4AAD-A864-B00E531E7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2819" y="5610954"/>
            <a:ext cx="3333750" cy="5143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2B60EC5-4F6E-FB83-8CC1-2390D7788ABB}"/>
                  </a:ext>
                </a:extLst>
              </p:cNvPr>
              <p:cNvSpPr txBox="1"/>
              <p:nvPr/>
            </p:nvSpPr>
            <p:spPr>
              <a:xfrm>
                <a:off x="3879178" y="848998"/>
                <a:ext cx="1274974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2B60EC5-4F6E-FB83-8CC1-2390D7788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178" y="848998"/>
                <a:ext cx="1274974" cy="3742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EE76D92-5E80-74CF-6F14-01A40C3E28CA}"/>
                  </a:ext>
                </a:extLst>
              </p:cNvPr>
              <p:cNvSpPr txBox="1"/>
              <p:nvPr/>
            </p:nvSpPr>
            <p:spPr>
              <a:xfrm>
                <a:off x="4933847" y="836256"/>
                <a:ext cx="1274974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EE76D92-5E80-74CF-6F14-01A40C3E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847" y="836256"/>
                <a:ext cx="1274974" cy="3742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EAF40ED-006E-4968-8FF5-5076A9509877}"/>
                  </a:ext>
                </a:extLst>
              </p:cNvPr>
              <p:cNvSpPr txBox="1"/>
              <p:nvPr/>
            </p:nvSpPr>
            <p:spPr>
              <a:xfrm>
                <a:off x="1087716" y="948200"/>
                <a:ext cx="1274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EAF40ED-006E-4968-8FF5-5076A9509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716" y="948200"/>
                <a:ext cx="12749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2FAA3B3-8299-1BA5-D78A-CDB2F8EDC731}"/>
              </a:ext>
            </a:extLst>
          </p:cNvPr>
          <p:cNvCxnSpPr>
            <a:endCxn id="16" idx="2"/>
          </p:cNvCxnSpPr>
          <p:nvPr/>
        </p:nvCxnSpPr>
        <p:spPr>
          <a:xfrm flipH="1" flipV="1">
            <a:off x="1725203" y="1317532"/>
            <a:ext cx="485474" cy="1794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30D4274-1031-78C9-4B3B-9CB369E46908}"/>
                  </a:ext>
                </a:extLst>
              </p:cNvPr>
              <p:cNvSpPr txBox="1"/>
              <p:nvPr/>
            </p:nvSpPr>
            <p:spPr>
              <a:xfrm>
                <a:off x="1011710" y="1755052"/>
                <a:ext cx="1274974" cy="381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30D4274-1031-78C9-4B3B-9CB369E46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710" y="1755052"/>
                <a:ext cx="1274974" cy="3816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F965E8-6DC6-C684-1014-9D4F6CEA2530}"/>
              </a:ext>
            </a:extLst>
          </p:cNvPr>
          <p:cNvCxnSpPr>
            <a:cxnSpLocks/>
          </p:cNvCxnSpPr>
          <p:nvPr/>
        </p:nvCxnSpPr>
        <p:spPr>
          <a:xfrm flipH="1" flipV="1">
            <a:off x="1800677" y="2020479"/>
            <a:ext cx="486007" cy="164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2D36EC26-B8F1-6339-1556-201C48C68D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43768" y="0"/>
            <a:ext cx="4286250" cy="67627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7AC050E-6FED-9D97-4373-AF45A70BFD2B}"/>
                  </a:ext>
                </a:extLst>
              </p:cNvPr>
              <p:cNvSpPr txBox="1"/>
              <p:nvPr/>
            </p:nvSpPr>
            <p:spPr>
              <a:xfrm>
                <a:off x="8411919" y="6010081"/>
                <a:ext cx="1274974" cy="381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7AC050E-6FED-9D97-4373-AF45A70BF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919" y="6010081"/>
                <a:ext cx="1274974" cy="3816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F0C88FD-575E-79A8-EF3B-56FE5FC3C3C4}"/>
                  </a:ext>
                </a:extLst>
              </p:cNvPr>
              <p:cNvSpPr txBox="1"/>
              <p:nvPr/>
            </p:nvSpPr>
            <p:spPr>
              <a:xfrm>
                <a:off x="10285272" y="6010080"/>
                <a:ext cx="1274974" cy="381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F0C88FD-575E-79A8-EF3B-56FE5FC3C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5272" y="6010080"/>
                <a:ext cx="1274974" cy="3816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>
            <a:extLst>
              <a:ext uri="{FF2B5EF4-FFF2-40B4-BE49-F238E27FC236}">
                <a16:creationId xmlns:a16="http://schemas.microsoft.com/office/drawing/2014/main" id="{4BDE4977-1C16-F846-9141-028362BB72ED}"/>
              </a:ext>
            </a:extLst>
          </p:cNvPr>
          <p:cNvSpPr/>
          <p:nvPr/>
        </p:nvSpPr>
        <p:spPr>
          <a:xfrm>
            <a:off x="8663233" y="1706502"/>
            <a:ext cx="1467091" cy="883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F10A90C-2686-5F69-66E2-C985F073959F}"/>
              </a:ext>
            </a:extLst>
          </p:cNvPr>
          <p:cNvCxnSpPr>
            <a:cxnSpLocks/>
          </p:cNvCxnSpPr>
          <p:nvPr/>
        </p:nvCxnSpPr>
        <p:spPr>
          <a:xfrm flipH="1">
            <a:off x="5542961" y="2262433"/>
            <a:ext cx="31202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7200BB4-9153-4B9F-FEA1-C6A947EEE29E}"/>
                  </a:ext>
                </a:extLst>
              </p:cNvPr>
              <p:cNvSpPr txBox="1"/>
              <p:nvPr/>
            </p:nvSpPr>
            <p:spPr>
              <a:xfrm>
                <a:off x="5008749" y="3946303"/>
                <a:ext cx="1274974" cy="381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7200BB4-9153-4B9F-FEA1-C6A947EEE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749" y="3946303"/>
                <a:ext cx="1274974" cy="3816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08BC203-FF5C-1AC8-3B39-2423A64915D8}"/>
                  </a:ext>
                </a:extLst>
              </p:cNvPr>
              <p:cNvSpPr txBox="1"/>
              <p:nvPr/>
            </p:nvSpPr>
            <p:spPr>
              <a:xfrm>
                <a:off x="5128222" y="4580185"/>
                <a:ext cx="1274974" cy="381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08BC203-FF5C-1AC8-3B39-2423A6491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222" y="4580185"/>
                <a:ext cx="1274974" cy="3816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6770DE0-E152-64B5-E019-F0B220CC67B7}"/>
                  </a:ext>
                </a:extLst>
              </p:cNvPr>
              <p:cNvSpPr txBox="1"/>
              <p:nvPr/>
            </p:nvSpPr>
            <p:spPr>
              <a:xfrm>
                <a:off x="5280235" y="5198494"/>
                <a:ext cx="1274974" cy="381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6770DE0-E152-64B5-E019-F0B220CC6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235" y="5198494"/>
                <a:ext cx="1274974" cy="3816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图片 40">
            <a:extLst>
              <a:ext uri="{FF2B5EF4-FFF2-40B4-BE49-F238E27FC236}">
                <a16:creationId xmlns:a16="http://schemas.microsoft.com/office/drawing/2014/main" id="{1C63D722-6341-01C6-7504-8098E0EF0C7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29368" y="6179679"/>
            <a:ext cx="18288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6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3606FBA-A2FF-42DB-BC04-6897CF6312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62"/>
          <a:stretch/>
        </p:blipFill>
        <p:spPr>
          <a:xfrm>
            <a:off x="6843860" y="0"/>
            <a:ext cx="5348140" cy="68661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264A447-38A8-F5A4-2552-BDF654BCB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194" y="6237477"/>
            <a:ext cx="1828800" cy="6286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39F3A2C-41CA-2DBD-9B32-C193352E5AA1}"/>
                  </a:ext>
                </a:extLst>
              </p:cNvPr>
              <p:cNvSpPr txBox="1"/>
              <p:nvPr/>
            </p:nvSpPr>
            <p:spPr>
              <a:xfrm>
                <a:off x="7540713" y="5886785"/>
                <a:ext cx="1274974" cy="381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39F3A2C-41CA-2DBD-9B32-C193352E5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713" y="5886785"/>
                <a:ext cx="1274974" cy="3816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5B4D962-F8C1-199D-FFB8-EABAC4E40CA5}"/>
                  </a:ext>
                </a:extLst>
              </p:cNvPr>
              <p:cNvSpPr txBox="1"/>
              <p:nvPr/>
            </p:nvSpPr>
            <p:spPr>
              <a:xfrm>
                <a:off x="9386401" y="5886786"/>
                <a:ext cx="1274974" cy="381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5B4D962-F8C1-199D-FFB8-EABAC4E40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401" y="5886786"/>
                <a:ext cx="1274974" cy="3816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1A3CFC4-452A-4E2F-A223-35D0E9748537}"/>
                  </a:ext>
                </a:extLst>
              </p:cNvPr>
              <p:cNvSpPr txBox="1"/>
              <p:nvPr/>
            </p:nvSpPr>
            <p:spPr>
              <a:xfrm>
                <a:off x="10594602" y="5855834"/>
                <a:ext cx="1274974" cy="381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1A3CFC4-452A-4E2F-A223-35D0E9748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4602" y="5855834"/>
                <a:ext cx="1274974" cy="3816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90D2DBD3-B374-2782-9108-51059C25B0EE}"/>
              </a:ext>
            </a:extLst>
          </p:cNvPr>
          <p:cNvSpPr txBox="1"/>
          <p:nvPr/>
        </p:nvSpPr>
        <p:spPr>
          <a:xfrm>
            <a:off x="90047" y="50946"/>
            <a:ext cx="6558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en-US" altLang="zh-CN"/>
              <a:t>Graph Transformer Layer with edge features </a:t>
            </a:r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0722304-D29F-B7EC-1048-348C6F3E3E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2071" y="748350"/>
            <a:ext cx="3771900" cy="6667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60A0B35-55F6-EF3F-8F2F-30ABFAFF6F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743" y="1323150"/>
            <a:ext cx="2581275" cy="46672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CA93D4B-47C9-5836-F39C-BF389F2F01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2071" y="1789875"/>
            <a:ext cx="3629025" cy="147637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AA01A7F-16E5-7198-EAC6-99701295BF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6584" y="3211476"/>
            <a:ext cx="5867399" cy="448541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112444AC-5CEE-5312-7DC1-54CB4935B1F0}"/>
              </a:ext>
            </a:extLst>
          </p:cNvPr>
          <p:cNvSpPr txBox="1"/>
          <p:nvPr/>
        </p:nvSpPr>
        <p:spPr>
          <a:xfrm>
            <a:off x="156329" y="3780377"/>
            <a:ext cx="2274413" cy="47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FFN Layer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E99AB0CE-119D-2389-4681-C0FEE6FF1A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6584" y="4258900"/>
            <a:ext cx="3027391" cy="164647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7096CCA-1120-8326-CD45-546D172814D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370" t="7949"/>
          <a:stretch/>
        </p:blipFill>
        <p:spPr>
          <a:xfrm>
            <a:off x="316584" y="6011932"/>
            <a:ext cx="2807223" cy="38578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62271FA4-6EAB-68E5-A879-B430553921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43828" y="4394414"/>
            <a:ext cx="3114675" cy="1571625"/>
          </a:xfrm>
          <a:prstGeom prst="rect">
            <a:avLst/>
          </a:prstGeom>
        </p:spPr>
      </p:pic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E458F8A-690A-A2E0-AA9C-6C3E5E167BF2}"/>
              </a:ext>
            </a:extLst>
          </p:cNvPr>
          <p:cNvCxnSpPr>
            <a:cxnSpLocks/>
          </p:cNvCxnSpPr>
          <p:nvPr/>
        </p:nvCxnSpPr>
        <p:spPr>
          <a:xfrm>
            <a:off x="3343975" y="3780377"/>
            <a:ext cx="0" cy="3077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0721164-AC1F-C942-CE24-EE2B1519924B}"/>
              </a:ext>
            </a:extLst>
          </p:cNvPr>
          <p:cNvCxnSpPr/>
          <p:nvPr/>
        </p:nvCxnSpPr>
        <p:spPr>
          <a:xfrm>
            <a:off x="156329" y="3780377"/>
            <a:ext cx="65586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A9626265-DEFC-36A2-79AD-380DC8A5F6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47916" y="6011932"/>
            <a:ext cx="2895600" cy="381000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163BF741-7603-C318-5E63-57DA04187F8D}"/>
              </a:ext>
            </a:extLst>
          </p:cNvPr>
          <p:cNvSpPr/>
          <p:nvPr/>
        </p:nvSpPr>
        <p:spPr>
          <a:xfrm>
            <a:off x="4009165" y="890903"/>
            <a:ext cx="814805" cy="381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AD552A7-8775-1589-0748-A05E5AC971DD}"/>
              </a:ext>
            </a:extLst>
          </p:cNvPr>
          <p:cNvCxnSpPr/>
          <p:nvPr/>
        </p:nvCxnSpPr>
        <p:spPr>
          <a:xfrm flipV="1">
            <a:off x="4823970" y="748350"/>
            <a:ext cx="549308" cy="213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4701D2EA-BFC6-0BCE-83D8-37D10BDA7026}"/>
                  </a:ext>
                </a:extLst>
              </p:cNvPr>
              <p:cNvSpPr txBox="1"/>
              <p:nvPr/>
            </p:nvSpPr>
            <p:spPr>
              <a:xfrm>
                <a:off x="5168542" y="542426"/>
                <a:ext cx="1274974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4701D2EA-BFC6-0BCE-83D8-37D10BDA7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542" y="542426"/>
                <a:ext cx="1274974" cy="37427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7C34909-7D69-F9F1-FDF8-FF956A990BC2}"/>
                  </a:ext>
                </a:extLst>
              </p:cNvPr>
              <p:cNvSpPr txBox="1"/>
              <p:nvPr/>
            </p:nvSpPr>
            <p:spPr>
              <a:xfrm>
                <a:off x="84646" y="1738662"/>
                <a:ext cx="1274974" cy="381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7C34909-7D69-F9F1-FDF8-FF956A990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46" y="1738662"/>
                <a:ext cx="1274974" cy="3816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614F9EE-E23A-F72A-0706-3FBC5F3D1B52}"/>
              </a:ext>
            </a:extLst>
          </p:cNvPr>
          <p:cNvCxnSpPr>
            <a:cxnSpLocks/>
          </p:cNvCxnSpPr>
          <p:nvPr/>
        </p:nvCxnSpPr>
        <p:spPr>
          <a:xfrm flipH="1" flipV="1">
            <a:off x="829559" y="2017336"/>
            <a:ext cx="265184" cy="1541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854281C6-8CDB-ED64-9CD8-8AD09FE73044}"/>
                  </a:ext>
                </a:extLst>
              </p:cNvPr>
              <p:cNvSpPr txBox="1"/>
              <p:nvPr/>
            </p:nvSpPr>
            <p:spPr>
              <a:xfrm>
                <a:off x="156329" y="590430"/>
                <a:ext cx="1274974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854281C6-8CDB-ED64-9CD8-8AD09FE73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29" y="590430"/>
                <a:ext cx="1274974" cy="37427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532A163-B4F5-C5C2-D0E0-422762924DE9}"/>
              </a:ext>
            </a:extLst>
          </p:cNvPr>
          <p:cNvCxnSpPr>
            <a:cxnSpLocks/>
            <a:stCxn id="16" idx="1"/>
            <a:endCxn id="45" idx="2"/>
          </p:cNvCxnSpPr>
          <p:nvPr/>
        </p:nvCxnSpPr>
        <p:spPr>
          <a:xfrm flipH="1" flipV="1">
            <a:off x="793816" y="964700"/>
            <a:ext cx="258255" cy="1170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7F309B8-4E0F-B84E-147E-CEBF16B60D82}"/>
              </a:ext>
            </a:extLst>
          </p:cNvPr>
          <p:cNvCxnSpPr>
            <a:stCxn id="18" idx="1"/>
          </p:cNvCxnSpPr>
          <p:nvPr/>
        </p:nvCxnSpPr>
        <p:spPr>
          <a:xfrm flipH="1" flipV="1">
            <a:off x="722133" y="1023212"/>
            <a:ext cx="372610" cy="5333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D7D01EA-3EDB-4392-0DD6-80A38E3739F9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722133" y="2120305"/>
            <a:ext cx="372610" cy="6974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91B9BC58-F2E6-C74E-7FE2-F372D51CFE98}"/>
                  </a:ext>
                </a:extLst>
              </p:cNvPr>
              <p:cNvSpPr txBox="1"/>
              <p:nvPr/>
            </p:nvSpPr>
            <p:spPr>
              <a:xfrm>
                <a:off x="2247214" y="5727670"/>
                <a:ext cx="1274974" cy="381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91B9BC58-F2E6-C74E-7FE2-F372D51CF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214" y="5727670"/>
                <a:ext cx="1274974" cy="38164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A7C8A38-6222-2A68-F4B0-647667DC3ADB}"/>
                  </a:ext>
                </a:extLst>
              </p:cNvPr>
              <p:cNvSpPr txBox="1"/>
              <p:nvPr/>
            </p:nvSpPr>
            <p:spPr>
              <a:xfrm>
                <a:off x="5893282" y="5727670"/>
                <a:ext cx="1274974" cy="381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A7C8A38-6222-2A68-F4B0-647667DC3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282" y="5727670"/>
                <a:ext cx="1274974" cy="38164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id="{6775D078-51C5-6DF7-82DB-7AA7A28C792D}"/>
              </a:ext>
            </a:extLst>
          </p:cNvPr>
          <p:cNvSpPr/>
          <p:nvPr/>
        </p:nvSpPr>
        <p:spPr>
          <a:xfrm>
            <a:off x="8097625" y="3542504"/>
            <a:ext cx="317370" cy="3816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8CD4192D-C6EC-D7C5-444A-71BAC6E67C05}"/>
              </a:ext>
            </a:extLst>
          </p:cNvPr>
          <p:cNvCxnSpPr>
            <a:stCxn id="56" idx="1"/>
          </p:cNvCxnSpPr>
          <p:nvPr/>
        </p:nvCxnSpPr>
        <p:spPr>
          <a:xfrm flipH="1" flipV="1">
            <a:off x="4600280" y="1415100"/>
            <a:ext cx="3497345" cy="23182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977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193</Words>
  <Application>Microsoft Office PowerPoint</Application>
  <PresentationFormat>宽屏</PresentationFormat>
  <Paragraphs>34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佳辉 宋</dc:creator>
  <cp:lastModifiedBy>佳辉 宋</cp:lastModifiedBy>
  <cp:revision>1</cp:revision>
  <dcterms:created xsi:type="dcterms:W3CDTF">2024-03-07T02:09:20Z</dcterms:created>
  <dcterms:modified xsi:type="dcterms:W3CDTF">2024-03-07T04:05:32Z</dcterms:modified>
</cp:coreProperties>
</file>