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18917-D32F-4679-8121-9EE021DD9CB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E720-1C75-4740-BFC1-ABBFFC2EF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1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E720-1C75-4740-BFC1-ABBFFC2EF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7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230C-3587-636B-408D-99E1284C4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6688C-ACD8-9A4A-87D3-00DC7C86A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ED0FF-7A28-71A3-41D2-642FD33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EC134-A09F-BBE2-0D37-CA40F4CB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193A4-6B8C-CAD0-B1E7-C0D69C07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C71B-F45E-13C8-1D54-DDC8B77A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8FF90-307A-6810-20E0-1A0B67BC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AFA59-BB34-CE06-6DA1-7DB9A5F1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EC87A-2DAB-D502-C294-A57C5486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0477A-B461-70F6-278D-A594053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8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A506A-E0D1-58CA-3C7B-7F24E3782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CE06B-B245-85A3-83AC-8C3138385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6065F-7879-6EC6-7038-74B0E5EF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1D08E-2993-BD31-405F-F02B2E18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8AFF1-11A5-A991-FD87-EED1F9A5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92A30-5A91-A801-B315-462C0A51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C4236-2567-F991-CAF3-77F077E5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DB482-5905-1E05-18C8-4420FC8B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4DA6F-4A4E-0A92-F964-C9AD2B98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65111-1F7D-01A1-A890-5FDBBD50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BDDEE-3CA4-77F8-6760-2ECB8D99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30738-3948-5ED5-0DE2-53DCD3A8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664CA-658A-CCBC-BD56-15D1BCEF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74123-1BF6-0CDE-4250-65D8CEFA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A781F-8FCB-F82D-76C9-BB67B035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9F3EE-DABD-A645-C621-26F5669C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51E86-CBDB-455B-9703-B9AA5382B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0AD391-675C-643B-0205-F35C25A7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0D42B-10DA-C487-2981-9270C633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473FB-792E-05F2-D0BD-6BFCC059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E3D0C-7D34-8C3C-24B0-7D8C3524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5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56B7-1F46-DCB9-092E-568230E7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22200-CF46-8B07-5663-08E0E0C5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EB9F9-6885-6DF2-8896-718C7711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E5024-CDF1-B7A9-1CED-0EAAB517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738C6B-041F-EC18-79EC-C70E28509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B57972-B7A4-55AF-7DB8-8EE2E5BF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05C9BE-9335-14AA-7733-B5C52887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D2910E-6953-856C-5861-E9D44590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44C77-B009-B096-8D27-D02E36EE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1857D-23C2-AABA-7ABB-C3D9DF3A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86E2CA-922C-19DC-3E56-6EF18065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1E6C7-E88E-8A79-8E27-E6316AD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5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25AF6-B18D-DE9D-2A6D-8709FBE2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5A4F4-5C1F-F8B0-B567-A116FAE4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CF6A5-24B3-9CEA-9B5E-C8CAD0F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1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B725-76D9-B683-78DA-E8B4CA73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08E3B-9EFF-AB6F-2CAE-C1D940B2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ECB47-E9FD-F3BF-43BF-F5F02964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E4BD0-45E6-9A9C-657A-09F1AE53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7BC27-80DC-3273-B57B-D580F911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A8126-4B18-FFD6-327F-050E136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2F6D-714B-52D7-8225-92F8E527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623938-BAED-E19A-EF50-BFC060F1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C05D4-E826-06FC-7265-55E4724A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9FE18-52F4-4EC3-CC83-154F9AC3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9EE9F-CF76-4795-720D-5AD5A71B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9E0A6-C2F1-2DEF-FC4E-508E7657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9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207EDE-0714-EECC-DF24-A5D55B66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5DF78-3572-54C7-59AC-B217398F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7C9C5-4023-1345-07FD-FD43A30AA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94CE-238D-4839-B486-097A6A7732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0C65B-81CE-9056-4CA1-84541706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28079-BFF3-595D-6C0D-F6A660C2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6564-9BBF-4CA6-B73C-9AF2F818D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AEA64-B7BE-DF1E-E119-F67BA9E1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28" y="307401"/>
            <a:ext cx="5315019" cy="2935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65757C-79EA-2150-F3D2-7CD55F9EAF53}"/>
                  </a:ext>
                </a:extLst>
              </p:cNvPr>
              <p:cNvSpPr txBox="1"/>
              <p:nvPr/>
            </p:nvSpPr>
            <p:spPr>
              <a:xfrm>
                <a:off x="157303" y="766179"/>
                <a:ext cx="5211325" cy="116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/>
                  <a:t>       传统的</a:t>
                </a:r>
                <a:r>
                  <a:rPr lang="en-US" altLang="zh-CN" sz="1600" b="1"/>
                  <a:t>GNN</a:t>
                </a:r>
                <a:r>
                  <a:rPr lang="zh-CN" altLang="en-US" sz="1600" b="1"/>
                  <a:t>模型忽略了不同时刻</a:t>
                </a:r>
                <a:r>
                  <a:rPr lang="en-US" altLang="zh-CN" sz="1600" b="1"/>
                  <a:t>(</a:t>
                </a:r>
                <a:r>
                  <a:rPr lang="zh-CN" altLang="en-US" sz="1600" b="1"/>
                  <a:t>时间戳</a:t>
                </a:r>
                <a:r>
                  <a:rPr lang="en-US" altLang="zh-CN" sz="1600" b="1"/>
                  <a:t>)</a:t>
                </a:r>
                <a:r>
                  <a:rPr lang="zh-CN" altLang="en-US" sz="1600" b="1"/>
                  <a:t>下不同节点</a:t>
                </a:r>
                <a:r>
                  <a:rPr lang="en-US" altLang="zh-CN" sz="1600" b="1"/>
                  <a:t>(Sensors)</a:t>
                </a:r>
                <a:r>
                  <a:rPr lang="zh-CN" altLang="en-US" sz="1600" b="1"/>
                  <a:t>之间的相关性，因而无法对全面的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𝑺𝑻</m:t>
                    </m:r>
                  </m:oMath>
                </a14:m>
                <a:r>
                  <a:rPr lang="zh-CN" altLang="en-US" sz="1600" b="1"/>
                  <a:t>依赖性进行有效建模。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65757C-79EA-2150-F3D2-7CD55F9E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03" y="766179"/>
                <a:ext cx="5211325" cy="1162819"/>
              </a:xfrm>
              <a:prstGeom prst="rect">
                <a:avLst/>
              </a:prstGeom>
              <a:blipFill>
                <a:blip r:embed="rId3"/>
                <a:stretch>
                  <a:fillRect l="-702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850C6B0-19B9-31B3-A960-98FA801CF514}"/>
              </a:ext>
            </a:extLst>
          </p:cNvPr>
          <p:cNvSpPr txBox="1"/>
          <p:nvPr/>
        </p:nvSpPr>
        <p:spPr>
          <a:xfrm>
            <a:off x="10579953" y="1621221"/>
            <a:ext cx="176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捕获空间依赖关系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965573-B566-2BE9-A308-FA43D8BBC069}"/>
              </a:ext>
            </a:extLst>
          </p:cNvPr>
          <p:cNvSpPr txBox="1"/>
          <p:nvPr/>
        </p:nvSpPr>
        <p:spPr>
          <a:xfrm>
            <a:off x="10579953" y="2432020"/>
            <a:ext cx="176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捕获时间依赖关系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2933BA-7098-9B93-042F-3468927CE70D}"/>
              </a:ext>
            </a:extLst>
          </p:cNvPr>
          <p:cNvCxnSpPr/>
          <p:nvPr/>
        </p:nvCxnSpPr>
        <p:spPr>
          <a:xfrm flipV="1">
            <a:off x="10407192" y="1928998"/>
            <a:ext cx="565608" cy="210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E05CF9-77D4-8A90-CBA5-AD764F7ABAE3}"/>
              </a:ext>
            </a:extLst>
          </p:cNvPr>
          <p:cNvCxnSpPr/>
          <p:nvPr/>
        </p:nvCxnSpPr>
        <p:spPr>
          <a:xfrm flipV="1">
            <a:off x="10407192" y="2814241"/>
            <a:ext cx="565608" cy="210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914546D-7AF3-A114-0297-BED6A700120F}"/>
              </a:ext>
            </a:extLst>
          </p:cNvPr>
          <p:cNvSpPr txBox="1"/>
          <p:nvPr/>
        </p:nvSpPr>
        <p:spPr>
          <a:xfrm>
            <a:off x="157303" y="336735"/>
            <a:ext cx="176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研究背景：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D71A5C-8F02-7CE6-21F9-44E9B107B756}"/>
              </a:ext>
            </a:extLst>
          </p:cNvPr>
          <p:cNvSpPr txBox="1"/>
          <p:nvPr/>
        </p:nvSpPr>
        <p:spPr>
          <a:xfrm>
            <a:off x="520789" y="3588665"/>
            <a:ext cx="9695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该方法由“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FC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图构造”和“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FC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图卷积”两个关键组件组成，共同捕获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MTS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数据中全面的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依赖关系。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2F3C38-C50C-414A-037D-461E803E8368}"/>
              </a:ext>
            </a:extLst>
          </p:cNvPr>
          <p:cNvSpPr txBox="1"/>
          <p:nvPr/>
        </p:nvSpPr>
        <p:spPr>
          <a:xfrm>
            <a:off x="157303" y="2139885"/>
            <a:ext cx="176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本文创新点：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E612FD-49A8-DD01-C626-0E469E6A5A90}"/>
              </a:ext>
            </a:extLst>
          </p:cNvPr>
          <p:cNvSpPr txBox="1"/>
          <p:nvPr/>
        </p:nvSpPr>
        <p:spPr>
          <a:xfrm>
            <a:off x="98922" y="2539995"/>
            <a:ext cx="5315019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/>
            </a:lvl1pPr>
          </a:lstStyle>
          <a:p>
            <a:r>
              <a:rPr lang="zh-CN" altLang="en-US">
                <a:solidFill>
                  <a:srgbClr val="FFC000"/>
                </a:solidFill>
              </a:rPr>
              <a:t>       巧妙构造了一个全连接的图结构，然后利用滑动窗口、消息传递机制和平均池化进行有效关联。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5EA1CD-0214-C57C-4D7F-A65735ED9D3B}"/>
              </a:ext>
            </a:extLst>
          </p:cNvPr>
          <p:cNvCxnSpPr/>
          <p:nvPr/>
        </p:nvCxnSpPr>
        <p:spPr>
          <a:xfrm flipH="1" flipV="1">
            <a:off x="4033520" y="1621221"/>
            <a:ext cx="1635760" cy="518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5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79C624-439E-70A7-1B50-0A3CE3D7FA3A}"/>
              </a:ext>
            </a:extLst>
          </p:cNvPr>
          <p:cNvSpPr txBox="1"/>
          <p:nvPr/>
        </p:nvSpPr>
        <p:spPr>
          <a:xfrm>
            <a:off x="379430" y="1099648"/>
            <a:ext cx="6094428" cy="1162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/>
            </a:lvl1pPr>
          </a:lstStyle>
          <a:p>
            <a:r>
              <a:rPr lang="zh-CN" altLang="en-US"/>
              <a:t>       给定一个</a:t>
            </a:r>
            <a:r>
              <a:rPr lang="en-US" altLang="zh-CN"/>
              <a:t>MTS</a:t>
            </a:r>
            <a:r>
              <a:rPr lang="zh-CN" altLang="en-US"/>
              <a:t>样本，我们首先将每个传感器的信号分割成多个补丁，每个补丁对应一个时间戳。然后，编码器对每个补丁进行处理，以学习传感器级特征。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F04A2-A723-06F4-E947-3D26F722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76" y="534039"/>
            <a:ext cx="3686470" cy="5540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BADC9A-33E8-45C0-6635-02941B04C1E9}"/>
              </a:ext>
            </a:extLst>
          </p:cNvPr>
          <p:cNvSpPr/>
          <p:nvPr/>
        </p:nvSpPr>
        <p:spPr>
          <a:xfrm>
            <a:off x="7918514" y="1483576"/>
            <a:ext cx="3431357" cy="1080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AE5F73A-02CD-C2DC-53FB-139B11BB3093}"/>
              </a:ext>
            </a:extLst>
          </p:cNvPr>
          <p:cNvCxnSpPr>
            <a:stCxn id="3" idx="3"/>
          </p:cNvCxnSpPr>
          <p:nvPr/>
        </p:nvCxnSpPr>
        <p:spPr>
          <a:xfrm>
            <a:off x="6473858" y="1681058"/>
            <a:ext cx="1444656" cy="34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AACA73-1C70-9DE4-905E-86FD6FC7EC01}"/>
              </a:ext>
            </a:extLst>
          </p:cNvPr>
          <p:cNvSpPr txBox="1"/>
          <p:nvPr/>
        </p:nvSpPr>
        <p:spPr>
          <a:xfrm>
            <a:off x="123823" y="351097"/>
            <a:ext cx="165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输入信号：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AFC816-63DA-6254-4C2E-E2BBB2BE2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770" b="4477"/>
          <a:stretch/>
        </p:blipFill>
        <p:spPr>
          <a:xfrm>
            <a:off x="1287493" y="365586"/>
            <a:ext cx="1287300" cy="354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D463B7-5AE3-0BD3-A645-363276AB1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085" y="425154"/>
            <a:ext cx="1419225" cy="295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3AF3A3-E35F-6E55-33BA-2BB7CE66D229}"/>
                  </a:ext>
                </a:extLst>
              </p:cNvPr>
              <p:cNvSpPr txBox="1"/>
              <p:nvPr/>
            </p:nvSpPr>
            <p:spPr>
              <a:xfrm>
                <a:off x="4560412" y="427741"/>
                <a:ext cx="3358102" cy="36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/>
                  <a:t>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/>
                  <a:t>个传感器的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1600" b="1"/>
                  <a:t>个时间步中获取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sz="1600" b="1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3AF3A3-E35F-6E55-33BA-2BB7CE66D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2" y="427741"/>
                <a:ext cx="3358102" cy="361830"/>
              </a:xfrm>
              <a:prstGeom prst="rect">
                <a:avLst/>
              </a:prstGeom>
              <a:blipFill>
                <a:blip r:embed="rId6"/>
                <a:stretch>
                  <a:fillRect l="-907" t="-3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A7FB039-92B6-70E6-C9A4-F02F06BFE5E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167922" y="608656"/>
            <a:ext cx="392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D55227-88FA-658B-7929-82A1C67FD1E7}"/>
                  </a:ext>
                </a:extLst>
              </p:cNvPr>
              <p:cNvSpPr txBox="1"/>
              <p:nvPr/>
            </p:nvSpPr>
            <p:spPr>
              <a:xfrm>
                <a:off x="4043213" y="62802"/>
                <a:ext cx="783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D55227-88FA-658B-7929-82A1C67FD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13" y="62802"/>
                <a:ext cx="78331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3D20AA5-0503-0BD2-6A04-18E3C75E406B}"/>
              </a:ext>
            </a:extLst>
          </p:cNvPr>
          <p:cNvSpPr/>
          <p:nvPr/>
        </p:nvSpPr>
        <p:spPr>
          <a:xfrm>
            <a:off x="8346351" y="608656"/>
            <a:ext cx="2558155" cy="7895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5F09CB4-9163-EBC0-D9A8-5A4FCF1BA025}"/>
              </a:ext>
            </a:extLst>
          </p:cNvPr>
          <p:cNvCxnSpPr>
            <a:cxnSpLocks/>
          </p:cNvCxnSpPr>
          <p:nvPr/>
        </p:nvCxnSpPr>
        <p:spPr>
          <a:xfrm flipH="1" flipV="1">
            <a:off x="7376374" y="789571"/>
            <a:ext cx="969977" cy="16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4BD23BD-B099-175E-A294-CA7860C98A8B}"/>
                  </a:ext>
                </a:extLst>
              </p:cNvPr>
              <p:cNvSpPr txBox="1"/>
              <p:nvPr/>
            </p:nvSpPr>
            <p:spPr>
              <a:xfrm>
                <a:off x="285162" y="2314076"/>
                <a:ext cx="6094428" cy="526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/>
                </a:lvl1pPr>
              </a:lstStyle>
              <a:p>
                <a:r>
                  <a:rPr lang="zh-CN" altLang="en-US" sz="1600" b="1"/>
                  <a:t>假设每个补丁大小为</a:t>
                </a:r>
                <a14:m>
                  <m:oMath xmlns:m="http://schemas.openxmlformats.org/officeDocument/2006/math">
                    <m:r>
                      <a:rPr lang="en-US" altLang="zh-CN" sz="1600" b="1" i="1"/>
                      <m:t>𝒇</m:t>
                    </m:r>
                  </m:oMath>
                </a14:m>
                <a:r>
                  <a:rPr lang="en-US" altLang="zh-CN" sz="1600" b="1"/>
                  <a:t> ( </a:t>
                </a:r>
                <a:r>
                  <a:rPr lang="zh-CN" altLang="en-US" sz="1600" b="1"/>
                  <a:t>个时间戳 </a:t>
                </a:r>
                <a:r>
                  <a:rPr lang="en-US" altLang="zh-CN" sz="1600" b="1"/>
                  <a:t>) </a:t>
                </a:r>
                <a:r>
                  <a:rPr lang="zh-CN" altLang="en-US" sz="1600" b="1"/>
                  <a:t>，则有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en-US" altLang="zh-CN" i="1"/>
                          <m:t>𝐿</m:t>
                        </m:r>
                      </m:e>
                    </m:acc>
                    <m:r>
                      <a:rPr lang="en-US" altLang="zh-CN" i="1"/>
                      <m:t>=[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𝐿</m:t>
                        </m:r>
                      </m:num>
                      <m:den>
                        <m:r>
                          <a:rPr lang="en-US" altLang="zh-CN" i="1"/>
                          <m:t>𝑓</m:t>
                        </m:r>
                      </m:den>
                    </m:f>
                    <m:r>
                      <a:rPr lang="en-US" altLang="zh-CN" i="1"/>
                      <m:t>]</m:t>
                    </m:r>
                  </m:oMath>
                </a14:m>
                <a:r>
                  <a:rPr lang="zh-CN" altLang="en-US" b="1"/>
                  <a:t>个补丁，即：</a:t>
                </a:r>
                <a:endParaRPr lang="zh-CN" altLang="zh-CN" b="1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4BD23BD-B099-175E-A294-CA7860C9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2" y="2314076"/>
                <a:ext cx="6094428" cy="526554"/>
              </a:xfrm>
              <a:prstGeom prst="rect">
                <a:avLst/>
              </a:prstGeom>
              <a:blipFill>
                <a:blip r:embed="rId8"/>
                <a:stretch>
                  <a:fillRect l="-600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15CFA999-7AD2-2FDD-FEC1-5CF3E0300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040" y="2769848"/>
            <a:ext cx="952500" cy="3905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2760AAD-80B4-F191-A6CD-4F6A942FE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5020" y="2793943"/>
            <a:ext cx="1285875" cy="381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0F56EF9-18B0-1A17-D0FB-261288DFD6A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000"/>
          <a:stretch/>
        </p:blipFill>
        <p:spPr>
          <a:xfrm>
            <a:off x="3583538" y="2830138"/>
            <a:ext cx="3276600" cy="308610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82E5701-0669-BD18-1D90-93A078B1C7BA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3000895" y="2984443"/>
            <a:ext cx="582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23E14BB-658F-9E76-4E01-ABC111E047F2}"/>
              </a:ext>
            </a:extLst>
          </p:cNvPr>
          <p:cNvCxnSpPr>
            <a:cxnSpLocks/>
          </p:cNvCxnSpPr>
          <p:nvPr/>
        </p:nvCxnSpPr>
        <p:spPr>
          <a:xfrm>
            <a:off x="0" y="3174943"/>
            <a:ext cx="750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7843DC0-D895-8496-21E3-C5AF6F5658C5}"/>
              </a:ext>
            </a:extLst>
          </p:cNvPr>
          <p:cNvSpPr txBox="1"/>
          <p:nvPr/>
        </p:nvSpPr>
        <p:spPr>
          <a:xfrm>
            <a:off x="4949073" y="3356692"/>
            <a:ext cx="158954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位置编码处理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EB1CEB-D13E-9F2D-CBCE-4E60912BC784}"/>
              </a:ext>
            </a:extLst>
          </p:cNvPr>
          <p:cNvSpPr/>
          <p:nvPr/>
        </p:nvSpPr>
        <p:spPr>
          <a:xfrm>
            <a:off x="8151611" y="2687019"/>
            <a:ext cx="3094566" cy="4517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338946C-6076-FA29-0FD7-FBF9C93A64E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6538621" y="3138748"/>
            <a:ext cx="1612990" cy="4026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00727280-709C-1E06-2DAC-96B527D502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7149" y="3386327"/>
            <a:ext cx="1866900" cy="323850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F7B7138-D7A5-30EA-1153-0BE0AA78535C}"/>
              </a:ext>
            </a:extLst>
          </p:cNvPr>
          <p:cNvCxnSpPr/>
          <p:nvPr/>
        </p:nvCxnSpPr>
        <p:spPr>
          <a:xfrm flipH="1">
            <a:off x="4059905" y="3544813"/>
            <a:ext cx="78331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FE22BDE-E08C-CFE6-A6B0-0C2786F5D7F3}"/>
              </a:ext>
            </a:extLst>
          </p:cNvPr>
          <p:cNvSpPr txBox="1"/>
          <p:nvPr/>
        </p:nvSpPr>
        <p:spPr>
          <a:xfrm>
            <a:off x="1152146" y="3815323"/>
            <a:ext cx="105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其中：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CA134D7-0442-0096-5D41-1CF8ADDC80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4049" y="3843524"/>
            <a:ext cx="1857375" cy="3429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431160BE-956E-01B8-12DE-0B6484500B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0289" y="4292780"/>
            <a:ext cx="4948332" cy="570286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20B3356-BF42-D8A1-6DE9-D59A84F0270A}"/>
              </a:ext>
            </a:extLst>
          </p:cNvPr>
          <p:cNvCxnSpPr>
            <a:endCxn id="54" idx="1"/>
          </p:cNvCxnSpPr>
          <p:nvPr/>
        </p:nvCxnSpPr>
        <p:spPr>
          <a:xfrm>
            <a:off x="3752850" y="3726024"/>
            <a:ext cx="201199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17AE6E5-8D53-D2C7-7DFF-86365C7F10F0}"/>
              </a:ext>
            </a:extLst>
          </p:cNvPr>
          <p:cNvCxnSpPr>
            <a:stCxn id="49" idx="2"/>
          </p:cNvCxnSpPr>
          <p:nvPr/>
        </p:nvCxnSpPr>
        <p:spPr>
          <a:xfrm flipH="1">
            <a:off x="2856322" y="3710177"/>
            <a:ext cx="164277" cy="67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6C409CE-AA20-4C65-6790-8E816BEC04B5}"/>
                  </a:ext>
                </a:extLst>
              </p:cNvPr>
              <p:cNvSpPr txBox="1"/>
              <p:nvPr/>
            </p:nvSpPr>
            <p:spPr>
              <a:xfrm>
                <a:off x="5760147" y="3832380"/>
                <a:ext cx="69542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6C409CE-AA20-4C65-6790-8E816BEC0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47" y="3832380"/>
                <a:ext cx="695424" cy="3816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C718A73-E594-A709-5C70-075E711CCEBF}"/>
                  </a:ext>
                </a:extLst>
              </p:cNvPr>
              <p:cNvSpPr txBox="1"/>
              <p:nvPr/>
            </p:nvSpPr>
            <p:spPr>
              <a:xfrm>
                <a:off x="1391725" y="3362880"/>
                <a:ext cx="69542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C718A73-E594-A709-5C70-075E711C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3362880"/>
                <a:ext cx="695424" cy="381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CAB5BAF7-9F3C-9019-75BB-5FB5AD6919FB}"/>
              </a:ext>
            </a:extLst>
          </p:cNvPr>
          <p:cNvSpPr txBox="1"/>
          <p:nvPr/>
        </p:nvSpPr>
        <p:spPr>
          <a:xfrm>
            <a:off x="4699872" y="5164491"/>
            <a:ext cx="222537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zh-CN" altLang="en-US">
                <a:solidFill>
                  <a:srgbClr val="00B050"/>
                </a:solidFill>
              </a:rPr>
              <a:t>全连接图构建模块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EDF2CA-78DF-4DB7-961A-6A9EC7E788EC}"/>
              </a:ext>
            </a:extLst>
          </p:cNvPr>
          <p:cNvSpPr txBox="1"/>
          <p:nvPr/>
        </p:nvSpPr>
        <p:spPr>
          <a:xfrm>
            <a:off x="4699872" y="5533823"/>
            <a:ext cx="222537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zh-CN" altLang="en-US">
                <a:solidFill>
                  <a:srgbClr val="00B050"/>
                </a:solidFill>
              </a:rPr>
              <a:t>全连接图卷积模块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916B2D-1F61-4F00-ABD0-FF8469A26483}"/>
              </a:ext>
            </a:extLst>
          </p:cNvPr>
          <p:cNvSpPr/>
          <p:nvPr/>
        </p:nvSpPr>
        <p:spPr>
          <a:xfrm>
            <a:off x="7918514" y="3299612"/>
            <a:ext cx="1593129" cy="15634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8E619CD-0EE9-D44C-D11A-53B3FB1BAF33}"/>
              </a:ext>
            </a:extLst>
          </p:cNvPr>
          <p:cNvCxnSpPr/>
          <p:nvPr/>
        </p:nvCxnSpPr>
        <p:spPr>
          <a:xfrm flipH="1">
            <a:off x="6925242" y="4863065"/>
            <a:ext cx="993272" cy="67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5C535A-4B08-5C2E-5F22-52B6484ACD9A}"/>
              </a:ext>
            </a:extLst>
          </p:cNvPr>
          <p:cNvCxnSpPr>
            <a:cxnSpLocks/>
          </p:cNvCxnSpPr>
          <p:nvPr/>
        </p:nvCxnSpPr>
        <p:spPr>
          <a:xfrm>
            <a:off x="46349" y="4939326"/>
            <a:ext cx="750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71B6A26-51A8-2CEB-891D-CF6AEB7C6A58}"/>
              </a:ext>
            </a:extLst>
          </p:cNvPr>
          <p:cNvSpPr txBox="1"/>
          <p:nvPr/>
        </p:nvSpPr>
        <p:spPr>
          <a:xfrm>
            <a:off x="4656367" y="6124033"/>
            <a:ext cx="380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模块并行，类似于</a:t>
            </a:r>
            <a:r>
              <a:rPr lang="en-US" altLang="zh-CN" sz="1400" b="1">
                <a:solidFill>
                  <a:srgbClr val="FF0000"/>
                </a:solidFill>
              </a:rPr>
              <a:t>Transformer</a:t>
            </a:r>
            <a:r>
              <a:rPr lang="zh-CN" altLang="en-US" sz="1400" b="1">
                <a:solidFill>
                  <a:srgbClr val="FF0000"/>
                </a:solidFill>
              </a:rPr>
              <a:t>中的多头机制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D1D3383-FE66-1565-141C-1AAFDA8EEBEA}"/>
              </a:ext>
            </a:extLst>
          </p:cNvPr>
          <p:cNvCxnSpPr>
            <a:cxnSpLocks/>
          </p:cNvCxnSpPr>
          <p:nvPr/>
        </p:nvCxnSpPr>
        <p:spPr>
          <a:xfrm flipH="1">
            <a:off x="7307794" y="4186424"/>
            <a:ext cx="2573951" cy="188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47BB6BD-AE29-F9F3-C4BC-2BDC68E4AA5E}"/>
              </a:ext>
            </a:extLst>
          </p:cNvPr>
          <p:cNvSpPr txBox="1"/>
          <p:nvPr/>
        </p:nvSpPr>
        <p:spPr>
          <a:xfrm>
            <a:off x="10948513" y="5289590"/>
            <a:ext cx="802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输出层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02B1F45-50B0-04C3-60EA-D04577A667EC}"/>
              </a:ext>
            </a:extLst>
          </p:cNvPr>
          <p:cNvSpPr txBox="1"/>
          <p:nvPr/>
        </p:nvSpPr>
        <p:spPr>
          <a:xfrm>
            <a:off x="10872270" y="5605275"/>
            <a:ext cx="108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下游任务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AB6181B-9093-0E23-6695-CD3888C68A29}"/>
              </a:ext>
            </a:extLst>
          </p:cNvPr>
          <p:cNvSpPr txBox="1"/>
          <p:nvPr/>
        </p:nvSpPr>
        <p:spPr>
          <a:xfrm>
            <a:off x="516604" y="5621685"/>
            <a:ext cx="384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FCSTGNN</a:t>
            </a:r>
            <a:r>
              <a:rPr lang="zh-CN" altLang="en-US" sz="2400" b="1">
                <a:solidFill>
                  <a:srgbClr val="FF0000"/>
                </a:solidFill>
              </a:rPr>
              <a:t>的整体框架</a:t>
            </a:r>
          </a:p>
        </p:txBody>
      </p:sp>
    </p:spTree>
    <p:extLst>
      <p:ext uri="{BB962C8B-B14F-4D97-AF65-F5344CB8AC3E}">
        <p14:creationId xmlns:p14="http://schemas.microsoft.com/office/powerpoint/2010/main" val="148008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37218B-851D-9446-A437-26752CB7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79" y="3028958"/>
            <a:ext cx="5122371" cy="3312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42ED3A-3E80-D17A-49B4-6566F5D31D25}"/>
              </a:ext>
            </a:extLst>
          </p:cNvPr>
          <p:cNvSpPr txBox="1"/>
          <p:nvPr/>
        </p:nvSpPr>
        <p:spPr>
          <a:xfrm>
            <a:off x="226243" y="161903"/>
            <a:ext cx="32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全连接图构建模块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9C6E93-5037-49AE-6B19-9B9E5C3AF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"/>
          <a:stretch/>
        </p:blipFill>
        <p:spPr>
          <a:xfrm>
            <a:off x="5109326" y="525352"/>
            <a:ext cx="6942743" cy="16859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7E161A-26F5-D5E3-0DDA-95B550035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42" y="733500"/>
            <a:ext cx="3000375" cy="38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36613A-8019-9F38-7FEC-C95A7AAEA9D3}"/>
                  </a:ext>
                </a:extLst>
              </p:cNvPr>
              <p:cNvSpPr txBox="1"/>
              <p:nvPr/>
            </p:nvSpPr>
            <p:spPr>
              <a:xfrm>
                <a:off x="3385303" y="729485"/>
                <a:ext cx="695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36613A-8019-9F38-7FEC-C95A7AAEA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03" y="729485"/>
                <a:ext cx="69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CD2C5664-7981-08E2-D1FF-1DA947E41E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83" b="11708"/>
          <a:stretch/>
        </p:blipFill>
        <p:spPr>
          <a:xfrm>
            <a:off x="377071" y="1098817"/>
            <a:ext cx="3800475" cy="31089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B890E36-D006-E2AF-2284-264C18D493CB}"/>
              </a:ext>
            </a:extLst>
          </p:cNvPr>
          <p:cNvSpPr/>
          <p:nvPr/>
        </p:nvSpPr>
        <p:spPr>
          <a:xfrm>
            <a:off x="5206144" y="1244338"/>
            <a:ext cx="1222935" cy="49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20AD5A-18D8-EF26-5278-C8D135E55360}"/>
              </a:ext>
            </a:extLst>
          </p:cNvPr>
          <p:cNvCxnSpPr/>
          <p:nvPr/>
        </p:nvCxnSpPr>
        <p:spPr>
          <a:xfrm flipH="1" flipV="1">
            <a:off x="4270342" y="1114500"/>
            <a:ext cx="935802" cy="374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69A1C2-8454-439C-F612-DA26E6EEE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96" y="1514811"/>
            <a:ext cx="1571625" cy="323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4C3D1DB-FEAD-C952-6006-22C40252E443}"/>
                  </a:ext>
                </a:extLst>
              </p:cNvPr>
              <p:cNvSpPr txBox="1"/>
              <p:nvPr/>
            </p:nvSpPr>
            <p:spPr>
              <a:xfrm>
                <a:off x="2098716" y="1492070"/>
                <a:ext cx="69542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4C3D1DB-FEAD-C952-6006-22C40252E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16" y="1492070"/>
                <a:ext cx="695424" cy="374270"/>
              </a:xfrm>
              <a:prstGeom prst="rect">
                <a:avLst/>
              </a:prstGeom>
              <a:blipFill>
                <a:blip r:embed="rId8"/>
                <a:stretch>
                  <a:fillRect r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58D16982-414B-80A5-3C15-D1BE99BB98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931" y="2200722"/>
            <a:ext cx="5010150" cy="371475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590F53-9152-DAC5-57F1-125283520727}"/>
              </a:ext>
            </a:extLst>
          </p:cNvPr>
          <p:cNvCxnSpPr>
            <a:cxnSpLocks/>
          </p:cNvCxnSpPr>
          <p:nvPr/>
        </p:nvCxnSpPr>
        <p:spPr>
          <a:xfrm>
            <a:off x="107816" y="1895054"/>
            <a:ext cx="4893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BE5DFA7-D949-4A49-5AFF-DC047A6B773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3334" b="3291"/>
          <a:stretch/>
        </p:blipFill>
        <p:spPr>
          <a:xfrm>
            <a:off x="5007990" y="2207777"/>
            <a:ext cx="1962150" cy="357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2A23D2A-7585-4728-3D77-4D1B40BB0428}"/>
                  </a:ext>
                </a:extLst>
              </p:cNvPr>
              <p:cNvSpPr txBox="1"/>
              <p:nvPr/>
            </p:nvSpPr>
            <p:spPr>
              <a:xfrm>
                <a:off x="1978597" y="2499127"/>
                <a:ext cx="695424" cy="402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2A23D2A-7585-4728-3D77-4D1B40BB0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97" y="2499127"/>
                <a:ext cx="695424" cy="402098"/>
              </a:xfrm>
              <a:prstGeom prst="rect">
                <a:avLst/>
              </a:prstGeom>
              <a:blipFill>
                <a:blip r:embed="rId11"/>
                <a:stretch>
                  <a:fillRect r="-5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6B317D-0C29-0D5C-69B8-E449E8689F54}"/>
                  </a:ext>
                </a:extLst>
              </p:cNvPr>
              <p:cNvSpPr txBox="1"/>
              <p:nvPr/>
            </p:nvSpPr>
            <p:spPr>
              <a:xfrm>
                <a:off x="4454657" y="2488342"/>
                <a:ext cx="695424" cy="402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6B317D-0C29-0D5C-69B8-E449E868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57" y="2488342"/>
                <a:ext cx="695424" cy="402098"/>
              </a:xfrm>
              <a:prstGeom prst="rect">
                <a:avLst/>
              </a:prstGeom>
              <a:blipFill>
                <a:blip r:embed="rId12"/>
                <a:stretch>
                  <a:fillRect r="-8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6B44D88D-A46D-CEC3-71BD-84E33CB88FFD}"/>
              </a:ext>
            </a:extLst>
          </p:cNvPr>
          <p:cNvSpPr txBox="1"/>
          <p:nvPr/>
        </p:nvSpPr>
        <p:spPr>
          <a:xfrm>
            <a:off x="139931" y="2842206"/>
            <a:ext cx="6094428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/>
            </a:lvl1pPr>
          </a:lstStyle>
          <a:p>
            <a:r>
              <a:rPr lang="zh-CN" altLang="en-US"/>
              <a:t>       图</a:t>
            </a:r>
            <a:r>
              <a:rPr lang="en-US" altLang="zh-CN"/>
              <a:t>G</a:t>
            </a:r>
            <a:r>
              <a:rPr lang="zh-CN" altLang="en-US"/>
              <a:t>不仅包含时间戳之间的时间相关性和每个时间戳中的空间相关性，而且还包括</a:t>
            </a:r>
            <a:r>
              <a:rPr lang="en-US" altLang="zh-CN"/>
              <a:t>DEDT</a:t>
            </a:r>
            <a:r>
              <a:rPr lang="zh-CN" altLang="en-US"/>
              <a:t>之间的相关性，使我们能够对</a:t>
            </a:r>
            <a:r>
              <a:rPr lang="en-US" altLang="zh-CN"/>
              <a:t>MTS</a:t>
            </a:r>
            <a:r>
              <a:rPr lang="zh-CN" altLang="en-US"/>
              <a:t>数据中的综合</a:t>
            </a:r>
            <a:r>
              <a:rPr lang="en-US" altLang="zh-CN"/>
              <a:t>ST</a:t>
            </a:r>
            <a:r>
              <a:rPr lang="zh-CN" altLang="en-US"/>
              <a:t>依赖性进行建模。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930C79-9FF1-CA66-15C3-388A8E362568}"/>
              </a:ext>
            </a:extLst>
          </p:cNvPr>
          <p:cNvSpPr txBox="1"/>
          <p:nvPr/>
        </p:nvSpPr>
        <p:spPr>
          <a:xfrm>
            <a:off x="226243" y="4159337"/>
            <a:ext cx="6094428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衰变矩阵：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</a:rPr>
              <a:t>       </a:t>
            </a:r>
            <a:r>
              <a:rPr lang="zh-CN" altLang="en-US" b="1"/>
              <a:t>通过设置衰变矩阵来考虑时间远近对邻接矩阵</a:t>
            </a:r>
            <a:r>
              <a:rPr lang="en-US" altLang="zh-CN" b="1"/>
              <a:t>G</a:t>
            </a:r>
            <a:r>
              <a:rPr lang="zh-CN" altLang="en-US" b="1"/>
              <a:t>的影响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4DF649B-B953-FF58-88FD-D2E5A55B0387}"/>
              </a:ext>
            </a:extLst>
          </p:cNvPr>
          <p:cNvCxnSpPr>
            <a:cxnSpLocks/>
          </p:cNvCxnSpPr>
          <p:nvPr/>
        </p:nvCxnSpPr>
        <p:spPr>
          <a:xfrm flipH="1">
            <a:off x="1541479" y="1866340"/>
            <a:ext cx="5010150" cy="34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56C7948-F988-169E-0877-F81759EE6AAA}"/>
              </a:ext>
            </a:extLst>
          </p:cNvPr>
          <p:cNvSpPr/>
          <p:nvPr/>
        </p:nvSpPr>
        <p:spPr>
          <a:xfrm>
            <a:off x="7763535" y="844959"/>
            <a:ext cx="1097661" cy="13628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857ECE-A105-C6F9-1CC7-2C05141C601C}"/>
              </a:ext>
            </a:extLst>
          </p:cNvPr>
          <p:cNvCxnSpPr>
            <a:cxnSpLocks/>
          </p:cNvCxnSpPr>
          <p:nvPr/>
        </p:nvCxnSpPr>
        <p:spPr>
          <a:xfrm flipH="1" flipV="1">
            <a:off x="6234359" y="2890440"/>
            <a:ext cx="807562" cy="15181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5363609-2580-68EC-9BF0-14F2525153D5}"/>
              </a:ext>
            </a:extLst>
          </p:cNvPr>
          <p:cNvSpPr/>
          <p:nvPr/>
        </p:nvSpPr>
        <p:spPr>
          <a:xfrm>
            <a:off x="4512687" y="2191301"/>
            <a:ext cx="2560656" cy="6226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84333E-279B-56C6-A004-47A80253A961}"/>
              </a:ext>
            </a:extLst>
          </p:cNvPr>
          <p:cNvSpPr/>
          <p:nvPr/>
        </p:nvSpPr>
        <p:spPr>
          <a:xfrm>
            <a:off x="6881452" y="4408621"/>
            <a:ext cx="1527257" cy="14454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CB3714-21AE-5A8E-A307-F487B5F13A15}"/>
              </a:ext>
            </a:extLst>
          </p:cNvPr>
          <p:cNvSpPr/>
          <p:nvPr/>
        </p:nvSpPr>
        <p:spPr>
          <a:xfrm>
            <a:off x="8441433" y="4491228"/>
            <a:ext cx="1097661" cy="13628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5BD9C3A-994A-FD12-B660-C532434D8B9B}"/>
              </a:ext>
            </a:extLst>
          </p:cNvPr>
          <p:cNvCxnSpPr>
            <a:stCxn id="40" idx="2"/>
          </p:cNvCxnSpPr>
          <p:nvPr/>
        </p:nvCxnSpPr>
        <p:spPr>
          <a:xfrm>
            <a:off x="8312366" y="2207776"/>
            <a:ext cx="268331" cy="22008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04F616E-6E22-97A3-8F67-ED6DE63A889B}"/>
              </a:ext>
            </a:extLst>
          </p:cNvPr>
          <p:cNvSpPr txBox="1"/>
          <p:nvPr/>
        </p:nvSpPr>
        <p:spPr>
          <a:xfrm>
            <a:off x="7411510" y="1513838"/>
            <a:ext cx="29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点乘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B5D5B48-7898-B966-FF41-D78003FB3DDE}"/>
              </a:ext>
            </a:extLst>
          </p:cNvPr>
          <p:cNvSpPr txBox="1"/>
          <p:nvPr/>
        </p:nvSpPr>
        <p:spPr>
          <a:xfrm>
            <a:off x="8129222" y="4491228"/>
            <a:ext cx="29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点乘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EB99499-C56F-F8ED-C2FA-1938E0773FF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7033"/>
          <a:stretch/>
        </p:blipFill>
        <p:spPr>
          <a:xfrm>
            <a:off x="377071" y="5172636"/>
            <a:ext cx="590550" cy="30993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FB3E025-E80C-F582-68AF-16326FF8707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6542"/>
          <a:stretch/>
        </p:blipFill>
        <p:spPr>
          <a:xfrm>
            <a:off x="872366" y="5014448"/>
            <a:ext cx="2686050" cy="49850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DE276A8-3988-E42E-2398-5F78A390FB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1415" y="5094238"/>
            <a:ext cx="1847850" cy="466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EF8E276-C998-7421-E015-C6125F5E51D1}"/>
                  </a:ext>
                </a:extLst>
              </p:cNvPr>
              <p:cNvSpPr txBox="1"/>
              <p:nvPr/>
            </p:nvSpPr>
            <p:spPr>
              <a:xfrm>
                <a:off x="587806" y="5482566"/>
                <a:ext cx="695424" cy="402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EF8E276-C998-7421-E015-C6125F5E5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6" y="5482566"/>
                <a:ext cx="695424" cy="402098"/>
              </a:xfrm>
              <a:prstGeom prst="rect">
                <a:avLst/>
              </a:prstGeom>
              <a:blipFill>
                <a:blip r:embed="rId16"/>
                <a:stretch>
                  <a:fillRect r="-8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504B1A1-0130-BA48-C3FA-CD70F730F6D1}"/>
              </a:ext>
            </a:extLst>
          </p:cNvPr>
          <p:cNvCxnSpPr>
            <a:cxnSpLocks/>
          </p:cNvCxnSpPr>
          <p:nvPr/>
        </p:nvCxnSpPr>
        <p:spPr>
          <a:xfrm flipH="1">
            <a:off x="5762922" y="5344162"/>
            <a:ext cx="2817775" cy="554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F778F07F-6742-601B-3A99-09566F23A5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8164" y="6148987"/>
            <a:ext cx="2905125" cy="438150"/>
          </a:xfrm>
          <a:prstGeom prst="rect">
            <a:avLst/>
          </a:prstGeom>
        </p:spPr>
      </p:pic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90CF0B6-AFD8-D3F7-8DFC-30E7BCF9E994}"/>
              </a:ext>
            </a:extLst>
          </p:cNvPr>
          <p:cNvCxnSpPr>
            <a:cxnSpLocks/>
          </p:cNvCxnSpPr>
          <p:nvPr/>
        </p:nvCxnSpPr>
        <p:spPr>
          <a:xfrm flipH="1">
            <a:off x="5634560" y="5828051"/>
            <a:ext cx="4677840" cy="5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CB3B38-9C8A-801B-1A4E-5CED4756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407" y="392735"/>
            <a:ext cx="5914793" cy="2510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2F0609-657B-86A0-2B02-1D85D0FD774D}"/>
              </a:ext>
            </a:extLst>
          </p:cNvPr>
          <p:cNvSpPr txBox="1"/>
          <p:nvPr/>
        </p:nvSpPr>
        <p:spPr>
          <a:xfrm>
            <a:off x="1566445" y="5208880"/>
            <a:ext cx="278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全连接图卷积模块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CBCA18-B0B3-914F-8AC2-5D30D375E7B6}"/>
                  </a:ext>
                </a:extLst>
              </p:cNvPr>
              <p:cNvSpPr txBox="1"/>
              <p:nvPr/>
            </p:nvSpPr>
            <p:spPr>
              <a:xfrm>
                <a:off x="53523" y="207352"/>
                <a:ext cx="4653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𝒎𝒐𝒗𝒊𝒏𝒈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𝒑𝒐𝒐𝒍𝒊𝒏𝒈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𝑮𝑵𝑵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</a:rPr>
                  <a:t>，移动池化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GNN</a:t>
                </a:r>
                <a:endParaRPr lang="zh-CN" altLang="en-US" b="1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CBCA18-B0B3-914F-8AC2-5D30D375E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" y="207352"/>
                <a:ext cx="465328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FE59A2C6-EB8E-F338-7423-97A6114BC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512" y="3740931"/>
            <a:ext cx="5113973" cy="29358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B74521-D55D-BABC-7E97-406CB11868A9}"/>
              </a:ext>
            </a:extLst>
          </p:cNvPr>
          <p:cNvSpPr txBox="1"/>
          <p:nvPr/>
        </p:nvSpPr>
        <p:spPr>
          <a:xfrm>
            <a:off x="217522" y="738968"/>
            <a:ext cx="5503997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/>
            </a:lvl1pPr>
          </a:lstStyle>
          <a:p>
            <a:r>
              <a:rPr lang="zh-CN" altLang="en-US"/>
              <a:t>       我们首先使用一个特定大小为</a:t>
            </a:r>
            <a:r>
              <a:rPr lang="en-US" altLang="zh-CN"/>
              <a:t>M</a:t>
            </a:r>
            <a:r>
              <a:rPr lang="zh-CN" altLang="en-US"/>
              <a:t>的移动窗口，该窗口沿补丁遍历。窗口在每次移动中都会通过滑动移动。图</a:t>
            </a:r>
            <a:r>
              <a:rPr lang="en-US" altLang="zh-CN"/>
              <a:t>4</a:t>
            </a:r>
            <a:r>
              <a:rPr lang="zh-CN" altLang="en-US"/>
              <a:t>提供了一个直观的说明，其中包含一个带有四个补丁的</a:t>
            </a:r>
            <a:r>
              <a:rPr lang="en-US" altLang="zh-CN"/>
              <a:t>FC</a:t>
            </a:r>
            <a:r>
              <a:rPr lang="zh-CN" altLang="en-US"/>
              <a:t>图，每个补丁包含四个传感器。在此示例中，一个</a:t>
            </a:r>
            <a:r>
              <a:rPr lang="en-US" altLang="zh-CN"/>
              <a:t>M=2</a:t>
            </a:r>
            <a:r>
              <a:rPr lang="zh-CN" altLang="en-US"/>
              <a:t>的窗口以步幅</a:t>
            </a:r>
            <a:r>
              <a:rPr lang="en-US" altLang="zh-CN"/>
              <a:t>1</a:t>
            </a:r>
            <a:r>
              <a:rPr lang="zh-CN" altLang="en-US"/>
              <a:t>移动，从而获得三个窗口。而每个窗口包含两个补丁，每个补丁包含四个传感器。然后，在每个窗口中采用</a:t>
            </a:r>
            <a:r>
              <a:rPr lang="en-US" altLang="zh-CN"/>
              <a:t>GNN</a:t>
            </a:r>
            <a:r>
              <a:rPr lang="zh-CN" altLang="en-US"/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D6A4D7-39AF-E3DC-BBF0-D220C4536D07}"/>
              </a:ext>
            </a:extLst>
          </p:cNvPr>
          <p:cNvSpPr/>
          <p:nvPr/>
        </p:nvSpPr>
        <p:spPr>
          <a:xfrm>
            <a:off x="5972407" y="258604"/>
            <a:ext cx="2203358" cy="277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9D74997-D9C0-33D1-F82F-C059D942C9A2}"/>
              </a:ext>
            </a:extLst>
          </p:cNvPr>
          <p:cNvCxnSpPr>
            <a:cxnSpLocks/>
          </p:cNvCxnSpPr>
          <p:nvPr/>
        </p:nvCxnSpPr>
        <p:spPr>
          <a:xfrm flipH="1" flipV="1">
            <a:off x="5477001" y="2336800"/>
            <a:ext cx="350284" cy="284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5E56D5D-96E3-2937-6E1E-D9FA125B9A72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3098782"/>
            <a:ext cx="274320" cy="569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DF2D2F9-ABB3-80CC-30D3-476F7DB4047B}"/>
              </a:ext>
            </a:extLst>
          </p:cNvPr>
          <p:cNvSpPr/>
          <p:nvPr/>
        </p:nvSpPr>
        <p:spPr>
          <a:xfrm>
            <a:off x="8320887" y="567634"/>
            <a:ext cx="873913" cy="2194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C6F4F5-1525-1DAE-989F-AFF4C4A6FDD7}"/>
              </a:ext>
            </a:extLst>
          </p:cNvPr>
          <p:cNvCxnSpPr>
            <a:cxnSpLocks/>
          </p:cNvCxnSpPr>
          <p:nvPr/>
        </p:nvCxnSpPr>
        <p:spPr>
          <a:xfrm flipH="1">
            <a:off x="5445760" y="2903035"/>
            <a:ext cx="3241040" cy="97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2453C6-534E-DC2B-BC19-17EC797F4546}"/>
              </a:ext>
            </a:extLst>
          </p:cNvPr>
          <p:cNvSpPr txBox="1"/>
          <p:nvPr/>
        </p:nvSpPr>
        <p:spPr>
          <a:xfrm>
            <a:off x="915758" y="3745358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采用消息传递机制</a:t>
            </a:r>
            <a:r>
              <a:rPr lang="en-US" altLang="zh-CN" b="1">
                <a:solidFill>
                  <a:srgbClr val="0070C0"/>
                </a:solidFill>
              </a:rPr>
              <a:t>MPNN</a:t>
            </a:r>
            <a:r>
              <a:rPr lang="zh-CN" altLang="en-US" b="1">
                <a:solidFill>
                  <a:srgbClr val="0070C0"/>
                </a:solidFill>
              </a:rPr>
              <a:t>进行图卷积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1F700B-D481-7EED-6E61-98F9004C30D6}"/>
              </a:ext>
            </a:extLst>
          </p:cNvPr>
          <p:cNvSpPr/>
          <p:nvPr/>
        </p:nvSpPr>
        <p:spPr>
          <a:xfrm>
            <a:off x="9377368" y="302149"/>
            <a:ext cx="2491344" cy="2600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9B12674-7B5E-39D1-D4CC-1CD69CB26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80" y="4121451"/>
            <a:ext cx="3371850" cy="4857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6F8B731-41BB-BD0F-A05B-A9C32CEFE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42" y="4246172"/>
            <a:ext cx="2038350" cy="352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92563B-8BF6-41F7-F140-A64835E3F60A}"/>
                  </a:ext>
                </a:extLst>
              </p:cNvPr>
              <p:cNvSpPr txBox="1"/>
              <p:nvPr/>
            </p:nvSpPr>
            <p:spPr>
              <a:xfrm>
                <a:off x="9112162" y="3009782"/>
                <a:ext cx="28689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00B050"/>
                    </a:solidFill>
                  </a:rPr>
                  <a:t>先平均池化，再拼接成新图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600" b="1">
                  <a:solidFill>
                    <a:srgbClr val="00B050"/>
                  </a:solidFill>
                </a:endParaRPr>
              </a:p>
              <a:p>
                <a:pPr algn="ctr"/>
                <a:r>
                  <a:rPr lang="zh-CN" altLang="en-US" sz="1600" b="1">
                    <a:solidFill>
                      <a:srgbClr val="00B050"/>
                    </a:solidFill>
                  </a:rPr>
                  <a:t>（采用原有邻接值）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92563B-8BF6-41F7-F140-A64835E3F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62" y="3009782"/>
                <a:ext cx="2868929" cy="584775"/>
              </a:xfrm>
              <a:prstGeom prst="rect">
                <a:avLst/>
              </a:prstGeom>
              <a:blipFill>
                <a:blip r:embed="rId7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9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468</Words>
  <Application>Microsoft Office PowerPoint</Application>
  <PresentationFormat>宽屏</PresentationFormat>
  <Paragraphs>40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佳辉 宋</dc:creator>
  <cp:lastModifiedBy>佳辉 宋</cp:lastModifiedBy>
  <cp:revision>2</cp:revision>
  <dcterms:created xsi:type="dcterms:W3CDTF">2024-03-07T09:54:00Z</dcterms:created>
  <dcterms:modified xsi:type="dcterms:W3CDTF">2024-03-07T13:10:04Z</dcterms:modified>
</cp:coreProperties>
</file>