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90" d="100"/>
          <a:sy n="90" d="100"/>
        </p:scale>
        <p:origin x="23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8T04:10:48.009"/>
    </inkml:context>
    <inkml:brush xml:id="br0">
      <inkml:brushProperty name="width" value="0.05" units="cm"/>
      <inkml:brushProperty name="height" value="0.05" units="cm"/>
    </inkml:brush>
  </inkml:definitions>
  <inkml:trace contextRef="#ctx0" brushRef="#br0">8883 1 24575,'-58'78'0,"-1"0"0,0 0 0,0 0 0,0 0 0,0 0 0,0 0 0,0 0 0,0 0 0,0 0 0,0 0 0,0 1 0,1-1 0,-1 0 0,0 0 0,0 0 0,0 0 0,0 0 0,0 0 0,0 0 0,0 0 0,0 0 0,0 0 0,0 0 0,1 0 0,-10 13 0,10-13 0,6-8 0,3-4 0,0 0 0,-3 5 0,-7 9 0,-10 14 0,28-39 0,-2 3 0,-2 3 0,-2 3 0,-3 3 0,-1 2 0,-1 2 0,-3 3 0,-1 1 0,-1 3 0,-1 1 0,-2 2 0,-1 1 0,0 1 0,-1 2 0,-1 0 0,-1 1 0,0 1 0,0 0 0,-1 0 0,1 1 0,-1-1 0,1 0 0,0 0 0,1-1 0,0 0 0,0-1 0,1-1 0,2-2 0,0-1 0,2-1 0,-1 0 0,-1 1 0,-1 2 0,-1 0 0,1 1 0,-2 1 0,0 0 0,0 1 0,0 0 0,-1 0 0,1 0 0,0 0 0,-1 0 0,1 0 0,0-1 0,1 0 0,0-1 0,1-1 0,1 0 0,0-1 0,1-2 0,1-1 0,1-1 0,1-1 0,1-2 0,2-2 0,1-1 0,1-3 0,2-1 0,2-3 0,2-2-655,-21 29 1,5-7 0,5-5 0,3-5 0,3-3 0,1-2 0,0 0 0,0 0 0,-1 2 0,-3 3 0,-3 4 0,-4 6 0,-5 6 654,17-25 0,-3 5 0,-3 4 0,-4 4 0,-3 4 0,-3 4 0,-2 2 0,-1 3 0,-3 2 0,-1 2 0,0 1 0,-2 1 0,1 0 0,-1 1 0,1-1 0,0-1 0,1-1 0,1-2 0,3-1 0,1-3 0,2-3 0,3-3 0,2-4 0,4-3 0,4-6 0,3-4 0,5-5 0,4-6 0,5-7 0,5-6 0,5-6 0,-26 50 0,16-18 446,-6 1 1,-1 3-1,6-7-446,8-5 0,4-8 0,-17 18-99,17-18 99,3-11 0,7-10 0,1-14 6547,1-1-6547,0-11 564,1-1-564,1-5 152,3 3-152,-10 17 0,6 16 0,-25 9 0,-3 33 0,-1-28 0,-2 19 0,13-28 0,7-7 0,2-2 0,7-8 0,1-6 0,4-2 0,-3-5 0,9 0 0,-4-1 0,1-4 0,-5-1 0,-24 8 0,18-9 0,-13 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838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35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9500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6160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4682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2345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62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652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03020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09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4/27/23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29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4/27/23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1414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7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08D16223-C434-E052-B16C-552DC3CB2AEC}"/>
              </a:ext>
            </a:extLst>
          </p:cNvPr>
          <p:cNvPicPr>
            <a:picLocks noChangeAspect="1"/>
          </p:cNvPicPr>
          <p:nvPr/>
        </p:nvPicPr>
        <p:blipFill rotWithShape="1">
          <a:blip r:embed="rId2">
            <a:alphaModFix amt="50000"/>
          </a:blip>
          <a:srcRect t="25613" b="18137"/>
          <a:stretch/>
        </p:blipFill>
        <p:spPr>
          <a:xfrm>
            <a:off x="20" y="10"/>
            <a:ext cx="12191978" cy="6857990"/>
          </a:xfrm>
          <a:prstGeom prst="rect">
            <a:avLst/>
          </a:prstGeom>
        </p:spPr>
      </p:pic>
      <p:sp>
        <p:nvSpPr>
          <p:cNvPr id="2" name="Title 1">
            <a:extLst>
              <a:ext uri="{FF2B5EF4-FFF2-40B4-BE49-F238E27FC236}">
                <a16:creationId xmlns:a16="http://schemas.microsoft.com/office/drawing/2014/main" id="{71C42724-BC29-FD74-C78F-C75143DCAAE8}"/>
              </a:ext>
            </a:extLst>
          </p:cNvPr>
          <p:cNvSpPr>
            <a:spLocks noGrp="1"/>
          </p:cNvSpPr>
          <p:nvPr>
            <p:ph type="ctrTitle"/>
          </p:nvPr>
        </p:nvSpPr>
        <p:spPr>
          <a:xfrm>
            <a:off x="7599218" y="1597224"/>
            <a:ext cx="3892196" cy="1831776"/>
          </a:xfrm>
          <a:noFill/>
        </p:spPr>
        <p:txBody>
          <a:bodyPr anchor="ctr">
            <a:normAutofit/>
          </a:bodyPr>
          <a:lstStyle/>
          <a:p>
            <a:pPr algn="r"/>
            <a:r>
              <a:rPr lang="en-US" dirty="0">
                <a:solidFill>
                  <a:schemeClr val="accent1">
                    <a:lumMod val="60000"/>
                    <a:lumOff val="40000"/>
                  </a:schemeClr>
                </a:solidFill>
              </a:rPr>
              <a:t>Adaptive controls</a:t>
            </a:r>
          </a:p>
        </p:txBody>
      </p:sp>
      <p:sp>
        <p:nvSpPr>
          <p:cNvPr id="3" name="Subtitle 2">
            <a:extLst>
              <a:ext uri="{FF2B5EF4-FFF2-40B4-BE49-F238E27FC236}">
                <a16:creationId xmlns:a16="http://schemas.microsoft.com/office/drawing/2014/main" id="{3F5E269D-1E5A-56D2-E3B7-B113E9E007F8}"/>
              </a:ext>
            </a:extLst>
          </p:cNvPr>
          <p:cNvSpPr>
            <a:spLocks noGrp="1"/>
          </p:cNvSpPr>
          <p:nvPr>
            <p:ph type="subTitle" idx="1"/>
          </p:nvPr>
        </p:nvSpPr>
        <p:spPr>
          <a:xfrm>
            <a:off x="7543800" y="3846787"/>
            <a:ext cx="3152776" cy="1580858"/>
          </a:xfrm>
          <a:noFill/>
        </p:spPr>
        <p:txBody>
          <a:bodyPr anchor="b">
            <a:normAutofit/>
          </a:bodyPr>
          <a:lstStyle/>
          <a:p>
            <a:pPr algn="r"/>
            <a:r>
              <a:rPr lang="en-US" dirty="0">
                <a:solidFill>
                  <a:schemeClr val="accent1">
                    <a:lumMod val="60000"/>
                    <a:lumOff val="40000"/>
                  </a:schemeClr>
                </a:solidFill>
              </a:rPr>
              <a:t>One Size Fits All Steering Controller: Eduardo Rosado, Brandon </a:t>
            </a:r>
            <a:r>
              <a:rPr lang="en-US" dirty="0" err="1">
                <a:solidFill>
                  <a:schemeClr val="accent1">
                    <a:lumMod val="60000"/>
                    <a:lumOff val="40000"/>
                  </a:schemeClr>
                </a:solidFill>
              </a:rPr>
              <a:t>Foggie</a:t>
            </a:r>
            <a:endParaRPr lang="en-US" dirty="0">
              <a:solidFill>
                <a:schemeClr val="accent1">
                  <a:lumMod val="60000"/>
                  <a:lumOff val="40000"/>
                </a:schemeClr>
              </a:solidFill>
            </a:endParaRPr>
          </a:p>
        </p:txBody>
      </p:sp>
      <p:sp>
        <p:nvSpPr>
          <p:cNvPr id="13" name="Freeform: Shape 12">
            <a:extLst>
              <a:ext uri="{FF2B5EF4-FFF2-40B4-BE49-F238E27FC236}">
                <a16:creationId xmlns:a16="http://schemas.microsoft.com/office/drawing/2014/main" id="{48083107-365E-2697-D22F-25A7DDF5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26381" y="934038"/>
            <a:ext cx="4523587" cy="4991433"/>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3331 w 9985899"/>
              <a:gd name="connsiteY5" fmla="*/ 4251727 h 4920343"/>
              <a:gd name="connsiteX0" fmla="*/ 23936 w 9992251"/>
              <a:gd name="connsiteY0" fmla="*/ 1779914 h 4920343"/>
              <a:gd name="connsiteX1" fmla="*/ 6457 w 9992251"/>
              <a:gd name="connsiteY1" fmla="*/ 0 h 4920343"/>
              <a:gd name="connsiteX2" fmla="*/ 9992251 w 9992251"/>
              <a:gd name="connsiteY2" fmla="*/ 0 h 4920343"/>
              <a:gd name="connsiteX3" fmla="*/ 9992251 w 9992251"/>
              <a:gd name="connsiteY3" fmla="*/ 4920343 h 4920343"/>
              <a:gd name="connsiteX4" fmla="*/ 6457 w 9992251"/>
              <a:gd name="connsiteY4" fmla="*/ 4920343 h 4920343"/>
              <a:gd name="connsiteX5" fmla="*/ 0 w 9992251"/>
              <a:gd name="connsiteY5" fmla="*/ 4250393 h 4920343"/>
              <a:gd name="connsiteX0" fmla="*/ 20707 w 9989022"/>
              <a:gd name="connsiteY0" fmla="*/ 1779914 h 4920343"/>
              <a:gd name="connsiteX1" fmla="*/ 3228 w 9989022"/>
              <a:gd name="connsiteY1" fmla="*/ 0 h 4920343"/>
              <a:gd name="connsiteX2" fmla="*/ 9989022 w 9989022"/>
              <a:gd name="connsiteY2" fmla="*/ 0 h 4920343"/>
              <a:gd name="connsiteX3" fmla="*/ 9989022 w 9989022"/>
              <a:gd name="connsiteY3" fmla="*/ 4920343 h 4920343"/>
              <a:gd name="connsiteX4" fmla="*/ 3228 w 9989022"/>
              <a:gd name="connsiteY4" fmla="*/ 4920343 h 4920343"/>
              <a:gd name="connsiteX5" fmla="*/ 0 w 9989022"/>
              <a:gd name="connsiteY5" fmla="*/ 4250394 h 4920343"/>
              <a:gd name="connsiteX0" fmla="*/ 17583 w 9985898"/>
              <a:gd name="connsiteY0" fmla="*/ 1779914 h 4920343"/>
              <a:gd name="connsiteX1" fmla="*/ 104 w 9985898"/>
              <a:gd name="connsiteY1" fmla="*/ 0 h 4920343"/>
              <a:gd name="connsiteX2" fmla="*/ 9985898 w 9985898"/>
              <a:gd name="connsiteY2" fmla="*/ 0 h 4920343"/>
              <a:gd name="connsiteX3" fmla="*/ 9985898 w 9985898"/>
              <a:gd name="connsiteY3" fmla="*/ 4920343 h 4920343"/>
              <a:gd name="connsiteX4" fmla="*/ 104 w 9985898"/>
              <a:gd name="connsiteY4" fmla="*/ 4920343 h 4920343"/>
              <a:gd name="connsiteX5" fmla="*/ 6559 w 9985898"/>
              <a:gd name="connsiteY5" fmla="*/ 4251729 h 4920343"/>
              <a:gd name="connsiteX0" fmla="*/ 23935 w 9992250"/>
              <a:gd name="connsiteY0" fmla="*/ 1779914 h 4920343"/>
              <a:gd name="connsiteX1" fmla="*/ 6456 w 9992250"/>
              <a:gd name="connsiteY1" fmla="*/ 0 h 4920343"/>
              <a:gd name="connsiteX2" fmla="*/ 9992250 w 9992250"/>
              <a:gd name="connsiteY2" fmla="*/ 0 h 4920343"/>
              <a:gd name="connsiteX3" fmla="*/ 9992250 w 9992250"/>
              <a:gd name="connsiteY3" fmla="*/ 4920343 h 4920343"/>
              <a:gd name="connsiteX4" fmla="*/ 6456 w 9992250"/>
              <a:gd name="connsiteY4" fmla="*/ 4920343 h 4920343"/>
              <a:gd name="connsiteX5" fmla="*/ 0 w 9992250"/>
              <a:gd name="connsiteY5" fmla="*/ 4255735 h 4920343"/>
              <a:gd name="connsiteX0" fmla="*/ 20706 w 9989021"/>
              <a:gd name="connsiteY0" fmla="*/ 1779914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339 w 9989021"/>
              <a:gd name="connsiteY0" fmla="*/ 2408875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11022 w 9989021"/>
              <a:gd name="connsiteY0" fmla="*/ 2454278 h 4920343"/>
              <a:gd name="connsiteX1" fmla="*/ 3227 w 9989021"/>
              <a:gd name="connsiteY1" fmla="*/ 0 h 4920343"/>
              <a:gd name="connsiteX2" fmla="*/ 9989021 w 9989021"/>
              <a:gd name="connsiteY2" fmla="*/ 0 h 4920343"/>
              <a:gd name="connsiteX3" fmla="*/ 9989021 w 9989021"/>
              <a:gd name="connsiteY3" fmla="*/ 4920343 h 4920343"/>
              <a:gd name="connsiteX4" fmla="*/ 3227 w 9989021"/>
              <a:gd name="connsiteY4" fmla="*/ 4920343 h 4920343"/>
              <a:gd name="connsiteX5" fmla="*/ 0 w 9989021"/>
              <a:gd name="connsiteY5" fmla="*/ 4255735 h 4920343"/>
              <a:gd name="connsiteX0" fmla="*/ 0 w 9990908"/>
              <a:gd name="connsiteY0" fmla="*/ 2455614 h 4920343"/>
              <a:gd name="connsiteX1" fmla="*/ 5114 w 9990908"/>
              <a:gd name="connsiteY1" fmla="*/ 0 h 4920343"/>
              <a:gd name="connsiteX2" fmla="*/ 9990908 w 9990908"/>
              <a:gd name="connsiteY2" fmla="*/ 0 h 4920343"/>
              <a:gd name="connsiteX3" fmla="*/ 9990908 w 9990908"/>
              <a:gd name="connsiteY3" fmla="*/ 4920343 h 4920343"/>
              <a:gd name="connsiteX4" fmla="*/ 5114 w 9990908"/>
              <a:gd name="connsiteY4" fmla="*/ 4920343 h 4920343"/>
              <a:gd name="connsiteX5" fmla="*/ 1887 w 9990908"/>
              <a:gd name="connsiteY5" fmla="*/ 425573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206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F598-C030-C5CB-C812-54ACAF8C38D0}"/>
              </a:ext>
            </a:extLst>
          </p:cNvPr>
          <p:cNvSpPr>
            <a:spLocks noGrp="1"/>
          </p:cNvSpPr>
          <p:nvPr>
            <p:ph type="title"/>
          </p:nvPr>
        </p:nvSpPr>
        <p:spPr/>
        <p:txBody>
          <a:bodyPr/>
          <a:lstStyle/>
          <a:p>
            <a:r>
              <a:rPr lang="en-US" dirty="0"/>
              <a:t>The Motivation</a:t>
            </a:r>
          </a:p>
        </p:txBody>
      </p:sp>
      <p:sp>
        <p:nvSpPr>
          <p:cNvPr id="3" name="Content Placeholder 2">
            <a:extLst>
              <a:ext uri="{FF2B5EF4-FFF2-40B4-BE49-F238E27FC236}">
                <a16:creationId xmlns:a16="http://schemas.microsoft.com/office/drawing/2014/main" id="{95562F15-B01C-4DB6-16E2-63B98FF66DBA}"/>
              </a:ext>
            </a:extLst>
          </p:cNvPr>
          <p:cNvSpPr>
            <a:spLocks noGrp="1"/>
          </p:cNvSpPr>
          <p:nvPr>
            <p:ph idx="1"/>
          </p:nvPr>
        </p:nvSpPr>
        <p:spPr/>
        <p:txBody>
          <a:bodyPr/>
          <a:lstStyle/>
          <a:p>
            <a:pPr marL="0" indent="0">
              <a:buNone/>
            </a:pPr>
            <a:r>
              <a:rPr lang="en-US" dirty="0"/>
              <a:t>We want to create an adaptive law that makes it easy to attain desired handling qualities in a new car with small amounts of effort.</a:t>
            </a:r>
          </a:p>
        </p:txBody>
      </p:sp>
    </p:spTree>
    <p:extLst>
      <p:ext uri="{BB962C8B-B14F-4D97-AF65-F5344CB8AC3E}">
        <p14:creationId xmlns:p14="http://schemas.microsoft.com/office/powerpoint/2010/main" val="286771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A2D7-847E-D0F8-5C8E-FC77628B02DB}"/>
              </a:ext>
            </a:extLst>
          </p:cNvPr>
          <p:cNvSpPr>
            <a:spLocks noGrp="1"/>
          </p:cNvSpPr>
          <p:nvPr>
            <p:ph type="title"/>
          </p:nvPr>
        </p:nvSpPr>
        <p:spPr/>
        <p:txBody>
          <a:bodyPr/>
          <a:lstStyle/>
          <a:p>
            <a:r>
              <a:rPr lang="en-US" dirty="0"/>
              <a:t>The system</a:t>
            </a:r>
          </a:p>
        </p:txBody>
      </p:sp>
      <p:pic>
        <p:nvPicPr>
          <p:cNvPr id="4" name="Picture 3" descr="Diagram&#10;&#10;Description automatically generated">
            <a:extLst>
              <a:ext uri="{FF2B5EF4-FFF2-40B4-BE49-F238E27FC236}">
                <a16:creationId xmlns:a16="http://schemas.microsoft.com/office/drawing/2014/main" id="{9D7FD853-A2D7-5EE1-1296-BA55356A89FE}"/>
              </a:ext>
            </a:extLst>
          </p:cNvPr>
          <p:cNvPicPr>
            <a:picLocks noChangeAspect="1"/>
          </p:cNvPicPr>
          <p:nvPr/>
        </p:nvPicPr>
        <p:blipFill>
          <a:blip r:embed="rId2">
            <a:extLst>
              <a:ext uri="{28A0092B-C50C-407E-A947-70E740481C1C}">
                <a14:useLocalDpi xmlns:a14="http://schemas.microsoft.com/office/drawing/2010/main" val="0"/>
              </a:ext>
            </a:extLst>
          </a:blip>
          <a:srcRect l="20512" t="21060" r="16240" b="45474"/>
          <a:stretch>
            <a:fillRect/>
          </a:stretch>
        </p:blipFill>
        <p:spPr bwMode="auto">
          <a:xfrm>
            <a:off x="1683777" y="2676711"/>
            <a:ext cx="3974177" cy="2762538"/>
          </a:xfrm>
          <a:prstGeom prst="rect">
            <a:avLst/>
          </a:prstGeom>
          <a:noFill/>
          <a:ln>
            <a:noFill/>
          </a:ln>
        </p:spPr>
      </p:pic>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63DCCFD-C96C-7654-ADAB-745AC1BF2E33}"/>
                  </a:ext>
                </a:extLst>
              </p:cNvPr>
              <p:cNvSpPr txBox="1"/>
              <p:nvPr/>
            </p:nvSpPr>
            <p:spPr>
              <a:xfrm>
                <a:off x="6109197" y="983015"/>
                <a:ext cx="3629025" cy="1969770"/>
              </a:xfrm>
              <a:prstGeom prst="rect">
                <a:avLst/>
              </a:prstGeom>
              <a:noFill/>
            </p:spPr>
            <p:txBody>
              <a:bodyPr wrap="square" rtlCol="0">
                <a:spAutoFit/>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𝜔</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𝑤h𝑒𝑒𝑙</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𝑎𝑛𝑔𝑢𝑙𝑎𝑟</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𝑣𝑒𝑙𝑜𝑐𝑖𝑡𝑦</m:t>
                      </m:r>
                    </m:oMath>
                  </m:oMathPara>
                </a14:m>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𝑤h𝑒𝑒𝑙</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𝑚𝑜𝑚𝑒𝑛𝑡</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𝑤h𝑒𝑒𝑙</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𝑓𝑜𝑟𝑐𝑒</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𝑤h𝑒𝑒𝑙</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𝑟𝑎𝑑𝑖𝑢𝑠</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𝜓</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𝑤h𝑒𝑒𝑙</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𝑟𝑜𝑡𝑎𝑡𝑖𝑜𝑛</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𝑎𝑛𝑔𝑙𝑒</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baseline="-25000">
                          <a:effectLst/>
                          <a:latin typeface="Cambria Math" panose="02040503050406030204" pitchFamily="18" charset="0"/>
                          <a:ea typeface="Times New Roman" panose="02020603050405020304" pitchFamily="18" charset="0"/>
                          <a:cs typeface="Times New Roman" panose="02020603050405020304" pitchFamily="18" charset="0"/>
                        </a:rPr>
                        <m:t>Ω</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𝑐𝑎𝑟</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𝑎𝑛𝑔𝑢𝑙𝑎𝑟</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baseline="-25000">
                          <a:effectLst/>
                          <a:latin typeface="Cambria Math" panose="02040503050406030204" pitchFamily="18" charset="0"/>
                          <a:ea typeface="Times New Roman" panose="02020603050405020304" pitchFamily="18" charset="0"/>
                          <a:cs typeface="Times New Roman" panose="02020603050405020304" pitchFamily="18" charset="0"/>
                        </a:rPr>
                        <m:t>𝑣𝑒𝑙𝑜𝑐𝑖𝑡𝑦</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26" name="TextBox 25">
                <a:extLst>
                  <a:ext uri="{FF2B5EF4-FFF2-40B4-BE49-F238E27FC236}">
                    <a16:creationId xmlns:a16="http://schemas.microsoft.com/office/drawing/2014/main" id="{B63DCCFD-C96C-7654-ADAB-745AC1BF2E33}"/>
                  </a:ext>
                </a:extLst>
              </p:cNvPr>
              <p:cNvSpPr txBox="1">
                <a:spLocks noRot="1" noChangeAspect="1" noMove="1" noResize="1" noEditPoints="1" noAdjustHandles="1" noChangeArrowheads="1" noChangeShapeType="1" noTextEdit="1"/>
              </p:cNvSpPr>
              <p:nvPr/>
            </p:nvSpPr>
            <p:spPr>
              <a:xfrm>
                <a:off x="6109197" y="983015"/>
                <a:ext cx="3629025" cy="1969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02101E1-6857-9069-D575-475E9168D2BB}"/>
                  </a:ext>
                </a:extLst>
              </p:cNvPr>
              <p:cNvSpPr txBox="1"/>
              <p:nvPr/>
            </p:nvSpPr>
            <p:spPr>
              <a:xfrm>
                <a:off x="7142223" y="2784157"/>
                <a:ext cx="3366000" cy="1538050"/>
              </a:xfrm>
              <a:prstGeom prst="rect">
                <a:avLst/>
              </a:prstGeom>
              <a:noFill/>
            </p:spPr>
            <p:txBody>
              <a:bodyPr wrap="square" rtlCol="0">
                <a:spAutoFit/>
              </a:bodyPr>
              <a:lstStyle/>
              <a:p>
                <a:pPr marL="0" marR="0">
                  <a:spcBef>
                    <a:spcPts val="0"/>
                  </a:spcBef>
                  <a:spcAft>
                    <a:spcPts val="0"/>
                  </a:spcAft>
                </a:pPr>
                <a14:m>
                  <m:oMath xmlns:m="http://schemas.openxmlformats.org/officeDocument/2006/math">
                    <m:r>
                      <m:rPr>
                        <m:sty m:val="p"/>
                      </m:rPr>
                      <a:rPr lang="en-US" sz="1800" smtClean="0">
                        <a:effectLst/>
                        <a:latin typeface="Cambria Math" panose="02040503050406030204" pitchFamily="18" charset="0"/>
                        <a:ea typeface="Times New Roman" panose="02020603050405020304" pitchFamily="18" charset="0"/>
                        <a:cs typeface="Times New Roman" panose="02020603050405020304" pitchFamily="18" charset="0"/>
                      </a:rPr>
                      <m:t>Σ</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 xmlns:m="http://schemas.openxmlformats.org/officeDocument/2006/math">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Σ</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𝜓</m:t>
                    </m:r>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Σ</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Ω</m:t>
                        </m:r>
                      </m:e>
                    </m:acc>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𝜔</m:t>
                        </m:r>
                      </m:e>
                    </m:acc>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27" name="TextBox 26">
                <a:extLst>
                  <a:ext uri="{FF2B5EF4-FFF2-40B4-BE49-F238E27FC236}">
                    <a16:creationId xmlns:a16="http://schemas.microsoft.com/office/drawing/2014/main" id="{902101E1-6857-9069-D575-475E9168D2BB}"/>
                  </a:ext>
                </a:extLst>
              </p:cNvPr>
              <p:cNvSpPr txBox="1">
                <a:spLocks noRot="1" noChangeAspect="1" noMove="1" noResize="1" noEditPoints="1" noAdjustHandles="1" noChangeArrowheads="1" noChangeShapeType="1" noTextEdit="1"/>
              </p:cNvSpPr>
              <p:nvPr/>
            </p:nvSpPr>
            <p:spPr>
              <a:xfrm>
                <a:off x="7142223" y="2784157"/>
                <a:ext cx="3366000" cy="1538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C677DEA-FB2A-D0D4-C509-2BE62D6B8338}"/>
                  </a:ext>
                </a:extLst>
              </p:cNvPr>
              <p:cNvSpPr txBox="1"/>
              <p:nvPr/>
            </p:nvSpPr>
            <p:spPr>
              <a:xfrm>
                <a:off x="5450681" y="4105733"/>
                <a:ext cx="6100762" cy="1447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𝑥</m:t>
                                    </m:r>
                                  </m:e>
                                </m:acc>
                              </m:e>
                            </m:mr>
                            <m:m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𝑥</m:t>
                                    </m:r>
                                  </m:e>
                                </m:acc>
                              </m:e>
                            </m:mr>
                            <m:mr>
                              <m:e>
                                <m:acc>
                                  <m:accPr>
                                    <m:chr m:val="̇"/>
                                    <m:ctrlPr>
                                      <a:rPr lang="en-US" i="1">
                                        <a:solidFill>
                                          <a:srgbClr val="836967"/>
                                        </a:solidFill>
                                        <a:latin typeface="Cambria Math" panose="02040503050406030204" pitchFamily="18" charset="0"/>
                                      </a:rPr>
                                    </m:ctrlPr>
                                  </m:accPr>
                                  <m:e>
                                    <m:r>
                                      <m:rPr>
                                        <m:sty m:val="p"/>
                                      </m:rPr>
                                      <a:rPr lang="en-US" i="0">
                                        <a:latin typeface="Cambria Math" panose="02040503050406030204" pitchFamily="18" charset="0"/>
                                      </a:rPr>
                                      <m:t>Ω</m:t>
                                    </m:r>
                                  </m:e>
                                </m:acc>
                              </m:e>
                            </m:mr>
                          </m:m>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1</m:t>
                                </m:r>
                              </m:e>
                              <m:e>
                                <m:r>
                                  <a:rPr lang="en-US" i="0">
                                    <a:latin typeface="Cambria Math" panose="02040503050406030204" pitchFamily="18" charset="0"/>
                                  </a:rPr>
                                  <m:t>0</m:t>
                                </m:r>
                              </m:e>
                            </m:mr>
                            <m:mr>
                              <m:e>
                                <m:r>
                                  <a:rPr lang="en-US" i="0">
                                    <a:latin typeface="Cambria Math" panose="02040503050406030204" pitchFamily="18" charset="0"/>
                                  </a:rPr>
                                  <m:t>0</m:t>
                                </m:r>
                              </m:e>
                              <m:e>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𝑥</m:t>
                                    </m:r>
                                  </m:sub>
                                </m:sSub>
                              </m:e>
                              <m:e>
                                <m:r>
                                  <a:rPr lang="en-US" i="0">
                                    <a:latin typeface="Cambria Math" panose="02040503050406030204" pitchFamily="18" charset="0"/>
                                  </a:rPr>
                                  <m:t>0</m:t>
                                </m:r>
                              </m:e>
                            </m:mr>
                            <m:mr>
                              <m:e>
                                <m:r>
                                  <a:rPr lang="en-US" i="0">
                                    <a:latin typeface="Cambria Math" panose="02040503050406030204" pitchFamily="18" charset="0"/>
                                  </a:rPr>
                                  <m:t>0</m:t>
                                </m:r>
                              </m:e>
                              <m:e>
                                <m:r>
                                  <a:rPr lang="en-US" i="0">
                                    <a:latin typeface="Cambria Math" panose="02040503050406030204" pitchFamily="18" charset="0"/>
                                  </a:rPr>
                                  <m:t>0</m:t>
                                </m:r>
                              </m:e>
                              <m:e>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𝑐</m:t>
                                    </m:r>
                                  </m:e>
                                  <m:sub>
                                    <m:r>
                                      <m:rPr>
                                        <m:sty m:val="p"/>
                                      </m:rPr>
                                      <a:rPr lang="en-US" i="0">
                                        <a:latin typeface="Cambria Math" panose="02040503050406030204" pitchFamily="18" charset="0"/>
                                      </a:rPr>
                                      <m:t>Ω</m:t>
                                    </m:r>
                                  </m:sub>
                                </m:sSub>
                              </m:e>
                            </m:mr>
                          </m:m>
                        </m:e>
                      </m:d>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r>
                                  <a:rPr lang="en-US" i="1">
                                    <a:latin typeface="Cambria Math" panose="02040503050406030204" pitchFamily="18" charset="0"/>
                                  </a:rPr>
                                  <m:t>𝑥</m:t>
                                </m:r>
                              </m:e>
                            </m:mr>
                            <m:m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𝑥</m:t>
                                    </m:r>
                                  </m:e>
                                </m:acc>
                              </m:e>
                            </m:mr>
                            <m:mr>
                              <m:e>
                                <m:r>
                                  <m:rPr>
                                    <m:sty m:val="p"/>
                                  </m:rPr>
                                  <a:rPr lang="en-US" i="0">
                                    <a:latin typeface="Cambria Math" panose="02040503050406030204" pitchFamily="18" charset="0"/>
                                  </a:rPr>
                                  <m:t>Ω</m:t>
                                </m:r>
                              </m:e>
                            </m:mr>
                          </m:m>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0</m:t>
                                </m:r>
                              </m:e>
                              <m:e>
                                <m:r>
                                  <a:rPr lang="en-US" i="0">
                                    <a:latin typeface="Cambria Math" panose="02040503050406030204" pitchFamily="18" charset="0"/>
                                  </a:rPr>
                                  <m:t>0</m:t>
                                </m:r>
                              </m:e>
                            </m:mr>
                            <m:m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4</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𝑤</m:t>
                                        </m:r>
                                      </m:sub>
                                    </m:sSub>
                                  </m:num>
                                  <m:den>
                                    <m:r>
                                      <a:rPr lang="en-US" i="1">
                                        <a:latin typeface="Cambria Math" panose="02040503050406030204" pitchFamily="18" charset="0"/>
                                      </a:rPr>
                                      <m:t>𝑚𝑟</m:t>
                                    </m:r>
                                  </m:den>
                                </m:f>
                              </m:e>
                              <m:e>
                                <m:r>
                                  <a:rPr lang="en-US" i="0">
                                    <a:latin typeface="Cambria Math" panose="02040503050406030204" pitchFamily="18" charset="0"/>
                                  </a:rPr>
                                  <m:t>0</m:t>
                                </m:r>
                              </m:e>
                            </m:mr>
                            <m:mr>
                              <m:e>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𝑤</m:t>
                                        </m:r>
                                      </m:sub>
                                    </m:sSub>
                                    <m:r>
                                      <a:rPr lang="en-US" i="1">
                                        <a:latin typeface="Cambria Math" panose="02040503050406030204" pitchFamily="18" charset="0"/>
                                      </a:rPr>
                                      <m:t>𝑅</m:t>
                                    </m:r>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m:t>
                                        </m:r>
                                      </m:sub>
                                    </m:sSub>
                                  </m:den>
                                </m:f>
                                <m:r>
                                  <a:rPr lang="en-US" i="1">
                                    <a:latin typeface="Cambria Math" panose="02040503050406030204" pitchFamily="18" charset="0"/>
                                  </a:rPr>
                                  <m:t>𝜓</m:t>
                                </m:r>
                              </m:e>
                              <m:e>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𝑤</m:t>
                                        </m:r>
                                      </m:sub>
                                    </m:sSub>
                                    <m:r>
                                      <a:rPr lang="en-US" i="1">
                                        <a:latin typeface="Cambria Math" panose="02040503050406030204" pitchFamily="18" charset="0"/>
                                      </a:rPr>
                                      <m:t>𝑅</m:t>
                                    </m:r>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𝑐</m:t>
                                        </m:r>
                                      </m:sub>
                                    </m:sSub>
                                  </m:den>
                                </m:f>
                              </m:e>
                            </m:mr>
                          </m:m>
                        </m:e>
                      </m:d>
                      <m:d>
                        <m:dPr>
                          <m:begChr m:val="["/>
                          <m:endChr m:val="]"/>
                          <m:ctrlPr>
                            <a:rPr lang="en-US" i="1">
                              <a:solidFill>
                                <a:srgbClr val="836967"/>
                              </a:solidFill>
                              <a:latin typeface="Cambria Math" panose="02040503050406030204" pitchFamily="18" charset="0"/>
                            </a:rPr>
                          </m:ctrlPr>
                        </m:dPr>
                        <m:e>
                          <m:m>
                            <m:mPr>
                              <m:plcHide m:val="on"/>
                              <m:mcs>
                                <m:mc>
                                  <m:mcPr>
                                    <m:count m:val="1"/>
                                    <m:mcJc m:val="center"/>
                                  </m:mcPr>
                                </m:mc>
                              </m:mcs>
                              <m:ctrlPr>
                                <a:rPr lang="en-US" i="1">
                                  <a:solidFill>
                                    <a:srgbClr val="836967"/>
                                  </a:solidFill>
                                  <a:latin typeface="Cambria Math" panose="02040503050406030204" pitchFamily="18" charset="0"/>
                                </a:rPr>
                              </m:ctrlPr>
                            </m:mPr>
                            <m:m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𝜔</m:t>
                                    </m:r>
                                  </m:e>
                                </m:acc>
                              </m:e>
                            </m:mr>
                            <m:mr>
                              <m:e>
                                <m:r>
                                  <a:rPr lang="en-US" i="1">
                                    <a:latin typeface="Cambria Math" panose="02040503050406030204" pitchFamily="18" charset="0"/>
                                  </a:rPr>
                                  <m:t>𝜓</m:t>
                                </m:r>
                              </m:e>
                            </m:mr>
                          </m:m>
                        </m:e>
                      </m:d>
                    </m:oMath>
                  </m:oMathPara>
                </a14:m>
                <a:endParaRPr lang="en-US" dirty="0"/>
              </a:p>
            </p:txBody>
          </p:sp>
        </mc:Choice>
        <mc:Fallback>
          <p:sp>
            <p:nvSpPr>
              <p:cNvPr id="29" name="TextBox 28">
                <a:extLst>
                  <a:ext uri="{FF2B5EF4-FFF2-40B4-BE49-F238E27FC236}">
                    <a16:creationId xmlns:a16="http://schemas.microsoft.com/office/drawing/2014/main" id="{CC677DEA-FB2A-D0D4-C509-2BE62D6B8338}"/>
                  </a:ext>
                </a:extLst>
              </p:cNvPr>
              <p:cNvSpPr txBox="1">
                <a:spLocks noRot="1" noChangeAspect="1" noMove="1" noResize="1" noEditPoints="1" noAdjustHandles="1" noChangeArrowheads="1" noChangeShapeType="1" noTextEdit="1"/>
              </p:cNvSpPr>
              <p:nvPr/>
            </p:nvSpPr>
            <p:spPr>
              <a:xfrm>
                <a:off x="5450681" y="4105733"/>
                <a:ext cx="6100762" cy="14479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526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9F6A-D2BC-1630-0AFD-F997773525D0}"/>
              </a:ext>
            </a:extLst>
          </p:cNvPr>
          <p:cNvSpPr>
            <a:spLocks noGrp="1"/>
          </p:cNvSpPr>
          <p:nvPr>
            <p:ph type="title"/>
          </p:nvPr>
        </p:nvSpPr>
        <p:spPr/>
        <p:txBody>
          <a:bodyPr/>
          <a:lstStyle/>
          <a:p>
            <a:r>
              <a:rPr lang="en-US" dirty="0"/>
              <a:t>The controller and simulation</a:t>
            </a:r>
          </a:p>
        </p:txBody>
      </p:sp>
      <p:pic>
        <p:nvPicPr>
          <p:cNvPr id="3" name="Picture 2">
            <a:extLst>
              <a:ext uri="{FF2B5EF4-FFF2-40B4-BE49-F238E27FC236}">
                <a16:creationId xmlns:a16="http://schemas.microsoft.com/office/drawing/2014/main" id="{0082BB35-827F-EBF4-16C6-5936E2AC92DD}"/>
              </a:ext>
            </a:extLst>
          </p:cNvPr>
          <p:cNvPicPr>
            <a:picLocks noChangeAspect="1"/>
          </p:cNvPicPr>
          <p:nvPr/>
        </p:nvPicPr>
        <p:blipFill>
          <a:blip r:embed="rId2"/>
          <a:stretch>
            <a:fillRect/>
          </a:stretch>
        </p:blipFill>
        <p:spPr>
          <a:xfrm>
            <a:off x="1423987" y="2749838"/>
            <a:ext cx="5066701" cy="2391550"/>
          </a:xfrm>
          <a:prstGeom prst="rect">
            <a:avLst/>
          </a:prstGeom>
        </p:spPr>
      </p:pic>
      <p:pic>
        <p:nvPicPr>
          <p:cNvPr id="4" name="Picture 3">
            <a:extLst>
              <a:ext uri="{FF2B5EF4-FFF2-40B4-BE49-F238E27FC236}">
                <a16:creationId xmlns:a16="http://schemas.microsoft.com/office/drawing/2014/main" id="{468ADBAD-072E-35FA-4E25-85D410507019}"/>
              </a:ext>
            </a:extLst>
          </p:cNvPr>
          <p:cNvPicPr>
            <a:picLocks noChangeAspect="1"/>
          </p:cNvPicPr>
          <p:nvPr/>
        </p:nvPicPr>
        <p:blipFill>
          <a:blip r:embed="rId3"/>
          <a:stretch>
            <a:fillRect/>
          </a:stretch>
        </p:blipFill>
        <p:spPr>
          <a:xfrm>
            <a:off x="6777038" y="2749838"/>
            <a:ext cx="3990975" cy="1346462"/>
          </a:xfrm>
          <a:prstGeom prst="rect">
            <a:avLst/>
          </a:prstGeom>
        </p:spPr>
      </p:pic>
      <p:pic>
        <p:nvPicPr>
          <p:cNvPr id="5" name="Picture 4">
            <a:extLst>
              <a:ext uri="{FF2B5EF4-FFF2-40B4-BE49-F238E27FC236}">
                <a16:creationId xmlns:a16="http://schemas.microsoft.com/office/drawing/2014/main" id="{A399599F-A8F5-3CD6-106E-F61A01217A92}"/>
              </a:ext>
            </a:extLst>
          </p:cNvPr>
          <p:cNvPicPr>
            <a:picLocks noChangeAspect="1"/>
          </p:cNvPicPr>
          <p:nvPr/>
        </p:nvPicPr>
        <p:blipFill>
          <a:blip r:embed="rId4"/>
          <a:stretch>
            <a:fillRect/>
          </a:stretch>
        </p:blipFill>
        <p:spPr>
          <a:xfrm>
            <a:off x="7742237" y="4290758"/>
            <a:ext cx="2001838" cy="1414202"/>
          </a:xfrm>
          <a:prstGeom prst="rect">
            <a:avLst/>
          </a:prstGeom>
        </p:spPr>
      </p:pic>
    </p:spTree>
    <p:extLst>
      <p:ext uri="{BB962C8B-B14F-4D97-AF65-F5344CB8AC3E}">
        <p14:creationId xmlns:p14="http://schemas.microsoft.com/office/powerpoint/2010/main" val="241727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B7B6-EAB9-9965-D821-6E2ACC1DD11E}"/>
              </a:ext>
            </a:extLst>
          </p:cNvPr>
          <p:cNvSpPr>
            <a:spLocks noGrp="1"/>
          </p:cNvSpPr>
          <p:nvPr>
            <p:ph type="title"/>
          </p:nvPr>
        </p:nvSpPr>
        <p:spPr>
          <a:xfrm>
            <a:off x="1607244" y="447386"/>
            <a:ext cx="8977511" cy="1073825"/>
          </a:xfrm>
        </p:spPr>
        <p:txBody>
          <a:bodyPr/>
          <a:lstStyle/>
          <a:p>
            <a:r>
              <a:rPr lang="en-US" dirty="0"/>
              <a:t>Results</a:t>
            </a:r>
          </a:p>
        </p:txBody>
      </p:sp>
      <p:pic>
        <p:nvPicPr>
          <p:cNvPr id="4" name="Picture 3">
            <a:extLst>
              <a:ext uri="{FF2B5EF4-FFF2-40B4-BE49-F238E27FC236}">
                <a16:creationId xmlns:a16="http://schemas.microsoft.com/office/drawing/2014/main" id="{0406F014-7D1E-3957-3C66-E0E16632B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08324" y="1336683"/>
            <a:ext cx="2173560" cy="2268816"/>
          </a:xfrm>
          <a:prstGeom prst="rect">
            <a:avLst/>
          </a:prstGeom>
          <a:noFill/>
          <a:ln>
            <a:noFill/>
          </a:ln>
        </p:spPr>
      </p:pic>
      <p:pic>
        <p:nvPicPr>
          <p:cNvPr id="5" name="Picture 4">
            <a:extLst>
              <a:ext uri="{FF2B5EF4-FFF2-40B4-BE49-F238E27FC236}">
                <a16:creationId xmlns:a16="http://schemas.microsoft.com/office/drawing/2014/main" id="{2D492BA9-4A15-1A85-EF14-A28559E4DA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8324" y="3678793"/>
            <a:ext cx="2173561" cy="2112944"/>
          </a:xfrm>
          <a:prstGeom prst="rect">
            <a:avLst/>
          </a:prstGeom>
          <a:noFill/>
          <a:ln>
            <a:noFill/>
          </a:ln>
        </p:spPr>
      </p:pic>
      <p:pic>
        <p:nvPicPr>
          <p:cNvPr id="6" name="Picture 5">
            <a:extLst>
              <a:ext uri="{FF2B5EF4-FFF2-40B4-BE49-F238E27FC236}">
                <a16:creationId xmlns:a16="http://schemas.microsoft.com/office/drawing/2014/main" id="{11554001-3BEF-1BBF-F262-3C4C9C2276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0115" y="1521211"/>
            <a:ext cx="2424749" cy="2279264"/>
          </a:xfrm>
          <a:prstGeom prst="rect">
            <a:avLst/>
          </a:prstGeom>
          <a:noFill/>
          <a:ln>
            <a:noFill/>
          </a:ln>
        </p:spPr>
      </p:pic>
      <p:pic>
        <p:nvPicPr>
          <p:cNvPr id="7" name="Picture 6">
            <a:extLst>
              <a:ext uri="{FF2B5EF4-FFF2-40B4-BE49-F238E27FC236}">
                <a16:creationId xmlns:a16="http://schemas.microsoft.com/office/drawing/2014/main" id="{5234CDDB-5EDF-E441-F313-7D545827D79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30313" y="1521211"/>
            <a:ext cx="2424749" cy="2357127"/>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E3D643C9-EEF7-C751-A542-00E862646C8C}"/>
                  </a:ext>
                </a:extLst>
              </p14:cNvPr>
              <p14:cNvContentPartPr/>
              <p14:nvPr/>
            </p14:nvContentPartPr>
            <p14:xfrm>
              <a:off x="5358982" y="1161315"/>
              <a:ext cx="3198240" cy="4421520"/>
            </p14:xfrm>
          </p:contentPart>
        </mc:Choice>
        <mc:Fallback xmlns="">
          <p:pic>
            <p:nvPicPr>
              <p:cNvPr id="8" name="Ink 7">
                <a:extLst>
                  <a:ext uri="{FF2B5EF4-FFF2-40B4-BE49-F238E27FC236}">
                    <a16:creationId xmlns:a16="http://schemas.microsoft.com/office/drawing/2014/main" id="{E3D643C9-EEF7-C751-A542-00E862646C8C}"/>
                  </a:ext>
                </a:extLst>
              </p:cNvPr>
              <p:cNvPicPr/>
              <p:nvPr/>
            </p:nvPicPr>
            <p:blipFill>
              <a:blip r:embed="rId7"/>
              <a:stretch>
                <a:fillRect/>
              </a:stretch>
            </p:blipFill>
            <p:spPr>
              <a:xfrm>
                <a:off x="5349982" y="1152675"/>
                <a:ext cx="3215880" cy="4439160"/>
              </a:xfrm>
              <a:prstGeom prst="rect">
                <a:avLst/>
              </a:prstGeom>
            </p:spPr>
          </p:pic>
        </mc:Fallback>
      </mc:AlternateContent>
      <p:sp>
        <p:nvSpPr>
          <p:cNvPr id="9" name="TextBox 8">
            <a:extLst>
              <a:ext uri="{FF2B5EF4-FFF2-40B4-BE49-F238E27FC236}">
                <a16:creationId xmlns:a16="http://schemas.microsoft.com/office/drawing/2014/main" id="{4FDE5A49-57A5-EEA9-B53E-CE2E1E7658DC}"/>
              </a:ext>
            </a:extLst>
          </p:cNvPr>
          <p:cNvSpPr txBox="1"/>
          <p:nvPr/>
        </p:nvSpPr>
        <p:spPr>
          <a:xfrm>
            <a:off x="2085975" y="4443413"/>
            <a:ext cx="1744338" cy="369332"/>
          </a:xfrm>
          <a:prstGeom prst="rect">
            <a:avLst/>
          </a:prstGeom>
          <a:noFill/>
        </p:spPr>
        <p:txBody>
          <a:bodyPr wrap="square" rtlCol="0">
            <a:spAutoFit/>
          </a:bodyPr>
          <a:lstStyle/>
          <a:p>
            <a:r>
              <a:rPr lang="en-US" dirty="0"/>
              <a:t>Vehicle 1</a:t>
            </a:r>
          </a:p>
        </p:txBody>
      </p:sp>
      <p:sp>
        <p:nvSpPr>
          <p:cNvPr id="10" name="TextBox 9">
            <a:extLst>
              <a:ext uri="{FF2B5EF4-FFF2-40B4-BE49-F238E27FC236}">
                <a16:creationId xmlns:a16="http://schemas.microsoft.com/office/drawing/2014/main" id="{8B24168E-2E9A-A5F2-C75F-F54C20254C62}"/>
              </a:ext>
            </a:extLst>
          </p:cNvPr>
          <p:cNvSpPr txBox="1"/>
          <p:nvPr/>
        </p:nvSpPr>
        <p:spPr>
          <a:xfrm>
            <a:off x="6336516" y="4735265"/>
            <a:ext cx="1744338" cy="369332"/>
          </a:xfrm>
          <a:prstGeom prst="rect">
            <a:avLst/>
          </a:prstGeom>
          <a:noFill/>
        </p:spPr>
        <p:txBody>
          <a:bodyPr wrap="square" rtlCol="0">
            <a:spAutoFit/>
          </a:bodyPr>
          <a:lstStyle/>
          <a:p>
            <a:r>
              <a:rPr lang="en-US" dirty="0"/>
              <a:t>Vehicle 2</a:t>
            </a:r>
          </a:p>
        </p:txBody>
      </p:sp>
    </p:spTree>
    <p:extLst>
      <p:ext uri="{BB962C8B-B14F-4D97-AF65-F5344CB8AC3E}">
        <p14:creationId xmlns:p14="http://schemas.microsoft.com/office/powerpoint/2010/main" val="387167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03ED-E404-5978-836E-C5ADF003DD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6A7209-F19D-C802-C92F-D6D22C1D313D}"/>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The results show that a preliminary design of a one size fits all steering controller is effective in achieving desired handling qualities in a vehicle. For now, the implementations were done on a simple model which utilizes approximations for actuators and servos. Next steps include verifying with multiple automobile types and properly tuning for them to see how difficult it is to adapt to different physical properties in the system.</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8087349"/>
      </p:ext>
    </p:extLst>
  </p:cSld>
  <p:clrMapOvr>
    <a:masterClrMapping/>
  </p:clrMapOvr>
</p:sld>
</file>

<file path=ppt/theme/theme1.xml><?xml version="1.0" encoding="utf-8"?>
<a:theme xmlns:a="http://schemas.openxmlformats.org/drawingml/2006/main" name="Limeligh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17</TotalTime>
  <Words>205</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Cambria Math</vt:lpstr>
      <vt:lpstr>Times New Roman</vt:lpstr>
      <vt:lpstr>Trade Gothic Next Cond</vt:lpstr>
      <vt:lpstr>Trade Gothic Next Light</vt:lpstr>
      <vt:lpstr>LimelightVTI</vt:lpstr>
      <vt:lpstr>Adaptive controls</vt:lpstr>
      <vt:lpstr>The Motivation</vt:lpstr>
      <vt:lpstr>The system</vt:lpstr>
      <vt:lpstr>The controller and simulation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controls</dc:title>
  <dc:creator>Eduardo Rosado</dc:creator>
  <cp:lastModifiedBy>Eduardo Rosado</cp:lastModifiedBy>
  <cp:revision>5</cp:revision>
  <dcterms:created xsi:type="dcterms:W3CDTF">2023-04-28T04:01:35Z</dcterms:created>
  <dcterms:modified xsi:type="dcterms:W3CDTF">2023-04-28T04:19:28Z</dcterms:modified>
</cp:coreProperties>
</file>