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6" r:id="rId11"/>
    <p:sldId id="263" r:id="rId12"/>
    <p:sldId id="267" r:id="rId13"/>
    <p:sldId id="264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基于电子竞技饰品竞猜网站数据的分析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组员：林泽聪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6116</a:t>
            </a:r>
            <a:r>
              <a:rPr lang="zh-CN" altLang="en-US"/>
              <a:t>条作为训练数据训练出决策树</a:t>
            </a:r>
            <a:endParaRPr lang="zh-CN" altLang="en-US"/>
          </a:p>
          <a:p>
            <a:r>
              <a:rPr lang="en-US" altLang="zh-CN"/>
              <a:t>500</a:t>
            </a:r>
            <a:r>
              <a:rPr lang="zh-CN" altLang="en-US"/>
              <a:t>条作为测试样例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测试数据比分命中率：</a:t>
            </a:r>
            <a:r>
              <a:rPr lang="en-US" altLang="zh-CN"/>
              <a:t>33.4%</a:t>
            </a:r>
            <a:endParaRPr lang="en-US" altLang="zh-CN"/>
          </a:p>
          <a:p>
            <a:r>
              <a:rPr lang="zh-CN" altLang="en-US"/>
              <a:t>测试数据胜负命中率：</a:t>
            </a:r>
            <a:r>
              <a:rPr lang="en-US" altLang="zh-CN"/>
              <a:t>66.2%</a:t>
            </a:r>
            <a:r>
              <a:rPr lang="zh-CN" altLang="en-US"/>
              <a:t>（只关心胜负有</a:t>
            </a:r>
            <a:r>
              <a:rPr lang="en-US" altLang="zh-CN"/>
              <a:t>61%</a:t>
            </a:r>
            <a:r>
              <a:rPr lang="zh-CN" altLang="en-US"/>
              <a:t>的命中率）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训练数据比分命中率：</a:t>
            </a:r>
            <a:r>
              <a:rPr lang="en-US" altLang="zh-CN"/>
              <a:t>97.4%</a:t>
            </a:r>
            <a:endParaRPr lang="en-US" altLang="zh-CN"/>
          </a:p>
          <a:p>
            <a:r>
              <a:rPr lang="zh-CN" altLang="en-US">
                <a:sym typeface="+mn-ea"/>
              </a:rPr>
              <a:t>训练数据胜负命中率：</a:t>
            </a:r>
            <a:r>
              <a:rPr lang="en-US" altLang="zh-CN">
                <a:sym typeface="+mn-ea"/>
              </a:rPr>
              <a:t>98.4%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浮动在</a:t>
            </a:r>
            <a:r>
              <a:rPr lang="en-US" altLang="zh-CN"/>
              <a:t>5%</a:t>
            </a:r>
            <a:r>
              <a:rPr lang="zh-CN" altLang="en-US"/>
              <a:t>之间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模型可能过拟合了</a:t>
            </a:r>
            <a:endParaRPr lang="zh-CN" altLang="en-US"/>
          </a:p>
          <a:p>
            <a:r>
              <a:rPr lang="zh-CN" altLang="en-US"/>
              <a:t>属性太少</a:t>
            </a:r>
            <a:endParaRPr lang="zh-CN" altLang="en-US"/>
          </a:p>
          <a:p>
            <a:r>
              <a:rPr lang="zh-CN" altLang="en-US"/>
              <a:t>数据太少</a:t>
            </a:r>
            <a:endParaRPr lang="zh-CN" altLang="en-US"/>
          </a:p>
          <a:p>
            <a:r>
              <a:rPr lang="zh-CN" altLang="en-US"/>
              <a:t>区间划分不合理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实验结论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逢赌必输</a:t>
            </a:r>
            <a:endParaRPr lang="zh-CN"/>
          </a:p>
          <a:p>
            <a:r>
              <a:rPr lang="zh-CN"/>
              <a:t>所有的模型，只会让你输的更少，但不会让你赚钱。</a:t>
            </a:r>
            <a:endParaRPr lang="zh-CN"/>
          </a:p>
          <a:p>
            <a:r>
              <a:rPr lang="zh-CN"/>
              <a:t>远离赌博</a:t>
            </a:r>
            <a:endParaRPr 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整体采用</a:t>
            </a:r>
            <a:r>
              <a:rPr lang="en-US" altLang="zh-CN"/>
              <a:t>C++ Qt</a:t>
            </a:r>
            <a:r>
              <a:rPr lang="zh-CN" altLang="en-US"/>
              <a:t>库开发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爬虫部分采用 </a:t>
            </a:r>
            <a:r>
              <a:rPr lang="en-US" altLang="zh-CN"/>
              <a:t>Qt Network</a:t>
            </a:r>
            <a:r>
              <a:rPr lang="zh-CN" altLang="en-US"/>
              <a:t>框架开发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界面部分采用 </a:t>
            </a:r>
            <a:r>
              <a:rPr lang="en-US" altLang="zh-CN"/>
              <a:t>Qt GUI</a:t>
            </a:r>
            <a:r>
              <a:rPr lang="zh-CN" altLang="en-US"/>
              <a:t>框架开发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算法部分采用原生</a:t>
            </a:r>
            <a:r>
              <a:rPr lang="en-US" altLang="zh-CN"/>
              <a:t>C++</a:t>
            </a:r>
            <a:r>
              <a:rPr lang="zh-CN" altLang="en-US"/>
              <a:t>自己实现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数据介绍与说明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电子竞技比赛胜负竞猜</a:t>
            </a:r>
            <a:endParaRPr lang="zh-CN" altLang="en-US"/>
          </a:p>
          <a:p>
            <a:r>
              <a:rPr lang="zh-CN" altLang="en-US"/>
              <a:t>赌博性质的竞猜网站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竞猜类型（胜负，比分大小）</a:t>
            </a:r>
            <a:endParaRPr lang="zh-CN" altLang="en-US"/>
          </a:p>
          <a:p>
            <a:r>
              <a:rPr lang="zh-CN" altLang="en-US"/>
              <a:t>比赛队伍（主队，客队）</a:t>
            </a:r>
            <a:endParaRPr lang="zh-CN" altLang="en-US"/>
          </a:p>
          <a:p>
            <a:r>
              <a:rPr lang="zh-CN" altLang="en-US"/>
              <a:t>队伍赔率</a:t>
            </a:r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数据爬取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8520" y="1825625"/>
            <a:ext cx="10474325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数据爬取与清洗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1460"/>
            <a:ext cx="10515600" cy="4351338"/>
          </a:xfrm>
        </p:spPr>
        <p:txBody>
          <a:bodyPr/>
          <a:p>
            <a:r>
              <a:rPr lang="en-US" altLang="zh-CN"/>
              <a:t>53000</a:t>
            </a:r>
            <a:r>
              <a:rPr lang="zh-CN" altLang="en-US"/>
              <a:t>余条比赛记录</a:t>
            </a:r>
            <a:endParaRPr lang="zh-CN" altLang="en-US"/>
          </a:p>
          <a:p>
            <a:r>
              <a:rPr lang="zh-CN" altLang="en-US"/>
              <a:t>只保留胜负记录和队伍出现过</a:t>
            </a:r>
            <a:r>
              <a:rPr lang="en-US" altLang="zh-CN"/>
              <a:t>50</a:t>
            </a:r>
            <a:r>
              <a:rPr lang="zh-CN" altLang="en-US"/>
              <a:t>次以上记录</a:t>
            </a:r>
            <a:endParaRPr lang="zh-CN" altLang="en-US"/>
          </a:p>
          <a:p>
            <a:r>
              <a:rPr lang="zh-CN" altLang="en-US"/>
              <a:t>最后得到</a:t>
            </a:r>
            <a:r>
              <a:rPr lang="en-US" altLang="zh-CN"/>
              <a:t>6616</a:t>
            </a:r>
            <a:r>
              <a:rPr lang="zh-CN" altLang="en-US"/>
              <a:t>条有用记录和</a:t>
            </a:r>
            <a:r>
              <a:rPr lang="en-US" altLang="zh-CN"/>
              <a:t>249</a:t>
            </a:r>
            <a:r>
              <a:rPr lang="zh-CN" altLang="en-US"/>
              <a:t>个队伍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3420" y="3087370"/>
            <a:ext cx="4324985" cy="3185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预测模型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通过现有数据，建立模型，并预测比赛的胜负和比分！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神经网络模型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ID3</a:t>
            </a:r>
            <a:r>
              <a:rPr lang="zh-CN" altLang="en-US"/>
              <a:t>决策树模型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神经网络模型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不可行（无法收敛）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噪声数据太多，队伍数太多，数据间不连续。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神经网络的实现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0885" y="1407160"/>
            <a:ext cx="953833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    </a:t>
            </a:r>
            <a:r>
              <a:rPr lang="zh-CN" altLang="en-US"/>
              <a:t>int NumInputs;//输入量</a:t>
            </a:r>
            <a:endParaRPr lang="zh-CN" altLang="en-US"/>
          </a:p>
          <a:p>
            <a:pPr algn="l"/>
            <a:r>
              <a:rPr lang="zh-CN" altLang="en-US"/>
              <a:t>    int NumOutputs;//输出量</a:t>
            </a:r>
            <a:endParaRPr lang="zh-CN" altLang="en-US"/>
          </a:p>
          <a:p>
            <a:pPr algn="l"/>
            <a:r>
              <a:rPr lang="zh-CN" altLang="en-US"/>
              <a:t>    int NeuronsPerHiddenLayer;//隐藏层拥有的神经元</a:t>
            </a:r>
            <a:endParaRPr lang="zh-CN" altLang="en-US"/>
          </a:p>
          <a:p>
            <a:pPr algn="l"/>
            <a:r>
              <a:rPr lang="zh-CN" altLang="en-US"/>
              <a:t>    float LearningRate;//学习率</a:t>
            </a:r>
            <a:endParaRPr lang="zh-CN" altLang="en-US"/>
          </a:p>
          <a:p>
            <a:pPr algn="l"/>
            <a:r>
              <a:rPr lang="zh-CN" altLang="en-US"/>
              <a:t>    float ErrorSum;//误差总值</a:t>
            </a:r>
            <a:endParaRPr lang="zh-CN" altLang="en-US"/>
          </a:p>
          <a:p>
            <a:pPr algn="l"/>
            <a:r>
              <a:rPr lang="zh-CN" altLang="en-US"/>
              <a:t>    int NumEpochs;//代数</a:t>
            </a:r>
            <a:endParaRPr lang="zh-CN" altLang="en-US"/>
          </a:p>
          <a:p>
            <a:pPr algn="l"/>
            <a:r>
              <a:rPr lang="zh-CN" altLang="en-US"/>
              <a:t>    float ERROR_THRESHOLD;     //误差阈值（什么时候停止训练）</a:t>
            </a:r>
            <a:endParaRPr lang="zh-CN" altLang="en-US"/>
          </a:p>
          <a:p>
            <a:pPr algn="l"/>
            <a:r>
              <a:rPr lang="zh-CN" altLang="en-US"/>
              <a:t>    long int Count;     //训练次数（什么时候停止训练）</a:t>
            </a:r>
            <a:endParaRPr lang="zh-CN" altLang="en-US"/>
          </a:p>
          <a:p>
            <a:pPr algn="l"/>
            <a:r>
              <a:rPr lang="zh-CN" altLang="en-US"/>
              <a:t>    vector&lt;NeuronLayer&gt; vecLayers;//层数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bool NetworkTrainingEpoch(vector&lt;iovector &gt; &amp;SetIn,vector&lt;iovector &gt; &amp;SetOut);//训练神经网络</a:t>
            </a:r>
            <a:endParaRPr lang="zh-CN" altLang="en-US"/>
          </a:p>
          <a:p>
            <a:pPr algn="l"/>
            <a:r>
              <a:rPr lang="zh-CN" altLang="en-US"/>
              <a:t>    void CreateNet();//生成网络</a:t>
            </a:r>
            <a:endParaRPr lang="zh-CN" altLang="en-US"/>
          </a:p>
          <a:p>
            <a:pPr algn="l"/>
            <a:r>
              <a:rPr lang="zh-CN" altLang="en-US"/>
              <a:t>    bool Train(Data* data);//开始训练</a:t>
            </a:r>
            <a:endParaRPr lang="zh-CN" altLang="en-US"/>
          </a:p>
          <a:p>
            <a:pPr algn="l"/>
            <a:r>
              <a:rPr lang="zh-CN" altLang="en-US"/>
              <a:t>    vector&lt;float&gt; Update(vector&lt;float&gt; inputs);//得到输出</a:t>
            </a:r>
            <a:endParaRPr lang="zh-CN" altLang="en-US"/>
          </a:p>
          <a:p>
            <a:pPr algn="l"/>
            <a:r>
              <a:rPr lang="zh-CN" altLang="en-US"/>
              <a:t>    NeuralNet(string filename);//通过文件地址打开一个已经训练好的网络</a:t>
            </a:r>
            <a:endParaRPr lang="zh-CN" altLang="en-US"/>
          </a:p>
          <a:p>
            <a:pPr algn="l"/>
            <a:r>
              <a:rPr lang="zh-CN" altLang="en-US"/>
              <a:t>    void saveNet(string filename);//保存已经训练的网络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决策树模型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四种属性：主队，主队赔率，客队赔率，客队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主队与客队：离散化成</a:t>
            </a:r>
            <a:r>
              <a:rPr lang="en-US" altLang="zh-CN"/>
              <a:t>249</a:t>
            </a:r>
            <a:r>
              <a:rPr lang="zh-CN" altLang="en-US"/>
              <a:t>个数字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赔率：根据区间，离散化成</a:t>
            </a:r>
            <a:r>
              <a:rPr lang="en-US" altLang="zh-CN"/>
              <a:t>60</a:t>
            </a:r>
            <a:r>
              <a:rPr lang="zh-CN" altLang="en-US"/>
              <a:t>个数字，具体见代码。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输出的分类：</a:t>
            </a:r>
            <a:r>
              <a:rPr lang="en-US" altLang="zh-CN"/>
              <a:t>16</a:t>
            </a:r>
            <a:r>
              <a:rPr lang="zh-CN" altLang="en-US"/>
              <a:t>种，</a:t>
            </a:r>
            <a:r>
              <a:rPr lang="en-US" altLang="zh-CN"/>
              <a:t>0:0~3:2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通过输入主队和客队，还有赔率，然后预测出比分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决策树实现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95680" y="1489710"/>
            <a:ext cx="863600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class Node{</a:t>
            </a:r>
            <a:endParaRPr lang="zh-CN" altLang="en-US"/>
          </a:p>
          <a:p>
            <a:pPr algn="l"/>
            <a:r>
              <a:rPr lang="zh-CN" altLang="en-US"/>
              <a:t>    int Attribute;//属性序号</a:t>
            </a:r>
            <a:endParaRPr lang="zh-CN" altLang="en-US"/>
          </a:p>
          <a:p>
            <a:pPr algn="l"/>
            <a:r>
              <a:rPr lang="zh-CN" altLang="en-US"/>
              <a:t>    double Entropy;//信息熵</a:t>
            </a:r>
            <a:endParaRPr lang="zh-CN" altLang="en-US"/>
          </a:p>
          <a:p>
            <a:pPr algn="l"/>
            <a:r>
              <a:rPr lang="zh-CN" altLang="en-US"/>
              <a:t>    bool IsLeaf;//是否是叶节点</a:t>
            </a:r>
            <a:endParaRPr lang="zh-CN" altLang="en-US"/>
          </a:p>
          <a:p>
            <a:pPr algn="l"/>
            <a:r>
              <a:rPr lang="zh-CN" altLang="en-US"/>
              <a:t>    vector&lt;Node*&gt; Num;//子女节点</a:t>
            </a:r>
            <a:endParaRPr lang="zh-CN" altLang="en-US"/>
          </a:p>
          <a:p>
            <a:pPr algn="l"/>
            <a:r>
              <a:rPr lang="zh-CN" altLang="en-US"/>
              <a:t>};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class Tree{</a:t>
            </a:r>
            <a:endParaRPr lang="zh-CN" altLang="en-US"/>
          </a:p>
          <a:p>
            <a:pPr algn="l"/>
            <a:r>
              <a:rPr lang="zh-CN" altLang="en-US"/>
              <a:t>    Node* Root;//根节点</a:t>
            </a:r>
            <a:endParaRPr lang="zh-CN" altLang="en-US"/>
          </a:p>
          <a:p>
            <a:pPr algn="l"/>
            <a:r>
              <a:rPr lang="zh-CN" altLang="en-US"/>
              <a:t>    vector&lt;vector&lt;int&gt; &gt; AttrData;//属性列表</a:t>
            </a:r>
            <a:endParaRPr lang="zh-CN" altLang="en-US"/>
          </a:p>
          <a:p>
            <a:pPr algn="l"/>
            <a:r>
              <a:rPr lang="zh-CN" altLang="en-US"/>
              <a:t>    Node* CreateTree(TrainData data,vector&lt;int&gt; usedAttr);//ID3算法生成树</a:t>
            </a:r>
            <a:endParaRPr lang="zh-CN" altLang="en-US"/>
          </a:p>
          <a:p>
            <a:pPr algn="l"/>
            <a:r>
              <a:rPr lang="zh-CN" altLang="en-US"/>
              <a:t>    pair&lt;int, double&gt; Best(TrainData data,vector&lt;int&gt; usedAttr);//计算信息增益最高的属性</a:t>
            </a:r>
            <a:endParaRPr lang="zh-CN" altLang="en-US"/>
          </a:p>
          <a:p>
            <a:pPr algn="l"/>
            <a:r>
              <a:rPr lang="zh-CN" altLang="en-US"/>
              <a:t>    double Entropy(TrainData data);//计算信息熵</a:t>
            </a:r>
            <a:endParaRPr lang="zh-CN" altLang="en-US"/>
          </a:p>
          <a:p>
            <a:pPr algn="l"/>
            <a:r>
              <a:rPr lang="zh-CN" altLang="en-US"/>
              <a:t>    int GetOutPut(vector&lt;int&gt; data,bool debug=0);//输入一个案例，获得输出</a:t>
            </a:r>
            <a:endParaRPr lang="zh-CN" altLang="en-US"/>
          </a:p>
          <a:p>
            <a:pPr algn="l"/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1599</Words>
  <Application>WPS 演示</Application>
  <PresentationFormat>宽屏</PresentationFormat>
  <Paragraphs>125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基于电子竞技饰品竞猜网站数据的分析</vt:lpstr>
      <vt:lpstr>数据介绍与说明</vt:lpstr>
      <vt:lpstr>数据爬取</vt:lpstr>
      <vt:lpstr>数据爬取与清洗</vt:lpstr>
      <vt:lpstr>预测模型</vt:lpstr>
      <vt:lpstr>神经网络模型</vt:lpstr>
      <vt:lpstr>神经网络的实现</vt:lpstr>
      <vt:lpstr>决策树模型</vt:lpstr>
      <vt:lpstr>决策树实现</vt:lpstr>
      <vt:lpstr>实验结果</vt:lpstr>
      <vt:lpstr>实验分析</vt:lpstr>
      <vt:lpstr>实验结论</vt:lpstr>
      <vt:lpstr>实验过程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linzecong</cp:lastModifiedBy>
  <cp:revision>5</cp:revision>
  <dcterms:created xsi:type="dcterms:W3CDTF">2015-05-05T08:02:00Z</dcterms:created>
  <dcterms:modified xsi:type="dcterms:W3CDTF">2017-12-20T01:45:54Z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