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1" r:id="rId5"/>
    <p:sldId id="262" r:id="rId6"/>
    <p:sldId id="263" r:id="rId7"/>
    <p:sldId id="264" r:id="rId8"/>
    <p:sldId id="272" r:id="rId9"/>
    <p:sldId id="273" r:id="rId10"/>
    <p:sldId id="274" r:id="rId11"/>
    <p:sldId id="275" r:id="rId12"/>
    <p:sldId id="265" r:id="rId13"/>
    <p:sldId id="266" r:id="rId14"/>
    <p:sldId id="305"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1" r:id="rId29"/>
    <p:sldId id="292" r:id="rId30"/>
    <p:sldId id="293" r:id="rId31"/>
    <p:sldId id="294" r:id="rId32"/>
    <p:sldId id="295" r:id="rId33"/>
    <p:sldId id="296" r:id="rId34"/>
    <p:sldId id="297" r:id="rId35"/>
    <p:sldId id="298" r:id="rId36"/>
    <p:sldId id="299" r:id="rId37"/>
    <p:sldId id="301" r:id="rId38"/>
    <p:sldId id="30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26190" autoAdjust="0"/>
    <p:restoredTop sz="94660"/>
  </p:normalViewPr>
  <p:slideViewPr>
    <p:cSldViewPr snapToGrid="0">
      <p:cViewPr>
        <p:scale>
          <a:sx n="50" d="100"/>
          <a:sy n="50" d="100"/>
        </p:scale>
        <p:origin x="-2626" y="-87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fr-FR"/>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fr-FR"/>
              <a:t>单击此处编辑母版副标题样式</a:t>
            </a:r>
            <a:endParaRPr lang="en-US" dirty="0"/>
          </a:p>
        </p:txBody>
      </p:sp>
      <p:sp>
        <p:nvSpPr>
          <p:cNvPr id="4" name="Date Placeholder 3"/>
          <p:cNvSpPr>
            <a:spLocks noGrp="1"/>
          </p:cNvSpPr>
          <p:nvPr>
            <p:ph type="dt" sz="half" idx="10"/>
          </p:nvPr>
        </p:nvSpPr>
        <p:spPr/>
        <p:txBody>
          <a:bodyPr/>
          <a:lstStyle/>
          <a:p>
            <a:fld id="{76AE054C-A821-4C51-81F8-644F4CDBA50A}" type="datetimeFigureOut">
              <a:rPr lang="fr-FR" smtClean="0"/>
              <a:pPr/>
              <a:t>18/09/2020</a:t>
            </a:fld>
            <a:endParaRPr lang="fr-FR"/>
          </a:p>
        </p:txBody>
      </p:sp>
      <p:sp>
        <p:nvSpPr>
          <p:cNvPr id="5" name="Footer Placeholder 4"/>
          <p:cNvSpPr>
            <a:spLocks noGrp="1"/>
          </p:cNvSpPr>
          <p:nvPr>
            <p:ph type="ftr" sz="quarter" idx="11"/>
          </p:nvPr>
        </p:nvSpPr>
        <p:spPr>
          <a:xfrm>
            <a:off x="5332412" y="5883275"/>
            <a:ext cx="4324044" cy="365125"/>
          </a:xfrm>
        </p:spPr>
        <p:txBody>
          <a:bodyPr/>
          <a:lstStyle/>
          <a:p>
            <a:endParaRPr lang="fr-FR"/>
          </a:p>
        </p:txBody>
      </p:sp>
      <p:sp>
        <p:nvSpPr>
          <p:cNvPr id="6" name="Slide Number Placeholder 5"/>
          <p:cNvSpPr>
            <a:spLocks noGrp="1"/>
          </p:cNvSpPr>
          <p:nvPr>
            <p:ph type="sldNum" sz="quarter" idx="12"/>
          </p:nvPr>
        </p:nvSpPr>
        <p:spPr/>
        <p:txBody>
          <a:bodyPr/>
          <a:lstStyle/>
          <a:p>
            <a:fld id="{48F1D5B7-5BA2-4475-95B0-19059DB4D60F}" type="slidenum">
              <a:rPr lang="fr-FR" smtClean="0"/>
              <a:pPr/>
              <a:t>‹#›</a:t>
            </a:fld>
            <a:endParaRPr lang="fr-FR"/>
          </a:p>
        </p:txBody>
      </p:sp>
    </p:spTree>
    <p:extLst>
      <p:ext uri="{BB962C8B-B14F-4D97-AF65-F5344CB8AC3E}">
        <p14:creationId xmlns:p14="http://schemas.microsoft.com/office/powerpoint/2010/main" xmlns="" val="104397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fr-FR"/>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fr-FR"/>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fr-FR"/>
              <a:t>单击此处编辑母版文本样式</a:t>
            </a:r>
          </a:p>
        </p:txBody>
      </p:sp>
      <p:sp>
        <p:nvSpPr>
          <p:cNvPr id="5" name="Date Placeholder 4"/>
          <p:cNvSpPr>
            <a:spLocks noGrp="1"/>
          </p:cNvSpPr>
          <p:nvPr>
            <p:ph type="dt" sz="half" idx="10"/>
          </p:nvPr>
        </p:nvSpPr>
        <p:spPr/>
        <p:txBody>
          <a:bodyPr/>
          <a:lstStyle/>
          <a:p>
            <a:fld id="{76AE054C-A821-4C51-81F8-644F4CDBA50A}" type="datetimeFigureOut">
              <a:rPr lang="fr-FR" smtClean="0"/>
              <a:pPr/>
              <a:t>18/09/2020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F1D5B7-5BA2-4475-95B0-19059DB4D60F}" type="slidenum">
              <a:rPr lang="fr-FR" smtClean="0"/>
              <a:pPr/>
              <a:t>‹#›</a:t>
            </a:fld>
            <a:endParaRPr lang="fr-FR"/>
          </a:p>
        </p:txBody>
      </p:sp>
    </p:spTree>
    <p:extLst>
      <p:ext uri="{BB962C8B-B14F-4D97-AF65-F5344CB8AC3E}">
        <p14:creationId xmlns:p14="http://schemas.microsoft.com/office/powerpoint/2010/main" xmlns="" val="366480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fr-FR"/>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fr-FR"/>
              <a:t>单击此处编辑母版文本样式</a:t>
            </a:r>
          </a:p>
        </p:txBody>
      </p:sp>
      <p:sp>
        <p:nvSpPr>
          <p:cNvPr id="4" name="Date Placeholder 3"/>
          <p:cNvSpPr>
            <a:spLocks noGrp="1"/>
          </p:cNvSpPr>
          <p:nvPr>
            <p:ph type="dt" sz="half" idx="10"/>
          </p:nvPr>
        </p:nvSpPr>
        <p:spPr/>
        <p:txBody>
          <a:bodyPr/>
          <a:lstStyle/>
          <a:p>
            <a:fld id="{76AE054C-A821-4C51-81F8-644F4CDBA50A}" type="datetimeFigureOut">
              <a:rPr lang="fr-FR" smtClean="0"/>
              <a:pPr/>
              <a:t>18/09/2020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F1D5B7-5BA2-4475-95B0-19059DB4D60F}" type="slidenum">
              <a:rPr lang="fr-FR" smtClean="0"/>
              <a:pPr/>
              <a:t>‹#›</a:t>
            </a:fld>
            <a:endParaRPr lang="fr-FR"/>
          </a:p>
        </p:txBody>
      </p:sp>
    </p:spTree>
    <p:extLst>
      <p:ext uri="{BB962C8B-B14F-4D97-AF65-F5344CB8AC3E}">
        <p14:creationId xmlns:p14="http://schemas.microsoft.com/office/powerpoint/2010/main" xmlns="" val="871688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fr-FR"/>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fr-FR"/>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fr-FR"/>
              <a:t>单击此处编辑母版文本样式</a:t>
            </a:r>
          </a:p>
        </p:txBody>
      </p:sp>
      <p:sp>
        <p:nvSpPr>
          <p:cNvPr id="4" name="Date Placeholder 3"/>
          <p:cNvSpPr>
            <a:spLocks noGrp="1"/>
          </p:cNvSpPr>
          <p:nvPr>
            <p:ph type="dt" sz="half" idx="10"/>
          </p:nvPr>
        </p:nvSpPr>
        <p:spPr/>
        <p:txBody>
          <a:bodyPr/>
          <a:lstStyle/>
          <a:p>
            <a:fld id="{76AE054C-A821-4C51-81F8-644F4CDBA50A}" type="datetimeFigureOut">
              <a:rPr lang="fr-FR" smtClean="0"/>
              <a:pPr/>
              <a:t>18/09/2020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F1D5B7-5BA2-4475-95B0-19059DB4D60F}" type="slidenum">
              <a:rPr lang="fr-FR" smtClean="0"/>
              <a:pPr/>
              <a:t>‹#›</a:t>
            </a:fld>
            <a:endParaRPr lang="fr-FR"/>
          </a:p>
        </p:txBody>
      </p:sp>
    </p:spTree>
    <p:extLst>
      <p:ext uri="{BB962C8B-B14F-4D97-AF65-F5344CB8AC3E}">
        <p14:creationId xmlns:p14="http://schemas.microsoft.com/office/powerpoint/2010/main" xmlns="" val="2951810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fr-FR"/>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fr-FR"/>
              <a:t>单击此处编辑母版文本样式</a:t>
            </a:r>
          </a:p>
        </p:txBody>
      </p:sp>
      <p:sp>
        <p:nvSpPr>
          <p:cNvPr id="4" name="Date Placeholder 3"/>
          <p:cNvSpPr>
            <a:spLocks noGrp="1"/>
          </p:cNvSpPr>
          <p:nvPr>
            <p:ph type="dt" sz="half" idx="10"/>
          </p:nvPr>
        </p:nvSpPr>
        <p:spPr/>
        <p:txBody>
          <a:bodyPr/>
          <a:lstStyle/>
          <a:p>
            <a:fld id="{76AE054C-A821-4C51-81F8-644F4CDBA50A}" type="datetimeFigureOut">
              <a:rPr lang="fr-FR" smtClean="0"/>
              <a:pPr/>
              <a:t>18/09/2020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F1D5B7-5BA2-4475-95B0-19059DB4D60F}" type="slidenum">
              <a:rPr lang="fr-FR" smtClean="0"/>
              <a:pPr/>
              <a:t>‹#›</a:t>
            </a:fld>
            <a:endParaRPr lang="fr-FR"/>
          </a:p>
        </p:txBody>
      </p:sp>
    </p:spTree>
    <p:extLst>
      <p:ext uri="{BB962C8B-B14F-4D97-AF65-F5344CB8AC3E}">
        <p14:creationId xmlns:p14="http://schemas.microsoft.com/office/powerpoint/2010/main" xmlns="" val="3145730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fr-FR"/>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fr-FR"/>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fr-FR"/>
              <a:t>单击此处编辑母版文本样式</a:t>
            </a:r>
          </a:p>
        </p:txBody>
      </p:sp>
      <p:sp>
        <p:nvSpPr>
          <p:cNvPr id="4" name="Date Placeholder 3"/>
          <p:cNvSpPr>
            <a:spLocks noGrp="1"/>
          </p:cNvSpPr>
          <p:nvPr>
            <p:ph type="dt" sz="half" idx="10"/>
          </p:nvPr>
        </p:nvSpPr>
        <p:spPr/>
        <p:txBody>
          <a:bodyPr/>
          <a:lstStyle/>
          <a:p>
            <a:fld id="{76AE054C-A821-4C51-81F8-644F4CDBA50A}" type="datetimeFigureOut">
              <a:rPr lang="fr-FR" smtClean="0"/>
              <a:pPr/>
              <a:t>18/09/2020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F1D5B7-5BA2-4475-95B0-19059DB4D60F}" type="slidenum">
              <a:rPr lang="fr-FR" smtClean="0"/>
              <a:pPr/>
              <a:t>‹#›</a:t>
            </a:fld>
            <a:endParaRPr lang="fr-FR"/>
          </a:p>
        </p:txBody>
      </p:sp>
    </p:spTree>
    <p:extLst>
      <p:ext uri="{BB962C8B-B14F-4D97-AF65-F5344CB8AC3E}">
        <p14:creationId xmlns:p14="http://schemas.microsoft.com/office/powerpoint/2010/main" xmlns="" val="2765347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fr-FR"/>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fr-FR"/>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fr-FR"/>
              <a:t>单击此处编辑母版文本样式</a:t>
            </a:r>
          </a:p>
        </p:txBody>
      </p:sp>
      <p:sp>
        <p:nvSpPr>
          <p:cNvPr id="4" name="Date Placeholder 3"/>
          <p:cNvSpPr>
            <a:spLocks noGrp="1"/>
          </p:cNvSpPr>
          <p:nvPr>
            <p:ph type="dt" sz="half" idx="10"/>
          </p:nvPr>
        </p:nvSpPr>
        <p:spPr/>
        <p:txBody>
          <a:bodyPr/>
          <a:lstStyle/>
          <a:p>
            <a:fld id="{76AE054C-A821-4C51-81F8-644F4CDBA50A}" type="datetimeFigureOut">
              <a:rPr lang="fr-FR" smtClean="0"/>
              <a:pPr/>
              <a:t>18/09/2020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F1D5B7-5BA2-4475-95B0-19059DB4D60F}" type="slidenum">
              <a:rPr lang="fr-FR" smtClean="0"/>
              <a:pPr/>
              <a:t>‹#›</a:t>
            </a:fld>
            <a:endParaRPr lang="fr-FR"/>
          </a:p>
        </p:txBody>
      </p:sp>
    </p:spTree>
    <p:extLst>
      <p:ext uri="{BB962C8B-B14F-4D97-AF65-F5344CB8AC3E}">
        <p14:creationId xmlns:p14="http://schemas.microsoft.com/office/powerpoint/2010/main" xmlns="" val="2000418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fr-FR"/>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fr-FR"/>
              <a:t>单击此处编辑母版文本样式</a:t>
            </a:r>
          </a:p>
          <a:p>
            <a:pPr lvl="1"/>
            <a:r>
              <a:rPr lang="zh-CN" altLang="fr-FR"/>
              <a:t>二级</a:t>
            </a:r>
          </a:p>
          <a:p>
            <a:pPr lvl="2"/>
            <a:r>
              <a:rPr lang="zh-CN" altLang="fr-FR"/>
              <a:t>三级</a:t>
            </a:r>
          </a:p>
          <a:p>
            <a:pPr lvl="3"/>
            <a:r>
              <a:rPr lang="zh-CN" altLang="fr-FR"/>
              <a:t>四级</a:t>
            </a:r>
          </a:p>
          <a:p>
            <a:pPr lvl="4"/>
            <a:r>
              <a:rPr lang="zh-CN" altLang="fr-FR"/>
              <a:t>五级</a:t>
            </a:r>
            <a:endParaRPr lang="en-US" dirty="0"/>
          </a:p>
        </p:txBody>
      </p:sp>
      <p:sp>
        <p:nvSpPr>
          <p:cNvPr id="4" name="Date Placeholder 3"/>
          <p:cNvSpPr>
            <a:spLocks noGrp="1"/>
          </p:cNvSpPr>
          <p:nvPr>
            <p:ph type="dt" sz="half" idx="10"/>
          </p:nvPr>
        </p:nvSpPr>
        <p:spPr/>
        <p:txBody>
          <a:bodyPr/>
          <a:lstStyle/>
          <a:p>
            <a:fld id="{76AE054C-A821-4C51-81F8-644F4CDBA50A}" type="datetimeFigureOut">
              <a:rPr lang="fr-FR" smtClean="0"/>
              <a:pPr/>
              <a:t>18/09/2020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F1D5B7-5BA2-4475-95B0-19059DB4D60F}" type="slidenum">
              <a:rPr lang="fr-FR" smtClean="0"/>
              <a:pPr/>
              <a:t>‹#›</a:t>
            </a:fld>
            <a:endParaRPr lang="fr-FR"/>
          </a:p>
        </p:txBody>
      </p:sp>
    </p:spTree>
    <p:extLst>
      <p:ext uri="{BB962C8B-B14F-4D97-AF65-F5344CB8AC3E}">
        <p14:creationId xmlns:p14="http://schemas.microsoft.com/office/powerpoint/2010/main" xmlns="" val="39212962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fr-FR"/>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fr-FR"/>
              <a:t>单击此处编辑母版文本样式</a:t>
            </a:r>
          </a:p>
          <a:p>
            <a:pPr lvl="1"/>
            <a:r>
              <a:rPr lang="zh-CN" altLang="fr-FR"/>
              <a:t>二级</a:t>
            </a:r>
          </a:p>
          <a:p>
            <a:pPr lvl="2"/>
            <a:r>
              <a:rPr lang="zh-CN" altLang="fr-FR"/>
              <a:t>三级</a:t>
            </a:r>
          </a:p>
          <a:p>
            <a:pPr lvl="3"/>
            <a:r>
              <a:rPr lang="zh-CN" altLang="fr-FR"/>
              <a:t>四级</a:t>
            </a:r>
          </a:p>
          <a:p>
            <a:pPr lvl="4"/>
            <a:r>
              <a:rPr lang="zh-CN" altLang="fr-FR"/>
              <a:t>五级</a:t>
            </a:r>
            <a:endParaRPr lang="en-US" dirty="0"/>
          </a:p>
        </p:txBody>
      </p:sp>
      <p:sp>
        <p:nvSpPr>
          <p:cNvPr id="4" name="Date Placeholder 3"/>
          <p:cNvSpPr>
            <a:spLocks noGrp="1"/>
          </p:cNvSpPr>
          <p:nvPr>
            <p:ph type="dt" sz="half" idx="10"/>
          </p:nvPr>
        </p:nvSpPr>
        <p:spPr/>
        <p:txBody>
          <a:bodyPr/>
          <a:lstStyle/>
          <a:p>
            <a:fld id="{76AE054C-A821-4C51-81F8-644F4CDBA50A}" type="datetimeFigureOut">
              <a:rPr lang="fr-FR" smtClean="0"/>
              <a:pPr/>
              <a:t>18/09/2020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F1D5B7-5BA2-4475-95B0-19059DB4D60F}" type="slidenum">
              <a:rPr lang="fr-FR" smtClean="0"/>
              <a:pPr/>
              <a:t>‹#›</a:t>
            </a:fld>
            <a:endParaRPr lang="fr-FR"/>
          </a:p>
        </p:txBody>
      </p:sp>
    </p:spTree>
    <p:extLst>
      <p:ext uri="{BB962C8B-B14F-4D97-AF65-F5344CB8AC3E}">
        <p14:creationId xmlns:p14="http://schemas.microsoft.com/office/powerpoint/2010/main" xmlns="" val="4188687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fr-FR"/>
              <a:t>单击此处编辑母版标题样式</a:t>
            </a:r>
            <a:endParaRPr lang="en-US" dirty="0"/>
          </a:p>
        </p:txBody>
      </p:sp>
      <p:sp>
        <p:nvSpPr>
          <p:cNvPr id="3" name="Content Placeholder 2"/>
          <p:cNvSpPr>
            <a:spLocks noGrp="1"/>
          </p:cNvSpPr>
          <p:nvPr>
            <p:ph idx="1"/>
          </p:nvPr>
        </p:nvSpPr>
        <p:spPr/>
        <p:txBody>
          <a:bodyPr anchor="ctr"/>
          <a:lstStyle/>
          <a:p>
            <a:pPr lvl="0"/>
            <a:r>
              <a:rPr lang="zh-CN" altLang="fr-FR"/>
              <a:t>单击此处编辑母版文本样式</a:t>
            </a:r>
          </a:p>
          <a:p>
            <a:pPr lvl="1"/>
            <a:r>
              <a:rPr lang="zh-CN" altLang="fr-FR"/>
              <a:t>二级</a:t>
            </a:r>
          </a:p>
          <a:p>
            <a:pPr lvl="2"/>
            <a:r>
              <a:rPr lang="zh-CN" altLang="fr-FR"/>
              <a:t>三级</a:t>
            </a:r>
          </a:p>
          <a:p>
            <a:pPr lvl="3"/>
            <a:r>
              <a:rPr lang="zh-CN" altLang="fr-FR"/>
              <a:t>四级</a:t>
            </a:r>
          </a:p>
          <a:p>
            <a:pPr lvl="4"/>
            <a:r>
              <a:rPr lang="zh-CN" altLang="fr-FR"/>
              <a:t>五级</a:t>
            </a:r>
            <a:endParaRPr lang="en-US" dirty="0"/>
          </a:p>
        </p:txBody>
      </p:sp>
      <p:sp>
        <p:nvSpPr>
          <p:cNvPr id="4" name="Date Placeholder 3"/>
          <p:cNvSpPr>
            <a:spLocks noGrp="1"/>
          </p:cNvSpPr>
          <p:nvPr>
            <p:ph type="dt" sz="half" idx="10"/>
          </p:nvPr>
        </p:nvSpPr>
        <p:spPr/>
        <p:txBody>
          <a:bodyPr/>
          <a:lstStyle/>
          <a:p>
            <a:fld id="{76AE054C-A821-4C51-81F8-644F4CDBA50A}" type="datetimeFigureOut">
              <a:rPr lang="fr-FR" smtClean="0"/>
              <a:pPr/>
              <a:t>18/09/2020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951856" y="5867131"/>
            <a:ext cx="551167" cy="365125"/>
          </a:xfrm>
        </p:spPr>
        <p:txBody>
          <a:bodyPr/>
          <a:lstStyle/>
          <a:p>
            <a:fld id="{48F1D5B7-5BA2-4475-95B0-19059DB4D60F}" type="slidenum">
              <a:rPr lang="fr-FR" smtClean="0"/>
              <a:pPr/>
              <a:t>‹#›</a:t>
            </a:fld>
            <a:endParaRPr lang="fr-FR"/>
          </a:p>
        </p:txBody>
      </p:sp>
    </p:spTree>
    <p:extLst>
      <p:ext uri="{BB962C8B-B14F-4D97-AF65-F5344CB8AC3E}">
        <p14:creationId xmlns:p14="http://schemas.microsoft.com/office/powerpoint/2010/main" xmlns="" val="11693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fr-FR"/>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fr-FR"/>
              <a:t>单击此处编辑母版文本样式</a:t>
            </a:r>
          </a:p>
        </p:txBody>
      </p:sp>
      <p:sp>
        <p:nvSpPr>
          <p:cNvPr id="4" name="Date Placeholder 3"/>
          <p:cNvSpPr>
            <a:spLocks noGrp="1"/>
          </p:cNvSpPr>
          <p:nvPr>
            <p:ph type="dt" sz="half" idx="10"/>
          </p:nvPr>
        </p:nvSpPr>
        <p:spPr/>
        <p:txBody>
          <a:bodyPr/>
          <a:lstStyle/>
          <a:p>
            <a:fld id="{76AE054C-A821-4C51-81F8-644F4CDBA50A}" type="datetimeFigureOut">
              <a:rPr lang="fr-FR" smtClean="0"/>
              <a:pPr/>
              <a:t>18/09/2020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8F1D5B7-5BA2-4475-95B0-19059DB4D60F}" type="slidenum">
              <a:rPr lang="fr-FR" smtClean="0"/>
              <a:pPr/>
              <a:t>‹#›</a:t>
            </a:fld>
            <a:endParaRPr lang="fr-FR"/>
          </a:p>
        </p:txBody>
      </p:sp>
    </p:spTree>
    <p:extLst>
      <p:ext uri="{BB962C8B-B14F-4D97-AF65-F5344CB8AC3E}">
        <p14:creationId xmlns:p14="http://schemas.microsoft.com/office/powerpoint/2010/main" xmlns="" val="506519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fr-FR"/>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fr-FR"/>
              <a:t>单击此处编辑母版文本样式</a:t>
            </a:r>
          </a:p>
          <a:p>
            <a:pPr lvl="1"/>
            <a:r>
              <a:rPr lang="zh-CN" altLang="fr-FR"/>
              <a:t>二级</a:t>
            </a:r>
          </a:p>
          <a:p>
            <a:pPr lvl="2"/>
            <a:r>
              <a:rPr lang="zh-CN" altLang="fr-FR"/>
              <a:t>三级</a:t>
            </a:r>
          </a:p>
          <a:p>
            <a:pPr lvl="3"/>
            <a:r>
              <a:rPr lang="zh-CN" altLang="fr-FR"/>
              <a:t>四级</a:t>
            </a:r>
          </a:p>
          <a:p>
            <a:pPr lvl="4"/>
            <a:r>
              <a:rPr lang="zh-CN" altLang="fr-FR"/>
              <a:t>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fr-FR"/>
              <a:t>单击此处编辑母版文本样式</a:t>
            </a:r>
          </a:p>
          <a:p>
            <a:pPr lvl="1"/>
            <a:r>
              <a:rPr lang="zh-CN" altLang="fr-FR"/>
              <a:t>二级</a:t>
            </a:r>
          </a:p>
          <a:p>
            <a:pPr lvl="2"/>
            <a:r>
              <a:rPr lang="zh-CN" altLang="fr-FR"/>
              <a:t>三级</a:t>
            </a:r>
          </a:p>
          <a:p>
            <a:pPr lvl="3"/>
            <a:r>
              <a:rPr lang="zh-CN" altLang="fr-FR"/>
              <a:t>四级</a:t>
            </a:r>
          </a:p>
          <a:p>
            <a:pPr lvl="4"/>
            <a:r>
              <a:rPr lang="zh-CN" altLang="fr-FR"/>
              <a:t>五级</a:t>
            </a:r>
            <a:endParaRPr lang="en-US" dirty="0"/>
          </a:p>
        </p:txBody>
      </p:sp>
      <p:sp>
        <p:nvSpPr>
          <p:cNvPr id="5" name="Date Placeholder 4"/>
          <p:cNvSpPr>
            <a:spLocks noGrp="1"/>
          </p:cNvSpPr>
          <p:nvPr>
            <p:ph type="dt" sz="half" idx="10"/>
          </p:nvPr>
        </p:nvSpPr>
        <p:spPr/>
        <p:txBody>
          <a:bodyPr/>
          <a:lstStyle/>
          <a:p>
            <a:fld id="{76AE054C-A821-4C51-81F8-644F4CDBA50A}" type="datetimeFigureOut">
              <a:rPr lang="fr-FR" smtClean="0"/>
              <a:pPr/>
              <a:t>18/09/2020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F1D5B7-5BA2-4475-95B0-19059DB4D60F}" type="slidenum">
              <a:rPr lang="fr-FR" smtClean="0"/>
              <a:pPr/>
              <a:t>‹#›</a:t>
            </a:fld>
            <a:endParaRPr lang="fr-FR"/>
          </a:p>
        </p:txBody>
      </p:sp>
    </p:spTree>
    <p:extLst>
      <p:ext uri="{BB962C8B-B14F-4D97-AF65-F5344CB8AC3E}">
        <p14:creationId xmlns:p14="http://schemas.microsoft.com/office/powerpoint/2010/main" xmlns="" val="104512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fr-FR"/>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fr-FR"/>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fr-FR"/>
              <a:t>单击此处编辑母版文本样式</a:t>
            </a:r>
          </a:p>
          <a:p>
            <a:pPr lvl="1"/>
            <a:r>
              <a:rPr lang="zh-CN" altLang="fr-FR"/>
              <a:t>二级</a:t>
            </a:r>
          </a:p>
          <a:p>
            <a:pPr lvl="2"/>
            <a:r>
              <a:rPr lang="zh-CN" altLang="fr-FR"/>
              <a:t>三级</a:t>
            </a:r>
          </a:p>
          <a:p>
            <a:pPr lvl="3"/>
            <a:r>
              <a:rPr lang="zh-CN" altLang="fr-FR"/>
              <a:t>四级</a:t>
            </a:r>
          </a:p>
          <a:p>
            <a:pPr lvl="4"/>
            <a:r>
              <a:rPr lang="zh-CN" altLang="fr-FR"/>
              <a:t>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fr-FR"/>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fr-FR"/>
              <a:t>单击此处编辑母版文本样式</a:t>
            </a:r>
          </a:p>
          <a:p>
            <a:pPr lvl="1"/>
            <a:r>
              <a:rPr lang="zh-CN" altLang="fr-FR"/>
              <a:t>二级</a:t>
            </a:r>
          </a:p>
          <a:p>
            <a:pPr lvl="2"/>
            <a:r>
              <a:rPr lang="zh-CN" altLang="fr-FR"/>
              <a:t>三级</a:t>
            </a:r>
          </a:p>
          <a:p>
            <a:pPr lvl="3"/>
            <a:r>
              <a:rPr lang="zh-CN" altLang="fr-FR"/>
              <a:t>四级</a:t>
            </a:r>
          </a:p>
          <a:p>
            <a:pPr lvl="4"/>
            <a:r>
              <a:rPr lang="zh-CN" altLang="fr-FR"/>
              <a:t>五级</a:t>
            </a:r>
            <a:endParaRPr lang="en-US" dirty="0"/>
          </a:p>
        </p:txBody>
      </p:sp>
      <p:sp>
        <p:nvSpPr>
          <p:cNvPr id="7" name="Date Placeholder 6"/>
          <p:cNvSpPr>
            <a:spLocks noGrp="1"/>
          </p:cNvSpPr>
          <p:nvPr>
            <p:ph type="dt" sz="half" idx="10"/>
          </p:nvPr>
        </p:nvSpPr>
        <p:spPr/>
        <p:txBody>
          <a:bodyPr/>
          <a:lstStyle/>
          <a:p>
            <a:fld id="{76AE054C-A821-4C51-81F8-644F4CDBA50A}" type="datetimeFigureOut">
              <a:rPr lang="fr-FR" smtClean="0"/>
              <a:pPr/>
              <a:t>18/09/2020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8F1D5B7-5BA2-4475-95B0-19059DB4D60F}" type="slidenum">
              <a:rPr lang="fr-FR" smtClean="0"/>
              <a:pPr/>
              <a:t>‹#›</a:t>
            </a:fld>
            <a:endParaRPr lang="fr-FR"/>
          </a:p>
        </p:txBody>
      </p:sp>
    </p:spTree>
    <p:extLst>
      <p:ext uri="{BB962C8B-B14F-4D97-AF65-F5344CB8AC3E}">
        <p14:creationId xmlns:p14="http://schemas.microsoft.com/office/powerpoint/2010/main" xmlns="" val="1519829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fr-FR"/>
              <a:t>单击此处编辑母版标题样式</a:t>
            </a:r>
            <a:endParaRPr lang="en-US" dirty="0"/>
          </a:p>
        </p:txBody>
      </p:sp>
      <p:sp>
        <p:nvSpPr>
          <p:cNvPr id="3" name="Date Placeholder 2"/>
          <p:cNvSpPr>
            <a:spLocks noGrp="1"/>
          </p:cNvSpPr>
          <p:nvPr>
            <p:ph type="dt" sz="half" idx="10"/>
          </p:nvPr>
        </p:nvSpPr>
        <p:spPr/>
        <p:txBody>
          <a:bodyPr/>
          <a:lstStyle/>
          <a:p>
            <a:fld id="{76AE054C-A821-4C51-81F8-644F4CDBA50A}" type="datetimeFigureOut">
              <a:rPr lang="fr-FR" smtClean="0"/>
              <a:pPr/>
              <a:t>18/09/2020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8F1D5B7-5BA2-4475-95B0-19059DB4D60F}" type="slidenum">
              <a:rPr lang="fr-FR" smtClean="0"/>
              <a:pPr/>
              <a:t>‹#›</a:t>
            </a:fld>
            <a:endParaRPr lang="fr-FR"/>
          </a:p>
        </p:txBody>
      </p:sp>
    </p:spTree>
    <p:extLst>
      <p:ext uri="{BB962C8B-B14F-4D97-AF65-F5344CB8AC3E}">
        <p14:creationId xmlns:p14="http://schemas.microsoft.com/office/powerpoint/2010/main" xmlns="" val="1712229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AE054C-A821-4C51-81F8-644F4CDBA50A}" type="datetimeFigureOut">
              <a:rPr lang="fr-FR" smtClean="0"/>
              <a:pPr/>
              <a:t>18/09/2020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8F1D5B7-5BA2-4475-95B0-19059DB4D60F}" type="slidenum">
              <a:rPr lang="fr-FR" smtClean="0"/>
              <a:pPr/>
              <a:t>‹#›</a:t>
            </a:fld>
            <a:endParaRPr lang="fr-FR"/>
          </a:p>
        </p:txBody>
      </p:sp>
    </p:spTree>
    <p:extLst>
      <p:ext uri="{BB962C8B-B14F-4D97-AF65-F5344CB8AC3E}">
        <p14:creationId xmlns:p14="http://schemas.microsoft.com/office/powerpoint/2010/main" xmlns="" val="3132507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fr-FR"/>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fr-FR"/>
              <a:t>单击此处编辑母版文本样式</a:t>
            </a:r>
          </a:p>
          <a:p>
            <a:pPr lvl="1"/>
            <a:r>
              <a:rPr lang="zh-CN" altLang="fr-FR"/>
              <a:t>二级</a:t>
            </a:r>
          </a:p>
          <a:p>
            <a:pPr lvl="2"/>
            <a:r>
              <a:rPr lang="zh-CN" altLang="fr-FR"/>
              <a:t>三级</a:t>
            </a:r>
          </a:p>
          <a:p>
            <a:pPr lvl="3"/>
            <a:r>
              <a:rPr lang="zh-CN" altLang="fr-FR"/>
              <a:t>四级</a:t>
            </a:r>
          </a:p>
          <a:p>
            <a:pPr lvl="4"/>
            <a:r>
              <a:rPr lang="zh-CN" altLang="fr-FR"/>
              <a:t>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fr-FR"/>
              <a:t>单击此处编辑母版文本样式</a:t>
            </a:r>
          </a:p>
        </p:txBody>
      </p:sp>
      <p:sp>
        <p:nvSpPr>
          <p:cNvPr id="5" name="Date Placeholder 4"/>
          <p:cNvSpPr>
            <a:spLocks noGrp="1"/>
          </p:cNvSpPr>
          <p:nvPr>
            <p:ph type="dt" sz="half" idx="10"/>
          </p:nvPr>
        </p:nvSpPr>
        <p:spPr/>
        <p:txBody>
          <a:bodyPr/>
          <a:lstStyle/>
          <a:p>
            <a:fld id="{76AE054C-A821-4C51-81F8-644F4CDBA50A}" type="datetimeFigureOut">
              <a:rPr lang="fr-FR" smtClean="0"/>
              <a:pPr/>
              <a:t>18/09/2020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F1D5B7-5BA2-4475-95B0-19059DB4D60F}" type="slidenum">
              <a:rPr lang="fr-FR" smtClean="0"/>
              <a:pPr/>
              <a:t>‹#›</a:t>
            </a:fld>
            <a:endParaRPr lang="fr-FR"/>
          </a:p>
        </p:txBody>
      </p:sp>
    </p:spTree>
    <p:extLst>
      <p:ext uri="{BB962C8B-B14F-4D97-AF65-F5344CB8AC3E}">
        <p14:creationId xmlns:p14="http://schemas.microsoft.com/office/powerpoint/2010/main" xmlns="" val="7004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fr-FR"/>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fr-FR"/>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fr-FR"/>
              <a:t>单击此处编辑母版文本样式</a:t>
            </a:r>
          </a:p>
        </p:txBody>
      </p:sp>
      <p:sp>
        <p:nvSpPr>
          <p:cNvPr id="5" name="Date Placeholder 4"/>
          <p:cNvSpPr>
            <a:spLocks noGrp="1"/>
          </p:cNvSpPr>
          <p:nvPr>
            <p:ph type="dt" sz="half" idx="10"/>
          </p:nvPr>
        </p:nvSpPr>
        <p:spPr/>
        <p:txBody>
          <a:bodyPr/>
          <a:lstStyle/>
          <a:p>
            <a:fld id="{76AE054C-A821-4C51-81F8-644F4CDBA50A}" type="datetimeFigureOut">
              <a:rPr lang="fr-FR" smtClean="0"/>
              <a:pPr/>
              <a:t>18/09/2020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8F1D5B7-5BA2-4475-95B0-19059DB4D60F}" type="slidenum">
              <a:rPr lang="fr-FR" smtClean="0"/>
              <a:pPr/>
              <a:t>‹#›</a:t>
            </a:fld>
            <a:endParaRPr lang="fr-FR"/>
          </a:p>
        </p:txBody>
      </p:sp>
    </p:spTree>
    <p:extLst>
      <p:ext uri="{BB962C8B-B14F-4D97-AF65-F5344CB8AC3E}">
        <p14:creationId xmlns:p14="http://schemas.microsoft.com/office/powerpoint/2010/main" xmlns="" val="1194651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fr-FR"/>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fr-FR"/>
              <a:t>单击此处编辑母版文本样式</a:t>
            </a:r>
          </a:p>
          <a:p>
            <a:pPr lvl="1"/>
            <a:r>
              <a:rPr lang="zh-CN" altLang="fr-FR"/>
              <a:t>二级</a:t>
            </a:r>
          </a:p>
          <a:p>
            <a:pPr lvl="2"/>
            <a:r>
              <a:rPr lang="zh-CN" altLang="fr-FR"/>
              <a:t>三级</a:t>
            </a:r>
          </a:p>
          <a:p>
            <a:pPr lvl="3"/>
            <a:r>
              <a:rPr lang="zh-CN" altLang="fr-FR"/>
              <a:t>四级</a:t>
            </a:r>
          </a:p>
          <a:p>
            <a:pPr lvl="4"/>
            <a:r>
              <a:rPr lang="zh-CN" altLang="fr-FR"/>
              <a:t>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6AE054C-A821-4C51-81F8-644F4CDBA50A}" type="datetimeFigureOut">
              <a:rPr lang="fr-FR" smtClean="0"/>
              <a:pPr/>
              <a:t>18/09/2020</a:t>
            </a:fld>
            <a:endParaRPr lang="fr-F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1D5B7-5BA2-4475-95B0-19059DB4D60F}" type="slidenum">
              <a:rPr lang="fr-FR" smtClean="0"/>
              <a:pPr/>
              <a:t>‹#›</a:t>
            </a:fld>
            <a:endParaRPr lang="fr-FR"/>
          </a:p>
        </p:txBody>
      </p:sp>
    </p:spTree>
    <p:extLst>
      <p:ext uri="{BB962C8B-B14F-4D97-AF65-F5344CB8AC3E}">
        <p14:creationId xmlns:p14="http://schemas.microsoft.com/office/powerpoint/2010/main" xmlns="" val="3127853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0.xml"/><Relationship Id="rId7" Type="http://schemas.openxmlformats.org/officeDocument/2006/relationships/slide" Target="slide38.xml"/><Relationship Id="rId2"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slide" Target="slide36.xml"/><Relationship Id="rId5" Type="http://schemas.openxmlformats.org/officeDocument/2006/relationships/slide" Target="slide32.xml"/><Relationship Id="rId4" Type="http://schemas.openxmlformats.org/officeDocument/2006/relationships/slide" Target="slide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2BEA244-AC81-4280-9777-A132D2E6B2A6}"/>
              </a:ext>
            </a:extLst>
          </p:cNvPr>
          <p:cNvSpPr>
            <a:spLocks noGrp="1"/>
          </p:cNvSpPr>
          <p:nvPr>
            <p:ph type="ctrTitle"/>
          </p:nvPr>
        </p:nvSpPr>
        <p:spPr/>
        <p:txBody>
          <a:bodyPr>
            <a:normAutofit fontScale="90000"/>
          </a:bodyPr>
          <a:lstStyle/>
          <a:p>
            <a:r>
              <a:rPr lang="zh-CN" altLang="fr-FR" sz="9600" dirty="0"/>
              <a:t>专有</a:t>
            </a:r>
            <a:r>
              <a:rPr lang="zh-CN" altLang="fr-FR" sz="9600" dirty="0" smtClean="0"/>
              <a:t>名词</a:t>
            </a:r>
            <a:r>
              <a:rPr lang="zh-CN" altLang="en-US" sz="9600" dirty="0" smtClean="0"/>
              <a:t>的翻译</a:t>
            </a:r>
            <a:endParaRPr lang="fr-FR" sz="9600" dirty="0"/>
          </a:p>
        </p:txBody>
      </p:sp>
    </p:spTree>
    <p:extLst>
      <p:ext uri="{BB962C8B-B14F-4D97-AF65-F5344CB8AC3E}">
        <p14:creationId xmlns:p14="http://schemas.microsoft.com/office/powerpoint/2010/main" xmlns="" val="147792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10ECE6B0-A9C6-430A-B8A3-5A141D0DA2BF}"/>
              </a:ext>
            </a:extLst>
          </p:cNvPr>
          <p:cNvSpPr>
            <a:spLocks noGrp="1"/>
          </p:cNvSpPr>
          <p:nvPr>
            <p:ph idx="1"/>
          </p:nvPr>
        </p:nvSpPr>
        <p:spPr>
          <a:xfrm>
            <a:off x="1544271" y="448454"/>
            <a:ext cx="2203270" cy="762001"/>
          </a:xfrm>
        </p:spPr>
        <p:txBody>
          <a:bodyPr>
            <a:normAutofit/>
          </a:bodyPr>
          <a:lstStyle/>
          <a:p>
            <a:r>
              <a:rPr lang="fr-FR" sz="3600"/>
              <a:t>3.</a:t>
            </a:r>
            <a:r>
              <a:rPr lang="zh-CN" altLang="fr-FR" sz="3600"/>
              <a:t>方音</a:t>
            </a:r>
            <a:endParaRPr lang="fr-FR" sz="3600" dirty="0"/>
          </a:p>
        </p:txBody>
      </p:sp>
      <p:sp>
        <p:nvSpPr>
          <p:cNvPr id="4" name="文本框 3">
            <a:extLst>
              <a:ext uri="{FF2B5EF4-FFF2-40B4-BE49-F238E27FC236}">
                <a16:creationId xmlns:a16="http://schemas.microsoft.com/office/drawing/2014/main" xmlns="" id="{1294EB81-A48A-41AE-992A-6F9FCDAE0CB5}"/>
              </a:ext>
            </a:extLst>
          </p:cNvPr>
          <p:cNvSpPr txBox="1"/>
          <p:nvPr/>
        </p:nvSpPr>
        <p:spPr>
          <a:xfrm>
            <a:off x="1738858" y="1335186"/>
            <a:ext cx="9203961" cy="523220"/>
          </a:xfrm>
          <a:prstGeom prst="rect">
            <a:avLst/>
          </a:prstGeom>
          <a:noFill/>
        </p:spPr>
        <p:txBody>
          <a:bodyPr wrap="square" rtlCol="0">
            <a:spAutoFit/>
          </a:bodyPr>
          <a:lstStyle/>
          <a:p>
            <a:r>
              <a:rPr lang="fr-FR" sz="2800" dirty="0"/>
              <a:t>H</a:t>
            </a:r>
            <a:r>
              <a:rPr lang="fr-FR" sz="2800" dirty="0" smtClean="0"/>
              <a:t>ollywood</a:t>
            </a:r>
            <a:r>
              <a:rPr lang="zh-CN" altLang="fr-FR" sz="2800" dirty="0"/>
              <a:t>（好莱坞）按广东话读来就成了“荷里话”</a:t>
            </a:r>
            <a:endParaRPr lang="fr-FR" sz="2800" dirty="0"/>
          </a:p>
        </p:txBody>
      </p:sp>
      <p:sp>
        <p:nvSpPr>
          <p:cNvPr id="5" name="内容占位符 2">
            <a:extLst>
              <a:ext uri="{FF2B5EF4-FFF2-40B4-BE49-F238E27FC236}">
                <a16:creationId xmlns:a16="http://schemas.microsoft.com/office/drawing/2014/main" xmlns="" id="{59D7720D-D147-4C12-B46F-5EFF42B1E9A2}"/>
              </a:ext>
            </a:extLst>
          </p:cNvPr>
          <p:cNvSpPr txBox="1">
            <a:spLocks/>
          </p:cNvSpPr>
          <p:nvPr/>
        </p:nvSpPr>
        <p:spPr>
          <a:xfrm>
            <a:off x="1546771" y="1845035"/>
            <a:ext cx="2203270" cy="76200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fr-FR" sz="3600" dirty="0"/>
              <a:t>4.</a:t>
            </a:r>
            <a:r>
              <a:rPr lang="zh-CN" altLang="fr-FR" sz="3600" dirty="0"/>
              <a:t>讹音</a:t>
            </a:r>
            <a:endParaRPr lang="fr-FR" sz="3600" dirty="0"/>
          </a:p>
        </p:txBody>
      </p:sp>
      <p:sp>
        <p:nvSpPr>
          <p:cNvPr id="6" name="文本框 5">
            <a:extLst>
              <a:ext uri="{FF2B5EF4-FFF2-40B4-BE49-F238E27FC236}">
                <a16:creationId xmlns:a16="http://schemas.microsoft.com/office/drawing/2014/main" xmlns="" id="{ACB801EA-E432-434D-8F5E-8EBAEB76FEA0}"/>
              </a:ext>
            </a:extLst>
          </p:cNvPr>
          <p:cNvSpPr txBox="1"/>
          <p:nvPr/>
        </p:nvSpPr>
        <p:spPr>
          <a:xfrm>
            <a:off x="1738859" y="2607037"/>
            <a:ext cx="8349522" cy="1938992"/>
          </a:xfrm>
          <a:prstGeom prst="rect">
            <a:avLst/>
          </a:prstGeom>
          <a:noFill/>
        </p:spPr>
        <p:txBody>
          <a:bodyPr wrap="square" rtlCol="0">
            <a:spAutoFit/>
          </a:bodyPr>
          <a:lstStyle/>
          <a:p>
            <a:r>
              <a:rPr lang="fr-FR" sz="2800" dirty="0" smtClean="0"/>
              <a:t>F.H.Fonk</a:t>
            </a:r>
            <a:r>
              <a:rPr lang="zh-CN" altLang="fr-FR" sz="2800" dirty="0"/>
              <a:t>（</a:t>
            </a:r>
            <a:r>
              <a:rPr lang="fr-FR" sz="2800" dirty="0"/>
              <a:t>F.H.</a:t>
            </a:r>
            <a:r>
              <a:rPr lang="zh-CN" altLang="fr-FR" sz="2800" dirty="0"/>
              <a:t>冯克）译成弗</a:t>
            </a:r>
            <a:r>
              <a:rPr lang="fr-FR" altLang="zh-CN" sz="2800" dirty="0"/>
              <a:t>·</a:t>
            </a:r>
            <a:r>
              <a:rPr lang="zh-CN" altLang="fr-FR" sz="2800" dirty="0"/>
              <a:t>赫</a:t>
            </a:r>
            <a:r>
              <a:rPr lang="fr-FR" altLang="zh-CN" sz="2800" dirty="0"/>
              <a:t>·</a:t>
            </a:r>
            <a:r>
              <a:rPr lang="zh-CN" altLang="fr-FR" sz="2800" dirty="0"/>
              <a:t>冯克（在只知道个人名缩写形式情况下，应照录缩写形式，而不应妄自使用汉字）</a:t>
            </a:r>
            <a:endParaRPr lang="fr-FR" altLang="zh-CN" sz="2800" dirty="0"/>
          </a:p>
          <a:p>
            <a:endParaRPr lang="fr-FR" sz="3600" dirty="0"/>
          </a:p>
        </p:txBody>
      </p:sp>
    </p:spTree>
    <p:extLst>
      <p:ext uri="{BB962C8B-B14F-4D97-AF65-F5344CB8AC3E}">
        <p14:creationId xmlns:p14="http://schemas.microsoft.com/office/powerpoint/2010/main" xmlns="" val="192225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5D21E719-000C-4E58-9DFE-36B7599233FA}"/>
              </a:ext>
            </a:extLst>
          </p:cNvPr>
          <p:cNvSpPr>
            <a:spLocks noGrp="1"/>
          </p:cNvSpPr>
          <p:nvPr>
            <p:ph idx="1"/>
          </p:nvPr>
        </p:nvSpPr>
        <p:spPr>
          <a:xfrm>
            <a:off x="1844073" y="478436"/>
            <a:ext cx="2428123" cy="885670"/>
          </a:xfrm>
        </p:spPr>
        <p:txBody>
          <a:bodyPr>
            <a:normAutofit/>
          </a:bodyPr>
          <a:lstStyle/>
          <a:p>
            <a:r>
              <a:rPr lang="fr-FR" sz="3600" dirty="0"/>
              <a:t>5.</a:t>
            </a:r>
            <a:r>
              <a:rPr lang="zh-CN" altLang="fr-FR" sz="3600" dirty="0"/>
              <a:t>客音</a:t>
            </a:r>
            <a:endParaRPr lang="fr-FR" altLang="zh-CN" sz="3600" dirty="0"/>
          </a:p>
        </p:txBody>
      </p:sp>
      <p:sp>
        <p:nvSpPr>
          <p:cNvPr id="4" name="文本框 3">
            <a:extLst>
              <a:ext uri="{FF2B5EF4-FFF2-40B4-BE49-F238E27FC236}">
                <a16:creationId xmlns:a16="http://schemas.microsoft.com/office/drawing/2014/main" xmlns="" id="{3751C7BE-F1B8-45FE-B6BF-B57DE0156C18}"/>
              </a:ext>
            </a:extLst>
          </p:cNvPr>
          <p:cNvSpPr txBox="1"/>
          <p:nvPr/>
        </p:nvSpPr>
        <p:spPr>
          <a:xfrm>
            <a:off x="1863777" y="1558977"/>
            <a:ext cx="8509416" cy="954107"/>
          </a:xfrm>
          <a:prstGeom prst="rect">
            <a:avLst/>
          </a:prstGeom>
          <a:noFill/>
        </p:spPr>
        <p:txBody>
          <a:bodyPr wrap="square" rtlCol="0">
            <a:spAutoFit/>
          </a:bodyPr>
          <a:lstStyle/>
          <a:p>
            <a:r>
              <a:rPr lang="zh-CN" altLang="fr-FR" sz="2800" dirty="0"/>
              <a:t>法国一种代号为</a:t>
            </a:r>
            <a:r>
              <a:rPr lang="fr-FR" sz="2800" dirty="0"/>
              <a:t>Harpon</a:t>
            </a:r>
            <a:r>
              <a:rPr lang="zh-CN" altLang="fr-FR" sz="2800" dirty="0"/>
              <a:t>（阿赫篷）的反坦克</a:t>
            </a:r>
            <a:r>
              <a:rPr lang="zh-CN" altLang="fr-FR" sz="2800" dirty="0" smtClean="0"/>
              <a:t>导弹</a:t>
            </a:r>
            <a:r>
              <a:rPr lang="zh-CN" altLang="en-US" sz="2800" dirty="0" smtClean="0"/>
              <a:t>，</a:t>
            </a:r>
            <a:r>
              <a:rPr lang="zh-CN" altLang="fr-FR" sz="2800" dirty="0" smtClean="0"/>
              <a:t>被</a:t>
            </a:r>
            <a:r>
              <a:rPr lang="zh-CN" altLang="fr-FR" sz="2800" dirty="0"/>
              <a:t>译</a:t>
            </a:r>
            <a:r>
              <a:rPr lang="zh-CN" altLang="fr-FR" sz="2800" dirty="0" smtClean="0"/>
              <a:t>为“哈喷”</a:t>
            </a:r>
            <a:endParaRPr lang="fr-FR" sz="2800" dirty="0"/>
          </a:p>
        </p:txBody>
      </p:sp>
    </p:spTree>
    <p:extLst>
      <p:ext uri="{BB962C8B-B14F-4D97-AF65-F5344CB8AC3E}">
        <p14:creationId xmlns:p14="http://schemas.microsoft.com/office/powerpoint/2010/main" xmlns="" val="2280494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C9FE2FC-D373-4BD4-B41D-9AF9E04DC8B4}"/>
              </a:ext>
            </a:extLst>
          </p:cNvPr>
          <p:cNvSpPr>
            <a:spLocks noGrp="1"/>
          </p:cNvSpPr>
          <p:nvPr>
            <p:ph type="title"/>
          </p:nvPr>
        </p:nvSpPr>
        <p:spPr>
          <a:xfrm>
            <a:off x="1484311" y="-9938"/>
            <a:ext cx="10018713" cy="1752599"/>
          </a:xfrm>
        </p:spPr>
        <p:txBody>
          <a:bodyPr/>
          <a:lstStyle/>
          <a:p>
            <a:r>
              <a:rPr lang="fr-FR" dirty="0"/>
              <a:t>2.</a:t>
            </a:r>
            <a:r>
              <a:rPr lang="zh-CN" altLang="fr-FR" dirty="0"/>
              <a:t>约定俗成</a:t>
            </a:r>
            <a:endParaRPr lang="fr-FR" dirty="0"/>
          </a:p>
        </p:txBody>
      </p:sp>
      <p:sp>
        <p:nvSpPr>
          <p:cNvPr id="3" name="内容占位符 2">
            <a:extLst>
              <a:ext uri="{FF2B5EF4-FFF2-40B4-BE49-F238E27FC236}">
                <a16:creationId xmlns:a16="http://schemas.microsoft.com/office/drawing/2014/main" xmlns="" id="{EDC66ECA-4398-4277-BDBA-FAEAC03B2B6D}"/>
              </a:ext>
            </a:extLst>
          </p:cNvPr>
          <p:cNvSpPr>
            <a:spLocks noGrp="1"/>
          </p:cNvSpPr>
          <p:nvPr>
            <p:ph idx="1"/>
          </p:nvPr>
        </p:nvSpPr>
        <p:spPr>
          <a:xfrm>
            <a:off x="1904036" y="2906839"/>
            <a:ext cx="10018713" cy="2669501"/>
          </a:xfrm>
        </p:spPr>
        <p:txBody>
          <a:bodyPr>
            <a:normAutofit/>
          </a:bodyPr>
          <a:lstStyle/>
          <a:p>
            <a:r>
              <a:rPr lang="fr-FR" dirty="0"/>
              <a:t>Adam Smith</a:t>
            </a:r>
            <a:r>
              <a:rPr lang="zh-CN" altLang="fr-FR" dirty="0"/>
              <a:t>译成“亚当</a:t>
            </a:r>
            <a:r>
              <a:rPr lang="fr-FR" altLang="zh-CN" dirty="0"/>
              <a:t>·</a:t>
            </a:r>
            <a:r>
              <a:rPr lang="zh-CN" altLang="fr-FR" dirty="0"/>
              <a:t>斯密</a:t>
            </a:r>
            <a:r>
              <a:rPr lang="zh-CN" altLang="fr-FR" dirty="0" smtClean="0"/>
              <a:t>”</a:t>
            </a:r>
            <a:r>
              <a:rPr lang="zh-CN" altLang="en-US" dirty="0" smtClean="0"/>
              <a:t>，</a:t>
            </a:r>
            <a:r>
              <a:rPr lang="zh-CN" altLang="fr-FR" dirty="0" smtClean="0"/>
              <a:t>而</a:t>
            </a:r>
            <a:r>
              <a:rPr lang="zh-CN" altLang="fr-FR" dirty="0"/>
              <a:t>不是“亚当</a:t>
            </a:r>
            <a:r>
              <a:rPr lang="fr-FR" altLang="zh-CN" dirty="0"/>
              <a:t>·</a:t>
            </a:r>
            <a:r>
              <a:rPr lang="zh-CN" altLang="fr-FR" dirty="0"/>
              <a:t>史密斯”</a:t>
            </a:r>
            <a:endParaRPr lang="fr-FR" altLang="zh-CN" dirty="0"/>
          </a:p>
          <a:p>
            <a:r>
              <a:rPr lang="fr-FR" dirty="0"/>
              <a:t>Dr.Bethune</a:t>
            </a:r>
            <a:r>
              <a:rPr lang="zh-CN" altLang="fr-FR" dirty="0"/>
              <a:t>译</a:t>
            </a:r>
            <a:r>
              <a:rPr lang="zh-CN" altLang="fr-FR" dirty="0" smtClean="0"/>
              <a:t>“白求恩大夫”</a:t>
            </a:r>
            <a:r>
              <a:rPr lang="zh-CN" altLang="en-US" dirty="0" smtClean="0"/>
              <a:t>，</a:t>
            </a:r>
            <a:r>
              <a:rPr lang="zh-CN" altLang="fr-FR" dirty="0" smtClean="0"/>
              <a:t>而</a:t>
            </a:r>
            <a:r>
              <a:rPr lang="zh-CN" altLang="fr-FR" dirty="0"/>
              <a:t>不是“贝修恩大夫”</a:t>
            </a:r>
            <a:endParaRPr lang="fr-FR" altLang="zh-CN" dirty="0"/>
          </a:p>
          <a:p>
            <a:r>
              <a:rPr lang="fr-FR" dirty="0"/>
              <a:t>Firenze</a:t>
            </a:r>
            <a:r>
              <a:rPr lang="zh-CN" altLang="fr-FR" dirty="0"/>
              <a:t>（翡冷翠）更通行的译法是根据英语拼法的</a:t>
            </a:r>
            <a:r>
              <a:rPr lang="fr-FR" dirty="0"/>
              <a:t>Florence</a:t>
            </a:r>
            <a:r>
              <a:rPr lang="zh-CN" altLang="fr-FR" dirty="0"/>
              <a:t>译的“佛罗伦萨”</a:t>
            </a:r>
            <a:endParaRPr lang="fr-FR" altLang="zh-CN" dirty="0"/>
          </a:p>
          <a:p>
            <a:r>
              <a:rPr lang="zh-CN" altLang="fr-FR" dirty="0"/>
              <a:t>苏联首都</a:t>
            </a:r>
            <a:r>
              <a:rPr lang="fr-FR" dirty="0"/>
              <a:t>Moskva</a:t>
            </a:r>
            <a:r>
              <a:rPr lang="zh-CN" altLang="fr-FR" dirty="0"/>
              <a:t>（莫斯科</a:t>
            </a:r>
            <a:r>
              <a:rPr lang="zh-CN" altLang="fr-FR" dirty="0" smtClean="0"/>
              <a:t>哇</a:t>
            </a:r>
            <a:r>
              <a:rPr lang="zh-CN" altLang="en-US" dirty="0" smtClean="0"/>
              <a:t>，</a:t>
            </a:r>
            <a:r>
              <a:rPr lang="zh-CN" altLang="fr-FR" dirty="0" smtClean="0"/>
              <a:t>日本</a:t>
            </a:r>
            <a:r>
              <a:rPr lang="zh-CN" altLang="fr-FR" dirty="0"/>
              <a:t>译法）按英语</a:t>
            </a:r>
            <a:r>
              <a:rPr lang="fr-FR" dirty="0"/>
              <a:t>Moscow</a:t>
            </a:r>
            <a:r>
              <a:rPr lang="zh-CN" altLang="fr-FR" dirty="0"/>
              <a:t>译成“莫斯科”</a:t>
            </a:r>
            <a:endParaRPr lang="fr-FR" dirty="0"/>
          </a:p>
        </p:txBody>
      </p:sp>
      <p:sp>
        <p:nvSpPr>
          <p:cNvPr id="4" name="文本框 3">
            <a:extLst>
              <a:ext uri="{FF2B5EF4-FFF2-40B4-BE49-F238E27FC236}">
                <a16:creationId xmlns:a16="http://schemas.microsoft.com/office/drawing/2014/main" xmlns="" id="{99142CBE-DFAE-46BE-A705-0A738D8A99E7}"/>
              </a:ext>
            </a:extLst>
          </p:cNvPr>
          <p:cNvSpPr txBox="1"/>
          <p:nvPr/>
        </p:nvSpPr>
        <p:spPr>
          <a:xfrm>
            <a:off x="1739140" y="1274166"/>
            <a:ext cx="10018713" cy="1384995"/>
          </a:xfrm>
          <a:prstGeom prst="rect">
            <a:avLst/>
          </a:prstGeom>
          <a:noFill/>
        </p:spPr>
        <p:txBody>
          <a:bodyPr wrap="square" rtlCol="0">
            <a:spAutoFit/>
          </a:bodyPr>
          <a:lstStyle/>
          <a:p>
            <a:r>
              <a:rPr lang="zh-CN" altLang="fr-FR" sz="2800" dirty="0"/>
              <a:t>约定俗成来进行专名</a:t>
            </a:r>
            <a:r>
              <a:rPr lang="zh-CN" altLang="fr-FR" sz="2800" dirty="0" smtClean="0"/>
              <a:t>翻译</a:t>
            </a:r>
            <a:r>
              <a:rPr lang="zh-CN" altLang="en-US" sz="2800" dirty="0" smtClean="0"/>
              <a:t>，</a:t>
            </a:r>
            <a:r>
              <a:rPr lang="zh-CN" altLang="fr-FR" sz="2800" dirty="0" smtClean="0"/>
              <a:t>适用于</a:t>
            </a:r>
            <a:r>
              <a:rPr lang="zh-CN" altLang="fr-FR" sz="2800" dirty="0"/>
              <a:t>那些人们已经熟悉的、使用较广泛但是不怎么符合名从主人这一</a:t>
            </a:r>
            <a:r>
              <a:rPr lang="zh-CN" altLang="fr-FR" sz="2800" dirty="0" smtClean="0"/>
              <a:t>原则</a:t>
            </a:r>
            <a:r>
              <a:rPr lang="zh-CN" altLang="en-US" sz="2800" dirty="0" smtClean="0"/>
              <a:t>的专名</a:t>
            </a:r>
            <a:r>
              <a:rPr lang="zh-CN" altLang="fr-FR" sz="2800" dirty="0" smtClean="0"/>
              <a:t>，</a:t>
            </a:r>
            <a:r>
              <a:rPr lang="zh-CN" altLang="fr-FR" sz="2800" dirty="0"/>
              <a:t>因为已经通行，再进行改动反而会引起混乱，这时就应当保持现有译</a:t>
            </a:r>
            <a:r>
              <a:rPr lang="zh-CN" altLang="fr-FR" sz="2800" dirty="0" smtClean="0"/>
              <a:t>法</a:t>
            </a:r>
            <a:r>
              <a:rPr lang="zh-CN" altLang="en-US" sz="2800" dirty="0" smtClean="0"/>
              <a:t>。</a:t>
            </a:r>
            <a:endParaRPr lang="fr-FR" sz="2800" dirty="0"/>
          </a:p>
        </p:txBody>
      </p:sp>
    </p:spTree>
    <p:extLst>
      <p:ext uri="{BB962C8B-B14F-4D97-AF65-F5344CB8AC3E}">
        <p14:creationId xmlns:p14="http://schemas.microsoft.com/office/powerpoint/2010/main" xmlns="" val="2812866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0D20219-9C6D-4F09-8F75-ACFE45455754}"/>
              </a:ext>
            </a:extLst>
          </p:cNvPr>
          <p:cNvSpPr>
            <a:spLocks noGrp="1"/>
          </p:cNvSpPr>
          <p:nvPr>
            <p:ph type="title"/>
          </p:nvPr>
        </p:nvSpPr>
        <p:spPr>
          <a:xfrm>
            <a:off x="1484311" y="-9937"/>
            <a:ext cx="10018713" cy="1752599"/>
          </a:xfrm>
        </p:spPr>
        <p:txBody>
          <a:bodyPr/>
          <a:lstStyle/>
          <a:p>
            <a:r>
              <a:rPr lang="fr-FR" dirty="0"/>
              <a:t>3.</a:t>
            </a:r>
            <a:r>
              <a:rPr lang="zh-CN" altLang="fr-FR" dirty="0"/>
              <a:t>按实定名</a:t>
            </a:r>
            <a:endParaRPr lang="fr-FR" dirty="0"/>
          </a:p>
        </p:txBody>
      </p:sp>
      <p:sp>
        <p:nvSpPr>
          <p:cNvPr id="3" name="内容占位符 2">
            <a:extLst>
              <a:ext uri="{FF2B5EF4-FFF2-40B4-BE49-F238E27FC236}">
                <a16:creationId xmlns:a16="http://schemas.microsoft.com/office/drawing/2014/main" xmlns="" id="{585A035E-738B-4977-8B77-68D21B63A516}"/>
              </a:ext>
            </a:extLst>
          </p:cNvPr>
          <p:cNvSpPr>
            <a:spLocks noGrp="1"/>
          </p:cNvSpPr>
          <p:nvPr>
            <p:ph idx="1"/>
          </p:nvPr>
        </p:nvSpPr>
        <p:spPr>
          <a:xfrm>
            <a:off x="2107156" y="2184114"/>
            <a:ext cx="9348526" cy="1894727"/>
          </a:xfrm>
        </p:spPr>
        <p:txBody>
          <a:bodyPr/>
          <a:lstStyle/>
          <a:p>
            <a:r>
              <a:rPr lang="fr-FR" dirty="0" smtClean="0"/>
              <a:t>Rabbit Run</a:t>
            </a:r>
            <a:r>
              <a:rPr lang="fr-FR" altLang="zh-CN" dirty="0" smtClean="0"/>
              <a:t>-</a:t>
            </a:r>
            <a:r>
              <a:rPr lang="fr-FR" altLang="zh-CN" dirty="0"/>
              <a:t>---《</a:t>
            </a:r>
            <a:r>
              <a:rPr lang="zh-CN" altLang="fr-FR" dirty="0"/>
              <a:t>兔子回家</a:t>
            </a:r>
            <a:r>
              <a:rPr lang="fr-FR" altLang="zh-CN" dirty="0"/>
              <a:t>》</a:t>
            </a:r>
            <a:r>
              <a:rPr lang="zh-CN" altLang="fr-FR" dirty="0"/>
              <a:t>、</a:t>
            </a:r>
            <a:r>
              <a:rPr lang="fr-FR" altLang="zh-CN" dirty="0"/>
              <a:t>《</a:t>
            </a:r>
            <a:r>
              <a:rPr lang="zh-CN" altLang="fr-FR" dirty="0"/>
              <a:t>兔子赛跑</a:t>
            </a:r>
            <a:r>
              <a:rPr lang="fr-FR" altLang="zh-CN" dirty="0"/>
              <a:t>》</a:t>
            </a:r>
            <a:r>
              <a:rPr lang="zh-CN" altLang="fr-FR" dirty="0"/>
              <a:t>、</a:t>
            </a:r>
            <a:r>
              <a:rPr lang="fr-FR" altLang="zh-CN" dirty="0"/>
              <a:t>《</a:t>
            </a:r>
            <a:r>
              <a:rPr lang="zh-CN" altLang="fr-FR" dirty="0"/>
              <a:t>莱比特，跑吧</a:t>
            </a:r>
            <a:r>
              <a:rPr lang="fr-FR" altLang="zh-CN" dirty="0"/>
              <a:t>》</a:t>
            </a:r>
            <a:endParaRPr lang="fr-FR" dirty="0"/>
          </a:p>
        </p:txBody>
      </p:sp>
      <p:sp>
        <p:nvSpPr>
          <p:cNvPr id="4" name="文本框 3">
            <a:extLst>
              <a:ext uri="{FF2B5EF4-FFF2-40B4-BE49-F238E27FC236}">
                <a16:creationId xmlns:a16="http://schemas.microsoft.com/office/drawing/2014/main" xmlns="" id="{9AB862AC-3DE5-47D5-85A0-5C1DFFDC48B5}"/>
              </a:ext>
            </a:extLst>
          </p:cNvPr>
          <p:cNvSpPr txBox="1"/>
          <p:nvPr/>
        </p:nvSpPr>
        <p:spPr>
          <a:xfrm>
            <a:off x="2338463" y="1304144"/>
            <a:ext cx="9893508" cy="523220"/>
          </a:xfrm>
          <a:prstGeom prst="rect">
            <a:avLst/>
          </a:prstGeom>
          <a:noFill/>
        </p:spPr>
        <p:txBody>
          <a:bodyPr wrap="square" rtlCol="0">
            <a:spAutoFit/>
          </a:bodyPr>
          <a:lstStyle/>
          <a:p>
            <a:r>
              <a:rPr lang="zh-CN" altLang="fr-FR" sz="2800" dirty="0"/>
              <a:t>根据意思来考察实际内容，按照实际内容来确定名称。</a:t>
            </a:r>
            <a:endParaRPr lang="fr-FR" sz="2800" dirty="0"/>
          </a:p>
        </p:txBody>
      </p:sp>
      <p:sp>
        <p:nvSpPr>
          <p:cNvPr id="5" name="矩形 4">
            <a:extLst>
              <a:ext uri="{FF2B5EF4-FFF2-40B4-BE49-F238E27FC236}">
                <a16:creationId xmlns:a16="http://schemas.microsoft.com/office/drawing/2014/main" xmlns="" id="{9A463700-40D6-4A26-9FE7-19C909076EB7}"/>
              </a:ext>
            </a:extLst>
          </p:cNvPr>
          <p:cNvSpPr/>
          <p:nvPr/>
        </p:nvSpPr>
        <p:spPr>
          <a:xfrm>
            <a:off x="6493667" y="4182362"/>
            <a:ext cx="2638269" cy="6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sz="2800" dirty="0"/>
              <a:t>《</a:t>
            </a:r>
            <a:r>
              <a:rPr lang="zh-CN" altLang="fr-FR" sz="2800" dirty="0"/>
              <a:t>兔子，跑吧</a:t>
            </a:r>
            <a:r>
              <a:rPr lang="fr-FR" altLang="zh-CN" sz="2800" dirty="0"/>
              <a:t>》</a:t>
            </a:r>
            <a:endParaRPr lang="fr-FR" sz="2800" dirty="0"/>
          </a:p>
        </p:txBody>
      </p:sp>
    </p:spTree>
    <p:extLst>
      <p:ext uri="{BB962C8B-B14F-4D97-AF65-F5344CB8AC3E}">
        <p14:creationId xmlns:p14="http://schemas.microsoft.com/office/powerpoint/2010/main" xmlns="" val="289667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6C2439-5F6D-4A93-BF50-8B83CD68FE32}"/>
              </a:ext>
            </a:extLst>
          </p:cNvPr>
          <p:cNvSpPr>
            <a:spLocks noGrp="1"/>
          </p:cNvSpPr>
          <p:nvPr>
            <p:ph type="title"/>
          </p:nvPr>
        </p:nvSpPr>
        <p:spPr>
          <a:xfrm>
            <a:off x="1484309" y="283780"/>
            <a:ext cx="10018713" cy="1752599"/>
          </a:xfrm>
        </p:spPr>
        <p:txBody>
          <a:bodyPr/>
          <a:lstStyle/>
          <a:p>
            <a:r>
              <a:rPr lang="zh-CN" altLang="en-US" dirty="0"/>
              <a:t>专有名词翻译的具体分类</a:t>
            </a:r>
          </a:p>
        </p:txBody>
      </p:sp>
      <p:sp>
        <p:nvSpPr>
          <p:cNvPr id="3" name="内容占位符 2">
            <a:extLst>
              <a:ext uri="{FF2B5EF4-FFF2-40B4-BE49-F238E27FC236}">
                <a16:creationId xmlns:a16="http://schemas.microsoft.com/office/drawing/2014/main" xmlns="" id="{1F3CD7FB-DF9E-499D-9ABC-3146C9A0169D}"/>
              </a:ext>
            </a:extLst>
          </p:cNvPr>
          <p:cNvSpPr>
            <a:spLocks noGrp="1"/>
          </p:cNvSpPr>
          <p:nvPr>
            <p:ph idx="1"/>
          </p:nvPr>
        </p:nvSpPr>
        <p:spPr>
          <a:xfrm>
            <a:off x="1566291" y="1702677"/>
            <a:ext cx="10018713" cy="5253070"/>
          </a:xfrm>
        </p:spPr>
        <p:txBody>
          <a:bodyPr>
            <a:normAutofit/>
          </a:bodyPr>
          <a:lstStyle/>
          <a:p>
            <a:r>
              <a:rPr lang="zh-CN" altLang="en-US" sz="2800" dirty="0">
                <a:hlinkClick r:id="rId2" action="ppaction://hlinksldjump"/>
              </a:rPr>
              <a:t>人名的翻译</a:t>
            </a:r>
            <a:endParaRPr lang="en-US" altLang="zh-CN" sz="2800" dirty="0"/>
          </a:p>
          <a:p>
            <a:r>
              <a:rPr lang="zh-CN" altLang="en-US" sz="2800" dirty="0">
                <a:hlinkClick r:id="rId3" action="ppaction://hlinksldjump"/>
              </a:rPr>
              <a:t>地名的翻译</a:t>
            </a:r>
            <a:endParaRPr lang="en-US" altLang="zh-CN" sz="2800" dirty="0"/>
          </a:p>
          <a:p>
            <a:r>
              <a:rPr lang="zh-CN" altLang="en-US" sz="2800" dirty="0" smtClean="0">
                <a:hlinkClick r:id="rId4" action="ppaction://hlinksldjump"/>
              </a:rPr>
              <a:t>民族名称的</a:t>
            </a:r>
            <a:r>
              <a:rPr lang="zh-CN" altLang="en-US" sz="2800" dirty="0">
                <a:hlinkClick r:id="rId4" action="ppaction://hlinksldjump"/>
              </a:rPr>
              <a:t>翻译</a:t>
            </a:r>
            <a:endParaRPr lang="en-US" altLang="zh-CN" sz="2800" dirty="0"/>
          </a:p>
          <a:p>
            <a:r>
              <a:rPr lang="zh-CN" altLang="en-US" sz="2800" dirty="0">
                <a:hlinkClick r:id="rId5" action="ppaction://hlinksldjump"/>
              </a:rPr>
              <a:t>机构、品牌名的翻译</a:t>
            </a:r>
            <a:endParaRPr lang="en-US" altLang="zh-CN" sz="2800" dirty="0"/>
          </a:p>
          <a:p>
            <a:r>
              <a:rPr lang="zh-CN" altLang="en-US" sz="2800" dirty="0">
                <a:hlinkClick r:id="rId6" action="ppaction://hlinksldjump"/>
              </a:rPr>
              <a:t>媒体、刊物名的翻译</a:t>
            </a:r>
            <a:endParaRPr lang="en-US" altLang="zh-CN" sz="2800" dirty="0"/>
          </a:p>
          <a:p>
            <a:r>
              <a:rPr lang="zh-CN" altLang="en-US" sz="2800" dirty="0">
                <a:hlinkClick r:id="rId7" action="ppaction://hlinksldjump"/>
              </a:rPr>
              <a:t>文献、著作名的翻译</a:t>
            </a:r>
            <a:endParaRPr lang="en-US" altLang="zh-CN" sz="2800" dirty="0"/>
          </a:p>
          <a:p>
            <a:endParaRPr lang="en-US" altLang="zh-CN" dirty="0"/>
          </a:p>
          <a:p>
            <a:endParaRPr lang="zh-CN" altLang="en-US" dirty="0"/>
          </a:p>
        </p:txBody>
      </p:sp>
    </p:spTree>
    <p:extLst>
      <p:ext uri="{BB962C8B-B14F-4D97-AF65-F5344CB8AC3E}">
        <p14:creationId xmlns:p14="http://schemas.microsoft.com/office/powerpoint/2010/main" xmlns="" val="2046101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CB98568-46BD-4E8C-98EA-C84E5BA83388}"/>
              </a:ext>
            </a:extLst>
          </p:cNvPr>
          <p:cNvSpPr>
            <a:spLocks noGrp="1"/>
          </p:cNvSpPr>
          <p:nvPr>
            <p:ph type="title"/>
          </p:nvPr>
        </p:nvSpPr>
        <p:spPr>
          <a:xfrm>
            <a:off x="1417634" y="-238123"/>
            <a:ext cx="10018713" cy="1752599"/>
          </a:xfrm>
        </p:spPr>
        <p:txBody>
          <a:bodyPr/>
          <a:lstStyle/>
          <a:p>
            <a:r>
              <a:rPr lang="zh-CN" altLang="en-US" dirty="0"/>
              <a:t>人名的翻译</a:t>
            </a:r>
          </a:p>
        </p:txBody>
      </p:sp>
      <p:sp>
        <p:nvSpPr>
          <p:cNvPr id="3" name="内容占位符 2">
            <a:extLst>
              <a:ext uri="{FF2B5EF4-FFF2-40B4-BE49-F238E27FC236}">
                <a16:creationId xmlns:a16="http://schemas.microsoft.com/office/drawing/2014/main" xmlns="" id="{DCB5C627-980B-4E85-BD3E-DD0FC6A63807}"/>
              </a:ext>
            </a:extLst>
          </p:cNvPr>
          <p:cNvSpPr>
            <a:spLocks noGrp="1"/>
          </p:cNvSpPr>
          <p:nvPr>
            <p:ph idx="1"/>
          </p:nvPr>
        </p:nvSpPr>
        <p:spPr>
          <a:xfrm>
            <a:off x="1484310" y="571500"/>
            <a:ext cx="10018713" cy="6267447"/>
          </a:xfrm>
        </p:spPr>
        <p:txBody>
          <a:bodyPr>
            <a:normAutofit/>
          </a:bodyPr>
          <a:lstStyle/>
          <a:p>
            <a:r>
              <a:rPr lang="zh-CN" altLang="en-US" sz="3200" dirty="0">
                <a:latin typeface="+mn-ea"/>
              </a:rPr>
              <a:t>英译汉</a:t>
            </a:r>
            <a:endParaRPr lang="en-US" altLang="zh-CN" sz="3200" dirty="0">
              <a:latin typeface="+mn-ea"/>
            </a:endParaRPr>
          </a:p>
          <a:p>
            <a:pPr marL="0" indent="0">
              <a:buNone/>
            </a:pPr>
            <a:r>
              <a:rPr lang="en-US" altLang="zh-CN" sz="2800" dirty="0"/>
              <a:t>1.</a:t>
            </a:r>
            <a:r>
              <a:rPr lang="zh-CN" altLang="en-US" sz="2800" dirty="0"/>
              <a:t>必须确定名称持有名的国籍或民族身份，尽量遵从其所属民族语言的发音规律，源自不同语言的名称原则上应按不同的音译表（如英汉音译表，法汉音译表，德汉音译表等）进行音译。</a:t>
            </a:r>
            <a:endParaRPr lang="en-US" altLang="zh-CN" sz="2800" dirty="0"/>
          </a:p>
          <a:p>
            <a:pPr marL="0" indent="0">
              <a:buNone/>
            </a:pPr>
            <a:r>
              <a:rPr lang="zh-CN" altLang="en-US" sz="2800" dirty="0"/>
              <a:t>例：</a:t>
            </a:r>
            <a:r>
              <a:rPr lang="en-US" altLang="zh-CN" dirty="0"/>
              <a:t>Charles Darwin </a:t>
            </a:r>
            <a:r>
              <a:rPr lang="zh-CN" altLang="en-US" dirty="0"/>
              <a:t>→查尔斯</a:t>
            </a:r>
            <a:r>
              <a:rPr lang="en-US" altLang="zh-CN" dirty="0"/>
              <a:t>·</a:t>
            </a:r>
            <a:r>
              <a:rPr lang="zh-CN" altLang="en-US" dirty="0"/>
              <a:t>达尔文</a:t>
            </a:r>
            <a:endParaRPr lang="en-US" altLang="zh-CN" dirty="0"/>
          </a:p>
          <a:p>
            <a:pPr marL="0" indent="0">
              <a:buNone/>
            </a:pPr>
            <a:r>
              <a:rPr lang="en-US" altLang="zh-CN" dirty="0"/>
              <a:t>	    Charles De </a:t>
            </a:r>
            <a:r>
              <a:rPr lang="en-US" altLang="zh-CN" dirty="0" err="1"/>
              <a:t>Gaule</a:t>
            </a:r>
            <a:r>
              <a:rPr lang="en-US" altLang="zh-CN" dirty="0"/>
              <a:t> </a:t>
            </a:r>
            <a:r>
              <a:rPr lang="zh-CN" altLang="en-US" dirty="0"/>
              <a:t>→夏尔</a:t>
            </a:r>
            <a:r>
              <a:rPr lang="en-US" altLang="zh-CN" dirty="0"/>
              <a:t>·</a:t>
            </a:r>
            <a:r>
              <a:rPr lang="zh-CN" altLang="en-US" dirty="0"/>
              <a:t>戴高乐</a:t>
            </a:r>
            <a:endParaRPr lang="en-US" altLang="zh-CN" dirty="0"/>
          </a:p>
          <a:p>
            <a:pPr marL="0" indent="0">
              <a:buNone/>
            </a:pPr>
            <a:endParaRPr lang="en-US" altLang="zh-CN" dirty="0"/>
          </a:p>
          <a:p>
            <a:pPr marL="0" indent="0">
              <a:buNone/>
            </a:pPr>
            <a:r>
              <a:rPr lang="en-US" altLang="zh-CN" sz="2800" dirty="0"/>
              <a:t>2.</a:t>
            </a:r>
            <a:r>
              <a:rPr lang="zh-CN" altLang="en-US" sz="2800" dirty="0"/>
              <a:t>应确定译名是否已经在汉语中相沿成俗，如果是，则应沿用旧译，不宜轻易改动。</a:t>
            </a:r>
            <a:endParaRPr lang="en-US" altLang="zh-CN" sz="2800" dirty="0"/>
          </a:p>
          <a:p>
            <a:pPr marL="0" indent="0">
              <a:buNone/>
            </a:pPr>
            <a:r>
              <a:rPr lang="zh-CN" altLang="en-US" sz="2800" dirty="0"/>
              <a:t>例：</a:t>
            </a:r>
            <a:r>
              <a:rPr lang="en-US" altLang="zh-CN" dirty="0"/>
              <a:t>Descartes </a:t>
            </a:r>
            <a:r>
              <a:rPr lang="zh-CN" altLang="en-US" dirty="0"/>
              <a:t>→ </a:t>
            </a:r>
            <a:r>
              <a:rPr lang="zh-CN" altLang="en-US" strike="sngStrike" dirty="0"/>
              <a:t>德卡尔特 </a:t>
            </a:r>
            <a:r>
              <a:rPr lang="zh-CN" altLang="en-US" dirty="0"/>
              <a:t> 笛卡尔</a:t>
            </a:r>
            <a:r>
              <a:rPr lang="en-US" altLang="zh-CN" dirty="0"/>
              <a:t>                  Newton </a:t>
            </a:r>
            <a:r>
              <a:rPr lang="zh-CN" altLang="en-US" dirty="0"/>
              <a:t>→ </a:t>
            </a:r>
            <a:r>
              <a:rPr lang="zh-CN" altLang="en-US" strike="sngStrike" dirty="0"/>
              <a:t>纽顿</a:t>
            </a:r>
            <a:r>
              <a:rPr lang="zh-CN" altLang="en-US" dirty="0"/>
              <a:t>  牛顿</a:t>
            </a:r>
            <a:endParaRPr lang="en-US" altLang="zh-CN" strike="sngStrike" dirty="0"/>
          </a:p>
        </p:txBody>
      </p:sp>
    </p:spTree>
    <p:extLst>
      <p:ext uri="{BB962C8B-B14F-4D97-AF65-F5344CB8AC3E}">
        <p14:creationId xmlns:p14="http://schemas.microsoft.com/office/powerpoint/2010/main" xmlns="" val="33712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156E3BE-AD9C-4B5E-8FC0-ABF8D4DCB12C}"/>
              </a:ext>
            </a:extLst>
          </p:cNvPr>
          <p:cNvSpPr>
            <a:spLocks noGrp="1"/>
          </p:cNvSpPr>
          <p:nvPr>
            <p:ph type="title"/>
          </p:nvPr>
        </p:nvSpPr>
        <p:spPr>
          <a:xfrm>
            <a:off x="1360484" y="-285750"/>
            <a:ext cx="10018713" cy="1752599"/>
          </a:xfrm>
        </p:spPr>
        <p:txBody>
          <a:bodyPr/>
          <a:lstStyle/>
          <a:p>
            <a:r>
              <a:rPr lang="zh-CN" altLang="en-US" dirty="0"/>
              <a:t>人名的翻译</a:t>
            </a:r>
          </a:p>
        </p:txBody>
      </p:sp>
      <p:sp>
        <p:nvSpPr>
          <p:cNvPr id="3" name="内容占位符 2">
            <a:extLst>
              <a:ext uri="{FF2B5EF4-FFF2-40B4-BE49-F238E27FC236}">
                <a16:creationId xmlns:a16="http://schemas.microsoft.com/office/drawing/2014/main" xmlns="" id="{6B421801-ED5E-41F4-A1CC-A6F52F686CB6}"/>
              </a:ext>
            </a:extLst>
          </p:cNvPr>
          <p:cNvSpPr>
            <a:spLocks noGrp="1"/>
          </p:cNvSpPr>
          <p:nvPr>
            <p:ph idx="1"/>
          </p:nvPr>
        </p:nvSpPr>
        <p:spPr>
          <a:xfrm>
            <a:off x="1455735" y="295275"/>
            <a:ext cx="10018713" cy="7143750"/>
          </a:xfrm>
        </p:spPr>
        <p:txBody>
          <a:bodyPr>
            <a:normAutofit/>
          </a:bodyPr>
          <a:lstStyle/>
          <a:p>
            <a:pPr marL="0" indent="0">
              <a:buNone/>
            </a:pPr>
            <a:r>
              <a:rPr lang="en-US" altLang="zh-CN" sz="2800" dirty="0"/>
              <a:t>3.</a:t>
            </a:r>
            <a:r>
              <a:rPr lang="zh-CN" altLang="en-US" sz="2800" dirty="0"/>
              <a:t>为避免因译名混乱而导致指称目标丧失，译名时除了尽量做到统一外，首次译名时往往需要附上原文名称。</a:t>
            </a:r>
            <a:endParaRPr lang="en-US" altLang="zh-CN" sz="2800" dirty="0"/>
          </a:p>
          <a:p>
            <a:pPr marL="0" indent="0">
              <a:buNone/>
            </a:pPr>
            <a:r>
              <a:rPr lang="zh-CN" altLang="en-US" dirty="0"/>
              <a:t>例：</a:t>
            </a:r>
            <a:r>
              <a:rPr lang="en-US" altLang="zh-CN" dirty="0"/>
              <a:t>De </a:t>
            </a:r>
            <a:r>
              <a:rPr lang="en-US" altLang="zh-CN" dirty="0" err="1"/>
              <a:t>Moivre</a:t>
            </a:r>
            <a:r>
              <a:rPr lang="en-US" altLang="zh-CN" dirty="0"/>
              <a:t> </a:t>
            </a:r>
            <a:r>
              <a:rPr lang="zh-CN" altLang="en-US" dirty="0"/>
              <a:t>→ 代莫伏</a:t>
            </a:r>
            <a:r>
              <a:rPr lang="en-US" altLang="zh-CN" dirty="0"/>
              <a:t>/</a:t>
            </a:r>
            <a:r>
              <a:rPr lang="zh-CN" altLang="en-US" dirty="0"/>
              <a:t>隶模弗</a:t>
            </a:r>
            <a:r>
              <a:rPr lang="en-US" altLang="zh-CN" dirty="0"/>
              <a:t>/</a:t>
            </a:r>
            <a:r>
              <a:rPr lang="zh-CN" altLang="en-US" dirty="0"/>
              <a:t>棣美佛</a:t>
            </a:r>
            <a:r>
              <a:rPr lang="en-US" altLang="zh-CN" dirty="0"/>
              <a:t>/</a:t>
            </a:r>
            <a:r>
              <a:rPr lang="zh-CN" altLang="en-US" dirty="0"/>
              <a:t>棣美弗</a:t>
            </a:r>
            <a:r>
              <a:rPr lang="en-US" altLang="zh-CN" dirty="0"/>
              <a:t>/</a:t>
            </a:r>
            <a:r>
              <a:rPr lang="zh-CN" altLang="en-US" dirty="0"/>
              <a:t>棣梅弗</a:t>
            </a:r>
            <a:r>
              <a:rPr lang="en-US" altLang="zh-CN" dirty="0"/>
              <a:t>/</a:t>
            </a:r>
            <a:r>
              <a:rPr lang="zh-CN" altLang="en-US" dirty="0"/>
              <a:t>棣莫佛</a:t>
            </a:r>
            <a:r>
              <a:rPr lang="en-US" altLang="zh-CN" dirty="0"/>
              <a:t>/</a:t>
            </a:r>
            <a:r>
              <a:rPr lang="zh-CN" altLang="en-US" dirty="0"/>
              <a:t>棣莫弗</a:t>
            </a:r>
            <a:r>
              <a:rPr lang="en-US" altLang="zh-CN" dirty="0"/>
              <a:t>/</a:t>
            </a:r>
            <a:r>
              <a:rPr lang="zh-CN" altLang="en-US" dirty="0"/>
              <a:t>德</a:t>
            </a:r>
            <a:r>
              <a:rPr lang="en-US" altLang="zh-CN" dirty="0"/>
              <a:t>·</a:t>
            </a:r>
            <a:r>
              <a:rPr lang="zh-CN" altLang="en-US" dirty="0"/>
              <a:t>莫弗</a:t>
            </a:r>
            <a:r>
              <a:rPr lang="en-US" altLang="zh-CN" dirty="0"/>
              <a:t>/</a:t>
            </a:r>
            <a:r>
              <a:rPr lang="zh-CN" altLang="en-US" dirty="0"/>
              <a:t>莫瓦夫尔</a:t>
            </a:r>
            <a:r>
              <a:rPr lang="en-US" altLang="zh-CN" dirty="0"/>
              <a:t>……                                   </a:t>
            </a:r>
          </a:p>
          <a:p>
            <a:pPr marL="0" indent="0" algn="ctr">
              <a:lnSpc>
                <a:spcPct val="50000"/>
              </a:lnSpc>
              <a:buNone/>
            </a:pPr>
            <a:r>
              <a:rPr lang="zh-CN" altLang="en-US" sz="2000" dirty="0"/>
              <a:t>↓</a:t>
            </a:r>
            <a:endParaRPr lang="en-US" altLang="zh-CN" sz="2000" dirty="0"/>
          </a:p>
          <a:p>
            <a:pPr marL="0" indent="0" algn="ctr">
              <a:buNone/>
            </a:pPr>
            <a:r>
              <a:rPr lang="en-US" altLang="zh-CN" dirty="0"/>
              <a:t>17</a:t>
            </a:r>
            <a:r>
              <a:rPr lang="zh-CN" altLang="en-US" dirty="0"/>
              <a:t>世纪法国数学家德</a:t>
            </a:r>
            <a:r>
              <a:rPr lang="en-US" altLang="zh-CN" dirty="0"/>
              <a:t>·</a:t>
            </a:r>
            <a:r>
              <a:rPr lang="zh-CN" altLang="en-US" dirty="0"/>
              <a:t>莫瓦夫尔（</a:t>
            </a:r>
            <a:r>
              <a:rPr lang="en-US" altLang="zh-CN" dirty="0"/>
              <a:t>De </a:t>
            </a:r>
            <a:r>
              <a:rPr lang="en-US" altLang="zh-CN" dirty="0" err="1"/>
              <a:t>Moivre</a:t>
            </a:r>
            <a:r>
              <a:rPr lang="zh-CN" altLang="en-US" dirty="0"/>
              <a:t>）</a:t>
            </a:r>
            <a:r>
              <a:rPr lang="en-US" altLang="zh-CN" dirty="0"/>
              <a:t>……</a:t>
            </a:r>
          </a:p>
          <a:p>
            <a:pPr marL="0" indent="0">
              <a:buNone/>
            </a:pPr>
            <a:endParaRPr lang="en-US" altLang="zh-CN" dirty="0"/>
          </a:p>
          <a:p>
            <a:pPr marL="0" indent="0">
              <a:buNone/>
            </a:pPr>
            <a:r>
              <a:rPr lang="en-US" altLang="zh-CN" sz="2800" dirty="0"/>
              <a:t>4.</a:t>
            </a:r>
            <a:r>
              <a:rPr lang="zh-CN" altLang="en-US" sz="2800" dirty="0"/>
              <a:t>有些名称本来源自汉语，但其汉字形式已无从核实，因此，译文中需要用大致同音的汉字代替，并注明其为音译。</a:t>
            </a:r>
            <a:endParaRPr lang="en-US" altLang="zh-CN" sz="2800" dirty="0"/>
          </a:p>
          <a:p>
            <a:pPr marL="0" indent="0" algn="ctr">
              <a:buNone/>
            </a:pPr>
            <a:r>
              <a:rPr lang="zh-CN" altLang="en-US" dirty="0"/>
              <a:t>例：</a:t>
            </a:r>
            <a:r>
              <a:rPr lang="en-US" altLang="zh-CN" dirty="0"/>
              <a:t>Chang San  </a:t>
            </a:r>
            <a:r>
              <a:rPr lang="zh-CN" altLang="en-US" dirty="0"/>
              <a:t>→ 张三</a:t>
            </a:r>
            <a:r>
              <a:rPr lang="en-US" altLang="zh-CN" dirty="0"/>
              <a:t>/</a:t>
            </a:r>
            <a:r>
              <a:rPr lang="zh-CN" altLang="en-US" dirty="0"/>
              <a:t>章三</a:t>
            </a:r>
            <a:r>
              <a:rPr lang="en-US" altLang="zh-CN" dirty="0"/>
              <a:t>/</a:t>
            </a:r>
            <a:r>
              <a:rPr lang="zh-CN" altLang="en-US" dirty="0"/>
              <a:t>常山</a:t>
            </a:r>
            <a:endParaRPr lang="en-US" altLang="zh-CN" dirty="0"/>
          </a:p>
          <a:p>
            <a:pPr marL="0" indent="0" algn="ctr">
              <a:lnSpc>
                <a:spcPct val="50000"/>
              </a:lnSpc>
              <a:buNone/>
            </a:pPr>
            <a:r>
              <a:rPr lang="zh-CN" altLang="en-US" sz="2000" dirty="0"/>
              <a:t>↓</a:t>
            </a:r>
            <a:endParaRPr lang="en-US" altLang="zh-CN" sz="2000" dirty="0"/>
          </a:p>
          <a:p>
            <a:pPr marL="0" indent="0" algn="ctr">
              <a:buNone/>
            </a:pPr>
            <a:r>
              <a:rPr lang="zh-CN" altLang="en-US" dirty="0"/>
              <a:t>张三（音译）</a:t>
            </a:r>
          </a:p>
        </p:txBody>
      </p:sp>
    </p:spTree>
    <p:extLst>
      <p:ext uri="{BB962C8B-B14F-4D97-AF65-F5344CB8AC3E}">
        <p14:creationId xmlns:p14="http://schemas.microsoft.com/office/powerpoint/2010/main" xmlns="" val="1778196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C1B001C-5E6C-483C-8206-28B68251F283}"/>
              </a:ext>
            </a:extLst>
          </p:cNvPr>
          <p:cNvSpPr>
            <a:spLocks noGrp="1"/>
          </p:cNvSpPr>
          <p:nvPr>
            <p:ph type="title"/>
          </p:nvPr>
        </p:nvSpPr>
        <p:spPr>
          <a:xfrm>
            <a:off x="1484310" y="-190500"/>
            <a:ext cx="10018713" cy="1752599"/>
          </a:xfrm>
        </p:spPr>
        <p:txBody>
          <a:bodyPr/>
          <a:lstStyle/>
          <a:p>
            <a:r>
              <a:rPr lang="zh-CN" altLang="en-US" dirty="0"/>
              <a:t>人名的翻译</a:t>
            </a:r>
          </a:p>
        </p:txBody>
      </p:sp>
      <p:sp>
        <p:nvSpPr>
          <p:cNvPr id="3" name="内容占位符 2">
            <a:extLst>
              <a:ext uri="{FF2B5EF4-FFF2-40B4-BE49-F238E27FC236}">
                <a16:creationId xmlns:a16="http://schemas.microsoft.com/office/drawing/2014/main" xmlns="" id="{F2557062-DD34-4B4E-BDF6-03334BF2A2DF}"/>
              </a:ext>
            </a:extLst>
          </p:cNvPr>
          <p:cNvSpPr>
            <a:spLocks noGrp="1"/>
          </p:cNvSpPr>
          <p:nvPr>
            <p:ph idx="1"/>
          </p:nvPr>
        </p:nvSpPr>
        <p:spPr>
          <a:xfrm>
            <a:off x="1598610" y="352425"/>
            <a:ext cx="10018713" cy="6915150"/>
          </a:xfrm>
        </p:spPr>
        <p:txBody>
          <a:bodyPr/>
          <a:lstStyle/>
          <a:p>
            <a:r>
              <a:rPr lang="zh-CN" altLang="en-US" sz="3200" dirty="0"/>
              <a:t>汉译英</a:t>
            </a:r>
            <a:endParaRPr lang="en-US" altLang="zh-CN" sz="3200" dirty="0"/>
          </a:p>
          <a:p>
            <a:pPr marL="0" indent="0">
              <a:buNone/>
            </a:pPr>
            <a:r>
              <a:rPr lang="en-US" altLang="zh-CN" sz="2800" dirty="0"/>
              <a:t>1.</a:t>
            </a:r>
            <a:r>
              <a:rPr lang="zh-CN" altLang="en-US" sz="2800" dirty="0"/>
              <a:t>作为国际认可的汉语罗马化拼写标准形式，汉语拼音广泛适用于当前中国大陆名称的汉英转换。</a:t>
            </a:r>
            <a:endParaRPr lang="en-US" altLang="zh-CN" sz="2800" dirty="0"/>
          </a:p>
          <a:p>
            <a:pPr marL="0" indent="0">
              <a:buNone/>
            </a:pPr>
            <a:r>
              <a:rPr lang="zh-CN" altLang="en-US" dirty="0"/>
              <a:t>例：袁隆平 → </a:t>
            </a:r>
            <a:r>
              <a:rPr lang="en-US" altLang="zh-CN" dirty="0"/>
              <a:t>Yuan Longping</a:t>
            </a:r>
          </a:p>
          <a:p>
            <a:pPr marL="0" indent="0">
              <a:buNone/>
            </a:pPr>
            <a:endParaRPr lang="en-US" altLang="zh-CN" dirty="0"/>
          </a:p>
          <a:p>
            <a:pPr marL="0" indent="0">
              <a:buNone/>
            </a:pPr>
            <a:r>
              <a:rPr lang="en-US" altLang="zh-CN" dirty="0"/>
              <a:t>2.</a:t>
            </a:r>
            <a:r>
              <a:rPr lang="zh-CN" altLang="en-US" sz="2800" dirty="0"/>
              <a:t>在汉语拼音未被采用之前，以及在当前的中国</a:t>
            </a:r>
            <a:r>
              <a:rPr lang="zh-CN" altLang="en-US" sz="2800" dirty="0" smtClean="0"/>
              <a:t>台湾、港澳地区</a:t>
            </a:r>
            <a:r>
              <a:rPr lang="zh-CN" altLang="en-US" sz="2800" dirty="0"/>
              <a:t>和海外，威妥玛拼音（</a:t>
            </a:r>
            <a:r>
              <a:rPr lang="en-US" altLang="zh-CN" sz="2800" dirty="0"/>
              <a:t>Wade-Giles Romanization</a:t>
            </a:r>
            <a:r>
              <a:rPr lang="zh-CN" altLang="en-US" sz="2800" dirty="0"/>
              <a:t>）是汉语和英语之间名称转换的主要形式。</a:t>
            </a:r>
            <a:endParaRPr lang="en-US" altLang="zh-CN" sz="2800" dirty="0"/>
          </a:p>
          <a:p>
            <a:pPr marL="0" indent="0">
              <a:buNone/>
            </a:pPr>
            <a:r>
              <a:rPr lang="zh-CN" altLang="en-US" dirty="0"/>
              <a:t>例：杨振宁 → </a:t>
            </a:r>
            <a:r>
              <a:rPr lang="en-US" altLang="zh-CN" dirty="0"/>
              <a:t>Chen Ning Yang</a:t>
            </a:r>
          </a:p>
          <a:p>
            <a:pPr marL="0" indent="0">
              <a:buNone/>
            </a:pPr>
            <a:r>
              <a:rPr lang="zh-CN" altLang="en-US" sz="2800" dirty="0" smtClean="0"/>
              <a:t>姓</a:t>
            </a:r>
            <a:r>
              <a:rPr lang="zh-CN" altLang="en-US" sz="2800" dirty="0"/>
              <a:t>在</a:t>
            </a:r>
            <a:r>
              <a:rPr lang="zh-CN" altLang="en-US" sz="2800" dirty="0" smtClean="0"/>
              <a:t>前、名</a:t>
            </a:r>
            <a:r>
              <a:rPr lang="zh-CN" altLang="en-US" sz="2800" dirty="0"/>
              <a:t>在后的人名形式与名在</a:t>
            </a:r>
            <a:r>
              <a:rPr lang="zh-CN" altLang="en-US" sz="2800" dirty="0" smtClean="0"/>
              <a:t>前、姓</a:t>
            </a:r>
            <a:r>
              <a:rPr lang="zh-CN" altLang="en-US" sz="2800" dirty="0"/>
              <a:t>在后的形式并存。</a:t>
            </a:r>
            <a:endParaRPr lang="en-US" altLang="zh-CN" sz="2800" dirty="0"/>
          </a:p>
        </p:txBody>
      </p:sp>
    </p:spTree>
    <p:extLst>
      <p:ext uri="{BB962C8B-B14F-4D97-AF65-F5344CB8AC3E}">
        <p14:creationId xmlns:p14="http://schemas.microsoft.com/office/powerpoint/2010/main" xmlns="" val="1302045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2E60B61-1698-4BAF-948A-4E3F19FECB69}"/>
              </a:ext>
            </a:extLst>
          </p:cNvPr>
          <p:cNvSpPr>
            <a:spLocks noGrp="1"/>
          </p:cNvSpPr>
          <p:nvPr>
            <p:ph type="title"/>
          </p:nvPr>
        </p:nvSpPr>
        <p:spPr>
          <a:xfrm>
            <a:off x="1331910" y="0"/>
            <a:ext cx="10018713" cy="1752599"/>
          </a:xfrm>
        </p:spPr>
        <p:txBody>
          <a:bodyPr/>
          <a:lstStyle/>
          <a:p>
            <a:r>
              <a:rPr lang="zh-CN" altLang="en-US" dirty="0"/>
              <a:t>人名的翻译</a:t>
            </a:r>
          </a:p>
        </p:txBody>
      </p:sp>
      <p:sp>
        <p:nvSpPr>
          <p:cNvPr id="3" name="内容占位符 2">
            <a:extLst>
              <a:ext uri="{FF2B5EF4-FFF2-40B4-BE49-F238E27FC236}">
                <a16:creationId xmlns:a16="http://schemas.microsoft.com/office/drawing/2014/main" xmlns="" id="{5861E41F-F044-4A3D-ACE7-3B6DBB6AD0FC}"/>
              </a:ext>
            </a:extLst>
          </p:cNvPr>
          <p:cNvSpPr>
            <a:spLocks noGrp="1"/>
          </p:cNvSpPr>
          <p:nvPr>
            <p:ph idx="1"/>
          </p:nvPr>
        </p:nvSpPr>
        <p:spPr>
          <a:xfrm>
            <a:off x="1484310" y="552449"/>
            <a:ext cx="10018713" cy="6858000"/>
          </a:xfrm>
        </p:spPr>
        <p:txBody>
          <a:bodyPr/>
          <a:lstStyle/>
          <a:p>
            <a:pPr marL="0" indent="0">
              <a:buNone/>
            </a:pPr>
            <a:r>
              <a:rPr lang="en-US" altLang="zh-CN" sz="2800" dirty="0"/>
              <a:t>3.</a:t>
            </a:r>
            <a:r>
              <a:rPr lang="zh-CN" altLang="en-US" sz="2800" dirty="0"/>
              <a:t>在英语文献里，某些中国科学家的姓名既有用汉语拼音拼写的，也有采用威妥玛拼音的。现在较规范的做法是首次提及时名称多以汉语拼音为主，再用括号加注其沿用的威妥玛拼音或其他罗马化形式。</a:t>
            </a:r>
            <a:endParaRPr lang="en-US" altLang="zh-CN" sz="2800" dirty="0"/>
          </a:p>
          <a:p>
            <a:pPr marL="0" indent="0">
              <a:buNone/>
            </a:pPr>
            <a:r>
              <a:rPr lang="zh-CN" altLang="en-US" dirty="0"/>
              <a:t>例：钱学森 → </a:t>
            </a:r>
            <a:r>
              <a:rPr lang="en-US" altLang="zh-CN" dirty="0"/>
              <a:t>Qian </a:t>
            </a:r>
            <a:r>
              <a:rPr lang="en-US" altLang="zh-CN" dirty="0" err="1"/>
              <a:t>Xuesen</a:t>
            </a:r>
            <a:r>
              <a:rPr lang="zh-CN" altLang="en-US" dirty="0"/>
              <a:t>（</a:t>
            </a:r>
            <a:r>
              <a:rPr lang="en-US" altLang="zh-CN" dirty="0" err="1"/>
              <a:t>Tsien</a:t>
            </a:r>
            <a:r>
              <a:rPr lang="en-US" altLang="zh-CN" dirty="0"/>
              <a:t> </a:t>
            </a:r>
            <a:r>
              <a:rPr lang="en-US" altLang="zh-CN" dirty="0" err="1"/>
              <a:t>Hsue</a:t>
            </a:r>
            <a:r>
              <a:rPr lang="en-US" altLang="zh-CN" dirty="0"/>
              <a:t>-Shen</a:t>
            </a:r>
            <a:r>
              <a:rPr lang="zh-CN" altLang="en-US" dirty="0"/>
              <a:t>）</a:t>
            </a:r>
            <a:endParaRPr lang="en-US" altLang="zh-CN" dirty="0"/>
          </a:p>
          <a:p>
            <a:pPr marL="0" indent="0">
              <a:buNone/>
            </a:pPr>
            <a:r>
              <a:rPr lang="en-US" altLang="zh-CN" sz="2800" dirty="0" smtClean="0"/>
              <a:t>4</a:t>
            </a:r>
            <a:r>
              <a:rPr lang="en-US" altLang="zh-CN" sz="2800" dirty="0"/>
              <a:t>.</a:t>
            </a:r>
            <a:r>
              <a:rPr lang="zh-CN" altLang="en-US" sz="2800" dirty="0"/>
              <a:t>英语中某些华裔人名融合了非汉语的元素或本身就是源自汉语以外的语言。</a:t>
            </a:r>
            <a:endParaRPr lang="en-US" altLang="zh-CN" sz="2800" dirty="0"/>
          </a:p>
          <a:p>
            <a:pPr marL="0" indent="0">
              <a:buNone/>
            </a:pPr>
            <a:r>
              <a:rPr lang="zh-CN" altLang="en-US" dirty="0"/>
              <a:t>例：高锟 → </a:t>
            </a:r>
            <a:r>
              <a:rPr lang="en-US" altLang="zh-CN" dirty="0"/>
              <a:t>Charles Kao                </a:t>
            </a:r>
            <a:r>
              <a:rPr lang="zh-CN" altLang="en-US" dirty="0"/>
              <a:t>朱棣文 → </a:t>
            </a:r>
            <a:r>
              <a:rPr lang="en-US" altLang="zh-CN" dirty="0"/>
              <a:t>Steven Chu</a:t>
            </a:r>
          </a:p>
          <a:p>
            <a:pPr marL="0" indent="0">
              <a:buNone/>
            </a:pPr>
            <a:endParaRPr lang="en-US" altLang="zh-CN" dirty="0"/>
          </a:p>
        </p:txBody>
      </p:sp>
    </p:spTree>
    <p:extLst>
      <p:ext uri="{BB962C8B-B14F-4D97-AF65-F5344CB8AC3E}">
        <p14:creationId xmlns:p14="http://schemas.microsoft.com/office/powerpoint/2010/main" xmlns="" val="4124215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161B20F-57EE-4C5E-BA8B-CD035C773826}"/>
              </a:ext>
            </a:extLst>
          </p:cNvPr>
          <p:cNvSpPr>
            <a:spLocks noGrp="1"/>
          </p:cNvSpPr>
          <p:nvPr>
            <p:ph type="title"/>
          </p:nvPr>
        </p:nvSpPr>
        <p:spPr>
          <a:xfrm>
            <a:off x="1484311" y="114300"/>
            <a:ext cx="10018713" cy="1752599"/>
          </a:xfrm>
        </p:spPr>
        <p:txBody>
          <a:bodyPr/>
          <a:lstStyle/>
          <a:p>
            <a:r>
              <a:rPr lang="zh-CN" altLang="en-US" dirty="0"/>
              <a:t>人名的翻译</a:t>
            </a:r>
          </a:p>
        </p:txBody>
      </p:sp>
      <p:sp>
        <p:nvSpPr>
          <p:cNvPr id="3" name="内容占位符 2">
            <a:extLst>
              <a:ext uri="{FF2B5EF4-FFF2-40B4-BE49-F238E27FC236}">
                <a16:creationId xmlns:a16="http://schemas.microsoft.com/office/drawing/2014/main" xmlns="" id="{66E92929-5A8F-43F6-975A-8D7CDFC13D9B}"/>
              </a:ext>
            </a:extLst>
          </p:cNvPr>
          <p:cNvSpPr>
            <a:spLocks noGrp="1"/>
          </p:cNvSpPr>
          <p:nvPr>
            <p:ph idx="1"/>
          </p:nvPr>
        </p:nvSpPr>
        <p:spPr>
          <a:xfrm>
            <a:off x="1484311" y="1866899"/>
            <a:ext cx="10018713" cy="3124201"/>
          </a:xfrm>
        </p:spPr>
        <p:txBody>
          <a:bodyPr/>
          <a:lstStyle/>
          <a:p>
            <a:pPr marL="0" indent="0">
              <a:buNone/>
            </a:pPr>
            <a:r>
              <a:rPr lang="en-US" altLang="zh-CN" sz="2800" dirty="0"/>
              <a:t>5.</a:t>
            </a:r>
            <a:r>
              <a:rPr lang="zh-CN" altLang="en-US" sz="2800" dirty="0"/>
              <a:t>一些人名，地名从表面上看是地道的汉语名称，但实际上源自英语或其他外语，在汉译英时必须通过查找资料找到并核实其原有的罗马化拼写形式。</a:t>
            </a:r>
            <a:endParaRPr lang="en-US" altLang="zh-CN" sz="2800" dirty="0"/>
          </a:p>
          <a:p>
            <a:pPr marL="0" indent="0">
              <a:buNone/>
            </a:pPr>
            <a:r>
              <a:rPr lang="zh-CN" altLang="en-US" dirty="0"/>
              <a:t>例：熊三拔（明朝传教士）→ </a:t>
            </a:r>
            <a:r>
              <a:rPr lang="en-US" altLang="zh-CN" dirty="0" err="1"/>
              <a:t>Sabbathinus</a:t>
            </a:r>
            <a:r>
              <a:rPr lang="en-US" altLang="zh-CN" dirty="0"/>
              <a:t> de </a:t>
            </a:r>
            <a:r>
              <a:rPr lang="en-US" altLang="zh-CN" dirty="0" err="1"/>
              <a:t>Ursis</a:t>
            </a:r>
            <a:endParaRPr lang="en-US" altLang="zh-CN" dirty="0"/>
          </a:p>
          <a:p>
            <a:pPr marL="0" indent="0">
              <a:buNone/>
            </a:pPr>
            <a:r>
              <a:rPr lang="en-US" altLang="zh-CN" dirty="0"/>
              <a:t>         </a:t>
            </a:r>
            <a:r>
              <a:rPr lang="zh-CN" altLang="en-US" dirty="0"/>
              <a:t>马海德（麻风病医生）</a:t>
            </a:r>
            <a:r>
              <a:rPr lang="en-US" altLang="zh-CN" dirty="0"/>
              <a:t> </a:t>
            </a:r>
            <a:r>
              <a:rPr lang="zh-CN" altLang="en-US" dirty="0"/>
              <a:t>→ </a:t>
            </a:r>
            <a:r>
              <a:rPr lang="en-US" altLang="zh-CN" dirty="0"/>
              <a:t>George Hatem</a:t>
            </a:r>
          </a:p>
        </p:txBody>
      </p:sp>
    </p:spTree>
    <p:extLst>
      <p:ext uri="{BB962C8B-B14F-4D97-AF65-F5344CB8AC3E}">
        <p14:creationId xmlns:p14="http://schemas.microsoft.com/office/powerpoint/2010/main" xmlns="" val="2166796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8926AED-662D-4083-ADF4-336DE6D12D10}"/>
              </a:ext>
            </a:extLst>
          </p:cNvPr>
          <p:cNvSpPr>
            <a:spLocks noGrp="1"/>
          </p:cNvSpPr>
          <p:nvPr>
            <p:ph type="title"/>
          </p:nvPr>
        </p:nvSpPr>
        <p:spPr/>
        <p:txBody>
          <a:bodyPr/>
          <a:lstStyle/>
          <a:p>
            <a:r>
              <a:rPr lang="zh-CN" altLang="fr-FR" dirty="0"/>
              <a:t>专有</a:t>
            </a:r>
            <a:r>
              <a:rPr lang="zh-CN" altLang="fr-FR" dirty="0" smtClean="0"/>
              <a:t>名词翻译</a:t>
            </a:r>
            <a:r>
              <a:rPr lang="zh-CN" altLang="en-US" dirty="0" smtClean="0"/>
              <a:t>：策略与方法</a:t>
            </a:r>
            <a:endParaRPr lang="fr-FR" dirty="0"/>
          </a:p>
        </p:txBody>
      </p:sp>
      <p:sp>
        <p:nvSpPr>
          <p:cNvPr id="3" name="内容占位符 2">
            <a:extLst>
              <a:ext uri="{FF2B5EF4-FFF2-40B4-BE49-F238E27FC236}">
                <a16:creationId xmlns:a16="http://schemas.microsoft.com/office/drawing/2014/main" xmlns="" id="{124CEB9C-B1BD-45C2-81C8-0DE927564A89}"/>
              </a:ext>
            </a:extLst>
          </p:cNvPr>
          <p:cNvSpPr>
            <a:spLocks noGrp="1"/>
          </p:cNvSpPr>
          <p:nvPr>
            <p:ph idx="1"/>
          </p:nvPr>
        </p:nvSpPr>
        <p:spPr>
          <a:xfrm>
            <a:off x="4085117" y="2438399"/>
            <a:ext cx="4817099" cy="2988365"/>
          </a:xfrm>
        </p:spPr>
        <p:txBody>
          <a:bodyPr>
            <a:normAutofit/>
          </a:bodyPr>
          <a:lstStyle/>
          <a:p>
            <a:r>
              <a:rPr lang="zh-CN" altLang="fr-FR" sz="3200" dirty="0"/>
              <a:t>（</a:t>
            </a:r>
            <a:r>
              <a:rPr lang="fr-FR" altLang="zh-CN" sz="3200" dirty="0"/>
              <a:t>1</a:t>
            </a:r>
            <a:r>
              <a:rPr lang="zh-CN" altLang="fr-FR" sz="3200" dirty="0"/>
              <a:t>）</a:t>
            </a:r>
            <a:r>
              <a:rPr lang="zh-CN" altLang="fr-FR" sz="3200" dirty="0" smtClean="0"/>
              <a:t>音译</a:t>
            </a:r>
            <a:r>
              <a:rPr lang="zh-CN" altLang="en-US" sz="3200" dirty="0" smtClean="0"/>
              <a:t>法</a:t>
            </a:r>
            <a:endParaRPr lang="fr-FR" altLang="zh-CN" sz="3200" dirty="0"/>
          </a:p>
          <a:p>
            <a:r>
              <a:rPr lang="zh-CN" altLang="fr-FR" sz="3200" dirty="0"/>
              <a:t>（</a:t>
            </a:r>
            <a:r>
              <a:rPr lang="fr-FR" altLang="zh-CN" sz="3200" dirty="0"/>
              <a:t>2</a:t>
            </a:r>
            <a:r>
              <a:rPr lang="zh-CN" altLang="fr-FR" sz="3200" dirty="0"/>
              <a:t>）</a:t>
            </a:r>
            <a:r>
              <a:rPr lang="zh-CN" altLang="fr-FR" sz="3200" dirty="0" smtClean="0"/>
              <a:t>归化</a:t>
            </a:r>
            <a:r>
              <a:rPr lang="zh-CN" altLang="en-US" sz="3200" dirty="0" smtClean="0"/>
              <a:t>策略</a:t>
            </a:r>
            <a:endParaRPr lang="fr-FR" altLang="zh-CN" sz="3200" dirty="0"/>
          </a:p>
          <a:p>
            <a:r>
              <a:rPr lang="zh-CN" altLang="fr-FR" sz="3200" dirty="0"/>
              <a:t>（</a:t>
            </a:r>
            <a:r>
              <a:rPr lang="fr-FR" altLang="zh-CN" sz="3200" dirty="0"/>
              <a:t>3</a:t>
            </a:r>
            <a:r>
              <a:rPr lang="zh-CN" altLang="fr-FR" sz="3200" dirty="0"/>
              <a:t>）音译与归化并存</a:t>
            </a:r>
            <a:endParaRPr lang="fr-FR" sz="3200" dirty="0"/>
          </a:p>
        </p:txBody>
      </p:sp>
    </p:spTree>
    <p:extLst>
      <p:ext uri="{BB962C8B-B14F-4D97-AF65-F5344CB8AC3E}">
        <p14:creationId xmlns:p14="http://schemas.microsoft.com/office/powerpoint/2010/main" xmlns="" val="1422372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0E51B70-CDAE-4FC9-9641-7ED8B520A352}"/>
              </a:ext>
            </a:extLst>
          </p:cNvPr>
          <p:cNvSpPr>
            <a:spLocks noGrp="1"/>
          </p:cNvSpPr>
          <p:nvPr>
            <p:ph type="title"/>
          </p:nvPr>
        </p:nvSpPr>
        <p:spPr>
          <a:xfrm>
            <a:off x="1389060" y="295274"/>
            <a:ext cx="10018713" cy="1752599"/>
          </a:xfrm>
        </p:spPr>
        <p:txBody>
          <a:bodyPr/>
          <a:lstStyle/>
          <a:p>
            <a:r>
              <a:rPr lang="zh-CN" altLang="en-US" dirty="0"/>
              <a:t>地名的翻译</a:t>
            </a:r>
          </a:p>
        </p:txBody>
      </p:sp>
      <p:sp>
        <p:nvSpPr>
          <p:cNvPr id="3" name="内容占位符 2">
            <a:extLst>
              <a:ext uri="{FF2B5EF4-FFF2-40B4-BE49-F238E27FC236}">
                <a16:creationId xmlns:a16="http://schemas.microsoft.com/office/drawing/2014/main" xmlns="" id="{6FCBC45E-5337-40F0-A5DD-16C5822E6A9A}"/>
              </a:ext>
            </a:extLst>
          </p:cNvPr>
          <p:cNvSpPr>
            <a:spLocks noGrp="1"/>
          </p:cNvSpPr>
          <p:nvPr>
            <p:ph idx="1"/>
          </p:nvPr>
        </p:nvSpPr>
        <p:spPr>
          <a:xfrm>
            <a:off x="1389060" y="1171574"/>
            <a:ext cx="10018713" cy="6324601"/>
          </a:xfrm>
        </p:spPr>
        <p:txBody>
          <a:bodyPr>
            <a:normAutofit/>
          </a:bodyPr>
          <a:lstStyle/>
          <a:p>
            <a:pPr marL="0" indent="0">
              <a:buNone/>
            </a:pPr>
            <a:r>
              <a:rPr lang="en-US" altLang="zh-CN" sz="2800" dirty="0"/>
              <a:t>1.</a:t>
            </a:r>
            <a:r>
              <a:rPr lang="zh-CN" altLang="en-US" sz="2800" dirty="0"/>
              <a:t>专有名词是单音节的</a:t>
            </a:r>
            <a:r>
              <a:rPr lang="zh-CN" altLang="en-US" sz="2800" dirty="0" smtClean="0"/>
              <a:t>英译法：专有</a:t>
            </a:r>
            <a:r>
              <a:rPr lang="zh-CN" altLang="en-US" sz="2800" dirty="0"/>
              <a:t>名词是单音节，通用名词也是单音节，这时通名应视作专名的组成部分，先音译并与专名连写，后重复意译，分写。</a:t>
            </a:r>
            <a:endParaRPr lang="en-US" altLang="zh-CN" sz="2800" dirty="0"/>
          </a:p>
          <a:p>
            <a:pPr marL="0" indent="0">
              <a:buNone/>
            </a:pPr>
            <a:r>
              <a:rPr lang="zh-CN" altLang="en-US" dirty="0"/>
              <a:t>例：恒山 </a:t>
            </a:r>
            <a:r>
              <a:rPr lang="en-US" altLang="zh-CN" dirty="0"/>
              <a:t>Hengshan Mountain	       </a:t>
            </a:r>
            <a:r>
              <a:rPr lang="zh-CN" altLang="en-US" dirty="0"/>
              <a:t>淮河 </a:t>
            </a:r>
            <a:r>
              <a:rPr lang="en-US" altLang="zh-CN" dirty="0"/>
              <a:t>the </a:t>
            </a:r>
            <a:r>
              <a:rPr lang="en-US" altLang="zh-CN" dirty="0" err="1"/>
              <a:t>Huaihe</a:t>
            </a:r>
            <a:r>
              <a:rPr lang="en-US" altLang="zh-CN" dirty="0"/>
              <a:t> River</a:t>
            </a:r>
          </a:p>
          <a:p>
            <a:pPr marL="0" indent="0">
              <a:buNone/>
            </a:pPr>
            <a:r>
              <a:rPr lang="en-US" altLang="zh-CN" dirty="0"/>
              <a:t>         </a:t>
            </a:r>
            <a:r>
              <a:rPr lang="zh-CN" altLang="en-US" dirty="0"/>
              <a:t>巢湖 </a:t>
            </a:r>
            <a:r>
              <a:rPr lang="en-US" altLang="zh-CN" dirty="0"/>
              <a:t>the </a:t>
            </a:r>
            <a:r>
              <a:rPr lang="en-US" altLang="zh-CN" dirty="0" err="1"/>
              <a:t>Chaohu</a:t>
            </a:r>
            <a:r>
              <a:rPr lang="en-US" altLang="zh-CN" dirty="0"/>
              <a:t> Lake	              </a:t>
            </a:r>
            <a:r>
              <a:rPr lang="zh-CN" altLang="en-US" dirty="0"/>
              <a:t>渤海 </a:t>
            </a:r>
            <a:r>
              <a:rPr lang="en-US" altLang="zh-CN" dirty="0"/>
              <a:t>the Bohai Sea</a:t>
            </a:r>
          </a:p>
          <a:p>
            <a:pPr marL="0" indent="0">
              <a:buNone/>
            </a:pPr>
            <a:endParaRPr lang="en-US" altLang="zh-CN" dirty="0"/>
          </a:p>
          <a:p>
            <a:pPr marL="0" indent="0">
              <a:buNone/>
            </a:pPr>
            <a:endParaRPr lang="en-US" altLang="zh-CN" dirty="0"/>
          </a:p>
        </p:txBody>
      </p:sp>
    </p:spTree>
    <p:extLst>
      <p:ext uri="{BB962C8B-B14F-4D97-AF65-F5344CB8AC3E}">
        <p14:creationId xmlns:p14="http://schemas.microsoft.com/office/powerpoint/2010/main" xmlns="" val="3450413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E6706CC-F504-4E7D-86BF-97ED04101834}"/>
              </a:ext>
            </a:extLst>
          </p:cNvPr>
          <p:cNvSpPr>
            <a:spLocks noGrp="1"/>
          </p:cNvSpPr>
          <p:nvPr>
            <p:ph type="title"/>
          </p:nvPr>
        </p:nvSpPr>
        <p:spPr>
          <a:xfrm>
            <a:off x="1350961" y="0"/>
            <a:ext cx="10018713" cy="1752599"/>
          </a:xfrm>
        </p:spPr>
        <p:txBody>
          <a:bodyPr/>
          <a:lstStyle/>
          <a:p>
            <a:r>
              <a:rPr lang="zh-CN" altLang="en-US" dirty="0"/>
              <a:t>地名的翻译</a:t>
            </a:r>
          </a:p>
        </p:txBody>
      </p:sp>
      <p:sp>
        <p:nvSpPr>
          <p:cNvPr id="3" name="内容占位符 2">
            <a:extLst>
              <a:ext uri="{FF2B5EF4-FFF2-40B4-BE49-F238E27FC236}">
                <a16:creationId xmlns:a16="http://schemas.microsoft.com/office/drawing/2014/main" xmlns="" id="{3908DE28-441B-4A48-9267-E16D030D3D14}"/>
              </a:ext>
            </a:extLst>
          </p:cNvPr>
          <p:cNvSpPr>
            <a:spLocks noGrp="1"/>
          </p:cNvSpPr>
          <p:nvPr>
            <p:ph idx="1"/>
          </p:nvPr>
        </p:nvSpPr>
        <p:spPr>
          <a:xfrm>
            <a:off x="1550985" y="1419224"/>
            <a:ext cx="10018713" cy="6496051"/>
          </a:xfrm>
        </p:spPr>
        <p:txBody>
          <a:bodyPr>
            <a:normAutofit/>
          </a:bodyPr>
          <a:lstStyle/>
          <a:p>
            <a:pPr marL="0" indent="0">
              <a:buNone/>
            </a:pPr>
            <a:r>
              <a:rPr lang="en-US" altLang="zh-CN" sz="2800" dirty="0"/>
              <a:t>2.</a:t>
            </a:r>
            <a:r>
              <a:rPr lang="zh-CN" altLang="zh-CN" sz="2800" dirty="0"/>
              <a:t>通名专名化的</a:t>
            </a:r>
            <a:r>
              <a:rPr lang="zh-CN" altLang="zh-CN" sz="2800" dirty="0" smtClean="0"/>
              <a:t>英译法</a:t>
            </a:r>
            <a:r>
              <a:rPr lang="zh-CN" altLang="en-US" sz="2800" dirty="0" smtClean="0"/>
              <a:t>：</a:t>
            </a:r>
            <a:r>
              <a:rPr lang="zh-CN" altLang="zh-CN" sz="2800" dirty="0" smtClean="0"/>
              <a:t>通名</a:t>
            </a:r>
            <a:r>
              <a:rPr lang="zh-CN" altLang="zh-CN" sz="2800" dirty="0"/>
              <a:t>专名化主要指单音节的通名，如山、河、江、湖</a:t>
            </a:r>
            <a:r>
              <a:rPr lang="zh-CN" altLang="zh-CN" sz="2800" i="1" dirty="0"/>
              <a:t>、</a:t>
            </a:r>
            <a:r>
              <a:rPr lang="zh-CN" altLang="zh-CN" sz="2800" dirty="0"/>
              <a:t>海、港、峡、关、岛等，按专名处理，与专名连写，构成专名整体</a:t>
            </a:r>
            <a:r>
              <a:rPr lang="zh-CN" altLang="en-US" sz="2800" dirty="0"/>
              <a:t>。</a:t>
            </a:r>
            <a:endParaRPr lang="en-US" altLang="zh-CN" sz="2800" dirty="0"/>
          </a:p>
          <a:p>
            <a:pPr marL="0" indent="0">
              <a:buNone/>
            </a:pPr>
            <a:r>
              <a:rPr lang="zh-CN" altLang="zh-CN" dirty="0"/>
              <a:t>例：都江堰市 </a:t>
            </a:r>
            <a:r>
              <a:rPr lang="en-US" altLang="zh-CN" dirty="0" err="1"/>
              <a:t>Dujiangyan</a:t>
            </a:r>
            <a:r>
              <a:rPr lang="en-US" altLang="zh-CN" dirty="0"/>
              <a:t> City </a:t>
            </a:r>
            <a:r>
              <a:rPr lang="zh-CN" altLang="zh-CN" dirty="0"/>
              <a:t>（比较</a:t>
            </a:r>
            <a:r>
              <a:rPr lang="en-US" altLang="zh-CN" dirty="0"/>
              <a:t>:the </a:t>
            </a:r>
            <a:r>
              <a:rPr lang="en-US" altLang="zh-CN" dirty="0" err="1"/>
              <a:t>Dujiang</a:t>
            </a:r>
            <a:r>
              <a:rPr lang="en-US" altLang="zh-CN" dirty="0"/>
              <a:t> Weir</a:t>
            </a:r>
            <a:r>
              <a:rPr lang="zh-CN" altLang="zh-CN" dirty="0"/>
              <a:t>）</a:t>
            </a:r>
          </a:p>
          <a:p>
            <a:pPr marL="0" indent="0">
              <a:buNone/>
            </a:pPr>
            <a:r>
              <a:rPr lang="en-US" altLang="zh-CN" dirty="0"/>
              <a:t>          </a:t>
            </a:r>
            <a:r>
              <a:rPr lang="zh-CN" altLang="zh-CN" dirty="0"/>
              <a:t>白水江自然保护区 </a:t>
            </a:r>
            <a:r>
              <a:rPr lang="en-US" altLang="zh-CN" dirty="0" err="1"/>
              <a:t>Baishuijiang</a:t>
            </a:r>
            <a:r>
              <a:rPr lang="en-US" altLang="zh-CN" dirty="0"/>
              <a:t> </a:t>
            </a:r>
            <a:r>
              <a:rPr lang="en-US" altLang="zh-CN" dirty="0" smtClean="0"/>
              <a:t>Natural </a:t>
            </a:r>
            <a:r>
              <a:rPr lang="en-US" altLang="zh-CN" dirty="0"/>
              <a:t>Reserve </a:t>
            </a:r>
            <a:r>
              <a:rPr lang="zh-CN" altLang="zh-CN" dirty="0"/>
              <a:t>（比较：</a:t>
            </a:r>
            <a:r>
              <a:rPr lang="en-US" altLang="zh-CN" dirty="0"/>
              <a:t>the </a:t>
            </a:r>
            <a:r>
              <a:rPr lang="en-US" altLang="zh-CN" dirty="0" err="1"/>
              <a:t>Baishui</a:t>
            </a:r>
            <a:r>
              <a:rPr lang="en-US" altLang="zh-CN" dirty="0"/>
              <a:t> River</a:t>
            </a:r>
            <a:r>
              <a:rPr lang="zh-CN" altLang="zh-CN" dirty="0"/>
              <a:t>）</a:t>
            </a:r>
          </a:p>
          <a:p>
            <a:pPr marL="0" indent="0">
              <a:buNone/>
            </a:pPr>
            <a:r>
              <a:rPr lang="en-US" altLang="zh-CN" dirty="0"/>
              <a:t>          </a:t>
            </a:r>
            <a:r>
              <a:rPr lang="zh-CN" altLang="zh-CN" dirty="0"/>
              <a:t>青铜峡水利枢纽 </a:t>
            </a:r>
            <a:r>
              <a:rPr lang="en-US" altLang="zh-CN" dirty="0" err="1"/>
              <a:t>Qingtongxia</a:t>
            </a:r>
            <a:r>
              <a:rPr lang="en-US" altLang="zh-CN" dirty="0"/>
              <a:t> Water Control Project（</a:t>
            </a:r>
            <a:r>
              <a:rPr lang="zh-CN" altLang="zh-CN" dirty="0"/>
              <a:t>比较</a:t>
            </a:r>
            <a:r>
              <a:rPr lang="en-US" altLang="zh-CN" dirty="0"/>
              <a:t>：the </a:t>
            </a:r>
            <a:r>
              <a:rPr lang="en-US" altLang="zh-CN" dirty="0" err="1"/>
              <a:t>Qingtong</a:t>
            </a:r>
            <a:r>
              <a:rPr lang="en-US" altLang="zh-CN" dirty="0"/>
              <a:t> Gorge）</a:t>
            </a:r>
            <a:endParaRPr lang="zh-CN" altLang="zh-CN" dirty="0"/>
          </a:p>
          <a:p>
            <a:pPr marL="0" indent="0">
              <a:buNone/>
            </a:pPr>
            <a:r>
              <a:rPr lang="en-US" altLang="zh-CN" dirty="0"/>
              <a:t>          </a:t>
            </a:r>
            <a:r>
              <a:rPr lang="zh-CN" altLang="zh-CN" dirty="0"/>
              <a:t>武夷山自然保护区 </a:t>
            </a:r>
            <a:r>
              <a:rPr lang="en-US" altLang="zh-CN" dirty="0" err="1"/>
              <a:t>Wuyishan</a:t>
            </a:r>
            <a:r>
              <a:rPr lang="en-US" altLang="zh-CN" dirty="0"/>
              <a:t> </a:t>
            </a:r>
            <a:r>
              <a:rPr lang="en-US" altLang="zh-CN" dirty="0" smtClean="0"/>
              <a:t>Natural </a:t>
            </a:r>
            <a:r>
              <a:rPr lang="en-US" altLang="zh-CN" dirty="0"/>
              <a:t>Reserve （</a:t>
            </a:r>
            <a:r>
              <a:rPr lang="zh-CN" altLang="zh-CN" dirty="0"/>
              <a:t>比较</a:t>
            </a:r>
            <a:r>
              <a:rPr lang="en-US" altLang="zh-CN" dirty="0"/>
              <a:t>:Wuyi Mountain）</a:t>
            </a:r>
            <a:endParaRPr lang="zh-CN" altLang="zh-CN" dirty="0"/>
          </a:p>
          <a:p>
            <a:pPr marL="0" indent="0">
              <a:buNone/>
            </a:pPr>
            <a:r>
              <a:rPr lang="en-US" altLang="zh-CN" dirty="0"/>
              <a:t>          </a:t>
            </a:r>
            <a:r>
              <a:rPr lang="zh-CN" altLang="zh-CN" dirty="0"/>
              <a:t>西湖风景名胜区 </a:t>
            </a:r>
            <a:r>
              <a:rPr lang="en-US" altLang="zh-CN" dirty="0"/>
              <a:t>Scenic Spots and Historic Sites of </a:t>
            </a:r>
            <a:r>
              <a:rPr lang="en-US" altLang="zh-CN" dirty="0" err="1"/>
              <a:t>Xihu</a:t>
            </a:r>
            <a:r>
              <a:rPr lang="en-US" altLang="zh-CN" dirty="0"/>
              <a:t>（</a:t>
            </a:r>
            <a:r>
              <a:rPr lang="zh-CN" altLang="zh-CN" dirty="0"/>
              <a:t>比较</a:t>
            </a:r>
            <a:r>
              <a:rPr lang="en-US" altLang="zh-CN" dirty="0"/>
              <a:t>:the West Lake）</a:t>
            </a:r>
            <a:endParaRPr lang="zh-CN" altLang="zh-CN" dirty="0"/>
          </a:p>
          <a:p>
            <a:pPr marL="0" indent="0">
              <a:buNone/>
            </a:pPr>
            <a:endParaRPr lang="zh-CN"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xmlns="" val="1801002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941CBB8-C3BD-450E-969B-605A56D62CCA}"/>
              </a:ext>
            </a:extLst>
          </p:cNvPr>
          <p:cNvSpPr>
            <a:spLocks noGrp="1"/>
          </p:cNvSpPr>
          <p:nvPr>
            <p:ph type="title"/>
          </p:nvPr>
        </p:nvSpPr>
        <p:spPr>
          <a:xfrm>
            <a:off x="1484309" y="-200025"/>
            <a:ext cx="10018713" cy="1752599"/>
          </a:xfrm>
        </p:spPr>
        <p:txBody>
          <a:bodyPr/>
          <a:lstStyle/>
          <a:p>
            <a:r>
              <a:rPr lang="zh-CN" altLang="en-US" dirty="0"/>
              <a:t>地名的翻译</a:t>
            </a:r>
          </a:p>
        </p:txBody>
      </p:sp>
      <p:sp>
        <p:nvSpPr>
          <p:cNvPr id="3" name="内容占位符 2">
            <a:extLst>
              <a:ext uri="{FF2B5EF4-FFF2-40B4-BE49-F238E27FC236}">
                <a16:creationId xmlns:a16="http://schemas.microsoft.com/office/drawing/2014/main" xmlns="" id="{724D3329-6E0C-4556-8223-9A07EF3B8BFB}"/>
              </a:ext>
            </a:extLst>
          </p:cNvPr>
          <p:cNvSpPr>
            <a:spLocks noGrp="1"/>
          </p:cNvSpPr>
          <p:nvPr>
            <p:ph idx="1"/>
          </p:nvPr>
        </p:nvSpPr>
        <p:spPr>
          <a:xfrm>
            <a:off x="1484309" y="1038226"/>
            <a:ext cx="10018713" cy="6038849"/>
          </a:xfrm>
        </p:spPr>
        <p:txBody>
          <a:bodyPr>
            <a:normAutofit/>
          </a:bodyPr>
          <a:lstStyle/>
          <a:p>
            <a:r>
              <a:rPr lang="en-US" altLang="zh-CN" sz="2800" dirty="0"/>
              <a:t>3.</a:t>
            </a:r>
            <a:r>
              <a:rPr lang="zh-CN" altLang="zh-CN" sz="2800" dirty="0"/>
              <a:t>通名是同一个汉字的多种</a:t>
            </a:r>
            <a:r>
              <a:rPr lang="zh-CN" altLang="zh-CN" sz="2800" dirty="0" smtClean="0"/>
              <a:t>英译法</a:t>
            </a:r>
            <a:r>
              <a:rPr lang="zh-CN" altLang="en-US" sz="2800" dirty="0" smtClean="0"/>
              <a:t>：</a:t>
            </a:r>
            <a:r>
              <a:rPr lang="en-US" altLang="zh-CN" sz="2800" dirty="0" smtClean="0"/>
              <a:t> </a:t>
            </a:r>
            <a:r>
              <a:rPr lang="zh-CN" altLang="zh-CN" sz="2800" dirty="0"/>
              <a:t>通名是单音节的同一个</a:t>
            </a:r>
            <a:r>
              <a:rPr lang="zh-CN" altLang="zh-CN" sz="2800" dirty="0" smtClean="0"/>
              <a:t>汉字</a:t>
            </a:r>
            <a:r>
              <a:rPr lang="zh-CN" altLang="en-US" sz="2800" dirty="0" smtClean="0"/>
              <a:t>，</a:t>
            </a:r>
            <a:r>
              <a:rPr lang="zh-CN" altLang="zh-CN" sz="2800" dirty="0" smtClean="0"/>
              <a:t>根据</a:t>
            </a:r>
            <a:r>
              <a:rPr lang="zh-CN" altLang="zh-CN" sz="2800" dirty="0"/>
              <a:t>意义有多种不同英译法，在大多数情况下，这些英译词不能互相替换。</a:t>
            </a:r>
            <a:r>
              <a:rPr lang="en-US" altLang="zh-CN" sz="2800" dirty="0" err="1"/>
              <a:t>例如</a:t>
            </a:r>
            <a:r>
              <a:rPr lang="en-US" altLang="zh-CN" sz="2800" dirty="0"/>
              <a:t>：</a:t>
            </a:r>
            <a:endParaRPr lang="zh-CN" altLang="zh-CN" sz="2800" dirty="0"/>
          </a:p>
          <a:p>
            <a:r>
              <a:rPr lang="en-US" altLang="zh-CN" dirty="0"/>
              <a:t>A.</a:t>
            </a:r>
            <a:r>
              <a:rPr lang="zh-CN" altLang="zh-CN" dirty="0"/>
              <a:t>山</a:t>
            </a:r>
          </a:p>
          <a:p>
            <a:r>
              <a:rPr lang="en-US" altLang="zh-CN" dirty="0"/>
              <a:t>1</a:t>
            </a:r>
            <a:r>
              <a:rPr lang="zh-CN" altLang="zh-CN" dirty="0"/>
              <a:t>）</a:t>
            </a:r>
            <a:r>
              <a:rPr lang="en-US" altLang="zh-CN" dirty="0"/>
              <a:t>mount</a:t>
            </a:r>
            <a:r>
              <a:rPr lang="zh-CN" altLang="zh-CN" dirty="0"/>
              <a:t>：峨眉山 </a:t>
            </a:r>
            <a:r>
              <a:rPr lang="en-US" altLang="zh-CN" dirty="0"/>
              <a:t> Mount </a:t>
            </a:r>
            <a:r>
              <a:rPr lang="en-US" altLang="zh-CN" dirty="0" err="1"/>
              <a:t>Emei</a:t>
            </a:r>
            <a:r>
              <a:rPr lang="en-US" altLang="zh-CN" dirty="0"/>
              <a:t>, </a:t>
            </a:r>
            <a:endParaRPr lang="zh-CN" altLang="zh-CN" dirty="0"/>
          </a:p>
          <a:p>
            <a:r>
              <a:rPr lang="en-US" altLang="zh-CN" dirty="0"/>
              <a:t>2</a:t>
            </a:r>
            <a:r>
              <a:rPr lang="zh-CN" altLang="zh-CN" dirty="0"/>
              <a:t>）</a:t>
            </a:r>
            <a:r>
              <a:rPr lang="en-US" altLang="zh-CN" dirty="0"/>
              <a:t>mountain</a:t>
            </a:r>
            <a:r>
              <a:rPr lang="zh-CN" altLang="zh-CN" dirty="0"/>
              <a:t>：五台山</a:t>
            </a:r>
            <a:r>
              <a:rPr lang="en-US" altLang="zh-CN" dirty="0"/>
              <a:t> </a:t>
            </a:r>
            <a:r>
              <a:rPr lang="zh-CN" altLang="zh-CN" dirty="0"/>
              <a:t> </a:t>
            </a:r>
            <a:r>
              <a:rPr lang="en-US" altLang="zh-CN" dirty="0"/>
              <a:t>Wutai Mountain, </a:t>
            </a:r>
            <a:endParaRPr lang="zh-CN" altLang="zh-CN" dirty="0"/>
          </a:p>
          <a:p>
            <a:r>
              <a:rPr lang="en-US" altLang="zh-CN" dirty="0"/>
              <a:t>3</a:t>
            </a:r>
            <a:r>
              <a:rPr lang="zh-CN" altLang="zh-CN" dirty="0"/>
              <a:t>） </a:t>
            </a:r>
            <a:r>
              <a:rPr lang="en-US" altLang="zh-CN" dirty="0"/>
              <a:t>hill</a:t>
            </a:r>
            <a:r>
              <a:rPr lang="zh-CN" altLang="zh-CN" dirty="0"/>
              <a:t>：象鼻山 </a:t>
            </a:r>
            <a:r>
              <a:rPr lang="en-US" altLang="zh-CN" dirty="0"/>
              <a:t> </a:t>
            </a:r>
            <a:r>
              <a:rPr lang="zh-CN" altLang="zh-CN" dirty="0"/>
              <a:t> </a:t>
            </a:r>
            <a:r>
              <a:rPr lang="en-US" altLang="zh-CN" dirty="0"/>
              <a:t>the Elephant Hill,</a:t>
            </a:r>
            <a:endParaRPr lang="zh-CN" altLang="zh-CN" dirty="0"/>
          </a:p>
          <a:p>
            <a:r>
              <a:rPr lang="en-US" altLang="zh-CN" dirty="0"/>
              <a:t>4</a:t>
            </a:r>
            <a:r>
              <a:rPr lang="zh-CN" altLang="zh-CN" dirty="0"/>
              <a:t>）</a:t>
            </a:r>
            <a:r>
              <a:rPr lang="en-US" altLang="zh-CN" dirty="0"/>
              <a:t>island</a:t>
            </a:r>
            <a:r>
              <a:rPr lang="zh-CN" altLang="zh-CN" dirty="0"/>
              <a:t>：大屿山 </a:t>
            </a:r>
            <a:r>
              <a:rPr lang="en-US" altLang="zh-CN" dirty="0"/>
              <a:t> Lantau Island</a:t>
            </a:r>
            <a:r>
              <a:rPr lang="zh-CN" altLang="zh-CN" dirty="0"/>
              <a:t>（香港）</a:t>
            </a:r>
            <a:r>
              <a:rPr lang="en-US" altLang="zh-CN" dirty="0"/>
              <a:t>,</a:t>
            </a:r>
            <a:endParaRPr lang="zh-CN" altLang="zh-CN" dirty="0"/>
          </a:p>
          <a:p>
            <a:r>
              <a:rPr lang="en-US" altLang="zh-CN" dirty="0"/>
              <a:t>5</a:t>
            </a:r>
            <a:r>
              <a:rPr lang="zh-CN" altLang="zh-CN" dirty="0"/>
              <a:t>）</a:t>
            </a:r>
            <a:r>
              <a:rPr lang="en-US" altLang="zh-CN" dirty="0"/>
              <a:t>range</a:t>
            </a:r>
            <a:r>
              <a:rPr lang="zh-CN" altLang="zh-CN" dirty="0"/>
              <a:t>：念青唐古拉山</a:t>
            </a:r>
            <a:r>
              <a:rPr lang="en-US" altLang="zh-CN" dirty="0"/>
              <a:t> </a:t>
            </a:r>
            <a:r>
              <a:rPr lang="zh-CN" altLang="zh-CN" dirty="0"/>
              <a:t> </a:t>
            </a:r>
            <a:r>
              <a:rPr lang="en-US" altLang="zh-CN" dirty="0"/>
              <a:t>the </a:t>
            </a:r>
            <a:r>
              <a:rPr lang="en-US" altLang="zh-CN" dirty="0" err="1"/>
              <a:t>Nyainqentanglha</a:t>
            </a:r>
            <a:r>
              <a:rPr lang="en-US" altLang="zh-CN" dirty="0"/>
              <a:t> Range </a:t>
            </a:r>
            <a:r>
              <a:rPr lang="zh-CN" altLang="zh-CN" dirty="0"/>
              <a:t>（西藏），</a:t>
            </a:r>
          </a:p>
          <a:p>
            <a:r>
              <a:rPr lang="en-US" altLang="zh-CN" dirty="0"/>
              <a:t>6</a:t>
            </a:r>
            <a:r>
              <a:rPr lang="zh-CN" altLang="zh-CN" dirty="0"/>
              <a:t>）</a:t>
            </a:r>
            <a:r>
              <a:rPr lang="en-US" altLang="zh-CN" dirty="0"/>
              <a:t>peak</a:t>
            </a:r>
            <a:r>
              <a:rPr lang="zh-CN" altLang="en-US" dirty="0"/>
              <a:t>：</a:t>
            </a:r>
            <a:r>
              <a:rPr lang="zh-CN" altLang="zh-CN" dirty="0"/>
              <a:t>拉旗山</a:t>
            </a:r>
            <a:r>
              <a:rPr lang="en-US" altLang="zh-CN" dirty="0"/>
              <a:t>  </a:t>
            </a:r>
            <a:r>
              <a:rPr lang="zh-CN" altLang="zh-CN" dirty="0"/>
              <a:t> </a:t>
            </a:r>
            <a:r>
              <a:rPr lang="en-US" altLang="zh-CN" dirty="0"/>
              <a:t>Victoria Peak </a:t>
            </a:r>
            <a:r>
              <a:rPr lang="zh-CN" altLang="zh-CN" dirty="0"/>
              <a:t>（香港）</a:t>
            </a:r>
            <a:r>
              <a:rPr lang="en-US" altLang="zh-CN" dirty="0"/>
              <a:t>,</a:t>
            </a:r>
            <a:endParaRPr lang="zh-CN" altLang="zh-CN" dirty="0"/>
          </a:p>
          <a:p>
            <a:r>
              <a:rPr lang="en-US" altLang="zh-CN" dirty="0"/>
              <a:t>7</a:t>
            </a:r>
            <a:r>
              <a:rPr lang="zh-CN" altLang="zh-CN" dirty="0"/>
              <a:t>）</a:t>
            </a:r>
            <a:r>
              <a:rPr lang="en-US" altLang="zh-CN" dirty="0"/>
              <a:t>rock</a:t>
            </a:r>
            <a:r>
              <a:rPr lang="zh-CN" altLang="en-US" dirty="0"/>
              <a:t>：</a:t>
            </a:r>
            <a:r>
              <a:rPr lang="zh-CN" altLang="zh-CN" dirty="0"/>
              <a:t>狮子山 </a:t>
            </a:r>
            <a:r>
              <a:rPr lang="en-US" altLang="zh-CN" dirty="0"/>
              <a:t> Lion Rock</a:t>
            </a:r>
            <a:r>
              <a:rPr lang="zh-CN" altLang="zh-CN" dirty="0"/>
              <a:t>（香港）</a:t>
            </a:r>
          </a:p>
          <a:p>
            <a:pPr marL="0" indent="0">
              <a:buNone/>
            </a:pPr>
            <a:endParaRPr lang="zh-CN" altLang="en-US" dirty="0"/>
          </a:p>
        </p:txBody>
      </p:sp>
    </p:spTree>
    <p:extLst>
      <p:ext uri="{BB962C8B-B14F-4D97-AF65-F5344CB8AC3E}">
        <p14:creationId xmlns:p14="http://schemas.microsoft.com/office/powerpoint/2010/main" xmlns="" val="2816909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4DE30865-54F0-4741-ACF3-95B541A07660}"/>
              </a:ext>
            </a:extLst>
          </p:cNvPr>
          <p:cNvSpPr>
            <a:spLocks noGrp="1"/>
          </p:cNvSpPr>
          <p:nvPr>
            <p:ph idx="1"/>
          </p:nvPr>
        </p:nvSpPr>
        <p:spPr>
          <a:xfrm>
            <a:off x="1484310" y="628651"/>
            <a:ext cx="10018713" cy="5162550"/>
          </a:xfrm>
        </p:spPr>
        <p:txBody>
          <a:bodyPr/>
          <a:lstStyle/>
          <a:p>
            <a:pPr marL="0" indent="0">
              <a:buNone/>
            </a:pPr>
            <a:r>
              <a:rPr lang="en-US" altLang="zh-CN" dirty="0"/>
              <a:t>B.</a:t>
            </a:r>
            <a:r>
              <a:rPr lang="zh-CN" altLang="zh-CN" dirty="0"/>
              <a:t>海</a:t>
            </a:r>
          </a:p>
          <a:p>
            <a:pPr marL="0" indent="0">
              <a:buNone/>
            </a:pPr>
            <a:r>
              <a:rPr lang="en-US" altLang="zh-CN" dirty="0"/>
              <a:t>1）sea：</a:t>
            </a:r>
            <a:r>
              <a:rPr lang="zh-CN" altLang="zh-CN" dirty="0"/>
              <a:t>东海</a:t>
            </a:r>
            <a:r>
              <a:rPr lang="en-US" altLang="zh-CN" dirty="0"/>
              <a:t> </a:t>
            </a:r>
            <a:r>
              <a:rPr lang="zh-CN" altLang="zh-CN" dirty="0"/>
              <a:t> </a:t>
            </a:r>
            <a:r>
              <a:rPr lang="en-US" altLang="zh-CN" dirty="0"/>
              <a:t>the East China Sea</a:t>
            </a:r>
            <a:endParaRPr lang="zh-CN" altLang="zh-CN" dirty="0"/>
          </a:p>
          <a:p>
            <a:pPr marL="0" indent="0">
              <a:buNone/>
            </a:pPr>
            <a:r>
              <a:rPr lang="en-US" altLang="zh-CN" dirty="0"/>
              <a:t>2）lake</a:t>
            </a:r>
            <a:r>
              <a:rPr lang="zh-CN" altLang="en-US" dirty="0"/>
              <a:t>：</a:t>
            </a:r>
            <a:r>
              <a:rPr lang="zh-CN" altLang="zh-CN" dirty="0"/>
              <a:t>邛海</a:t>
            </a:r>
            <a:r>
              <a:rPr lang="en-US" altLang="zh-CN" dirty="0"/>
              <a:t>  the </a:t>
            </a:r>
            <a:r>
              <a:rPr lang="en-US" altLang="zh-CN" dirty="0" err="1"/>
              <a:t>Qionghai</a:t>
            </a:r>
            <a:r>
              <a:rPr lang="en-US" altLang="zh-CN" dirty="0"/>
              <a:t> Lake（</a:t>
            </a:r>
            <a:r>
              <a:rPr lang="zh-CN" altLang="zh-CN" dirty="0"/>
              <a:t>四川西昌）</a:t>
            </a:r>
          </a:p>
          <a:p>
            <a:pPr marL="0" indent="0">
              <a:buNone/>
            </a:pPr>
            <a:r>
              <a:rPr lang="en-US" altLang="zh-CN" dirty="0"/>
              <a:t>3）harbor：</a:t>
            </a:r>
            <a:r>
              <a:rPr lang="zh-CN" altLang="zh-CN" dirty="0"/>
              <a:t>大谨海</a:t>
            </a:r>
            <a:r>
              <a:rPr lang="en-US" altLang="zh-CN" dirty="0"/>
              <a:t> </a:t>
            </a:r>
            <a:r>
              <a:rPr lang="zh-CN" altLang="zh-CN" dirty="0"/>
              <a:t> </a:t>
            </a:r>
            <a:r>
              <a:rPr lang="en-US" altLang="zh-CN" dirty="0"/>
              <a:t>Long Harbor（</a:t>
            </a:r>
            <a:r>
              <a:rPr lang="zh-CN" altLang="zh-CN" dirty="0"/>
              <a:t>香港）</a:t>
            </a:r>
          </a:p>
          <a:p>
            <a:pPr marL="0" indent="0">
              <a:buNone/>
            </a:pPr>
            <a:r>
              <a:rPr lang="en-US" altLang="zh-CN" dirty="0"/>
              <a:t>4）port</a:t>
            </a:r>
            <a:r>
              <a:rPr lang="zh-CN" altLang="en-US" dirty="0"/>
              <a:t>：</a:t>
            </a:r>
            <a:r>
              <a:rPr lang="zh-CN" altLang="zh-CN" dirty="0"/>
              <a:t>牛尾海 </a:t>
            </a:r>
            <a:r>
              <a:rPr lang="en-US" altLang="zh-CN" dirty="0"/>
              <a:t> Port Shelter（</a:t>
            </a:r>
            <a:r>
              <a:rPr lang="zh-CN" altLang="zh-CN" dirty="0"/>
              <a:t>香港</a:t>
            </a:r>
            <a:r>
              <a:rPr lang="en-US" altLang="zh-CN" dirty="0"/>
              <a:t>）</a:t>
            </a:r>
            <a:endParaRPr lang="zh-CN" altLang="zh-CN" dirty="0"/>
          </a:p>
          <a:p>
            <a:pPr marL="0" indent="0">
              <a:buNone/>
            </a:pPr>
            <a:r>
              <a:rPr lang="en-US" altLang="zh-CN" dirty="0"/>
              <a:t>5） forest</a:t>
            </a:r>
            <a:r>
              <a:rPr lang="zh-CN" altLang="en-US" dirty="0"/>
              <a:t>：</a:t>
            </a:r>
            <a:r>
              <a:rPr lang="zh-CN" altLang="zh-CN" dirty="0"/>
              <a:t>蜀南竹海 </a:t>
            </a:r>
            <a:r>
              <a:rPr lang="en-US" altLang="zh-CN" dirty="0"/>
              <a:t> the Bamboo Forest in Southern Sichuan（</a:t>
            </a:r>
            <a:r>
              <a:rPr lang="zh-CN" altLang="zh-CN" dirty="0"/>
              <a:t>四川长岭）</a:t>
            </a:r>
          </a:p>
          <a:p>
            <a:endParaRPr lang="zh-CN" altLang="en-US" dirty="0"/>
          </a:p>
        </p:txBody>
      </p:sp>
    </p:spTree>
    <p:extLst>
      <p:ext uri="{BB962C8B-B14F-4D97-AF65-F5344CB8AC3E}">
        <p14:creationId xmlns:p14="http://schemas.microsoft.com/office/powerpoint/2010/main" xmlns="" val="2423088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554EAEB-049F-4E0A-9A9E-5033877034F8}"/>
              </a:ext>
            </a:extLst>
          </p:cNvPr>
          <p:cNvSpPr>
            <a:spLocks noGrp="1"/>
          </p:cNvSpPr>
          <p:nvPr>
            <p:ph type="title"/>
          </p:nvPr>
        </p:nvSpPr>
        <p:spPr>
          <a:xfrm>
            <a:off x="1484309" y="190499"/>
            <a:ext cx="10018713" cy="1752599"/>
          </a:xfrm>
        </p:spPr>
        <p:txBody>
          <a:bodyPr/>
          <a:lstStyle/>
          <a:p>
            <a:r>
              <a:rPr lang="zh-CN" altLang="en-US" dirty="0"/>
              <a:t>地名的翻译</a:t>
            </a:r>
          </a:p>
        </p:txBody>
      </p:sp>
      <p:sp>
        <p:nvSpPr>
          <p:cNvPr id="3" name="内容占位符 2">
            <a:extLst>
              <a:ext uri="{FF2B5EF4-FFF2-40B4-BE49-F238E27FC236}">
                <a16:creationId xmlns:a16="http://schemas.microsoft.com/office/drawing/2014/main" xmlns="" id="{5A78207B-ACAE-4A76-9C03-49D0B4492A26}"/>
              </a:ext>
            </a:extLst>
          </p:cNvPr>
          <p:cNvSpPr>
            <a:spLocks noGrp="1"/>
          </p:cNvSpPr>
          <p:nvPr>
            <p:ph idx="1"/>
          </p:nvPr>
        </p:nvSpPr>
        <p:spPr>
          <a:xfrm>
            <a:off x="1484310" y="2133601"/>
            <a:ext cx="10018713" cy="3657600"/>
          </a:xfrm>
        </p:spPr>
        <p:txBody>
          <a:bodyPr/>
          <a:lstStyle/>
          <a:p>
            <a:pPr marL="0" indent="0">
              <a:buNone/>
            </a:pPr>
            <a:r>
              <a:rPr lang="en-US" altLang="zh-CN" sz="2800" dirty="0">
                <a:latin typeface="+mn-ea"/>
              </a:rPr>
              <a:t>4.在某些情况下，根据通名</a:t>
            </a:r>
            <a:r>
              <a:rPr lang="zh-CN" altLang="zh-CN" sz="2800" dirty="0">
                <a:latin typeface="+mn-ea"/>
              </a:rPr>
              <a:t>意</a:t>
            </a:r>
            <a:r>
              <a:rPr lang="en-US" altLang="zh-CN" sz="2800" dirty="0" smtClean="0">
                <a:latin typeface="+mn-ea"/>
              </a:rPr>
              <a:t>义</a:t>
            </a:r>
            <a:r>
              <a:rPr lang="zh-CN" altLang="en-US" sz="2800" dirty="0" smtClean="0">
                <a:latin typeface="+mn-ea"/>
              </a:rPr>
              <a:t>，</a:t>
            </a:r>
            <a:r>
              <a:rPr lang="en-US" altLang="zh-CN" sz="2800" dirty="0" err="1" smtClean="0">
                <a:latin typeface="+mn-ea"/>
              </a:rPr>
              <a:t>不同的汉字可英译为同一个单词</a:t>
            </a:r>
            <a:r>
              <a:rPr lang="en-US" altLang="zh-CN" sz="2800" dirty="0">
                <a:latin typeface="+mn-ea"/>
              </a:rPr>
              <a:t>。</a:t>
            </a:r>
            <a:endParaRPr lang="zh-CN" altLang="zh-CN" dirty="0"/>
          </a:p>
          <a:p>
            <a:pPr marL="0" lvl="0" indent="0">
              <a:buNone/>
            </a:pPr>
            <a:r>
              <a:rPr lang="zh-CN" altLang="en-US" dirty="0"/>
              <a:t>例：</a:t>
            </a:r>
            <a:r>
              <a:rPr lang="zh-CN" altLang="zh-CN" dirty="0"/>
              <a:t>嘉陵江 </a:t>
            </a:r>
            <a:r>
              <a:rPr lang="en-US" altLang="zh-CN" dirty="0"/>
              <a:t> </a:t>
            </a:r>
            <a:r>
              <a:rPr lang="zh-CN" altLang="zh-CN" dirty="0"/>
              <a:t>the Jialing River</a:t>
            </a:r>
          </a:p>
          <a:p>
            <a:pPr marL="0" lvl="0" indent="0">
              <a:buNone/>
            </a:pPr>
            <a:r>
              <a:rPr lang="en-US" altLang="zh-CN" dirty="0"/>
              <a:t>          </a:t>
            </a:r>
            <a:r>
              <a:rPr lang="zh-CN" altLang="zh-CN" dirty="0"/>
              <a:t>永定河 </a:t>
            </a:r>
            <a:r>
              <a:rPr lang="en-US" altLang="zh-CN" dirty="0"/>
              <a:t> </a:t>
            </a:r>
            <a:r>
              <a:rPr lang="zh-CN" altLang="zh-CN" dirty="0"/>
              <a:t>the Yongding River</a:t>
            </a:r>
          </a:p>
          <a:p>
            <a:pPr marL="0" lvl="0" indent="0">
              <a:buNone/>
            </a:pPr>
            <a:r>
              <a:rPr lang="en-US" altLang="zh-CN" dirty="0"/>
              <a:t>          </a:t>
            </a:r>
            <a:r>
              <a:rPr lang="zh-CN" altLang="zh-CN" dirty="0"/>
              <a:t>螳螂川</a:t>
            </a:r>
            <a:r>
              <a:rPr lang="en-US" altLang="zh-CN" dirty="0"/>
              <a:t> </a:t>
            </a:r>
            <a:r>
              <a:rPr lang="zh-CN" altLang="zh-CN" dirty="0"/>
              <a:t> the Tanglang River</a:t>
            </a:r>
          </a:p>
          <a:p>
            <a:pPr marL="0" lvl="0" indent="0">
              <a:buNone/>
            </a:pPr>
            <a:r>
              <a:rPr lang="en-US" altLang="zh-CN" dirty="0"/>
              <a:t>          </a:t>
            </a:r>
            <a:r>
              <a:rPr lang="zh-CN" altLang="zh-CN" dirty="0"/>
              <a:t>汉水 </a:t>
            </a:r>
            <a:r>
              <a:rPr lang="en-US" altLang="zh-CN" dirty="0"/>
              <a:t> </a:t>
            </a:r>
            <a:r>
              <a:rPr lang="zh-CN" altLang="zh-CN" dirty="0"/>
              <a:t>the Hanshui River</a:t>
            </a:r>
          </a:p>
          <a:p>
            <a:pPr marL="0" lvl="0" indent="0">
              <a:buNone/>
            </a:pPr>
            <a:r>
              <a:rPr lang="en-US" altLang="zh-CN" dirty="0"/>
              <a:t>          </a:t>
            </a:r>
            <a:r>
              <a:rPr lang="zh-CN" altLang="zh-CN" dirty="0"/>
              <a:t>古田溪 </a:t>
            </a:r>
            <a:r>
              <a:rPr lang="en-US" altLang="zh-CN" dirty="0"/>
              <a:t> </a:t>
            </a:r>
            <a:r>
              <a:rPr lang="zh-CN" altLang="zh-CN" dirty="0"/>
              <a:t>the Gutian River</a:t>
            </a:r>
          </a:p>
          <a:p>
            <a:endParaRPr lang="zh-CN" altLang="en-US" dirty="0"/>
          </a:p>
        </p:txBody>
      </p:sp>
    </p:spTree>
    <p:extLst>
      <p:ext uri="{BB962C8B-B14F-4D97-AF65-F5344CB8AC3E}">
        <p14:creationId xmlns:p14="http://schemas.microsoft.com/office/powerpoint/2010/main" xmlns="" val="350200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C2B09D-5C3C-4F78-AFF4-C60903184690}"/>
              </a:ext>
            </a:extLst>
          </p:cNvPr>
          <p:cNvSpPr>
            <a:spLocks noGrp="1"/>
          </p:cNvSpPr>
          <p:nvPr>
            <p:ph type="title"/>
          </p:nvPr>
        </p:nvSpPr>
        <p:spPr>
          <a:xfrm>
            <a:off x="1331911" y="-142875"/>
            <a:ext cx="10018713" cy="1752599"/>
          </a:xfrm>
        </p:spPr>
        <p:txBody>
          <a:bodyPr/>
          <a:lstStyle/>
          <a:p>
            <a:r>
              <a:rPr lang="zh-CN" altLang="en-US" dirty="0"/>
              <a:t>地名的翻译</a:t>
            </a:r>
          </a:p>
        </p:txBody>
      </p:sp>
      <p:sp>
        <p:nvSpPr>
          <p:cNvPr id="3" name="内容占位符 2">
            <a:extLst>
              <a:ext uri="{FF2B5EF4-FFF2-40B4-BE49-F238E27FC236}">
                <a16:creationId xmlns:a16="http://schemas.microsoft.com/office/drawing/2014/main" xmlns="" id="{0E1322BB-ADC6-4B58-BB2A-EDFAC19B43CA}"/>
              </a:ext>
            </a:extLst>
          </p:cNvPr>
          <p:cNvSpPr>
            <a:spLocks noGrp="1"/>
          </p:cNvSpPr>
          <p:nvPr>
            <p:ph idx="1"/>
          </p:nvPr>
        </p:nvSpPr>
        <p:spPr>
          <a:xfrm>
            <a:off x="1484310" y="1181100"/>
            <a:ext cx="10018713" cy="5495925"/>
          </a:xfrm>
        </p:spPr>
        <p:txBody>
          <a:bodyPr>
            <a:normAutofit/>
          </a:bodyPr>
          <a:lstStyle/>
          <a:p>
            <a:r>
              <a:rPr lang="en-US" altLang="zh-CN" sz="2800" dirty="0"/>
              <a:t>5.</a:t>
            </a:r>
            <a:r>
              <a:rPr lang="zh-CN" altLang="zh-CN" sz="2800" dirty="0"/>
              <a:t>专名是同一个汉字的不同英译法：专名中同一个汉字有不同的读音和拼写，每个字在地名中的读音和拼写是固定的，英译者不能一见汉字就按语言词典的读音和拼写翻译，而只能按中国地名词典的读音和拼写进行翻译，例如：</a:t>
            </a:r>
          </a:p>
          <a:p>
            <a:pPr marL="0" indent="0">
              <a:buNone/>
            </a:pPr>
            <a:r>
              <a:rPr lang="zh-CN" altLang="zh-CN" dirty="0"/>
              <a:t>陕西省 </a:t>
            </a:r>
            <a:r>
              <a:rPr lang="en-US" altLang="zh-CN" dirty="0">
                <a:solidFill>
                  <a:srgbClr val="FF0000"/>
                </a:solidFill>
              </a:rPr>
              <a:t>Shaan</a:t>
            </a:r>
            <a:r>
              <a:rPr lang="en-US" altLang="zh-CN" dirty="0"/>
              <a:t>xi Province VS </a:t>
            </a:r>
            <a:r>
              <a:rPr lang="zh-CN" altLang="zh-CN" dirty="0"/>
              <a:t>陕县 </a:t>
            </a:r>
            <a:r>
              <a:rPr lang="en-US" altLang="zh-CN" dirty="0" err="1">
                <a:solidFill>
                  <a:srgbClr val="FF0000"/>
                </a:solidFill>
              </a:rPr>
              <a:t>Shan</a:t>
            </a:r>
            <a:r>
              <a:rPr lang="en-US" altLang="zh-CN" dirty="0" err="1"/>
              <a:t>xian</a:t>
            </a:r>
            <a:r>
              <a:rPr lang="en-US" altLang="zh-CN" dirty="0"/>
              <a:t> County</a:t>
            </a:r>
            <a:r>
              <a:rPr lang="zh-CN" altLang="zh-CN" dirty="0"/>
              <a:t>（ 河南）</a:t>
            </a:r>
          </a:p>
          <a:p>
            <a:pPr marL="0" lvl="0" indent="0">
              <a:buNone/>
            </a:pPr>
            <a:r>
              <a:rPr lang="zh-CN" altLang="zh-CN" dirty="0"/>
              <a:t>洞庭湖 </a:t>
            </a:r>
            <a:r>
              <a:rPr lang="en-US" altLang="zh-CN" dirty="0"/>
              <a:t>the </a:t>
            </a:r>
            <a:r>
              <a:rPr lang="en-US" altLang="zh-CN" dirty="0" err="1">
                <a:solidFill>
                  <a:srgbClr val="FF0000"/>
                </a:solidFill>
              </a:rPr>
              <a:t>Dong</a:t>
            </a:r>
            <a:r>
              <a:rPr lang="en-US" altLang="zh-CN" dirty="0" err="1"/>
              <a:t>ting</a:t>
            </a:r>
            <a:r>
              <a:rPr lang="en-US" altLang="zh-CN" dirty="0"/>
              <a:t> Lake（</a:t>
            </a:r>
            <a:r>
              <a:rPr lang="zh-CN" altLang="zh-CN" dirty="0"/>
              <a:t>湖南）</a:t>
            </a:r>
            <a:r>
              <a:rPr lang="en-US" altLang="zh-CN" dirty="0"/>
              <a:t>VS </a:t>
            </a:r>
            <a:r>
              <a:rPr lang="zh-CN" altLang="zh-CN" dirty="0"/>
              <a:t>洪洞县 </a:t>
            </a:r>
            <a:r>
              <a:rPr lang="en-US" altLang="zh-CN" dirty="0" err="1"/>
              <a:t>Hong</a:t>
            </a:r>
            <a:r>
              <a:rPr lang="en-US" altLang="zh-CN" dirty="0" err="1">
                <a:solidFill>
                  <a:srgbClr val="FF0000"/>
                </a:solidFill>
              </a:rPr>
              <a:t>tong</a:t>
            </a:r>
            <a:r>
              <a:rPr lang="en-US" altLang="zh-CN" dirty="0"/>
              <a:t> County </a:t>
            </a:r>
            <a:r>
              <a:rPr lang="zh-CN" altLang="zh-CN" dirty="0"/>
              <a:t>（山西）</a:t>
            </a:r>
          </a:p>
          <a:p>
            <a:pPr marL="0" lvl="0" indent="0">
              <a:buNone/>
            </a:pPr>
            <a:r>
              <a:rPr lang="zh-CN" altLang="zh-CN" dirty="0"/>
              <a:t>六合县</a:t>
            </a:r>
            <a:r>
              <a:rPr lang="en-US" altLang="zh-CN" dirty="0" err="1">
                <a:solidFill>
                  <a:srgbClr val="FF0000"/>
                </a:solidFill>
              </a:rPr>
              <a:t>Lu</a:t>
            </a:r>
            <a:r>
              <a:rPr lang="en-US" altLang="zh-CN" dirty="0" err="1"/>
              <a:t>he</a:t>
            </a:r>
            <a:r>
              <a:rPr lang="en-US" altLang="zh-CN" dirty="0"/>
              <a:t> County</a:t>
            </a:r>
            <a:r>
              <a:rPr lang="zh-CN" altLang="zh-CN" dirty="0"/>
              <a:t>（江苏）</a:t>
            </a:r>
            <a:r>
              <a:rPr lang="en-US" altLang="zh-CN" dirty="0"/>
              <a:t>VS </a:t>
            </a:r>
            <a:r>
              <a:rPr lang="zh-CN" altLang="zh-CN" dirty="0"/>
              <a:t>六盘水市</a:t>
            </a:r>
            <a:r>
              <a:rPr lang="en-US" altLang="zh-CN" dirty="0" err="1">
                <a:solidFill>
                  <a:srgbClr val="FF0000"/>
                </a:solidFill>
              </a:rPr>
              <a:t>Liu</a:t>
            </a:r>
            <a:r>
              <a:rPr lang="en-US" altLang="zh-CN" dirty="0" err="1"/>
              <a:t>panshui</a:t>
            </a:r>
            <a:r>
              <a:rPr lang="en-US" altLang="zh-CN" dirty="0"/>
              <a:t> City</a:t>
            </a:r>
            <a:r>
              <a:rPr lang="zh-CN" altLang="zh-CN" dirty="0"/>
              <a:t>（贵州）</a:t>
            </a:r>
          </a:p>
          <a:p>
            <a:pPr marL="0" lvl="0" indent="0">
              <a:buNone/>
            </a:pPr>
            <a:r>
              <a:rPr lang="zh-CN" altLang="zh-CN" dirty="0"/>
              <a:t>荥阳市 </a:t>
            </a:r>
            <a:r>
              <a:rPr lang="en-US" altLang="zh-CN" dirty="0" err="1">
                <a:solidFill>
                  <a:srgbClr val="FF0000"/>
                </a:solidFill>
              </a:rPr>
              <a:t>Xing</a:t>
            </a:r>
            <a:r>
              <a:rPr lang="en-US" altLang="zh-CN" dirty="0" err="1"/>
              <a:t>yang</a:t>
            </a:r>
            <a:r>
              <a:rPr lang="en-US" altLang="zh-CN" dirty="0"/>
              <a:t> </a:t>
            </a:r>
            <a:r>
              <a:rPr lang="en-US" altLang="zh-CN" dirty="0" err="1"/>
              <a:t>Cily</a:t>
            </a:r>
            <a:r>
              <a:rPr lang="en-US" altLang="zh-CN" dirty="0"/>
              <a:t>（</a:t>
            </a:r>
            <a:r>
              <a:rPr lang="zh-CN" altLang="zh-CN" dirty="0"/>
              <a:t>河南）</a:t>
            </a:r>
            <a:r>
              <a:rPr lang="en-US" altLang="zh-CN" dirty="0"/>
              <a:t>VS </a:t>
            </a:r>
            <a:r>
              <a:rPr lang="zh-CN" altLang="zh-CN" dirty="0"/>
              <a:t>荥经县</a:t>
            </a:r>
            <a:r>
              <a:rPr lang="en-US" altLang="zh-CN" dirty="0" err="1">
                <a:solidFill>
                  <a:srgbClr val="FF0000"/>
                </a:solidFill>
              </a:rPr>
              <a:t>Ying</a:t>
            </a:r>
            <a:r>
              <a:rPr lang="en-US" altLang="zh-CN" dirty="0" err="1"/>
              <a:t>jing</a:t>
            </a:r>
            <a:r>
              <a:rPr lang="en-US" altLang="zh-CN" dirty="0"/>
              <a:t> County</a:t>
            </a:r>
            <a:r>
              <a:rPr lang="zh-CN" altLang="zh-CN" dirty="0"/>
              <a:t>（四川雅安地区）</a:t>
            </a:r>
          </a:p>
          <a:p>
            <a:pPr marL="0" lvl="0" indent="0">
              <a:buNone/>
            </a:pPr>
            <a:r>
              <a:rPr lang="zh-CN" altLang="zh-CN" dirty="0"/>
              <a:t>林甸县 </a:t>
            </a:r>
            <a:r>
              <a:rPr lang="zh-CN" altLang="zh-CN" dirty="0">
                <a:solidFill>
                  <a:srgbClr val="FF0000"/>
                </a:solidFill>
              </a:rPr>
              <a:t>Lin</a:t>
            </a:r>
            <a:r>
              <a:rPr lang="zh-CN" altLang="zh-CN" dirty="0"/>
              <a:t>dian County（黑龙江） </a:t>
            </a:r>
            <a:r>
              <a:rPr lang="en-US" altLang="zh-CN" dirty="0"/>
              <a:t>VS </a:t>
            </a:r>
            <a:r>
              <a:rPr lang="zh-CN" altLang="zh-CN" dirty="0"/>
              <a:t>林芝地区</a:t>
            </a:r>
            <a:r>
              <a:rPr lang="zh-CN" altLang="zh-CN" dirty="0">
                <a:solidFill>
                  <a:srgbClr val="FF0000"/>
                </a:solidFill>
              </a:rPr>
              <a:t>Ling</a:t>
            </a:r>
            <a:r>
              <a:rPr lang="zh-CN" altLang="zh-CN" dirty="0"/>
              <a:t>chi Prefecture（西藏）</a:t>
            </a:r>
          </a:p>
          <a:p>
            <a:endParaRPr lang="zh-CN" altLang="en-US" dirty="0"/>
          </a:p>
        </p:txBody>
      </p:sp>
    </p:spTree>
    <p:extLst>
      <p:ext uri="{BB962C8B-B14F-4D97-AF65-F5344CB8AC3E}">
        <p14:creationId xmlns:p14="http://schemas.microsoft.com/office/powerpoint/2010/main" xmlns="" val="205115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D8BE61-ECD4-4DD9-90E0-5B5DCA44EA3D}"/>
              </a:ext>
            </a:extLst>
          </p:cNvPr>
          <p:cNvSpPr>
            <a:spLocks noGrp="1"/>
          </p:cNvSpPr>
          <p:nvPr>
            <p:ph type="title"/>
          </p:nvPr>
        </p:nvSpPr>
        <p:spPr>
          <a:xfrm>
            <a:off x="1484310" y="190499"/>
            <a:ext cx="10018713" cy="1752599"/>
          </a:xfrm>
        </p:spPr>
        <p:txBody>
          <a:bodyPr/>
          <a:lstStyle/>
          <a:p>
            <a:r>
              <a:rPr lang="zh-CN" altLang="en-US" dirty="0"/>
              <a:t>地名的翻译</a:t>
            </a:r>
          </a:p>
        </p:txBody>
      </p:sp>
      <p:sp>
        <p:nvSpPr>
          <p:cNvPr id="3" name="内容占位符 2">
            <a:extLst>
              <a:ext uri="{FF2B5EF4-FFF2-40B4-BE49-F238E27FC236}">
                <a16:creationId xmlns:a16="http://schemas.microsoft.com/office/drawing/2014/main" xmlns="" id="{F189E0A7-F7C6-4FF7-8183-8660A99F30B7}"/>
              </a:ext>
            </a:extLst>
          </p:cNvPr>
          <p:cNvSpPr>
            <a:spLocks noGrp="1"/>
          </p:cNvSpPr>
          <p:nvPr>
            <p:ph idx="1"/>
          </p:nvPr>
        </p:nvSpPr>
        <p:spPr>
          <a:xfrm>
            <a:off x="1484311" y="1771651"/>
            <a:ext cx="10018713" cy="4019550"/>
          </a:xfrm>
        </p:spPr>
        <p:txBody>
          <a:bodyPr>
            <a:normAutofit/>
          </a:bodyPr>
          <a:lstStyle/>
          <a:p>
            <a:pPr marL="0" indent="0">
              <a:buNone/>
            </a:pPr>
            <a:r>
              <a:rPr lang="en-US" altLang="zh-CN" sz="2800" dirty="0"/>
              <a:t>6.</a:t>
            </a:r>
            <a:r>
              <a:rPr lang="zh-CN" altLang="zh-CN" sz="2800" dirty="0"/>
              <a:t>专名是同样汉字的多种</a:t>
            </a:r>
            <a:r>
              <a:rPr lang="zh-CN" altLang="zh-CN" sz="2800" dirty="0" smtClean="0"/>
              <a:t>英译法</a:t>
            </a:r>
            <a:r>
              <a:rPr lang="zh-CN" altLang="en-US" sz="2800" dirty="0" smtClean="0"/>
              <a:t>：</a:t>
            </a:r>
            <a:r>
              <a:rPr lang="zh-CN" altLang="zh-CN" sz="2800" dirty="0" smtClean="0"/>
              <a:t>专名</a:t>
            </a:r>
            <a:r>
              <a:rPr lang="zh-CN" altLang="zh-CN" sz="2800" dirty="0"/>
              <a:t>中的汉字是相同的，但表示不同的地点，毎个地点的读音和拼写是固定的，应按</a:t>
            </a:r>
            <a:r>
              <a:rPr lang="en-US" altLang="zh-CN" sz="2800" dirty="0"/>
              <a:t>“</a:t>
            </a:r>
            <a:r>
              <a:rPr lang="zh-CN" altLang="zh-CN" sz="2800" dirty="0"/>
              <a:t>名从主人”的原则译写，不能按普通语言词典，而必须按中国地名词典英译。例如：</a:t>
            </a:r>
          </a:p>
          <a:p>
            <a:pPr marL="0" indent="0">
              <a:buNone/>
            </a:pPr>
            <a:r>
              <a:rPr lang="zh-CN" altLang="zh-CN" dirty="0"/>
              <a:t>浍河</a:t>
            </a:r>
            <a:r>
              <a:rPr lang="zh-CN" altLang="en-US" dirty="0"/>
              <a:t>：</a:t>
            </a:r>
            <a:r>
              <a:rPr lang="zh-CN" altLang="zh-CN" dirty="0"/>
              <a:t> </a:t>
            </a:r>
            <a:r>
              <a:rPr lang="en-US" altLang="zh-CN" dirty="0"/>
              <a:t>the </a:t>
            </a:r>
            <a:r>
              <a:rPr lang="en-US" altLang="zh-CN" dirty="0" err="1"/>
              <a:t>Huihe</a:t>
            </a:r>
            <a:r>
              <a:rPr lang="en-US" altLang="zh-CN" dirty="0"/>
              <a:t> River </a:t>
            </a:r>
            <a:r>
              <a:rPr lang="zh-CN" altLang="zh-CN" dirty="0"/>
              <a:t>（河南、安徽</a:t>
            </a:r>
            <a:r>
              <a:rPr lang="zh-CN" altLang="en-US" dirty="0"/>
              <a:t>）</a:t>
            </a:r>
            <a:r>
              <a:rPr lang="en-US" altLang="zh-CN" dirty="0"/>
              <a:t>/</a:t>
            </a:r>
            <a:r>
              <a:rPr lang="zh-CN" altLang="zh-CN" dirty="0"/>
              <a:t> </a:t>
            </a:r>
            <a:r>
              <a:rPr lang="en-US" altLang="zh-CN" dirty="0"/>
              <a:t>the </a:t>
            </a:r>
            <a:r>
              <a:rPr lang="en-US" altLang="zh-CN" dirty="0" err="1"/>
              <a:t>Kuaihe</a:t>
            </a:r>
            <a:r>
              <a:rPr lang="en-US" altLang="zh-CN" dirty="0"/>
              <a:t> River</a:t>
            </a:r>
            <a:r>
              <a:rPr lang="zh-CN" altLang="zh-CN" dirty="0"/>
              <a:t>（山西）</a:t>
            </a:r>
          </a:p>
          <a:p>
            <a:pPr marL="0" indent="0">
              <a:buNone/>
            </a:pPr>
            <a:r>
              <a:rPr lang="zh-CN" altLang="zh-CN" dirty="0"/>
              <a:t>单城镇</a:t>
            </a:r>
            <a:r>
              <a:rPr lang="zh-CN" altLang="en-US" dirty="0"/>
              <a:t>：</a:t>
            </a:r>
            <a:r>
              <a:rPr lang="en-US" altLang="zh-CN" dirty="0"/>
              <a:t>	</a:t>
            </a:r>
            <a:r>
              <a:rPr lang="zh-CN" altLang="zh-CN" dirty="0"/>
              <a:t> </a:t>
            </a:r>
            <a:r>
              <a:rPr lang="en-US" altLang="zh-CN" dirty="0" err="1"/>
              <a:t>Dancheng</a:t>
            </a:r>
            <a:r>
              <a:rPr lang="en-US" altLang="zh-CN" dirty="0"/>
              <a:t> Town</a:t>
            </a:r>
            <a:r>
              <a:rPr lang="zh-CN" altLang="zh-CN" dirty="0"/>
              <a:t>（黑龙江）</a:t>
            </a:r>
            <a:r>
              <a:rPr lang="en-US" altLang="zh-CN" dirty="0"/>
              <a:t>/ </a:t>
            </a:r>
            <a:r>
              <a:rPr lang="en-US" altLang="zh-CN" dirty="0" err="1"/>
              <a:t>Shancheng</a:t>
            </a:r>
            <a:r>
              <a:rPr lang="en-US" altLang="zh-CN" dirty="0"/>
              <a:t> Town（</a:t>
            </a:r>
            <a:r>
              <a:rPr lang="zh-CN" altLang="zh-CN" dirty="0"/>
              <a:t>山东）</a:t>
            </a:r>
          </a:p>
          <a:p>
            <a:pPr marL="0" indent="0">
              <a:buNone/>
            </a:pPr>
            <a:r>
              <a:rPr lang="zh-CN" altLang="zh-CN" dirty="0"/>
              <a:t>柏城镇 </a:t>
            </a:r>
            <a:r>
              <a:rPr lang="zh-CN" altLang="en-US" dirty="0"/>
              <a:t>：</a:t>
            </a:r>
            <a:r>
              <a:rPr lang="zh-CN" altLang="zh-CN" dirty="0"/>
              <a:t> </a:t>
            </a:r>
            <a:r>
              <a:rPr lang="en-US" altLang="zh-CN" dirty="0" err="1"/>
              <a:t>Bocheng</a:t>
            </a:r>
            <a:r>
              <a:rPr lang="en-US" altLang="zh-CN" dirty="0"/>
              <a:t> Town</a:t>
            </a:r>
            <a:r>
              <a:rPr lang="zh-CN" altLang="zh-CN" dirty="0"/>
              <a:t>（山东高密市）</a:t>
            </a:r>
            <a:r>
              <a:rPr lang="en-US" altLang="zh-CN" dirty="0"/>
              <a:t>/ </a:t>
            </a:r>
            <a:r>
              <a:rPr lang="en-US" altLang="zh-CN" dirty="0" err="1"/>
              <a:t>Baicheng</a:t>
            </a:r>
            <a:r>
              <a:rPr lang="en-US" altLang="zh-CN" dirty="0"/>
              <a:t> Town（</a:t>
            </a:r>
            <a:r>
              <a:rPr lang="zh-CN" altLang="zh-CN" dirty="0"/>
              <a:t>河南西平县）</a:t>
            </a:r>
          </a:p>
          <a:p>
            <a:pPr marL="0" indent="0">
              <a:buNone/>
            </a:pPr>
            <a:endParaRPr lang="zh-CN" altLang="en-US" dirty="0"/>
          </a:p>
        </p:txBody>
      </p:sp>
    </p:spTree>
    <p:extLst>
      <p:ext uri="{BB962C8B-B14F-4D97-AF65-F5344CB8AC3E}">
        <p14:creationId xmlns:p14="http://schemas.microsoft.com/office/powerpoint/2010/main" xmlns="" val="36637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BC226B3-3BDC-4CD7-BA0C-5A85C9694C96}"/>
              </a:ext>
            </a:extLst>
          </p:cNvPr>
          <p:cNvSpPr>
            <a:spLocks noGrp="1"/>
          </p:cNvSpPr>
          <p:nvPr>
            <p:ph type="title"/>
          </p:nvPr>
        </p:nvSpPr>
        <p:spPr>
          <a:xfrm>
            <a:off x="1467643" y="-200024"/>
            <a:ext cx="10018713" cy="1752599"/>
          </a:xfrm>
        </p:spPr>
        <p:txBody>
          <a:bodyPr/>
          <a:lstStyle/>
          <a:p>
            <a:r>
              <a:rPr lang="zh-CN" altLang="en-US" dirty="0"/>
              <a:t>地名的翻译</a:t>
            </a:r>
          </a:p>
        </p:txBody>
      </p:sp>
      <p:sp>
        <p:nvSpPr>
          <p:cNvPr id="3" name="内容占位符 2">
            <a:extLst>
              <a:ext uri="{FF2B5EF4-FFF2-40B4-BE49-F238E27FC236}">
                <a16:creationId xmlns:a16="http://schemas.microsoft.com/office/drawing/2014/main" xmlns="" id="{957BF231-950F-44EB-8045-B756A1320A02}"/>
              </a:ext>
            </a:extLst>
          </p:cNvPr>
          <p:cNvSpPr>
            <a:spLocks noGrp="1"/>
          </p:cNvSpPr>
          <p:nvPr>
            <p:ph idx="1"/>
          </p:nvPr>
        </p:nvSpPr>
        <p:spPr>
          <a:xfrm>
            <a:off x="1589085" y="1009650"/>
            <a:ext cx="10018713" cy="6629400"/>
          </a:xfrm>
        </p:spPr>
        <p:txBody>
          <a:bodyPr>
            <a:normAutofit/>
          </a:bodyPr>
          <a:lstStyle/>
          <a:p>
            <a:pPr marL="0" indent="0">
              <a:buNone/>
            </a:pPr>
            <a:r>
              <a:rPr lang="en-US" altLang="zh-CN" sz="2800" dirty="0"/>
              <a:t>7.</a:t>
            </a:r>
            <a:r>
              <a:rPr lang="zh-CN" altLang="zh-CN" sz="2800" dirty="0"/>
              <a:t>以人名命名的地名</a:t>
            </a:r>
            <a:r>
              <a:rPr lang="zh-CN" altLang="zh-CN" sz="2800" dirty="0" smtClean="0"/>
              <a:t>英译法</a:t>
            </a:r>
            <a:r>
              <a:rPr lang="zh-CN" altLang="en-US" sz="2800" dirty="0" smtClean="0"/>
              <a:t>：</a:t>
            </a:r>
            <a:r>
              <a:rPr lang="zh-CN" altLang="zh-CN" sz="2800" dirty="0" smtClean="0"/>
              <a:t>以</a:t>
            </a:r>
            <a:r>
              <a:rPr lang="zh-CN" altLang="zh-CN" sz="2800" dirty="0"/>
              <a:t>人名命名的地名英泽，人名的姓和名连写，人名必须前置，通名后置</a:t>
            </a:r>
            <a:r>
              <a:rPr lang="en-US" altLang="zh-CN" sz="2800" dirty="0"/>
              <a:t>,</a:t>
            </a:r>
            <a:r>
              <a:rPr lang="zh-CN" altLang="zh-CN" sz="2800" dirty="0"/>
              <a:t>不加定冠词。</a:t>
            </a:r>
          </a:p>
          <a:p>
            <a:pPr marL="0" indent="0">
              <a:buNone/>
            </a:pPr>
            <a:r>
              <a:rPr lang="zh-CN" altLang="en-US" dirty="0"/>
              <a:t>例：</a:t>
            </a:r>
            <a:r>
              <a:rPr lang="zh-CN" altLang="zh-CN" dirty="0"/>
              <a:t>张广才岭 </a:t>
            </a:r>
            <a:r>
              <a:rPr lang="en-US" altLang="zh-CN" dirty="0"/>
              <a:t> </a:t>
            </a:r>
            <a:r>
              <a:rPr lang="en-US" altLang="zh-CN" dirty="0" err="1"/>
              <a:t>Zhangguangcai</a:t>
            </a:r>
            <a:r>
              <a:rPr lang="en-US" altLang="zh-CN" dirty="0"/>
              <a:t> Mountain</a:t>
            </a:r>
            <a:endParaRPr lang="zh-CN" altLang="zh-CN" dirty="0"/>
          </a:p>
          <a:p>
            <a:pPr marL="0" indent="0">
              <a:buNone/>
            </a:pPr>
            <a:r>
              <a:rPr lang="en-US" altLang="zh-CN" dirty="0"/>
              <a:t>          </a:t>
            </a:r>
            <a:r>
              <a:rPr lang="zh-CN" altLang="zh-CN" dirty="0"/>
              <a:t>郑和群礁</a:t>
            </a:r>
            <a:r>
              <a:rPr lang="en-US" altLang="zh-CN" dirty="0"/>
              <a:t> </a:t>
            </a:r>
            <a:r>
              <a:rPr lang="zh-CN" altLang="zh-CN" dirty="0"/>
              <a:t> </a:t>
            </a:r>
            <a:r>
              <a:rPr lang="en-US" altLang="zh-CN" dirty="0" err="1"/>
              <a:t>Zhenghe</a:t>
            </a:r>
            <a:r>
              <a:rPr lang="en-US" altLang="zh-CN" dirty="0"/>
              <a:t> Reefs</a:t>
            </a:r>
            <a:endParaRPr lang="zh-CN" altLang="zh-CN" dirty="0"/>
          </a:p>
          <a:p>
            <a:pPr marL="0" indent="0">
              <a:buNone/>
            </a:pPr>
            <a:r>
              <a:rPr lang="en-US" altLang="zh-CN" dirty="0"/>
              <a:t>          </a:t>
            </a:r>
            <a:r>
              <a:rPr lang="zh-CN" altLang="zh-CN" dirty="0"/>
              <a:t>李准滩</a:t>
            </a:r>
            <a:r>
              <a:rPr lang="en-US" altLang="zh-CN" dirty="0"/>
              <a:t> </a:t>
            </a:r>
            <a:r>
              <a:rPr lang="zh-CN" altLang="zh-CN" dirty="0"/>
              <a:t> </a:t>
            </a:r>
            <a:r>
              <a:rPr lang="en-US" altLang="zh-CN" dirty="0" err="1"/>
              <a:t>Lizhun</a:t>
            </a:r>
            <a:r>
              <a:rPr lang="en-US" altLang="zh-CN" dirty="0"/>
              <a:t> Bank</a:t>
            </a:r>
            <a:endParaRPr lang="zh-CN" altLang="zh-CN" dirty="0"/>
          </a:p>
          <a:p>
            <a:pPr marL="0" indent="0">
              <a:buNone/>
            </a:pPr>
            <a:r>
              <a:rPr lang="zh-CN" altLang="zh-CN" sz="2800" dirty="0"/>
              <a:t>如果以人名命名的非自然地理实体地名</a:t>
            </a:r>
            <a:r>
              <a:rPr lang="en-US" altLang="zh-CN" sz="2800" dirty="0"/>
              <a:t>,</a:t>
            </a:r>
            <a:r>
              <a:rPr lang="zh-CN" altLang="zh-CN" sz="2800" dirty="0"/>
              <a:t>姓和名分写</a:t>
            </a:r>
            <a:r>
              <a:rPr lang="en-US" altLang="zh-CN" sz="2800" dirty="0"/>
              <a:t>,</a:t>
            </a:r>
            <a:r>
              <a:rPr lang="zh-CN" altLang="zh-CN" sz="2800" dirty="0"/>
              <a:t>人名前置或后置按习惯用法，大致有以下三种译法：</a:t>
            </a:r>
          </a:p>
          <a:p>
            <a:pPr marL="0" indent="0">
              <a:buNone/>
            </a:pPr>
            <a:r>
              <a:rPr lang="zh-CN" altLang="zh-CN" dirty="0"/>
              <a:t>人名</a:t>
            </a:r>
            <a:r>
              <a:rPr lang="en-US" altLang="zh-CN" dirty="0"/>
              <a:t>+</a:t>
            </a:r>
            <a:r>
              <a:rPr lang="zh-CN" altLang="zh-CN" dirty="0"/>
              <a:t>通名：黄继光纪念馆</a:t>
            </a:r>
            <a:r>
              <a:rPr lang="en-US" altLang="zh-CN" dirty="0"/>
              <a:t>  </a:t>
            </a:r>
            <a:r>
              <a:rPr lang="en-US" altLang="zh-CN" dirty="0" err="1"/>
              <a:t>HuangJiguang</a:t>
            </a:r>
            <a:r>
              <a:rPr lang="en-US" altLang="zh-CN" dirty="0"/>
              <a:t> Memorial</a:t>
            </a:r>
            <a:r>
              <a:rPr lang="zh-CN" altLang="zh-CN" dirty="0"/>
              <a:t>（四川中江县）</a:t>
            </a:r>
          </a:p>
          <a:p>
            <a:pPr marL="0" indent="0">
              <a:buNone/>
            </a:pPr>
            <a:r>
              <a:rPr lang="zh-CN" altLang="zh-CN" dirty="0"/>
              <a:t>人名</a:t>
            </a:r>
            <a:r>
              <a:rPr lang="en-US" altLang="zh-CN" dirty="0"/>
              <a:t>‘s+</a:t>
            </a:r>
            <a:r>
              <a:rPr lang="zh-CN" altLang="zh-CN" dirty="0"/>
              <a:t>通名</a:t>
            </a:r>
            <a:r>
              <a:rPr lang="zh-CN" altLang="en-US" dirty="0"/>
              <a:t>：</a:t>
            </a:r>
            <a:r>
              <a:rPr lang="zh-CN" altLang="zh-CN" dirty="0"/>
              <a:t>中山陵墓</a:t>
            </a:r>
            <a:r>
              <a:rPr lang="en-US" altLang="zh-CN" dirty="0"/>
              <a:t>  Sun </a:t>
            </a:r>
            <a:r>
              <a:rPr lang="en-US" altLang="zh-CN" dirty="0" err="1"/>
              <a:t>Yat-sen's</a:t>
            </a:r>
            <a:r>
              <a:rPr lang="en-US" altLang="zh-CN" dirty="0"/>
              <a:t> Mausoleum</a:t>
            </a:r>
            <a:r>
              <a:rPr lang="zh-CN" altLang="zh-CN" dirty="0"/>
              <a:t>（江苏南京市）</a:t>
            </a:r>
          </a:p>
          <a:p>
            <a:pPr marL="0" indent="0">
              <a:buNone/>
            </a:pPr>
            <a:r>
              <a:rPr lang="en-US" altLang="zh-CN" dirty="0"/>
              <a:t>the+</a:t>
            </a:r>
            <a:r>
              <a:rPr lang="zh-CN" altLang="zh-CN" dirty="0"/>
              <a:t>通名</a:t>
            </a:r>
            <a:r>
              <a:rPr lang="en-US" altLang="zh-CN" dirty="0"/>
              <a:t>+of+</a:t>
            </a:r>
            <a:r>
              <a:rPr lang="zh-CN" altLang="zh-CN" dirty="0"/>
              <a:t>人名：昭君</a:t>
            </a:r>
            <a:r>
              <a:rPr lang="zh-CN" altLang="en-US" dirty="0"/>
              <a:t>墓  </a:t>
            </a:r>
            <a:r>
              <a:rPr lang="en-US" altLang="zh-CN" dirty="0"/>
              <a:t>the Tomb of Wang </a:t>
            </a:r>
            <a:r>
              <a:rPr lang="en-US" altLang="zh-CN" dirty="0" err="1"/>
              <a:t>Zhaojun</a:t>
            </a:r>
            <a:r>
              <a:rPr lang="zh-CN" altLang="zh-CN" dirty="0"/>
              <a:t>（内蒙古呼和浩特市）</a:t>
            </a:r>
          </a:p>
          <a:p>
            <a:endParaRPr lang="zh-CN" altLang="zh-CN" dirty="0"/>
          </a:p>
          <a:p>
            <a:pPr marL="0" indent="0">
              <a:buNone/>
            </a:pPr>
            <a:endParaRPr lang="zh-CN" altLang="en-US" dirty="0"/>
          </a:p>
        </p:txBody>
      </p:sp>
    </p:spTree>
    <p:extLst>
      <p:ext uri="{BB962C8B-B14F-4D97-AF65-F5344CB8AC3E}">
        <p14:creationId xmlns:p14="http://schemas.microsoft.com/office/powerpoint/2010/main" xmlns="" val="2116267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D8BE61-ECD4-4DD9-90E0-5B5DCA44EA3D}"/>
              </a:ext>
            </a:extLst>
          </p:cNvPr>
          <p:cNvSpPr>
            <a:spLocks noGrp="1"/>
          </p:cNvSpPr>
          <p:nvPr>
            <p:ph type="title"/>
          </p:nvPr>
        </p:nvSpPr>
        <p:spPr>
          <a:xfrm>
            <a:off x="1389061" y="0"/>
            <a:ext cx="10018713" cy="1752599"/>
          </a:xfrm>
        </p:spPr>
        <p:txBody>
          <a:bodyPr/>
          <a:lstStyle/>
          <a:p>
            <a:r>
              <a:rPr lang="zh-CN" altLang="en-US" dirty="0"/>
              <a:t>地名的翻译</a:t>
            </a:r>
          </a:p>
        </p:txBody>
      </p:sp>
      <p:sp>
        <p:nvSpPr>
          <p:cNvPr id="3" name="内容占位符 2">
            <a:extLst>
              <a:ext uri="{FF2B5EF4-FFF2-40B4-BE49-F238E27FC236}">
                <a16:creationId xmlns:a16="http://schemas.microsoft.com/office/drawing/2014/main" xmlns="" id="{F189E0A7-F7C6-4FF7-8183-8660A99F30B7}"/>
              </a:ext>
            </a:extLst>
          </p:cNvPr>
          <p:cNvSpPr>
            <a:spLocks noGrp="1"/>
          </p:cNvSpPr>
          <p:nvPr>
            <p:ph idx="1"/>
          </p:nvPr>
        </p:nvSpPr>
        <p:spPr>
          <a:xfrm>
            <a:off x="1484310" y="923925"/>
            <a:ext cx="10018713" cy="6715125"/>
          </a:xfrm>
        </p:spPr>
        <p:txBody>
          <a:bodyPr>
            <a:normAutofit/>
          </a:bodyPr>
          <a:lstStyle/>
          <a:p>
            <a:pPr marL="0" indent="0">
              <a:buNone/>
            </a:pPr>
            <a:r>
              <a:rPr lang="en-US" altLang="zh-CN" sz="2800" dirty="0"/>
              <a:t>8.a,o,e</a:t>
            </a:r>
            <a:r>
              <a:rPr lang="zh-CN" altLang="zh-CN" sz="2800" dirty="0"/>
              <a:t>开头的音节连接在其他</a:t>
            </a:r>
            <a:r>
              <a:rPr lang="zh-CN" altLang="zh-CN" sz="2800" dirty="0" smtClean="0"/>
              <a:t>音节</a:t>
            </a:r>
            <a:r>
              <a:rPr lang="zh-CN" altLang="en-US" sz="2800" dirty="0" smtClean="0"/>
              <a:t>后面</a:t>
            </a:r>
            <a:r>
              <a:rPr lang="zh-CN" altLang="zh-CN" sz="2800" dirty="0" smtClean="0"/>
              <a:t>的</a:t>
            </a:r>
            <a:r>
              <a:rPr lang="zh-CN" altLang="zh-CN" sz="2800" dirty="0"/>
              <a:t>时候</a:t>
            </a:r>
            <a:r>
              <a:rPr lang="zh-CN" altLang="en-US" sz="2800" dirty="0"/>
              <a:t>，</a:t>
            </a:r>
            <a:r>
              <a:rPr lang="zh-CN" altLang="zh-CN" sz="2800" dirty="0"/>
              <a:t>如果音节的界限易生混淆</a:t>
            </a:r>
            <a:r>
              <a:rPr lang="zh-CN" altLang="en-US" sz="2800" dirty="0"/>
              <a:t>，</a:t>
            </a:r>
            <a:r>
              <a:rPr lang="zh-CN" altLang="zh-CN" sz="2800" dirty="0"/>
              <a:t>用隔音符号</a:t>
            </a:r>
            <a:r>
              <a:rPr lang="zh-CN" altLang="en-US" sz="2800" dirty="0"/>
              <a:t>，</a:t>
            </a:r>
            <a:r>
              <a:rPr lang="zh-CN" altLang="zh-CN" sz="2800" dirty="0"/>
              <a:t>地名中的隔音符号不能省略。</a:t>
            </a:r>
            <a:r>
              <a:rPr lang="en-US" altLang="zh-CN" sz="2800" dirty="0" err="1"/>
              <a:t>例如</a:t>
            </a:r>
            <a:r>
              <a:rPr lang="en-US" altLang="zh-CN" sz="2800" dirty="0"/>
              <a:t>：</a:t>
            </a:r>
            <a:endParaRPr lang="zh-CN" altLang="zh-CN" sz="2800" dirty="0"/>
          </a:p>
          <a:p>
            <a:pPr marL="0" indent="0">
              <a:buNone/>
            </a:pPr>
            <a:r>
              <a:rPr lang="en-US" altLang="zh-CN" dirty="0"/>
              <a:t>1</a:t>
            </a:r>
            <a:r>
              <a:rPr lang="zh-CN" altLang="zh-CN" dirty="0"/>
              <a:t>）</a:t>
            </a:r>
            <a:r>
              <a:rPr lang="en-US" altLang="zh-CN" dirty="0"/>
              <a:t>	</a:t>
            </a:r>
            <a:r>
              <a:rPr lang="zh-CN" altLang="zh-CN" dirty="0"/>
              <a:t>西安市</a:t>
            </a:r>
            <a:r>
              <a:rPr lang="en-US" altLang="zh-CN" dirty="0"/>
              <a:t>  Xi'an City</a:t>
            </a:r>
            <a:r>
              <a:rPr lang="zh-CN" altLang="zh-CN" dirty="0"/>
              <a:t>（如果省略隔音符号</a:t>
            </a:r>
            <a:r>
              <a:rPr lang="en-US" altLang="zh-CN" dirty="0"/>
              <a:t>, </a:t>
            </a:r>
            <a:r>
              <a:rPr lang="zh-CN" altLang="zh-CN" dirty="0"/>
              <a:t>就成为</a:t>
            </a:r>
            <a:r>
              <a:rPr lang="en-US" altLang="zh-CN" dirty="0"/>
              <a:t>Xian, </a:t>
            </a:r>
            <a:r>
              <a:rPr lang="zh-CN" altLang="zh-CN" dirty="0"/>
              <a:t>可以读成仙、先、现、限、鲜、险、县等）</a:t>
            </a:r>
          </a:p>
          <a:p>
            <a:pPr marL="0" indent="0">
              <a:buNone/>
            </a:pPr>
            <a:r>
              <a:rPr lang="en-US" altLang="zh-CN" dirty="0"/>
              <a:t>2</a:t>
            </a:r>
            <a:r>
              <a:rPr lang="zh-CN" altLang="zh-CN" dirty="0"/>
              <a:t>）兴安县</a:t>
            </a:r>
            <a:r>
              <a:rPr lang="en-US" altLang="zh-CN" dirty="0"/>
              <a:t> </a:t>
            </a:r>
            <a:r>
              <a:rPr lang="zh-CN" altLang="zh-CN" dirty="0"/>
              <a:t> </a:t>
            </a:r>
            <a:r>
              <a:rPr lang="en-US" altLang="zh-CN" dirty="0" err="1"/>
              <a:t>Xing'an</a:t>
            </a:r>
            <a:r>
              <a:rPr lang="en-US" altLang="zh-CN" dirty="0"/>
              <a:t> County</a:t>
            </a:r>
            <a:r>
              <a:rPr lang="zh-CN" altLang="zh-CN" dirty="0"/>
              <a:t>（</a:t>
            </a:r>
            <a:r>
              <a:rPr lang="en-US" altLang="zh-CN" dirty="0" err="1"/>
              <a:t>如果省略隔音符号,就成为Xingan</a:t>
            </a:r>
            <a:r>
              <a:rPr lang="en-US" altLang="zh-CN" dirty="0"/>
              <a:t> </a:t>
            </a:r>
            <a:r>
              <a:rPr lang="en-US" altLang="zh-CN" dirty="0" err="1"/>
              <a:t>County新干县，在江西吉安地区</a:t>
            </a:r>
            <a:r>
              <a:rPr lang="en-US" altLang="zh-CN" dirty="0"/>
              <a:t>）</a:t>
            </a:r>
            <a:endParaRPr lang="zh-CN" altLang="zh-CN" dirty="0"/>
          </a:p>
          <a:p>
            <a:pPr marL="0" indent="0">
              <a:buNone/>
            </a:pPr>
            <a:r>
              <a:rPr lang="en-US" altLang="zh-CN" dirty="0"/>
              <a:t>3</a:t>
            </a:r>
            <a:r>
              <a:rPr lang="zh-CN" altLang="zh-CN" dirty="0"/>
              <a:t>）建瓯市</a:t>
            </a:r>
            <a:r>
              <a:rPr lang="en-US" altLang="zh-CN" dirty="0"/>
              <a:t>  </a:t>
            </a:r>
            <a:r>
              <a:rPr lang="en-US" altLang="zh-CN" dirty="0" err="1"/>
              <a:t>Jian'ou</a:t>
            </a:r>
            <a:r>
              <a:rPr lang="en-US" altLang="zh-CN" dirty="0"/>
              <a:t> City</a:t>
            </a:r>
            <a:r>
              <a:rPr lang="zh-CN" altLang="zh-CN" dirty="0"/>
              <a:t>（福建）</a:t>
            </a:r>
          </a:p>
          <a:p>
            <a:pPr marL="0" indent="0">
              <a:buNone/>
            </a:pPr>
            <a:r>
              <a:rPr lang="en-US" altLang="zh-CN" dirty="0"/>
              <a:t>4</a:t>
            </a:r>
            <a:r>
              <a:rPr lang="zh-CN" altLang="zh-CN" dirty="0"/>
              <a:t>）第二松花江</a:t>
            </a:r>
            <a:r>
              <a:rPr lang="en-US" altLang="zh-CN" dirty="0"/>
              <a:t>  the </a:t>
            </a:r>
            <a:r>
              <a:rPr lang="en-US" altLang="zh-CN" dirty="0" err="1"/>
              <a:t>Di’er</a:t>
            </a:r>
            <a:r>
              <a:rPr lang="en-US" altLang="zh-CN" dirty="0"/>
              <a:t> Songhua River（</a:t>
            </a:r>
            <a:r>
              <a:rPr lang="zh-CN" altLang="zh-CN" dirty="0"/>
              <a:t>吉林）</a:t>
            </a:r>
          </a:p>
          <a:p>
            <a:pPr marL="0" indent="0">
              <a:buNone/>
            </a:pPr>
            <a:r>
              <a:rPr lang="en-US" altLang="zh-CN" dirty="0"/>
              <a:t>5</a:t>
            </a:r>
            <a:r>
              <a:rPr lang="zh-CN" altLang="zh-CN" dirty="0"/>
              <a:t>）天峨县</a:t>
            </a:r>
            <a:r>
              <a:rPr lang="en-US" altLang="zh-CN" dirty="0"/>
              <a:t>  </a:t>
            </a:r>
            <a:r>
              <a:rPr lang="en-US" altLang="zh-CN" dirty="0" err="1"/>
              <a:t>Tian'e</a:t>
            </a:r>
            <a:r>
              <a:rPr lang="en-US" altLang="zh-CN" dirty="0"/>
              <a:t> County</a:t>
            </a:r>
            <a:r>
              <a:rPr lang="zh-CN" altLang="zh-CN" dirty="0"/>
              <a:t>（广西河池地区）</a:t>
            </a:r>
          </a:p>
          <a:p>
            <a:pPr marL="0" indent="0">
              <a:buNone/>
            </a:pPr>
            <a:r>
              <a:rPr lang="en-US" altLang="zh-CN" dirty="0"/>
              <a:t> </a:t>
            </a:r>
            <a:endParaRPr lang="zh-CN" altLang="zh-CN" dirty="0"/>
          </a:p>
          <a:p>
            <a:endParaRPr lang="zh-CN" altLang="en-US" dirty="0"/>
          </a:p>
        </p:txBody>
      </p:sp>
    </p:spTree>
    <p:extLst>
      <p:ext uri="{BB962C8B-B14F-4D97-AF65-F5344CB8AC3E}">
        <p14:creationId xmlns:p14="http://schemas.microsoft.com/office/powerpoint/2010/main" xmlns="" val="236742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BC226B3-3BDC-4CD7-BA0C-5A85C9694C96}"/>
              </a:ext>
            </a:extLst>
          </p:cNvPr>
          <p:cNvSpPr>
            <a:spLocks noGrp="1"/>
          </p:cNvSpPr>
          <p:nvPr>
            <p:ph type="title"/>
          </p:nvPr>
        </p:nvSpPr>
        <p:spPr>
          <a:xfrm>
            <a:off x="1379536" y="-85725"/>
            <a:ext cx="10018713" cy="1752599"/>
          </a:xfrm>
        </p:spPr>
        <p:txBody>
          <a:bodyPr/>
          <a:lstStyle/>
          <a:p>
            <a:r>
              <a:rPr lang="zh-CN" altLang="en-US" dirty="0"/>
              <a:t>民族的翻译</a:t>
            </a:r>
          </a:p>
        </p:txBody>
      </p:sp>
      <p:sp>
        <p:nvSpPr>
          <p:cNvPr id="3" name="内容占位符 2">
            <a:extLst>
              <a:ext uri="{FF2B5EF4-FFF2-40B4-BE49-F238E27FC236}">
                <a16:creationId xmlns:a16="http://schemas.microsoft.com/office/drawing/2014/main" xmlns="" id="{957BF231-950F-44EB-8045-B756A1320A02}"/>
              </a:ext>
            </a:extLst>
          </p:cNvPr>
          <p:cNvSpPr>
            <a:spLocks noGrp="1"/>
          </p:cNvSpPr>
          <p:nvPr>
            <p:ph idx="1"/>
          </p:nvPr>
        </p:nvSpPr>
        <p:spPr>
          <a:xfrm>
            <a:off x="1522410" y="609601"/>
            <a:ext cx="10018713" cy="6010274"/>
          </a:xfrm>
        </p:spPr>
        <p:txBody>
          <a:bodyPr>
            <a:normAutofit/>
          </a:bodyPr>
          <a:lstStyle/>
          <a:p>
            <a:pPr marL="0" indent="0">
              <a:buNone/>
            </a:pPr>
            <a:r>
              <a:rPr lang="en-US" altLang="zh-CN" sz="2800" dirty="0"/>
              <a:t>	1991</a:t>
            </a:r>
            <a:r>
              <a:rPr lang="zh-CN" altLang="zh-CN" sz="2800" dirty="0"/>
              <a:t>年</a:t>
            </a:r>
            <a:r>
              <a:rPr lang="en-US" altLang="zh-CN" sz="2800" dirty="0"/>
              <a:t>8</a:t>
            </a:r>
            <a:r>
              <a:rPr lang="zh-CN" altLang="zh-CN" sz="2800" dirty="0"/>
              <a:t>月</a:t>
            </a:r>
            <a:r>
              <a:rPr lang="en-US" altLang="zh-CN" sz="2800" dirty="0"/>
              <a:t>30</a:t>
            </a:r>
            <a:r>
              <a:rPr lang="zh-CN" altLang="zh-CN" sz="2800" dirty="0"/>
              <a:t>日，国家技术监督局批准了《中国各民族名称的罗马字母拼法和代码》</a:t>
            </a:r>
            <a:r>
              <a:rPr lang="zh-CN" altLang="en-US" sz="2800" dirty="0"/>
              <a:t>。</a:t>
            </a:r>
            <a:r>
              <a:rPr lang="zh-CN" altLang="zh-CN" sz="2800" dirty="0"/>
              <a:t>该标准适用于文献工作、拼音电报、国际通讯、出版、新闻报道、信息处理和交换等方面，当然也适用于英译。特别值得一提的是，虽然汉字书写的民族名称有</a:t>
            </a:r>
            <a:r>
              <a:rPr lang="en-US" altLang="zh-CN" sz="2800" dirty="0"/>
              <a:t>“</a:t>
            </a:r>
            <a:r>
              <a:rPr lang="zh-CN" altLang="zh-CN" sz="2800" dirty="0"/>
              <a:t>族</a:t>
            </a:r>
            <a:r>
              <a:rPr lang="en-US" altLang="zh-CN" sz="2800" dirty="0"/>
              <a:t>”</a:t>
            </a:r>
            <a:r>
              <a:rPr lang="zh-CN" altLang="zh-CN" sz="2800" dirty="0"/>
              <a:t>字，但罗马字母拼写法无“</a:t>
            </a:r>
            <a:r>
              <a:rPr lang="en-US" altLang="zh-CN" sz="2800" dirty="0" err="1"/>
              <a:t>zu</a:t>
            </a:r>
            <a:r>
              <a:rPr lang="zh-CN" altLang="zh-CN" sz="2800" dirty="0"/>
              <a:t>”字的拼写，英译照抄</a:t>
            </a:r>
            <a:r>
              <a:rPr lang="zh-CN" altLang="en-US" sz="2800" dirty="0"/>
              <a:t>，</a:t>
            </a:r>
            <a:r>
              <a:rPr lang="zh-CN" altLang="zh-CN" sz="2800" dirty="0"/>
              <a:t>首字母大写。例如：</a:t>
            </a:r>
          </a:p>
          <a:p>
            <a:pPr marL="0" indent="0">
              <a:buNone/>
            </a:pPr>
            <a:r>
              <a:rPr lang="zh-CN" altLang="zh-CN" dirty="0"/>
              <a:t>1.双江拉祜族佤族布朗族傣族自治县</a:t>
            </a:r>
            <a:r>
              <a:rPr lang="en-US" altLang="zh-CN" dirty="0"/>
              <a:t>  </a:t>
            </a:r>
            <a:r>
              <a:rPr lang="en-US" altLang="zh-CN" dirty="0" err="1"/>
              <a:t>Lahu</a:t>
            </a:r>
            <a:r>
              <a:rPr lang="en-US" altLang="zh-CN" dirty="0"/>
              <a:t>-</a:t>
            </a:r>
            <a:r>
              <a:rPr lang="en-US" altLang="zh-CN" dirty="0" err="1"/>
              <a:t>Va</a:t>
            </a:r>
            <a:r>
              <a:rPr lang="en-US" altLang="zh-CN" dirty="0"/>
              <a:t>-</a:t>
            </a:r>
            <a:r>
              <a:rPr lang="en-US" altLang="zh-CN" dirty="0" err="1"/>
              <a:t>Blang</a:t>
            </a:r>
            <a:r>
              <a:rPr lang="en-US" altLang="zh-CN" dirty="0"/>
              <a:t>-Dai Autonomous County of </a:t>
            </a:r>
            <a:r>
              <a:rPr lang="en-US" altLang="zh-CN" dirty="0" err="1"/>
              <a:t>Shuangjiang</a:t>
            </a:r>
            <a:endParaRPr lang="en-US" altLang="zh-CN" dirty="0"/>
          </a:p>
          <a:p>
            <a:pPr marL="0" indent="0">
              <a:buNone/>
            </a:pPr>
            <a:r>
              <a:rPr lang="en-US" altLang="zh-CN" dirty="0"/>
              <a:t>2.</a:t>
            </a:r>
            <a:r>
              <a:rPr lang="zh-CN" altLang="zh-CN" dirty="0"/>
              <a:t>湘西土家族苗族自治州 </a:t>
            </a:r>
            <a:r>
              <a:rPr lang="en-US" altLang="zh-CN" dirty="0"/>
              <a:t> Tujia-Miao Autonomous Prefecture of </a:t>
            </a:r>
            <a:r>
              <a:rPr lang="en-US" altLang="zh-CN" dirty="0" err="1"/>
              <a:t>Xiangxi</a:t>
            </a:r>
            <a:r>
              <a:rPr lang="en-US" altLang="zh-CN" dirty="0"/>
              <a:t> </a:t>
            </a:r>
            <a:endParaRPr lang="zh-CN" altLang="zh-CN" dirty="0"/>
          </a:p>
          <a:p>
            <a:pPr marL="0" indent="0">
              <a:buNone/>
            </a:pPr>
            <a:r>
              <a:rPr lang="en-US" altLang="zh-CN" dirty="0"/>
              <a:t>3.</a:t>
            </a:r>
            <a:r>
              <a:rPr lang="zh-CN" altLang="zh-CN" dirty="0"/>
              <a:t>金秀瑶族自治县</a:t>
            </a:r>
            <a:r>
              <a:rPr lang="en-US" altLang="zh-CN" dirty="0"/>
              <a:t>  Yao Autonomous County of </a:t>
            </a:r>
            <a:r>
              <a:rPr lang="en-US" altLang="zh-CN" dirty="0" err="1"/>
              <a:t>Jinxiu</a:t>
            </a:r>
            <a:endParaRPr lang="zh-CN" altLang="en-US" dirty="0"/>
          </a:p>
        </p:txBody>
      </p:sp>
    </p:spTree>
    <p:extLst>
      <p:ext uri="{BB962C8B-B14F-4D97-AF65-F5344CB8AC3E}">
        <p14:creationId xmlns:p14="http://schemas.microsoft.com/office/powerpoint/2010/main" xmlns="" val="231198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2604529-FD76-4969-A860-570AC466AF48}"/>
              </a:ext>
            </a:extLst>
          </p:cNvPr>
          <p:cNvSpPr>
            <a:spLocks noGrp="1"/>
          </p:cNvSpPr>
          <p:nvPr>
            <p:ph type="title"/>
          </p:nvPr>
        </p:nvSpPr>
        <p:spPr>
          <a:xfrm>
            <a:off x="1165814" y="2271"/>
            <a:ext cx="10018713" cy="1927859"/>
          </a:xfrm>
        </p:spPr>
        <p:txBody>
          <a:bodyPr>
            <a:normAutofit/>
          </a:bodyPr>
          <a:lstStyle/>
          <a:p>
            <a:r>
              <a:rPr lang="fr-FR" sz="4800" dirty="0"/>
              <a:t>1.</a:t>
            </a:r>
            <a:r>
              <a:rPr lang="zh-CN" altLang="fr-FR" sz="4800" dirty="0" smtClean="0"/>
              <a:t>音译</a:t>
            </a:r>
            <a:r>
              <a:rPr lang="zh-CN" altLang="en-US" sz="4800" dirty="0" smtClean="0"/>
              <a:t>法</a:t>
            </a:r>
            <a:endParaRPr lang="fr-FR" sz="4800" dirty="0"/>
          </a:p>
        </p:txBody>
      </p:sp>
      <p:sp>
        <p:nvSpPr>
          <p:cNvPr id="3" name="内容占位符 2">
            <a:extLst>
              <a:ext uri="{FF2B5EF4-FFF2-40B4-BE49-F238E27FC236}">
                <a16:creationId xmlns:a16="http://schemas.microsoft.com/office/drawing/2014/main" xmlns="" id="{2F0E5730-A6AD-44D2-B1AA-25E021AFEC92}"/>
              </a:ext>
            </a:extLst>
          </p:cNvPr>
          <p:cNvSpPr>
            <a:spLocks noGrp="1"/>
          </p:cNvSpPr>
          <p:nvPr>
            <p:ph idx="1"/>
          </p:nvPr>
        </p:nvSpPr>
        <p:spPr>
          <a:xfrm>
            <a:off x="2676112" y="2238996"/>
            <a:ext cx="4737196" cy="3124201"/>
          </a:xfrm>
        </p:spPr>
        <p:txBody>
          <a:bodyPr/>
          <a:lstStyle/>
          <a:p>
            <a:r>
              <a:rPr lang="fr-FR" dirty="0"/>
              <a:t>Parkinson’s disease----</a:t>
            </a:r>
            <a:r>
              <a:rPr lang="zh-CN" altLang="fr-FR" dirty="0"/>
              <a:t>帕金森病</a:t>
            </a:r>
            <a:endParaRPr lang="fr-FR" altLang="zh-CN" dirty="0"/>
          </a:p>
          <a:p>
            <a:r>
              <a:rPr lang="fr-FR" altLang="zh-CN" dirty="0"/>
              <a:t>Newton----</a:t>
            </a:r>
            <a:r>
              <a:rPr lang="zh-CN" altLang="fr-FR" dirty="0"/>
              <a:t>牛顿</a:t>
            </a:r>
            <a:endParaRPr lang="fr-FR" altLang="zh-CN" dirty="0"/>
          </a:p>
          <a:p>
            <a:r>
              <a:rPr lang="fr-FR" altLang="zh-CN" dirty="0"/>
              <a:t>Ampere----</a:t>
            </a:r>
            <a:r>
              <a:rPr lang="zh-CN" altLang="fr-FR" dirty="0"/>
              <a:t>安培</a:t>
            </a:r>
            <a:endParaRPr lang="fr-FR" altLang="zh-CN" dirty="0"/>
          </a:p>
          <a:p>
            <a:r>
              <a:rPr lang="fr-FR" dirty="0"/>
              <a:t>… …</a:t>
            </a:r>
          </a:p>
        </p:txBody>
      </p:sp>
      <p:sp>
        <p:nvSpPr>
          <p:cNvPr id="4" name="内容占位符 2">
            <a:extLst>
              <a:ext uri="{FF2B5EF4-FFF2-40B4-BE49-F238E27FC236}">
                <a16:creationId xmlns:a16="http://schemas.microsoft.com/office/drawing/2014/main" xmlns="" id="{BE702480-C43B-4CB0-A70D-FCFB4A5060E7}"/>
              </a:ext>
            </a:extLst>
          </p:cNvPr>
          <p:cNvSpPr txBox="1">
            <a:spLocks/>
          </p:cNvSpPr>
          <p:nvPr/>
        </p:nvSpPr>
        <p:spPr>
          <a:xfrm>
            <a:off x="8033839" y="2756636"/>
            <a:ext cx="2964098" cy="2603696"/>
          </a:xfrm>
          <a:prstGeom prst="rect">
            <a:avLst/>
          </a:prstGeom>
          <a:ln w="76200">
            <a:solidFill>
              <a:schemeClr val="tx1"/>
            </a:solidFill>
          </a:ln>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457200" lvl="1" indent="0">
              <a:buNone/>
            </a:pPr>
            <a:r>
              <a:rPr lang="zh-CN" altLang="fr-FR" dirty="0"/>
              <a:t>注意：</a:t>
            </a:r>
            <a:endParaRPr lang="fr-FR" dirty="0"/>
          </a:p>
          <a:p>
            <a:r>
              <a:rPr lang="fr-FR" dirty="0"/>
              <a:t>Newton----</a:t>
            </a:r>
            <a:r>
              <a:rPr lang="fr-FR" dirty="0" smtClean="0"/>
              <a:t>N</a:t>
            </a:r>
            <a:endParaRPr lang="fr-FR" dirty="0"/>
          </a:p>
          <a:p>
            <a:r>
              <a:rPr lang="fr-FR" dirty="0"/>
              <a:t>Ampere----A</a:t>
            </a:r>
          </a:p>
          <a:p>
            <a:r>
              <a:rPr lang="fr-FR" dirty="0"/>
              <a:t>... ...</a:t>
            </a:r>
          </a:p>
        </p:txBody>
      </p:sp>
      <p:sp>
        <p:nvSpPr>
          <p:cNvPr id="6" name="标题 1">
            <a:extLst>
              <a:ext uri="{FF2B5EF4-FFF2-40B4-BE49-F238E27FC236}">
                <a16:creationId xmlns:a16="http://schemas.microsoft.com/office/drawing/2014/main" xmlns="" id="{B126A28E-A9DD-4217-8F01-198372C14ED4}"/>
              </a:ext>
            </a:extLst>
          </p:cNvPr>
          <p:cNvSpPr txBox="1">
            <a:spLocks/>
          </p:cNvSpPr>
          <p:nvPr/>
        </p:nvSpPr>
        <p:spPr>
          <a:xfrm>
            <a:off x="1485220" y="1154078"/>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fr-FR" sz="2800" dirty="0"/>
              <a:t>音译：用发音正式的汉字将外来语翻译过来</a:t>
            </a:r>
            <a:endParaRPr lang="fr-FR" sz="2800" dirty="0"/>
          </a:p>
        </p:txBody>
      </p:sp>
    </p:spTree>
    <p:extLst>
      <p:ext uri="{BB962C8B-B14F-4D97-AF65-F5344CB8AC3E}">
        <p14:creationId xmlns:p14="http://schemas.microsoft.com/office/powerpoint/2010/main" xmlns="" val="267177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FC2B09D-5C3C-4F78-AFF4-C60903184690}"/>
              </a:ext>
            </a:extLst>
          </p:cNvPr>
          <p:cNvSpPr>
            <a:spLocks noGrp="1"/>
          </p:cNvSpPr>
          <p:nvPr>
            <p:ph type="title"/>
          </p:nvPr>
        </p:nvSpPr>
        <p:spPr/>
        <p:txBody>
          <a:bodyPr/>
          <a:lstStyle/>
          <a:p>
            <a:r>
              <a:rPr lang="zh-CN" altLang="en-US" dirty="0"/>
              <a:t>民族的翻译</a:t>
            </a:r>
          </a:p>
        </p:txBody>
      </p:sp>
      <p:sp>
        <p:nvSpPr>
          <p:cNvPr id="3" name="内容占位符 2">
            <a:extLst>
              <a:ext uri="{FF2B5EF4-FFF2-40B4-BE49-F238E27FC236}">
                <a16:creationId xmlns:a16="http://schemas.microsoft.com/office/drawing/2014/main" xmlns="" id="{0E1322BB-ADC6-4B58-BB2A-EDFAC19B43CA}"/>
              </a:ext>
            </a:extLst>
          </p:cNvPr>
          <p:cNvSpPr>
            <a:spLocks noGrp="1"/>
          </p:cNvSpPr>
          <p:nvPr>
            <p:ph idx="1"/>
          </p:nvPr>
        </p:nvSpPr>
        <p:spPr>
          <a:xfrm>
            <a:off x="1484310" y="1866899"/>
            <a:ext cx="10018713" cy="3124201"/>
          </a:xfrm>
        </p:spPr>
        <p:txBody>
          <a:bodyPr/>
          <a:lstStyle/>
          <a:p>
            <a:pPr marL="0" indent="0">
              <a:buNone/>
            </a:pPr>
            <a:r>
              <a:rPr lang="zh-CN" altLang="zh-CN" sz="2800" dirty="0"/>
              <a:t>朝鲜族和藏族的罗马字母拼写法</a:t>
            </a:r>
            <a:r>
              <a:rPr lang="zh-CN" altLang="en-US" sz="2800" dirty="0"/>
              <a:t>，</a:t>
            </a:r>
            <a:r>
              <a:rPr lang="zh-CN" altLang="zh-CN" sz="2800" dirty="0"/>
              <a:t>对外分别使用</a:t>
            </a:r>
            <a:r>
              <a:rPr lang="en-US" altLang="zh-CN" sz="2800" dirty="0"/>
              <a:t>Korean</a:t>
            </a:r>
            <a:r>
              <a:rPr lang="zh-CN" altLang="zh-CN" sz="2800" dirty="0"/>
              <a:t>和</a:t>
            </a:r>
            <a:r>
              <a:rPr lang="en-US" altLang="zh-CN" sz="2800" dirty="0"/>
              <a:t>Tibetan</a:t>
            </a:r>
            <a:r>
              <a:rPr lang="zh-CN" altLang="en-US" sz="2800" dirty="0"/>
              <a:t>，</a:t>
            </a:r>
            <a:r>
              <a:rPr lang="zh-CN" altLang="zh-CN" sz="2800" dirty="0"/>
              <a:t>例如</a:t>
            </a:r>
            <a:r>
              <a:rPr lang="en-US" altLang="zh-CN" sz="2800" dirty="0"/>
              <a:t>:</a:t>
            </a:r>
            <a:endParaRPr lang="zh-CN" altLang="zh-CN" sz="2800" dirty="0"/>
          </a:p>
          <a:p>
            <a:pPr marL="0" indent="0">
              <a:buNone/>
            </a:pPr>
            <a:r>
              <a:rPr lang="en-US" altLang="zh-CN" dirty="0"/>
              <a:t>1.</a:t>
            </a:r>
            <a:r>
              <a:rPr lang="zh-CN" altLang="zh-CN" dirty="0"/>
              <a:t>延边朝鲜族自治州 </a:t>
            </a:r>
            <a:r>
              <a:rPr lang="en-US" altLang="zh-CN" dirty="0" smtClean="0"/>
              <a:t>the Korean </a:t>
            </a:r>
            <a:r>
              <a:rPr lang="en-US" altLang="zh-CN" dirty="0"/>
              <a:t>Autonomous Prefecture of </a:t>
            </a:r>
            <a:r>
              <a:rPr lang="en-US" altLang="zh-CN" dirty="0" err="1"/>
              <a:t>Yanbian</a:t>
            </a:r>
            <a:endParaRPr lang="zh-CN" altLang="zh-CN" dirty="0"/>
          </a:p>
          <a:p>
            <a:pPr marL="0" indent="0">
              <a:buNone/>
            </a:pPr>
            <a:r>
              <a:rPr lang="en-US" altLang="zh-CN" dirty="0"/>
              <a:t>2.</a:t>
            </a:r>
            <a:r>
              <a:rPr lang="zh-CN" altLang="zh-CN" dirty="0"/>
              <a:t>甘孜藏族自治州 </a:t>
            </a:r>
            <a:r>
              <a:rPr lang="en-US" altLang="zh-CN" dirty="0" smtClean="0"/>
              <a:t>the Tibetan </a:t>
            </a:r>
            <a:r>
              <a:rPr lang="en-US" altLang="zh-CN" dirty="0"/>
              <a:t>Autonomous Prefecture of </a:t>
            </a:r>
            <a:r>
              <a:rPr lang="en-US" altLang="zh-CN" dirty="0" err="1"/>
              <a:t>Gaize</a:t>
            </a:r>
            <a:endParaRPr lang="zh-CN" altLang="en-US" dirty="0"/>
          </a:p>
        </p:txBody>
      </p:sp>
    </p:spTree>
    <p:extLst>
      <p:ext uri="{BB962C8B-B14F-4D97-AF65-F5344CB8AC3E}">
        <p14:creationId xmlns:p14="http://schemas.microsoft.com/office/powerpoint/2010/main" xmlns="" val="1611443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D8BE61-ECD4-4DD9-90E0-5B5DCA44EA3D}"/>
              </a:ext>
            </a:extLst>
          </p:cNvPr>
          <p:cNvSpPr>
            <a:spLocks noGrp="1"/>
          </p:cNvSpPr>
          <p:nvPr>
            <p:ph type="title"/>
          </p:nvPr>
        </p:nvSpPr>
        <p:spPr>
          <a:xfrm>
            <a:off x="1408111" y="209550"/>
            <a:ext cx="10018713" cy="1752599"/>
          </a:xfrm>
        </p:spPr>
        <p:txBody>
          <a:bodyPr/>
          <a:lstStyle/>
          <a:p>
            <a:r>
              <a:rPr lang="zh-CN" altLang="en-US" dirty="0"/>
              <a:t>民族的翻译</a:t>
            </a:r>
          </a:p>
        </p:txBody>
      </p:sp>
      <p:sp>
        <p:nvSpPr>
          <p:cNvPr id="3" name="内容占位符 2">
            <a:extLst>
              <a:ext uri="{FF2B5EF4-FFF2-40B4-BE49-F238E27FC236}">
                <a16:creationId xmlns:a16="http://schemas.microsoft.com/office/drawing/2014/main" xmlns="" id="{F189E0A7-F7C6-4FF7-8183-8660A99F30B7}"/>
              </a:ext>
            </a:extLst>
          </p:cNvPr>
          <p:cNvSpPr>
            <a:spLocks noGrp="1"/>
          </p:cNvSpPr>
          <p:nvPr>
            <p:ph idx="1"/>
          </p:nvPr>
        </p:nvSpPr>
        <p:spPr>
          <a:xfrm>
            <a:off x="1522410" y="1771650"/>
            <a:ext cx="10018713" cy="3848100"/>
          </a:xfrm>
        </p:spPr>
        <p:txBody>
          <a:bodyPr>
            <a:normAutofit/>
          </a:bodyPr>
          <a:lstStyle/>
          <a:p>
            <a:pPr marL="0" indent="0">
              <a:buNone/>
            </a:pPr>
            <a:r>
              <a:rPr lang="zh-CN" altLang="zh-CN" sz="2800" dirty="0"/>
              <a:t>需要指出的是，如果专指</a:t>
            </a:r>
            <a:r>
              <a:rPr lang="zh-CN" altLang="en-US" sz="2800" dirty="0"/>
              <a:t>“</a:t>
            </a:r>
            <a:r>
              <a:rPr lang="en-US" altLang="zh-CN" sz="2800" dirty="0"/>
              <a:t>XX</a:t>
            </a:r>
            <a:r>
              <a:rPr lang="zh-CN" altLang="zh-CN" sz="2800" dirty="0"/>
              <a:t>族</a:t>
            </a:r>
            <a:r>
              <a:rPr lang="zh-CN" altLang="en-US" sz="2800" dirty="0"/>
              <a:t>”</a:t>
            </a:r>
            <a:r>
              <a:rPr lang="zh-CN" altLang="zh-CN" sz="2800" dirty="0"/>
              <a:t>通常就要译出“族”字。</a:t>
            </a:r>
            <a:endParaRPr lang="en-US" altLang="zh-CN" sz="2800" dirty="0"/>
          </a:p>
          <a:p>
            <a:pPr marL="0" indent="0">
              <a:buNone/>
            </a:pPr>
            <a:r>
              <a:rPr lang="zh-CN" altLang="zh-CN" dirty="0"/>
              <a:t>例</a:t>
            </a:r>
            <a:r>
              <a:rPr lang="zh-CN" altLang="en-US" dirty="0"/>
              <a:t>：</a:t>
            </a:r>
            <a:r>
              <a:rPr lang="zh-CN" altLang="zh-CN" dirty="0"/>
              <a:t>回族</a:t>
            </a:r>
            <a:r>
              <a:rPr lang="en-US" altLang="zh-CN" dirty="0"/>
              <a:t>  the Hui nationality</a:t>
            </a:r>
            <a:r>
              <a:rPr lang="zh-CN" altLang="zh-CN" dirty="0"/>
              <a:t>（或</a:t>
            </a:r>
            <a:r>
              <a:rPr lang="en-US" altLang="zh-CN" dirty="0"/>
              <a:t>the Huis</a:t>
            </a:r>
            <a:r>
              <a:rPr lang="zh-CN" altLang="zh-CN" dirty="0"/>
              <a:t>）</a:t>
            </a:r>
            <a:endParaRPr lang="en-US" altLang="zh-CN" dirty="0"/>
          </a:p>
          <a:p>
            <a:pPr marL="0" indent="0">
              <a:buNone/>
            </a:pPr>
            <a:r>
              <a:rPr lang="en-US" altLang="zh-CN" dirty="0"/>
              <a:t>          </a:t>
            </a:r>
            <a:r>
              <a:rPr lang="zh-CN" altLang="zh-CN" dirty="0"/>
              <a:t>彝族</a:t>
            </a:r>
            <a:r>
              <a:rPr lang="en-US" altLang="zh-CN" dirty="0"/>
              <a:t>  the Yi nationality</a:t>
            </a:r>
            <a:r>
              <a:rPr lang="zh-CN" altLang="zh-CN" dirty="0"/>
              <a:t>（或</a:t>
            </a:r>
            <a:r>
              <a:rPr lang="en-US" altLang="zh-CN" dirty="0"/>
              <a:t>the </a:t>
            </a:r>
            <a:r>
              <a:rPr lang="en-US" altLang="zh-CN" dirty="0" err="1"/>
              <a:t>Yis</a:t>
            </a:r>
            <a:r>
              <a:rPr lang="zh-CN" altLang="zh-CN" dirty="0"/>
              <a:t>）</a:t>
            </a:r>
            <a:endParaRPr lang="en-US" altLang="zh-CN" dirty="0"/>
          </a:p>
          <a:p>
            <a:pPr marL="0" indent="0">
              <a:buNone/>
            </a:pPr>
            <a:r>
              <a:rPr lang="en-US" altLang="zh-CN" dirty="0"/>
              <a:t>          </a:t>
            </a:r>
            <a:r>
              <a:rPr lang="zh-CN" altLang="zh-CN" dirty="0"/>
              <a:t>藏族</a:t>
            </a:r>
            <a:r>
              <a:rPr lang="en-US" altLang="zh-CN" dirty="0"/>
              <a:t>  the Zang</a:t>
            </a:r>
            <a:r>
              <a:rPr lang="zh-CN" altLang="zh-CN" dirty="0"/>
              <a:t>（</a:t>
            </a:r>
            <a:r>
              <a:rPr lang="en-US" altLang="zh-CN" dirty="0"/>
              <a:t>Tibetan</a:t>
            </a:r>
            <a:r>
              <a:rPr lang="zh-CN" altLang="zh-CN" dirty="0"/>
              <a:t>）</a:t>
            </a:r>
            <a:r>
              <a:rPr lang="en-US" altLang="zh-CN" dirty="0"/>
              <a:t> nationality</a:t>
            </a:r>
            <a:r>
              <a:rPr lang="zh-CN" altLang="zh-CN" dirty="0"/>
              <a:t>（或 </a:t>
            </a:r>
            <a:r>
              <a:rPr lang="en-US" altLang="zh-CN" dirty="0"/>
              <a:t>the </a:t>
            </a:r>
            <a:r>
              <a:rPr lang="en-US" altLang="zh-CN" dirty="0" err="1"/>
              <a:t>Zangs</a:t>
            </a:r>
            <a:r>
              <a:rPr lang="en-US" altLang="zh-CN" dirty="0"/>
              <a:t>, the Tibetans</a:t>
            </a:r>
            <a:r>
              <a:rPr lang="zh-CN" altLang="zh-CN" dirty="0"/>
              <a:t>）。</a:t>
            </a:r>
            <a:endParaRPr lang="en-US" altLang="zh-CN" dirty="0"/>
          </a:p>
          <a:p>
            <a:pPr marL="0" indent="0">
              <a:buNone/>
            </a:pPr>
            <a:endParaRPr lang="zh-CN" altLang="zh-CN" dirty="0"/>
          </a:p>
          <a:p>
            <a:pPr marL="0" indent="0">
              <a:buNone/>
            </a:pPr>
            <a:r>
              <a:rPr lang="zh-CN" altLang="zh-CN" sz="2800" dirty="0"/>
              <a:t>但是</a:t>
            </a:r>
            <a:r>
              <a:rPr lang="zh-CN" altLang="en-US" sz="2800" dirty="0"/>
              <a:t>，</a:t>
            </a:r>
            <a:r>
              <a:rPr lang="zh-CN" altLang="zh-CN" sz="2800" dirty="0"/>
              <a:t>如果作形容词修饰名词</a:t>
            </a:r>
            <a:r>
              <a:rPr lang="zh-CN" altLang="en-US" sz="2800" dirty="0"/>
              <a:t>，</a:t>
            </a:r>
            <a:r>
              <a:rPr lang="zh-CN" altLang="zh-CN" sz="2800" dirty="0"/>
              <a:t>则又可省略</a:t>
            </a:r>
            <a:r>
              <a:rPr lang="en-US" altLang="zh-CN" sz="2800" dirty="0"/>
              <a:t>“</a:t>
            </a:r>
            <a:r>
              <a:rPr lang="zh-CN" altLang="zh-CN" sz="2800" dirty="0"/>
              <a:t>族</a:t>
            </a:r>
            <a:r>
              <a:rPr lang="en-US" altLang="zh-CN" sz="2800" dirty="0"/>
              <a:t>”</a:t>
            </a:r>
            <a:r>
              <a:rPr lang="zh-CN" altLang="zh-CN" sz="2800" dirty="0"/>
              <a:t>字。</a:t>
            </a:r>
            <a:endParaRPr lang="en-US" altLang="zh-CN" sz="2800" dirty="0"/>
          </a:p>
          <a:p>
            <a:pPr marL="0" indent="0">
              <a:buNone/>
            </a:pPr>
            <a:r>
              <a:rPr lang="zh-CN" altLang="zh-CN" dirty="0"/>
              <a:t>例</a:t>
            </a:r>
            <a:r>
              <a:rPr lang="zh-CN" altLang="en-US" dirty="0"/>
              <a:t>：</a:t>
            </a:r>
            <a:r>
              <a:rPr lang="zh-CN" altLang="zh-CN" dirty="0"/>
              <a:t>维吾尔族医学</a:t>
            </a:r>
            <a:r>
              <a:rPr lang="en-US" altLang="zh-CN" dirty="0"/>
              <a:t>  Uygur medicine          </a:t>
            </a:r>
            <a:r>
              <a:rPr lang="zh-CN" altLang="zh-CN" dirty="0"/>
              <a:t>彝族人</a:t>
            </a:r>
            <a:r>
              <a:rPr lang="en-US" altLang="zh-CN" dirty="0"/>
              <a:t>  the Yi people</a:t>
            </a:r>
            <a:r>
              <a:rPr lang="zh-CN" altLang="zh-CN" dirty="0"/>
              <a:t>。</a:t>
            </a:r>
            <a:endParaRPr lang="zh-CN" altLang="en-US" dirty="0"/>
          </a:p>
        </p:txBody>
      </p:sp>
    </p:spTree>
    <p:extLst>
      <p:ext uri="{BB962C8B-B14F-4D97-AF65-F5344CB8AC3E}">
        <p14:creationId xmlns:p14="http://schemas.microsoft.com/office/powerpoint/2010/main" xmlns="" val="1613082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BC226B3-3BDC-4CD7-BA0C-5A85C9694C96}"/>
              </a:ext>
            </a:extLst>
          </p:cNvPr>
          <p:cNvSpPr>
            <a:spLocks noGrp="1"/>
          </p:cNvSpPr>
          <p:nvPr>
            <p:ph type="title"/>
          </p:nvPr>
        </p:nvSpPr>
        <p:spPr>
          <a:xfrm>
            <a:off x="1284286" y="390525"/>
            <a:ext cx="10018713" cy="1752599"/>
          </a:xfrm>
        </p:spPr>
        <p:txBody>
          <a:bodyPr/>
          <a:lstStyle/>
          <a:p>
            <a:r>
              <a:rPr lang="zh-CN" altLang="en-US" dirty="0"/>
              <a:t>机构、品牌名的翻译</a:t>
            </a:r>
          </a:p>
        </p:txBody>
      </p:sp>
      <p:sp>
        <p:nvSpPr>
          <p:cNvPr id="3" name="内容占位符 2">
            <a:extLst>
              <a:ext uri="{FF2B5EF4-FFF2-40B4-BE49-F238E27FC236}">
                <a16:creationId xmlns:a16="http://schemas.microsoft.com/office/drawing/2014/main" xmlns="" id="{957BF231-950F-44EB-8045-B756A1320A02}"/>
              </a:ext>
            </a:extLst>
          </p:cNvPr>
          <p:cNvSpPr>
            <a:spLocks noGrp="1"/>
          </p:cNvSpPr>
          <p:nvPr>
            <p:ph idx="1"/>
          </p:nvPr>
        </p:nvSpPr>
        <p:spPr>
          <a:xfrm>
            <a:off x="1484311" y="1562099"/>
            <a:ext cx="10018713" cy="3705226"/>
          </a:xfrm>
        </p:spPr>
        <p:txBody>
          <a:bodyPr>
            <a:normAutofit/>
          </a:bodyPr>
          <a:lstStyle/>
          <a:p>
            <a:pPr marL="0" indent="0">
              <a:buNone/>
            </a:pPr>
            <a:r>
              <a:rPr lang="en-US" altLang="zh-CN" sz="2800" dirty="0"/>
              <a:t>1.</a:t>
            </a:r>
            <a:r>
              <a:rPr lang="zh-CN" altLang="zh-CN" sz="2800" dirty="0"/>
              <a:t>英语和汉语之间机构名称的相互转换常常需要直译。</a:t>
            </a:r>
            <a:endParaRPr lang="en-US" altLang="zh-CN" sz="2800" dirty="0"/>
          </a:p>
          <a:p>
            <a:pPr marL="0" indent="0">
              <a:buNone/>
            </a:pPr>
            <a:r>
              <a:rPr lang="zh-CN" altLang="en-US" dirty="0"/>
              <a:t>例：</a:t>
            </a:r>
            <a:r>
              <a:rPr lang="zh-CN" altLang="zh-CN" dirty="0"/>
              <a:t>中国科学院</a:t>
            </a:r>
            <a:r>
              <a:rPr lang="en-US" altLang="zh-CN" dirty="0"/>
              <a:t> </a:t>
            </a:r>
            <a:r>
              <a:rPr lang="zh-CN" altLang="en-US" dirty="0"/>
              <a:t>→</a:t>
            </a:r>
            <a:r>
              <a:rPr lang="en-US" altLang="zh-CN" dirty="0"/>
              <a:t> Chinese Academy of </a:t>
            </a:r>
            <a:r>
              <a:rPr lang="en-US" altLang="zh-CN" dirty="0" smtClean="0"/>
              <a:t>Sciences</a:t>
            </a:r>
            <a:endParaRPr lang="en-US" altLang="zh-CN" dirty="0"/>
          </a:p>
          <a:p>
            <a:pPr marL="0" indent="0">
              <a:buNone/>
            </a:pPr>
            <a:r>
              <a:rPr lang="en-US" altLang="zh-CN" dirty="0"/>
              <a:t>          </a:t>
            </a:r>
            <a:r>
              <a:rPr lang="en-US" altLang="zh-CN" dirty="0" smtClean="0"/>
              <a:t>the Royal </a:t>
            </a:r>
            <a:r>
              <a:rPr lang="en-US" altLang="zh-CN" dirty="0"/>
              <a:t>Society </a:t>
            </a:r>
            <a:r>
              <a:rPr lang="zh-CN" altLang="en-US" dirty="0"/>
              <a:t>→</a:t>
            </a:r>
            <a:r>
              <a:rPr lang="en-US" altLang="zh-CN" dirty="0"/>
              <a:t> </a:t>
            </a:r>
            <a:r>
              <a:rPr lang="zh-CN" altLang="zh-CN" dirty="0"/>
              <a:t>皇家学会</a:t>
            </a:r>
            <a:endParaRPr lang="en-US" altLang="zh-CN" dirty="0"/>
          </a:p>
          <a:p>
            <a:pPr marL="0" indent="0">
              <a:buNone/>
            </a:pPr>
            <a:endParaRPr lang="en-US" altLang="zh-CN" dirty="0"/>
          </a:p>
          <a:p>
            <a:pPr marL="0" indent="0">
              <a:buNone/>
            </a:pPr>
            <a:r>
              <a:rPr lang="en-US" altLang="zh-CN" sz="2800" dirty="0"/>
              <a:t>2.</a:t>
            </a:r>
            <a:r>
              <a:rPr lang="zh-CN" altLang="zh-CN" sz="2800" dirty="0"/>
              <a:t>也有一些机构名以音译形式进</a:t>
            </a:r>
            <a:r>
              <a:rPr lang="zh-CN" altLang="en-US" sz="2800" dirty="0"/>
              <a:t>入</a:t>
            </a:r>
            <a:r>
              <a:rPr lang="zh-CN" altLang="zh-CN" sz="2800" dirty="0"/>
              <a:t>到目的语</a:t>
            </a:r>
            <a:r>
              <a:rPr lang="zh-CN" altLang="en-US" sz="2800" dirty="0"/>
              <a:t>。</a:t>
            </a:r>
            <a:endParaRPr lang="en-US" altLang="zh-CN" sz="2800" dirty="0"/>
          </a:p>
          <a:p>
            <a:pPr marL="0" indent="0">
              <a:buNone/>
            </a:pPr>
            <a:r>
              <a:rPr lang="zh-CN" altLang="en-US" dirty="0"/>
              <a:t>例：</a:t>
            </a:r>
            <a:r>
              <a:rPr lang="zh-CN" altLang="zh-CN" dirty="0"/>
              <a:t>海尔集团</a:t>
            </a:r>
            <a:r>
              <a:rPr lang="zh-CN" altLang="en-US" dirty="0"/>
              <a:t>→</a:t>
            </a:r>
            <a:r>
              <a:rPr lang="en-US" altLang="zh-CN" dirty="0"/>
              <a:t>  Haier Group</a:t>
            </a:r>
          </a:p>
        </p:txBody>
      </p:sp>
    </p:spTree>
    <p:extLst>
      <p:ext uri="{BB962C8B-B14F-4D97-AF65-F5344CB8AC3E}">
        <p14:creationId xmlns:p14="http://schemas.microsoft.com/office/powerpoint/2010/main" xmlns="" val="1351289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39FE193-3474-4B9B-B4BA-31AB52E6CAD3}"/>
              </a:ext>
            </a:extLst>
          </p:cNvPr>
          <p:cNvSpPr>
            <a:spLocks noGrp="1"/>
          </p:cNvSpPr>
          <p:nvPr>
            <p:ph type="title"/>
          </p:nvPr>
        </p:nvSpPr>
        <p:spPr>
          <a:xfrm>
            <a:off x="1484310" y="333375"/>
            <a:ext cx="10018713" cy="1752599"/>
          </a:xfrm>
        </p:spPr>
        <p:txBody>
          <a:bodyPr/>
          <a:lstStyle/>
          <a:p>
            <a:r>
              <a:rPr lang="zh-CN" altLang="en-US" dirty="0"/>
              <a:t>机构、品牌名的翻译</a:t>
            </a:r>
          </a:p>
        </p:txBody>
      </p:sp>
      <p:sp>
        <p:nvSpPr>
          <p:cNvPr id="3" name="内容占位符 2">
            <a:extLst>
              <a:ext uri="{FF2B5EF4-FFF2-40B4-BE49-F238E27FC236}">
                <a16:creationId xmlns:a16="http://schemas.microsoft.com/office/drawing/2014/main" xmlns="" id="{7861739D-2D70-4A42-8B82-18DAEA51578C}"/>
              </a:ext>
            </a:extLst>
          </p:cNvPr>
          <p:cNvSpPr>
            <a:spLocks noGrp="1"/>
          </p:cNvSpPr>
          <p:nvPr>
            <p:ph idx="1"/>
          </p:nvPr>
        </p:nvSpPr>
        <p:spPr>
          <a:xfrm>
            <a:off x="1484310" y="1638300"/>
            <a:ext cx="10018713" cy="4514850"/>
          </a:xfrm>
        </p:spPr>
        <p:txBody>
          <a:bodyPr/>
          <a:lstStyle/>
          <a:p>
            <a:pPr marL="0" indent="0">
              <a:buNone/>
            </a:pPr>
            <a:r>
              <a:rPr lang="en-US" altLang="zh-CN" sz="2800" dirty="0"/>
              <a:t>3.</a:t>
            </a:r>
            <a:r>
              <a:rPr lang="zh-CN" altLang="zh-CN" sz="2800" dirty="0"/>
              <a:t>在英语中，除汉语以外的第三语言机构名称往往是以音译形式</a:t>
            </a:r>
            <a:r>
              <a:rPr lang="zh-CN" altLang="en-US" sz="2800" dirty="0"/>
              <a:t>、</a:t>
            </a:r>
            <a:r>
              <a:rPr lang="zh-CN" altLang="zh-CN" sz="2800" dirty="0"/>
              <a:t>原文的文字形态</a:t>
            </a:r>
            <a:r>
              <a:rPr lang="zh-CN" altLang="en-US" sz="2800" dirty="0"/>
              <a:t>或</a:t>
            </a:r>
            <a:r>
              <a:rPr lang="zh-CN" altLang="zh-CN" sz="2800" dirty="0"/>
              <a:t>直接借用的。</a:t>
            </a:r>
            <a:endParaRPr lang="en-US" altLang="zh-CN" sz="2800" dirty="0"/>
          </a:p>
          <a:p>
            <a:pPr marL="0" indent="0">
              <a:buNone/>
            </a:pPr>
            <a:r>
              <a:rPr lang="zh-CN" altLang="en-US" dirty="0"/>
              <a:t>例：</a:t>
            </a:r>
            <a:r>
              <a:rPr lang="zh-CN" altLang="zh-CN" dirty="0"/>
              <a:t>委内瑞拉石油公司</a:t>
            </a:r>
            <a:r>
              <a:rPr lang="en-US" altLang="zh-CN" dirty="0"/>
              <a:t>  </a:t>
            </a:r>
            <a:r>
              <a:rPr lang="en-US" altLang="zh-CN" dirty="0" err="1"/>
              <a:t>Petroleos</a:t>
            </a:r>
            <a:r>
              <a:rPr lang="en-US" altLang="zh-CN" dirty="0"/>
              <a:t> de </a:t>
            </a:r>
            <a:r>
              <a:rPr lang="en-US" altLang="zh-CN" dirty="0" err="1"/>
              <a:t>Venezuela,S.A</a:t>
            </a:r>
            <a:r>
              <a:rPr lang="en-US" altLang="zh-CN" dirty="0"/>
              <a:t>.</a:t>
            </a:r>
            <a:r>
              <a:rPr lang="zh-CN" altLang="en-US" dirty="0"/>
              <a:t> </a:t>
            </a:r>
            <a:r>
              <a:rPr lang="en-US" altLang="zh-CN" dirty="0"/>
              <a:t>(PDVSA)</a:t>
            </a:r>
          </a:p>
          <a:p>
            <a:pPr marL="0" indent="0">
              <a:buNone/>
            </a:pPr>
            <a:r>
              <a:rPr lang="en-US" altLang="zh-CN" dirty="0"/>
              <a:t>          </a:t>
            </a:r>
            <a:r>
              <a:rPr lang="zh-CN" altLang="en-US" dirty="0"/>
              <a:t>国际足联  </a:t>
            </a:r>
            <a:r>
              <a:rPr lang="en-US" altLang="zh-CN" dirty="0"/>
              <a:t>Fédération </a:t>
            </a:r>
            <a:r>
              <a:rPr lang="en-US" altLang="zh-CN" dirty="0" err="1"/>
              <a:t>Internationale</a:t>
            </a:r>
            <a:r>
              <a:rPr lang="en-US" altLang="zh-CN" dirty="0"/>
              <a:t> de Football Association (FIFA)</a:t>
            </a:r>
          </a:p>
          <a:p>
            <a:pPr marL="0" indent="0">
              <a:buNone/>
            </a:pPr>
            <a:r>
              <a:rPr lang="en-US" altLang="zh-CN" dirty="0"/>
              <a:t>          </a:t>
            </a:r>
            <a:r>
              <a:rPr lang="zh-CN" altLang="zh-CN" dirty="0"/>
              <a:t>国际航空联合会</a:t>
            </a:r>
            <a:r>
              <a:rPr lang="en-US" altLang="zh-CN" dirty="0"/>
              <a:t>  Fédération </a:t>
            </a:r>
            <a:r>
              <a:rPr lang="en-US" altLang="zh-CN" dirty="0" err="1"/>
              <a:t>Aéronautique</a:t>
            </a:r>
            <a:r>
              <a:rPr lang="en-US" altLang="zh-CN" dirty="0"/>
              <a:t> </a:t>
            </a:r>
            <a:r>
              <a:rPr lang="en-US" altLang="zh-CN" dirty="0" err="1"/>
              <a:t>Internationale</a:t>
            </a:r>
            <a:r>
              <a:rPr lang="en-US" altLang="zh-CN" dirty="0"/>
              <a:t> (FAI)</a:t>
            </a:r>
          </a:p>
          <a:p>
            <a:pPr marL="0" indent="0">
              <a:buNone/>
            </a:pPr>
            <a:r>
              <a:rPr lang="en-US" altLang="zh-CN" dirty="0"/>
              <a:t>          </a:t>
            </a:r>
            <a:r>
              <a:rPr lang="zh-CN" altLang="zh-CN" dirty="0"/>
              <a:t>国际翻译家联盟（国际译联）</a:t>
            </a:r>
            <a:r>
              <a:rPr lang="en-US" altLang="zh-CN" dirty="0"/>
              <a:t>  </a:t>
            </a:r>
            <a:r>
              <a:rPr lang="zh-CN" altLang="en-US" dirty="0"/>
              <a:t>法语名称</a:t>
            </a:r>
            <a:r>
              <a:rPr lang="en-US" altLang="zh-CN" dirty="0" err="1"/>
              <a:t>Féderation</a:t>
            </a:r>
            <a:r>
              <a:rPr lang="en-US" altLang="zh-CN" dirty="0"/>
              <a:t> </a:t>
            </a:r>
            <a:r>
              <a:rPr lang="en-US" altLang="zh-CN" dirty="0" err="1"/>
              <a:t>Internationale</a:t>
            </a:r>
            <a:r>
              <a:rPr lang="en-US" altLang="zh-CN" dirty="0"/>
              <a:t> des </a:t>
            </a:r>
            <a:r>
              <a:rPr lang="en-US" altLang="zh-CN" dirty="0" err="1"/>
              <a:t>Traducteurs</a:t>
            </a:r>
            <a:r>
              <a:rPr lang="en-US" altLang="zh-CN" dirty="0"/>
              <a:t>/</a:t>
            </a:r>
            <a:r>
              <a:rPr lang="zh-CN" altLang="zh-CN" dirty="0"/>
              <a:t>英文名称</a:t>
            </a:r>
            <a:r>
              <a:rPr lang="en-US" altLang="zh-CN" dirty="0"/>
              <a:t>International Federation of Translators</a:t>
            </a:r>
            <a:r>
              <a:rPr lang="zh-CN" altLang="en-US" dirty="0"/>
              <a:t>均可，但缩写往往只用法语的</a:t>
            </a:r>
            <a:r>
              <a:rPr lang="en-US" altLang="zh-CN" dirty="0"/>
              <a:t>FIT</a:t>
            </a:r>
            <a:r>
              <a:rPr lang="zh-CN" altLang="en-US" dirty="0"/>
              <a:t>。</a:t>
            </a:r>
          </a:p>
        </p:txBody>
      </p:sp>
    </p:spTree>
    <p:extLst>
      <p:ext uri="{BB962C8B-B14F-4D97-AF65-F5344CB8AC3E}">
        <p14:creationId xmlns:p14="http://schemas.microsoft.com/office/powerpoint/2010/main" xmlns="" val="3409601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188D92A-020C-4975-ABB8-24FE13B3727D}"/>
              </a:ext>
            </a:extLst>
          </p:cNvPr>
          <p:cNvSpPr>
            <a:spLocks noGrp="1"/>
          </p:cNvSpPr>
          <p:nvPr>
            <p:ph type="title"/>
          </p:nvPr>
        </p:nvSpPr>
        <p:spPr>
          <a:xfrm>
            <a:off x="1484309" y="95250"/>
            <a:ext cx="10018713" cy="1752599"/>
          </a:xfrm>
        </p:spPr>
        <p:txBody>
          <a:bodyPr/>
          <a:lstStyle/>
          <a:p>
            <a:r>
              <a:rPr lang="zh-CN" altLang="en-US" dirty="0"/>
              <a:t>机构、品牌名的翻译</a:t>
            </a:r>
          </a:p>
        </p:txBody>
      </p:sp>
      <p:sp>
        <p:nvSpPr>
          <p:cNvPr id="3" name="内容占位符 2">
            <a:extLst>
              <a:ext uri="{FF2B5EF4-FFF2-40B4-BE49-F238E27FC236}">
                <a16:creationId xmlns:a16="http://schemas.microsoft.com/office/drawing/2014/main" xmlns="" id="{B1F928E3-E360-4919-84E4-58F7ED809D81}"/>
              </a:ext>
            </a:extLst>
          </p:cNvPr>
          <p:cNvSpPr>
            <a:spLocks noGrp="1"/>
          </p:cNvSpPr>
          <p:nvPr>
            <p:ph idx="1"/>
          </p:nvPr>
        </p:nvSpPr>
        <p:spPr>
          <a:xfrm>
            <a:off x="1484310" y="1419225"/>
            <a:ext cx="10018713" cy="5153025"/>
          </a:xfrm>
        </p:spPr>
        <p:txBody>
          <a:bodyPr>
            <a:normAutofit/>
          </a:bodyPr>
          <a:lstStyle/>
          <a:p>
            <a:pPr marL="0" indent="0">
              <a:buNone/>
            </a:pPr>
            <a:r>
              <a:rPr lang="en-US" altLang="zh-CN" sz="2800" dirty="0"/>
              <a:t>4.</a:t>
            </a:r>
            <a:r>
              <a:rPr lang="zh-CN" altLang="en-US" sz="2800" dirty="0"/>
              <a:t>注意：</a:t>
            </a:r>
            <a:r>
              <a:rPr lang="zh-CN" altLang="zh-CN" sz="2800" dirty="0"/>
              <a:t>由于英语与第三语言之间在机构名称方面的互动不同于英语和汉语之间的传统互动方式</a:t>
            </a:r>
            <a:r>
              <a:rPr lang="zh-CN" altLang="en-US" sz="2800" dirty="0" smtClean="0"/>
              <a:t>，</a:t>
            </a:r>
            <a:r>
              <a:rPr lang="zh-CN" altLang="zh-CN" sz="2800" dirty="0" smtClean="0"/>
              <a:t>汉译</a:t>
            </a:r>
            <a:r>
              <a:rPr lang="zh-CN" altLang="zh-CN" sz="2800" dirty="0"/>
              <a:t>英时，如果一味按照汉语的语义线索将第三语言机构名译入英语，就有可能译出一个英语中根本没有真正指称对象的名称，或者译出一个另有所指的名称。</a:t>
            </a:r>
            <a:endParaRPr lang="en-US" altLang="zh-CN" sz="2800" dirty="0"/>
          </a:p>
          <a:p>
            <a:pPr marL="0" indent="0">
              <a:buNone/>
            </a:pPr>
            <a:r>
              <a:rPr lang="zh-CN" altLang="en-US" dirty="0"/>
              <a:t>例：法国巴黎银行 → </a:t>
            </a:r>
            <a:r>
              <a:rPr lang="en-US" altLang="zh-CN" dirty="0"/>
              <a:t>National Bank of Paris</a:t>
            </a:r>
            <a:r>
              <a:rPr lang="zh-CN" altLang="en-US" dirty="0"/>
              <a:t>       </a:t>
            </a:r>
            <a:r>
              <a:rPr lang="en-US" altLang="zh-CN" dirty="0"/>
              <a:t>Banque </a:t>
            </a:r>
            <a:r>
              <a:rPr lang="en-US" altLang="zh-CN" dirty="0" err="1"/>
              <a:t>Nationale</a:t>
            </a:r>
            <a:r>
              <a:rPr lang="en-US" altLang="zh-CN" dirty="0"/>
              <a:t> de Paris</a:t>
            </a:r>
          </a:p>
          <a:p>
            <a:pPr marL="0" indent="0">
              <a:buNone/>
            </a:pPr>
            <a:r>
              <a:rPr lang="zh-CN" altLang="zh-CN" dirty="0"/>
              <a:t>可能被误解为某家美国银行（</a:t>
            </a:r>
            <a:r>
              <a:rPr lang="en-US" altLang="zh-CN" dirty="0"/>
              <a:t>First National Bank of Paris</a:t>
            </a:r>
            <a:r>
              <a:rPr lang="zh-CN" altLang="zh-CN" dirty="0"/>
              <a:t>或</a:t>
            </a:r>
            <a:r>
              <a:rPr lang="en-US" altLang="zh-CN" dirty="0"/>
              <a:t>Citizens National Bank of Paris</a:t>
            </a:r>
            <a:r>
              <a:rPr lang="zh-CN" altLang="zh-CN" dirty="0"/>
              <a:t>）</a:t>
            </a:r>
            <a:endParaRPr lang="en-US" altLang="zh-CN" dirty="0"/>
          </a:p>
          <a:p>
            <a:pPr marL="0" indent="0">
              <a:buNone/>
            </a:pPr>
            <a:r>
              <a:rPr lang="zh-CN" altLang="zh-CN" sz="2800" dirty="0"/>
              <a:t>由此可见，语义相同而文字不同的两个名称，它们的所指并不一定就是同一个机构。</a:t>
            </a:r>
            <a:endParaRPr lang="en-US" altLang="zh-CN" sz="2800" dirty="0"/>
          </a:p>
          <a:p>
            <a:pPr marL="0" indent="0">
              <a:buNone/>
            </a:pPr>
            <a:endParaRPr lang="zh-CN" altLang="en-US" dirty="0"/>
          </a:p>
        </p:txBody>
      </p:sp>
      <p:cxnSp>
        <p:nvCxnSpPr>
          <p:cNvPr id="7" name="直接连接符 6">
            <a:extLst>
              <a:ext uri="{FF2B5EF4-FFF2-40B4-BE49-F238E27FC236}">
                <a16:creationId xmlns:a16="http://schemas.microsoft.com/office/drawing/2014/main" xmlns="" id="{520A42E5-5466-43C6-8038-20BA84314A52}"/>
              </a:ext>
            </a:extLst>
          </p:cNvPr>
          <p:cNvCxnSpPr>
            <a:cxnSpLocks/>
          </p:cNvCxnSpPr>
          <p:nvPr/>
        </p:nvCxnSpPr>
        <p:spPr>
          <a:xfrm>
            <a:off x="4333875" y="3943350"/>
            <a:ext cx="2937182"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776467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BC226B3-3BDC-4CD7-BA0C-5A85C9694C96}"/>
              </a:ext>
            </a:extLst>
          </p:cNvPr>
          <p:cNvSpPr>
            <a:spLocks noGrp="1"/>
          </p:cNvSpPr>
          <p:nvPr>
            <p:ph type="title"/>
          </p:nvPr>
        </p:nvSpPr>
        <p:spPr/>
        <p:txBody>
          <a:bodyPr/>
          <a:lstStyle/>
          <a:p>
            <a:r>
              <a:rPr lang="zh-CN" altLang="en-US" dirty="0"/>
              <a:t>机构、品牌名的翻译</a:t>
            </a:r>
          </a:p>
        </p:txBody>
      </p:sp>
      <p:sp>
        <p:nvSpPr>
          <p:cNvPr id="3" name="内容占位符 2">
            <a:extLst>
              <a:ext uri="{FF2B5EF4-FFF2-40B4-BE49-F238E27FC236}">
                <a16:creationId xmlns:a16="http://schemas.microsoft.com/office/drawing/2014/main" xmlns="" id="{957BF231-950F-44EB-8045-B756A1320A02}"/>
              </a:ext>
            </a:extLst>
          </p:cNvPr>
          <p:cNvSpPr>
            <a:spLocks noGrp="1"/>
          </p:cNvSpPr>
          <p:nvPr>
            <p:ph idx="1"/>
          </p:nvPr>
        </p:nvSpPr>
        <p:spPr>
          <a:xfrm>
            <a:off x="1560510" y="2209798"/>
            <a:ext cx="10018713" cy="3733801"/>
          </a:xfrm>
        </p:spPr>
        <p:txBody>
          <a:bodyPr/>
          <a:lstStyle/>
          <a:p>
            <a:pPr marL="0" indent="0">
              <a:buNone/>
            </a:pPr>
            <a:r>
              <a:rPr lang="en-US" altLang="zh-CN" sz="2800" dirty="0"/>
              <a:t>5</a:t>
            </a:r>
            <a:r>
              <a:rPr lang="en-US" altLang="zh-CN" sz="2800" dirty="0" smtClean="0"/>
              <a:t>.</a:t>
            </a:r>
            <a:r>
              <a:rPr lang="zh-CN" altLang="zh-CN" sz="2800" dirty="0" smtClean="0"/>
              <a:t>不便</a:t>
            </a:r>
            <a:r>
              <a:rPr lang="zh-CN" altLang="zh-CN" sz="2800" dirty="0"/>
              <a:t>根据语义翻</a:t>
            </a:r>
            <a:r>
              <a:rPr lang="zh-CN" altLang="en-US" sz="2800" dirty="0"/>
              <a:t>译</a:t>
            </a:r>
            <a:r>
              <a:rPr lang="zh-CN" altLang="zh-CN" sz="2800" dirty="0"/>
              <a:t>时</a:t>
            </a:r>
            <a:r>
              <a:rPr lang="zh-CN" altLang="en-US" sz="2800" dirty="0"/>
              <a:t>，</a:t>
            </a:r>
            <a:r>
              <a:rPr lang="zh-CN" altLang="zh-CN" sz="2800" dirty="0"/>
              <a:t>人们往往会采用跨语言重新命名法</a:t>
            </a:r>
            <a:r>
              <a:rPr lang="zh-CN" altLang="zh-CN" dirty="0"/>
              <a:t>。</a:t>
            </a:r>
            <a:endParaRPr lang="en-US" altLang="zh-CN" dirty="0"/>
          </a:p>
          <a:p>
            <a:pPr marL="0" indent="0">
              <a:buNone/>
            </a:pPr>
            <a:r>
              <a:rPr lang="zh-CN" altLang="en-US" dirty="0"/>
              <a:t>例：联想 → </a:t>
            </a:r>
            <a:r>
              <a:rPr lang="en-US" altLang="zh-CN" dirty="0"/>
              <a:t>Lenovo         </a:t>
            </a:r>
          </a:p>
          <a:p>
            <a:pPr marL="0" indent="0">
              <a:buNone/>
            </a:pPr>
            <a:r>
              <a:rPr lang="en-US" altLang="zh-CN" dirty="0"/>
              <a:t>           Crest</a:t>
            </a:r>
            <a:r>
              <a:rPr lang="zh-CN" altLang="en-US" dirty="0"/>
              <a:t>（山脊）→ 佳洁士</a:t>
            </a:r>
            <a:endParaRPr lang="en-US" altLang="zh-CN" dirty="0"/>
          </a:p>
          <a:p>
            <a:pPr marL="0" indent="0">
              <a:buNone/>
            </a:pPr>
            <a:r>
              <a:rPr lang="en-US" altLang="zh-CN" dirty="0"/>
              <a:t>           Rejoice</a:t>
            </a:r>
            <a:r>
              <a:rPr lang="zh-CN" altLang="en-US" dirty="0"/>
              <a:t>（欣喜）→ 飘柔      </a:t>
            </a:r>
            <a:endParaRPr lang="en-US" altLang="zh-CN" dirty="0"/>
          </a:p>
          <a:p>
            <a:pPr marL="0" indent="0">
              <a:buNone/>
            </a:pPr>
            <a:r>
              <a:rPr lang="en-US" altLang="zh-CN" dirty="0"/>
              <a:t>           Peugeot</a:t>
            </a:r>
            <a:r>
              <a:rPr lang="zh-CN" altLang="en-US" dirty="0"/>
              <a:t>（法语人名“珀若”）→标致</a:t>
            </a:r>
            <a:endParaRPr lang="en-US" altLang="zh-CN" dirty="0"/>
          </a:p>
          <a:p>
            <a:pPr marL="0" indent="0">
              <a:buNone/>
            </a:pPr>
            <a:r>
              <a:rPr lang="en-US" altLang="zh-CN" dirty="0"/>
              <a:t>           The Hongkong and Shanghai Banking Corporation </a:t>
            </a:r>
            <a:r>
              <a:rPr lang="en-US" altLang="zh-CN" dirty="0" smtClean="0"/>
              <a:t>(HSBC)</a:t>
            </a:r>
            <a:r>
              <a:rPr lang="zh-CN" altLang="en-US" dirty="0" smtClean="0"/>
              <a:t>→ </a:t>
            </a:r>
            <a:r>
              <a:rPr lang="zh-CN" altLang="en-US" dirty="0"/>
              <a:t>汇丰银行</a:t>
            </a:r>
          </a:p>
        </p:txBody>
      </p:sp>
    </p:spTree>
    <p:extLst>
      <p:ext uri="{BB962C8B-B14F-4D97-AF65-F5344CB8AC3E}">
        <p14:creationId xmlns:p14="http://schemas.microsoft.com/office/powerpoint/2010/main" xmlns="" val="2672711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39FE193-3474-4B9B-B4BA-31AB52E6CAD3}"/>
              </a:ext>
            </a:extLst>
          </p:cNvPr>
          <p:cNvSpPr>
            <a:spLocks noGrp="1"/>
          </p:cNvSpPr>
          <p:nvPr>
            <p:ph type="title"/>
          </p:nvPr>
        </p:nvSpPr>
        <p:spPr>
          <a:xfrm>
            <a:off x="1360485" y="-247650"/>
            <a:ext cx="10018713" cy="1752599"/>
          </a:xfrm>
        </p:spPr>
        <p:txBody>
          <a:bodyPr/>
          <a:lstStyle/>
          <a:p>
            <a:r>
              <a:rPr lang="zh-CN" altLang="en-US" dirty="0"/>
              <a:t>媒体、刊物名的翻译</a:t>
            </a:r>
          </a:p>
        </p:txBody>
      </p:sp>
      <p:sp>
        <p:nvSpPr>
          <p:cNvPr id="3" name="内容占位符 2">
            <a:extLst>
              <a:ext uri="{FF2B5EF4-FFF2-40B4-BE49-F238E27FC236}">
                <a16:creationId xmlns:a16="http://schemas.microsoft.com/office/drawing/2014/main" xmlns="" id="{7861739D-2D70-4A42-8B82-18DAEA51578C}"/>
              </a:ext>
            </a:extLst>
          </p:cNvPr>
          <p:cNvSpPr>
            <a:spLocks noGrp="1"/>
          </p:cNvSpPr>
          <p:nvPr>
            <p:ph idx="1"/>
          </p:nvPr>
        </p:nvSpPr>
        <p:spPr>
          <a:xfrm>
            <a:off x="1531935" y="1095375"/>
            <a:ext cx="10018713" cy="5876925"/>
          </a:xfrm>
        </p:spPr>
        <p:txBody>
          <a:bodyPr>
            <a:normAutofit/>
          </a:bodyPr>
          <a:lstStyle/>
          <a:p>
            <a:pPr marL="0" indent="0">
              <a:buNone/>
            </a:pPr>
            <a:r>
              <a:rPr lang="en-US" altLang="zh-CN" sz="2800" dirty="0"/>
              <a:t>1.</a:t>
            </a:r>
            <a:r>
              <a:rPr lang="zh-CN" altLang="zh-CN" sz="2800" dirty="0"/>
              <a:t>一般情况下，英语中的非英语媒体和刊物名称大都采用音译或直接借用原文</a:t>
            </a:r>
            <a:r>
              <a:rPr lang="zh-CN" altLang="en-US" sz="2800" dirty="0"/>
              <a:t>。</a:t>
            </a:r>
            <a:endParaRPr lang="en-US" altLang="zh-CN" sz="2800" dirty="0"/>
          </a:p>
          <a:p>
            <a:pPr marL="0" indent="0">
              <a:buNone/>
            </a:pPr>
            <a:r>
              <a:rPr lang="zh-CN" altLang="en-US" dirty="0"/>
              <a:t>例：</a:t>
            </a:r>
            <a:r>
              <a:rPr lang="zh-CN" altLang="zh-CN" dirty="0"/>
              <a:t>日本《朝日新闻》</a:t>
            </a:r>
            <a:r>
              <a:rPr lang="zh-CN" altLang="en-US" dirty="0"/>
              <a:t>→ </a:t>
            </a:r>
            <a:r>
              <a:rPr lang="en-US" altLang="zh-CN" dirty="0"/>
              <a:t>The Asahi Shimbun</a:t>
            </a:r>
          </a:p>
          <a:p>
            <a:pPr marL="0" indent="0">
              <a:buNone/>
            </a:pPr>
            <a:r>
              <a:rPr lang="en-US" altLang="zh-CN" dirty="0"/>
              <a:t>          </a:t>
            </a:r>
            <a:r>
              <a:rPr lang="zh-CN" altLang="zh-CN" dirty="0"/>
              <a:t>俄罗斯《真理报》</a:t>
            </a:r>
            <a:r>
              <a:rPr lang="zh-CN" altLang="en-US" dirty="0"/>
              <a:t>→ </a:t>
            </a:r>
            <a:r>
              <a:rPr lang="en-US" altLang="zh-CN" dirty="0"/>
              <a:t>Pravda</a:t>
            </a:r>
          </a:p>
          <a:p>
            <a:pPr marL="0" indent="0">
              <a:buNone/>
            </a:pPr>
            <a:r>
              <a:rPr lang="en-US" altLang="zh-CN" dirty="0"/>
              <a:t>          </a:t>
            </a:r>
            <a:r>
              <a:rPr lang="zh-CN" altLang="zh-CN" dirty="0" smtClean="0"/>
              <a:t>法国</a:t>
            </a:r>
            <a:r>
              <a:rPr lang="zh-CN" altLang="zh-CN" dirty="0"/>
              <a:t>《世界报》</a:t>
            </a:r>
            <a:r>
              <a:rPr lang="zh-CN" altLang="en-US" dirty="0"/>
              <a:t>→ </a:t>
            </a:r>
            <a:r>
              <a:rPr lang="en-US" altLang="zh-CN" dirty="0"/>
              <a:t>Le Monde</a:t>
            </a:r>
          </a:p>
          <a:p>
            <a:pPr marL="0" indent="0">
              <a:buNone/>
            </a:pPr>
            <a:r>
              <a:rPr lang="en-US" altLang="zh-CN" sz="2800" dirty="0" smtClean="0"/>
              <a:t>2</a:t>
            </a:r>
            <a:r>
              <a:rPr lang="en-US" altLang="zh-CN" sz="2800" dirty="0"/>
              <a:t>.</a:t>
            </a:r>
            <a:r>
              <a:rPr lang="zh-CN" altLang="zh-CN" sz="2800" dirty="0"/>
              <a:t>个别非英语的科技刊物也有较正式的英译名称。</a:t>
            </a:r>
            <a:endParaRPr lang="en-US" altLang="zh-CN" sz="2800" dirty="0"/>
          </a:p>
          <a:p>
            <a:pPr marL="0" indent="0">
              <a:buNone/>
            </a:pPr>
            <a:r>
              <a:rPr lang="zh-CN" altLang="en-US" dirty="0"/>
              <a:t>例：</a:t>
            </a:r>
            <a:r>
              <a:rPr lang="zh-CN" altLang="zh-CN" dirty="0"/>
              <a:t>俄罗斯《应用化学》杂志</a:t>
            </a:r>
            <a:r>
              <a:rPr lang="en-US" altLang="zh-CN" dirty="0"/>
              <a:t> </a:t>
            </a:r>
            <a:r>
              <a:rPr lang="zh-CN" altLang="en-US" dirty="0"/>
              <a:t>→ </a:t>
            </a:r>
            <a:r>
              <a:rPr lang="en-US" altLang="zh-CN" dirty="0"/>
              <a:t>Russian Journal of Applied Chemistry</a:t>
            </a:r>
            <a:r>
              <a:rPr lang="zh-CN" altLang="zh-CN" dirty="0"/>
              <a:t>（</a:t>
            </a:r>
            <a:r>
              <a:rPr lang="en-US" altLang="zh-CN" dirty="0" err="1"/>
              <a:t>Zhurnal</a:t>
            </a:r>
            <a:r>
              <a:rPr lang="en-US" altLang="zh-CN" dirty="0"/>
              <a:t> </a:t>
            </a:r>
            <a:r>
              <a:rPr lang="en-US" altLang="zh-CN" dirty="0" err="1"/>
              <a:t>Prikladnoi</a:t>
            </a:r>
            <a:r>
              <a:rPr lang="en-US" altLang="zh-CN" dirty="0"/>
              <a:t> </a:t>
            </a:r>
            <a:r>
              <a:rPr lang="en-US" altLang="zh-CN" dirty="0" err="1"/>
              <a:t>Khimii</a:t>
            </a:r>
            <a:r>
              <a:rPr lang="zh-CN" altLang="zh-CN" dirty="0"/>
              <a:t>）</a:t>
            </a:r>
            <a:endParaRPr lang="en-US" altLang="zh-CN" dirty="0"/>
          </a:p>
          <a:p>
            <a:pPr marL="0" indent="0">
              <a:buNone/>
            </a:pPr>
            <a:r>
              <a:rPr lang="en-US" altLang="zh-CN" dirty="0"/>
              <a:t>【</a:t>
            </a:r>
            <a:r>
              <a:rPr lang="zh-CN" altLang="zh-CN" dirty="0"/>
              <a:t>采用英语译名和俄语罗马化名称并用的方式</a:t>
            </a:r>
            <a:r>
              <a:rPr lang="en-US" altLang="zh-CN" dirty="0"/>
              <a:t>】</a:t>
            </a:r>
          </a:p>
          <a:p>
            <a:pPr marL="0" indent="0">
              <a:buNone/>
            </a:pPr>
            <a:endParaRPr lang="en-US" altLang="zh-CN" dirty="0"/>
          </a:p>
        </p:txBody>
      </p:sp>
    </p:spTree>
    <p:extLst>
      <p:ext uri="{BB962C8B-B14F-4D97-AF65-F5344CB8AC3E}">
        <p14:creationId xmlns:p14="http://schemas.microsoft.com/office/powerpoint/2010/main" xmlns="" val="2085111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957BF231-950F-44EB-8045-B756A1320A02}"/>
              </a:ext>
            </a:extLst>
          </p:cNvPr>
          <p:cNvSpPr>
            <a:spLocks noGrp="1"/>
          </p:cNvSpPr>
          <p:nvPr>
            <p:ph idx="1"/>
          </p:nvPr>
        </p:nvSpPr>
        <p:spPr>
          <a:xfrm>
            <a:off x="1436685" y="-571500"/>
            <a:ext cx="10018713" cy="5133975"/>
          </a:xfrm>
        </p:spPr>
        <p:txBody>
          <a:bodyPr/>
          <a:lstStyle/>
          <a:p>
            <a:pPr marL="0" indent="0">
              <a:buNone/>
            </a:pPr>
            <a:r>
              <a:rPr lang="zh-CN" altLang="en-US" sz="2800" dirty="0"/>
              <a:t>注意：</a:t>
            </a:r>
            <a:r>
              <a:rPr lang="zh-CN" altLang="zh-CN" sz="2800" dirty="0"/>
              <a:t>在汉译英中遇到第三语言媒体名称时，我国某些翻译工作者仍倾向于按照汉译名称的语义线索将第三语言媒体名称译成英语形式，这种做法应尽量避免，因为即使在英语中，非英语媒体的名称也未必采用英译名。</a:t>
            </a:r>
            <a:r>
              <a:rPr lang="zh-CN" altLang="en-US" sz="2800" dirty="0"/>
              <a:t>例如：</a:t>
            </a:r>
          </a:p>
          <a:p>
            <a:endParaRPr lang="zh-CN" altLang="en-US" dirty="0"/>
          </a:p>
        </p:txBody>
      </p:sp>
      <p:sp>
        <p:nvSpPr>
          <p:cNvPr id="4" name="文本框 3">
            <a:extLst>
              <a:ext uri="{FF2B5EF4-FFF2-40B4-BE49-F238E27FC236}">
                <a16:creationId xmlns:a16="http://schemas.microsoft.com/office/drawing/2014/main" xmlns="" id="{016241C5-C419-4B48-86B5-F70C266EB4F2}"/>
              </a:ext>
            </a:extLst>
          </p:cNvPr>
          <p:cNvSpPr txBox="1"/>
          <p:nvPr/>
        </p:nvSpPr>
        <p:spPr>
          <a:xfrm>
            <a:off x="1695450" y="2964329"/>
            <a:ext cx="3248025" cy="1938992"/>
          </a:xfrm>
          <a:prstGeom prst="rect">
            <a:avLst/>
          </a:prstGeom>
          <a:noFill/>
        </p:spPr>
        <p:txBody>
          <a:bodyPr wrap="square" rtlCol="0">
            <a:spAutoFit/>
          </a:bodyPr>
          <a:lstStyle/>
          <a:p>
            <a:r>
              <a:rPr lang="zh-CN" altLang="en-US" sz="2400" dirty="0"/>
              <a:t>法国的 </a:t>
            </a:r>
            <a:r>
              <a:rPr lang="en-US" altLang="zh-CN" sz="2400" dirty="0"/>
              <a:t>Le Monde</a:t>
            </a:r>
          </a:p>
          <a:p>
            <a:endParaRPr lang="en-US" altLang="zh-CN" sz="2400" dirty="0"/>
          </a:p>
          <a:p>
            <a:r>
              <a:rPr lang="zh-CN" altLang="zh-CN" sz="2400" dirty="0"/>
              <a:t>德国的</a:t>
            </a:r>
            <a:r>
              <a:rPr lang="en-US" altLang="zh-CN" sz="2400" dirty="0"/>
              <a:t>Die Welt</a:t>
            </a:r>
          </a:p>
          <a:p>
            <a:endParaRPr lang="en-US" altLang="zh-CN" sz="2400" dirty="0"/>
          </a:p>
          <a:p>
            <a:r>
              <a:rPr lang="zh-CN" altLang="en-US" sz="2400" dirty="0"/>
              <a:t>西班牙的</a:t>
            </a:r>
            <a:r>
              <a:rPr lang="en-US" altLang="zh-CN" sz="2400" dirty="0"/>
              <a:t>EI Mundo</a:t>
            </a:r>
            <a:endParaRPr lang="zh-CN" altLang="en-US" sz="2400" dirty="0"/>
          </a:p>
        </p:txBody>
      </p:sp>
      <p:cxnSp>
        <p:nvCxnSpPr>
          <p:cNvPr id="8" name="直接箭头连接符 7">
            <a:extLst>
              <a:ext uri="{FF2B5EF4-FFF2-40B4-BE49-F238E27FC236}">
                <a16:creationId xmlns:a16="http://schemas.microsoft.com/office/drawing/2014/main" xmlns="" id="{1B012159-E447-438D-AAD2-8DC92B1D51EA}"/>
              </a:ext>
            </a:extLst>
          </p:cNvPr>
          <p:cNvCxnSpPr/>
          <p:nvPr/>
        </p:nvCxnSpPr>
        <p:spPr>
          <a:xfrm>
            <a:off x="4324350" y="3152775"/>
            <a:ext cx="2581275" cy="6191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xmlns="" id="{9380F4EF-38C0-4EE0-9A29-2E39D7C135F1}"/>
              </a:ext>
            </a:extLst>
          </p:cNvPr>
          <p:cNvCxnSpPr/>
          <p:nvPr/>
        </p:nvCxnSpPr>
        <p:spPr>
          <a:xfrm>
            <a:off x="4286250" y="3933825"/>
            <a:ext cx="28098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xmlns="" id="{3788A1CF-3E1D-49D6-884F-6292C052A527}"/>
              </a:ext>
            </a:extLst>
          </p:cNvPr>
          <p:cNvCxnSpPr/>
          <p:nvPr/>
        </p:nvCxnSpPr>
        <p:spPr>
          <a:xfrm flipV="1">
            <a:off x="4324350" y="4086225"/>
            <a:ext cx="2581275" cy="581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xmlns="" id="{0009A944-6AC1-48A3-8487-21E8902A6714}"/>
              </a:ext>
            </a:extLst>
          </p:cNvPr>
          <p:cNvSpPr/>
          <p:nvPr/>
        </p:nvSpPr>
        <p:spPr>
          <a:xfrm>
            <a:off x="5614987" y="3518326"/>
            <a:ext cx="6096000" cy="830997"/>
          </a:xfrm>
          <a:prstGeom prst="rect">
            <a:avLst/>
          </a:prstGeom>
        </p:spPr>
        <p:txBody>
          <a:bodyPr>
            <a:spAutoFit/>
          </a:bodyPr>
          <a:lstStyle/>
          <a:p>
            <a:pPr algn="ctr"/>
            <a:r>
              <a:rPr lang="zh-CN" altLang="en-US" sz="2400" dirty="0"/>
              <a:t>三家不同媒体</a:t>
            </a:r>
            <a:endParaRPr lang="en-US" altLang="zh-CN" sz="2400" dirty="0"/>
          </a:p>
          <a:p>
            <a:pPr algn="ctr"/>
            <a:r>
              <a:rPr lang="zh-CN" altLang="en-US" sz="2400" dirty="0"/>
              <a:t>中译名均为</a:t>
            </a:r>
            <a:r>
              <a:rPr lang="en-US" altLang="zh-CN" sz="2400" dirty="0"/>
              <a:t>《</a:t>
            </a:r>
            <a:r>
              <a:rPr lang="zh-CN" altLang="en-US" sz="2400" dirty="0"/>
              <a:t>世界报</a:t>
            </a:r>
            <a:r>
              <a:rPr lang="en-US" altLang="zh-CN" sz="2400" dirty="0"/>
              <a:t>》</a:t>
            </a:r>
            <a:endParaRPr lang="zh-CN" altLang="en-US" sz="2400" dirty="0"/>
          </a:p>
        </p:txBody>
      </p:sp>
      <p:sp>
        <p:nvSpPr>
          <p:cNvPr id="19" name="文本框 18">
            <a:extLst>
              <a:ext uri="{FF2B5EF4-FFF2-40B4-BE49-F238E27FC236}">
                <a16:creationId xmlns:a16="http://schemas.microsoft.com/office/drawing/2014/main" xmlns="" id="{34C03E7E-00E6-4F7A-AD51-C790B1FCEA1B}"/>
              </a:ext>
            </a:extLst>
          </p:cNvPr>
          <p:cNvSpPr txBox="1"/>
          <p:nvPr/>
        </p:nvSpPr>
        <p:spPr>
          <a:xfrm>
            <a:off x="1436685" y="5238750"/>
            <a:ext cx="10018713" cy="954107"/>
          </a:xfrm>
          <a:prstGeom prst="rect">
            <a:avLst/>
          </a:prstGeom>
          <a:noFill/>
        </p:spPr>
        <p:txBody>
          <a:bodyPr wrap="square" rtlCol="0">
            <a:spAutoFit/>
          </a:bodyPr>
          <a:lstStyle/>
          <a:p>
            <a:r>
              <a:rPr lang="zh-CN" altLang="zh-CN" sz="2800" dirty="0"/>
              <a:t>在英语中提及这三家媒体时其名称形式仍必须是各自语言中的原名称</a:t>
            </a:r>
            <a:r>
              <a:rPr lang="zh-CN" altLang="en-US" sz="2800" dirty="0"/>
              <a:t>。</a:t>
            </a:r>
          </a:p>
        </p:txBody>
      </p:sp>
    </p:spTree>
    <p:extLst>
      <p:ext uri="{BB962C8B-B14F-4D97-AF65-F5344CB8AC3E}">
        <p14:creationId xmlns:p14="http://schemas.microsoft.com/office/powerpoint/2010/main" xmlns="" val="2955157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4617BEA-A2F1-4D63-97E2-8EF307705D2D}"/>
              </a:ext>
            </a:extLst>
          </p:cNvPr>
          <p:cNvSpPr>
            <a:spLocks noGrp="1"/>
          </p:cNvSpPr>
          <p:nvPr>
            <p:ph type="title"/>
          </p:nvPr>
        </p:nvSpPr>
        <p:spPr/>
        <p:txBody>
          <a:bodyPr/>
          <a:lstStyle/>
          <a:p>
            <a:r>
              <a:rPr lang="zh-CN" altLang="en-US" dirty="0"/>
              <a:t>参考书目</a:t>
            </a:r>
          </a:p>
        </p:txBody>
      </p:sp>
      <p:sp>
        <p:nvSpPr>
          <p:cNvPr id="3" name="内容占位符 2">
            <a:extLst>
              <a:ext uri="{FF2B5EF4-FFF2-40B4-BE49-F238E27FC236}">
                <a16:creationId xmlns:a16="http://schemas.microsoft.com/office/drawing/2014/main" xmlns="" id="{51B8D203-C06C-4B04-A0A0-CA7D69F3F942}"/>
              </a:ext>
            </a:extLst>
          </p:cNvPr>
          <p:cNvSpPr>
            <a:spLocks noGrp="1"/>
          </p:cNvSpPr>
          <p:nvPr>
            <p:ph idx="1"/>
          </p:nvPr>
        </p:nvSpPr>
        <p:spPr>
          <a:xfrm>
            <a:off x="1484310" y="2076450"/>
            <a:ext cx="10018714" cy="4095749"/>
          </a:xfrm>
        </p:spPr>
        <p:txBody>
          <a:bodyPr>
            <a:normAutofit/>
          </a:bodyPr>
          <a:lstStyle/>
          <a:p>
            <a:pPr>
              <a:lnSpc>
                <a:spcPct val="150000"/>
              </a:lnSpc>
            </a:pPr>
            <a:r>
              <a:rPr lang="en-US" altLang="zh-CN" sz="2800" dirty="0"/>
              <a:t>《</a:t>
            </a:r>
            <a:r>
              <a:rPr lang="zh-CN" altLang="en-US" sz="2800" dirty="0"/>
              <a:t>英汉与汉英翻译教程</a:t>
            </a:r>
            <a:r>
              <a:rPr lang="en-US" altLang="zh-CN" sz="2800" dirty="0"/>
              <a:t>》</a:t>
            </a:r>
            <a:r>
              <a:rPr lang="zh-CN" altLang="en-US" sz="2800" dirty="0"/>
              <a:t>，柯平 编著，北京大学出版社</a:t>
            </a:r>
            <a:endParaRPr lang="en-US" altLang="zh-CN" sz="2800" dirty="0"/>
          </a:p>
          <a:p>
            <a:pPr>
              <a:lnSpc>
                <a:spcPct val="150000"/>
              </a:lnSpc>
            </a:pPr>
            <a:r>
              <a:rPr lang="en-US" altLang="zh-CN" sz="2800" dirty="0"/>
              <a:t>《</a:t>
            </a:r>
            <a:r>
              <a:rPr lang="zh-CN" altLang="en-US" sz="2800" dirty="0"/>
              <a:t>实用汉英语篇笔译教程</a:t>
            </a:r>
            <a:r>
              <a:rPr lang="en-US" altLang="zh-CN" sz="2800" dirty="0"/>
              <a:t>》</a:t>
            </a:r>
            <a:r>
              <a:rPr lang="zh-CN" altLang="en-US" sz="2800" dirty="0"/>
              <a:t>，谭万文 编著，北京大学出版社</a:t>
            </a:r>
            <a:endParaRPr lang="en-US" altLang="zh-CN" sz="2800" dirty="0"/>
          </a:p>
          <a:p>
            <a:pPr>
              <a:lnSpc>
                <a:spcPct val="150000"/>
              </a:lnSpc>
            </a:pPr>
            <a:r>
              <a:rPr lang="en-US" altLang="zh-CN" sz="2800" dirty="0"/>
              <a:t>《</a:t>
            </a:r>
            <a:r>
              <a:rPr lang="zh-CN" altLang="en-US" sz="2800" dirty="0"/>
              <a:t>科技翻译</a:t>
            </a:r>
            <a:r>
              <a:rPr lang="en-US" altLang="zh-CN" sz="2800" dirty="0"/>
              <a:t>》</a:t>
            </a:r>
            <a:r>
              <a:rPr lang="zh-CN" altLang="en-US" sz="2800" dirty="0"/>
              <a:t>，康志洪 编著，外语教学与研究出版社</a:t>
            </a:r>
            <a:endParaRPr lang="en-US" altLang="zh-CN" sz="2800" dirty="0"/>
          </a:p>
          <a:p>
            <a:pPr>
              <a:lnSpc>
                <a:spcPct val="150000"/>
              </a:lnSpc>
            </a:pPr>
            <a:r>
              <a:rPr lang="en-US" altLang="zh-CN" sz="2800" dirty="0"/>
              <a:t>《</a:t>
            </a:r>
            <a:r>
              <a:rPr lang="zh-CN" altLang="en-US" sz="2800" dirty="0"/>
              <a:t>高级汉英语篇翻译</a:t>
            </a:r>
            <a:r>
              <a:rPr lang="en-US" altLang="zh-CN" sz="2800" dirty="0"/>
              <a:t>》</a:t>
            </a:r>
            <a:r>
              <a:rPr lang="zh-CN" altLang="en-US" sz="2800" dirty="0"/>
              <a:t>（修订版），居祖纯 编著，清华大学出版社</a:t>
            </a:r>
          </a:p>
        </p:txBody>
      </p:sp>
    </p:spTree>
    <p:extLst>
      <p:ext uri="{BB962C8B-B14F-4D97-AF65-F5344CB8AC3E}">
        <p14:creationId xmlns:p14="http://schemas.microsoft.com/office/powerpoint/2010/main" xmlns="" val="505981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4960828-026A-4439-872C-185B54D7945F}"/>
              </a:ext>
            </a:extLst>
          </p:cNvPr>
          <p:cNvSpPr>
            <a:spLocks noGrp="1"/>
          </p:cNvSpPr>
          <p:nvPr>
            <p:ph type="title"/>
          </p:nvPr>
        </p:nvSpPr>
        <p:spPr>
          <a:xfrm>
            <a:off x="1186353" y="92466"/>
            <a:ext cx="10018713" cy="1752599"/>
          </a:xfrm>
        </p:spPr>
        <p:txBody>
          <a:bodyPr>
            <a:normAutofit/>
          </a:bodyPr>
          <a:lstStyle/>
          <a:p>
            <a:r>
              <a:rPr lang="fr-FR" sz="4800" dirty="0"/>
              <a:t>2.</a:t>
            </a:r>
            <a:r>
              <a:rPr lang="zh-CN" altLang="fr-FR" sz="4800" dirty="0" smtClean="0"/>
              <a:t>归化</a:t>
            </a:r>
            <a:r>
              <a:rPr lang="zh-CN" altLang="en-US" sz="4800" dirty="0" smtClean="0"/>
              <a:t>策略</a:t>
            </a:r>
            <a:endParaRPr lang="fr-FR" sz="4800" dirty="0"/>
          </a:p>
        </p:txBody>
      </p:sp>
      <p:sp>
        <p:nvSpPr>
          <p:cNvPr id="3" name="内容占位符 2">
            <a:extLst>
              <a:ext uri="{FF2B5EF4-FFF2-40B4-BE49-F238E27FC236}">
                <a16:creationId xmlns:a16="http://schemas.microsoft.com/office/drawing/2014/main" xmlns="" id="{A3A2EB04-6B5C-4F30-9186-37969F3E1298}"/>
              </a:ext>
            </a:extLst>
          </p:cNvPr>
          <p:cNvSpPr>
            <a:spLocks noGrp="1"/>
          </p:cNvSpPr>
          <p:nvPr>
            <p:ph idx="1"/>
          </p:nvPr>
        </p:nvSpPr>
        <p:spPr>
          <a:xfrm>
            <a:off x="2199928" y="3004931"/>
            <a:ext cx="7421151" cy="1752599"/>
          </a:xfrm>
        </p:spPr>
        <p:txBody>
          <a:bodyPr/>
          <a:lstStyle/>
          <a:p>
            <a:r>
              <a:rPr lang="fr-FR" dirty="0"/>
              <a:t>Diesel engine----</a:t>
            </a:r>
            <a:r>
              <a:rPr lang="zh-CN" altLang="fr-FR" dirty="0"/>
              <a:t>狄赛尔发动机</a:t>
            </a:r>
            <a:r>
              <a:rPr lang="fr-FR" altLang="zh-CN" dirty="0"/>
              <a:t>----</a:t>
            </a:r>
            <a:r>
              <a:rPr lang="zh-CN" altLang="fr-FR" dirty="0"/>
              <a:t>柴油机</a:t>
            </a:r>
            <a:endParaRPr lang="fr-FR" altLang="zh-CN" dirty="0"/>
          </a:p>
          <a:p>
            <a:r>
              <a:rPr lang="fr-FR" altLang="zh-CN" dirty="0"/>
              <a:t>Mongolism</a:t>
            </a:r>
            <a:r>
              <a:rPr lang="zh-CN" altLang="fr-FR" dirty="0"/>
              <a:t>（</a:t>
            </a:r>
            <a:r>
              <a:rPr lang="fr-FR" altLang="zh-CN" dirty="0"/>
              <a:t>Mongol—</a:t>
            </a:r>
            <a:r>
              <a:rPr lang="zh-CN" altLang="fr-FR" dirty="0"/>
              <a:t>蒙古人）</a:t>
            </a:r>
            <a:r>
              <a:rPr lang="fr-FR" altLang="zh-CN" dirty="0"/>
              <a:t>----</a:t>
            </a:r>
            <a:r>
              <a:rPr lang="zh-CN" altLang="fr-FR" dirty="0"/>
              <a:t>先天愚型病</a:t>
            </a:r>
            <a:endParaRPr lang="fr-FR" dirty="0"/>
          </a:p>
        </p:txBody>
      </p:sp>
      <p:sp>
        <p:nvSpPr>
          <p:cNvPr id="4" name="文本框 3">
            <a:extLst>
              <a:ext uri="{FF2B5EF4-FFF2-40B4-BE49-F238E27FC236}">
                <a16:creationId xmlns:a16="http://schemas.microsoft.com/office/drawing/2014/main" xmlns="" id="{40E95A60-8B25-4021-B810-237D13F3DF6E}"/>
              </a:ext>
            </a:extLst>
          </p:cNvPr>
          <p:cNvSpPr txBox="1"/>
          <p:nvPr/>
        </p:nvSpPr>
        <p:spPr>
          <a:xfrm>
            <a:off x="2224667" y="1476587"/>
            <a:ext cx="8760432" cy="954107"/>
          </a:xfrm>
          <a:prstGeom prst="rect">
            <a:avLst/>
          </a:prstGeom>
          <a:noFill/>
        </p:spPr>
        <p:txBody>
          <a:bodyPr wrap="square" rtlCol="0">
            <a:spAutoFit/>
          </a:bodyPr>
          <a:lstStyle/>
          <a:p>
            <a:r>
              <a:rPr lang="zh-CN" altLang="fr-FR" sz="2800" dirty="0"/>
              <a:t>归化：归化处理其实就是尽量减少译文中的</a:t>
            </a:r>
            <a:r>
              <a:rPr lang="zh-CN" altLang="fr-FR" sz="2800" dirty="0" smtClean="0"/>
              <a:t>异国</a:t>
            </a:r>
            <a:r>
              <a:rPr lang="zh-CN" altLang="en-US" sz="2800" dirty="0" smtClean="0"/>
              <a:t>情调</a:t>
            </a:r>
            <a:r>
              <a:rPr lang="zh-CN" altLang="fr-FR" sz="2800" dirty="0" smtClean="0"/>
              <a:t>，</a:t>
            </a:r>
            <a:r>
              <a:rPr lang="zh-CN" altLang="fr-FR" sz="2800" dirty="0"/>
              <a:t>为目的语读者提供一种自然的的</a:t>
            </a:r>
            <a:r>
              <a:rPr lang="zh-CN" altLang="fr-FR" sz="2800" dirty="0" smtClean="0"/>
              <a:t>译文</a:t>
            </a:r>
            <a:r>
              <a:rPr lang="zh-CN" altLang="en-US" sz="2800" dirty="0" smtClean="0"/>
              <a:t>。</a:t>
            </a:r>
            <a:endParaRPr lang="fr-FR" sz="2800" dirty="0"/>
          </a:p>
        </p:txBody>
      </p:sp>
    </p:spTree>
    <p:extLst>
      <p:ext uri="{BB962C8B-B14F-4D97-AF65-F5344CB8AC3E}">
        <p14:creationId xmlns:p14="http://schemas.microsoft.com/office/powerpoint/2010/main" xmlns="" val="358356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375DC58-F78C-4880-9A4E-6DE7C9E47606}"/>
              </a:ext>
            </a:extLst>
          </p:cNvPr>
          <p:cNvSpPr>
            <a:spLocks noGrp="1"/>
          </p:cNvSpPr>
          <p:nvPr>
            <p:ph type="title"/>
          </p:nvPr>
        </p:nvSpPr>
        <p:spPr>
          <a:xfrm>
            <a:off x="1484311" y="89450"/>
            <a:ext cx="10018713" cy="1752599"/>
          </a:xfrm>
        </p:spPr>
        <p:txBody>
          <a:bodyPr>
            <a:normAutofit/>
          </a:bodyPr>
          <a:lstStyle/>
          <a:p>
            <a:r>
              <a:rPr lang="fr-FR" sz="4800" dirty="0"/>
              <a:t>3.</a:t>
            </a:r>
            <a:r>
              <a:rPr lang="zh-CN" altLang="fr-FR" sz="4800" dirty="0"/>
              <a:t>音译与归化并存</a:t>
            </a:r>
            <a:endParaRPr lang="fr-FR" sz="4800" dirty="0"/>
          </a:p>
        </p:txBody>
      </p:sp>
      <p:sp>
        <p:nvSpPr>
          <p:cNvPr id="3" name="内容占位符 2">
            <a:extLst>
              <a:ext uri="{FF2B5EF4-FFF2-40B4-BE49-F238E27FC236}">
                <a16:creationId xmlns:a16="http://schemas.microsoft.com/office/drawing/2014/main" xmlns="" id="{551BC71D-3A2B-4183-8F39-035C3261E8C5}"/>
              </a:ext>
            </a:extLst>
          </p:cNvPr>
          <p:cNvSpPr>
            <a:spLocks noGrp="1"/>
          </p:cNvSpPr>
          <p:nvPr>
            <p:ph idx="1"/>
          </p:nvPr>
        </p:nvSpPr>
        <p:spPr>
          <a:xfrm>
            <a:off x="3200533" y="2319102"/>
            <a:ext cx="6586263" cy="2779616"/>
          </a:xfrm>
        </p:spPr>
        <p:txBody>
          <a:bodyPr/>
          <a:lstStyle/>
          <a:p>
            <a:r>
              <a:rPr lang="fr-FR" dirty="0"/>
              <a:t>Amperemeter----</a:t>
            </a:r>
            <a:r>
              <a:rPr lang="zh-CN" altLang="fr-FR" dirty="0"/>
              <a:t>安培计</a:t>
            </a:r>
            <a:r>
              <a:rPr lang="fr-FR" altLang="zh-CN" dirty="0"/>
              <a:t>/</a:t>
            </a:r>
            <a:r>
              <a:rPr lang="zh-CN" altLang="fr-FR" dirty="0"/>
              <a:t>电流表</a:t>
            </a:r>
            <a:endParaRPr lang="fr-FR" dirty="0"/>
          </a:p>
          <a:p>
            <a:r>
              <a:rPr lang="fr-FR" dirty="0"/>
              <a:t>Voltmeter----</a:t>
            </a:r>
            <a:r>
              <a:rPr lang="zh-CN" altLang="fr-FR" dirty="0"/>
              <a:t>伏特计</a:t>
            </a:r>
            <a:r>
              <a:rPr lang="fr-FR" altLang="zh-CN" dirty="0"/>
              <a:t>/</a:t>
            </a:r>
            <a:r>
              <a:rPr lang="zh-CN" altLang="fr-FR" dirty="0"/>
              <a:t>电压表</a:t>
            </a:r>
            <a:endParaRPr lang="fr-FR" dirty="0"/>
          </a:p>
          <a:p>
            <a:r>
              <a:rPr lang="fr-FR" dirty="0"/>
              <a:t>Martin furnace----</a:t>
            </a:r>
            <a:r>
              <a:rPr lang="zh-CN" altLang="fr-FR" dirty="0"/>
              <a:t>马丁炉</a:t>
            </a:r>
            <a:r>
              <a:rPr lang="fr-FR" altLang="zh-CN" dirty="0"/>
              <a:t>/</a:t>
            </a:r>
            <a:r>
              <a:rPr lang="zh-CN" altLang="fr-FR" dirty="0"/>
              <a:t>平炉</a:t>
            </a:r>
            <a:endParaRPr lang="fr-FR" dirty="0"/>
          </a:p>
        </p:txBody>
      </p:sp>
      <p:sp>
        <p:nvSpPr>
          <p:cNvPr id="4" name="文本框 3">
            <a:extLst>
              <a:ext uri="{FF2B5EF4-FFF2-40B4-BE49-F238E27FC236}">
                <a16:creationId xmlns:a16="http://schemas.microsoft.com/office/drawing/2014/main" xmlns="" id="{06E38497-A77B-45A5-9A6A-D7678A21FF43}"/>
              </a:ext>
            </a:extLst>
          </p:cNvPr>
          <p:cNvSpPr txBox="1"/>
          <p:nvPr/>
        </p:nvSpPr>
        <p:spPr>
          <a:xfrm>
            <a:off x="2047595" y="1364995"/>
            <a:ext cx="8892141" cy="954107"/>
          </a:xfrm>
          <a:prstGeom prst="rect">
            <a:avLst/>
          </a:prstGeom>
          <a:noFill/>
        </p:spPr>
        <p:txBody>
          <a:bodyPr wrap="square" rtlCol="0">
            <a:spAutoFit/>
          </a:bodyPr>
          <a:lstStyle/>
          <a:p>
            <a:r>
              <a:rPr lang="zh-CN" altLang="fr-FR" sz="2800" dirty="0"/>
              <a:t>某些含人名或地名的术语既有音译形式，也有归化译名，但后者往往更为</a:t>
            </a:r>
            <a:r>
              <a:rPr lang="zh-CN" altLang="fr-FR" sz="2800" dirty="0" smtClean="0"/>
              <a:t>常用</a:t>
            </a:r>
            <a:r>
              <a:rPr lang="zh-CN" altLang="en-US" sz="2800" dirty="0" smtClean="0"/>
              <a:t>。</a:t>
            </a:r>
            <a:endParaRPr lang="fr-FR" sz="2800" dirty="0"/>
          </a:p>
        </p:txBody>
      </p:sp>
    </p:spTree>
    <p:extLst>
      <p:ext uri="{BB962C8B-B14F-4D97-AF65-F5344CB8AC3E}">
        <p14:creationId xmlns:p14="http://schemas.microsoft.com/office/powerpoint/2010/main" xmlns="" val="1369507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54413E1-268D-499F-A345-8C42DCC7AE89}"/>
              </a:ext>
            </a:extLst>
          </p:cNvPr>
          <p:cNvSpPr>
            <a:spLocks noGrp="1"/>
          </p:cNvSpPr>
          <p:nvPr>
            <p:ph type="title"/>
          </p:nvPr>
        </p:nvSpPr>
        <p:spPr/>
        <p:txBody>
          <a:bodyPr/>
          <a:lstStyle/>
          <a:p>
            <a:r>
              <a:rPr lang="zh-CN" altLang="fr-FR" dirty="0"/>
              <a:t>专名</a:t>
            </a:r>
            <a:r>
              <a:rPr lang="zh-CN" altLang="fr-FR" dirty="0" smtClean="0"/>
              <a:t>翻译</a:t>
            </a:r>
            <a:r>
              <a:rPr lang="zh-CN" altLang="en-US" dirty="0" smtClean="0"/>
              <a:t>的</a:t>
            </a:r>
            <a:r>
              <a:rPr lang="zh-CN" altLang="fr-FR" dirty="0" smtClean="0"/>
              <a:t>基本原则</a:t>
            </a:r>
            <a:endParaRPr lang="fr-FR" dirty="0"/>
          </a:p>
        </p:txBody>
      </p:sp>
      <p:sp>
        <p:nvSpPr>
          <p:cNvPr id="3" name="内容占位符 2">
            <a:extLst>
              <a:ext uri="{FF2B5EF4-FFF2-40B4-BE49-F238E27FC236}">
                <a16:creationId xmlns:a16="http://schemas.microsoft.com/office/drawing/2014/main" xmlns="" id="{6D5AD1E4-61D8-4E47-BA53-01D0905248E0}"/>
              </a:ext>
            </a:extLst>
          </p:cNvPr>
          <p:cNvSpPr>
            <a:spLocks noGrp="1"/>
          </p:cNvSpPr>
          <p:nvPr>
            <p:ph idx="1"/>
          </p:nvPr>
        </p:nvSpPr>
        <p:spPr>
          <a:xfrm>
            <a:off x="4273963" y="1842050"/>
            <a:ext cx="4081603" cy="3107635"/>
          </a:xfrm>
        </p:spPr>
        <p:txBody>
          <a:bodyPr>
            <a:normAutofit/>
          </a:bodyPr>
          <a:lstStyle/>
          <a:p>
            <a:r>
              <a:rPr lang="zh-CN" altLang="fr-FR" sz="3200" dirty="0"/>
              <a:t>（</a:t>
            </a:r>
            <a:r>
              <a:rPr lang="fr-FR" altLang="zh-CN" sz="3200" dirty="0"/>
              <a:t>1</a:t>
            </a:r>
            <a:r>
              <a:rPr lang="zh-CN" altLang="fr-FR" sz="3200" dirty="0"/>
              <a:t>）名从主人</a:t>
            </a:r>
            <a:endParaRPr lang="fr-FR" altLang="zh-CN" sz="3200" dirty="0"/>
          </a:p>
          <a:p>
            <a:r>
              <a:rPr lang="zh-CN" altLang="fr-FR" sz="3200" dirty="0"/>
              <a:t>（</a:t>
            </a:r>
            <a:r>
              <a:rPr lang="fr-FR" altLang="zh-CN" sz="3200" dirty="0"/>
              <a:t>2</a:t>
            </a:r>
            <a:r>
              <a:rPr lang="zh-CN" altLang="fr-FR" sz="3200" dirty="0"/>
              <a:t>）约定俗成</a:t>
            </a:r>
            <a:endParaRPr lang="fr-FR" altLang="zh-CN" sz="3200" dirty="0"/>
          </a:p>
          <a:p>
            <a:r>
              <a:rPr lang="zh-CN" altLang="fr-FR" sz="3200" dirty="0"/>
              <a:t>（</a:t>
            </a:r>
            <a:r>
              <a:rPr lang="fr-FR" altLang="zh-CN" sz="3200" dirty="0"/>
              <a:t>3</a:t>
            </a:r>
            <a:r>
              <a:rPr lang="zh-CN" altLang="fr-FR" sz="3200" dirty="0"/>
              <a:t>）按实定名</a:t>
            </a:r>
            <a:endParaRPr lang="fr-FR" sz="3200" dirty="0"/>
          </a:p>
        </p:txBody>
      </p:sp>
    </p:spTree>
    <p:extLst>
      <p:ext uri="{BB962C8B-B14F-4D97-AF65-F5344CB8AC3E}">
        <p14:creationId xmlns:p14="http://schemas.microsoft.com/office/powerpoint/2010/main" xmlns="" val="3755422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953A932-08C3-45FA-9534-644EFB217205}"/>
              </a:ext>
            </a:extLst>
          </p:cNvPr>
          <p:cNvSpPr>
            <a:spLocks noGrp="1"/>
          </p:cNvSpPr>
          <p:nvPr>
            <p:ph type="title"/>
          </p:nvPr>
        </p:nvSpPr>
        <p:spPr>
          <a:xfrm>
            <a:off x="1484311" y="9938"/>
            <a:ext cx="10018713" cy="1752599"/>
          </a:xfrm>
        </p:spPr>
        <p:txBody>
          <a:bodyPr/>
          <a:lstStyle/>
          <a:p>
            <a:r>
              <a:rPr lang="fr-FR" dirty="0"/>
              <a:t>1.</a:t>
            </a:r>
            <a:r>
              <a:rPr lang="zh-CN" altLang="fr-FR" dirty="0"/>
              <a:t>名从主人</a:t>
            </a:r>
            <a:endParaRPr lang="fr-FR" dirty="0"/>
          </a:p>
        </p:txBody>
      </p:sp>
      <p:sp>
        <p:nvSpPr>
          <p:cNvPr id="3" name="内容占位符 2">
            <a:extLst>
              <a:ext uri="{FF2B5EF4-FFF2-40B4-BE49-F238E27FC236}">
                <a16:creationId xmlns:a16="http://schemas.microsoft.com/office/drawing/2014/main" xmlns="" id="{833FF3DB-855F-4380-AC31-82F32FFE8E13}"/>
              </a:ext>
            </a:extLst>
          </p:cNvPr>
          <p:cNvSpPr>
            <a:spLocks noGrp="1"/>
          </p:cNvSpPr>
          <p:nvPr>
            <p:ph idx="1"/>
          </p:nvPr>
        </p:nvSpPr>
        <p:spPr>
          <a:xfrm>
            <a:off x="1484309" y="2284180"/>
            <a:ext cx="5214202" cy="1144820"/>
          </a:xfrm>
        </p:spPr>
        <p:txBody>
          <a:bodyPr/>
          <a:lstStyle/>
          <a:p>
            <a:r>
              <a:rPr lang="fr-FR" dirty="0"/>
              <a:t>Publius Terentius Afer----Terence</a:t>
            </a:r>
          </a:p>
        </p:txBody>
      </p:sp>
      <p:sp>
        <p:nvSpPr>
          <p:cNvPr id="4" name="文本框 3">
            <a:extLst>
              <a:ext uri="{FF2B5EF4-FFF2-40B4-BE49-F238E27FC236}">
                <a16:creationId xmlns:a16="http://schemas.microsoft.com/office/drawing/2014/main" xmlns="" id="{D00734A9-9700-4B64-B98B-20A2622B7494}"/>
              </a:ext>
            </a:extLst>
          </p:cNvPr>
          <p:cNvSpPr txBox="1"/>
          <p:nvPr/>
        </p:nvSpPr>
        <p:spPr>
          <a:xfrm>
            <a:off x="1484310" y="1433825"/>
            <a:ext cx="9574832" cy="954107"/>
          </a:xfrm>
          <a:prstGeom prst="rect">
            <a:avLst/>
          </a:prstGeom>
          <a:noFill/>
        </p:spPr>
        <p:txBody>
          <a:bodyPr wrap="square" rtlCol="0">
            <a:spAutoFit/>
          </a:bodyPr>
          <a:lstStyle/>
          <a:p>
            <a:r>
              <a:rPr lang="zh-CN" altLang="fr-FR" sz="2800" dirty="0"/>
              <a:t>专名的音译和转写应尽量依照专名指称对象所属国家或民族的读音和写法</a:t>
            </a:r>
            <a:endParaRPr lang="fr-FR" sz="2800" dirty="0"/>
          </a:p>
        </p:txBody>
      </p:sp>
      <p:sp>
        <p:nvSpPr>
          <p:cNvPr id="5" name="对话气泡: 椭圆形 4">
            <a:extLst>
              <a:ext uri="{FF2B5EF4-FFF2-40B4-BE49-F238E27FC236}">
                <a16:creationId xmlns:a16="http://schemas.microsoft.com/office/drawing/2014/main" xmlns="" id="{5A987DC0-77B7-4E5F-A04F-17D146322CF9}"/>
              </a:ext>
            </a:extLst>
          </p:cNvPr>
          <p:cNvSpPr/>
          <p:nvPr/>
        </p:nvSpPr>
        <p:spPr>
          <a:xfrm>
            <a:off x="5232638" y="3186424"/>
            <a:ext cx="1726724" cy="625395"/>
          </a:xfrm>
          <a:prstGeom prst="wedgeEllipseCallout">
            <a:avLst>
              <a:gd name="adj1" fmla="val -26991"/>
              <a:gd name="adj2" fmla="val -689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fr-FR" sz="2400" dirty="0"/>
              <a:t>泰伦斯</a:t>
            </a:r>
            <a:endParaRPr lang="fr-FR" sz="2400" dirty="0"/>
          </a:p>
        </p:txBody>
      </p:sp>
      <p:sp>
        <p:nvSpPr>
          <p:cNvPr id="6" name="对话气泡: 椭圆形 5">
            <a:extLst>
              <a:ext uri="{FF2B5EF4-FFF2-40B4-BE49-F238E27FC236}">
                <a16:creationId xmlns:a16="http://schemas.microsoft.com/office/drawing/2014/main" xmlns="" id="{F6376DDA-44DE-47D0-AA7C-790B3AB8A684}"/>
              </a:ext>
            </a:extLst>
          </p:cNvPr>
          <p:cNvSpPr/>
          <p:nvPr/>
        </p:nvSpPr>
        <p:spPr>
          <a:xfrm>
            <a:off x="2743199" y="3186425"/>
            <a:ext cx="2439107" cy="575405"/>
          </a:xfrm>
          <a:prstGeom prst="wedgeEllipseCallout">
            <a:avLst>
              <a:gd name="adj1" fmla="val -19569"/>
              <a:gd name="adj2" fmla="val -734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fr-FR" sz="2400" dirty="0"/>
              <a:t>泰伦提乌斯</a:t>
            </a:r>
            <a:endParaRPr lang="fr-FR" sz="2400" dirty="0"/>
          </a:p>
        </p:txBody>
      </p:sp>
      <p:sp>
        <p:nvSpPr>
          <p:cNvPr id="7" name="内容占位符 2">
            <a:extLst>
              <a:ext uri="{FF2B5EF4-FFF2-40B4-BE49-F238E27FC236}">
                <a16:creationId xmlns:a16="http://schemas.microsoft.com/office/drawing/2014/main" xmlns="" id="{62B50AC0-A8E9-4892-8627-8AA292221BB0}"/>
              </a:ext>
            </a:extLst>
          </p:cNvPr>
          <p:cNvSpPr txBox="1">
            <a:spLocks/>
          </p:cNvSpPr>
          <p:nvPr/>
        </p:nvSpPr>
        <p:spPr>
          <a:xfrm>
            <a:off x="1487854" y="3946403"/>
            <a:ext cx="5214202" cy="114482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zh-CN" altLang="fr-FR" dirty="0"/>
              <a:t>北京</a:t>
            </a:r>
            <a:endParaRPr lang="fr-FR" dirty="0"/>
          </a:p>
        </p:txBody>
      </p:sp>
      <p:sp>
        <p:nvSpPr>
          <p:cNvPr id="8" name="标注: 线形 7">
            <a:extLst>
              <a:ext uri="{FF2B5EF4-FFF2-40B4-BE49-F238E27FC236}">
                <a16:creationId xmlns:a16="http://schemas.microsoft.com/office/drawing/2014/main" xmlns="" id="{1C0A95D9-9679-49A7-856C-ED3DA0ADBDA3}"/>
              </a:ext>
            </a:extLst>
          </p:cNvPr>
          <p:cNvSpPr/>
          <p:nvPr/>
        </p:nvSpPr>
        <p:spPr>
          <a:xfrm>
            <a:off x="3455582" y="3931273"/>
            <a:ext cx="1726724" cy="296219"/>
          </a:xfrm>
          <a:prstGeom prst="borderCallout1">
            <a:avLst>
              <a:gd name="adj1" fmla="val 54644"/>
              <a:gd name="adj2" fmla="val -5870"/>
              <a:gd name="adj3" fmla="val 121358"/>
              <a:gd name="adj4" fmla="val -532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sz="2000" dirty="0"/>
              <a:t>Peking</a:t>
            </a:r>
            <a:r>
              <a:rPr lang="zh-CN" altLang="fr-FR" sz="2000" dirty="0"/>
              <a:t>（英）</a:t>
            </a:r>
            <a:endParaRPr lang="fr-FR" sz="2000" dirty="0"/>
          </a:p>
        </p:txBody>
      </p:sp>
      <p:sp>
        <p:nvSpPr>
          <p:cNvPr id="9" name="标注: 线形 8">
            <a:extLst>
              <a:ext uri="{FF2B5EF4-FFF2-40B4-BE49-F238E27FC236}">
                <a16:creationId xmlns:a16="http://schemas.microsoft.com/office/drawing/2014/main" xmlns="" id="{D46B27B8-00BF-4842-94A4-DCB2CAF604CA}"/>
              </a:ext>
            </a:extLst>
          </p:cNvPr>
          <p:cNvSpPr/>
          <p:nvPr/>
        </p:nvSpPr>
        <p:spPr>
          <a:xfrm>
            <a:off x="3466214" y="4333866"/>
            <a:ext cx="1743739" cy="365726"/>
          </a:xfrm>
          <a:prstGeom prst="borderCallout1">
            <a:avLst>
              <a:gd name="adj1" fmla="val 18750"/>
              <a:gd name="adj2" fmla="val -8333"/>
              <a:gd name="adj3" fmla="val 30942"/>
              <a:gd name="adj4" fmla="val -503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sz="2000" dirty="0"/>
              <a:t>Pekin</a:t>
            </a:r>
            <a:r>
              <a:rPr lang="zh-CN" altLang="fr-FR" sz="2000" dirty="0"/>
              <a:t>（法）</a:t>
            </a:r>
            <a:endParaRPr lang="fr-FR" sz="2000" dirty="0"/>
          </a:p>
        </p:txBody>
      </p:sp>
      <p:sp>
        <p:nvSpPr>
          <p:cNvPr id="10" name="标注: 线形 9">
            <a:extLst>
              <a:ext uri="{FF2B5EF4-FFF2-40B4-BE49-F238E27FC236}">
                <a16:creationId xmlns:a16="http://schemas.microsoft.com/office/drawing/2014/main" xmlns="" id="{86EE1523-E245-4003-9B07-08CB4E9B19A0}"/>
              </a:ext>
            </a:extLst>
          </p:cNvPr>
          <p:cNvSpPr/>
          <p:nvPr/>
        </p:nvSpPr>
        <p:spPr>
          <a:xfrm>
            <a:off x="3491024" y="4826506"/>
            <a:ext cx="1743739" cy="365726"/>
          </a:xfrm>
          <a:prstGeom prst="borderCallout1">
            <a:avLst>
              <a:gd name="adj1" fmla="val 18750"/>
              <a:gd name="adj2" fmla="val -8333"/>
              <a:gd name="adj3" fmla="val -67904"/>
              <a:gd name="adj4" fmla="val -5037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sz="2000" dirty="0"/>
              <a:t>Pekin</a:t>
            </a:r>
            <a:r>
              <a:rPr lang="zh-CN" altLang="fr-FR" sz="2000" dirty="0"/>
              <a:t>（西）</a:t>
            </a:r>
            <a:endParaRPr lang="fr-FR" sz="2000" dirty="0"/>
          </a:p>
        </p:txBody>
      </p:sp>
      <p:sp>
        <p:nvSpPr>
          <p:cNvPr id="12" name="标注: 线形 11">
            <a:extLst>
              <a:ext uri="{FF2B5EF4-FFF2-40B4-BE49-F238E27FC236}">
                <a16:creationId xmlns:a16="http://schemas.microsoft.com/office/drawing/2014/main" xmlns="" id="{87CA445C-0B28-4E64-BDA8-191A9B6B98A7}"/>
              </a:ext>
            </a:extLst>
          </p:cNvPr>
          <p:cNvSpPr/>
          <p:nvPr/>
        </p:nvSpPr>
        <p:spPr>
          <a:xfrm>
            <a:off x="3491024" y="5315602"/>
            <a:ext cx="1743739" cy="365726"/>
          </a:xfrm>
          <a:prstGeom prst="borderCallout1">
            <a:avLst>
              <a:gd name="adj1" fmla="val 18750"/>
              <a:gd name="adj2" fmla="val -8333"/>
              <a:gd name="adj3" fmla="val -190009"/>
              <a:gd name="adj4" fmla="val -5524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sz="2000" dirty="0"/>
              <a:t>Pequim</a:t>
            </a:r>
            <a:r>
              <a:rPr lang="zh-CN" altLang="fr-FR" sz="2000" dirty="0"/>
              <a:t>（葡）</a:t>
            </a:r>
            <a:endParaRPr lang="fr-FR" sz="2000" dirty="0"/>
          </a:p>
        </p:txBody>
      </p:sp>
      <p:sp>
        <p:nvSpPr>
          <p:cNvPr id="13" name="标注: 线形 12">
            <a:extLst>
              <a:ext uri="{FF2B5EF4-FFF2-40B4-BE49-F238E27FC236}">
                <a16:creationId xmlns:a16="http://schemas.microsoft.com/office/drawing/2014/main" xmlns="" id="{D016E272-E035-42CA-8C04-9D66CA7A4E01}"/>
              </a:ext>
            </a:extLst>
          </p:cNvPr>
          <p:cNvSpPr/>
          <p:nvPr/>
        </p:nvSpPr>
        <p:spPr>
          <a:xfrm>
            <a:off x="3515834" y="5850771"/>
            <a:ext cx="1743739" cy="365726"/>
          </a:xfrm>
          <a:prstGeom prst="borderCallout1">
            <a:avLst>
              <a:gd name="adj1" fmla="val 18750"/>
              <a:gd name="adj2" fmla="val -8333"/>
              <a:gd name="adj3" fmla="val -323742"/>
              <a:gd name="adj4" fmla="val -613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sz="2000" dirty="0"/>
              <a:t>Pechino</a:t>
            </a:r>
            <a:r>
              <a:rPr lang="zh-CN" altLang="fr-FR" sz="2000" dirty="0"/>
              <a:t>（意）</a:t>
            </a:r>
            <a:endParaRPr lang="fr-FR" sz="2000" dirty="0"/>
          </a:p>
        </p:txBody>
      </p:sp>
      <p:sp>
        <p:nvSpPr>
          <p:cNvPr id="14" name="对话气泡: 矩形 13">
            <a:extLst>
              <a:ext uri="{FF2B5EF4-FFF2-40B4-BE49-F238E27FC236}">
                <a16:creationId xmlns:a16="http://schemas.microsoft.com/office/drawing/2014/main" xmlns="" id="{7D32A5AF-1320-4717-B3E6-80D3C73659AD}"/>
              </a:ext>
            </a:extLst>
          </p:cNvPr>
          <p:cNvSpPr/>
          <p:nvPr/>
        </p:nvSpPr>
        <p:spPr>
          <a:xfrm>
            <a:off x="6096000" y="5762774"/>
            <a:ext cx="2595827" cy="907446"/>
          </a:xfrm>
          <a:prstGeom prst="wedgeRectCallout">
            <a:avLst>
              <a:gd name="adj1" fmla="val -67528"/>
              <a:gd name="adj2" fmla="val 132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fr-FR" sz="2800" dirty="0"/>
              <a:t>名从客人</a:t>
            </a:r>
            <a:endParaRPr lang="fr-FR" sz="2800" dirty="0"/>
          </a:p>
        </p:txBody>
      </p:sp>
      <p:sp>
        <p:nvSpPr>
          <p:cNvPr id="16" name="矩形 15">
            <a:extLst>
              <a:ext uri="{FF2B5EF4-FFF2-40B4-BE49-F238E27FC236}">
                <a16:creationId xmlns:a16="http://schemas.microsoft.com/office/drawing/2014/main" xmlns="" id="{ABFEDFA4-F13D-416B-AF73-F815EB24E9D8}"/>
              </a:ext>
            </a:extLst>
          </p:cNvPr>
          <p:cNvSpPr/>
          <p:nvPr/>
        </p:nvSpPr>
        <p:spPr>
          <a:xfrm>
            <a:off x="7473099" y="3931273"/>
            <a:ext cx="3659976" cy="923330"/>
          </a:xfrm>
          <a:prstGeom prst="rect">
            <a:avLst/>
          </a:prstGeom>
          <a:noFill/>
        </p:spPr>
        <p:txBody>
          <a:bodyPr wrap="none" lIns="91440" tIns="45720" rIns="91440" bIns="45720">
            <a:spAutoFit/>
          </a:bodyPr>
          <a:lstStyle/>
          <a:p>
            <a:r>
              <a:rPr lang="fr-FR" altLang="zh-CN" sz="5400" dirty="0"/>
              <a:t>Champagne</a:t>
            </a:r>
            <a:endParaRPr lang="fr-FR" sz="5400" dirty="0"/>
          </a:p>
        </p:txBody>
      </p:sp>
    </p:spTree>
    <p:extLst>
      <p:ext uri="{BB962C8B-B14F-4D97-AF65-F5344CB8AC3E}">
        <p14:creationId xmlns:p14="http://schemas.microsoft.com/office/powerpoint/2010/main" xmlns="" val="81092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heel(1)">
                                      <p:cBhvr>
                                        <p:cTn id="43" dur="20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wipe(down)">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animBg="1"/>
      <p:bldP spid="10" grpId="0" animBg="1"/>
      <p:bldP spid="12" grpId="0" animBg="1"/>
      <p:bldP spid="13" grpId="0" animBg="1"/>
      <p:bldP spid="14" grpId="0"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41C00B64-267A-4060-9209-162D5D2A5FCD}"/>
              </a:ext>
            </a:extLst>
          </p:cNvPr>
          <p:cNvSpPr>
            <a:spLocks noGrp="1"/>
          </p:cNvSpPr>
          <p:nvPr>
            <p:ph idx="1"/>
          </p:nvPr>
        </p:nvSpPr>
        <p:spPr>
          <a:xfrm>
            <a:off x="1484311" y="655983"/>
            <a:ext cx="2173290" cy="576469"/>
          </a:xfrm>
        </p:spPr>
        <p:txBody>
          <a:bodyPr>
            <a:noAutofit/>
          </a:bodyPr>
          <a:lstStyle/>
          <a:p>
            <a:r>
              <a:rPr lang="fr-FR" altLang="zh-CN" sz="3200" dirty="0"/>
              <a:t>Johnson</a:t>
            </a:r>
            <a:endParaRPr lang="fr-FR" sz="3200" dirty="0"/>
          </a:p>
        </p:txBody>
      </p:sp>
      <p:cxnSp>
        <p:nvCxnSpPr>
          <p:cNvPr id="5" name="直接箭头连接符 4">
            <a:extLst>
              <a:ext uri="{FF2B5EF4-FFF2-40B4-BE49-F238E27FC236}">
                <a16:creationId xmlns:a16="http://schemas.microsoft.com/office/drawing/2014/main" xmlns="" id="{0C6EF66B-9921-46D9-82F8-E12BC4BDEDA7}"/>
              </a:ext>
            </a:extLst>
          </p:cNvPr>
          <p:cNvCxnSpPr>
            <a:cxnSpLocks/>
          </p:cNvCxnSpPr>
          <p:nvPr/>
        </p:nvCxnSpPr>
        <p:spPr>
          <a:xfrm flipV="1">
            <a:off x="3491949" y="457201"/>
            <a:ext cx="1020416" cy="1987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xmlns="" id="{0B0D07DF-0387-4435-9992-8C1C07841877}"/>
              </a:ext>
            </a:extLst>
          </p:cNvPr>
          <p:cNvCxnSpPr>
            <a:cxnSpLocks/>
          </p:cNvCxnSpPr>
          <p:nvPr/>
        </p:nvCxnSpPr>
        <p:spPr>
          <a:xfrm>
            <a:off x="3491949" y="1158736"/>
            <a:ext cx="1020416" cy="173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xmlns="" id="{27B4F203-58B1-4169-8AE1-A2CBF86F763B}"/>
              </a:ext>
            </a:extLst>
          </p:cNvPr>
          <p:cNvSpPr txBox="1"/>
          <p:nvPr/>
        </p:nvSpPr>
        <p:spPr>
          <a:xfrm>
            <a:off x="4790660" y="168965"/>
            <a:ext cx="4870175" cy="461665"/>
          </a:xfrm>
          <a:prstGeom prst="rect">
            <a:avLst/>
          </a:prstGeom>
          <a:noFill/>
        </p:spPr>
        <p:txBody>
          <a:bodyPr wrap="square" rtlCol="0">
            <a:spAutoFit/>
          </a:bodyPr>
          <a:lstStyle/>
          <a:p>
            <a:r>
              <a:rPr lang="fr-FR" sz="2400" dirty="0"/>
              <a:t>Lyndon Baines Johnson</a:t>
            </a:r>
            <a:r>
              <a:rPr lang="fr-FR" altLang="zh-CN" sz="2400" dirty="0"/>
              <a:t>----</a:t>
            </a:r>
            <a:r>
              <a:rPr lang="zh-CN" altLang="fr-FR" sz="2400" dirty="0"/>
              <a:t>詹森</a:t>
            </a:r>
            <a:endParaRPr lang="fr-FR" sz="2400" dirty="0"/>
          </a:p>
        </p:txBody>
      </p:sp>
      <p:cxnSp>
        <p:nvCxnSpPr>
          <p:cNvPr id="12" name="直接箭头连接符 11">
            <a:extLst>
              <a:ext uri="{FF2B5EF4-FFF2-40B4-BE49-F238E27FC236}">
                <a16:creationId xmlns:a16="http://schemas.microsoft.com/office/drawing/2014/main" xmlns="" id="{E2D472B7-BE8D-412F-9F46-EA5116EB6743}"/>
              </a:ext>
            </a:extLst>
          </p:cNvPr>
          <p:cNvCxnSpPr>
            <a:cxnSpLocks/>
          </p:cNvCxnSpPr>
          <p:nvPr/>
        </p:nvCxnSpPr>
        <p:spPr>
          <a:xfrm>
            <a:off x="3491949" y="892866"/>
            <a:ext cx="10204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xmlns="" id="{432B492E-BFD6-4F86-98B3-5E3BE18F4119}"/>
              </a:ext>
            </a:extLst>
          </p:cNvPr>
          <p:cNvSpPr txBox="1"/>
          <p:nvPr/>
        </p:nvSpPr>
        <p:spPr>
          <a:xfrm>
            <a:off x="4790660" y="655983"/>
            <a:ext cx="4234070" cy="461665"/>
          </a:xfrm>
          <a:prstGeom prst="rect">
            <a:avLst/>
          </a:prstGeom>
          <a:noFill/>
        </p:spPr>
        <p:txBody>
          <a:bodyPr wrap="square" rtlCol="0">
            <a:spAutoFit/>
          </a:bodyPr>
          <a:lstStyle/>
          <a:p>
            <a:r>
              <a:rPr lang="fr-FR" sz="2400" dirty="0"/>
              <a:t>U.Alexis Johnson</a:t>
            </a:r>
            <a:r>
              <a:rPr lang="fr-FR" altLang="zh-CN" sz="2400" dirty="0"/>
              <a:t>----</a:t>
            </a:r>
            <a:r>
              <a:rPr lang="zh-CN" altLang="fr-FR" sz="2400" dirty="0"/>
              <a:t>琼生</a:t>
            </a:r>
            <a:endParaRPr lang="fr-FR" sz="2400" dirty="0"/>
          </a:p>
        </p:txBody>
      </p:sp>
      <p:sp>
        <p:nvSpPr>
          <p:cNvPr id="20" name="文本框 19">
            <a:extLst>
              <a:ext uri="{FF2B5EF4-FFF2-40B4-BE49-F238E27FC236}">
                <a16:creationId xmlns:a16="http://schemas.microsoft.com/office/drawing/2014/main" xmlns="" id="{BD4E8A7A-DC5D-4E56-830E-FB84AAF95280}"/>
              </a:ext>
            </a:extLst>
          </p:cNvPr>
          <p:cNvSpPr txBox="1"/>
          <p:nvPr/>
        </p:nvSpPr>
        <p:spPr>
          <a:xfrm>
            <a:off x="4790660" y="1232452"/>
            <a:ext cx="4393097" cy="461665"/>
          </a:xfrm>
          <a:prstGeom prst="rect">
            <a:avLst/>
          </a:prstGeom>
          <a:noFill/>
        </p:spPr>
        <p:txBody>
          <a:bodyPr wrap="square" rtlCol="0">
            <a:spAutoFit/>
          </a:bodyPr>
          <a:lstStyle/>
          <a:p>
            <a:r>
              <a:rPr lang="fr-FR" sz="2400" dirty="0"/>
              <a:t>Samuel Johnson</a:t>
            </a:r>
            <a:r>
              <a:rPr lang="fr-FR" altLang="zh-CN" sz="2400" dirty="0"/>
              <a:t>----</a:t>
            </a:r>
            <a:r>
              <a:rPr lang="zh-CN" altLang="fr-FR" sz="2400" dirty="0"/>
              <a:t>约翰生</a:t>
            </a:r>
            <a:endParaRPr lang="fr-FR" sz="2400" dirty="0"/>
          </a:p>
        </p:txBody>
      </p:sp>
      <p:sp>
        <p:nvSpPr>
          <p:cNvPr id="21" name="内容占位符 2">
            <a:extLst>
              <a:ext uri="{FF2B5EF4-FFF2-40B4-BE49-F238E27FC236}">
                <a16:creationId xmlns:a16="http://schemas.microsoft.com/office/drawing/2014/main" xmlns="" id="{62FFD826-8B28-4BC6-A9DA-7ED64DD6C366}"/>
              </a:ext>
            </a:extLst>
          </p:cNvPr>
          <p:cNvSpPr txBox="1">
            <a:spLocks/>
          </p:cNvSpPr>
          <p:nvPr/>
        </p:nvSpPr>
        <p:spPr>
          <a:xfrm>
            <a:off x="1497562" y="2577550"/>
            <a:ext cx="7030212" cy="576439"/>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fr-FR" altLang="zh-CN" sz="3200" dirty="0"/>
              <a:t>Cambridge----</a:t>
            </a:r>
            <a:r>
              <a:rPr lang="zh-CN" altLang="fr-FR" sz="3200" dirty="0" smtClean="0"/>
              <a:t>剑桥</a:t>
            </a:r>
            <a:r>
              <a:rPr lang="zh-CN" altLang="en-US" sz="3200" dirty="0" smtClean="0"/>
              <a:t>还是</a:t>
            </a:r>
            <a:r>
              <a:rPr lang="zh-CN" altLang="fr-FR" sz="3200" dirty="0" smtClean="0"/>
              <a:t>坎布里奇</a:t>
            </a:r>
            <a:r>
              <a:rPr lang="zh-CN" altLang="fr-FR" sz="3200" dirty="0"/>
              <a:t>？</a:t>
            </a:r>
            <a:endParaRPr lang="fr-FR" sz="3200" dirty="0"/>
          </a:p>
        </p:txBody>
      </p:sp>
      <p:sp>
        <p:nvSpPr>
          <p:cNvPr id="23" name="乘号 22">
            <a:extLst>
              <a:ext uri="{FF2B5EF4-FFF2-40B4-BE49-F238E27FC236}">
                <a16:creationId xmlns:a16="http://schemas.microsoft.com/office/drawing/2014/main" xmlns="" id="{5C307AC6-8F5C-4B05-A741-9744995F34AE}"/>
              </a:ext>
            </a:extLst>
          </p:cNvPr>
          <p:cNvSpPr/>
          <p:nvPr/>
        </p:nvSpPr>
        <p:spPr>
          <a:xfrm>
            <a:off x="7315200" y="2577550"/>
            <a:ext cx="3438939" cy="3339548"/>
          </a:xfrm>
          <a:prstGeom prst="mathMultiply">
            <a:avLst>
              <a:gd name="adj1" fmla="val 9234"/>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xmlns="" val="113190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0-#ppt_w/2"/>
                                          </p:val>
                                        </p:tav>
                                        <p:tav tm="100000">
                                          <p:val>
                                            <p:strVal val="#ppt_x"/>
                                          </p:val>
                                        </p:tav>
                                      </p:tavLst>
                                    </p:anim>
                                    <p:anim calcmode="lin" valueType="num">
                                      <p:cBhvr additive="base">
                                        <p:cTn id="16" dur="50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9"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0-#ppt_w/2"/>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9"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0-#ppt_w/2"/>
                                          </p:val>
                                        </p:tav>
                                        <p:tav tm="100000">
                                          <p:val>
                                            <p:strVal val="#ppt_x"/>
                                          </p:val>
                                        </p:tav>
                                      </p:tavLst>
                                    </p:anim>
                                    <p:anim calcmode="lin" valueType="num">
                                      <p:cBhvr additive="base">
                                        <p:cTn id="28"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0-#ppt_w/2"/>
                                          </p:val>
                                        </p:tav>
                                        <p:tav tm="100000">
                                          <p:val>
                                            <p:strVal val="#ppt_x"/>
                                          </p:val>
                                        </p:tav>
                                      </p:tavLst>
                                    </p:anim>
                                    <p:anim calcmode="lin" valueType="num">
                                      <p:cBhvr additive="base">
                                        <p:cTn id="3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fltVal val="0"/>
                                          </p:val>
                                        </p:tav>
                                        <p:tav tm="100000">
                                          <p:val>
                                            <p:strVal val="#ppt_w"/>
                                          </p:val>
                                        </p:tav>
                                      </p:tavLst>
                                    </p:anim>
                                    <p:anim calcmode="lin" valueType="num">
                                      <p:cBhvr>
                                        <p:cTn id="40" dur="500" fill="hold"/>
                                        <p:tgtEl>
                                          <p:spTgt spid="23"/>
                                        </p:tgtEl>
                                        <p:attrNameLst>
                                          <p:attrName>ppt_h</p:attrName>
                                        </p:attrNameLst>
                                      </p:cBhvr>
                                      <p:tavLst>
                                        <p:tav tm="0">
                                          <p:val>
                                            <p:fltVal val="0"/>
                                          </p:val>
                                        </p:tav>
                                        <p:tav tm="100000">
                                          <p:val>
                                            <p:strVal val="#ppt_h"/>
                                          </p:val>
                                        </p:tav>
                                      </p:tavLst>
                                    </p:anim>
                                    <p:animEffect transition="in" filter="fade">
                                      <p:cBhvr>
                                        <p:cTn id="41" dur="500"/>
                                        <p:tgtEl>
                                          <p:spTgt spid="23"/>
                                        </p:tgtEl>
                                      </p:cBhvr>
                                    </p:animEffect>
                                  </p:childTnLst>
                                </p:cTn>
                              </p:par>
                            </p:childTnLst>
                          </p:cTn>
                        </p:par>
                        <p:par>
                          <p:cTn id="42" fill="hold">
                            <p:stCondLst>
                              <p:cond delay="500"/>
                            </p:stCondLst>
                            <p:childTnLst>
                              <p:par>
                                <p:cTn id="43" presetID="26" presetClass="emph" presetSubtype="0" fill="hold" grpId="1" nodeType="afterEffect">
                                  <p:stCondLst>
                                    <p:cond delay="0"/>
                                  </p:stCondLst>
                                  <p:childTnLst>
                                    <p:animEffect transition="out" filter="fade">
                                      <p:cBhvr>
                                        <p:cTn id="44" dur="500" tmFilter="0, 0; .2, .5; .8, .5; 1, 0"/>
                                        <p:tgtEl>
                                          <p:spTgt spid="23"/>
                                        </p:tgtEl>
                                      </p:cBhvr>
                                    </p:animEffect>
                                    <p:animScale>
                                      <p:cBhvr>
                                        <p:cTn id="45" dur="250" autoRev="1" fill="hold"/>
                                        <p:tgtEl>
                                          <p:spTgt spid="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20" grpId="0"/>
      <p:bldP spid="21" grpId="0"/>
      <p:bldP spid="23" grpId="0" animBg="1"/>
      <p:bldP spid="2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4EBCE2F-0DB3-4594-A53C-C6ABEF422FFE}"/>
              </a:ext>
            </a:extLst>
          </p:cNvPr>
          <p:cNvSpPr>
            <a:spLocks noGrp="1"/>
          </p:cNvSpPr>
          <p:nvPr>
            <p:ph type="title"/>
          </p:nvPr>
        </p:nvSpPr>
        <p:spPr>
          <a:xfrm>
            <a:off x="1484311" y="-268357"/>
            <a:ext cx="10018713" cy="1752599"/>
          </a:xfrm>
        </p:spPr>
        <p:txBody>
          <a:bodyPr/>
          <a:lstStyle/>
          <a:p>
            <a:r>
              <a:rPr lang="zh-CN" altLang="fr-FR" b="1" dirty="0">
                <a:solidFill>
                  <a:srgbClr val="FF0000"/>
                </a:solidFill>
              </a:rPr>
              <a:t>易错提醒</a:t>
            </a:r>
            <a:endParaRPr lang="fr-FR" b="1" dirty="0">
              <a:solidFill>
                <a:srgbClr val="FF0000"/>
              </a:solidFill>
            </a:endParaRPr>
          </a:p>
        </p:txBody>
      </p:sp>
      <p:sp>
        <p:nvSpPr>
          <p:cNvPr id="3" name="内容占位符 2">
            <a:extLst>
              <a:ext uri="{FF2B5EF4-FFF2-40B4-BE49-F238E27FC236}">
                <a16:creationId xmlns:a16="http://schemas.microsoft.com/office/drawing/2014/main" xmlns="" id="{6DCC6E56-1346-46E2-84DB-586CD4F581A9}"/>
              </a:ext>
            </a:extLst>
          </p:cNvPr>
          <p:cNvSpPr>
            <a:spLocks noGrp="1"/>
          </p:cNvSpPr>
          <p:nvPr>
            <p:ph idx="1"/>
          </p:nvPr>
        </p:nvSpPr>
        <p:spPr>
          <a:xfrm>
            <a:off x="1484310" y="916083"/>
            <a:ext cx="7299926" cy="837769"/>
          </a:xfrm>
        </p:spPr>
        <p:txBody>
          <a:bodyPr>
            <a:normAutofit/>
          </a:bodyPr>
          <a:lstStyle/>
          <a:p>
            <a:r>
              <a:rPr lang="fr-FR" altLang="zh-CN" sz="3600" dirty="0"/>
              <a:t>1.</a:t>
            </a:r>
            <a:r>
              <a:rPr lang="zh-CN" altLang="fr-FR" sz="3600" dirty="0"/>
              <a:t>省音：省掉原文某些音</a:t>
            </a:r>
            <a:endParaRPr lang="fr-FR" sz="3600" dirty="0"/>
          </a:p>
        </p:txBody>
      </p:sp>
      <p:sp>
        <p:nvSpPr>
          <p:cNvPr id="5" name="文本框 4">
            <a:extLst>
              <a:ext uri="{FF2B5EF4-FFF2-40B4-BE49-F238E27FC236}">
                <a16:creationId xmlns:a16="http://schemas.microsoft.com/office/drawing/2014/main" xmlns="" id="{7F68D0A8-0B26-45DC-8C11-7A029EEB1B3B}"/>
              </a:ext>
            </a:extLst>
          </p:cNvPr>
          <p:cNvSpPr txBox="1"/>
          <p:nvPr/>
        </p:nvSpPr>
        <p:spPr>
          <a:xfrm>
            <a:off x="1633928" y="1783835"/>
            <a:ext cx="9653665" cy="1815882"/>
          </a:xfrm>
          <a:prstGeom prst="rect">
            <a:avLst/>
          </a:prstGeom>
          <a:noFill/>
        </p:spPr>
        <p:txBody>
          <a:bodyPr wrap="square" rtlCol="0">
            <a:spAutoFit/>
          </a:bodyPr>
          <a:lstStyle/>
          <a:p>
            <a:r>
              <a:rPr lang="fr-FR" sz="2800" dirty="0"/>
              <a:t>1</a:t>
            </a:r>
            <a:r>
              <a:rPr lang="zh-CN" altLang="fr-FR" sz="2800" dirty="0"/>
              <a:t>）美国小说家</a:t>
            </a:r>
            <a:r>
              <a:rPr lang="fr-FR" sz="2800" dirty="0"/>
              <a:t>Kurt Vonnegut</a:t>
            </a:r>
            <a:r>
              <a:rPr lang="zh-CN" altLang="fr-FR" sz="2800" dirty="0"/>
              <a:t>（冯内古特）</a:t>
            </a:r>
            <a:r>
              <a:rPr lang="fr-FR" sz="2800" dirty="0"/>
              <a:t>----</a:t>
            </a:r>
            <a:r>
              <a:rPr lang="zh-CN" altLang="fr-FR" sz="2800" dirty="0"/>
              <a:t>“伏尼格”</a:t>
            </a:r>
            <a:endParaRPr lang="fr-FR" altLang="zh-CN" sz="2800" dirty="0"/>
          </a:p>
          <a:p>
            <a:r>
              <a:rPr lang="fr-FR" altLang="zh-CN" sz="2800" dirty="0"/>
              <a:t>2</a:t>
            </a:r>
            <a:r>
              <a:rPr lang="zh-CN" altLang="fr-FR" sz="2800" dirty="0"/>
              <a:t>）美国南方作家</a:t>
            </a:r>
            <a:r>
              <a:rPr lang="fr-FR" sz="2800" dirty="0"/>
              <a:t>Robert Penn Warren</a:t>
            </a:r>
            <a:r>
              <a:rPr lang="zh-CN" altLang="fr-FR" sz="2800" dirty="0"/>
              <a:t>（罗伯特</a:t>
            </a:r>
            <a:r>
              <a:rPr lang="fr-FR" altLang="zh-CN" sz="2800" dirty="0"/>
              <a:t>·</a:t>
            </a:r>
            <a:r>
              <a:rPr lang="zh-CN" altLang="fr-FR" sz="2800" dirty="0"/>
              <a:t>潘</a:t>
            </a:r>
            <a:r>
              <a:rPr lang="fr-FR" altLang="zh-CN" sz="2800" dirty="0"/>
              <a:t>·</a:t>
            </a:r>
            <a:r>
              <a:rPr lang="zh-CN" altLang="fr-FR" sz="2800" dirty="0"/>
              <a:t>沃伦）</a:t>
            </a:r>
            <a:r>
              <a:rPr lang="fr-FR" sz="2800" dirty="0"/>
              <a:t>----</a:t>
            </a:r>
            <a:r>
              <a:rPr lang="zh-CN" altLang="fr-FR" sz="2800" dirty="0"/>
              <a:t>“罗伯特</a:t>
            </a:r>
            <a:r>
              <a:rPr lang="fr-FR" altLang="zh-CN" sz="2800" dirty="0"/>
              <a:t>·</a:t>
            </a:r>
            <a:r>
              <a:rPr lang="zh-CN" altLang="fr-FR" sz="2800" dirty="0"/>
              <a:t>佩</a:t>
            </a:r>
            <a:r>
              <a:rPr lang="fr-FR" altLang="zh-CN" sz="2800" dirty="0"/>
              <a:t>·</a:t>
            </a:r>
            <a:r>
              <a:rPr lang="zh-CN" altLang="fr-FR" sz="2800" dirty="0"/>
              <a:t>沃伦”</a:t>
            </a:r>
            <a:endParaRPr lang="fr-FR" sz="2800" dirty="0"/>
          </a:p>
          <a:p>
            <a:endParaRPr lang="fr-FR" sz="2800" dirty="0"/>
          </a:p>
        </p:txBody>
      </p:sp>
      <p:sp>
        <p:nvSpPr>
          <p:cNvPr id="6" name="内容占位符 2">
            <a:extLst>
              <a:ext uri="{FF2B5EF4-FFF2-40B4-BE49-F238E27FC236}">
                <a16:creationId xmlns:a16="http://schemas.microsoft.com/office/drawing/2014/main" xmlns="" id="{0C33A00D-B474-46E2-8177-9D675007CCBD}"/>
              </a:ext>
            </a:extLst>
          </p:cNvPr>
          <p:cNvSpPr txBox="1">
            <a:spLocks/>
          </p:cNvSpPr>
          <p:nvPr/>
        </p:nvSpPr>
        <p:spPr>
          <a:xfrm>
            <a:off x="1486810" y="3077156"/>
            <a:ext cx="7299926" cy="83776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fr-FR" altLang="zh-CN" sz="3600" dirty="0"/>
              <a:t>2.</a:t>
            </a:r>
            <a:r>
              <a:rPr lang="zh-CN" altLang="fr-FR" sz="3600" dirty="0"/>
              <a:t>增音：增加原语中没有的音</a:t>
            </a:r>
            <a:endParaRPr lang="fr-FR" sz="3600" dirty="0"/>
          </a:p>
        </p:txBody>
      </p:sp>
      <p:sp>
        <p:nvSpPr>
          <p:cNvPr id="8" name="文本框 7">
            <a:extLst>
              <a:ext uri="{FF2B5EF4-FFF2-40B4-BE49-F238E27FC236}">
                <a16:creationId xmlns:a16="http://schemas.microsoft.com/office/drawing/2014/main" xmlns="" id="{D028003A-B158-4C1B-8087-B22117795D39}"/>
              </a:ext>
            </a:extLst>
          </p:cNvPr>
          <p:cNvSpPr txBox="1"/>
          <p:nvPr/>
        </p:nvSpPr>
        <p:spPr>
          <a:xfrm>
            <a:off x="1633928" y="3989882"/>
            <a:ext cx="9653665" cy="2616101"/>
          </a:xfrm>
          <a:prstGeom prst="rect">
            <a:avLst/>
          </a:prstGeom>
          <a:noFill/>
        </p:spPr>
        <p:txBody>
          <a:bodyPr wrap="square" rtlCol="0">
            <a:spAutoFit/>
          </a:bodyPr>
          <a:lstStyle/>
          <a:p>
            <a:r>
              <a:rPr lang="fr-FR" altLang="zh-CN" sz="2800" dirty="0"/>
              <a:t>1</a:t>
            </a:r>
            <a:r>
              <a:rPr lang="zh-CN" altLang="fr-FR" sz="2800" dirty="0"/>
              <a:t>）英国作家</a:t>
            </a:r>
            <a:r>
              <a:rPr lang="fr-FR" sz="2800" dirty="0" smtClean="0"/>
              <a:t>Graham Greene</a:t>
            </a:r>
            <a:r>
              <a:rPr lang="zh-CN" altLang="fr-FR" sz="2800" dirty="0"/>
              <a:t>（格雷厄姆</a:t>
            </a:r>
            <a:r>
              <a:rPr lang="fr-FR" altLang="zh-CN" sz="2800" dirty="0"/>
              <a:t>·</a:t>
            </a:r>
            <a:r>
              <a:rPr lang="zh-CN" altLang="fr-FR" sz="2800" dirty="0"/>
              <a:t>格林）被译成“格拉汉姆</a:t>
            </a:r>
            <a:r>
              <a:rPr lang="fr-FR" altLang="zh-CN" sz="2800" dirty="0"/>
              <a:t>·</a:t>
            </a:r>
            <a:r>
              <a:rPr lang="zh-CN" altLang="fr-FR" sz="2800" dirty="0"/>
              <a:t>格林”</a:t>
            </a:r>
            <a:endParaRPr lang="fr-FR" altLang="zh-CN" sz="2800" dirty="0"/>
          </a:p>
          <a:p>
            <a:r>
              <a:rPr lang="fr-FR" altLang="zh-CN" sz="2800" dirty="0"/>
              <a:t>2</a:t>
            </a:r>
            <a:r>
              <a:rPr lang="zh-CN" altLang="fr-FR" sz="2800" dirty="0"/>
              <a:t>）美国女作家</a:t>
            </a:r>
            <a:r>
              <a:rPr lang="fr-FR" sz="2800" dirty="0"/>
              <a:t>H.E.Stowe</a:t>
            </a:r>
            <a:r>
              <a:rPr lang="zh-CN" altLang="fr-FR" sz="2800" dirty="0"/>
              <a:t>（斯陀夫人）被译成“斯脱威夫人”</a:t>
            </a:r>
            <a:endParaRPr lang="fr-FR" altLang="zh-CN" sz="2800" dirty="0"/>
          </a:p>
          <a:p>
            <a:r>
              <a:rPr lang="fr-FR" altLang="zh-CN" sz="2800" dirty="0"/>
              <a:t>3</a:t>
            </a:r>
            <a:r>
              <a:rPr lang="zh-CN" altLang="fr-FR" sz="2800" dirty="0"/>
              <a:t>）美国城市</a:t>
            </a:r>
            <a:r>
              <a:rPr lang="fr-FR" sz="2800" dirty="0"/>
              <a:t>Illinois</a:t>
            </a:r>
            <a:r>
              <a:rPr lang="zh-CN" altLang="fr-FR" sz="2800" dirty="0"/>
              <a:t>（</a:t>
            </a:r>
            <a:r>
              <a:rPr lang="zh-CN" altLang="fr-FR" sz="2800" dirty="0" smtClean="0"/>
              <a:t>伊利诺伊</a:t>
            </a:r>
            <a:r>
              <a:rPr lang="zh-CN" altLang="fr-FR" sz="2800" dirty="0"/>
              <a:t>）的名字来自法文，词尾的</a:t>
            </a:r>
            <a:r>
              <a:rPr lang="fr-FR" sz="2800" dirty="0"/>
              <a:t>-s</a:t>
            </a:r>
            <a:r>
              <a:rPr lang="zh-CN" altLang="fr-FR" sz="2800" dirty="0"/>
              <a:t>一般不发音，但中文曾将该城市名译成“伊利诺斯”</a:t>
            </a:r>
            <a:r>
              <a:rPr lang="zh-CN" altLang="fr-FR" sz="2400" dirty="0"/>
              <a:t>。</a:t>
            </a:r>
            <a:endParaRPr lang="fr-FR" sz="2400" dirty="0"/>
          </a:p>
          <a:p>
            <a:endParaRPr lang="fr-FR" sz="2400" dirty="0"/>
          </a:p>
        </p:txBody>
      </p:sp>
    </p:spTree>
    <p:extLst>
      <p:ext uri="{BB962C8B-B14F-4D97-AF65-F5344CB8AC3E}">
        <p14:creationId xmlns:p14="http://schemas.microsoft.com/office/powerpoint/2010/main" xmlns="" val="395385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TM03457496[[fn=视差]]</Template>
  <TotalTime>733</TotalTime>
  <Words>2699</Words>
  <Application>Microsoft Office PowerPoint</Application>
  <PresentationFormat>自定义</PresentationFormat>
  <Paragraphs>240</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视差</vt:lpstr>
      <vt:lpstr>专有名词的翻译</vt:lpstr>
      <vt:lpstr>专有名词翻译：策略与方法</vt:lpstr>
      <vt:lpstr>1.音译法</vt:lpstr>
      <vt:lpstr>2.归化策略</vt:lpstr>
      <vt:lpstr>3.音译与归化并存</vt:lpstr>
      <vt:lpstr>专名翻译的基本原则</vt:lpstr>
      <vt:lpstr>1.名从主人</vt:lpstr>
      <vt:lpstr>幻灯片 8</vt:lpstr>
      <vt:lpstr>易错提醒</vt:lpstr>
      <vt:lpstr>幻灯片 10</vt:lpstr>
      <vt:lpstr>幻灯片 11</vt:lpstr>
      <vt:lpstr>2.约定俗成</vt:lpstr>
      <vt:lpstr>3.按实定名</vt:lpstr>
      <vt:lpstr>专有名词翻译的具体分类</vt:lpstr>
      <vt:lpstr>人名的翻译</vt:lpstr>
      <vt:lpstr>人名的翻译</vt:lpstr>
      <vt:lpstr>人名的翻译</vt:lpstr>
      <vt:lpstr>人名的翻译</vt:lpstr>
      <vt:lpstr>人名的翻译</vt:lpstr>
      <vt:lpstr>地名的翻译</vt:lpstr>
      <vt:lpstr>地名的翻译</vt:lpstr>
      <vt:lpstr>地名的翻译</vt:lpstr>
      <vt:lpstr>幻灯片 23</vt:lpstr>
      <vt:lpstr>地名的翻译</vt:lpstr>
      <vt:lpstr>地名的翻译</vt:lpstr>
      <vt:lpstr>地名的翻译</vt:lpstr>
      <vt:lpstr>地名的翻译</vt:lpstr>
      <vt:lpstr>地名的翻译</vt:lpstr>
      <vt:lpstr>民族的翻译</vt:lpstr>
      <vt:lpstr>民族的翻译</vt:lpstr>
      <vt:lpstr>民族的翻译</vt:lpstr>
      <vt:lpstr>机构、品牌名的翻译</vt:lpstr>
      <vt:lpstr>机构、品牌名的翻译</vt:lpstr>
      <vt:lpstr>机构、品牌名的翻译</vt:lpstr>
      <vt:lpstr>机构、品牌名的翻译</vt:lpstr>
      <vt:lpstr>媒体、刊物名的翻译</vt:lpstr>
      <vt:lpstr>幻灯片 37</vt:lpstr>
      <vt:lpstr>参考书目</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专有名词</dc:title>
  <dc:creator> </dc:creator>
  <cp:lastModifiedBy>Dell</cp:lastModifiedBy>
  <cp:revision>54</cp:revision>
  <dcterms:created xsi:type="dcterms:W3CDTF">2019-10-13T01:23:13Z</dcterms:created>
  <dcterms:modified xsi:type="dcterms:W3CDTF">2020-09-18T06:17:46Z</dcterms:modified>
</cp:coreProperties>
</file>