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6" r:id="rId2"/>
    <p:sldId id="257" r:id="rId3"/>
    <p:sldId id="258" r:id="rId4"/>
    <p:sldId id="259" r:id="rId5"/>
    <p:sldId id="260" r:id="rId6"/>
    <p:sldId id="261" r:id="rId7"/>
    <p:sldId id="294" r:id="rId8"/>
    <p:sldId id="265" r:id="rId9"/>
    <p:sldId id="262" r:id="rId10"/>
    <p:sldId id="263" r:id="rId11"/>
    <p:sldId id="264" r:id="rId12"/>
    <p:sldId id="328" r:id="rId13"/>
    <p:sldId id="266" r:id="rId14"/>
    <p:sldId id="267" r:id="rId15"/>
    <p:sldId id="268" r:id="rId16"/>
    <p:sldId id="269" r:id="rId17"/>
    <p:sldId id="270" r:id="rId18"/>
    <p:sldId id="271" r:id="rId19"/>
    <p:sldId id="272" r:id="rId20"/>
    <p:sldId id="274" r:id="rId21"/>
    <p:sldId id="273" r:id="rId22"/>
    <p:sldId id="276" r:id="rId23"/>
    <p:sldId id="275" r:id="rId24"/>
    <p:sldId id="277" r:id="rId25"/>
    <p:sldId id="278" r:id="rId26"/>
    <p:sldId id="281" r:id="rId27"/>
    <p:sldId id="279" r:id="rId28"/>
    <p:sldId id="282" r:id="rId29"/>
    <p:sldId id="280" r:id="rId30"/>
    <p:sldId id="283" r:id="rId31"/>
    <p:sldId id="284" r:id="rId32"/>
    <p:sldId id="285" r:id="rId33"/>
    <p:sldId id="286" r:id="rId34"/>
    <p:sldId id="287" r:id="rId35"/>
    <p:sldId id="288" r:id="rId36"/>
    <p:sldId id="289" r:id="rId37"/>
    <p:sldId id="290" r:id="rId38"/>
    <p:sldId id="291" r:id="rId39"/>
    <p:sldId id="292" r:id="rId40"/>
    <p:sldId id="293" r:id="rId41"/>
    <p:sldId id="295"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horzBarState="maximized">
    <p:restoredLeft sz="18244" autoAdjust="0"/>
    <p:restoredTop sz="94648" autoAdjust="0"/>
  </p:normalViewPr>
  <p:slideViewPr>
    <p:cSldViewPr>
      <p:cViewPr varScale="1">
        <p:scale>
          <a:sx n="87" d="100"/>
          <a:sy n="87" d="100"/>
        </p:scale>
        <p:origin x="-1181" y="-82"/>
      </p:cViewPr>
      <p:guideLst>
        <p:guide orient="horz" pos="2160"/>
        <p:guide pos="2873"/>
      </p:guideLst>
    </p:cSldViewPr>
  </p:slideViewPr>
  <p:outlineViewPr>
    <p:cViewPr>
      <p:scale>
        <a:sx n="33" d="100"/>
        <a:sy n="33" d="100"/>
      </p:scale>
      <p:origin x="108" y="55716"/>
    </p:cViewPr>
  </p:outlineViewPr>
  <p:notesTextViewPr>
    <p:cViewPr>
      <p:scale>
        <a:sx n="100" d="100"/>
        <a:sy n="100" d="100"/>
      </p:scale>
      <p:origin x="0" y="0"/>
    </p:cViewPr>
  </p:notesTextViewPr>
  <p:notesViewPr>
    <p:cSldViewPr>
      <p:cViewPr varScale="1">
        <p:scale>
          <a:sx n="51" d="100"/>
          <a:sy n="51" d="100"/>
        </p:scale>
        <p:origin x="-2744" y="-84"/>
      </p:cViewPr>
      <p:guideLst>
        <p:guide orient="horz" pos="2880"/>
        <p:guide pos="2154"/>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54AC1F-6ADD-48E7-A6E0-D464DAC64302}" type="datetimeFigureOut">
              <a:rPr lang="zh-CN" altLang="en-US" smtClean="0"/>
              <a:pPr/>
              <a:t>2020/9/13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E6EA94-2F77-4863-97B1-692D8F67F5E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E6EA94-2F77-4863-97B1-692D8F67F5ED}" type="slidenum">
              <a:rPr lang="zh-CN" altLang="en-US" smtClean="0"/>
              <a:pPr/>
              <a:t>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1" fmla="*/ 0 w 9144000"/>
                <a:gd name="connsiteY0-2" fmla="*/ 1270659 h 1330035"/>
                <a:gd name="connsiteX1-3" fmla="*/ 1674420 w 9144000"/>
                <a:gd name="connsiteY1-4" fmla="*/ 1318160 h 1330035"/>
                <a:gd name="connsiteX2-5" fmla="*/ 4120737 w 9144000"/>
                <a:gd name="connsiteY2-6" fmla="*/ 1199407 h 1330035"/>
                <a:gd name="connsiteX3-7" fmla="*/ 7172696 w 9144000"/>
                <a:gd name="connsiteY3-8" fmla="*/ 760020 h 1330035"/>
                <a:gd name="connsiteX4-9" fmla="*/ 9144000 w 9144000"/>
                <a:gd name="connsiteY4-10" fmla="*/ 0 h 1330035"/>
                <a:gd name="connsiteX0-11" fmla="*/ 0 w 9144000"/>
                <a:gd name="connsiteY0-12" fmla="*/ 1270659 h 1330035"/>
                <a:gd name="connsiteX1-13" fmla="*/ 1674420 w 9144000"/>
                <a:gd name="connsiteY1-14" fmla="*/ 1318160 h 1330035"/>
                <a:gd name="connsiteX2-15" fmla="*/ 4120737 w 9144000"/>
                <a:gd name="connsiteY2-16" fmla="*/ 1199407 h 1330035"/>
                <a:gd name="connsiteX3-17" fmla="*/ 7172696 w 9144000"/>
                <a:gd name="connsiteY3-18" fmla="*/ 760020 h 1330035"/>
                <a:gd name="connsiteX4-19" fmla="*/ 9144000 w 9144000"/>
                <a:gd name="connsiteY4-20" fmla="*/ 0 h 1330035"/>
                <a:gd name="connsiteX0-21" fmla="*/ 0 w 9144000"/>
                <a:gd name="connsiteY0-22" fmla="*/ 1270659 h 1330035"/>
                <a:gd name="connsiteX1-23" fmla="*/ 1674420 w 9144000"/>
                <a:gd name="connsiteY1-24" fmla="*/ 1318160 h 1330035"/>
                <a:gd name="connsiteX2-25" fmla="*/ 4120737 w 9144000"/>
                <a:gd name="connsiteY2-26" fmla="*/ 1199407 h 1330035"/>
                <a:gd name="connsiteX3-27" fmla="*/ 7172696 w 9144000"/>
                <a:gd name="connsiteY3-28" fmla="*/ 760020 h 1330035"/>
                <a:gd name="connsiteX4-29" fmla="*/ 9144000 w 9144000"/>
                <a:gd name="connsiteY4-30" fmla="*/ 0 h 1330035"/>
                <a:gd name="connsiteX0-31" fmla="*/ 0 w 9144000"/>
                <a:gd name="connsiteY0-32" fmla="*/ 1116279 h 1175655"/>
                <a:gd name="connsiteX1-33" fmla="*/ 1674420 w 9144000"/>
                <a:gd name="connsiteY1-34" fmla="*/ 1163780 h 1175655"/>
                <a:gd name="connsiteX2-35" fmla="*/ 4120737 w 9144000"/>
                <a:gd name="connsiteY2-36" fmla="*/ 1045027 h 1175655"/>
                <a:gd name="connsiteX3-37" fmla="*/ 7172696 w 9144000"/>
                <a:gd name="connsiteY3-38" fmla="*/ 605640 h 1175655"/>
                <a:gd name="connsiteX4-39" fmla="*/ 9144000 w 9144000"/>
                <a:gd name="connsiteY4-40" fmla="*/ 0 h 11756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261499"/>
                <a:gd name="connsiteY0-2" fmla="*/ 105098 h 1388236"/>
                <a:gd name="connsiteX1-3" fmla="*/ 56357 w 1261499"/>
                <a:gd name="connsiteY1-4" fmla="*/ 0 h 1388236"/>
                <a:gd name="connsiteX2-5" fmla="*/ 865241 w 1261499"/>
                <a:gd name="connsiteY2-6" fmla="*/ 0 h 1388236"/>
                <a:gd name="connsiteX3-7" fmla="*/ 1261499 w 1261499"/>
                <a:gd name="connsiteY3-8" fmla="*/ 694118 h 1388236"/>
                <a:gd name="connsiteX4-9" fmla="*/ 865241 w 1261499"/>
                <a:gd name="connsiteY4-10" fmla="*/ 1388236 h 1388236"/>
                <a:gd name="connsiteX5-11" fmla="*/ 56357 w 1261499"/>
                <a:gd name="connsiteY5-12" fmla="*/ 1388236 h 1388236"/>
                <a:gd name="connsiteX6-13" fmla="*/ 0 w 1261499"/>
                <a:gd name="connsiteY6-14" fmla="*/ 105098 h 1388236"/>
                <a:gd name="connsiteX0-15" fmla="*/ 0 w 1261499"/>
                <a:gd name="connsiteY0-16" fmla="*/ 105098 h 1388236"/>
                <a:gd name="connsiteX1-17" fmla="*/ 56357 w 1261499"/>
                <a:gd name="connsiteY1-18" fmla="*/ 0 h 1388236"/>
                <a:gd name="connsiteX2-19" fmla="*/ 865241 w 1261499"/>
                <a:gd name="connsiteY2-20" fmla="*/ 0 h 1388236"/>
                <a:gd name="connsiteX3-21" fmla="*/ 1261499 w 1261499"/>
                <a:gd name="connsiteY3-22" fmla="*/ 694118 h 1388236"/>
                <a:gd name="connsiteX4-23" fmla="*/ 865241 w 1261499"/>
                <a:gd name="connsiteY4-24" fmla="*/ 1388236 h 1388236"/>
                <a:gd name="connsiteX5-25" fmla="*/ 744578 w 1261499"/>
                <a:gd name="connsiteY5-26" fmla="*/ 1387893 h 1388236"/>
                <a:gd name="connsiteX6-27" fmla="*/ 0 w 1261499"/>
                <a:gd name="connsiteY6-28" fmla="*/ 10509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118 h 1388236"/>
                <a:gd name="connsiteX1-3" fmla="*/ 396258 w 1601400"/>
                <a:gd name="connsiteY1-4" fmla="*/ 0 h 1388236"/>
                <a:gd name="connsiteX2-5" fmla="*/ 474029 w 1601400"/>
                <a:gd name="connsiteY2-6" fmla="*/ 4016 h 1388236"/>
                <a:gd name="connsiteX3-7" fmla="*/ 1601400 w 1601400"/>
                <a:gd name="connsiteY3-8" fmla="*/ 694118 h 1388236"/>
                <a:gd name="connsiteX4-9" fmla="*/ 1205142 w 1601400"/>
                <a:gd name="connsiteY4-10" fmla="*/ 1388236 h 1388236"/>
                <a:gd name="connsiteX5-11" fmla="*/ 396258 w 1601400"/>
                <a:gd name="connsiteY5-12" fmla="*/ 1388236 h 1388236"/>
                <a:gd name="connsiteX6-13" fmla="*/ 0 w 1601400"/>
                <a:gd name="connsiteY6-14" fmla="*/ 694118 h 1388236"/>
                <a:gd name="connsiteX0-15" fmla="*/ 0 w 1243407"/>
                <a:gd name="connsiteY0-16" fmla="*/ 694118 h 1388236"/>
                <a:gd name="connsiteX1-17" fmla="*/ 396258 w 1243407"/>
                <a:gd name="connsiteY1-18" fmla="*/ 0 h 1388236"/>
                <a:gd name="connsiteX2-19" fmla="*/ 474029 w 1243407"/>
                <a:gd name="connsiteY2-20" fmla="*/ 4016 h 1388236"/>
                <a:gd name="connsiteX3-21" fmla="*/ 1243407 w 1243407"/>
                <a:gd name="connsiteY3-22" fmla="*/ 1325983 h 1388236"/>
                <a:gd name="connsiteX4-23" fmla="*/ 1205142 w 1243407"/>
                <a:gd name="connsiteY4-24" fmla="*/ 1388236 h 1388236"/>
                <a:gd name="connsiteX5-25" fmla="*/ 396258 w 1243407"/>
                <a:gd name="connsiteY5-26" fmla="*/ 1388236 h 1388236"/>
                <a:gd name="connsiteX6-27" fmla="*/ 0 w 1243407"/>
                <a:gd name="connsiteY6-28" fmla="*/ 69411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704 h 1388822"/>
                <a:gd name="connsiteX1-3" fmla="*/ 396258 w 1601400"/>
                <a:gd name="connsiteY1-4" fmla="*/ 586 h 1388822"/>
                <a:gd name="connsiteX2-5" fmla="*/ 482002 w 1601400"/>
                <a:gd name="connsiteY2-6" fmla="*/ 0 h 1388822"/>
                <a:gd name="connsiteX3-7" fmla="*/ 1601400 w 1601400"/>
                <a:gd name="connsiteY3-8" fmla="*/ 694704 h 1388822"/>
                <a:gd name="connsiteX4-9" fmla="*/ 1205142 w 1601400"/>
                <a:gd name="connsiteY4-10" fmla="*/ 1388822 h 1388822"/>
                <a:gd name="connsiteX5-11" fmla="*/ 396258 w 1601400"/>
                <a:gd name="connsiteY5-12" fmla="*/ 1388822 h 1388822"/>
                <a:gd name="connsiteX6-13" fmla="*/ 0 w 1601400"/>
                <a:gd name="connsiteY6-14" fmla="*/ 694704 h 1388822"/>
                <a:gd name="connsiteX0-15" fmla="*/ 0 w 1241871"/>
                <a:gd name="connsiteY0-16" fmla="*/ 694704 h 1388822"/>
                <a:gd name="connsiteX1-17" fmla="*/ 396258 w 1241871"/>
                <a:gd name="connsiteY1-18" fmla="*/ 586 h 1388822"/>
                <a:gd name="connsiteX2-19" fmla="*/ 482002 w 1241871"/>
                <a:gd name="connsiteY2-20" fmla="*/ 0 h 1388822"/>
                <a:gd name="connsiteX3-21" fmla="*/ 1241871 w 1241871"/>
                <a:gd name="connsiteY3-22" fmla="*/ 1323912 h 1388822"/>
                <a:gd name="connsiteX4-23" fmla="*/ 1205142 w 1241871"/>
                <a:gd name="connsiteY4-24" fmla="*/ 1388822 h 1388822"/>
                <a:gd name="connsiteX5-25" fmla="*/ 396258 w 1241871"/>
                <a:gd name="connsiteY5-26" fmla="*/ 1388822 h 1388822"/>
                <a:gd name="connsiteX6-27" fmla="*/ 0 w 1241871"/>
                <a:gd name="connsiteY6-28" fmla="*/ 694704 h 13888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530820CF-B880-4189-942D-D702A7CBA730}" type="datetimeFigureOut">
              <a:rPr lang="zh-CN" altLang="en-US" smtClean="0"/>
              <a:pPr/>
              <a:t>2020/9/13</a:t>
            </a:fld>
            <a:endParaRPr lang="zh-CN" alt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zh-CN" alt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0C913308-F349-4B6D-A68A-DD1791B4A57B}" type="slidenum">
              <a:rPr lang="zh-CN" altLang="en-US" smtClean="0"/>
              <a:pPr/>
              <a:t>‹#›</a:t>
            </a:fld>
            <a:endParaRPr lang="zh-CN" alt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2020/9/13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2020/9/13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043608" y="692696"/>
            <a:ext cx="7024744" cy="1143000"/>
          </a:xfrm>
        </p:spPr>
        <p:txBody>
          <a:bodyPr/>
          <a:lstStyle/>
          <a:p>
            <a:r>
              <a:rPr lang="zh-CN" altLang="en-US" smtClean="0"/>
              <a:t>单击此处编辑母版标题样式</a:t>
            </a:r>
            <a:endParaRPr lang="en-US"/>
          </a:p>
        </p:txBody>
      </p:sp>
      <p:sp>
        <p:nvSpPr>
          <p:cNvPr id="3" name="Content Placeholder 2"/>
          <p:cNvSpPr>
            <a:spLocks noGrp="1"/>
          </p:cNvSpPr>
          <p:nvPr>
            <p:ph idx="1"/>
          </p:nvPr>
        </p:nvSpPr>
        <p:spPr>
          <a:xfrm>
            <a:off x="1052823" y="2053064"/>
            <a:ext cx="6777317" cy="350897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2020/9/13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2020/9/13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2020/9/13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Content Placeholder 8"/>
          <p:cNvSpPr>
            <a:spLocks noGrp="1"/>
          </p:cNvSpPr>
          <p:nvPr>
            <p:ph sz="quarter" idx="13"/>
          </p:nvPr>
        </p:nvSpPr>
        <p:spPr>
          <a:xfrm>
            <a:off x="1042416" y="2313432"/>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pPr/>
              <a:t>2020/9/13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pPr/>
              <a:t>2020/9/13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pPr/>
              <a:t>2020/9/13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1" fmla="*/ 0 w 9144000"/>
                <a:gd name="connsiteY0-2" fmla="*/ 1270659 h 1330035"/>
                <a:gd name="connsiteX1-3" fmla="*/ 1674420 w 9144000"/>
                <a:gd name="connsiteY1-4" fmla="*/ 1318160 h 1330035"/>
                <a:gd name="connsiteX2-5" fmla="*/ 4120737 w 9144000"/>
                <a:gd name="connsiteY2-6" fmla="*/ 1199407 h 1330035"/>
                <a:gd name="connsiteX3-7" fmla="*/ 7172696 w 9144000"/>
                <a:gd name="connsiteY3-8" fmla="*/ 760020 h 1330035"/>
                <a:gd name="connsiteX4-9" fmla="*/ 9144000 w 9144000"/>
                <a:gd name="connsiteY4-10" fmla="*/ 0 h 1330035"/>
                <a:gd name="connsiteX0-11" fmla="*/ 0 w 9144000"/>
                <a:gd name="connsiteY0-12" fmla="*/ 1270659 h 1330035"/>
                <a:gd name="connsiteX1-13" fmla="*/ 1674420 w 9144000"/>
                <a:gd name="connsiteY1-14" fmla="*/ 1318160 h 1330035"/>
                <a:gd name="connsiteX2-15" fmla="*/ 4120737 w 9144000"/>
                <a:gd name="connsiteY2-16" fmla="*/ 1199407 h 1330035"/>
                <a:gd name="connsiteX3-17" fmla="*/ 7172696 w 9144000"/>
                <a:gd name="connsiteY3-18" fmla="*/ 760020 h 1330035"/>
                <a:gd name="connsiteX4-19" fmla="*/ 9144000 w 9144000"/>
                <a:gd name="connsiteY4-20" fmla="*/ 0 h 1330035"/>
                <a:gd name="connsiteX0-21" fmla="*/ 0 w 9144000"/>
                <a:gd name="connsiteY0-22" fmla="*/ 1270659 h 1330035"/>
                <a:gd name="connsiteX1-23" fmla="*/ 1674420 w 9144000"/>
                <a:gd name="connsiteY1-24" fmla="*/ 1318160 h 1330035"/>
                <a:gd name="connsiteX2-25" fmla="*/ 4120737 w 9144000"/>
                <a:gd name="connsiteY2-26" fmla="*/ 1199407 h 1330035"/>
                <a:gd name="connsiteX3-27" fmla="*/ 7172696 w 9144000"/>
                <a:gd name="connsiteY3-28" fmla="*/ 760020 h 1330035"/>
                <a:gd name="connsiteX4-29" fmla="*/ 9144000 w 9144000"/>
                <a:gd name="connsiteY4-30" fmla="*/ 0 h 1330035"/>
                <a:gd name="connsiteX0-31" fmla="*/ 0 w 9144000"/>
                <a:gd name="connsiteY0-32" fmla="*/ 1116279 h 1175655"/>
                <a:gd name="connsiteX1-33" fmla="*/ 1674420 w 9144000"/>
                <a:gd name="connsiteY1-34" fmla="*/ 1163780 h 1175655"/>
                <a:gd name="connsiteX2-35" fmla="*/ 4120737 w 9144000"/>
                <a:gd name="connsiteY2-36" fmla="*/ 1045027 h 1175655"/>
                <a:gd name="connsiteX3-37" fmla="*/ 7172696 w 9144000"/>
                <a:gd name="connsiteY3-38" fmla="*/ 605640 h 1175655"/>
                <a:gd name="connsiteX4-39" fmla="*/ 9144000 w 9144000"/>
                <a:gd name="connsiteY4-40" fmla="*/ 0 h 11756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261499"/>
                <a:gd name="connsiteY0-2" fmla="*/ 105098 h 1388236"/>
                <a:gd name="connsiteX1-3" fmla="*/ 56357 w 1261499"/>
                <a:gd name="connsiteY1-4" fmla="*/ 0 h 1388236"/>
                <a:gd name="connsiteX2-5" fmla="*/ 865241 w 1261499"/>
                <a:gd name="connsiteY2-6" fmla="*/ 0 h 1388236"/>
                <a:gd name="connsiteX3-7" fmla="*/ 1261499 w 1261499"/>
                <a:gd name="connsiteY3-8" fmla="*/ 694118 h 1388236"/>
                <a:gd name="connsiteX4-9" fmla="*/ 865241 w 1261499"/>
                <a:gd name="connsiteY4-10" fmla="*/ 1388236 h 1388236"/>
                <a:gd name="connsiteX5-11" fmla="*/ 56357 w 1261499"/>
                <a:gd name="connsiteY5-12" fmla="*/ 1388236 h 1388236"/>
                <a:gd name="connsiteX6-13" fmla="*/ 0 w 1261499"/>
                <a:gd name="connsiteY6-14" fmla="*/ 105098 h 1388236"/>
                <a:gd name="connsiteX0-15" fmla="*/ 0 w 1261499"/>
                <a:gd name="connsiteY0-16" fmla="*/ 105098 h 1388236"/>
                <a:gd name="connsiteX1-17" fmla="*/ 56357 w 1261499"/>
                <a:gd name="connsiteY1-18" fmla="*/ 0 h 1388236"/>
                <a:gd name="connsiteX2-19" fmla="*/ 865241 w 1261499"/>
                <a:gd name="connsiteY2-20" fmla="*/ 0 h 1388236"/>
                <a:gd name="connsiteX3-21" fmla="*/ 1261499 w 1261499"/>
                <a:gd name="connsiteY3-22" fmla="*/ 694118 h 1388236"/>
                <a:gd name="connsiteX4-23" fmla="*/ 865241 w 1261499"/>
                <a:gd name="connsiteY4-24" fmla="*/ 1388236 h 1388236"/>
                <a:gd name="connsiteX5-25" fmla="*/ 744578 w 1261499"/>
                <a:gd name="connsiteY5-26" fmla="*/ 1387893 h 1388236"/>
                <a:gd name="connsiteX6-27" fmla="*/ 0 w 1261499"/>
                <a:gd name="connsiteY6-28" fmla="*/ 10509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118 h 1388236"/>
                <a:gd name="connsiteX1-3" fmla="*/ 396258 w 1601400"/>
                <a:gd name="connsiteY1-4" fmla="*/ 0 h 1388236"/>
                <a:gd name="connsiteX2-5" fmla="*/ 474029 w 1601400"/>
                <a:gd name="connsiteY2-6" fmla="*/ 4016 h 1388236"/>
                <a:gd name="connsiteX3-7" fmla="*/ 1601400 w 1601400"/>
                <a:gd name="connsiteY3-8" fmla="*/ 694118 h 1388236"/>
                <a:gd name="connsiteX4-9" fmla="*/ 1205142 w 1601400"/>
                <a:gd name="connsiteY4-10" fmla="*/ 1388236 h 1388236"/>
                <a:gd name="connsiteX5-11" fmla="*/ 396258 w 1601400"/>
                <a:gd name="connsiteY5-12" fmla="*/ 1388236 h 1388236"/>
                <a:gd name="connsiteX6-13" fmla="*/ 0 w 1601400"/>
                <a:gd name="connsiteY6-14" fmla="*/ 694118 h 1388236"/>
                <a:gd name="connsiteX0-15" fmla="*/ 0 w 1243407"/>
                <a:gd name="connsiteY0-16" fmla="*/ 694118 h 1388236"/>
                <a:gd name="connsiteX1-17" fmla="*/ 396258 w 1243407"/>
                <a:gd name="connsiteY1-18" fmla="*/ 0 h 1388236"/>
                <a:gd name="connsiteX2-19" fmla="*/ 474029 w 1243407"/>
                <a:gd name="connsiteY2-20" fmla="*/ 4016 h 1388236"/>
                <a:gd name="connsiteX3-21" fmla="*/ 1243407 w 1243407"/>
                <a:gd name="connsiteY3-22" fmla="*/ 1325983 h 1388236"/>
                <a:gd name="connsiteX4-23" fmla="*/ 1205142 w 1243407"/>
                <a:gd name="connsiteY4-24" fmla="*/ 1388236 h 1388236"/>
                <a:gd name="connsiteX5-25" fmla="*/ 396258 w 1243407"/>
                <a:gd name="connsiteY5-26" fmla="*/ 1388236 h 1388236"/>
                <a:gd name="connsiteX6-27" fmla="*/ 0 w 1243407"/>
                <a:gd name="connsiteY6-28" fmla="*/ 69411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704 h 1388822"/>
                <a:gd name="connsiteX1-3" fmla="*/ 396258 w 1601400"/>
                <a:gd name="connsiteY1-4" fmla="*/ 586 h 1388822"/>
                <a:gd name="connsiteX2-5" fmla="*/ 482002 w 1601400"/>
                <a:gd name="connsiteY2-6" fmla="*/ 0 h 1388822"/>
                <a:gd name="connsiteX3-7" fmla="*/ 1601400 w 1601400"/>
                <a:gd name="connsiteY3-8" fmla="*/ 694704 h 1388822"/>
                <a:gd name="connsiteX4-9" fmla="*/ 1205142 w 1601400"/>
                <a:gd name="connsiteY4-10" fmla="*/ 1388822 h 1388822"/>
                <a:gd name="connsiteX5-11" fmla="*/ 396258 w 1601400"/>
                <a:gd name="connsiteY5-12" fmla="*/ 1388822 h 1388822"/>
                <a:gd name="connsiteX6-13" fmla="*/ 0 w 1601400"/>
                <a:gd name="connsiteY6-14" fmla="*/ 694704 h 1388822"/>
                <a:gd name="connsiteX0-15" fmla="*/ 0 w 1241871"/>
                <a:gd name="connsiteY0-16" fmla="*/ 694704 h 1388822"/>
                <a:gd name="connsiteX1-17" fmla="*/ 396258 w 1241871"/>
                <a:gd name="connsiteY1-18" fmla="*/ 586 h 1388822"/>
                <a:gd name="connsiteX2-19" fmla="*/ 482002 w 1241871"/>
                <a:gd name="connsiteY2-20" fmla="*/ 0 h 1388822"/>
                <a:gd name="connsiteX3-21" fmla="*/ 1241871 w 1241871"/>
                <a:gd name="connsiteY3-22" fmla="*/ 1323912 h 1388822"/>
                <a:gd name="connsiteX4-23" fmla="*/ 1205142 w 1241871"/>
                <a:gd name="connsiteY4-24" fmla="*/ 1388822 h 1388822"/>
                <a:gd name="connsiteX5-25" fmla="*/ 396258 w 1241871"/>
                <a:gd name="connsiteY5-26" fmla="*/ 1388822 h 1388822"/>
                <a:gd name="connsiteX6-27" fmla="*/ 0 w 1241871"/>
                <a:gd name="connsiteY6-28" fmla="*/ 694704 h 13888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2020/9/13</a:t>
            </a:fld>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1" fmla="*/ 0 w 9144000"/>
                <a:gd name="connsiteY0-2" fmla="*/ 1270659 h 1330035"/>
                <a:gd name="connsiteX1-3" fmla="*/ 1674420 w 9144000"/>
                <a:gd name="connsiteY1-4" fmla="*/ 1318160 h 1330035"/>
                <a:gd name="connsiteX2-5" fmla="*/ 4120737 w 9144000"/>
                <a:gd name="connsiteY2-6" fmla="*/ 1199407 h 1330035"/>
                <a:gd name="connsiteX3-7" fmla="*/ 7172696 w 9144000"/>
                <a:gd name="connsiteY3-8" fmla="*/ 760020 h 1330035"/>
                <a:gd name="connsiteX4-9" fmla="*/ 9144000 w 9144000"/>
                <a:gd name="connsiteY4-10" fmla="*/ 0 h 1330035"/>
                <a:gd name="connsiteX0-11" fmla="*/ 0 w 9144000"/>
                <a:gd name="connsiteY0-12" fmla="*/ 1270659 h 1330035"/>
                <a:gd name="connsiteX1-13" fmla="*/ 1674420 w 9144000"/>
                <a:gd name="connsiteY1-14" fmla="*/ 1318160 h 1330035"/>
                <a:gd name="connsiteX2-15" fmla="*/ 4120737 w 9144000"/>
                <a:gd name="connsiteY2-16" fmla="*/ 1199407 h 1330035"/>
                <a:gd name="connsiteX3-17" fmla="*/ 7172696 w 9144000"/>
                <a:gd name="connsiteY3-18" fmla="*/ 760020 h 1330035"/>
                <a:gd name="connsiteX4-19" fmla="*/ 9144000 w 9144000"/>
                <a:gd name="connsiteY4-20" fmla="*/ 0 h 1330035"/>
                <a:gd name="connsiteX0-21" fmla="*/ 0 w 9144000"/>
                <a:gd name="connsiteY0-22" fmla="*/ 1270659 h 1330035"/>
                <a:gd name="connsiteX1-23" fmla="*/ 1674420 w 9144000"/>
                <a:gd name="connsiteY1-24" fmla="*/ 1318160 h 1330035"/>
                <a:gd name="connsiteX2-25" fmla="*/ 4120737 w 9144000"/>
                <a:gd name="connsiteY2-26" fmla="*/ 1199407 h 1330035"/>
                <a:gd name="connsiteX3-27" fmla="*/ 7172696 w 9144000"/>
                <a:gd name="connsiteY3-28" fmla="*/ 760020 h 1330035"/>
                <a:gd name="connsiteX4-29" fmla="*/ 9144000 w 9144000"/>
                <a:gd name="connsiteY4-30" fmla="*/ 0 h 1330035"/>
                <a:gd name="connsiteX0-31" fmla="*/ 0 w 9144000"/>
                <a:gd name="connsiteY0-32" fmla="*/ 1116279 h 1175655"/>
                <a:gd name="connsiteX1-33" fmla="*/ 1674420 w 9144000"/>
                <a:gd name="connsiteY1-34" fmla="*/ 1163780 h 1175655"/>
                <a:gd name="connsiteX2-35" fmla="*/ 4120737 w 9144000"/>
                <a:gd name="connsiteY2-36" fmla="*/ 1045027 h 1175655"/>
                <a:gd name="connsiteX3-37" fmla="*/ 7172696 w 9144000"/>
                <a:gd name="connsiteY3-38" fmla="*/ 605640 h 1175655"/>
                <a:gd name="connsiteX4-39" fmla="*/ 9144000 w 9144000"/>
                <a:gd name="connsiteY4-40" fmla="*/ 0 h 11756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261499"/>
                <a:gd name="connsiteY0-2" fmla="*/ 105098 h 1388236"/>
                <a:gd name="connsiteX1-3" fmla="*/ 56357 w 1261499"/>
                <a:gd name="connsiteY1-4" fmla="*/ 0 h 1388236"/>
                <a:gd name="connsiteX2-5" fmla="*/ 865241 w 1261499"/>
                <a:gd name="connsiteY2-6" fmla="*/ 0 h 1388236"/>
                <a:gd name="connsiteX3-7" fmla="*/ 1261499 w 1261499"/>
                <a:gd name="connsiteY3-8" fmla="*/ 694118 h 1388236"/>
                <a:gd name="connsiteX4-9" fmla="*/ 865241 w 1261499"/>
                <a:gd name="connsiteY4-10" fmla="*/ 1388236 h 1388236"/>
                <a:gd name="connsiteX5-11" fmla="*/ 56357 w 1261499"/>
                <a:gd name="connsiteY5-12" fmla="*/ 1388236 h 1388236"/>
                <a:gd name="connsiteX6-13" fmla="*/ 0 w 1261499"/>
                <a:gd name="connsiteY6-14" fmla="*/ 105098 h 1388236"/>
                <a:gd name="connsiteX0-15" fmla="*/ 0 w 1261499"/>
                <a:gd name="connsiteY0-16" fmla="*/ 105098 h 1388236"/>
                <a:gd name="connsiteX1-17" fmla="*/ 56357 w 1261499"/>
                <a:gd name="connsiteY1-18" fmla="*/ 0 h 1388236"/>
                <a:gd name="connsiteX2-19" fmla="*/ 865241 w 1261499"/>
                <a:gd name="connsiteY2-20" fmla="*/ 0 h 1388236"/>
                <a:gd name="connsiteX3-21" fmla="*/ 1261499 w 1261499"/>
                <a:gd name="connsiteY3-22" fmla="*/ 694118 h 1388236"/>
                <a:gd name="connsiteX4-23" fmla="*/ 865241 w 1261499"/>
                <a:gd name="connsiteY4-24" fmla="*/ 1388236 h 1388236"/>
                <a:gd name="connsiteX5-25" fmla="*/ 744578 w 1261499"/>
                <a:gd name="connsiteY5-26" fmla="*/ 1387893 h 1388236"/>
                <a:gd name="connsiteX6-27" fmla="*/ 0 w 1261499"/>
                <a:gd name="connsiteY6-28" fmla="*/ 10509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118 h 1388236"/>
                <a:gd name="connsiteX1-3" fmla="*/ 396258 w 1601400"/>
                <a:gd name="connsiteY1-4" fmla="*/ 0 h 1388236"/>
                <a:gd name="connsiteX2-5" fmla="*/ 474029 w 1601400"/>
                <a:gd name="connsiteY2-6" fmla="*/ 4016 h 1388236"/>
                <a:gd name="connsiteX3-7" fmla="*/ 1601400 w 1601400"/>
                <a:gd name="connsiteY3-8" fmla="*/ 694118 h 1388236"/>
                <a:gd name="connsiteX4-9" fmla="*/ 1205142 w 1601400"/>
                <a:gd name="connsiteY4-10" fmla="*/ 1388236 h 1388236"/>
                <a:gd name="connsiteX5-11" fmla="*/ 396258 w 1601400"/>
                <a:gd name="connsiteY5-12" fmla="*/ 1388236 h 1388236"/>
                <a:gd name="connsiteX6-13" fmla="*/ 0 w 1601400"/>
                <a:gd name="connsiteY6-14" fmla="*/ 694118 h 1388236"/>
                <a:gd name="connsiteX0-15" fmla="*/ 0 w 1243407"/>
                <a:gd name="connsiteY0-16" fmla="*/ 694118 h 1388236"/>
                <a:gd name="connsiteX1-17" fmla="*/ 396258 w 1243407"/>
                <a:gd name="connsiteY1-18" fmla="*/ 0 h 1388236"/>
                <a:gd name="connsiteX2-19" fmla="*/ 474029 w 1243407"/>
                <a:gd name="connsiteY2-20" fmla="*/ 4016 h 1388236"/>
                <a:gd name="connsiteX3-21" fmla="*/ 1243407 w 1243407"/>
                <a:gd name="connsiteY3-22" fmla="*/ 1325983 h 1388236"/>
                <a:gd name="connsiteX4-23" fmla="*/ 1205142 w 1243407"/>
                <a:gd name="connsiteY4-24" fmla="*/ 1388236 h 1388236"/>
                <a:gd name="connsiteX5-25" fmla="*/ 396258 w 1243407"/>
                <a:gd name="connsiteY5-26" fmla="*/ 1388236 h 1388236"/>
                <a:gd name="connsiteX6-27" fmla="*/ 0 w 1243407"/>
                <a:gd name="connsiteY6-28" fmla="*/ 69411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704 h 1388822"/>
                <a:gd name="connsiteX1-3" fmla="*/ 396258 w 1601400"/>
                <a:gd name="connsiteY1-4" fmla="*/ 586 h 1388822"/>
                <a:gd name="connsiteX2-5" fmla="*/ 482002 w 1601400"/>
                <a:gd name="connsiteY2-6" fmla="*/ 0 h 1388822"/>
                <a:gd name="connsiteX3-7" fmla="*/ 1601400 w 1601400"/>
                <a:gd name="connsiteY3-8" fmla="*/ 694704 h 1388822"/>
                <a:gd name="connsiteX4-9" fmla="*/ 1205142 w 1601400"/>
                <a:gd name="connsiteY4-10" fmla="*/ 1388822 h 1388822"/>
                <a:gd name="connsiteX5-11" fmla="*/ 396258 w 1601400"/>
                <a:gd name="connsiteY5-12" fmla="*/ 1388822 h 1388822"/>
                <a:gd name="connsiteX6-13" fmla="*/ 0 w 1601400"/>
                <a:gd name="connsiteY6-14" fmla="*/ 694704 h 1388822"/>
                <a:gd name="connsiteX0-15" fmla="*/ 0 w 1241871"/>
                <a:gd name="connsiteY0-16" fmla="*/ 694704 h 1388822"/>
                <a:gd name="connsiteX1-17" fmla="*/ 396258 w 1241871"/>
                <a:gd name="connsiteY1-18" fmla="*/ 586 h 1388822"/>
                <a:gd name="connsiteX2-19" fmla="*/ 482002 w 1241871"/>
                <a:gd name="connsiteY2-20" fmla="*/ 0 h 1388822"/>
                <a:gd name="connsiteX3-21" fmla="*/ 1241871 w 1241871"/>
                <a:gd name="connsiteY3-22" fmla="*/ 1323912 h 1388822"/>
                <a:gd name="connsiteX4-23" fmla="*/ 1205142 w 1241871"/>
                <a:gd name="connsiteY4-24" fmla="*/ 1388822 h 1388822"/>
                <a:gd name="connsiteX5-25" fmla="*/ 396258 w 1241871"/>
                <a:gd name="connsiteY5-26" fmla="*/ 1388822 h 1388822"/>
                <a:gd name="connsiteX6-27" fmla="*/ 0 w 1241871"/>
                <a:gd name="connsiteY6-28" fmla="*/ 694704 h 13888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2020/9/13</a:t>
            </a:fld>
            <a:endParaRPr lang="zh-CN" alt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1" fmla="*/ 0 w 9144000"/>
                <a:gd name="connsiteY0-2" fmla="*/ 1270659 h 1330035"/>
                <a:gd name="connsiteX1-3" fmla="*/ 1674420 w 9144000"/>
                <a:gd name="connsiteY1-4" fmla="*/ 1318160 h 1330035"/>
                <a:gd name="connsiteX2-5" fmla="*/ 4120737 w 9144000"/>
                <a:gd name="connsiteY2-6" fmla="*/ 1199407 h 1330035"/>
                <a:gd name="connsiteX3-7" fmla="*/ 7172696 w 9144000"/>
                <a:gd name="connsiteY3-8" fmla="*/ 760020 h 1330035"/>
                <a:gd name="connsiteX4-9" fmla="*/ 9144000 w 9144000"/>
                <a:gd name="connsiteY4-10" fmla="*/ 0 h 1330035"/>
                <a:gd name="connsiteX0-11" fmla="*/ 0 w 9144000"/>
                <a:gd name="connsiteY0-12" fmla="*/ 1270659 h 1330035"/>
                <a:gd name="connsiteX1-13" fmla="*/ 1674420 w 9144000"/>
                <a:gd name="connsiteY1-14" fmla="*/ 1318160 h 1330035"/>
                <a:gd name="connsiteX2-15" fmla="*/ 4120737 w 9144000"/>
                <a:gd name="connsiteY2-16" fmla="*/ 1199407 h 1330035"/>
                <a:gd name="connsiteX3-17" fmla="*/ 7172696 w 9144000"/>
                <a:gd name="connsiteY3-18" fmla="*/ 760020 h 1330035"/>
                <a:gd name="connsiteX4-19" fmla="*/ 9144000 w 9144000"/>
                <a:gd name="connsiteY4-20" fmla="*/ 0 h 1330035"/>
                <a:gd name="connsiteX0-21" fmla="*/ 0 w 9144000"/>
                <a:gd name="connsiteY0-22" fmla="*/ 1270659 h 1330035"/>
                <a:gd name="connsiteX1-23" fmla="*/ 1674420 w 9144000"/>
                <a:gd name="connsiteY1-24" fmla="*/ 1318160 h 1330035"/>
                <a:gd name="connsiteX2-25" fmla="*/ 4120737 w 9144000"/>
                <a:gd name="connsiteY2-26" fmla="*/ 1199407 h 1330035"/>
                <a:gd name="connsiteX3-27" fmla="*/ 7172696 w 9144000"/>
                <a:gd name="connsiteY3-28" fmla="*/ 760020 h 1330035"/>
                <a:gd name="connsiteX4-29" fmla="*/ 9144000 w 9144000"/>
                <a:gd name="connsiteY4-30" fmla="*/ 0 h 1330035"/>
                <a:gd name="connsiteX0-31" fmla="*/ 0 w 9144000"/>
                <a:gd name="connsiteY0-32" fmla="*/ 1116279 h 1175655"/>
                <a:gd name="connsiteX1-33" fmla="*/ 1674420 w 9144000"/>
                <a:gd name="connsiteY1-34" fmla="*/ 1163780 h 1175655"/>
                <a:gd name="connsiteX2-35" fmla="*/ 4120737 w 9144000"/>
                <a:gd name="connsiteY2-36" fmla="*/ 1045027 h 1175655"/>
                <a:gd name="connsiteX3-37" fmla="*/ 7172696 w 9144000"/>
                <a:gd name="connsiteY3-38" fmla="*/ 605640 h 1175655"/>
                <a:gd name="connsiteX4-39" fmla="*/ 9144000 w 9144000"/>
                <a:gd name="connsiteY4-40" fmla="*/ 0 h 11756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261499"/>
                <a:gd name="connsiteY0-2" fmla="*/ 105098 h 1388236"/>
                <a:gd name="connsiteX1-3" fmla="*/ 56357 w 1261499"/>
                <a:gd name="connsiteY1-4" fmla="*/ 0 h 1388236"/>
                <a:gd name="connsiteX2-5" fmla="*/ 865241 w 1261499"/>
                <a:gd name="connsiteY2-6" fmla="*/ 0 h 1388236"/>
                <a:gd name="connsiteX3-7" fmla="*/ 1261499 w 1261499"/>
                <a:gd name="connsiteY3-8" fmla="*/ 694118 h 1388236"/>
                <a:gd name="connsiteX4-9" fmla="*/ 865241 w 1261499"/>
                <a:gd name="connsiteY4-10" fmla="*/ 1388236 h 1388236"/>
                <a:gd name="connsiteX5-11" fmla="*/ 56357 w 1261499"/>
                <a:gd name="connsiteY5-12" fmla="*/ 1388236 h 1388236"/>
                <a:gd name="connsiteX6-13" fmla="*/ 0 w 1261499"/>
                <a:gd name="connsiteY6-14" fmla="*/ 105098 h 1388236"/>
                <a:gd name="connsiteX0-15" fmla="*/ 0 w 1261499"/>
                <a:gd name="connsiteY0-16" fmla="*/ 105098 h 1388236"/>
                <a:gd name="connsiteX1-17" fmla="*/ 56357 w 1261499"/>
                <a:gd name="connsiteY1-18" fmla="*/ 0 h 1388236"/>
                <a:gd name="connsiteX2-19" fmla="*/ 865241 w 1261499"/>
                <a:gd name="connsiteY2-20" fmla="*/ 0 h 1388236"/>
                <a:gd name="connsiteX3-21" fmla="*/ 1261499 w 1261499"/>
                <a:gd name="connsiteY3-22" fmla="*/ 694118 h 1388236"/>
                <a:gd name="connsiteX4-23" fmla="*/ 865241 w 1261499"/>
                <a:gd name="connsiteY4-24" fmla="*/ 1388236 h 1388236"/>
                <a:gd name="connsiteX5-25" fmla="*/ 744578 w 1261499"/>
                <a:gd name="connsiteY5-26" fmla="*/ 1387893 h 1388236"/>
                <a:gd name="connsiteX6-27" fmla="*/ 0 w 1261499"/>
                <a:gd name="connsiteY6-28" fmla="*/ 10509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118 h 1388236"/>
                <a:gd name="connsiteX1-3" fmla="*/ 396258 w 1601400"/>
                <a:gd name="connsiteY1-4" fmla="*/ 0 h 1388236"/>
                <a:gd name="connsiteX2-5" fmla="*/ 474029 w 1601400"/>
                <a:gd name="connsiteY2-6" fmla="*/ 4016 h 1388236"/>
                <a:gd name="connsiteX3-7" fmla="*/ 1601400 w 1601400"/>
                <a:gd name="connsiteY3-8" fmla="*/ 694118 h 1388236"/>
                <a:gd name="connsiteX4-9" fmla="*/ 1205142 w 1601400"/>
                <a:gd name="connsiteY4-10" fmla="*/ 1388236 h 1388236"/>
                <a:gd name="connsiteX5-11" fmla="*/ 396258 w 1601400"/>
                <a:gd name="connsiteY5-12" fmla="*/ 1388236 h 1388236"/>
                <a:gd name="connsiteX6-13" fmla="*/ 0 w 1601400"/>
                <a:gd name="connsiteY6-14" fmla="*/ 694118 h 1388236"/>
                <a:gd name="connsiteX0-15" fmla="*/ 0 w 1243407"/>
                <a:gd name="connsiteY0-16" fmla="*/ 694118 h 1388236"/>
                <a:gd name="connsiteX1-17" fmla="*/ 396258 w 1243407"/>
                <a:gd name="connsiteY1-18" fmla="*/ 0 h 1388236"/>
                <a:gd name="connsiteX2-19" fmla="*/ 474029 w 1243407"/>
                <a:gd name="connsiteY2-20" fmla="*/ 4016 h 1388236"/>
                <a:gd name="connsiteX3-21" fmla="*/ 1243407 w 1243407"/>
                <a:gd name="connsiteY3-22" fmla="*/ 1325983 h 1388236"/>
                <a:gd name="connsiteX4-23" fmla="*/ 1205142 w 1243407"/>
                <a:gd name="connsiteY4-24" fmla="*/ 1388236 h 1388236"/>
                <a:gd name="connsiteX5-25" fmla="*/ 396258 w 1243407"/>
                <a:gd name="connsiteY5-26" fmla="*/ 1388236 h 1388236"/>
                <a:gd name="connsiteX6-27" fmla="*/ 0 w 1243407"/>
                <a:gd name="connsiteY6-28" fmla="*/ 69411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704 h 1388822"/>
                <a:gd name="connsiteX1-3" fmla="*/ 396258 w 1601400"/>
                <a:gd name="connsiteY1-4" fmla="*/ 586 h 1388822"/>
                <a:gd name="connsiteX2-5" fmla="*/ 482002 w 1601400"/>
                <a:gd name="connsiteY2-6" fmla="*/ 0 h 1388822"/>
                <a:gd name="connsiteX3-7" fmla="*/ 1601400 w 1601400"/>
                <a:gd name="connsiteY3-8" fmla="*/ 694704 h 1388822"/>
                <a:gd name="connsiteX4-9" fmla="*/ 1205142 w 1601400"/>
                <a:gd name="connsiteY4-10" fmla="*/ 1388822 h 1388822"/>
                <a:gd name="connsiteX5-11" fmla="*/ 396258 w 1601400"/>
                <a:gd name="connsiteY5-12" fmla="*/ 1388822 h 1388822"/>
                <a:gd name="connsiteX6-13" fmla="*/ 0 w 1601400"/>
                <a:gd name="connsiteY6-14" fmla="*/ 694704 h 1388822"/>
                <a:gd name="connsiteX0-15" fmla="*/ 0 w 1241871"/>
                <a:gd name="connsiteY0-16" fmla="*/ 694704 h 1388822"/>
                <a:gd name="connsiteX1-17" fmla="*/ 396258 w 1241871"/>
                <a:gd name="connsiteY1-18" fmla="*/ 586 h 1388822"/>
                <a:gd name="connsiteX2-19" fmla="*/ 482002 w 1241871"/>
                <a:gd name="connsiteY2-20" fmla="*/ 0 h 1388822"/>
                <a:gd name="connsiteX3-21" fmla="*/ 1241871 w 1241871"/>
                <a:gd name="connsiteY3-22" fmla="*/ 1323912 h 1388822"/>
                <a:gd name="connsiteX4-23" fmla="*/ 1205142 w 1241871"/>
                <a:gd name="connsiteY4-24" fmla="*/ 1388822 h 1388822"/>
                <a:gd name="connsiteX5-25" fmla="*/ 396258 w 1241871"/>
                <a:gd name="connsiteY5-26" fmla="*/ 1388822 h 1388822"/>
                <a:gd name="connsiteX6-27" fmla="*/ 0 w 1241871"/>
                <a:gd name="connsiteY6-28" fmla="*/ 694704 h 13888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8870" y="665765"/>
            <a:ext cx="7024744" cy="1143000"/>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1043184" y="1993748"/>
            <a:ext cx="6777317" cy="3508977"/>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530820CF-B880-4189-942D-D702A7CBA730}" type="datetimeFigureOut">
              <a:rPr lang="zh-CN" altLang="en-US" smtClean="0"/>
              <a:pPr/>
              <a:t>2020/9/13</a:t>
            </a:fld>
            <a:endParaRPr lang="zh-CN" alt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zh-CN" alt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spcBef>
          <a:spcPct val="0"/>
        </a:spcBef>
        <a:buNone/>
        <a:defRPr sz="4000" kern="1200">
          <a:solidFill>
            <a:schemeClr val="accent1"/>
          </a:solidFill>
          <a:latin typeface="+mj-ea"/>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anose="05020102010507070707"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anose="05020102010507070707"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anose="05020102010507070707" pitchFamily="18" charset="2"/>
        <a:buChar char=""/>
        <a:defRPr sz="2000" kern="1200">
          <a:solidFill>
            <a:schemeClr val="tx2"/>
          </a:solidFill>
          <a:latin typeface="+mn-lt"/>
          <a:ea typeface="+mn-ea"/>
          <a:cs typeface="+mn-cs"/>
        </a:defRPr>
      </a:lvl3pPr>
      <a:lvl4pPr marL="1124585" indent="-228600" algn="l" defTabSz="914400" rtl="0" eaLnBrk="1" latinLnBrk="0" hangingPunct="1">
        <a:spcBef>
          <a:spcPct val="20000"/>
        </a:spcBef>
        <a:buClr>
          <a:schemeClr val="accent1"/>
        </a:buClr>
        <a:buSzPct val="76000"/>
        <a:buFont typeface="Wingdings 2" panose="05020102010507070707"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anose="05020102010507070707" pitchFamily="18" charset="2"/>
        <a:buChar char=""/>
        <a:defRPr sz="1600" kern="1200" baseline="0">
          <a:solidFill>
            <a:schemeClr val="tx2"/>
          </a:solidFill>
          <a:latin typeface="+mn-lt"/>
          <a:ea typeface="+mn-ea"/>
          <a:cs typeface="+mn-cs"/>
        </a:defRPr>
      </a:lvl5pPr>
      <a:lvl6pPr marL="1517650" indent="-228600" algn="l" defTabSz="914400" rtl="0" eaLnBrk="1" latinLnBrk="0" hangingPunct="1">
        <a:spcBef>
          <a:spcPct val="20000"/>
        </a:spcBef>
        <a:buClr>
          <a:schemeClr val="accent1"/>
        </a:buClr>
        <a:buSzPct val="76000"/>
        <a:buFont typeface="Wingdings 2" panose="05020102010507070707" pitchFamily="18" charset="2"/>
        <a:buChar char=""/>
        <a:defRPr sz="1400" kern="1200">
          <a:solidFill>
            <a:schemeClr val="tx2"/>
          </a:solidFill>
          <a:latin typeface="+mn-lt"/>
          <a:ea typeface="+mn-ea"/>
          <a:cs typeface="+mn-cs"/>
        </a:defRPr>
      </a:lvl6pPr>
      <a:lvl7pPr marL="1718945" indent="-228600" algn="l" defTabSz="914400" rtl="0" eaLnBrk="1" latinLnBrk="0" hangingPunct="1">
        <a:spcBef>
          <a:spcPct val="20000"/>
        </a:spcBef>
        <a:buClr>
          <a:schemeClr val="accent1"/>
        </a:buClr>
        <a:buSzPct val="76000"/>
        <a:buFont typeface="Wingdings 2" panose="05020102010507070707"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anose="05020102010507070707" pitchFamily="18" charset="2"/>
        <a:buChar char=""/>
        <a:defRPr sz="1400" kern="1200">
          <a:solidFill>
            <a:schemeClr val="tx2"/>
          </a:solidFill>
          <a:latin typeface="+mn-lt"/>
          <a:ea typeface="+mn-ea"/>
          <a:cs typeface="+mn-cs"/>
        </a:defRPr>
      </a:lvl8pPr>
      <a:lvl9pPr marL="2121535" indent="-228600" algn="l" defTabSz="914400" rtl="0" eaLnBrk="1" latinLnBrk="0" hangingPunct="1">
        <a:spcBef>
          <a:spcPct val="20000"/>
        </a:spcBef>
        <a:buClr>
          <a:schemeClr val="accent1"/>
        </a:buClr>
        <a:buSzPct val="76000"/>
        <a:buFont typeface="Wingdings 2" panose="050201020105070707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38468;&#20214;5_&#20013;&#22269;&#21508;&#27665;&#26063;&#21517;&#31216;&#30340;&#32599;&#39532;&#23383;&#27597;&#25340;&#20889;&#27861;&#21644;&#20195;&#30721;&#65288;GB%203304-1991%20&#65289;.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86000" y="3124200"/>
            <a:ext cx="6534472" cy="1894363"/>
          </a:xfrm>
        </p:spPr>
        <p:txBody>
          <a:bodyPr>
            <a:noAutofit/>
          </a:bodyPr>
          <a:lstStyle/>
          <a:p>
            <a:r>
              <a:rPr lang="zh-CN" altLang="zh-CN" sz="4800" b="1" dirty="0">
                <a:solidFill>
                  <a:schemeClr val="accent1">
                    <a:lumMod val="75000"/>
                  </a:schemeClr>
                </a:solidFill>
              </a:rPr>
              <a:t>英汉互译中的标点符号和英文中的</a:t>
            </a:r>
            <a:r>
              <a:rPr lang="zh-CN" altLang="zh-CN" sz="4800" b="1" dirty="0" smtClean="0">
                <a:solidFill>
                  <a:schemeClr val="accent1">
                    <a:lumMod val="75000"/>
                  </a:schemeClr>
                </a:solidFill>
              </a:rPr>
              <a:t>大</a:t>
            </a:r>
            <a:r>
              <a:rPr lang="zh-CN" altLang="en-US" sz="4800" b="1" dirty="0" smtClean="0">
                <a:solidFill>
                  <a:schemeClr val="accent1">
                    <a:lumMod val="75000"/>
                  </a:schemeClr>
                </a:solidFill>
              </a:rPr>
              <a:t>小</a:t>
            </a:r>
            <a:r>
              <a:rPr lang="zh-CN" altLang="zh-CN" sz="4800" b="1" dirty="0" smtClean="0">
                <a:solidFill>
                  <a:schemeClr val="accent1">
                    <a:lumMod val="75000"/>
                  </a:schemeClr>
                </a:solidFill>
              </a:rPr>
              <a:t>写规则</a:t>
            </a:r>
            <a:endParaRPr lang="zh-CN" altLang="en-US" sz="4800" b="1"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52823" y="1864239"/>
            <a:ext cx="7407609" cy="3508977"/>
          </a:xfrm>
        </p:spPr>
        <p:txBody>
          <a:bodyPr>
            <a:noAutofit/>
          </a:bodyPr>
          <a:lstStyle/>
          <a:p>
            <a:pPr>
              <a:lnSpc>
                <a:spcPct val="120000"/>
              </a:lnSpc>
            </a:pPr>
            <a:r>
              <a:rPr lang="zh-CN" altLang="zh-CN" sz="1800" b="1" dirty="0">
                <a:solidFill>
                  <a:schemeClr val="accent1">
                    <a:lumMod val="75000"/>
                  </a:schemeClr>
                </a:solidFill>
              </a:rPr>
              <a:t>被人格化的</a:t>
            </a:r>
            <a:r>
              <a:rPr lang="zh-CN" altLang="zh-CN" sz="1800" b="1" dirty="0" smtClean="0">
                <a:solidFill>
                  <a:schemeClr val="accent1">
                    <a:lumMod val="75000"/>
                  </a:schemeClr>
                </a:solidFill>
              </a:rPr>
              <a:t>事物</a:t>
            </a:r>
            <a:r>
              <a:rPr lang="zh-CN" altLang="en-US" sz="1800" b="1" dirty="0" smtClean="0">
                <a:solidFill>
                  <a:schemeClr val="accent1">
                    <a:lumMod val="75000"/>
                  </a:schemeClr>
                </a:solidFill>
              </a:rPr>
              <a:t>的首字母</a:t>
            </a:r>
            <a:r>
              <a:rPr lang="zh-CN" altLang="zh-CN" sz="1800" b="1" dirty="0" smtClean="0">
                <a:solidFill>
                  <a:schemeClr val="accent1">
                    <a:lumMod val="75000"/>
                  </a:schemeClr>
                </a:solidFill>
              </a:rPr>
              <a:t>大写</a:t>
            </a:r>
            <a:r>
              <a:rPr lang="zh-CN" altLang="zh-CN" sz="1800" b="1" dirty="0">
                <a:solidFill>
                  <a:schemeClr val="accent1">
                    <a:lumMod val="75000"/>
                  </a:schemeClr>
                </a:solidFill>
              </a:rPr>
              <a:t>。</a:t>
            </a:r>
          </a:p>
          <a:p>
            <a:pPr lvl="1">
              <a:lnSpc>
                <a:spcPct val="120000"/>
              </a:lnSpc>
            </a:pPr>
            <a:r>
              <a:rPr lang="en-US" altLang="zh-CN" sz="1600" dirty="0"/>
              <a:t>Dame Fortune, obey the command of Nature</a:t>
            </a:r>
            <a:endParaRPr lang="zh-CN" altLang="zh-CN" sz="1600" dirty="0"/>
          </a:p>
          <a:p>
            <a:pPr>
              <a:lnSpc>
                <a:spcPct val="120000"/>
              </a:lnSpc>
            </a:pPr>
            <a:r>
              <a:rPr lang="zh-CN" altLang="zh-CN" sz="1800" b="1" dirty="0" smtClean="0">
                <a:solidFill>
                  <a:schemeClr val="accent1">
                    <a:lumMod val="75000"/>
                  </a:schemeClr>
                </a:solidFill>
              </a:rPr>
              <a:t>专有形容词</a:t>
            </a:r>
            <a:r>
              <a:rPr lang="zh-CN" altLang="en-US" sz="1800" b="1" dirty="0" smtClean="0">
                <a:solidFill>
                  <a:schemeClr val="accent1">
                    <a:lumMod val="75000"/>
                  </a:schemeClr>
                </a:solidFill>
              </a:rPr>
              <a:t>的首字母</a:t>
            </a:r>
            <a:r>
              <a:rPr lang="zh-CN" altLang="zh-CN" sz="1800" b="1" dirty="0" smtClean="0">
                <a:solidFill>
                  <a:schemeClr val="accent1">
                    <a:lumMod val="75000"/>
                  </a:schemeClr>
                </a:solidFill>
              </a:rPr>
              <a:t>通常</a:t>
            </a:r>
            <a:r>
              <a:rPr lang="zh-CN" altLang="zh-CN" sz="1800" b="1" dirty="0">
                <a:solidFill>
                  <a:schemeClr val="accent1">
                    <a:lumMod val="75000"/>
                  </a:schemeClr>
                </a:solidFill>
              </a:rPr>
              <a:t>大写。</a:t>
            </a:r>
          </a:p>
          <a:p>
            <a:pPr lvl="1">
              <a:lnSpc>
                <a:spcPct val="120000"/>
              </a:lnSpc>
            </a:pPr>
            <a:r>
              <a:rPr lang="en-US" altLang="zh-CN" sz="1600" dirty="0"/>
              <a:t>Venetian carpets</a:t>
            </a:r>
            <a:r>
              <a:rPr lang="zh-CN" altLang="zh-CN" sz="1600" dirty="0"/>
              <a:t>（威尼斯地毯），</a:t>
            </a:r>
            <a:r>
              <a:rPr lang="en-US" altLang="zh-CN" sz="1600" dirty="0"/>
              <a:t>Roman law</a:t>
            </a:r>
            <a:r>
              <a:rPr lang="zh-CN" altLang="zh-CN" sz="1600" dirty="0"/>
              <a:t>（罗马法</a:t>
            </a:r>
            <a:r>
              <a:rPr lang="zh-CN" altLang="zh-CN" sz="1600" dirty="0" smtClean="0"/>
              <a:t>）</a:t>
            </a:r>
            <a:r>
              <a:rPr lang="zh-CN" altLang="en-US" sz="1600" dirty="0"/>
              <a:t>。</a:t>
            </a:r>
            <a:endParaRPr lang="en-US" altLang="zh-CN" sz="1600" dirty="0" smtClean="0"/>
          </a:p>
          <a:p>
            <a:pPr lvl="1">
              <a:lnSpc>
                <a:spcPct val="120000"/>
              </a:lnSpc>
            </a:pPr>
            <a:r>
              <a:rPr lang="zh-CN" altLang="zh-CN" sz="1600" dirty="0"/>
              <a:t>已成为一般用语的小写，如</a:t>
            </a:r>
            <a:r>
              <a:rPr lang="en-US" altLang="zh-CN" sz="1600" dirty="0"/>
              <a:t>venetian blinds</a:t>
            </a:r>
            <a:r>
              <a:rPr lang="zh-CN" altLang="zh-CN" sz="1600" dirty="0"/>
              <a:t>（软百叶窗），</a:t>
            </a:r>
            <a:r>
              <a:rPr lang="en-US" altLang="zh-CN" sz="1600" dirty="0"/>
              <a:t>roman type</a:t>
            </a:r>
            <a:r>
              <a:rPr lang="zh-CN" altLang="zh-CN" sz="1600" dirty="0"/>
              <a:t>（正体字）。</a:t>
            </a:r>
            <a:endParaRPr lang="en-US" altLang="zh-CN" sz="1600" dirty="0"/>
          </a:p>
          <a:p>
            <a:pPr>
              <a:lnSpc>
                <a:spcPct val="120000"/>
              </a:lnSpc>
            </a:pPr>
            <a:r>
              <a:rPr lang="zh-CN" altLang="zh-CN" sz="1800" b="1" dirty="0" smtClean="0">
                <a:solidFill>
                  <a:schemeClr val="accent1">
                    <a:lumMod val="75000"/>
                  </a:schemeClr>
                </a:solidFill>
              </a:rPr>
              <a:t>一些</a:t>
            </a:r>
            <a:r>
              <a:rPr lang="zh-CN" altLang="zh-CN" sz="1800" b="1" dirty="0">
                <a:solidFill>
                  <a:schemeClr val="accent1">
                    <a:lumMod val="75000"/>
                  </a:schemeClr>
                </a:solidFill>
              </a:rPr>
              <a:t>亲属关系（如</a:t>
            </a:r>
            <a:r>
              <a:rPr lang="en-US" altLang="zh-CN" sz="1800" b="1" dirty="0">
                <a:solidFill>
                  <a:schemeClr val="accent1">
                    <a:lumMod val="75000"/>
                  </a:schemeClr>
                </a:solidFill>
              </a:rPr>
              <a:t>mother, </a:t>
            </a:r>
            <a:r>
              <a:rPr lang="en-US" altLang="zh-CN" sz="1800" b="1" dirty="0" smtClean="0">
                <a:solidFill>
                  <a:schemeClr val="accent1">
                    <a:lumMod val="75000"/>
                  </a:schemeClr>
                </a:solidFill>
              </a:rPr>
              <a:t>father</a:t>
            </a:r>
            <a:r>
              <a:rPr lang="zh-CN" altLang="zh-CN" sz="1800" b="1" dirty="0" smtClean="0">
                <a:solidFill>
                  <a:schemeClr val="accent1">
                    <a:lumMod val="75000"/>
                  </a:schemeClr>
                </a:solidFill>
              </a:rPr>
              <a:t>等</a:t>
            </a:r>
            <a:r>
              <a:rPr lang="zh-CN" altLang="zh-CN" sz="1800" b="1" dirty="0">
                <a:solidFill>
                  <a:schemeClr val="accent1">
                    <a:lumMod val="75000"/>
                  </a:schemeClr>
                </a:solidFill>
              </a:rPr>
              <a:t>）用作称呼语时首字母大写。</a:t>
            </a:r>
          </a:p>
          <a:p>
            <a:pPr lvl="1">
              <a:lnSpc>
                <a:spcPct val="120000"/>
              </a:lnSpc>
            </a:pPr>
            <a:r>
              <a:rPr lang="en-US" altLang="zh-CN" sz="1600" dirty="0"/>
              <a:t>Thank you, Mum.</a:t>
            </a:r>
            <a:endParaRPr lang="zh-CN" altLang="zh-CN" sz="1600" dirty="0"/>
          </a:p>
          <a:p>
            <a:pPr>
              <a:lnSpc>
                <a:spcPct val="120000"/>
              </a:lnSpc>
            </a:pPr>
            <a:r>
              <a:rPr lang="zh-CN" altLang="en-US" sz="1800" b="1" dirty="0">
                <a:solidFill>
                  <a:schemeClr val="accent1">
                    <a:lumMod val="75000"/>
                  </a:schemeClr>
                </a:solidFill>
              </a:rPr>
              <a:t>标题与书名等专名中的实词与两个音节及其以上的的虚词首字母大写。</a:t>
            </a:r>
            <a:endParaRPr lang="zh-CN" altLang="zh-CN" sz="1800" b="1" dirty="0">
              <a:solidFill>
                <a:schemeClr val="accent1">
                  <a:lumMod val="75000"/>
                </a:schemeClr>
              </a:solidFill>
            </a:endParaRPr>
          </a:p>
          <a:p>
            <a:pPr lvl="1">
              <a:lnSpc>
                <a:spcPct val="120000"/>
              </a:lnSpc>
            </a:pPr>
            <a:r>
              <a:rPr lang="zh-CN" altLang="en-US" sz="1600" dirty="0"/>
              <a:t>如</a:t>
            </a:r>
            <a:r>
              <a:rPr lang="en-US" altLang="zh-CN" sz="1600" dirty="0"/>
              <a:t>《</a:t>
            </a:r>
            <a:r>
              <a:rPr lang="zh-CN" altLang="en-US" sz="1600" dirty="0"/>
              <a:t>为人民服务</a:t>
            </a:r>
            <a:r>
              <a:rPr lang="en-US" altLang="zh-CN" sz="1600" dirty="0"/>
              <a:t>》</a:t>
            </a:r>
            <a:r>
              <a:rPr lang="zh-CN" altLang="en-US" sz="1600" dirty="0"/>
              <a:t>，</a:t>
            </a:r>
            <a:r>
              <a:rPr lang="en-US" altLang="zh-CN" sz="1600" dirty="0"/>
              <a:t>”</a:t>
            </a:r>
            <a:r>
              <a:rPr lang="en-US" altLang="zh-CN" sz="1600" i="1" dirty="0"/>
              <a:t>Serve the People</a:t>
            </a:r>
            <a:r>
              <a:rPr lang="en-US" altLang="zh-CN" sz="1600" dirty="0"/>
              <a:t>”</a:t>
            </a:r>
            <a:r>
              <a:rPr lang="zh-CN" altLang="en-US" sz="1600" dirty="0"/>
              <a:t>；</a:t>
            </a:r>
            <a:r>
              <a:rPr lang="en-US" altLang="zh-CN" sz="1600" dirty="0"/>
              <a:t>《</a:t>
            </a:r>
            <a:r>
              <a:rPr lang="zh-CN" altLang="en-US" sz="1600" dirty="0"/>
              <a:t>儒林外史</a:t>
            </a:r>
            <a:r>
              <a:rPr lang="en-US" altLang="zh-CN" sz="1600" dirty="0"/>
              <a:t>》</a:t>
            </a:r>
            <a:r>
              <a:rPr lang="zh-CN" altLang="en-US" sz="1600" dirty="0"/>
              <a:t>，</a:t>
            </a:r>
            <a:r>
              <a:rPr lang="en-US" altLang="zh-CN" sz="1600" dirty="0"/>
              <a:t>”</a:t>
            </a:r>
            <a:r>
              <a:rPr lang="en-US" altLang="zh-CN" sz="1600" i="1" dirty="0"/>
              <a:t>The Scholars</a:t>
            </a:r>
            <a:r>
              <a:rPr lang="en-US" altLang="zh-CN" sz="1600" dirty="0"/>
              <a:t>”</a:t>
            </a:r>
            <a:r>
              <a:rPr lang="zh-CN" altLang="en-US" sz="1600" dirty="0"/>
              <a:t>，</a:t>
            </a:r>
            <a:r>
              <a:rPr lang="en-US" altLang="zh-CN" sz="1600" dirty="0"/>
              <a:t>《</a:t>
            </a:r>
            <a:r>
              <a:rPr lang="zh-CN" altLang="en-US" sz="1600" dirty="0"/>
              <a:t>无事生非</a:t>
            </a:r>
            <a:r>
              <a:rPr lang="en-US" altLang="zh-CN" sz="1600" dirty="0"/>
              <a:t>》</a:t>
            </a:r>
            <a:r>
              <a:rPr lang="zh-CN" altLang="en-US" sz="1600" dirty="0"/>
              <a:t>，</a:t>
            </a:r>
            <a:r>
              <a:rPr lang="en-US" altLang="zh-CN" sz="1600" dirty="0"/>
              <a:t>”</a:t>
            </a:r>
            <a:r>
              <a:rPr lang="en-US" altLang="zh-CN" sz="1600" i="1" dirty="0"/>
              <a:t>Much Ado About  Nothing</a:t>
            </a:r>
            <a:r>
              <a:rPr lang="en-US" altLang="zh-CN" sz="1600" dirty="0"/>
              <a:t>”</a:t>
            </a:r>
            <a:endParaRPr lang="zh-CN" altLang="zh-CN" sz="1600" dirty="0"/>
          </a:p>
          <a:p>
            <a:pPr lvl="1">
              <a:lnSpc>
                <a:spcPct val="120000"/>
              </a:lnSpc>
            </a:pPr>
            <a:endParaRPr lang="en-US" altLang="zh-CN" sz="1600" dirty="0" smtClean="0"/>
          </a:p>
        </p:txBody>
      </p:sp>
      <p:sp>
        <p:nvSpPr>
          <p:cNvPr id="6" name="标题 3"/>
          <p:cNvSpPr>
            <a:spLocks noGrp="1"/>
          </p:cNvSpPr>
          <p:nvPr>
            <p:ph type="title"/>
          </p:nvPr>
        </p:nvSpPr>
        <p:spPr>
          <a:xfrm>
            <a:off x="1048870" y="665765"/>
            <a:ext cx="7024744" cy="1143000"/>
          </a:xfrm>
        </p:spPr>
        <p:txBody>
          <a:bodyPr>
            <a:normAutofit/>
          </a:bodyPr>
          <a:lstStyle/>
          <a:p>
            <a:r>
              <a:rPr lang="zh-CN" altLang="zh-CN" sz="4000" b="1" dirty="0"/>
              <a:t>研讨英文的</a:t>
            </a:r>
            <a:r>
              <a:rPr lang="zh-CN" altLang="zh-CN" sz="4000" b="1" dirty="0" smtClean="0"/>
              <a:t>大</a:t>
            </a:r>
            <a:r>
              <a:rPr lang="zh-CN" altLang="en-US" sz="4000" b="1" dirty="0" smtClean="0"/>
              <a:t>小</a:t>
            </a:r>
            <a:r>
              <a:rPr lang="zh-CN" altLang="zh-CN" sz="4000" b="1" dirty="0" smtClean="0"/>
              <a:t>写规则</a:t>
            </a:r>
            <a:endParaRPr lang="zh-CN" altLang="en-US" sz="4000" b="1" dirty="0"/>
          </a:p>
        </p:txBody>
      </p:sp>
      <p:sp>
        <p:nvSpPr>
          <p:cNvPr id="5" name="页脚占位符 12"/>
          <p:cNvSpPr>
            <a:spLocks noGrp="1"/>
          </p:cNvSpPr>
          <p:nvPr>
            <p:ph type="ftr" sz="quarter" idx="11"/>
          </p:nvPr>
        </p:nvSpPr>
        <p:spPr>
          <a:xfrm>
            <a:off x="3275856" y="6093296"/>
            <a:ext cx="5302352" cy="365125"/>
          </a:xfrm>
        </p:spPr>
        <p:txBody>
          <a:bodyPr/>
          <a:lstStyle/>
          <a:p>
            <a:r>
              <a:rPr lang="zh-CN" altLang="zh-CN" dirty="0"/>
              <a:t>《英汉互译实用教程》郭著章等 著</a:t>
            </a:r>
            <a:r>
              <a:rPr lang="en-US" altLang="zh-CN" dirty="0"/>
              <a:t> 2019</a:t>
            </a:r>
            <a:r>
              <a:rPr lang="zh-CN" altLang="zh-CN" dirty="0"/>
              <a:t>年</a:t>
            </a:r>
            <a:r>
              <a:rPr lang="en-US" altLang="zh-CN" dirty="0"/>
              <a:t>1</a:t>
            </a:r>
            <a:r>
              <a:rPr lang="zh-CN" altLang="zh-CN" dirty="0"/>
              <a:t>月第四版武汉大学</a:t>
            </a:r>
            <a:r>
              <a:rPr lang="zh-CN" altLang="zh-CN" dirty="0" smtClean="0"/>
              <a:t>出版社</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88834" y="1916832"/>
            <a:ext cx="7344816" cy="3508977"/>
          </a:xfrm>
        </p:spPr>
        <p:txBody>
          <a:bodyPr>
            <a:noAutofit/>
          </a:bodyPr>
          <a:lstStyle/>
          <a:p>
            <a:pPr>
              <a:lnSpc>
                <a:spcPct val="120000"/>
              </a:lnSpc>
            </a:pPr>
            <a:r>
              <a:rPr lang="zh-CN" altLang="en-US" sz="2000" b="1" dirty="0">
                <a:solidFill>
                  <a:schemeClr val="accent1">
                    <a:lumMod val="75000"/>
                  </a:schemeClr>
                </a:solidFill>
              </a:rPr>
              <a:t>其他一切具有特殊含义的词语，包括一句话或一封信的开头词、诗行的开头词、直接引语的开头词、强调词语等，其首字母后</a:t>
            </a:r>
            <a:r>
              <a:rPr lang="zh-CN" altLang="en-US" sz="2000" b="1" dirty="0" smtClean="0">
                <a:solidFill>
                  <a:schemeClr val="accent1">
                    <a:lumMod val="75000"/>
                  </a:schemeClr>
                </a:solidFill>
              </a:rPr>
              <a:t>全部</a:t>
            </a:r>
            <a:r>
              <a:rPr lang="zh-CN" altLang="en-US" sz="2000" b="1" dirty="0">
                <a:solidFill>
                  <a:schemeClr val="accent1">
                    <a:lumMod val="75000"/>
                  </a:schemeClr>
                </a:solidFill>
              </a:rPr>
              <a:t>字母</a:t>
            </a:r>
            <a:r>
              <a:rPr lang="zh-CN" altLang="en-US" sz="2000" b="1" dirty="0" smtClean="0">
                <a:solidFill>
                  <a:schemeClr val="accent1">
                    <a:lumMod val="75000"/>
                  </a:schemeClr>
                </a:solidFill>
              </a:rPr>
              <a:t>必须</a:t>
            </a:r>
            <a:r>
              <a:rPr lang="zh-CN" altLang="en-US" sz="2000" b="1" dirty="0">
                <a:solidFill>
                  <a:schemeClr val="accent1">
                    <a:lumMod val="75000"/>
                  </a:schemeClr>
                </a:solidFill>
              </a:rPr>
              <a:t>大写。</a:t>
            </a:r>
            <a:endParaRPr lang="en-US" altLang="zh-CN" sz="2000" b="1" dirty="0">
              <a:solidFill>
                <a:schemeClr val="accent1">
                  <a:lumMod val="75000"/>
                </a:schemeClr>
              </a:solidFill>
            </a:endParaRPr>
          </a:p>
          <a:p>
            <a:pPr lvl="1">
              <a:lnSpc>
                <a:spcPct val="120000"/>
              </a:lnSpc>
            </a:pPr>
            <a:r>
              <a:rPr lang="zh-CN" altLang="en-US" sz="1700" dirty="0" smtClean="0"/>
              <a:t>亲爱的先生：</a:t>
            </a:r>
            <a:r>
              <a:rPr lang="en-US" altLang="zh-CN" sz="1700" dirty="0" smtClean="0"/>
              <a:t>Dear Sir,</a:t>
            </a:r>
          </a:p>
          <a:p>
            <a:pPr lvl="1">
              <a:lnSpc>
                <a:spcPct val="120000"/>
              </a:lnSpc>
            </a:pPr>
            <a:r>
              <a:rPr lang="zh-CN" altLang="en-US" sz="1700" dirty="0" smtClean="0"/>
              <a:t>（诗句）听！那山谷深深，</a:t>
            </a:r>
            <a:r>
              <a:rPr lang="en-US" altLang="zh-CN" sz="1700" dirty="0" smtClean="0"/>
              <a:t>/</a:t>
            </a:r>
            <a:r>
              <a:rPr lang="zh-CN" altLang="en-US" sz="1700" dirty="0" smtClean="0"/>
              <a:t>充满她歌唱的清音。</a:t>
            </a:r>
            <a:endParaRPr lang="en-US" altLang="zh-CN" sz="1700" dirty="0" smtClean="0"/>
          </a:p>
          <a:p>
            <a:pPr marL="365760" lvl="1" indent="0">
              <a:lnSpc>
                <a:spcPct val="120000"/>
              </a:lnSpc>
              <a:buNone/>
            </a:pPr>
            <a:r>
              <a:rPr lang="en-US" altLang="zh-CN" sz="1700" dirty="0" smtClean="0"/>
              <a:t>       O listen! For the vale profound/ Is overwhelming with the sound.</a:t>
            </a:r>
          </a:p>
          <a:p>
            <a:pPr lvl="1">
              <a:lnSpc>
                <a:spcPct val="120000"/>
              </a:lnSpc>
            </a:pPr>
            <a:r>
              <a:rPr lang="zh-CN" altLang="en-US" sz="1700" dirty="0" smtClean="0"/>
              <a:t>他忽然说：“谁告诉你说我不高兴？”</a:t>
            </a:r>
            <a:endParaRPr lang="en-US" altLang="zh-CN" sz="1700" dirty="0" smtClean="0"/>
          </a:p>
          <a:p>
            <a:pPr marL="365760" lvl="1" indent="0">
              <a:lnSpc>
                <a:spcPct val="120000"/>
              </a:lnSpc>
              <a:buNone/>
            </a:pPr>
            <a:r>
              <a:rPr lang="en-US" altLang="zh-CN" sz="1700" dirty="0" smtClean="0"/>
              <a:t>       He suddenly said, “Who told you I was unhappy?”</a:t>
            </a:r>
          </a:p>
          <a:p>
            <a:pPr lvl="1">
              <a:lnSpc>
                <a:spcPct val="120000"/>
              </a:lnSpc>
            </a:pPr>
            <a:r>
              <a:rPr lang="zh-CN" altLang="en-US" sz="1700" dirty="0" smtClean="0"/>
              <a:t>此处</a:t>
            </a:r>
            <a:r>
              <a:rPr lang="zh-CN" altLang="en-US" sz="1700" u="sng" dirty="0" smtClean="0"/>
              <a:t>不准</a:t>
            </a:r>
            <a:r>
              <a:rPr lang="zh-CN" altLang="en-US" sz="1700" dirty="0" smtClean="0"/>
              <a:t>抽烟：</a:t>
            </a:r>
            <a:r>
              <a:rPr lang="en-US" altLang="zh-CN" sz="1700" dirty="0" smtClean="0"/>
              <a:t>Smoking is </a:t>
            </a:r>
            <a:r>
              <a:rPr lang="en-US" altLang="zh-CN" sz="1700" b="1" dirty="0" smtClean="0"/>
              <a:t>NOT</a:t>
            </a:r>
            <a:r>
              <a:rPr lang="en-US" altLang="zh-CN" sz="1700" dirty="0" smtClean="0"/>
              <a:t> allowed here.</a:t>
            </a:r>
            <a:endParaRPr lang="zh-CN" altLang="zh-CN" sz="1700" dirty="0"/>
          </a:p>
        </p:txBody>
      </p:sp>
      <p:sp>
        <p:nvSpPr>
          <p:cNvPr id="6" name="标题 3"/>
          <p:cNvSpPr txBox="1"/>
          <p:nvPr/>
        </p:nvSpPr>
        <p:spPr>
          <a:xfrm>
            <a:off x="1048870" y="665765"/>
            <a:ext cx="7024744" cy="11430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zh-CN" b="1" dirty="0" smtClean="0">
                <a:latin typeface="+mn-ea"/>
                <a:ea typeface="+mn-ea"/>
              </a:rPr>
              <a:t>研讨英文的大</a:t>
            </a:r>
            <a:r>
              <a:rPr lang="zh-CN" altLang="en-US" b="1" dirty="0" smtClean="0">
                <a:latin typeface="+mn-ea"/>
                <a:ea typeface="+mn-ea"/>
              </a:rPr>
              <a:t>小</a:t>
            </a:r>
            <a:r>
              <a:rPr lang="zh-CN" altLang="zh-CN" b="1" dirty="0" smtClean="0">
                <a:latin typeface="+mn-ea"/>
                <a:ea typeface="+mn-ea"/>
              </a:rPr>
              <a:t>写规则</a:t>
            </a:r>
            <a:endParaRPr lang="zh-CN" altLang="en-US" b="1" dirty="0">
              <a:latin typeface="+mn-ea"/>
              <a:ea typeface="+mn-ea"/>
            </a:endParaRPr>
          </a:p>
        </p:txBody>
      </p:sp>
      <p:sp>
        <p:nvSpPr>
          <p:cNvPr id="4" name="页脚占位符 12"/>
          <p:cNvSpPr>
            <a:spLocks noGrp="1"/>
          </p:cNvSpPr>
          <p:nvPr>
            <p:ph type="ftr" sz="quarter" idx="11"/>
          </p:nvPr>
        </p:nvSpPr>
        <p:spPr>
          <a:xfrm>
            <a:off x="3275856" y="6093296"/>
            <a:ext cx="5302352" cy="365125"/>
          </a:xfrm>
        </p:spPr>
        <p:txBody>
          <a:bodyPr/>
          <a:lstStyle/>
          <a:p>
            <a:r>
              <a:rPr lang="zh-CN" altLang="zh-CN" dirty="0"/>
              <a:t>《英汉互译实用教程》郭著章等 著</a:t>
            </a:r>
            <a:r>
              <a:rPr lang="en-US" altLang="zh-CN" dirty="0"/>
              <a:t> 2019</a:t>
            </a:r>
            <a:r>
              <a:rPr lang="zh-CN" altLang="zh-CN" dirty="0"/>
              <a:t>年</a:t>
            </a:r>
            <a:r>
              <a:rPr lang="en-US" altLang="zh-CN" dirty="0"/>
              <a:t>1</a:t>
            </a:r>
            <a:r>
              <a:rPr lang="zh-CN" altLang="zh-CN" dirty="0"/>
              <a:t>月第四版武汉大学</a:t>
            </a:r>
            <a:r>
              <a:rPr lang="zh-CN" altLang="zh-CN" dirty="0" smtClean="0"/>
              <a:t>出版社</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0618" y="2857411"/>
            <a:ext cx="7024744" cy="1143000"/>
          </a:xfrm>
        </p:spPr>
        <p:txBody>
          <a:bodyPr>
            <a:normAutofit fontScale="90000"/>
          </a:bodyPr>
          <a:lstStyle/>
          <a:p>
            <a:r>
              <a:rPr lang="zh-CN" altLang="zh-CN" b="1" dirty="0" smtClean="0">
                <a:latin typeface="+mn-ea"/>
                <a:ea typeface="+mn-ea"/>
                <a:hlinkClick r:id="rId2" action="ppaction://hlinkfile"/>
              </a:rPr>
              <a:t>中国各民族名称的罗马字母拼写法和代码（GB 3304-1991</a:t>
            </a:r>
            <a:r>
              <a:rPr lang="zh-CN" altLang="zh-CN" b="1" dirty="0" smtClean="0">
                <a:latin typeface="+mn-ea"/>
                <a:ea typeface="+mn-ea"/>
                <a:hlinkClick r:id="rId2" action="ppaction://hlinkfile"/>
              </a:rPr>
              <a:t>）</a:t>
            </a:r>
            <a:r>
              <a:rPr lang="zh-CN" altLang="en-US" b="1" dirty="0" smtClean="0">
                <a:latin typeface="+mn-ea"/>
                <a:ea typeface="+mn-ea"/>
                <a:hlinkClick r:id="rId2" action="ppaction://hlinkfile"/>
              </a:rPr>
              <a:t>（见</a:t>
            </a:r>
            <a:r>
              <a:rPr lang="en-US" altLang="zh-CN" b="1" dirty="0" smtClean="0">
                <a:latin typeface="+mn-ea"/>
                <a:ea typeface="+mn-ea"/>
                <a:hlinkClick r:id="rId2" action="ppaction://hlinkfile"/>
              </a:rPr>
              <a:t>w</a:t>
            </a:r>
            <a:r>
              <a:rPr lang="zh-CN" altLang="en-US" b="1" dirty="0" smtClean="0">
                <a:latin typeface="+mn-ea"/>
                <a:ea typeface="+mn-ea"/>
                <a:hlinkClick r:id="rId2" action="ppaction://hlinkfile"/>
              </a:rPr>
              <a:t>微信的文档）</a:t>
            </a:r>
            <a:r>
              <a:rPr lang="zh-CN" altLang="zh-CN" b="1" dirty="0" smtClean="0">
                <a:latin typeface="+mn-ea"/>
                <a:ea typeface="+mn-ea"/>
                <a:hlinkClick r:id="rId2" action="ppaction://hlinkfile"/>
              </a:rPr>
              <a:t> </a:t>
            </a:r>
            <a:endParaRPr lang="zh-CN" altLang="zh-CN" b="1" dirty="0" smtClean="0">
              <a:latin typeface="+mn-ea"/>
              <a:ea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txBox="1"/>
          <p:nvPr/>
        </p:nvSpPr>
        <p:spPr>
          <a:xfrm>
            <a:off x="1259632" y="2204864"/>
            <a:ext cx="6637468" cy="136207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b="0" kern="1200" cap="none" baseline="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sz="4800" b="1" dirty="0"/>
              <a:t>英汉互译中的标点符号</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827584" y="1628800"/>
          <a:ext cx="7488833" cy="4657662"/>
        </p:xfrm>
        <a:graphic>
          <a:graphicData uri="http://schemas.openxmlformats.org/drawingml/2006/table">
            <a:tbl>
              <a:tblPr firstRow="1" bandRow="1">
                <a:tableStyleId>{5C22544A-7EE6-4342-B048-85BDC9FD1C3A}</a:tableStyleId>
              </a:tblPr>
              <a:tblGrid>
                <a:gridCol w="1728164"/>
                <a:gridCol w="1728164"/>
                <a:gridCol w="576177"/>
                <a:gridCol w="1728164"/>
                <a:gridCol w="1728164"/>
              </a:tblGrid>
              <a:tr h="446398">
                <a:tc>
                  <a:txBody>
                    <a:bodyPr/>
                    <a:lstStyle/>
                    <a:p>
                      <a:pPr algn="ctr"/>
                      <a:r>
                        <a:rPr lang="zh-CN" altLang="en-US" dirty="0" smtClean="0"/>
                        <a:t>中文</a:t>
                      </a:r>
                      <a:endParaRPr lang="zh-CN" altLang="en-US" dirty="0"/>
                    </a:p>
                  </a:txBody>
                  <a:tcPr anchor="ctr"/>
                </a:tc>
                <a:tc>
                  <a:txBody>
                    <a:bodyPr/>
                    <a:lstStyle/>
                    <a:p>
                      <a:pPr algn="ctr"/>
                      <a:r>
                        <a:rPr lang="zh-CN" altLang="en-US" dirty="0" smtClean="0"/>
                        <a:t>英文</a:t>
                      </a:r>
                      <a:endParaRPr lang="zh-CN" altLang="en-US" dirty="0"/>
                    </a:p>
                  </a:txBody>
                  <a:tcPr anchor="ctr">
                    <a:lnR w="12700" cmpd="sng">
                      <a:noFill/>
                    </a:lnR>
                  </a:tcPr>
                </a:tc>
                <a:tc>
                  <a:txBody>
                    <a:bodyPr/>
                    <a:lstStyle/>
                    <a:p>
                      <a:pPr algn="ctr"/>
                      <a:endParaRPr lang="zh-CN" alt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zh-CN" altLang="en-US" dirty="0" smtClean="0"/>
                        <a:t>中文</a:t>
                      </a:r>
                      <a:endParaRPr lang="zh-CN" altLang="en-US" dirty="0"/>
                    </a:p>
                  </a:txBody>
                  <a:tcPr anchor="ctr">
                    <a:lnL w="12700" cmpd="sng">
                      <a:noFill/>
                    </a:lnL>
                  </a:tcPr>
                </a:tc>
                <a:tc>
                  <a:txBody>
                    <a:bodyPr/>
                    <a:lstStyle/>
                    <a:p>
                      <a:pPr algn="ctr"/>
                      <a:r>
                        <a:rPr lang="zh-CN" altLang="en-US" dirty="0" smtClean="0"/>
                        <a:t>英文</a:t>
                      </a:r>
                      <a:endParaRPr lang="zh-CN" altLang="en-US" dirty="0"/>
                    </a:p>
                  </a:txBody>
                  <a:tcPr anchor="ctr"/>
                </a:tc>
              </a:tr>
              <a:tr h="446398">
                <a:tc>
                  <a:txBody>
                    <a:bodyPr/>
                    <a:lstStyle/>
                    <a:p>
                      <a:pPr algn="ctr"/>
                      <a:r>
                        <a:rPr lang="zh-CN" altLang="en-US" dirty="0" smtClean="0"/>
                        <a:t>。</a:t>
                      </a:r>
                      <a:endParaRPr lang="zh-CN" altLang="en-US" dirty="0"/>
                    </a:p>
                  </a:txBody>
                  <a:tcPr anchor="ctr"/>
                </a:tc>
                <a:tc>
                  <a:txBody>
                    <a:bodyPr/>
                    <a:lstStyle/>
                    <a:p>
                      <a:pPr algn="ctr"/>
                      <a:r>
                        <a:rPr lang="en-US" altLang="zh-CN" dirty="0" smtClean="0"/>
                        <a:t>.</a:t>
                      </a:r>
                      <a:endParaRPr lang="zh-CN" altLang="en-US" dirty="0"/>
                    </a:p>
                  </a:txBody>
                  <a:tcPr anchor="ctr">
                    <a:lnR w="12700" cmpd="sng">
                      <a:noFill/>
                    </a:lnR>
                  </a:tcPr>
                </a:tc>
                <a:tc>
                  <a:txBody>
                    <a:bodyPr/>
                    <a:lstStyle/>
                    <a:p>
                      <a:pPr algn="ctr"/>
                      <a:endParaRPr lang="zh-CN" altLang="en-US" dirty="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zh-CN" altLang="en-US" dirty="0" smtClean="0"/>
                        <a:t>（）</a:t>
                      </a:r>
                      <a:r>
                        <a:rPr lang="en-US" altLang="zh-CN" dirty="0" smtClean="0"/>
                        <a:t>[]</a:t>
                      </a:r>
                      <a:endParaRPr lang="zh-CN" altLang="en-US" dirty="0"/>
                    </a:p>
                  </a:txBody>
                  <a:tcPr anchor="ctr">
                    <a:lnL w="12700" cmpd="sng">
                      <a:noFill/>
                    </a:lnL>
                  </a:tcPr>
                </a:tc>
                <a:tc>
                  <a:txBody>
                    <a:bodyPr/>
                    <a:lstStyle/>
                    <a:p>
                      <a:pPr algn="ctr"/>
                      <a:r>
                        <a:rPr lang="en-US" altLang="zh-CN" dirty="0" smtClean="0"/>
                        <a:t>() []</a:t>
                      </a:r>
                      <a:endParaRPr lang="zh-CN" altLang="en-US" dirty="0"/>
                    </a:p>
                  </a:txBody>
                  <a:tcPr anchor="ctr"/>
                </a:tc>
              </a:tr>
              <a:tr h="446398">
                <a:tc>
                  <a:txBody>
                    <a:bodyPr/>
                    <a:lstStyle/>
                    <a:p>
                      <a:pPr algn="ctr"/>
                      <a:r>
                        <a:rPr lang="zh-CN" altLang="en-US" dirty="0" smtClean="0"/>
                        <a:t>，</a:t>
                      </a:r>
                      <a:endParaRPr lang="zh-CN" altLang="en-US" dirty="0"/>
                    </a:p>
                  </a:txBody>
                  <a:tcPr anchor="ctr"/>
                </a:tc>
                <a:tc>
                  <a:txBody>
                    <a:bodyPr/>
                    <a:lstStyle/>
                    <a:p>
                      <a:pPr algn="ctr"/>
                      <a:r>
                        <a:rPr lang="en-US" altLang="zh-CN" dirty="0" smtClean="0"/>
                        <a:t>,</a:t>
                      </a:r>
                      <a:endParaRPr lang="zh-CN" altLang="en-US" dirty="0"/>
                    </a:p>
                  </a:txBody>
                  <a:tcPr anchor="ctr">
                    <a:lnR w="12700" cmpd="sng">
                      <a:noFill/>
                    </a:lnR>
                  </a:tcPr>
                </a:tc>
                <a:tc>
                  <a:txBody>
                    <a:bodyPr/>
                    <a:lstStyle/>
                    <a:p>
                      <a:pPr algn="ctr"/>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dirty="0" smtClean="0"/>
                        <a:t>《》</a:t>
                      </a:r>
                      <a:endParaRPr lang="zh-CN" altLang="en-US" dirty="0"/>
                    </a:p>
                  </a:txBody>
                  <a:tcPr anchor="ctr">
                    <a:lnL w="12700" cmpd="sng">
                      <a:noFill/>
                    </a:lnL>
                  </a:tcPr>
                </a:tc>
                <a:tc>
                  <a:txBody>
                    <a:bodyPr/>
                    <a:lstStyle/>
                    <a:p>
                      <a:pPr algn="ctr"/>
                      <a:r>
                        <a:rPr lang="en-US" altLang="zh-CN" b="0" i="1" dirty="0" smtClean="0"/>
                        <a:t>italics</a:t>
                      </a:r>
                      <a:endParaRPr lang="zh-CN" altLang="en-US" b="0" i="1" dirty="0"/>
                    </a:p>
                  </a:txBody>
                  <a:tcPr anchor="ctr"/>
                </a:tc>
              </a:tr>
              <a:tr h="446398">
                <a:tc>
                  <a:txBody>
                    <a:bodyPr/>
                    <a:lstStyle/>
                    <a:p>
                      <a:pPr algn="ctr"/>
                      <a:r>
                        <a:rPr lang="zh-CN" altLang="en-US" dirty="0" smtClean="0"/>
                        <a:t>：</a:t>
                      </a:r>
                      <a:endParaRPr lang="zh-CN" altLang="en-US" dirty="0"/>
                    </a:p>
                  </a:txBody>
                  <a:tcPr anchor="ctr"/>
                </a:tc>
                <a:tc>
                  <a:txBody>
                    <a:bodyPr/>
                    <a:lstStyle/>
                    <a:p>
                      <a:pPr algn="ctr"/>
                      <a:r>
                        <a:rPr lang="en-US" altLang="zh-CN" dirty="0" smtClean="0"/>
                        <a:t>:</a:t>
                      </a:r>
                      <a:endParaRPr lang="zh-CN" altLang="en-US" dirty="0"/>
                    </a:p>
                  </a:txBody>
                  <a:tcPr anchor="ctr">
                    <a:lnR w="12700" cmpd="sng">
                      <a:noFill/>
                    </a:lnR>
                  </a:tcPr>
                </a:tc>
                <a:tc>
                  <a:txBody>
                    <a:bodyPr/>
                    <a:lstStyle/>
                    <a:p>
                      <a:pPr algn="ctr"/>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dirty="0" smtClean="0"/>
                        <a:t>你、我和他</a:t>
                      </a:r>
                      <a:endParaRPr lang="zh-CN" altLang="en-US" dirty="0"/>
                    </a:p>
                  </a:txBody>
                  <a:tcPr anchor="ctr">
                    <a:lnL w="12700" cmpd="sng">
                      <a:noFill/>
                    </a:lnL>
                  </a:tcPr>
                </a:tc>
                <a:tc>
                  <a:txBody>
                    <a:bodyPr/>
                    <a:lstStyle/>
                    <a:p>
                      <a:pPr algn="ctr"/>
                      <a:r>
                        <a:rPr lang="en-US" altLang="zh-CN" dirty="0" smtClean="0"/>
                        <a:t>You, he</a:t>
                      </a:r>
                      <a:r>
                        <a:rPr lang="en-US" altLang="zh-CN" baseline="0" dirty="0" smtClean="0"/>
                        <a:t> and I</a:t>
                      </a:r>
                      <a:endParaRPr lang="zh-CN" altLang="en-US" dirty="0"/>
                    </a:p>
                  </a:txBody>
                  <a:tcPr anchor="ctr"/>
                </a:tc>
              </a:tr>
              <a:tr h="446398">
                <a:tc>
                  <a:txBody>
                    <a:bodyPr/>
                    <a:lstStyle/>
                    <a:p>
                      <a:pPr algn="ctr"/>
                      <a:r>
                        <a:rPr lang="zh-CN" altLang="en-US" dirty="0" smtClean="0"/>
                        <a:t>；</a:t>
                      </a:r>
                      <a:endParaRPr lang="zh-CN" altLang="en-US" dirty="0"/>
                    </a:p>
                  </a:txBody>
                  <a:tcPr anchor="ctr"/>
                </a:tc>
                <a:tc>
                  <a:txBody>
                    <a:bodyPr/>
                    <a:lstStyle/>
                    <a:p>
                      <a:pPr algn="ctr"/>
                      <a:r>
                        <a:rPr lang="en-US" altLang="zh-CN" dirty="0" smtClean="0"/>
                        <a:t>;</a:t>
                      </a:r>
                      <a:endParaRPr lang="zh-CN" altLang="en-US" dirty="0"/>
                    </a:p>
                  </a:txBody>
                  <a:tcPr anchor="ctr">
                    <a:lnR w="12700" cmpd="sng">
                      <a:noFill/>
                    </a:lnR>
                  </a:tcPr>
                </a:tc>
                <a:tc>
                  <a:txBody>
                    <a:bodyPr/>
                    <a:lstStyle/>
                    <a:p>
                      <a:pPr algn="ctr"/>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u="none" dirty="0" smtClean="0"/>
                        <a:t>我们</a:t>
                      </a:r>
                      <a:r>
                        <a:rPr lang="zh-CN" altLang="en-US" u="sng" dirty="0" smtClean="0"/>
                        <a:t>一定</a:t>
                      </a:r>
                      <a:r>
                        <a:rPr lang="zh-CN" altLang="en-US" u="none" dirty="0" smtClean="0"/>
                        <a:t>要</a:t>
                      </a:r>
                      <a:r>
                        <a:rPr lang="en-US" altLang="zh-CN" u="none" dirty="0" smtClean="0"/>
                        <a:t>……</a:t>
                      </a:r>
                      <a:endParaRPr lang="zh-CN" altLang="en-US" u="none" dirty="0"/>
                    </a:p>
                  </a:txBody>
                  <a:tcPr anchor="ctr">
                    <a:lnL w="12700" cmpd="sng">
                      <a:noFill/>
                    </a:lnL>
                  </a:tcPr>
                </a:tc>
                <a:tc>
                  <a:txBody>
                    <a:bodyPr/>
                    <a:lstStyle/>
                    <a:p>
                      <a:pPr algn="ctr"/>
                      <a:r>
                        <a:rPr lang="en-US" altLang="zh-CN" dirty="0" smtClean="0"/>
                        <a:t>We MUST</a:t>
                      </a:r>
                      <a:r>
                        <a:rPr lang="en-US" altLang="zh-CN" baseline="0" dirty="0" smtClean="0"/>
                        <a:t> …</a:t>
                      </a:r>
                      <a:endParaRPr lang="zh-CN" altLang="en-US" i="1" dirty="0"/>
                    </a:p>
                  </a:txBody>
                  <a:tcPr anchor="ctr"/>
                </a:tc>
              </a:tr>
              <a:tr h="446398">
                <a:tc>
                  <a:txBody>
                    <a:bodyPr/>
                    <a:lstStyle/>
                    <a:p>
                      <a:pPr algn="ctr"/>
                      <a:r>
                        <a:rPr lang="en-US" altLang="zh-CN" dirty="0" smtClean="0"/>
                        <a:t>——</a:t>
                      </a:r>
                      <a:endParaRPr lang="zh-CN" altLang="en-US" dirty="0"/>
                    </a:p>
                  </a:txBody>
                  <a:tcPr anchor="ctr"/>
                </a:tc>
                <a:tc>
                  <a:txBody>
                    <a:bodyPr/>
                    <a:lstStyle/>
                    <a:p>
                      <a:pPr algn="ctr"/>
                      <a:r>
                        <a:rPr lang="en-US" altLang="zh-CN" dirty="0" smtClean="0"/>
                        <a:t>—</a:t>
                      </a:r>
                      <a:endParaRPr lang="zh-CN" altLang="en-US" dirty="0"/>
                    </a:p>
                  </a:txBody>
                  <a:tcPr anchor="ctr">
                    <a:lnR w="12700" cmpd="sng">
                      <a:noFill/>
                    </a:lnR>
                  </a:tcPr>
                </a:tc>
                <a:tc>
                  <a:txBody>
                    <a:bodyPr/>
                    <a:lstStyle/>
                    <a:p>
                      <a:pPr algn="ctr"/>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dirty="0" smtClean="0"/>
                        <a:t>马克</a:t>
                      </a:r>
                      <a:r>
                        <a:rPr lang="en-US" altLang="zh-CN" dirty="0" smtClean="0"/>
                        <a:t>·</a:t>
                      </a:r>
                      <a:r>
                        <a:rPr lang="zh-CN" altLang="en-US" dirty="0" smtClean="0"/>
                        <a:t>吐温</a:t>
                      </a:r>
                      <a:endParaRPr lang="zh-CN" altLang="en-US" dirty="0"/>
                    </a:p>
                  </a:txBody>
                  <a:tcPr anchor="ctr">
                    <a:lnL w="12700" cmpd="sng">
                      <a:noFill/>
                    </a:lnL>
                  </a:tcPr>
                </a:tc>
                <a:tc>
                  <a:txBody>
                    <a:bodyPr/>
                    <a:lstStyle/>
                    <a:p>
                      <a:pPr algn="ctr"/>
                      <a:r>
                        <a:rPr lang="en-US" altLang="zh-CN" dirty="0" smtClean="0"/>
                        <a:t>Mark Twain</a:t>
                      </a:r>
                      <a:endParaRPr lang="zh-CN" altLang="en-US" dirty="0"/>
                    </a:p>
                  </a:txBody>
                  <a:tcPr anchor="ctr"/>
                </a:tc>
              </a:tr>
              <a:tr h="446398">
                <a:tc>
                  <a:txBody>
                    <a:bodyPr/>
                    <a:lstStyle/>
                    <a:p>
                      <a:pPr algn="ctr"/>
                      <a:r>
                        <a:rPr lang="zh-CN" altLang="en-US" dirty="0" smtClean="0"/>
                        <a:t>？</a:t>
                      </a:r>
                      <a:endParaRPr lang="zh-CN" altLang="en-US" dirty="0"/>
                    </a:p>
                  </a:txBody>
                  <a:tcPr anchor="ctr"/>
                </a:tc>
                <a:tc>
                  <a:txBody>
                    <a:bodyPr/>
                    <a:lstStyle/>
                    <a:p>
                      <a:pPr algn="ctr"/>
                      <a:r>
                        <a:rPr lang="en-US" altLang="zh-CN" dirty="0" smtClean="0"/>
                        <a:t>?</a:t>
                      </a:r>
                      <a:endParaRPr lang="zh-CN" altLang="en-US" dirty="0"/>
                    </a:p>
                  </a:txBody>
                  <a:tcPr anchor="ctr">
                    <a:lnR w="12700" cmpd="sng">
                      <a:noFill/>
                    </a:lnR>
                  </a:tcPr>
                </a:tc>
                <a:tc>
                  <a:txBody>
                    <a:bodyPr/>
                    <a:lstStyle/>
                    <a:p>
                      <a:pPr algn="ctr"/>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u="sng" dirty="0" smtClean="0"/>
                        <a:t>司马相如</a:t>
                      </a:r>
                      <a:endParaRPr lang="zh-CN" altLang="en-US" u="sng" dirty="0"/>
                    </a:p>
                  </a:txBody>
                  <a:tcPr anchor="ctr">
                    <a:lnL w="12700" cmpd="sng">
                      <a:noFill/>
                    </a:lnL>
                  </a:tcPr>
                </a:tc>
                <a:tc>
                  <a:txBody>
                    <a:bodyPr/>
                    <a:lstStyle/>
                    <a:p>
                      <a:pPr algn="ctr"/>
                      <a:r>
                        <a:rPr lang="en-US" altLang="zh-CN" dirty="0" err="1" smtClean="0"/>
                        <a:t>Sima</a:t>
                      </a:r>
                      <a:r>
                        <a:rPr lang="en-US" altLang="zh-CN" baseline="0" dirty="0" smtClean="0"/>
                        <a:t> </a:t>
                      </a:r>
                      <a:r>
                        <a:rPr lang="en-US" altLang="zh-CN" baseline="0" dirty="0" err="1" smtClean="0"/>
                        <a:t>Xiangru</a:t>
                      </a:r>
                      <a:endParaRPr lang="zh-CN" altLang="en-US" dirty="0"/>
                    </a:p>
                  </a:txBody>
                  <a:tcPr anchor="ctr"/>
                </a:tc>
              </a:tr>
              <a:tr h="446398">
                <a:tc>
                  <a:txBody>
                    <a:bodyPr/>
                    <a:lstStyle/>
                    <a:p>
                      <a:pPr algn="ctr"/>
                      <a:r>
                        <a:rPr lang="zh-CN" altLang="en-US" dirty="0" smtClean="0"/>
                        <a:t>“”</a:t>
                      </a:r>
                      <a:endParaRPr lang="zh-CN" altLang="en-US" dirty="0"/>
                    </a:p>
                  </a:txBody>
                  <a:tcPr anchor="ctr"/>
                </a:tc>
                <a:tc>
                  <a:txBody>
                    <a:bodyPr/>
                    <a:lstStyle/>
                    <a:p>
                      <a:pPr algn="ctr"/>
                      <a:r>
                        <a:rPr lang="en-US" altLang="zh-CN" dirty="0" smtClean="0"/>
                        <a:t>“ ”</a:t>
                      </a:r>
                      <a:endParaRPr lang="zh-CN" altLang="en-US" dirty="0"/>
                    </a:p>
                  </a:txBody>
                  <a:tcPr anchor="ctr">
                    <a:lnR w="12700" cmpd="sng">
                      <a:noFill/>
                    </a:lnR>
                  </a:tcPr>
                </a:tc>
                <a:tc>
                  <a:txBody>
                    <a:bodyPr/>
                    <a:lstStyle/>
                    <a:p>
                      <a:pPr algn="ctr"/>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dirty="0" smtClean="0"/>
                        <a:t>1999—2019</a:t>
                      </a:r>
                      <a:endParaRPr lang="zh-CN" altLang="en-US" dirty="0"/>
                    </a:p>
                  </a:txBody>
                  <a:tcPr anchor="ctr">
                    <a:lnL w="12700" cmpd="sng">
                      <a:noFill/>
                    </a:lnL>
                  </a:tcPr>
                </a:tc>
                <a:tc>
                  <a:txBody>
                    <a:bodyPr/>
                    <a:lstStyle/>
                    <a:p>
                      <a:pPr algn="ctr"/>
                      <a:r>
                        <a:rPr lang="en-US" altLang="zh-CN" smtClean="0"/>
                        <a:t>1999-2019</a:t>
                      </a:r>
                      <a:endParaRPr lang="zh-CN" altLang="en-US" dirty="0"/>
                    </a:p>
                  </a:txBody>
                  <a:tcPr anchor="ctr"/>
                </a:tc>
              </a:tr>
              <a:tr h="446398">
                <a:tc>
                  <a:txBody>
                    <a:bodyPr/>
                    <a:lstStyle/>
                    <a:p>
                      <a:pPr algn="ctr"/>
                      <a:r>
                        <a:rPr lang="zh-CN" altLang="en-US" dirty="0" smtClean="0"/>
                        <a:t>！</a:t>
                      </a:r>
                      <a:endParaRPr lang="zh-CN" altLang="en-US" dirty="0"/>
                    </a:p>
                  </a:txBody>
                  <a:tcPr anchor="ctr"/>
                </a:tc>
                <a:tc>
                  <a:txBody>
                    <a:bodyPr/>
                    <a:lstStyle/>
                    <a:p>
                      <a:pPr algn="ctr"/>
                      <a:r>
                        <a:rPr lang="en-US" altLang="zh-CN" dirty="0" smtClean="0"/>
                        <a:t>!</a:t>
                      </a:r>
                      <a:endParaRPr lang="zh-CN" altLang="en-US" dirty="0"/>
                    </a:p>
                  </a:txBody>
                  <a:tcPr anchor="ctr">
                    <a:lnR w="12700" cmpd="sng">
                      <a:noFill/>
                    </a:lnR>
                  </a:tcPr>
                </a:tc>
                <a:tc>
                  <a:txBody>
                    <a:bodyPr/>
                    <a:lstStyle/>
                    <a:p>
                      <a:pPr algn="ctr"/>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dirty="0" smtClean="0"/>
                        <a:t>无</a:t>
                      </a:r>
                      <a:endParaRPr lang="zh-CN" altLang="en-US" dirty="0"/>
                    </a:p>
                  </a:txBody>
                  <a:tcPr anchor="ctr">
                    <a:lnL w="12700" cmpd="sng">
                      <a:noFill/>
                    </a:lnL>
                  </a:tcPr>
                </a:tc>
                <a:tc>
                  <a:txBody>
                    <a:bodyPr/>
                    <a:lstStyle/>
                    <a:p>
                      <a:pPr algn="ctr"/>
                      <a:r>
                        <a:rPr lang="en-US" altLang="zh-CN" dirty="0" smtClean="0"/>
                        <a:t>light-year</a:t>
                      </a:r>
                      <a:endParaRPr lang="zh-CN" altLang="en-US" dirty="0"/>
                    </a:p>
                  </a:txBody>
                  <a:tcPr anchor="ctr"/>
                </a:tc>
              </a:tr>
              <a:tr h="446398">
                <a:tc>
                  <a:txBody>
                    <a:bodyPr/>
                    <a:lstStyle/>
                    <a:p>
                      <a:pPr algn="ctr"/>
                      <a:r>
                        <a:rPr lang="en-US" altLang="zh-CN" dirty="0" smtClean="0"/>
                        <a:t>……</a:t>
                      </a:r>
                      <a:endParaRPr lang="zh-CN" altLang="en-US" dirty="0"/>
                    </a:p>
                  </a:txBody>
                  <a:tcPr anchor="ctr"/>
                </a:tc>
                <a:tc>
                  <a:txBody>
                    <a:bodyPr/>
                    <a:lstStyle/>
                    <a:p>
                      <a:pPr algn="ctr"/>
                      <a:r>
                        <a:rPr lang="en-US" altLang="zh-CN" dirty="0" smtClean="0"/>
                        <a:t>…</a:t>
                      </a:r>
                      <a:endParaRPr lang="zh-CN" altLang="en-US" dirty="0"/>
                    </a:p>
                  </a:txBody>
                  <a:tcPr anchor="ctr">
                    <a:lnR w="12700" cmpd="sng">
                      <a:noFill/>
                    </a:lnR>
                  </a:tcPr>
                </a:tc>
                <a:tc>
                  <a:txBody>
                    <a:bodyPr/>
                    <a:lstStyle/>
                    <a:p>
                      <a:pPr algn="ctr"/>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dirty="0" smtClean="0"/>
                        <a:t>无</a:t>
                      </a:r>
                      <a:endParaRPr lang="zh-CN" altLang="en-US" dirty="0"/>
                    </a:p>
                  </a:txBody>
                  <a:tcPr anchor="ctr">
                    <a:lnL w="12700" cmpd="sng">
                      <a:noFill/>
                    </a:lnL>
                  </a:tcPr>
                </a:tc>
                <a:tc>
                  <a:txBody>
                    <a:bodyPr/>
                    <a:lstStyle/>
                    <a:p>
                      <a:pPr algn="ctr"/>
                      <a:r>
                        <a:rPr lang="en-US" altLang="zh-CN" dirty="0" smtClean="0"/>
                        <a:t>U.S.A.</a:t>
                      </a:r>
                      <a:endParaRPr lang="zh-CN" altLang="en-US" dirty="0"/>
                    </a:p>
                  </a:txBody>
                  <a:tcPr anchor="ctr"/>
                </a:tc>
              </a:tr>
            </a:tbl>
          </a:graphicData>
        </a:graphic>
      </p:graphicFrame>
      <p:sp>
        <p:nvSpPr>
          <p:cNvPr id="6" name="标题 3"/>
          <p:cNvSpPr txBox="1"/>
          <p:nvPr/>
        </p:nvSpPr>
        <p:spPr>
          <a:xfrm>
            <a:off x="705880" y="332656"/>
            <a:ext cx="7024744" cy="1143000"/>
          </a:xfrm>
          <a:prstGeom prst="rect">
            <a:avLst/>
          </a:prstGeom>
        </p:spPr>
        <p:txBody>
          <a:bodyPr vert="horz" lIns="91440" tIns="45720" rIns="91440" bIns="45720" rtlCol="0" anchor="b">
            <a:normAutofit fontScale="925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j-ea"/>
              </a:rPr>
              <a:t>英汉</a:t>
            </a:r>
            <a:r>
              <a:rPr lang="zh-CN" altLang="en-US" b="1" dirty="0" smtClean="0">
                <a:latin typeface="+mj-ea"/>
              </a:rPr>
              <a:t>标点符号基本</a:t>
            </a:r>
            <a:r>
              <a:rPr lang="zh-CN" altLang="en-US" b="1" dirty="0" smtClean="0">
                <a:latin typeface="+mj-ea"/>
              </a:rPr>
              <a:t>对应（注意输入方式）</a:t>
            </a:r>
            <a:endParaRPr lang="zh-CN" altLang="en-US" b="1" dirty="0">
              <a:latin typeface="+mj-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smtClean="0"/>
              <a:t>句号</a:t>
            </a:r>
            <a:endParaRPr lang="zh-CN" altLang="en-US" b="1" dirty="0"/>
          </a:p>
        </p:txBody>
      </p:sp>
      <p:sp>
        <p:nvSpPr>
          <p:cNvPr id="4" name="内容占位符 3"/>
          <p:cNvSpPr>
            <a:spLocks noGrp="1"/>
          </p:cNvSpPr>
          <p:nvPr>
            <p:ph sz="quarter" idx="13"/>
          </p:nvPr>
        </p:nvSpPr>
        <p:spPr/>
        <p:txBody>
          <a:bodyPr>
            <a:noAutofit/>
          </a:bodyPr>
          <a:lstStyle/>
          <a:p>
            <a:pPr>
              <a:lnSpc>
                <a:spcPct val="120000"/>
              </a:lnSpc>
            </a:pPr>
            <a:r>
              <a:rPr lang="zh-CN" altLang="en-US" sz="1800" b="1" dirty="0" smtClean="0">
                <a:solidFill>
                  <a:schemeClr val="accent1">
                    <a:lumMod val="50000"/>
                  </a:schemeClr>
                </a:solidFill>
              </a:rPr>
              <a:t>汉译英：句号（。）译为英语中的逗号（</a:t>
            </a:r>
            <a:r>
              <a:rPr lang="en-US" altLang="zh-CN" sz="1800" b="1" dirty="0" smtClean="0">
                <a:solidFill>
                  <a:schemeClr val="accent1">
                    <a:lumMod val="50000"/>
                  </a:schemeClr>
                </a:solidFill>
              </a:rPr>
              <a:t>,</a:t>
            </a:r>
            <a:r>
              <a:rPr lang="zh-CN" altLang="en-US" sz="1800" b="1" dirty="0" smtClean="0">
                <a:solidFill>
                  <a:schemeClr val="accent1">
                    <a:lumMod val="50000"/>
                  </a:schemeClr>
                </a:solidFill>
              </a:rPr>
              <a:t>）、连词、逗号加连词以及句点（</a:t>
            </a:r>
            <a:r>
              <a:rPr lang="en-US" altLang="zh-CN" sz="1800" b="1" dirty="0" smtClean="0">
                <a:solidFill>
                  <a:schemeClr val="accent1">
                    <a:lumMod val="50000"/>
                  </a:schemeClr>
                </a:solidFill>
              </a:rPr>
              <a:t>.</a:t>
            </a:r>
            <a:r>
              <a:rPr lang="zh-CN" altLang="en-US" sz="1800" b="1" dirty="0" smtClean="0">
                <a:solidFill>
                  <a:schemeClr val="accent1">
                    <a:lumMod val="50000"/>
                  </a:schemeClr>
                </a:solidFill>
              </a:rPr>
              <a:t>） </a:t>
            </a:r>
            <a:endParaRPr lang="en-US" altLang="zh-CN" sz="1800" b="1" dirty="0" smtClean="0">
              <a:solidFill>
                <a:schemeClr val="accent1">
                  <a:lumMod val="50000"/>
                </a:schemeClr>
              </a:solidFill>
            </a:endParaRPr>
          </a:p>
          <a:p>
            <a:pPr marL="365760" lvl="1" indent="0">
              <a:lnSpc>
                <a:spcPct val="120000"/>
              </a:lnSpc>
              <a:buNone/>
            </a:pPr>
            <a:r>
              <a:rPr lang="en-US" altLang="zh-CN" sz="1600" dirty="0" err="1" smtClean="0">
                <a:solidFill>
                  <a:schemeClr val="accent1">
                    <a:lumMod val="75000"/>
                  </a:schemeClr>
                </a:solidFill>
              </a:rPr>
              <a:t>Eg</a:t>
            </a:r>
            <a:r>
              <a:rPr lang="en-US" altLang="zh-CN" sz="1600" dirty="0" smtClean="0">
                <a:solidFill>
                  <a:schemeClr val="accent1">
                    <a:lumMod val="75000"/>
                  </a:schemeClr>
                </a:solidFill>
              </a:rPr>
              <a:t>:</a:t>
            </a:r>
            <a:r>
              <a:rPr lang="zh-CN" altLang="en-US" sz="1600" dirty="0" smtClean="0">
                <a:solidFill>
                  <a:schemeClr val="accent1">
                    <a:lumMod val="75000"/>
                  </a:schemeClr>
                </a:solidFill>
              </a:rPr>
              <a:t>有时候，炮弹像雷暴雨般地倾泻下来</a:t>
            </a:r>
            <a:r>
              <a:rPr lang="zh-CN" altLang="en-US" sz="1600" b="1" dirty="0" smtClean="0">
                <a:solidFill>
                  <a:srgbClr val="FF0000"/>
                </a:solidFill>
              </a:rPr>
              <a:t>。</a:t>
            </a:r>
            <a:r>
              <a:rPr lang="zh-CN" altLang="en-US" sz="1600" dirty="0" smtClean="0">
                <a:solidFill>
                  <a:schemeClr val="accent1">
                    <a:lumMod val="75000"/>
                  </a:schemeClr>
                </a:solidFill>
              </a:rPr>
              <a:t>房屋、树木、花草、大地上的一切都在发着颤抖。（吴强</a:t>
            </a:r>
            <a:r>
              <a:rPr lang="en-US" altLang="zh-CN" sz="1600" dirty="0" smtClean="0">
                <a:solidFill>
                  <a:schemeClr val="accent1">
                    <a:lumMod val="75000"/>
                  </a:schemeClr>
                </a:solidFill>
              </a:rPr>
              <a:t>《</a:t>
            </a:r>
            <a:r>
              <a:rPr lang="zh-CN" altLang="en-US" sz="1600" dirty="0" smtClean="0">
                <a:solidFill>
                  <a:schemeClr val="accent1">
                    <a:lumMod val="75000"/>
                  </a:schemeClr>
                </a:solidFill>
              </a:rPr>
              <a:t>红日</a:t>
            </a:r>
            <a:r>
              <a:rPr lang="en-US" altLang="zh-CN" sz="1600" dirty="0" smtClean="0">
                <a:solidFill>
                  <a:schemeClr val="accent1">
                    <a:lumMod val="75000"/>
                  </a:schemeClr>
                </a:solidFill>
              </a:rPr>
              <a:t>》</a:t>
            </a:r>
            <a:r>
              <a:rPr lang="zh-CN" altLang="en-US" sz="1600" dirty="0" smtClean="0">
                <a:solidFill>
                  <a:schemeClr val="accent1">
                    <a:lumMod val="75000"/>
                  </a:schemeClr>
                </a:solidFill>
              </a:rPr>
              <a:t>）</a:t>
            </a:r>
            <a:endParaRPr lang="en-US" altLang="zh-CN" sz="1600" dirty="0" smtClean="0">
              <a:solidFill>
                <a:schemeClr val="accent1">
                  <a:lumMod val="75000"/>
                </a:schemeClr>
              </a:solidFill>
            </a:endParaRPr>
          </a:p>
          <a:p>
            <a:pPr marL="365760" lvl="1" indent="0">
              <a:lnSpc>
                <a:spcPct val="120000"/>
              </a:lnSpc>
              <a:buNone/>
            </a:pPr>
            <a:r>
              <a:rPr lang="en-US" altLang="zh-CN" sz="1600" dirty="0" smtClean="0"/>
              <a:t>Sometimes the shells poured down like a thunderstorm</a:t>
            </a:r>
            <a:r>
              <a:rPr lang="en-US" altLang="zh-CN" sz="1600" b="1" dirty="0" smtClean="0">
                <a:solidFill>
                  <a:srgbClr val="FF0000"/>
                </a:solidFill>
              </a:rPr>
              <a:t>, and</a:t>
            </a:r>
            <a:r>
              <a:rPr lang="en-US" altLang="zh-CN" sz="1600" dirty="0" smtClean="0"/>
              <a:t> the houses, the trees, the grass and everything else in the countryside quivered.</a:t>
            </a:r>
          </a:p>
        </p:txBody>
      </p:sp>
      <p:sp>
        <p:nvSpPr>
          <p:cNvPr id="9" name="内容占位符 8"/>
          <p:cNvSpPr>
            <a:spLocks noGrp="1"/>
          </p:cNvSpPr>
          <p:nvPr>
            <p:ph sz="quarter" idx="14"/>
          </p:nvPr>
        </p:nvSpPr>
        <p:spPr/>
        <p:txBody>
          <a:bodyPr>
            <a:normAutofit/>
          </a:bodyPr>
          <a:lstStyle/>
          <a:p>
            <a:r>
              <a:rPr lang="zh-CN" altLang="en-US" sz="1800" b="1" dirty="0">
                <a:solidFill>
                  <a:schemeClr val="accent1">
                    <a:lumMod val="50000"/>
                  </a:schemeClr>
                </a:solidFill>
              </a:rPr>
              <a:t>英译</a:t>
            </a:r>
            <a:r>
              <a:rPr lang="zh-CN" altLang="en-US" sz="1800" b="1" dirty="0" smtClean="0">
                <a:solidFill>
                  <a:schemeClr val="accent1">
                    <a:lumMod val="50000"/>
                  </a:schemeClr>
                </a:solidFill>
              </a:rPr>
              <a:t>汉：句点（</a:t>
            </a:r>
            <a:r>
              <a:rPr lang="en-US" altLang="zh-CN" sz="1800" b="1" dirty="0" smtClean="0">
                <a:solidFill>
                  <a:schemeClr val="accent1">
                    <a:lumMod val="50000"/>
                  </a:schemeClr>
                </a:solidFill>
              </a:rPr>
              <a:t>.</a:t>
            </a:r>
            <a:r>
              <a:rPr lang="zh-CN" altLang="en-US" sz="1800" b="1" dirty="0" smtClean="0">
                <a:solidFill>
                  <a:schemeClr val="accent1">
                    <a:lumMod val="50000"/>
                  </a:schemeClr>
                </a:solidFill>
              </a:rPr>
              <a:t>）通常译为句号（。）</a:t>
            </a:r>
            <a:endParaRPr lang="en-US" altLang="zh-CN" sz="1800" b="1" dirty="0" smtClean="0">
              <a:solidFill>
                <a:schemeClr val="accent1">
                  <a:lumMod val="50000"/>
                </a:schemeClr>
              </a:solidFill>
            </a:endParaRPr>
          </a:p>
          <a:p>
            <a:pPr marL="365760" lvl="1" indent="0">
              <a:buNone/>
            </a:pPr>
            <a:r>
              <a:rPr lang="en-US" altLang="zh-CN" sz="1600" dirty="0" err="1" smtClean="0">
                <a:solidFill>
                  <a:schemeClr val="accent1">
                    <a:lumMod val="75000"/>
                  </a:schemeClr>
                </a:solidFill>
              </a:rPr>
              <a:t>Eg</a:t>
            </a:r>
            <a:r>
              <a:rPr lang="en-US" altLang="zh-CN" sz="1600" dirty="0" smtClean="0">
                <a:solidFill>
                  <a:schemeClr val="accent1">
                    <a:lumMod val="75000"/>
                  </a:schemeClr>
                </a:solidFill>
              </a:rPr>
              <a:t>: The sun had just sunk below the horizon.</a:t>
            </a:r>
          </a:p>
          <a:p>
            <a:pPr marL="365760" lvl="1" indent="0">
              <a:buNone/>
            </a:pPr>
            <a:r>
              <a:rPr lang="zh-CN" altLang="en-US" sz="1600" dirty="0" smtClean="0"/>
              <a:t>太阳刚刚下了地平线。</a:t>
            </a:r>
            <a:endParaRPr lang="zh-CN" altLang="en-US" sz="1600" dirty="0"/>
          </a:p>
        </p:txBody>
      </p:sp>
      <p:sp>
        <p:nvSpPr>
          <p:cNvPr id="13" name="页脚占位符 12"/>
          <p:cNvSpPr>
            <a:spLocks noGrp="1"/>
          </p:cNvSpPr>
          <p:nvPr>
            <p:ph type="ftr" sz="quarter" idx="11"/>
          </p:nvPr>
        </p:nvSpPr>
        <p:spPr>
          <a:xfrm>
            <a:off x="3374104" y="6160219"/>
            <a:ext cx="5302352" cy="365125"/>
          </a:xfrm>
        </p:spPr>
        <p:txBody>
          <a:bodyPr/>
          <a:lstStyle/>
          <a:p>
            <a:r>
              <a:rPr lang="zh-CN" altLang="zh-CN" dirty="0"/>
              <a:t>《英汉互译实用教程》郭著章等 著</a:t>
            </a:r>
            <a:r>
              <a:rPr lang="en-US" altLang="zh-CN" dirty="0"/>
              <a:t> 2019</a:t>
            </a:r>
            <a:r>
              <a:rPr lang="zh-CN" altLang="zh-CN" dirty="0"/>
              <a:t>年</a:t>
            </a:r>
            <a:r>
              <a:rPr lang="en-US" altLang="zh-CN" dirty="0"/>
              <a:t>1</a:t>
            </a:r>
            <a:r>
              <a:rPr lang="zh-CN" altLang="zh-CN" dirty="0"/>
              <a:t>月第四版武汉大学</a:t>
            </a:r>
            <a:r>
              <a:rPr lang="zh-CN" altLang="zh-CN" dirty="0" smtClean="0"/>
              <a:t>出版社</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b="1" dirty="0" smtClean="0"/>
              <a:t>逗号</a:t>
            </a:r>
            <a:r>
              <a:rPr lang="en-US" altLang="zh-CN" sz="1600" b="1" dirty="0" smtClean="0"/>
              <a:t>——</a:t>
            </a:r>
            <a:r>
              <a:rPr lang="zh-CN" altLang="en-US" sz="1600" b="1" dirty="0" smtClean="0"/>
              <a:t>表示句间的停顿或者列举一连串的事物</a:t>
            </a:r>
            <a:endParaRPr lang="zh-CN" altLang="en-US" sz="1600" b="1" dirty="0"/>
          </a:p>
        </p:txBody>
      </p:sp>
      <p:sp>
        <p:nvSpPr>
          <p:cNvPr id="6" name="内容占位符 5"/>
          <p:cNvSpPr>
            <a:spLocks noGrp="1"/>
          </p:cNvSpPr>
          <p:nvPr>
            <p:ph idx="1"/>
          </p:nvPr>
        </p:nvSpPr>
        <p:spPr/>
        <p:txBody>
          <a:bodyPr>
            <a:noAutofit/>
          </a:bodyPr>
          <a:lstStyle/>
          <a:p>
            <a:r>
              <a:rPr lang="zh-CN" altLang="en-US" sz="2200" b="1" dirty="0" smtClean="0">
                <a:solidFill>
                  <a:schemeClr val="accent1">
                    <a:lumMod val="50000"/>
                  </a:schemeClr>
                </a:solidFill>
              </a:rPr>
              <a:t>英译汉：根据语境，适当增删逗号或使用其他标点符号如顿号、破折号等进行替代。</a:t>
            </a:r>
            <a:endParaRPr lang="en-US" altLang="zh-CN" sz="2200" b="1" dirty="0" smtClean="0">
              <a:solidFill>
                <a:schemeClr val="accent1">
                  <a:lumMod val="50000"/>
                </a:schemeClr>
              </a:solidFill>
            </a:endParaRPr>
          </a:p>
          <a:p>
            <a:pPr marL="365760" lvl="1" indent="0">
              <a:buNone/>
            </a:pPr>
            <a:r>
              <a:rPr lang="en-US" altLang="zh-CN" dirty="0" err="1" smtClean="0">
                <a:solidFill>
                  <a:schemeClr val="accent1">
                    <a:lumMod val="75000"/>
                  </a:schemeClr>
                </a:solidFill>
              </a:rPr>
              <a:t>Eg</a:t>
            </a:r>
            <a:r>
              <a:rPr lang="en-US" altLang="zh-CN" dirty="0" smtClean="0">
                <a:solidFill>
                  <a:schemeClr val="accent1">
                    <a:lumMod val="75000"/>
                  </a:schemeClr>
                </a:solidFill>
              </a:rPr>
              <a:t>: All sovereign states, large or small</a:t>
            </a:r>
            <a:r>
              <a:rPr lang="en-US" altLang="zh-CN" b="1" dirty="0" smtClean="0">
                <a:solidFill>
                  <a:srgbClr val="FF0000"/>
                </a:solidFill>
              </a:rPr>
              <a:t>,</a:t>
            </a:r>
            <a:r>
              <a:rPr lang="en-US" altLang="zh-CN" dirty="0" smtClean="0">
                <a:solidFill>
                  <a:schemeClr val="accent1">
                    <a:lumMod val="75000"/>
                  </a:schemeClr>
                </a:solidFill>
              </a:rPr>
              <a:t> strong or weak</a:t>
            </a:r>
            <a:r>
              <a:rPr lang="en-US" altLang="zh-CN" b="1" dirty="0" smtClean="0">
                <a:solidFill>
                  <a:srgbClr val="FF0000"/>
                </a:solidFill>
              </a:rPr>
              <a:t>,</a:t>
            </a:r>
            <a:r>
              <a:rPr lang="en-US" altLang="zh-CN" dirty="0" smtClean="0">
                <a:solidFill>
                  <a:schemeClr val="accent1">
                    <a:lumMod val="75000"/>
                  </a:schemeClr>
                </a:solidFill>
              </a:rPr>
              <a:t> rich or poor, are equal members of the international community.</a:t>
            </a:r>
          </a:p>
          <a:p>
            <a:pPr marL="365760" lvl="1" indent="0">
              <a:buNone/>
            </a:pPr>
            <a:r>
              <a:rPr lang="zh-CN" altLang="en-US" dirty="0" smtClean="0"/>
              <a:t>世界上所有主权国家，不分大小</a:t>
            </a:r>
            <a:r>
              <a:rPr lang="en-US" altLang="zh-CN" b="1" dirty="0" smtClean="0">
                <a:solidFill>
                  <a:srgbClr val="FF0000"/>
                </a:solidFill>
              </a:rPr>
              <a:t>、</a:t>
            </a:r>
            <a:r>
              <a:rPr lang="zh-CN" altLang="en-US" dirty="0" smtClean="0"/>
              <a:t>强弱</a:t>
            </a:r>
            <a:r>
              <a:rPr lang="en-US" altLang="zh-CN" b="1" dirty="0" smtClean="0">
                <a:solidFill>
                  <a:srgbClr val="FF0000"/>
                </a:solidFill>
              </a:rPr>
              <a:t>、</a:t>
            </a:r>
            <a:r>
              <a:rPr lang="zh-CN" altLang="en-US" dirty="0" smtClean="0"/>
              <a:t>贫富，都是国际社会的平等一员。（用顿号取代逗号）</a:t>
            </a:r>
            <a:endParaRPr lang="en-US" altLang="zh-CN" dirty="0" smtClean="0"/>
          </a:p>
          <a:p>
            <a:pPr marL="365760" lvl="1" indent="0">
              <a:buNone/>
            </a:pPr>
            <a:r>
              <a:rPr lang="en-US" altLang="zh-CN" dirty="0" err="1" smtClean="0">
                <a:solidFill>
                  <a:schemeClr val="accent1">
                    <a:lumMod val="75000"/>
                  </a:schemeClr>
                </a:solidFill>
              </a:rPr>
              <a:t>Eg</a:t>
            </a:r>
            <a:r>
              <a:rPr lang="en-US" altLang="zh-CN" dirty="0" smtClean="0">
                <a:solidFill>
                  <a:schemeClr val="accent1">
                    <a:lumMod val="75000"/>
                  </a:schemeClr>
                </a:solidFill>
              </a:rPr>
              <a:t>: It happens in Hilton.</a:t>
            </a:r>
          </a:p>
          <a:p>
            <a:pPr marL="365760" lvl="1" indent="0">
              <a:buNone/>
            </a:pPr>
            <a:r>
              <a:rPr lang="zh-CN" altLang="en-US" dirty="0" smtClean="0"/>
              <a:t>盛世聚首</a:t>
            </a:r>
            <a:r>
              <a:rPr lang="en-US" altLang="zh-CN" b="1" dirty="0" smtClean="0">
                <a:solidFill>
                  <a:srgbClr val="FF0000"/>
                </a:solidFill>
              </a:rPr>
              <a:t>，</a:t>
            </a:r>
            <a:r>
              <a:rPr lang="zh-CN" altLang="en-US" dirty="0" smtClean="0"/>
              <a:t>尽在希尔顿。（增添逗号）</a:t>
            </a:r>
            <a:endParaRPr lang="en-US" altLang="zh-CN" dirty="0" smtClean="0"/>
          </a:p>
        </p:txBody>
      </p:sp>
      <p:sp>
        <p:nvSpPr>
          <p:cNvPr id="5" name="页脚占位符 12"/>
          <p:cNvSpPr txBox="1"/>
          <p:nvPr/>
        </p:nvSpPr>
        <p:spPr>
          <a:xfrm>
            <a:off x="2483768" y="6093296"/>
            <a:ext cx="609444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dirty="0"/>
              <a:t>《漂亮的英文句子：英文这样写就对了》谷约 著</a:t>
            </a:r>
            <a:r>
              <a:rPr lang="en-US" altLang="zh-CN" dirty="0"/>
              <a:t> 2014</a:t>
            </a:r>
            <a:r>
              <a:rPr lang="zh-CN" altLang="zh-CN" dirty="0"/>
              <a:t>年</a:t>
            </a:r>
            <a:r>
              <a:rPr lang="en-US" altLang="zh-CN" dirty="0"/>
              <a:t>4</a:t>
            </a:r>
            <a:r>
              <a:rPr lang="zh-CN" altLang="zh-CN" dirty="0"/>
              <a:t>月第一版 北京语言大学出版社</a:t>
            </a:r>
            <a:r>
              <a:rPr lang="en-US" altLang="zh-CN" dirty="0"/>
              <a:t>  </a:t>
            </a:r>
            <a:endParaRPr lang="zh-CN" altLang="zh-CN" dirty="0"/>
          </a:p>
          <a:p>
            <a:r>
              <a:rPr lang="zh-CN" altLang="zh-CN" dirty="0"/>
              <a:t>《英汉翻译：方法与试笔》祝吉芳 著</a:t>
            </a:r>
            <a:r>
              <a:rPr lang="en-US" altLang="zh-CN" dirty="0"/>
              <a:t> 2015</a:t>
            </a:r>
            <a:r>
              <a:rPr lang="zh-CN" altLang="zh-CN" dirty="0"/>
              <a:t>年</a:t>
            </a:r>
            <a:r>
              <a:rPr lang="en-US" altLang="zh-CN" dirty="0"/>
              <a:t>8</a:t>
            </a:r>
            <a:r>
              <a:rPr lang="zh-CN" altLang="zh-CN" dirty="0"/>
              <a:t>月第三版 北京大学出版社</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52823" y="1844824"/>
            <a:ext cx="6777317" cy="4328264"/>
          </a:xfrm>
        </p:spPr>
        <p:txBody>
          <a:bodyPr>
            <a:normAutofit fontScale="92500" lnSpcReduction="20000"/>
          </a:bodyPr>
          <a:lstStyle/>
          <a:p>
            <a:pPr>
              <a:lnSpc>
                <a:spcPct val="120000"/>
              </a:lnSpc>
            </a:pPr>
            <a:r>
              <a:rPr lang="zh-CN" altLang="en-US" b="1" dirty="0" smtClean="0">
                <a:solidFill>
                  <a:schemeClr val="accent1">
                    <a:lumMod val="50000"/>
                  </a:schemeClr>
                </a:solidFill>
              </a:rPr>
              <a:t>汉译英：</a:t>
            </a:r>
            <a:r>
              <a:rPr lang="zh-CN" altLang="en-US" b="1" dirty="0">
                <a:solidFill>
                  <a:schemeClr val="accent1">
                    <a:lumMod val="50000"/>
                  </a:schemeClr>
                </a:solidFill>
              </a:rPr>
              <a:t>根据语境，适当增删逗号或使用其他标点符号</a:t>
            </a:r>
            <a:r>
              <a:rPr lang="zh-CN" altLang="en-US" b="1" dirty="0" smtClean="0">
                <a:solidFill>
                  <a:schemeClr val="accent1">
                    <a:lumMod val="50000"/>
                  </a:schemeClr>
                </a:solidFill>
              </a:rPr>
              <a:t>如句号、</a:t>
            </a:r>
            <a:r>
              <a:rPr lang="zh-CN" altLang="en-US" b="1" dirty="0">
                <a:solidFill>
                  <a:schemeClr val="accent1">
                    <a:lumMod val="50000"/>
                  </a:schemeClr>
                </a:solidFill>
              </a:rPr>
              <a:t>破折号等进行替代</a:t>
            </a:r>
            <a:r>
              <a:rPr lang="zh-CN" altLang="en-US" b="1" dirty="0" smtClean="0">
                <a:solidFill>
                  <a:schemeClr val="accent1">
                    <a:lumMod val="50000"/>
                  </a:schemeClr>
                </a:solidFill>
              </a:rPr>
              <a:t>。</a:t>
            </a:r>
            <a:endParaRPr lang="en-US" altLang="zh-CN" b="1" dirty="0" smtClean="0">
              <a:solidFill>
                <a:schemeClr val="accent1">
                  <a:lumMod val="50000"/>
                </a:schemeClr>
              </a:solidFill>
            </a:endParaRPr>
          </a:p>
          <a:p>
            <a:pPr marL="365760" lvl="1" indent="0">
              <a:lnSpc>
                <a:spcPct val="120000"/>
              </a:lnSpc>
              <a:buNone/>
            </a:pPr>
            <a:r>
              <a:rPr lang="en-US" altLang="zh-CN" dirty="0" err="1" smtClean="0">
                <a:solidFill>
                  <a:schemeClr val="accent1">
                    <a:lumMod val="75000"/>
                  </a:schemeClr>
                </a:solidFill>
              </a:rPr>
              <a:t>Eg</a:t>
            </a:r>
            <a:r>
              <a:rPr lang="en-US" altLang="zh-CN" dirty="0" smtClean="0">
                <a:solidFill>
                  <a:schemeClr val="accent1">
                    <a:lumMod val="75000"/>
                  </a:schemeClr>
                </a:solidFill>
              </a:rPr>
              <a:t>: </a:t>
            </a:r>
            <a:r>
              <a:rPr lang="zh-CN" altLang="en-US" dirty="0" smtClean="0">
                <a:solidFill>
                  <a:schemeClr val="accent1">
                    <a:lumMod val="75000"/>
                  </a:schemeClr>
                </a:solidFill>
              </a:rPr>
              <a:t>黑漆漆的</a:t>
            </a:r>
            <a:r>
              <a:rPr lang="en-US" altLang="zh-CN" b="1" dirty="0" smtClean="0">
                <a:solidFill>
                  <a:srgbClr val="FF0000"/>
                </a:solidFill>
              </a:rPr>
              <a:t>，</a:t>
            </a:r>
            <a:r>
              <a:rPr lang="zh-CN" altLang="en-US" dirty="0" smtClean="0">
                <a:solidFill>
                  <a:schemeClr val="accent1">
                    <a:lumMod val="75000"/>
                  </a:schemeClr>
                </a:solidFill>
              </a:rPr>
              <a:t>不知是日是夜。</a:t>
            </a:r>
            <a:endParaRPr lang="en-US" altLang="zh-CN" dirty="0" smtClean="0">
              <a:solidFill>
                <a:schemeClr val="accent1">
                  <a:lumMod val="75000"/>
                </a:schemeClr>
              </a:solidFill>
            </a:endParaRPr>
          </a:p>
          <a:p>
            <a:pPr marL="365760" lvl="1" indent="0">
              <a:lnSpc>
                <a:spcPct val="120000"/>
              </a:lnSpc>
              <a:buNone/>
            </a:pPr>
            <a:r>
              <a:rPr lang="en-US" altLang="zh-CN" dirty="0" smtClean="0">
                <a:solidFill>
                  <a:schemeClr val="tx1"/>
                </a:solidFill>
              </a:rPr>
              <a:t>Pitch dark</a:t>
            </a:r>
            <a:r>
              <a:rPr lang="en-US" altLang="zh-CN" b="1" dirty="0" smtClean="0">
                <a:solidFill>
                  <a:srgbClr val="FF0000"/>
                </a:solidFill>
              </a:rPr>
              <a:t>.</a:t>
            </a:r>
            <a:r>
              <a:rPr lang="en-US" altLang="zh-CN" dirty="0" smtClean="0">
                <a:solidFill>
                  <a:schemeClr val="tx1"/>
                </a:solidFill>
              </a:rPr>
              <a:t> I don’t know whether it is day or night.</a:t>
            </a:r>
            <a:r>
              <a:rPr lang="zh-CN" altLang="en-US" dirty="0" smtClean="0">
                <a:solidFill>
                  <a:schemeClr val="tx1"/>
                </a:solidFill>
              </a:rPr>
              <a:t>（用句号取代逗号）</a:t>
            </a:r>
            <a:endParaRPr lang="en-US" altLang="zh-CN" dirty="0" smtClean="0">
              <a:solidFill>
                <a:schemeClr val="tx1"/>
              </a:solidFill>
            </a:endParaRPr>
          </a:p>
          <a:p>
            <a:pPr marL="365760" lvl="1" indent="0">
              <a:lnSpc>
                <a:spcPct val="120000"/>
              </a:lnSpc>
              <a:buNone/>
            </a:pPr>
            <a:r>
              <a:rPr lang="en-US" altLang="zh-CN" dirty="0" err="1" smtClean="0">
                <a:solidFill>
                  <a:schemeClr val="accent1">
                    <a:lumMod val="75000"/>
                  </a:schemeClr>
                </a:solidFill>
              </a:rPr>
              <a:t>Eg</a:t>
            </a:r>
            <a:r>
              <a:rPr lang="en-US" altLang="zh-CN" dirty="0" smtClean="0">
                <a:solidFill>
                  <a:schemeClr val="accent1">
                    <a:lumMod val="75000"/>
                  </a:schemeClr>
                </a:solidFill>
              </a:rPr>
              <a:t>: </a:t>
            </a:r>
            <a:r>
              <a:rPr lang="zh-CN" altLang="en-US" dirty="0" smtClean="0">
                <a:solidFill>
                  <a:schemeClr val="accent1">
                    <a:lumMod val="75000"/>
                  </a:schemeClr>
                </a:solidFill>
              </a:rPr>
              <a:t>他现在跑到几百里外</a:t>
            </a:r>
            <a:r>
              <a:rPr lang="en-US" altLang="zh-CN" dirty="0" smtClean="0">
                <a:solidFill>
                  <a:schemeClr val="accent1">
                    <a:lumMod val="75000"/>
                  </a:schemeClr>
                </a:solidFill>
              </a:rPr>
              <a:t>……</a:t>
            </a:r>
            <a:r>
              <a:rPr lang="zh-CN" altLang="en-US" dirty="0" smtClean="0">
                <a:solidFill>
                  <a:schemeClr val="accent1">
                    <a:lumMod val="75000"/>
                  </a:schemeClr>
                </a:solidFill>
              </a:rPr>
              <a:t>冒雨走路的劲头</a:t>
            </a:r>
            <a:r>
              <a:rPr lang="en-US" altLang="zh-CN" b="1" dirty="0" smtClean="0">
                <a:solidFill>
                  <a:srgbClr val="FF0000"/>
                </a:solidFill>
              </a:rPr>
              <a:t>，</a:t>
            </a:r>
            <a:r>
              <a:rPr lang="zh-CN" altLang="en-US" dirty="0" smtClean="0">
                <a:solidFill>
                  <a:schemeClr val="accent1">
                    <a:lumMod val="75000"/>
                  </a:schemeClr>
                </a:solidFill>
              </a:rPr>
              <a:t>就是同那天上讲台讲话的劲头相联系的。</a:t>
            </a:r>
            <a:endParaRPr lang="en-US" altLang="zh-CN" dirty="0" smtClean="0">
              <a:solidFill>
                <a:schemeClr val="accent1">
                  <a:lumMod val="75000"/>
                </a:schemeClr>
              </a:solidFill>
            </a:endParaRPr>
          </a:p>
          <a:p>
            <a:pPr marL="365760" lvl="1" indent="0">
              <a:lnSpc>
                <a:spcPct val="120000"/>
              </a:lnSpc>
              <a:buNone/>
            </a:pPr>
            <a:r>
              <a:rPr lang="en-US" altLang="zh-CN" dirty="0" smtClean="0">
                <a:solidFill>
                  <a:schemeClr val="tx1"/>
                </a:solidFill>
              </a:rPr>
              <a:t>Now here he was several hundred li from home, striding through the rain with vigor </a:t>
            </a:r>
            <a:r>
              <a:rPr lang="en-US" altLang="zh-CN" b="1" dirty="0" smtClean="0">
                <a:solidFill>
                  <a:srgbClr val="FF0000"/>
                </a:solidFill>
              </a:rPr>
              <a:t>—</a:t>
            </a:r>
            <a:r>
              <a:rPr lang="en-US" altLang="zh-CN" dirty="0" smtClean="0">
                <a:solidFill>
                  <a:schemeClr val="tx1"/>
                </a:solidFill>
              </a:rPr>
              <a:t> a vigor stemming from the same enthusiasm which had possessed him  the day he mounted the conference platform.</a:t>
            </a:r>
            <a:r>
              <a:rPr lang="zh-CN" altLang="en-US" dirty="0" smtClean="0">
                <a:solidFill>
                  <a:schemeClr val="tx1"/>
                </a:solidFill>
              </a:rPr>
              <a:t>（用破折号取代逗号）</a:t>
            </a:r>
            <a:endParaRPr lang="en-US" altLang="zh-CN" dirty="0" smtClean="0">
              <a:solidFill>
                <a:schemeClr val="tx1"/>
              </a:solidFill>
            </a:endParaRPr>
          </a:p>
        </p:txBody>
      </p:sp>
      <p:sp>
        <p:nvSpPr>
          <p:cNvPr id="4" name="标题 2"/>
          <p:cNvSpPr>
            <a:spLocks noGrp="1"/>
          </p:cNvSpPr>
          <p:nvPr>
            <p:ph type="title"/>
          </p:nvPr>
        </p:nvSpPr>
        <p:spPr/>
        <p:txBody>
          <a:bodyPr>
            <a:normAutofit/>
          </a:bodyPr>
          <a:lstStyle/>
          <a:p>
            <a:r>
              <a:rPr lang="zh-CN" altLang="en-US" b="1" dirty="0" smtClean="0"/>
              <a:t>逗号</a:t>
            </a:r>
            <a:r>
              <a:rPr lang="en-US" altLang="zh-CN" sz="1600" b="1" dirty="0" smtClean="0"/>
              <a:t>——</a:t>
            </a:r>
            <a:r>
              <a:rPr lang="zh-CN" altLang="en-US" sz="1600" b="1" dirty="0" smtClean="0"/>
              <a:t>表示句间的停顿或者列举一连串的事物</a:t>
            </a:r>
            <a:endParaRPr lang="zh-CN" altLang="en-US" sz="1600" b="1" dirty="0"/>
          </a:p>
        </p:txBody>
      </p:sp>
      <p:sp>
        <p:nvSpPr>
          <p:cNvPr id="5" name="页脚占位符 1"/>
          <p:cNvSpPr>
            <a:spLocks noGrp="1"/>
          </p:cNvSpPr>
          <p:nvPr>
            <p:ph type="ftr" sz="quarter" idx="11"/>
          </p:nvPr>
        </p:nvSpPr>
        <p:spPr>
          <a:xfrm>
            <a:off x="1717920" y="6165304"/>
            <a:ext cx="6958536" cy="365125"/>
          </a:xfrm>
        </p:spPr>
        <p:txBody>
          <a:bodyPr/>
          <a:lstStyle/>
          <a:p>
            <a:r>
              <a:rPr lang="zh-CN" altLang="zh-CN" dirty="0"/>
              <a:t>《漂亮的英文句子：英文这样写就对了》谷约 著</a:t>
            </a:r>
            <a:r>
              <a:rPr lang="en-US" altLang="zh-CN" dirty="0"/>
              <a:t> 2014</a:t>
            </a:r>
            <a:r>
              <a:rPr lang="zh-CN" altLang="zh-CN" dirty="0"/>
              <a:t>年</a:t>
            </a:r>
            <a:r>
              <a:rPr lang="en-US" altLang="zh-CN" dirty="0"/>
              <a:t>4</a:t>
            </a:r>
            <a:r>
              <a:rPr lang="zh-CN" altLang="zh-CN" dirty="0"/>
              <a:t>月第一版 北京语言大学出版社</a:t>
            </a:r>
            <a:r>
              <a:rPr lang="en-US" altLang="zh-CN" dirty="0"/>
              <a:t>  </a:t>
            </a:r>
            <a:endParaRPr lang="zh-CN" altLang="zh-CN" dirty="0"/>
          </a:p>
          <a:p>
            <a:r>
              <a:rPr lang="zh-CN" altLang="zh-CN" dirty="0"/>
              <a:t>《英汉翻译：方法与试笔》祝吉芳 著</a:t>
            </a:r>
            <a:r>
              <a:rPr lang="en-US" altLang="zh-CN" dirty="0"/>
              <a:t> 2015</a:t>
            </a:r>
            <a:r>
              <a:rPr lang="zh-CN" altLang="zh-CN" dirty="0"/>
              <a:t>年</a:t>
            </a:r>
            <a:r>
              <a:rPr lang="en-US" altLang="zh-CN" dirty="0"/>
              <a:t>8</a:t>
            </a:r>
            <a:r>
              <a:rPr lang="zh-CN" altLang="zh-CN" dirty="0"/>
              <a:t>月第三版 </a:t>
            </a:r>
            <a:r>
              <a:rPr lang="zh-CN" altLang="zh-CN" dirty="0" smtClean="0"/>
              <a:t>北京大学出版社</a:t>
            </a:r>
            <a:endParaRPr lang="en-US" altLang="zh-CN" dirty="0" smtClean="0"/>
          </a:p>
          <a:p>
            <a:r>
              <a:rPr lang="zh-CN" altLang="zh-CN" dirty="0"/>
              <a:t>《英汉互译实用教程》郭著章等 著</a:t>
            </a:r>
            <a:r>
              <a:rPr lang="en-US" altLang="zh-CN" dirty="0"/>
              <a:t> 2019</a:t>
            </a:r>
            <a:r>
              <a:rPr lang="zh-CN" altLang="zh-CN" dirty="0"/>
              <a:t>年</a:t>
            </a:r>
            <a:r>
              <a:rPr lang="en-US" altLang="zh-CN" dirty="0"/>
              <a:t>1</a:t>
            </a:r>
            <a:r>
              <a:rPr lang="zh-CN" altLang="zh-CN" dirty="0"/>
              <a:t>月第四版 武汉大学出版社</a:t>
            </a:r>
          </a:p>
          <a:p>
            <a:endParaRPr lang="zh-CN" altLang="zh-CN"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4400" b="1" dirty="0" smtClean="0"/>
              <a:t>冒号</a:t>
            </a:r>
            <a:r>
              <a:rPr lang="en-US" altLang="zh-CN" sz="1800" b="1" dirty="0" smtClean="0"/>
              <a:t>——</a:t>
            </a:r>
            <a:r>
              <a:rPr lang="zh-CN" altLang="en-US" sz="1800" b="1" dirty="0" smtClean="0"/>
              <a:t>表示</a:t>
            </a:r>
            <a:r>
              <a:rPr lang="zh-CN" altLang="en-US" sz="1800" b="1" dirty="0"/>
              <a:t>停顿，对前文进行引申，解释，补充说明，能产生的轻微的戏剧化效果。英汉互译中，如果冒号后面的效果是一段较长的引文，则需另起一段</a:t>
            </a:r>
            <a:r>
              <a:rPr lang="zh-CN" altLang="en-US" sz="1800" b="1" dirty="0" smtClean="0"/>
              <a:t>。</a:t>
            </a:r>
            <a:endParaRPr lang="zh-CN" altLang="en-US" sz="1800" b="1" dirty="0"/>
          </a:p>
        </p:txBody>
      </p:sp>
      <p:sp>
        <p:nvSpPr>
          <p:cNvPr id="3" name="内容占位符 2"/>
          <p:cNvSpPr>
            <a:spLocks noGrp="1"/>
          </p:cNvSpPr>
          <p:nvPr>
            <p:ph idx="1"/>
          </p:nvPr>
        </p:nvSpPr>
        <p:spPr>
          <a:xfrm>
            <a:off x="1052823" y="2053064"/>
            <a:ext cx="7047569" cy="4040232"/>
          </a:xfrm>
        </p:spPr>
        <p:txBody>
          <a:bodyPr>
            <a:normAutofit fontScale="85000" lnSpcReduction="20000"/>
          </a:bodyPr>
          <a:lstStyle/>
          <a:p>
            <a:pPr>
              <a:lnSpc>
                <a:spcPct val="120000"/>
              </a:lnSpc>
            </a:pPr>
            <a:r>
              <a:rPr lang="zh-CN" altLang="en-US" b="1" dirty="0" smtClean="0">
                <a:solidFill>
                  <a:schemeClr val="accent1">
                    <a:lumMod val="50000"/>
                  </a:schemeClr>
                </a:solidFill>
              </a:rPr>
              <a:t>汉译英：根据语境适当增删冒号，或使用句号或连词取代冒号。</a:t>
            </a:r>
            <a:endParaRPr lang="en-US" altLang="zh-CN" b="1" dirty="0" smtClean="0">
              <a:solidFill>
                <a:schemeClr val="accent1">
                  <a:lumMod val="50000"/>
                </a:schemeClr>
              </a:solidFill>
            </a:endParaRPr>
          </a:p>
          <a:p>
            <a:pPr marL="365760" lvl="1" indent="0">
              <a:lnSpc>
                <a:spcPct val="120000"/>
              </a:lnSpc>
              <a:buNone/>
            </a:pPr>
            <a:r>
              <a:rPr lang="en-US" altLang="zh-CN" dirty="0" err="1" smtClean="0">
                <a:solidFill>
                  <a:schemeClr val="accent1">
                    <a:lumMod val="75000"/>
                  </a:schemeClr>
                </a:solidFill>
              </a:rPr>
              <a:t>Eg</a:t>
            </a:r>
            <a:r>
              <a:rPr lang="en-US" altLang="zh-CN" dirty="0" smtClean="0">
                <a:solidFill>
                  <a:schemeClr val="accent1">
                    <a:lumMod val="75000"/>
                  </a:schemeClr>
                </a:solidFill>
              </a:rPr>
              <a:t>: </a:t>
            </a:r>
            <a:r>
              <a:rPr lang="zh-CN" altLang="en-US" dirty="0" smtClean="0">
                <a:solidFill>
                  <a:schemeClr val="accent1">
                    <a:lumMod val="75000"/>
                  </a:schemeClr>
                </a:solidFill>
              </a:rPr>
              <a:t>但是我们有一点不明白</a:t>
            </a:r>
            <a:r>
              <a:rPr lang="en-US" altLang="zh-CN" b="1" dirty="0" smtClean="0">
                <a:solidFill>
                  <a:srgbClr val="FF0000"/>
                </a:solidFill>
              </a:rPr>
              <a:t>：</a:t>
            </a:r>
            <a:r>
              <a:rPr lang="zh-CN" altLang="en-US" dirty="0" smtClean="0">
                <a:solidFill>
                  <a:schemeClr val="accent1">
                    <a:lumMod val="75000"/>
                  </a:schemeClr>
                </a:solidFill>
              </a:rPr>
              <a:t>我常常省下自己的零用，给洋车夫、给乞丐，我喜欢帮助穷人。（杨沫</a:t>
            </a:r>
            <a:r>
              <a:rPr lang="en-US" altLang="zh-CN" dirty="0" smtClean="0">
                <a:solidFill>
                  <a:schemeClr val="accent1">
                    <a:lumMod val="75000"/>
                  </a:schemeClr>
                </a:solidFill>
              </a:rPr>
              <a:t>《</a:t>
            </a:r>
            <a:r>
              <a:rPr lang="zh-CN" altLang="en-US" dirty="0" smtClean="0">
                <a:solidFill>
                  <a:schemeClr val="accent1">
                    <a:lumMod val="75000"/>
                  </a:schemeClr>
                </a:solidFill>
              </a:rPr>
              <a:t>青春之歌</a:t>
            </a:r>
            <a:r>
              <a:rPr lang="en-US" altLang="zh-CN" dirty="0" smtClean="0">
                <a:solidFill>
                  <a:schemeClr val="accent1">
                    <a:lumMod val="75000"/>
                  </a:schemeClr>
                </a:solidFill>
              </a:rPr>
              <a:t>》</a:t>
            </a:r>
            <a:r>
              <a:rPr lang="zh-CN" altLang="en-US" dirty="0" smtClean="0">
                <a:solidFill>
                  <a:schemeClr val="accent1">
                    <a:lumMod val="75000"/>
                  </a:schemeClr>
                </a:solidFill>
              </a:rPr>
              <a:t>）</a:t>
            </a:r>
            <a:endParaRPr lang="en-US" altLang="zh-CN" dirty="0" smtClean="0">
              <a:solidFill>
                <a:schemeClr val="accent1">
                  <a:lumMod val="75000"/>
                </a:schemeClr>
              </a:solidFill>
            </a:endParaRPr>
          </a:p>
          <a:p>
            <a:pPr marL="365760" lvl="1" indent="0">
              <a:lnSpc>
                <a:spcPct val="120000"/>
              </a:lnSpc>
              <a:buNone/>
            </a:pPr>
            <a:r>
              <a:rPr lang="en-US" altLang="zh-CN" dirty="0" smtClean="0"/>
              <a:t>…but still I don’t altogether understand</a:t>
            </a:r>
            <a:r>
              <a:rPr lang="en-US" altLang="zh-CN" b="1" dirty="0" smtClean="0">
                <a:solidFill>
                  <a:srgbClr val="FF0000"/>
                </a:solidFill>
              </a:rPr>
              <a:t>. </a:t>
            </a:r>
            <a:r>
              <a:rPr lang="en-US" altLang="zh-CN" dirty="0" smtClean="0"/>
              <a:t>I often saved my pocket-money to give to rickshaw-men and beggars. I like helping the poor.</a:t>
            </a:r>
            <a:r>
              <a:rPr lang="zh-CN" altLang="en-US" dirty="0" smtClean="0"/>
              <a:t>（用句号取代冒号）</a:t>
            </a:r>
            <a:endParaRPr lang="en-US" altLang="zh-CN" dirty="0" smtClean="0"/>
          </a:p>
          <a:p>
            <a:pPr marL="365760" lvl="1" indent="0">
              <a:lnSpc>
                <a:spcPct val="120000"/>
              </a:lnSpc>
              <a:buNone/>
            </a:pPr>
            <a:r>
              <a:rPr lang="en-US" altLang="zh-CN" dirty="0" err="1" smtClean="0">
                <a:solidFill>
                  <a:schemeClr val="accent1">
                    <a:lumMod val="75000"/>
                  </a:schemeClr>
                </a:solidFill>
              </a:rPr>
              <a:t>Eg</a:t>
            </a:r>
            <a:r>
              <a:rPr lang="en-US" altLang="zh-CN" dirty="0" smtClean="0">
                <a:solidFill>
                  <a:schemeClr val="accent1">
                    <a:lumMod val="75000"/>
                  </a:schemeClr>
                </a:solidFill>
              </a:rPr>
              <a:t>: </a:t>
            </a:r>
            <a:r>
              <a:rPr lang="zh-CN" altLang="en-US" dirty="0" smtClean="0">
                <a:solidFill>
                  <a:schemeClr val="accent1">
                    <a:lumMod val="75000"/>
                  </a:schemeClr>
                </a:solidFill>
              </a:rPr>
              <a:t>可是，二十多天以后，张家发带给了张振国一个喜出望外的好消息</a:t>
            </a:r>
            <a:r>
              <a:rPr lang="en-US" altLang="zh-CN" b="1" dirty="0" smtClean="0">
                <a:solidFill>
                  <a:srgbClr val="FF0000"/>
                </a:solidFill>
              </a:rPr>
              <a:t>：</a:t>
            </a:r>
            <a:r>
              <a:rPr lang="zh-CN" altLang="en-US" dirty="0" smtClean="0">
                <a:solidFill>
                  <a:schemeClr val="accent1">
                    <a:lumMod val="75000"/>
                  </a:schemeClr>
                </a:solidFill>
              </a:rPr>
              <a:t>刘玉兰被放出来了。</a:t>
            </a:r>
            <a:endParaRPr lang="en-US" altLang="zh-CN" dirty="0" smtClean="0">
              <a:solidFill>
                <a:schemeClr val="accent1">
                  <a:lumMod val="75000"/>
                </a:schemeClr>
              </a:solidFill>
            </a:endParaRPr>
          </a:p>
          <a:p>
            <a:pPr marL="365760" lvl="1" indent="0">
              <a:lnSpc>
                <a:spcPct val="120000"/>
              </a:lnSpc>
              <a:buNone/>
            </a:pPr>
            <a:r>
              <a:rPr lang="en-US" altLang="zh-CN" dirty="0" smtClean="0"/>
              <a:t>Then, some twenty days later, quite beyond his fondest hope, Zhang </a:t>
            </a:r>
            <a:r>
              <a:rPr lang="en-US" altLang="zh-CN" dirty="0" err="1" smtClean="0"/>
              <a:t>Jiafa</a:t>
            </a:r>
            <a:r>
              <a:rPr lang="en-US" altLang="zh-CN" dirty="0" smtClean="0"/>
              <a:t> brought him the joyful tidings </a:t>
            </a:r>
            <a:r>
              <a:rPr lang="en-US" altLang="zh-CN" b="1" dirty="0" smtClean="0">
                <a:solidFill>
                  <a:srgbClr val="FF0000"/>
                </a:solidFill>
              </a:rPr>
              <a:t>that</a:t>
            </a:r>
            <a:r>
              <a:rPr lang="en-US" altLang="zh-CN" dirty="0" smtClean="0"/>
              <a:t> his wife had been set free. </a:t>
            </a:r>
            <a:r>
              <a:rPr lang="zh-CN" altLang="en-US" dirty="0" smtClean="0"/>
              <a:t>（用连词取代冒号）</a:t>
            </a:r>
            <a:endParaRPr lang="en-US" altLang="zh-CN" dirty="0" smtClean="0"/>
          </a:p>
        </p:txBody>
      </p:sp>
      <p:sp>
        <p:nvSpPr>
          <p:cNvPr id="6" name="页脚占位符 1"/>
          <p:cNvSpPr>
            <a:spLocks noGrp="1"/>
          </p:cNvSpPr>
          <p:nvPr>
            <p:ph type="ftr" sz="quarter" idx="11"/>
          </p:nvPr>
        </p:nvSpPr>
        <p:spPr>
          <a:xfrm>
            <a:off x="1717920" y="6165304"/>
            <a:ext cx="6958536" cy="365125"/>
          </a:xfrm>
        </p:spPr>
        <p:txBody>
          <a:bodyPr/>
          <a:lstStyle/>
          <a:p>
            <a:r>
              <a:rPr lang="zh-CN" altLang="zh-CN" dirty="0"/>
              <a:t>《漂亮的英文句子：英文这样写就对了》谷约 著</a:t>
            </a:r>
            <a:r>
              <a:rPr lang="en-US" altLang="zh-CN" dirty="0"/>
              <a:t> 2014</a:t>
            </a:r>
            <a:r>
              <a:rPr lang="zh-CN" altLang="zh-CN" dirty="0"/>
              <a:t>年</a:t>
            </a:r>
            <a:r>
              <a:rPr lang="en-US" altLang="zh-CN" dirty="0"/>
              <a:t>4</a:t>
            </a:r>
            <a:r>
              <a:rPr lang="zh-CN" altLang="zh-CN" dirty="0"/>
              <a:t>月第一版 北京语言大学出版社</a:t>
            </a:r>
            <a:r>
              <a:rPr lang="en-US" altLang="zh-CN" dirty="0"/>
              <a:t>  </a:t>
            </a:r>
            <a:endParaRPr lang="zh-CN" altLang="zh-CN" dirty="0"/>
          </a:p>
          <a:p>
            <a:r>
              <a:rPr lang="zh-CN" altLang="zh-CN" dirty="0"/>
              <a:t>《英汉翻译：方法与试笔》祝吉芳 著</a:t>
            </a:r>
            <a:r>
              <a:rPr lang="en-US" altLang="zh-CN" dirty="0"/>
              <a:t> 2015</a:t>
            </a:r>
            <a:r>
              <a:rPr lang="zh-CN" altLang="zh-CN" dirty="0"/>
              <a:t>年</a:t>
            </a:r>
            <a:r>
              <a:rPr lang="en-US" altLang="zh-CN" dirty="0"/>
              <a:t>8</a:t>
            </a:r>
            <a:r>
              <a:rPr lang="zh-CN" altLang="zh-CN" dirty="0"/>
              <a:t>月第三版 </a:t>
            </a:r>
            <a:r>
              <a:rPr lang="zh-CN" altLang="zh-CN" dirty="0" smtClean="0"/>
              <a:t>北京大学出版社</a:t>
            </a:r>
            <a:endParaRPr lang="en-US" altLang="zh-CN" dirty="0" smtClean="0"/>
          </a:p>
          <a:p>
            <a:r>
              <a:rPr lang="zh-CN" altLang="zh-CN" dirty="0"/>
              <a:t>《英汉互译实用教程》郭著章等 著</a:t>
            </a:r>
            <a:r>
              <a:rPr lang="en-US" altLang="zh-CN" dirty="0"/>
              <a:t> 2019</a:t>
            </a:r>
            <a:r>
              <a:rPr lang="zh-CN" altLang="zh-CN" dirty="0"/>
              <a:t>年</a:t>
            </a:r>
            <a:r>
              <a:rPr lang="en-US" altLang="zh-CN" dirty="0"/>
              <a:t>1</a:t>
            </a:r>
            <a:r>
              <a:rPr lang="zh-CN" altLang="zh-CN" dirty="0"/>
              <a:t>月第四版 武汉大学出版社</a:t>
            </a:r>
          </a:p>
          <a:p>
            <a:endParaRPr lang="zh-CN" altLang="zh-CN"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t>冒号</a:t>
            </a:r>
            <a:r>
              <a:rPr lang="en-US" altLang="zh-CN" sz="1800" b="1" dirty="0"/>
              <a:t>——</a:t>
            </a:r>
            <a:r>
              <a:rPr lang="zh-CN" altLang="en-US" sz="1800" b="1" dirty="0"/>
              <a:t>表示停顿，对前文进行引申，解释，补充说明，能产生的轻微的戏剧化效果。英汉互译中，如果冒号后面的效果是一段较长的引文，则需另起一段。</a:t>
            </a:r>
            <a:endParaRPr lang="zh-CN" altLang="en-US" sz="1800" dirty="0"/>
          </a:p>
        </p:txBody>
      </p:sp>
      <p:sp>
        <p:nvSpPr>
          <p:cNvPr id="3" name="内容占位符 2"/>
          <p:cNvSpPr>
            <a:spLocks noGrp="1"/>
          </p:cNvSpPr>
          <p:nvPr>
            <p:ph idx="1"/>
          </p:nvPr>
        </p:nvSpPr>
        <p:spPr>
          <a:xfrm>
            <a:off x="1052823" y="2053064"/>
            <a:ext cx="6777317" cy="4184248"/>
          </a:xfrm>
        </p:spPr>
        <p:txBody>
          <a:bodyPr>
            <a:normAutofit fontScale="90000" lnSpcReduction="20000"/>
          </a:bodyPr>
          <a:lstStyle/>
          <a:p>
            <a:pPr>
              <a:lnSpc>
                <a:spcPct val="120000"/>
              </a:lnSpc>
            </a:pPr>
            <a:r>
              <a:rPr lang="zh-CN" altLang="en-US" b="1" dirty="0" smtClean="0">
                <a:solidFill>
                  <a:schemeClr val="accent1">
                    <a:lumMod val="50000"/>
                  </a:schemeClr>
                </a:solidFill>
              </a:rPr>
              <a:t>英译汉：根据语境进行适当的增减和取代。</a:t>
            </a:r>
            <a:endParaRPr lang="en-US" altLang="zh-CN" b="1" dirty="0" smtClean="0">
              <a:solidFill>
                <a:schemeClr val="accent1">
                  <a:lumMod val="50000"/>
                </a:schemeClr>
              </a:solidFill>
            </a:endParaRPr>
          </a:p>
          <a:p>
            <a:pPr marL="365760" lvl="1" indent="0">
              <a:lnSpc>
                <a:spcPct val="120000"/>
              </a:lnSpc>
              <a:buNone/>
            </a:pPr>
            <a:r>
              <a:rPr lang="en-US" altLang="zh-CN" dirty="0" err="1" smtClean="0">
                <a:solidFill>
                  <a:schemeClr val="accent1">
                    <a:lumMod val="75000"/>
                  </a:schemeClr>
                </a:solidFill>
              </a:rPr>
              <a:t>Eg</a:t>
            </a:r>
            <a:r>
              <a:rPr lang="en-US" altLang="zh-CN" dirty="0" smtClean="0">
                <a:solidFill>
                  <a:schemeClr val="accent1">
                    <a:lumMod val="75000"/>
                  </a:schemeClr>
                </a:solidFill>
              </a:rPr>
              <a:t>: remember the three “respects”. Respect yourself, respect others, stand on dignity and pay attention to your behavior.</a:t>
            </a:r>
          </a:p>
          <a:p>
            <a:pPr marL="365760" lvl="1" indent="0">
              <a:lnSpc>
                <a:spcPct val="120000"/>
              </a:lnSpc>
              <a:buNone/>
            </a:pPr>
            <a:r>
              <a:rPr lang="zh-CN" altLang="en-US" dirty="0" smtClean="0">
                <a:solidFill>
                  <a:schemeClr val="tx1"/>
                </a:solidFill>
              </a:rPr>
              <a:t>记住三个</a:t>
            </a:r>
            <a:r>
              <a:rPr lang="en-US" altLang="zh-CN" dirty="0" smtClean="0">
                <a:solidFill>
                  <a:schemeClr val="tx1"/>
                </a:solidFill>
              </a:rPr>
              <a:t>”</a:t>
            </a:r>
            <a:r>
              <a:rPr lang="zh-CN" altLang="en-US" dirty="0" smtClean="0">
                <a:solidFill>
                  <a:schemeClr val="tx1"/>
                </a:solidFill>
              </a:rPr>
              <a:t>尊重</a:t>
            </a:r>
            <a:r>
              <a:rPr lang="en-US" altLang="zh-CN" dirty="0" smtClean="0">
                <a:solidFill>
                  <a:schemeClr val="tx1"/>
                </a:solidFill>
              </a:rPr>
              <a:t>”</a:t>
            </a:r>
            <a:r>
              <a:rPr lang="zh-CN" altLang="en-US" dirty="0" smtClean="0">
                <a:solidFill>
                  <a:schemeClr val="tx1"/>
                </a:solidFill>
              </a:rPr>
              <a:t>：</a:t>
            </a:r>
            <a:r>
              <a:rPr lang="zh-CN" altLang="en-US" dirty="0">
                <a:solidFill>
                  <a:schemeClr val="tx1"/>
                </a:solidFill>
              </a:rPr>
              <a:t>尊重</a:t>
            </a:r>
            <a:r>
              <a:rPr lang="zh-CN" altLang="en-US" dirty="0" smtClean="0">
                <a:solidFill>
                  <a:schemeClr val="tx1"/>
                </a:solidFill>
              </a:rPr>
              <a:t>自己；尊重别人；保持尊严，对自己的行为负责。（用冒号取代句号）</a:t>
            </a:r>
            <a:endParaRPr lang="en-US" altLang="zh-CN" dirty="0" smtClean="0">
              <a:solidFill>
                <a:schemeClr val="tx1"/>
              </a:solidFill>
            </a:endParaRPr>
          </a:p>
          <a:p>
            <a:pPr>
              <a:lnSpc>
                <a:spcPct val="120000"/>
              </a:lnSpc>
            </a:pPr>
            <a:r>
              <a:rPr lang="zh-CN" altLang="en-US" b="1" dirty="0" smtClean="0">
                <a:solidFill>
                  <a:schemeClr val="accent1">
                    <a:lumMod val="50000"/>
                  </a:schemeClr>
                </a:solidFill>
              </a:rPr>
              <a:t>英文冒号的一个独特用法：放在一个附加的解释性的分句前面，表示下文是对上文的解释说明或总结。</a:t>
            </a:r>
            <a:endParaRPr lang="en-US" altLang="zh-CN" b="1" dirty="0" smtClean="0">
              <a:solidFill>
                <a:schemeClr val="accent1">
                  <a:lumMod val="50000"/>
                </a:schemeClr>
              </a:solidFill>
            </a:endParaRPr>
          </a:p>
          <a:p>
            <a:pPr marL="365760" lvl="1" indent="0">
              <a:lnSpc>
                <a:spcPct val="120000"/>
              </a:lnSpc>
              <a:buNone/>
            </a:pPr>
            <a:r>
              <a:rPr lang="en-US" altLang="zh-CN" dirty="0" err="1" smtClean="0">
                <a:solidFill>
                  <a:schemeClr val="accent1">
                    <a:lumMod val="75000"/>
                  </a:schemeClr>
                </a:solidFill>
              </a:rPr>
              <a:t>Eg</a:t>
            </a:r>
            <a:r>
              <a:rPr lang="en-US" altLang="zh-CN" dirty="0" smtClean="0">
                <a:solidFill>
                  <a:schemeClr val="accent1">
                    <a:lumMod val="75000"/>
                  </a:schemeClr>
                </a:solidFill>
              </a:rPr>
              <a:t>: You can’t count on him to help: he is such a busy man.</a:t>
            </a:r>
          </a:p>
          <a:p>
            <a:pPr marL="365760" lvl="1" indent="0">
              <a:lnSpc>
                <a:spcPct val="120000"/>
              </a:lnSpc>
              <a:buNone/>
            </a:pPr>
            <a:r>
              <a:rPr lang="zh-CN" altLang="en-US" dirty="0">
                <a:solidFill>
                  <a:schemeClr val="tx1"/>
                </a:solidFill>
              </a:rPr>
              <a:t>你</a:t>
            </a:r>
            <a:r>
              <a:rPr lang="zh-CN" altLang="en-US" dirty="0" smtClean="0">
                <a:solidFill>
                  <a:schemeClr val="tx1"/>
                </a:solidFill>
              </a:rPr>
              <a:t>不能指望他帮忙，因为他太忙了。（对上文的解释说明）</a:t>
            </a:r>
            <a:endParaRPr lang="en-US" altLang="zh-CN" dirty="0" smtClean="0">
              <a:solidFill>
                <a:schemeClr val="tx1"/>
              </a:solidFill>
            </a:endParaRPr>
          </a:p>
        </p:txBody>
      </p:sp>
      <p:sp>
        <p:nvSpPr>
          <p:cNvPr id="4" name="页脚占位符 1"/>
          <p:cNvSpPr>
            <a:spLocks noGrp="1"/>
          </p:cNvSpPr>
          <p:nvPr>
            <p:ph type="ftr" sz="quarter" idx="11"/>
          </p:nvPr>
        </p:nvSpPr>
        <p:spPr>
          <a:xfrm>
            <a:off x="2510008" y="6165304"/>
            <a:ext cx="6166448" cy="365125"/>
          </a:xfrm>
        </p:spPr>
        <p:txBody>
          <a:bodyPr/>
          <a:lstStyle/>
          <a:p>
            <a:r>
              <a:rPr lang="zh-CN" altLang="zh-CN" dirty="0"/>
              <a:t>《漂亮的英文句子：英文这样写就对了》谷约 著</a:t>
            </a:r>
            <a:r>
              <a:rPr lang="en-US" altLang="zh-CN" dirty="0"/>
              <a:t> 2014</a:t>
            </a:r>
            <a:r>
              <a:rPr lang="zh-CN" altLang="zh-CN" dirty="0"/>
              <a:t>年</a:t>
            </a:r>
            <a:r>
              <a:rPr lang="en-US" altLang="zh-CN" dirty="0"/>
              <a:t>4</a:t>
            </a:r>
            <a:r>
              <a:rPr lang="zh-CN" altLang="zh-CN" dirty="0"/>
              <a:t>月第一版 北京语言大学出版社</a:t>
            </a:r>
            <a:r>
              <a:rPr lang="en-US" altLang="zh-CN" dirty="0"/>
              <a:t>  </a:t>
            </a:r>
            <a:endParaRPr lang="zh-CN" altLang="zh-CN" dirty="0"/>
          </a:p>
          <a:p>
            <a:r>
              <a:rPr lang="zh-CN" altLang="zh-CN" dirty="0"/>
              <a:t>《英汉翻译：方法与试笔》祝吉芳 著</a:t>
            </a:r>
            <a:r>
              <a:rPr lang="en-US" altLang="zh-CN" dirty="0"/>
              <a:t> 2015</a:t>
            </a:r>
            <a:r>
              <a:rPr lang="zh-CN" altLang="zh-CN" dirty="0"/>
              <a:t>年</a:t>
            </a:r>
            <a:r>
              <a:rPr lang="en-US" altLang="zh-CN" dirty="0"/>
              <a:t>8</a:t>
            </a:r>
            <a:r>
              <a:rPr lang="zh-CN" altLang="zh-CN" dirty="0"/>
              <a:t>月第三版 北京大学出版社</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259632" y="2204864"/>
            <a:ext cx="6637468" cy="1362075"/>
          </a:xfrm>
        </p:spPr>
        <p:txBody>
          <a:bodyPr anchor="ctr">
            <a:normAutofit/>
          </a:bodyPr>
          <a:lstStyle/>
          <a:p>
            <a:pPr algn="ctr"/>
            <a:r>
              <a:rPr lang="zh-CN" altLang="zh-CN" sz="4800" b="1" dirty="0"/>
              <a:t>研讨英文的</a:t>
            </a:r>
            <a:r>
              <a:rPr lang="zh-CN" altLang="zh-CN" sz="4800" b="1" dirty="0" smtClean="0"/>
              <a:t>大</a:t>
            </a:r>
            <a:r>
              <a:rPr lang="zh-CN" altLang="en-US" sz="4800" b="1" dirty="0" smtClean="0"/>
              <a:t>小</a:t>
            </a:r>
            <a:r>
              <a:rPr lang="zh-CN" altLang="zh-CN" sz="4800" b="1" dirty="0" smtClean="0"/>
              <a:t>写规则</a:t>
            </a:r>
            <a:endParaRPr lang="zh-CN" altLang="en-US" sz="4800" b="1" dirty="0"/>
          </a:p>
        </p:txBody>
      </p:sp>
      <p:sp>
        <p:nvSpPr>
          <p:cNvPr id="5" name="文本占位符 4"/>
          <p:cNvSpPr>
            <a:spLocks noGrp="1"/>
          </p:cNvSpPr>
          <p:nvPr>
            <p:ph type="body"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4400" b="1" dirty="0" smtClean="0"/>
              <a:t>分号</a:t>
            </a:r>
            <a:r>
              <a:rPr lang="en-US" altLang="zh-CN" sz="1800" b="1" dirty="0"/>
              <a:t>——</a:t>
            </a:r>
            <a:r>
              <a:rPr lang="zh-CN" altLang="zh-CN" sz="1800" b="1" dirty="0" smtClean="0"/>
              <a:t>又</a:t>
            </a:r>
            <a:r>
              <a:rPr lang="zh-CN" altLang="zh-CN" sz="1800" b="1" dirty="0"/>
              <a:t>称作“小句号”。使用分号较多的文章往往比较正式，富有哲理。当两个句子关系紧密，结构相近，中间没有任何连接词，最好用分号分开。</a:t>
            </a:r>
            <a:endParaRPr lang="zh-CN" altLang="en-US" sz="1800" b="1" dirty="0"/>
          </a:p>
        </p:txBody>
      </p:sp>
      <p:sp>
        <p:nvSpPr>
          <p:cNvPr id="3" name="内容占位符 2"/>
          <p:cNvSpPr>
            <a:spLocks noGrp="1"/>
          </p:cNvSpPr>
          <p:nvPr>
            <p:ph idx="1"/>
          </p:nvPr>
        </p:nvSpPr>
        <p:spPr>
          <a:xfrm>
            <a:off x="1052823" y="2053064"/>
            <a:ext cx="6777317" cy="4184248"/>
          </a:xfrm>
        </p:spPr>
        <p:txBody>
          <a:bodyPr>
            <a:normAutofit fontScale="92500" lnSpcReduction="20000"/>
          </a:bodyPr>
          <a:lstStyle/>
          <a:p>
            <a:pPr>
              <a:lnSpc>
                <a:spcPct val="120000"/>
              </a:lnSpc>
            </a:pPr>
            <a:r>
              <a:rPr lang="zh-CN" altLang="en-US" b="1" dirty="0">
                <a:solidFill>
                  <a:schemeClr val="accent1">
                    <a:lumMod val="50000"/>
                  </a:schemeClr>
                </a:solidFill>
              </a:rPr>
              <a:t>英</a:t>
            </a:r>
            <a:r>
              <a:rPr lang="zh-CN" altLang="en-US" b="1" dirty="0" smtClean="0">
                <a:solidFill>
                  <a:schemeClr val="accent1">
                    <a:lumMod val="50000"/>
                  </a:schemeClr>
                </a:solidFill>
              </a:rPr>
              <a:t>译</a:t>
            </a:r>
            <a:r>
              <a:rPr lang="zh-CN" altLang="en-US" b="1" dirty="0">
                <a:solidFill>
                  <a:schemeClr val="accent1">
                    <a:lumMod val="50000"/>
                  </a:schemeClr>
                </a:solidFill>
              </a:rPr>
              <a:t>汉</a:t>
            </a:r>
            <a:r>
              <a:rPr lang="zh-CN" altLang="en-US" b="1" dirty="0" smtClean="0">
                <a:solidFill>
                  <a:schemeClr val="accent1">
                    <a:lumMod val="50000"/>
                  </a:schemeClr>
                </a:solidFill>
              </a:rPr>
              <a:t>：根据语境，用逗号取代分号。</a:t>
            </a:r>
            <a:endParaRPr lang="en-US" altLang="zh-CN" b="1" dirty="0" smtClean="0">
              <a:solidFill>
                <a:schemeClr val="accent1">
                  <a:lumMod val="50000"/>
                </a:schemeClr>
              </a:solidFill>
            </a:endParaRPr>
          </a:p>
          <a:p>
            <a:pPr marL="365760" lvl="1" indent="0">
              <a:lnSpc>
                <a:spcPct val="120000"/>
              </a:lnSpc>
              <a:buNone/>
            </a:pPr>
            <a:r>
              <a:rPr lang="en-US" altLang="zh-CN" dirty="0" err="1" smtClean="0">
                <a:solidFill>
                  <a:schemeClr val="accent1">
                    <a:lumMod val="75000"/>
                  </a:schemeClr>
                </a:solidFill>
              </a:rPr>
              <a:t>Eg</a:t>
            </a:r>
            <a:r>
              <a:rPr lang="en-US" altLang="zh-CN" dirty="0" smtClean="0">
                <a:solidFill>
                  <a:schemeClr val="accent1">
                    <a:lumMod val="75000"/>
                  </a:schemeClr>
                </a:solidFill>
              </a:rPr>
              <a:t>: Don’t speak evasively</a:t>
            </a:r>
            <a:r>
              <a:rPr lang="en-US" altLang="zh-CN" b="1" dirty="0" smtClean="0">
                <a:solidFill>
                  <a:srgbClr val="FF0000"/>
                </a:solidFill>
              </a:rPr>
              <a:t>; </a:t>
            </a:r>
            <a:r>
              <a:rPr lang="en-US" altLang="zh-CN" dirty="0" smtClean="0">
                <a:solidFill>
                  <a:schemeClr val="accent1">
                    <a:lumMod val="75000"/>
                  </a:schemeClr>
                </a:solidFill>
              </a:rPr>
              <a:t>give me a definite answer.</a:t>
            </a:r>
          </a:p>
          <a:p>
            <a:pPr marL="365760" lvl="1" indent="0">
              <a:lnSpc>
                <a:spcPct val="120000"/>
              </a:lnSpc>
              <a:buNone/>
            </a:pPr>
            <a:r>
              <a:rPr lang="zh-CN" altLang="en-US" dirty="0" smtClean="0"/>
              <a:t>别遮遮掩掩的了</a:t>
            </a:r>
            <a:r>
              <a:rPr lang="en-US" altLang="zh-CN" b="1" dirty="0" smtClean="0">
                <a:solidFill>
                  <a:srgbClr val="FF0000"/>
                </a:solidFill>
              </a:rPr>
              <a:t>，</a:t>
            </a:r>
            <a:r>
              <a:rPr lang="zh-CN" altLang="en-US" dirty="0" smtClean="0"/>
              <a:t>给我一个明确的答复。（用逗号取代分号）</a:t>
            </a:r>
            <a:endParaRPr lang="en-US" altLang="zh-CN" dirty="0" smtClean="0"/>
          </a:p>
          <a:p>
            <a:pPr marL="365760" lvl="1" indent="0">
              <a:lnSpc>
                <a:spcPct val="120000"/>
              </a:lnSpc>
              <a:buNone/>
            </a:pPr>
            <a:r>
              <a:rPr lang="en-US" altLang="zh-CN" dirty="0" err="1" smtClean="0">
                <a:solidFill>
                  <a:schemeClr val="accent1">
                    <a:lumMod val="75000"/>
                  </a:schemeClr>
                </a:solidFill>
              </a:rPr>
              <a:t>Eg</a:t>
            </a:r>
            <a:r>
              <a:rPr lang="en-US" altLang="zh-CN" dirty="0" smtClean="0">
                <a:solidFill>
                  <a:schemeClr val="accent1">
                    <a:lumMod val="75000"/>
                  </a:schemeClr>
                </a:solidFill>
              </a:rPr>
              <a:t>: Science is not provisional</a:t>
            </a:r>
            <a:r>
              <a:rPr lang="en-US" altLang="zh-CN" b="1" dirty="0" smtClean="0">
                <a:solidFill>
                  <a:srgbClr val="FF0000"/>
                </a:solidFill>
              </a:rPr>
              <a:t>;</a:t>
            </a:r>
            <a:r>
              <a:rPr lang="en-US" altLang="zh-CN" dirty="0" smtClean="0">
                <a:solidFill>
                  <a:schemeClr val="accent1">
                    <a:lumMod val="75000"/>
                  </a:schemeClr>
                </a:solidFill>
              </a:rPr>
              <a:t> it progresses from one hypothesis to another, always testing, rejecting the ideas that do not work, that are contradicted by new evidence.</a:t>
            </a:r>
          </a:p>
          <a:p>
            <a:pPr marL="365760" lvl="1" indent="0">
              <a:lnSpc>
                <a:spcPct val="120000"/>
              </a:lnSpc>
              <a:buNone/>
            </a:pPr>
            <a:r>
              <a:rPr lang="zh-CN" altLang="en-US" dirty="0" smtClean="0"/>
              <a:t>科学是永恒的</a:t>
            </a:r>
            <a:r>
              <a:rPr lang="en-US" altLang="zh-CN" b="1" dirty="0" smtClean="0">
                <a:solidFill>
                  <a:srgbClr val="FF0000"/>
                </a:solidFill>
              </a:rPr>
              <a:t>，</a:t>
            </a:r>
            <a:r>
              <a:rPr lang="zh-CN" altLang="en-US" dirty="0" smtClean="0"/>
              <a:t>它总是从一个假设发展到另一个假设，总是在验证，总是在抛弃那些不可行的思想，抛弃那些与新数据相矛盾的观点。</a:t>
            </a:r>
            <a:endParaRPr lang="en-US" altLang="zh-CN" dirty="0" smtClean="0"/>
          </a:p>
          <a:p>
            <a:pPr lvl="1"/>
            <a:endParaRPr lang="zh-CN" altLang="en-US" dirty="0"/>
          </a:p>
        </p:txBody>
      </p:sp>
      <p:sp>
        <p:nvSpPr>
          <p:cNvPr id="6" name="页脚占位符 5"/>
          <p:cNvSpPr>
            <a:spLocks noGrp="1"/>
          </p:cNvSpPr>
          <p:nvPr>
            <p:ph type="ftr" sz="quarter" idx="11"/>
          </p:nvPr>
        </p:nvSpPr>
        <p:spPr>
          <a:xfrm>
            <a:off x="1936504" y="6093296"/>
            <a:ext cx="6739952" cy="432048"/>
          </a:xfrm>
        </p:spPr>
        <p:txBody>
          <a:bodyPr/>
          <a:lstStyle/>
          <a:p>
            <a:r>
              <a:rPr lang="en-US" altLang="zh-CN" dirty="0" smtClean="0"/>
              <a:t>《</a:t>
            </a:r>
            <a:r>
              <a:rPr lang="zh-CN" altLang="en-US" dirty="0" smtClean="0"/>
              <a:t>漂亮的英文句子：英文这样写就对了</a:t>
            </a:r>
            <a:r>
              <a:rPr lang="en-US" altLang="zh-CN" dirty="0" smtClean="0"/>
              <a:t>》</a:t>
            </a:r>
            <a:r>
              <a:rPr lang="zh-CN" altLang="en-US" dirty="0" smtClean="0"/>
              <a:t>谷约 著 </a:t>
            </a:r>
            <a:r>
              <a:rPr lang="en-US" altLang="zh-CN" dirty="0" smtClean="0"/>
              <a:t>2014</a:t>
            </a:r>
            <a:r>
              <a:rPr lang="zh-CN" altLang="en-US" dirty="0" smtClean="0"/>
              <a:t>年</a:t>
            </a:r>
            <a:r>
              <a:rPr lang="en-US" altLang="zh-CN" dirty="0" smtClean="0"/>
              <a:t>4</a:t>
            </a:r>
            <a:r>
              <a:rPr lang="zh-CN" altLang="en-US" dirty="0" smtClean="0"/>
              <a:t>月第一版 北京语言大学出版社  </a:t>
            </a:r>
            <a:endParaRPr lang="en-US" altLang="zh-CN" dirty="0" smtClean="0"/>
          </a:p>
          <a:p>
            <a:r>
              <a:rPr lang="en-US" altLang="zh-CN" dirty="0" smtClean="0"/>
              <a:t>《</a:t>
            </a:r>
            <a:r>
              <a:rPr lang="zh-CN" altLang="en-US" dirty="0" smtClean="0"/>
              <a:t>英汉翻译：方法与试笔</a:t>
            </a:r>
            <a:r>
              <a:rPr lang="en-US" altLang="zh-CN" dirty="0" smtClean="0"/>
              <a:t>》</a:t>
            </a:r>
            <a:r>
              <a:rPr lang="zh-CN" altLang="en-US" dirty="0" smtClean="0"/>
              <a:t>祝吉芳 著 </a:t>
            </a:r>
            <a:r>
              <a:rPr lang="en-US" altLang="zh-CN" dirty="0" smtClean="0"/>
              <a:t>2015</a:t>
            </a:r>
            <a:r>
              <a:rPr lang="zh-CN" altLang="en-US" dirty="0" smtClean="0"/>
              <a:t>年</a:t>
            </a:r>
            <a:r>
              <a:rPr lang="en-US" altLang="zh-CN" dirty="0" smtClean="0"/>
              <a:t>8</a:t>
            </a:r>
            <a:r>
              <a:rPr lang="zh-CN" altLang="en-US" dirty="0" smtClean="0"/>
              <a:t>月第三版 北京大学出版社</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4400" b="1" dirty="0" smtClean="0"/>
              <a:t>分号</a:t>
            </a:r>
            <a:r>
              <a:rPr lang="en-US" altLang="zh-CN" sz="1800" b="1" dirty="0"/>
              <a:t>——</a:t>
            </a:r>
            <a:r>
              <a:rPr lang="zh-CN" altLang="zh-CN" sz="1800" b="1" dirty="0" smtClean="0"/>
              <a:t>又</a:t>
            </a:r>
            <a:r>
              <a:rPr lang="zh-CN" altLang="zh-CN" sz="1800" b="1" dirty="0"/>
              <a:t>称作“小句号”。使用分号较多的文章往往比较正式，富有哲理。当两个句子关系紧密，结构相近，中间没有任何连接词，最好用分号分开。</a:t>
            </a:r>
            <a:endParaRPr lang="zh-CN" altLang="en-US" sz="1800" b="1" dirty="0"/>
          </a:p>
        </p:txBody>
      </p:sp>
      <p:sp>
        <p:nvSpPr>
          <p:cNvPr id="3" name="内容占位符 2"/>
          <p:cNvSpPr>
            <a:spLocks noGrp="1"/>
          </p:cNvSpPr>
          <p:nvPr>
            <p:ph idx="1"/>
          </p:nvPr>
        </p:nvSpPr>
        <p:spPr>
          <a:xfrm>
            <a:off x="1052823" y="1844824"/>
            <a:ext cx="6777317" cy="4112240"/>
          </a:xfrm>
        </p:spPr>
        <p:txBody>
          <a:bodyPr>
            <a:normAutofit fontScale="85000" lnSpcReduction="20000"/>
          </a:bodyPr>
          <a:lstStyle/>
          <a:p>
            <a:pPr>
              <a:lnSpc>
                <a:spcPct val="120000"/>
              </a:lnSpc>
            </a:pPr>
            <a:r>
              <a:rPr lang="zh-CN" altLang="en-US" b="1" dirty="0" smtClean="0">
                <a:solidFill>
                  <a:schemeClr val="accent1">
                    <a:lumMod val="50000"/>
                  </a:schemeClr>
                </a:solidFill>
              </a:rPr>
              <a:t>汉译英：根据语境，用句号代替分号。</a:t>
            </a:r>
            <a:endParaRPr lang="en-US" altLang="zh-CN" b="1" dirty="0" smtClean="0">
              <a:solidFill>
                <a:schemeClr val="accent1">
                  <a:lumMod val="50000"/>
                </a:schemeClr>
              </a:solidFill>
            </a:endParaRPr>
          </a:p>
          <a:p>
            <a:pPr marL="365760" lvl="1" indent="0">
              <a:lnSpc>
                <a:spcPct val="120000"/>
              </a:lnSpc>
              <a:buNone/>
            </a:pPr>
            <a:r>
              <a:rPr lang="en-US" altLang="zh-CN" dirty="0" err="1" smtClean="0">
                <a:solidFill>
                  <a:schemeClr val="accent1">
                    <a:lumMod val="75000"/>
                  </a:schemeClr>
                </a:solidFill>
              </a:rPr>
              <a:t>Eg</a:t>
            </a:r>
            <a:r>
              <a:rPr lang="en-US" altLang="zh-CN" dirty="0" smtClean="0">
                <a:solidFill>
                  <a:schemeClr val="accent1">
                    <a:lumMod val="75000"/>
                  </a:schemeClr>
                </a:solidFill>
              </a:rPr>
              <a:t>: </a:t>
            </a:r>
            <a:r>
              <a:rPr lang="zh-CN" altLang="en-US" dirty="0" smtClean="0">
                <a:solidFill>
                  <a:schemeClr val="accent1">
                    <a:lumMod val="75000"/>
                  </a:schemeClr>
                </a:solidFill>
              </a:rPr>
              <a:t>认识落后，才能去改变落后</a:t>
            </a:r>
            <a:r>
              <a:rPr lang="en-US" altLang="zh-CN" b="1" dirty="0" smtClean="0">
                <a:solidFill>
                  <a:srgbClr val="FF0000"/>
                </a:solidFill>
              </a:rPr>
              <a:t>；</a:t>
            </a:r>
            <a:r>
              <a:rPr lang="zh-CN" altLang="en-US" dirty="0" smtClean="0">
                <a:solidFill>
                  <a:schemeClr val="accent1">
                    <a:lumMod val="75000"/>
                  </a:schemeClr>
                </a:solidFill>
              </a:rPr>
              <a:t>学习先进，才有可能赶超先进。</a:t>
            </a:r>
            <a:endParaRPr lang="en-US" altLang="zh-CN" dirty="0" smtClean="0">
              <a:solidFill>
                <a:schemeClr val="accent1">
                  <a:lumMod val="75000"/>
                </a:schemeClr>
              </a:solidFill>
            </a:endParaRPr>
          </a:p>
          <a:p>
            <a:pPr marL="365760" lvl="1" indent="0">
              <a:lnSpc>
                <a:spcPct val="120000"/>
              </a:lnSpc>
              <a:buNone/>
            </a:pPr>
            <a:r>
              <a:rPr lang="en-US" altLang="zh-CN" dirty="0" smtClean="0"/>
              <a:t>Backwardness must be perceived before it can be changed</a:t>
            </a:r>
            <a:r>
              <a:rPr lang="en-US" altLang="zh-CN" b="1" dirty="0" smtClean="0">
                <a:solidFill>
                  <a:srgbClr val="FF0000"/>
                </a:solidFill>
              </a:rPr>
              <a:t>.</a:t>
            </a:r>
            <a:r>
              <a:rPr lang="en-US" altLang="zh-CN" dirty="0" smtClean="0"/>
              <a:t> A person must learn from the advanced before he can catch up and surpass them.</a:t>
            </a:r>
            <a:r>
              <a:rPr lang="zh-CN" altLang="en-US" dirty="0" smtClean="0"/>
              <a:t>（用句号代替分号）</a:t>
            </a:r>
            <a:endParaRPr lang="en-US" altLang="zh-CN" dirty="0" smtClean="0"/>
          </a:p>
          <a:p>
            <a:pPr marL="365760" lvl="1" indent="0">
              <a:lnSpc>
                <a:spcPct val="120000"/>
              </a:lnSpc>
              <a:buNone/>
            </a:pPr>
            <a:r>
              <a:rPr lang="en-US" altLang="zh-CN" dirty="0" err="1" smtClean="0">
                <a:solidFill>
                  <a:schemeClr val="accent1">
                    <a:lumMod val="75000"/>
                  </a:schemeClr>
                </a:solidFill>
              </a:rPr>
              <a:t>Eg</a:t>
            </a:r>
            <a:r>
              <a:rPr lang="en-US" altLang="zh-CN" dirty="0" smtClean="0">
                <a:solidFill>
                  <a:schemeClr val="accent1">
                    <a:lumMod val="75000"/>
                  </a:schemeClr>
                </a:solidFill>
              </a:rPr>
              <a:t>: </a:t>
            </a:r>
            <a:r>
              <a:rPr lang="zh-CN" altLang="en-US" dirty="0" smtClean="0">
                <a:solidFill>
                  <a:schemeClr val="accent1">
                    <a:lumMod val="75000"/>
                  </a:schemeClr>
                </a:solidFill>
              </a:rPr>
              <a:t>中秋过后，秋风是一天凉比一天，看看将近初冬</a:t>
            </a:r>
            <a:r>
              <a:rPr lang="en-US" altLang="zh-CN" b="1" dirty="0" smtClean="0">
                <a:solidFill>
                  <a:srgbClr val="FF0000"/>
                </a:solidFill>
              </a:rPr>
              <a:t>；</a:t>
            </a:r>
            <a:r>
              <a:rPr lang="zh-CN" altLang="en-US" dirty="0" smtClean="0">
                <a:solidFill>
                  <a:schemeClr val="accent1">
                    <a:lumMod val="75000"/>
                  </a:schemeClr>
                </a:solidFill>
              </a:rPr>
              <a:t>我整天靠着火，也穿上棉袄了。（鲁迅</a:t>
            </a:r>
            <a:r>
              <a:rPr lang="en-US" altLang="zh-CN" dirty="0" smtClean="0">
                <a:solidFill>
                  <a:schemeClr val="accent1">
                    <a:lumMod val="75000"/>
                  </a:schemeClr>
                </a:solidFill>
              </a:rPr>
              <a:t>《</a:t>
            </a:r>
            <a:r>
              <a:rPr lang="zh-CN" altLang="en-US" dirty="0" smtClean="0">
                <a:solidFill>
                  <a:schemeClr val="accent1">
                    <a:lumMod val="75000"/>
                  </a:schemeClr>
                </a:solidFill>
              </a:rPr>
              <a:t>孔乙己</a:t>
            </a:r>
            <a:r>
              <a:rPr lang="en-US" altLang="zh-CN" dirty="0" smtClean="0">
                <a:solidFill>
                  <a:schemeClr val="accent1">
                    <a:lumMod val="75000"/>
                  </a:schemeClr>
                </a:solidFill>
              </a:rPr>
              <a:t>》</a:t>
            </a:r>
            <a:r>
              <a:rPr lang="zh-CN" altLang="en-US" dirty="0" smtClean="0">
                <a:solidFill>
                  <a:schemeClr val="accent1">
                    <a:lumMod val="75000"/>
                  </a:schemeClr>
                </a:solidFill>
              </a:rPr>
              <a:t>）</a:t>
            </a:r>
            <a:endParaRPr lang="en-US" altLang="zh-CN" dirty="0" smtClean="0">
              <a:solidFill>
                <a:schemeClr val="accent1">
                  <a:lumMod val="75000"/>
                </a:schemeClr>
              </a:solidFill>
            </a:endParaRPr>
          </a:p>
          <a:p>
            <a:pPr marL="365760" lvl="1" indent="0">
              <a:lnSpc>
                <a:spcPct val="120000"/>
              </a:lnSpc>
              <a:buNone/>
            </a:pPr>
            <a:r>
              <a:rPr lang="en-US" altLang="zh-CN" dirty="0" smtClean="0"/>
              <a:t>After the Mid-Autumn Festival the wind grew colder every day, and winter was approaching</a:t>
            </a:r>
            <a:r>
              <a:rPr lang="en-US" altLang="zh-CN" b="1" dirty="0" smtClean="0">
                <a:solidFill>
                  <a:srgbClr val="FF0000"/>
                </a:solidFill>
              </a:rPr>
              <a:t>.</a:t>
            </a:r>
            <a:r>
              <a:rPr lang="en-US" altLang="zh-CN" dirty="0" smtClean="0"/>
              <a:t> Even though I spent all my time by the stove, I had to wear my padded jacket.</a:t>
            </a:r>
            <a:r>
              <a:rPr lang="zh-CN" altLang="en-US" dirty="0"/>
              <a:t> （用句号代替分号）</a:t>
            </a:r>
            <a:endParaRPr lang="en-US" altLang="zh-CN" dirty="0"/>
          </a:p>
          <a:p>
            <a:pPr marL="365760" lvl="1" indent="0">
              <a:lnSpc>
                <a:spcPct val="120000"/>
              </a:lnSpc>
              <a:buNone/>
            </a:pPr>
            <a:endParaRPr lang="zh-CN" altLang="en-US" dirty="0"/>
          </a:p>
        </p:txBody>
      </p:sp>
      <p:sp>
        <p:nvSpPr>
          <p:cNvPr id="4" name="页脚占位符 5"/>
          <p:cNvSpPr>
            <a:spLocks noGrp="1"/>
          </p:cNvSpPr>
          <p:nvPr>
            <p:ph type="ftr" sz="quarter" idx="11"/>
          </p:nvPr>
        </p:nvSpPr>
        <p:spPr>
          <a:xfrm>
            <a:off x="1907704" y="6093296"/>
            <a:ext cx="6739952" cy="365125"/>
          </a:xfrm>
        </p:spPr>
        <p:txBody>
          <a:bodyPr/>
          <a:lstStyle/>
          <a:p>
            <a:r>
              <a:rPr lang="en-US" altLang="zh-CN" dirty="0" smtClean="0"/>
              <a:t>《</a:t>
            </a:r>
            <a:r>
              <a:rPr lang="zh-CN" altLang="en-US" dirty="0" smtClean="0"/>
              <a:t>漂亮的英文句子：英文这样写就对了</a:t>
            </a:r>
            <a:r>
              <a:rPr lang="en-US" altLang="zh-CN" dirty="0" smtClean="0"/>
              <a:t>》</a:t>
            </a:r>
            <a:r>
              <a:rPr lang="zh-CN" altLang="en-US" dirty="0" smtClean="0"/>
              <a:t>谷约 著 </a:t>
            </a:r>
            <a:r>
              <a:rPr lang="en-US" altLang="zh-CN" dirty="0" smtClean="0"/>
              <a:t>2014</a:t>
            </a:r>
            <a:r>
              <a:rPr lang="zh-CN" altLang="en-US" dirty="0" smtClean="0"/>
              <a:t>年</a:t>
            </a:r>
            <a:r>
              <a:rPr lang="en-US" altLang="zh-CN" dirty="0" smtClean="0"/>
              <a:t>4</a:t>
            </a:r>
            <a:r>
              <a:rPr lang="zh-CN" altLang="en-US" dirty="0" smtClean="0"/>
              <a:t>月第一版 北京语言大学出版社  </a:t>
            </a:r>
            <a:endParaRPr lang="en-US" altLang="zh-CN" dirty="0" smtClean="0"/>
          </a:p>
          <a:p>
            <a:r>
              <a:rPr lang="en-US" altLang="zh-CN" dirty="0" smtClean="0"/>
              <a:t>《</a:t>
            </a:r>
            <a:r>
              <a:rPr lang="zh-CN" altLang="en-US" dirty="0" smtClean="0"/>
              <a:t>英汉翻译：方法与试笔</a:t>
            </a:r>
            <a:r>
              <a:rPr lang="en-US" altLang="zh-CN" dirty="0" smtClean="0"/>
              <a:t>》</a:t>
            </a:r>
            <a:r>
              <a:rPr lang="zh-CN" altLang="en-US" dirty="0" smtClean="0"/>
              <a:t>祝吉芳 著 </a:t>
            </a:r>
            <a:r>
              <a:rPr lang="en-US" altLang="zh-CN" dirty="0" smtClean="0"/>
              <a:t>2015</a:t>
            </a:r>
            <a:r>
              <a:rPr lang="zh-CN" altLang="en-US" dirty="0" smtClean="0"/>
              <a:t>年</a:t>
            </a:r>
            <a:r>
              <a:rPr lang="en-US" altLang="zh-CN" dirty="0" smtClean="0"/>
              <a:t>8</a:t>
            </a:r>
            <a:r>
              <a:rPr lang="zh-CN" altLang="en-US" dirty="0" smtClean="0"/>
              <a:t>月第三版 北京大学出版社</a:t>
            </a:r>
            <a:endParaRPr lang="en-US" altLang="zh-CN" dirty="0" smtClean="0"/>
          </a:p>
          <a:p>
            <a:r>
              <a:rPr lang="zh-CN" altLang="zh-CN" dirty="0"/>
              <a:t>《英汉互译实用教程》郭著章等 著</a:t>
            </a:r>
            <a:r>
              <a:rPr lang="en-US" altLang="zh-CN" dirty="0"/>
              <a:t> 2019</a:t>
            </a:r>
            <a:r>
              <a:rPr lang="zh-CN" altLang="zh-CN" dirty="0"/>
              <a:t>年</a:t>
            </a:r>
            <a:r>
              <a:rPr lang="en-US" altLang="zh-CN" dirty="0"/>
              <a:t>1</a:t>
            </a:r>
            <a:r>
              <a:rPr lang="zh-CN" altLang="zh-CN" dirty="0"/>
              <a:t>月第四版 武汉大学出版社</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破折号</a:t>
            </a:r>
            <a:endParaRPr lang="zh-CN" altLang="en-US" dirty="0"/>
          </a:p>
        </p:txBody>
      </p:sp>
      <p:sp>
        <p:nvSpPr>
          <p:cNvPr id="3" name="内容占位符 2"/>
          <p:cNvSpPr>
            <a:spLocks noGrp="1"/>
          </p:cNvSpPr>
          <p:nvPr>
            <p:ph idx="1"/>
          </p:nvPr>
        </p:nvSpPr>
        <p:spPr>
          <a:xfrm>
            <a:off x="1052823" y="2053064"/>
            <a:ext cx="6777317" cy="4112240"/>
          </a:xfrm>
        </p:spPr>
        <p:txBody>
          <a:bodyPr>
            <a:normAutofit fontScale="92500" lnSpcReduction="20000"/>
          </a:bodyPr>
          <a:lstStyle/>
          <a:p>
            <a:pPr>
              <a:lnSpc>
                <a:spcPct val="120000"/>
              </a:lnSpc>
            </a:pPr>
            <a:r>
              <a:rPr lang="zh-CN" altLang="en-US" b="1" dirty="0" smtClean="0">
                <a:solidFill>
                  <a:schemeClr val="accent1">
                    <a:lumMod val="50000"/>
                  </a:schemeClr>
                </a:solidFill>
              </a:rPr>
              <a:t>破折号在中文中的作用：</a:t>
            </a:r>
            <a:endParaRPr lang="en-US" altLang="zh-CN" b="1" dirty="0" smtClean="0">
              <a:solidFill>
                <a:schemeClr val="accent1">
                  <a:lumMod val="50000"/>
                </a:schemeClr>
              </a:solidFill>
            </a:endParaRPr>
          </a:p>
          <a:p>
            <a:pPr lvl="1">
              <a:lnSpc>
                <a:spcPct val="120000"/>
              </a:lnSpc>
            </a:pPr>
            <a:r>
              <a:rPr lang="zh-CN" altLang="zh-CN" b="1" dirty="0">
                <a:solidFill>
                  <a:schemeClr val="accent1">
                    <a:lumMod val="50000"/>
                  </a:schemeClr>
                </a:solidFill>
              </a:rPr>
              <a:t>表示意义的转折</a:t>
            </a:r>
          </a:p>
          <a:p>
            <a:pPr lvl="1">
              <a:lnSpc>
                <a:spcPct val="120000"/>
              </a:lnSpc>
            </a:pPr>
            <a:r>
              <a:rPr lang="zh-CN" altLang="zh-CN" b="1" dirty="0">
                <a:solidFill>
                  <a:schemeClr val="accent1">
                    <a:lumMod val="50000"/>
                  </a:schemeClr>
                </a:solidFill>
              </a:rPr>
              <a:t>后面是解释性质的内容，常用于习语的表达</a:t>
            </a:r>
          </a:p>
          <a:p>
            <a:pPr lvl="1">
              <a:lnSpc>
                <a:spcPct val="120000"/>
              </a:lnSpc>
            </a:pPr>
            <a:r>
              <a:rPr lang="zh-CN" altLang="zh-CN" b="1" dirty="0">
                <a:solidFill>
                  <a:schemeClr val="accent1">
                    <a:lumMod val="50000"/>
                  </a:schemeClr>
                </a:solidFill>
              </a:rPr>
              <a:t>表示声音的拖长</a:t>
            </a:r>
          </a:p>
          <a:p>
            <a:pPr>
              <a:lnSpc>
                <a:spcPct val="120000"/>
              </a:lnSpc>
            </a:pPr>
            <a:r>
              <a:rPr lang="zh-CN" altLang="en-US" b="1" dirty="0" smtClean="0">
                <a:solidFill>
                  <a:schemeClr val="accent1">
                    <a:lumMod val="50000"/>
                  </a:schemeClr>
                </a:solidFill>
              </a:rPr>
              <a:t>中译英：根据</a:t>
            </a:r>
            <a:r>
              <a:rPr lang="zh-CN" altLang="en-US" b="1" dirty="0">
                <a:solidFill>
                  <a:schemeClr val="accent1">
                    <a:lumMod val="50000"/>
                  </a:schemeClr>
                </a:solidFill>
              </a:rPr>
              <a:t>语境，</a:t>
            </a:r>
            <a:r>
              <a:rPr lang="zh-CN" altLang="en-US" b="1" dirty="0" smtClean="0">
                <a:solidFill>
                  <a:schemeClr val="accent1">
                    <a:lumMod val="50000"/>
                  </a:schemeClr>
                </a:solidFill>
              </a:rPr>
              <a:t>可用连词或其他</a:t>
            </a:r>
            <a:r>
              <a:rPr lang="zh-CN" altLang="en-US" b="1" dirty="0">
                <a:solidFill>
                  <a:schemeClr val="accent1">
                    <a:lumMod val="50000"/>
                  </a:schemeClr>
                </a:solidFill>
              </a:rPr>
              <a:t>标点符号</a:t>
            </a:r>
            <a:r>
              <a:rPr lang="zh-CN" altLang="zh-CN" b="1" dirty="0">
                <a:solidFill>
                  <a:schemeClr val="accent1">
                    <a:lumMod val="50000"/>
                  </a:schemeClr>
                </a:solidFill>
              </a:rPr>
              <a:t>取代：</a:t>
            </a:r>
            <a:r>
              <a:rPr lang="zh-CN" altLang="en-US" b="1" dirty="0">
                <a:solidFill>
                  <a:schemeClr val="accent1">
                    <a:lumMod val="50000"/>
                  </a:schemeClr>
                </a:solidFill>
              </a:rPr>
              <a:t>如</a:t>
            </a:r>
            <a:r>
              <a:rPr lang="zh-CN" altLang="zh-CN" b="1" dirty="0">
                <a:solidFill>
                  <a:schemeClr val="accent1">
                    <a:lumMod val="50000"/>
                  </a:schemeClr>
                </a:solidFill>
              </a:rPr>
              <a:t>逗号</a:t>
            </a:r>
            <a:r>
              <a:rPr lang="zh-CN" altLang="zh-CN" b="1" dirty="0" smtClean="0">
                <a:solidFill>
                  <a:schemeClr val="accent1">
                    <a:lumMod val="50000"/>
                  </a:schemeClr>
                </a:solidFill>
              </a:rPr>
              <a:t>，句号。</a:t>
            </a:r>
            <a:endParaRPr lang="en-US" altLang="zh-CN" b="1" dirty="0" smtClean="0">
              <a:solidFill>
                <a:schemeClr val="accent1">
                  <a:lumMod val="50000"/>
                </a:schemeClr>
              </a:solidFill>
            </a:endParaRPr>
          </a:p>
          <a:p>
            <a:pPr marL="365760" lvl="1" indent="0">
              <a:lnSpc>
                <a:spcPct val="120000"/>
              </a:lnSpc>
              <a:buNone/>
            </a:pPr>
            <a:r>
              <a:rPr lang="en-US" altLang="zh-CN" dirty="0" err="1" smtClean="0">
                <a:solidFill>
                  <a:schemeClr val="accent1">
                    <a:lumMod val="75000"/>
                  </a:schemeClr>
                </a:solidFill>
              </a:rPr>
              <a:t>Eg</a:t>
            </a:r>
            <a:r>
              <a:rPr lang="en-US" altLang="zh-CN" dirty="0" smtClean="0">
                <a:solidFill>
                  <a:schemeClr val="accent1">
                    <a:lumMod val="75000"/>
                  </a:schemeClr>
                </a:solidFill>
              </a:rPr>
              <a:t>: </a:t>
            </a:r>
            <a:r>
              <a:rPr lang="zh-CN" altLang="en-US" dirty="0" smtClean="0">
                <a:solidFill>
                  <a:schemeClr val="accent1">
                    <a:lumMod val="75000"/>
                  </a:schemeClr>
                </a:solidFill>
              </a:rPr>
              <a:t>于是我自己解释说：故乡本也如此，</a:t>
            </a:r>
            <a:r>
              <a:rPr lang="en-US" altLang="zh-CN" b="1" dirty="0" smtClean="0">
                <a:solidFill>
                  <a:srgbClr val="FF0000"/>
                </a:solidFill>
              </a:rPr>
              <a:t>—</a:t>
            </a:r>
            <a:r>
              <a:rPr lang="en-US" altLang="zh-CN" b="1" dirty="0" smtClean="0">
                <a:solidFill>
                  <a:srgbClr val="FF0000"/>
                </a:solidFill>
                <a:sym typeface="+mn-ea"/>
              </a:rPr>
              <a:t>—</a:t>
            </a:r>
            <a:r>
              <a:rPr lang="zh-CN" altLang="en-US" dirty="0" smtClean="0">
                <a:solidFill>
                  <a:schemeClr val="accent1">
                    <a:lumMod val="75000"/>
                  </a:schemeClr>
                </a:solidFill>
              </a:rPr>
              <a:t>虽然没有进步，也未必有如我所感的悲凉。（鲁迅</a:t>
            </a:r>
            <a:r>
              <a:rPr lang="en-US" altLang="zh-CN" dirty="0" smtClean="0">
                <a:solidFill>
                  <a:schemeClr val="accent1">
                    <a:lumMod val="75000"/>
                  </a:schemeClr>
                </a:solidFill>
              </a:rPr>
              <a:t>《</a:t>
            </a:r>
            <a:r>
              <a:rPr lang="zh-CN" altLang="en-US" dirty="0" smtClean="0">
                <a:solidFill>
                  <a:schemeClr val="accent1">
                    <a:lumMod val="75000"/>
                  </a:schemeClr>
                </a:solidFill>
              </a:rPr>
              <a:t>故乡</a:t>
            </a:r>
            <a:r>
              <a:rPr lang="en-US" altLang="zh-CN" dirty="0" smtClean="0">
                <a:solidFill>
                  <a:schemeClr val="accent1">
                    <a:lumMod val="75000"/>
                  </a:schemeClr>
                </a:solidFill>
              </a:rPr>
              <a:t>》</a:t>
            </a:r>
            <a:r>
              <a:rPr lang="zh-CN" altLang="en-US" dirty="0" smtClean="0">
                <a:solidFill>
                  <a:schemeClr val="accent1">
                    <a:lumMod val="75000"/>
                  </a:schemeClr>
                </a:solidFill>
              </a:rPr>
              <a:t>）</a:t>
            </a:r>
            <a:endParaRPr lang="en-US" altLang="zh-CN" dirty="0" smtClean="0">
              <a:solidFill>
                <a:schemeClr val="accent1">
                  <a:lumMod val="75000"/>
                </a:schemeClr>
              </a:solidFill>
            </a:endParaRPr>
          </a:p>
          <a:p>
            <a:pPr marL="365760" lvl="1" indent="0">
              <a:lnSpc>
                <a:spcPct val="120000"/>
              </a:lnSpc>
              <a:buNone/>
            </a:pPr>
            <a:r>
              <a:rPr lang="en-US" altLang="zh-CN" dirty="0" smtClean="0">
                <a:solidFill>
                  <a:schemeClr val="tx1"/>
                </a:solidFill>
              </a:rPr>
              <a:t>Then I rationalized the matter to myself, saying, Home was always like this</a:t>
            </a:r>
            <a:r>
              <a:rPr lang="en-US" altLang="zh-CN" b="1" dirty="0" smtClean="0">
                <a:solidFill>
                  <a:srgbClr val="FF0000"/>
                </a:solidFill>
              </a:rPr>
              <a:t>, </a:t>
            </a:r>
            <a:r>
              <a:rPr lang="en-US" altLang="zh-CN" dirty="0" smtClean="0">
                <a:solidFill>
                  <a:schemeClr val="tx1"/>
                </a:solidFill>
              </a:rPr>
              <a:t>and although it has not improved, still it is not so depressing as I imagine.</a:t>
            </a:r>
            <a:endParaRPr lang="zh-CN" altLang="en-US" dirty="0">
              <a:solidFill>
                <a:schemeClr val="tx1"/>
              </a:solidFill>
            </a:endParaRPr>
          </a:p>
        </p:txBody>
      </p:sp>
      <p:sp>
        <p:nvSpPr>
          <p:cNvPr id="4" name="页脚占位符 5"/>
          <p:cNvSpPr>
            <a:spLocks noGrp="1"/>
          </p:cNvSpPr>
          <p:nvPr>
            <p:ph type="ftr" sz="quarter" idx="11"/>
          </p:nvPr>
        </p:nvSpPr>
        <p:spPr>
          <a:xfrm>
            <a:off x="1936504" y="6016203"/>
            <a:ext cx="6739952" cy="509141"/>
          </a:xfrm>
        </p:spPr>
        <p:txBody>
          <a:bodyPr/>
          <a:lstStyle/>
          <a:p>
            <a:r>
              <a:rPr lang="en-US" altLang="zh-CN" dirty="0" smtClean="0"/>
              <a:t>《</a:t>
            </a:r>
            <a:r>
              <a:rPr lang="zh-CN" altLang="en-US" dirty="0" smtClean="0"/>
              <a:t>漂亮的英文句子：英文这样写就对了</a:t>
            </a:r>
            <a:r>
              <a:rPr lang="en-US" altLang="zh-CN" dirty="0" smtClean="0"/>
              <a:t>》</a:t>
            </a:r>
            <a:r>
              <a:rPr lang="zh-CN" altLang="en-US" dirty="0" smtClean="0"/>
              <a:t>谷约 著 </a:t>
            </a:r>
            <a:r>
              <a:rPr lang="en-US" altLang="zh-CN" dirty="0" smtClean="0"/>
              <a:t>2014</a:t>
            </a:r>
            <a:r>
              <a:rPr lang="zh-CN" altLang="en-US" dirty="0" smtClean="0"/>
              <a:t>年</a:t>
            </a:r>
            <a:r>
              <a:rPr lang="en-US" altLang="zh-CN" dirty="0" smtClean="0"/>
              <a:t>4</a:t>
            </a:r>
            <a:r>
              <a:rPr lang="zh-CN" altLang="en-US" dirty="0" smtClean="0"/>
              <a:t>月第一版 北京语言大学出版社  </a:t>
            </a:r>
            <a:endParaRPr lang="en-US" altLang="zh-CN" dirty="0" smtClean="0"/>
          </a:p>
          <a:p>
            <a:r>
              <a:rPr lang="en-US" altLang="zh-CN" dirty="0" smtClean="0"/>
              <a:t>《</a:t>
            </a:r>
            <a:r>
              <a:rPr lang="zh-CN" altLang="en-US" dirty="0" smtClean="0"/>
              <a:t>英汉翻译：方法与试笔</a:t>
            </a:r>
            <a:r>
              <a:rPr lang="en-US" altLang="zh-CN" dirty="0" smtClean="0"/>
              <a:t>》</a:t>
            </a:r>
            <a:r>
              <a:rPr lang="zh-CN" altLang="en-US" dirty="0" smtClean="0"/>
              <a:t>祝吉芳 著 </a:t>
            </a:r>
            <a:r>
              <a:rPr lang="en-US" altLang="zh-CN" dirty="0" smtClean="0"/>
              <a:t>2015</a:t>
            </a:r>
            <a:r>
              <a:rPr lang="zh-CN" altLang="en-US" dirty="0" smtClean="0"/>
              <a:t>年</a:t>
            </a:r>
            <a:r>
              <a:rPr lang="en-US" altLang="zh-CN" dirty="0" smtClean="0"/>
              <a:t>8</a:t>
            </a:r>
            <a:r>
              <a:rPr lang="zh-CN" altLang="en-US" dirty="0" smtClean="0"/>
              <a:t>月第三版 北京大学出版社</a:t>
            </a:r>
            <a:endParaRPr lang="en-US" altLang="zh-CN" dirty="0" smtClean="0"/>
          </a:p>
          <a:p>
            <a:r>
              <a:rPr lang="zh-CN" altLang="zh-CN" dirty="0"/>
              <a:t>《英汉互译实用教程》郭著章等 著</a:t>
            </a:r>
            <a:r>
              <a:rPr lang="en-US" altLang="zh-CN" dirty="0"/>
              <a:t> 2019</a:t>
            </a:r>
            <a:r>
              <a:rPr lang="zh-CN" altLang="zh-CN" dirty="0"/>
              <a:t>年</a:t>
            </a:r>
            <a:r>
              <a:rPr lang="en-US" altLang="zh-CN" dirty="0"/>
              <a:t>1</a:t>
            </a:r>
            <a:r>
              <a:rPr lang="zh-CN" altLang="zh-CN" dirty="0"/>
              <a:t>月第四版 武汉大学出版社</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破折号</a:t>
            </a:r>
            <a:endParaRPr lang="zh-CN" altLang="en-US" sz="1800" b="1" dirty="0"/>
          </a:p>
        </p:txBody>
      </p:sp>
      <p:sp>
        <p:nvSpPr>
          <p:cNvPr id="3" name="内容占位符 2"/>
          <p:cNvSpPr>
            <a:spLocks noGrp="1"/>
          </p:cNvSpPr>
          <p:nvPr>
            <p:ph idx="1"/>
          </p:nvPr>
        </p:nvSpPr>
        <p:spPr>
          <a:xfrm>
            <a:off x="1052823" y="1916832"/>
            <a:ext cx="6777317" cy="4184248"/>
          </a:xfrm>
        </p:spPr>
        <p:txBody>
          <a:bodyPr>
            <a:normAutofit fontScale="85000" lnSpcReduction="20000"/>
          </a:bodyPr>
          <a:lstStyle/>
          <a:p>
            <a:pPr>
              <a:lnSpc>
                <a:spcPct val="120000"/>
              </a:lnSpc>
            </a:pPr>
            <a:r>
              <a:rPr lang="zh-CN" altLang="en-US" b="1" dirty="0" smtClean="0">
                <a:solidFill>
                  <a:schemeClr val="accent1">
                    <a:lumMod val="50000"/>
                  </a:schemeClr>
                </a:solidFill>
              </a:rPr>
              <a:t>在英文中的作用：</a:t>
            </a:r>
            <a:r>
              <a:rPr lang="en-US" altLang="zh-CN" b="1" dirty="0">
                <a:solidFill>
                  <a:schemeClr val="accent1">
                    <a:lumMod val="50000"/>
                  </a:schemeClr>
                </a:solidFill>
              </a:rPr>
              <a:t>——</a:t>
            </a:r>
            <a:r>
              <a:rPr lang="zh-CN" altLang="zh-CN" b="1" dirty="0">
                <a:solidFill>
                  <a:schemeClr val="accent1">
                    <a:lumMod val="50000"/>
                  </a:schemeClr>
                </a:solidFill>
              </a:rPr>
              <a:t>引出或总结分类事项；引入插入语；表示特别强调；行文中的解释说明</a:t>
            </a:r>
            <a:endParaRPr lang="en-US" altLang="zh-CN" b="1" dirty="0" smtClean="0">
              <a:solidFill>
                <a:schemeClr val="accent1">
                  <a:lumMod val="50000"/>
                </a:schemeClr>
              </a:solidFill>
            </a:endParaRPr>
          </a:p>
          <a:p>
            <a:pPr>
              <a:lnSpc>
                <a:spcPct val="120000"/>
              </a:lnSpc>
            </a:pPr>
            <a:r>
              <a:rPr lang="zh-CN" altLang="en-US" b="1" dirty="0" smtClean="0">
                <a:solidFill>
                  <a:schemeClr val="accent1">
                    <a:lumMod val="50000"/>
                  </a:schemeClr>
                </a:solidFill>
              </a:rPr>
              <a:t>英译汉：根据语境，可用其他标点符号</a:t>
            </a:r>
            <a:r>
              <a:rPr lang="zh-CN" altLang="zh-CN" b="1" dirty="0" smtClean="0">
                <a:solidFill>
                  <a:schemeClr val="accent1">
                    <a:lumMod val="50000"/>
                  </a:schemeClr>
                </a:solidFill>
              </a:rPr>
              <a:t>取代：</a:t>
            </a:r>
            <a:r>
              <a:rPr lang="zh-CN" altLang="en-US" b="1" dirty="0" smtClean="0">
                <a:solidFill>
                  <a:schemeClr val="accent1">
                    <a:lumMod val="50000"/>
                  </a:schemeClr>
                </a:solidFill>
              </a:rPr>
              <a:t>如</a:t>
            </a:r>
            <a:r>
              <a:rPr lang="zh-CN" altLang="zh-CN" b="1" dirty="0" smtClean="0">
                <a:solidFill>
                  <a:schemeClr val="accent1">
                    <a:lumMod val="50000"/>
                  </a:schemeClr>
                </a:solidFill>
              </a:rPr>
              <a:t>逗号</a:t>
            </a:r>
            <a:r>
              <a:rPr lang="zh-CN" altLang="zh-CN" b="1" dirty="0">
                <a:solidFill>
                  <a:schemeClr val="accent1">
                    <a:lumMod val="50000"/>
                  </a:schemeClr>
                </a:solidFill>
              </a:rPr>
              <a:t>，括号，句号。有时英文原句没有破折号，但在英译汉时，汉语中可以适当增加上破折号，或者用其取代其他的标点符号</a:t>
            </a:r>
          </a:p>
          <a:p>
            <a:pPr marL="365760" lvl="1" indent="0">
              <a:lnSpc>
                <a:spcPct val="120000"/>
              </a:lnSpc>
              <a:buNone/>
            </a:pPr>
            <a:r>
              <a:rPr lang="en-US" altLang="zh-CN" dirty="0" err="1" smtClean="0">
                <a:solidFill>
                  <a:schemeClr val="accent1">
                    <a:lumMod val="75000"/>
                  </a:schemeClr>
                </a:solidFill>
              </a:rPr>
              <a:t>Eg</a:t>
            </a:r>
            <a:r>
              <a:rPr lang="en-US" altLang="zh-CN" dirty="0" smtClean="0">
                <a:solidFill>
                  <a:schemeClr val="accent1">
                    <a:lumMod val="75000"/>
                  </a:schemeClr>
                </a:solidFill>
              </a:rPr>
              <a:t>: A south China woman said to be the oldest in the country</a:t>
            </a:r>
            <a:r>
              <a:rPr lang="en-US" altLang="zh-CN" b="1" dirty="0" smtClean="0">
                <a:solidFill>
                  <a:srgbClr val="FF0000"/>
                </a:solidFill>
              </a:rPr>
              <a:t>—</a:t>
            </a:r>
            <a:r>
              <a:rPr lang="en-US" altLang="zh-CN" dirty="0" smtClean="0">
                <a:solidFill>
                  <a:schemeClr val="accent1">
                    <a:lumMod val="75000"/>
                  </a:schemeClr>
                </a:solidFill>
              </a:rPr>
              <a:t>and possible the world</a:t>
            </a:r>
            <a:r>
              <a:rPr lang="en-US" altLang="zh-CN" b="1" dirty="0" smtClean="0">
                <a:solidFill>
                  <a:srgbClr val="FF0000"/>
                </a:solidFill>
              </a:rPr>
              <a:t>—</a:t>
            </a:r>
            <a:r>
              <a:rPr lang="en-US" altLang="zh-CN" dirty="0" smtClean="0">
                <a:solidFill>
                  <a:schemeClr val="accent1">
                    <a:lumMod val="75000"/>
                  </a:schemeClr>
                </a:solidFill>
              </a:rPr>
              <a:t> has</a:t>
            </a:r>
            <a:r>
              <a:rPr lang="zh-CN" altLang="en-US" dirty="0">
                <a:solidFill>
                  <a:schemeClr val="accent1">
                    <a:lumMod val="75000"/>
                  </a:schemeClr>
                </a:solidFill>
              </a:rPr>
              <a:t> </a:t>
            </a:r>
            <a:r>
              <a:rPr lang="en-US" altLang="zh-CN" dirty="0" smtClean="0">
                <a:solidFill>
                  <a:schemeClr val="accent1">
                    <a:lumMod val="75000"/>
                  </a:schemeClr>
                </a:solidFill>
              </a:rPr>
              <a:t>died of natural causes at age 119, a state –run newspaper reported.</a:t>
            </a:r>
          </a:p>
          <a:p>
            <a:pPr marL="365760" lvl="1" indent="0">
              <a:lnSpc>
                <a:spcPct val="120000"/>
              </a:lnSpc>
              <a:buNone/>
            </a:pPr>
            <a:r>
              <a:rPr lang="zh-CN" altLang="en-US" dirty="0"/>
              <a:t>据</a:t>
            </a:r>
            <a:r>
              <a:rPr lang="zh-CN" altLang="en-US" dirty="0" smtClean="0"/>
              <a:t>中国一家国营报纸报道，一名据说是中国最长寿</a:t>
            </a:r>
            <a:r>
              <a:rPr lang="zh-CN" altLang="en-US" b="1" dirty="0" smtClean="0">
                <a:solidFill>
                  <a:srgbClr val="FF0000"/>
                </a:solidFill>
              </a:rPr>
              <a:t>（</a:t>
            </a:r>
            <a:r>
              <a:rPr lang="zh-CN" altLang="en-US" dirty="0" smtClean="0"/>
              <a:t>也可能是世界最长寿</a:t>
            </a:r>
            <a:r>
              <a:rPr lang="zh-CN" altLang="en-US" b="1" dirty="0" smtClean="0">
                <a:solidFill>
                  <a:srgbClr val="FF0000"/>
                </a:solidFill>
              </a:rPr>
              <a:t>）</a:t>
            </a:r>
            <a:r>
              <a:rPr lang="zh-CN" altLang="en-US" dirty="0" smtClean="0"/>
              <a:t>的南方妇女于本周二自然死亡，享年</a:t>
            </a:r>
            <a:r>
              <a:rPr lang="en-US" altLang="zh-CN" dirty="0" smtClean="0"/>
              <a:t>119</a:t>
            </a:r>
            <a:r>
              <a:rPr lang="zh-CN" altLang="en-US" dirty="0" smtClean="0"/>
              <a:t>岁。（破折号被括号取代）</a:t>
            </a:r>
            <a:endParaRPr lang="zh-CN" altLang="en-US" dirty="0"/>
          </a:p>
        </p:txBody>
      </p:sp>
      <p:sp>
        <p:nvSpPr>
          <p:cNvPr id="4" name="页脚占位符 5"/>
          <p:cNvSpPr>
            <a:spLocks noGrp="1"/>
          </p:cNvSpPr>
          <p:nvPr>
            <p:ph type="ftr" sz="quarter" idx="11"/>
          </p:nvPr>
        </p:nvSpPr>
        <p:spPr>
          <a:xfrm>
            <a:off x="1907704" y="6093296"/>
            <a:ext cx="6739952" cy="365125"/>
          </a:xfrm>
        </p:spPr>
        <p:txBody>
          <a:bodyPr/>
          <a:lstStyle/>
          <a:p>
            <a:r>
              <a:rPr lang="en-US" altLang="zh-CN" dirty="0" smtClean="0"/>
              <a:t>《</a:t>
            </a:r>
            <a:r>
              <a:rPr lang="zh-CN" altLang="en-US" dirty="0" smtClean="0"/>
              <a:t>漂亮的英文句子：英文这样写就对了</a:t>
            </a:r>
            <a:r>
              <a:rPr lang="en-US" altLang="zh-CN" dirty="0" smtClean="0"/>
              <a:t>》</a:t>
            </a:r>
            <a:r>
              <a:rPr lang="zh-CN" altLang="en-US" dirty="0" smtClean="0"/>
              <a:t>谷约 著 </a:t>
            </a:r>
            <a:r>
              <a:rPr lang="en-US" altLang="zh-CN" dirty="0" smtClean="0"/>
              <a:t>2014</a:t>
            </a:r>
            <a:r>
              <a:rPr lang="zh-CN" altLang="en-US" dirty="0" smtClean="0"/>
              <a:t>年</a:t>
            </a:r>
            <a:r>
              <a:rPr lang="en-US" altLang="zh-CN" dirty="0" smtClean="0"/>
              <a:t>4</a:t>
            </a:r>
            <a:r>
              <a:rPr lang="zh-CN" altLang="en-US" dirty="0" smtClean="0"/>
              <a:t>月第一版 北京语言大学出版社  </a:t>
            </a:r>
            <a:endParaRPr lang="en-US" altLang="zh-CN" dirty="0" smtClean="0"/>
          </a:p>
          <a:p>
            <a:r>
              <a:rPr lang="en-US" altLang="zh-CN" dirty="0" smtClean="0"/>
              <a:t>《</a:t>
            </a:r>
            <a:r>
              <a:rPr lang="zh-CN" altLang="en-US" dirty="0" smtClean="0"/>
              <a:t>英汉翻译：方法与试笔</a:t>
            </a:r>
            <a:r>
              <a:rPr lang="en-US" altLang="zh-CN" dirty="0" smtClean="0"/>
              <a:t>》</a:t>
            </a:r>
            <a:r>
              <a:rPr lang="zh-CN" altLang="en-US" dirty="0" smtClean="0"/>
              <a:t>祝吉芳 著 </a:t>
            </a:r>
            <a:r>
              <a:rPr lang="en-US" altLang="zh-CN" dirty="0" smtClean="0"/>
              <a:t>2015</a:t>
            </a:r>
            <a:r>
              <a:rPr lang="zh-CN" altLang="en-US" dirty="0" smtClean="0"/>
              <a:t>年</a:t>
            </a:r>
            <a:r>
              <a:rPr lang="en-US" altLang="zh-CN" dirty="0" smtClean="0"/>
              <a:t>8</a:t>
            </a:r>
            <a:r>
              <a:rPr lang="zh-CN" altLang="en-US" dirty="0" smtClean="0"/>
              <a:t>月第三版 北京大学出版社</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问号</a:t>
            </a:r>
          </a:p>
        </p:txBody>
      </p:sp>
      <p:sp>
        <p:nvSpPr>
          <p:cNvPr id="3" name="内容占位符 2"/>
          <p:cNvSpPr>
            <a:spLocks noGrp="1"/>
          </p:cNvSpPr>
          <p:nvPr>
            <p:ph idx="1"/>
          </p:nvPr>
        </p:nvSpPr>
        <p:spPr/>
        <p:txBody>
          <a:bodyPr/>
          <a:lstStyle/>
          <a:p>
            <a:r>
              <a:rPr lang="zh-CN" altLang="en-US" b="1" dirty="0" smtClean="0">
                <a:solidFill>
                  <a:schemeClr val="accent1">
                    <a:lumMod val="50000"/>
                  </a:schemeClr>
                </a:solidFill>
              </a:rPr>
              <a:t>中英互译中，问号基本不变。</a:t>
            </a:r>
            <a:endParaRPr lang="en-US" altLang="zh-CN" b="1" dirty="0" smtClean="0">
              <a:solidFill>
                <a:schemeClr val="accent1">
                  <a:lumMod val="50000"/>
                </a:schemeClr>
              </a:solidFill>
            </a:endParaRPr>
          </a:p>
        </p:txBody>
      </p:sp>
      <p:sp>
        <p:nvSpPr>
          <p:cNvPr id="5" name="页脚占位符 1"/>
          <p:cNvSpPr>
            <a:spLocks noGrp="1"/>
          </p:cNvSpPr>
          <p:nvPr>
            <p:ph type="ftr" sz="quarter" idx="11"/>
          </p:nvPr>
        </p:nvSpPr>
        <p:spPr>
          <a:xfrm>
            <a:off x="3592688" y="6165304"/>
            <a:ext cx="5083768" cy="365125"/>
          </a:xfrm>
        </p:spPr>
        <p:txBody>
          <a:bodyPr/>
          <a:lstStyle/>
          <a:p>
            <a:r>
              <a:rPr lang="en-US" altLang="zh-CN" dirty="0" smtClean="0"/>
              <a:t>《</a:t>
            </a:r>
            <a:r>
              <a:rPr lang="zh-CN" altLang="en-US" dirty="0" smtClean="0"/>
              <a:t>英汉互译实用教程</a:t>
            </a:r>
            <a:r>
              <a:rPr lang="en-US" altLang="zh-CN" dirty="0" smtClean="0"/>
              <a:t>》</a:t>
            </a:r>
            <a:r>
              <a:rPr lang="zh-CN" altLang="en-US" dirty="0" smtClean="0"/>
              <a:t>郭著章等 著 </a:t>
            </a:r>
            <a:r>
              <a:rPr lang="en-US" altLang="zh-CN" dirty="0" smtClean="0"/>
              <a:t>2019</a:t>
            </a:r>
            <a:r>
              <a:rPr lang="zh-CN" altLang="en-US" dirty="0" smtClean="0"/>
              <a:t>年</a:t>
            </a:r>
            <a:r>
              <a:rPr lang="en-US" altLang="zh-CN" dirty="0" smtClean="0"/>
              <a:t>1</a:t>
            </a:r>
            <a:r>
              <a:rPr lang="zh-CN" altLang="en-US" dirty="0" smtClean="0"/>
              <a:t>月第四版 武汉大学出版社</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17"/>
          <p:cNvSpPr>
            <a:spLocks noGrp="1"/>
          </p:cNvSpPr>
          <p:nvPr>
            <p:ph sz="quarter" idx="14"/>
          </p:nvPr>
        </p:nvSpPr>
        <p:spPr/>
        <p:txBody>
          <a:bodyPr>
            <a:noAutofit/>
          </a:bodyPr>
          <a:lstStyle/>
          <a:p>
            <a:pPr marL="68580" indent="0">
              <a:lnSpc>
                <a:spcPct val="120000"/>
              </a:lnSpc>
              <a:buNone/>
            </a:pPr>
            <a:r>
              <a:rPr lang="en-US" altLang="zh-CN" sz="1600" dirty="0" err="1" smtClean="0"/>
              <a:t>Eg</a:t>
            </a:r>
            <a:r>
              <a:rPr lang="en-US" altLang="zh-CN" sz="1600" dirty="0" smtClean="0"/>
              <a:t>: </a:t>
            </a:r>
          </a:p>
          <a:p>
            <a:pPr marL="68580" indent="0">
              <a:lnSpc>
                <a:spcPct val="120000"/>
              </a:lnSpc>
              <a:buNone/>
            </a:pPr>
            <a:r>
              <a:rPr lang="en-US" altLang="zh-CN" sz="1600" dirty="0" smtClean="0"/>
              <a:t>Then my father said</a:t>
            </a:r>
            <a:r>
              <a:rPr lang="en-US" altLang="zh-CN" sz="1600" b="1" dirty="0" smtClean="0">
                <a:solidFill>
                  <a:srgbClr val="FF0000"/>
                </a:solidFill>
              </a:rPr>
              <a:t>,</a:t>
            </a:r>
            <a:r>
              <a:rPr lang="en-US" altLang="zh-CN" sz="1600" dirty="0" smtClean="0"/>
              <a:t>” Thank God she didn’t. I went home, met your mother, and we have been completely happy.</a:t>
            </a:r>
            <a:r>
              <a:rPr lang="zh-CN" altLang="en-US" sz="1600" dirty="0" smtClean="0"/>
              <a:t> </a:t>
            </a:r>
            <a:r>
              <a:rPr lang="en-US" altLang="zh-CN" sz="1600" dirty="0" smtClean="0"/>
              <a:t>We often joke about dad youthful love romance.”(R.</a:t>
            </a:r>
            <a:r>
              <a:rPr lang="en-US" altLang="zh-CN" sz="1600" dirty="0" err="1" smtClean="0"/>
              <a:t>Zacks</a:t>
            </a:r>
            <a:r>
              <a:rPr lang="en-US" altLang="zh-CN" sz="1600" dirty="0" smtClean="0"/>
              <a:t>:”The Date Father Didn’t Keep”)</a:t>
            </a:r>
          </a:p>
          <a:p>
            <a:pPr marL="68580" indent="0">
              <a:lnSpc>
                <a:spcPct val="120000"/>
              </a:lnSpc>
              <a:buNone/>
            </a:pPr>
            <a:r>
              <a:rPr lang="zh-CN" altLang="en-US" sz="1600" dirty="0" smtClean="0"/>
              <a:t>随即父亲又说</a:t>
            </a:r>
            <a:r>
              <a:rPr lang="zh-CN" altLang="en-US" sz="1600" b="1" dirty="0" smtClean="0">
                <a:solidFill>
                  <a:srgbClr val="FF0000"/>
                </a:solidFill>
              </a:rPr>
              <a:t>：</a:t>
            </a:r>
            <a:r>
              <a:rPr lang="zh-CN" altLang="en-US" sz="1600" dirty="0" smtClean="0"/>
              <a:t>“感谢上帝，她没有等我。我回家去了，遇见了你妈妈，我们一直过得很美满。我们常拿我年轻时的这段浪漫史打趣。”</a:t>
            </a:r>
            <a:endParaRPr lang="en-US" altLang="zh-CN" sz="1600" dirty="0" smtClean="0"/>
          </a:p>
        </p:txBody>
      </p:sp>
      <p:sp>
        <p:nvSpPr>
          <p:cNvPr id="2" name="标题 1"/>
          <p:cNvSpPr>
            <a:spLocks noGrp="1"/>
          </p:cNvSpPr>
          <p:nvPr>
            <p:ph type="title"/>
          </p:nvPr>
        </p:nvSpPr>
        <p:spPr/>
        <p:txBody>
          <a:bodyPr/>
          <a:lstStyle/>
          <a:p>
            <a:r>
              <a:rPr lang="zh-CN" altLang="en-US" b="1" dirty="0" smtClean="0"/>
              <a:t>引号</a:t>
            </a:r>
            <a:endParaRPr lang="zh-CN" altLang="en-US" b="1" dirty="0"/>
          </a:p>
        </p:txBody>
      </p:sp>
      <p:sp>
        <p:nvSpPr>
          <p:cNvPr id="17" name="TextBox 16"/>
          <p:cNvSpPr txBox="1"/>
          <p:nvPr/>
        </p:nvSpPr>
        <p:spPr>
          <a:xfrm>
            <a:off x="5004048" y="1284454"/>
            <a:ext cx="3374642" cy="461665"/>
          </a:xfrm>
          <a:prstGeom prst="rect">
            <a:avLst/>
          </a:prstGeom>
          <a:noFill/>
        </p:spPr>
        <p:txBody>
          <a:bodyPr wrap="none" rtlCol="0">
            <a:spAutoFit/>
          </a:bodyPr>
          <a:lstStyle/>
          <a:p>
            <a:r>
              <a:rPr lang="en-US" altLang="zh-CN" sz="2400" b="1" dirty="0" smtClean="0">
                <a:solidFill>
                  <a:schemeClr val="accent1">
                    <a:lumMod val="50000"/>
                  </a:schemeClr>
                </a:solidFill>
              </a:rPr>
              <a:t>“XX</a:t>
            </a:r>
            <a:r>
              <a:rPr lang="zh-CN" altLang="en-US" sz="2400" b="1" dirty="0" smtClean="0">
                <a:solidFill>
                  <a:schemeClr val="accent1">
                    <a:lumMod val="50000"/>
                  </a:schemeClr>
                </a:solidFill>
              </a:rPr>
              <a:t>说</a:t>
            </a:r>
            <a:r>
              <a:rPr lang="en-US" altLang="zh-CN" sz="2400" b="1" dirty="0" smtClean="0">
                <a:solidFill>
                  <a:schemeClr val="accent1">
                    <a:lumMod val="50000"/>
                  </a:schemeClr>
                </a:solidFill>
              </a:rPr>
              <a:t>”</a:t>
            </a:r>
            <a:r>
              <a:rPr lang="zh-CN" altLang="en-US" sz="2400" b="1" dirty="0" smtClean="0">
                <a:solidFill>
                  <a:schemeClr val="accent1">
                    <a:lumMod val="50000"/>
                  </a:schemeClr>
                </a:solidFill>
              </a:rPr>
              <a:t>在前，引语在后</a:t>
            </a:r>
            <a:endParaRPr lang="zh-CN" altLang="en-US" sz="2400" b="1" dirty="0">
              <a:solidFill>
                <a:schemeClr val="accent1">
                  <a:lumMod val="50000"/>
                </a:schemeClr>
              </a:solidFill>
            </a:endParaRPr>
          </a:p>
        </p:txBody>
      </p:sp>
      <p:grpSp>
        <p:nvGrpSpPr>
          <p:cNvPr id="23" name="组合 22"/>
          <p:cNvGrpSpPr/>
          <p:nvPr/>
        </p:nvGrpSpPr>
        <p:grpSpPr>
          <a:xfrm>
            <a:off x="1475656" y="2781333"/>
            <a:ext cx="2520280" cy="2252430"/>
            <a:chOff x="1475656" y="2565309"/>
            <a:chExt cx="2520280" cy="2252430"/>
          </a:xfrm>
        </p:grpSpPr>
        <p:sp>
          <p:nvSpPr>
            <p:cNvPr id="13" name="下箭头 12"/>
            <p:cNvSpPr/>
            <p:nvPr/>
          </p:nvSpPr>
          <p:spPr>
            <a:xfrm>
              <a:off x="2555776" y="3142082"/>
              <a:ext cx="360040" cy="37951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0" name="圆角矩形 19"/>
            <p:cNvSpPr/>
            <p:nvPr/>
          </p:nvSpPr>
          <p:spPr>
            <a:xfrm>
              <a:off x="1475656" y="3717032"/>
              <a:ext cx="2520280" cy="110070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68580" indent="0" algn="ctr">
                <a:buNone/>
              </a:pPr>
              <a:r>
                <a:rPr lang="en-US" altLang="zh-CN" dirty="0"/>
                <a:t>XX</a:t>
              </a:r>
              <a:r>
                <a:rPr lang="zh-CN" altLang="en-US" dirty="0"/>
                <a:t>说</a:t>
              </a:r>
              <a:r>
                <a:rPr lang="zh-CN" altLang="en-US" dirty="0">
                  <a:solidFill>
                    <a:srgbClr val="FF0000"/>
                  </a:solidFill>
                </a:rPr>
                <a:t>：</a:t>
              </a:r>
              <a:r>
                <a:rPr lang="zh-CN" altLang="en-US" dirty="0"/>
                <a:t>“</a:t>
              </a:r>
              <a:r>
                <a:rPr lang="en-US" altLang="zh-CN" dirty="0"/>
                <a:t>……</a:t>
              </a:r>
              <a:r>
                <a:rPr lang="zh-CN" altLang="en-US" dirty="0">
                  <a:solidFill>
                    <a:srgbClr val="FF0000"/>
                  </a:solidFill>
                </a:rPr>
                <a:t>。</a:t>
              </a:r>
              <a:r>
                <a:rPr lang="zh-CN" altLang="en-US" dirty="0"/>
                <a:t>”</a:t>
              </a:r>
              <a:endParaRPr lang="en-US" altLang="zh-CN" dirty="0"/>
            </a:p>
            <a:p>
              <a:pPr marL="68580" indent="0" algn="ctr">
                <a:buNone/>
              </a:pPr>
              <a:r>
                <a:rPr lang="zh-CN" altLang="en-US" dirty="0"/>
                <a:t>或</a:t>
              </a:r>
              <a:endParaRPr lang="en-US" altLang="zh-CN" dirty="0"/>
            </a:p>
            <a:p>
              <a:pPr marL="68580" indent="0" algn="ctr">
                <a:buNone/>
              </a:pPr>
              <a:r>
                <a:rPr lang="en-US" altLang="zh-CN" dirty="0"/>
                <a:t>XX</a:t>
              </a:r>
              <a:r>
                <a:rPr lang="zh-CN" altLang="en-US" dirty="0"/>
                <a:t>说</a:t>
              </a:r>
              <a:r>
                <a:rPr lang="zh-CN" altLang="en-US" dirty="0">
                  <a:solidFill>
                    <a:srgbClr val="FF0000"/>
                  </a:solidFill>
                </a:rPr>
                <a:t>，</a:t>
              </a:r>
              <a:r>
                <a:rPr lang="zh-CN" altLang="en-US" dirty="0"/>
                <a:t>“</a:t>
              </a:r>
              <a:r>
                <a:rPr lang="en-US" altLang="zh-CN" dirty="0"/>
                <a:t>……</a:t>
              </a:r>
              <a:r>
                <a:rPr lang="zh-CN" altLang="en-US" dirty="0">
                  <a:solidFill>
                    <a:srgbClr val="FF0000"/>
                  </a:solidFill>
                </a:rPr>
                <a:t>。</a:t>
              </a:r>
              <a:r>
                <a:rPr lang="zh-CN" altLang="en-US" dirty="0" smtClean="0"/>
                <a:t>”</a:t>
              </a:r>
              <a:endParaRPr lang="en-US" altLang="zh-CN" dirty="0"/>
            </a:p>
          </p:txBody>
        </p:sp>
        <p:sp>
          <p:nvSpPr>
            <p:cNvPr id="21" name="圆角矩形 20"/>
            <p:cNvSpPr/>
            <p:nvPr/>
          </p:nvSpPr>
          <p:spPr>
            <a:xfrm>
              <a:off x="1889448" y="2565309"/>
              <a:ext cx="1692696" cy="43204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XX said</a:t>
              </a:r>
              <a:r>
                <a:rPr lang="en-US" altLang="zh-CN" dirty="0">
                  <a:solidFill>
                    <a:srgbClr val="FF0000"/>
                  </a:solidFill>
                </a:rPr>
                <a:t>,</a:t>
              </a:r>
              <a:r>
                <a:rPr lang="en-US" altLang="zh-CN" dirty="0"/>
                <a:t> </a:t>
              </a:r>
              <a:r>
                <a:rPr lang="en-US" altLang="zh-CN" dirty="0" smtClean="0"/>
                <a:t>“…</a:t>
              </a:r>
              <a:r>
                <a:rPr lang="en-US" altLang="zh-CN" dirty="0" smtClean="0">
                  <a:solidFill>
                    <a:srgbClr val="FF0000"/>
                  </a:solidFill>
                </a:rPr>
                <a:t>.</a:t>
              </a:r>
              <a:r>
                <a:rPr lang="en-US" altLang="zh-CN" dirty="0" smtClean="0"/>
                <a:t>”</a:t>
              </a:r>
              <a:endParaRPr lang="en-US" altLang="zh-CN" dirty="0"/>
            </a:p>
          </p:txBody>
        </p:sp>
      </p:grpSp>
      <p:sp>
        <p:nvSpPr>
          <p:cNvPr id="22" name="TextBox 21"/>
          <p:cNvSpPr txBox="1"/>
          <p:nvPr/>
        </p:nvSpPr>
        <p:spPr>
          <a:xfrm>
            <a:off x="1227114" y="5301208"/>
            <a:ext cx="3083084" cy="646331"/>
          </a:xfrm>
          <a:prstGeom prst="rect">
            <a:avLst/>
          </a:prstGeom>
          <a:noFill/>
          <a:ln>
            <a:solidFill>
              <a:schemeClr val="bg2">
                <a:lumMod val="50000"/>
              </a:schemeClr>
            </a:solidFill>
          </a:ln>
        </p:spPr>
        <p:txBody>
          <a:bodyPr wrap="square" rtlCol="0">
            <a:spAutoFit/>
          </a:bodyPr>
          <a:lstStyle/>
          <a:p>
            <a:r>
              <a:rPr lang="zh-CN" altLang="en-US" dirty="0"/>
              <a:t>根据译者习惯选择</a:t>
            </a:r>
            <a:r>
              <a:rPr lang="en-US" altLang="zh-CN" dirty="0"/>
              <a:t>,</a:t>
            </a:r>
            <a:r>
              <a:rPr lang="zh-CN" altLang="en-US" dirty="0"/>
              <a:t>但大多数时候选择第一</a:t>
            </a:r>
            <a:r>
              <a:rPr lang="zh-CN" altLang="en-US" dirty="0" smtClean="0"/>
              <a:t>种</a:t>
            </a:r>
            <a:endParaRPr lang="zh-CN" altLang="en-US" dirty="0"/>
          </a:p>
        </p:txBody>
      </p:sp>
      <p:sp>
        <p:nvSpPr>
          <p:cNvPr id="25" name="TextBox 24"/>
          <p:cNvSpPr txBox="1"/>
          <p:nvPr/>
        </p:nvSpPr>
        <p:spPr>
          <a:xfrm>
            <a:off x="2181798" y="2118047"/>
            <a:ext cx="1107996" cy="461665"/>
          </a:xfrm>
          <a:prstGeom prst="rect">
            <a:avLst/>
          </a:prstGeom>
          <a:noFill/>
        </p:spPr>
        <p:txBody>
          <a:bodyPr wrap="none" rtlCol="0">
            <a:spAutoFit/>
          </a:bodyPr>
          <a:lstStyle/>
          <a:p>
            <a:r>
              <a:rPr lang="zh-CN" altLang="en-US" sz="2400" b="1" dirty="0">
                <a:solidFill>
                  <a:schemeClr val="accent1">
                    <a:lumMod val="50000"/>
                  </a:schemeClr>
                </a:solidFill>
              </a:rPr>
              <a:t>英译汉</a:t>
            </a:r>
          </a:p>
        </p:txBody>
      </p:sp>
      <p:sp>
        <p:nvSpPr>
          <p:cNvPr id="3" name="页脚占位符 2"/>
          <p:cNvSpPr>
            <a:spLocks noGrp="1"/>
          </p:cNvSpPr>
          <p:nvPr>
            <p:ph type="ftr" sz="quarter" idx="11"/>
          </p:nvPr>
        </p:nvSpPr>
        <p:spPr>
          <a:xfrm>
            <a:off x="3289794" y="6088211"/>
            <a:ext cx="5407804" cy="437133"/>
          </a:xfrm>
        </p:spPr>
        <p:txBody>
          <a:bodyPr/>
          <a:lstStyle/>
          <a:p>
            <a:r>
              <a:rPr lang="zh-CN" altLang="zh-CN" dirty="0"/>
              <a:t>《新汉英翻译教程》王振国 李艳琳 著 </a:t>
            </a:r>
            <a:r>
              <a:rPr lang="en-US" altLang="zh-CN" dirty="0"/>
              <a:t>2014</a:t>
            </a:r>
            <a:r>
              <a:rPr lang="zh-CN" altLang="zh-CN" dirty="0"/>
              <a:t>年</a:t>
            </a:r>
            <a:r>
              <a:rPr lang="en-US" altLang="zh-CN" dirty="0"/>
              <a:t>2</a:t>
            </a:r>
            <a:r>
              <a:rPr lang="zh-CN" altLang="zh-CN" dirty="0"/>
              <a:t>月第一版 高等教育</a:t>
            </a:r>
            <a:r>
              <a:rPr lang="zh-CN" altLang="zh-CN" dirty="0" smtClean="0"/>
              <a:t>出版社</a:t>
            </a:r>
            <a:endParaRPr lang="en-US" altLang="zh-CN" dirty="0" smtClean="0"/>
          </a:p>
          <a:p>
            <a:r>
              <a:rPr lang="zh-CN" altLang="zh-CN" dirty="0" smtClean="0"/>
              <a:t>《英汉互译实用教程》</a:t>
            </a:r>
            <a:r>
              <a:rPr lang="zh-CN" altLang="zh-CN" dirty="0"/>
              <a:t>郭著章等 著</a:t>
            </a:r>
            <a:r>
              <a:rPr lang="en-US" altLang="zh-CN" dirty="0"/>
              <a:t> 2019</a:t>
            </a:r>
            <a:r>
              <a:rPr lang="zh-CN" altLang="zh-CN" dirty="0"/>
              <a:t>年</a:t>
            </a:r>
            <a:r>
              <a:rPr lang="en-US" altLang="zh-CN" dirty="0"/>
              <a:t>1</a:t>
            </a:r>
            <a:r>
              <a:rPr lang="zh-CN" altLang="zh-CN" dirty="0"/>
              <a:t>月第四版 武汉大学出版社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1042416" y="2313432"/>
            <a:ext cx="3961632" cy="3493008"/>
          </a:xfrm>
        </p:spPr>
        <p:txBody>
          <a:bodyPr>
            <a:normAutofit/>
          </a:bodyPr>
          <a:lstStyle/>
          <a:p>
            <a:r>
              <a:rPr lang="en-US" altLang="zh-CN" sz="2800" dirty="0" err="1" smtClean="0">
                <a:solidFill>
                  <a:schemeClr val="accent1">
                    <a:lumMod val="75000"/>
                  </a:schemeClr>
                </a:solidFill>
              </a:rPr>
              <a:t>Eg</a:t>
            </a:r>
            <a:endParaRPr lang="en-US" altLang="zh-CN" sz="2800" dirty="0" smtClean="0">
              <a:solidFill>
                <a:schemeClr val="accent1">
                  <a:lumMod val="75000"/>
                </a:schemeClr>
              </a:solidFill>
            </a:endParaRPr>
          </a:p>
          <a:p>
            <a:pPr lvl="1"/>
            <a:r>
              <a:rPr lang="zh-CN" altLang="en-US" sz="2400" dirty="0" smtClean="0">
                <a:solidFill>
                  <a:schemeClr val="accent1">
                    <a:lumMod val="75000"/>
                  </a:schemeClr>
                </a:solidFill>
              </a:rPr>
              <a:t>他说</a:t>
            </a:r>
            <a:r>
              <a:rPr lang="zh-CN" altLang="en-US" sz="2400" b="1" dirty="0" smtClean="0">
                <a:solidFill>
                  <a:srgbClr val="FF0000"/>
                </a:solidFill>
              </a:rPr>
              <a:t>：</a:t>
            </a:r>
            <a:r>
              <a:rPr lang="zh-CN" altLang="en-US" sz="2400" dirty="0" smtClean="0">
                <a:solidFill>
                  <a:schemeClr val="accent1">
                    <a:lumMod val="75000"/>
                  </a:schemeClr>
                </a:solidFill>
              </a:rPr>
              <a:t>“我们爱翻译。”</a:t>
            </a:r>
            <a:endParaRPr lang="en-US" altLang="zh-CN" sz="2400" dirty="0" smtClean="0">
              <a:solidFill>
                <a:schemeClr val="accent1">
                  <a:lumMod val="75000"/>
                </a:schemeClr>
              </a:solidFill>
            </a:endParaRPr>
          </a:p>
          <a:p>
            <a:pPr lvl="1"/>
            <a:r>
              <a:rPr lang="zh-CN" altLang="en-US" sz="2400" dirty="0" smtClean="0">
                <a:solidFill>
                  <a:schemeClr val="accent1">
                    <a:lumMod val="75000"/>
                  </a:schemeClr>
                </a:solidFill>
              </a:rPr>
              <a:t>他说</a:t>
            </a:r>
            <a:r>
              <a:rPr lang="zh-CN" altLang="en-US" sz="2400" b="1" dirty="0" smtClean="0">
                <a:solidFill>
                  <a:srgbClr val="FF0000"/>
                </a:solidFill>
              </a:rPr>
              <a:t>，</a:t>
            </a:r>
            <a:r>
              <a:rPr lang="zh-CN" altLang="en-US" sz="2400" dirty="0" smtClean="0">
                <a:solidFill>
                  <a:schemeClr val="accent1">
                    <a:lumMod val="75000"/>
                  </a:schemeClr>
                </a:solidFill>
              </a:rPr>
              <a:t>“我们爱翻译。”</a:t>
            </a:r>
            <a:endParaRPr lang="en-US" altLang="zh-CN" sz="2400" dirty="0" smtClean="0">
              <a:solidFill>
                <a:schemeClr val="accent1">
                  <a:lumMod val="75000"/>
                </a:schemeClr>
              </a:solidFill>
            </a:endParaRPr>
          </a:p>
          <a:p>
            <a:pPr lvl="1"/>
            <a:r>
              <a:rPr lang="en-US" altLang="zh-CN" dirty="0" smtClean="0">
                <a:solidFill>
                  <a:schemeClr val="tx1"/>
                </a:solidFill>
              </a:rPr>
              <a:t>He said</a:t>
            </a:r>
            <a:r>
              <a:rPr lang="en-US" altLang="zh-CN" b="1" dirty="0" smtClean="0">
                <a:solidFill>
                  <a:srgbClr val="FF0000"/>
                </a:solidFill>
              </a:rPr>
              <a:t>,</a:t>
            </a:r>
            <a:r>
              <a:rPr lang="en-US" altLang="zh-CN" dirty="0" smtClean="0">
                <a:solidFill>
                  <a:schemeClr val="tx1"/>
                </a:solidFill>
              </a:rPr>
              <a:t>” We love </a:t>
            </a:r>
            <a:r>
              <a:rPr lang="en-US" altLang="zh-CN" dirty="0" smtClean="0">
                <a:solidFill>
                  <a:schemeClr val="tx1"/>
                </a:solidFill>
              </a:rPr>
              <a:t>translation</a:t>
            </a:r>
            <a:r>
              <a:rPr lang="en-US" altLang="zh-CN" dirty="0" smtClean="0">
                <a:solidFill>
                  <a:schemeClr val="tx1"/>
                </a:solidFill>
              </a:rPr>
              <a:t>.”</a:t>
            </a:r>
            <a:endParaRPr lang="zh-CN" altLang="en-US" dirty="0">
              <a:solidFill>
                <a:schemeClr val="tx1"/>
              </a:solidFill>
            </a:endParaRPr>
          </a:p>
        </p:txBody>
      </p:sp>
      <p:sp>
        <p:nvSpPr>
          <p:cNvPr id="2" name="标题 1"/>
          <p:cNvSpPr>
            <a:spLocks noGrp="1"/>
          </p:cNvSpPr>
          <p:nvPr>
            <p:ph type="title"/>
          </p:nvPr>
        </p:nvSpPr>
        <p:spPr/>
        <p:txBody>
          <a:bodyPr/>
          <a:lstStyle/>
          <a:p>
            <a:r>
              <a:rPr lang="zh-CN" altLang="en-US" b="1" dirty="0" smtClean="0"/>
              <a:t>引号</a:t>
            </a:r>
            <a:endParaRPr lang="zh-CN" altLang="en-US" b="1" dirty="0"/>
          </a:p>
        </p:txBody>
      </p:sp>
      <p:sp>
        <p:nvSpPr>
          <p:cNvPr id="17" name="TextBox 16"/>
          <p:cNvSpPr txBox="1"/>
          <p:nvPr/>
        </p:nvSpPr>
        <p:spPr>
          <a:xfrm>
            <a:off x="5004048" y="1284454"/>
            <a:ext cx="3698448" cy="461665"/>
          </a:xfrm>
          <a:prstGeom prst="rect">
            <a:avLst/>
          </a:prstGeom>
          <a:noFill/>
        </p:spPr>
        <p:txBody>
          <a:bodyPr wrap="none" rtlCol="0">
            <a:spAutoFit/>
          </a:bodyPr>
          <a:lstStyle/>
          <a:p>
            <a:r>
              <a:rPr lang="zh-CN" altLang="en-US" sz="2400" b="1" dirty="0" smtClean="0">
                <a:solidFill>
                  <a:schemeClr val="accent1">
                    <a:lumMod val="50000"/>
                  </a:schemeClr>
                </a:solidFill>
              </a:rPr>
              <a:t>“</a:t>
            </a:r>
            <a:r>
              <a:rPr lang="en-US" altLang="zh-CN" sz="2400" b="1" dirty="0" smtClean="0">
                <a:solidFill>
                  <a:schemeClr val="accent1">
                    <a:lumMod val="50000"/>
                  </a:schemeClr>
                </a:solidFill>
              </a:rPr>
              <a:t>XX</a:t>
            </a:r>
            <a:r>
              <a:rPr lang="zh-CN" altLang="en-US" sz="2400" b="1" dirty="0" smtClean="0">
                <a:solidFill>
                  <a:schemeClr val="accent1">
                    <a:lumMod val="50000"/>
                  </a:schemeClr>
                </a:solidFill>
              </a:rPr>
              <a:t>说”在前，引语在后</a:t>
            </a:r>
            <a:endParaRPr lang="zh-CN" altLang="en-US" sz="2400" b="1" dirty="0">
              <a:solidFill>
                <a:schemeClr val="accent1">
                  <a:lumMod val="50000"/>
                </a:schemeClr>
              </a:solidFill>
            </a:endParaRPr>
          </a:p>
        </p:txBody>
      </p:sp>
      <p:grpSp>
        <p:nvGrpSpPr>
          <p:cNvPr id="6" name="组合 5"/>
          <p:cNvGrpSpPr/>
          <p:nvPr/>
        </p:nvGrpSpPr>
        <p:grpSpPr>
          <a:xfrm>
            <a:off x="5292080" y="2141373"/>
            <a:ext cx="2520280" cy="2970383"/>
            <a:chOff x="1508516" y="2118047"/>
            <a:chExt cx="2520280" cy="2970383"/>
          </a:xfrm>
        </p:grpSpPr>
        <p:grpSp>
          <p:nvGrpSpPr>
            <p:cNvPr id="9" name="组合 8"/>
            <p:cNvGrpSpPr/>
            <p:nvPr/>
          </p:nvGrpSpPr>
          <p:grpSpPr>
            <a:xfrm>
              <a:off x="1508516" y="2809023"/>
              <a:ext cx="2520280" cy="2279407"/>
              <a:chOff x="1508516" y="2592999"/>
              <a:chExt cx="2520280" cy="2279407"/>
            </a:xfrm>
          </p:grpSpPr>
          <p:sp>
            <p:nvSpPr>
              <p:cNvPr id="10" name="下箭头 9"/>
              <p:cNvSpPr/>
              <p:nvPr/>
            </p:nvSpPr>
            <p:spPr>
              <a:xfrm>
                <a:off x="2588636" y="3824936"/>
                <a:ext cx="360040" cy="37951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圆角矩形 10"/>
              <p:cNvSpPr/>
              <p:nvPr/>
            </p:nvSpPr>
            <p:spPr>
              <a:xfrm>
                <a:off x="1508516" y="2592999"/>
                <a:ext cx="2520280" cy="110070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68580" indent="0" algn="ctr">
                  <a:buNone/>
                </a:pPr>
                <a:r>
                  <a:rPr lang="en-US" altLang="zh-CN" dirty="0"/>
                  <a:t>XX</a:t>
                </a:r>
                <a:r>
                  <a:rPr lang="zh-CN" altLang="en-US" dirty="0"/>
                  <a:t>说</a:t>
                </a:r>
                <a:r>
                  <a:rPr lang="zh-CN" altLang="en-US" dirty="0">
                    <a:solidFill>
                      <a:srgbClr val="FF0000"/>
                    </a:solidFill>
                  </a:rPr>
                  <a:t>：</a:t>
                </a:r>
                <a:r>
                  <a:rPr lang="zh-CN" altLang="en-US" dirty="0"/>
                  <a:t>“</a:t>
                </a:r>
                <a:r>
                  <a:rPr lang="en-US" altLang="zh-CN" dirty="0"/>
                  <a:t>……</a:t>
                </a:r>
                <a:r>
                  <a:rPr lang="zh-CN" altLang="en-US" dirty="0">
                    <a:solidFill>
                      <a:srgbClr val="FF0000"/>
                    </a:solidFill>
                  </a:rPr>
                  <a:t>。</a:t>
                </a:r>
                <a:r>
                  <a:rPr lang="zh-CN" altLang="en-US" dirty="0"/>
                  <a:t>”</a:t>
                </a:r>
                <a:endParaRPr lang="en-US" altLang="zh-CN" dirty="0"/>
              </a:p>
              <a:p>
                <a:pPr marL="68580" indent="0" algn="ctr">
                  <a:buNone/>
                </a:pPr>
                <a:r>
                  <a:rPr lang="zh-CN" altLang="en-US" dirty="0"/>
                  <a:t>或</a:t>
                </a:r>
                <a:endParaRPr lang="en-US" altLang="zh-CN" dirty="0"/>
              </a:p>
              <a:p>
                <a:pPr marL="68580" indent="0" algn="ctr">
                  <a:buNone/>
                </a:pPr>
                <a:r>
                  <a:rPr lang="en-US" altLang="zh-CN" dirty="0"/>
                  <a:t>XX</a:t>
                </a:r>
                <a:r>
                  <a:rPr lang="zh-CN" altLang="en-US" dirty="0"/>
                  <a:t>说</a:t>
                </a:r>
                <a:r>
                  <a:rPr lang="zh-CN" altLang="en-US" dirty="0">
                    <a:solidFill>
                      <a:srgbClr val="FF0000"/>
                    </a:solidFill>
                  </a:rPr>
                  <a:t>，</a:t>
                </a:r>
                <a:r>
                  <a:rPr lang="zh-CN" altLang="en-US" dirty="0"/>
                  <a:t>“</a:t>
                </a:r>
                <a:r>
                  <a:rPr lang="en-US" altLang="zh-CN" dirty="0"/>
                  <a:t>……</a:t>
                </a:r>
                <a:r>
                  <a:rPr lang="zh-CN" altLang="en-US" dirty="0">
                    <a:solidFill>
                      <a:srgbClr val="FF0000"/>
                    </a:solidFill>
                  </a:rPr>
                  <a:t>。</a:t>
                </a:r>
                <a:r>
                  <a:rPr lang="zh-CN" altLang="en-US" dirty="0" smtClean="0"/>
                  <a:t>”</a:t>
                </a:r>
                <a:endParaRPr lang="en-US" altLang="zh-CN" dirty="0"/>
              </a:p>
            </p:txBody>
          </p:sp>
          <p:sp>
            <p:nvSpPr>
              <p:cNvPr id="12" name="圆角矩形 11"/>
              <p:cNvSpPr/>
              <p:nvPr/>
            </p:nvSpPr>
            <p:spPr>
              <a:xfrm>
                <a:off x="1922308" y="4440358"/>
                <a:ext cx="1692696" cy="43204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XX said</a:t>
                </a:r>
                <a:r>
                  <a:rPr lang="en-US" altLang="zh-CN" dirty="0">
                    <a:solidFill>
                      <a:srgbClr val="FF0000"/>
                    </a:solidFill>
                  </a:rPr>
                  <a:t>,</a:t>
                </a:r>
                <a:r>
                  <a:rPr lang="en-US" altLang="zh-CN" dirty="0"/>
                  <a:t> </a:t>
                </a:r>
                <a:r>
                  <a:rPr lang="en-US" altLang="zh-CN" dirty="0" smtClean="0"/>
                  <a:t>“…</a:t>
                </a:r>
                <a:r>
                  <a:rPr lang="en-US" altLang="zh-CN" dirty="0" smtClean="0">
                    <a:solidFill>
                      <a:srgbClr val="FF0000"/>
                    </a:solidFill>
                  </a:rPr>
                  <a:t>.</a:t>
                </a:r>
                <a:r>
                  <a:rPr lang="en-US" altLang="zh-CN" dirty="0" smtClean="0"/>
                  <a:t>”</a:t>
                </a:r>
                <a:endParaRPr lang="en-US" altLang="zh-CN" dirty="0"/>
              </a:p>
            </p:txBody>
          </p:sp>
        </p:grpSp>
        <p:sp>
          <p:nvSpPr>
            <p:cNvPr id="16" name="TextBox 15"/>
            <p:cNvSpPr txBox="1"/>
            <p:nvPr/>
          </p:nvSpPr>
          <p:spPr>
            <a:xfrm>
              <a:off x="2181798" y="2118047"/>
              <a:ext cx="1112805" cy="461665"/>
            </a:xfrm>
            <a:prstGeom prst="rect">
              <a:avLst/>
            </a:prstGeom>
            <a:noFill/>
          </p:spPr>
          <p:txBody>
            <a:bodyPr wrap="none" rtlCol="0">
              <a:spAutoFit/>
            </a:bodyPr>
            <a:lstStyle/>
            <a:p>
              <a:r>
                <a:rPr lang="zh-CN" altLang="en-US" sz="2400" b="1" dirty="0" smtClean="0">
                  <a:solidFill>
                    <a:schemeClr val="accent1">
                      <a:lumMod val="50000"/>
                    </a:schemeClr>
                  </a:solidFill>
                </a:rPr>
                <a:t>汉译英</a:t>
              </a:r>
              <a:endParaRPr lang="zh-CN" altLang="en-US" sz="2400" b="1" dirty="0">
                <a:solidFill>
                  <a:schemeClr val="accent1">
                    <a:lumMod val="50000"/>
                  </a:schemeClr>
                </a:solidFill>
              </a:endParaRPr>
            </a:p>
          </p:txBody>
        </p:sp>
      </p:grpSp>
      <p:sp>
        <p:nvSpPr>
          <p:cNvPr id="13" name="页脚占位符 2"/>
          <p:cNvSpPr>
            <a:spLocks noGrp="1"/>
          </p:cNvSpPr>
          <p:nvPr>
            <p:ph type="ftr" sz="quarter" idx="11"/>
          </p:nvPr>
        </p:nvSpPr>
        <p:spPr>
          <a:xfrm>
            <a:off x="3294692" y="6021288"/>
            <a:ext cx="5407804" cy="509141"/>
          </a:xfrm>
        </p:spPr>
        <p:txBody>
          <a:bodyPr/>
          <a:lstStyle/>
          <a:p>
            <a:r>
              <a:rPr lang="zh-CN" altLang="zh-CN" dirty="0"/>
              <a:t>《新汉英翻译教程》王振国 李艳琳 著 </a:t>
            </a:r>
            <a:r>
              <a:rPr lang="en-US" altLang="zh-CN" dirty="0"/>
              <a:t>2014</a:t>
            </a:r>
            <a:r>
              <a:rPr lang="zh-CN" altLang="zh-CN" dirty="0"/>
              <a:t>年</a:t>
            </a:r>
            <a:r>
              <a:rPr lang="en-US" altLang="zh-CN" dirty="0"/>
              <a:t>2</a:t>
            </a:r>
            <a:r>
              <a:rPr lang="zh-CN" altLang="zh-CN" dirty="0"/>
              <a:t>月第一版 高等教育</a:t>
            </a:r>
            <a:r>
              <a:rPr lang="zh-CN" altLang="zh-CN" dirty="0" smtClean="0"/>
              <a:t>出版社</a:t>
            </a:r>
            <a:endParaRPr lang="en-US" altLang="zh-CN" dirty="0" smtClean="0"/>
          </a:p>
          <a:p>
            <a:r>
              <a:rPr lang="zh-CN" altLang="zh-CN" dirty="0" smtClean="0"/>
              <a:t>《英汉互译实用教程》</a:t>
            </a:r>
            <a:r>
              <a:rPr lang="zh-CN" altLang="zh-CN" dirty="0"/>
              <a:t>郭著章等 著</a:t>
            </a:r>
            <a:r>
              <a:rPr lang="en-US" altLang="zh-CN" dirty="0"/>
              <a:t> 2019</a:t>
            </a:r>
            <a:r>
              <a:rPr lang="zh-CN" altLang="zh-CN" dirty="0"/>
              <a:t>年</a:t>
            </a:r>
            <a:r>
              <a:rPr lang="en-US" altLang="zh-CN" dirty="0"/>
              <a:t>1</a:t>
            </a:r>
            <a:r>
              <a:rPr lang="zh-CN" altLang="zh-CN" dirty="0"/>
              <a:t>月第四版 武汉大学出版社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sz="quarter" idx="14"/>
          </p:nvPr>
        </p:nvSpPr>
        <p:spPr/>
        <p:txBody>
          <a:bodyPr>
            <a:normAutofit fontScale="92500" lnSpcReduction="10000"/>
          </a:bodyPr>
          <a:lstStyle/>
          <a:p>
            <a:pPr marL="68580" indent="0">
              <a:buNone/>
            </a:pPr>
            <a:r>
              <a:rPr lang="en-US" altLang="zh-CN" dirty="0" err="1" smtClean="0">
                <a:solidFill>
                  <a:schemeClr val="accent1">
                    <a:lumMod val="75000"/>
                  </a:schemeClr>
                </a:solidFill>
              </a:rPr>
              <a:t>Eg</a:t>
            </a:r>
            <a:r>
              <a:rPr lang="zh-CN" altLang="en-US" dirty="0" smtClean="0">
                <a:solidFill>
                  <a:schemeClr val="accent1">
                    <a:lumMod val="75000"/>
                  </a:schemeClr>
                </a:solidFill>
              </a:rPr>
              <a:t>：</a:t>
            </a:r>
            <a:endParaRPr lang="en-US" altLang="zh-CN" dirty="0" smtClean="0">
              <a:solidFill>
                <a:schemeClr val="accent1">
                  <a:lumMod val="75000"/>
                </a:schemeClr>
              </a:solidFill>
            </a:endParaRPr>
          </a:p>
          <a:p>
            <a:pPr marL="68580" indent="0">
              <a:buNone/>
            </a:pPr>
            <a:r>
              <a:rPr lang="en-US" altLang="zh-CN" dirty="0" smtClean="0">
                <a:solidFill>
                  <a:schemeClr val="accent1">
                    <a:lumMod val="75000"/>
                  </a:schemeClr>
                </a:solidFill>
              </a:rPr>
              <a:t>The old man looked at him. “Another Brandy” he said.</a:t>
            </a:r>
          </a:p>
          <a:p>
            <a:pPr marL="68580" indent="0">
              <a:buNone/>
            </a:pPr>
            <a:r>
              <a:rPr lang="en-US" altLang="zh-CN" dirty="0" smtClean="0">
                <a:solidFill>
                  <a:schemeClr val="accent1">
                    <a:lumMod val="75000"/>
                  </a:schemeClr>
                </a:solidFill>
              </a:rPr>
              <a:t>“You </a:t>
            </a:r>
            <a:r>
              <a:rPr lang="en-US" altLang="zh-CN" dirty="0" smtClean="0">
                <a:solidFill>
                  <a:schemeClr val="accent1">
                    <a:lumMod val="75000"/>
                  </a:schemeClr>
                </a:solidFill>
              </a:rPr>
              <a:t>will be drunk</a:t>
            </a:r>
            <a:r>
              <a:rPr lang="en-US" altLang="zh-CN" b="1" dirty="0" smtClean="0">
                <a:solidFill>
                  <a:srgbClr val="FF0000"/>
                </a:solidFill>
              </a:rPr>
              <a:t>,</a:t>
            </a:r>
            <a:r>
              <a:rPr lang="en-US" altLang="zh-CN" dirty="0" smtClean="0">
                <a:solidFill>
                  <a:schemeClr val="accent1">
                    <a:lumMod val="75000"/>
                  </a:schemeClr>
                </a:solidFill>
              </a:rPr>
              <a:t>” the waiter said. (Hemingway)</a:t>
            </a:r>
          </a:p>
          <a:p>
            <a:pPr marL="68580" indent="0">
              <a:buNone/>
            </a:pPr>
            <a:r>
              <a:rPr lang="zh-CN" altLang="en-US" dirty="0"/>
              <a:t>老人</a:t>
            </a:r>
            <a:r>
              <a:rPr lang="zh-CN" altLang="en-US" dirty="0" smtClean="0"/>
              <a:t>看他一眼，“再来一杯白兰地，”他说。</a:t>
            </a:r>
            <a:endParaRPr lang="en-US" altLang="zh-CN" dirty="0" smtClean="0"/>
          </a:p>
          <a:p>
            <a:pPr marL="68580" indent="0">
              <a:buNone/>
            </a:pPr>
            <a:r>
              <a:rPr lang="zh-CN" altLang="en-US" dirty="0" smtClean="0"/>
              <a:t>“你会喝醉的</a:t>
            </a:r>
            <a:r>
              <a:rPr lang="zh-CN" altLang="en-US" b="1" dirty="0" smtClean="0">
                <a:solidFill>
                  <a:srgbClr val="FF0000"/>
                </a:solidFill>
              </a:rPr>
              <a:t>。</a:t>
            </a:r>
            <a:r>
              <a:rPr lang="zh-CN" altLang="en-US" dirty="0" smtClean="0"/>
              <a:t>”侍者说。</a:t>
            </a:r>
            <a:endParaRPr lang="zh-CN" altLang="en-US" dirty="0"/>
          </a:p>
        </p:txBody>
      </p:sp>
      <p:sp>
        <p:nvSpPr>
          <p:cNvPr id="2" name="标题 1"/>
          <p:cNvSpPr>
            <a:spLocks noGrp="1"/>
          </p:cNvSpPr>
          <p:nvPr>
            <p:ph type="title"/>
          </p:nvPr>
        </p:nvSpPr>
        <p:spPr/>
        <p:txBody>
          <a:bodyPr/>
          <a:lstStyle/>
          <a:p>
            <a:r>
              <a:rPr lang="zh-CN" altLang="en-US" b="1" dirty="0"/>
              <a:t>引号</a:t>
            </a:r>
            <a:endParaRPr lang="zh-CN" altLang="en-US" dirty="0"/>
          </a:p>
        </p:txBody>
      </p:sp>
      <p:sp>
        <p:nvSpPr>
          <p:cNvPr id="8" name="TextBox 7"/>
          <p:cNvSpPr txBox="1"/>
          <p:nvPr/>
        </p:nvSpPr>
        <p:spPr>
          <a:xfrm>
            <a:off x="5004048" y="1284454"/>
            <a:ext cx="3079689" cy="461665"/>
          </a:xfrm>
          <a:prstGeom prst="rect">
            <a:avLst/>
          </a:prstGeom>
          <a:noFill/>
        </p:spPr>
        <p:txBody>
          <a:bodyPr wrap="none" rtlCol="0">
            <a:spAutoFit/>
          </a:bodyPr>
          <a:lstStyle/>
          <a:p>
            <a:r>
              <a:rPr lang="en-US" altLang="zh-CN" sz="2400" b="1" dirty="0" smtClean="0">
                <a:solidFill>
                  <a:schemeClr val="accent1">
                    <a:lumMod val="50000"/>
                  </a:schemeClr>
                </a:solidFill>
              </a:rPr>
              <a:t>XX</a:t>
            </a:r>
            <a:r>
              <a:rPr lang="zh-CN" altLang="en-US" sz="2400" b="1" dirty="0" smtClean="0">
                <a:solidFill>
                  <a:schemeClr val="accent1">
                    <a:lumMod val="50000"/>
                  </a:schemeClr>
                </a:solidFill>
              </a:rPr>
              <a:t>说在</a:t>
            </a:r>
            <a:r>
              <a:rPr lang="zh-CN" altLang="en-US" sz="2400" b="1" dirty="0">
                <a:solidFill>
                  <a:schemeClr val="accent1">
                    <a:lumMod val="50000"/>
                  </a:schemeClr>
                </a:solidFill>
              </a:rPr>
              <a:t>后</a:t>
            </a:r>
            <a:r>
              <a:rPr lang="zh-CN" altLang="en-US" sz="2400" b="1" dirty="0" smtClean="0">
                <a:solidFill>
                  <a:schemeClr val="accent1">
                    <a:lumMod val="50000"/>
                  </a:schemeClr>
                </a:solidFill>
              </a:rPr>
              <a:t>，引语在前</a:t>
            </a:r>
            <a:endParaRPr lang="zh-CN" altLang="en-US" sz="2400" b="1" dirty="0">
              <a:solidFill>
                <a:schemeClr val="accent1">
                  <a:lumMod val="50000"/>
                </a:schemeClr>
              </a:solidFill>
            </a:endParaRPr>
          </a:p>
        </p:txBody>
      </p:sp>
      <p:grpSp>
        <p:nvGrpSpPr>
          <p:cNvPr id="16" name="组合 15"/>
          <p:cNvGrpSpPr/>
          <p:nvPr/>
        </p:nvGrpSpPr>
        <p:grpSpPr>
          <a:xfrm>
            <a:off x="1043608" y="1999446"/>
            <a:ext cx="3083084" cy="3829492"/>
            <a:chOff x="1227114" y="2118047"/>
            <a:chExt cx="3083084" cy="3829492"/>
          </a:xfrm>
        </p:grpSpPr>
        <p:grpSp>
          <p:nvGrpSpPr>
            <p:cNvPr id="10" name="组合 9"/>
            <p:cNvGrpSpPr/>
            <p:nvPr/>
          </p:nvGrpSpPr>
          <p:grpSpPr>
            <a:xfrm>
              <a:off x="1475656" y="2781333"/>
              <a:ext cx="2520280" cy="2252430"/>
              <a:chOff x="1475656" y="2565309"/>
              <a:chExt cx="2520280" cy="2252430"/>
            </a:xfrm>
          </p:grpSpPr>
          <p:sp>
            <p:nvSpPr>
              <p:cNvPr id="11" name="下箭头 10"/>
              <p:cNvSpPr/>
              <p:nvPr/>
            </p:nvSpPr>
            <p:spPr>
              <a:xfrm>
                <a:off x="2555776" y="3142082"/>
                <a:ext cx="360040" cy="37951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475656" y="3717032"/>
                <a:ext cx="2520280" cy="110070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68580" indent="0" algn="ctr">
                  <a:buNone/>
                </a:pPr>
                <a:r>
                  <a:rPr lang="zh-CN" altLang="en-US" dirty="0"/>
                  <a:t>“</a:t>
                </a:r>
                <a:r>
                  <a:rPr lang="en-US" altLang="zh-CN" dirty="0"/>
                  <a:t>……</a:t>
                </a:r>
                <a:r>
                  <a:rPr lang="zh-CN" altLang="en-US" dirty="0">
                    <a:solidFill>
                      <a:srgbClr val="FF0000"/>
                    </a:solidFill>
                  </a:rPr>
                  <a:t>。</a:t>
                </a:r>
                <a:r>
                  <a:rPr lang="zh-CN" altLang="en-US" dirty="0"/>
                  <a:t>”</a:t>
                </a:r>
                <a:r>
                  <a:rPr lang="en-US" altLang="zh-CN" dirty="0"/>
                  <a:t>XX</a:t>
                </a:r>
                <a:r>
                  <a:rPr lang="zh-CN" altLang="en-US" dirty="0" smtClean="0"/>
                  <a:t>说。</a:t>
                </a:r>
                <a:endParaRPr lang="en-US" altLang="zh-CN" dirty="0"/>
              </a:p>
              <a:p>
                <a:pPr marL="68580" indent="0" algn="ctr">
                  <a:buNone/>
                </a:pPr>
                <a:r>
                  <a:rPr lang="zh-CN" altLang="en-US" dirty="0"/>
                  <a:t>或</a:t>
                </a:r>
                <a:endParaRPr lang="en-US" altLang="zh-CN" dirty="0"/>
              </a:p>
              <a:p>
                <a:pPr marL="68580" indent="0" algn="ctr">
                  <a:buNone/>
                </a:pPr>
                <a:r>
                  <a:rPr lang="zh-CN" altLang="en-US" dirty="0"/>
                  <a:t>“</a:t>
                </a:r>
                <a:r>
                  <a:rPr lang="en-US" altLang="zh-CN" dirty="0"/>
                  <a:t>……</a:t>
                </a:r>
                <a:r>
                  <a:rPr lang="zh-CN" altLang="en-US" dirty="0">
                    <a:solidFill>
                      <a:srgbClr val="FF0000"/>
                    </a:solidFill>
                  </a:rPr>
                  <a:t>，</a:t>
                </a:r>
                <a:r>
                  <a:rPr lang="zh-CN" altLang="en-US" dirty="0"/>
                  <a:t>”</a:t>
                </a:r>
                <a:r>
                  <a:rPr lang="en-US" altLang="zh-CN" dirty="0"/>
                  <a:t>XX</a:t>
                </a:r>
                <a:r>
                  <a:rPr lang="zh-CN" altLang="en-US" dirty="0"/>
                  <a:t>说</a:t>
                </a:r>
                <a:r>
                  <a:rPr lang="zh-CN" altLang="en-US" dirty="0" smtClean="0"/>
                  <a:t>。</a:t>
                </a:r>
                <a:endParaRPr lang="en-US" altLang="zh-CN" dirty="0"/>
              </a:p>
            </p:txBody>
          </p:sp>
          <p:sp>
            <p:nvSpPr>
              <p:cNvPr id="13" name="圆角矩形 12"/>
              <p:cNvSpPr/>
              <p:nvPr/>
            </p:nvSpPr>
            <p:spPr>
              <a:xfrm>
                <a:off x="1889448" y="2565309"/>
                <a:ext cx="1692696" cy="43204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68580" indent="0" algn="ctr">
                  <a:buNone/>
                </a:pPr>
                <a:r>
                  <a:rPr lang="en-US" altLang="zh-CN" dirty="0"/>
                  <a:t>“…</a:t>
                </a:r>
                <a:r>
                  <a:rPr lang="en-US" altLang="zh-CN" dirty="0">
                    <a:solidFill>
                      <a:srgbClr val="FF0000"/>
                    </a:solidFill>
                  </a:rPr>
                  <a:t>,</a:t>
                </a:r>
                <a:r>
                  <a:rPr lang="en-US" altLang="zh-CN" dirty="0"/>
                  <a:t>”XX said.</a:t>
                </a:r>
              </a:p>
            </p:txBody>
          </p:sp>
        </p:grpSp>
        <p:sp>
          <p:nvSpPr>
            <p:cNvPr id="14" name="TextBox 13"/>
            <p:cNvSpPr txBox="1"/>
            <p:nvPr/>
          </p:nvSpPr>
          <p:spPr>
            <a:xfrm>
              <a:off x="1227114" y="5301208"/>
              <a:ext cx="3083084" cy="646331"/>
            </a:xfrm>
            <a:prstGeom prst="rect">
              <a:avLst/>
            </a:prstGeom>
            <a:noFill/>
            <a:ln>
              <a:solidFill>
                <a:schemeClr val="bg2">
                  <a:lumMod val="50000"/>
                </a:schemeClr>
              </a:solidFill>
            </a:ln>
          </p:spPr>
          <p:txBody>
            <a:bodyPr wrap="square" rtlCol="0">
              <a:spAutoFit/>
            </a:bodyPr>
            <a:lstStyle/>
            <a:p>
              <a:r>
                <a:rPr lang="zh-CN" altLang="en-US" dirty="0"/>
                <a:t>根据译者习惯选择</a:t>
              </a:r>
              <a:r>
                <a:rPr lang="en-US" altLang="zh-CN" dirty="0"/>
                <a:t>,</a:t>
              </a:r>
              <a:r>
                <a:rPr lang="zh-CN" altLang="en-US" dirty="0"/>
                <a:t>但大多数时候选择第一</a:t>
              </a:r>
              <a:r>
                <a:rPr lang="zh-CN" altLang="en-US" dirty="0" smtClean="0"/>
                <a:t>种</a:t>
              </a:r>
              <a:endParaRPr lang="zh-CN" altLang="en-US" dirty="0"/>
            </a:p>
          </p:txBody>
        </p:sp>
        <p:sp>
          <p:nvSpPr>
            <p:cNvPr id="15" name="TextBox 14"/>
            <p:cNvSpPr txBox="1"/>
            <p:nvPr/>
          </p:nvSpPr>
          <p:spPr>
            <a:xfrm>
              <a:off x="2181798" y="2118047"/>
              <a:ext cx="1107996" cy="461665"/>
            </a:xfrm>
            <a:prstGeom prst="rect">
              <a:avLst/>
            </a:prstGeom>
            <a:noFill/>
          </p:spPr>
          <p:txBody>
            <a:bodyPr wrap="none" rtlCol="0">
              <a:spAutoFit/>
            </a:bodyPr>
            <a:lstStyle/>
            <a:p>
              <a:r>
                <a:rPr lang="zh-CN" altLang="en-US" sz="2400" b="1" dirty="0">
                  <a:solidFill>
                    <a:schemeClr val="accent1">
                      <a:lumMod val="50000"/>
                    </a:schemeClr>
                  </a:solidFill>
                </a:rPr>
                <a:t>英译汉</a:t>
              </a:r>
            </a:p>
          </p:txBody>
        </p:sp>
      </p:grpSp>
      <p:sp>
        <p:nvSpPr>
          <p:cNvPr id="17" name="页脚占位符 2"/>
          <p:cNvSpPr>
            <a:spLocks noGrp="1"/>
          </p:cNvSpPr>
          <p:nvPr>
            <p:ph type="ftr" sz="quarter" idx="11"/>
          </p:nvPr>
        </p:nvSpPr>
        <p:spPr>
          <a:xfrm>
            <a:off x="2915816" y="6093296"/>
            <a:ext cx="5407804" cy="365125"/>
          </a:xfrm>
        </p:spPr>
        <p:txBody>
          <a:bodyPr/>
          <a:lstStyle/>
          <a:p>
            <a:r>
              <a:rPr lang="zh-CN" altLang="zh-CN" dirty="0"/>
              <a:t>《新汉英翻译教程》王振国 李艳琳 著 </a:t>
            </a:r>
            <a:r>
              <a:rPr lang="en-US" altLang="zh-CN" dirty="0"/>
              <a:t>2014</a:t>
            </a:r>
            <a:r>
              <a:rPr lang="zh-CN" altLang="zh-CN" dirty="0"/>
              <a:t>年</a:t>
            </a:r>
            <a:r>
              <a:rPr lang="en-US" altLang="zh-CN" dirty="0"/>
              <a:t>2</a:t>
            </a:r>
            <a:r>
              <a:rPr lang="zh-CN" altLang="zh-CN" dirty="0"/>
              <a:t>月第一版 高等教育</a:t>
            </a:r>
            <a:r>
              <a:rPr lang="zh-CN" altLang="zh-CN" dirty="0" smtClean="0"/>
              <a:t>出版社</a:t>
            </a:r>
            <a:endParaRPr lang="en-US" altLang="zh-CN" dirty="0" smtClean="0"/>
          </a:p>
          <a:p>
            <a:r>
              <a:rPr lang="zh-CN" altLang="zh-CN" dirty="0" smtClean="0"/>
              <a:t>《英汉互译实用教程》</a:t>
            </a:r>
            <a:r>
              <a:rPr lang="zh-CN" altLang="zh-CN" dirty="0"/>
              <a:t>郭著章等 著</a:t>
            </a:r>
            <a:r>
              <a:rPr lang="en-US" altLang="zh-CN" dirty="0"/>
              <a:t> 2019</a:t>
            </a:r>
            <a:r>
              <a:rPr lang="zh-CN" altLang="zh-CN" dirty="0"/>
              <a:t>年</a:t>
            </a:r>
            <a:r>
              <a:rPr lang="en-US" altLang="zh-CN" dirty="0"/>
              <a:t>1</a:t>
            </a:r>
            <a:r>
              <a:rPr lang="zh-CN" altLang="zh-CN" dirty="0"/>
              <a:t>月第四版 武汉大学出版社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3"/>
          </p:nvPr>
        </p:nvSpPr>
        <p:spPr/>
        <p:txBody>
          <a:bodyPr/>
          <a:lstStyle/>
          <a:p>
            <a:pPr marL="68580" indent="0">
              <a:buNone/>
            </a:pPr>
            <a:r>
              <a:rPr lang="en-US" altLang="zh-CN" dirty="0" err="1" smtClean="0">
                <a:solidFill>
                  <a:schemeClr val="accent1">
                    <a:lumMod val="75000"/>
                  </a:schemeClr>
                </a:solidFill>
              </a:rPr>
              <a:t>Eg</a:t>
            </a:r>
            <a:r>
              <a:rPr lang="en-US" altLang="zh-CN" dirty="0" smtClean="0">
                <a:solidFill>
                  <a:schemeClr val="accent1">
                    <a:lumMod val="75000"/>
                  </a:schemeClr>
                </a:solidFill>
              </a:rPr>
              <a:t>:</a:t>
            </a:r>
          </a:p>
          <a:p>
            <a:pPr marL="68580" indent="0">
              <a:buNone/>
            </a:pPr>
            <a:r>
              <a:rPr lang="zh-CN" altLang="en-US" dirty="0" smtClean="0">
                <a:solidFill>
                  <a:schemeClr val="accent1">
                    <a:lumMod val="75000"/>
                  </a:schemeClr>
                </a:solidFill>
              </a:rPr>
              <a:t>“我爱翻译</a:t>
            </a:r>
            <a:r>
              <a:rPr lang="zh-CN" altLang="en-US" b="1" dirty="0" smtClean="0">
                <a:solidFill>
                  <a:srgbClr val="FF0000"/>
                </a:solidFill>
              </a:rPr>
              <a:t>，</a:t>
            </a:r>
            <a:r>
              <a:rPr lang="zh-CN" altLang="en-US" dirty="0" smtClean="0">
                <a:solidFill>
                  <a:schemeClr val="accent1">
                    <a:lumMod val="75000"/>
                  </a:schemeClr>
                </a:solidFill>
              </a:rPr>
              <a:t>”他说。</a:t>
            </a:r>
            <a:endParaRPr lang="en-US" altLang="zh-CN" dirty="0" smtClean="0">
              <a:solidFill>
                <a:schemeClr val="accent1">
                  <a:lumMod val="75000"/>
                </a:schemeClr>
              </a:solidFill>
            </a:endParaRPr>
          </a:p>
          <a:p>
            <a:pPr marL="68580" indent="0">
              <a:buNone/>
            </a:pPr>
            <a:r>
              <a:rPr lang="zh-CN" altLang="en-US" dirty="0" smtClean="0">
                <a:solidFill>
                  <a:schemeClr val="accent1">
                    <a:lumMod val="75000"/>
                  </a:schemeClr>
                </a:solidFill>
              </a:rPr>
              <a:t>“我爱翻译</a:t>
            </a:r>
            <a:r>
              <a:rPr lang="zh-CN" altLang="en-US" b="1" dirty="0" smtClean="0">
                <a:solidFill>
                  <a:srgbClr val="FF0000"/>
                </a:solidFill>
              </a:rPr>
              <a:t>。</a:t>
            </a:r>
            <a:r>
              <a:rPr lang="zh-CN" altLang="en-US" dirty="0" smtClean="0">
                <a:solidFill>
                  <a:schemeClr val="accent1">
                    <a:lumMod val="75000"/>
                  </a:schemeClr>
                </a:solidFill>
              </a:rPr>
              <a:t>”他说。</a:t>
            </a:r>
            <a:endParaRPr lang="en-US" altLang="zh-CN" dirty="0" smtClean="0">
              <a:solidFill>
                <a:schemeClr val="accent1">
                  <a:lumMod val="75000"/>
                </a:schemeClr>
              </a:solidFill>
            </a:endParaRPr>
          </a:p>
          <a:p>
            <a:pPr marL="68580" indent="0">
              <a:buNone/>
            </a:pPr>
            <a:r>
              <a:rPr lang="en-US" altLang="zh-CN" dirty="0" smtClean="0"/>
              <a:t>“We love </a:t>
            </a:r>
            <a:r>
              <a:rPr lang="en-US" altLang="zh-CN" dirty="0" smtClean="0"/>
              <a:t> </a:t>
            </a:r>
            <a:r>
              <a:rPr lang="en-US" altLang="zh-CN" dirty="0" smtClean="0"/>
              <a:t>translation</a:t>
            </a:r>
            <a:r>
              <a:rPr lang="en-US" altLang="zh-CN" dirty="0" smtClean="0">
                <a:solidFill>
                  <a:srgbClr val="FF0000"/>
                </a:solidFill>
              </a:rPr>
              <a:t>,</a:t>
            </a:r>
            <a:r>
              <a:rPr lang="en-US" altLang="zh-CN" dirty="0" smtClean="0"/>
              <a:t>” he said.</a:t>
            </a:r>
            <a:endParaRPr lang="zh-CN" altLang="en-US" dirty="0"/>
          </a:p>
        </p:txBody>
      </p:sp>
      <p:sp>
        <p:nvSpPr>
          <p:cNvPr id="2" name="标题 1"/>
          <p:cNvSpPr>
            <a:spLocks noGrp="1"/>
          </p:cNvSpPr>
          <p:nvPr>
            <p:ph type="title"/>
          </p:nvPr>
        </p:nvSpPr>
        <p:spPr/>
        <p:txBody>
          <a:bodyPr/>
          <a:lstStyle/>
          <a:p>
            <a:r>
              <a:rPr lang="zh-CN" altLang="en-US" b="1" dirty="0"/>
              <a:t>引号</a:t>
            </a:r>
            <a:endParaRPr lang="zh-CN" altLang="en-US" dirty="0"/>
          </a:p>
        </p:txBody>
      </p:sp>
      <p:sp>
        <p:nvSpPr>
          <p:cNvPr id="8" name="TextBox 7"/>
          <p:cNvSpPr txBox="1"/>
          <p:nvPr/>
        </p:nvSpPr>
        <p:spPr>
          <a:xfrm>
            <a:off x="5004048" y="1284454"/>
            <a:ext cx="3079689" cy="461665"/>
          </a:xfrm>
          <a:prstGeom prst="rect">
            <a:avLst/>
          </a:prstGeom>
          <a:noFill/>
        </p:spPr>
        <p:txBody>
          <a:bodyPr wrap="none" rtlCol="0">
            <a:spAutoFit/>
          </a:bodyPr>
          <a:lstStyle/>
          <a:p>
            <a:r>
              <a:rPr lang="en-US" altLang="zh-CN" sz="2400" b="1" dirty="0" smtClean="0">
                <a:solidFill>
                  <a:schemeClr val="accent1">
                    <a:lumMod val="50000"/>
                  </a:schemeClr>
                </a:solidFill>
              </a:rPr>
              <a:t>XX</a:t>
            </a:r>
            <a:r>
              <a:rPr lang="zh-CN" altLang="en-US" sz="2400" b="1" dirty="0" smtClean="0">
                <a:solidFill>
                  <a:schemeClr val="accent1">
                    <a:lumMod val="50000"/>
                  </a:schemeClr>
                </a:solidFill>
              </a:rPr>
              <a:t>说在</a:t>
            </a:r>
            <a:r>
              <a:rPr lang="zh-CN" altLang="en-US" sz="2400" b="1" dirty="0">
                <a:solidFill>
                  <a:schemeClr val="accent1">
                    <a:lumMod val="50000"/>
                  </a:schemeClr>
                </a:solidFill>
              </a:rPr>
              <a:t>后</a:t>
            </a:r>
            <a:r>
              <a:rPr lang="zh-CN" altLang="en-US" sz="2400" b="1" dirty="0" smtClean="0">
                <a:solidFill>
                  <a:schemeClr val="accent1">
                    <a:lumMod val="50000"/>
                  </a:schemeClr>
                </a:solidFill>
              </a:rPr>
              <a:t>，引语在前</a:t>
            </a:r>
            <a:endParaRPr lang="zh-CN" altLang="en-US" sz="2400" b="1" dirty="0">
              <a:solidFill>
                <a:schemeClr val="accent1">
                  <a:lumMod val="50000"/>
                </a:schemeClr>
              </a:solidFill>
            </a:endParaRPr>
          </a:p>
        </p:txBody>
      </p:sp>
      <p:grpSp>
        <p:nvGrpSpPr>
          <p:cNvPr id="9" name="组合 8"/>
          <p:cNvGrpSpPr/>
          <p:nvPr/>
        </p:nvGrpSpPr>
        <p:grpSpPr>
          <a:xfrm>
            <a:off x="5283752" y="2060848"/>
            <a:ext cx="2520280" cy="2970383"/>
            <a:chOff x="1508516" y="2118047"/>
            <a:chExt cx="2520280" cy="2970383"/>
          </a:xfrm>
        </p:grpSpPr>
        <p:grpSp>
          <p:nvGrpSpPr>
            <p:cNvPr id="10" name="组合 9"/>
            <p:cNvGrpSpPr/>
            <p:nvPr/>
          </p:nvGrpSpPr>
          <p:grpSpPr>
            <a:xfrm>
              <a:off x="1508516" y="2809023"/>
              <a:ext cx="2520280" cy="2279407"/>
              <a:chOff x="1508516" y="2592999"/>
              <a:chExt cx="2520280" cy="2279407"/>
            </a:xfrm>
          </p:grpSpPr>
          <p:sp>
            <p:nvSpPr>
              <p:cNvPr id="12" name="下箭头 11"/>
              <p:cNvSpPr/>
              <p:nvPr/>
            </p:nvSpPr>
            <p:spPr>
              <a:xfrm>
                <a:off x="2588636" y="3824936"/>
                <a:ext cx="360040" cy="37951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圆角矩形 12"/>
              <p:cNvSpPr/>
              <p:nvPr/>
            </p:nvSpPr>
            <p:spPr>
              <a:xfrm>
                <a:off x="1508516" y="2592999"/>
                <a:ext cx="2520280" cy="110070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68580" indent="0" algn="ctr">
                  <a:buNone/>
                </a:pPr>
                <a:r>
                  <a:rPr lang="zh-CN" altLang="en-US" dirty="0"/>
                  <a:t>“</a:t>
                </a:r>
                <a:r>
                  <a:rPr lang="en-US" altLang="zh-CN" dirty="0"/>
                  <a:t>……</a:t>
                </a:r>
                <a:r>
                  <a:rPr lang="zh-CN" altLang="en-US" dirty="0">
                    <a:solidFill>
                      <a:srgbClr val="FF0000"/>
                    </a:solidFill>
                  </a:rPr>
                  <a:t>。</a:t>
                </a:r>
                <a:r>
                  <a:rPr lang="zh-CN" altLang="en-US" dirty="0"/>
                  <a:t>”</a:t>
                </a:r>
                <a:r>
                  <a:rPr lang="en-US" altLang="zh-CN" dirty="0"/>
                  <a:t>XX</a:t>
                </a:r>
                <a:r>
                  <a:rPr lang="zh-CN" altLang="en-US" dirty="0"/>
                  <a:t>说</a:t>
                </a:r>
                <a:endParaRPr lang="en-US" altLang="zh-CN" dirty="0"/>
              </a:p>
              <a:p>
                <a:pPr marL="68580" indent="0" algn="ctr">
                  <a:buNone/>
                </a:pPr>
                <a:r>
                  <a:rPr lang="zh-CN" altLang="en-US" dirty="0"/>
                  <a:t>或</a:t>
                </a:r>
                <a:endParaRPr lang="en-US" altLang="zh-CN" dirty="0"/>
              </a:p>
              <a:p>
                <a:pPr marL="68580" indent="0" algn="ctr">
                  <a:buNone/>
                </a:pPr>
                <a:r>
                  <a:rPr lang="zh-CN" altLang="en-US" dirty="0"/>
                  <a:t>“</a:t>
                </a:r>
                <a:r>
                  <a:rPr lang="en-US" altLang="zh-CN" dirty="0"/>
                  <a:t>……</a:t>
                </a:r>
                <a:r>
                  <a:rPr lang="zh-CN" altLang="en-US" dirty="0">
                    <a:solidFill>
                      <a:srgbClr val="FF0000"/>
                    </a:solidFill>
                  </a:rPr>
                  <a:t>，</a:t>
                </a:r>
                <a:r>
                  <a:rPr lang="zh-CN" altLang="en-US" dirty="0"/>
                  <a:t>”</a:t>
                </a:r>
                <a:r>
                  <a:rPr lang="en-US" altLang="zh-CN" dirty="0"/>
                  <a:t>XX</a:t>
                </a:r>
                <a:r>
                  <a:rPr lang="zh-CN" altLang="en-US" dirty="0"/>
                  <a:t>说。</a:t>
                </a:r>
                <a:endParaRPr lang="en-US" altLang="zh-CN" dirty="0"/>
              </a:p>
            </p:txBody>
          </p:sp>
          <p:sp>
            <p:nvSpPr>
              <p:cNvPr id="14" name="圆角矩形 13"/>
              <p:cNvSpPr/>
              <p:nvPr/>
            </p:nvSpPr>
            <p:spPr>
              <a:xfrm>
                <a:off x="1922308" y="4440358"/>
                <a:ext cx="1692696" cy="43204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68580" indent="0" algn="ctr">
                  <a:buNone/>
                </a:pPr>
                <a:r>
                  <a:rPr lang="en-US" altLang="zh-CN" dirty="0"/>
                  <a:t>“…</a:t>
                </a:r>
                <a:r>
                  <a:rPr lang="en-US" altLang="zh-CN" dirty="0">
                    <a:solidFill>
                      <a:srgbClr val="FF0000"/>
                    </a:solidFill>
                  </a:rPr>
                  <a:t>,</a:t>
                </a:r>
                <a:r>
                  <a:rPr lang="en-US" altLang="zh-CN" dirty="0"/>
                  <a:t>”XX said.</a:t>
                </a:r>
              </a:p>
            </p:txBody>
          </p:sp>
        </p:grpSp>
        <p:sp>
          <p:nvSpPr>
            <p:cNvPr id="11" name="TextBox 10"/>
            <p:cNvSpPr txBox="1"/>
            <p:nvPr/>
          </p:nvSpPr>
          <p:spPr>
            <a:xfrm>
              <a:off x="2181798" y="2118047"/>
              <a:ext cx="1112805" cy="461665"/>
            </a:xfrm>
            <a:prstGeom prst="rect">
              <a:avLst/>
            </a:prstGeom>
            <a:noFill/>
          </p:spPr>
          <p:txBody>
            <a:bodyPr wrap="none" rtlCol="0">
              <a:spAutoFit/>
            </a:bodyPr>
            <a:lstStyle/>
            <a:p>
              <a:r>
                <a:rPr lang="zh-CN" altLang="en-US" sz="2400" b="1" dirty="0" smtClean="0">
                  <a:solidFill>
                    <a:schemeClr val="accent1">
                      <a:lumMod val="50000"/>
                    </a:schemeClr>
                  </a:solidFill>
                </a:rPr>
                <a:t>汉译英</a:t>
              </a:r>
              <a:endParaRPr lang="zh-CN" altLang="en-US" sz="2400" b="1" dirty="0">
                <a:solidFill>
                  <a:schemeClr val="accent1">
                    <a:lumMod val="50000"/>
                  </a:schemeClr>
                </a:solidFill>
              </a:endParaRPr>
            </a:p>
          </p:txBody>
        </p:sp>
      </p:grpSp>
      <p:sp>
        <p:nvSpPr>
          <p:cNvPr id="15" name="页脚占位符 2"/>
          <p:cNvSpPr>
            <a:spLocks noGrp="1"/>
          </p:cNvSpPr>
          <p:nvPr>
            <p:ph type="ftr" sz="quarter" idx="11"/>
          </p:nvPr>
        </p:nvSpPr>
        <p:spPr>
          <a:xfrm>
            <a:off x="3268652" y="6093297"/>
            <a:ext cx="5407804" cy="432048"/>
          </a:xfrm>
        </p:spPr>
        <p:txBody>
          <a:bodyPr/>
          <a:lstStyle/>
          <a:p>
            <a:r>
              <a:rPr lang="zh-CN" altLang="zh-CN" dirty="0"/>
              <a:t>《新汉英翻译教程》王振国 李艳琳 著 </a:t>
            </a:r>
            <a:r>
              <a:rPr lang="en-US" altLang="zh-CN" dirty="0"/>
              <a:t>2014</a:t>
            </a:r>
            <a:r>
              <a:rPr lang="zh-CN" altLang="zh-CN" dirty="0"/>
              <a:t>年</a:t>
            </a:r>
            <a:r>
              <a:rPr lang="en-US" altLang="zh-CN" dirty="0"/>
              <a:t>2</a:t>
            </a:r>
            <a:r>
              <a:rPr lang="zh-CN" altLang="zh-CN" dirty="0"/>
              <a:t>月第一版 高等教育</a:t>
            </a:r>
            <a:r>
              <a:rPr lang="zh-CN" altLang="zh-CN" dirty="0" smtClean="0"/>
              <a:t>出版社</a:t>
            </a:r>
            <a:endParaRPr lang="en-US" altLang="zh-CN" dirty="0" smtClean="0"/>
          </a:p>
          <a:p>
            <a:r>
              <a:rPr lang="zh-CN" altLang="zh-CN" dirty="0" smtClean="0"/>
              <a:t>《英汉互译实用教程》</a:t>
            </a:r>
            <a:r>
              <a:rPr lang="zh-CN" altLang="zh-CN" dirty="0"/>
              <a:t>郭著章等 著</a:t>
            </a:r>
            <a:r>
              <a:rPr lang="en-US" altLang="zh-CN" dirty="0"/>
              <a:t> 2019</a:t>
            </a:r>
            <a:r>
              <a:rPr lang="zh-CN" altLang="zh-CN" dirty="0"/>
              <a:t>年</a:t>
            </a:r>
            <a:r>
              <a:rPr lang="en-US" altLang="zh-CN" dirty="0"/>
              <a:t>1</a:t>
            </a:r>
            <a:r>
              <a:rPr lang="zh-CN" altLang="zh-CN" dirty="0"/>
              <a:t>月第四版 武汉大学出版社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引号</a:t>
            </a:r>
            <a:endParaRPr lang="zh-CN" altLang="en-US" dirty="0"/>
          </a:p>
        </p:txBody>
      </p:sp>
      <p:sp>
        <p:nvSpPr>
          <p:cNvPr id="3" name="内容占位符 2"/>
          <p:cNvSpPr>
            <a:spLocks noGrp="1"/>
          </p:cNvSpPr>
          <p:nvPr>
            <p:ph sz="quarter" idx="13"/>
          </p:nvPr>
        </p:nvSpPr>
        <p:spPr/>
        <p:txBody>
          <a:bodyPr/>
          <a:lstStyle/>
          <a:p>
            <a:r>
              <a:rPr lang="zh-CN" altLang="en-US" b="1" dirty="0">
                <a:solidFill>
                  <a:schemeClr val="accent1">
                    <a:lumMod val="50000"/>
                  </a:schemeClr>
                </a:solidFill>
              </a:rPr>
              <a:t>英译</a:t>
            </a:r>
            <a:r>
              <a:rPr lang="zh-CN" altLang="en-US" b="1" dirty="0" smtClean="0">
                <a:solidFill>
                  <a:schemeClr val="accent1">
                    <a:lumMod val="50000"/>
                  </a:schemeClr>
                </a:solidFill>
              </a:rPr>
              <a:t>汉</a:t>
            </a:r>
            <a:endParaRPr lang="en-US" altLang="zh-CN" b="1" dirty="0" smtClean="0">
              <a:solidFill>
                <a:schemeClr val="accent1">
                  <a:lumMod val="50000"/>
                </a:schemeClr>
              </a:solidFill>
            </a:endParaRPr>
          </a:p>
          <a:p>
            <a:pPr marL="365760" lvl="1" indent="0">
              <a:buNone/>
            </a:pPr>
            <a:r>
              <a:rPr lang="zh-CN" altLang="en-US" dirty="0" smtClean="0">
                <a:solidFill>
                  <a:schemeClr val="accent1">
                    <a:lumMod val="50000"/>
                  </a:schemeClr>
                </a:solidFill>
              </a:rPr>
              <a:t>在我国出版界有一个不成文的规定，前引语后面用逗号，“</a:t>
            </a:r>
            <a:r>
              <a:rPr lang="en-US" altLang="zh-CN" dirty="0" smtClean="0">
                <a:solidFill>
                  <a:schemeClr val="accent1">
                    <a:lumMod val="50000"/>
                  </a:schemeClr>
                </a:solidFill>
              </a:rPr>
              <a:t>XX</a:t>
            </a:r>
            <a:r>
              <a:rPr lang="zh-CN" altLang="en-US" dirty="0" smtClean="0">
                <a:solidFill>
                  <a:schemeClr val="accent1">
                    <a:lumMod val="50000"/>
                  </a:schemeClr>
                </a:solidFill>
              </a:rPr>
              <a:t>说”后面一律用逗号</a:t>
            </a:r>
            <a:r>
              <a:rPr lang="zh-CN" altLang="en-US" dirty="0" smtClean="0"/>
              <a:t>。</a:t>
            </a:r>
            <a:endParaRPr lang="en-US" altLang="zh-CN" dirty="0" smtClean="0"/>
          </a:p>
          <a:p>
            <a:pPr marL="68580" indent="0">
              <a:buNone/>
            </a:pPr>
            <a:endParaRPr lang="zh-CN" altLang="en-US" dirty="0"/>
          </a:p>
        </p:txBody>
      </p:sp>
      <p:sp>
        <p:nvSpPr>
          <p:cNvPr id="6" name="TextBox 5"/>
          <p:cNvSpPr txBox="1"/>
          <p:nvPr/>
        </p:nvSpPr>
        <p:spPr>
          <a:xfrm>
            <a:off x="5004048" y="1284454"/>
            <a:ext cx="1842171" cy="461665"/>
          </a:xfrm>
          <a:prstGeom prst="rect">
            <a:avLst/>
          </a:prstGeom>
          <a:noFill/>
        </p:spPr>
        <p:txBody>
          <a:bodyPr wrap="none" rtlCol="0">
            <a:spAutoFit/>
          </a:bodyPr>
          <a:lstStyle/>
          <a:p>
            <a:r>
              <a:rPr lang="en-US" altLang="zh-CN" sz="2400" b="1" dirty="0" smtClean="0">
                <a:solidFill>
                  <a:schemeClr val="accent1">
                    <a:lumMod val="50000"/>
                  </a:schemeClr>
                </a:solidFill>
              </a:rPr>
              <a:t>XX</a:t>
            </a:r>
            <a:r>
              <a:rPr lang="zh-CN" altLang="en-US" sz="2400" b="1" dirty="0" smtClean="0">
                <a:solidFill>
                  <a:schemeClr val="accent1">
                    <a:lumMod val="50000"/>
                  </a:schemeClr>
                </a:solidFill>
              </a:rPr>
              <a:t>说在中间</a:t>
            </a:r>
            <a:endParaRPr lang="zh-CN" altLang="en-US" sz="2400" b="1" dirty="0">
              <a:solidFill>
                <a:schemeClr val="accent1">
                  <a:lumMod val="50000"/>
                </a:schemeClr>
              </a:solidFill>
            </a:endParaRPr>
          </a:p>
        </p:txBody>
      </p:sp>
      <p:sp>
        <p:nvSpPr>
          <p:cNvPr id="7" name="内容占位符 6"/>
          <p:cNvSpPr>
            <a:spLocks noGrp="1"/>
          </p:cNvSpPr>
          <p:nvPr>
            <p:ph sz="quarter" idx="14"/>
          </p:nvPr>
        </p:nvSpPr>
        <p:spPr/>
        <p:txBody>
          <a:bodyPr>
            <a:normAutofit/>
          </a:bodyPr>
          <a:lstStyle/>
          <a:p>
            <a:pPr marL="68580" indent="0">
              <a:buNone/>
            </a:pPr>
            <a:r>
              <a:rPr lang="en-US" altLang="zh-CN" dirty="0" err="1" smtClean="0">
                <a:solidFill>
                  <a:schemeClr val="accent1">
                    <a:lumMod val="75000"/>
                  </a:schemeClr>
                </a:solidFill>
              </a:rPr>
              <a:t>Eg</a:t>
            </a:r>
            <a:r>
              <a:rPr lang="en-US" altLang="zh-CN" dirty="0" smtClean="0">
                <a:solidFill>
                  <a:schemeClr val="accent1">
                    <a:lumMod val="75000"/>
                  </a:schemeClr>
                </a:solidFill>
              </a:rPr>
              <a:t>:</a:t>
            </a:r>
          </a:p>
          <a:p>
            <a:pPr marL="68580" indent="0">
              <a:buNone/>
            </a:pPr>
            <a:r>
              <a:rPr lang="en-US" altLang="zh-CN" sz="2000" dirty="0" err="1" smtClean="0">
                <a:solidFill>
                  <a:schemeClr val="accent1">
                    <a:lumMod val="75000"/>
                  </a:schemeClr>
                </a:solidFill>
                <a:sym typeface="+mn-ea"/>
              </a:rPr>
              <a:t>“He will stay all night</a:t>
            </a:r>
            <a:r>
              <a:rPr lang="en-US" altLang="zh-CN" sz="2000" b="1" dirty="0" err="1" smtClean="0">
                <a:solidFill>
                  <a:srgbClr val="FF0000"/>
                </a:solidFill>
                <a:sym typeface="+mn-ea"/>
              </a:rPr>
              <a:t>,</a:t>
            </a:r>
            <a:r>
              <a:rPr lang="en-US" altLang="zh-CN" sz="2000" dirty="0" err="1" smtClean="0">
                <a:solidFill>
                  <a:schemeClr val="accent1">
                    <a:lumMod val="75000"/>
                  </a:schemeClr>
                </a:solidFill>
                <a:sym typeface="+mn-ea"/>
              </a:rPr>
              <a:t>” he said to his colleague</a:t>
            </a:r>
            <a:r>
              <a:rPr lang="en-US" altLang="zh-CN" sz="2000" b="1" dirty="0" err="1" smtClean="0">
                <a:solidFill>
                  <a:srgbClr val="FF0000"/>
                </a:solidFill>
                <a:sym typeface="+mn-ea"/>
              </a:rPr>
              <a:t>.</a:t>
            </a:r>
            <a:r>
              <a:rPr lang="en-US" altLang="zh-CN" sz="2000" dirty="0" err="1" smtClean="0">
                <a:solidFill>
                  <a:schemeClr val="accent1">
                    <a:lumMod val="75000"/>
                  </a:schemeClr>
                </a:solidFill>
                <a:sym typeface="+mn-ea"/>
              </a:rPr>
              <a:t> “I’m sleepy now.” </a:t>
            </a:r>
            <a:endParaRPr lang="en-US" altLang="zh-CN" dirty="0" smtClean="0">
              <a:sym typeface="+mn-ea"/>
            </a:endParaRPr>
          </a:p>
          <a:p>
            <a:pPr marL="68580" indent="0">
              <a:buNone/>
            </a:pPr>
            <a:r>
              <a:rPr lang="zh-CN" altLang="en-US" sz="2000" dirty="0" smtClean="0">
                <a:solidFill>
                  <a:schemeClr val="tx1"/>
                </a:solidFill>
                <a:sym typeface="+mn-ea"/>
              </a:rPr>
              <a:t>“他会通宵坐在这</a:t>
            </a:r>
            <a:r>
              <a:rPr lang="zh-CN" altLang="en-US" sz="2000" b="1" dirty="0" smtClean="0">
                <a:solidFill>
                  <a:srgbClr val="FF0000"/>
                </a:solidFill>
                <a:sym typeface="+mn-ea"/>
              </a:rPr>
              <a:t>，</a:t>
            </a:r>
            <a:r>
              <a:rPr lang="zh-CN" altLang="en-US" sz="2000" dirty="0" smtClean="0">
                <a:solidFill>
                  <a:schemeClr val="tx1"/>
                </a:solidFill>
                <a:sym typeface="+mn-ea"/>
              </a:rPr>
              <a:t>”他对另一个侍者说</a:t>
            </a:r>
            <a:r>
              <a:rPr lang="zh-CN" altLang="en-US" sz="2000" b="1" dirty="0" smtClean="0">
                <a:solidFill>
                  <a:srgbClr val="FF0000"/>
                </a:solidFill>
                <a:sym typeface="+mn-ea"/>
              </a:rPr>
              <a:t>，</a:t>
            </a:r>
            <a:r>
              <a:rPr lang="zh-CN" altLang="en-US" sz="2000" dirty="0" smtClean="0">
                <a:solidFill>
                  <a:schemeClr val="tx1"/>
                </a:solidFill>
                <a:sym typeface="+mn-ea"/>
              </a:rPr>
              <a:t>“我这会儿正困了。”</a:t>
            </a:r>
            <a:endParaRPr lang="en-US" altLang="zh-CN" dirty="0" smtClean="0">
              <a:solidFill>
                <a:schemeClr val="accent1">
                  <a:lumMod val="75000"/>
                </a:schemeClr>
              </a:solidFill>
            </a:endParaRPr>
          </a:p>
          <a:p>
            <a:pPr marL="68580" indent="0">
              <a:buNone/>
            </a:pPr>
            <a:endParaRPr lang="en-US" altLang="zh-CN" dirty="0" smtClean="0"/>
          </a:p>
          <a:p>
            <a:pPr marL="68580" indent="0">
              <a:buNone/>
            </a:pPr>
            <a:endParaRPr lang="zh-CN" altLang="en-US" dirty="0"/>
          </a:p>
        </p:txBody>
      </p:sp>
      <p:sp>
        <p:nvSpPr>
          <p:cNvPr id="8" name="页脚占位符 2"/>
          <p:cNvSpPr>
            <a:spLocks noGrp="1"/>
          </p:cNvSpPr>
          <p:nvPr>
            <p:ph type="ftr" sz="quarter" idx="11"/>
          </p:nvPr>
        </p:nvSpPr>
        <p:spPr>
          <a:xfrm>
            <a:off x="3275856" y="6093296"/>
            <a:ext cx="5407804" cy="437133"/>
          </a:xfrm>
        </p:spPr>
        <p:txBody>
          <a:bodyPr/>
          <a:lstStyle/>
          <a:p>
            <a:r>
              <a:rPr lang="zh-CN" altLang="zh-CN" dirty="0"/>
              <a:t>《新汉英翻译教程》王振国 李艳琳 著 </a:t>
            </a:r>
            <a:r>
              <a:rPr lang="en-US" altLang="zh-CN" dirty="0"/>
              <a:t>2014</a:t>
            </a:r>
            <a:r>
              <a:rPr lang="zh-CN" altLang="zh-CN" dirty="0"/>
              <a:t>年</a:t>
            </a:r>
            <a:r>
              <a:rPr lang="en-US" altLang="zh-CN" dirty="0"/>
              <a:t>2</a:t>
            </a:r>
            <a:r>
              <a:rPr lang="zh-CN" altLang="zh-CN" dirty="0"/>
              <a:t>月第一版 高等教育</a:t>
            </a:r>
            <a:r>
              <a:rPr lang="zh-CN" altLang="zh-CN" dirty="0" smtClean="0"/>
              <a:t>出版社</a:t>
            </a:r>
            <a:endParaRPr lang="en-US" altLang="zh-CN" dirty="0" smtClean="0"/>
          </a:p>
          <a:p>
            <a:r>
              <a:rPr lang="zh-CN" altLang="zh-CN" dirty="0" smtClean="0"/>
              <a:t>《英汉互译实用教程》</a:t>
            </a:r>
            <a:r>
              <a:rPr lang="zh-CN" altLang="zh-CN" dirty="0"/>
              <a:t>郭著章等 著</a:t>
            </a:r>
            <a:r>
              <a:rPr lang="en-US" altLang="zh-CN" dirty="0"/>
              <a:t> 2019</a:t>
            </a:r>
            <a:r>
              <a:rPr lang="zh-CN" altLang="zh-CN" dirty="0"/>
              <a:t>年</a:t>
            </a:r>
            <a:r>
              <a:rPr lang="en-US" altLang="zh-CN" dirty="0"/>
              <a:t>1</a:t>
            </a:r>
            <a:r>
              <a:rPr lang="zh-CN" altLang="zh-CN" dirty="0"/>
              <a:t>月第四版 武汉大学出版社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zh-CN" sz="4000" b="1" dirty="0"/>
              <a:t>研讨英文的</a:t>
            </a:r>
            <a:r>
              <a:rPr lang="zh-CN" altLang="zh-CN" sz="4000" b="1" dirty="0" smtClean="0"/>
              <a:t>大</a:t>
            </a:r>
            <a:r>
              <a:rPr lang="zh-CN" altLang="en-US" sz="4000" b="1" dirty="0" smtClean="0"/>
              <a:t>小</a:t>
            </a:r>
            <a:r>
              <a:rPr lang="zh-CN" altLang="zh-CN" sz="4000" b="1" dirty="0" smtClean="0"/>
              <a:t>写规则</a:t>
            </a:r>
            <a:endParaRPr lang="zh-CN" altLang="en-US" sz="4000" b="1" dirty="0"/>
          </a:p>
        </p:txBody>
      </p:sp>
      <p:sp>
        <p:nvSpPr>
          <p:cNvPr id="5" name="内容占位符 4"/>
          <p:cNvSpPr>
            <a:spLocks noGrp="1"/>
          </p:cNvSpPr>
          <p:nvPr>
            <p:ph sz="quarter" idx="13"/>
          </p:nvPr>
        </p:nvSpPr>
        <p:spPr>
          <a:xfrm>
            <a:off x="1042416" y="2024224"/>
            <a:ext cx="3419856" cy="3493008"/>
          </a:xfrm>
        </p:spPr>
        <p:txBody>
          <a:bodyPr>
            <a:noAutofit/>
          </a:bodyPr>
          <a:lstStyle/>
          <a:p>
            <a:pPr>
              <a:lnSpc>
                <a:spcPct val="120000"/>
              </a:lnSpc>
              <a:buFont typeface="Wingdings" panose="05000000000000000000" pitchFamily="2" charset="2"/>
              <a:buChar char="l"/>
            </a:pPr>
            <a:r>
              <a:rPr lang="zh-CN" altLang="zh-CN" sz="2000" b="1" dirty="0" smtClean="0">
                <a:solidFill>
                  <a:schemeClr val="accent1">
                    <a:lumMod val="75000"/>
                  </a:schemeClr>
                </a:solidFill>
              </a:rPr>
              <a:t>人名及与之连用的称呼、职称、头衔、诨名</a:t>
            </a:r>
            <a:r>
              <a:rPr lang="zh-CN" altLang="en-US" sz="2000" b="1" dirty="0" smtClean="0">
                <a:solidFill>
                  <a:schemeClr val="accent1">
                    <a:lumMod val="75000"/>
                  </a:schemeClr>
                </a:solidFill>
              </a:rPr>
              <a:t>首字母</a:t>
            </a:r>
            <a:r>
              <a:rPr lang="zh-CN" altLang="zh-CN" sz="2000" b="1" dirty="0" smtClean="0">
                <a:solidFill>
                  <a:schemeClr val="accent1">
                    <a:lumMod val="75000"/>
                  </a:schemeClr>
                </a:solidFill>
              </a:rPr>
              <a:t>大写</a:t>
            </a:r>
            <a:r>
              <a:rPr lang="zh-CN" altLang="zh-CN" sz="2000" b="1" dirty="0" smtClean="0"/>
              <a:t>。</a:t>
            </a:r>
            <a:endParaRPr lang="zh-CN" altLang="zh-CN" sz="2000" b="1" dirty="0"/>
          </a:p>
          <a:p>
            <a:pPr lvl="1">
              <a:lnSpc>
                <a:spcPct val="120000"/>
              </a:lnSpc>
            </a:pPr>
            <a:r>
              <a:rPr lang="en-US" altLang="zh-CN" sz="1800" dirty="0" err="1"/>
              <a:t>Ronghao</a:t>
            </a:r>
            <a:r>
              <a:rPr lang="en-US" altLang="zh-CN" sz="1800" dirty="0"/>
              <a:t> Lee</a:t>
            </a:r>
            <a:r>
              <a:rPr lang="zh-CN" altLang="zh-CN" sz="1800" dirty="0"/>
              <a:t>、</a:t>
            </a:r>
            <a:r>
              <a:rPr lang="en-US" altLang="zh-CN" sz="1800" dirty="0"/>
              <a:t>Jackson </a:t>
            </a:r>
            <a:r>
              <a:rPr lang="en-US" altLang="zh-CN" sz="1800" dirty="0" smtClean="0"/>
              <a:t>Wang</a:t>
            </a:r>
            <a:r>
              <a:rPr lang="zh-CN" altLang="zh-CN" sz="1800" dirty="0" smtClean="0"/>
              <a:t>、</a:t>
            </a:r>
            <a:r>
              <a:rPr lang="en-US" altLang="zh-CN" sz="1800" dirty="0"/>
              <a:t>Keanu Reeves</a:t>
            </a:r>
            <a:r>
              <a:rPr lang="zh-CN" altLang="zh-CN" sz="1800" dirty="0"/>
              <a:t>、</a:t>
            </a:r>
            <a:r>
              <a:rPr lang="en-US" altLang="zh-CN" sz="1800" dirty="0"/>
              <a:t>Johnny Deep </a:t>
            </a:r>
            <a:endParaRPr lang="zh-CN" altLang="zh-CN" sz="1800" dirty="0"/>
          </a:p>
          <a:p>
            <a:pPr lvl="1">
              <a:lnSpc>
                <a:spcPct val="120000"/>
              </a:lnSpc>
            </a:pPr>
            <a:r>
              <a:rPr lang="en-US" altLang="zh-CN" sz="1800" dirty="0"/>
              <a:t>Professor </a:t>
            </a:r>
            <a:r>
              <a:rPr lang="en-US" altLang="zh-CN" sz="1800" dirty="0" err="1"/>
              <a:t>Snape</a:t>
            </a:r>
            <a:r>
              <a:rPr lang="zh-CN" altLang="zh-CN" sz="1800" dirty="0"/>
              <a:t>、</a:t>
            </a:r>
            <a:r>
              <a:rPr lang="en-US" altLang="zh-CN" sz="1800" dirty="0"/>
              <a:t>Captain Jack </a:t>
            </a:r>
            <a:endParaRPr lang="zh-CN" altLang="zh-CN" sz="1800" dirty="0"/>
          </a:p>
          <a:p>
            <a:pPr lvl="1">
              <a:lnSpc>
                <a:spcPct val="120000"/>
              </a:lnSpc>
            </a:pPr>
            <a:r>
              <a:rPr lang="en-US" altLang="zh-CN" sz="1800" dirty="0"/>
              <a:t>Uncle Vernon </a:t>
            </a:r>
            <a:endParaRPr lang="zh-CN" altLang="zh-CN" sz="1800" dirty="0"/>
          </a:p>
          <a:p>
            <a:pPr lvl="1">
              <a:lnSpc>
                <a:spcPct val="120000"/>
              </a:lnSpc>
            </a:pPr>
            <a:r>
              <a:rPr lang="en-US" altLang="zh-CN" sz="1800" dirty="0"/>
              <a:t>Moony</a:t>
            </a:r>
            <a:r>
              <a:rPr lang="zh-CN" altLang="zh-CN" sz="1800" dirty="0"/>
              <a:t>（月亮脸）、</a:t>
            </a:r>
            <a:r>
              <a:rPr lang="en-US" altLang="zh-CN" sz="1800" dirty="0" err="1"/>
              <a:t>Wormtail</a:t>
            </a:r>
            <a:r>
              <a:rPr lang="zh-CN" altLang="zh-CN" sz="1800" dirty="0"/>
              <a:t>（虫尾巴</a:t>
            </a:r>
            <a:r>
              <a:rPr lang="zh-CN" altLang="zh-CN" sz="1800" dirty="0" smtClean="0"/>
              <a:t>）</a:t>
            </a:r>
            <a:endParaRPr lang="zh-CN" altLang="zh-CN" sz="1800" dirty="0"/>
          </a:p>
        </p:txBody>
      </p:sp>
      <p:sp>
        <p:nvSpPr>
          <p:cNvPr id="6" name="内容占位符 5"/>
          <p:cNvSpPr>
            <a:spLocks noGrp="1"/>
          </p:cNvSpPr>
          <p:nvPr>
            <p:ph sz="quarter" idx="14"/>
          </p:nvPr>
        </p:nvSpPr>
        <p:spPr>
          <a:xfrm>
            <a:off x="4645152" y="2024223"/>
            <a:ext cx="3743272" cy="3493008"/>
          </a:xfrm>
        </p:spPr>
        <p:txBody>
          <a:bodyPr>
            <a:noAutofit/>
          </a:bodyPr>
          <a:lstStyle/>
          <a:p>
            <a:pPr>
              <a:lnSpc>
                <a:spcPct val="120000"/>
              </a:lnSpc>
              <a:buFont typeface="Wingdings" panose="05000000000000000000" pitchFamily="2" charset="2"/>
              <a:buChar char="l"/>
            </a:pPr>
            <a:r>
              <a:rPr lang="zh-CN" altLang="zh-CN" sz="2000" b="1" dirty="0">
                <a:solidFill>
                  <a:schemeClr val="accent1">
                    <a:lumMod val="75000"/>
                  </a:schemeClr>
                </a:solidFill>
              </a:rPr>
              <a:t>星系、恒星、行星、卫星、星座等天体</a:t>
            </a:r>
            <a:r>
              <a:rPr lang="zh-CN" altLang="zh-CN" sz="2000" b="1" dirty="0" smtClean="0">
                <a:solidFill>
                  <a:schemeClr val="accent1">
                    <a:lumMod val="75000"/>
                  </a:schemeClr>
                </a:solidFill>
              </a:rPr>
              <a:t>名称</a:t>
            </a:r>
            <a:r>
              <a:rPr lang="zh-CN" altLang="en-US" sz="2000" b="1" dirty="0" smtClean="0">
                <a:solidFill>
                  <a:schemeClr val="accent1">
                    <a:lumMod val="75000"/>
                  </a:schemeClr>
                </a:solidFill>
              </a:rPr>
              <a:t>首字母</a:t>
            </a:r>
            <a:r>
              <a:rPr lang="zh-CN" altLang="zh-CN" sz="2000" b="1" dirty="0" smtClean="0">
                <a:solidFill>
                  <a:schemeClr val="accent1">
                    <a:lumMod val="75000"/>
                  </a:schemeClr>
                </a:solidFill>
              </a:rPr>
              <a:t>要</a:t>
            </a:r>
            <a:r>
              <a:rPr lang="zh-CN" altLang="zh-CN" sz="2000" b="1" dirty="0">
                <a:solidFill>
                  <a:schemeClr val="accent1">
                    <a:lumMod val="75000"/>
                  </a:schemeClr>
                </a:solidFill>
              </a:rPr>
              <a:t>大写。</a:t>
            </a:r>
          </a:p>
          <a:p>
            <a:pPr lvl="1">
              <a:lnSpc>
                <a:spcPct val="120000"/>
              </a:lnSpc>
            </a:pPr>
            <a:r>
              <a:rPr lang="en-US" altLang="zh-CN" sz="1800" dirty="0"/>
              <a:t>the Milky Way</a:t>
            </a:r>
            <a:r>
              <a:rPr lang="zh-CN" altLang="zh-CN" sz="1800" dirty="0"/>
              <a:t>、</a:t>
            </a:r>
            <a:r>
              <a:rPr lang="en-US" altLang="zh-CN" sz="1800" dirty="0"/>
              <a:t>Saturn</a:t>
            </a:r>
            <a:r>
              <a:rPr lang="zh-CN" altLang="zh-CN" sz="1800" dirty="0"/>
              <a:t>、</a:t>
            </a:r>
            <a:r>
              <a:rPr lang="en-US" altLang="zh-CN" sz="1800" dirty="0"/>
              <a:t>Big Deeper</a:t>
            </a:r>
            <a:r>
              <a:rPr lang="zh-CN" altLang="zh-CN" sz="1800" dirty="0"/>
              <a:t>、</a:t>
            </a:r>
            <a:r>
              <a:rPr lang="en-US" altLang="zh-CN" sz="1800" dirty="0" err="1"/>
              <a:t>Dione</a:t>
            </a:r>
            <a:r>
              <a:rPr lang="zh-CN" altLang="zh-CN" sz="1800" dirty="0"/>
              <a:t>（土卫四</a:t>
            </a:r>
            <a:r>
              <a:rPr lang="zh-CN" altLang="zh-CN" sz="1800" dirty="0" smtClean="0"/>
              <a:t>）</a:t>
            </a:r>
            <a:endParaRPr lang="en-US" altLang="zh-CN" sz="1800" dirty="0" smtClean="0"/>
          </a:p>
          <a:p>
            <a:pPr lvl="1">
              <a:lnSpc>
                <a:spcPct val="120000"/>
              </a:lnSpc>
            </a:pPr>
            <a:r>
              <a:rPr lang="en-US" altLang="zh-CN" sz="1800" dirty="0" smtClean="0"/>
              <a:t>Sun</a:t>
            </a:r>
            <a:r>
              <a:rPr lang="zh-CN" altLang="zh-CN" sz="1800" dirty="0"/>
              <a:t>、</a:t>
            </a:r>
            <a:r>
              <a:rPr lang="en-US" altLang="zh-CN" sz="1800" dirty="0"/>
              <a:t>earth</a:t>
            </a:r>
            <a:r>
              <a:rPr lang="zh-CN" altLang="zh-CN" sz="1800" dirty="0"/>
              <a:t>、</a:t>
            </a:r>
            <a:r>
              <a:rPr lang="en-US" altLang="zh-CN" sz="1800" dirty="0"/>
              <a:t>moon</a:t>
            </a:r>
            <a:r>
              <a:rPr lang="zh-CN" altLang="zh-CN" sz="1800" dirty="0"/>
              <a:t>通常小写，除非是作为太阳系特定天体名称出现，或同其他大写天体名称连用，如</a:t>
            </a:r>
            <a:r>
              <a:rPr lang="en-US" altLang="zh-CN" sz="1800" dirty="0"/>
              <a:t>the Earth and Mercury</a:t>
            </a:r>
            <a:r>
              <a:rPr lang="zh-CN" altLang="zh-CN" sz="1800" dirty="0"/>
              <a:t>。</a:t>
            </a:r>
            <a:r>
              <a:rPr lang="en-US" altLang="zh-CN" sz="1800" dirty="0"/>
              <a:t>The solar system</a:t>
            </a:r>
            <a:r>
              <a:rPr lang="zh-CN" altLang="zh-CN" sz="1800" dirty="0"/>
              <a:t>也小写</a:t>
            </a:r>
            <a:r>
              <a:rPr lang="zh-CN" altLang="zh-CN" sz="1800" dirty="0" smtClean="0"/>
              <a:t>。</a:t>
            </a:r>
            <a:endParaRPr lang="zh-CN" altLang="zh-CN"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fade">
                                      <p:cBhvr>
                                        <p:cTn id="24" dur="500"/>
                                        <p:tgtEl>
                                          <p:spTgt spid="6">
                                            <p:txEl>
                                              <p:pRg st="0" end="0"/>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500"/>
                                        <p:tgtEl>
                                          <p:spTgt spid="6">
                                            <p:txEl>
                                              <p:pRg st="1" end="1"/>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Effect transition="in" filter="fade">
                                      <p:cBhvr>
                                        <p:cTn id="3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引号</a:t>
            </a:r>
            <a:endParaRPr lang="zh-CN" altLang="en-US" dirty="0"/>
          </a:p>
        </p:txBody>
      </p:sp>
      <p:sp>
        <p:nvSpPr>
          <p:cNvPr id="4" name="内容占位符 3"/>
          <p:cNvSpPr>
            <a:spLocks noGrp="1"/>
          </p:cNvSpPr>
          <p:nvPr>
            <p:ph sz="quarter" idx="14"/>
          </p:nvPr>
        </p:nvSpPr>
        <p:spPr/>
        <p:txBody>
          <a:bodyPr/>
          <a:lstStyle/>
          <a:p>
            <a:r>
              <a:rPr lang="zh-CN" altLang="en-US" b="1" dirty="0" smtClean="0">
                <a:solidFill>
                  <a:schemeClr val="accent1">
                    <a:lumMod val="50000"/>
                  </a:schemeClr>
                </a:solidFill>
              </a:rPr>
              <a:t>汉译英</a:t>
            </a:r>
            <a:endParaRPr lang="en-US" altLang="zh-CN" b="1" dirty="0" smtClean="0">
              <a:solidFill>
                <a:schemeClr val="accent1">
                  <a:lumMod val="50000"/>
                </a:schemeClr>
              </a:solidFill>
            </a:endParaRPr>
          </a:p>
          <a:p>
            <a:pPr lvl="1"/>
            <a:r>
              <a:rPr lang="zh-CN" altLang="en-US" dirty="0" smtClean="0">
                <a:solidFill>
                  <a:schemeClr val="accent1">
                    <a:lumMod val="50000"/>
                  </a:schemeClr>
                </a:solidFill>
              </a:rPr>
              <a:t>如果前引语是一个完整的句子，</a:t>
            </a:r>
            <a:r>
              <a:rPr lang="en-US" altLang="zh-CN" dirty="0" smtClean="0">
                <a:solidFill>
                  <a:schemeClr val="accent1">
                    <a:lumMod val="50000"/>
                  </a:schemeClr>
                </a:solidFill>
              </a:rPr>
              <a:t>XX said.”…”.</a:t>
            </a:r>
          </a:p>
          <a:p>
            <a:pPr lvl="1"/>
            <a:r>
              <a:rPr lang="zh-CN" altLang="en-US" dirty="0" smtClean="0">
                <a:solidFill>
                  <a:schemeClr val="accent1">
                    <a:lumMod val="50000"/>
                  </a:schemeClr>
                </a:solidFill>
              </a:rPr>
              <a:t>如果前引语不是完整的句子，</a:t>
            </a:r>
            <a:r>
              <a:rPr lang="en-US" altLang="zh-CN" dirty="0" smtClean="0">
                <a:solidFill>
                  <a:schemeClr val="accent1">
                    <a:lumMod val="50000"/>
                  </a:schemeClr>
                </a:solidFill>
              </a:rPr>
              <a:t>XX said,”…”.</a:t>
            </a:r>
          </a:p>
        </p:txBody>
      </p:sp>
      <p:sp>
        <p:nvSpPr>
          <p:cNvPr id="6" name="TextBox 5"/>
          <p:cNvSpPr txBox="1"/>
          <p:nvPr/>
        </p:nvSpPr>
        <p:spPr>
          <a:xfrm>
            <a:off x="5004048" y="1284454"/>
            <a:ext cx="1842171" cy="461665"/>
          </a:xfrm>
          <a:prstGeom prst="rect">
            <a:avLst/>
          </a:prstGeom>
          <a:noFill/>
        </p:spPr>
        <p:txBody>
          <a:bodyPr wrap="none" rtlCol="0">
            <a:spAutoFit/>
          </a:bodyPr>
          <a:lstStyle/>
          <a:p>
            <a:r>
              <a:rPr lang="en-US" altLang="zh-CN" sz="2400" b="1" dirty="0" smtClean="0">
                <a:solidFill>
                  <a:schemeClr val="accent1">
                    <a:lumMod val="50000"/>
                  </a:schemeClr>
                </a:solidFill>
              </a:rPr>
              <a:t>XX</a:t>
            </a:r>
            <a:r>
              <a:rPr lang="zh-CN" altLang="en-US" sz="2400" b="1" dirty="0" smtClean="0">
                <a:solidFill>
                  <a:schemeClr val="accent1">
                    <a:lumMod val="50000"/>
                  </a:schemeClr>
                </a:solidFill>
              </a:rPr>
              <a:t>说在中间</a:t>
            </a:r>
            <a:endParaRPr lang="zh-CN" altLang="en-US" sz="2400" b="1" dirty="0">
              <a:solidFill>
                <a:schemeClr val="accent1">
                  <a:lumMod val="50000"/>
                </a:schemeClr>
              </a:solidFill>
            </a:endParaRPr>
          </a:p>
        </p:txBody>
      </p:sp>
      <p:sp>
        <p:nvSpPr>
          <p:cNvPr id="7" name="内容占位符 6"/>
          <p:cNvSpPr>
            <a:spLocks noGrp="1"/>
          </p:cNvSpPr>
          <p:nvPr>
            <p:ph sz="quarter" idx="13"/>
          </p:nvPr>
        </p:nvSpPr>
        <p:spPr/>
        <p:txBody>
          <a:bodyPr>
            <a:normAutofit fontScale="62500" lnSpcReduction="20000"/>
          </a:bodyPr>
          <a:lstStyle/>
          <a:p>
            <a:pPr>
              <a:lnSpc>
                <a:spcPct val="120000"/>
              </a:lnSpc>
            </a:pPr>
            <a:r>
              <a:rPr lang="zh-CN" altLang="en-US" dirty="0" smtClean="0">
                <a:solidFill>
                  <a:schemeClr val="accent1">
                    <a:lumMod val="75000"/>
                  </a:schemeClr>
                </a:solidFill>
              </a:rPr>
              <a:t>“他会通宵坐在这，”他对另一个侍者说</a:t>
            </a:r>
            <a:r>
              <a:rPr lang="zh-CN" altLang="en-US" b="1" dirty="0" smtClean="0">
                <a:solidFill>
                  <a:srgbClr val="FF0000"/>
                </a:solidFill>
              </a:rPr>
              <a:t>，</a:t>
            </a:r>
            <a:r>
              <a:rPr lang="zh-CN" altLang="en-US" dirty="0" smtClean="0">
                <a:solidFill>
                  <a:schemeClr val="accent1">
                    <a:lumMod val="75000"/>
                  </a:schemeClr>
                </a:solidFill>
              </a:rPr>
              <a:t>“我这会儿正困了。”</a:t>
            </a:r>
            <a:endParaRPr lang="en-US" altLang="zh-CN" dirty="0" smtClean="0">
              <a:solidFill>
                <a:schemeClr val="accent1">
                  <a:lumMod val="75000"/>
                </a:schemeClr>
              </a:solidFill>
            </a:endParaRPr>
          </a:p>
          <a:p>
            <a:pPr>
              <a:lnSpc>
                <a:spcPct val="120000"/>
              </a:lnSpc>
            </a:pPr>
            <a:r>
              <a:rPr lang="en-US" altLang="zh-CN" dirty="0" smtClean="0"/>
              <a:t>“He will stay all night,” he said to his colleague</a:t>
            </a:r>
            <a:r>
              <a:rPr lang="zh-CN" altLang="en-US" b="1" dirty="0" smtClean="0">
                <a:solidFill>
                  <a:srgbClr val="FF0000"/>
                </a:solidFill>
              </a:rPr>
              <a:t>.</a:t>
            </a:r>
            <a:r>
              <a:rPr lang="en-US" altLang="zh-CN" dirty="0" smtClean="0"/>
              <a:t> “I’m sleepy now.” </a:t>
            </a:r>
          </a:p>
          <a:p>
            <a:pPr>
              <a:lnSpc>
                <a:spcPct val="120000"/>
              </a:lnSpc>
            </a:pPr>
            <a:r>
              <a:rPr lang="zh-CN" altLang="en-US" dirty="0" smtClean="0">
                <a:solidFill>
                  <a:schemeClr val="accent1">
                    <a:lumMod val="75000"/>
                  </a:schemeClr>
                </a:solidFill>
              </a:rPr>
              <a:t>“</a:t>
            </a:r>
            <a:r>
              <a:rPr lang="zh-CN" altLang="en-US" dirty="0">
                <a:solidFill>
                  <a:schemeClr val="accent1">
                    <a:lumMod val="75000"/>
                  </a:schemeClr>
                </a:solidFill>
              </a:rPr>
              <a:t>亲爱的贝内特先生，”一天，贝内特太太对丈夫说到</a:t>
            </a:r>
            <a:r>
              <a:rPr lang="zh-CN" altLang="en-US" b="1" dirty="0" smtClean="0">
                <a:solidFill>
                  <a:srgbClr val="FF0000"/>
                </a:solidFill>
              </a:rPr>
              <a:t>，</a:t>
            </a:r>
            <a:r>
              <a:rPr lang="zh-CN" altLang="en-US" dirty="0">
                <a:solidFill>
                  <a:schemeClr val="accent1">
                    <a:lumMod val="75000"/>
                  </a:schemeClr>
                </a:solidFill>
              </a:rPr>
              <a:t>“你有没有听说内瑟菲尔德庄园终于租出去了？</a:t>
            </a:r>
            <a:r>
              <a:rPr lang="zh-CN" altLang="en-US" dirty="0" smtClean="0">
                <a:solidFill>
                  <a:schemeClr val="accent1">
                    <a:lumMod val="75000"/>
                  </a:schemeClr>
                </a:solidFill>
              </a:rPr>
              <a:t>”</a:t>
            </a:r>
            <a:endParaRPr lang="en-US" altLang="zh-CN" dirty="0" smtClean="0">
              <a:solidFill>
                <a:schemeClr val="accent1">
                  <a:lumMod val="75000"/>
                </a:schemeClr>
              </a:solidFill>
            </a:endParaRPr>
          </a:p>
          <a:p>
            <a:pPr>
              <a:lnSpc>
                <a:spcPct val="120000"/>
              </a:lnSpc>
            </a:pPr>
            <a:r>
              <a:rPr lang="en-US" altLang="zh-CN" dirty="0" smtClean="0"/>
              <a:t>“</a:t>
            </a:r>
            <a:r>
              <a:rPr lang="en-US" altLang="zh-CN" dirty="0"/>
              <a:t>My dear Mr. Bennett,” said his lady to him one day</a:t>
            </a:r>
            <a:r>
              <a:rPr lang="en-US" altLang="zh-CN" b="1" dirty="0">
                <a:solidFill>
                  <a:srgbClr val="FF0000"/>
                </a:solidFill>
              </a:rPr>
              <a:t>,</a:t>
            </a:r>
            <a:r>
              <a:rPr lang="en-US" altLang="zh-CN" dirty="0"/>
              <a:t>” have you heard that </a:t>
            </a:r>
            <a:r>
              <a:rPr lang="en-US" altLang="zh-CN" dirty="0" err="1"/>
              <a:t>Netherfield</a:t>
            </a:r>
            <a:r>
              <a:rPr lang="en-US" altLang="zh-CN" dirty="0"/>
              <a:t> Park is let at last?”(Jane Austen, </a:t>
            </a:r>
            <a:r>
              <a:rPr lang="en-US" altLang="zh-CN" i="1" dirty="0" smtClean="0"/>
              <a:t>Pride </a:t>
            </a:r>
            <a:r>
              <a:rPr lang="en-US" altLang="zh-CN" i="1" dirty="0"/>
              <a:t>And </a:t>
            </a:r>
            <a:r>
              <a:rPr lang="en-US" altLang="zh-CN" i="1" dirty="0" smtClean="0"/>
              <a:t>Prejudice</a:t>
            </a:r>
            <a:r>
              <a:rPr lang="en-US" altLang="zh-CN" dirty="0" smtClean="0"/>
              <a:t>)</a:t>
            </a:r>
            <a:endParaRPr lang="en-US" altLang="zh-CN" dirty="0"/>
          </a:p>
          <a:p>
            <a:pPr>
              <a:lnSpc>
                <a:spcPct val="120000"/>
              </a:lnSpc>
            </a:pPr>
            <a:endParaRPr lang="zh-CN" altLang="en-US" dirty="0"/>
          </a:p>
        </p:txBody>
      </p:sp>
      <p:sp>
        <p:nvSpPr>
          <p:cNvPr id="8" name="页脚占位符 2"/>
          <p:cNvSpPr>
            <a:spLocks noGrp="1"/>
          </p:cNvSpPr>
          <p:nvPr>
            <p:ph type="ftr" sz="quarter" idx="11"/>
          </p:nvPr>
        </p:nvSpPr>
        <p:spPr>
          <a:xfrm>
            <a:off x="3275856" y="6160219"/>
            <a:ext cx="5407804" cy="365125"/>
          </a:xfrm>
        </p:spPr>
        <p:txBody>
          <a:bodyPr/>
          <a:lstStyle/>
          <a:p>
            <a:r>
              <a:rPr lang="zh-CN" altLang="zh-CN" dirty="0"/>
              <a:t>《新汉英翻译教程》王振国 李艳琳 著 </a:t>
            </a:r>
            <a:r>
              <a:rPr lang="en-US" altLang="zh-CN" dirty="0"/>
              <a:t>2014</a:t>
            </a:r>
            <a:r>
              <a:rPr lang="zh-CN" altLang="zh-CN" dirty="0"/>
              <a:t>年</a:t>
            </a:r>
            <a:r>
              <a:rPr lang="en-US" altLang="zh-CN" dirty="0"/>
              <a:t>2</a:t>
            </a:r>
            <a:r>
              <a:rPr lang="zh-CN" altLang="zh-CN" dirty="0"/>
              <a:t>月第一版 高等教育</a:t>
            </a:r>
            <a:r>
              <a:rPr lang="zh-CN" altLang="zh-CN" dirty="0" smtClean="0"/>
              <a:t>出版社</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b="1" dirty="0"/>
              <a:t>叹号</a:t>
            </a:r>
          </a:p>
        </p:txBody>
      </p:sp>
      <p:sp>
        <p:nvSpPr>
          <p:cNvPr id="6" name="内容占位符 5"/>
          <p:cNvSpPr>
            <a:spLocks noGrp="1"/>
          </p:cNvSpPr>
          <p:nvPr>
            <p:ph idx="1"/>
          </p:nvPr>
        </p:nvSpPr>
        <p:spPr/>
        <p:txBody>
          <a:bodyPr/>
          <a:lstStyle/>
          <a:p>
            <a:r>
              <a:rPr lang="zh-CN" altLang="en-US" b="1" dirty="0">
                <a:solidFill>
                  <a:schemeClr val="accent1">
                    <a:lumMod val="50000"/>
                  </a:schemeClr>
                </a:solidFill>
              </a:rPr>
              <a:t>两种语言都有叹号。中英互译中基本</a:t>
            </a:r>
            <a:r>
              <a:rPr lang="zh-CN" altLang="en-US" b="1" dirty="0" smtClean="0">
                <a:solidFill>
                  <a:schemeClr val="accent1">
                    <a:lumMod val="50000"/>
                  </a:schemeClr>
                </a:solidFill>
              </a:rPr>
              <a:t>不变</a:t>
            </a:r>
            <a:endParaRPr lang="en-US" altLang="zh-CN" b="1" dirty="0">
              <a:solidFill>
                <a:schemeClr val="accent1">
                  <a:lumMod val="50000"/>
                </a:schemeClr>
              </a:solidFill>
            </a:endParaRPr>
          </a:p>
          <a:p>
            <a:r>
              <a:rPr lang="zh-CN" altLang="en-US" b="1" dirty="0">
                <a:solidFill>
                  <a:schemeClr val="accent1">
                    <a:lumMod val="50000"/>
                  </a:schemeClr>
                </a:solidFill>
              </a:rPr>
              <a:t>汉译英：也可译成叹号，但译成句号的情况居多</a:t>
            </a:r>
            <a:endParaRPr lang="en-US" altLang="zh-CN" b="1" dirty="0">
              <a:solidFill>
                <a:schemeClr val="accent1">
                  <a:lumMod val="50000"/>
                </a:schemeClr>
              </a:solidFill>
            </a:endParaRPr>
          </a:p>
          <a:p>
            <a:pPr marL="68580" indent="0">
              <a:buNone/>
            </a:pPr>
            <a:endParaRPr lang="zh-CN" altLang="en-US" dirty="0"/>
          </a:p>
        </p:txBody>
      </p:sp>
      <p:sp>
        <p:nvSpPr>
          <p:cNvPr id="2" name="页脚占位符 1"/>
          <p:cNvSpPr>
            <a:spLocks noGrp="1"/>
          </p:cNvSpPr>
          <p:nvPr>
            <p:ph type="ftr" sz="quarter" idx="11"/>
          </p:nvPr>
        </p:nvSpPr>
        <p:spPr>
          <a:xfrm>
            <a:off x="3592688" y="6165304"/>
            <a:ext cx="5083768" cy="365125"/>
          </a:xfrm>
        </p:spPr>
        <p:txBody>
          <a:bodyPr/>
          <a:lstStyle/>
          <a:p>
            <a:r>
              <a:rPr lang="en-US" altLang="zh-CN" dirty="0" smtClean="0"/>
              <a:t>《</a:t>
            </a:r>
            <a:r>
              <a:rPr lang="zh-CN" altLang="en-US" dirty="0" smtClean="0"/>
              <a:t>英汉互译实用教程</a:t>
            </a:r>
            <a:r>
              <a:rPr lang="en-US" altLang="zh-CN" dirty="0" smtClean="0"/>
              <a:t>》</a:t>
            </a:r>
            <a:r>
              <a:rPr lang="zh-CN" altLang="en-US" dirty="0" smtClean="0"/>
              <a:t>郭著章等 著 </a:t>
            </a:r>
            <a:r>
              <a:rPr lang="en-US" altLang="zh-CN" dirty="0" smtClean="0"/>
              <a:t>2019</a:t>
            </a:r>
            <a:r>
              <a:rPr lang="zh-CN" altLang="en-US" dirty="0" smtClean="0"/>
              <a:t>年</a:t>
            </a:r>
            <a:r>
              <a:rPr lang="en-US" altLang="zh-CN" dirty="0" smtClean="0"/>
              <a:t>1</a:t>
            </a:r>
            <a:r>
              <a:rPr lang="zh-CN" altLang="en-US" dirty="0" smtClean="0"/>
              <a:t>月第四版 武汉大学出版社</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省略号</a:t>
            </a:r>
            <a:endParaRPr lang="zh-CN" altLang="en-US" b="1" dirty="0"/>
          </a:p>
        </p:txBody>
      </p:sp>
      <p:sp>
        <p:nvSpPr>
          <p:cNvPr id="3" name="内容占位符 2"/>
          <p:cNvSpPr>
            <a:spLocks noGrp="1"/>
          </p:cNvSpPr>
          <p:nvPr>
            <p:ph idx="1"/>
          </p:nvPr>
        </p:nvSpPr>
        <p:spPr/>
        <p:txBody>
          <a:bodyPr/>
          <a:lstStyle/>
          <a:p>
            <a:r>
              <a:rPr lang="zh-CN" altLang="en-US" b="1" dirty="0">
                <a:solidFill>
                  <a:schemeClr val="accent1">
                    <a:lumMod val="50000"/>
                  </a:schemeClr>
                </a:solidFill>
              </a:rPr>
              <a:t>汉语中：省略号</a:t>
            </a:r>
            <a:r>
              <a:rPr lang="zh-CN" altLang="en-US" b="1" dirty="0" smtClean="0">
                <a:solidFill>
                  <a:schemeClr val="accent1">
                    <a:lumMod val="50000"/>
                  </a:schemeClr>
                </a:solidFill>
              </a:rPr>
              <a:t>为 “</a:t>
            </a:r>
            <a:r>
              <a:rPr lang="en-US" altLang="zh-CN" b="1" dirty="0" smtClean="0">
                <a:solidFill>
                  <a:schemeClr val="accent1">
                    <a:lumMod val="50000"/>
                  </a:schemeClr>
                </a:solidFill>
              </a:rPr>
              <a:t>……</a:t>
            </a:r>
            <a:r>
              <a:rPr lang="zh-CN" altLang="en-US" b="1" dirty="0" smtClean="0">
                <a:solidFill>
                  <a:schemeClr val="accent1">
                    <a:lumMod val="50000"/>
                  </a:schemeClr>
                </a:solidFill>
              </a:rPr>
              <a:t>”</a:t>
            </a:r>
            <a:endParaRPr lang="en-US" altLang="zh-CN" b="1" dirty="0">
              <a:solidFill>
                <a:schemeClr val="accent1">
                  <a:lumMod val="50000"/>
                </a:schemeClr>
              </a:solidFill>
            </a:endParaRPr>
          </a:p>
          <a:p>
            <a:r>
              <a:rPr lang="zh-CN" altLang="en-US" b="1" dirty="0">
                <a:solidFill>
                  <a:schemeClr val="accent1">
                    <a:lumMod val="50000"/>
                  </a:schemeClr>
                </a:solidFill>
              </a:rPr>
              <a:t>英文中：省略号</a:t>
            </a:r>
            <a:r>
              <a:rPr lang="zh-CN" altLang="en-US" b="1" dirty="0" smtClean="0">
                <a:solidFill>
                  <a:schemeClr val="accent1">
                    <a:lumMod val="50000"/>
                  </a:schemeClr>
                </a:solidFill>
              </a:rPr>
              <a:t>为 “</a:t>
            </a:r>
            <a:r>
              <a:rPr lang="en-US" altLang="zh-CN" b="1" dirty="0" smtClean="0">
                <a:solidFill>
                  <a:schemeClr val="accent1">
                    <a:lumMod val="50000"/>
                  </a:schemeClr>
                </a:solidFill>
              </a:rPr>
              <a:t>…</a:t>
            </a:r>
            <a:r>
              <a:rPr lang="zh-CN" altLang="en-US" b="1" dirty="0" smtClean="0">
                <a:solidFill>
                  <a:schemeClr val="accent1">
                    <a:lumMod val="50000"/>
                  </a:schemeClr>
                </a:solidFill>
              </a:rPr>
              <a:t>”</a:t>
            </a:r>
            <a:endParaRPr lang="en-US" altLang="zh-CN" b="1" dirty="0">
              <a:solidFill>
                <a:schemeClr val="accent1">
                  <a:lumMod val="50000"/>
                </a:schemeClr>
              </a:solidFill>
            </a:endParaRPr>
          </a:p>
          <a:p>
            <a:r>
              <a:rPr lang="zh-CN" altLang="en-US" b="1" dirty="0">
                <a:solidFill>
                  <a:schemeClr val="accent1">
                    <a:lumMod val="50000"/>
                  </a:schemeClr>
                </a:solidFill>
              </a:rPr>
              <a:t>互译时，变换形式即可</a:t>
            </a:r>
          </a:p>
          <a:p>
            <a:pPr marL="68580" indent="0">
              <a:buNone/>
            </a:pPr>
            <a:endParaRPr lang="zh-CN" altLang="en-US" b="1" dirty="0">
              <a:solidFill>
                <a:schemeClr val="accent1">
                  <a:lumMod val="50000"/>
                </a:schemeClr>
              </a:solidFill>
            </a:endParaRPr>
          </a:p>
        </p:txBody>
      </p:sp>
      <p:sp>
        <p:nvSpPr>
          <p:cNvPr id="5" name="页脚占位符 1"/>
          <p:cNvSpPr>
            <a:spLocks noGrp="1"/>
          </p:cNvSpPr>
          <p:nvPr>
            <p:ph type="ftr" sz="quarter" idx="11"/>
          </p:nvPr>
        </p:nvSpPr>
        <p:spPr>
          <a:xfrm>
            <a:off x="3592688" y="6165304"/>
            <a:ext cx="5083768" cy="365125"/>
          </a:xfrm>
        </p:spPr>
        <p:txBody>
          <a:bodyPr/>
          <a:lstStyle/>
          <a:p>
            <a:r>
              <a:rPr lang="en-US" altLang="zh-CN" dirty="0" smtClean="0"/>
              <a:t>《</a:t>
            </a:r>
            <a:r>
              <a:rPr lang="zh-CN" altLang="en-US" dirty="0" smtClean="0"/>
              <a:t>英汉互译实用教程</a:t>
            </a:r>
            <a:r>
              <a:rPr lang="en-US" altLang="zh-CN" dirty="0" smtClean="0"/>
              <a:t>》</a:t>
            </a:r>
            <a:r>
              <a:rPr lang="zh-CN" altLang="en-US" dirty="0" smtClean="0"/>
              <a:t>郭著章等 著 </a:t>
            </a:r>
            <a:r>
              <a:rPr lang="en-US" altLang="zh-CN" dirty="0" smtClean="0"/>
              <a:t>2019</a:t>
            </a:r>
            <a:r>
              <a:rPr lang="zh-CN" altLang="en-US" dirty="0" smtClean="0"/>
              <a:t>年</a:t>
            </a:r>
            <a:r>
              <a:rPr lang="en-US" altLang="zh-CN" dirty="0" smtClean="0"/>
              <a:t>1</a:t>
            </a:r>
            <a:r>
              <a:rPr lang="zh-CN" altLang="en-US" dirty="0" smtClean="0"/>
              <a:t>月第四版 武汉大学出版社</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括号</a:t>
            </a:r>
          </a:p>
        </p:txBody>
      </p:sp>
      <p:sp>
        <p:nvSpPr>
          <p:cNvPr id="3" name="内容占位符 2"/>
          <p:cNvSpPr>
            <a:spLocks noGrp="1"/>
          </p:cNvSpPr>
          <p:nvPr>
            <p:ph idx="1"/>
          </p:nvPr>
        </p:nvSpPr>
        <p:spPr/>
        <p:txBody>
          <a:bodyPr/>
          <a:lstStyle/>
          <a:p>
            <a:r>
              <a:rPr lang="zh-CN" altLang="en-US" b="1" dirty="0">
                <a:solidFill>
                  <a:schemeClr val="accent1">
                    <a:lumMod val="50000"/>
                  </a:schemeClr>
                </a:solidFill>
              </a:rPr>
              <a:t>英文中：括号内可以是短语，也可以是句子</a:t>
            </a:r>
            <a:endParaRPr lang="en-US" altLang="zh-CN" b="1" dirty="0">
              <a:solidFill>
                <a:schemeClr val="accent1">
                  <a:lumMod val="50000"/>
                </a:schemeClr>
              </a:solidFill>
            </a:endParaRPr>
          </a:p>
          <a:p>
            <a:r>
              <a:rPr lang="zh-CN" altLang="en-US" b="1" dirty="0">
                <a:solidFill>
                  <a:schemeClr val="accent1">
                    <a:lumMod val="50000"/>
                  </a:schemeClr>
                </a:solidFill>
              </a:rPr>
              <a:t>汉语和英文中都有小括号和中括号，翻译时如遇见，则照旧书写，无需改动。</a:t>
            </a:r>
            <a:endParaRPr lang="en-US" altLang="zh-CN" b="1" dirty="0">
              <a:solidFill>
                <a:schemeClr val="accent1">
                  <a:lumMod val="50000"/>
                </a:schemeClr>
              </a:solidFill>
            </a:endParaRPr>
          </a:p>
          <a:p>
            <a:pPr>
              <a:spcBef>
                <a:spcPts val="0"/>
              </a:spcBef>
            </a:pPr>
            <a:endParaRPr lang="zh-CN" altLang="en-US" b="1" dirty="0">
              <a:solidFill>
                <a:schemeClr val="accent1">
                  <a:lumMod val="50000"/>
                </a:schemeClr>
              </a:solidFill>
            </a:endParaRPr>
          </a:p>
        </p:txBody>
      </p:sp>
      <p:sp>
        <p:nvSpPr>
          <p:cNvPr id="4" name="页脚占位符 3"/>
          <p:cNvSpPr>
            <a:spLocks noGrp="1"/>
          </p:cNvSpPr>
          <p:nvPr>
            <p:ph type="ftr" sz="quarter" idx="11"/>
          </p:nvPr>
        </p:nvSpPr>
        <p:spPr>
          <a:xfrm>
            <a:off x="2512568" y="5996176"/>
            <a:ext cx="6163888" cy="529168"/>
          </a:xfrm>
        </p:spPr>
        <p:txBody>
          <a:bodyPr/>
          <a:lstStyle/>
          <a:p>
            <a:r>
              <a:rPr lang="en-US" altLang="zh-CN" dirty="0" smtClean="0"/>
              <a:t>《</a:t>
            </a:r>
            <a:r>
              <a:rPr lang="zh-CN" altLang="en-US" dirty="0" smtClean="0"/>
              <a:t>英汉互译实用教程</a:t>
            </a:r>
            <a:r>
              <a:rPr lang="en-US" altLang="zh-CN" dirty="0" smtClean="0"/>
              <a:t>》</a:t>
            </a:r>
            <a:r>
              <a:rPr lang="zh-CN" altLang="en-US" dirty="0" smtClean="0"/>
              <a:t>郭著章等 著 </a:t>
            </a:r>
            <a:r>
              <a:rPr lang="en-US" altLang="zh-CN" dirty="0" smtClean="0"/>
              <a:t>2019</a:t>
            </a:r>
            <a:r>
              <a:rPr lang="zh-CN" altLang="en-US" dirty="0" smtClean="0"/>
              <a:t>年</a:t>
            </a:r>
            <a:r>
              <a:rPr lang="en-US" altLang="zh-CN" dirty="0" smtClean="0"/>
              <a:t>1</a:t>
            </a:r>
            <a:r>
              <a:rPr lang="zh-CN" altLang="en-US" dirty="0" smtClean="0"/>
              <a:t>月第四版 武汉大学出版社</a:t>
            </a:r>
            <a:endParaRPr lang="en-US" altLang="zh-CN" dirty="0" smtClean="0"/>
          </a:p>
          <a:p>
            <a:r>
              <a:rPr lang="zh-CN" altLang="zh-CN" dirty="0" smtClean="0"/>
              <a:t>《漂亮的英文句子：英文这样写就对了》谷约 著</a:t>
            </a:r>
            <a:r>
              <a:rPr lang="en-US" altLang="zh-CN" dirty="0" smtClean="0"/>
              <a:t> 2014</a:t>
            </a:r>
            <a:r>
              <a:rPr lang="zh-CN" altLang="zh-CN" dirty="0" smtClean="0"/>
              <a:t>年</a:t>
            </a:r>
            <a:r>
              <a:rPr lang="en-US" altLang="zh-CN" dirty="0" smtClean="0"/>
              <a:t>4</a:t>
            </a:r>
            <a:r>
              <a:rPr lang="zh-CN" altLang="zh-CN" dirty="0" smtClean="0"/>
              <a:t>月第一版 北京语言大学出版社</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书名号（和篇名号</a:t>
            </a:r>
            <a:r>
              <a:rPr lang="zh-CN" altLang="en-US" b="1" dirty="0" smtClean="0"/>
              <a:t>）</a:t>
            </a:r>
            <a:endParaRPr lang="zh-CN" altLang="en-US" b="1" dirty="0"/>
          </a:p>
        </p:txBody>
      </p:sp>
      <p:sp>
        <p:nvSpPr>
          <p:cNvPr id="3" name="内容占位符 2"/>
          <p:cNvSpPr>
            <a:spLocks noGrp="1"/>
          </p:cNvSpPr>
          <p:nvPr>
            <p:ph idx="1"/>
          </p:nvPr>
        </p:nvSpPr>
        <p:spPr>
          <a:xfrm>
            <a:off x="1052823" y="2053064"/>
            <a:ext cx="6777317" cy="4184248"/>
          </a:xfrm>
        </p:spPr>
        <p:txBody>
          <a:bodyPr>
            <a:normAutofit fontScale="92500"/>
          </a:bodyPr>
          <a:lstStyle/>
          <a:p>
            <a:pPr>
              <a:lnSpc>
                <a:spcPct val="110000"/>
              </a:lnSpc>
            </a:pPr>
            <a:r>
              <a:rPr lang="zh-CN" altLang="en-US" b="1" dirty="0">
                <a:solidFill>
                  <a:schemeClr val="accent1">
                    <a:lumMod val="50000"/>
                  </a:schemeClr>
                </a:solidFill>
              </a:rPr>
              <a:t>英文中</a:t>
            </a:r>
            <a:r>
              <a:rPr lang="zh-CN" altLang="en-US" b="1" dirty="0" smtClean="0">
                <a:solidFill>
                  <a:schemeClr val="accent1">
                    <a:lumMod val="50000"/>
                  </a:schemeClr>
                </a:solidFill>
              </a:rPr>
              <a:t>：</a:t>
            </a:r>
            <a:endParaRPr lang="en-US" altLang="zh-CN" b="1" dirty="0" smtClean="0">
              <a:solidFill>
                <a:schemeClr val="accent1">
                  <a:lumMod val="50000"/>
                </a:schemeClr>
              </a:solidFill>
            </a:endParaRPr>
          </a:p>
          <a:p>
            <a:pPr lvl="1">
              <a:lnSpc>
                <a:spcPct val="110000"/>
              </a:lnSpc>
            </a:pPr>
            <a:r>
              <a:rPr lang="zh-CN" altLang="en-US" sz="2400" dirty="0" smtClean="0">
                <a:solidFill>
                  <a:schemeClr val="accent1">
                    <a:lumMod val="50000"/>
                  </a:schemeClr>
                </a:solidFill>
              </a:rPr>
              <a:t>书名号</a:t>
            </a:r>
            <a:r>
              <a:rPr lang="zh-CN" altLang="en-US" sz="2400" dirty="0">
                <a:solidFill>
                  <a:schemeClr val="accent1">
                    <a:lumMod val="50000"/>
                  </a:schemeClr>
                </a:solidFill>
              </a:rPr>
              <a:t>：</a:t>
            </a:r>
            <a:r>
              <a:rPr lang="zh-CN" altLang="en-US" sz="2400" dirty="0" smtClean="0">
                <a:solidFill>
                  <a:schemeClr val="accent1">
                    <a:lumMod val="50000"/>
                  </a:schemeClr>
                </a:solidFill>
              </a:rPr>
              <a:t>斜体</a:t>
            </a:r>
            <a:endParaRPr lang="en-US" altLang="zh-CN" sz="2400" dirty="0" smtClean="0">
              <a:solidFill>
                <a:schemeClr val="accent1">
                  <a:lumMod val="50000"/>
                </a:schemeClr>
              </a:solidFill>
            </a:endParaRPr>
          </a:p>
          <a:p>
            <a:pPr lvl="1">
              <a:lnSpc>
                <a:spcPct val="110000"/>
              </a:lnSpc>
            </a:pPr>
            <a:r>
              <a:rPr lang="zh-CN" altLang="en-US" sz="2400" dirty="0" smtClean="0">
                <a:solidFill>
                  <a:schemeClr val="accent1">
                    <a:lumMod val="50000"/>
                  </a:schemeClr>
                </a:solidFill>
              </a:rPr>
              <a:t>篇</a:t>
            </a:r>
            <a:r>
              <a:rPr lang="zh-CN" altLang="en-US" sz="2400" dirty="0">
                <a:solidFill>
                  <a:schemeClr val="accent1">
                    <a:lumMod val="50000"/>
                  </a:schemeClr>
                </a:solidFill>
              </a:rPr>
              <a:t>名号：正常字体加</a:t>
            </a:r>
            <a:r>
              <a:rPr lang="zh-CN" altLang="en-US" sz="2400" dirty="0" smtClean="0">
                <a:solidFill>
                  <a:schemeClr val="accent1">
                    <a:lumMod val="50000"/>
                  </a:schemeClr>
                </a:solidFill>
              </a:rPr>
              <a:t>引号</a:t>
            </a:r>
            <a:endParaRPr lang="en-US" altLang="zh-CN" sz="2400" dirty="0">
              <a:solidFill>
                <a:schemeClr val="accent1">
                  <a:lumMod val="50000"/>
                </a:schemeClr>
              </a:solidFill>
            </a:endParaRPr>
          </a:p>
          <a:p>
            <a:pPr>
              <a:lnSpc>
                <a:spcPct val="110000"/>
              </a:lnSpc>
            </a:pPr>
            <a:r>
              <a:rPr lang="zh-CN" altLang="en-US" b="1" dirty="0">
                <a:solidFill>
                  <a:schemeClr val="accent1">
                    <a:lumMod val="50000"/>
                  </a:schemeClr>
                </a:solidFill>
              </a:rPr>
              <a:t>汉语中：</a:t>
            </a:r>
            <a:r>
              <a:rPr lang="zh-CN" altLang="en-US" dirty="0">
                <a:solidFill>
                  <a:schemeClr val="accent1">
                    <a:lumMod val="50000"/>
                  </a:schemeClr>
                </a:solidFill>
              </a:rPr>
              <a:t>书名和篇名都用书名号表示</a:t>
            </a:r>
            <a:r>
              <a:rPr lang="zh-CN" altLang="en-US" dirty="0" smtClean="0">
                <a:solidFill>
                  <a:schemeClr val="accent1">
                    <a:lumMod val="50000"/>
                  </a:schemeClr>
                </a:solidFill>
              </a:rPr>
              <a:t>。</a:t>
            </a:r>
            <a:endParaRPr lang="en-US" altLang="zh-CN" dirty="0">
              <a:solidFill>
                <a:schemeClr val="accent1">
                  <a:lumMod val="50000"/>
                </a:schemeClr>
              </a:solidFill>
            </a:endParaRPr>
          </a:p>
          <a:p>
            <a:pPr>
              <a:lnSpc>
                <a:spcPct val="110000"/>
              </a:lnSpc>
            </a:pPr>
            <a:r>
              <a:rPr lang="zh-CN" altLang="en-US" b="1" dirty="0">
                <a:solidFill>
                  <a:schemeClr val="accent1">
                    <a:lumMod val="50000"/>
                  </a:schemeClr>
                </a:solidFill>
              </a:rPr>
              <a:t>英译汉：统一写成书名号</a:t>
            </a:r>
            <a:endParaRPr lang="en-US" altLang="zh-CN" b="1" dirty="0">
              <a:solidFill>
                <a:schemeClr val="accent1">
                  <a:lumMod val="50000"/>
                </a:schemeClr>
              </a:solidFill>
            </a:endParaRPr>
          </a:p>
          <a:p>
            <a:pPr>
              <a:lnSpc>
                <a:spcPct val="110000"/>
              </a:lnSpc>
            </a:pPr>
            <a:r>
              <a:rPr lang="zh-CN" altLang="en-US" b="1" dirty="0">
                <a:solidFill>
                  <a:schemeClr val="accent1">
                    <a:lumMod val="50000"/>
                  </a:schemeClr>
                </a:solidFill>
              </a:rPr>
              <a:t>汉译英</a:t>
            </a:r>
            <a:r>
              <a:rPr lang="zh-CN" altLang="en-US" dirty="0"/>
              <a:t>：篇名都用引号表示，书名用斜体表示</a:t>
            </a:r>
            <a:endParaRPr lang="en-US" altLang="zh-CN" dirty="0"/>
          </a:p>
          <a:p>
            <a:pPr marL="365760" lvl="1" indent="0">
              <a:lnSpc>
                <a:spcPct val="110000"/>
              </a:lnSpc>
              <a:buNone/>
            </a:pPr>
            <a:r>
              <a:rPr lang="en-US" altLang="zh-CN" dirty="0" err="1" smtClean="0">
                <a:solidFill>
                  <a:schemeClr val="accent1">
                    <a:lumMod val="75000"/>
                  </a:schemeClr>
                </a:solidFill>
                <a:uFill>
                  <a:solidFill>
                    <a:srgbClr val="FF0000"/>
                  </a:solidFill>
                </a:uFill>
              </a:rPr>
              <a:t>Eg</a:t>
            </a:r>
            <a:r>
              <a:rPr lang="en-US" altLang="zh-CN" dirty="0" smtClean="0">
                <a:solidFill>
                  <a:schemeClr val="accent1">
                    <a:lumMod val="75000"/>
                  </a:schemeClr>
                </a:solidFill>
                <a:uFill>
                  <a:solidFill>
                    <a:srgbClr val="FF0000"/>
                  </a:solidFill>
                </a:uFill>
              </a:rPr>
              <a:t>: </a:t>
            </a:r>
            <a:r>
              <a:rPr lang="en-US" altLang="zh-CN" u="sng" dirty="0" smtClean="0">
                <a:solidFill>
                  <a:schemeClr val="accent1">
                    <a:lumMod val="75000"/>
                  </a:schemeClr>
                </a:solidFill>
                <a:uFill>
                  <a:solidFill>
                    <a:srgbClr val="FF0000"/>
                  </a:solidFill>
                </a:uFill>
              </a:rPr>
              <a:t>“My </a:t>
            </a:r>
            <a:r>
              <a:rPr lang="en-US" altLang="zh-CN" u="sng" dirty="0">
                <a:solidFill>
                  <a:schemeClr val="accent1">
                    <a:lumMod val="75000"/>
                  </a:schemeClr>
                </a:solidFill>
                <a:uFill>
                  <a:solidFill>
                    <a:srgbClr val="FF0000"/>
                  </a:solidFill>
                </a:uFill>
              </a:rPr>
              <a:t>Old Home” </a:t>
            </a:r>
            <a:r>
              <a:rPr lang="en-US" altLang="zh-CN" dirty="0">
                <a:solidFill>
                  <a:schemeClr val="accent1">
                    <a:lumMod val="75000"/>
                  </a:schemeClr>
                </a:solidFill>
              </a:rPr>
              <a:t>is one of the best stories in the book </a:t>
            </a:r>
            <a:r>
              <a:rPr lang="en-US" altLang="zh-CN" i="1" u="sng" dirty="0">
                <a:solidFill>
                  <a:schemeClr val="accent1">
                    <a:lumMod val="75000"/>
                  </a:schemeClr>
                </a:solidFill>
                <a:uFill>
                  <a:solidFill>
                    <a:srgbClr val="FF0000"/>
                  </a:solidFill>
                </a:uFill>
              </a:rPr>
              <a:t>Selected Stories of Lu </a:t>
            </a:r>
            <a:r>
              <a:rPr lang="en-US" altLang="zh-CN" i="1" u="sng" dirty="0" err="1">
                <a:solidFill>
                  <a:schemeClr val="accent1">
                    <a:lumMod val="75000"/>
                  </a:schemeClr>
                </a:solidFill>
                <a:uFill>
                  <a:solidFill>
                    <a:srgbClr val="FF0000"/>
                  </a:solidFill>
                </a:uFill>
              </a:rPr>
              <a:t>Xun</a:t>
            </a:r>
            <a:r>
              <a:rPr lang="en-US" altLang="zh-CN" i="1" dirty="0" smtClean="0">
                <a:solidFill>
                  <a:schemeClr val="accent1">
                    <a:lumMod val="75000"/>
                  </a:schemeClr>
                </a:solidFill>
              </a:rPr>
              <a:t>.</a:t>
            </a:r>
          </a:p>
          <a:p>
            <a:pPr marL="365760" lvl="1" indent="0">
              <a:lnSpc>
                <a:spcPct val="110000"/>
              </a:lnSpc>
              <a:buNone/>
            </a:pPr>
            <a:r>
              <a:rPr lang="en-US" altLang="zh-CN" dirty="0" smtClean="0">
                <a:uFill>
                  <a:solidFill>
                    <a:srgbClr val="FF0000"/>
                  </a:solidFill>
                </a:uFill>
              </a:rPr>
              <a:t>《</a:t>
            </a:r>
            <a:r>
              <a:rPr lang="zh-CN" altLang="en-US" dirty="0">
                <a:uFill>
                  <a:solidFill>
                    <a:srgbClr val="FF0000"/>
                  </a:solidFill>
                </a:uFill>
              </a:rPr>
              <a:t>故乡</a:t>
            </a:r>
            <a:r>
              <a:rPr lang="en-US" altLang="zh-CN" dirty="0">
                <a:uFill>
                  <a:solidFill>
                    <a:srgbClr val="FF0000"/>
                  </a:solidFill>
                </a:uFill>
              </a:rPr>
              <a:t>》</a:t>
            </a:r>
            <a:r>
              <a:rPr lang="zh-CN" altLang="en-US" dirty="0"/>
              <a:t>是</a:t>
            </a:r>
            <a:r>
              <a:rPr lang="en-US" altLang="zh-CN" dirty="0">
                <a:uFill>
                  <a:solidFill>
                    <a:srgbClr val="FF0000"/>
                  </a:solidFill>
                </a:uFill>
              </a:rPr>
              <a:t>《</a:t>
            </a:r>
            <a:r>
              <a:rPr lang="zh-CN" altLang="en-US" dirty="0">
                <a:uFill>
                  <a:solidFill>
                    <a:srgbClr val="FF0000"/>
                  </a:solidFill>
                </a:uFill>
              </a:rPr>
              <a:t>鲁迅短篇小说选</a:t>
            </a:r>
            <a:r>
              <a:rPr lang="en-US" altLang="zh-CN" dirty="0">
                <a:uFill>
                  <a:solidFill>
                    <a:srgbClr val="FF0000"/>
                  </a:solidFill>
                </a:uFill>
              </a:rPr>
              <a:t>》</a:t>
            </a:r>
            <a:r>
              <a:rPr lang="zh-CN" altLang="en-US" dirty="0"/>
              <a:t>一书中最优秀的篇目之一</a:t>
            </a:r>
            <a:r>
              <a:rPr lang="zh-CN" altLang="en-US" dirty="0" smtClean="0"/>
              <a:t>。</a:t>
            </a:r>
            <a:endParaRPr lang="zh-CN" altLang="en-US" dirty="0"/>
          </a:p>
          <a:p>
            <a:pPr>
              <a:lnSpc>
                <a:spcPct val="110000"/>
              </a:lnSpc>
            </a:pPr>
            <a:endParaRPr lang="zh-CN" altLang="en-US" dirty="0"/>
          </a:p>
        </p:txBody>
      </p:sp>
      <p:sp>
        <p:nvSpPr>
          <p:cNvPr id="4" name="页脚占位符 3"/>
          <p:cNvSpPr>
            <a:spLocks noGrp="1"/>
          </p:cNvSpPr>
          <p:nvPr>
            <p:ph type="ftr" sz="quarter" idx="11"/>
          </p:nvPr>
        </p:nvSpPr>
        <p:spPr>
          <a:xfrm>
            <a:off x="3160640" y="6165304"/>
            <a:ext cx="5515816" cy="365125"/>
          </a:xfrm>
        </p:spPr>
        <p:txBody>
          <a:bodyPr/>
          <a:lstStyle/>
          <a:p>
            <a:r>
              <a:rPr lang="en-US" altLang="zh-CN" dirty="0" smtClean="0"/>
              <a:t>《</a:t>
            </a:r>
            <a:r>
              <a:rPr lang="zh-CN" altLang="en-US" dirty="0" smtClean="0"/>
              <a:t>新汉英翻译教程</a:t>
            </a:r>
            <a:r>
              <a:rPr lang="en-US" altLang="zh-CN" dirty="0" smtClean="0"/>
              <a:t>》</a:t>
            </a:r>
            <a:r>
              <a:rPr lang="zh-CN" altLang="en-US" dirty="0" smtClean="0"/>
              <a:t>王振国 李艳琳 著 </a:t>
            </a:r>
            <a:r>
              <a:rPr lang="en-US" altLang="zh-CN" dirty="0" smtClean="0"/>
              <a:t>2014</a:t>
            </a:r>
            <a:r>
              <a:rPr lang="zh-CN" altLang="en-US" dirty="0" smtClean="0"/>
              <a:t>年</a:t>
            </a:r>
            <a:r>
              <a:rPr lang="en-US" altLang="zh-CN" dirty="0" smtClean="0"/>
              <a:t>2</a:t>
            </a:r>
            <a:r>
              <a:rPr lang="zh-CN" altLang="en-US" dirty="0" smtClean="0"/>
              <a:t>月第一版 高等教育出版社</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顿号</a:t>
            </a:r>
          </a:p>
        </p:txBody>
      </p:sp>
      <p:sp>
        <p:nvSpPr>
          <p:cNvPr id="3" name="内容占位符 2"/>
          <p:cNvSpPr>
            <a:spLocks noGrp="1"/>
          </p:cNvSpPr>
          <p:nvPr>
            <p:ph idx="1"/>
          </p:nvPr>
        </p:nvSpPr>
        <p:spPr>
          <a:xfrm>
            <a:off x="1052823" y="2053064"/>
            <a:ext cx="6777317" cy="4040232"/>
          </a:xfrm>
        </p:spPr>
        <p:txBody>
          <a:bodyPr>
            <a:normAutofit fontScale="85000" lnSpcReduction="10000"/>
          </a:bodyPr>
          <a:lstStyle/>
          <a:p>
            <a:pPr>
              <a:lnSpc>
                <a:spcPct val="120000"/>
              </a:lnSpc>
            </a:pPr>
            <a:r>
              <a:rPr lang="zh-CN" altLang="en-US" b="1" dirty="0">
                <a:solidFill>
                  <a:schemeClr val="accent1">
                    <a:lumMod val="50000"/>
                  </a:schemeClr>
                </a:solidFill>
              </a:rPr>
              <a:t>汉语中：作为逗号的辅助符号</a:t>
            </a:r>
            <a:endParaRPr lang="en-US" altLang="zh-CN" b="1" dirty="0">
              <a:solidFill>
                <a:schemeClr val="accent1">
                  <a:lumMod val="50000"/>
                </a:schemeClr>
              </a:solidFill>
            </a:endParaRPr>
          </a:p>
          <a:p>
            <a:pPr>
              <a:lnSpc>
                <a:spcPct val="120000"/>
              </a:lnSpc>
            </a:pPr>
            <a:r>
              <a:rPr lang="zh-CN" altLang="en-US" b="1" dirty="0">
                <a:solidFill>
                  <a:schemeClr val="accent1">
                    <a:lumMod val="50000"/>
                  </a:schemeClr>
                </a:solidFill>
              </a:rPr>
              <a:t>英语中：无顿号</a:t>
            </a:r>
            <a:endParaRPr lang="en-US" altLang="zh-CN" b="1" dirty="0">
              <a:solidFill>
                <a:schemeClr val="accent1">
                  <a:lumMod val="50000"/>
                </a:schemeClr>
              </a:solidFill>
            </a:endParaRPr>
          </a:p>
          <a:p>
            <a:pPr>
              <a:lnSpc>
                <a:spcPct val="120000"/>
              </a:lnSpc>
            </a:pPr>
            <a:r>
              <a:rPr lang="zh-CN" altLang="en-US" b="1" dirty="0">
                <a:solidFill>
                  <a:schemeClr val="accent1">
                    <a:lumMod val="50000"/>
                  </a:schemeClr>
                </a:solidFill>
              </a:rPr>
              <a:t>英译</a:t>
            </a:r>
            <a:r>
              <a:rPr lang="zh-CN" altLang="en-US" b="1" dirty="0" smtClean="0">
                <a:solidFill>
                  <a:schemeClr val="accent1">
                    <a:lumMod val="50000"/>
                  </a:schemeClr>
                </a:solidFill>
              </a:rPr>
              <a:t>汉：酌情</a:t>
            </a:r>
            <a:r>
              <a:rPr lang="zh-CN" altLang="en-US" b="1" dirty="0">
                <a:solidFill>
                  <a:schemeClr val="accent1">
                    <a:lumMod val="50000"/>
                  </a:schemeClr>
                </a:solidFill>
              </a:rPr>
              <a:t>将英语中的逗号变成顿号，具体情况具体</a:t>
            </a:r>
            <a:r>
              <a:rPr lang="zh-CN" altLang="en-US" b="1" dirty="0" smtClean="0">
                <a:solidFill>
                  <a:schemeClr val="accent1">
                    <a:lumMod val="50000"/>
                  </a:schemeClr>
                </a:solidFill>
              </a:rPr>
              <a:t>分析</a:t>
            </a:r>
            <a:endParaRPr lang="en-US" altLang="zh-CN" b="1" dirty="0" smtClean="0">
              <a:solidFill>
                <a:schemeClr val="accent1">
                  <a:lumMod val="50000"/>
                </a:schemeClr>
              </a:solidFill>
            </a:endParaRPr>
          </a:p>
          <a:p>
            <a:pPr>
              <a:lnSpc>
                <a:spcPct val="120000"/>
              </a:lnSpc>
            </a:pPr>
            <a:r>
              <a:rPr lang="zh-CN" altLang="en-US" b="1" dirty="0" smtClean="0">
                <a:solidFill>
                  <a:schemeClr val="accent1">
                    <a:lumMod val="50000"/>
                  </a:schemeClr>
                </a:solidFill>
              </a:rPr>
              <a:t>汉译</a:t>
            </a:r>
            <a:r>
              <a:rPr lang="zh-CN" altLang="en-US" b="1" dirty="0">
                <a:solidFill>
                  <a:schemeClr val="accent1">
                    <a:lumMod val="50000"/>
                  </a:schemeClr>
                </a:solidFill>
              </a:rPr>
              <a:t>英时：顿号变成逗号，有时顿号可变为</a:t>
            </a:r>
            <a:r>
              <a:rPr lang="en-US" altLang="zh-CN" b="1" dirty="0">
                <a:solidFill>
                  <a:schemeClr val="accent1">
                    <a:lumMod val="50000"/>
                  </a:schemeClr>
                </a:solidFill>
              </a:rPr>
              <a:t>“</a:t>
            </a:r>
            <a:r>
              <a:rPr lang="zh-CN" altLang="en-US" b="1" dirty="0">
                <a:solidFill>
                  <a:schemeClr val="accent1">
                    <a:lumMod val="50000"/>
                  </a:schemeClr>
                </a:solidFill>
              </a:rPr>
              <a:t>逗号加</a:t>
            </a:r>
            <a:r>
              <a:rPr lang="en-US" altLang="zh-CN" b="1" dirty="0">
                <a:solidFill>
                  <a:schemeClr val="accent1">
                    <a:lumMod val="50000"/>
                  </a:schemeClr>
                </a:solidFill>
              </a:rPr>
              <a:t>and”</a:t>
            </a:r>
            <a:endParaRPr lang="zh-CN" altLang="en-US" b="1" dirty="0">
              <a:solidFill>
                <a:schemeClr val="accent1">
                  <a:lumMod val="50000"/>
                </a:schemeClr>
              </a:solidFill>
            </a:endParaRPr>
          </a:p>
          <a:p>
            <a:pPr marL="365760" lvl="1" indent="0">
              <a:lnSpc>
                <a:spcPct val="120000"/>
              </a:lnSpc>
              <a:buNone/>
            </a:pPr>
            <a:r>
              <a:rPr lang="en-US" altLang="zh-CN" dirty="0" err="1" smtClean="0">
                <a:solidFill>
                  <a:schemeClr val="accent1">
                    <a:lumMod val="75000"/>
                  </a:schemeClr>
                </a:solidFill>
              </a:rPr>
              <a:t>Eg</a:t>
            </a:r>
            <a:r>
              <a:rPr lang="en-US" altLang="zh-CN" dirty="0" smtClean="0">
                <a:solidFill>
                  <a:schemeClr val="accent1">
                    <a:lumMod val="75000"/>
                  </a:schemeClr>
                </a:solidFill>
              </a:rPr>
              <a:t>: </a:t>
            </a:r>
            <a:r>
              <a:rPr lang="zh-CN" altLang="en-US" dirty="0" smtClean="0">
                <a:solidFill>
                  <a:schemeClr val="accent1">
                    <a:lumMod val="75000"/>
                  </a:schemeClr>
                </a:solidFill>
              </a:rPr>
              <a:t>因为</a:t>
            </a:r>
            <a:r>
              <a:rPr lang="zh-CN" altLang="en-US" dirty="0">
                <a:solidFill>
                  <a:schemeClr val="accent1">
                    <a:lumMod val="75000"/>
                  </a:schemeClr>
                </a:solidFill>
              </a:rPr>
              <a:t>闭上眼睛想起的北京，是要比睁着眼看见的地方，</a:t>
            </a:r>
            <a:r>
              <a:rPr lang="zh-CN" altLang="en-US" dirty="0">
                <a:solidFill>
                  <a:schemeClr val="accent1">
                    <a:lumMod val="75000"/>
                  </a:schemeClr>
                </a:solidFill>
                <a:uFill>
                  <a:solidFill>
                    <a:srgbClr val="FF0000"/>
                  </a:solidFill>
                </a:uFill>
              </a:rPr>
              <a:t>更亲切、更真实、更有感情的</a:t>
            </a:r>
            <a:r>
              <a:rPr lang="zh-CN" altLang="en-US" dirty="0">
                <a:solidFill>
                  <a:schemeClr val="accent1">
                    <a:lumMod val="75000"/>
                  </a:schemeClr>
                </a:solidFill>
              </a:rPr>
              <a:t>，这是真话。（老舍</a:t>
            </a:r>
            <a:r>
              <a:rPr lang="en-US" altLang="zh-CN" dirty="0">
                <a:solidFill>
                  <a:schemeClr val="accent1">
                    <a:lumMod val="75000"/>
                  </a:schemeClr>
                </a:solidFill>
              </a:rPr>
              <a:t>《</a:t>
            </a:r>
            <a:r>
              <a:rPr lang="zh-CN" altLang="en-US" dirty="0">
                <a:solidFill>
                  <a:schemeClr val="accent1">
                    <a:lumMod val="75000"/>
                  </a:schemeClr>
                </a:solidFill>
              </a:rPr>
              <a:t>龙须沟</a:t>
            </a:r>
            <a:r>
              <a:rPr lang="en-US" altLang="zh-CN" dirty="0">
                <a:solidFill>
                  <a:schemeClr val="accent1">
                    <a:lumMod val="75000"/>
                  </a:schemeClr>
                </a:solidFill>
              </a:rPr>
              <a:t>》</a:t>
            </a:r>
            <a:r>
              <a:rPr lang="zh-CN" altLang="en-US" dirty="0">
                <a:solidFill>
                  <a:schemeClr val="accent1">
                    <a:lumMod val="75000"/>
                  </a:schemeClr>
                </a:solidFill>
              </a:rPr>
              <a:t>）</a:t>
            </a:r>
            <a:endParaRPr lang="en-US" altLang="zh-CN" dirty="0">
              <a:solidFill>
                <a:schemeClr val="accent1">
                  <a:lumMod val="75000"/>
                </a:schemeClr>
              </a:solidFill>
            </a:endParaRPr>
          </a:p>
          <a:p>
            <a:pPr marL="365760" lvl="1" indent="0">
              <a:lnSpc>
                <a:spcPct val="120000"/>
              </a:lnSpc>
              <a:buNone/>
            </a:pPr>
            <a:r>
              <a:rPr lang="en-US" altLang="zh-CN" dirty="0"/>
              <a:t>For in my mind’s eye, Beijing appears to me </a:t>
            </a:r>
            <a:r>
              <a:rPr lang="en-US" altLang="zh-CN" dirty="0">
                <a:uFill>
                  <a:solidFill>
                    <a:srgbClr val="FF0000"/>
                  </a:solidFill>
                </a:uFill>
              </a:rPr>
              <a:t>more intimate , more tangible and more affectionate</a:t>
            </a:r>
            <a:r>
              <a:rPr lang="en-US" altLang="zh-CN" dirty="0"/>
              <a:t> than any other place I actually see. </a:t>
            </a:r>
            <a:endParaRPr lang="zh-CN" altLang="en-US" dirty="0"/>
          </a:p>
          <a:p>
            <a:pPr>
              <a:lnSpc>
                <a:spcPct val="120000"/>
              </a:lnSpc>
            </a:pPr>
            <a:endParaRPr lang="zh-CN" altLang="en-US" dirty="0"/>
          </a:p>
        </p:txBody>
      </p:sp>
      <p:sp>
        <p:nvSpPr>
          <p:cNvPr id="4" name="页脚占位符 3"/>
          <p:cNvSpPr>
            <a:spLocks noGrp="1"/>
          </p:cNvSpPr>
          <p:nvPr>
            <p:ph type="ftr" sz="quarter" idx="11"/>
          </p:nvPr>
        </p:nvSpPr>
        <p:spPr>
          <a:xfrm>
            <a:off x="3592688" y="6021288"/>
            <a:ext cx="5083768" cy="504056"/>
          </a:xfrm>
        </p:spPr>
        <p:txBody>
          <a:bodyPr/>
          <a:lstStyle/>
          <a:p>
            <a:r>
              <a:rPr lang="en-US" altLang="zh-CN" dirty="0" smtClean="0"/>
              <a:t>《</a:t>
            </a:r>
            <a:r>
              <a:rPr lang="zh-CN" altLang="en-US" dirty="0" smtClean="0"/>
              <a:t>新汉英翻译教程</a:t>
            </a:r>
            <a:r>
              <a:rPr lang="en-US" altLang="zh-CN" dirty="0" smtClean="0"/>
              <a:t>》</a:t>
            </a:r>
            <a:r>
              <a:rPr lang="zh-CN" altLang="en-US" dirty="0" smtClean="0"/>
              <a:t>王振国 李艳琳 著 </a:t>
            </a:r>
            <a:r>
              <a:rPr lang="en-US" altLang="zh-CN" dirty="0" smtClean="0"/>
              <a:t>2014</a:t>
            </a:r>
            <a:r>
              <a:rPr lang="zh-CN" altLang="en-US" dirty="0" smtClean="0"/>
              <a:t>年</a:t>
            </a:r>
            <a:r>
              <a:rPr lang="en-US" altLang="zh-CN" dirty="0" smtClean="0"/>
              <a:t>2</a:t>
            </a:r>
            <a:r>
              <a:rPr lang="zh-CN" altLang="en-US" dirty="0" smtClean="0"/>
              <a:t>月第一版 高等教育出版社</a:t>
            </a:r>
            <a:endParaRPr lang="en-US" altLang="zh-CN" dirty="0" smtClean="0"/>
          </a:p>
          <a:p>
            <a:r>
              <a:rPr lang="en-US" altLang="zh-CN" dirty="0" smtClean="0"/>
              <a:t>《</a:t>
            </a:r>
            <a:r>
              <a:rPr lang="zh-CN" altLang="en-US" dirty="0" smtClean="0"/>
              <a:t>英汉互译实用教程</a:t>
            </a:r>
            <a:r>
              <a:rPr lang="en-US" altLang="zh-CN" dirty="0" smtClean="0"/>
              <a:t>》</a:t>
            </a:r>
            <a:r>
              <a:rPr lang="zh-CN" altLang="en-US" dirty="0" smtClean="0"/>
              <a:t>郭著章等 著 </a:t>
            </a:r>
            <a:r>
              <a:rPr lang="en-US" altLang="zh-CN" dirty="0" smtClean="0"/>
              <a:t>2019</a:t>
            </a:r>
            <a:r>
              <a:rPr lang="zh-CN" altLang="en-US" dirty="0" smtClean="0"/>
              <a:t>年</a:t>
            </a:r>
            <a:r>
              <a:rPr lang="en-US" altLang="zh-CN" dirty="0" smtClean="0"/>
              <a:t>1</a:t>
            </a:r>
            <a:r>
              <a:rPr lang="zh-CN" altLang="en-US" dirty="0" smtClean="0"/>
              <a:t>月第四版 武汉大学出版社</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着重号</a:t>
            </a:r>
          </a:p>
        </p:txBody>
      </p:sp>
      <p:sp>
        <p:nvSpPr>
          <p:cNvPr id="3" name="内容占位符 2"/>
          <p:cNvSpPr>
            <a:spLocks noGrp="1"/>
          </p:cNvSpPr>
          <p:nvPr>
            <p:ph idx="1"/>
          </p:nvPr>
        </p:nvSpPr>
        <p:spPr/>
        <p:txBody>
          <a:bodyPr>
            <a:normAutofit/>
          </a:bodyPr>
          <a:lstStyle/>
          <a:p>
            <a:r>
              <a:rPr lang="zh-CN" altLang="en-US" b="1" dirty="0">
                <a:solidFill>
                  <a:schemeClr val="accent1">
                    <a:lumMod val="50000"/>
                  </a:schemeClr>
                </a:solidFill>
              </a:rPr>
              <a:t>英文中：没有专门着重号。但在表示强调时，一般用斜体表示，或字母全部</a:t>
            </a:r>
            <a:r>
              <a:rPr lang="zh-CN" altLang="en-US" b="1" dirty="0" smtClean="0">
                <a:solidFill>
                  <a:schemeClr val="accent1">
                    <a:lumMod val="50000"/>
                  </a:schemeClr>
                </a:solidFill>
              </a:rPr>
              <a:t>大写</a:t>
            </a:r>
            <a:endParaRPr lang="en-US" altLang="zh-CN" dirty="0"/>
          </a:p>
          <a:p>
            <a:r>
              <a:rPr lang="zh-CN" altLang="en-US" b="1" dirty="0">
                <a:solidFill>
                  <a:schemeClr val="accent1">
                    <a:lumMod val="50000"/>
                  </a:schemeClr>
                </a:solidFill>
              </a:rPr>
              <a:t>汉语中</a:t>
            </a:r>
            <a:r>
              <a:rPr lang="zh-CN" altLang="en-US" b="1" dirty="0" smtClean="0">
                <a:solidFill>
                  <a:schemeClr val="accent1">
                    <a:lumMod val="50000"/>
                  </a:schemeClr>
                </a:solidFill>
              </a:rPr>
              <a:t>：</a:t>
            </a:r>
            <a:endParaRPr lang="en-US" altLang="zh-CN" b="1" dirty="0">
              <a:solidFill>
                <a:schemeClr val="accent1">
                  <a:lumMod val="50000"/>
                </a:schemeClr>
              </a:solidFill>
            </a:endParaRPr>
          </a:p>
          <a:p>
            <a:pPr lvl="1" indent="-342900"/>
            <a:r>
              <a:rPr lang="zh-CN" altLang="en-US" b="1" dirty="0">
                <a:solidFill>
                  <a:schemeClr val="accent1">
                    <a:lumMod val="50000"/>
                  </a:schemeClr>
                </a:solidFill>
              </a:rPr>
              <a:t>模仿英语，使用斜体字</a:t>
            </a:r>
            <a:r>
              <a:rPr lang="en-US" altLang="zh-CN" b="1" dirty="0">
                <a:solidFill>
                  <a:schemeClr val="accent1">
                    <a:lumMod val="50000"/>
                  </a:schemeClr>
                </a:solidFill>
                <a:sym typeface="Wingdings" panose="05000000000000000000" pitchFamily="2" charset="2"/>
              </a:rPr>
              <a:t></a:t>
            </a:r>
            <a:r>
              <a:rPr lang="zh-CN" altLang="en-US" b="1" dirty="0">
                <a:solidFill>
                  <a:schemeClr val="accent1">
                    <a:lumMod val="50000"/>
                  </a:schemeClr>
                </a:solidFill>
                <a:sym typeface="Wingdings" panose="05000000000000000000" pitchFamily="2" charset="2"/>
              </a:rPr>
              <a:t>印刷不雅观</a:t>
            </a:r>
            <a:endParaRPr lang="en-US" altLang="zh-CN" b="1" dirty="0">
              <a:solidFill>
                <a:schemeClr val="accent1">
                  <a:lumMod val="50000"/>
                </a:schemeClr>
              </a:solidFill>
              <a:sym typeface="Wingdings" panose="05000000000000000000" pitchFamily="2" charset="2"/>
            </a:endParaRPr>
          </a:p>
          <a:p>
            <a:pPr lvl="1" indent="-342900"/>
            <a:r>
              <a:rPr lang="zh-CN" altLang="en-US" b="1" dirty="0" smtClean="0">
                <a:solidFill>
                  <a:schemeClr val="accent1">
                    <a:lumMod val="50000"/>
                  </a:schemeClr>
                </a:solidFill>
                <a:sym typeface="Wingdings" panose="05000000000000000000" pitchFamily="2" charset="2"/>
              </a:rPr>
              <a:t>词语</a:t>
            </a:r>
            <a:r>
              <a:rPr lang="zh-CN" altLang="en-US" b="1" dirty="0">
                <a:solidFill>
                  <a:schemeClr val="accent1">
                    <a:lumMod val="50000"/>
                  </a:schemeClr>
                </a:solidFill>
                <a:sym typeface="Wingdings" panose="05000000000000000000" pitchFamily="2" charset="2"/>
              </a:rPr>
              <a:t>下加下划线或点</a:t>
            </a:r>
            <a:r>
              <a:rPr lang="en-US" altLang="zh-CN" b="1" dirty="0">
                <a:solidFill>
                  <a:schemeClr val="accent1">
                    <a:lumMod val="50000"/>
                  </a:schemeClr>
                </a:solidFill>
                <a:sym typeface="Wingdings" panose="05000000000000000000" pitchFamily="2" charset="2"/>
              </a:rPr>
              <a:t></a:t>
            </a:r>
            <a:r>
              <a:rPr lang="zh-CN" altLang="en-US" b="1" dirty="0">
                <a:solidFill>
                  <a:schemeClr val="accent1">
                    <a:lumMod val="50000"/>
                  </a:schemeClr>
                </a:solidFill>
                <a:sym typeface="Wingdings" panose="05000000000000000000" pitchFamily="2" charset="2"/>
              </a:rPr>
              <a:t>引起行距些微变化，观感不理想</a:t>
            </a:r>
            <a:endParaRPr lang="en-US" altLang="zh-CN" b="1" dirty="0">
              <a:solidFill>
                <a:schemeClr val="accent1">
                  <a:lumMod val="50000"/>
                </a:schemeClr>
              </a:solidFill>
              <a:sym typeface="Wingdings" panose="05000000000000000000" pitchFamily="2" charset="2"/>
            </a:endParaRPr>
          </a:p>
          <a:p>
            <a:pPr lvl="1" indent="-342900"/>
            <a:r>
              <a:rPr lang="zh-CN" altLang="en-US" b="1" dirty="0" smtClean="0">
                <a:solidFill>
                  <a:schemeClr val="accent1">
                    <a:lumMod val="50000"/>
                  </a:schemeClr>
                </a:solidFill>
                <a:sym typeface="Wingdings" panose="05000000000000000000" pitchFamily="2" charset="2"/>
              </a:rPr>
              <a:t>使用</a:t>
            </a:r>
            <a:r>
              <a:rPr lang="zh-CN" altLang="en-US" b="1" dirty="0">
                <a:solidFill>
                  <a:schemeClr val="accent1">
                    <a:lumMod val="50000"/>
                  </a:schemeClr>
                </a:solidFill>
                <a:sym typeface="Wingdings" panose="05000000000000000000" pitchFamily="2" charset="2"/>
              </a:rPr>
              <a:t>异体字 </a:t>
            </a:r>
            <a:r>
              <a:rPr lang="zh-CN" altLang="en-US" b="1" dirty="0" smtClean="0">
                <a:solidFill>
                  <a:schemeClr val="accent1">
                    <a:lumMod val="50000"/>
                  </a:schemeClr>
                </a:solidFill>
                <a:sym typeface="Wingdings" panose="05000000000000000000" pitchFamily="2" charset="2"/>
              </a:rPr>
              <a:t>，如：</a:t>
            </a:r>
            <a:r>
              <a:rPr lang="zh-CN" altLang="en-US" b="1" dirty="0">
                <a:solidFill>
                  <a:schemeClr val="accent1">
                    <a:lumMod val="50000"/>
                  </a:schemeClr>
                </a:solidFill>
                <a:sym typeface="Wingdings" panose="05000000000000000000" pitchFamily="2" charset="2"/>
              </a:rPr>
              <a:t>黑体</a:t>
            </a:r>
            <a:r>
              <a:rPr lang="zh-CN" altLang="en-US" b="1" dirty="0" smtClean="0">
                <a:solidFill>
                  <a:schemeClr val="accent1">
                    <a:lumMod val="50000"/>
                  </a:schemeClr>
                </a:solidFill>
                <a:sym typeface="Wingdings" panose="05000000000000000000" pitchFamily="2" charset="2"/>
              </a:rPr>
              <a:t>字</a:t>
            </a:r>
            <a:endParaRPr lang="en-US" altLang="zh-CN" b="1" dirty="0">
              <a:solidFill>
                <a:schemeClr val="accent1">
                  <a:lumMod val="50000"/>
                </a:schemeClr>
              </a:solidFill>
              <a:sym typeface="Wingdings" panose="05000000000000000000" pitchFamily="2" charset="2"/>
            </a:endParaRPr>
          </a:p>
        </p:txBody>
      </p:sp>
      <p:sp>
        <p:nvSpPr>
          <p:cNvPr id="4" name="页脚占位符 3"/>
          <p:cNvSpPr>
            <a:spLocks noGrp="1"/>
          </p:cNvSpPr>
          <p:nvPr>
            <p:ph type="ftr" sz="quarter" idx="11"/>
          </p:nvPr>
        </p:nvSpPr>
        <p:spPr>
          <a:xfrm>
            <a:off x="1432448" y="6165304"/>
            <a:ext cx="7244008" cy="365125"/>
          </a:xfrm>
        </p:spPr>
        <p:txBody>
          <a:bodyPr/>
          <a:lstStyle/>
          <a:p>
            <a:r>
              <a:rPr lang="en-US" altLang="zh-CN" dirty="0" smtClean="0"/>
              <a:t>《</a:t>
            </a:r>
            <a:r>
              <a:rPr lang="zh-CN" altLang="en-US" dirty="0" smtClean="0"/>
              <a:t>新汉英翻译教程</a:t>
            </a:r>
            <a:r>
              <a:rPr lang="en-US" altLang="zh-CN" dirty="0" smtClean="0"/>
              <a:t>》</a:t>
            </a:r>
            <a:r>
              <a:rPr lang="zh-CN" altLang="en-US" dirty="0" smtClean="0"/>
              <a:t>王振国 李艳琳 著 </a:t>
            </a:r>
            <a:r>
              <a:rPr lang="en-US" altLang="zh-CN" dirty="0" smtClean="0"/>
              <a:t>2014</a:t>
            </a:r>
            <a:r>
              <a:rPr lang="zh-CN" altLang="en-US" dirty="0" smtClean="0"/>
              <a:t>年</a:t>
            </a:r>
            <a:r>
              <a:rPr lang="en-US" altLang="zh-CN" dirty="0" smtClean="0"/>
              <a:t>2</a:t>
            </a:r>
            <a:r>
              <a:rPr lang="zh-CN" altLang="en-US" dirty="0" smtClean="0"/>
              <a:t>月第一版 高等教育出版社</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间隔号</a:t>
            </a:r>
          </a:p>
        </p:txBody>
      </p:sp>
      <p:sp>
        <p:nvSpPr>
          <p:cNvPr id="3" name="内容占位符 2"/>
          <p:cNvSpPr>
            <a:spLocks noGrp="1"/>
          </p:cNvSpPr>
          <p:nvPr>
            <p:ph idx="1"/>
          </p:nvPr>
        </p:nvSpPr>
        <p:spPr/>
        <p:txBody>
          <a:bodyPr>
            <a:normAutofit fontScale="90000"/>
          </a:bodyPr>
          <a:lstStyle/>
          <a:p>
            <a:r>
              <a:rPr lang="zh-CN" altLang="en-US" b="1" dirty="0">
                <a:solidFill>
                  <a:schemeClr val="accent1">
                    <a:lumMod val="50000"/>
                  </a:schemeClr>
                </a:solidFill>
              </a:rPr>
              <a:t>英文中：英文</a:t>
            </a:r>
            <a:r>
              <a:rPr lang="zh-CN" altLang="en-US" b="1" dirty="0" smtClean="0">
                <a:solidFill>
                  <a:schemeClr val="accent1">
                    <a:lumMod val="50000"/>
                  </a:schemeClr>
                </a:solidFill>
              </a:rPr>
              <a:t>中无该符号</a:t>
            </a:r>
            <a:endParaRPr lang="en-US" altLang="zh-CN" b="1" dirty="0">
              <a:solidFill>
                <a:schemeClr val="accent1">
                  <a:lumMod val="50000"/>
                </a:schemeClr>
              </a:solidFill>
            </a:endParaRPr>
          </a:p>
          <a:p>
            <a:r>
              <a:rPr lang="zh-CN" altLang="en-US" b="1" dirty="0">
                <a:solidFill>
                  <a:schemeClr val="accent1">
                    <a:lumMod val="50000"/>
                  </a:schemeClr>
                </a:solidFill>
                <a:sym typeface="Wingdings" panose="05000000000000000000" pitchFamily="2" charset="2"/>
              </a:rPr>
              <a:t>中文使用时：表示全称</a:t>
            </a:r>
            <a:r>
              <a:rPr lang="zh-CN" altLang="en-US" dirty="0">
                <a:sym typeface="Wingdings" panose="05000000000000000000" pitchFamily="2" charset="2"/>
              </a:rPr>
              <a:t>。</a:t>
            </a:r>
            <a:endParaRPr lang="en-US" altLang="zh-CN" dirty="0">
              <a:sym typeface="Wingdings" panose="05000000000000000000" pitchFamily="2" charset="2"/>
            </a:endParaRPr>
          </a:p>
          <a:p>
            <a:pPr lvl="1" indent="-342900"/>
            <a:r>
              <a:rPr lang="zh-CN" altLang="en-US" dirty="0">
                <a:sym typeface="Wingdings" panose="05000000000000000000" pitchFamily="2" charset="2"/>
              </a:rPr>
              <a:t>表示外国人或少数民族人名时。例：</a:t>
            </a:r>
            <a:r>
              <a:rPr lang="zh-CN" altLang="en-US" dirty="0"/>
              <a:t>马克</a:t>
            </a:r>
            <a:r>
              <a:rPr lang="en-US" altLang="zh-CN" dirty="0"/>
              <a:t>·</a:t>
            </a:r>
            <a:r>
              <a:rPr lang="zh-CN" altLang="en-US" dirty="0"/>
              <a:t>吐温</a:t>
            </a:r>
            <a:endParaRPr lang="en-US" altLang="zh-CN" dirty="0"/>
          </a:p>
          <a:p>
            <a:pPr lvl="1" indent="-342900"/>
            <a:r>
              <a:rPr lang="zh-CN" altLang="en-US" dirty="0"/>
              <a:t>表书名、篇章或卷名之间的分界。 例：</a:t>
            </a:r>
            <a:r>
              <a:rPr lang="en-US" altLang="zh-CN" dirty="0"/>
              <a:t>《</a:t>
            </a:r>
            <a:r>
              <a:rPr lang="zh-CN" altLang="en-US" dirty="0"/>
              <a:t>狗</a:t>
            </a:r>
            <a:r>
              <a:rPr lang="en-US" altLang="zh-CN" dirty="0"/>
              <a:t>·</a:t>
            </a:r>
            <a:r>
              <a:rPr lang="zh-CN" altLang="en-US" dirty="0"/>
              <a:t>猫</a:t>
            </a:r>
            <a:r>
              <a:rPr lang="en-US" altLang="zh-CN" dirty="0"/>
              <a:t>·</a:t>
            </a:r>
            <a:r>
              <a:rPr lang="zh-CN" altLang="en-US" dirty="0"/>
              <a:t>鼠</a:t>
            </a:r>
            <a:r>
              <a:rPr lang="en-US" altLang="zh-CN" dirty="0"/>
              <a:t>》</a:t>
            </a:r>
            <a:r>
              <a:rPr lang="zh-CN" altLang="en-US" dirty="0"/>
              <a:t>（鲁迅</a:t>
            </a:r>
            <a:r>
              <a:rPr lang="zh-CN" altLang="en-US" dirty="0" smtClean="0"/>
              <a:t>）</a:t>
            </a:r>
          </a:p>
          <a:p>
            <a:pPr lvl="1" indent="-342900"/>
            <a:r>
              <a:rPr lang="zh-CN" altLang="en-US" sz="2400" b="1" dirty="0">
                <a:solidFill>
                  <a:schemeClr val="accent1">
                    <a:lumMod val="50000"/>
                  </a:schemeClr>
                </a:solidFill>
                <a:sym typeface="+mn-ea"/>
              </a:rPr>
              <a:t>汉译英：</a:t>
            </a:r>
            <a:endParaRPr lang="en-US" altLang="zh-CN" sz="2400" b="1" dirty="0">
              <a:solidFill>
                <a:schemeClr val="accent1">
                  <a:lumMod val="50000"/>
                </a:schemeClr>
              </a:solidFill>
            </a:endParaRPr>
          </a:p>
          <a:p>
            <a:pPr marL="365760" lvl="1" indent="0">
              <a:buNone/>
            </a:pPr>
            <a:r>
              <a:rPr lang="zh-CN" altLang="en-US" sz="2400" dirty="0">
                <a:sym typeface="+mn-ea"/>
              </a:rPr>
              <a:t>例：马克</a:t>
            </a:r>
            <a:r>
              <a:rPr lang="en-US" altLang="zh-CN" sz="2400" dirty="0">
                <a:sym typeface="+mn-ea"/>
              </a:rPr>
              <a:t>·</a:t>
            </a:r>
            <a:r>
              <a:rPr lang="zh-CN" altLang="en-US" sz="2400" dirty="0">
                <a:sym typeface="+mn-ea"/>
              </a:rPr>
              <a:t>吐</a:t>
            </a:r>
            <a:r>
              <a:rPr lang="zh-CN" altLang="en-US" sz="2400" dirty="0" smtClean="0">
                <a:sym typeface="+mn-ea"/>
              </a:rPr>
              <a:t>温</a:t>
            </a:r>
            <a:r>
              <a:rPr lang="en-US" altLang="zh-CN" sz="2400" dirty="0" smtClean="0">
                <a:sym typeface="Wingdings" panose="05000000000000000000" pitchFamily="2" charset="2"/>
              </a:rPr>
              <a:t>Mark Twain</a:t>
            </a:r>
            <a:endParaRPr lang="en-US" altLang="zh-CN" dirty="0"/>
          </a:p>
          <a:p>
            <a:r>
              <a:rPr lang="zh-CN" altLang="en-US" b="1" dirty="0">
                <a:solidFill>
                  <a:schemeClr val="accent1">
                    <a:lumMod val="50000"/>
                  </a:schemeClr>
                </a:solidFill>
              </a:rPr>
              <a:t>英译汉</a:t>
            </a:r>
            <a:r>
              <a:rPr lang="zh-CN" altLang="en-US" dirty="0"/>
              <a:t>：根据内容是否用间隔号，</a:t>
            </a:r>
            <a:r>
              <a:rPr lang="zh-CN" altLang="en-US" dirty="0" smtClean="0"/>
              <a:t>如人名</a:t>
            </a:r>
            <a:r>
              <a:rPr lang="zh-CN" altLang="en-US" dirty="0"/>
              <a:t>出现时</a:t>
            </a:r>
          </a:p>
          <a:p>
            <a:endParaRPr lang="zh-CN" altLang="en-US" dirty="0"/>
          </a:p>
        </p:txBody>
      </p:sp>
      <p:sp>
        <p:nvSpPr>
          <p:cNvPr id="5" name="页脚占位符 1"/>
          <p:cNvSpPr>
            <a:spLocks noGrp="1"/>
          </p:cNvSpPr>
          <p:nvPr>
            <p:ph type="ftr" sz="quarter" idx="11"/>
          </p:nvPr>
        </p:nvSpPr>
        <p:spPr>
          <a:xfrm>
            <a:off x="3592688" y="6165304"/>
            <a:ext cx="5083768" cy="365125"/>
          </a:xfrm>
        </p:spPr>
        <p:txBody>
          <a:bodyPr/>
          <a:lstStyle/>
          <a:p>
            <a:r>
              <a:rPr lang="en-US" altLang="zh-CN" dirty="0" smtClean="0"/>
              <a:t>《</a:t>
            </a:r>
            <a:r>
              <a:rPr lang="zh-CN" altLang="en-US" dirty="0" smtClean="0"/>
              <a:t>英汉互译实用教程</a:t>
            </a:r>
            <a:r>
              <a:rPr lang="en-US" altLang="zh-CN" dirty="0" smtClean="0"/>
              <a:t>》</a:t>
            </a:r>
            <a:r>
              <a:rPr lang="zh-CN" altLang="en-US" dirty="0" smtClean="0"/>
              <a:t>郭著章等 著 </a:t>
            </a:r>
            <a:r>
              <a:rPr lang="en-US" altLang="zh-CN" dirty="0" smtClean="0"/>
              <a:t>2019</a:t>
            </a:r>
            <a:r>
              <a:rPr lang="zh-CN" altLang="en-US" dirty="0" smtClean="0"/>
              <a:t>年</a:t>
            </a:r>
            <a:r>
              <a:rPr lang="en-US" altLang="zh-CN" dirty="0" smtClean="0"/>
              <a:t>1</a:t>
            </a:r>
            <a:r>
              <a:rPr lang="zh-CN" altLang="en-US" dirty="0" smtClean="0"/>
              <a:t>月第四版 武汉大学出版社</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专名号</a:t>
            </a:r>
            <a:r>
              <a:rPr lang="en-US" altLang="zh-CN" b="1" dirty="0" smtClean="0"/>
              <a:t>&amp;</a:t>
            </a:r>
            <a:r>
              <a:rPr lang="zh-CN" altLang="en-US" b="1" dirty="0" smtClean="0"/>
              <a:t>连接号</a:t>
            </a:r>
            <a:endParaRPr lang="zh-CN" altLang="en-US" b="1" dirty="0"/>
          </a:p>
        </p:txBody>
      </p:sp>
      <p:sp>
        <p:nvSpPr>
          <p:cNvPr id="3" name="内容占位符 2"/>
          <p:cNvSpPr>
            <a:spLocks noGrp="1"/>
          </p:cNvSpPr>
          <p:nvPr>
            <p:ph idx="1"/>
          </p:nvPr>
        </p:nvSpPr>
        <p:spPr>
          <a:noFill/>
        </p:spPr>
        <p:txBody>
          <a:bodyPr>
            <a:noAutofit/>
          </a:bodyPr>
          <a:lstStyle/>
          <a:p>
            <a:r>
              <a:rPr lang="zh-CN" altLang="en-US" sz="2200" b="1" dirty="0">
                <a:solidFill>
                  <a:schemeClr val="accent1">
                    <a:lumMod val="50000"/>
                  </a:schemeClr>
                </a:solidFill>
              </a:rPr>
              <a:t>在英文中，这两个符号都是没有</a:t>
            </a:r>
            <a:r>
              <a:rPr lang="zh-CN" altLang="en-US" sz="2200" b="1" dirty="0" smtClean="0">
                <a:solidFill>
                  <a:schemeClr val="accent1">
                    <a:lumMod val="50000"/>
                  </a:schemeClr>
                </a:solidFill>
              </a:rPr>
              <a:t>的</a:t>
            </a:r>
            <a:endParaRPr lang="en-US" altLang="zh-CN" sz="2200" b="1" dirty="0" smtClean="0">
              <a:solidFill>
                <a:schemeClr val="accent1">
                  <a:lumMod val="50000"/>
                </a:schemeClr>
              </a:solidFill>
            </a:endParaRPr>
          </a:p>
          <a:p>
            <a:r>
              <a:rPr lang="zh-CN" altLang="en-US" sz="2200" b="1" dirty="0" smtClean="0">
                <a:solidFill>
                  <a:schemeClr val="accent1">
                    <a:lumMod val="50000"/>
                  </a:schemeClr>
                </a:solidFill>
              </a:rPr>
              <a:t>专名号在现代汉语中基本不用</a:t>
            </a:r>
            <a:endParaRPr lang="en-US" altLang="zh-CN" sz="2200" b="1" dirty="0">
              <a:solidFill>
                <a:schemeClr val="accent1">
                  <a:lumMod val="50000"/>
                </a:schemeClr>
              </a:solidFill>
            </a:endParaRPr>
          </a:p>
          <a:p>
            <a:r>
              <a:rPr lang="zh-CN" altLang="en-US" sz="2200" b="1" dirty="0">
                <a:solidFill>
                  <a:schemeClr val="accent1">
                    <a:lumMod val="50000"/>
                  </a:schemeClr>
                </a:solidFill>
              </a:rPr>
              <a:t>在中译英</a:t>
            </a:r>
            <a:r>
              <a:rPr lang="zh-CN" altLang="en-US" sz="2200" b="1" dirty="0" smtClean="0">
                <a:solidFill>
                  <a:schemeClr val="accent1">
                    <a:lumMod val="50000"/>
                  </a:schemeClr>
                </a:solidFill>
              </a:rPr>
              <a:t>中</a:t>
            </a:r>
            <a:endParaRPr lang="en-US" altLang="zh-CN" sz="2200" b="1" dirty="0">
              <a:solidFill>
                <a:schemeClr val="accent1">
                  <a:lumMod val="50000"/>
                </a:schemeClr>
              </a:solidFill>
            </a:endParaRPr>
          </a:p>
          <a:p>
            <a:pPr lvl="1"/>
            <a:r>
              <a:rPr lang="zh-CN" altLang="en-US" sz="2000" dirty="0"/>
              <a:t>专名号由下划线</a:t>
            </a:r>
            <a:r>
              <a:rPr lang="en-US" altLang="zh-CN" sz="2000" dirty="0">
                <a:sym typeface="Wingdings" panose="05000000000000000000" pitchFamily="2" charset="2"/>
              </a:rPr>
              <a:t></a:t>
            </a:r>
            <a:r>
              <a:rPr lang="zh-CN" altLang="en-US" sz="2000" dirty="0">
                <a:sym typeface="Wingdings" panose="05000000000000000000" pitchFamily="2" charset="2"/>
              </a:rPr>
              <a:t>首字母</a:t>
            </a:r>
            <a:r>
              <a:rPr lang="zh-CN" altLang="en-US" sz="2000" dirty="0" smtClean="0">
                <a:sym typeface="Wingdings" panose="05000000000000000000" pitchFamily="2" charset="2"/>
              </a:rPr>
              <a:t>大写</a:t>
            </a:r>
            <a:endParaRPr lang="en-US" altLang="zh-CN" sz="2000" dirty="0"/>
          </a:p>
          <a:p>
            <a:r>
              <a:rPr lang="zh-CN" altLang="en-US" sz="2200" b="1" dirty="0">
                <a:solidFill>
                  <a:schemeClr val="accent1">
                    <a:lumMod val="50000"/>
                  </a:schemeClr>
                </a:solidFill>
              </a:rPr>
              <a:t>连接号则照搬</a:t>
            </a:r>
            <a:r>
              <a:rPr lang="zh-CN" altLang="en-US" sz="2200" b="1" dirty="0" smtClean="0">
                <a:solidFill>
                  <a:schemeClr val="accent1">
                    <a:lumMod val="50000"/>
                  </a:schemeClr>
                </a:solidFill>
              </a:rPr>
              <a:t>不变</a:t>
            </a:r>
            <a:endParaRPr lang="en-US" altLang="zh-CN" sz="2200" b="1" dirty="0">
              <a:solidFill>
                <a:schemeClr val="accent1">
                  <a:lumMod val="50000"/>
                </a:schemeClr>
              </a:solidFill>
            </a:endParaRPr>
          </a:p>
          <a:p>
            <a:pPr marL="68580" indent="0">
              <a:buNone/>
            </a:pPr>
            <a:endParaRPr lang="zh-CN" altLang="en-US" sz="2200" dirty="0"/>
          </a:p>
        </p:txBody>
      </p:sp>
      <p:sp>
        <p:nvSpPr>
          <p:cNvPr id="4" name="页脚占位符 3"/>
          <p:cNvSpPr>
            <a:spLocks noGrp="1"/>
          </p:cNvSpPr>
          <p:nvPr>
            <p:ph type="ftr" sz="quarter" idx="11"/>
          </p:nvPr>
        </p:nvSpPr>
        <p:spPr>
          <a:xfrm>
            <a:off x="3707904" y="6165304"/>
            <a:ext cx="4968552" cy="365125"/>
          </a:xfrm>
        </p:spPr>
        <p:txBody>
          <a:bodyPr/>
          <a:lstStyle/>
          <a:p>
            <a:r>
              <a:rPr lang="zh-CN" altLang="zh-CN" dirty="0"/>
              <a:t>《英汉互译实用教程》郭著章等 著</a:t>
            </a:r>
            <a:r>
              <a:rPr lang="en-US" altLang="zh-CN" dirty="0"/>
              <a:t> 2019</a:t>
            </a:r>
            <a:r>
              <a:rPr lang="zh-CN" altLang="zh-CN" dirty="0"/>
              <a:t>年</a:t>
            </a:r>
            <a:r>
              <a:rPr lang="en-US" altLang="zh-CN" dirty="0"/>
              <a:t>1</a:t>
            </a:r>
            <a:r>
              <a:rPr lang="zh-CN" altLang="zh-CN" dirty="0"/>
              <a:t>月第四版 武汉大学出版社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548680"/>
            <a:ext cx="7024744" cy="1143000"/>
          </a:xfrm>
        </p:spPr>
        <p:txBody>
          <a:bodyPr/>
          <a:lstStyle/>
          <a:p>
            <a:r>
              <a:rPr lang="zh-CN" altLang="en-US" b="1" dirty="0"/>
              <a:t>连字符</a:t>
            </a:r>
          </a:p>
        </p:txBody>
      </p:sp>
      <p:sp>
        <p:nvSpPr>
          <p:cNvPr id="3" name="内容占位符 2"/>
          <p:cNvSpPr>
            <a:spLocks noGrp="1"/>
          </p:cNvSpPr>
          <p:nvPr>
            <p:ph idx="1"/>
          </p:nvPr>
        </p:nvSpPr>
        <p:spPr>
          <a:xfrm>
            <a:off x="971600" y="1720637"/>
            <a:ext cx="7128791" cy="727863"/>
          </a:xfrm>
        </p:spPr>
        <p:txBody>
          <a:bodyPr>
            <a:normAutofit fontScale="70000" lnSpcReduction="20000"/>
          </a:bodyPr>
          <a:lstStyle/>
          <a:p>
            <a:pPr marL="0" indent="0">
              <a:buNone/>
            </a:pPr>
            <a:r>
              <a:rPr lang="zh-CN" altLang="en-US" dirty="0"/>
              <a:t>名词与名词：无明显规律，具体情况具体分析（看两个词之间的修饰关系）</a:t>
            </a:r>
            <a:endParaRPr lang="en-US" altLang="zh-CN" dirty="0"/>
          </a:p>
          <a:p>
            <a:pPr marL="0" indent="0">
              <a:buNone/>
            </a:pPr>
            <a:r>
              <a:rPr lang="zh-CN" altLang="en-US" dirty="0" smtClean="0"/>
              <a:t>下列情况通常加连字符（多个单词构成复合形容词，作定语修饰名词时）</a:t>
            </a:r>
            <a:endParaRPr lang="en-US" altLang="zh-CN" dirty="0" smtClean="0"/>
          </a:p>
          <a:p>
            <a:pPr marL="0" indent="0">
              <a:buNone/>
            </a:pPr>
            <a:endParaRPr lang="zh-CN" altLang="en-US" dirty="0"/>
          </a:p>
          <a:p>
            <a:endParaRPr lang="zh-CN" altLang="en-US" dirty="0"/>
          </a:p>
        </p:txBody>
      </p:sp>
      <p:graphicFrame>
        <p:nvGraphicFramePr>
          <p:cNvPr id="5" name="表格 4"/>
          <p:cNvGraphicFramePr>
            <a:graphicFrameLocks noGrp="1"/>
          </p:cNvGraphicFramePr>
          <p:nvPr/>
        </p:nvGraphicFramePr>
        <p:xfrm>
          <a:off x="1043608" y="2304484"/>
          <a:ext cx="6991012" cy="3428772"/>
        </p:xfrm>
        <a:graphic>
          <a:graphicData uri="http://schemas.openxmlformats.org/drawingml/2006/table">
            <a:tbl>
              <a:tblPr firstRow="1" bandRow="1">
                <a:tableStyleId>{5C22544A-7EE6-4342-B048-85BDC9FD1C3A}</a:tableStyleId>
              </a:tblPr>
              <a:tblGrid>
                <a:gridCol w="1747753"/>
                <a:gridCol w="1747753"/>
                <a:gridCol w="1747753"/>
                <a:gridCol w="1747753"/>
              </a:tblGrid>
              <a:tr h="298893">
                <a:tc>
                  <a:txBody>
                    <a:bodyPr/>
                    <a:lstStyle/>
                    <a:p>
                      <a:r>
                        <a:rPr lang="zh-CN" altLang="en-US" sz="1600" dirty="0"/>
                        <a:t>情形</a:t>
                      </a:r>
                    </a:p>
                  </a:txBody>
                  <a:tcPr marL="83781" marR="83781" marT="41891" marB="41891"/>
                </a:tc>
                <a:tc>
                  <a:txBody>
                    <a:bodyPr/>
                    <a:lstStyle/>
                    <a:p>
                      <a:r>
                        <a:rPr lang="zh-CN" altLang="en-US" sz="1600" dirty="0"/>
                        <a:t>例子</a:t>
                      </a:r>
                    </a:p>
                  </a:txBody>
                  <a:tcPr marL="83781" marR="83781" marT="41891" marB="41891"/>
                </a:tc>
                <a:tc>
                  <a:txBody>
                    <a:bodyPr/>
                    <a:lstStyle/>
                    <a:p>
                      <a:r>
                        <a:rPr lang="zh-CN" altLang="en-US" sz="1600" dirty="0"/>
                        <a:t>情形</a:t>
                      </a:r>
                    </a:p>
                  </a:txBody>
                  <a:tcPr marL="83781" marR="83781" marT="41891" marB="41891"/>
                </a:tc>
                <a:tc>
                  <a:txBody>
                    <a:bodyPr/>
                    <a:lstStyle/>
                    <a:p>
                      <a:r>
                        <a:rPr lang="zh-CN" altLang="en-US" sz="1600" dirty="0"/>
                        <a:t>例子</a:t>
                      </a:r>
                    </a:p>
                  </a:txBody>
                  <a:tcPr marL="83781" marR="83781" marT="41891" marB="41891"/>
                </a:tc>
              </a:tr>
              <a:tr h="521352">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1600" dirty="0"/>
                        <a:t>形容词</a:t>
                      </a:r>
                      <a:r>
                        <a:rPr lang="en-US" altLang="zh-CN" sz="1600" dirty="0"/>
                        <a:t>+</a:t>
                      </a:r>
                      <a:r>
                        <a:rPr lang="zh-CN" altLang="en-US" sz="1600" dirty="0"/>
                        <a:t>名词</a:t>
                      </a:r>
                    </a:p>
                  </a:txBody>
                  <a:tcPr marL="83781" marR="83781" marT="41891" marB="41891"/>
                </a:tc>
                <a:tc>
                  <a:txBody>
                    <a:bodyPr/>
                    <a:lstStyle/>
                    <a:p>
                      <a:r>
                        <a:rPr lang="en-US" altLang="zh-CN" sz="1600" b="1" dirty="0"/>
                        <a:t>long-distance </a:t>
                      </a:r>
                      <a:r>
                        <a:rPr lang="en-US" altLang="zh-CN" sz="1600" dirty="0"/>
                        <a:t>telephone</a:t>
                      </a:r>
                      <a:endParaRPr lang="zh-CN" altLang="en-US" sz="1600" dirty="0"/>
                    </a:p>
                  </a:txBody>
                  <a:tcPr marL="83781" marR="83781" marT="41891" marB="41891"/>
                </a:tc>
                <a:tc>
                  <a:txBody>
                    <a:bodyPr/>
                    <a:lstStyle/>
                    <a:p>
                      <a:r>
                        <a:rPr lang="zh-CN" altLang="en-US" sz="1600" dirty="0"/>
                        <a:t>名词</a:t>
                      </a:r>
                      <a:r>
                        <a:rPr lang="en-US" altLang="zh-CN" sz="1600" dirty="0"/>
                        <a:t>+</a:t>
                      </a:r>
                      <a:r>
                        <a:rPr lang="zh-CN" altLang="en-US" sz="1600" dirty="0"/>
                        <a:t>过去分词</a:t>
                      </a:r>
                    </a:p>
                  </a:txBody>
                  <a:tcPr marL="83781" marR="83781" marT="41891" marB="41891"/>
                </a:tc>
                <a:tc>
                  <a:txBody>
                    <a:bodyPr/>
                    <a:lstStyle/>
                    <a:p>
                      <a:r>
                        <a:rPr lang="en-US" altLang="zh-CN" sz="1600" b="1" dirty="0"/>
                        <a:t>man-made</a:t>
                      </a:r>
                      <a:r>
                        <a:rPr lang="en-US" altLang="zh-CN" sz="1600" dirty="0"/>
                        <a:t> disaster</a:t>
                      </a:r>
                      <a:endParaRPr lang="zh-CN" altLang="en-US" sz="1600" dirty="0"/>
                    </a:p>
                  </a:txBody>
                  <a:tcPr marL="83781" marR="83781" marT="41891" marB="41891"/>
                </a:tc>
              </a:tr>
              <a:tr h="521352">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1600" dirty="0"/>
                        <a:t>形容词</a:t>
                      </a:r>
                      <a:r>
                        <a:rPr lang="en-US" altLang="zh-CN" sz="1600" dirty="0"/>
                        <a:t>+</a:t>
                      </a:r>
                      <a:r>
                        <a:rPr lang="zh-CN" altLang="en-US" sz="1600" dirty="0"/>
                        <a:t>名词</a:t>
                      </a:r>
                      <a:r>
                        <a:rPr lang="en-US" altLang="zh-CN" sz="1600" dirty="0"/>
                        <a:t>-ed</a:t>
                      </a:r>
                      <a:endParaRPr lang="zh-CN" altLang="en-US" sz="1600" dirty="0"/>
                    </a:p>
                  </a:txBody>
                  <a:tcPr marL="83781" marR="83781" marT="41891" marB="41891"/>
                </a:tc>
                <a:tc>
                  <a:txBody>
                    <a:bodyPr/>
                    <a:lstStyle/>
                    <a:p>
                      <a:r>
                        <a:rPr lang="en-US" altLang="zh-CN" sz="1600" b="1" dirty="0"/>
                        <a:t>old-fashioned</a:t>
                      </a:r>
                      <a:r>
                        <a:rPr lang="en-US" altLang="zh-CN" sz="1600" dirty="0"/>
                        <a:t> computer</a:t>
                      </a:r>
                      <a:endParaRPr lang="zh-CN" altLang="en-US" sz="1600" dirty="0"/>
                    </a:p>
                  </a:txBody>
                  <a:tcPr marL="83781" marR="83781" marT="41891" marB="41891"/>
                </a:tc>
                <a:tc>
                  <a:txBody>
                    <a:bodyPr/>
                    <a:lstStyle/>
                    <a:p>
                      <a:r>
                        <a:rPr lang="zh-CN" altLang="en-US" sz="1600" dirty="0"/>
                        <a:t>名词</a:t>
                      </a:r>
                      <a:r>
                        <a:rPr lang="en-US" altLang="zh-CN" sz="1600" dirty="0"/>
                        <a:t>+</a:t>
                      </a:r>
                      <a:r>
                        <a:rPr lang="zh-CN" altLang="en-US" sz="1600" dirty="0"/>
                        <a:t>形容词</a:t>
                      </a:r>
                    </a:p>
                  </a:txBody>
                  <a:tcPr marL="83781" marR="83781" marT="41891" marB="41891"/>
                </a:tc>
                <a:tc>
                  <a:txBody>
                    <a:bodyPr/>
                    <a:lstStyle/>
                    <a:p>
                      <a:r>
                        <a:rPr lang="en-US" altLang="zh-CN" sz="1600" b="1" dirty="0"/>
                        <a:t>snow-white</a:t>
                      </a:r>
                      <a:r>
                        <a:rPr lang="en-US" altLang="zh-CN" sz="1600" dirty="0"/>
                        <a:t> color</a:t>
                      </a:r>
                      <a:endParaRPr lang="zh-CN" altLang="en-US" sz="1600" dirty="0"/>
                    </a:p>
                  </a:txBody>
                  <a:tcPr marL="83781" marR="83781" marT="41891" marB="41891"/>
                </a:tc>
              </a:tr>
              <a:tr h="743810">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1600" dirty="0"/>
                        <a:t>形容词</a:t>
                      </a:r>
                      <a:r>
                        <a:rPr lang="en-US" altLang="zh-CN" sz="1600" dirty="0"/>
                        <a:t>+</a:t>
                      </a:r>
                      <a:r>
                        <a:rPr lang="zh-CN" altLang="en-US" sz="1600" dirty="0"/>
                        <a:t>动词</a:t>
                      </a:r>
                      <a:r>
                        <a:rPr lang="en-US" altLang="zh-CN" sz="1600" dirty="0"/>
                        <a:t>-</a:t>
                      </a:r>
                      <a:r>
                        <a:rPr lang="en-US" altLang="zh-CN" sz="1600" dirty="0" err="1"/>
                        <a:t>ing</a:t>
                      </a:r>
                      <a:r>
                        <a:rPr lang="en-US" altLang="zh-CN" sz="1600" dirty="0"/>
                        <a:t>/-ed</a:t>
                      </a:r>
                      <a:endParaRPr lang="zh-CN" altLang="en-US" sz="1600" dirty="0"/>
                    </a:p>
                  </a:txBody>
                  <a:tcPr marL="83781" marR="83781" marT="41891" marB="41891"/>
                </a:tc>
                <a:tc>
                  <a:txBody>
                    <a:bodyPr/>
                    <a:lstStyle/>
                    <a:p>
                      <a:r>
                        <a:rPr lang="en-US" altLang="zh-CN" sz="1600" b="1" dirty="0"/>
                        <a:t>funny-looking</a:t>
                      </a:r>
                      <a:r>
                        <a:rPr lang="en-US" altLang="zh-CN" sz="1600" dirty="0"/>
                        <a:t> man</a:t>
                      </a:r>
                      <a:endParaRPr lang="zh-CN" altLang="en-US" sz="1600" dirty="0"/>
                    </a:p>
                  </a:txBody>
                  <a:tcPr marL="83781" marR="83781" marT="41891" marB="41891"/>
                </a:tc>
                <a:tc>
                  <a:txBody>
                    <a:bodyPr/>
                    <a:lstStyle/>
                    <a:p>
                      <a:r>
                        <a:rPr lang="zh-CN" altLang="en-US" sz="1600" dirty="0"/>
                        <a:t>副词</a:t>
                      </a:r>
                      <a:r>
                        <a:rPr lang="en-US" altLang="zh-CN" sz="1600" dirty="0"/>
                        <a:t>+</a:t>
                      </a:r>
                      <a:r>
                        <a:rPr lang="zh-CN" altLang="en-US" sz="1600" dirty="0"/>
                        <a:t>过去分词</a:t>
                      </a:r>
                    </a:p>
                  </a:txBody>
                  <a:tcPr marL="83781" marR="83781" marT="41891" marB="41891"/>
                </a:tc>
                <a:tc>
                  <a:txBody>
                    <a:bodyPr/>
                    <a:lstStyle/>
                    <a:p>
                      <a:r>
                        <a:rPr lang="en-US" altLang="zh-CN" sz="1600" b="1" dirty="0"/>
                        <a:t>highly-developed </a:t>
                      </a:r>
                      <a:r>
                        <a:rPr lang="en-US" altLang="zh-CN" sz="1600" dirty="0"/>
                        <a:t>industry</a:t>
                      </a:r>
                      <a:endParaRPr lang="zh-CN" altLang="en-US" sz="1600" dirty="0"/>
                    </a:p>
                  </a:txBody>
                  <a:tcPr marL="83781" marR="83781" marT="41891" marB="41891"/>
                </a:tc>
              </a:tr>
              <a:tr h="521352">
                <a:tc>
                  <a:txBody>
                    <a:bodyPr/>
                    <a:lstStyle/>
                    <a:p>
                      <a:r>
                        <a:rPr lang="zh-CN" altLang="en-US" sz="1600" dirty="0"/>
                        <a:t>形容词</a:t>
                      </a:r>
                      <a:r>
                        <a:rPr lang="en-US" altLang="zh-CN" sz="1600" dirty="0"/>
                        <a:t>+</a:t>
                      </a:r>
                      <a:r>
                        <a:rPr lang="zh-CN" altLang="en-US" sz="1600" dirty="0"/>
                        <a:t>形容词</a:t>
                      </a:r>
                    </a:p>
                  </a:txBody>
                  <a:tcPr marL="83781" marR="83781" marT="41891" marB="41891"/>
                </a:tc>
                <a:tc>
                  <a:txBody>
                    <a:bodyPr/>
                    <a:lstStyle/>
                    <a:p>
                      <a:r>
                        <a:rPr lang="en-US" altLang="zh-CN" sz="1600" b="1" dirty="0"/>
                        <a:t>dark-blue</a:t>
                      </a:r>
                      <a:r>
                        <a:rPr lang="en-US" altLang="zh-CN" sz="1600" dirty="0"/>
                        <a:t> ink</a:t>
                      </a:r>
                      <a:endParaRPr lang="zh-CN" altLang="en-US" sz="1600" dirty="0"/>
                    </a:p>
                  </a:txBody>
                  <a:tcPr marL="83781" marR="83781" marT="41891" marB="41891"/>
                </a:tc>
                <a:tc>
                  <a:txBody>
                    <a:bodyPr/>
                    <a:lstStyle/>
                    <a:p>
                      <a:r>
                        <a:rPr lang="zh-CN" altLang="en-US" sz="1600" dirty="0"/>
                        <a:t>副词</a:t>
                      </a:r>
                      <a:r>
                        <a:rPr lang="en-US" altLang="zh-CN" sz="1600" dirty="0"/>
                        <a:t>+</a:t>
                      </a:r>
                      <a:r>
                        <a:rPr lang="zh-CN" altLang="en-US" sz="1600" dirty="0"/>
                        <a:t>动词</a:t>
                      </a:r>
                      <a:r>
                        <a:rPr lang="en-US" altLang="zh-CN" sz="1600" dirty="0"/>
                        <a:t>-</a:t>
                      </a:r>
                      <a:r>
                        <a:rPr lang="en-US" altLang="zh-CN" sz="1600" dirty="0" err="1"/>
                        <a:t>ing</a:t>
                      </a:r>
                      <a:endParaRPr lang="zh-CN" altLang="en-US" sz="1600" dirty="0"/>
                    </a:p>
                  </a:txBody>
                  <a:tcPr marL="83781" marR="83781" marT="41891" marB="41891"/>
                </a:tc>
                <a:tc>
                  <a:txBody>
                    <a:bodyPr/>
                    <a:lstStyle/>
                    <a:p>
                      <a:r>
                        <a:rPr lang="en-US" altLang="zh-CN" sz="1600" b="1" dirty="0"/>
                        <a:t>hard-working </a:t>
                      </a:r>
                      <a:r>
                        <a:rPr lang="en-US" altLang="zh-CN" sz="1600" dirty="0"/>
                        <a:t>people</a:t>
                      </a:r>
                    </a:p>
                  </a:txBody>
                  <a:tcPr marL="83781" marR="83781" marT="41891" marB="41891"/>
                </a:tc>
              </a:tr>
              <a:tr h="521352">
                <a:tc>
                  <a:txBody>
                    <a:bodyPr/>
                    <a:lstStyle/>
                    <a:p>
                      <a:r>
                        <a:rPr lang="zh-CN" altLang="en-US" sz="1600" dirty="0"/>
                        <a:t>名词</a:t>
                      </a:r>
                      <a:r>
                        <a:rPr lang="en-US" altLang="zh-CN" sz="1600" dirty="0"/>
                        <a:t>+</a:t>
                      </a:r>
                      <a:r>
                        <a:rPr lang="zh-CN" altLang="en-US" sz="1600" dirty="0"/>
                        <a:t>动词</a:t>
                      </a:r>
                      <a:r>
                        <a:rPr lang="en-US" altLang="zh-CN" sz="1600" dirty="0"/>
                        <a:t>-</a:t>
                      </a:r>
                      <a:r>
                        <a:rPr lang="en-US" altLang="zh-CN" sz="1600" dirty="0" err="1"/>
                        <a:t>ing</a:t>
                      </a:r>
                      <a:endParaRPr lang="zh-CN" altLang="en-US" sz="1600" dirty="0"/>
                    </a:p>
                  </a:txBody>
                  <a:tcPr marL="83781" marR="83781" marT="41891" marB="41891"/>
                </a:tc>
                <a:tc>
                  <a:txBody>
                    <a:bodyPr/>
                    <a:lstStyle/>
                    <a:p>
                      <a:r>
                        <a:rPr lang="en-US" altLang="zh-CN" sz="1600" b="1" dirty="0"/>
                        <a:t>peace-loving</a:t>
                      </a:r>
                      <a:r>
                        <a:rPr lang="en-US" altLang="zh-CN" sz="1600" dirty="0"/>
                        <a:t> people</a:t>
                      </a:r>
                      <a:endParaRPr lang="zh-CN" altLang="en-US" sz="1600" dirty="0"/>
                    </a:p>
                  </a:txBody>
                  <a:tcPr marL="83781" marR="83781" marT="41891" marB="41891"/>
                </a:tc>
                <a:tc>
                  <a:txBody>
                    <a:bodyPr/>
                    <a:lstStyle/>
                    <a:p>
                      <a:r>
                        <a:rPr lang="zh-CN" altLang="en-US" sz="1600" dirty="0"/>
                        <a:t>动词</a:t>
                      </a:r>
                      <a:r>
                        <a:rPr lang="en-US" altLang="zh-CN" sz="1600" dirty="0"/>
                        <a:t>+</a:t>
                      </a:r>
                      <a:r>
                        <a:rPr lang="zh-CN" altLang="en-US" sz="1600" dirty="0"/>
                        <a:t>副词</a:t>
                      </a:r>
                    </a:p>
                  </a:txBody>
                  <a:tcPr marL="83781" marR="83781" marT="41891" marB="41891"/>
                </a:tc>
                <a:tc>
                  <a:txBody>
                    <a:bodyPr/>
                    <a:lstStyle/>
                    <a:p>
                      <a:r>
                        <a:rPr lang="en-US" altLang="zh-CN" sz="1600" b="1" dirty="0"/>
                        <a:t>get-together</a:t>
                      </a:r>
                    </a:p>
                  </a:txBody>
                  <a:tcPr marL="83781" marR="83781" marT="41891" marB="41891"/>
                </a:tc>
              </a:tr>
            </a:tbl>
          </a:graphicData>
        </a:graphic>
      </p:graphicFrame>
      <p:sp>
        <p:nvSpPr>
          <p:cNvPr id="6" name="矩形 5"/>
          <p:cNvSpPr/>
          <p:nvPr/>
        </p:nvSpPr>
        <p:spPr>
          <a:xfrm>
            <a:off x="1043608" y="5733256"/>
            <a:ext cx="6984776" cy="369332"/>
          </a:xfrm>
          <a:prstGeom prst="rect">
            <a:avLst/>
          </a:prstGeom>
        </p:spPr>
        <p:txBody>
          <a:bodyPr wrap="square">
            <a:spAutoFit/>
          </a:bodyPr>
          <a:lstStyle/>
          <a:p>
            <a:r>
              <a:rPr lang="zh-CN" altLang="en-US" dirty="0"/>
              <a:t>注意：若以正常语序作为表语出现在句子中时，则不使用连字符</a:t>
            </a:r>
          </a:p>
        </p:txBody>
      </p:sp>
      <p:sp>
        <p:nvSpPr>
          <p:cNvPr id="7" name="页脚占位符 6"/>
          <p:cNvSpPr>
            <a:spLocks noGrp="1"/>
          </p:cNvSpPr>
          <p:nvPr>
            <p:ph type="ftr" sz="quarter" idx="11"/>
          </p:nvPr>
        </p:nvSpPr>
        <p:spPr>
          <a:xfrm>
            <a:off x="2438000" y="6165304"/>
            <a:ext cx="6238456" cy="365125"/>
          </a:xfrm>
        </p:spPr>
        <p:txBody>
          <a:bodyPr/>
          <a:lstStyle/>
          <a:p>
            <a:r>
              <a:rPr lang="en-US" altLang="zh-CN" dirty="0" smtClean="0"/>
              <a:t>《</a:t>
            </a:r>
            <a:r>
              <a:rPr lang="zh-CN" altLang="en-US" dirty="0" smtClean="0"/>
              <a:t>漂亮的英文句子：英文这样写就对了</a:t>
            </a:r>
            <a:r>
              <a:rPr lang="en-US" altLang="zh-CN" dirty="0" smtClean="0"/>
              <a:t>》</a:t>
            </a:r>
            <a:r>
              <a:rPr lang="zh-CN" altLang="en-US" dirty="0" smtClean="0"/>
              <a:t>谷约 著 </a:t>
            </a:r>
            <a:r>
              <a:rPr lang="en-US" altLang="zh-CN" dirty="0" smtClean="0"/>
              <a:t>2014</a:t>
            </a:r>
            <a:r>
              <a:rPr lang="zh-CN" altLang="en-US" dirty="0" smtClean="0"/>
              <a:t>年</a:t>
            </a:r>
            <a:r>
              <a:rPr lang="en-US" altLang="zh-CN" dirty="0" smtClean="0"/>
              <a:t>4</a:t>
            </a:r>
            <a:r>
              <a:rPr lang="zh-CN" altLang="en-US" dirty="0" smtClean="0"/>
              <a:t>月第一版 北京语言大学出版社</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1988840"/>
            <a:ext cx="7704856" cy="3508977"/>
          </a:xfrm>
        </p:spPr>
        <p:txBody>
          <a:bodyPr>
            <a:noAutofit/>
          </a:bodyPr>
          <a:lstStyle/>
          <a:p>
            <a:pPr>
              <a:lnSpc>
                <a:spcPct val="120000"/>
              </a:lnSpc>
            </a:pPr>
            <a:r>
              <a:rPr lang="zh-CN" altLang="zh-CN" sz="1800" b="1" dirty="0">
                <a:solidFill>
                  <a:schemeClr val="accent1">
                    <a:lumMod val="75000"/>
                  </a:schemeClr>
                </a:solidFill>
              </a:rPr>
              <a:t>海洋、海峡、港湾、岛屿、半岛、湖泊、河流、山脉、高原、平原、沙漠等自然界事物的</a:t>
            </a:r>
            <a:r>
              <a:rPr lang="zh-CN" altLang="zh-CN" sz="1800" b="1" i="1" dirty="0"/>
              <a:t>通名</a:t>
            </a:r>
            <a:r>
              <a:rPr lang="zh-CN" altLang="zh-CN" sz="1800" b="1" dirty="0">
                <a:solidFill>
                  <a:schemeClr val="accent1">
                    <a:lumMod val="75000"/>
                  </a:schemeClr>
                </a:solidFill>
              </a:rPr>
              <a:t>作为</a:t>
            </a:r>
            <a:r>
              <a:rPr lang="zh-CN" altLang="zh-CN" sz="1800" b="1" i="1" dirty="0"/>
              <a:t>专名</a:t>
            </a:r>
            <a:r>
              <a:rPr lang="zh-CN" altLang="zh-CN" sz="1800" b="1" dirty="0">
                <a:solidFill>
                  <a:schemeClr val="accent1">
                    <a:lumMod val="75000"/>
                  </a:schemeClr>
                </a:solidFill>
              </a:rPr>
              <a:t>的一部分时大写。</a:t>
            </a:r>
          </a:p>
          <a:p>
            <a:pPr lvl="1">
              <a:lnSpc>
                <a:spcPct val="120000"/>
              </a:lnSpc>
            </a:pPr>
            <a:r>
              <a:rPr lang="en-US" altLang="zh-CN" sz="1600" dirty="0"/>
              <a:t>Rocky Mountains</a:t>
            </a:r>
            <a:r>
              <a:rPr lang="zh-CN" altLang="zh-CN" sz="1600" dirty="0"/>
              <a:t>、</a:t>
            </a:r>
            <a:r>
              <a:rPr lang="en-US" altLang="zh-CN" sz="1600" dirty="0"/>
              <a:t>the Arctic Ocean</a:t>
            </a:r>
            <a:r>
              <a:rPr lang="zh-CN" altLang="zh-CN" sz="1600" dirty="0"/>
              <a:t>、</a:t>
            </a:r>
            <a:r>
              <a:rPr lang="en-US" altLang="zh-CN" sz="1600" dirty="0"/>
              <a:t>Bering </a:t>
            </a:r>
            <a:r>
              <a:rPr lang="en-US" altLang="zh-CN" sz="1600" dirty="0" smtClean="0"/>
              <a:t>Strait</a:t>
            </a:r>
            <a:endParaRPr lang="en-US" altLang="zh-CN" sz="1600" dirty="0"/>
          </a:p>
          <a:p>
            <a:pPr lvl="1">
              <a:lnSpc>
                <a:spcPct val="120000"/>
              </a:lnSpc>
            </a:pPr>
            <a:r>
              <a:rPr lang="zh-CN" altLang="zh-CN" sz="1600" dirty="0" smtClean="0"/>
              <a:t>通名</a:t>
            </a:r>
            <a:r>
              <a:rPr lang="zh-CN" altLang="zh-CN" sz="1600" dirty="0"/>
              <a:t>不作为专名一部分时小写，如</a:t>
            </a:r>
            <a:r>
              <a:rPr lang="en-US" altLang="zh-CN" sz="1600" dirty="0"/>
              <a:t>the river Thames</a:t>
            </a:r>
            <a:r>
              <a:rPr lang="zh-CN" altLang="zh-CN" sz="1600" dirty="0"/>
              <a:t>、</a:t>
            </a:r>
            <a:r>
              <a:rPr lang="en-US" altLang="zh-CN" sz="1600" dirty="0"/>
              <a:t>the river </a:t>
            </a:r>
            <a:r>
              <a:rPr lang="en-US" altLang="zh-CN" sz="1600" dirty="0" smtClean="0"/>
              <a:t>Nile</a:t>
            </a:r>
            <a:endParaRPr lang="zh-CN" altLang="zh-CN" sz="1600" dirty="0"/>
          </a:p>
          <a:p>
            <a:pPr>
              <a:lnSpc>
                <a:spcPct val="120000"/>
              </a:lnSpc>
            </a:pPr>
            <a:r>
              <a:rPr lang="zh-CN" altLang="zh-CN" sz="1800" b="1" dirty="0">
                <a:solidFill>
                  <a:schemeClr val="accent1">
                    <a:lumMod val="75000"/>
                  </a:schemeClr>
                </a:solidFill>
              </a:rPr>
              <a:t>东西南北中等方位名词作为专名的一部分时大写。</a:t>
            </a:r>
          </a:p>
          <a:p>
            <a:pPr lvl="1">
              <a:lnSpc>
                <a:spcPct val="120000"/>
              </a:lnSpc>
            </a:pPr>
            <a:r>
              <a:rPr lang="en-US" altLang="zh-CN" sz="1600" dirty="0"/>
              <a:t>East Asia</a:t>
            </a:r>
            <a:r>
              <a:rPr lang="zh-CN" altLang="zh-CN" sz="1600" dirty="0"/>
              <a:t>、</a:t>
            </a:r>
            <a:r>
              <a:rPr lang="en-US" altLang="zh-CN" sz="1600" dirty="0"/>
              <a:t>South Carolina</a:t>
            </a:r>
            <a:r>
              <a:rPr lang="zh-CN" altLang="zh-CN" sz="1600" dirty="0"/>
              <a:t>、</a:t>
            </a:r>
            <a:r>
              <a:rPr lang="en-US" altLang="zh-CN" sz="1600" dirty="0"/>
              <a:t>the Middle </a:t>
            </a:r>
            <a:r>
              <a:rPr lang="en-US" altLang="zh-CN" sz="1600" dirty="0" smtClean="0"/>
              <a:t>East</a:t>
            </a:r>
            <a:endParaRPr lang="en-US" altLang="zh-CN" sz="1600" dirty="0"/>
          </a:p>
          <a:p>
            <a:pPr lvl="1">
              <a:lnSpc>
                <a:spcPct val="120000"/>
              </a:lnSpc>
            </a:pPr>
            <a:r>
              <a:rPr lang="zh-CN" altLang="zh-CN" sz="1600" dirty="0" smtClean="0"/>
              <a:t>指</a:t>
            </a:r>
            <a:r>
              <a:rPr lang="zh-CN" altLang="zh-CN" sz="1600" dirty="0"/>
              <a:t>方向时小写，如</a:t>
            </a:r>
            <a:r>
              <a:rPr lang="en-US" altLang="zh-CN" sz="1600" dirty="0"/>
              <a:t>south by east</a:t>
            </a:r>
            <a:r>
              <a:rPr lang="zh-CN" altLang="zh-CN" sz="1600" dirty="0"/>
              <a:t>（南偏东），</a:t>
            </a:r>
            <a:r>
              <a:rPr lang="en-US" altLang="zh-CN" sz="1600" dirty="0"/>
              <a:t>west of London</a:t>
            </a:r>
            <a:endParaRPr lang="zh-CN" altLang="zh-CN" sz="1600" dirty="0"/>
          </a:p>
          <a:p>
            <a:pPr>
              <a:lnSpc>
                <a:spcPct val="120000"/>
              </a:lnSpc>
            </a:pPr>
            <a:r>
              <a:rPr lang="zh-CN" altLang="zh-CN" sz="1800" b="1" dirty="0" smtClean="0">
                <a:solidFill>
                  <a:schemeClr val="accent1">
                    <a:lumMod val="75000"/>
                  </a:schemeClr>
                </a:solidFill>
              </a:rPr>
              <a:t>省</a:t>
            </a:r>
            <a:r>
              <a:rPr lang="zh-CN" altLang="zh-CN" sz="1800" b="1" dirty="0">
                <a:solidFill>
                  <a:schemeClr val="accent1">
                    <a:lumMod val="75000"/>
                  </a:schemeClr>
                </a:solidFill>
              </a:rPr>
              <a:t>州市县乡区等行政区划单位名称作为专名的一部分时大写，作为普通名词时小写。</a:t>
            </a:r>
          </a:p>
          <a:p>
            <a:pPr lvl="1">
              <a:lnSpc>
                <a:spcPct val="120000"/>
              </a:lnSpc>
            </a:pPr>
            <a:r>
              <a:rPr lang="en-US" altLang="zh-CN" sz="1600" dirty="0" smtClean="0"/>
              <a:t>Hainan </a:t>
            </a:r>
            <a:r>
              <a:rPr lang="en-US" altLang="zh-CN" sz="1600" b="1" dirty="0" smtClean="0"/>
              <a:t>Province</a:t>
            </a:r>
            <a:r>
              <a:rPr lang="zh-CN" altLang="zh-CN" sz="1600" dirty="0" smtClean="0"/>
              <a:t>（</a:t>
            </a:r>
            <a:r>
              <a:rPr lang="en-US" altLang="zh-CN" sz="1600" dirty="0" smtClean="0"/>
              <a:t>the </a:t>
            </a:r>
            <a:r>
              <a:rPr lang="en-US" altLang="zh-CN" sz="1600" b="1" dirty="0" smtClean="0"/>
              <a:t>province</a:t>
            </a:r>
            <a:r>
              <a:rPr lang="en-US" altLang="zh-CN" sz="1600" dirty="0" smtClean="0"/>
              <a:t> of Hainan</a:t>
            </a:r>
            <a:r>
              <a:rPr lang="zh-CN" altLang="zh-CN" sz="1600" dirty="0" smtClean="0"/>
              <a:t>）、</a:t>
            </a:r>
            <a:r>
              <a:rPr lang="en-US" altLang="zh-CN" sz="1600" dirty="0" smtClean="0"/>
              <a:t>New York </a:t>
            </a:r>
            <a:r>
              <a:rPr lang="en-US" altLang="zh-CN" sz="1600" b="1" dirty="0" smtClean="0"/>
              <a:t>City</a:t>
            </a:r>
            <a:r>
              <a:rPr lang="zh-CN" altLang="zh-CN" sz="1600" dirty="0" smtClean="0"/>
              <a:t>（</a:t>
            </a:r>
            <a:r>
              <a:rPr lang="en-US" altLang="zh-CN" sz="1600" dirty="0" smtClean="0"/>
              <a:t>the</a:t>
            </a:r>
            <a:r>
              <a:rPr lang="en-US" altLang="zh-CN" sz="1600" b="1" dirty="0" smtClean="0"/>
              <a:t> city </a:t>
            </a:r>
            <a:r>
              <a:rPr lang="en-US" altLang="zh-CN" sz="1600" dirty="0" smtClean="0"/>
              <a:t>of New York</a:t>
            </a:r>
            <a:r>
              <a:rPr lang="zh-CN" altLang="zh-CN" sz="1600" dirty="0" smtClean="0"/>
              <a:t>）</a:t>
            </a:r>
            <a:endParaRPr lang="zh-CN" altLang="zh-CN" sz="1600" dirty="0"/>
          </a:p>
        </p:txBody>
      </p:sp>
      <p:sp>
        <p:nvSpPr>
          <p:cNvPr id="8" name="标题 3"/>
          <p:cNvSpPr>
            <a:spLocks noGrp="1"/>
          </p:cNvSpPr>
          <p:nvPr>
            <p:ph type="title"/>
          </p:nvPr>
        </p:nvSpPr>
        <p:spPr>
          <a:xfrm>
            <a:off x="1048870" y="665765"/>
            <a:ext cx="7024744" cy="1143000"/>
          </a:xfrm>
        </p:spPr>
        <p:txBody>
          <a:bodyPr>
            <a:normAutofit/>
          </a:bodyPr>
          <a:lstStyle/>
          <a:p>
            <a:r>
              <a:rPr lang="zh-CN" altLang="zh-CN" sz="4000" b="1" dirty="0"/>
              <a:t>研讨英文的</a:t>
            </a:r>
            <a:r>
              <a:rPr lang="zh-CN" altLang="zh-CN" sz="4000" b="1" dirty="0" smtClean="0"/>
              <a:t>大</a:t>
            </a:r>
            <a:r>
              <a:rPr lang="zh-CN" altLang="en-US" sz="4000" b="1" dirty="0" smtClean="0"/>
              <a:t>小</a:t>
            </a:r>
            <a:r>
              <a:rPr lang="zh-CN" altLang="zh-CN" sz="4000" b="1" dirty="0" smtClean="0"/>
              <a:t>写规则</a:t>
            </a:r>
            <a:endParaRPr lang="zh-CN" altLang="en-US" sz="4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句点</a:t>
            </a:r>
            <a:endParaRPr lang="zh-CN" altLang="en-US" b="1" dirty="0"/>
          </a:p>
        </p:txBody>
      </p:sp>
      <p:sp>
        <p:nvSpPr>
          <p:cNvPr id="3" name="内容占位符 2"/>
          <p:cNvSpPr>
            <a:spLocks noGrp="1"/>
          </p:cNvSpPr>
          <p:nvPr>
            <p:ph idx="1"/>
          </p:nvPr>
        </p:nvSpPr>
        <p:spPr/>
        <p:txBody>
          <a:bodyPr/>
          <a:lstStyle/>
          <a:p>
            <a:r>
              <a:rPr lang="zh-CN" altLang="en-US" b="1" dirty="0">
                <a:solidFill>
                  <a:schemeClr val="accent1">
                    <a:lumMod val="50000"/>
                  </a:schemeClr>
                </a:solidFill>
              </a:rPr>
              <a:t>中文中没有相应</a:t>
            </a:r>
            <a:r>
              <a:rPr lang="zh-CN" altLang="en-US" b="1" dirty="0" smtClean="0">
                <a:solidFill>
                  <a:schemeClr val="accent1">
                    <a:lumMod val="50000"/>
                  </a:schemeClr>
                </a:solidFill>
              </a:rPr>
              <a:t>符号</a:t>
            </a:r>
            <a:endParaRPr lang="en-US" altLang="zh-CN" b="1" dirty="0">
              <a:solidFill>
                <a:schemeClr val="accent1">
                  <a:lumMod val="50000"/>
                </a:schemeClr>
              </a:solidFill>
            </a:endParaRPr>
          </a:p>
          <a:p>
            <a:r>
              <a:rPr lang="zh-CN" altLang="en-US" b="1" dirty="0">
                <a:solidFill>
                  <a:schemeClr val="accent1">
                    <a:lumMod val="50000"/>
                  </a:schemeClr>
                </a:solidFill>
              </a:rPr>
              <a:t>在英文文章中，通篇保持统一即</a:t>
            </a:r>
            <a:r>
              <a:rPr lang="zh-CN" altLang="en-US" b="1" dirty="0" smtClean="0">
                <a:solidFill>
                  <a:schemeClr val="accent1">
                    <a:lumMod val="50000"/>
                  </a:schemeClr>
                </a:solidFill>
              </a:rPr>
              <a:t>可</a:t>
            </a:r>
            <a:r>
              <a:rPr lang="en-US" altLang="zh-CN" b="1" dirty="0" smtClean="0">
                <a:solidFill>
                  <a:schemeClr val="accent1">
                    <a:lumMod val="50000"/>
                  </a:schemeClr>
                </a:solidFill>
              </a:rPr>
              <a:t>	</a:t>
            </a:r>
            <a:endParaRPr lang="en-US" altLang="zh-CN" b="1" dirty="0">
              <a:solidFill>
                <a:schemeClr val="accent1">
                  <a:lumMod val="50000"/>
                </a:schemeClr>
              </a:solidFill>
            </a:endParaRPr>
          </a:p>
        </p:txBody>
      </p:sp>
      <p:graphicFrame>
        <p:nvGraphicFramePr>
          <p:cNvPr id="4" name="表格 6"/>
          <p:cNvGraphicFramePr>
            <a:graphicFrameLocks noGrp="1"/>
          </p:cNvGraphicFramePr>
          <p:nvPr/>
        </p:nvGraphicFramePr>
        <p:xfrm>
          <a:off x="1187624" y="3212976"/>
          <a:ext cx="4320000" cy="1854200"/>
        </p:xfrm>
        <a:graphic>
          <a:graphicData uri="http://schemas.openxmlformats.org/drawingml/2006/table">
            <a:tbl>
              <a:tblPr firstRow="1" bandRow="1">
                <a:tableStyleId>{5C22544A-7EE6-4342-B048-85BDC9FD1C3A}</a:tableStyleId>
              </a:tblPr>
              <a:tblGrid>
                <a:gridCol w="2160000"/>
                <a:gridCol w="2160000"/>
              </a:tblGrid>
              <a:tr h="370840">
                <a:tc gridSpan="2">
                  <a:txBody>
                    <a:bodyPr/>
                    <a:lstStyle/>
                    <a:p>
                      <a:pPr algn="ctr"/>
                      <a:r>
                        <a:rPr lang="zh-CN" altLang="en-US" dirty="0"/>
                        <a:t>两种皆可</a:t>
                      </a:r>
                    </a:p>
                  </a:txBody>
                  <a:tcPr/>
                </a:tc>
                <a:tc hMerge="1">
                  <a:txBody>
                    <a:bodyPr/>
                    <a:lstStyle/>
                    <a:p>
                      <a:endParaRPr lang="zh-CN"/>
                    </a:p>
                  </a:txBody>
                  <a:tcPr/>
                </a:tc>
              </a:tr>
              <a:tr h="370840">
                <a:tc>
                  <a:txBody>
                    <a:bodyPr/>
                    <a:lstStyle/>
                    <a:p>
                      <a:r>
                        <a:rPr lang="en-US" altLang="zh-CN" dirty="0"/>
                        <a:t>U.S.A</a:t>
                      </a:r>
                      <a:endParaRPr lang="zh-CN" altLang="en-US" dirty="0"/>
                    </a:p>
                  </a:txBody>
                  <a:tcPr/>
                </a:tc>
                <a:tc>
                  <a:txBody>
                    <a:bodyPr/>
                    <a:lstStyle/>
                    <a:p>
                      <a:r>
                        <a:rPr lang="en-US" altLang="zh-CN" dirty="0"/>
                        <a:t>USA</a:t>
                      </a:r>
                      <a:endParaRPr lang="zh-CN" altLang="en-US" dirty="0"/>
                    </a:p>
                  </a:txBody>
                  <a:tcPr/>
                </a:tc>
              </a:tr>
              <a:tr h="370840">
                <a:tc>
                  <a:txBody>
                    <a:bodyPr/>
                    <a:lstStyle/>
                    <a:p>
                      <a:r>
                        <a:rPr lang="en-US" altLang="zh-CN" dirty="0"/>
                        <a:t>10 p.m.</a:t>
                      </a:r>
                      <a:endParaRPr lang="zh-CN" altLang="en-US" dirty="0"/>
                    </a:p>
                  </a:txBody>
                  <a:tcPr/>
                </a:tc>
                <a:tc>
                  <a:txBody>
                    <a:bodyPr/>
                    <a:lstStyle/>
                    <a:p>
                      <a:r>
                        <a:rPr lang="en-US" altLang="zh-CN" dirty="0"/>
                        <a:t>10 pm</a:t>
                      </a:r>
                      <a:endParaRPr lang="zh-CN" altLang="en-US" dirty="0"/>
                    </a:p>
                  </a:txBody>
                  <a:tcPr/>
                </a:tc>
              </a:tr>
              <a:tr h="370840">
                <a:tc>
                  <a:txBody>
                    <a:bodyPr/>
                    <a:lstStyle/>
                    <a:p>
                      <a:r>
                        <a:rPr lang="en-US" altLang="zh-CN" dirty="0"/>
                        <a:t>R.S.V.P.</a:t>
                      </a:r>
                      <a:endParaRPr lang="zh-CN" altLang="en-US" dirty="0"/>
                    </a:p>
                  </a:txBody>
                  <a:tcPr/>
                </a:tc>
                <a:tc>
                  <a:txBody>
                    <a:bodyPr/>
                    <a:lstStyle/>
                    <a:p>
                      <a:r>
                        <a:rPr lang="en-US" altLang="zh-CN" dirty="0"/>
                        <a:t>RSVP</a:t>
                      </a:r>
                      <a:endParaRPr lang="zh-CN" altLang="en-US" dirty="0"/>
                    </a:p>
                  </a:txBody>
                  <a:tcPr/>
                </a:tc>
              </a:tr>
              <a:tr h="370840">
                <a:tc>
                  <a:txBody>
                    <a:bodyPr/>
                    <a:lstStyle/>
                    <a:p>
                      <a:r>
                        <a:rPr lang="en-US" altLang="zh-CN" dirty="0"/>
                        <a:t>U.F.O.</a:t>
                      </a:r>
                      <a:endParaRPr lang="zh-CN" altLang="en-US" dirty="0"/>
                    </a:p>
                  </a:txBody>
                  <a:tcPr/>
                </a:tc>
                <a:tc>
                  <a:txBody>
                    <a:bodyPr/>
                    <a:lstStyle/>
                    <a:p>
                      <a:r>
                        <a:rPr lang="en-US" altLang="zh-CN" dirty="0"/>
                        <a:t>UFO</a:t>
                      </a:r>
                      <a:endParaRPr lang="zh-CN" altLang="en-US" dirty="0"/>
                    </a:p>
                  </a:txBody>
                  <a:tcPr/>
                </a:tc>
              </a:tr>
            </a:tbl>
          </a:graphicData>
        </a:graphic>
      </p:graphicFrame>
      <p:sp>
        <p:nvSpPr>
          <p:cNvPr id="5" name="页脚占位符 6"/>
          <p:cNvSpPr>
            <a:spLocks noGrp="1"/>
          </p:cNvSpPr>
          <p:nvPr>
            <p:ph type="ftr" sz="quarter" idx="11"/>
          </p:nvPr>
        </p:nvSpPr>
        <p:spPr>
          <a:xfrm>
            <a:off x="1717920" y="6160219"/>
            <a:ext cx="6958536" cy="365125"/>
          </a:xfrm>
        </p:spPr>
        <p:txBody>
          <a:bodyPr/>
          <a:lstStyle/>
          <a:p>
            <a:r>
              <a:rPr lang="en-US" altLang="zh-CN" dirty="0" smtClean="0"/>
              <a:t>《</a:t>
            </a:r>
            <a:r>
              <a:rPr lang="zh-CN" altLang="en-US" dirty="0" smtClean="0"/>
              <a:t>漂亮的英文句子：英文这样写就对了</a:t>
            </a:r>
            <a:r>
              <a:rPr lang="en-US" altLang="zh-CN" dirty="0" smtClean="0"/>
              <a:t>》</a:t>
            </a:r>
            <a:r>
              <a:rPr lang="zh-CN" altLang="en-US" dirty="0" smtClean="0"/>
              <a:t>谷约 著 </a:t>
            </a:r>
            <a:r>
              <a:rPr lang="en-US" altLang="zh-CN" dirty="0" smtClean="0"/>
              <a:t>2014</a:t>
            </a:r>
            <a:r>
              <a:rPr lang="zh-CN" altLang="en-US" dirty="0" smtClean="0"/>
              <a:t>年</a:t>
            </a:r>
            <a:r>
              <a:rPr lang="en-US" altLang="zh-CN" dirty="0" smtClean="0"/>
              <a:t>4</a:t>
            </a:r>
            <a:r>
              <a:rPr lang="zh-CN" altLang="en-US" dirty="0" smtClean="0"/>
              <a:t>月第一版 北京语言大学出版社</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参考书目</a:t>
            </a:r>
            <a:endParaRPr lang="zh-CN" altLang="en-US" b="1" dirty="0"/>
          </a:p>
        </p:txBody>
      </p:sp>
      <p:sp>
        <p:nvSpPr>
          <p:cNvPr id="3" name="内容占位符 2"/>
          <p:cNvSpPr>
            <a:spLocks noGrp="1"/>
          </p:cNvSpPr>
          <p:nvPr>
            <p:ph idx="1"/>
          </p:nvPr>
        </p:nvSpPr>
        <p:spPr/>
        <p:txBody>
          <a:bodyPr/>
          <a:lstStyle/>
          <a:p>
            <a:r>
              <a:rPr lang="en-US" altLang="zh-CN" dirty="0"/>
              <a:t>《</a:t>
            </a:r>
            <a:r>
              <a:rPr lang="zh-CN" altLang="en-US" dirty="0"/>
              <a:t>漂亮的英文句子：英文这样写就对了</a:t>
            </a:r>
            <a:r>
              <a:rPr lang="en-US" altLang="zh-CN" dirty="0"/>
              <a:t>》</a:t>
            </a:r>
            <a:r>
              <a:rPr lang="zh-CN" altLang="en-US" dirty="0"/>
              <a:t>谷约 著 </a:t>
            </a:r>
            <a:r>
              <a:rPr lang="en-US" altLang="zh-CN" dirty="0"/>
              <a:t>2014</a:t>
            </a:r>
            <a:r>
              <a:rPr lang="zh-CN" altLang="en-US" dirty="0"/>
              <a:t>年</a:t>
            </a:r>
            <a:r>
              <a:rPr lang="en-US" altLang="zh-CN" dirty="0"/>
              <a:t>4</a:t>
            </a:r>
            <a:r>
              <a:rPr lang="zh-CN" altLang="en-US" dirty="0"/>
              <a:t>月第一版 </a:t>
            </a:r>
            <a:r>
              <a:rPr lang="zh-CN" altLang="en-US" dirty="0" smtClean="0"/>
              <a:t>北京语言大学出版社</a:t>
            </a:r>
            <a:endParaRPr lang="en-US" altLang="zh-CN" dirty="0" smtClean="0"/>
          </a:p>
          <a:p>
            <a:r>
              <a:rPr lang="zh-CN" altLang="zh-CN" dirty="0"/>
              <a:t>《英汉互译实用教程》郭著章等 著</a:t>
            </a:r>
            <a:r>
              <a:rPr lang="en-US" altLang="zh-CN" dirty="0"/>
              <a:t> 2019</a:t>
            </a:r>
            <a:r>
              <a:rPr lang="zh-CN" altLang="zh-CN" dirty="0"/>
              <a:t>年</a:t>
            </a:r>
            <a:r>
              <a:rPr lang="en-US" altLang="zh-CN" dirty="0"/>
              <a:t>1</a:t>
            </a:r>
            <a:r>
              <a:rPr lang="zh-CN" altLang="zh-CN" dirty="0"/>
              <a:t>月第四版 武汉大学出版社</a:t>
            </a:r>
          </a:p>
          <a:p>
            <a:r>
              <a:rPr lang="en-US" altLang="zh-CN" dirty="0"/>
              <a:t>《</a:t>
            </a:r>
            <a:r>
              <a:rPr lang="zh-CN" altLang="en-US" dirty="0"/>
              <a:t>新汉英翻译教程</a:t>
            </a:r>
            <a:r>
              <a:rPr lang="en-US" altLang="zh-CN" dirty="0"/>
              <a:t>》</a:t>
            </a:r>
            <a:r>
              <a:rPr lang="zh-CN" altLang="en-US" dirty="0"/>
              <a:t>王振国 李艳琳 著 </a:t>
            </a:r>
            <a:r>
              <a:rPr lang="en-US" altLang="zh-CN" dirty="0"/>
              <a:t>2014</a:t>
            </a:r>
            <a:r>
              <a:rPr lang="zh-CN" altLang="en-US" dirty="0"/>
              <a:t>年</a:t>
            </a:r>
            <a:r>
              <a:rPr lang="en-US" altLang="zh-CN" dirty="0"/>
              <a:t>2</a:t>
            </a:r>
            <a:r>
              <a:rPr lang="zh-CN" altLang="en-US" dirty="0"/>
              <a:t>月第一版 高等教育出版社</a:t>
            </a: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zh-CN" altLang="zh-CN" sz="2000" b="1" dirty="0">
                <a:solidFill>
                  <a:schemeClr val="accent1">
                    <a:lumMod val="75000"/>
                  </a:schemeClr>
                </a:solidFill>
              </a:rPr>
              <a:t>街道、公园、广场、建筑物、名胜古迹等</a:t>
            </a:r>
            <a:r>
              <a:rPr lang="zh-CN" altLang="zh-CN" sz="2000" b="1" dirty="0" smtClean="0">
                <a:solidFill>
                  <a:schemeClr val="accent1">
                    <a:lumMod val="75000"/>
                  </a:schemeClr>
                </a:solidFill>
              </a:rPr>
              <a:t>专名</a:t>
            </a:r>
            <a:r>
              <a:rPr lang="zh-CN" altLang="en-US" sz="2000" b="1" dirty="0" smtClean="0">
                <a:solidFill>
                  <a:schemeClr val="accent1">
                    <a:lumMod val="75000"/>
                  </a:schemeClr>
                </a:solidFill>
              </a:rPr>
              <a:t>首字母</a:t>
            </a:r>
            <a:r>
              <a:rPr lang="zh-CN" altLang="zh-CN" sz="2000" b="1" dirty="0" smtClean="0">
                <a:solidFill>
                  <a:schemeClr val="accent1">
                    <a:lumMod val="75000"/>
                  </a:schemeClr>
                </a:solidFill>
              </a:rPr>
              <a:t>大写</a:t>
            </a:r>
            <a:r>
              <a:rPr lang="zh-CN" altLang="zh-CN" sz="2000" b="1" dirty="0" smtClean="0"/>
              <a:t>。</a:t>
            </a:r>
            <a:endParaRPr lang="en-US" altLang="zh-CN" sz="2000" b="1" dirty="0" smtClean="0"/>
          </a:p>
          <a:p>
            <a:pPr lvl="1"/>
            <a:r>
              <a:rPr lang="en-US" altLang="zh-CN" sz="1600" dirty="0" smtClean="0"/>
              <a:t>Wall Street, Fifth </a:t>
            </a:r>
            <a:r>
              <a:rPr lang="en-US" altLang="zh-CN" sz="1600" dirty="0"/>
              <a:t>Avenue, Times Square, </a:t>
            </a:r>
            <a:r>
              <a:rPr lang="en-US" altLang="zh-CN" sz="1600" dirty="0" err="1"/>
              <a:t>Tian</a:t>
            </a:r>
            <a:r>
              <a:rPr lang="en-US" altLang="zh-CN" sz="1600" dirty="0"/>
              <a:t> An Men Square, Leaning Tower of Pisa, Golden Gate </a:t>
            </a:r>
            <a:r>
              <a:rPr lang="en-US" altLang="zh-CN" sz="1600" dirty="0" smtClean="0"/>
              <a:t>Bridge, the Great Hall of the People</a:t>
            </a:r>
            <a:endParaRPr lang="zh-CN" altLang="zh-CN" sz="1600" dirty="0"/>
          </a:p>
          <a:p>
            <a:r>
              <a:rPr lang="zh-CN" altLang="zh-CN" sz="2000" b="1" dirty="0">
                <a:solidFill>
                  <a:schemeClr val="accent1">
                    <a:lumMod val="75000"/>
                  </a:schemeClr>
                </a:solidFill>
              </a:rPr>
              <a:t>组织</a:t>
            </a:r>
            <a:r>
              <a:rPr lang="zh-CN" altLang="zh-CN" sz="2000" b="1" dirty="0" smtClean="0">
                <a:solidFill>
                  <a:schemeClr val="accent1">
                    <a:lumMod val="75000"/>
                  </a:schemeClr>
                </a:solidFill>
              </a:rPr>
              <a:t>机构</a:t>
            </a:r>
            <a:r>
              <a:rPr lang="zh-CN" altLang="en-US" sz="2000" b="1" dirty="0" smtClean="0">
                <a:solidFill>
                  <a:schemeClr val="accent1">
                    <a:lumMod val="75000"/>
                  </a:schemeClr>
                </a:solidFill>
              </a:rPr>
              <a:t>、学校和商业机构</a:t>
            </a:r>
            <a:r>
              <a:rPr lang="zh-CN" altLang="zh-CN" sz="2000" b="1" dirty="0" smtClean="0">
                <a:solidFill>
                  <a:schemeClr val="accent1">
                    <a:lumMod val="75000"/>
                  </a:schemeClr>
                </a:solidFill>
              </a:rPr>
              <a:t>等专名</a:t>
            </a:r>
            <a:r>
              <a:rPr lang="zh-CN" altLang="en-US" sz="2000" b="1" dirty="0" smtClean="0">
                <a:solidFill>
                  <a:schemeClr val="accent1">
                    <a:lumMod val="75000"/>
                  </a:schemeClr>
                </a:solidFill>
              </a:rPr>
              <a:t>中的实词首字母</a:t>
            </a:r>
            <a:r>
              <a:rPr lang="zh-CN" altLang="zh-CN" sz="2000" b="1" dirty="0" smtClean="0">
                <a:solidFill>
                  <a:schemeClr val="accent1">
                    <a:lumMod val="75000"/>
                  </a:schemeClr>
                </a:solidFill>
              </a:rPr>
              <a:t>大写</a:t>
            </a:r>
            <a:endParaRPr lang="en-US" altLang="zh-CN" sz="2000" b="1" dirty="0">
              <a:solidFill>
                <a:schemeClr val="accent1">
                  <a:lumMod val="75000"/>
                </a:schemeClr>
              </a:solidFill>
            </a:endParaRPr>
          </a:p>
          <a:p>
            <a:pPr lvl="1"/>
            <a:r>
              <a:rPr lang="en-US" altLang="zh-CN" sz="1600" dirty="0" smtClean="0"/>
              <a:t>Peking </a:t>
            </a:r>
            <a:r>
              <a:rPr lang="en-US" altLang="zh-CN" sz="1600" dirty="0"/>
              <a:t>University, </a:t>
            </a:r>
            <a:r>
              <a:rPr lang="en-US" altLang="zh-CN" sz="1600" dirty="0" smtClean="0"/>
              <a:t>University of Michigan, World </a:t>
            </a:r>
            <a:r>
              <a:rPr lang="en-US" altLang="zh-CN" sz="1600" dirty="0"/>
              <a:t>Trade Organization, House of Representatives</a:t>
            </a:r>
            <a:endParaRPr lang="zh-CN" altLang="zh-CN" sz="1600" dirty="0"/>
          </a:p>
          <a:p>
            <a:r>
              <a:rPr lang="zh-CN" altLang="zh-CN" sz="2000" b="1" dirty="0">
                <a:solidFill>
                  <a:schemeClr val="accent1">
                    <a:lumMod val="75000"/>
                  </a:schemeClr>
                </a:solidFill>
              </a:rPr>
              <a:t>国家、民族、语言</a:t>
            </a:r>
            <a:r>
              <a:rPr lang="zh-CN" altLang="zh-CN" sz="2000" b="1" dirty="0" smtClean="0">
                <a:solidFill>
                  <a:schemeClr val="accent1">
                    <a:lumMod val="75000"/>
                  </a:schemeClr>
                </a:solidFill>
              </a:rPr>
              <a:t>名称</a:t>
            </a:r>
            <a:r>
              <a:rPr lang="zh-CN" altLang="en-US" sz="2000" b="1" dirty="0" smtClean="0">
                <a:solidFill>
                  <a:schemeClr val="accent1">
                    <a:lumMod val="75000"/>
                  </a:schemeClr>
                </a:solidFill>
              </a:rPr>
              <a:t>首字母</a:t>
            </a:r>
            <a:r>
              <a:rPr lang="zh-CN" altLang="zh-CN" sz="2000" b="1" dirty="0" smtClean="0">
                <a:solidFill>
                  <a:schemeClr val="accent1">
                    <a:lumMod val="75000"/>
                  </a:schemeClr>
                </a:solidFill>
              </a:rPr>
              <a:t>大写</a:t>
            </a:r>
            <a:endParaRPr lang="en-US" altLang="zh-CN" sz="2000" b="1" dirty="0">
              <a:solidFill>
                <a:schemeClr val="accent1">
                  <a:lumMod val="75000"/>
                </a:schemeClr>
              </a:solidFill>
            </a:endParaRPr>
          </a:p>
          <a:p>
            <a:pPr lvl="1"/>
            <a:r>
              <a:rPr lang="en-US" altLang="zh-CN" sz="1600" dirty="0" smtClean="0"/>
              <a:t>China</a:t>
            </a:r>
            <a:r>
              <a:rPr lang="en-US" altLang="zh-CN" sz="1600" dirty="0"/>
              <a:t>, French, English</a:t>
            </a:r>
            <a:endParaRPr lang="zh-CN" altLang="zh-CN" sz="1600" dirty="0"/>
          </a:p>
          <a:p>
            <a:r>
              <a:rPr lang="zh-CN" altLang="zh-CN" sz="2000" b="1" dirty="0">
                <a:solidFill>
                  <a:schemeClr val="accent1">
                    <a:lumMod val="75000"/>
                  </a:schemeClr>
                </a:solidFill>
              </a:rPr>
              <a:t>某国人、某地人的</a:t>
            </a:r>
            <a:r>
              <a:rPr lang="zh-CN" altLang="zh-CN" sz="2000" b="1" dirty="0" smtClean="0">
                <a:solidFill>
                  <a:schemeClr val="accent1">
                    <a:lumMod val="75000"/>
                  </a:schemeClr>
                </a:solidFill>
              </a:rPr>
              <a:t>名称</a:t>
            </a:r>
            <a:r>
              <a:rPr lang="zh-CN" altLang="en-US" sz="2000" b="1" dirty="0" smtClean="0">
                <a:solidFill>
                  <a:schemeClr val="accent1">
                    <a:lumMod val="75000"/>
                  </a:schemeClr>
                </a:solidFill>
              </a:rPr>
              <a:t>首字母</a:t>
            </a:r>
            <a:r>
              <a:rPr lang="zh-CN" altLang="zh-CN" sz="2000" b="1" dirty="0" smtClean="0">
                <a:solidFill>
                  <a:schemeClr val="accent1">
                    <a:lumMod val="75000"/>
                  </a:schemeClr>
                </a:solidFill>
              </a:rPr>
              <a:t>大写。</a:t>
            </a:r>
            <a:endParaRPr lang="en-US" altLang="zh-CN" sz="2000" b="1" dirty="0" smtClean="0">
              <a:solidFill>
                <a:schemeClr val="accent1">
                  <a:lumMod val="75000"/>
                </a:schemeClr>
              </a:solidFill>
            </a:endParaRPr>
          </a:p>
          <a:p>
            <a:pPr lvl="1"/>
            <a:r>
              <a:rPr lang="en-US" altLang="zh-CN" sz="1600" dirty="0" smtClean="0"/>
              <a:t>Chinese</a:t>
            </a:r>
            <a:r>
              <a:rPr lang="en-US" altLang="zh-CN" sz="1600" dirty="0"/>
              <a:t>, Asians, Londoners, New Yorkers</a:t>
            </a:r>
            <a:r>
              <a:rPr lang="zh-CN" altLang="zh-CN" sz="1600" dirty="0"/>
              <a:t>，国名、地名、民族名、语言名称派生的形容词或作形容词用是亦大写，如</a:t>
            </a:r>
            <a:r>
              <a:rPr lang="en-US" altLang="zh-CN" sz="1600" dirty="0" smtClean="0"/>
              <a:t>English</a:t>
            </a:r>
            <a:endParaRPr lang="zh-CN" altLang="zh-CN" sz="1600" dirty="0"/>
          </a:p>
        </p:txBody>
      </p:sp>
      <p:sp>
        <p:nvSpPr>
          <p:cNvPr id="5" name="标题 3"/>
          <p:cNvSpPr txBox="1"/>
          <p:nvPr/>
        </p:nvSpPr>
        <p:spPr>
          <a:xfrm>
            <a:off x="1048870" y="665765"/>
            <a:ext cx="7024744" cy="11430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ea"/>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zh-CN" b="1" smtClean="0"/>
              <a:t>研讨英文的大</a:t>
            </a:r>
            <a:r>
              <a:rPr lang="zh-CN" altLang="en-US" b="1" smtClean="0"/>
              <a:t>小</a:t>
            </a:r>
            <a:r>
              <a:rPr lang="zh-CN" altLang="zh-CN" b="1" smtClean="0"/>
              <a:t>写规则</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noAutofit/>
          </a:bodyPr>
          <a:lstStyle/>
          <a:p>
            <a:pPr>
              <a:lnSpc>
                <a:spcPct val="120000"/>
              </a:lnSpc>
            </a:pPr>
            <a:r>
              <a:rPr lang="zh-CN" altLang="zh-CN" sz="1800" b="1" dirty="0">
                <a:solidFill>
                  <a:schemeClr val="accent1">
                    <a:lumMod val="75000"/>
                  </a:schemeClr>
                </a:solidFill>
              </a:rPr>
              <a:t>地质年代、历史时期、历史</a:t>
            </a:r>
            <a:r>
              <a:rPr lang="zh-CN" altLang="zh-CN" sz="1800" b="1" dirty="0" smtClean="0">
                <a:solidFill>
                  <a:schemeClr val="accent1">
                    <a:lumMod val="75000"/>
                  </a:schemeClr>
                </a:solidFill>
              </a:rPr>
              <a:t>事件</a:t>
            </a:r>
            <a:r>
              <a:rPr lang="zh-CN" altLang="en-US" sz="1800" b="1" dirty="0" smtClean="0">
                <a:solidFill>
                  <a:schemeClr val="accent1">
                    <a:lumMod val="75000"/>
                  </a:schemeClr>
                </a:solidFill>
              </a:rPr>
              <a:t>及文件首字母</a:t>
            </a:r>
            <a:r>
              <a:rPr lang="zh-CN" altLang="zh-CN" sz="1800" b="1" dirty="0" smtClean="0">
                <a:solidFill>
                  <a:schemeClr val="accent1">
                    <a:lumMod val="75000"/>
                  </a:schemeClr>
                </a:solidFill>
              </a:rPr>
              <a:t>大写</a:t>
            </a:r>
            <a:r>
              <a:rPr lang="zh-CN" altLang="zh-CN" sz="1800" b="1" dirty="0">
                <a:solidFill>
                  <a:schemeClr val="accent1">
                    <a:lumMod val="75000"/>
                  </a:schemeClr>
                </a:solidFill>
              </a:rPr>
              <a:t>。</a:t>
            </a:r>
          </a:p>
          <a:p>
            <a:pPr lvl="1">
              <a:lnSpc>
                <a:spcPct val="120000"/>
              </a:lnSpc>
            </a:pPr>
            <a:r>
              <a:rPr lang="en-US" altLang="zh-CN" sz="1600" dirty="0"/>
              <a:t>Bronze Age, Middle Ages, Roaring Twenties, the </a:t>
            </a:r>
            <a:r>
              <a:rPr lang="en-US" altLang="zh-CN" sz="1600" dirty="0" smtClean="0"/>
              <a:t>Renaissance, Civil War, Cultural Revolution, Emancipation Proclaim</a:t>
            </a:r>
            <a:endParaRPr lang="en-US" altLang="zh-CN" sz="1600" dirty="0"/>
          </a:p>
          <a:p>
            <a:pPr lvl="1">
              <a:lnSpc>
                <a:spcPct val="120000"/>
              </a:lnSpc>
            </a:pPr>
            <a:r>
              <a:rPr lang="en-US" altLang="zh-CN" sz="1600" dirty="0" smtClean="0"/>
              <a:t>Ice </a:t>
            </a:r>
            <a:r>
              <a:rPr lang="en-US" altLang="zh-CN" sz="1600" dirty="0"/>
              <a:t>Age</a:t>
            </a:r>
            <a:r>
              <a:rPr lang="zh-CN" altLang="zh-CN" sz="1600" dirty="0"/>
              <a:t>为新生代第四纪的“冰川时代”，</a:t>
            </a:r>
            <a:r>
              <a:rPr lang="en-US" altLang="zh-CN" sz="1600" dirty="0"/>
              <a:t>ice age</a:t>
            </a:r>
            <a:r>
              <a:rPr lang="zh-CN" altLang="zh-CN" sz="1600" dirty="0"/>
              <a:t>为</a:t>
            </a:r>
            <a:r>
              <a:rPr lang="zh-CN" altLang="zh-CN" sz="1600" dirty="0" smtClean="0"/>
              <a:t>“冰期”</a:t>
            </a:r>
            <a:endParaRPr lang="en-US" altLang="zh-CN" sz="1600" dirty="0" smtClean="0"/>
          </a:p>
          <a:p>
            <a:pPr lvl="1">
              <a:lnSpc>
                <a:spcPct val="120000"/>
              </a:lnSpc>
            </a:pPr>
            <a:r>
              <a:rPr lang="zh-CN" altLang="zh-CN" sz="1600" dirty="0" smtClean="0"/>
              <a:t>历史</a:t>
            </a:r>
            <a:r>
              <a:rPr lang="zh-CN" altLang="zh-CN" sz="1600" dirty="0"/>
              <a:t>时期用于泛指时全小写，如</a:t>
            </a:r>
            <a:r>
              <a:rPr lang="en-US" altLang="zh-CN" sz="1600" dirty="0"/>
              <a:t>classical period</a:t>
            </a:r>
            <a:r>
              <a:rPr lang="zh-CN" altLang="zh-CN" sz="1600" dirty="0"/>
              <a:t>，</a:t>
            </a:r>
            <a:r>
              <a:rPr lang="en-US" altLang="zh-CN" sz="1600" dirty="0"/>
              <a:t>golden age</a:t>
            </a:r>
            <a:r>
              <a:rPr lang="zh-CN" altLang="zh-CN" sz="1600" dirty="0"/>
              <a:t>，</a:t>
            </a:r>
            <a:r>
              <a:rPr lang="en-US" altLang="zh-CN" sz="1600" dirty="0"/>
              <a:t>atomic age</a:t>
            </a:r>
            <a:r>
              <a:rPr lang="zh-CN" altLang="zh-CN" sz="1600" dirty="0" smtClean="0"/>
              <a:t>。</a:t>
            </a:r>
            <a:endParaRPr lang="zh-CN" altLang="zh-CN" sz="1600" dirty="0"/>
          </a:p>
        </p:txBody>
      </p:sp>
      <p:sp>
        <p:nvSpPr>
          <p:cNvPr id="2" name="标题 1"/>
          <p:cNvSpPr>
            <a:spLocks noGrp="1"/>
          </p:cNvSpPr>
          <p:nvPr>
            <p:ph type="title"/>
          </p:nvPr>
        </p:nvSpPr>
        <p:spPr/>
        <p:txBody>
          <a:bodyPr>
            <a:normAutofit/>
          </a:bodyPr>
          <a:lstStyle/>
          <a:p>
            <a:r>
              <a:rPr lang="zh-CN" altLang="zh-CN" sz="4000" b="1" dirty="0" smtClean="0"/>
              <a:t>研讨英文的大</a:t>
            </a:r>
            <a:r>
              <a:rPr lang="zh-CN" altLang="en-US" sz="4000" b="1" dirty="0" smtClean="0"/>
              <a:t>小</a:t>
            </a:r>
            <a:r>
              <a:rPr lang="zh-CN" altLang="zh-CN" sz="4000" b="1" dirty="0" smtClean="0"/>
              <a:t>写规则</a:t>
            </a:r>
            <a:endParaRPr lang="zh-CN" altLang="en-US" sz="3600" b="1" dirty="0"/>
          </a:p>
        </p:txBody>
      </p:sp>
      <p:sp>
        <p:nvSpPr>
          <p:cNvPr id="7" name="文本占位符 6"/>
          <p:cNvSpPr>
            <a:spLocks noGrp="1"/>
          </p:cNvSpPr>
          <p:nvPr>
            <p:ph type="body" sz="half" idx="2"/>
          </p:nvPr>
        </p:nvSpPr>
        <p:spPr/>
        <p:txBody>
          <a:bodyPr/>
          <a:lstStyle/>
          <a:p>
            <a:endParaRPr lang="zh-CN" altLang="en-US" dirty="0"/>
          </a:p>
        </p:txBody>
      </p:sp>
      <p:sp>
        <p:nvSpPr>
          <p:cNvPr id="5" name="页脚占位符 12"/>
          <p:cNvSpPr>
            <a:spLocks noGrp="1"/>
          </p:cNvSpPr>
          <p:nvPr>
            <p:ph type="ftr" sz="quarter" idx="11"/>
          </p:nvPr>
        </p:nvSpPr>
        <p:spPr>
          <a:xfrm>
            <a:off x="4644008" y="5733256"/>
            <a:ext cx="3574160" cy="365125"/>
          </a:xfrm>
        </p:spPr>
        <p:txBody>
          <a:bodyPr>
            <a:normAutofit fontScale="92500" lnSpcReduction="20000"/>
          </a:bodyPr>
          <a:lstStyle/>
          <a:p>
            <a:r>
              <a:rPr lang="zh-CN" altLang="zh-CN" dirty="0"/>
              <a:t>《英汉互译实用教程》郭著章等 著</a:t>
            </a:r>
            <a:r>
              <a:rPr lang="en-US" altLang="zh-CN" dirty="0"/>
              <a:t> 2019</a:t>
            </a:r>
            <a:r>
              <a:rPr lang="zh-CN" altLang="zh-CN" dirty="0"/>
              <a:t>年</a:t>
            </a:r>
            <a:r>
              <a:rPr lang="en-US" altLang="zh-CN" dirty="0"/>
              <a:t>1</a:t>
            </a:r>
            <a:r>
              <a:rPr lang="zh-CN" altLang="zh-CN" dirty="0"/>
              <a:t>月第四版武汉大学</a:t>
            </a:r>
            <a:r>
              <a:rPr lang="zh-CN" altLang="zh-CN" dirty="0" smtClean="0"/>
              <a:t>出版社</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pPr>
              <a:lnSpc>
                <a:spcPct val="120000"/>
              </a:lnSpc>
            </a:pPr>
            <a:r>
              <a:rPr lang="zh-CN" altLang="zh-CN" sz="2000" b="1" dirty="0">
                <a:solidFill>
                  <a:schemeClr val="accent1">
                    <a:lumMod val="75000"/>
                  </a:schemeClr>
                </a:solidFill>
              </a:rPr>
              <a:t>军队专名大写。</a:t>
            </a:r>
          </a:p>
          <a:p>
            <a:pPr lvl="1">
              <a:lnSpc>
                <a:spcPct val="120000"/>
              </a:lnSpc>
            </a:pPr>
            <a:r>
              <a:rPr lang="en-US" altLang="zh-CN" sz="1800" dirty="0"/>
              <a:t>US Marine Corp</a:t>
            </a:r>
            <a:r>
              <a:rPr lang="zh-CN" altLang="zh-CN" sz="1800" dirty="0"/>
              <a:t>（美国海军陆战队），</a:t>
            </a:r>
            <a:r>
              <a:rPr lang="en-US" altLang="zh-CN" sz="1800" dirty="0"/>
              <a:t>the Eighth Route Army</a:t>
            </a:r>
            <a:r>
              <a:rPr lang="zh-CN" altLang="zh-CN" sz="1800" dirty="0"/>
              <a:t>。</a:t>
            </a:r>
          </a:p>
          <a:p>
            <a:pPr lvl="1">
              <a:lnSpc>
                <a:spcPct val="120000"/>
              </a:lnSpc>
            </a:pPr>
            <a:r>
              <a:rPr lang="zh-CN" altLang="zh-CN" sz="1800" dirty="0"/>
              <a:t>泛指某特种部队时小写，如</a:t>
            </a:r>
            <a:r>
              <a:rPr lang="en-US" altLang="zh-CN" sz="1800" dirty="0"/>
              <a:t>naval air force</a:t>
            </a:r>
            <a:r>
              <a:rPr lang="zh-CN" altLang="zh-CN" sz="1800" dirty="0"/>
              <a:t>（海军航空兵</a:t>
            </a:r>
            <a:r>
              <a:rPr lang="zh-CN" altLang="zh-CN" sz="1800" dirty="0" smtClean="0"/>
              <a:t>）</a:t>
            </a:r>
            <a:endParaRPr lang="en-US" altLang="zh-CN" sz="1800" dirty="0" smtClean="0"/>
          </a:p>
          <a:p>
            <a:pPr>
              <a:lnSpc>
                <a:spcPct val="120000"/>
              </a:lnSpc>
            </a:pPr>
            <a:r>
              <a:rPr lang="zh-CN" altLang="en-US" sz="2000" b="1" dirty="0" smtClean="0">
                <a:solidFill>
                  <a:schemeClr val="accent1">
                    <a:lumMod val="75000"/>
                  </a:schemeClr>
                </a:solidFill>
              </a:rPr>
              <a:t>圣经中关于上帝的名词与代词大写</a:t>
            </a:r>
            <a:endParaRPr lang="en-US" altLang="zh-CN" sz="2000" b="1" dirty="0" smtClean="0">
              <a:solidFill>
                <a:schemeClr val="accent1">
                  <a:lumMod val="75000"/>
                </a:schemeClr>
              </a:solidFill>
            </a:endParaRPr>
          </a:p>
          <a:p>
            <a:pPr lvl="1">
              <a:lnSpc>
                <a:spcPct val="120000"/>
              </a:lnSpc>
            </a:pPr>
            <a:r>
              <a:rPr lang="en-US" altLang="zh-CN" sz="1800" dirty="0"/>
              <a:t>God, Lord, Christ, Jesus, He, Him, Himself, </a:t>
            </a:r>
            <a:r>
              <a:rPr lang="en-US" altLang="zh-CN" sz="1800" dirty="0" smtClean="0"/>
              <a:t>His</a:t>
            </a:r>
            <a:endParaRPr lang="zh-CN" altLang="zh-CN" sz="1800" dirty="0"/>
          </a:p>
        </p:txBody>
      </p:sp>
      <p:sp>
        <p:nvSpPr>
          <p:cNvPr id="3" name="标题 2"/>
          <p:cNvSpPr>
            <a:spLocks noGrp="1"/>
          </p:cNvSpPr>
          <p:nvPr>
            <p:ph type="title"/>
          </p:nvPr>
        </p:nvSpPr>
        <p:spPr/>
        <p:txBody>
          <a:bodyPr>
            <a:normAutofit/>
          </a:bodyPr>
          <a:lstStyle/>
          <a:p>
            <a:r>
              <a:rPr lang="zh-CN" altLang="zh-CN" sz="4000" b="1" dirty="0"/>
              <a:t>研讨英文的大</a:t>
            </a:r>
            <a:r>
              <a:rPr lang="zh-CN" altLang="en-US" sz="4000" b="1" dirty="0"/>
              <a:t>小</a:t>
            </a:r>
            <a:r>
              <a:rPr lang="zh-CN" altLang="zh-CN" sz="4000" b="1" dirty="0"/>
              <a:t>写规则</a:t>
            </a:r>
            <a:endParaRPr lang="zh-CN" altLang="en-US" sz="4000" dirty="0"/>
          </a:p>
        </p:txBody>
      </p:sp>
      <p:sp>
        <p:nvSpPr>
          <p:cNvPr id="4" name="文本占位符 3"/>
          <p:cNvSpPr>
            <a:spLocks noGrp="1"/>
          </p:cNvSpPr>
          <p:nvPr>
            <p:ph type="body" sz="half" idx="2"/>
          </p:nvPr>
        </p:nvSpPr>
        <p:spPr/>
        <p:txBody>
          <a:bodyPr/>
          <a:lstStyle/>
          <a:p>
            <a:endParaRPr lang="zh-CN" altLang="en-US" dirty="0"/>
          </a:p>
        </p:txBody>
      </p:sp>
      <p:sp>
        <p:nvSpPr>
          <p:cNvPr id="6" name="页脚占位符 12"/>
          <p:cNvSpPr>
            <a:spLocks noGrp="1"/>
          </p:cNvSpPr>
          <p:nvPr>
            <p:ph type="ftr" sz="quarter" idx="11"/>
          </p:nvPr>
        </p:nvSpPr>
        <p:spPr>
          <a:xfrm>
            <a:off x="4644008" y="5733256"/>
            <a:ext cx="3574160" cy="365125"/>
          </a:xfrm>
        </p:spPr>
        <p:txBody>
          <a:bodyPr>
            <a:normAutofit fontScale="92500" lnSpcReduction="20000"/>
          </a:bodyPr>
          <a:lstStyle/>
          <a:p>
            <a:r>
              <a:rPr lang="zh-CN" altLang="zh-CN" dirty="0"/>
              <a:t>《英汉互译实用教程》郭著章等 著</a:t>
            </a:r>
            <a:r>
              <a:rPr lang="en-US" altLang="zh-CN" dirty="0"/>
              <a:t> 2019</a:t>
            </a:r>
            <a:r>
              <a:rPr lang="zh-CN" altLang="zh-CN" dirty="0"/>
              <a:t>年</a:t>
            </a:r>
            <a:r>
              <a:rPr lang="en-US" altLang="zh-CN" dirty="0"/>
              <a:t>1</a:t>
            </a:r>
            <a:r>
              <a:rPr lang="zh-CN" altLang="zh-CN" dirty="0"/>
              <a:t>月第四版武汉大学</a:t>
            </a:r>
            <a:r>
              <a:rPr lang="zh-CN" altLang="zh-CN" dirty="0" smtClean="0"/>
              <a:t>出版社</a:t>
            </a:r>
            <a:endParaRPr lang="zh-CN"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a:lnSpc>
                <a:spcPct val="120000"/>
              </a:lnSpc>
            </a:pPr>
            <a:r>
              <a:rPr lang="zh-CN" altLang="zh-CN" sz="2000" b="1" dirty="0">
                <a:solidFill>
                  <a:schemeClr val="accent1">
                    <a:lumMod val="75000"/>
                  </a:schemeClr>
                </a:solidFill>
              </a:rPr>
              <a:t>星期、月份、节日的首字母大写。</a:t>
            </a:r>
          </a:p>
          <a:p>
            <a:pPr lvl="1">
              <a:lnSpc>
                <a:spcPct val="120000"/>
              </a:lnSpc>
            </a:pPr>
            <a:r>
              <a:rPr lang="en-US" altLang="zh-CN" sz="1800" dirty="0"/>
              <a:t>Thursday</a:t>
            </a:r>
            <a:r>
              <a:rPr lang="zh-CN" altLang="zh-CN" sz="1800" dirty="0"/>
              <a:t>，</a:t>
            </a:r>
            <a:r>
              <a:rPr lang="en-US" altLang="zh-CN" sz="1800" dirty="0"/>
              <a:t>October</a:t>
            </a:r>
            <a:r>
              <a:rPr lang="zh-CN" altLang="zh-CN" sz="1800" dirty="0"/>
              <a:t>，</a:t>
            </a:r>
            <a:r>
              <a:rPr lang="en-US" altLang="zh-CN" sz="1800" dirty="0"/>
              <a:t>National Day</a:t>
            </a:r>
          </a:p>
          <a:p>
            <a:pPr lvl="1">
              <a:lnSpc>
                <a:spcPct val="120000"/>
              </a:lnSpc>
            </a:pPr>
            <a:r>
              <a:rPr lang="zh-CN" altLang="zh-CN" sz="1800" dirty="0"/>
              <a:t>四季名称小写，但中国二十四节气的名称英译时一律大写，如</a:t>
            </a:r>
            <a:r>
              <a:rPr lang="en-US" altLang="zh-CN" sz="1800" dirty="0"/>
              <a:t>the Beginning of Spring</a:t>
            </a:r>
            <a:r>
              <a:rPr lang="zh-CN" altLang="zh-CN" sz="1800" dirty="0"/>
              <a:t>（立春），</a:t>
            </a:r>
            <a:r>
              <a:rPr lang="en-US" altLang="zh-CN" sz="1800" dirty="0"/>
              <a:t>the End of Heat</a:t>
            </a:r>
            <a:r>
              <a:rPr lang="zh-CN" altLang="zh-CN" sz="1800" dirty="0"/>
              <a:t>（处暑），</a:t>
            </a:r>
            <a:r>
              <a:rPr lang="en-US" altLang="zh-CN" sz="1800" dirty="0"/>
              <a:t>the Winter Solstice</a:t>
            </a:r>
            <a:r>
              <a:rPr lang="zh-CN" altLang="zh-CN" sz="1800" dirty="0"/>
              <a:t>（冬至）。</a:t>
            </a:r>
          </a:p>
          <a:p>
            <a:pPr>
              <a:lnSpc>
                <a:spcPct val="120000"/>
              </a:lnSpc>
            </a:pPr>
            <a:r>
              <a:rPr lang="zh-CN" altLang="zh-CN" sz="2000" b="1" dirty="0" smtClean="0">
                <a:solidFill>
                  <a:schemeClr val="accent1">
                    <a:lumMod val="75000"/>
                  </a:schemeClr>
                </a:solidFill>
              </a:rPr>
              <a:t>宗教</a:t>
            </a:r>
            <a:r>
              <a:rPr lang="zh-CN" altLang="en-US" sz="2000" b="1" dirty="0" smtClean="0">
                <a:solidFill>
                  <a:schemeClr val="accent1">
                    <a:lumMod val="75000"/>
                  </a:schemeClr>
                </a:solidFill>
              </a:rPr>
              <a:t>方面的</a:t>
            </a:r>
            <a:r>
              <a:rPr lang="zh-CN" altLang="en-US" sz="2000" b="1" dirty="0">
                <a:solidFill>
                  <a:schemeClr val="accent1">
                    <a:lumMod val="75000"/>
                  </a:schemeClr>
                </a:solidFill>
              </a:rPr>
              <a:t>词语</a:t>
            </a:r>
            <a:r>
              <a:rPr lang="zh-CN" altLang="en-US" sz="2000" b="1" dirty="0" smtClean="0">
                <a:solidFill>
                  <a:schemeClr val="accent1">
                    <a:lumMod val="75000"/>
                  </a:schemeClr>
                </a:solidFill>
              </a:rPr>
              <a:t>首字母</a:t>
            </a:r>
            <a:r>
              <a:rPr lang="zh-CN" altLang="zh-CN" sz="2000" b="1" dirty="0" smtClean="0">
                <a:solidFill>
                  <a:schemeClr val="accent1">
                    <a:lumMod val="75000"/>
                  </a:schemeClr>
                </a:solidFill>
              </a:rPr>
              <a:t>大写</a:t>
            </a:r>
            <a:r>
              <a:rPr lang="zh-CN" altLang="zh-CN" sz="2000" b="1" dirty="0">
                <a:solidFill>
                  <a:schemeClr val="accent1">
                    <a:lumMod val="75000"/>
                  </a:schemeClr>
                </a:solidFill>
              </a:rPr>
              <a:t>。</a:t>
            </a:r>
          </a:p>
          <a:p>
            <a:pPr lvl="1">
              <a:lnSpc>
                <a:spcPct val="120000"/>
              </a:lnSpc>
            </a:pPr>
            <a:r>
              <a:rPr lang="en-US" altLang="zh-CN" sz="1800" dirty="0"/>
              <a:t>God, Allah, </a:t>
            </a:r>
            <a:r>
              <a:rPr lang="en-US" altLang="zh-CN" sz="1800" dirty="0" smtClean="0"/>
              <a:t>Puritans, Catholics</a:t>
            </a:r>
          </a:p>
        </p:txBody>
      </p:sp>
      <p:sp>
        <p:nvSpPr>
          <p:cNvPr id="3" name="标题 2"/>
          <p:cNvSpPr>
            <a:spLocks noGrp="1"/>
          </p:cNvSpPr>
          <p:nvPr>
            <p:ph type="title"/>
          </p:nvPr>
        </p:nvSpPr>
        <p:spPr/>
        <p:txBody>
          <a:bodyPr>
            <a:normAutofit/>
          </a:bodyPr>
          <a:lstStyle/>
          <a:p>
            <a:r>
              <a:rPr lang="zh-CN" altLang="zh-CN" sz="4000" b="1" dirty="0"/>
              <a:t>研讨英文的大</a:t>
            </a:r>
            <a:r>
              <a:rPr lang="zh-CN" altLang="en-US" sz="4000" b="1" dirty="0"/>
              <a:t>小</a:t>
            </a:r>
            <a:r>
              <a:rPr lang="zh-CN" altLang="zh-CN" sz="4000" b="1" dirty="0"/>
              <a:t>写规则</a:t>
            </a:r>
            <a:endParaRPr lang="zh-CN" altLang="en-US" sz="4000" b="1" dirty="0"/>
          </a:p>
        </p:txBody>
      </p:sp>
      <p:sp>
        <p:nvSpPr>
          <p:cNvPr id="5" name="页脚占位符 12"/>
          <p:cNvSpPr>
            <a:spLocks noGrp="1"/>
          </p:cNvSpPr>
          <p:nvPr>
            <p:ph type="ftr" sz="quarter" idx="11"/>
          </p:nvPr>
        </p:nvSpPr>
        <p:spPr>
          <a:xfrm>
            <a:off x="4644008" y="5733256"/>
            <a:ext cx="3574160" cy="365125"/>
          </a:xfrm>
        </p:spPr>
        <p:txBody>
          <a:bodyPr>
            <a:normAutofit fontScale="92500" lnSpcReduction="20000"/>
          </a:bodyPr>
          <a:lstStyle/>
          <a:p>
            <a:r>
              <a:rPr lang="zh-CN" altLang="zh-CN" dirty="0"/>
              <a:t>《英汉互译实用教程》郭著章等 著</a:t>
            </a:r>
            <a:r>
              <a:rPr lang="en-US" altLang="zh-CN" dirty="0"/>
              <a:t> 2019</a:t>
            </a:r>
            <a:r>
              <a:rPr lang="zh-CN" altLang="zh-CN" dirty="0"/>
              <a:t>年</a:t>
            </a:r>
            <a:r>
              <a:rPr lang="en-US" altLang="zh-CN" dirty="0"/>
              <a:t>1</a:t>
            </a:r>
            <a:r>
              <a:rPr lang="zh-CN" altLang="zh-CN" dirty="0"/>
              <a:t>月第四版武汉大学</a:t>
            </a:r>
            <a:r>
              <a:rPr lang="zh-CN" altLang="zh-CN" dirty="0" smtClean="0"/>
              <a:t>出版社</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1052823" y="2053064"/>
            <a:ext cx="6975561" cy="3968224"/>
          </a:xfrm>
        </p:spPr>
        <p:txBody>
          <a:bodyPr>
            <a:noAutofit/>
          </a:bodyPr>
          <a:lstStyle/>
          <a:p>
            <a:r>
              <a:rPr lang="zh-CN" altLang="zh-CN" sz="2000" b="1" dirty="0">
                <a:solidFill>
                  <a:schemeClr val="accent1">
                    <a:lumMod val="75000"/>
                  </a:schemeClr>
                </a:solidFill>
              </a:rPr>
              <a:t>注册商标、服务</a:t>
            </a:r>
            <a:r>
              <a:rPr lang="zh-CN" altLang="zh-CN" sz="2000" b="1" dirty="0" smtClean="0">
                <a:solidFill>
                  <a:schemeClr val="accent1">
                    <a:lumMod val="75000"/>
                  </a:schemeClr>
                </a:solidFill>
              </a:rPr>
              <a:t>标志</a:t>
            </a:r>
            <a:r>
              <a:rPr lang="zh-CN" altLang="en-US" sz="2000" b="1" dirty="0" smtClean="0">
                <a:solidFill>
                  <a:schemeClr val="accent1">
                    <a:lumMod val="75000"/>
                  </a:schemeClr>
                </a:solidFill>
              </a:rPr>
              <a:t>、</a:t>
            </a:r>
            <a:r>
              <a:rPr lang="zh-CN" altLang="en-US" sz="2000" b="1" dirty="0">
                <a:solidFill>
                  <a:schemeClr val="accent1">
                    <a:lumMod val="75000"/>
                  </a:schemeClr>
                </a:solidFill>
              </a:rPr>
              <a:t>品牌</a:t>
            </a:r>
            <a:r>
              <a:rPr lang="zh-CN" altLang="zh-CN" sz="2000" b="1" dirty="0" smtClean="0">
                <a:solidFill>
                  <a:schemeClr val="accent1">
                    <a:lumMod val="75000"/>
                  </a:schemeClr>
                </a:solidFill>
              </a:rPr>
              <a:t>的</a:t>
            </a:r>
            <a:r>
              <a:rPr lang="zh-CN" altLang="zh-CN" sz="2000" b="1" dirty="0">
                <a:solidFill>
                  <a:schemeClr val="accent1">
                    <a:lumMod val="75000"/>
                  </a:schemeClr>
                </a:solidFill>
              </a:rPr>
              <a:t>首字母大写。</a:t>
            </a:r>
          </a:p>
          <a:p>
            <a:pPr lvl="1"/>
            <a:r>
              <a:rPr lang="en-US" altLang="zh-CN" sz="1800" dirty="0"/>
              <a:t>Coca-Cola, Air </a:t>
            </a:r>
            <a:r>
              <a:rPr lang="en-US" altLang="zh-CN" sz="1800" dirty="0" smtClean="0"/>
              <a:t>Express, Flying Pigeon Bicycle</a:t>
            </a:r>
            <a:endParaRPr lang="zh-CN" altLang="zh-CN" sz="1800" dirty="0"/>
          </a:p>
          <a:p>
            <a:r>
              <a:rPr lang="zh-CN" altLang="zh-CN" sz="2000" b="1" dirty="0">
                <a:solidFill>
                  <a:schemeClr val="accent1">
                    <a:lumMod val="75000"/>
                  </a:schemeClr>
                </a:solidFill>
              </a:rPr>
              <a:t>奖金、奖章、勋章等专名的首字母大写。</a:t>
            </a:r>
          </a:p>
          <a:p>
            <a:pPr lvl="1"/>
            <a:r>
              <a:rPr lang="en-US" altLang="zh-CN" sz="1800" dirty="0"/>
              <a:t>Nobel Prize, National Book Award, Medal of Honor</a:t>
            </a:r>
            <a:endParaRPr lang="zh-CN" altLang="zh-CN" sz="1800" dirty="0"/>
          </a:p>
          <a:p>
            <a:r>
              <a:rPr lang="zh-CN" altLang="zh-CN" sz="2000" b="1" dirty="0">
                <a:solidFill>
                  <a:schemeClr val="accent1">
                    <a:lumMod val="75000"/>
                  </a:schemeClr>
                </a:solidFill>
              </a:rPr>
              <a:t>来源于专名的主义、思想、学说、学派大写。</a:t>
            </a:r>
          </a:p>
          <a:p>
            <a:pPr lvl="1"/>
            <a:r>
              <a:rPr lang="en-US" altLang="zh-CN" sz="1800" dirty="0"/>
              <a:t>Mao Zedong Thought, </a:t>
            </a:r>
            <a:r>
              <a:rPr lang="en-US" altLang="zh-CN" sz="1800" dirty="0" err="1" smtClean="0"/>
              <a:t>Neoplatonism</a:t>
            </a:r>
            <a:endParaRPr lang="en-US" altLang="zh-CN" sz="1800" dirty="0"/>
          </a:p>
          <a:p>
            <a:pPr lvl="1"/>
            <a:r>
              <a:rPr lang="zh-CN" altLang="zh-CN" sz="1800" dirty="0" smtClean="0"/>
              <a:t>不是</a:t>
            </a:r>
            <a:r>
              <a:rPr lang="zh-CN" altLang="zh-CN" sz="1800" dirty="0"/>
              <a:t>来源于专名</a:t>
            </a:r>
            <a:r>
              <a:rPr lang="zh-CN" altLang="zh-CN" sz="1800" dirty="0" smtClean="0"/>
              <a:t>的</a:t>
            </a:r>
            <a:r>
              <a:rPr lang="zh-CN" altLang="en-US" sz="1800" dirty="0"/>
              <a:t>主义</a:t>
            </a:r>
            <a:r>
              <a:rPr lang="zh-CN" altLang="zh-CN" sz="1800" dirty="0" smtClean="0"/>
              <a:t>、</a:t>
            </a:r>
            <a:r>
              <a:rPr lang="zh-CN" altLang="zh-CN" sz="1800" dirty="0"/>
              <a:t>思想、学说、学派小写，如</a:t>
            </a:r>
            <a:r>
              <a:rPr lang="en-US" altLang="zh-CN" sz="1800" dirty="0"/>
              <a:t>existentialism, postmodernism, big bang theory, the theory of relativity</a:t>
            </a:r>
            <a:endParaRPr lang="zh-CN" altLang="zh-CN" sz="1800" dirty="0"/>
          </a:p>
          <a:p>
            <a:r>
              <a:rPr lang="zh-CN" altLang="zh-CN" sz="2000" b="1" dirty="0">
                <a:solidFill>
                  <a:schemeClr val="accent1">
                    <a:lumMod val="75000"/>
                  </a:schemeClr>
                </a:solidFill>
              </a:rPr>
              <a:t>宪法，法律、条约、政府文件各实词大写。</a:t>
            </a:r>
          </a:p>
          <a:p>
            <a:pPr lvl="1"/>
            <a:r>
              <a:rPr lang="en-US" altLang="zh-CN" sz="1800" dirty="0"/>
              <a:t>Eleventh Five-Year Plan, United States </a:t>
            </a:r>
            <a:r>
              <a:rPr lang="en-US" altLang="zh-CN" sz="1800" dirty="0" smtClean="0"/>
              <a:t>Constitution</a:t>
            </a:r>
            <a:endParaRPr lang="zh-CN" altLang="zh-CN" sz="1800" dirty="0"/>
          </a:p>
        </p:txBody>
      </p:sp>
      <p:sp>
        <p:nvSpPr>
          <p:cNvPr id="8" name="标题 3"/>
          <p:cNvSpPr>
            <a:spLocks noGrp="1"/>
          </p:cNvSpPr>
          <p:nvPr>
            <p:ph type="title"/>
          </p:nvPr>
        </p:nvSpPr>
        <p:spPr>
          <a:xfrm>
            <a:off x="1048870" y="665765"/>
            <a:ext cx="7024744" cy="1143000"/>
          </a:xfrm>
        </p:spPr>
        <p:txBody>
          <a:bodyPr>
            <a:normAutofit/>
          </a:bodyPr>
          <a:lstStyle/>
          <a:p>
            <a:r>
              <a:rPr lang="zh-CN" altLang="zh-CN" sz="4000" b="1" dirty="0"/>
              <a:t>研讨英文的</a:t>
            </a:r>
            <a:r>
              <a:rPr lang="zh-CN" altLang="zh-CN" sz="4000" b="1" dirty="0" smtClean="0"/>
              <a:t>大</a:t>
            </a:r>
            <a:r>
              <a:rPr lang="zh-CN" altLang="en-US" sz="4000" b="1" dirty="0" smtClean="0"/>
              <a:t>小</a:t>
            </a:r>
            <a:r>
              <a:rPr lang="zh-CN" altLang="zh-CN" sz="4000" b="1" dirty="0" smtClean="0"/>
              <a:t>写规则</a:t>
            </a:r>
            <a:endParaRPr lang="zh-CN" altLang="en-US" sz="4000" b="1" dirty="0"/>
          </a:p>
        </p:txBody>
      </p:sp>
      <p:sp>
        <p:nvSpPr>
          <p:cNvPr id="4" name="页脚占位符 12"/>
          <p:cNvSpPr>
            <a:spLocks noGrp="1"/>
          </p:cNvSpPr>
          <p:nvPr>
            <p:ph type="ftr" sz="quarter" idx="11"/>
          </p:nvPr>
        </p:nvSpPr>
        <p:spPr>
          <a:xfrm>
            <a:off x="3275856" y="6093296"/>
            <a:ext cx="5302352" cy="365125"/>
          </a:xfrm>
        </p:spPr>
        <p:txBody>
          <a:bodyPr/>
          <a:lstStyle/>
          <a:p>
            <a:r>
              <a:rPr lang="zh-CN" altLang="zh-CN" dirty="0"/>
              <a:t>《英汉互译实用教程》郭著章等 著</a:t>
            </a:r>
            <a:r>
              <a:rPr lang="en-US" altLang="zh-CN" dirty="0"/>
              <a:t> 2019</a:t>
            </a:r>
            <a:r>
              <a:rPr lang="zh-CN" altLang="zh-CN" dirty="0"/>
              <a:t>年</a:t>
            </a:r>
            <a:r>
              <a:rPr lang="en-US" altLang="zh-CN" dirty="0"/>
              <a:t>1</a:t>
            </a:r>
            <a:r>
              <a:rPr lang="zh-CN" altLang="zh-CN" dirty="0"/>
              <a:t>月第四版武汉大学</a:t>
            </a:r>
            <a:r>
              <a:rPr lang="zh-CN" altLang="zh-CN" dirty="0" smtClean="0"/>
              <a:t>出版社</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fade">
                                      <p:cBhvr>
                                        <p:cTn id="29" dur="500"/>
                                        <p:tgtEl>
                                          <p:spTgt spid="6">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animEffect transition="in" filter="fade">
                                      <p:cBhvr>
                                        <p:cTn id="34" dur="500"/>
                                        <p:tgtEl>
                                          <p:spTgt spid="6">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fade">
                                      <p:cBhvr>
                                        <p:cTn id="3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Austin</Template>
  <TotalTime>11</TotalTime>
  <Words>4352</Words>
  <Application>WPS 演示</Application>
  <PresentationFormat>全屏显示(4:3)</PresentationFormat>
  <Paragraphs>380</Paragraphs>
  <Slides>41</Slides>
  <Notes>1</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奥斯汀</vt:lpstr>
      <vt:lpstr>英汉互译中的标点符号和英文中的大小写规则</vt:lpstr>
      <vt:lpstr>研讨英文的大小写规则</vt:lpstr>
      <vt:lpstr>研讨英文的大小写规则</vt:lpstr>
      <vt:lpstr>研讨英文的大小写规则</vt:lpstr>
      <vt:lpstr>幻灯片 5</vt:lpstr>
      <vt:lpstr>研讨英文的大小写规则</vt:lpstr>
      <vt:lpstr>研讨英文的大小写规则</vt:lpstr>
      <vt:lpstr>研讨英文的大小写规则</vt:lpstr>
      <vt:lpstr>研讨英文的大小写规则</vt:lpstr>
      <vt:lpstr>研讨英文的大小写规则</vt:lpstr>
      <vt:lpstr>幻灯片 11</vt:lpstr>
      <vt:lpstr>中国各民族名称的罗马字母拼写法和代码（GB 3304-1991）（见w微信的文档） </vt:lpstr>
      <vt:lpstr>幻灯片 13</vt:lpstr>
      <vt:lpstr>幻灯片 14</vt:lpstr>
      <vt:lpstr>句号</vt:lpstr>
      <vt:lpstr>逗号——表示句间的停顿或者列举一连串的事物</vt:lpstr>
      <vt:lpstr>逗号——表示句间的停顿或者列举一连串的事物</vt:lpstr>
      <vt:lpstr>冒号——表示停顿，对前文进行引申，解释，补充说明，能产生的轻微的戏剧化效果。英汉互译中，如果冒号后面的效果是一段较长的引文，则需另起一段。</vt:lpstr>
      <vt:lpstr>冒号——表示停顿，对前文进行引申，解释，补充说明，能产生的轻微的戏剧化效果。英汉互译中，如果冒号后面的效果是一段较长的引文，则需另起一段。</vt:lpstr>
      <vt:lpstr>分号——又称作“小句号”。使用分号较多的文章往往比较正式，富有哲理。当两个句子关系紧密，结构相近，中间没有任何连接词，最好用分号分开。</vt:lpstr>
      <vt:lpstr>分号——又称作“小句号”。使用分号较多的文章往往比较正式，富有哲理。当两个句子关系紧密，结构相近，中间没有任何连接词，最好用分号分开。</vt:lpstr>
      <vt:lpstr>破折号</vt:lpstr>
      <vt:lpstr>破折号</vt:lpstr>
      <vt:lpstr>问号</vt:lpstr>
      <vt:lpstr>引号</vt:lpstr>
      <vt:lpstr>引号</vt:lpstr>
      <vt:lpstr>引号</vt:lpstr>
      <vt:lpstr>引号</vt:lpstr>
      <vt:lpstr>引号</vt:lpstr>
      <vt:lpstr>引号</vt:lpstr>
      <vt:lpstr>叹号</vt:lpstr>
      <vt:lpstr>省略号</vt:lpstr>
      <vt:lpstr>括号</vt:lpstr>
      <vt:lpstr>书名号（和篇名号）</vt:lpstr>
      <vt:lpstr>顿号</vt:lpstr>
      <vt:lpstr>着重号</vt:lpstr>
      <vt:lpstr>间隔号</vt:lpstr>
      <vt:lpstr>专名号&amp;连接号</vt:lpstr>
      <vt:lpstr>连字符</vt:lpstr>
      <vt:lpstr>句点</vt:lpstr>
      <vt:lpstr>参考书目</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英汉互译中的标点符号和英文中的大写规则</dc:title>
  <dc:creator>ASUS</dc:creator>
  <cp:lastModifiedBy>Dell</cp:lastModifiedBy>
  <cp:revision>64</cp:revision>
  <dcterms:created xsi:type="dcterms:W3CDTF">2019-09-25T02:18:00Z</dcterms:created>
  <dcterms:modified xsi:type="dcterms:W3CDTF">2020-09-13T12:25:44Z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2052-11.1.0.8648</vt:lpwstr>
  </property>
</Properties>
</file>