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378" r:id="rId5"/>
    <p:sldId id="379" r:id="rId6"/>
    <p:sldId id="380" r:id="rId7"/>
    <p:sldId id="382" r:id="rId8"/>
    <p:sldId id="383" r:id="rId9"/>
    <p:sldId id="384" r:id="rId10"/>
    <p:sldId id="385" r:id="rId11"/>
    <p:sldId id="386" r:id="rId12"/>
    <p:sldId id="387" r:id="rId13"/>
    <p:sldId id="438" r:id="rId14"/>
    <p:sldId id="388" r:id="rId15"/>
    <p:sldId id="389" r:id="rId16"/>
    <p:sldId id="391" r:id="rId17"/>
    <p:sldId id="394" r:id="rId18"/>
    <p:sldId id="395" r:id="rId19"/>
    <p:sldId id="419" r:id="rId20"/>
    <p:sldId id="420" r:id="rId21"/>
    <p:sldId id="485" r:id="rId22"/>
    <p:sldId id="401" r:id="rId23"/>
    <p:sldId id="397" r:id="rId24"/>
    <p:sldId id="468" r:id="rId25"/>
    <p:sldId id="463" r:id="rId26"/>
    <p:sldId id="495" r:id="rId27"/>
    <p:sldId id="425" r:id="rId28"/>
    <p:sldId id="427" r:id="rId29"/>
    <p:sldId id="428" r:id="rId30"/>
    <p:sldId id="469" r:id="rId31"/>
    <p:sldId id="496" r:id="rId32"/>
    <p:sldId id="429" r:id="rId33"/>
    <p:sldId id="430" r:id="rId34"/>
    <p:sldId id="465" r:id="rId35"/>
    <p:sldId id="464" r:id="rId36"/>
    <p:sldId id="436" r:id="rId37"/>
    <p:sldId id="439" r:id="rId38"/>
    <p:sldId id="440" r:id="rId39"/>
    <p:sldId id="441" r:id="rId40"/>
    <p:sldId id="442" r:id="rId41"/>
    <p:sldId id="443" r:id="rId42"/>
    <p:sldId id="444" r:id="rId43"/>
    <p:sldId id="445" r:id="rId44"/>
    <p:sldId id="446" r:id="rId45"/>
    <p:sldId id="447" r:id="rId46"/>
    <p:sldId id="448" r:id="rId47"/>
    <p:sldId id="449" r:id="rId48"/>
    <p:sldId id="450" r:id="rId49"/>
    <p:sldId id="451" r:id="rId50"/>
    <p:sldId id="452" r:id="rId51"/>
    <p:sldId id="453" r:id="rId52"/>
    <p:sldId id="454" r:id="rId53"/>
    <p:sldId id="456" r:id="rId54"/>
    <p:sldId id="457" r:id="rId55"/>
    <p:sldId id="459" r:id="rId56"/>
    <p:sldId id="470" r:id="rId57"/>
    <p:sldId id="471" r:id="rId58"/>
    <p:sldId id="472" r:id="rId59"/>
    <p:sldId id="473" r:id="rId60"/>
    <p:sldId id="474" r:id="rId61"/>
    <p:sldId id="475" r:id="rId62"/>
    <p:sldId id="477" r:id="rId63"/>
    <p:sldId id="476" r:id="rId64"/>
    <p:sldId id="478" r:id="rId65"/>
    <p:sldId id="479" r:id="rId66"/>
    <p:sldId id="480" r:id="rId67"/>
    <p:sldId id="481" r:id="rId68"/>
    <p:sldId id="482" r:id="rId69"/>
    <p:sldId id="483" r:id="rId70"/>
    <p:sldId id="484" r:id="rId71"/>
    <p:sldId id="461" r:id="rId72"/>
    <p:sldId id="541" r:id="rId73"/>
  </p:sldIdLst>
  <p:sldSz cx="9144000" cy="5143500" type="screen16x9"/>
  <p:notesSz cx="6858000" cy="9144000"/>
  <p:custDataLst>
    <p:tags r:id="rId7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FF"/>
    <a:srgbClr val="D43E01"/>
    <a:srgbClr val="E8EAE9"/>
    <a:srgbClr val="FCFCFC"/>
    <a:srgbClr val="CCD0D1"/>
    <a:srgbClr val="D7D9E1"/>
    <a:srgbClr val="D5D8E3"/>
    <a:srgbClr val="DADBDE"/>
    <a:srgbClr val="D9D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06" autoAdjust="0"/>
    <p:restoredTop sz="72913" autoAdjust="0"/>
  </p:normalViewPr>
  <p:slideViewPr>
    <p:cSldViewPr>
      <p:cViewPr varScale="1">
        <p:scale>
          <a:sx n="67" d="100"/>
          <a:sy n="67" d="100"/>
        </p:scale>
        <p:origin x="-1122" y="-96"/>
      </p:cViewPr>
      <p:guideLst>
        <p:guide orient="horz" pos="162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2.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ED5F89C-FC0F-4567-B84C-03255E7D74ED}" type="doc">
      <dgm:prSet loTypeId="urn:microsoft.com/office/officeart/2005/8/layout/radial5" loCatId="cycle" qsTypeId="urn:microsoft.com/office/officeart/2005/8/quickstyle/simple1#1" qsCatId="simple" csTypeId="urn:microsoft.com/office/officeart/2005/8/colors/accent1_2#1" csCatId="accent1" phldr="1"/>
      <dgm:spPr/>
      <dgm:t>
        <a:bodyPr/>
        <a:lstStyle/>
        <a:p>
          <a:endParaRPr lang="zh-CN" altLang="en-US"/>
        </a:p>
      </dgm:t>
    </dgm:pt>
    <dgm:pt modelId="{F31523BE-3654-4BE0-962B-A87DC183EF6E}">
      <dgm:prSet phldrT="[文本]" custT="1"/>
      <dgm:spPr/>
      <dgm:t>
        <a:bodyPr/>
        <a:lstStyle/>
        <a:p>
          <a:r>
            <a:rPr lang="zh-CN" altLang="en-US" sz="1800" dirty="0" smtClean="0"/>
            <a:t>满足人类欲望的物品</a:t>
          </a:r>
          <a:endParaRPr lang="zh-CN" altLang="en-US" sz="1800" dirty="0"/>
        </a:p>
      </dgm:t>
    </dgm:pt>
    <dgm:pt modelId="{7FC1F6A4-8351-4D8E-83C4-03EF5E8C211F}" cxnId="{65E74EDC-865A-4C65-8016-4EB670CDF690}" type="parTrans">
      <dgm:prSet/>
      <dgm:spPr/>
      <dgm:t>
        <a:bodyPr/>
        <a:lstStyle/>
        <a:p>
          <a:endParaRPr lang="zh-CN" altLang="en-US" sz="2000"/>
        </a:p>
      </dgm:t>
    </dgm:pt>
    <dgm:pt modelId="{3A9FB7AB-24F3-41E3-A535-D36B78D6AB7C}" cxnId="{65E74EDC-865A-4C65-8016-4EB670CDF690}" type="sibTrans">
      <dgm:prSet/>
      <dgm:spPr/>
      <dgm:t>
        <a:bodyPr/>
        <a:lstStyle/>
        <a:p>
          <a:endParaRPr lang="zh-CN" altLang="en-US" sz="2000"/>
        </a:p>
      </dgm:t>
    </dgm:pt>
    <dgm:pt modelId="{EF2C6FDC-A63D-419B-82D9-98A290E1A7ED}">
      <dgm:prSet phldrT="[文本]" custT="1"/>
      <dgm:spPr/>
      <dgm:t>
        <a:bodyPr/>
        <a:lstStyle/>
        <a:p>
          <a:r>
            <a:rPr lang="zh-CN" altLang="en-US" sz="1600" dirty="0" smtClean="0"/>
            <a:t>免费物品</a:t>
          </a:r>
          <a:endParaRPr lang="zh-CN" altLang="en-US" sz="1600" dirty="0"/>
        </a:p>
      </dgm:t>
    </dgm:pt>
    <dgm:pt modelId="{AE110BF5-4EB1-4410-8FC5-09B248F93E40}" cxnId="{8B629363-761C-40B6-B309-1601C2ACFFFE}" type="parTrans">
      <dgm:prSet custT="1"/>
      <dgm:spPr/>
      <dgm:t>
        <a:bodyPr/>
        <a:lstStyle/>
        <a:p>
          <a:endParaRPr lang="zh-CN" altLang="en-US" sz="1050"/>
        </a:p>
      </dgm:t>
    </dgm:pt>
    <dgm:pt modelId="{A775A4B6-D57C-4306-AF53-A4BA9470456D}" cxnId="{8B629363-761C-40B6-B309-1601C2ACFFFE}" type="sibTrans">
      <dgm:prSet/>
      <dgm:spPr/>
      <dgm:t>
        <a:bodyPr/>
        <a:lstStyle/>
        <a:p>
          <a:endParaRPr lang="zh-CN" altLang="en-US" sz="2000"/>
        </a:p>
      </dgm:t>
    </dgm:pt>
    <dgm:pt modelId="{5782788B-A76F-440A-843C-CD16F8156483}">
      <dgm:prSet phldrT="[文本]" custT="1"/>
      <dgm:spPr/>
      <dgm:t>
        <a:bodyPr/>
        <a:lstStyle/>
        <a:p>
          <a:r>
            <a:rPr lang="zh-CN" altLang="en-US" sz="1600" dirty="0" smtClean="0"/>
            <a:t>经济物品</a:t>
          </a:r>
          <a:endParaRPr lang="zh-CN" altLang="en-US" sz="1600" dirty="0"/>
        </a:p>
      </dgm:t>
    </dgm:pt>
    <dgm:pt modelId="{C94DD8E5-720A-40AA-90A6-637A2BCD1C42}" cxnId="{0B5462B8-5C90-4BF5-9FAF-C74FFE69518D}" type="parTrans">
      <dgm:prSet custT="1"/>
      <dgm:spPr/>
      <dgm:t>
        <a:bodyPr/>
        <a:lstStyle/>
        <a:p>
          <a:endParaRPr lang="zh-CN" altLang="en-US" sz="1050"/>
        </a:p>
      </dgm:t>
    </dgm:pt>
    <dgm:pt modelId="{75349262-5A1B-404F-863A-38EDFFF99461}" cxnId="{0B5462B8-5C90-4BF5-9FAF-C74FFE69518D}" type="sibTrans">
      <dgm:prSet/>
      <dgm:spPr/>
      <dgm:t>
        <a:bodyPr/>
        <a:lstStyle/>
        <a:p>
          <a:endParaRPr lang="zh-CN" altLang="en-US" sz="2000"/>
        </a:p>
      </dgm:t>
    </dgm:pt>
    <dgm:pt modelId="{A4DE3E62-3337-49A5-B79A-3EA83147D5D9}" type="pres">
      <dgm:prSet presAssocID="{CED5F89C-FC0F-4567-B84C-03255E7D74ED}" presName="Name0" presStyleCnt="0">
        <dgm:presLayoutVars>
          <dgm:chMax val="1"/>
          <dgm:dir/>
          <dgm:animLvl val="ctr"/>
          <dgm:resizeHandles val="exact"/>
        </dgm:presLayoutVars>
      </dgm:prSet>
      <dgm:spPr/>
      <dgm:t>
        <a:bodyPr/>
        <a:lstStyle/>
        <a:p>
          <a:endParaRPr lang="zh-CN" altLang="en-US"/>
        </a:p>
      </dgm:t>
    </dgm:pt>
    <dgm:pt modelId="{D716F88E-C7E5-4FE1-BA23-DCD270DF089E}" type="pres">
      <dgm:prSet presAssocID="{F31523BE-3654-4BE0-962B-A87DC183EF6E}" presName="centerShape" presStyleLbl="node0" presStyleIdx="0" presStyleCnt="1" custScaleX="177250" custScaleY="158745" custLinFactNeighborX="-69570" custLinFactNeighborY="-1698"/>
      <dgm:spPr/>
      <dgm:t>
        <a:bodyPr/>
        <a:lstStyle/>
        <a:p>
          <a:endParaRPr lang="zh-CN" altLang="en-US"/>
        </a:p>
      </dgm:t>
    </dgm:pt>
    <dgm:pt modelId="{73358047-C68D-4986-A20D-5EFA80931349}" type="pres">
      <dgm:prSet presAssocID="{AE110BF5-4EB1-4410-8FC5-09B248F93E40}" presName="parTrans" presStyleLbl="sibTrans2D1" presStyleIdx="0" presStyleCnt="2"/>
      <dgm:spPr/>
      <dgm:t>
        <a:bodyPr/>
        <a:lstStyle/>
        <a:p>
          <a:endParaRPr lang="zh-CN" altLang="en-US"/>
        </a:p>
      </dgm:t>
    </dgm:pt>
    <dgm:pt modelId="{D7F18205-2038-4FAA-823D-300804D5380E}" type="pres">
      <dgm:prSet presAssocID="{AE110BF5-4EB1-4410-8FC5-09B248F93E40}" presName="connectorText" presStyleLbl="sibTrans2D1" presStyleIdx="0" presStyleCnt="2"/>
      <dgm:spPr/>
      <dgm:t>
        <a:bodyPr/>
        <a:lstStyle/>
        <a:p>
          <a:endParaRPr lang="zh-CN" altLang="en-US"/>
        </a:p>
      </dgm:t>
    </dgm:pt>
    <dgm:pt modelId="{828AF693-522A-4CEE-8A19-1DDD5653205F}" type="pres">
      <dgm:prSet presAssocID="{EF2C6FDC-A63D-419B-82D9-98A290E1A7ED}" presName="node" presStyleLbl="node1" presStyleIdx="0" presStyleCnt="2" custScaleX="168957" custScaleY="102192" custRadScaleRad="150226" custRadScaleInc="69845">
        <dgm:presLayoutVars>
          <dgm:bulletEnabled val="1"/>
        </dgm:presLayoutVars>
      </dgm:prSet>
      <dgm:spPr/>
      <dgm:t>
        <a:bodyPr/>
        <a:lstStyle/>
        <a:p>
          <a:endParaRPr lang="zh-CN" altLang="en-US"/>
        </a:p>
      </dgm:t>
    </dgm:pt>
    <dgm:pt modelId="{7400030A-DC9A-4175-854C-27C923090391}" type="pres">
      <dgm:prSet presAssocID="{C94DD8E5-720A-40AA-90A6-637A2BCD1C42}" presName="parTrans" presStyleLbl="sibTrans2D1" presStyleIdx="1" presStyleCnt="2"/>
      <dgm:spPr/>
      <dgm:t>
        <a:bodyPr/>
        <a:lstStyle/>
        <a:p>
          <a:endParaRPr lang="zh-CN" altLang="en-US"/>
        </a:p>
      </dgm:t>
    </dgm:pt>
    <dgm:pt modelId="{251605EB-A3FC-4417-82FB-81796F12CFAD}" type="pres">
      <dgm:prSet presAssocID="{C94DD8E5-720A-40AA-90A6-637A2BCD1C42}" presName="connectorText" presStyleLbl="sibTrans2D1" presStyleIdx="1" presStyleCnt="2"/>
      <dgm:spPr/>
      <dgm:t>
        <a:bodyPr/>
        <a:lstStyle/>
        <a:p>
          <a:endParaRPr lang="zh-CN" altLang="en-US"/>
        </a:p>
      </dgm:t>
    </dgm:pt>
    <dgm:pt modelId="{7AE0391E-DAEB-4832-9B46-25835818304D}" type="pres">
      <dgm:prSet presAssocID="{5782788B-A76F-440A-843C-CD16F8156483}" presName="node" presStyleLbl="node1" presStyleIdx="1" presStyleCnt="2" custScaleX="169521" custScaleY="111896" custRadScaleRad="150695" custRadScaleInc="-63997">
        <dgm:presLayoutVars>
          <dgm:bulletEnabled val="1"/>
        </dgm:presLayoutVars>
      </dgm:prSet>
      <dgm:spPr/>
      <dgm:t>
        <a:bodyPr/>
        <a:lstStyle/>
        <a:p>
          <a:endParaRPr lang="zh-CN" altLang="en-US"/>
        </a:p>
      </dgm:t>
    </dgm:pt>
  </dgm:ptLst>
  <dgm:cxnLst>
    <dgm:cxn modelId="{8B629363-761C-40B6-B309-1601C2ACFFFE}" srcId="{F31523BE-3654-4BE0-962B-A87DC183EF6E}" destId="{EF2C6FDC-A63D-419B-82D9-98A290E1A7ED}" srcOrd="0" destOrd="0" parTransId="{AE110BF5-4EB1-4410-8FC5-09B248F93E40}" sibTransId="{A775A4B6-D57C-4306-AF53-A4BA9470456D}"/>
    <dgm:cxn modelId="{A5D380B9-F9D7-47AD-8A3C-C9A5DBA9C9BA}" type="presOf" srcId="{5782788B-A76F-440A-843C-CD16F8156483}" destId="{7AE0391E-DAEB-4832-9B46-25835818304D}" srcOrd="0" destOrd="0" presId="urn:microsoft.com/office/officeart/2005/8/layout/radial5"/>
    <dgm:cxn modelId="{09F8C04F-F6DB-44A6-A20B-E55FC9D0F21D}" type="presOf" srcId="{C94DD8E5-720A-40AA-90A6-637A2BCD1C42}" destId="{7400030A-DC9A-4175-854C-27C923090391}" srcOrd="0" destOrd="0" presId="urn:microsoft.com/office/officeart/2005/8/layout/radial5"/>
    <dgm:cxn modelId="{753EC5E4-6B12-4021-8980-810C6510101C}" type="presOf" srcId="{F31523BE-3654-4BE0-962B-A87DC183EF6E}" destId="{D716F88E-C7E5-4FE1-BA23-DCD270DF089E}" srcOrd="0" destOrd="0" presId="urn:microsoft.com/office/officeart/2005/8/layout/radial5"/>
    <dgm:cxn modelId="{B134C130-38EC-499F-AFAA-DE58F1176ECD}" type="presOf" srcId="{C94DD8E5-720A-40AA-90A6-637A2BCD1C42}" destId="{251605EB-A3FC-4417-82FB-81796F12CFAD}" srcOrd="1" destOrd="0" presId="urn:microsoft.com/office/officeart/2005/8/layout/radial5"/>
    <dgm:cxn modelId="{0B5462B8-5C90-4BF5-9FAF-C74FFE69518D}" srcId="{F31523BE-3654-4BE0-962B-A87DC183EF6E}" destId="{5782788B-A76F-440A-843C-CD16F8156483}" srcOrd="1" destOrd="0" parTransId="{C94DD8E5-720A-40AA-90A6-637A2BCD1C42}" sibTransId="{75349262-5A1B-404F-863A-38EDFFF99461}"/>
    <dgm:cxn modelId="{6821D610-3C65-47CF-86BE-1F9607793E89}" type="presOf" srcId="{EF2C6FDC-A63D-419B-82D9-98A290E1A7ED}" destId="{828AF693-522A-4CEE-8A19-1DDD5653205F}" srcOrd="0" destOrd="0" presId="urn:microsoft.com/office/officeart/2005/8/layout/radial5"/>
    <dgm:cxn modelId="{65E74EDC-865A-4C65-8016-4EB670CDF690}" srcId="{CED5F89C-FC0F-4567-B84C-03255E7D74ED}" destId="{F31523BE-3654-4BE0-962B-A87DC183EF6E}" srcOrd="0" destOrd="0" parTransId="{7FC1F6A4-8351-4D8E-83C4-03EF5E8C211F}" sibTransId="{3A9FB7AB-24F3-41E3-A535-D36B78D6AB7C}"/>
    <dgm:cxn modelId="{0AAEDA0B-9B04-4D8A-AA52-568DD578BAFC}" type="presOf" srcId="{AE110BF5-4EB1-4410-8FC5-09B248F93E40}" destId="{D7F18205-2038-4FAA-823D-300804D5380E}" srcOrd="1" destOrd="0" presId="urn:microsoft.com/office/officeart/2005/8/layout/radial5"/>
    <dgm:cxn modelId="{9F81CA34-33AD-4FDE-8C23-17E5BA91A9F7}" type="presOf" srcId="{CED5F89C-FC0F-4567-B84C-03255E7D74ED}" destId="{A4DE3E62-3337-49A5-B79A-3EA83147D5D9}" srcOrd="0" destOrd="0" presId="urn:microsoft.com/office/officeart/2005/8/layout/radial5"/>
    <dgm:cxn modelId="{66F9C94F-C9CA-4608-8437-00F52018D1C2}" type="presOf" srcId="{AE110BF5-4EB1-4410-8FC5-09B248F93E40}" destId="{73358047-C68D-4986-A20D-5EFA80931349}" srcOrd="0" destOrd="0" presId="urn:microsoft.com/office/officeart/2005/8/layout/radial5"/>
    <dgm:cxn modelId="{BBAA89DF-9C90-44D3-887E-021E343E7DC1}" type="presParOf" srcId="{A4DE3E62-3337-49A5-B79A-3EA83147D5D9}" destId="{D716F88E-C7E5-4FE1-BA23-DCD270DF089E}" srcOrd="0" destOrd="0" presId="urn:microsoft.com/office/officeart/2005/8/layout/radial5"/>
    <dgm:cxn modelId="{4B0DC0AC-BE0D-4158-9BB0-3D64C84AB978}" type="presParOf" srcId="{A4DE3E62-3337-49A5-B79A-3EA83147D5D9}" destId="{73358047-C68D-4986-A20D-5EFA80931349}" srcOrd="1" destOrd="0" presId="urn:microsoft.com/office/officeart/2005/8/layout/radial5"/>
    <dgm:cxn modelId="{E87CB2C9-3927-46DB-BAE0-DA47C13BDB43}" type="presParOf" srcId="{73358047-C68D-4986-A20D-5EFA80931349}" destId="{D7F18205-2038-4FAA-823D-300804D5380E}" srcOrd="0" destOrd="0" presId="urn:microsoft.com/office/officeart/2005/8/layout/radial5"/>
    <dgm:cxn modelId="{E4796778-6558-4D90-8634-E787ED15AD67}" type="presParOf" srcId="{A4DE3E62-3337-49A5-B79A-3EA83147D5D9}" destId="{828AF693-522A-4CEE-8A19-1DDD5653205F}" srcOrd="2" destOrd="0" presId="urn:microsoft.com/office/officeart/2005/8/layout/radial5"/>
    <dgm:cxn modelId="{ADC12FEF-441D-4B97-8DCA-77F78BD1AAF0}" type="presParOf" srcId="{A4DE3E62-3337-49A5-B79A-3EA83147D5D9}" destId="{7400030A-DC9A-4175-854C-27C923090391}" srcOrd="3" destOrd="0" presId="urn:microsoft.com/office/officeart/2005/8/layout/radial5"/>
    <dgm:cxn modelId="{C34317BA-5AB4-422B-A4CF-282CF654A675}" type="presParOf" srcId="{7400030A-DC9A-4175-854C-27C923090391}" destId="{251605EB-A3FC-4417-82FB-81796F12CFAD}" srcOrd="0" destOrd="0" presId="urn:microsoft.com/office/officeart/2005/8/layout/radial5"/>
    <dgm:cxn modelId="{0A7B0896-0807-43B8-A8D7-578B635B5A93}" type="presParOf" srcId="{A4DE3E62-3337-49A5-B79A-3EA83147D5D9}" destId="{7AE0391E-DAEB-4832-9B46-25835818304D}" srcOrd="4"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695DF-8279-416E-AAF3-F1F277F27372}" type="doc">
      <dgm:prSet loTypeId="urn:microsoft.com/office/officeart/2005/8/layout/hierarchy3#1" loCatId="relationship" qsTypeId="urn:microsoft.com/office/officeart/2005/8/quickstyle/simple1#2" qsCatId="simple" csTypeId="urn:microsoft.com/office/officeart/2005/8/colors/accent1_2#2" csCatId="accent1" phldr="1"/>
      <dgm:spPr/>
      <dgm:t>
        <a:bodyPr/>
        <a:lstStyle/>
        <a:p>
          <a:endParaRPr lang="zh-CN" altLang="en-US"/>
        </a:p>
      </dgm:t>
    </dgm:pt>
    <dgm:pt modelId="{EA571FB4-9B65-46A7-8E1B-354B278D71FB}">
      <dgm:prSet phldrT="[文本]" custT="1"/>
      <dgm:spPr/>
      <dgm:t>
        <a:bodyPr/>
        <a:lstStyle/>
        <a:p>
          <a:r>
            <a:rPr lang="zh-CN" altLang="en-US" sz="1600" b="1" dirty="0" smtClean="0"/>
            <a:t>选择包括：</a:t>
          </a:r>
          <a:endParaRPr lang="zh-CN" altLang="en-US" sz="1600" b="1" dirty="0"/>
        </a:p>
      </dgm:t>
    </dgm:pt>
    <dgm:pt modelId="{3E6607BD-7DAB-40CF-B005-6ACDE3EDF9A5}" cxnId="{2B229A25-65E6-473E-B285-0C850581D715}" type="parTrans">
      <dgm:prSet/>
      <dgm:spPr/>
      <dgm:t>
        <a:bodyPr/>
        <a:lstStyle/>
        <a:p>
          <a:endParaRPr lang="zh-CN" altLang="en-US" sz="1600"/>
        </a:p>
      </dgm:t>
    </dgm:pt>
    <dgm:pt modelId="{48206F67-03F4-4F3F-BFFB-32CEAB746730}" cxnId="{2B229A25-65E6-473E-B285-0C850581D715}" type="sibTrans">
      <dgm:prSet/>
      <dgm:spPr/>
      <dgm:t>
        <a:bodyPr/>
        <a:lstStyle/>
        <a:p>
          <a:endParaRPr lang="zh-CN" altLang="en-US" sz="1600"/>
        </a:p>
      </dgm:t>
    </dgm:pt>
    <dgm:pt modelId="{FE1360FA-F9FD-4ACD-9DC7-34DEB809E861}">
      <dgm:prSet phldrT="[文本]" custT="1"/>
      <dgm:spPr/>
      <dgm:t>
        <a:bodyPr/>
        <a:lstStyle/>
        <a:p>
          <a:r>
            <a:rPr lang="zh-CN" altLang="en-US" sz="1600" dirty="0" smtClean="0"/>
            <a:t>如何利用现有的</a:t>
          </a:r>
          <a:r>
            <a:rPr lang="zh-CN" altLang="en-US" sz="1600" dirty="0" smtClean="0">
              <a:solidFill>
                <a:schemeClr val="accent6">
                  <a:lumMod val="60000"/>
                  <a:lumOff val="40000"/>
                </a:schemeClr>
              </a:solidFill>
            </a:rPr>
            <a:t>经济资源</a:t>
          </a:r>
          <a:r>
            <a:rPr lang="zh-CN" altLang="en-US" sz="1600" dirty="0" smtClean="0"/>
            <a:t>？</a:t>
          </a:r>
          <a:endParaRPr lang="zh-CN" altLang="en-US" sz="1600" dirty="0"/>
        </a:p>
      </dgm:t>
    </dgm:pt>
    <dgm:pt modelId="{7103BF2E-E455-4A63-9575-3FC08B4DFBDD}" cxnId="{8A1D5C0F-E634-4972-87C7-D3FBE7416C7A}" type="parTrans">
      <dgm:prSet/>
      <dgm:spPr/>
      <dgm:t>
        <a:bodyPr/>
        <a:lstStyle/>
        <a:p>
          <a:endParaRPr lang="zh-CN" altLang="en-US" sz="1600"/>
        </a:p>
      </dgm:t>
    </dgm:pt>
    <dgm:pt modelId="{867341F4-782A-4BBE-B8AD-E8F9F2952EEE}" cxnId="{8A1D5C0F-E634-4972-87C7-D3FBE7416C7A}" type="sibTrans">
      <dgm:prSet/>
      <dgm:spPr/>
      <dgm:t>
        <a:bodyPr/>
        <a:lstStyle/>
        <a:p>
          <a:endParaRPr lang="zh-CN" altLang="en-US" sz="1600"/>
        </a:p>
      </dgm:t>
    </dgm:pt>
    <dgm:pt modelId="{4E6CE970-1C78-4125-AE3B-90B66498DED6}">
      <dgm:prSet phldrT="[文本]" custT="1"/>
      <dgm:spPr/>
      <dgm:t>
        <a:bodyPr/>
        <a:lstStyle/>
        <a:p>
          <a:r>
            <a:rPr lang="zh-CN" altLang="en-US" sz="1600" dirty="0" smtClean="0"/>
            <a:t>如何利用</a:t>
          </a:r>
          <a:r>
            <a:rPr lang="zh-CN" altLang="en-US" sz="1600" dirty="0" smtClean="0">
              <a:solidFill>
                <a:schemeClr val="accent6">
                  <a:lumMod val="60000"/>
                  <a:lumOff val="40000"/>
                </a:schemeClr>
              </a:solidFill>
            </a:rPr>
            <a:t>有限的时间</a:t>
          </a:r>
          <a:r>
            <a:rPr lang="zh-CN" altLang="en-US" sz="1600" dirty="0" smtClean="0"/>
            <a:t>？</a:t>
          </a:r>
          <a:endParaRPr lang="zh-CN" altLang="en-US" sz="1600" dirty="0"/>
        </a:p>
      </dgm:t>
    </dgm:pt>
    <dgm:pt modelId="{C9FBA3A5-3133-4371-8451-456A840D06D0}" cxnId="{C781959A-D17F-4215-AE6A-1591C52067B6}" type="parTrans">
      <dgm:prSet/>
      <dgm:spPr/>
      <dgm:t>
        <a:bodyPr/>
        <a:lstStyle/>
        <a:p>
          <a:endParaRPr lang="zh-CN" altLang="en-US" sz="1600"/>
        </a:p>
      </dgm:t>
    </dgm:pt>
    <dgm:pt modelId="{CC3EB340-807E-4E40-A314-54AA2EB31B70}" cxnId="{C781959A-D17F-4215-AE6A-1591C52067B6}" type="sibTrans">
      <dgm:prSet/>
      <dgm:spPr/>
      <dgm:t>
        <a:bodyPr/>
        <a:lstStyle/>
        <a:p>
          <a:endParaRPr lang="zh-CN" altLang="en-US" sz="1600"/>
        </a:p>
      </dgm:t>
    </dgm:pt>
    <dgm:pt modelId="{BEAB6783-DD2C-4675-9337-B779D0423777}">
      <dgm:prSet phldrT="[文本]" custT="1"/>
      <dgm:spPr/>
      <dgm:t>
        <a:bodyPr/>
        <a:lstStyle/>
        <a:p>
          <a:r>
            <a:rPr lang="zh-CN" altLang="en-US" sz="1600" b="1" dirty="0" smtClean="0"/>
            <a:t>它所要解决</a:t>
          </a:r>
          <a:r>
            <a:rPr lang="zh-CN" altLang="en-US" sz="1600" b="1" dirty="0" smtClean="0"/>
            <a:t>的主要的</a:t>
          </a:r>
          <a:r>
            <a:rPr lang="en-US" altLang="zh-CN" sz="1600" b="1" dirty="0" smtClean="0"/>
            <a:t>4</a:t>
          </a:r>
          <a:r>
            <a:rPr lang="zh-CN" altLang="en-US" sz="1600" b="1" dirty="0" smtClean="0"/>
            <a:t>个问题是（</a:t>
          </a:r>
          <a:r>
            <a:rPr lang="en-US" altLang="zh-CN" sz="1600" b="1" dirty="0" smtClean="0"/>
            <a:t>4W</a:t>
          </a:r>
          <a:r>
            <a:rPr lang="zh-CN" altLang="en-US" sz="1600" b="1" dirty="0" smtClean="0"/>
            <a:t>）：</a:t>
          </a:r>
          <a:endParaRPr lang="zh-CN" altLang="en-US" sz="1600" b="1" dirty="0"/>
        </a:p>
      </dgm:t>
    </dgm:pt>
    <dgm:pt modelId="{2EDDB0BF-A598-4961-9338-4A0285BF1E50}" cxnId="{773E3B62-652F-49F7-AFEC-D55E6028B157}" type="parTrans">
      <dgm:prSet/>
      <dgm:spPr/>
      <dgm:t>
        <a:bodyPr/>
        <a:lstStyle/>
        <a:p>
          <a:endParaRPr lang="zh-CN" altLang="en-US" sz="1600"/>
        </a:p>
      </dgm:t>
    </dgm:pt>
    <dgm:pt modelId="{1D8FE135-02A4-4219-BB73-62BDD3E30EE3}" cxnId="{773E3B62-652F-49F7-AFEC-D55E6028B157}" type="sibTrans">
      <dgm:prSet/>
      <dgm:spPr/>
      <dgm:t>
        <a:bodyPr/>
        <a:lstStyle/>
        <a:p>
          <a:endParaRPr lang="zh-CN" altLang="en-US" sz="1600"/>
        </a:p>
      </dgm:t>
    </dgm:pt>
    <dgm:pt modelId="{7DBFE365-6611-4754-9549-7D1EF98A5040}">
      <dgm:prSet phldrT="[文本]" custT="1"/>
      <dgm:spPr/>
      <dgm:t>
        <a:bodyPr/>
        <a:lstStyle/>
        <a:p>
          <a:r>
            <a:rPr lang="zh-CN" altLang="en-US" sz="1600" dirty="0" smtClean="0"/>
            <a:t>生产什么（</a:t>
          </a:r>
          <a:r>
            <a:rPr lang="en-US" altLang="zh-CN" sz="1600" dirty="0" smtClean="0">
              <a:solidFill>
                <a:schemeClr val="accent6">
                  <a:lumMod val="60000"/>
                  <a:lumOff val="40000"/>
                </a:schemeClr>
              </a:solidFill>
            </a:rPr>
            <a:t>what</a:t>
          </a:r>
          <a:r>
            <a:rPr lang="zh-CN" altLang="en-US" sz="1600" dirty="0" smtClean="0"/>
            <a:t>）物品和劳务以及各生产多少？</a:t>
          </a:r>
          <a:endParaRPr lang="zh-CN" altLang="en-US" sz="1600" dirty="0"/>
        </a:p>
      </dgm:t>
    </dgm:pt>
    <dgm:pt modelId="{0D973CF7-C5B4-4A35-A61D-915B29C6793B}" cxnId="{84238E36-47D4-4A05-B718-2999808BA480}" type="parTrans">
      <dgm:prSet/>
      <dgm:spPr/>
      <dgm:t>
        <a:bodyPr/>
        <a:lstStyle/>
        <a:p>
          <a:endParaRPr lang="zh-CN" altLang="en-US" sz="1600"/>
        </a:p>
      </dgm:t>
    </dgm:pt>
    <dgm:pt modelId="{38FE939C-8CA7-4A87-885F-C0F92D96D045}" cxnId="{84238E36-47D4-4A05-B718-2999808BA480}" type="sibTrans">
      <dgm:prSet/>
      <dgm:spPr/>
      <dgm:t>
        <a:bodyPr/>
        <a:lstStyle/>
        <a:p>
          <a:endParaRPr lang="zh-CN" altLang="en-US" sz="1600"/>
        </a:p>
      </dgm:t>
    </dgm:pt>
    <dgm:pt modelId="{7E8F825F-912E-4F77-9A6A-138AF06317B7}">
      <dgm:prSet phldrT="[文本]" custT="1"/>
      <dgm:spPr/>
      <dgm:t>
        <a:bodyPr/>
        <a:lstStyle/>
        <a:p>
          <a:r>
            <a:rPr lang="zh-CN" altLang="en-US" sz="1600" dirty="0" smtClean="0"/>
            <a:t>如何（</a:t>
          </a:r>
          <a:r>
            <a:rPr lang="en-US" altLang="zh-CN" sz="1600" dirty="0" smtClean="0">
              <a:solidFill>
                <a:schemeClr val="accent6">
                  <a:lumMod val="60000"/>
                  <a:lumOff val="40000"/>
                </a:schemeClr>
              </a:solidFill>
            </a:rPr>
            <a:t>how</a:t>
          </a:r>
          <a:r>
            <a:rPr lang="zh-CN" altLang="en-US" sz="1600" dirty="0" smtClean="0"/>
            <a:t>）生产？</a:t>
          </a:r>
          <a:endParaRPr lang="zh-CN" altLang="en-US" sz="1600" dirty="0"/>
        </a:p>
      </dgm:t>
    </dgm:pt>
    <dgm:pt modelId="{91868925-2E6A-4312-920A-91FDE4A3FC5A}" cxnId="{4ADDA361-3463-4A26-85C8-9E08E60DFFF5}" type="parTrans">
      <dgm:prSet/>
      <dgm:spPr/>
      <dgm:t>
        <a:bodyPr/>
        <a:lstStyle/>
        <a:p>
          <a:endParaRPr lang="zh-CN" altLang="en-US" sz="1600"/>
        </a:p>
      </dgm:t>
    </dgm:pt>
    <dgm:pt modelId="{9DEE4325-3F23-496E-B49C-C6C658F3396B}" cxnId="{4ADDA361-3463-4A26-85C8-9E08E60DFFF5}" type="sibTrans">
      <dgm:prSet/>
      <dgm:spPr/>
      <dgm:t>
        <a:bodyPr/>
        <a:lstStyle/>
        <a:p>
          <a:endParaRPr lang="zh-CN" altLang="en-US" sz="1600"/>
        </a:p>
      </dgm:t>
    </dgm:pt>
    <dgm:pt modelId="{0660F764-2AE6-4C95-B793-14CE6C0C9E7A}">
      <dgm:prSet phldrT="[文本]" custT="1"/>
      <dgm:spPr/>
      <dgm:t>
        <a:bodyPr/>
        <a:lstStyle/>
        <a:p>
          <a:r>
            <a:rPr lang="zh-CN" altLang="en-US" sz="1600" dirty="0" smtClean="0"/>
            <a:t>选择何种</a:t>
          </a:r>
          <a:r>
            <a:rPr lang="zh-CN" altLang="en-US" sz="1600" dirty="0" smtClean="0">
              <a:solidFill>
                <a:schemeClr val="accent6">
                  <a:lumMod val="60000"/>
                  <a:lumOff val="40000"/>
                </a:schemeClr>
              </a:solidFill>
            </a:rPr>
            <a:t>满足欲望的方式</a:t>
          </a:r>
          <a:r>
            <a:rPr lang="zh-CN" altLang="en-US" sz="1600" dirty="0" smtClean="0"/>
            <a:t>？</a:t>
          </a:r>
          <a:endParaRPr lang="zh-CN" altLang="en-US" sz="1600" dirty="0"/>
        </a:p>
      </dgm:t>
    </dgm:pt>
    <dgm:pt modelId="{01618812-4E65-4F5C-BBC7-EA4852021C12}" cxnId="{6FCC6382-EE1B-4875-9A17-A8585B3E93C3}" type="parTrans">
      <dgm:prSet/>
      <dgm:spPr/>
      <dgm:t>
        <a:bodyPr/>
        <a:lstStyle/>
        <a:p>
          <a:endParaRPr lang="zh-CN" altLang="en-US" sz="1600"/>
        </a:p>
      </dgm:t>
    </dgm:pt>
    <dgm:pt modelId="{800B5CA9-803D-40DB-BDA0-98AE0E680615}" cxnId="{6FCC6382-EE1B-4875-9A17-A8585B3E93C3}" type="sibTrans">
      <dgm:prSet/>
      <dgm:spPr/>
      <dgm:t>
        <a:bodyPr/>
        <a:lstStyle/>
        <a:p>
          <a:endParaRPr lang="zh-CN" altLang="en-US" sz="1600"/>
        </a:p>
      </dgm:t>
    </dgm:pt>
    <dgm:pt modelId="{FC8B1F40-1E2B-4929-AC68-8D5698DEA9F6}">
      <dgm:prSet phldrT="[文本]" custT="1"/>
      <dgm:spPr/>
      <dgm:t>
        <a:bodyPr/>
        <a:lstStyle/>
        <a:p>
          <a:r>
            <a:rPr lang="zh-CN" altLang="en-US" sz="1600" dirty="0" smtClean="0"/>
            <a:t>在必要时如何</a:t>
          </a:r>
          <a:r>
            <a:rPr lang="zh-CN" altLang="en-US" sz="1600" dirty="0" smtClean="0">
              <a:solidFill>
                <a:schemeClr val="accent6">
                  <a:lumMod val="60000"/>
                  <a:lumOff val="40000"/>
                </a:schemeClr>
              </a:solidFill>
            </a:rPr>
            <a:t>牺牲某种欲望</a:t>
          </a:r>
          <a:r>
            <a:rPr lang="zh-CN" altLang="en-US" sz="1600" dirty="0" smtClean="0">
              <a:solidFill>
                <a:schemeClr val="tx1"/>
              </a:solidFill>
            </a:rPr>
            <a:t>来满足另外一些欲望</a:t>
          </a:r>
          <a:r>
            <a:rPr lang="zh-CN" altLang="en-US" sz="1600" dirty="0" smtClean="0"/>
            <a:t>？</a:t>
          </a:r>
          <a:endParaRPr lang="zh-CN" altLang="en-US" sz="1600" dirty="0"/>
        </a:p>
      </dgm:t>
    </dgm:pt>
    <dgm:pt modelId="{F7D90F4A-76F1-442F-925C-E488C0EA2AA3}" cxnId="{67AC08BB-D334-4F20-A683-AC3737B9EB6B}" type="parTrans">
      <dgm:prSet/>
      <dgm:spPr/>
      <dgm:t>
        <a:bodyPr/>
        <a:lstStyle/>
        <a:p>
          <a:endParaRPr lang="zh-CN" altLang="en-US" sz="1600"/>
        </a:p>
      </dgm:t>
    </dgm:pt>
    <dgm:pt modelId="{F5DBA7BB-0B39-42F1-8D10-E58388DFAF65}" cxnId="{67AC08BB-D334-4F20-A683-AC3737B9EB6B}" type="sibTrans">
      <dgm:prSet/>
      <dgm:spPr/>
      <dgm:t>
        <a:bodyPr/>
        <a:lstStyle/>
        <a:p>
          <a:endParaRPr lang="zh-CN" altLang="en-US" sz="1600"/>
        </a:p>
      </dgm:t>
    </dgm:pt>
    <dgm:pt modelId="{E93A91E2-D0F1-4405-A162-189A714AEA94}">
      <dgm:prSet phldrT="[文本]" custT="1"/>
      <dgm:spPr/>
      <dgm:t>
        <a:bodyPr/>
        <a:lstStyle/>
        <a:p>
          <a:r>
            <a:rPr lang="zh-CN" altLang="en-US" sz="1600" dirty="0" smtClean="0"/>
            <a:t>为谁（</a:t>
          </a:r>
          <a:r>
            <a:rPr lang="en-US" altLang="zh-CN" sz="1600" dirty="0" smtClean="0"/>
            <a:t>for </a:t>
          </a:r>
          <a:r>
            <a:rPr lang="en-US" altLang="zh-CN" sz="1600" dirty="0" smtClean="0">
              <a:solidFill>
                <a:schemeClr val="accent6">
                  <a:lumMod val="60000"/>
                  <a:lumOff val="40000"/>
                </a:schemeClr>
              </a:solidFill>
            </a:rPr>
            <a:t>whom</a:t>
          </a:r>
          <a:r>
            <a:rPr lang="zh-CN" altLang="en-US" sz="1600" dirty="0" smtClean="0"/>
            <a:t>）生产？</a:t>
          </a:r>
          <a:endParaRPr lang="zh-CN" altLang="en-US" sz="1600" dirty="0"/>
        </a:p>
      </dgm:t>
    </dgm:pt>
    <dgm:pt modelId="{DAC813BB-A6A4-43F0-BCF0-789E42071B4C}" cxnId="{7F17F2A5-1E22-4F12-9576-1F780620BA05}" type="parTrans">
      <dgm:prSet/>
      <dgm:spPr/>
      <dgm:t>
        <a:bodyPr/>
        <a:lstStyle/>
        <a:p>
          <a:endParaRPr lang="zh-CN" altLang="en-US" sz="1600"/>
        </a:p>
      </dgm:t>
    </dgm:pt>
    <dgm:pt modelId="{9D8CEA65-E267-4561-9616-9FEEFA28E99F}" cxnId="{7F17F2A5-1E22-4F12-9576-1F780620BA05}" type="sibTrans">
      <dgm:prSet/>
      <dgm:spPr/>
      <dgm:t>
        <a:bodyPr/>
        <a:lstStyle/>
        <a:p>
          <a:endParaRPr lang="zh-CN" altLang="en-US" sz="1600"/>
        </a:p>
      </dgm:t>
    </dgm:pt>
    <dgm:pt modelId="{099ACE8E-E101-4866-82B3-1D7A55372F50}">
      <dgm:prSet phldrT="[文本]" custT="1"/>
      <dgm:spPr/>
      <dgm:t>
        <a:bodyPr/>
        <a:lstStyle/>
        <a:p>
          <a:r>
            <a:rPr lang="zh-CN" altLang="en-US" sz="1600" dirty="0" smtClean="0"/>
            <a:t>现在生产还是将来（</a:t>
          </a:r>
          <a:r>
            <a:rPr lang="en-US" altLang="zh-CN" sz="1600" dirty="0" smtClean="0">
              <a:solidFill>
                <a:schemeClr val="accent6">
                  <a:lumMod val="60000"/>
                  <a:lumOff val="40000"/>
                </a:schemeClr>
              </a:solidFill>
            </a:rPr>
            <a:t>when</a:t>
          </a:r>
          <a:r>
            <a:rPr lang="zh-CN" altLang="en-US" sz="1600" dirty="0" smtClean="0"/>
            <a:t>）生产？</a:t>
          </a:r>
          <a:endParaRPr lang="zh-CN" altLang="en-US" sz="1600" dirty="0"/>
        </a:p>
      </dgm:t>
    </dgm:pt>
    <dgm:pt modelId="{46A8BB3A-3482-4B21-867E-8D7C432BE446}" cxnId="{71956F44-B0BC-4E8C-A089-774AFB6D86D6}" type="parTrans">
      <dgm:prSet/>
      <dgm:spPr/>
      <dgm:t>
        <a:bodyPr/>
        <a:lstStyle/>
        <a:p>
          <a:endParaRPr lang="zh-CN" altLang="en-US" sz="1600"/>
        </a:p>
      </dgm:t>
    </dgm:pt>
    <dgm:pt modelId="{E0C41549-F62F-401B-8DAC-755EAAD2359F}" cxnId="{71956F44-B0BC-4E8C-A089-774AFB6D86D6}" type="sibTrans">
      <dgm:prSet/>
      <dgm:spPr/>
      <dgm:t>
        <a:bodyPr/>
        <a:lstStyle/>
        <a:p>
          <a:endParaRPr lang="zh-CN" altLang="en-US" sz="1600"/>
        </a:p>
      </dgm:t>
    </dgm:pt>
    <dgm:pt modelId="{D4C10B62-4BA0-471A-AB38-EE4CABBA0288}" type="pres">
      <dgm:prSet presAssocID="{E73695DF-8279-416E-AAF3-F1F277F27372}" presName="diagram" presStyleCnt="0">
        <dgm:presLayoutVars>
          <dgm:chPref val="1"/>
          <dgm:dir/>
          <dgm:animOne val="branch"/>
          <dgm:animLvl val="lvl"/>
          <dgm:resizeHandles/>
        </dgm:presLayoutVars>
      </dgm:prSet>
      <dgm:spPr/>
      <dgm:t>
        <a:bodyPr/>
        <a:lstStyle/>
        <a:p>
          <a:endParaRPr lang="zh-CN" altLang="en-US"/>
        </a:p>
      </dgm:t>
    </dgm:pt>
    <dgm:pt modelId="{EC466E30-D1A3-4C69-9AFB-0EE757CCBD80}" type="pres">
      <dgm:prSet presAssocID="{EA571FB4-9B65-46A7-8E1B-354B278D71FB}" presName="root" presStyleCnt="0"/>
      <dgm:spPr/>
    </dgm:pt>
    <dgm:pt modelId="{A005F3D3-AD8D-4199-90D7-EC6B40A47AB0}" type="pres">
      <dgm:prSet presAssocID="{EA571FB4-9B65-46A7-8E1B-354B278D71FB}" presName="rootComposite" presStyleCnt="0"/>
      <dgm:spPr/>
    </dgm:pt>
    <dgm:pt modelId="{92E72581-314F-4E8A-8645-5788E639279E}" type="pres">
      <dgm:prSet presAssocID="{EA571FB4-9B65-46A7-8E1B-354B278D71FB}" presName="rootText" presStyleLbl="node1" presStyleIdx="0" presStyleCnt="2" custScaleX="136501" custLinFactNeighborX="-15918"/>
      <dgm:spPr/>
      <dgm:t>
        <a:bodyPr/>
        <a:lstStyle/>
        <a:p>
          <a:endParaRPr lang="zh-CN" altLang="en-US"/>
        </a:p>
      </dgm:t>
    </dgm:pt>
    <dgm:pt modelId="{6E95BB81-912A-418F-A751-ABD7900DCCA6}" type="pres">
      <dgm:prSet presAssocID="{EA571FB4-9B65-46A7-8E1B-354B278D71FB}" presName="rootConnector" presStyleLbl="node1" presStyleIdx="0" presStyleCnt="2"/>
      <dgm:spPr/>
      <dgm:t>
        <a:bodyPr/>
        <a:lstStyle/>
        <a:p>
          <a:endParaRPr lang="zh-CN" altLang="en-US"/>
        </a:p>
      </dgm:t>
    </dgm:pt>
    <dgm:pt modelId="{DA0F0D16-0E42-470F-A083-0F00FAFD19E0}" type="pres">
      <dgm:prSet presAssocID="{EA571FB4-9B65-46A7-8E1B-354B278D71FB}" presName="childShape" presStyleCnt="0"/>
      <dgm:spPr/>
    </dgm:pt>
    <dgm:pt modelId="{5F2B8A6F-E8F0-4F55-A3EC-1D61F752A5B3}" type="pres">
      <dgm:prSet presAssocID="{7103BF2E-E455-4A63-9575-3FC08B4DFBDD}" presName="Name13" presStyleLbl="parChTrans1D2" presStyleIdx="0" presStyleCnt="8"/>
      <dgm:spPr/>
      <dgm:t>
        <a:bodyPr/>
        <a:lstStyle/>
        <a:p>
          <a:endParaRPr lang="zh-CN" altLang="en-US"/>
        </a:p>
      </dgm:t>
    </dgm:pt>
    <dgm:pt modelId="{13689C4B-4DED-40F2-8D97-451168DF1619}" type="pres">
      <dgm:prSet presAssocID="{FE1360FA-F9FD-4ACD-9DC7-34DEB809E861}" presName="childText" presStyleLbl="bgAcc1" presStyleIdx="0" presStyleCnt="8" custScaleX="265235" custLinFactNeighborX="-19887">
        <dgm:presLayoutVars>
          <dgm:bulletEnabled val="1"/>
        </dgm:presLayoutVars>
      </dgm:prSet>
      <dgm:spPr/>
      <dgm:t>
        <a:bodyPr/>
        <a:lstStyle/>
        <a:p>
          <a:endParaRPr lang="zh-CN" altLang="en-US"/>
        </a:p>
      </dgm:t>
    </dgm:pt>
    <dgm:pt modelId="{EF7FA2AD-CD42-4636-9BA3-4BD2ECF26BF0}" type="pres">
      <dgm:prSet presAssocID="{C9FBA3A5-3133-4371-8451-456A840D06D0}" presName="Name13" presStyleLbl="parChTrans1D2" presStyleIdx="1" presStyleCnt="8"/>
      <dgm:spPr/>
      <dgm:t>
        <a:bodyPr/>
        <a:lstStyle/>
        <a:p>
          <a:endParaRPr lang="zh-CN" altLang="en-US"/>
        </a:p>
      </dgm:t>
    </dgm:pt>
    <dgm:pt modelId="{5601FBA6-C092-448B-8F27-B1AB4C70289C}" type="pres">
      <dgm:prSet presAssocID="{4E6CE970-1C78-4125-AE3B-90B66498DED6}" presName="childText" presStyleLbl="bgAcc1" presStyleIdx="1" presStyleCnt="8" custScaleX="263873" custLinFactNeighborX="-19887">
        <dgm:presLayoutVars>
          <dgm:bulletEnabled val="1"/>
        </dgm:presLayoutVars>
      </dgm:prSet>
      <dgm:spPr/>
      <dgm:t>
        <a:bodyPr/>
        <a:lstStyle/>
        <a:p>
          <a:endParaRPr lang="zh-CN" altLang="en-US"/>
        </a:p>
      </dgm:t>
    </dgm:pt>
    <dgm:pt modelId="{62BE6BE2-3E6A-456A-96E3-E2C99F2CAD1B}" type="pres">
      <dgm:prSet presAssocID="{01618812-4E65-4F5C-BBC7-EA4852021C12}" presName="Name13" presStyleLbl="parChTrans1D2" presStyleIdx="2" presStyleCnt="8"/>
      <dgm:spPr/>
      <dgm:t>
        <a:bodyPr/>
        <a:lstStyle/>
        <a:p>
          <a:endParaRPr lang="zh-CN" altLang="en-US"/>
        </a:p>
      </dgm:t>
    </dgm:pt>
    <dgm:pt modelId="{E8EA3F92-075E-420A-A536-CFCA0D000941}" type="pres">
      <dgm:prSet presAssocID="{0660F764-2AE6-4C95-B793-14CE6C0C9E7A}" presName="childText" presStyleLbl="bgAcc1" presStyleIdx="2" presStyleCnt="8" custScaleX="262511" custLinFactNeighborX="-19887">
        <dgm:presLayoutVars>
          <dgm:bulletEnabled val="1"/>
        </dgm:presLayoutVars>
      </dgm:prSet>
      <dgm:spPr/>
      <dgm:t>
        <a:bodyPr/>
        <a:lstStyle/>
        <a:p>
          <a:endParaRPr lang="zh-CN" altLang="en-US"/>
        </a:p>
      </dgm:t>
    </dgm:pt>
    <dgm:pt modelId="{B9D65299-6B44-458A-A900-49ED6463F3A2}" type="pres">
      <dgm:prSet presAssocID="{F7D90F4A-76F1-442F-925C-E488C0EA2AA3}" presName="Name13" presStyleLbl="parChTrans1D2" presStyleIdx="3" presStyleCnt="8"/>
      <dgm:spPr/>
      <dgm:t>
        <a:bodyPr/>
        <a:lstStyle/>
        <a:p>
          <a:endParaRPr lang="zh-CN" altLang="en-US"/>
        </a:p>
      </dgm:t>
    </dgm:pt>
    <dgm:pt modelId="{3F61E622-5CB2-4128-9559-22E794027F87}" type="pres">
      <dgm:prSet presAssocID="{FC8B1F40-1E2B-4929-AC68-8D5698DEA9F6}" presName="childText" presStyleLbl="bgAcc1" presStyleIdx="3" presStyleCnt="8" custScaleX="268176" custLinFactNeighborX="-19887">
        <dgm:presLayoutVars>
          <dgm:bulletEnabled val="1"/>
        </dgm:presLayoutVars>
      </dgm:prSet>
      <dgm:spPr/>
      <dgm:t>
        <a:bodyPr/>
        <a:lstStyle/>
        <a:p>
          <a:endParaRPr lang="zh-CN" altLang="en-US"/>
        </a:p>
      </dgm:t>
    </dgm:pt>
    <dgm:pt modelId="{CD7DE2AD-ACCF-4ABD-9D8A-E1C5980D771F}" type="pres">
      <dgm:prSet presAssocID="{BEAB6783-DD2C-4675-9337-B779D0423777}" presName="root" presStyleCnt="0"/>
      <dgm:spPr/>
    </dgm:pt>
    <dgm:pt modelId="{D183FEAB-9D70-48F5-B2AA-4BEDB87AA854}" type="pres">
      <dgm:prSet presAssocID="{BEAB6783-DD2C-4675-9337-B779D0423777}" presName="rootComposite" presStyleCnt="0"/>
      <dgm:spPr/>
    </dgm:pt>
    <dgm:pt modelId="{6CEA57E0-30F0-4B99-BBEB-49FE0D9DB4A0}" type="pres">
      <dgm:prSet presAssocID="{BEAB6783-DD2C-4675-9337-B779D0423777}" presName="rootText" presStyleLbl="node1" presStyleIdx="1" presStyleCnt="2" custScaleX="217079" custLinFactNeighborX="21982"/>
      <dgm:spPr/>
      <dgm:t>
        <a:bodyPr/>
        <a:lstStyle/>
        <a:p>
          <a:endParaRPr lang="zh-CN" altLang="en-US"/>
        </a:p>
      </dgm:t>
    </dgm:pt>
    <dgm:pt modelId="{522291DD-C3C4-407A-B48D-EF325208B0D8}" type="pres">
      <dgm:prSet presAssocID="{BEAB6783-DD2C-4675-9337-B779D0423777}" presName="rootConnector" presStyleLbl="node1" presStyleIdx="1" presStyleCnt="2"/>
      <dgm:spPr/>
      <dgm:t>
        <a:bodyPr/>
        <a:lstStyle/>
        <a:p>
          <a:endParaRPr lang="zh-CN" altLang="en-US"/>
        </a:p>
      </dgm:t>
    </dgm:pt>
    <dgm:pt modelId="{3CBBFBF5-129D-448C-B63E-BDAC58A101BF}" type="pres">
      <dgm:prSet presAssocID="{BEAB6783-DD2C-4675-9337-B779D0423777}" presName="childShape" presStyleCnt="0"/>
      <dgm:spPr/>
    </dgm:pt>
    <dgm:pt modelId="{3D86CBFC-0B55-4224-841A-03D1025EDA1D}" type="pres">
      <dgm:prSet presAssocID="{0D973CF7-C5B4-4A35-A61D-915B29C6793B}" presName="Name13" presStyleLbl="parChTrans1D2" presStyleIdx="4" presStyleCnt="8"/>
      <dgm:spPr/>
      <dgm:t>
        <a:bodyPr/>
        <a:lstStyle/>
        <a:p>
          <a:endParaRPr lang="zh-CN" altLang="en-US"/>
        </a:p>
      </dgm:t>
    </dgm:pt>
    <dgm:pt modelId="{B289D9FD-0C23-4A3E-9526-7AA1E356AD78}" type="pres">
      <dgm:prSet presAssocID="{7DBFE365-6611-4754-9549-7D1EF98A5040}" presName="childText" presStyleLbl="bgAcc1" presStyleIdx="4" presStyleCnt="8" custScaleX="230468" custLinFactNeighborX="27463">
        <dgm:presLayoutVars>
          <dgm:bulletEnabled val="1"/>
        </dgm:presLayoutVars>
      </dgm:prSet>
      <dgm:spPr/>
      <dgm:t>
        <a:bodyPr/>
        <a:lstStyle/>
        <a:p>
          <a:endParaRPr lang="zh-CN" altLang="en-US"/>
        </a:p>
      </dgm:t>
    </dgm:pt>
    <dgm:pt modelId="{CB93F3C2-A2DA-431A-8ED2-B13244172D4F}" type="pres">
      <dgm:prSet presAssocID="{91868925-2E6A-4312-920A-91FDE4A3FC5A}" presName="Name13" presStyleLbl="parChTrans1D2" presStyleIdx="5" presStyleCnt="8"/>
      <dgm:spPr/>
      <dgm:t>
        <a:bodyPr/>
        <a:lstStyle/>
        <a:p>
          <a:endParaRPr lang="zh-CN" altLang="en-US"/>
        </a:p>
      </dgm:t>
    </dgm:pt>
    <dgm:pt modelId="{E41E177D-758D-4193-AE0F-24674D948782}" type="pres">
      <dgm:prSet presAssocID="{7E8F825F-912E-4F77-9A6A-138AF06317B7}" presName="childText" presStyleLbl="bgAcc1" presStyleIdx="5" presStyleCnt="8" custScaleX="233137" custLinFactNeighborX="27463">
        <dgm:presLayoutVars>
          <dgm:bulletEnabled val="1"/>
        </dgm:presLayoutVars>
      </dgm:prSet>
      <dgm:spPr/>
      <dgm:t>
        <a:bodyPr/>
        <a:lstStyle/>
        <a:p>
          <a:endParaRPr lang="zh-CN" altLang="en-US"/>
        </a:p>
      </dgm:t>
    </dgm:pt>
    <dgm:pt modelId="{3930DC8C-020A-41DA-8088-9624BD547BB4}" type="pres">
      <dgm:prSet presAssocID="{DAC813BB-A6A4-43F0-BCF0-789E42071B4C}" presName="Name13" presStyleLbl="parChTrans1D2" presStyleIdx="6" presStyleCnt="8"/>
      <dgm:spPr/>
      <dgm:t>
        <a:bodyPr/>
        <a:lstStyle/>
        <a:p>
          <a:endParaRPr lang="zh-CN" altLang="en-US"/>
        </a:p>
      </dgm:t>
    </dgm:pt>
    <dgm:pt modelId="{9BF8346B-C4C2-4552-998D-17749C4B991C}" type="pres">
      <dgm:prSet presAssocID="{E93A91E2-D0F1-4405-A162-189A714AEA94}" presName="childText" presStyleLbl="bgAcc1" presStyleIdx="6" presStyleCnt="8" custScaleX="229121" custLinFactNeighborX="27463">
        <dgm:presLayoutVars>
          <dgm:bulletEnabled val="1"/>
        </dgm:presLayoutVars>
      </dgm:prSet>
      <dgm:spPr/>
      <dgm:t>
        <a:bodyPr/>
        <a:lstStyle/>
        <a:p>
          <a:endParaRPr lang="zh-CN" altLang="en-US"/>
        </a:p>
      </dgm:t>
    </dgm:pt>
    <dgm:pt modelId="{E989BAE6-F83A-414C-BF1D-831A32BF0696}" type="pres">
      <dgm:prSet presAssocID="{46A8BB3A-3482-4B21-867E-8D7C432BE446}" presName="Name13" presStyleLbl="parChTrans1D2" presStyleIdx="7" presStyleCnt="8"/>
      <dgm:spPr/>
      <dgm:t>
        <a:bodyPr/>
        <a:lstStyle/>
        <a:p>
          <a:endParaRPr lang="zh-CN" altLang="en-US"/>
        </a:p>
      </dgm:t>
    </dgm:pt>
    <dgm:pt modelId="{41374FE0-90A0-49DC-8421-CB061A5DC905}" type="pres">
      <dgm:prSet presAssocID="{099ACE8E-E101-4866-82B3-1D7A55372F50}" presName="childText" presStyleLbl="bgAcc1" presStyleIdx="7" presStyleCnt="8" custScaleX="232577" custLinFactNeighborX="27463">
        <dgm:presLayoutVars>
          <dgm:bulletEnabled val="1"/>
        </dgm:presLayoutVars>
      </dgm:prSet>
      <dgm:spPr/>
      <dgm:t>
        <a:bodyPr/>
        <a:lstStyle/>
        <a:p>
          <a:endParaRPr lang="zh-CN" altLang="en-US"/>
        </a:p>
      </dgm:t>
    </dgm:pt>
  </dgm:ptLst>
  <dgm:cxnLst>
    <dgm:cxn modelId="{67AC08BB-D334-4F20-A683-AC3737B9EB6B}" srcId="{EA571FB4-9B65-46A7-8E1B-354B278D71FB}" destId="{FC8B1F40-1E2B-4929-AC68-8D5698DEA9F6}" srcOrd="3" destOrd="0" parTransId="{F7D90F4A-76F1-442F-925C-E488C0EA2AA3}" sibTransId="{F5DBA7BB-0B39-42F1-8D10-E58388DFAF65}"/>
    <dgm:cxn modelId="{A1190167-86E3-46B5-A27B-3CAAD8C5B3B6}" type="presOf" srcId="{7DBFE365-6611-4754-9549-7D1EF98A5040}" destId="{B289D9FD-0C23-4A3E-9526-7AA1E356AD78}" srcOrd="0" destOrd="0" presId="urn:microsoft.com/office/officeart/2005/8/layout/hierarchy3#1"/>
    <dgm:cxn modelId="{4ADDA361-3463-4A26-85C8-9E08E60DFFF5}" srcId="{BEAB6783-DD2C-4675-9337-B779D0423777}" destId="{7E8F825F-912E-4F77-9A6A-138AF06317B7}" srcOrd="1" destOrd="0" parTransId="{91868925-2E6A-4312-920A-91FDE4A3FC5A}" sibTransId="{9DEE4325-3F23-496E-B49C-C6C658F3396B}"/>
    <dgm:cxn modelId="{B3C764A9-5AC3-45CF-ABFD-DB97B5E38893}" type="presOf" srcId="{01618812-4E65-4F5C-BBC7-EA4852021C12}" destId="{62BE6BE2-3E6A-456A-96E3-E2C99F2CAD1B}" srcOrd="0" destOrd="0" presId="urn:microsoft.com/office/officeart/2005/8/layout/hierarchy3#1"/>
    <dgm:cxn modelId="{7F17F2A5-1E22-4F12-9576-1F780620BA05}" srcId="{BEAB6783-DD2C-4675-9337-B779D0423777}" destId="{E93A91E2-D0F1-4405-A162-189A714AEA94}" srcOrd="2" destOrd="0" parTransId="{DAC813BB-A6A4-43F0-BCF0-789E42071B4C}" sibTransId="{9D8CEA65-E267-4561-9616-9FEEFA28E99F}"/>
    <dgm:cxn modelId="{FA7869DF-4F79-4841-B5AD-E79C750289EB}" type="presOf" srcId="{7E8F825F-912E-4F77-9A6A-138AF06317B7}" destId="{E41E177D-758D-4193-AE0F-24674D948782}" srcOrd="0" destOrd="0" presId="urn:microsoft.com/office/officeart/2005/8/layout/hierarchy3#1"/>
    <dgm:cxn modelId="{A697A507-43D1-44C8-B29A-4ED001C8C518}" type="presOf" srcId="{E93A91E2-D0F1-4405-A162-189A714AEA94}" destId="{9BF8346B-C4C2-4552-998D-17749C4B991C}" srcOrd="0" destOrd="0" presId="urn:microsoft.com/office/officeart/2005/8/layout/hierarchy3#1"/>
    <dgm:cxn modelId="{731F7EBA-2965-4379-B59B-7E997BE20C1C}" type="presOf" srcId="{BEAB6783-DD2C-4675-9337-B779D0423777}" destId="{522291DD-C3C4-407A-B48D-EF325208B0D8}" srcOrd="1" destOrd="0" presId="urn:microsoft.com/office/officeart/2005/8/layout/hierarchy3#1"/>
    <dgm:cxn modelId="{EF54C976-C763-4BFE-99CA-AE5E34A013B7}" type="presOf" srcId="{0D973CF7-C5B4-4A35-A61D-915B29C6793B}" destId="{3D86CBFC-0B55-4224-841A-03D1025EDA1D}" srcOrd="0" destOrd="0" presId="urn:microsoft.com/office/officeart/2005/8/layout/hierarchy3#1"/>
    <dgm:cxn modelId="{69C0B5F1-99A8-4ED0-B1BA-DDF29D2FD3D2}" type="presOf" srcId="{46A8BB3A-3482-4B21-867E-8D7C432BE446}" destId="{E989BAE6-F83A-414C-BF1D-831A32BF0696}" srcOrd="0" destOrd="0" presId="urn:microsoft.com/office/officeart/2005/8/layout/hierarchy3#1"/>
    <dgm:cxn modelId="{256A1D03-FFD7-4A9E-9D09-1843B737D00E}" type="presOf" srcId="{91868925-2E6A-4312-920A-91FDE4A3FC5A}" destId="{CB93F3C2-A2DA-431A-8ED2-B13244172D4F}" srcOrd="0" destOrd="0" presId="urn:microsoft.com/office/officeart/2005/8/layout/hierarchy3#1"/>
    <dgm:cxn modelId="{AAB9ED7A-D238-4BA6-A531-02E016F08D06}" type="presOf" srcId="{4E6CE970-1C78-4125-AE3B-90B66498DED6}" destId="{5601FBA6-C092-448B-8F27-B1AB4C70289C}" srcOrd="0" destOrd="0" presId="urn:microsoft.com/office/officeart/2005/8/layout/hierarchy3#1"/>
    <dgm:cxn modelId="{640DC4D4-1847-4BEA-B5AD-43F235505F77}" type="presOf" srcId="{FC8B1F40-1E2B-4929-AC68-8D5698DEA9F6}" destId="{3F61E622-5CB2-4128-9559-22E794027F87}" srcOrd="0" destOrd="0" presId="urn:microsoft.com/office/officeart/2005/8/layout/hierarchy3#1"/>
    <dgm:cxn modelId="{DC528363-60BB-4BEA-AFC3-203B37A7A745}" type="presOf" srcId="{F7D90F4A-76F1-442F-925C-E488C0EA2AA3}" destId="{B9D65299-6B44-458A-A900-49ED6463F3A2}" srcOrd="0" destOrd="0" presId="urn:microsoft.com/office/officeart/2005/8/layout/hierarchy3#1"/>
    <dgm:cxn modelId="{F2564C0B-4818-48FB-9101-260AE01F9225}" type="presOf" srcId="{EA571FB4-9B65-46A7-8E1B-354B278D71FB}" destId="{6E95BB81-912A-418F-A751-ABD7900DCCA6}" srcOrd="1" destOrd="0" presId="urn:microsoft.com/office/officeart/2005/8/layout/hierarchy3#1"/>
    <dgm:cxn modelId="{2A838E8D-A991-4629-8DF0-8DB28E9F0B70}" type="presOf" srcId="{7103BF2E-E455-4A63-9575-3FC08B4DFBDD}" destId="{5F2B8A6F-E8F0-4F55-A3EC-1D61F752A5B3}" srcOrd="0" destOrd="0" presId="urn:microsoft.com/office/officeart/2005/8/layout/hierarchy3#1"/>
    <dgm:cxn modelId="{773E3B62-652F-49F7-AFEC-D55E6028B157}" srcId="{E73695DF-8279-416E-AAF3-F1F277F27372}" destId="{BEAB6783-DD2C-4675-9337-B779D0423777}" srcOrd="1" destOrd="0" parTransId="{2EDDB0BF-A598-4961-9338-4A0285BF1E50}" sibTransId="{1D8FE135-02A4-4219-BB73-62BDD3E30EE3}"/>
    <dgm:cxn modelId="{84238E36-47D4-4A05-B718-2999808BA480}" srcId="{BEAB6783-DD2C-4675-9337-B779D0423777}" destId="{7DBFE365-6611-4754-9549-7D1EF98A5040}" srcOrd="0" destOrd="0" parTransId="{0D973CF7-C5B4-4A35-A61D-915B29C6793B}" sibTransId="{38FE939C-8CA7-4A87-885F-C0F92D96D045}"/>
    <dgm:cxn modelId="{15C4270A-6570-434D-86EA-3A585C87667A}" type="presOf" srcId="{E73695DF-8279-416E-AAF3-F1F277F27372}" destId="{D4C10B62-4BA0-471A-AB38-EE4CABBA0288}" srcOrd="0" destOrd="0" presId="urn:microsoft.com/office/officeart/2005/8/layout/hierarchy3#1"/>
    <dgm:cxn modelId="{6FCC6382-EE1B-4875-9A17-A8585B3E93C3}" srcId="{EA571FB4-9B65-46A7-8E1B-354B278D71FB}" destId="{0660F764-2AE6-4C95-B793-14CE6C0C9E7A}" srcOrd="2" destOrd="0" parTransId="{01618812-4E65-4F5C-BBC7-EA4852021C12}" sibTransId="{800B5CA9-803D-40DB-BDA0-98AE0E680615}"/>
    <dgm:cxn modelId="{749417DA-A389-4270-AE03-D2E8B5F6E366}" type="presOf" srcId="{099ACE8E-E101-4866-82B3-1D7A55372F50}" destId="{41374FE0-90A0-49DC-8421-CB061A5DC905}" srcOrd="0" destOrd="0" presId="urn:microsoft.com/office/officeart/2005/8/layout/hierarchy3#1"/>
    <dgm:cxn modelId="{25D19462-9BC1-4726-B5E2-A1D10E0CA3EF}" type="presOf" srcId="{EA571FB4-9B65-46A7-8E1B-354B278D71FB}" destId="{92E72581-314F-4E8A-8645-5788E639279E}" srcOrd="0" destOrd="0" presId="urn:microsoft.com/office/officeart/2005/8/layout/hierarchy3#1"/>
    <dgm:cxn modelId="{C781959A-D17F-4215-AE6A-1591C52067B6}" srcId="{EA571FB4-9B65-46A7-8E1B-354B278D71FB}" destId="{4E6CE970-1C78-4125-AE3B-90B66498DED6}" srcOrd="1" destOrd="0" parTransId="{C9FBA3A5-3133-4371-8451-456A840D06D0}" sibTransId="{CC3EB340-807E-4E40-A314-54AA2EB31B70}"/>
    <dgm:cxn modelId="{6CFCE087-2E84-4500-AA76-AB79767016DB}" type="presOf" srcId="{FE1360FA-F9FD-4ACD-9DC7-34DEB809E861}" destId="{13689C4B-4DED-40F2-8D97-451168DF1619}" srcOrd="0" destOrd="0" presId="urn:microsoft.com/office/officeart/2005/8/layout/hierarchy3#1"/>
    <dgm:cxn modelId="{09E71583-DADA-4E7E-AAC6-2BCB8EC3F64F}" type="presOf" srcId="{0660F764-2AE6-4C95-B793-14CE6C0C9E7A}" destId="{E8EA3F92-075E-420A-A536-CFCA0D000941}" srcOrd="0" destOrd="0" presId="urn:microsoft.com/office/officeart/2005/8/layout/hierarchy3#1"/>
    <dgm:cxn modelId="{2B229A25-65E6-473E-B285-0C850581D715}" srcId="{E73695DF-8279-416E-AAF3-F1F277F27372}" destId="{EA571FB4-9B65-46A7-8E1B-354B278D71FB}" srcOrd="0" destOrd="0" parTransId="{3E6607BD-7DAB-40CF-B005-6ACDE3EDF9A5}" sibTransId="{48206F67-03F4-4F3F-BFFB-32CEAB746730}"/>
    <dgm:cxn modelId="{9FA9ECE2-A90C-499B-9823-E75F2E9F189B}" type="presOf" srcId="{BEAB6783-DD2C-4675-9337-B779D0423777}" destId="{6CEA57E0-30F0-4B99-BBEB-49FE0D9DB4A0}" srcOrd="0" destOrd="0" presId="urn:microsoft.com/office/officeart/2005/8/layout/hierarchy3#1"/>
    <dgm:cxn modelId="{8A1D5C0F-E634-4972-87C7-D3FBE7416C7A}" srcId="{EA571FB4-9B65-46A7-8E1B-354B278D71FB}" destId="{FE1360FA-F9FD-4ACD-9DC7-34DEB809E861}" srcOrd="0" destOrd="0" parTransId="{7103BF2E-E455-4A63-9575-3FC08B4DFBDD}" sibTransId="{867341F4-782A-4BBE-B8AD-E8F9F2952EEE}"/>
    <dgm:cxn modelId="{638B7C6A-8E93-4C15-839A-B0C62268B8F8}" type="presOf" srcId="{DAC813BB-A6A4-43F0-BCF0-789E42071B4C}" destId="{3930DC8C-020A-41DA-8088-9624BD547BB4}" srcOrd="0" destOrd="0" presId="urn:microsoft.com/office/officeart/2005/8/layout/hierarchy3#1"/>
    <dgm:cxn modelId="{7DFFE58D-3D4B-4055-85DA-CBF8C1F402D0}" type="presOf" srcId="{C9FBA3A5-3133-4371-8451-456A840D06D0}" destId="{EF7FA2AD-CD42-4636-9BA3-4BD2ECF26BF0}" srcOrd="0" destOrd="0" presId="urn:microsoft.com/office/officeart/2005/8/layout/hierarchy3#1"/>
    <dgm:cxn modelId="{71956F44-B0BC-4E8C-A089-774AFB6D86D6}" srcId="{BEAB6783-DD2C-4675-9337-B779D0423777}" destId="{099ACE8E-E101-4866-82B3-1D7A55372F50}" srcOrd="3" destOrd="0" parTransId="{46A8BB3A-3482-4B21-867E-8D7C432BE446}" sibTransId="{E0C41549-F62F-401B-8DAC-755EAAD2359F}"/>
    <dgm:cxn modelId="{B9E45A7C-669B-4916-8989-AB3DA9688A19}" type="presParOf" srcId="{D4C10B62-4BA0-471A-AB38-EE4CABBA0288}" destId="{EC466E30-D1A3-4C69-9AFB-0EE757CCBD80}" srcOrd="0" destOrd="0" presId="urn:microsoft.com/office/officeart/2005/8/layout/hierarchy3#1"/>
    <dgm:cxn modelId="{FCA6F218-7477-4561-89A5-147CB09AE3F2}" type="presParOf" srcId="{EC466E30-D1A3-4C69-9AFB-0EE757CCBD80}" destId="{A005F3D3-AD8D-4199-90D7-EC6B40A47AB0}" srcOrd="0" destOrd="0" presId="urn:microsoft.com/office/officeart/2005/8/layout/hierarchy3#1"/>
    <dgm:cxn modelId="{472DB487-B975-4E95-BD28-FB2C978716A2}" type="presParOf" srcId="{A005F3D3-AD8D-4199-90D7-EC6B40A47AB0}" destId="{92E72581-314F-4E8A-8645-5788E639279E}" srcOrd="0" destOrd="0" presId="urn:microsoft.com/office/officeart/2005/8/layout/hierarchy3#1"/>
    <dgm:cxn modelId="{75D4091B-6D13-4F9F-82D1-7FD1C6B6CB83}" type="presParOf" srcId="{A005F3D3-AD8D-4199-90D7-EC6B40A47AB0}" destId="{6E95BB81-912A-418F-A751-ABD7900DCCA6}" srcOrd="1" destOrd="0" presId="urn:microsoft.com/office/officeart/2005/8/layout/hierarchy3#1"/>
    <dgm:cxn modelId="{89B2A2D2-758D-4BD0-B867-61E92DD00495}" type="presParOf" srcId="{EC466E30-D1A3-4C69-9AFB-0EE757CCBD80}" destId="{DA0F0D16-0E42-470F-A083-0F00FAFD19E0}" srcOrd="1" destOrd="0" presId="urn:microsoft.com/office/officeart/2005/8/layout/hierarchy3#1"/>
    <dgm:cxn modelId="{52C84D21-D773-428D-9CE6-C3D4F5CC43E0}" type="presParOf" srcId="{DA0F0D16-0E42-470F-A083-0F00FAFD19E0}" destId="{5F2B8A6F-E8F0-4F55-A3EC-1D61F752A5B3}" srcOrd="0" destOrd="0" presId="urn:microsoft.com/office/officeart/2005/8/layout/hierarchy3#1"/>
    <dgm:cxn modelId="{CACE0A8B-BDCF-45A7-B8E7-7A7EB35D4F63}" type="presParOf" srcId="{DA0F0D16-0E42-470F-A083-0F00FAFD19E0}" destId="{13689C4B-4DED-40F2-8D97-451168DF1619}" srcOrd="1" destOrd="0" presId="urn:microsoft.com/office/officeart/2005/8/layout/hierarchy3#1"/>
    <dgm:cxn modelId="{B5086AD4-BB18-48B9-8A6E-0EA6587F6BC3}" type="presParOf" srcId="{DA0F0D16-0E42-470F-A083-0F00FAFD19E0}" destId="{EF7FA2AD-CD42-4636-9BA3-4BD2ECF26BF0}" srcOrd="2" destOrd="0" presId="urn:microsoft.com/office/officeart/2005/8/layout/hierarchy3#1"/>
    <dgm:cxn modelId="{15AC86BE-B92A-4B49-890E-9EA47696441B}" type="presParOf" srcId="{DA0F0D16-0E42-470F-A083-0F00FAFD19E0}" destId="{5601FBA6-C092-448B-8F27-B1AB4C70289C}" srcOrd="3" destOrd="0" presId="urn:microsoft.com/office/officeart/2005/8/layout/hierarchy3#1"/>
    <dgm:cxn modelId="{1EC28C35-9186-44A2-A65C-33BBB22D655F}" type="presParOf" srcId="{DA0F0D16-0E42-470F-A083-0F00FAFD19E0}" destId="{62BE6BE2-3E6A-456A-96E3-E2C99F2CAD1B}" srcOrd="4" destOrd="0" presId="urn:microsoft.com/office/officeart/2005/8/layout/hierarchy3#1"/>
    <dgm:cxn modelId="{E90D26BE-1664-4AA8-A88D-6EEEA61F5998}" type="presParOf" srcId="{DA0F0D16-0E42-470F-A083-0F00FAFD19E0}" destId="{E8EA3F92-075E-420A-A536-CFCA0D000941}" srcOrd="5" destOrd="0" presId="urn:microsoft.com/office/officeart/2005/8/layout/hierarchy3#1"/>
    <dgm:cxn modelId="{D4EBF0BB-D815-4CFC-81A5-BF24B5F8B5EB}" type="presParOf" srcId="{DA0F0D16-0E42-470F-A083-0F00FAFD19E0}" destId="{B9D65299-6B44-458A-A900-49ED6463F3A2}" srcOrd="6" destOrd="0" presId="urn:microsoft.com/office/officeart/2005/8/layout/hierarchy3#1"/>
    <dgm:cxn modelId="{43D6BF4D-1E06-47CF-8FF4-AF452CFCB1D2}" type="presParOf" srcId="{DA0F0D16-0E42-470F-A083-0F00FAFD19E0}" destId="{3F61E622-5CB2-4128-9559-22E794027F87}" srcOrd="7" destOrd="0" presId="urn:microsoft.com/office/officeart/2005/8/layout/hierarchy3#1"/>
    <dgm:cxn modelId="{6F292F21-84BE-4F89-A8B6-70F5954CFD5F}" type="presParOf" srcId="{D4C10B62-4BA0-471A-AB38-EE4CABBA0288}" destId="{CD7DE2AD-ACCF-4ABD-9D8A-E1C5980D771F}" srcOrd="1" destOrd="0" presId="urn:microsoft.com/office/officeart/2005/8/layout/hierarchy3#1"/>
    <dgm:cxn modelId="{5DB3D434-4EC6-46B3-A27E-B8C1D1E9B2EE}" type="presParOf" srcId="{CD7DE2AD-ACCF-4ABD-9D8A-E1C5980D771F}" destId="{D183FEAB-9D70-48F5-B2AA-4BEDB87AA854}" srcOrd="0" destOrd="0" presId="urn:microsoft.com/office/officeart/2005/8/layout/hierarchy3#1"/>
    <dgm:cxn modelId="{E0ADAF49-87AE-463D-B11A-1E930B92099F}" type="presParOf" srcId="{D183FEAB-9D70-48F5-B2AA-4BEDB87AA854}" destId="{6CEA57E0-30F0-4B99-BBEB-49FE0D9DB4A0}" srcOrd="0" destOrd="0" presId="urn:microsoft.com/office/officeart/2005/8/layout/hierarchy3#1"/>
    <dgm:cxn modelId="{6473ECFA-4DAD-4EED-9EF8-DE0ABF53F19A}" type="presParOf" srcId="{D183FEAB-9D70-48F5-B2AA-4BEDB87AA854}" destId="{522291DD-C3C4-407A-B48D-EF325208B0D8}" srcOrd="1" destOrd="0" presId="urn:microsoft.com/office/officeart/2005/8/layout/hierarchy3#1"/>
    <dgm:cxn modelId="{68CC8669-453B-4E81-8AFF-A792CEB0FF8A}" type="presParOf" srcId="{CD7DE2AD-ACCF-4ABD-9D8A-E1C5980D771F}" destId="{3CBBFBF5-129D-448C-B63E-BDAC58A101BF}" srcOrd="1" destOrd="0" presId="urn:microsoft.com/office/officeart/2005/8/layout/hierarchy3#1"/>
    <dgm:cxn modelId="{34914096-B0D3-46FA-9499-D700FB657474}" type="presParOf" srcId="{3CBBFBF5-129D-448C-B63E-BDAC58A101BF}" destId="{3D86CBFC-0B55-4224-841A-03D1025EDA1D}" srcOrd="0" destOrd="0" presId="urn:microsoft.com/office/officeart/2005/8/layout/hierarchy3#1"/>
    <dgm:cxn modelId="{1ABD10FE-6401-4CDA-8023-7D5918236DC9}" type="presParOf" srcId="{3CBBFBF5-129D-448C-B63E-BDAC58A101BF}" destId="{B289D9FD-0C23-4A3E-9526-7AA1E356AD78}" srcOrd="1" destOrd="0" presId="urn:microsoft.com/office/officeart/2005/8/layout/hierarchy3#1"/>
    <dgm:cxn modelId="{5C762560-C7D4-4896-BEFC-59435704B341}" type="presParOf" srcId="{3CBBFBF5-129D-448C-B63E-BDAC58A101BF}" destId="{CB93F3C2-A2DA-431A-8ED2-B13244172D4F}" srcOrd="2" destOrd="0" presId="urn:microsoft.com/office/officeart/2005/8/layout/hierarchy3#1"/>
    <dgm:cxn modelId="{8106C577-4D45-4881-9404-0902C61F3A99}" type="presParOf" srcId="{3CBBFBF5-129D-448C-B63E-BDAC58A101BF}" destId="{E41E177D-758D-4193-AE0F-24674D948782}" srcOrd="3" destOrd="0" presId="urn:microsoft.com/office/officeart/2005/8/layout/hierarchy3#1"/>
    <dgm:cxn modelId="{62891990-F880-49EE-9E7C-26EBDC5651E7}" type="presParOf" srcId="{3CBBFBF5-129D-448C-B63E-BDAC58A101BF}" destId="{3930DC8C-020A-41DA-8088-9624BD547BB4}" srcOrd="4" destOrd="0" presId="urn:microsoft.com/office/officeart/2005/8/layout/hierarchy3#1"/>
    <dgm:cxn modelId="{EC36D2D4-D379-4184-B2FB-6910605FAAE0}" type="presParOf" srcId="{3CBBFBF5-129D-448C-B63E-BDAC58A101BF}" destId="{9BF8346B-C4C2-4552-998D-17749C4B991C}" srcOrd="5" destOrd="0" presId="urn:microsoft.com/office/officeart/2005/8/layout/hierarchy3#1"/>
    <dgm:cxn modelId="{23D66D60-5ADB-4B0D-9707-B050D99A2841}" type="presParOf" srcId="{3CBBFBF5-129D-448C-B63E-BDAC58A101BF}" destId="{E989BAE6-F83A-414C-BF1D-831A32BF0696}" srcOrd="6" destOrd="0" presId="urn:microsoft.com/office/officeart/2005/8/layout/hierarchy3#1"/>
    <dgm:cxn modelId="{B3BFF7F4-B741-4D4D-A167-5785F613324D}" type="presParOf" srcId="{3CBBFBF5-129D-448C-B63E-BDAC58A101BF}" destId="{41374FE0-90A0-49DC-8421-CB061A5DC905}" srcOrd="7" destOrd="0" presId="urn:microsoft.com/office/officeart/2005/8/layout/hierarchy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48E1B3-1EAA-47CE-B943-9B2B7E00E7C4}" type="doc">
      <dgm:prSet loTypeId="urn:microsoft.com/office/officeart/2005/8/layout/hProcess9#1" loCatId="process" qsTypeId="urn:microsoft.com/office/officeart/2005/8/quickstyle/simple1#3" qsCatId="simple" csTypeId="urn:microsoft.com/office/officeart/2005/8/colors/accent1_2#3" csCatId="accent1" phldr="1"/>
      <dgm:spPr/>
    </dgm:pt>
    <dgm:pt modelId="{2B06BC2D-ABEE-4146-9A06-90ACA4BEC4EF}">
      <dgm:prSet phldrT="[文本]" custT="1"/>
      <dgm:spPr/>
      <dgm:t>
        <a:bodyPr/>
        <a:lstStyle/>
        <a:p>
          <a:r>
            <a:rPr lang="zh-CN" altLang="en-US" sz="1600" dirty="0" smtClean="0"/>
            <a:t>稀缺性</a:t>
          </a:r>
          <a:endParaRPr lang="zh-CN" altLang="en-US" sz="1600" dirty="0"/>
        </a:p>
      </dgm:t>
    </dgm:pt>
    <dgm:pt modelId="{A8CFD663-7BF3-4D8D-A512-C5832DFBFADA}" cxnId="{69461840-9548-42A5-90D7-C77BCA593CBF}" type="parTrans">
      <dgm:prSet/>
      <dgm:spPr/>
      <dgm:t>
        <a:bodyPr/>
        <a:lstStyle/>
        <a:p>
          <a:endParaRPr lang="zh-CN" altLang="en-US" sz="1400"/>
        </a:p>
      </dgm:t>
    </dgm:pt>
    <dgm:pt modelId="{AA750D4F-232F-4A84-871E-6E2E6C9AB6B6}" cxnId="{69461840-9548-42A5-90D7-C77BCA593CBF}" type="sibTrans">
      <dgm:prSet/>
      <dgm:spPr/>
      <dgm:t>
        <a:bodyPr/>
        <a:lstStyle/>
        <a:p>
          <a:endParaRPr lang="zh-CN" altLang="en-US" sz="1400"/>
        </a:p>
      </dgm:t>
    </dgm:pt>
    <dgm:pt modelId="{D8B650E4-38EE-4FFF-B000-66790AABE5F5}">
      <dgm:prSet phldrT="[文本]" custT="1"/>
      <dgm:spPr/>
      <dgm:t>
        <a:bodyPr/>
        <a:lstStyle/>
        <a:p>
          <a:r>
            <a:rPr lang="zh-CN" altLang="en-US" sz="1600" dirty="0" smtClean="0"/>
            <a:t>解决人类社会经济生活的四个基本问题（</a:t>
          </a:r>
          <a:r>
            <a:rPr lang="en-US" altLang="zh-CN" sz="1600" dirty="0" smtClean="0"/>
            <a:t>4W</a:t>
          </a:r>
          <a:r>
            <a:rPr lang="zh-CN" altLang="en-US" sz="1600" dirty="0" smtClean="0"/>
            <a:t>）</a:t>
          </a:r>
          <a:endParaRPr lang="zh-CN" altLang="en-US" sz="1600" dirty="0"/>
        </a:p>
      </dgm:t>
    </dgm:pt>
    <dgm:pt modelId="{D2CDA825-449E-4621-8027-E885DC44F7FD}" cxnId="{75E704CB-C1E9-4981-A42B-83B29763CB9C}" type="parTrans">
      <dgm:prSet/>
      <dgm:spPr/>
      <dgm:t>
        <a:bodyPr/>
        <a:lstStyle/>
        <a:p>
          <a:endParaRPr lang="zh-CN" altLang="en-US" sz="1400"/>
        </a:p>
      </dgm:t>
    </dgm:pt>
    <dgm:pt modelId="{F60FF837-CBE1-4B6E-A6D8-2EC983FADC12}" cxnId="{75E704CB-C1E9-4981-A42B-83B29763CB9C}" type="sibTrans">
      <dgm:prSet/>
      <dgm:spPr/>
      <dgm:t>
        <a:bodyPr/>
        <a:lstStyle/>
        <a:p>
          <a:endParaRPr lang="zh-CN" altLang="en-US" sz="1400"/>
        </a:p>
      </dgm:t>
    </dgm:pt>
    <dgm:pt modelId="{79F04F5E-07D9-457F-9118-01F44F3794E2}">
      <dgm:prSet phldrT="[文本]" phldr="0" custT="1"/>
      <dgm:spPr/>
      <dgm:t>
        <a:bodyPr vert="horz" wrap="square"/>
        <a:lstStyle/>
        <a:p>
          <a:pPr algn="l" eaLnBrk="1" fontAlgn="auto" latinLnBrk="0" hangingPunct="1">
            <a:lnSpc>
              <a:spcPct val="100000"/>
            </a:lnSpc>
            <a:spcBef>
              <a:spcPct val="0"/>
            </a:spcBef>
            <a:spcAft>
              <a:spcPts val="0"/>
            </a:spcAft>
          </a:pPr>
          <a:r>
            <a:rPr lang="zh-CN" altLang="en-US" sz="1400" dirty="0" smtClean="0"/>
            <a:t>就是解决好以下两个问题的相互关系：</a:t>
          </a:r>
          <a:endParaRPr lang="en-US" altLang="zh-CN" sz="1400" dirty="0" smtClean="0"/>
        </a:p>
        <a:p>
          <a:pPr algn="l" eaLnBrk="1" fontAlgn="auto" latinLnBrk="0" hangingPunct="1">
            <a:lnSpc>
              <a:spcPct val="100000"/>
            </a:lnSpc>
            <a:spcBef>
              <a:spcPct val="0"/>
            </a:spcBef>
            <a:spcAft>
              <a:spcPts val="0"/>
            </a:spcAft>
          </a:pPr>
          <a:r>
            <a:rPr lang="en-US" altLang="zh-CN" sz="1400" dirty="0" smtClean="0"/>
            <a:t>1</a:t>
          </a:r>
          <a:r>
            <a:rPr lang="zh-CN" altLang="en-US" sz="1400" dirty="0" smtClean="0"/>
            <a:t>、各种欲望的轻重缓急程度</a:t>
          </a:r>
          <a:endParaRPr lang="en-US" altLang="zh-CN" sz="1400" dirty="0" smtClean="0"/>
        </a:p>
        <a:p>
          <a:pPr algn="l" eaLnBrk="1" fontAlgn="auto" latinLnBrk="0" hangingPunct="1">
            <a:lnSpc>
              <a:spcPct val="100000"/>
            </a:lnSpc>
            <a:spcBef>
              <a:spcPct val="0"/>
            </a:spcBef>
            <a:spcAft>
              <a:spcPts val="0"/>
            </a:spcAft>
          </a:pPr>
          <a:r>
            <a:rPr lang="en-US" altLang="zh-CN" sz="1400" dirty="0" smtClean="0"/>
            <a:t>2</a:t>
          </a:r>
          <a:r>
            <a:rPr lang="zh-CN" altLang="en-US" sz="1400" dirty="0" smtClean="0"/>
            <a:t>、为了满足某种欲望所需付出的代价</a:t>
          </a:r>
        </a:p>
      </dgm:t>
    </dgm:pt>
    <dgm:pt modelId="{C9D3D81C-67C7-4BA6-A01B-3A5C8FDF5A02}" cxnId="{BD3871B8-3D4C-4250-A93F-D8948541218B}" type="parTrans">
      <dgm:prSet/>
      <dgm:spPr/>
      <dgm:t>
        <a:bodyPr/>
        <a:lstStyle/>
        <a:p>
          <a:endParaRPr lang="zh-CN" altLang="en-US" sz="1400"/>
        </a:p>
      </dgm:t>
    </dgm:pt>
    <dgm:pt modelId="{8F74348B-3CFB-459F-BB65-5B792EED19E7}" cxnId="{BD3871B8-3D4C-4250-A93F-D8948541218B}" type="sibTrans">
      <dgm:prSet/>
      <dgm:spPr/>
      <dgm:t>
        <a:bodyPr/>
        <a:lstStyle/>
        <a:p>
          <a:endParaRPr lang="zh-CN" altLang="en-US" sz="1400"/>
        </a:p>
      </dgm:t>
    </dgm:pt>
    <dgm:pt modelId="{E5C13C1B-9BEC-43A4-AFAB-BE9E7B53A41D}" type="pres">
      <dgm:prSet presAssocID="{2048E1B3-1EAA-47CE-B943-9B2B7E00E7C4}" presName="CompostProcess" presStyleCnt="0">
        <dgm:presLayoutVars>
          <dgm:dir/>
          <dgm:resizeHandles val="exact"/>
        </dgm:presLayoutVars>
      </dgm:prSet>
      <dgm:spPr/>
    </dgm:pt>
    <dgm:pt modelId="{24C7CD11-192A-4509-BF65-F355BCFB9486}" type="pres">
      <dgm:prSet presAssocID="{2048E1B3-1EAA-47CE-B943-9B2B7E00E7C4}" presName="arrow" presStyleLbl="bgShp" presStyleIdx="0" presStyleCnt="1"/>
      <dgm:spPr/>
    </dgm:pt>
    <dgm:pt modelId="{3A179A1E-B39A-445A-82EA-31DE87FE9048}" type="pres">
      <dgm:prSet presAssocID="{2048E1B3-1EAA-47CE-B943-9B2B7E00E7C4}" presName="linearProcess" presStyleCnt="0"/>
      <dgm:spPr/>
    </dgm:pt>
    <dgm:pt modelId="{BA10FC34-021B-4F42-A289-0B893662A1FA}" type="pres">
      <dgm:prSet presAssocID="{2B06BC2D-ABEE-4146-9A06-90ACA4BEC4EF}" presName="textNode" presStyleLbl="node1" presStyleIdx="0" presStyleCnt="3" custScaleX="58567" custScaleY="141872">
        <dgm:presLayoutVars>
          <dgm:bulletEnabled val="1"/>
        </dgm:presLayoutVars>
      </dgm:prSet>
      <dgm:spPr/>
      <dgm:t>
        <a:bodyPr/>
        <a:lstStyle/>
        <a:p>
          <a:endParaRPr lang="zh-CN" altLang="en-US"/>
        </a:p>
      </dgm:t>
    </dgm:pt>
    <dgm:pt modelId="{C5B42578-78A5-42E9-B40B-F650EB079338}" type="pres">
      <dgm:prSet presAssocID="{AA750D4F-232F-4A84-871E-6E2E6C9AB6B6}" presName="sibTrans" presStyleCnt="0"/>
      <dgm:spPr/>
    </dgm:pt>
    <dgm:pt modelId="{A6D69495-1769-436D-B806-0DD795DC66E1}" type="pres">
      <dgm:prSet presAssocID="{D8B650E4-38EE-4FFF-B000-66790AABE5F5}" presName="textNode" presStyleLbl="node1" presStyleIdx="1" presStyleCnt="3" custScaleX="76333" custScaleY="141872">
        <dgm:presLayoutVars>
          <dgm:bulletEnabled val="1"/>
        </dgm:presLayoutVars>
      </dgm:prSet>
      <dgm:spPr/>
      <dgm:t>
        <a:bodyPr/>
        <a:lstStyle/>
        <a:p>
          <a:endParaRPr lang="zh-CN" altLang="en-US"/>
        </a:p>
      </dgm:t>
    </dgm:pt>
    <dgm:pt modelId="{38F4418B-DADD-40ED-ADE1-AC13963DAEAE}" type="pres">
      <dgm:prSet presAssocID="{F60FF837-CBE1-4B6E-A6D8-2EC983FADC12}" presName="sibTrans" presStyleCnt="0"/>
      <dgm:spPr/>
    </dgm:pt>
    <dgm:pt modelId="{B617449B-A7D8-455F-A2A3-9A1766845992}" type="pres">
      <dgm:prSet presAssocID="{79F04F5E-07D9-457F-9118-01F44F3794E2}" presName="textNode" presStyleLbl="node1" presStyleIdx="2" presStyleCnt="3" custScaleX="133470" custScaleY="141872">
        <dgm:presLayoutVars>
          <dgm:bulletEnabled val="1"/>
        </dgm:presLayoutVars>
      </dgm:prSet>
      <dgm:spPr/>
      <dgm:t>
        <a:bodyPr/>
        <a:lstStyle/>
        <a:p>
          <a:endParaRPr lang="zh-CN" altLang="en-US"/>
        </a:p>
      </dgm:t>
    </dgm:pt>
  </dgm:ptLst>
  <dgm:cxnLst>
    <dgm:cxn modelId="{75E704CB-C1E9-4981-A42B-83B29763CB9C}" srcId="{2048E1B3-1EAA-47CE-B943-9B2B7E00E7C4}" destId="{D8B650E4-38EE-4FFF-B000-66790AABE5F5}" srcOrd="1" destOrd="0" parTransId="{D2CDA825-449E-4621-8027-E885DC44F7FD}" sibTransId="{F60FF837-CBE1-4B6E-A6D8-2EC983FADC12}"/>
    <dgm:cxn modelId="{0513369D-1EA1-44A0-8F93-CAFECF7716BE}" type="presOf" srcId="{2048E1B3-1EAA-47CE-B943-9B2B7E00E7C4}" destId="{E5C13C1B-9BEC-43A4-AFAB-BE9E7B53A41D}" srcOrd="0" destOrd="0" presId="urn:microsoft.com/office/officeart/2005/8/layout/hProcess9#1"/>
    <dgm:cxn modelId="{3B2D6339-FDA9-4FE2-94AE-9CADDA5FFB57}" type="presOf" srcId="{D8B650E4-38EE-4FFF-B000-66790AABE5F5}" destId="{A6D69495-1769-436D-B806-0DD795DC66E1}" srcOrd="0" destOrd="0" presId="urn:microsoft.com/office/officeart/2005/8/layout/hProcess9#1"/>
    <dgm:cxn modelId="{7F2FDA94-CFDC-469A-8588-DD6D0385B852}" type="presOf" srcId="{79F04F5E-07D9-457F-9118-01F44F3794E2}" destId="{B617449B-A7D8-455F-A2A3-9A1766845992}" srcOrd="0" destOrd="0" presId="urn:microsoft.com/office/officeart/2005/8/layout/hProcess9#1"/>
    <dgm:cxn modelId="{BD3871B8-3D4C-4250-A93F-D8948541218B}" srcId="{2048E1B3-1EAA-47CE-B943-9B2B7E00E7C4}" destId="{79F04F5E-07D9-457F-9118-01F44F3794E2}" srcOrd="2" destOrd="0" parTransId="{C9D3D81C-67C7-4BA6-A01B-3A5C8FDF5A02}" sibTransId="{8F74348B-3CFB-459F-BB65-5B792EED19E7}"/>
    <dgm:cxn modelId="{69461840-9548-42A5-90D7-C77BCA593CBF}" srcId="{2048E1B3-1EAA-47CE-B943-9B2B7E00E7C4}" destId="{2B06BC2D-ABEE-4146-9A06-90ACA4BEC4EF}" srcOrd="0" destOrd="0" parTransId="{A8CFD663-7BF3-4D8D-A512-C5832DFBFADA}" sibTransId="{AA750D4F-232F-4A84-871E-6E2E6C9AB6B6}"/>
    <dgm:cxn modelId="{3754ECF1-DBE5-4F17-8507-5BCE4D63863B}" type="presOf" srcId="{2B06BC2D-ABEE-4146-9A06-90ACA4BEC4EF}" destId="{BA10FC34-021B-4F42-A289-0B893662A1FA}" srcOrd="0" destOrd="0" presId="urn:microsoft.com/office/officeart/2005/8/layout/hProcess9#1"/>
    <dgm:cxn modelId="{FC19EF55-951D-4E7C-A926-F2021FE56A2C}" type="presParOf" srcId="{E5C13C1B-9BEC-43A4-AFAB-BE9E7B53A41D}" destId="{24C7CD11-192A-4509-BF65-F355BCFB9486}" srcOrd="0" destOrd="0" presId="urn:microsoft.com/office/officeart/2005/8/layout/hProcess9#1"/>
    <dgm:cxn modelId="{BE548C8D-5289-4C31-A16D-A5FF47BDBB3E}" type="presParOf" srcId="{E5C13C1B-9BEC-43A4-AFAB-BE9E7B53A41D}" destId="{3A179A1E-B39A-445A-82EA-31DE87FE9048}" srcOrd="1" destOrd="0" presId="urn:microsoft.com/office/officeart/2005/8/layout/hProcess9#1"/>
    <dgm:cxn modelId="{4479EA01-4796-42BD-9496-20983DB7F641}" type="presParOf" srcId="{3A179A1E-B39A-445A-82EA-31DE87FE9048}" destId="{BA10FC34-021B-4F42-A289-0B893662A1FA}" srcOrd="0" destOrd="0" presId="urn:microsoft.com/office/officeart/2005/8/layout/hProcess9#1"/>
    <dgm:cxn modelId="{19F63500-4449-48AF-8F6E-C9DD086F987B}" type="presParOf" srcId="{3A179A1E-B39A-445A-82EA-31DE87FE9048}" destId="{C5B42578-78A5-42E9-B40B-F650EB079338}" srcOrd="1" destOrd="0" presId="urn:microsoft.com/office/officeart/2005/8/layout/hProcess9#1"/>
    <dgm:cxn modelId="{6098A9C6-5B75-4B89-8C73-57DEF4327AB3}" type="presParOf" srcId="{3A179A1E-B39A-445A-82EA-31DE87FE9048}" destId="{A6D69495-1769-436D-B806-0DD795DC66E1}" srcOrd="2" destOrd="0" presId="urn:microsoft.com/office/officeart/2005/8/layout/hProcess9#1"/>
    <dgm:cxn modelId="{DBC83EE7-BAF0-4801-8B9C-3001346C302F}" type="presParOf" srcId="{3A179A1E-B39A-445A-82EA-31DE87FE9048}" destId="{38F4418B-DADD-40ED-ADE1-AC13963DAEAE}" srcOrd="3" destOrd="0" presId="urn:microsoft.com/office/officeart/2005/8/layout/hProcess9#1"/>
    <dgm:cxn modelId="{635ECD46-7045-4DD3-BAD8-1280A26E308D}" type="presParOf" srcId="{3A179A1E-B39A-445A-82EA-31DE87FE9048}" destId="{B617449B-A7D8-455F-A2A3-9A1766845992}" srcOrd="4" destOrd="0" presId="urn:microsoft.com/office/officeart/2005/8/layout/hProcess9#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16F88E-C7E5-4FE1-BA23-DCD270DF089E}">
      <dsp:nvSpPr>
        <dsp:cNvPr id="0" name=""/>
        <dsp:cNvSpPr/>
      </dsp:nvSpPr>
      <dsp:spPr>
        <a:xfrm>
          <a:off x="0" y="759724"/>
          <a:ext cx="1296905" cy="116150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满足人类欲望的物品</a:t>
          </a:r>
          <a:endParaRPr lang="zh-CN" altLang="en-US" sz="1800" kern="1200" dirty="0"/>
        </a:p>
      </dsp:txBody>
      <dsp:txXfrm>
        <a:off x="0" y="759724"/>
        <a:ext cx="1296905" cy="1161507"/>
      </dsp:txXfrm>
    </dsp:sp>
    <dsp:sp modelId="{73358047-C68D-4986-A20D-5EFA80931349}">
      <dsp:nvSpPr>
        <dsp:cNvPr id="0" name=""/>
        <dsp:cNvSpPr/>
      </dsp:nvSpPr>
      <dsp:spPr>
        <a:xfrm rot="20570514">
          <a:off x="1468922" y="877237"/>
          <a:ext cx="554064" cy="248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rot="20570514">
        <a:off x="1468922" y="877237"/>
        <a:ext cx="554064" cy="248771"/>
      </dsp:txXfrm>
    </dsp:sp>
    <dsp:sp modelId="{828AF693-522A-4CEE-8A19-1DDD5653205F}">
      <dsp:nvSpPr>
        <dsp:cNvPr id="0" name=""/>
        <dsp:cNvSpPr/>
      </dsp:nvSpPr>
      <dsp:spPr>
        <a:xfrm>
          <a:off x="2192797" y="298958"/>
          <a:ext cx="1236226" cy="7477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免费物品</a:t>
          </a:r>
          <a:endParaRPr lang="zh-CN" altLang="en-US" sz="1600" kern="1200" dirty="0"/>
        </a:p>
      </dsp:txBody>
      <dsp:txXfrm>
        <a:off x="2192797" y="298958"/>
        <a:ext cx="1236226" cy="747719"/>
      </dsp:txXfrm>
    </dsp:sp>
    <dsp:sp modelId="{7400030A-DC9A-4175-854C-27C923090391}">
      <dsp:nvSpPr>
        <dsp:cNvPr id="0" name=""/>
        <dsp:cNvSpPr/>
      </dsp:nvSpPr>
      <dsp:spPr>
        <a:xfrm rot="1305960">
          <a:off x="1447853" y="1653483"/>
          <a:ext cx="592082" cy="248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rot="1305960">
        <a:off x="1447853" y="1653483"/>
        <a:ext cx="592082" cy="248771"/>
      </dsp:txXfrm>
    </dsp:sp>
    <dsp:sp modelId="{7AE0391E-DAEB-4832-9B46-25835818304D}">
      <dsp:nvSpPr>
        <dsp:cNvPr id="0" name=""/>
        <dsp:cNvSpPr/>
      </dsp:nvSpPr>
      <dsp:spPr>
        <a:xfrm>
          <a:off x="2188670" y="1793726"/>
          <a:ext cx="1240353" cy="8187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经济物品</a:t>
          </a:r>
          <a:endParaRPr lang="zh-CN" altLang="en-US" sz="1600" kern="1200" dirty="0"/>
        </a:p>
      </dsp:txBody>
      <dsp:txXfrm>
        <a:off x="2188670" y="1793726"/>
        <a:ext cx="1240353" cy="81872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E72581-314F-4E8A-8645-5788E639279E}">
      <dsp:nvSpPr>
        <dsp:cNvPr id="0" name=""/>
        <dsp:cNvSpPr/>
      </dsp:nvSpPr>
      <dsp:spPr>
        <a:xfrm>
          <a:off x="0" y="1089"/>
          <a:ext cx="1702729" cy="6237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t>选择包括：</a:t>
          </a:r>
          <a:endParaRPr lang="zh-CN" altLang="en-US" sz="1600" b="1" kern="1200" dirty="0"/>
        </a:p>
      </dsp:txBody>
      <dsp:txXfrm>
        <a:off x="0" y="1089"/>
        <a:ext cx="1702729" cy="623706"/>
      </dsp:txXfrm>
    </dsp:sp>
    <dsp:sp modelId="{5F2B8A6F-E8F0-4F55-A3EC-1D61F752A5B3}">
      <dsp:nvSpPr>
        <dsp:cNvPr id="0" name=""/>
        <dsp:cNvSpPr/>
      </dsp:nvSpPr>
      <dsp:spPr>
        <a:xfrm>
          <a:off x="124552" y="624795"/>
          <a:ext cx="91440" cy="467779"/>
        </a:xfrm>
        <a:custGeom>
          <a:avLst/>
          <a:gdLst/>
          <a:ahLst/>
          <a:cxnLst/>
          <a:rect l="0" t="0" r="0" b="0"/>
          <a:pathLst>
            <a:path>
              <a:moveTo>
                <a:pt x="45720" y="0"/>
              </a:moveTo>
              <a:lnTo>
                <a:pt x="45720" y="467779"/>
              </a:lnTo>
              <a:lnTo>
                <a:pt x="106283" y="467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89C4B-4DED-40F2-8D97-451168DF1619}">
      <dsp:nvSpPr>
        <dsp:cNvPr id="0" name=""/>
        <dsp:cNvSpPr/>
      </dsp:nvSpPr>
      <dsp:spPr>
        <a:xfrm>
          <a:off x="230836" y="780722"/>
          <a:ext cx="2646858"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如何利用现有的</a:t>
          </a:r>
          <a:r>
            <a:rPr lang="zh-CN" altLang="en-US" sz="1600" kern="1200" dirty="0" smtClean="0">
              <a:solidFill>
                <a:schemeClr val="accent6">
                  <a:lumMod val="60000"/>
                  <a:lumOff val="40000"/>
                </a:schemeClr>
              </a:solidFill>
            </a:rPr>
            <a:t>经济资源</a:t>
          </a:r>
          <a:r>
            <a:rPr lang="zh-CN" altLang="en-US" sz="1600" kern="1200" dirty="0" smtClean="0"/>
            <a:t>？</a:t>
          </a:r>
          <a:endParaRPr lang="zh-CN" altLang="en-US" sz="1600" kern="1200" dirty="0"/>
        </a:p>
      </dsp:txBody>
      <dsp:txXfrm>
        <a:off x="230836" y="780722"/>
        <a:ext cx="2646858" cy="623706"/>
      </dsp:txXfrm>
    </dsp:sp>
    <dsp:sp modelId="{EF7FA2AD-CD42-4636-9BA3-4BD2ECF26BF0}">
      <dsp:nvSpPr>
        <dsp:cNvPr id="0" name=""/>
        <dsp:cNvSpPr/>
      </dsp:nvSpPr>
      <dsp:spPr>
        <a:xfrm>
          <a:off x="124552" y="624795"/>
          <a:ext cx="91440" cy="1247412"/>
        </a:xfrm>
        <a:custGeom>
          <a:avLst/>
          <a:gdLst/>
          <a:ahLst/>
          <a:cxnLst/>
          <a:rect l="0" t="0" r="0" b="0"/>
          <a:pathLst>
            <a:path>
              <a:moveTo>
                <a:pt x="45720" y="0"/>
              </a:moveTo>
              <a:lnTo>
                <a:pt x="45720" y="1247412"/>
              </a:lnTo>
              <a:lnTo>
                <a:pt x="106283" y="12474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01FBA6-C092-448B-8F27-B1AB4C70289C}">
      <dsp:nvSpPr>
        <dsp:cNvPr id="0" name=""/>
        <dsp:cNvSpPr/>
      </dsp:nvSpPr>
      <dsp:spPr>
        <a:xfrm>
          <a:off x="230836" y="1560354"/>
          <a:ext cx="2633266"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如何利用</a:t>
          </a:r>
          <a:r>
            <a:rPr lang="zh-CN" altLang="en-US" sz="1600" kern="1200" dirty="0" smtClean="0">
              <a:solidFill>
                <a:schemeClr val="accent6">
                  <a:lumMod val="60000"/>
                  <a:lumOff val="40000"/>
                </a:schemeClr>
              </a:solidFill>
            </a:rPr>
            <a:t>有限的时间</a:t>
          </a:r>
          <a:r>
            <a:rPr lang="zh-CN" altLang="en-US" sz="1600" kern="1200" dirty="0" smtClean="0"/>
            <a:t>？</a:t>
          </a:r>
          <a:endParaRPr lang="zh-CN" altLang="en-US" sz="1600" kern="1200" dirty="0"/>
        </a:p>
      </dsp:txBody>
      <dsp:txXfrm>
        <a:off x="230836" y="1560354"/>
        <a:ext cx="2633266" cy="623706"/>
      </dsp:txXfrm>
    </dsp:sp>
    <dsp:sp modelId="{62BE6BE2-3E6A-456A-96E3-E2C99F2CAD1B}">
      <dsp:nvSpPr>
        <dsp:cNvPr id="0" name=""/>
        <dsp:cNvSpPr/>
      </dsp:nvSpPr>
      <dsp:spPr>
        <a:xfrm>
          <a:off x="124552" y="624795"/>
          <a:ext cx="91440" cy="2027044"/>
        </a:xfrm>
        <a:custGeom>
          <a:avLst/>
          <a:gdLst/>
          <a:ahLst/>
          <a:cxnLst/>
          <a:rect l="0" t="0" r="0" b="0"/>
          <a:pathLst>
            <a:path>
              <a:moveTo>
                <a:pt x="45720" y="0"/>
              </a:moveTo>
              <a:lnTo>
                <a:pt x="45720" y="2027044"/>
              </a:lnTo>
              <a:lnTo>
                <a:pt x="106283" y="20270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EA3F92-075E-420A-A536-CFCA0D000941}">
      <dsp:nvSpPr>
        <dsp:cNvPr id="0" name=""/>
        <dsp:cNvSpPr/>
      </dsp:nvSpPr>
      <dsp:spPr>
        <a:xfrm>
          <a:off x="230836" y="2339987"/>
          <a:ext cx="2619675"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选择何种</a:t>
          </a:r>
          <a:r>
            <a:rPr lang="zh-CN" altLang="en-US" sz="1600" kern="1200" dirty="0" smtClean="0">
              <a:solidFill>
                <a:schemeClr val="accent6">
                  <a:lumMod val="60000"/>
                  <a:lumOff val="40000"/>
                </a:schemeClr>
              </a:solidFill>
            </a:rPr>
            <a:t>满足欲望的方式</a:t>
          </a:r>
          <a:r>
            <a:rPr lang="zh-CN" altLang="en-US" sz="1600" kern="1200" dirty="0" smtClean="0"/>
            <a:t>？</a:t>
          </a:r>
          <a:endParaRPr lang="zh-CN" altLang="en-US" sz="1600" kern="1200" dirty="0"/>
        </a:p>
      </dsp:txBody>
      <dsp:txXfrm>
        <a:off x="230836" y="2339987"/>
        <a:ext cx="2619675" cy="623706"/>
      </dsp:txXfrm>
    </dsp:sp>
    <dsp:sp modelId="{B9D65299-6B44-458A-A900-49ED6463F3A2}">
      <dsp:nvSpPr>
        <dsp:cNvPr id="0" name=""/>
        <dsp:cNvSpPr/>
      </dsp:nvSpPr>
      <dsp:spPr>
        <a:xfrm>
          <a:off x="124552" y="624795"/>
          <a:ext cx="91440" cy="2806677"/>
        </a:xfrm>
        <a:custGeom>
          <a:avLst/>
          <a:gdLst/>
          <a:ahLst/>
          <a:cxnLst/>
          <a:rect l="0" t="0" r="0" b="0"/>
          <a:pathLst>
            <a:path>
              <a:moveTo>
                <a:pt x="45720" y="0"/>
              </a:moveTo>
              <a:lnTo>
                <a:pt x="45720" y="2806677"/>
              </a:lnTo>
              <a:lnTo>
                <a:pt x="106283" y="2806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61E622-5CB2-4128-9559-22E794027F87}">
      <dsp:nvSpPr>
        <dsp:cNvPr id="0" name=""/>
        <dsp:cNvSpPr/>
      </dsp:nvSpPr>
      <dsp:spPr>
        <a:xfrm>
          <a:off x="230836" y="3119620"/>
          <a:ext cx="2676207"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在必要时如何</a:t>
          </a:r>
          <a:r>
            <a:rPr lang="zh-CN" altLang="en-US" sz="1600" kern="1200" dirty="0" smtClean="0">
              <a:solidFill>
                <a:schemeClr val="accent6">
                  <a:lumMod val="60000"/>
                  <a:lumOff val="40000"/>
                </a:schemeClr>
              </a:solidFill>
            </a:rPr>
            <a:t>牺牲某种欲望</a:t>
          </a:r>
          <a:r>
            <a:rPr lang="zh-CN" altLang="en-US" sz="1600" kern="1200" dirty="0" smtClean="0">
              <a:solidFill>
                <a:schemeClr val="tx1"/>
              </a:solidFill>
            </a:rPr>
            <a:t>来满足另外一些欲望</a:t>
          </a:r>
          <a:r>
            <a:rPr lang="zh-CN" altLang="en-US" sz="1600" kern="1200" dirty="0" smtClean="0"/>
            <a:t>？</a:t>
          </a:r>
          <a:endParaRPr lang="zh-CN" altLang="en-US" sz="1600" kern="1200" dirty="0"/>
        </a:p>
      </dsp:txBody>
      <dsp:txXfrm>
        <a:off x="230836" y="3119620"/>
        <a:ext cx="2676207" cy="623706"/>
      </dsp:txXfrm>
    </dsp:sp>
    <dsp:sp modelId="{6CEA57E0-30F0-4B99-BBEB-49FE0D9DB4A0}">
      <dsp:nvSpPr>
        <dsp:cNvPr id="0" name=""/>
        <dsp:cNvSpPr/>
      </dsp:nvSpPr>
      <dsp:spPr>
        <a:xfrm>
          <a:off x="3124778" y="1089"/>
          <a:ext cx="2707869" cy="6237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t>它所要解决</a:t>
          </a:r>
          <a:r>
            <a:rPr lang="zh-CN" altLang="en-US" sz="1600" b="1" kern="1200" dirty="0" smtClean="0"/>
            <a:t>的主要的</a:t>
          </a:r>
          <a:r>
            <a:rPr lang="en-US" altLang="zh-CN" sz="1600" b="1" kern="1200" dirty="0" smtClean="0"/>
            <a:t>4</a:t>
          </a:r>
          <a:r>
            <a:rPr lang="zh-CN" altLang="en-US" sz="1600" b="1" kern="1200" dirty="0" smtClean="0"/>
            <a:t>个问题是（</a:t>
          </a:r>
          <a:r>
            <a:rPr lang="en-US" altLang="zh-CN" sz="1600" b="1" kern="1200" dirty="0" smtClean="0"/>
            <a:t>4W</a:t>
          </a:r>
          <a:r>
            <a:rPr lang="zh-CN" altLang="en-US" sz="1600" b="1" kern="1200" dirty="0" smtClean="0"/>
            <a:t>）：</a:t>
          </a:r>
          <a:endParaRPr lang="zh-CN" altLang="en-US" sz="1600" b="1" kern="1200" dirty="0"/>
        </a:p>
      </dsp:txBody>
      <dsp:txXfrm>
        <a:off x="3124778" y="1089"/>
        <a:ext cx="2707869" cy="623706"/>
      </dsp:txXfrm>
    </dsp:sp>
    <dsp:sp modelId="{3D86CBFC-0B55-4224-841A-03D1025EDA1D}">
      <dsp:nvSpPr>
        <dsp:cNvPr id="0" name=""/>
        <dsp:cNvSpPr/>
      </dsp:nvSpPr>
      <dsp:spPr>
        <a:xfrm>
          <a:off x="3395565" y="624795"/>
          <a:ext cx="137174" cy="467779"/>
        </a:xfrm>
        <a:custGeom>
          <a:avLst/>
          <a:gdLst/>
          <a:ahLst/>
          <a:cxnLst/>
          <a:rect l="0" t="0" r="0" b="0"/>
          <a:pathLst>
            <a:path>
              <a:moveTo>
                <a:pt x="0" y="0"/>
              </a:moveTo>
              <a:lnTo>
                <a:pt x="0" y="467779"/>
              </a:lnTo>
              <a:lnTo>
                <a:pt x="137174" y="467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89D9FD-0C23-4A3E-9526-7AA1E356AD78}">
      <dsp:nvSpPr>
        <dsp:cNvPr id="0" name=""/>
        <dsp:cNvSpPr/>
      </dsp:nvSpPr>
      <dsp:spPr>
        <a:xfrm>
          <a:off x="3532739" y="780722"/>
          <a:ext cx="2299908"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生产什么（</a:t>
          </a:r>
          <a:r>
            <a:rPr lang="en-US" altLang="zh-CN" sz="1600" kern="1200" dirty="0" smtClean="0">
              <a:solidFill>
                <a:schemeClr val="accent6">
                  <a:lumMod val="60000"/>
                  <a:lumOff val="40000"/>
                </a:schemeClr>
              </a:solidFill>
            </a:rPr>
            <a:t>what</a:t>
          </a:r>
          <a:r>
            <a:rPr lang="zh-CN" altLang="en-US" sz="1600" kern="1200" dirty="0" smtClean="0"/>
            <a:t>）物品和劳务以及各生产多少？</a:t>
          </a:r>
          <a:endParaRPr lang="zh-CN" altLang="en-US" sz="1600" kern="1200" dirty="0"/>
        </a:p>
      </dsp:txBody>
      <dsp:txXfrm>
        <a:off x="3532739" y="780722"/>
        <a:ext cx="2299908" cy="623706"/>
      </dsp:txXfrm>
    </dsp:sp>
    <dsp:sp modelId="{CB93F3C2-A2DA-431A-8ED2-B13244172D4F}">
      <dsp:nvSpPr>
        <dsp:cNvPr id="0" name=""/>
        <dsp:cNvSpPr/>
      </dsp:nvSpPr>
      <dsp:spPr>
        <a:xfrm>
          <a:off x="3395565" y="624795"/>
          <a:ext cx="110539" cy="1247412"/>
        </a:xfrm>
        <a:custGeom>
          <a:avLst/>
          <a:gdLst/>
          <a:ahLst/>
          <a:cxnLst/>
          <a:rect l="0" t="0" r="0" b="0"/>
          <a:pathLst>
            <a:path>
              <a:moveTo>
                <a:pt x="0" y="0"/>
              </a:moveTo>
              <a:lnTo>
                <a:pt x="0" y="1247412"/>
              </a:lnTo>
              <a:lnTo>
                <a:pt x="110539" y="12474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1E177D-758D-4193-AE0F-24674D948782}">
      <dsp:nvSpPr>
        <dsp:cNvPr id="0" name=""/>
        <dsp:cNvSpPr/>
      </dsp:nvSpPr>
      <dsp:spPr>
        <a:xfrm>
          <a:off x="3506104" y="1560354"/>
          <a:ext cx="2326543"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如何（</a:t>
          </a:r>
          <a:r>
            <a:rPr lang="en-US" altLang="zh-CN" sz="1600" kern="1200" dirty="0" smtClean="0">
              <a:solidFill>
                <a:schemeClr val="accent6">
                  <a:lumMod val="60000"/>
                  <a:lumOff val="40000"/>
                </a:schemeClr>
              </a:solidFill>
            </a:rPr>
            <a:t>how</a:t>
          </a:r>
          <a:r>
            <a:rPr lang="zh-CN" altLang="en-US" sz="1600" kern="1200" dirty="0" smtClean="0"/>
            <a:t>）生产？</a:t>
          </a:r>
          <a:endParaRPr lang="zh-CN" altLang="en-US" sz="1600" kern="1200" dirty="0"/>
        </a:p>
      </dsp:txBody>
      <dsp:txXfrm>
        <a:off x="3506104" y="1560354"/>
        <a:ext cx="2326543" cy="623706"/>
      </dsp:txXfrm>
    </dsp:sp>
    <dsp:sp modelId="{3930DC8C-020A-41DA-8088-9624BD547BB4}">
      <dsp:nvSpPr>
        <dsp:cNvPr id="0" name=""/>
        <dsp:cNvSpPr/>
      </dsp:nvSpPr>
      <dsp:spPr>
        <a:xfrm>
          <a:off x="3395565" y="624795"/>
          <a:ext cx="150616" cy="2027044"/>
        </a:xfrm>
        <a:custGeom>
          <a:avLst/>
          <a:gdLst/>
          <a:ahLst/>
          <a:cxnLst/>
          <a:rect l="0" t="0" r="0" b="0"/>
          <a:pathLst>
            <a:path>
              <a:moveTo>
                <a:pt x="0" y="0"/>
              </a:moveTo>
              <a:lnTo>
                <a:pt x="0" y="2027044"/>
              </a:lnTo>
              <a:lnTo>
                <a:pt x="150616" y="20270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8346B-C4C2-4552-998D-17749C4B991C}">
      <dsp:nvSpPr>
        <dsp:cNvPr id="0" name=""/>
        <dsp:cNvSpPr/>
      </dsp:nvSpPr>
      <dsp:spPr>
        <a:xfrm>
          <a:off x="3546181" y="2339987"/>
          <a:ext cx="2286466"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为谁（</a:t>
          </a:r>
          <a:r>
            <a:rPr lang="en-US" altLang="zh-CN" sz="1600" kern="1200" dirty="0" smtClean="0"/>
            <a:t>for </a:t>
          </a:r>
          <a:r>
            <a:rPr lang="en-US" altLang="zh-CN" sz="1600" kern="1200" dirty="0" smtClean="0">
              <a:solidFill>
                <a:schemeClr val="accent6">
                  <a:lumMod val="60000"/>
                  <a:lumOff val="40000"/>
                </a:schemeClr>
              </a:solidFill>
            </a:rPr>
            <a:t>whom</a:t>
          </a:r>
          <a:r>
            <a:rPr lang="zh-CN" altLang="en-US" sz="1600" kern="1200" dirty="0" smtClean="0"/>
            <a:t>）生产？</a:t>
          </a:r>
          <a:endParaRPr lang="zh-CN" altLang="en-US" sz="1600" kern="1200" dirty="0"/>
        </a:p>
      </dsp:txBody>
      <dsp:txXfrm>
        <a:off x="3546181" y="2339987"/>
        <a:ext cx="2286466" cy="623706"/>
      </dsp:txXfrm>
    </dsp:sp>
    <dsp:sp modelId="{E989BAE6-F83A-414C-BF1D-831A32BF0696}">
      <dsp:nvSpPr>
        <dsp:cNvPr id="0" name=""/>
        <dsp:cNvSpPr/>
      </dsp:nvSpPr>
      <dsp:spPr>
        <a:xfrm>
          <a:off x="3395565" y="624795"/>
          <a:ext cx="116127" cy="2806677"/>
        </a:xfrm>
        <a:custGeom>
          <a:avLst/>
          <a:gdLst/>
          <a:ahLst/>
          <a:cxnLst/>
          <a:rect l="0" t="0" r="0" b="0"/>
          <a:pathLst>
            <a:path>
              <a:moveTo>
                <a:pt x="0" y="0"/>
              </a:moveTo>
              <a:lnTo>
                <a:pt x="0" y="2806677"/>
              </a:lnTo>
              <a:lnTo>
                <a:pt x="116127" y="2806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374FE0-90A0-49DC-8421-CB061A5DC905}">
      <dsp:nvSpPr>
        <dsp:cNvPr id="0" name=""/>
        <dsp:cNvSpPr/>
      </dsp:nvSpPr>
      <dsp:spPr>
        <a:xfrm>
          <a:off x="3511693" y="3119620"/>
          <a:ext cx="2320954"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现在生产还是将来（</a:t>
          </a:r>
          <a:r>
            <a:rPr lang="en-US" altLang="zh-CN" sz="1600" kern="1200" dirty="0" smtClean="0">
              <a:solidFill>
                <a:schemeClr val="accent6">
                  <a:lumMod val="60000"/>
                  <a:lumOff val="40000"/>
                </a:schemeClr>
              </a:solidFill>
            </a:rPr>
            <a:t>when</a:t>
          </a:r>
          <a:r>
            <a:rPr lang="zh-CN" altLang="en-US" sz="1600" kern="1200" dirty="0" smtClean="0"/>
            <a:t>）生产？</a:t>
          </a:r>
          <a:endParaRPr lang="zh-CN" altLang="en-US" sz="1600" kern="1200" dirty="0"/>
        </a:p>
      </dsp:txBody>
      <dsp:txXfrm>
        <a:off x="3511693" y="3119620"/>
        <a:ext cx="2320954" cy="62370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C7CD11-192A-4509-BF65-F355BCFB9486}">
      <dsp:nvSpPr>
        <dsp:cNvPr id="0" name=""/>
        <dsp:cNvSpPr/>
      </dsp:nvSpPr>
      <dsp:spPr>
        <a:xfrm>
          <a:off x="607854" y="0"/>
          <a:ext cx="6889021" cy="18362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0FC34-021B-4F42-A289-0B893662A1FA}">
      <dsp:nvSpPr>
        <dsp:cNvPr id="0" name=""/>
        <dsp:cNvSpPr/>
      </dsp:nvSpPr>
      <dsp:spPr>
        <a:xfrm>
          <a:off x="1431" y="397090"/>
          <a:ext cx="1620581" cy="10420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稀缺性</a:t>
          </a:r>
          <a:endParaRPr lang="zh-CN" altLang="en-US" sz="1600" kern="1200" dirty="0"/>
        </a:p>
      </dsp:txBody>
      <dsp:txXfrm>
        <a:off x="1431" y="397090"/>
        <a:ext cx="1620581" cy="1042023"/>
      </dsp:txXfrm>
    </dsp:sp>
    <dsp:sp modelId="{A6D69495-1769-436D-B806-0DD795DC66E1}">
      <dsp:nvSpPr>
        <dsp:cNvPr id="0" name=""/>
        <dsp:cNvSpPr/>
      </dsp:nvSpPr>
      <dsp:spPr>
        <a:xfrm>
          <a:off x="1959973" y="397090"/>
          <a:ext cx="2112176" cy="10420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解决人类社会经济生活的四个基本问题（</a:t>
          </a:r>
          <a:r>
            <a:rPr lang="en-US" altLang="zh-CN" sz="1600" kern="1200" dirty="0" smtClean="0"/>
            <a:t>4W</a:t>
          </a:r>
          <a:r>
            <a:rPr lang="zh-CN" altLang="en-US" sz="1600" kern="1200" dirty="0" smtClean="0"/>
            <a:t>）</a:t>
          </a:r>
          <a:endParaRPr lang="zh-CN" altLang="en-US" sz="1600" kern="1200" dirty="0"/>
        </a:p>
      </dsp:txBody>
      <dsp:txXfrm>
        <a:off x="1959973" y="397090"/>
        <a:ext cx="2112176" cy="1042023"/>
      </dsp:txXfrm>
    </dsp:sp>
    <dsp:sp modelId="{B617449B-A7D8-455F-A2A3-9A1766845992}">
      <dsp:nvSpPr>
        <dsp:cNvPr id="0" name=""/>
        <dsp:cNvSpPr/>
      </dsp:nvSpPr>
      <dsp:spPr>
        <a:xfrm>
          <a:off x="4410110" y="397090"/>
          <a:ext cx="3693188" cy="10420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eaLnBrk="1" fontAlgn="auto" latinLnBrk="0" hangingPunct="1">
            <a:lnSpc>
              <a:spcPct val="100000"/>
            </a:lnSpc>
            <a:spcBef>
              <a:spcPct val="0"/>
            </a:spcBef>
            <a:spcAft>
              <a:spcPts val="0"/>
            </a:spcAft>
          </a:pPr>
          <a:r>
            <a:rPr lang="zh-CN" altLang="en-US" sz="1400" kern="1200" dirty="0" smtClean="0"/>
            <a:t>就是解决好以下两个问题的相互关系：</a:t>
          </a:r>
          <a:endParaRPr lang="en-US" altLang="zh-CN" sz="1400" kern="1200" dirty="0" smtClean="0"/>
        </a:p>
        <a:p>
          <a:pPr lvl="0" algn="l" defTabSz="622300" eaLnBrk="1" fontAlgn="auto" latinLnBrk="0" hangingPunct="1">
            <a:lnSpc>
              <a:spcPct val="100000"/>
            </a:lnSpc>
            <a:spcBef>
              <a:spcPct val="0"/>
            </a:spcBef>
            <a:spcAft>
              <a:spcPts val="0"/>
            </a:spcAft>
          </a:pPr>
          <a:r>
            <a:rPr lang="en-US" altLang="zh-CN" sz="1400" kern="1200" dirty="0" smtClean="0"/>
            <a:t>1</a:t>
          </a:r>
          <a:r>
            <a:rPr lang="zh-CN" altLang="en-US" sz="1400" kern="1200" dirty="0" smtClean="0"/>
            <a:t>、各种欲望的轻重缓急程度</a:t>
          </a:r>
          <a:endParaRPr lang="en-US" altLang="zh-CN" sz="1400" kern="1200" dirty="0" smtClean="0"/>
        </a:p>
        <a:p>
          <a:pPr lvl="0" algn="l" defTabSz="622300" eaLnBrk="1" fontAlgn="auto" latinLnBrk="0" hangingPunct="1">
            <a:lnSpc>
              <a:spcPct val="100000"/>
            </a:lnSpc>
            <a:spcBef>
              <a:spcPct val="0"/>
            </a:spcBef>
            <a:spcAft>
              <a:spcPts val="0"/>
            </a:spcAft>
          </a:pPr>
          <a:r>
            <a:rPr lang="en-US" altLang="zh-CN" sz="1400" kern="1200" dirty="0" smtClean="0"/>
            <a:t>2</a:t>
          </a:r>
          <a:r>
            <a:rPr lang="zh-CN" altLang="en-US" sz="1400" kern="1200" dirty="0" smtClean="0"/>
            <a:t>、为了满足某种欲望所需付出的代价</a:t>
          </a:r>
        </a:p>
      </dsp:txBody>
      <dsp:txXfrm>
        <a:off x="4410110" y="397090"/>
        <a:ext cx="3693188" cy="104202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4" Type="http://schemas.openxmlformats.org/officeDocument/2006/relationships/hyperlink" Target="https://baike.baidu.com/item/%E7%A8%8E%E7%8E%87" TargetMode="External"/><Relationship Id="rId3" Type="http://schemas.openxmlformats.org/officeDocument/2006/relationships/hyperlink" Target="https://baike.baidu.com/item/%E7%A8%8E%E6%94%B6"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9" Type="http://schemas.openxmlformats.org/officeDocument/2006/relationships/hyperlink" Target="https://baike.baidu.com/item/%E5%9B%A0%E7%B4%A0" TargetMode="External"/><Relationship Id="rId8" Type="http://schemas.openxmlformats.org/officeDocument/2006/relationships/hyperlink" Target="https://baike.baidu.com/item/%E7%BB%8F%E6%B5%8E%E5%8F%98%E9%87%8F" TargetMode="External"/><Relationship Id="rId7" Type="http://schemas.openxmlformats.org/officeDocument/2006/relationships/hyperlink" Target="https://baike.baidu.com/item/%E7%89%A9%E4%BB%B7" TargetMode="External"/><Relationship Id="rId6" Type="http://schemas.openxmlformats.org/officeDocument/2006/relationships/hyperlink" Target="https://baike.baidu.com/item/%E5%B0%B1%E4%B8%9A" TargetMode="External"/><Relationship Id="rId58" Type="http://schemas.openxmlformats.org/officeDocument/2006/relationships/hyperlink" Target="https://baike.baidu.com/item/%E5%AE%8F%E8%A7%82%E7%BB%8F%E6%B5%8E%E5%AD%A6" TargetMode="External"/><Relationship Id="rId57" Type="http://schemas.openxmlformats.org/officeDocument/2006/relationships/hyperlink" Target="https://baike.baidu.com/item/%E5%87%AF%E6%81%A9%E6%96%AF%E7%BB%8F%E6%B5%8E%E5%AD%A6" TargetMode="External"/><Relationship Id="rId56" Type="http://schemas.openxmlformats.org/officeDocument/2006/relationships/hyperlink" Target="https://baike.baidu.com/item/%E8%81%8C%E4%B8%9A%E7%BB%8F%E6%B5%8E%E5%AD%A6%E5%AE%B6" TargetMode="External"/><Relationship Id="rId55" Type="http://schemas.openxmlformats.org/officeDocument/2006/relationships/hyperlink" Target="https://baike.baidu.com/item/%E7%BB%8F%E6%B5%8E" TargetMode="External"/><Relationship Id="rId54" Type="http://schemas.openxmlformats.org/officeDocument/2006/relationships/hyperlink" Target="https://baike.baidu.com/item/%E8%87%AA%E7%94%B1%E7%AB%9E%E4%BA%89" TargetMode="External"/><Relationship Id="rId53" Type="http://schemas.openxmlformats.org/officeDocument/2006/relationships/hyperlink" Target="https://baike.baidu.com/item/%E8%B4%A7%E5%B8%81%E6%89%A9%E5%BC%A0" TargetMode="External"/><Relationship Id="rId52" Type="http://schemas.openxmlformats.org/officeDocument/2006/relationships/hyperlink" Target="https://baike.baidu.com/item/%E8%B4%A2%E6%94%BF%E6%89%A9%E5%BC%A0" TargetMode="External"/><Relationship Id="rId51" Type="http://schemas.openxmlformats.org/officeDocument/2006/relationships/hyperlink" Target="https://baike.baidu.com/item/%E7%90%86%E6%80%A7%E9%A2%84%E6%9C%9F%E7%90%86%E8%AE%BA" TargetMode="External"/><Relationship Id="rId50" Type="http://schemas.openxmlformats.org/officeDocument/2006/relationships/hyperlink" Target="https://baike.baidu.com/item/%E7%BB%8F%E6%B5%8E%E4%B8%BB%E4%BD%93" TargetMode="External"/><Relationship Id="rId5" Type="http://schemas.openxmlformats.org/officeDocument/2006/relationships/hyperlink" Target="https://baike.baidu.com/item/%E8%87%AA%E7%84%B6%E5%A4%B1%E4%B8%9A%E7%8E%87" TargetMode="External"/><Relationship Id="rId49" Type="http://schemas.openxmlformats.org/officeDocument/2006/relationships/hyperlink" Target="https://baike.baidu.com/item/%E7%BB%8F%E6%B5%8E%E6%A8%A1%E5%9E%8B" TargetMode="External"/><Relationship Id="rId48" Type="http://schemas.openxmlformats.org/officeDocument/2006/relationships/hyperlink" Target="https://baike.baidu.com/item/%E7%BB%8F%E6%B5%8E%E4%BD%93%E7%B3%BB" TargetMode="External"/><Relationship Id="rId47" Type="http://schemas.openxmlformats.org/officeDocument/2006/relationships/hyperlink" Target="https://baike.baidu.com/item/%E7%BB%8F%E6%B5%8E%E8%A1%8C%E4%B8%BA" TargetMode="External"/><Relationship Id="rId46" Type="http://schemas.openxmlformats.org/officeDocument/2006/relationships/hyperlink" Target="https://baike.baidu.com/item/%E6%A2%85%E8%8C%A8%E5%8B%92" TargetMode="External"/><Relationship Id="rId45" Type="http://schemas.openxmlformats.org/officeDocument/2006/relationships/hyperlink" Target="https://baike.baidu.com/item/%E5%BE%AE%E8%A7%82%E7%BB%8F%E6%B5%8E%E5%AD%A6" TargetMode="External"/><Relationship Id="rId44" Type="http://schemas.openxmlformats.org/officeDocument/2006/relationships/hyperlink" Target="https://baike.baidu.com/item/%E8%9B%9B%E7%BD%91%E7%90%86%E8%AE%BA" TargetMode="External"/><Relationship Id="rId43" Type="http://schemas.openxmlformats.org/officeDocument/2006/relationships/hyperlink" Target="https://baike.baidu.com/item/%E7%BD%97%E4%BC%AF%E7%89%B9%C2%B7%E5%8D%A2%E5%8D%A1%E6%96%AF" TargetMode="External"/><Relationship Id="rId42" Type="http://schemas.openxmlformats.org/officeDocument/2006/relationships/hyperlink" Target="https://baike.baidu.com/item/%E7%A9%86%E6%96%AF" TargetMode="External"/><Relationship Id="rId41" Type="http://schemas.openxmlformats.org/officeDocument/2006/relationships/hyperlink" Target="https://baike.baidu.com/item/%E7%BB%8F%E6%B5%8E%E5%91%A8%E6%9C%9F" TargetMode="External"/><Relationship Id="rId40" Type="http://schemas.openxmlformats.org/officeDocument/2006/relationships/hyperlink" Target="https://baike.baidu.com/item/%E8%B4%A7%E5%B8%81%E9%9C%80%E6%B1%82" TargetMode="External"/><Relationship Id="rId4" Type="http://schemas.openxmlformats.org/officeDocument/2006/relationships/hyperlink" Target="https://baike.baidu.com/item/%E5%8D%A2%E5%8D%A1%E6%96%AF" TargetMode="External"/><Relationship Id="rId39" Type="http://schemas.openxmlformats.org/officeDocument/2006/relationships/hyperlink" Target="https://baike.baidu.com/item/%E7%94%9F%E4%BA%A7%E4%BB%B7%E6%A0%BC" TargetMode="External"/><Relationship Id="rId38" Type="http://schemas.openxmlformats.org/officeDocument/2006/relationships/hyperlink" Target="https://baike.baidu.com/item/%E7%BB%8F%E6%B5%8E%E5%86%B3%E7%AD%96" TargetMode="External"/><Relationship Id="rId37" Type="http://schemas.openxmlformats.org/officeDocument/2006/relationships/hyperlink" Target="https://baike.baidu.com/item/%E4%B8%AA%E4%BA%BA%E5%88%A9%E7%9B%8A%E6%9C%80%E5%A4%A7%E5%8C%96" TargetMode="External"/><Relationship Id="rId36" Type="http://schemas.openxmlformats.org/officeDocument/2006/relationships/hyperlink" Target="https://baike.baidu.com/item/%E5%AE%8F%E8%A7%82%E7%BB%8F%E6%B5%8E%E6%94%BF%E7%AD%96" TargetMode="External"/><Relationship Id="rId35" Type="http://schemas.openxmlformats.org/officeDocument/2006/relationships/hyperlink" Target="https://baike.baidu.com/item/%E7%BB%8F%E6%B5%8E%E5%AD%A6" TargetMode="External"/><Relationship Id="rId34" Type="http://schemas.openxmlformats.org/officeDocument/2006/relationships/hyperlink" Target="https://baike.baidu.com/item/%E5%9B%BD%E5%AE%B6" TargetMode="External"/><Relationship Id="rId33" Type="http://schemas.openxmlformats.org/officeDocument/2006/relationships/hyperlink" Target="https://baike.baidu.com/item/%E7%A4%BE%E4%BC%9A%E6%80%BB%E9%9C%80%E6%B1%82" TargetMode="External"/><Relationship Id="rId32" Type="http://schemas.openxmlformats.org/officeDocument/2006/relationships/hyperlink" Target="https://baike.baidu.com/item/%E8%B4%A7%E5%B8%81%E5%8F%91%E8%A1%8C" TargetMode="External"/><Relationship Id="rId31" Type="http://schemas.openxmlformats.org/officeDocument/2006/relationships/hyperlink" Target="https://baike.baidu.com/item/%E6%9C%89%E6%95%88%E9%9C%80%E6%B1%82" TargetMode="External"/><Relationship Id="rId30" Type="http://schemas.openxmlformats.org/officeDocument/2006/relationships/hyperlink" Target="https://baike.baidu.com/item/%E5%87%AF%E6%81%A9%E6%96%AF%E4%B8%BB%E4%B9%89" TargetMode="External"/><Relationship Id="rId3" Type="http://schemas.openxmlformats.org/officeDocument/2006/relationships/hyperlink" Target="https://baike.baidu.com/item/%E8%87%AA%E7%84%B6%E7%8E%87" TargetMode="External"/><Relationship Id="rId29" Type="http://schemas.openxmlformats.org/officeDocument/2006/relationships/hyperlink" Target="https://baike.baidu.com/item/%E7%94%9F%E4%BA%A7%E8%BF%87%E5%89%A9" TargetMode="External"/><Relationship Id="rId28" Type="http://schemas.openxmlformats.org/officeDocument/2006/relationships/hyperlink" Target="https://baike.baidu.com/item/%E7%BB%8F%E6%B5%8E%E5%8D%B1%E6%9C%BA" TargetMode="External"/><Relationship Id="rId27" Type="http://schemas.openxmlformats.org/officeDocument/2006/relationships/hyperlink" Target="https://baike.baidu.com/item/%E5%87%AF%E6%81%A9%E6%96%AF" TargetMode="External"/><Relationship Id="rId26" Type="http://schemas.openxmlformats.org/officeDocument/2006/relationships/hyperlink" Target="https://baike.baidu.com/item/%E7%AC%AC%E4%B8%89%E6%AC%A1%E7%A7%91%E6%8A%80%E9%9D%A9%E5%91%BD" TargetMode="External"/><Relationship Id="rId25" Type="http://schemas.openxmlformats.org/officeDocument/2006/relationships/hyperlink" Target="https://baike.baidu.com/item/%E7%BB%8F%E6%B5%8E%E8%87%AA%E7%94%B1%E4%B8%BB%E4%B9%89" TargetMode="External"/><Relationship Id="rId24" Type="http://schemas.openxmlformats.org/officeDocument/2006/relationships/hyperlink" Target="https://baike.baidu.com/item/%E8%B4%A7%E5%B8%81%E5%AD%A6%E6%B4%BE" TargetMode="External"/><Relationship Id="rId23" Type="http://schemas.openxmlformats.org/officeDocument/2006/relationships/hyperlink" Target="https://baike.baidu.com/item/%E5%B8%82%E5%9C%BA%E7%BB%8F%E6%B5%8E" TargetMode="External"/><Relationship Id="rId22" Type="http://schemas.openxmlformats.org/officeDocument/2006/relationships/hyperlink" Target="https://baike.baidu.com/item/%E7%BB%8F%E6%B5%8E%E7%A8%B3%E5%AE%9A" TargetMode="External"/><Relationship Id="rId21" Type="http://schemas.openxmlformats.org/officeDocument/2006/relationships/hyperlink" Target="https://baike.baidu.com/item/%E7%BB%8F%E6%B5%8E%E4%BF%A1%E6%81%AF" TargetMode="External"/><Relationship Id="rId20" Type="http://schemas.openxmlformats.org/officeDocument/2006/relationships/hyperlink" Target="https://baike.baidu.com/item/%E5%AE%9E%E9%99%85%E6%94%B6%E5%85%A5" TargetMode="External"/><Relationship Id="rId2" Type="http://schemas.openxmlformats.org/officeDocument/2006/relationships/notesMaster" Target="../notesMasters/notesMaster1.xml"/><Relationship Id="rId19" Type="http://schemas.openxmlformats.org/officeDocument/2006/relationships/hyperlink" Target="https://baike.baidu.com/item/%E4%BE%9B%E7%BB%99%E4%BB%B7%E6%A0%BC" TargetMode="External"/><Relationship Id="rId18" Type="http://schemas.openxmlformats.org/officeDocument/2006/relationships/hyperlink" Target="https://baike.baidu.com/item/%E7%BB%8F%E6%B5%8E%E6%B4%BB%E5%8A%A8" TargetMode="External"/><Relationship Id="rId17" Type="http://schemas.openxmlformats.org/officeDocument/2006/relationships/hyperlink" Target="https://baike.baidu.com/item/%E5%8A%A8%E6%80%81%E5%88%86%E6%9E%90" TargetMode="External"/><Relationship Id="rId16" Type="http://schemas.openxmlformats.org/officeDocument/2006/relationships/hyperlink" Target="https://baike.baidu.com/item/%E6%96%B0%E5%8F%A4%E5%85%B8%E7%BB%8F%E6%B5%8E%E5%AD%A6" TargetMode="External"/><Relationship Id="rId15" Type="http://schemas.openxmlformats.org/officeDocument/2006/relationships/hyperlink" Target="https://baike.baidu.com/item/%E5%AD%A6%E6%B4%BE" TargetMode="External"/><Relationship Id="rId14" Type="http://schemas.openxmlformats.org/officeDocument/2006/relationships/hyperlink" Target="https://baike.baidu.com/item/%E9%80%9A%E8%B4%A7%E8%86%A8%E8%83%80" TargetMode="External"/><Relationship Id="rId13" Type="http://schemas.openxmlformats.org/officeDocument/2006/relationships/hyperlink" Target="https://baike.baidu.com/item/%E8%B4%A7%E5%B8%81%E6%94%BF%E7%AD%96" TargetMode="External"/><Relationship Id="rId12" Type="http://schemas.openxmlformats.org/officeDocument/2006/relationships/hyperlink" Target="https://baike.baidu.com/item/%E8%B4%A7%E5%B8%81" TargetMode="External"/><Relationship Id="rId11" Type="http://schemas.openxmlformats.org/officeDocument/2006/relationships/hyperlink" Target="https://baike.baidu.com/item/%E5%A4%B1%E4%B8%9A%E7%8E%87" TargetMode="External"/><Relationship Id="rId10" Type="http://schemas.openxmlformats.org/officeDocument/2006/relationships/hyperlink" Target="https://baike.baidu.com/item/%E8%B5%84%E6%9C%AC%E4%B8%BB%E4%B9%89%E7%A4%BE%E4%BC%9A" TargetMode="External"/><Relationship Id="rId1"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9.xml.rels><?xml version="1.0" encoding="UTF-8" standalone="yes"?>
<Relationships xmlns="http://schemas.openxmlformats.org/package/2006/relationships"><Relationship Id="rId9" Type="http://schemas.openxmlformats.org/officeDocument/2006/relationships/hyperlink" Target="https://baike.baidu.com/item/%E7%BB%9F%E8%AE%A1%E5%AD%A6/1175" TargetMode="External"/><Relationship Id="rId8" Type="http://schemas.openxmlformats.org/officeDocument/2006/relationships/hyperlink" Target="https://baike.baidu.com/item/%E7%BB%8F%E6%B5%8E%E5%8F%B2" TargetMode="External"/><Relationship Id="rId7" Type="http://schemas.openxmlformats.org/officeDocument/2006/relationships/hyperlink" Target="https://baike.baidu.com/item/%E5%BE%AE%E8%A7%82%E7%BB%8F%E6%B5%8E%E5%AD%A6/1702" TargetMode="External"/><Relationship Id="rId6" Type="http://schemas.openxmlformats.org/officeDocument/2006/relationships/hyperlink" Target="https://baike.baidu.com/item/%E5%AE%8F%E8%A7%82%E7%BB%8F%E6%B5%8E%E5%AD%A6/27041" TargetMode="External"/><Relationship Id="rId5" Type="http://schemas.openxmlformats.org/officeDocument/2006/relationships/hyperlink" Target="https://baike.baidu.com/item/%E8%B4%A7%E5%B8%81%E5%AD%A6%E6%B4%BE" TargetMode="External"/><Relationship Id="rId4" Type="http://schemas.openxmlformats.org/officeDocument/2006/relationships/hyperlink" Target="https://baike.baidu.com/item/%E8%8A%9D%E5%8A%A0%E5%93%A5%E7%BB%8F%E6%B5%8E%E5%AD%A6%E6%B4%BE" TargetMode="External"/><Relationship Id="rId3" Type="http://schemas.openxmlformats.org/officeDocument/2006/relationships/hyperlink" Target="https://baike.baidu.com/item/%E8%8A%9D%E5%8A%A0%E5%93%A5%E5%A4%A7%E5%AD%A6" TargetMode="External"/><Relationship Id="rId2" Type="http://schemas.openxmlformats.org/officeDocument/2006/relationships/notesMaster" Target="../notesMasters/notesMaster1.xml"/><Relationship Id="rId17" Type="http://schemas.openxmlformats.org/officeDocument/2006/relationships/hyperlink" Target="https://baike.baidu.com/item/%E9%87%8C%E6%A0%B9/439620" TargetMode="External"/><Relationship Id="rId16" Type="http://schemas.openxmlformats.org/officeDocument/2006/relationships/hyperlink" Target="https://baike.baidu.com/item/%E8%87%AA%E7%94%B1%E6%84%8F%E5%BF%97%E4%B8%BB%E4%B9%89" TargetMode="External"/><Relationship Id="rId15" Type="http://schemas.openxmlformats.org/officeDocument/2006/relationships/hyperlink" Target="https://baike.baidu.com/item/%E8%87%AA%E7%94%B1%E5%B8%82%E5%9C%BA%E7%BB%8F%E6%B5%8E" TargetMode="External"/><Relationship Id="rId14" Type="http://schemas.openxmlformats.org/officeDocument/2006/relationships/hyperlink" Target="https://baike.baidu.com/item/%E8%B5%84%E6%9C%AC%E4%B8%BB%E4%B9%89%E4%B8%8E%E8%87%AA%E7%94%B1" TargetMode="External"/><Relationship Id="rId13" Type="http://schemas.openxmlformats.org/officeDocument/2006/relationships/hyperlink" Target="https://baike.baidu.com/item/%E4%BA%9A%E4%BC%A6%C2%B7%E6%88%B4%E9%9B%B7%E7%A7%91%E7%89%B9" TargetMode="External"/><Relationship Id="rId12" Type="http://schemas.openxmlformats.org/officeDocument/2006/relationships/hyperlink" Target="https://baike.baidu.com/item/%E8%B4%A7%E5%B8%81%E4%BE%9B%E5%BA%94" TargetMode="External"/><Relationship Id="rId11" Type="http://schemas.openxmlformats.org/officeDocument/2006/relationships/hyperlink" Target="https://baike.baidu.com/item/%E8%AF%BA%E8%B4%9D%E5%B0%94%E7%BB%8F%E6%B5%8E%E5%AD%A6%E5%A5%96" TargetMode="External"/><Relationship Id="rId10" Type="http://schemas.openxmlformats.org/officeDocument/2006/relationships/hyperlink" Target="https://baike.baidu.com/item/%E8%87%AA%E7%94%B1%E6%94%BE%E4%BB%BB" TargetMode="External"/><Relationship Id="rId1"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9" Type="http://schemas.openxmlformats.org/officeDocument/2006/relationships/hyperlink" Target="https://baike.baidu.com/item/%E5%8D%A2%E5%8D%A1%E6%96%AF" TargetMode="External"/><Relationship Id="rId8" Type="http://schemas.openxmlformats.org/officeDocument/2006/relationships/hyperlink" Target="https://baike.baidu.com/item/%E8%87%AA%E7%84%B6%E7%8E%87" TargetMode="External"/><Relationship Id="rId7" Type="http://schemas.openxmlformats.org/officeDocument/2006/relationships/hyperlink" Target="https://baike.baidu.com/item/%E7%BB%8F%E6%B5%8E%E5%91%A8%E6%9C%9F%E7%90%86%E8%AE%BA" TargetMode="External"/><Relationship Id="rId6" Type="http://schemas.openxmlformats.org/officeDocument/2006/relationships/hyperlink" Target="https://baike.baidu.com/item/%E5%AE%8F%E8%A7%82%E7%BB%8F%E6%B5%8E%E5%AD%A6" TargetMode="External"/><Relationship Id="rId5" Type="http://schemas.openxmlformats.org/officeDocument/2006/relationships/hyperlink" Target="https://baike.baidu.com/item/%E7%90%86%E6%80%A7%E9%A2%84%E6%9C%9F%E5%AD%A6%E6%B4%BE" TargetMode="External"/><Relationship Id="rId4" Type="http://schemas.openxmlformats.org/officeDocument/2006/relationships/hyperlink" Target="https://baike.baidu.com/item/%E8%8A%9D%E5%8A%A0%E5%93%A5%E5%A4%A7%E5%AD%A6" TargetMode="External"/><Relationship Id="rId3" Type="http://schemas.openxmlformats.org/officeDocument/2006/relationships/hyperlink" Target="https://baike.baidu.com/item/%E8%8A%9D%E5%8A%A0%E5%93%A5%E7%BB%8F%E6%B5%8E%E5%AD%A6%E6%B4%BE" TargetMode="External"/><Relationship Id="rId2" Type="http://schemas.openxmlformats.org/officeDocument/2006/relationships/notesMaster" Target="../notesMasters/notesMaster1.xml"/><Relationship Id="rId19" Type="http://schemas.openxmlformats.org/officeDocument/2006/relationships/hyperlink" Target="https://baike.baidu.com/item/%E9%80%9A%E8%B4%A7%E8%86%A8%E8%83%80" TargetMode="External"/><Relationship Id="rId18" Type="http://schemas.openxmlformats.org/officeDocument/2006/relationships/hyperlink" Target="https://baike.baidu.com/item/%E8%B4%A7%E5%B8%81%E6%94%BF%E7%AD%96" TargetMode="External"/><Relationship Id="rId17" Type="http://schemas.openxmlformats.org/officeDocument/2006/relationships/hyperlink" Target="https://baike.baidu.com/item/%E8%B4%A7%E5%B8%81" TargetMode="External"/><Relationship Id="rId16" Type="http://schemas.openxmlformats.org/officeDocument/2006/relationships/hyperlink" Target="https://baike.baidu.com/item/%E5%A4%B1%E4%B8%9A%E7%8E%87" TargetMode="External"/><Relationship Id="rId15" Type="http://schemas.openxmlformats.org/officeDocument/2006/relationships/hyperlink" Target="https://baike.baidu.com/item/%E8%B5%84%E6%9C%AC%E4%B8%BB%E4%B9%89%E7%A4%BE%E4%BC%9A" TargetMode="External"/><Relationship Id="rId14" Type="http://schemas.openxmlformats.org/officeDocument/2006/relationships/hyperlink" Target="https://baike.baidu.com/item/%E5%9B%A0%E7%B4%A0" TargetMode="External"/><Relationship Id="rId13" Type="http://schemas.openxmlformats.org/officeDocument/2006/relationships/hyperlink" Target="https://baike.baidu.com/item/%E7%BB%8F%E6%B5%8E%E5%8F%98%E9%87%8F" TargetMode="External"/><Relationship Id="rId12" Type="http://schemas.openxmlformats.org/officeDocument/2006/relationships/hyperlink" Target="https://baike.baidu.com/item/%E7%89%A9%E4%BB%B7" TargetMode="External"/><Relationship Id="rId11" Type="http://schemas.openxmlformats.org/officeDocument/2006/relationships/hyperlink" Target="https://baike.baidu.com/item/%E5%B0%B1%E4%B8%9A" TargetMode="External"/><Relationship Id="rId10" Type="http://schemas.openxmlformats.org/officeDocument/2006/relationships/hyperlink" Target="https://baike.baidu.com/item/%E8%87%AA%E7%84%B6%E5%A4%B1%E4%B8%9A%E7%8E%87" TargetMode="Externa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lnSpc>
                <a:spcPct val="90000"/>
              </a:lnSpc>
              <a:spcBef>
                <a:spcPct val="20000"/>
              </a:spcBef>
              <a:buClr>
                <a:schemeClr val="accent2"/>
              </a:buClr>
              <a:buSzPct val="95000"/>
              <a:buFont typeface="Wingdings" panose="05000000000000000000" pitchFamily="2" charset="2"/>
              <a:buChar char="l"/>
            </a:pPr>
            <a:r>
              <a:rPr lang="zh-CN" altLang="en-US" sz="1200" dirty="0" smtClean="0">
                <a:solidFill>
                  <a:srgbClr val="000000"/>
                </a:solidFill>
                <a:effectLst/>
                <a:latin typeface="Times New Roman" panose="02020603050405020304" pitchFamily="18" charset="0"/>
                <a:cs typeface="Times New Roman" panose="02020603050405020304" pitchFamily="18" charset="0"/>
              </a:rPr>
              <a:t>法国重农学派</a:t>
            </a:r>
            <a:r>
              <a:rPr lang="en-US" altLang="zh-CN" sz="1200" dirty="0" smtClean="0">
                <a:solidFill>
                  <a:srgbClr val="000000"/>
                </a:solidFill>
                <a:effectLst/>
                <a:latin typeface="Times New Roman" panose="02020603050405020304" pitchFamily="18" charset="0"/>
                <a:cs typeface="Times New Roman" panose="02020603050405020304" pitchFamily="18" charset="0"/>
              </a:rPr>
              <a:t>F.</a:t>
            </a:r>
            <a:r>
              <a:rPr lang="zh-CN" altLang="en-US" sz="1200" dirty="0" smtClean="0">
                <a:solidFill>
                  <a:srgbClr val="000000"/>
                </a:solidFill>
                <a:effectLst/>
                <a:latin typeface="Times New Roman" panose="02020603050405020304" pitchFamily="18" charset="0"/>
              </a:rPr>
              <a:t>魁奈</a:t>
            </a:r>
            <a:r>
              <a:rPr lang="zh-CN" altLang="en-US" sz="1200" dirty="0" smtClean="0">
                <a:solidFill>
                  <a:schemeClr val="tx1"/>
                </a:solidFill>
                <a:effectLst/>
              </a:rPr>
              <a:t> ，</a:t>
            </a:r>
            <a:r>
              <a:rPr lang="en-US" altLang="zh-CN" sz="1200" dirty="0" smtClean="0">
                <a:solidFill>
                  <a:srgbClr val="000000"/>
                </a:solidFill>
                <a:effectLst/>
                <a:latin typeface="Times New Roman" panose="02020603050405020304" pitchFamily="18" charset="0"/>
                <a:cs typeface="Times New Roman" panose="02020603050405020304" pitchFamily="18" charset="0"/>
              </a:rPr>
              <a:t>1758</a:t>
            </a:r>
            <a:r>
              <a:rPr lang="zh-CN" altLang="en-US" sz="1200" dirty="0" smtClean="0">
                <a:solidFill>
                  <a:srgbClr val="000000"/>
                </a:solidFill>
                <a:effectLst/>
                <a:latin typeface="Times New Roman" panose="02020603050405020304" pitchFamily="18" charset="0"/>
              </a:rPr>
              <a:t>年</a:t>
            </a:r>
            <a:r>
              <a:rPr lang="en-US" altLang="zh-CN" sz="1200" dirty="0" smtClean="0">
                <a:solidFill>
                  <a:srgbClr val="000000"/>
                </a:solidFill>
                <a:effectLst/>
                <a:latin typeface="Times New Roman" panose="02020603050405020304" pitchFamily="18" charset="0"/>
              </a:rPr>
              <a:t>《</a:t>
            </a:r>
            <a:r>
              <a:rPr lang="zh-CN" altLang="en-US" sz="1200" dirty="0" smtClean="0">
                <a:solidFill>
                  <a:srgbClr val="000000"/>
                </a:solidFill>
                <a:effectLst/>
                <a:latin typeface="Times New Roman" panose="02020603050405020304" pitchFamily="18" charset="0"/>
              </a:rPr>
              <a:t>经济表</a:t>
            </a:r>
            <a:r>
              <a:rPr lang="en-US" altLang="zh-CN" sz="1200" dirty="0" smtClean="0">
                <a:solidFill>
                  <a:srgbClr val="000000"/>
                </a:solidFill>
                <a:effectLst/>
                <a:latin typeface="Times New Roman" panose="02020603050405020304" pitchFamily="18" charset="0"/>
              </a:rPr>
              <a:t>》</a:t>
            </a:r>
            <a:r>
              <a:rPr lang="zh-CN" altLang="en-US" sz="1200" dirty="0" smtClean="0">
                <a:solidFill>
                  <a:srgbClr val="000000"/>
                </a:solidFill>
                <a:effectLst/>
                <a:latin typeface="Times New Roman" panose="02020603050405020304" pitchFamily="18" charset="0"/>
              </a:rPr>
              <a:t>。</a:t>
            </a:r>
            <a:endParaRPr lang="zh-CN" altLang="en-US" sz="1200" dirty="0" smtClean="0">
              <a:solidFill>
                <a:srgbClr val="000000"/>
              </a:solidFill>
              <a:effectLst/>
              <a:latin typeface="Times New Roman" panose="02020603050405020304" pitchFamily="18" charset="0"/>
            </a:endParaRPr>
          </a:p>
          <a:p>
            <a:pPr marL="342900" indent="-342900">
              <a:lnSpc>
                <a:spcPct val="90000"/>
              </a:lnSpc>
              <a:spcBef>
                <a:spcPct val="20000"/>
              </a:spcBef>
              <a:buClr>
                <a:schemeClr val="accent2"/>
              </a:buClr>
              <a:buSzPct val="95000"/>
              <a:buFont typeface="Wingdings" panose="05000000000000000000" pitchFamily="2" charset="2"/>
              <a:buChar char="l"/>
            </a:pPr>
            <a:r>
              <a:rPr lang="zh-CN" altLang="en-US" sz="1200" dirty="0" smtClean="0">
                <a:solidFill>
                  <a:srgbClr val="000000"/>
                </a:solidFill>
                <a:effectLst/>
              </a:rPr>
              <a:t>威廉</a:t>
            </a:r>
            <a:r>
              <a:rPr lang="en-US" altLang="zh-CN" sz="1200" dirty="0" smtClean="0">
                <a:solidFill>
                  <a:srgbClr val="000000"/>
                </a:solidFill>
                <a:effectLst/>
              </a:rPr>
              <a:t>-</a:t>
            </a:r>
            <a:r>
              <a:rPr lang="zh-CN" altLang="en-US" sz="1200" dirty="0" smtClean="0">
                <a:solidFill>
                  <a:srgbClr val="000000"/>
                </a:solidFill>
                <a:effectLst/>
              </a:rPr>
              <a:t>配第（</a:t>
            </a:r>
            <a:r>
              <a:rPr lang="en-US" altLang="zh-CN" sz="1200" dirty="0" smtClean="0">
                <a:solidFill>
                  <a:srgbClr val="000000"/>
                </a:solidFill>
                <a:effectLst/>
              </a:rPr>
              <a:t>1623-1687</a:t>
            </a:r>
            <a:r>
              <a:rPr lang="zh-CN" altLang="en-US" sz="1200" dirty="0" smtClean="0">
                <a:solidFill>
                  <a:srgbClr val="000000"/>
                </a:solidFill>
                <a:effectLst/>
              </a:rPr>
              <a:t>）始创：</a:t>
            </a:r>
            <a:r>
              <a:rPr lang="en-US" altLang="zh-CN" sz="1200" dirty="0" smtClean="0">
                <a:solidFill>
                  <a:srgbClr val="000000"/>
                </a:solidFill>
                <a:effectLst/>
              </a:rPr>
              <a:t>《</a:t>
            </a:r>
            <a:r>
              <a:rPr lang="zh-CN" altLang="en-US" sz="1200" dirty="0" smtClean="0">
                <a:solidFill>
                  <a:srgbClr val="000000"/>
                </a:solidFill>
                <a:effectLst/>
              </a:rPr>
              <a:t>政治算术</a:t>
            </a:r>
            <a:r>
              <a:rPr lang="en-US" altLang="zh-CN" sz="1200" dirty="0" smtClean="0">
                <a:solidFill>
                  <a:srgbClr val="000000"/>
                </a:solidFill>
                <a:effectLst/>
              </a:rPr>
              <a:t>》</a:t>
            </a:r>
            <a:endParaRPr lang="en-US" altLang="zh-CN" sz="1200" dirty="0" smtClean="0">
              <a:solidFill>
                <a:srgbClr val="000000"/>
              </a:solidFill>
              <a:effectLst/>
            </a:endParaRPr>
          </a:p>
          <a:p>
            <a:pPr marL="342900" indent="-342900">
              <a:lnSpc>
                <a:spcPct val="90000"/>
              </a:lnSpc>
              <a:spcBef>
                <a:spcPct val="20000"/>
              </a:spcBef>
              <a:buClr>
                <a:schemeClr val="accent2"/>
              </a:buClr>
              <a:buSzPct val="95000"/>
              <a:buFont typeface="Wingdings" panose="05000000000000000000" pitchFamily="2" charset="2"/>
              <a:buChar char="l"/>
            </a:pPr>
            <a:r>
              <a:rPr lang="zh-CN" altLang="en-US" sz="1200" dirty="0" smtClean="0">
                <a:solidFill>
                  <a:srgbClr val="000000"/>
                </a:solidFill>
                <a:effectLst/>
              </a:rPr>
              <a:t>亚当</a:t>
            </a:r>
            <a:r>
              <a:rPr lang="en-US" altLang="zh-CN" sz="1200" dirty="0" smtClean="0">
                <a:solidFill>
                  <a:srgbClr val="000000"/>
                </a:solidFill>
                <a:effectLst/>
              </a:rPr>
              <a:t>·</a:t>
            </a:r>
            <a:r>
              <a:rPr lang="zh-CN" altLang="en-US" sz="1200" dirty="0" smtClean="0">
                <a:solidFill>
                  <a:srgbClr val="000000"/>
                </a:solidFill>
                <a:effectLst/>
              </a:rPr>
              <a:t>斯密（</a:t>
            </a:r>
            <a:r>
              <a:rPr lang="en-US" altLang="zh-CN" sz="1200" dirty="0" smtClean="0">
                <a:solidFill>
                  <a:srgbClr val="000000"/>
                </a:solidFill>
                <a:effectLst/>
              </a:rPr>
              <a:t>1723-1790</a:t>
            </a:r>
            <a:r>
              <a:rPr lang="zh-CN" altLang="en-US" sz="1200" dirty="0" smtClean="0">
                <a:solidFill>
                  <a:srgbClr val="000000"/>
                </a:solidFill>
                <a:effectLst/>
              </a:rPr>
              <a:t>）集其大成：</a:t>
            </a:r>
            <a:r>
              <a:rPr lang="en-US" altLang="zh-CN" sz="1200" dirty="0" smtClean="0">
                <a:solidFill>
                  <a:srgbClr val="000000"/>
                </a:solidFill>
                <a:effectLst/>
                <a:cs typeface="Times New Roman" panose="02020603050405020304" pitchFamily="18" charset="0"/>
              </a:rPr>
              <a:t>1776</a:t>
            </a:r>
            <a:r>
              <a:rPr lang="zh-CN" altLang="en-US" sz="1200" dirty="0" smtClean="0">
                <a:solidFill>
                  <a:srgbClr val="000000"/>
                </a:solidFill>
                <a:effectLst/>
                <a:latin typeface="Times New Roman" panose="02020603050405020304" pitchFamily="18" charset="0"/>
                <a:cs typeface="Times New Roman" panose="02020603050405020304" pitchFamily="18" charset="0"/>
              </a:rPr>
              <a:t>年</a:t>
            </a:r>
            <a:r>
              <a:rPr lang="en-US" altLang="zh-CN" sz="1200" dirty="0" smtClean="0">
                <a:solidFill>
                  <a:srgbClr val="000000"/>
                </a:solidFill>
                <a:effectLst/>
                <a:latin typeface="Times New Roman" panose="02020603050405020304" pitchFamily="18" charset="0"/>
                <a:cs typeface="Times New Roman" panose="02020603050405020304" pitchFamily="18" charset="0"/>
              </a:rPr>
              <a:t>《</a:t>
            </a:r>
            <a:r>
              <a:rPr lang="zh-CN" altLang="en-US" sz="1200" dirty="0" smtClean="0">
                <a:solidFill>
                  <a:srgbClr val="000000"/>
                </a:solidFill>
                <a:effectLst/>
                <a:latin typeface="Times New Roman" panose="02020603050405020304" pitchFamily="18" charset="0"/>
                <a:cs typeface="Times New Roman" panose="02020603050405020304" pitchFamily="18" charset="0"/>
              </a:rPr>
              <a:t>国富论</a:t>
            </a:r>
            <a:r>
              <a:rPr lang="en-US" altLang="zh-CN" sz="1200" dirty="0" smtClean="0">
                <a:solidFill>
                  <a:srgbClr val="000000"/>
                </a:solidFill>
                <a:effectLst/>
                <a:latin typeface="Times New Roman" panose="02020603050405020304" pitchFamily="18" charset="0"/>
                <a:cs typeface="Times New Roman" panose="02020603050405020304" pitchFamily="18" charset="0"/>
              </a:rPr>
              <a:t>》</a:t>
            </a:r>
            <a:r>
              <a:rPr lang="zh-CN" altLang="en-US" sz="1200" dirty="0" smtClean="0">
                <a:solidFill>
                  <a:srgbClr val="000000"/>
                </a:solidFill>
                <a:effectLst/>
                <a:latin typeface="Times New Roman" panose="02020603050405020304" pitchFamily="18" charset="0"/>
                <a:cs typeface="Times New Roman" panose="02020603050405020304" pitchFamily="18" charset="0"/>
              </a:rPr>
              <a:t>。</a:t>
            </a:r>
            <a:endParaRPr lang="zh-CN" altLang="en-US" sz="1200" dirty="0" smtClean="0">
              <a:solidFill>
                <a:srgbClr val="000000"/>
              </a:solidFill>
              <a:effectLst/>
              <a:latin typeface="Times New Roman" panose="02020603050405020304" pitchFamily="18" charset="0"/>
              <a:cs typeface="Times New Roman" panose="02020603050405020304" pitchFamily="18" charset="0"/>
            </a:endParaRPr>
          </a:p>
          <a:p>
            <a:pPr marL="342900" indent="-342900">
              <a:lnSpc>
                <a:spcPct val="90000"/>
              </a:lnSpc>
              <a:spcBef>
                <a:spcPct val="20000"/>
              </a:spcBef>
              <a:buClr>
                <a:schemeClr val="accent2"/>
              </a:buClr>
              <a:buSzPct val="95000"/>
              <a:buFont typeface="Wingdings" panose="05000000000000000000" pitchFamily="2" charset="2"/>
              <a:buChar char="l"/>
            </a:pPr>
            <a:r>
              <a:rPr lang="zh-CN" altLang="en-US" sz="1200" dirty="0" smtClean="0">
                <a:solidFill>
                  <a:srgbClr val="000000"/>
                </a:solidFill>
                <a:effectLst/>
              </a:rPr>
              <a:t>大卫</a:t>
            </a:r>
            <a:r>
              <a:rPr lang="en-US" altLang="zh-CN" sz="1200" dirty="0" smtClean="0">
                <a:solidFill>
                  <a:srgbClr val="000000"/>
                </a:solidFill>
                <a:effectLst/>
              </a:rPr>
              <a:t>-</a:t>
            </a:r>
            <a:r>
              <a:rPr lang="zh-CN" altLang="en-US" sz="1200" dirty="0" smtClean="0">
                <a:solidFill>
                  <a:srgbClr val="000000"/>
                </a:solidFill>
                <a:effectLst/>
              </a:rPr>
              <a:t>李嘉图（</a:t>
            </a:r>
            <a:r>
              <a:rPr lang="en-US" altLang="zh-CN" sz="1200" dirty="0" smtClean="0">
                <a:solidFill>
                  <a:srgbClr val="000000"/>
                </a:solidFill>
                <a:effectLst/>
              </a:rPr>
              <a:t>1772-1823</a:t>
            </a:r>
            <a:r>
              <a:rPr lang="zh-CN" altLang="en-US" sz="1200" dirty="0" smtClean="0">
                <a:solidFill>
                  <a:srgbClr val="000000"/>
                </a:solidFill>
                <a:effectLst/>
              </a:rPr>
              <a:t>）最后完成：</a:t>
            </a:r>
            <a:r>
              <a:rPr lang="en-US" altLang="zh-CN" sz="1200" dirty="0" smtClean="0">
                <a:solidFill>
                  <a:srgbClr val="000000"/>
                </a:solidFill>
                <a:effectLst/>
                <a:cs typeface="Times New Roman" panose="02020603050405020304" pitchFamily="18" charset="0"/>
              </a:rPr>
              <a:t>1817</a:t>
            </a:r>
            <a:r>
              <a:rPr lang="zh-CN" altLang="en-US" sz="1200" dirty="0" smtClean="0">
                <a:solidFill>
                  <a:srgbClr val="000000"/>
                </a:solidFill>
                <a:effectLst/>
                <a:latin typeface="Times New Roman" panose="02020603050405020304" pitchFamily="18" charset="0"/>
              </a:rPr>
              <a:t>年</a:t>
            </a:r>
            <a:r>
              <a:rPr lang="en-US" altLang="zh-CN" sz="1200" dirty="0" smtClean="0">
                <a:solidFill>
                  <a:srgbClr val="000000"/>
                </a:solidFill>
                <a:effectLst/>
                <a:latin typeface="Times New Roman" panose="02020603050405020304" pitchFamily="18" charset="0"/>
                <a:cs typeface="Times New Roman" panose="02020603050405020304" pitchFamily="18" charset="0"/>
              </a:rPr>
              <a:t>《</a:t>
            </a:r>
            <a:r>
              <a:rPr lang="zh-CN" altLang="en-US" sz="1200" dirty="0" smtClean="0">
                <a:solidFill>
                  <a:srgbClr val="000000"/>
                </a:solidFill>
                <a:effectLst/>
                <a:latin typeface="Times New Roman" panose="02020603050405020304" pitchFamily="18" charset="0"/>
                <a:cs typeface="Times New Roman" panose="02020603050405020304" pitchFamily="18" charset="0"/>
              </a:rPr>
              <a:t>政治经济学及赋税原理</a:t>
            </a:r>
            <a:r>
              <a:rPr lang="en-US" altLang="zh-CN" sz="1200" dirty="0" smtClean="0">
                <a:solidFill>
                  <a:srgbClr val="000000"/>
                </a:solidFill>
                <a:effectLst/>
                <a:latin typeface="Times New Roman" panose="02020603050405020304" pitchFamily="18" charset="0"/>
                <a:cs typeface="Times New Roman" panose="02020603050405020304" pitchFamily="18" charset="0"/>
              </a:rPr>
              <a:t>》</a:t>
            </a:r>
            <a:r>
              <a:rPr lang="zh-CN" altLang="en-US" sz="1200" dirty="0" smtClean="0">
                <a:solidFill>
                  <a:srgbClr val="000000"/>
                </a:solidFill>
                <a:effectLst/>
                <a:latin typeface="Times New Roman" panose="02020603050405020304" pitchFamily="18" charset="0"/>
                <a:cs typeface="Times New Roman" panose="02020603050405020304" pitchFamily="18" charset="0"/>
              </a:rPr>
              <a:t>。</a:t>
            </a:r>
            <a:r>
              <a:rPr lang="zh-CN" altLang="en-US" sz="1200" dirty="0" smtClean="0">
                <a:solidFill>
                  <a:schemeClr val="tx1"/>
                </a:solidFill>
                <a:effectLst/>
              </a:rPr>
              <a:t>  </a:t>
            </a:r>
            <a:endParaRPr lang="zh-CN" altLang="en-US" sz="1200" dirty="0" smtClean="0">
              <a:solidFill>
                <a:schemeClr val="tx1"/>
              </a:solidFill>
              <a:effectLst/>
            </a:endParaRPr>
          </a:p>
          <a:p>
            <a:pPr algn="ctr" eaLnBrk="1" hangingPunct="1">
              <a:buFontTx/>
              <a:buNone/>
            </a:pPr>
            <a:endParaRPr lang="en-US" altLang="zh-CN" sz="1200" dirty="0" smtClean="0"/>
          </a:p>
          <a:p>
            <a:pPr algn="ctr" eaLnBrk="1" hangingPunct="1"/>
            <a:r>
              <a:rPr lang="zh-CN" altLang="en-US" sz="1200" dirty="0" smtClean="0"/>
              <a:t> 庸俗经济学</a:t>
            </a:r>
            <a:r>
              <a:rPr lang="en-US" altLang="zh-CN" sz="1200" dirty="0" smtClean="0"/>
              <a:t>——</a:t>
            </a:r>
            <a:r>
              <a:rPr lang="zh-CN" altLang="en-US" sz="1200" dirty="0" smtClean="0"/>
              <a:t>为资本主义制度进行辩护，代表资产经济利益，热衷于对经济体系的表面现象进行研究的经济理论</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1870</a:t>
            </a:r>
            <a:r>
              <a:rPr lang="zh-CN" altLang="en-US" sz="1200" dirty="0" smtClean="0"/>
              <a:t>年代，英国杰文斯、法国瓦尔拉斯、奥地利门格尔几乎同时提出边际效用价值论。</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ct val="20000"/>
              </a:spcBef>
              <a:spcAft>
                <a:spcPts val="0"/>
              </a:spcAft>
              <a:buClr>
                <a:srgbClr val="3366FF"/>
              </a:buClr>
              <a:buSzPct val="95000"/>
              <a:buFont typeface="Wingdings" panose="05000000000000000000" pitchFamily="2" charset="2"/>
              <a:buNone/>
              <a:defRPr/>
            </a:pPr>
            <a:r>
              <a:rPr lang="zh-CN" altLang="en-US" sz="1200" dirty="0" smtClean="0"/>
              <a:t>马歇尔微观经济学的多次补充：</a:t>
            </a:r>
            <a:endParaRPr lang="en-US" altLang="zh-CN" sz="1200" kern="1200" dirty="0" smtClean="0">
              <a:solidFill>
                <a:schemeClr val="tx1"/>
              </a:solidFill>
              <a:effectLst/>
              <a:latin typeface="+mn-lt"/>
              <a:ea typeface="微软雅黑" panose="020B0503020204020204" pitchFamily="34" charset="-122"/>
              <a:cs typeface="+mn-cs"/>
            </a:endParaRPr>
          </a:p>
          <a:p>
            <a:pPr marL="342900" marR="0" indent="-342900" algn="l" defTabSz="914400" rtl="0" eaLnBrk="1" fontAlgn="auto" latinLnBrk="0" hangingPunct="1">
              <a:lnSpc>
                <a:spcPct val="100000"/>
              </a:lnSpc>
              <a:spcBef>
                <a:spcPct val="20000"/>
              </a:spcBef>
              <a:spcAft>
                <a:spcPts val="0"/>
              </a:spcAft>
              <a:buClr>
                <a:srgbClr val="3366FF"/>
              </a:buClr>
              <a:buSzPct val="95000"/>
              <a:buFont typeface="Wingdings" panose="05000000000000000000" pitchFamily="2" charset="2"/>
              <a:buChar char="n"/>
              <a:defRPr/>
            </a:pPr>
            <a:r>
              <a:rPr lang="zh-CN" altLang="en-US" sz="1200" kern="1200" dirty="0" smtClean="0">
                <a:solidFill>
                  <a:schemeClr val="tx1"/>
                </a:solidFill>
                <a:effectLst/>
                <a:latin typeface="+mn-lt"/>
                <a:ea typeface="微软雅黑" panose="020B0503020204020204" pitchFamily="34" charset="-122"/>
                <a:cs typeface="+mn-cs"/>
              </a:rPr>
              <a:t>由于</a:t>
            </a:r>
            <a:r>
              <a:rPr lang="en-US" altLang="zh-CN" sz="1200" kern="1200" dirty="0" smtClean="0">
                <a:solidFill>
                  <a:schemeClr val="tx1"/>
                </a:solidFill>
                <a:effectLst/>
                <a:latin typeface="+mn-lt"/>
                <a:ea typeface="微软雅黑" panose="020B0503020204020204" pitchFamily="34" charset="-122"/>
                <a:cs typeface="+mn-cs"/>
              </a:rPr>
              <a:t>19</a:t>
            </a:r>
            <a:r>
              <a:rPr lang="zh-CN" altLang="en-US" sz="1200" kern="1200" dirty="0" smtClean="0">
                <a:solidFill>
                  <a:schemeClr val="tx1"/>
                </a:solidFill>
                <a:effectLst/>
                <a:latin typeface="+mn-lt"/>
                <a:ea typeface="微软雅黑" panose="020B0503020204020204" pitchFamily="34" charset="-122"/>
                <a:cs typeface="+mn-cs"/>
              </a:rPr>
              <a:t>世纪末、</a:t>
            </a:r>
            <a:r>
              <a:rPr lang="en-US" altLang="zh-CN" sz="1200" kern="1200" dirty="0" smtClean="0">
                <a:solidFill>
                  <a:schemeClr val="tx1"/>
                </a:solidFill>
                <a:effectLst/>
                <a:latin typeface="+mn-lt"/>
                <a:ea typeface="微软雅黑" panose="020B0503020204020204" pitchFamily="34" charset="-122"/>
                <a:cs typeface="+mn-cs"/>
              </a:rPr>
              <a:t>20</a:t>
            </a:r>
            <a:r>
              <a:rPr lang="zh-CN" altLang="en-US" sz="1200" kern="1200" dirty="0" smtClean="0">
                <a:solidFill>
                  <a:schemeClr val="tx1"/>
                </a:solidFill>
                <a:effectLst/>
                <a:latin typeface="+mn-lt"/>
                <a:ea typeface="微软雅黑" panose="020B0503020204020204" pitchFamily="34" charset="-122"/>
                <a:cs typeface="+mn-cs"/>
              </a:rPr>
              <a:t>世纪初垄断的形成，使原来的以完全竞争市场类型为条件的微观理论受到挑战，于是在</a:t>
            </a:r>
            <a:r>
              <a:rPr lang="en-US" altLang="zh-CN" sz="1200" kern="1200" dirty="0" smtClean="0">
                <a:solidFill>
                  <a:schemeClr val="tx1"/>
                </a:solidFill>
                <a:effectLst/>
                <a:latin typeface="+mn-lt"/>
                <a:ea typeface="微软雅黑" panose="020B0503020204020204" pitchFamily="34" charset="-122"/>
                <a:cs typeface="+mn-cs"/>
              </a:rPr>
              <a:t>1933</a:t>
            </a:r>
            <a:r>
              <a:rPr lang="zh-CN" altLang="en-US" sz="1200" kern="1200" dirty="0" smtClean="0">
                <a:solidFill>
                  <a:schemeClr val="tx1"/>
                </a:solidFill>
                <a:effectLst/>
                <a:latin typeface="+mn-lt"/>
                <a:ea typeface="微软雅黑" panose="020B0503020204020204" pitchFamily="34" charset="-122"/>
                <a:cs typeface="+mn-cs"/>
              </a:rPr>
              <a:t>年，英国的罗宾逊、美国的张伯伦提出了不完全竞争和垄断竞争理论。</a:t>
            </a:r>
            <a:endParaRPr lang="en-US" altLang="zh-CN" sz="1200" kern="1200" dirty="0" smtClean="0">
              <a:solidFill>
                <a:schemeClr val="tx1"/>
              </a:solidFill>
              <a:effectLst/>
              <a:latin typeface="+mn-lt"/>
              <a:ea typeface="微软雅黑" panose="020B0503020204020204" pitchFamily="34" charset="-122"/>
              <a:cs typeface="+mn-cs"/>
            </a:endParaRPr>
          </a:p>
          <a:p>
            <a:pPr marL="342900" indent="-342900">
              <a:spcBef>
                <a:spcPct val="20000"/>
              </a:spcBef>
              <a:buClr>
                <a:srgbClr val="3366FF"/>
              </a:buClr>
              <a:buSzPct val="95000"/>
              <a:buFont typeface="Wingdings" panose="05000000000000000000" pitchFamily="2" charset="2"/>
              <a:buChar char="n"/>
            </a:pPr>
            <a:r>
              <a:rPr lang="en-US" altLang="zh-CN" sz="1200" dirty="0" smtClean="0">
                <a:solidFill>
                  <a:schemeClr val="tx1"/>
                </a:solidFill>
                <a:effectLst/>
              </a:rPr>
              <a:t>1930</a:t>
            </a:r>
            <a:r>
              <a:rPr lang="zh-CN" altLang="en-US" sz="1200" dirty="0" smtClean="0">
                <a:solidFill>
                  <a:schemeClr val="tx1"/>
                </a:solidFill>
                <a:effectLst/>
              </a:rPr>
              <a:t>年代以后</a:t>
            </a:r>
            <a:r>
              <a:rPr lang="zh-CN" altLang="en-US" sz="1200" dirty="0" smtClean="0">
                <a:solidFill>
                  <a:srgbClr val="0000FF"/>
                </a:solidFill>
                <a:effectLst/>
              </a:rPr>
              <a:t>希克斯、瓦尔拉斯、帕累托</a:t>
            </a:r>
            <a:r>
              <a:rPr lang="zh-CN" altLang="en-US" sz="1200" dirty="0" smtClean="0">
                <a:solidFill>
                  <a:schemeClr val="tx1"/>
                </a:solidFill>
                <a:effectLst/>
              </a:rPr>
              <a:t>等提出的一般均衡理论、序数效用论、福利经济学等。</a:t>
            </a:r>
            <a:endParaRPr lang="zh-CN" altLang="en-US" sz="1200" dirty="0" smtClean="0">
              <a:solidFill>
                <a:schemeClr val="tx1"/>
              </a:solidFill>
              <a:effectLst/>
            </a:endParaRPr>
          </a:p>
          <a:p>
            <a:pPr marL="342900" indent="-342900">
              <a:spcBef>
                <a:spcPct val="20000"/>
              </a:spcBef>
              <a:buClr>
                <a:srgbClr val="3366FF"/>
              </a:buClr>
              <a:buSzPct val="95000"/>
              <a:buFont typeface="Wingdings" panose="05000000000000000000" pitchFamily="2" charset="2"/>
              <a:buChar char="n"/>
            </a:pPr>
            <a:r>
              <a:rPr lang="zh-CN" altLang="en-US" sz="1200" dirty="0" smtClean="0">
                <a:solidFill>
                  <a:schemeClr val="tx1"/>
                </a:solidFill>
                <a:effectLst/>
              </a:rPr>
              <a:t>之后关于市场失灵与微观政策调节的研究可以说是对微观经济学的总结。</a:t>
            </a:r>
            <a:endParaRPr lang="en-US" altLang="zh-CN" sz="1200" dirty="0" smtClean="0">
              <a:solidFill>
                <a:schemeClr val="tx1"/>
              </a:solidFill>
              <a:effectLst/>
            </a:endParaRPr>
          </a:p>
          <a:p>
            <a:pPr marL="342900" marR="0" indent="-342900" algn="l" defTabSz="914400" rtl="0" eaLnBrk="1" fontAlgn="auto" latinLnBrk="0" hangingPunct="1">
              <a:lnSpc>
                <a:spcPct val="100000"/>
              </a:lnSpc>
              <a:spcBef>
                <a:spcPct val="20000"/>
              </a:spcBef>
              <a:spcAft>
                <a:spcPts val="0"/>
              </a:spcAft>
              <a:buClr>
                <a:srgbClr val="3366FF"/>
              </a:buClr>
              <a:buSzPct val="95000"/>
              <a:buFont typeface="Wingdings" panose="05000000000000000000" pitchFamily="2" charset="2"/>
              <a:buChar char="n"/>
              <a:defRPr/>
            </a:pPr>
            <a:r>
              <a:rPr lang="zh-CN" altLang="en-US" sz="1200" dirty="0" smtClean="0">
                <a:solidFill>
                  <a:schemeClr val="tx1"/>
                </a:solidFill>
                <a:effectLst/>
              </a:rPr>
              <a:t>博弈论以及与企业产权分析相联系的制度经济学是微观经济研究的最新发展。</a:t>
            </a:r>
            <a:endParaRPr lang="zh-CN" altLang="en-US" sz="1200" dirty="0" smtClean="0">
              <a:solidFill>
                <a:schemeClr val="tx1"/>
              </a:solidFill>
              <a:effectLst/>
            </a:endParaRPr>
          </a:p>
          <a:p>
            <a:pPr marL="342900" indent="-342900">
              <a:spcBef>
                <a:spcPct val="20000"/>
              </a:spcBef>
              <a:buClr>
                <a:srgbClr val="3366FF"/>
              </a:buClr>
              <a:buSzPct val="95000"/>
              <a:buFont typeface="Wingdings" panose="05000000000000000000" pitchFamily="2" charset="2"/>
              <a:buChar char="n"/>
            </a:pPr>
            <a:endParaRPr lang="zh-CN" altLang="en-US" sz="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10000"/>
              </a:lnSpc>
              <a:buClr>
                <a:srgbClr val="3366FF"/>
              </a:buClr>
              <a:buSzPct val="95000"/>
              <a:buFont typeface="Wingdings" panose="05000000000000000000" pitchFamily="2" charset="2"/>
              <a:buChar char="n"/>
            </a:pPr>
            <a:r>
              <a:rPr kumimoji="1" lang="zh-CN" altLang="en-US" sz="1200" dirty="0" smtClean="0">
                <a:solidFill>
                  <a:schemeClr val="tx1"/>
                </a:solidFill>
                <a:effectLst/>
              </a:rPr>
              <a:t>萨谬尔森</a:t>
            </a:r>
            <a:r>
              <a:rPr kumimoji="1" lang="en-US" altLang="zh-CN" sz="1200" dirty="0" smtClean="0">
                <a:solidFill>
                  <a:srgbClr val="000000"/>
                </a:solidFill>
                <a:effectLst/>
                <a:latin typeface="Times New Roman" panose="02020603050405020304" pitchFamily="18" charset="0"/>
                <a:cs typeface="Times New Roman" panose="02020603050405020304" pitchFamily="18" charset="0"/>
              </a:rPr>
              <a:t>Paul Anthony Samuelson </a:t>
            </a:r>
            <a:r>
              <a:rPr kumimoji="1" lang="zh-CN" altLang="en-US" sz="1200" dirty="0" smtClean="0">
                <a:solidFill>
                  <a:srgbClr val="000000"/>
                </a:solidFill>
                <a:effectLst/>
                <a:latin typeface="Times New Roman" panose="02020603050405020304" pitchFamily="18" charset="0"/>
                <a:cs typeface="Times New Roman" panose="02020603050405020304" pitchFamily="18" charset="0"/>
              </a:rPr>
              <a:t>（</a:t>
            </a:r>
            <a:r>
              <a:rPr kumimoji="1" lang="en-US" altLang="zh-CN" sz="1200" dirty="0" smtClean="0">
                <a:solidFill>
                  <a:srgbClr val="000000"/>
                </a:solidFill>
                <a:effectLst/>
                <a:latin typeface="Times New Roman" panose="02020603050405020304" pitchFamily="18" charset="0"/>
                <a:cs typeface="Times New Roman" panose="02020603050405020304" pitchFamily="18" charset="0"/>
              </a:rPr>
              <a:t>1915</a:t>
            </a:r>
            <a:r>
              <a:rPr kumimoji="1" lang="zh-CN" altLang="en-US" sz="1200" dirty="0" smtClean="0">
                <a:solidFill>
                  <a:srgbClr val="000000"/>
                </a:solidFill>
                <a:effectLst/>
                <a:latin typeface="Times New Roman" panose="02020603050405020304" pitchFamily="18" charset="0"/>
                <a:cs typeface="Times New Roman" panose="02020603050405020304" pitchFamily="18" charset="0"/>
              </a:rPr>
              <a:t>～）</a:t>
            </a:r>
            <a:r>
              <a:rPr kumimoji="1" lang="zh-CN" altLang="en-US" sz="1200" dirty="0" smtClean="0">
                <a:solidFill>
                  <a:schemeClr val="tx1"/>
                </a:solidFill>
                <a:effectLst/>
              </a:rPr>
              <a:t> ：芝加哥大学文学学士，哈佛大学文学硕士，哈佛大学经济学博士。</a:t>
            </a:r>
            <a:endParaRPr kumimoji="1" lang="zh-CN" altLang="en-US" sz="1200" dirty="0" smtClean="0">
              <a:solidFill>
                <a:schemeClr val="tx1"/>
              </a:solidFill>
              <a:effectLst/>
            </a:endParaRPr>
          </a:p>
          <a:p>
            <a:pPr>
              <a:lnSpc>
                <a:spcPct val="110000"/>
              </a:lnSpc>
              <a:buClr>
                <a:srgbClr val="3366FF"/>
              </a:buClr>
              <a:buSzPct val="95000"/>
              <a:buFont typeface="Wingdings" panose="05000000000000000000" pitchFamily="2" charset="2"/>
              <a:buChar char="n"/>
            </a:pPr>
            <a:r>
              <a:rPr kumimoji="1" lang="en-US" altLang="zh-CN" sz="1200" dirty="0" smtClean="0">
                <a:solidFill>
                  <a:schemeClr val="tx1"/>
                </a:solidFill>
                <a:effectLst/>
              </a:rPr>
              <a:t>1970</a:t>
            </a:r>
            <a:r>
              <a:rPr kumimoji="1" lang="zh-CN" altLang="en-US" sz="1200" dirty="0" smtClean="0">
                <a:solidFill>
                  <a:schemeClr val="tx1"/>
                </a:solidFill>
                <a:effectLst/>
              </a:rPr>
              <a:t>年获得诺贝尔经济学奖。</a:t>
            </a:r>
            <a:endParaRPr kumimoji="1" lang="zh-CN" altLang="en-US" sz="1200" dirty="0" smtClean="0">
              <a:solidFill>
                <a:schemeClr val="tx1"/>
              </a:solidFill>
              <a:effectLst/>
            </a:endParaRPr>
          </a:p>
          <a:p>
            <a:pPr>
              <a:lnSpc>
                <a:spcPct val="110000"/>
              </a:lnSpc>
              <a:buClr>
                <a:srgbClr val="3366FF"/>
              </a:buClr>
              <a:buSzPct val="95000"/>
              <a:buFont typeface="Wingdings" panose="05000000000000000000" pitchFamily="2" charset="2"/>
              <a:buChar char="n"/>
            </a:pPr>
            <a:r>
              <a:rPr kumimoji="1" lang="zh-CN" altLang="en-US" sz="1200" dirty="0" smtClean="0">
                <a:solidFill>
                  <a:schemeClr val="tx1"/>
                </a:solidFill>
                <a:effectLst/>
              </a:rPr>
              <a:t>从</a:t>
            </a:r>
            <a:r>
              <a:rPr kumimoji="1" lang="en-US" altLang="zh-CN" sz="1200" dirty="0" smtClean="0">
                <a:solidFill>
                  <a:schemeClr val="tx1"/>
                </a:solidFill>
                <a:effectLst/>
              </a:rPr>
              <a:t>1940</a:t>
            </a:r>
            <a:r>
              <a:rPr kumimoji="1" lang="zh-CN" altLang="en-US" sz="1200" dirty="0" smtClean="0">
                <a:solidFill>
                  <a:schemeClr val="tx1"/>
                </a:solidFill>
                <a:effectLst/>
              </a:rPr>
              <a:t>年起，萨谬尔森一直执教于麻省理工学院。</a:t>
            </a:r>
            <a:endParaRPr kumimoji="1" lang="zh-CN" altLang="en-US" sz="1200" dirty="0" smtClean="0">
              <a:solidFill>
                <a:schemeClr val="tx1"/>
              </a:solidFill>
              <a:effectLst/>
            </a:endParaRPr>
          </a:p>
          <a:p>
            <a:pPr>
              <a:lnSpc>
                <a:spcPct val="110000"/>
              </a:lnSpc>
              <a:buClr>
                <a:srgbClr val="3366FF"/>
              </a:buClr>
              <a:buSzPct val="95000"/>
              <a:buFont typeface="Wingdings" panose="05000000000000000000" pitchFamily="2" charset="2"/>
              <a:buChar char="n"/>
            </a:pPr>
            <a:r>
              <a:rPr kumimoji="1" lang="zh-CN" altLang="en-US" sz="1200" dirty="0" smtClean="0">
                <a:solidFill>
                  <a:schemeClr val="tx1"/>
                </a:solidFill>
                <a:effectLst/>
              </a:rPr>
              <a:t>萨谬尔森在经济学领域中可以说是无处不在。进入大学一开始学习经济学便遇到萨谬尔森的</a:t>
            </a:r>
            <a:r>
              <a:rPr kumimoji="1" lang="en-US" altLang="zh-CN" sz="1200" dirty="0" smtClean="0">
                <a:solidFill>
                  <a:schemeClr val="tx1"/>
                </a:solidFill>
                <a:effectLst/>
              </a:rPr>
              <a:t>《</a:t>
            </a:r>
            <a:r>
              <a:rPr kumimoji="1" lang="zh-CN" altLang="en-US" sz="1200" dirty="0" smtClean="0">
                <a:solidFill>
                  <a:schemeClr val="tx1"/>
                </a:solidFill>
                <a:effectLst/>
              </a:rPr>
              <a:t>经济学</a:t>
            </a:r>
            <a:r>
              <a:rPr kumimoji="1" lang="en-US" altLang="zh-CN" sz="1200" dirty="0" smtClean="0">
                <a:solidFill>
                  <a:schemeClr val="tx1"/>
                </a:solidFill>
                <a:effectLst/>
              </a:rPr>
              <a:t>》</a:t>
            </a:r>
            <a:r>
              <a:rPr kumimoji="1" lang="zh-CN" altLang="en-US" sz="1200" dirty="0" smtClean="0">
                <a:solidFill>
                  <a:schemeClr val="tx1"/>
                </a:solidFill>
                <a:effectLst/>
              </a:rPr>
              <a:t>教科书。</a:t>
            </a:r>
            <a:endParaRPr kumimoji="1" lang="zh-CN" altLang="en-US" sz="1200" dirty="0" smtClean="0">
              <a:solidFill>
                <a:schemeClr val="tx1"/>
              </a:solidFill>
              <a:effectLst/>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lnSpc>
                <a:spcPct val="120000"/>
              </a:lnSpc>
              <a:spcBef>
                <a:spcPct val="20000"/>
              </a:spcBef>
              <a:buClr>
                <a:schemeClr val="hlink"/>
              </a:buClr>
              <a:buSzPct val="70000"/>
              <a:buFont typeface="Wingdings" panose="05000000000000000000" pitchFamily="2" charset="2"/>
              <a:buChar char="v"/>
            </a:pPr>
            <a:r>
              <a:rPr lang="zh-CN" altLang="en-US" sz="1200" dirty="0" smtClean="0">
                <a:solidFill>
                  <a:srgbClr val="000066"/>
                </a:solidFill>
                <a:effectLst/>
              </a:rPr>
              <a:t>不少学者提出新的观点和政策主张，出现了对传统宏观理论进行抨击、责难的不同学派：</a:t>
            </a:r>
            <a:endParaRPr lang="zh-CN" altLang="en-US" sz="1200" dirty="0" smtClean="0">
              <a:solidFill>
                <a:srgbClr val="000066"/>
              </a:solidFill>
              <a:effectLst/>
            </a:endParaRPr>
          </a:p>
          <a:p>
            <a:pPr marL="342900" indent="-342900">
              <a:lnSpc>
                <a:spcPct val="120000"/>
              </a:lnSpc>
              <a:spcBef>
                <a:spcPct val="20000"/>
              </a:spcBef>
              <a:buClr>
                <a:schemeClr val="hlink"/>
              </a:buClr>
              <a:buSzPct val="70000"/>
              <a:buFont typeface="Wingdings" panose="05000000000000000000" pitchFamily="2" charset="2"/>
              <a:buChar char="v"/>
            </a:pPr>
            <a:r>
              <a:rPr lang="zh-CN" altLang="en-US" sz="1200" dirty="0" smtClean="0">
                <a:solidFill>
                  <a:srgbClr val="000000"/>
                </a:solidFill>
                <a:effectLst/>
                <a:latin typeface="Times New Roman" panose="02020603050405020304" pitchFamily="18" charset="0"/>
                <a:cs typeface="Times New Roman" panose="02020603050405020304" pitchFamily="18" charset="0"/>
              </a:rPr>
              <a:t>弗里德曼的</a:t>
            </a:r>
            <a:r>
              <a:rPr lang="zh-CN" altLang="en-US" sz="1200" dirty="0" smtClean="0">
                <a:solidFill>
                  <a:srgbClr val="000066"/>
                </a:solidFill>
                <a:effectLst/>
              </a:rPr>
              <a:t>货币主义和</a:t>
            </a:r>
            <a:r>
              <a:rPr lang="zh-CN" altLang="en-US" sz="1200" dirty="0" smtClean="0">
                <a:solidFill>
                  <a:srgbClr val="000000"/>
                </a:solidFill>
                <a:effectLst/>
                <a:latin typeface="Times New Roman" panose="02020603050405020304" pitchFamily="18" charset="0"/>
                <a:cs typeface="Times New Roman" panose="02020603050405020304" pitchFamily="18" charset="0"/>
              </a:rPr>
              <a:t>芝加哥学派</a:t>
            </a:r>
            <a:r>
              <a:rPr lang="zh-CN" altLang="en-US" sz="1200" dirty="0" smtClean="0">
                <a:solidFill>
                  <a:srgbClr val="000066"/>
                </a:solidFill>
                <a:effectLst/>
              </a:rPr>
              <a:t> 、</a:t>
            </a:r>
            <a:r>
              <a:rPr lang="zh-CN" altLang="en-US" sz="1200" dirty="0" smtClean="0">
                <a:solidFill>
                  <a:srgbClr val="000000"/>
                </a:solidFill>
                <a:effectLst/>
                <a:latin typeface="Times New Roman" panose="02020603050405020304" pitchFamily="18" charset="0"/>
                <a:cs typeface="Times New Roman" panose="02020603050405020304" pitchFamily="18" charset="0"/>
              </a:rPr>
              <a:t>拉弗的</a:t>
            </a:r>
            <a:r>
              <a:rPr lang="zh-CN" altLang="en-US" sz="1200" dirty="0" smtClean="0">
                <a:solidFill>
                  <a:srgbClr val="000066"/>
                </a:solidFill>
                <a:effectLst/>
              </a:rPr>
              <a:t>供给学派、罗宾逊夫人的新剑桥学派、</a:t>
            </a:r>
            <a:r>
              <a:rPr lang="zh-CN" altLang="en-US" sz="1200" dirty="0" smtClean="0">
                <a:solidFill>
                  <a:srgbClr val="000000"/>
                </a:solidFill>
                <a:effectLst/>
                <a:latin typeface="Times New Roman" panose="02020603050405020304" pitchFamily="18" charset="0"/>
                <a:cs typeface="Times New Roman" panose="02020603050405020304" pitchFamily="18" charset="0"/>
              </a:rPr>
              <a:t>卢卡斯的</a:t>
            </a:r>
            <a:r>
              <a:rPr lang="zh-CN" altLang="en-US" sz="1200" dirty="0" smtClean="0">
                <a:solidFill>
                  <a:srgbClr val="000066"/>
                </a:solidFill>
                <a:effectLst/>
              </a:rPr>
              <a:t>理性预期学派、</a:t>
            </a:r>
            <a:r>
              <a:rPr lang="zh-CN" altLang="en-US" sz="1200" dirty="0" smtClean="0">
                <a:solidFill>
                  <a:srgbClr val="000000"/>
                </a:solidFill>
                <a:effectLst/>
                <a:latin typeface="Times New Roman" panose="02020603050405020304" pitchFamily="18" charset="0"/>
                <a:cs typeface="Times New Roman" panose="02020603050405020304" pitchFamily="18" charset="0"/>
              </a:rPr>
              <a:t>英国</a:t>
            </a:r>
            <a:r>
              <a:rPr lang="en-US" altLang="zh-CN" sz="1200" dirty="0" smtClean="0">
                <a:solidFill>
                  <a:srgbClr val="000000"/>
                </a:solidFill>
                <a:effectLst/>
                <a:latin typeface="Times New Roman" panose="02020603050405020304" pitchFamily="18" charset="0"/>
                <a:cs typeface="Times New Roman" panose="02020603050405020304" pitchFamily="18" charset="0"/>
              </a:rPr>
              <a:t>F.von</a:t>
            </a:r>
            <a:r>
              <a:rPr lang="zh-CN" altLang="en-US" sz="1200" dirty="0" smtClean="0">
                <a:solidFill>
                  <a:srgbClr val="000000"/>
                </a:solidFill>
                <a:effectLst/>
                <a:latin typeface="Times New Roman" panose="02020603050405020304" pitchFamily="18" charset="0"/>
                <a:cs typeface="Times New Roman" panose="02020603050405020304" pitchFamily="18" charset="0"/>
              </a:rPr>
              <a:t>哈耶克的新奥地利学派</a:t>
            </a:r>
            <a:r>
              <a:rPr lang="zh-CN" altLang="en-US" sz="1200" dirty="0" smtClean="0">
                <a:solidFill>
                  <a:srgbClr val="000066"/>
                </a:solidFill>
                <a:effectLst/>
              </a:rPr>
              <a:t>等。</a:t>
            </a:r>
            <a:endParaRPr lang="zh-CN" altLang="en-US" sz="1200" dirty="0" smtClean="0">
              <a:solidFill>
                <a:srgbClr val="000066"/>
              </a:solidFill>
              <a:effectLst/>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10000"/>
              </a:lnSpc>
              <a:buClr>
                <a:schemeClr val="accent2"/>
              </a:buClr>
              <a:buSzPct val="70000"/>
              <a:buFont typeface="Wingdings" panose="05000000000000000000" pitchFamily="2" charset="2"/>
              <a:buChar char="¤"/>
            </a:pPr>
            <a:r>
              <a:rPr lang="zh-CN" altLang="en-US" b="1" dirty="0">
                <a:latin typeface="宋体" panose="02010600030101010101" pitchFamily="2" charset="-122"/>
                <a:ea typeface="宋体" panose="02010600030101010101" pitchFamily="2" charset="-122"/>
                <a:sym typeface="+mn-ea"/>
              </a:rPr>
              <a:t>供给学派</a:t>
            </a:r>
            <a:endParaRPr lang="zh-CN" altLang="en-US" b="1" dirty="0">
              <a:solidFill>
                <a:schemeClr val="tx1"/>
              </a:solidFill>
              <a:latin typeface="宋体" panose="02010600030101010101" pitchFamily="2" charset="-122"/>
              <a:ea typeface="宋体" panose="02010600030101010101" pitchFamily="2" charset="-122"/>
            </a:endParaRPr>
          </a:p>
          <a:p>
            <a:pPr marL="190500" lvl="1" indent="0">
              <a:spcBef>
                <a:spcPct val="50000"/>
              </a:spcBef>
              <a:buClr>
                <a:srgbClr val="FF579B"/>
              </a:buClr>
              <a:buSzPct val="55000"/>
              <a:buFont typeface="Wingdings" panose="05000000000000000000" pitchFamily="2" charset="2"/>
              <a:buChar char="v"/>
            </a:pPr>
            <a:r>
              <a:rPr lang="zh-CN" altLang="en-US" dirty="0">
                <a:ea typeface="宋体" panose="02010600030101010101" pitchFamily="2" charset="-122"/>
                <a:sym typeface="+mn-ea"/>
              </a:rPr>
              <a:t> 理论核心：供给创造</a:t>
            </a:r>
            <a:r>
              <a:rPr lang="zh-CN" altLang="en-US" dirty="0" smtClean="0">
                <a:ea typeface="宋体" panose="02010600030101010101" pitchFamily="2" charset="-122"/>
                <a:sym typeface="+mn-ea"/>
              </a:rPr>
              <a:t>需求本身</a:t>
            </a:r>
            <a:endParaRPr lang="zh-CN" altLang="en-US" dirty="0">
              <a:solidFill>
                <a:schemeClr val="tx1"/>
              </a:solidFill>
              <a:ea typeface="宋体" panose="02010600030101010101" pitchFamily="2" charset="-122"/>
            </a:endParaRPr>
          </a:p>
          <a:p>
            <a:pPr marL="190500" lvl="1" indent="0">
              <a:spcBef>
                <a:spcPct val="50000"/>
              </a:spcBef>
              <a:buClr>
                <a:srgbClr val="FF579B"/>
              </a:buClr>
              <a:buSzPct val="55000"/>
              <a:buFont typeface="Wingdings" panose="05000000000000000000" pitchFamily="2" charset="2"/>
              <a:buChar char="v"/>
            </a:pPr>
            <a:r>
              <a:rPr lang="zh-CN" altLang="en-US" dirty="0">
                <a:ea typeface="宋体" panose="02010600030101010101" pitchFamily="2" charset="-122"/>
                <a:sym typeface="+mn-ea"/>
              </a:rPr>
              <a:t> 重点分析：供给效应</a:t>
            </a:r>
            <a:endParaRPr lang="zh-CN" altLang="en-US" dirty="0">
              <a:solidFill>
                <a:schemeClr val="tx1"/>
              </a:solidFill>
              <a:ea typeface="宋体" panose="02010600030101010101" pitchFamily="2" charset="-122"/>
            </a:endParaRPr>
          </a:p>
          <a:p>
            <a:pPr marL="190500" lvl="1" indent="0">
              <a:spcBef>
                <a:spcPct val="50000"/>
              </a:spcBef>
              <a:buClr>
                <a:srgbClr val="FF579B"/>
              </a:buClr>
              <a:buSzPct val="55000"/>
              <a:buFont typeface="Wingdings" panose="05000000000000000000" pitchFamily="2" charset="2"/>
              <a:buChar char="v"/>
            </a:pPr>
            <a:r>
              <a:rPr lang="zh-CN" altLang="en-US" dirty="0">
                <a:ea typeface="宋体" panose="02010600030101010101" pitchFamily="2" charset="-122"/>
                <a:sym typeface="+mn-ea"/>
              </a:rPr>
              <a:t> 主要观点：关于边际税率的单个基本命题</a:t>
            </a:r>
            <a:endParaRPr lang="zh-CN" altLang="en-US" dirty="0">
              <a:solidFill>
                <a:schemeClr val="tx1"/>
              </a:solidFill>
              <a:ea typeface="宋体" panose="02010600030101010101" pitchFamily="2" charset="-122"/>
            </a:endParaRPr>
          </a:p>
          <a:p>
            <a:pPr marL="190500" lvl="1" indent="0">
              <a:spcBef>
                <a:spcPct val="50000"/>
              </a:spcBef>
              <a:buClr>
                <a:srgbClr val="FF579B"/>
              </a:buClr>
              <a:buSzPct val="55000"/>
              <a:buFont typeface="Wingdings" panose="05000000000000000000" pitchFamily="2" charset="2"/>
              <a:buChar char="v"/>
            </a:pPr>
            <a:r>
              <a:rPr lang="zh-CN" altLang="en-US" dirty="0">
                <a:ea typeface="宋体" panose="02010600030101010101" pitchFamily="2" charset="-122"/>
                <a:sym typeface="+mn-ea"/>
              </a:rPr>
              <a:t> 拉弗曲线</a:t>
            </a:r>
            <a:endParaRPr lang="en-US" altLang="zh-CN" dirty="0">
              <a:solidFill>
                <a:schemeClr val="tx1"/>
              </a:solidFill>
              <a:ea typeface="宋体" panose="02010600030101010101" pitchFamily="2" charset="-122"/>
            </a:endParaRPr>
          </a:p>
          <a:p>
            <a:r>
              <a:rPr lang="zh-CN" altLang="en-US" dirty="0" smtClean="0">
                <a:sym typeface="+mn-ea"/>
              </a:rPr>
              <a:t>拉弗曲线描绘了政府的</a:t>
            </a:r>
            <a:r>
              <a:rPr lang="zh-CN" altLang="en-US" dirty="0" smtClean="0">
                <a:sym typeface="+mn-ea"/>
                <a:hlinkClick r:id="rId3"/>
              </a:rPr>
              <a:t>税收</a:t>
            </a:r>
            <a:r>
              <a:rPr lang="zh-CN" altLang="en-US" dirty="0" smtClean="0">
                <a:sym typeface="+mn-ea"/>
              </a:rPr>
              <a:t>收入与</a:t>
            </a:r>
            <a:r>
              <a:rPr lang="zh-CN" altLang="en-US" dirty="0" smtClean="0">
                <a:sym typeface="+mn-ea"/>
                <a:hlinkClick r:id="rId4"/>
              </a:rPr>
              <a:t>税率</a:t>
            </a:r>
            <a:r>
              <a:rPr lang="zh-CN" altLang="en-US" dirty="0" smtClean="0">
                <a:sym typeface="+mn-ea"/>
              </a:rPr>
              <a:t>之间的关系，当税率在一定的限度以下时，提高税率能增加政府税收收入，但超过这一限度时，再提高税率反而导致政府税收收入减少。因为较高的税率将抑制经济的增长，使税基减小，税收收入下降，反之，减税可以刺激经济增长，扩大税基，税收收入增加。</a:t>
            </a:r>
            <a:endParaRPr lang="zh-CN" altLang="en-US" b="0" i="0" kern="1200" dirty="0" smtClean="0">
              <a:solidFill>
                <a:schemeClr val="tx1"/>
              </a:solidFill>
              <a:latin typeface="+mn-lt"/>
              <a:ea typeface="微软雅黑" panose="020B0503020204020204" pitchFamily="34" charset="-122"/>
              <a:cs typeface="+mn-cs"/>
            </a:endParaRPr>
          </a:p>
          <a:p>
            <a:r>
              <a:rPr lang="zh-CN" altLang="en-US" dirty="0" smtClean="0">
                <a:sym typeface="+mn-ea"/>
              </a:rPr>
              <a:t>一般情况下，提高税率能增加政府税收收入。但税率的提高超过一定的限度时，企业的经营成本提高，投资减少，收入减少，即税基减小，反而导致政府的税收减少，叫做拉弗曲线</a:t>
            </a:r>
            <a:endParaRPr lang="zh-CN" altLang="en-US" b="0" i="0" kern="1200" dirty="0" smtClean="0">
              <a:solidFill>
                <a:schemeClr val="tx1"/>
              </a:solidFill>
              <a:latin typeface="+mn-lt"/>
              <a:ea typeface="微软雅黑" panose="020B0503020204020204" pitchFamily="34" charset="-122"/>
              <a:cs typeface="+mn-cs"/>
            </a:endParaRPr>
          </a:p>
          <a:p>
            <a:endParaRPr lang="zh-CN" altLang="en-US" dirty="0"/>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货币学是研究货币促进经济增长、社会发展规律的学说，货币发行的价值总量，不能大于商品价值总量，否则会引起物价全面上涨，又称货币学派，亦称“货币主义”。是西方经济学派之一。20世纪50年代末至60年代，在美国兴起。因强调货币在国民经济中的重大作用，故名。创始人为美国芝加哥大学弗里德曼。主要代表有美国布伦纳、安德森和英国莱德勒、帕金等。认为货币供应量及其变动是影响经济活动和物价水平最主要的因素。声称凯恩斯主义的财政政策和货币政策不可能把失业率降至自然失业率以下，是导致经济不稳定和通货膨胀的主要根源。因而主张实行"单一规则”的货币政策，即主张国家对经济生活的干预越少越好。认为政府需要采取的唯一政策，是公开宣布一个在长时期内固定不变的货币供应量年增长率，这一增长率应与实际国民收入预计在长期内会有的增长率大体一致，以保持基本稳定的物价水平。</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81000" lvl="2" indent="0">
              <a:spcBef>
                <a:spcPct val="50000"/>
              </a:spcBef>
              <a:buClr>
                <a:srgbClr val="FF579B"/>
              </a:buClr>
              <a:buSzPct val="55000"/>
              <a:buFont typeface="Wingdings" panose="05000000000000000000" pitchFamily="2" charset="2"/>
              <a:buChar char="v"/>
            </a:pPr>
            <a:r>
              <a:rPr lang="zh-CN" altLang="en-US" dirty="0">
                <a:latin typeface="宋体" panose="02010600030101010101" pitchFamily="2" charset="-122"/>
                <a:ea typeface="宋体" panose="02010600030101010101" pitchFamily="2" charset="-122"/>
                <a:sym typeface="+mn-ea"/>
              </a:rPr>
              <a:t> 基本观点：自然率假说；</a:t>
            </a:r>
            <a:endParaRPr lang="zh-CN" altLang="en-US" dirty="0">
              <a:solidFill>
                <a:schemeClr val="tx1"/>
              </a:solidFill>
              <a:latin typeface="宋体" panose="02010600030101010101" pitchFamily="2" charset="-122"/>
              <a:ea typeface="宋体" panose="02010600030101010101" pitchFamily="2" charset="-122"/>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            全盘否定宏观经济政策的有效；</a:t>
            </a:r>
            <a:endParaRPr lang="zh-CN" altLang="en-US" dirty="0">
              <a:solidFill>
                <a:schemeClr val="tx1"/>
              </a:solidFill>
              <a:latin typeface="宋体" panose="02010600030101010101" pitchFamily="2" charset="-122"/>
              <a:ea typeface="宋体" panose="02010600030101010101" pitchFamily="2" charset="-122"/>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            宏观经济理论的微观基础</a:t>
            </a:r>
            <a:endParaRPr lang="zh-CN" altLang="en-US" dirty="0">
              <a:latin typeface="宋体" panose="02010600030101010101" pitchFamily="2" charset="-122"/>
              <a:ea typeface="宋体" panose="02010600030101010101" pitchFamily="2" charset="-122"/>
              <a:sym typeface="+mn-ea"/>
            </a:endParaRPr>
          </a:p>
          <a:p>
            <a:pPr marL="381000" lvl="2" indent="0">
              <a:lnSpc>
                <a:spcPct val="110000"/>
              </a:lnSpc>
              <a:spcBef>
                <a:spcPct val="40000"/>
              </a:spcBef>
              <a:buClr>
                <a:srgbClr val="FF579B"/>
              </a:buClr>
              <a:buSzPct val="45000"/>
              <a:buFont typeface="Wingdings" panose="05000000000000000000" pitchFamily="2" charset="2"/>
              <a:buNone/>
            </a:pPr>
            <a:endParaRPr lang="zh-CN" altLang="en-US" dirty="0"/>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hlinkClick r:id="rId3"/>
              </a:rPr>
              <a:t>自然率</a:t>
            </a:r>
            <a:r>
              <a:rPr lang="zh-CN" altLang="en-US" dirty="0" smtClean="0">
                <a:sym typeface="+mn-ea"/>
              </a:rPr>
              <a:t>假说（</a:t>
            </a:r>
            <a:r>
              <a:rPr lang="en-US" altLang="zh-CN" dirty="0" smtClean="0">
                <a:sym typeface="+mn-ea"/>
              </a:rPr>
              <a:t>natural rate hypothesis</a:t>
            </a:r>
            <a:r>
              <a:rPr lang="zh-CN" altLang="en-US" dirty="0" smtClean="0">
                <a:sym typeface="+mn-ea"/>
              </a:rPr>
              <a:t>）：</a:t>
            </a:r>
            <a:r>
              <a:rPr lang="zh-CN" altLang="en-US" dirty="0" smtClean="0">
                <a:sym typeface="+mn-ea"/>
                <a:hlinkClick r:id="rId4"/>
              </a:rPr>
              <a:t>卢卡斯</a:t>
            </a:r>
            <a:r>
              <a:rPr lang="zh-CN" altLang="en-US" dirty="0" smtClean="0">
                <a:sym typeface="+mn-ea"/>
              </a:rPr>
              <a:t>在“</a:t>
            </a:r>
            <a:r>
              <a:rPr lang="zh-CN" altLang="en-US" dirty="0" smtClean="0">
                <a:sym typeface="+mn-ea"/>
                <a:hlinkClick r:id="rId5"/>
              </a:rPr>
              <a:t>自然失业率</a:t>
            </a:r>
            <a:r>
              <a:rPr lang="zh-CN" altLang="en-US" dirty="0" smtClean="0">
                <a:sym typeface="+mn-ea"/>
              </a:rPr>
              <a:t>”的基础上，提出的一种关于</a:t>
            </a:r>
            <a:r>
              <a:rPr lang="zh-CN" altLang="en-US" dirty="0" smtClean="0">
                <a:sym typeface="+mn-ea"/>
                <a:hlinkClick r:id="rId6"/>
              </a:rPr>
              <a:t>就业</a:t>
            </a:r>
            <a:r>
              <a:rPr lang="zh-CN" altLang="en-US" dirty="0" smtClean="0">
                <a:sym typeface="+mn-ea"/>
              </a:rPr>
              <a:t>、产出、</a:t>
            </a:r>
            <a:r>
              <a:rPr lang="zh-CN" altLang="en-US" dirty="0" smtClean="0">
                <a:sym typeface="+mn-ea"/>
                <a:hlinkClick r:id="rId7"/>
              </a:rPr>
              <a:t>物价</a:t>
            </a:r>
            <a:r>
              <a:rPr lang="zh-CN" altLang="en-US" dirty="0" smtClean="0">
                <a:sym typeface="+mn-ea"/>
              </a:rPr>
              <a:t>等</a:t>
            </a:r>
            <a:r>
              <a:rPr lang="zh-CN" altLang="en-US" dirty="0" smtClean="0">
                <a:sym typeface="+mn-ea"/>
                <a:hlinkClick r:id="rId8"/>
              </a:rPr>
              <a:t>经济变量</a:t>
            </a:r>
            <a:r>
              <a:rPr lang="zh-CN" altLang="en-US" dirty="0" smtClean="0">
                <a:sym typeface="+mn-ea"/>
              </a:rPr>
              <a:t>存在着一种不由政府政策支配的实际</a:t>
            </a:r>
            <a:r>
              <a:rPr lang="zh-CN" altLang="en-US" dirty="0" smtClean="0">
                <a:sym typeface="+mn-ea"/>
                <a:hlinkClick r:id="rId9"/>
              </a:rPr>
              <a:t>因素</a:t>
            </a:r>
            <a:r>
              <a:rPr lang="zh-CN" altLang="en-US" dirty="0" smtClean="0">
                <a:sym typeface="+mn-ea"/>
              </a:rPr>
              <a:t>（如生产、技术等）决定的自然水平的理论观点。</a:t>
            </a:r>
            <a:r>
              <a:rPr lang="zh-CN" altLang="en-US" dirty="0" smtClean="0">
                <a:sym typeface="+mn-ea"/>
                <a:hlinkClick r:id="rId3"/>
              </a:rPr>
              <a:t>自然率</a:t>
            </a:r>
            <a:r>
              <a:rPr lang="zh-CN" altLang="en-US" dirty="0" smtClean="0">
                <a:sym typeface="+mn-ea"/>
              </a:rPr>
              <a:t>主要是指</a:t>
            </a:r>
            <a:r>
              <a:rPr lang="zh-CN" altLang="en-US" dirty="0" smtClean="0">
                <a:sym typeface="+mn-ea"/>
                <a:hlinkClick r:id="rId5"/>
              </a:rPr>
              <a:t>自然失业率</a:t>
            </a:r>
            <a:r>
              <a:rPr lang="zh-CN" altLang="en-US" dirty="0" smtClean="0">
                <a:sym typeface="+mn-ea"/>
              </a:rPr>
              <a:t>。根据</a:t>
            </a:r>
            <a:r>
              <a:rPr lang="zh-CN" altLang="en-US" dirty="0" smtClean="0">
                <a:sym typeface="+mn-ea"/>
                <a:hlinkClick r:id="rId3"/>
              </a:rPr>
              <a:t>自然率</a:t>
            </a:r>
            <a:r>
              <a:rPr lang="zh-CN" altLang="en-US" dirty="0" smtClean="0">
                <a:sym typeface="+mn-ea"/>
              </a:rPr>
              <a:t>假说，任何一个</a:t>
            </a:r>
            <a:r>
              <a:rPr lang="zh-CN" altLang="en-US" dirty="0" smtClean="0">
                <a:sym typeface="+mn-ea"/>
                <a:hlinkClick r:id="rId10"/>
              </a:rPr>
              <a:t>资本主义社会</a:t>
            </a:r>
            <a:r>
              <a:rPr lang="zh-CN" altLang="en-US" dirty="0" smtClean="0">
                <a:sym typeface="+mn-ea"/>
              </a:rPr>
              <a:t>都存在一个</a:t>
            </a:r>
            <a:r>
              <a:rPr lang="zh-CN" altLang="en-US" dirty="0" smtClean="0">
                <a:sym typeface="+mn-ea"/>
                <a:hlinkClick r:id="rId5"/>
              </a:rPr>
              <a:t>自然失业率</a:t>
            </a:r>
            <a:r>
              <a:rPr lang="zh-CN" altLang="en-US" dirty="0" smtClean="0">
                <a:sym typeface="+mn-ea"/>
              </a:rPr>
              <a:t>，其大小取决于社会的技术水平、资源数量和文化传统。长期而言，经济总是趋向于</a:t>
            </a:r>
            <a:r>
              <a:rPr lang="zh-CN" altLang="en-US" dirty="0" smtClean="0">
                <a:sym typeface="+mn-ea"/>
                <a:hlinkClick r:id="rId5"/>
              </a:rPr>
              <a:t>自然失业率</a:t>
            </a:r>
            <a:r>
              <a:rPr lang="zh-CN" altLang="en-US" dirty="0" smtClean="0">
                <a:sym typeface="+mn-ea"/>
              </a:rPr>
              <a:t>。尽管短期内，经济政策能够使得实际</a:t>
            </a:r>
            <a:r>
              <a:rPr lang="zh-CN" altLang="en-US" dirty="0" smtClean="0">
                <a:sym typeface="+mn-ea"/>
                <a:hlinkClick r:id="rId11"/>
              </a:rPr>
              <a:t>失业率</a:t>
            </a:r>
            <a:r>
              <a:rPr lang="zh-CN" altLang="en-US" dirty="0" smtClean="0">
                <a:sym typeface="+mn-ea"/>
              </a:rPr>
              <a:t>不同于</a:t>
            </a:r>
            <a:r>
              <a:rPr lang="zh-CN" altLang="en-US" dirty="0" smtClean="0">
                <a:sym typeface="+mn-ea"/>
                <a:hlinkClick r:id="rId5"/>
              </a:rPr>
              <a:t>自然失业率</a:t>
            </a:r>
            <a:r>
              <a:rPr lang="zh-CN" altLang="en-US" dirty="0" smtClean="0">
                <a:sym typeface="+mn-ea"/>
              </a:rPr>
              <a:t>。它是</a:t>
            </a:r>
            <a:r>
              <a:rPr lang="zh-CN" altLang="en-US" dirty="0" smtClean="0">
                <a:sym typeface="+mn-ea"/>
                <a:hlinkClick r:id="rId12"/>
              </a:rPr>
              <a:t>货币</a:t>
            </a:r>
            <a:r>
              <a:rPr lang="zh-CN" altLang="en-US" dirty="0" smtClean="0">
                <a:sym typeface="+mn-ea"/>
              </a:rPr>
              <a:t>主义的重要理论基础，也是新古典主要的重要基本假设。“</a:t>
            </a:r>
            <a:r>
              <a:rPr lang="zh-CN" altLang="en-US" dirty="0" smtClean="0">
                <a:sym typeface="+mn-ea"/>
                <a:hlinkClick r:id="rId3"/>
              </a:rPr>
              <a:t>自然率</a:t>
            </a:r>
            <a:r>
              <a:rPr lang="zh-CN" altLang="en-US" dirty="0" smtClean="0">
                <a:sym typeface="+mn-ea"/>
              </a:rPr>
              <a:t>”的存在使</a:t>
            </a:r>
            <a:r>
              <a:rPr lang="zh-CN" altLang="en-US" dirty="0" smtClean="0">
                <a:sym typeface="+mn-ea"/>
                <a:hlinkClick r:id="rId13"/>
              </a:rPr>
              <a:t>货币政策</a:t>
            </a:r>
            <a:r>
              <a:rPr lang="zh-CN" altLang="en-US" dirty="0" smtClean="0">
                <a:sym typeface="+mn-ea"/>
              </a:rPr>
              <a:t>的作用只有在造成非预期的</a:t>
            </a:r>
            <a:r>
              <a:rPr lang="zh-CN" altLang="en-US" dirty="0" smtClean="0">
                <a:sym typeface="+mn-ea"/>
                <a:hlinkClick r:id="rId14"/>
              </a:rPr>
              <a:t>通货膨胀</a:t>
            </a:r>
            <a:r>
              <a:rPr lang="zh-CN" altLang="en-US" dirty="0" smtClean="0">
                <a:sym typeface="+mn-ea"/>
              </a:rPr>
              <a:t>时才能奏效。“</a:t>
            </a:r>
            <a:r>
              <a:rPr lang="zh-CN" altLang="en-US" dirty="0" smtClean="0">
                <a:sym typeface="+mn-ea"/>
                <a:hlinkClick r:id="rId3"/>
              </a:rPr>
              <a:t>自然率</a:t>
            </a:r>
            <a:r>
              <a:rPr lang="zh-CN" altLang="en-US" dirty="0" smtClean="0">
                <a:sym typeface="+mn-ea"/>
              </a:rPr>
              <a:t>假说”从理论上论述了政策作用的有限性，为理性预期学说确立了重要的理论前提</a:t>
            </a:r>
            <a:endParaRPr lang="en-US" altLang="zh-CN"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endParaRPr lang="en-US" altLang="zh-CN"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理性预期</a:t>
            </a:r>
            <a:r>
              <a:rPr lang="zh-CN" altLang="en-US" dirty="0" smtClean="0">
                <a:sym typeface="+mn-ea"/>
                <a:hlinkClick r:id="rId15"/>
              </a:rPr>
              <a:t>学派</a:t>
            </a:r>
            <a:r>
              <a:rPr lang="zh-CN" altLang="en-US" dirty="0" smtClean="0">
                <a:sym typeface="+mn-ea"/>
              </a:rPr>
              <a:t>，即主张理性预期假说的学派，其在经济学流派中是</a:t>
            </a:r>
            <a:r>
              <a:rPr lang="zh-CN" altLang="en-US" dirty="0" smtClean="0">
                <a:sym typeface="+mn-ea"/>
                <a:hlinkClick r:id="rId16"/>
              </a:rPr>
              <a:t>新古典经济学</a:t>
            </a:r>
            <a:r>
              <a:rPr lang="zh-CN" altLang="en-US" dirty="0" smtClean="0">
                <a:sym typeface="+mn-ea"/>
              </a:rPr>
              <a:t>第二代，即，以</a:t>
            </a:r>
            <a:r>
              <a:rPr lang="zh-CN" altLang="en-US" dirty="0" smtClean="0">
                <a:sym typeface="+mn-ea"/>
                <a:hlinkClick r:id="rId17"/>
              </a:rPr>
              <a:t>动态分析</a:t>
            </a:r>
            <a:r>
              <a:rPr lang="zh-CN" altLang="en-US" dirty="0" smtClean="0">
                <a:sym typeface="+mn-ea"/>
              </a:rPr>
              <a:t>及理性预期假说为主要特征而与第一代分流，被称为新兴古典派经济学。</a:t>
            </a:r>
            <a:endParaRPr lang="en-US" altLang="zh-CN"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理性预期</a:t>
            </a:r>
            <a:r>
              <a:rPr lang="zh-CN" altLang="en-US" dirty="0" smtClean="0">
                <a:sym typeface="+mn-ea"/>
                <a:hlinkClick r:id="rId15"/>
              </a:rPr>
              <a:t>学派</a:t>
            </a:r>
            <a:r>
              <a:rPr lang="zh-CN" altLang="en-US" dirty="0" smtClean="0">
                <a:sym typeface="+mn-ea"/>
              </a:rPr>
              <a:t>的基本论点是：人们在</a:t>
            </a:r>
            <a:r>
              <a:rPr lang="zh-CN" altLang="en-US" dirty="0" smtClean="0">
                <a:sym typeface="+mn-ea"/>
                <a:hlinkClick r:id="rId18"/>
              </a:rPr>
              <a:t>经济活动</a:t>
            </a:r>
            <a:r>
              <a:rPr lang="zh-CN" altLang="en-US" dirty="0" smtClean="0">
                <a:sym typeface="+mn-ea"/>
              </a:rPr>
              <a:t>中，根据过去价格变化的资料，在进入市场之前就对价格做出预期，这样，他们的决策是有根据的。市场会发生一些偶然情况，成为干扰因素，但可以事先计算它的概率分布，因此可以选出最小风险的方案，以预防不利后果的侵害。例如在确定房租，债券利息，议定工资，规定</a:t>
            </a:r>
            <a:r>
              <a:rPr lang="zh-CN" altLang="en-US" dirty="0" smtClean="0">
                <a:sym typeface="+mn-ea"/>
                <a:hlinkClick r:id="rId19"/>
              </a:rPr>
              <a:t>供给价格</a:t>
            </a:r>
            <a:r>
              <a:rPr lang="zh-CN" altLang="en-US" dirty="0" smtClean="0">
                <a:sym typeface="+mn-ea"/>
              </a:rPr>
              <a:t>时，都可把未来价格波动估计进去，订的高一些，以防止因</a:t>
            </a:r>
            <a:r>
              <a:rPr lang="zh-CN" altLang="en-US" dirty="0" smtClean="0">
                <a:sym typeface="+mn-ea"/>
                <a:hlinkClick r:id="rId14"/>
              </a:rPr>
              <a:t>通货膨胀</a:t>
            </a:r>
            <a:r>
              <a:rPr lang="zh-CN" altLang="en-US" dirty="0" smtClean="0">
                <a:sym typeface="+mn-ea"/>
              </a:rPr>
              <a:t>而降低</a:t>
            </a:r>
            <a:r>
              <a:rPr lang="zh-CN" altLang="en-US" dirty="0" smtClean="0">
                <a:sym typeface="+mn-ea"/>
                <a:hlinkClick r:id="rId20"/>
              </a:rPr>
              <a:t>实际收入</a:t>
            </a:r>
            <a:r>
              <a:rPr lang="zh-CN" altLang="en-US" dirty="0" smtClean="0">
                <a:sym typeface="+mn-ea"/>
              </a:rPr>
              <a:t>。因此合理预期起了加速通货膨胀的作用。同时，由于政府对</a:t>
            </a:r>
            <a:r>
              <a:rPr lang="zh-CN" altLang="en-US" dirty="0" smtClean="0">
                <a:sym typeface="+mn-ea"/>
                <a:hlinkClick r:id="rId21"/>
              </a:rPr>
              <a:t>经济信息</a:t>
            </a:r>
            <a:r>
              <a:rPr lang="zh-CN" altLang="en-US" dirty="0" smtClean="0">
                <a:sym typeface="+mn-ea"/>
              </a:rPr>
              <a:t>的反应不如公众那样灵活及时，所以政府的决策不可能像个人决策那样灵活，因此政府的任何一项稳定经济的措施，都会被公众的合理预期所抵消，成为无效措施，迫使政府放弃实行。因此，理性预期</a:t>
            </a:r>
            <a:r>
              <a:rPr lang="zh-CN" altLang="en-US" dirty="0" smtClean="0">
                <a:sym typeface="+mn-ea"/>
                <a:hlinkClick r:id="rId15"/>
              </a:rPr>
              <a:t>学派</a:t>
            </a:r>
            <a:r>
              <a:rPr lang="zh-CN" altLang="en-US" dirty="0" smtClean="0">
                <a:sym typeface="+mn-ea"/>
              </a:rPr>
              <a:t>认为，国家干预经济的任何措施都是无效的。要保持</a:t>
            </a:r>
            <a:r>
              <a:rPr lang="zh-CN" altLang="en-US" dirty="0" smtClean="0">
                <a:sym typeface="+mn-ea"/>
                <a:hlinkClick r:id="rId22"/>
              </a:rPr>
              <a:t>经济稳定</a:t>
            </a:r>
            <a:r>
              <a:rPr lang="zh-CN" altLang="en-US" dirty="0" smtClean="0">
                <a:sym typeface="+mn-ea"/>
              </a:rPr>
              <a:t>，就应该听任</a:t>
            </a:r>
            <a:r>
              <a:rPr lang="zh-CN" altLang="en-US" dirty="0" smtClean="0">
                <a:sym typeface="+mn-ea"/>
                <a:hlinkClick r:id="rId23"/>
              </a:rPr>
              <a:t>市场经济</a:t>
            </a:r>
            <a:r>
              <a:rPr lang="zh-CN" altLang="en-US" dirty="0" smtClean="0">
                <a:sym typeface="+mn-ea"/>
              </a:rPr>
              <a:t>的自动调节，反对任何形式的国家干预，所以，一般认为理性预期学派是比</a:t>
            </a:r>
            <a:r>
              <a:rPr lang="zh-CN" altLang="en-US" dirty="0" smtClean="0">
                <a:sym typeface="+mn-ea"/>
                <a:hlinkClick r:id="rId24"/>
              </a:rPr>
              <a:t>货币学派</a:t>
            </a:r>
            <a:r>
              <a:rPr lang="zh-CN" altLang="en-US" dirty="0" smtClean="0">
                <a:sym typeface="+mn-ea"/>
              </a:rPr>
              <a:t>更彻底的</a:t>
            </a:r>
            <a:r>
              <a:rPr lang="zh-CN" altLang="en-US" dirty="0" smtClean="0">
                <a:sym typeface="+mn-ea"/>
                <a:hlinkClick r:id="rId25"/>
              </a:rPr>
              <a:t>经济自由主义</a:t>
            </a:r>
            <a:r>
              <a:rPr lang="zh-CN" altLang="en-US" dirty="0" smtClean="0">
                <a:sym typeface="+mn-ea"/>
              </a:rPr>
              <a:t>。</a:t>
            </a:r>
            <a:endParaRPr lang="en-US" altLang="zh-CN"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简述</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二战以后，西方主要发达国家经济经历了</a:t>
            </a:r>
            <a:r>
              <a:rPr lang="en-US" altLang="zh-CN" dirty="0" smtClean="0">
                <a:sym typeface="+mn-ea"/>
              </a:rPr>
              <a:t>50—60</a:t>
            </a:r>
            <a:r>
              <a:rPr lang="zh-CN" altLang="en-US" dirty="0" smtClean="0">
                <a:sym typeface="+mn-ea"/>
              </a:rPr>
              <a:t>年代经济发展的又一个黄金时代。这一方面是由于当时发生了以原子能、电子计算机和空间技术为标志的</a:t>
            </a:r>
            <a:r>
              <a:rPr lang="zh-CN" altLang="en-US" dirty="0" smtClean="0">
                <a:sym typeface="+mn-ea"/>
                <a:hlinkClick r:id="rId26"/>
              </a:rPr>
              <a:t>第三次科技革命</a:t>
            </a:r>
            <a:r>
              <a:rPr lang="zh-CN" altLang="en-US" dirty="0" smtClean="0">
                <a:sym typeface="+mn-ea"/>
              </a:rPr>
              <a:t>，促进了生产力的极大发展；另一方面，是由于</a:t>
            </a:r>
            <a:r>
              <a:rPr lang="zh-CN" altLang="en-US" dirty="0" smtClean="0">
                <a:sym typeface="+mn-ea"/>
                <a:hlinkClick r:id="rId27"/>
              </a:rPr>
              <a:t>凯恩斯</a:t>
            </a:r>
            <a:r>
              <a:rPr lang="zh-CN" altLang="en-US" dirty="0" smtClean="0">
                <a:sym typeface="+mn-ea"/>
              </a:rPr>
              <a:t>国家干预政策的实施，延缓了</a:t>
            </a:r>
            <a:r>
              <a:rPr lang="zh-CN" altLang="en-US" dirty="0" smtClean="0">
                <a:sym typeface="+mn-ea"/>
                <a:hlinkClick r:id="rId28"/>
              </a:rPr>
              <a:t>经济危机</a:t>
            </a:r>
            <a:r>
              <a:rPr lang="zh-CN" altLang="en-US" dirty="0" smtClean="0">
                <a:sym typeface="+mn-ea"/>
              </a:rPr>
              <a:t>的发展。但进入</a:t>
            </a:r>
            <a:r>
              <a:rPr lang="en-US" altLang="zh-CN" dirty="0" smtClean="0">
                <a:sym typeface="+mn-ea"/>
              </a:rPr>
              <a:t>70</a:t>
            </a:r>
            <a:r>
              <a:rPr lang="zh-CN" altLang="en-US" dirty="0" smtClean="0">
                <a:sym typeface="+mn-ea"/>
              </a:rPr>
              <a:t>年代，西方国家经济开始陷入“滞胀”局面：一方面，</a:t>
            </a:r>
            <a:r>
              <a:rPr lang="zh-CN" altLang="en-US" dirty="0" smtClean="0">
                <a:sym typeface="+mn-ea"/>
                <a:hlinkClick r:id="rId29"/>
              </a:rPr>
              <a:t>生产过剩</a:t>
            </a:r>
            <a:r>
              <a:rPr lang="zh-CN" altLang="en-US" dirty="0" smtClean="0">
                <a:sym typeface="+mn-ea"/>
              </a:rPr>
              <a:t>，产品积压，企业破产，工人失业，经济停滞不前；另一方面，物价持续上涨，而且涨幅较大。经济停滞和</a:t>
            </a:r>
            <a:r>
              <a:rPr lang="zh-CN" altLang="en-US" dirty="0" smtClean="0">
                <a:sym typeface="+mn-ea"/>
                <a:hlinkClick r:id="rId14"/>
              </a:rPr>
              <a:t>通货膨胀</a:t>
            </a:r>
            <a:r>
              <a:rPr lang="zh-CN" altLang="en-US" dirty="0" smtClean="0">
                <a:sym typeface="+mn-ea"/>
              </a:rPr>
              <a:t>并存的现实使</a:t>
            </a:r>
            <a:r>
              <a:rPr lang="zh-CN" altLang="en-US" dirty="0" smtClean="0">
                <a:sym typeface="+mn-ea"/>
                <a:hlinkClick r:id="rId30"/>
              </a:rPr>
              <a:t>凯恩斯主义</a:t>
            </a:r>
            <a:r>
              <a:rPr lang="zh-CN" altLang="en-US" dirty="0" smtClean="0">
                <a:sym typeface="+mn-ea"/>
              </a:rPr>
              <a:t>在理论上破产，在实践中处于两难境地。根据凯恩斯的有效需求理论，经济危机和通货膨胀互不相容。</a:t>
            </a:r>
            <a:r>
              <a:rPr lang="zh-CN" altLang="en-US" dirty="0" smtClean="0">
                <a:sym typeface="+mn-ea"/>
                <a:hlinkClick r:id="rId31"/>
              </a:rPr>
              <a:t>有效需求</a:t>
            </a:r>
            <a:r>
              <a:rPr lang="zh-CN" altLang="en-US" dirty="0" smtClean="0">
                <a:sym typeface="+mn-ea"/>
              </a:rPr>
              <a:t>不足导致生产萎缩，从而引发经济危机，需求过度才导致通货膨胀。若要刺激经济增长，就要扩大财政开支和</a:t>
            </a:r>
            <a:r>
              <a:rPr lang="zh-CN" altLang="en-US" dirty="0" smtClean="0">
                <a:sym typeface="+mn-ea"/>
                <a:hlinkClick r:id="rId32"/>
              </a:rPr>
              <a:t>货币发行</a:t>
            </a:r>
            <a:r>
              <a:rPr lang="zh-CN" altLang="en-US" dirty="0" smtClean="0">
                <a:sym typeface="+mn-ea"/>
              </a:rPr>
              <a:t>，增加</a:t>
            </a:r>
            <a:r>
              <a:rPr lang="zh-CN" altLang="en-US" dirty="0" smtClean="0">
                <a:sym typeface="+mn-ea"/>
                <a:hlinkClick r:id="rId33"/>
              </a:rPr>
              <a:t>社会总需求</a:t>
            </a:r>
            <a:r>
              <a:rPr lang="zh-CN" altLang="en-US" dirty="0" smtClean="0">
                <a:sym typeface="+mn-ea"/>
              </a:rPr>
              <a:t>，这无疑会加剧通货膨胀。若要控制通货膨胀，就要缩减财政开支和货币发行．控制社会总需求，而这又会加深经济危机。当被许多</a:t>
            </a:r>
            <a:r>
              <a:rPr lang="zh-CN" altLang="en-US" dirty="0" smtClean="0">
                <a:sym typeface="+mn-ea"/>
                <a:hlinkClick r:id="rId34"/>
              </a:rPr>
              <a:t>国家</a:t>
            </a:r>
            <a:r>
              <a:rPr lang="zh-CN" altLang="en-US" dirty="0" smtClean="0">
                <a:sym typeface="+mn-ea"/>
              </a:rPr>
              <a:t>奉为圭臬的</a:t>
            </a:r>
            <a:r>
              <a:rPr lang="zh-CN" altLang="en-US" dirty="0" smtClean="0">
                <a:sym typeface="+mn-ea"/>
                <a:hlinkClick r:id="rId30"/>
              </a:rPr>
              <a:t>凯恩斯主义</a:t>
            </a:r>
            <a:r>
              <a:rPr lang="zh-CN" altLang="en-US" dirty="0" smtClean="0">
                <a:sym typeface="+mn-ea"/>
              </a:rPr>
              <a:t>在理论上无法自圆其说，在实践中无能为力时，</a:t>
            </a:r>
            <a:r>
              <a:rPr lang="zh-CN" altLang="en-US" dirty="0" smtClean="0">
                <a:sym typeface="+mn-ea"/>
                <a:hlinkClick r:id="rId35"/>
              </a:rPr>
              <a:t>经济学</a:t>
            </a:r>
            <a:r>
              <a:rPr lang="zh-CN" altLang="en-US" dirty="0" smtClean="0">
                <a:sym typeface="+mn-ea"/>
              </a:rPr>
              <a:t>又一次陷入危机。在这种背景下，旨在以理性预期方法说明</a:t>
            </a:r>
            <a:r>
              <a:rPr lang="zh-CN" altLang="en-US" dirty="0" smtClean="0">
                <a:sym typeface="+mn-ea"/>
                <a:hlinkClick r:id="rId27"/>
              </a:rPr>
              <a:t>凯恩斯</a:t>
            </a:r>
            <a:r>
              <a:rPr lang="zh-CN" altLang="en-US" dirty="0" smtClean="0">
                <a:sym typeface="+mn-ea"/>
                <a:hlinkClick r:id="rId36"/>
              </a:rPr>
              <a:t>宏观经济政策</a:t>
            </a:r>
            <a:r>
              <a:rPr lang="zh-CN" altLang="en-US" dirty="0" smtClean="0">
                <a:sym typeface="+mn-ea"/>
              </a:rPr>
              <a:t>无效性的理性预期</a:t>
            </a:r>
            <a:r>
              <a:rPr lang="zh-CN" altLang="en-US" dirty="0" smtClean="0">
                <a:sym typeface="+mn-ea"/>
                <a:hlinkClick r:id="rId15"/>
              </a:rPr>
              <a:t>学派</a:t>
            </a:r>
            <a:r>
              <a:rPr lang="zh-CN" altLang="en-US" dirty="0" smtClean="0">
                <a:sym typeface="+mn-ea"/>
              </a:rPr>
              <a:t>应运兴起，盛极一时。</a:t>
            </a:r>
            <a:r>
              <a:rPr lang="en-US" altLang="zh-CN" baseline="30000" dirty="0" smtClean="0">
                <a:sym typeface="+mn-ea"/>
              </a:rPr>
              <a:t>[1]</a:t>
            </a:r>
            <a:r>
              <a:rPr lang="zh-CN" altLang="en-US" dirty="0" smtClean="0">
                <a:sym typeface="+mn-ea"/>
              </a:rPr>
              <a:t> </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在经济学中，穆斯是指</a:t>
            </a:r>
            <a:r>
              <a:rPr lang="zh-CN" altLang="en-US" dirty="0" smtClean="0">
                <a:sym typeface="+mn-ea"/>
                <a:hlinkClick r:id="rId18"/>
              </a:rPr>
              <a:t>经济活动</a:t>
            </a:r>
            <a:r>
              <a:rPr lang="zh-CN" altLang="en-US" dirty="0" smtClean="0">
                <a:sym typeface="+mn-ea"/>
              </a:rPr>
              <a:t>者为了谋求</a:t>
            </a:r>
            <a:r>
              <a:rPr lang="zh-CN" altLang="en-US" dirty="0" smtClean="0">
                <a:sym typeface="+mn-ea"/>
                <a:hlinkClick r:id="rId37"/>
              </a:rPr>
              <a:t>个人利益最大化</a:t>
            </a:r>
            <a:r>
              <a:rPr lang="zh-CN" altLang="en-US" dirty="0" smtClean="0">
                <a:sym typeface="+mn-ea"/>
              </a:rPr>
              <a:t>，对与</a:t>
            </a:r>
            <a:r>
              <a:rPr lang="zh-CN" altLang="en-US" dirty="0" smtClean="0">
                <a:sym typeface="+mn-ea"/>
                <a:hlinkClick r:id="rId38"/>
              </a:rPr>
              <a:t>经济决策</a:t>
            </a:r>
            <a:r>
              <a:rPr lang="zh-CN" altLang="en-US" dirty="0" smtClean="0">
                <a:sym typeface="+mn-ea"/>
              </a:rPr>
              <a:t>有关的不确定因素进行预测。如商品生产在进行生产决策时，要对未来的商品</a:t>
            </a:r>
            <a:r>
              <a:rPr lang="zh-CN" altLang="en-US" dirty="0" smtClean="0">
                <a:sym typeface="+mn-ea"/>
                <a:hlinkClick r:id="rId39"/>
              </a:rPr>
              <a:t>生产价格</a:t>
            </a:r>
            <a:r>
              <a:rPr lang="zh-CN" altLang="en-US" dirty="0" smtClean="0">
                <a:sym typeface="+mn-ea"/>
              </a:rPr>
              <a:t>和市场需求进行预测，然后才决定生产什么，生产多少以及如何生产。在经济学中，对预期的关注由来已久，凯恩斯在</a:t>
            </a:r>
            <a:r>
              <a:rPr lang="en-US" altLang="zh-CN" dirty="0" smtClean="0">
                <a:sym typeface="+mn-ea"/>
              </a:rPr>
              <a:t>《</a:t>
            </a:r>
            <a:r>
              <a:rPr lang="zh-CN" altLang="en-US" dirty="0" smtClean="0">
                <a:sym typeface="+mn-ea"/>
              </a:rPr>
              <a:t>就业利息及货币通论</a:t>
            </a:r>
            <a:r>
              <a:rPr lang="en-US" altLang="zh-CN" dirty="0" smtClean="0">
                <a:sym typeface="+mn-ea"/>
              </a:rPr>
              <a:t>》</a:t>
            </a:r>
            <a:r>
              <a:rPr lang="zh-CN" altLang="en-US" dirty="0" smtClean="0">
                <a:sym typeface="+mn-ea"/>
              </a:rPr>
              <a:t>一文中以就业水平的分析，对</a:t>
            </a:r>
            <a:r>
              <a:rPr lang="zh-CN" altLang="en-US" dirty="0" smtClean="0">
                <a:sym typeface="+mn-ea"/>
                <a:hlinkClick r:id="rId40"/>
              </a:rPr>
              <a:t>货币需求</a:t>
            </a:r>
            <a:r>
              <a:rPr lang="zh-CN" altLang="en-US" dirty="0" smtClean="0">
                <a:sym typeface="+mn-ea"/>
              </a:rPr>
              <a:t>、投资水平与</a:t>
            </a:r>
            <a:r>
              <a:rPr lang="zh-CN" altLang="en-US" dirty="0" smtClean="0">
                <a:sym typeface="+mn-ea"/>
                <a:hlinkClick r:id="rId41"/>
              </a:rPr>
              <a:t>经济周期</a:t>
            </a:r>
            <a:r>
              <a:rPr lang="zh-CN" altLang="en-US" dirty="0" smtClean="0">
                <a:sym typeface="+mn-ea"/>
              </a:rPr>
              <a:t>的考察都是基于预期范畴进行的。但他实际上并未明确回答预期如何形成及预期如何影响国民经济运行等问题。</a:t>
            </a:r>
            <a:r>
              <a:rPr lang="zh-CN" altLang="en-US" dirty="0" smtClean="0">
                <a:sym typeface="+mn-ea"/>
                <a:hlinkClick r:id="rId27"/>
              </a:rPr>
              <a:t>凯恩斯</a:t>
            </a:r>
            <a:r>
              <a:rPr lang="zh-CN" altLang="en-US" dirty="0" smtClean="0">
                <a:sym typeface="+mn-ea"/>
              </a:rPr>
              <a:t>关于预期的论述是零散的，没有形成系统的理论。从根本上讲，凯恩斯的预期观是非理性的预期观。此后经济学家约翰</a:t>
            </a:r>
            <a:r>
              <a:rPr lang="en-US" altLang="zh-CN" dirty="0" smtClean="0">
                <a:sym typeface="+mn-ea"/>
              </a:rPr>
              <a:t>·</a:t>
            </a:r>
            <a:r>
              <a:rPr lang="zh-CN" altLang="en-US" dirty="0" smtClean="0">
                <a:sym typeface="+mn-ea"/>
                <a:hlinkClick r:id="rId42"/>
              </a:rPr>
              <a:t>穆斯</a:t>
            </a:r>
            <a:r>
              <a:rPr lang="zh-CN" altLang="en-US" dirty="0" smtClean="0">
                <a:sym typeface="+mn-ea"/>
              </a:rPr>
              <a:t>、</a:t>
            </a:r>
            <a:r>
              <a:rPr lang="zh-CN" altLang="en-US" dirty="0" smtClean="0">
                <a:sym typeface="+mn-ea"/>
                <a:hlinkClick r:id="rId43"/>
              </a:rPr>
              <a:t>罗伯特</a:t>
            </a:r>
            <a:r>
              <a:rPr lang="en-US" altLang="zh-CN" dirty="0" smtClean="0">
                <a:sym typeface="+mn-ea"/>
                <a:hlinkClick r:id="rId43"/>
              </a:rPr>
              <a:t>·</a:t>
            </a:r>
            <a:r>
              <a:rPr lang="zh-CN" altLang="en-US" dirty="0" smtClean="0">
                <a:sym typeface="+mn-ea"/>
                <a:hlinkClick r:id="rId43"/>
              </a:rPr>
              <a:t>卢卡斯</a:t>
            </a:r>
            <a:r>
              <a:rPr lang="zh-CN" altLang="en-US" dirty="0" smtClean="0">
                <a:sym typeface="+mn-ea"/>
              </a:rPr>
              <a:t>等分别对预期进行了开创性研究，最终形成了以卢卡斯为首的理性预期学派。在许多宏观经济</a:t>
            </a:r>
            <a:r>
              <a:rPr lang="zh-CN" altLang="en-US" dirty="0" smtClean="0">
                <a:sym typeface="+mn-ea"/>
                <a:hlinkClick r:id="rId15"/>
              </a:rPr>
              <a:t>学派</a:t>
            </a:r>
            <a:r>
              <a:rPr lang="zh-CN" altLang="en-US" dirty="0" smtClean="0">
                <a:sym typeface="+mn-ea"/>
              </a:rPr>
              <a:t>中，理性预期学派以其鲜明的有别于凯恩斯正统经济的理论和政策主张而引人注目。下面我们来考察预期从非理性到理性的发展变化过程。</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静态预期</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静态预期是在</a:t>
            </a:r>
            <a:r>
              <a:rPr lang="zh-CN" altLang="en-US" dirty="0" smtClean="0">
                <a:sym typeface="+mn-ea"/>
                <a:hlinkClick r:id="rId44"/>
              </a:rPr>
              <a:t>蛛网理论</a:t>
            </a:r>
            <a:r>
              <a:rPr lang="zh-CN" altLang="en-US" dirty="0" smtClean="0">
                <a:sym typeface="+mn-ea"/>
              </a:rPr>
              <a:t>的基础上发展而来的。蛛网理论是一种关于动态均衡分析方法的</a:t>
            </a:r>
            <a:r>
              <a:rPr lang="zh-CN" altLang="en-US" dirty="0" smtClean="0">
                <a:sym typeface="+mn-ea"/>
                <a:hlinkClick r:id="rId45"/>
              </a:rPr>
              <a:t>微观经济学</a:t>
            </a:r>
            <a:r>
              <a:rPr lang="zh-CN" altLang="en-US" dirty="0" smtClean="0">
                <a:sym typeface="+mn-ea"/>
              </a:rPr>
              <a:t>理论。其内容是考察价格波动对下一周期产量的影响以及由此产生的均衡的变化。静态预期借用蛛网模建立了静态预期模型。</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外推型预期</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静态预期虽然简洁明了．但却失之于过分简单。市场价格不会始终不变，商品生产者在遭受多次挫折之后会总结经验教训，修正以前对市场价格的预期。因而，</a:t>
            </a:r>
            <a:r>
              <a:rPr lang="en-US" altLang="zh-CN" dirty="0" smtClean="0">
                <a:sym typeface="+mn-ea"/>
              </a:rPr>
              <a:t>1941</a:t>
            </a:r>
            <a:r>
              <a:rPr lang="zh-CN" altLang="en-US" dirty="0" smtClean="0">
                <a:sym typeface="+mn-ea"/>
              </a:rPr>
              <a:t>年经济学家</a:t>
            </a:r>
            <a:r>
              <a:rPr lang="zh-CN" altLang="en-US" dirty="0" smtClean="0">
                <a:sym typeface="+mn-ea"/>
                <a:hlinkClick r:id="rId46"/>
              </a:rPr>
              <a:t>梅茨勒</a:t>
            </a:r>
            <a:r>
              <a:rPr lang="en-US" altLang="zh-CN" dirty="0" smtClean="0">
                <a:sym typeface="+mn-ea"/>
              </a:rPr>
              <a:t>(L</a:t>
            </a:r>
            <a:r>
              <a:rPr lang="zh-CN" altLang="en-US" dirty="0" smtClean="0">
                <a:sym typeface="+mn-ea"/>
              </a:rPr>
              <a:t>．</a:t>
            </a:r>
            <a:r>
              <a:rPr lang="en-US" altLang="zh-CN" dirty="0" smtClean="0">
                <a:sym typeface="+mn-ea"/>
              </a:rPr>
              <a:t>Metzler)</a:t>
            </a:r>
            <a:r>
              <a:rPr lang="zh-CN" altLang="en-US" dirty="0" smtClean="0">
                <a:sym typeface="+mn-ea"/>
              </a:rPr>
              <a:t>引入了外推型预期，发展了静态预期。他认为．对未来的预期不仅应以</a:t>
            </a:r>
            <a:r>
              <a:rPr lang="zh-CN" altLang="en-US" dirty="0" smtClean="0">
                <a:sym typeface="+mn-ea"/>
                <a:hlinkClick r:id="rId8"/>
              </a:rPr>
              <a:t>经济变量</a:t>
            </a:r>
            <a:r>
              <a:rPr lang="zh-CN" altLang="en-US" dirty="0" smtClean="0">
                <a:sym typeface="+mn-ea"/>
              </a:rPr>
              <a:t>的过去水平为基础，而且还要考虑经济变量未来的变化趋势。</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适应性预期</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1956</a:t>
            </a:r>
            <a:r>
              <a:rPr lang="zh-CN" altLang="en-US" dirty="0" smtClean="0">
                <a:sym typeface="+mn-ea"/>
              </a:rPr>
              <a:t>年，美国经济学家菲利普</a:t>
            </a:r>
            <a:r>
              <a:rPr lang="en-US" altLang="zh-CN" dirty="0" smtClean="0">
                <a:sym typeface="+mn-ea"/>
              </a:rPr>
              <a:t>·</a:t>
            </a:r>
            <a:r>
              <a:rPr lang="zh-CN" altLang="en-US" dirty="0" smtClean="0">
                <a:sym typeface="+mn-ea"/>
              </a:rPr>
              <a:t>卡根提出了适应性预期理论。</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理性预期</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前述三种预期各有特点，但有一个共同的缺陷，即三种预期没有建立在对</a:t>
            </a:r>
            <a:r>
              <a:rPr lang="zh-CN" altLang="en-US" dirty="0" smtClean="0">
                <a:sym typeface="+mn-ea"/>
                <a:hlinkClick r:id="rId47"/>
              </a:rPr>
              <a:t>经济行为</a:t>
            </a:r>
            <a:r>
              <a:rPr lang="zh-CN" altLang="en-US" dirty="0" smtClean="0">
                <a:sym typeface="+mn-ea"/>
              </a:rPr>
              <a:t>理论深入考虑的基础之上。即使是较先进的适应性预期也只是依据对被预期的变量的过去数值来进行预测，不能充分利用与预期变量相关的其他变量提供的有用信息。</a:t>
            </a:r>
            <a:r>
              <a:rPr lang="en-US" altLang="zh-CN" dirty="0" smtClean="0">
                <a:sym typeface="+mn-ea"/>
              </a:rPr>
              <a:t>1961</a:t>
            </a:r>
            <a:r>
              <a:rPr lang="zh-CN" altLang="en-US" dirty="0" smtClean="0">
                <a:sym typeface="+mn-ea"/>
              </a:rPr>
              <a:t>年，约翰</a:t>
            </a:r>
            <a:r>
              <a:rPr lang="en-US" altLang="zh-CN" dirty="0" smtClean="0">
                <a:sym typeface="+mn-ea"/>
              </a:rPr>
              <a:t>·</a:t>
            </a:r>
            <a:r>
              <a:rPr lang="zh-CN" altLang="en-US" dirty="0" smtClean="0">
                <a:sym typeface="+mn-ea"/>
                <a:hlinkClick r:id="rId42"/>
              </a:rPr>
              <a:t>穆斯</a:t>
            </a:r>
            <a:r>
              <a:rPr lang="zh-CN" altLang="en-US" dirty="0" smtClean="0">
                <a:sym typeface="+mn-ea"/>
              </a:rPr>
              <a:t>在借鉴以往预期模型的基础上，提出了理性预期假说。理性预期是指经济当事人为避免损失和谋取最大利益，会设法利用一切可以取得的信息，对所关心的</a:t>
            </a:r>
            <a:r>
              <a:rPr lang="zh-CN" altLang="en-US" dirty="0" smtClean="0">
                <a:sym typeface="+mn-ea"/>
                <a:hlinkClick r:id="rId8"/>
              </a:rPr>
              <a:t>经济变量</a:t>
            </a:r>
            <a:r>
              <a:rPr lang="zh-CN" altLang="en-US" dirty="0" smtClean="0">
                <a:sym typeface="+mn-ea"/>
              </a:rPr>
              <a:t>在未来的变动状况作出尽可能准确的估计。穆斯在</a:t>
            </a:r>
            <a:r>
              <a:rPr lang="en-US" altLang="zh-CN" dirty="0" smtClean="0">
                <a:sym typeface="+mn-ea"/>
              </a:rPr>
              <a:t>《</a:t>
            </a:r>
            <a:r>
              <a:rPr lang="zh-CN" altLang="en-US" dirty="0" smtClean="0">
                <a:sym typeface="+mn-ea"/>
              </a:rPr>
              <a:t>理性预期与价格变动理论</a:t>
            </a:r>
            <a:r>
              <a:rPr lang="en-US" altLang="zh-CN" dirty="0" smtClean="0">
                <a:sym typeface="+mn-ea"/>
              </a:rPr>
              <a:t>》</a:t>
            </a:r>
            <a:r>
              <a:rPr lang="zh-CN" altLang="en-US" dirty="0" smtClean="0">
                <a:sym typeface="+mn-ea"/>
              </a:rPr>
              <a:t>一文中，先后给出三个假定：</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(1)</a:t>
            </a:r>
            <a:r>
              <a:rPr lang="zh-CN" altLang="en-US" dirty="0" smtClean="0">
                <a:sym typeface="+mn-ea"/>
              </a:rPr>
              <a:t>由于信息是稀缺的；经济系统一般不会浪费信息；</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(2)</a:t>
            </a:r>
            <a:r>
              <a:rPr lang="zh-CN" altLang="en-US" dirty="0" smtClean="0">
                <a:sym typeface="+mn-ea"/>
              </a:rPr>
              <a:t>预期的形成方式主要取决于描述经济的有关体系结构；</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(3)</a:t>
            </a:r>
            <a:r>
              <a:rPr lang="zh-CN" altLang="en-US" dirty="0" smtClean="0">
                <a:sym typeface="+mn-ea"/>
              </a:rPr>
              <a:t>公众的预期对</a:t>
            </a:r>
            <a:r>
              <a:rPr lang="zh-CN" altLang="en-US" dirty="0" smtClean="0">
                <a:sym typeface="+mn-ea"/>
                <a:hlinkClick r:id="rId48"/>
              </a:rPr>
              <a:t>经济体系</a:t>
            </a:r>
            <a:r>
              <a:rPr lang="zh-CN" altLang="en-US" dirty="0" smtClean="0">
                <a:sym typeface="+mn-ea"/>
              </a:rPr>
              <a:t>的运行不产生重大影响</a:t>
            </a:r>
            <a:r>
              <a:rPr lang="en-US" altLang="zh-CN" dirty="0" smtClean="0">
                <a:sym typeface="+mn-ea"/>
              </a:rPr>
              <a:t>(</a:t>
            </a:r>
            <a:r>
              <a:rPr lang="zh-CN" altLang="en-US" dirty="0" smtClean="0">
                <a:sym typeface="+mn-ea"/>
              </a:rPr>
              <a:t>除非它以内部信息为基础</a:t>
            </a:r>
            <a:r>
              <a:rPr lang="en-US" altLang="zh-CN" dirty="0" smtClean="0">
                <a:sym typeface="+mn-ea"/>
              </a:rPr>
              <a:t>)</a:t>
            </a:r>
            <a:r>
              <a:rPr lang="zh-CN" altLang="en-US" dirty="0" smtClean="0">
                <a:sym typeface="+mn-ea"/>
              </a:rPr>
              <a:t>。</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hlinkClick r:id="rId42"/>
              </a:rPr>
              <a:t>穆斯</a:t>
            </a:r>
            <a:r>
              <a:rPr lang="zh-CN" altLang="en-US" dirty="0" smtClean="0">
                <a:sym typeface="+mn-ea"/>
              </a:rPr>
              <a:t>认为，有理性的人在形成经济变量的预期时，会充分利用同决定该变量有关的所有可获得的信息。因此经济学家在构建</a:t>
            </a:r>
            <a:r>
              <a:rPr lang="zh-CN" altLang="en-US" dirty="0" smtClean="0">
                <a:sym typeface="+mn-ea"/>
                <a:hlinkClick r:id="rId49"/>
              </a:rPr>
              <a:t>经济模型</a:t>
            </a:r>
            <a:r>
              <a:rPr lang="zh-CN" altLang="en-US" dirty="0" smtClean="0">
                <a:sym typeface="+mn-ea"/>
              </a:rPr>
              <a:t>时应假定预期的形成应以决定预期的可获得的信息为基础。</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穆斯的理性预期假说的经济学含义是：</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(1)</a:t>
            </a:r>
            <a:r>
              <a:rPr lang="zh-CN" altLang="en-US" dirty="0" smtClean="0">
                <a:sym typeface="+mn-ea"/>
              </a:rPr>
              <a:t>理性预期是</a:t>
            </a:r>
            <a:r>
              <a:rPr lang="zh-CN" altLang="en-US" dirty="0" smtClean="0">
                <a:sym typeface="+mn-ea"/>
                <a:hlinkClick r:id="rId50"/>
              </a:rPr>
              <a:t>经济主体</a:t>
            </a:r>
            <a:r>
              <a:rPr lang="zh-CN" altLang="en-US" dirty="0" smtClean="0">
                <a:sym typeface="+mn-ea"/>
              </a:rPr>
              <a:t>利润或效用最大化的自然结果，是最准确的预期。</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(2)</a:t>
            </a:r>
            <a:r>
              <a:rPr lang="zh-CN" altLang="en-US" dirty="0" smtClean="0">
                <a:sym typeface="+mn-ea"/>
              </a:rPr>
              <a:t>经济当事人的主观概率分布等于经济系统的客观概率分布。理性预期并不保证每个人都有同样的预期，也不要求每个人的预期都正确无误，但理性预期的误差平均为零。</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预期</a:t>
            </a:r>
            <a:r>
              <a:rPr lang="zh-CN" altLang="en-US" dirty="0" smtClean="0">
                <a:sym typeface="+mn-ea"/>
                <a:hlinkClick r:id="rId15"/>
              </a:rPr>
              <a:t>学派</a:t>
            </a:r>
            <a:r>
              <a:rPr lang="zh-CN" altLang="en-US" dirty="0" smtClean="0">
                <a:sym typeface="+mn-ea"/>
              </a:rPr>
              <a:t>经济政策理论的价值取向</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理性预期学派主要侧重于对传统经济理论和政策的批判与否定，没有提出具体、系统的经济政策主张，但透过字里行间，人们不难窥知理性预期学派经济政策理论的价值取向。</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1</a:t>
            </a:r>
            <a:r>
              <a:rPr lang="zh-CN" altLang="en-US" dirty="0" smtClean="0">
                <a:sym typeface="+mn-ea"/>
              </a:rPr>
              <a:t>．理性预期学派以追求经济发展的自然水平政策目标．反对人为地刺激产量和就业水平的增加。</a:t>
            </a:r>
            <a:r>
              <a:rPr lang="zh-CN" altLang="en-US" dirty="0" smtClean="0">
                <a:sym typeface="+mn-ea"/>
                <a:hlinkClick r:id="rId51"/>
              </a:rPr>
              <a:t>理性预期理论</a:t>
            </a:r>
            <a:r>
              <a:rPr lang="zh-CN" altLang="en-US" dirty="0" smtClean="0">
                <a:sym typeface="+mn-ea"/>
              </a:rPr>
              <a:t>包含了“无为而治”的政策思想。理性预期学派指出，</a:t>
            </a:r>
            <a:r>
              <a:rPr lang="zh-CN" altLang="en-US" dirty="0" smtClean="0">
                <a:sym typeface="+mn-ea"/>
                <a:hlinkClick r:id="rId23"/>
              </a:rPr>
              <a:t>市场经济</a:t>
            </a:r>
            <a:r>
              <a:rPr lang="zh-CN" altLang="en-US" dirty="0" smtClean="0">
                <a:sym typeface="+mn-ea"/>
              </a:rPr>
              <a:t>具有内在的稳定性，其运行遵循一定的自然规律。自由市场制度能使总产量和总就业水平长期保持在自然水平之上。因而反对政府通过</a:t>
            </a:r>
            <a:r>
              <a:rPr lang="zh-CN" altLang="en-US" dirty="0" smtClean="0">
                <a:sym typeface="+mn-ea"/>
                <a:hlinkClick r:id="rId52"/>
              </a:rPr>
              <a:t>财政扩张</a:t>
            </a:r>
            <a:r>
              <a:rPr lang="zh-CN" altLang="en-US" dirty="0" smtClean="0">
                <a:sym typeface="+mn-ea"/>
              </a:rPr>
              <a:t>和</a:t>
            </a:r>
            <a:r>
              <a:rPr lang="zh-CN" altLang="en-US" dirty="0" smtClean="0">
                <a:sym typeface="+mn-ea"/>
                <a:hlinkClick r:id="rId53"/>
              </a:rPr>
              <a:t>货币扩张</a:t>
            </a:r>
            <a:r>
              <a:rPr lang="zh-CN" altLang="en-US" dirty="0" smtClean="0">
                <a:sym typeface="+mn-ea"/>
              </a:rPr>
              <a:t>来提高产量和增加就业。这与旨在通过扩大财政开支和</a:t>
            </a:r>
            <a:r>
              <a:rPr lang="zh-CN" altLang="en-US" dirty="0" smtClean="0">
                <a:sym typeface="+mn-ea"/>
                <a:hlinkClick r:id="rId32"/>
              </a:rPr>
              <a:t>货币发行</a:t>
            </a:r>
            <a:r>
              <a:rPr lang="zh-CN" altLang="en-US" dirty="0" smtClean="0">
                <a:sym typeface="+mn-ea"/>
              </a:rPr>
              <a:t>来刺激经济增长的</a:t>
            </a:r>
            <a:r>
              <a:rPr lang="zh-CN" altLang="en-US" dirty="0" smtClean="0">
                <a:sym typeface="+mn-ea"/>
                <a:hlinkClick r:id="rId30"/>
              </a:rPr>
              <a:t>凯恩斯主义</a:t>
            </a:r>
            <a:r>
              <a:rPr lang="zh-CN" altLang="en-US" dirty="0" smtClean="0">
                <a:sym typeface="+mn-ea"/>
              </a:rPr>
              <a:t>形成鲜明对比。</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2</a:t>
            </a:r>
            <a:r>
              <a:rPr lang="zh-CN" altLang="en-US" dirty="0" smtClean="0">
                <a:sym typeface="+mn-ea"/>
              </a:rPr>
              <a:t>．崇尚自由经营，反对政府过多于预经济。理性预期</a:t>
            </a:r>
            <a:r>
              <a:rPr lang="zh-CN" altLang="en-US" dirty="0" smtClean="0">
                <a:sym typeface="+mn-ea"/>
                <a:hlinkClick r:id="rId15"/>
              </a:rPr>
              <a:t>学派</a:t>
            </a:r>
            <a:r>
              <a:rPr lang="zh-CN" altLang="en-US" dirty="0" smtClean="0">
                <a:sym typeface="+mn-ea"/>
              </a:rPr>
              <a:t>属于当前保守主义的新型自由经营论思潮。他们认为，市场机制，</a:t>
            </a:r>
            <a:r>
              <a:rPr lang="zh-CN" altLang="en-US" dirty="0" smtClean="0">
                <a:sym typeface="+mn-ea"/>
                <a:hlinkClick r:id="rId54"/>
              </a:rPr>
              <a:t>自由竞争</a:t>
            </a:r>
            <a:r>
              <a:rPr lang="zh-CN" altLang="en-US" dirty="0" smtClean="0">
                <a:sym typeface="+mn-ea"/>
              </a:rPr>
              <a:t>能够保证</a:t>
            </a:r>
            <a:r>
              <a:rPr lang="zh-CN" altLang="en-US" dirty="0" smtClean="0">
                <a:sym typeface="+mn-ea"/>
                <a:hlinkClick r:id="rId55"/>
              </a:rPr>
              <a:t>经济</a:t>
            </a:r>
            <a:r>
              <a:rPr lang="zh-CN" altLang="en-US" dirty="0" smtClean="0">
                <a:sym typeface="+mn-ea"/>
              </a:rPr>
              <a:t>长期协调，稳定地发展，并能充分有效地利用和配置各种资源，克服经济危机，建立自然秩序。</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smtClean="0">
                <a:sym typeface="+mn-ea"/>
              </a:rPr>
              <a:t>3</a:t>
            </a:r>
            <a:r>
              <a:rPr lang="zh-CN" altLang="en-US" dirty="0" smtClean="0">
                <a:sym typeface="+mn-ea"/>
              </a:rPr>
              <a:t>．宏观经济政策无效论。理性预期学派指出，经济当事人都遵循最大化原则，工人追求效用最大化，厂商追求利润最大化，同时，理性的经济人都能收集到尽可能充分的信息，并据此作出理性预期，这种预期结果非常准确，可以与</a:t>
            </a:r>
            <a:r>
              <a:rPr lang="zh-CN" altLang="en-US" dirty="0" smtClean="0">
                <a:sym typeface="+mn-ea"/>
                <a:hlinkClick r:id="rId56"/>
              </a:rPr>
              <a:t>职业经济学家</a:t>
            </a:r>
            <a:r>
              <a:rPr lang="zh-CN" altLang="en-US" dirty="0" smtClean="0">
                <a:sym typeface="+mn-ea"/>
              </a:rPr>
              <a:t>运用数学模型解出来的结果相媲美。这样，能够迅速认识政策制定者意图，并对政府的政策和价格变动事先采取预防措施，结果抵销了政策的预期效果，导致政府政策无法发挥预期效应。</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smtClean="0">
                <a:sym typeface="+mn-ea"/>
              </a:rPr>
              <a:t>理性预期学派是在</a:t>
            </a:r>
            <a:r>
              <a:rPr lang="zh-CN" altLang="en-US" dirty="0" smtClean="0">
                <a:sym typeface="+mn-ea"/>
                <a:hlinkClick r:id="rId57"/>
              </a:rPr>
              <a:t>凯恩斯经济学</a:t>
            </a:r>
            <a:r>
              <a:rPr lang="zh-CN" altLang="en-US" dirty="0" smtClean="0">
                <a:sym typeface="+mn-ea"/>
              </a:rPr>
              <a:t>危机中兴起的重要经济学流派之一．它以自己独有的</a:t>
            </a:r>
            <a:r>
              <a:rPr lang="zh-CN" altLang="en-US" dirty="0" smtClean="0">
                <a:sym typeface="+mn-ea"/>
                <a:hlinkClick r:id="rId51"/>
              </a:rPr>
              <a:t>理性预期理论</a:t>
            </a:r>
            <a:r>
              <a:rPr lang="zh-CN" altLang="en-US" dirty="0" smtClean="0">
                <a:sym typeface="+mn-ea"/>
              </a:rPr>
              <a:t>反对长期居于正统地位的凯恩斯经济学，并使</a:t>
            </a:r>
            <a:r>
              <a:rPr lang="zh-CN" altLang="en-US" dirty="0" smtClean="0">
                <a:sym typeface="+mn-ea"/>
                <a:hlinkClick r:id="rId58"/>
              </a:rPr>
              <a:t>宏观经济学</a:t>
            </a:r>
            <a:r>
              <a:rPr lang="zh-CN" altLang="en-US" dirty="0" smtClean="0">
                <a:sym typeface="+mn-ea"/>
              </a:rPr>
              <a:t>在理论结构、分析方法上发生了重大的变化．理性预期理论及其在经济学中的应用，是今年来经济学的重要的突破性研究成果之一．</a:t>
            </a:r>
            <a:endParaRPr lang="zh-CN" altLang="en-US" b="0" i="0" kern="1200" dirty="0" smtClean="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endParaRPr lang="zh-CN" altLang="en-US" dirty="0"/>
          </a:p>
          <a:p>
            <a:pPr marL="381000" lvl="2" indent="0">
              <a:lnSpc>
                <a:spcPct val="110000"/>
              </a:lnSpc>
              <a:spcBef>
                <a:spcPct val="40000"/>
              </a:spcBef>
              <a:buClr>
                <a:srgbClr val="FF579B"/>
              </a:buClr>
              <a:buSzPct val="45000"/>
              <a:buFont typeface="Wingdings" panose="05000000000000000000" pitchFamily="2" charset="2"/>
              <a:buNone/>
            </a:pP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buNone/>
            </a:pPr>
            <a:r>
              <a:rPr lang="zh-CN" altLang="en-US" dirty="0">
                <a:effectLst>
                  <a:outerShdw blurRad="38100" dist="38100" dir="2700000">
                    <a:srgbClr val="FFFFFF"/>
                  </a:outerShdw>
                </a:effectLst>
                <a:latin typeface="楷体_GB2312" pitchFamily="49" charset="-122"/>
                <a:ea typeface="楷体_GB2312" pitchFamily="49" charset="-122"/>
                <a:sym typeface="+mn-ea"/>
              </a:rPr>
              <a:t>(1) 新古典宏观经济学相信市场经济有充分的自我调节和自我矫正的力量,市场能连续出清，经济能经常处于均衡状态,因此无需政府干预.</a:t>
            </a:r>
            <a:endParaRPr lang="zh-CN" altLang="en-US" dirty="0">
              <a:effectLst>
                <a:outerShdw blurRad="38100" dist="38100" dir="2700000">
                  <a:srgbClr val="FFFFFF"/>
                </a:outerShdw>
              </a:effectLst>
              <a:latin typeface="楷体_GB2312" pitchFamily="49" charset="-122"/>
              <a:ea typeface="楷体_GB2312" pitchFamily="49" charset="-122"/>
            </a:endParaRPr>
          </a:p>
          <a:p>
            <a:pPr>
              <a:buNone/>
            </a:pPr>
            <a:r>
              <a:rPr lang="zh-CN" altLang="en-US" dirty="0">
                <a:effectLst>
                  <a:outerShdw blurRad="38100" dist="38100" dir="2700000">
                    <a:srgbClr val="FFFFFF"/>
                  </a:outerShdw>
                </a:effectLst>
                <a:latin typeface="楷体_GB2312" pitchFamily="49" charset="-122"/>
                <a:ea typeface="楷体_GB2312" pitchFamily="49" charset="-122"/>
                <a:sym typeface="+mn-ea"/>
              </a:rPr>
              <a:t>(2) 新凯恩斯主义经济学认为市场经济缺乏充分的自我调节或自我矫正的力量, 市场不能连续出清, 经济有可能处于持续的非均衡状态.因此政府干预是必须和有效的</a:t>
            </a:r>
            <a:endParaRPr lang="zh-CN" altLang="en-US" dirty="0">
              <a:effectLst>
                <a:outerShdw blurRad="38100" dist="38100" dir="2700000">
                  <a:srgbClr val="FFFFFF"/>
                </a:outerShdw>
              </a:effectLst>
              <a:latin typeface="楷体_GB2312" pitchFamily="49" charset="-122"/>
              <a:ea typeface="楷体_GB2312" pitchFamily="49" charset="-122"/>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r>
              <a:rPr lang="zh-CN" altLang="en-US" sz="1200" b="0" i="0" kern="1200" dirty="0" smtClean="0">
                <a:solidFill>
                  <a:schemeClr val="tx1"/>
                </a:solidFill>
                <a:latin typeface="+mn-lt"/>
                <a:ea typeface="微软雅黑" panose="020B0503020204020204" pitchFamily="34" charset="-122"/>
                <a:cs typeface="+mn-cs"/>
              </a:rPr>
              <a:t>米尔顿</a:t>
            </a:r>
            <a:r>
              <a:rPr lang="en-US" altLang="zh-CN" sz="1200" b="0" i="0" kern="1200" dirty="0" smtClean="0">
                <a:solidFill>
                  <a:schemeClr val="tx1"/>
                </a:solidFill>
                <a:latin typeface="+mn-lt"/>
                <a:ea typeface="微软雅黑" panose="020B0503020204020204" pitchFamily="34" charset="-122"/>
                <a:cs typeface="+mn-cs"/>
              </a:rPr>
              <a:t>·</a:t>
            </a:r>
            <a:r>
              <a:rPr lang="zh-CN" altLang="en-US" sz="1200" b="0" i="0" kern="1200" dirty="0" smtClean="0">
                <a:solidFill>
                  <a:schemeClr val="tx1"/>
                </a:solidFill>
                <a:latin typeface="+mn-lt"/>
                <a:ea typeface="微软雅黑" panose="020B0503020204020204" pitchFamily="34" charset="-122"/>
                <a:cs typeface="+mn-cs"/>
              </a:rPr>
              <a:t>弗里德曼（</a:t>
            </a:r>
            <a:r>
              <a:rPr lang="en-US" altLang="zh-CN" sz="1200" b="0" i="0" kern="1200" dirty="0" smtClean="0">
                <a:solidFill>
                  <a:schemeClr val="tx1"/>
                </a:solidFill>
                <a:latin typeface="+mn-lt"/>
                <a:ea typeface="微软雅黑" panose="020B0503020204020204" pitchFamily="34" charset="-122"/>
                <a:cs typeface="+mn-cs"/>
              </a:rPr>
              <a:t>Milton Friedman</a:t>
            </a:r>
            <a:r>
              <a:rPr lang="zh-CN" altLang="en-US" sz="1200" b="0" i="0" kern="1200" dirty="0" smtClean="0">
                <a:solidFill>
                  <a:schemeClr val="tx1"/>
                </a:solidFill>
                <a:latin typeface="+mn-lt"/>
                <a:ea typeface="微软雅黑" panose="020B0503020204020204" pitchFamily="34" charset="-122"/>
                <a:cs typeface="+mn-cs"/>
              </a:rPr>
              <a:t>），美国当代经济学家、</a:t>
            </a:r>
            <a:r>
              <a:rPr lang="zh-CN" altLang="en-US" sz="1200" b="0" i="0" u="none" strike="noStrike" kern="1200" dirty="0" smtClean="0">
                <a:solidFill>
                  <a:schemeClr val="tx1"/>
                </a:solidFill>
                <a:latin typeface="+mn-lt"/>
                <a:ea typeface="微软雅黑" panose="020B0503020204020204" pitchFamily="34" charset="-122"/>
                <a:cs typeface="+mn-cs"/>
                <a:hlinkClick r:id="rId3"/>
              </a:rPr>
              <a:t>芝加哥大学</a:t>
            </a:r>
            <a:r>
              <a:rPr lang="zh-CN" altLang="en-US" sz="1200" b="0" i="0" kern="1200" dirty="0" smtClean="0">
                <a:solidFill>
                  <a:schemeClr val="tx1"/>
                </a:solidFill>
                <a:latin typeface="+mn-lt"/>
                <a:ea typeface="微软雅黑" panose="020B0503020204020204" pitchFamily="34" charset="-122"/>
                <a:cs typeface="+mn-cs"/>
              </a:rPr>
              <a:t>教授、</a:t>
            </a:r>
            <a:r>
              <a:rPr lang="zh-CN" altLang="en-US" sz="1200" b="0" i="0" u="none" strike="noStrike" kern="1200" dirty="0" smtClean="0">
                <a:solidFill>
                  <a:schemeClr val="tx1"/>
                </a:solidFill>
                <a:latin typeface="+mn-lt"/>
                <a:ea typeface="微软雅黑" panose="020B0503020204020204" pitchFamily="34" charset="-122"/>
                <a:cs typeface="+mn-cs"/>
                <a:hlinkClick r:id="rId4"/>
              </a:rPr>
              <a:t>芝加哥经济学派</a:t>
            </a:r>
            <a:r>
              <a:rPr lang="zh-CN" altLang="en-US" sz="1200" b="0" i="0" kern="1200" dirty="0" smtClean="0">
                <a:solidFill>
                  <a:schemeClr val="tx1"/>
                </a:solidFill>
                <a:latin typeface="+mn-lt"/>
                <a:ea typeface="微软雅黑" panose="020B0503020204020204" pitchFamily="34" charset="-122"/>
                <a:cs typeface="+mn-cs"/>
              </a:rPr>
              <a:t>代表人物之一，</a:t>
            </a:r>
            <a:r>
              <a:rPr lang="zh-CN" altLang="en-US" sz="1200" b="0" i="0" u="none" strike="noStrike" kern="1200" dirty="0" smtClean="0">
                <a:solidFill>
                  <a:schemeClr val="tx1"/>
                </a:solidFill>
                <a:latin typeface="+mn-lt"/>
                <a:ea typeface="微软雅黑" panose="020B0503020204020204" pitchFamily="34" charset="-122"/>
                <a:cs typeface="+mn-cs"/>
                <a:hlinkClick r:id="rId5"/>
              </a:rPr>
              <a:t>货币学派</a:t>
            </a:r>
            <a:r>
              <a:rPr lang="zh-CN" altLang="en-US" sz="1200" b="0" i="0" kern="1200" dirty="0" smtClean="0">
                <a:solidFill>
                  <a:schemeClr val="tx1"/>
                </a:solidFill>
                <a:latin typeface="+mn-lt"/>
                <a:ea typeface="微软雅黑" panose="020B0503020204020204" pitchFamily="34" charset="-122"/>
                <a:cs typeface="+mn-cs"/>
              </a:rPr>
              <a:t>的代表人物。以研究</a:t>
            </a:r>
            <a:r>
              <a:rPr lang="zh-CN" altLang="en-US" sz="1200" b="0" i="0" u="none" strike="noStrike" kern="1200" dirty="0" smtClean="0">
                <a:solidFill>
                  <a:schemeClr val="tx1"/>
                </a:solidFill>
                <a:latin typeface="+mn-lt"/>
                <a:ea typeface="微软雅黑" panose="020B0503020204020204" pitchFamily="34" charset="-122"/>
                <a:cs typeface="+mn-cs"/>
                <a:hlinkClick r:id="rId6"/>
              </a:rPr>
              <a:t>宏观经济学</a:t>
            </a:r>
            <a:r>
              <a:rPr lang="zh-CN" altLang="en-US" sz="1200" b="0" i="0" kern="1200" dirty="0" smtClean="0">
                <a:solidFill>
                  <a:schemeClr val="tx1"/>
                </a:solidFill>
                <a:latin typeface="+mn-lt"/>
                <a:ea typeface="微软雅黑" panose="020B0503020204020204" pitchFamily="34" charset="-122"/>
                <a:cs typeface="+mn-cs"/>
              </a:rPr>
              <a:t>、</a:t>
            </a:r>
            <a:r>
              <a:rPr lang="zh-CN" altLang="en-US" sz="1200" b="0" i="0" u="none" strike="noStrike" kern="1200" dirty="0" smtClean="0">
                <a:solidFill>
                  <a:schemeClr val="tx1"/>
                </a:solidFill>
                <a:latin typeface="+mn-lt"/>
                <a:ea typeface="微软雅黑" panose="020B0503020204020204" pitchFamily="34" charset="-122"/>
                <a:cs typeface="+mn-cs"/>
                <a:hlinkClick r:id="rId7"/>
              </a:rPr>
              <a:t>微观经济学</a:t>
            </a:r>
            <a:r>
              <a:rPr lang="zh-CN" altLang="en-US" sz="1200" b="0" i="0" kern="1200" dirty="0" smtClean="0">
                <a:solidFill>
                  <a:schemeClr val="tx1"/>
                </a:solidFill>
                <a:latin typeface="+mn-lt"/>
                <a:ea typeface="微软雅黑" panose="020B0503020204020204" pitchFamily="34" charset="-122"/>
                <a:cs typeface="+mn-cs"/>
              </a:rPr>
              <a:t>、</a:t>
            </a:r>
            <a:r>
              <a:rPr lang="zh-CN" altLang="en-US" sz="1200" b="0" i="0" u="none" strike="noStrike" kern="1200" dirty="0" smtClean="0">
                <a:solidFill>
                  <a:schemeClr val="tx1"/>
                </a:solidFill>
                <a:latin typeface="+mn-lt"/>
                <a:ea typeface="微软雅黑" panose="020B0503020204020204" pitchFamily="34" charset="-122"/>
                <a:cs typeface="+mn-cs"/>
                <a:hlinkClick r:id="rId8"/>
              </a:rPr>
              <a:t>经济史</a:t>
            </a:r>
            <a:r>
              <a:rPr lang="zh-CN" altLang="en-US" sz="1200" b="0" i="0" kern="1200" dirty="0" smtClean="0">
                <a:solidFill>
                  <a:schemeClr val="tx1"/>
                </a:solidFill>
                <a:latin typeface="+mn-lt"/>
                <a:ea typeface="微软雅黑" panose="020B0503020204020204" pitchFamily="34" charset="-122"/>
                <a:cs typeface="+mn-cs"/>
              </a:rPr>
              <a:t>、</a:t>
            </a:r>
            <a:r>
              <a:rPr lang="zh-CN" altLang="en-US" sz="1200" b="0" i="0" u="none" strike="noStrike" kern="1200" dirty="0" smtClean="0">
                <a:solidFill>
                  <a:schemeClr val="tx1"/>
                </a:solidFill>
                <a:latin typeface="+mn-lt"/>
                <a:ea typeface="微软雅黑" panose="020B0503020204020204" pitchFamily="34" charset="-122"/>
                <a:cs typeface="+mn-cs"/>
                <a:hlinkClick r:id="rId9"/>
              </a:rPr>
              <a:t>统计学</a:t>
            </a:r>
            <a:r>
              <a:rPr lang="zh-CN" altLang="en-US" sz="1200" b="0" i="0" kern="1200" dirty="0" smtClean="0">
                <a:solidFill>
                  <a:schemeClr val="tx1"/>
                </a:solidFill>
                <a:latin typeface="+mn-lt"/>
                <a:ea typeface="微软雅黑" panose="020B0503020204020204" pitchFamily="34" charset="-122"/>
                <a:cs typeface="+mn-cs"/>
              </a:rPr>
              <a:t>、及主张</a:t>
            </a:r>
            <a:r>
              <a:rPr lang="zh-CN" altLang="en-US" sz="1200" b="0" i="0" u="none" strike="noStrike" kern="1200" dirty="0" smtClean="0">
                <a:solidFill>
                  <a:schemeClr val="tx1"/>
                </a:solidFill>
                <a:latin typeface="+mn-lt"/>
                <a:ea typeface="微软雅黑" panose="020B0503020204020204" pitchFamily="34" charset="-122"/>
                <a:cs typeface="+mn-cs"/>
                <a:hlinkClick r:id="rId10"/>
              </a:rPr>
              <a:t>自由放任</a:t>
            </a:r>
            <a:r>
              <a:rPr lang="zh-CN" altLang="en-US" sz="1200" b="0" i="0" kern="1200" dirty="0" smtClean="0">
                <a:solidFill>
                  <a:schemeClr val="tx1"/>
                </a:solidFill>
                <a:latin typeface="+mn-lt"/>
                <a:ea typeface="微软雅黑" panose="020B0503020204020204" pitchFamily="34" charset="-122"/>
                <a:cs typeface="+mn-cs"/>
              </a:rPr>
              <a:t>资本主义而闻名。</a:t>
            </a:r>
            <a:r>
              <a:rPr lang="en-US" altLang="zh-CN" sz="1200" b="0" i="0" kern="1200" dirty="0" smtClean="0">
                <a:solidFill>
                  <a:schemeClr val="tx1"/>
                </a:solidFill>
                <a:latin typeface="+mn-lt"/>
                <a:ea typeface="微软雅黑" panose="020B0503020204020204" pitchFamily="34" charset="-122"/>
                <a:cs typeface="+mn-cs"/>
              </a:rPr>
              <a:t>1976</a:t>
            </a:r>
            <a:r>
              <a:rPr lang="zh-CN" altLang="en-US" sz="1200" b="0" i="0" kern="1200" dirty="0" smtClean="0">
                <a:solidFill>
                  <a:schemeClr val="tx1"/>
                </a:solidFill>
                <a:latin typeface="+mn-lt"/>
                <a:ea typeface="微软雅黑" panose="020B0503020204020204" pitchFamily="34" charset="-122"/>
                <a:cs typeface="+mn-cs"/>
              </a:rPr>
              <a:t>年获</a:t>
            </a:r>
            <a:r>
              <a:rPr lang="zh-CN" altLang="en-US" sz="1200" b="0" i="0" u="none" strike="noStrike" kern="1200" dirty="0" smtClean="0">
                <a:solidFill>
                  <a:schemeClr val="tx1"/>
                </a:solidFill>
                <a:latin typeface="+mn-lt"/>
                <a:ea typeface="微软雅黑" panose="020B0503020204020204" pitchFamily="34" charset="-122"/>
                <a:cs typeface="+mn-cs"/>
                <a:hlinkClick r:id="rId11"/>
              </a:rPr>
              <a:t>诺贝尔经济学奖</a:t>
            </a:r>
            <a:r>
              <a:rPr lang="zh-CN" altLang="en-US" sz="1200" b="0" i="0" kern="1200" dirty="0" smtClean="0">
                <a:solidFill>
                  <a:schemeClr val="tx1"/>
                </a:solidFill>
                <a:latin typeface="+mn-lt"/>
                <a:ea typeface="微软雅黑" panose="020B0503020204020204" pitchFamily="34" charset="-122"/>
                <a:cs typeface="+mn-cs"/>
              </a:rPr>
              <a:t>，以表扬他在消费分析、</a:t>
            </a:r>
            <a:r>
              <a:rPr lang="zh-CN" altLang="en-US" sz="1200" b="0" i="0" u="none" strike="noStrike" kern="1200" dirty="0" smtClean="0">
                <a:solidFill>
                  <a:schemeClr val="tx1"/>
                </a:solidFill>
                <a:latin typeface="+mn-lt"/>
                <a:ea typeface="微软雅黑" panose="020B0503020204020204" pitchFamily="34" charset="-122"/>
                <a:cs typeface="+mn-cs"/>
                <a:hlinkClick r:id="rId12"/>
              </a:rPr>
              <a:t>货币供应</a:t>
            </a:r>
            <a:r>
              <a:rPr lang="zh-CN" altLang="en-US" sz="1200" b="0" i="0" kern="1200" dirty="0" smtClean="0">
                <a:solidFill>
                  <a:schemeClr val="tx1"/>
                </a:solidFill>
                <a:latin typeface="+mn-lt"/>
                <a:ea typeface="微软雅黑" panose="020B0503020204020204" pitchFamily="34" charset="-122"/>
                <a:cs typeface="+mn-cs"/>
              </a:rPr>
              <a:t>理论及历史、和稳定政策复杂性等范畴的贡献。有趣的是，弗里德曼是另一位芝加哥经济学派代表人物、法律经济学奠基人</a:t>
            </a:r>
            <a:r>
              <a:rPr lang="zh-CN" altLang="en-US" sz="1200" b="0" i="0" u="none" strike="noStrike" kern="1200" dirty="0" smtClean="0">
                <a:solidFill>
                  <a:schemeClr val="tx1"/>
                </a:solidFill>
                <a:latin typeface="+mn-lt"/>
                <a:ea typeface="微软雅黑" panose="020B0503020204020204" pitchFamily="34" charset="-122"/>
                <a:cs typeface="+mn-cs"/>
                <a:hlinkClick r:id="rId13"/>
              </a:rPr>
              <a:t>亚伦</a:t>
            </a:r>
            <a:r>
              <a:rPr lang="en-US" altLang="zh-CN" sz="1200" b="0" i="0" u="none" strike="noStrike" kern="1200" dirty="0" smtClean="0">
                <a:solidFill>
                  <a:schemeClr val="tx1"/>
                </a:solidFill>
                <a:latin typeface="+mn-lt"/>
                <a:ea typeface="微软雅黑" panose="020B0503020204020204" pitchFamily="34" charset="-122"/>
                <a:cs typeface="+mn-cs"/>
                <a:hlinkClick r:id="rId13"/>
              </a:rPr>
              <a:t>·</a:t>
            </a:r>
            <a:r>
              <a:rPr lang="zh-CN" altLang="en-US" sz="1200" b="0" i="0" u="none" strike="noStrike" kern="1200" dirty="0" smtClean="0">
                <a:solidFill>
                  <a:schemeClr val="tx1"/>
                </a:solidFill>
                <a:latin typeface="+mn-lt"/>
                <a:ea typeface="微软雅黑" panose="020B0503020204020204" pitchFamily="34" charset="-122"/>
                <a:cs typeface="+mn-cs"/>
                <a:hlinkClick r:id="rId13"/>
              </a:rPr>
              <a:t>戴雷科特</a:t>
            </a:r>
            <a:r>
              <a:rPr lang="zh-CN" altLang="en-US" sz="1200" b="0" i="0" kern="1200" dirty="0" smtClean="0">
                <a:solidFill>
                  <a:schemeClr val="tx1"/>
                </a:solidFill>
                <a:latin typeface="+mn-lt"/>
                <a:ea typeface="微软雅黑" panose="020B0503020204020204" pitchFamily="34" charset="-122"/>
                <a:cs typeface="+mn-cs"/>
              </a:rPr>
              <a:t>的妹夫。</a:t>
            </a:r>
            <a:endParaRPr lang="zh-CN" altLang="en-US" sz="1200" b="0" i="0" kern="1200" dirty="0" smtClean="0">
              <a:solidFill>
                <a:schemeClr val="tx1"/>
              </a:solidFill>
              <a:latin typeface="+mn-lt"/>
              <a:ea typeface="微软雅黑" panose="020B0503020204020204" pitchFamily="34" charset="-122"/>
              <a:cs typeface="+mn-cs"/>
            </a:endParaRPr>
          </a:p>
          <a:p>
            <a:r>
              <a:rPr lang="zh-CN" altLang="en-US" sz="1200" b="0" i="0" kern="1200" dirty="0" smtClean="0">
                <a:solidFill>
                  <a:schemeClr val="tx1"/>
                </a:solidFill>
                <a:latin typeface="+mn-lt"/>
                <a:ea typeface="微软雅黑" panose="020B0503020204020204" pitchFamily="34" charset="-122"/>
                <a:cs typeface="+mn-cs"/>
              </a:rPr>
              <a:t>其著作</a:t>
            </a:r>
            <a:r>
              <a:rPr lang="en-US" altLang="zh-CN" sz="1200" b="0" i="0" kern="1200" dirty="0" smtClean="0">
                <a:solidFill>
                  <a:schemeClr val="tx1"/>
                </a:solidFill>
                <a:latin typeface="+mn-lt"/>
                <a:ea typeface="微软雅黑" panose="020B0503020204020204" pitchFamily="34" charset="-122"/>
                <a:cs typeface="+mn-cs"/>
              </a:rPr>
              <a:t>《</a:t>
            </a:r>
            <a:r>
              <a:rPr lang="zh-CN" altLang="en-US" sz="1200" b="0" i="0" u="none" strike="noStrike" kern="1200" dirty="0" smtClean="0">
                <a:solidFill>
                  <a:schemeClr val="tx1"/>
                </a:solidFill>
                <a:latin typeface="+mn-lt"/>
                <a:ea typeface="微软雅黑" panose="020B0503020204020204" pitchFamily="34" charset="-122"/>
                <a:cs typeface="+mn-cs"/>
                <a:hlinkClick r:id="rId14"/>
              </a:rPr>
              <a:t>资本主义与自由</a:t>
            </a:r>
            <a:r>
              <a:rPr lang="en-US" altLang="zh-CN" sz="1200" b="0" i="0" kern="1200" dirty="0" smtClean="0">
                <a:solidFill>
                  <a:schemeClr val="tx1"/>
                </a:solidFill>
                <a:latin typeface="+mn-lt"/>
                <a:ea typeface="微软雅黑" panose="020B0503020204020204" pitchFamily="34" charset="-122"/>
                <a:cs typeface="+mn-cs"/>
              </a:rPr>
              <a:t>》</a:t>
            </a:r>
            <a:r>
              <a:rPr lang="zh-CN" altLang="en-US" sz="1200" b="0" i="0" kern="1200" dirty="0" smtClean="0">
                <a:solidFill>
                  <a:schemeClr val="tx1"/>
                </a:solidFill>
                <a:latin typeface="+mn-lt"/>
                <a:ea typeface="微软雅黑" panose="020B0503020204020204" pitchFamily="34" charset="-122"/>
                <a:cs typeface="+mn-cs"/>
              </a:rPr>
              <a:t>于</a:t>
            </a:r>
            <a:r>
              <a:rPr lang="en-US" altLang="zh-CN" sz="1200" b="0" i="0" kern="1200" dirty="0" smtClean="0">
                <a:solidFill>
                  <a:schemeClr val="tx1"/>
                </a:solidFill>
                <a:latin typeface="+mn-lt"/>
                <a:ea typeface="微软雅黑" panose="020B0503020204020204" pitchFamily="34" charset="-122"/>
                <a:cs typeface="+mn-cs"/>
              </a:rPr>
              <a:t>1962</a:t>
            </a:r>
            <a:r>
              <a:rPr lang="zh-CN" altLang="en-US" sz="1200" b="0" i="0" kern="1200" dirty="0" smtClean="0">
                <a:solidFill>
                  <a:schemeClr val="tx1"/>
                </a:solidFill>
                <a:latin typeface="+mn-lt"/>
                <a:ea typeface="微软雅黑" panose="020B0503020204020204" pitchFamily="34" charset="-122"/>
                <a:cs typeface="+mn-cs"/>
              </a:rPr>
              <a:t>年出版，提倡将政府的角色最小化以让自由市场运作，以此维持政治和社会自由。他的政治哲学强调</a:t>
            </a:r>
            <a:r>
              <a:rPr lang="zh-CN" altLang="en-US" sz="1200" b="0" i="0" u="none" strike="noStrike" kern="1200" dirty="0" smtClean="0">
                <a:solidFill>
                  <a:schemeClr val="tx1"/>
                </a:solidFill>
                <a:latin typeface="+mn-lt"/>
                <a:ea typeface="微软雅黑" panose="020B0503020204020204" pitchFamily="34" charset="-122"/>
                <a:cs typeface="+mn-cs"/>
                <a:hlinkClick r:id="rId15"/>
              </a:rPr>
              <a:t>自由市场经济</a:t>
            </a:r>
            <a:r>
              <a:rPr lang="zh-CN" altLang="en-US" sz="1200" b="0" i="0" kern="1200" dirty="0" smtClean="0">
                <a:solidFill>
                  <a:schemeClr val="tx1"/>
                </a:solidFill>
                <a:latin typeface="+mn-lt"/>
                <a:ea typeface="微软雅黑" panose="020B0503020204020204" pitchFamily="34" charset="-122"/>
                <a:cs typeface="+mn-cs"/>
              </a:rPr>
              <a:t>的优点，并反对政府的干预。他的理论成了</a:t>
            </a:r>
            <a:r>
              <a:rPr lang="zh-CN" altLang="en-US" sz="1200" b="0" i="0" u="none" strike="noStrike" kern="1200" dirty="0" smtClean="0">
                <a:solidFill>
                  <a:schemeClr val="tx1"/>
                </a:solidFill>
                <a:latin typeface="+mn-lt"/>
                <a:ea typeface="微软雅黑" panose="020B0503020204020204" pitchFamily="34" charset="-122"/>
                <a:cs typeface="+mn-cs"/>
                <a:hlinkClick r:id="rId16"/>
              </a:rPr>
              <a:t>自由意志主义</a:t>
            </a:r>
            <a:r>
              <a:rPr lang="zh-CN" altLang="en-US" sz="1200" b="0" i="0" kern="1200" dirty="0" smtClean="0">
                <a:solidFill>
                  <a:schemeClr val="tx1"/>
                </a:solidFill>
                <a:latin typeface="+mn-lt"/>
                <a:ea typeface="微软雅黑" panose="020B0503020204020204" pitchFamily="34" charset="-122"/>
                <a:cs typeface="+mn-cs"/>
              </a:rPr>
              <a:t>的主要经济根据之一，并且对</a:t>
            </a:r>
            <a:r>
              <a:rPr lang="en-US" altLang="zh-CN" sz="1200" b="0" i="0" kern="1200" dirty="0" smtClean="0">
                <a:solidFill>
                  <a:schemeClr val="tx1"/>
                </a:solidFill>
                <a:latin typeface="+mn-lt"/>
                <a:ea typeface="微软雅黑" panose="020B0503020204020204" pitchFamily="34" charset="-122"/>
                <a:cs typeface="+mn-cs"/>
              </a:rPr>
              <a:t>1980</a:t>
            </a:r>
            <a:r>
              <a:rPr lang="zh-CN" altLang="en-US" sz="1200" b="0" i="0" kern="1200" dirty="0" smtClean="0">
                <a:solidFill>
                  <a:schemeClr val="tx1"/>
                </a:solidFill>
                <a:latin typeface="+mn-lt"/>
                <a:ea typeface="微软雅黑" panose="020B0503020204020204" pitchFamily="34" charset="-122"/>
                <a:cs typeface="+mn-cs"/>
              </a:rPr>
              <a:t>年代开始美国的</a:t>
            </a:r>
            <a:r>
              <a:rPr lang="zh-CN" altLang="en-US" sz="1200" b="0" i="0" u="none" strike="noStrike" kern="1200" dirty="0" smtClean="0">
                <a:solidFill>
                  <a:schemeClr val="tx1"/>
                </a:solidFill>
                <a:latin typeface="+mn-lt"/>
                <a:ea typeface="微软雅黑" panose="020B0503020204020204" pitchFamily="34" charset="-122"/>
                <a:cs typeface="+mn-cs"/>
                <a:hlinkClick r:id="rId17"/>
              </a:rPr>
              <a:t>里根</a:t>
            </a:r>
            <a:r>
              <a:rPr lang="zh-CN" altLang="en-US" sz="1200" b="0" i="0" kern="1200" dirty="0" smtClean="0">
                <a:solidFill>
                  <a:schemeClr val="tx1"/>
                </a:solidFill>
                <a:latin typeface="+mn-lt"/>
                <a:ea typeface="微软雅黑" panose="020B0503020204020204" pitchFamily="34" charset="-122"/>
                <a:cs typeface="+mn-cs"/>
              </a:rPr>
              <a:t>以及许多其他国家的经济政策都有极大影响。</a:t>
            </a:r>
            <a:endParaRPr lang="zh-CN" altLang="en-US" sz="1200" b="0" i="0" kern="1200" dirty="0" smtClean="0">
              <a:solidFill>
                <a:schemeClr val="tx1"/>
              </a:solidFill>
              <a:latin typeface="+mn-lt"/>
              <a:ea typeface="微软雅黑" panose="020B0503020204020204" pitchFamily="34" charset="-122"/>
              <a:cs typeface="+mn-cs"/>
            </a:endParaRP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ln>
        </p:spPr>
        <p:txBody>
          <a:bodyPr wrap="square" numCol="1" anchorCtr="0" compatLnSpc="1"/>
          <a:lstStyle/>
          <a:p>
            <a:fld id="{F1059609-3996-42A0-9A9F-AF6CB9298781}" type="slidenum">
              <a:rPr lang="en-US" altLang="zh-CN" smtClean="0"/>
            </a:fld>
            <a:endParaRPr lang="en-US" altLang="zh-CN"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ln>
        </p:spPr>
      </p:sp>
      <p:sp>
        <p:nvSpPr>
          <p:cNvPr id="47108" name="Rectangle 3"/>
          <p:cNvSpPr>
            <a:spLocks noGrp="1" noChangeArrowheads="1"/>
          </p:cNvSpPr>
          <p:nvPr>
            <p:ph type="body" idx="1"/>
          </p:nvPr>
        </p:nvSpPr>
        <p:spPr bwMode="auto">
          <a:noFill/>
        </p:spPr>
        <p:txBody>
          <a:bodyPr wrap="square" numCol="1" anchor="t" anchorCtr="0" compatLnSpc="1"/>
          <a:lstStyle/>
          <a:p>
            <a:pPr eaLnBrk="1" hangingPunct="1"/>
            <a:r>
              <a:rPr lang="en-US" altLang="zh-CN" smtClean="0"/>
              <a:t>《</a:t>
            </a:r>
            <a:r>
              <a:rPr lang="zh-CN" altLang="en-US" smtClean="0"/>
              <a:t>网络经济学</a:t>
            </a:r>
            <a:r>
              <a:rPr lang="en-US" altLang="zh-CN" smtClean="0"/>
              <a:t>》</a:t>
            </a:r>
            <a:r>
              <a:rPr lang="zh-CN" altLang="en-US" smtClean="0"/>
              <a:t>第二版</a:t>
            </a:r>
            <a:r>
              <a:rPr lang="zh-CN" altLang="zh-CN" smtClean="0">
                <a:solidFill>
                  <a:srgbClr val="FFFF00"/>
                </a:solidFill>
              </a:rPr>
              <a:t>，胡春，清华大学出版社</a:t>
            </a:r>
            <a:r>
              <a:rPr lang="en-US" altLang="zh-CN" smtClean="0">
                <a:solidFill>
                  <a:srgbClr val="FFFF00"/>
                </a:solidFill>
              </a:rPr>
              <a:t>&amp;</a:t>
            </a:r>
            <a:r>
              <a:rPr lang="zh-CN" altLang="zh-CN" smtClean="0">
                <a:solidFill>
                  <a:srgbClr val="FFFF00"/>
                </a:solidFill>
              </a:rPr>
              <a:t>北京交通大学出版社，</a:t>
            </a:r>
            <a:r>
              <a:rPr lang="en-US" altLang="zh-CN" smtClean="0">
                <a:solidFill>
                  <a:srgbClr val="FFFF00"/>
                </a:solidFill>
              </a:rPr>
              <a:t>2015</a:t>
            </a:r>
            <a:endParaRPr lang="en-US" altLang="zh-CN" smtClean="0"/>
          </a:p>
          <a:p>
            <a:pPr eaLnBrk="1" hangingPunct="1"/>
            <a:r>
              <a:rPr lang="en-US" altLang="zh-CN" smtClean="0"/>
              <a:t>《</a:t>
            </a:r>
            <a:r>
              <a:rPr lang="zh-CN" altLang="en-US" smtClean="0"/>
              <a:t>一个经济杀手的自白</a:t>
            </a:r>
            <a:r>
              <a:rPr lang="en-US" altLang="zh-CN" smtClean="0"/>
              <a:t>》 </a:t>
            </a:r>
            <a:r>
              <a:rPr lang="zh-CN" altLang="en-US" smtClean="0"/>
              <a:t>约翰</a:t>
            </a:r>
            <a:r>
              <a:rPr lang="en-US" altLang="zh-CN" smtClean="0"/>
              <a:t>.</a:t>
            </a:r>
            <a:r>
              <a:rPr lang="zh-CN" altLang="en-US" smtClean="0"/>
              <a:t>珀金斯，重庆出版社，</a:t>
            </a:r>
            <a:r>
              <a:rPr lang="en-US" altLang="zh-CN" smtClean="0"/>
              <a:t>2011</a:t>
            </a:r>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r>
              <a:rPr lang="zh-CN" altLang="en-US" sz="1200" b="0" i="0" kern="1200" dirty="0" smtClean="0">
                <a:solidFill>
                  <a:schemeClr val="tx1"/>
                </a:solidFill>
                <a:latin typeface="+mn-lt"/>
                <a:ea typeface="微软雅黑" panose="020B0503020204020204" pitchFamily="34" charset="-122"/>
                <a:cs typeface="+mn-cs"/>
              </a:rPr>
              <a:t>罗伯特</a:t>
            </a:r>
            <a:r>
              <a:rPr lang="en-US" altLang="zh-CN" sz="1200" b="0" i="0" kern="1200" dirty="0" smtClean="0">
                <a:solidFill>
                  <a:schemeClr val="tx1"/>
                </a:solidFill>
                <a:latin typeface="+mn-lt"/>
                <a:ea typeface="微软雅黑" panose="020B0503020204020204" pitchFamily="34" charset="-122"/>
                <a:cs typeface="+mn-cs"/>
              </a:rPr>
              <a:t>·</a:t>
            </a:r>
            <a:r>
              <a:rPr lang="zh-CN" altLang="en-US" sz="1200" b="0" i="0" kern="1200" dirty="0" smtClean="0">
                <a:solidFill>
                  <a:schemeClr val="tx1"/>
                </a:solidFill>
                <a:latin typeface="+mn-lt"/>
                <a:ea typeface="微软雅黑" panose="020B0503020204020204" pitchFamily="34" charset="-122"/>
                <a:cs typeface="+mn-cs"/>
              </a:rPr>
              <a:t>卢卡斯（</a:t>
            </a:r>
            <a:r>
              <a:rPr lang="en-US" altLang="zh-CN" sz="1200" b="0" i="0" kern="1200" dirty="0" smtClean="0">
                <a:solidFill>
                  <a:schemeClr val="tx1"/>
                </a:solidFill>
                <a:latin typeface="+mn-lt"/>
                <a:ea typeface="微软雅黑" panose="020B0503020204020204" pitchFamily="34" charset="-122"/>
                <a:cs typeface="+mn-cs"/>
              </a:rPr>
              <a:t>Robert E. Lucas, Jr.</a:t>
            </a:r>
            <a:r>
              <a:rPr lang="zh-CN" altLang="en-US" sz="1200" b="0" i="0" kern="1200" dirty="0" smtClean="0">
                <a:solidFill>
                  <a:schemeClr val="tx1"/>
                </a:solidFill>
                <a:latin typeface="+mn-lt"/>
                <a:ea typeface="微软雅黑" panose="020B0503020204020204" pitchFamily="34" charset="-122"/>
                <a:cs typeface="+mn-cs"/>
              </a:rPr>
              <a:t>），美国著名经济学家、</a:t>
            </a:r>
            <a:r>
              <a:rPr lang="zh-CN" altLang="en-US" sz="1200" b="0" i="0" u="none" strike="noStrike" kern="1200" dirty="0" smtClean="0">
                <a:solidFill>
                  <a:schemeClr val="tx1"/>
                </a:solidFill>
                <a:latin typeface="+mn-lt"/>
                <a:ea typeface="微软雅黑" panose="020B0503020204020204" pitchFamily="34" charset="-122"/>
                <a:cs typeface="+mn-cs"/>
                <a:hlinkClick r:id="rId3"/>
              </a:rPr>
              <a:t>芝加哥经济学派</a:t>
            </a:r>
            <a:r>
              <a:rPr lang="zh-CN" altLang="en-US" sz="1200" b="0" i="0" kern="1200" dirty="0" smtClean="0">
                <a:solidFill>
                  <a:schemeClr val="tx1"/>
                </a:solidFill>
                <a:latin typeface="+mn-lt"/>
                <a:ea typeface="微软雅黑" panose="020B0503020204020204" pitchFamily="34" charset="-122"/>
                <a:cs typeface="+mn-cs"/>
              </a:rPr>
              <a:t>代表人物之一、</a:t>
            </a:r>
            <a:r>
              <a:rPr lang="zh-CN" altLang="en-US" sz="1200" b="0" i="0" u="none" strike="noStrike" kern="1200" dirty="0" smtClean="0">
                <a:solidFill>
                  <a:schemeClr val="tx1"/>
                </a:solidFill>
                <a:latin typeface="+mn-lt"/>
                <a:ea typeface="微软雅黑" panose="020B0503020204020204" pitchFamily="34" charset="-122"/>
                <a:cs typeface="+mn-cs"/>
                <a:hlinkClick r:id="rId4"/>
              </a:rPr>
              <a:t>芝加哥大学</a:t>
            </a:r>
            <a:r>
              <a:rPr lang="zh-CN" altLang="en-US" sz="1200" b="0" i="0" kern="1200" dirty="0" smtClean="0">
                <a:solidFill>
                  <a:schemeClr val="tx1"/>
                </a:solidFill>
                <a:latin typeface="+mn-lt"/>
                <a:ea typeface="微软雅黑" panose="020B0503020204020204" pitchFamily="34" charset="-122"/>
                <a:cs typeface="+mn-cs"/>
              </a:rPr>
              <a:t>教授，</a:t>
            </a:r>
            <a:r>
              <a:rPr lang="en-US" altLang="zh-CN" sz="1200" b="0" i="0" kern="1200" dirty="0" smtClean="0">
                <a:solidFill>
                  <a:schemeClr val="tx1"/>
                </a:solidFill>
                <a:latin typeface="+mn-lt"/>
                <a:ea typeface="微软雅黑" panose="020B0503020204020204" pitchFamily="34" charset="-122"/>
                <a:cs typeface="+mn-cs"/>
              </a:rPr>
              <a:t>1995</a:t>
            </a:r>
            <a:r>
              <a:rPr lang="zh-CN" altLang="en-US" sz="1200" b="0" i="0" kern="1200" dirty="0" smtClean="0">
                <a:solidFill>
                  <a:schemeClr val="tx1"/>
                </a:solidFill>
                <a:latin typeface="+mn-lt"/>
                <a:ea typeface="微软雅黑" panose="020B0503020204020204" pitchFamily="34" charset="-122"/>
                <a:cs typeface="+mn-cs"/>
              </a:rPr>
              <a:t>年诺贝尔经济学奖得主</a:t>
            </a:r>
            <a:r>
              <a:rPr lang="en-US" altLang="zh-CN" sz="1200" b="0" i="0" kern="1200" baseline="30000" dirty="0" smtClean="0">
                <a:solidFill>
                  <a:schemeClr val="tx1"/>
                </a:solidFill>
                <a:latin typeface="+mn-lt"/>
                <a:ea typeface="微软雅黑" panose="020B0503020204020204" pitchFamily="34" charset="-122"/>
                <a:cs typeface="+mn-cs"/>
              </a:rPr>
              <a:t>[1-2]</a:t>
            </a:r>
            <a:r>
              <a:rPr lang="zh-CN" altLang="en-US" sz="1200" b="0" i="0" u="none" strike="noStrike" kern="1200" dirty="0" smtClean="0">
                <a:solidFill>
                  <a:schemeClr val="tx1"/>
                </a:solidFill>
                <a:latin typeface="+mn-lt"/>
                <a:ea typeface="微软雅黑" panose="020B0503020204020204" pitchFamily="34" charset="-122"/>
                <a:cs typeface="+mn-cs"/>
              </a:rPr>
              <a:t> </a:t>
            </a:r>
            <a:r>
              <a:rPr lang="zh-CN" altLang="en-US" sz="1200" b="0" i="0" kern="1200" dirty="0" smtClean="0">
                <a:solidFill>
                  <a:schemeClr val="tx1"/>
                </a:solidFill>
                <a:latin typeface="+mn-lt"/>
                <a:ea typeface="微软雅黑" panose="020B0503020204020204" pitchFamily="34" charset="-122"/>
                <a:cs typeface="+mn-cs"/>
              </a:rPr>
              <a:t> 。</a:t>
            </a:r>
            <a:endParaRPr lang="zh-CN" altLang="en-US" sz="1200" b="0" i="0" kern="1200" dirty="0" smtClean="0">
              <a:solidFill>
                <a:schemeClr val="tx1"/>
              </a:solidFill>
              <a:latin typeface="+mn-lt"/>
              <a:ea typeface="微软雅黑" panose="020B0503020204020204" pitchFamily="34" charset="-122"/>
              <a:cs typeface="+mn-cs"/>
            </a:endParaRPr>
          </a:p>
          <a:p>
            <a:r>
              <a:rPr lang="en-US" altLang="zh-CN" sz="1200" b="0" i="0" kern="1200" dirty="0" smtClean="0">
                <a:solidFill>
                  <a:schemeClr val="tx1"/>
                </a:solidFill>
                <a:latin typeface="+mn-lt"/>
                <a:ea typeface="微软雅黑" panose="020B0503020204020204" pitchFamily="34" charset="-122"/>
                <a:cs typeface="+mn-cs"/>
              </a:rPr>
              <a:t>1937</a:t>
            </a:r>
            <a:r>
              <a:rPr lang="zh-CN" altLang="en-US" sz="1200" b="0" i="0" kern="1200" dirty="0" smtClean="0">
                <a:solidFill>
                  <a:schemeClr val="tx1"/>
                </a:solidFill>
                <a:latin typeface="+mn-lt"/>
                <a:ea typeface="微软雅黑" panose="020B0503020204020204" pitchFamily="34" charset="-122"/>
                <a:cs typeface="+mn-cs"/>
              </a:rPr>
              <a:t>年生于华盛顿的雅奇马，卢卡斯是一位经济学天才、</a:t>
            </a:r>
            <a:r>
              <a:rPr lang="zh-CN" altLang="en-US" sz="1200" b="0" i="0" u="none" strike="noStrike" kern="1200" dirty="0" smtClean="0">
                <a:solidFill>
                  <a:schemeClr val="tx1"/>
                </a:solidFill>
                <a:latin typeface="+mn-lt"/>
                <a:ea typeface="微软雅黑" panose="020B0503020204020204" pitchFamily="34" charset="-122"/>
                <a:cs typeface="+mn-cs"/>
                <a:hlinkClick r:id="rId5"/>
              </a:rPr>
              <a:t>理性预期学派</a:t>
            </a:r>
            <a:r>
              <a:rPr lang="zh-CN" altLang="en-US" sz="1200" b="0" i="0" kern="1200" dirty="0" smtClean="0">
                <a:solidFill>
                  <a:schemeClr val="tx1"/>
                </a:solidFill>
                <a:latin typeface="+mn-lt"/>
                <a:ea typeface="微软雅黑" panose="020B0503020204020204" pitchFamily="34" charset="-122"/>
                <a:cs typeface="+mn-cs"/>
              </a:rPr>
              <a:t>的重量级代表，倡导和发展了理性预期与</a:t>
            </a:r>
            <a:r>
              <a:rPr lang="zh-CN" altLang="en-US" sz="1200" b="0" i="0" u="none" strike="noStrike" kern="1200" dirty="0" smtClean="0">
                <a:solidFill>
                  <a:schemeClr val="tx1"/>
                </a:solidFill>
                <a:latin typeface="+mn-lt"/>
                <a:ea typeface="微软雅黑" panose="020B0503020204020204" pitchFamily="34" charset="-122"/>
                <a:cs typeface="+mn-cs"/>
                <a:hlinkClick r:id="rId6"/>
              </a:rPr>
              <a:t>宏观经济学</a:t>
            </a:r>
            <a:r>
              <a:rPr lang="zh-CN" altLang="en-US" sz="1200" b="0" i="0" kern="1200" dirty="0" smtClean="0">
                <a:solidFill>
                  <a:schemeClr val="tx1"/>
                </a:solidFill>
                <a:latin typeface="+mn-lt"/>
                <a:ea typeface="微软雅黑" panose="020B0503020204020204" pitchFamily="34" charset="-122"/>
                <a:cs typeface="+mn-cs"/>
              </a:rPr>
              <a:t>研究的运用理论，深化了人们对经济政策的理解，并对</a:t>
            </a:r>
            <a:r>
              <a:rPr lang="zh-CN" altLang="en-US" sz="1200" b="0" i="0" u="none" strike="noStrike" kern="1200" dirty="0" smtClean="0">
                <a:solidFill>
                  <a:schemeClr val="tx1"/>
                </a:solidFill>
                <a:latin typeface="+mn-lt"/>
                <a:ea typeface="微软雅黑" panose="020B0503020204020204" pitchFamily="34" charset="-122"/>
                <a:cs typeface="+mn-cs"/>
                <a:hlinkClick r:id="rId7"/>
              </a:rPr>
              <a:t>经济周期理论</a:t>
            </a:r>
            <a:r>
              <a:rPr lang="zh-CN" altLang="en-US" sz="1200" b="0" i="0" kern="1200" dirty="0" smtClean="0">
                <a:solidFill>
                  <a:schemeClr val="tx1"/>
                </a:solidFill>
                <a:latin typeface="+mn-lt"/>
                <a:ea typeface="微软雅黑" panose="020B0503020204020204" pitchFamily="34" charset="-122"/>
                <a:cs typeface="+mn-cs"/>
              </a:rPr>
              <a:t>提出了独到的见解。为表彰他对“理性预期他假说的应用和发展”所作的贡献，</a:t>
            </a:r>
            <a:r>
              <a:rPr lang="en-US" altLang="zh-CN" sz="1200" b="0" i="0" kern="1200" dirty="0" smtClean="0">
                <a:solidFill>
                  <a:schemeClr val="tx1"/>
                </a:solidFill>
                <a:latin typeface="+mn-lt"/>
                <a:ea typeface="微软雅黑" panose="020B0503020204020204" pitchFamily="34" charset="-122"/>
                <a:cs typeface="+mn-cs"/>
              </a:rPr>
              <a:t>1995</a:t>
            </a:r>
            <a:r>
              <a:rPr lang="zh-CN" altLang="en-US" sz="1200" b="0" i="0" kern="1200" dirty="0" smtClean="0">
                <a:solidFill>
                  <a:schemeClr val="tx1"/>
                </a:solidFill>
                <a:latin typeface="+mn-lt"/>
                <a:ea typeface="微软雅黑" panose="020B0503020204020204" pitchFamily="34" charset="-122"/>
                <a:cs typeface="+mn-cs"/>
              </a:rPr>
              <a:t>年成为诺贝尔经济学奖获奖者</a:t>
            </a:r>
            <a:r>
              <a:rPr lang="en-US" altLang="zh-CN" sz="1200" b="0" i="0" kern="1200" baseline="30000" dirty="0" smtClean="0">
                <a:solidFill>
                  <a:schemeClr val="tx1"/>
                </a:solidFill>
                <a:latin typeface="+mn-lt"/>
                <a:ea typeface="微软雅黑" panose="020B0503020204020204" pitchFamily="34" charset="-122"/>
                <a:cs typeface="+mn-cs"/>
              </a:rPr>
              <a:t>[1]</a:t>
            </a:r>
            <a:r>
              <a:rPr lang="zh-CN" altLang="en-US" sz="1200" b="0" i="0" u="none" strike="noStrike" kern="1200" dirty="0" smtClean="0">
                <a:solidFill>
                  <a:schemeClr val="tx1"/>
                </a:solidFill>
                <a:latin typeface="+mn-lt"/>
                <a:ea typeface="微软雅黑" panose="020B0503020204020204" pitchFamily="34" charset="-122"/>
                <a:cs typeface="+mn-cs"/>
              </a:rPr>
              <a:t> </a:t>
            </a:r>
            <a:r>
              <a:rPr lang="zh-CN" altLang="en-US" sz="1200" b="0" i="0" kern="1200" dirty="0" smtClean="0">
                <a:solidFill>
                  <a:schemeClr val="tx1"/>
                </a:solidFill>
                <a:latin typeface="+mn-lt"/>
                <a:ea typeface="微软雅黑" panose="020B0503020204020204" pitchFamily="34" charset="-122"/>
                <a:cs typeface="+mn-cs"/>
              </a:rPr>
              <a:t> 。</a:t>
            </a:r>
            <a:endParaRPr lang="zh-CN" altLang="en-US" sz="1200" b="0" i="0" kern="1200" dirty="0" smtClean="0">
              <a:solidFill>
                <a:schemeClr val="tx1"/>
              </a:solidFill>
              <a:latin typeface="+mn-lt"/>
              <a:ea typeface="微软雅黑" panose="020B0503020204020204" pitchFamily="34" charset="-122"/>
              <a:cs typeface="+mn-cs"/>
            </a:endParaRPr>
          </a:p>
          <a:p>
            <a:r>
              <a:rPr lang="zh-CN" altLang="en-US" dirty="0" smtClean="0">
                <a:sym typeface="+mn-ea"/>
                <a:hlinkClick r:id="rId8"/>
              </a:rPr>
              <a:t>自然率</a:t>
            </a:r>
            <a:r>
              <a:rPr lang="zh-CN" altLang="en-US" dirty="0" smtClean="0">
                <a:sym typeface="+mn-ea"/>
              </a:rPr>
              <a:t>假说（</a:t>
            </a:r>
            <a:r>
              <a:rPr lang="en-US" altLang="zh-CN" dirty="0" smtClean="0">
                <a:sym typeface="+mn-ea"/>
              </a:rPr>
              <a:t>natural rate hypothesis</a:t>
            </a:r>
            <a:r>
              <a:rPr lang="zh-CN" altLang="en-US" dirty="0" smtClean="0">
                <a:sym typeface="+mn-ea"/>
              </a:rPr>
              <a:t>）：</a:t>
            </a:r>
            <a:r>
              <a:rPr lang="zh-CN" altLang="en-US" dirty="0" smtClean="0">
                <a:sym typeface="+mn-ea"/>
                <a:hlinkClick r:id="rId9"/>
              </a:rPr>
              <a:t>卢卡斯</a:t>
            </a:r>
            <a:r>
              <a:rPr lang="zh-CN" altLang="en-US" dirty="0" smtClean="0">
                <a:sym typeface="+mn-ea"/>
              </a:rPr>
              <a:t>在“</a:t>
            </a:r>
            <a:r>
              <a:rPr lang="zh-CN" altLang="en-US" dirty="0" smtClean="0">
                <a:sym typeface="+mn-ea"/>
                <a:hlinkClick r:id="rId10"/>
              </a:rPr>
              <a:t>自然失业率</a:t>
            </a:r>
            <a:r>
              <a:rPr lang="zh-CN" altLang="en-US" dirty="0" smtClean="0">
                <a:sym typeface="+mn-ea"/>
              </a:rPr>
              <a:t>”的基础上，提出的一种关于</a:t>
            </a:r>
            <a:r>
              <a:rPr lang="zh-CN" altLang="en-US" dirty="0" smtClean="0">
                <a:sym typeface="+mn-ea"/>
                <a:hlinkClick r:id="rId11"/>
              </a:rPr>
              <a:t>就业</a:t>
            </a:r>
            <a:r>
              <a:rPr lang="zh-CN" altLang="en-US" dirty="0" smtClean="0">
                <a:sym typeface="+mn-ea"/>
              </a:rPr>
              <a:t>、产出、</a:t>
            </a:r>
            <a:r>
              <a:rPr lang="zh-CN" altLang="en-US" dirty="0" smtClean="0">
                <a:sym typeface="+mn-ea"/>
                <a:hlinkClick r:id="rId12"/>
              </a:rPr>
              <a:t>物价</a:t>
            </a:r>
            <a:r>
              <a:rPr lang="zh-CN" altLang="en-US" dirty="0" smtClean="0">
                <a:sym typeface="+mn-ea"/>
              </a:rPr>
              <a:t>等</a:t>
            </a:r>
            <a:r>
              <a:rPr lang="zh-CN" altLang="en-US" dirty="0" smtClean="0">
                <a:sym typeface="+mn-ea"/>
                <a:hlinkClick r:id="rId13"/>
              </a:rPr>
              <a:t>经济变量</a:t>
            </a:r>
            <a:r>
              <a:rPr lang="zh-CN" altLang="en-US" dirty="0" smtClean="0">
                <a:sym typeface="+mn-ea"/>
              </a:rPr>
              <a:t>存在着一种不由政府政策支配的实际</a:t>
            </a:r>
            <a:r>
              <a:rPr lang="zh-CN" altLang="en-US" dirty="0" smtClean="0">
                <a:sym typeface="+mn-ea"/>
                <a:hlinkClick r:id="rId14"/>
              </a:rPr>
              <a:t>因素</a:t>
            </a:r>
            <a:r>
              <a:rPr lang="zh-CN" altLang="en-US" dirty="0" smtClean="0">
                <a:sym typeface="+mn-ea"/>
              </a:rPr>
              <a:t>（如生产、技术等）决定的自然水平的理论观点。</a:t>
            </a:r>
            <a:r>
              <a:rPr lang="zh-CN" altLang="en-US" dirty="0" smtClean="0">
                <a:sym typeface="+mn-ea"/>
                <a:hlinkClick r:id="rId8"/>
              </a:rPr>
              <a:t>自然率</a:t>
            </a:r>
            <a:r>
              <a:rPr lang="zh-CN" altLang="en-US" dirty="0" smtClean="0">
                <a:sym typeface="+mn-ea"/>
              </a:rPr>
              <a:t>主要是指</a:t>
            </a:r>
            <a:r>
              <a:rPr lang="zh-CN" altLang="en-US" dirty="0" smtClean="0">
                <a:sym typeface="+mn-ea"/>
                <a:hlinkClick r:id="rId10"/>
              </a:rPr>
              <a:t>自然失业率</a:t>
            </a:r>
            <a:r>
              <a:rPr lang="zh-CN" altLang="en-US" dirty="0" smtClean="0">
                <a:sym typeface="+mn-ea"/>
              </a:rPr>
              <a:t>。根据</a:t>
            </a:r>
            <a:r>
              <a:rPr lang="zh-CN" altLang="en-US" dirty="0" smtClean="0">
                <a:sym typeface="+mn-ea"/>
                <a:hlinkClick r:id="rId8"/>
              </a:rPr>
              <a:t>自然率</a:t>
            </a:r>
            <a:r>
              <a:rPr lang="zh-CN" altLang="en-US" dirty="0" smtClean="0">
                <a:sym typeface="+mn-ea"/>
              </a:rPr>
              <a:t>假说，任何一个</a:t>
            </a:r>
            <a:r>
              <a:rPr lang="zh-CN" altLang="en-US" dirty="0" smtClean="0">
                <a:sym typeface="+mn-ea"/>
                <a:hlinkClick r:id="rId15"/>
              </a:rPr>
              <a:t>资本主义社会</a:t>
            </a:r>
            <a:r>
              <a:rPr lang="zh-CN" altLang="en-US" dirty="0" smtClean="0">
                <a:sym typeface="+mn-ea"/>
              </a:rPr>
              <a:t>都存在一个</a:t>
            </a:r>
            <a:r>
              <a:rPr lang="zh-CN" altLang="en-US" dirty="0" smtClean="0">
                <a:sym typeface="+mn-ea"/>
                <a:hlinkClick r:id="rId10"/>
              </a:rPr>
              <a:t>自然失业率</a:t>
            </a:r>
            <a:r>
              <a:rPr lang="zh-CN" altLang="en-US" dirty="0" smtClean="0">
                <a:sym typeface="+mn-ea"/>
              </a:rPr>
              <a:t>，其大小取决于社会的技术水平、资源数量和文化传统。长期而言，经济总是趋向于</a:t>
            </a:r>
            <a:r>
              <a:rPr lang="zh-CN" altLang="en-US" dirty="0" smtClean="0">
                <a:sym typeface="+mn-ea"/>
                <a:hlinkClick r:id="rId10"/>
              </a:rPr>
              <a:t>自然失业率</a:t>
            </a:r>
            <a:r>
              <a:rPr lang="zh-CN" altLang="en-US" dirty="0" smtClean="0">
                <a:sym typeface="+mn-ea"/>
              </a:rPr>
              <a:t>。尽管短期内，经济政策能够使得实际</a:t>
            </a:r>
            <a:r>
              <a:rPr lang="zh-CN" altLang="en-US" dirty="0" smtClean="0">
                <a:sym typeface="+mn-ea"/>
                <a:hlinkClick r:id="rId16"/>
              </a:rPr>
              <a:t>失业率</a:t>
            </a:r>
            <a:r>
              <a:rPr lang="zh-CN" altLang="en-US" dirty="0" smtClean="0">
                <a:sym typeface="+mn-ea"/>
              </a:rPr>
              <a:t>不同于</a:t>
            </a:r>
            <a:r>
              <a:rPr lang="zh-CN" altLang="en-US" dirty="0" smtClean="0">
                <a:sym typeface="+mn-ea"/>
                <a:hlinkClick r:id="rId10"/>
              </a:rPr>
              <a:t>自然失业率</a:t>
            </a:r>
            <a:r>
              <a:rPr lang="zh-CN" altLang="en-US" dirty="0" smtClean="0">
                <a:sym typeface="+mn-ea"/>
              </a:rPr>
              <a:t>。它是</a:t>
            </a:r>
            <a:r>
              <a:rPr lang="zh-CN" altLang="en-US" dirty="0" smtClean="0">
                <a:sym typeface="+mn-ea"/>
                <a:hlinkClick r:id="rId17"/>
              </a:rPr>
              <a:t>货币</a:t>
            </a:r>
            <a:r>
              <a:rPr lang="zh-CN" altLang="en-US" dirty="0" smtClean="0">
                <a:sym typeface="+mn-ea"/>
              </a:rPr>
              <a:t>主义的重要理论基础，也是新古典主要的重要基本假设。“</a:t>
            </a:r>
            <a:r>
              <a:rPr lang="zh-CN" altLang="en-US" dirty="0" smtClean="0">
                <a:sym typeface="+mn-ea"/>
                <a:hlinkClick r:id="rId8"/>
              </a:rPr>
              <a:t>自然率</a:t>
            </a:r>
            <a:r>
              <a:rPr lang="zh-CN" altLang="en-US" dirty="0" smtClean="0">
                <a:sym typeface="+mn-ea"/>
              </a:rPr>
              <a:t>”的存在使</a:t>
            </a:r>
            <a:r>
              <a:rPr lang="zh-CN" altLang="en-US" dirty="0" smtClean="0">
                <a:sym typeface="+mn-ea"/>
                <a:hlinkClick r:id="rId18"/>
              </a:rPr>
              <a:t>货币政策</a:t>
            </a:r>
            <a:r>
              <a:rPr lang="zh-CN" altLang="en-US" dirty="0" smtClean="0">
                <a:sym typeface="+mn-ea"/>
              </a:rPr>
              <a:t>的作用只有在造成非预期的</a:t>
            </a:r>
            <a:r>
              <a:rPr lang="zh-CN" altLang="en-US" dirty="0" smtClean="0">
                <a:sym typeface="+mn-ea"/>
                <a:hlinkClick r:id="rId19"/>
              </a:rPr>
              <a:t>通货膨胀</a:t>
            </a:r>
            <a:r>
              <a:rPr lang="zh-CN" altLang="en-US" dirty="0" smtClean="0">
                <a:sym typeface="+mn-ea"/>
              </a:rPr>
              <a:t>时才能奏效。“</a:t>
            </a:r>
            <a:r>
              <a:rPr lang="zh-CN" altLang="en-US" dirty="0" smtClean="0">
                <a:sym typeface="+mn-ea"/>
                <a:hlinkClick r:id="rId8"/>
              </a:rPr>
              <a:t>自然率</a:t>
            </a:r>
            <a:r>
              <a:rPr lang="zh-CN" altLang="en-US" dirty="0" smtClean="0">
                <a:sym typeface="+mn-ea"/>
              </a:rPr>
              <a:t>假说”从理论上论述了政策作用的有限性，为理性预期学说确立了重要的理论前提</a:t>
            </a:r>
            <a:endParaRPr lang="en-US" altLang="zh-CN" b="0" i="0" kern="1200" dirty="0" smtClean="0">
              <a:solidFill>
                <a:schemeClr val="tx1"/>
              </a:solidFill>
              <a:latin typeface="+mn-lt"/>
              <a:ea typeface="微软雅黑" panose="020B0503020204020204" pitchFamily="34" charset="-122"/>
              <a:cs typeface="+mn-cs"/>
            </a:endParaRPr>
          </a:p>
          <a:p>
            <a:endParaRPr lang="zh-CN" altLang="en-US" sz="1200" b="0" i="0" kern="1200" dirty="0" smtClean="0">
              <a:solidFill>
                <a:schemeClr val="tx1"/>
              </a:solidFill>
              <a:latin typeface="+mn-lt"/>
              <a:ea typeface="微软雅黑" panose="020B0503020204020204" pitchFamily="34" charset="-122"/>
              <a:cs typeface="+mn-cs"/>
            </a:endParaRP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ln>
        </p:spPr>
        <p:txBody>
          <a:bodyPr wrap="square" numCol="1" anchorCtr="0" compatLnSpc="1"/>
          <a:lstStyle/>
          <a:p>
            <a:fld id="{95A77F45-AF05-4FC0-B33E-FEA1FECD760F}" type="slidenum">
              <a:rPr lang="en-US" altLang="zh-CN" smtClean="0"/>
            </a:fld>
            <a:endParaRPr lang="en-US" altLang="zh-CN"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ln>
        </p:spPr>
      </p:sp>
      <p:sp>
        <p:nvSpPr>
          <p:cNvPr id="48132" name="Rectangle 3"/>
          <p:cNvSpPr>
            <a:spLocks noGrp="1" noChangeArrowheads="1"/>
          </p:cNvSpPr>
          <p:nvPr>
            <p:ph type="body" idx="1"/>
          </p:nvPr>
        </p:nvSpPr>
        <p:spPr bwMode="auto">
          <a:noFill/>
        </p:spPr>
        <p:txBody>
          <a:bodyPr wrap="square" numCol="1" anchor="t" anchorCtr="0" compatLnSpc="1"/>
          <a:lstStyle/>
          <a:p>
            <a:pPr eaLnBrk="1" hangingPunct="1"/>
            <a:r>
              <a:rPr lang="zh-CN" altLang="zh-CN" smtClean="0"/>
              <a:t>世界上工业化最先进的七个国家首脑会议（G-7 Summit），由美国，英国，德国，法国，日本，加拿大，意大利七国为研究经济形势、协调政策而召开的首脑会议，简称G7。</a:t>
            </a: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normAutofit fontScale="92500"/>
          </a:bodyPr>
          <a:lstStyle/>
          <a:p>
            <a:pPr eaLnBrk="1" hangingPunct="1">
              <a:lnSpc>
                <a:spcPts val="3100"/>
              </a:lnSpc>
              <a:spcBef>
                <a:spcPts val="1200"/>
              </a:spcBef>
              <a:defRPr/>
            </a:pPr>
            <a:r>
              <a:rPr lang="en-US" altLang="zh-CN" sz="1600" b="1" dirty="0" smtClean="0">
                <a:latin typeface="华文中宋" panose="02010600040101010101" pitchFamily="2" charset="-122"/>
                <a:ea typeface="华文中宋" panose="02010600040101010101" pitchFamily="2" charset="-122"/>
              </a:rPr>
              <a:t>1</a:t>
            </a:r>
            <a:r>
              <a:rPr lang="zh-CN" altLang="en-US" sz="1600" b="1" dirty="0" smtClean="0">
                <a:latin typeface="华文中宋" panose="02010600040101010101" pitchFamily="2" charset="-122"/>
                <a:ea typeface="华文中宋" panose="02010600040101010101" pitchFamily="2" charset="-122"/>
              </a:rPr>
              <a:t>、西方</a:t>
            </a:r>
            <a:r>
              <a:rPr lang="zh-CN" altLang="zh-CN" sz="1600" b="1" dirty="0" smtClean="0">
                <a:latin typeface="华文中宋" panose="02010600040101010101" pitchFamily="2" charset="-122"/>
                <a:ea typeface="华文中宋" panose="02010600040101010101" pitchFamily="2" charset="-122"/>
              </a:rPr>
              <a:t>经济学术语的演变</a:t>
            </a:r>
            <a:r>
              <a:rPr lang="zh-CN" altLang="en-US" sz="1600" b="1" dirty="0" smtClean="0">
                <a:latin typeface="华文中宋" panose="02010600040101010101" pitchFamily="2" charset="-122"/>
                <a:ea typeface="华文中宋" panose="02010600040101010101" pitchFamily="2" charset="-122"/>
              </a:rPr>
              <a:t>：</a:t>
            </a:r>
            <a:endParaRPr lang="en-US" altLang="zh-CN" sz="1600" b="1" dirty="0" smtClean="0">
              <a:latin typeface="华文中宋" panose="02010600040101010101" pitchFamily="2" charset="-122"/>
              <a:ea typeface="华文中宋" panose="02010600040101010101" pitchFamily="2" charset="-122"/>
            </a:endParaRPr>
          </a:p>
          <a:p>
            <a:pPr eaLnBrk="1" hangingPunct="1">
              <a:lnSpc>
                <a:spcPts val="3100"/>
              </a:lnSpc>
              <a:spcBef>
                <a:spcPts val="1200"/>
              </a:spcBef>
              <a:defRPr/>
            </a:pPr>
            <a:r>
              <a:rPr lang="zh-CN" altLang="en-US" sz="1600" b="1" dirty="0" smtClean="0"/>
              <a:t>（</a:t>
            </a:r>
            <a:r>
              <a:rPr lang="en-US" altLang="zh-CN" sz="1600" b="1" dirty="0" smtClean="0"/>
              <a:t>1</a:t>
            </a:r>
            <a:r>
              <a:rPr lang="zh-CN" altLang="en-US" sz="1600" b="1" dirty="0" smtClean="0"/>
              <a:t>）经济学的诞生过程</a:t>
            </a:r>
            <a:endParaRPr lang="en-US" altLang="zh-CN" sz="1600" b="1" dirty="0" smtClean="0">
              <a:latin typeface="华文中宋" panose="02010600040101010101" pitchFamily="2" charset="-122"/>
              <a:ea typeface="华文中宋" panose="02010600040101010101" pitchFamily="2" charset="-122"/>
            </a:endParaRPr>
          </a:p>
          <a:p>
            <a:pPr eaLnBrk="1" hangingPunct="1">
              <a:lnSpc>
                <a:spcPts val="3100"/>
              </a:lnSpc>
              <a:spcBef>
                <a:spcPct val="0"/>
              </a:spcBef>
              <a:buFont typeface="Wingdings" panose="05000000000000000000" pitchFamily="2" charset="2"/>
              <a:buChar char="Ø"/>
              <a:defRPr/>
            </a:pPr>
            <a:r>
              <a:rPr lang="zh-CN" altLang="en-US" dirty="0" smtClean="0">
                <a:latin typeface="华文宋体" panose="02010600040101010101" pitchFamily="2" charset="-122"/>
                <a:ea typeface="华文宋体" panose="02010600040101010101" pitchFamily="2" charset="-122"/>
              </a:rPr>
              <a:t>希腊文</a:t>
            </a:r>
            <a:r>
              <a:rPr lang="en-US" altLang="zh-CN" dirty="0" err="1" smtClean="0">
                <a:latin typeface="华文宋体" panose="02010600040101010101" pitchFamily="2" charset="-122"/>
                <a:ea typeface="华文宋体" panose="02010600040101010101" pitchFamily="2" charset="-122"/>
              </a:rPr>
              <a:t>oikonomia</a:t>
            </a:r>
            <a:r>
              <a:rPr lang="zh-CN" altLang="en-US" dirty="0" smtClean="0">
                <a:latin typeface="华文宋体" panose="02010600040101010101" pitchFamily="2" charset="-122"/>
                <a:ea typeface="华文宋体" panose="02010600040101010101" pitchFamily="2" charset="-122"/>
              </a:rPr>
              <a:t>，古希腊，色诺芬，</a:t>
            </a:r>
            <a:r>
              <a:rPr lang="zh-CN" altLang="en-US" dirty="0" smtClean="0">
                <a:solidFill>
                  <a:srgbClr val="C00000"/>
                </a:solidFill>
                <a:latin typeface="华文宋体" panose="02010600040101010101" pitchFamily="2" charset="-122"/>
                <a:ea typeface="华文宋体" panose="02010600040101010101" pitchFamily="2" charset="-122"/>
              </a:rPr>
              <a:t>家计管理或家庭管理</a:t>
            </a:r>
            <a:endParaRPr lang="en-US" altLang="zh-CN" dirty="0" smtClean="0">
              <a:solidFill>
                <a:srgbClr val="C00000"/>
              </a:solidFill>
              <a:latin typeface="华文宋体" panose="02010600040101010101" pitchFamily="2" charset="-122"/>
              <a:ea typeface="华文宋体" panose="02010600040101010101" pitchFamily="2" charset="-122"/>
            </a:endParaRPr>
          </a:p>
          <a:p>
            <a:pPr eaLnBrk="1" hangingPunct="1">
              <a:lnSpc>
                <a:spcPts val="3100"/>
              </a:lnSpc>
              <a:spcBef>
                <a:spcPct val="0"/>
              </a:spcBef>
              <a:buFont typeface="Wingdings" panose="05000000000000000000" pitchFamily="2" charset="2"/>
              <a:buChar char="Ø"/>
              <a:defRPr/>
            </a:pPr>
            <a:r>
              <a:rPr lang="en-US" altLang="zh-CN" dirty="0" smtClean="0">
                <a:solidFill>
                  <a:srgbClr val="C00000"/>
                </a:solidFill>
                <a:latin typeface="华文宋体" panose="02010600040101010101" pitchFamily="2" charset="-122"/>
                <a:ea typeface="华文宋体" panose="02010600040101010101" pitchFamily="2" charset="-122"/>
              </a:rPr>
              <a:t>1615</a:t>
            </a:r>
            <a:r>
              <a:rPr lang="zh-CN" altLang="en-US" dirty="0" smtClean="0">
                <a:solidFill>
                  <a:srgbClr val="C00000"/>
                </a:solidFill>
                <a:latin typeface="华文宋体" panose="02010600040101010101" pitchFamily="2" charset="-122"/>
                <a:ea typeface="华文宋体" panose="02010600040101010101" pitchFamily="2" charset="-122"/>
              </a:rPr>
              <a:t>年</a:t>
            </a:r>
            <a:r>
              <a:rPr lang="zh-CN" altLang="en-US" dirty="0" smtClean="0">
                <a:latin typeface="华文宋体" panose="02010600040101010101" pitchFamily="2" charset="-122"/>
                <a:ea typeface="华文宋体" panose="02010600040101010101" pitchFamily="2" charset="-122"/>
              </a:rPr>
              <a:t>出现了以“政治经济学”（</a:t>
            </a:r>
            <a:r>
              <a:rPr lang="en-US" altLang="zh-CN" dirty="0" smtClean="0">
                <a:latin typeface="华文宋体" panose="02010600040101010101" pitchFamily="2" charset="-122"/>
                <a:ea typeface="华文宋体" panose="02010600040101010101" pitchFamily="2" charset="-122"/>
              </a:rPr>
              <a:t>political economy</a:t>
            </a:r>
            <a:r>
              <a:rPr lang="zh-CN" altLang="en-US" dirty="0" smtClean="0">
                <a:latin typeface="华文宋体" panose="02010600040101010101" pitchFamily="2" charset="-122"/>
                <a:ea typeface="华文宋体" panose="02010600040101010101" pitchFamily="2" charset="-122"/>
              </a:rPr>
              <a:t>）为名 称的第一本书，即法国重商主义者</a:t>
            </a:r>
            <a:r>
              <a:rPr lang="en-US" altLang="zh-CN" dirty="0" smtClean="0">
                <a:latin typeface="华文宋体" panose="02010600040101010101" pitchFamily="2" charset="-122"/>
                <a:ea typeface="华文宋体" panose="02010600040101010101" pitchFamily="2" charset="-122"/>
              </a:rPr>
              <a:t>A.de</a:t>
            </a:r>
            <a:r>
              <a:rPr lang="zh-CN" altLang="en-US" dirty="0" smtClean="0">
                <a:latin typeface="华文宋体" panose="02010600040101010101" pitchFamily="2" charset="-122"/>
                <a:ea typeface="华文宋体" panose="02010600040101010101" pitchFamily="2" charset="-122"/>
              </a:rPr>
              <a:t>蒙克莱田（</a:t>
            </a:r>
            <a:r>
              <a:rPr lang="en-US" altLang="zh-CN" dirty="0" smtClean="0">
                <a:latin typeface="华文宋体" panose="02010600040101010101" pitchFamily="2" charset="-122"/>
                <a:ea typeface="华文宋体" panose="02010600040101010101" pitchFamily="2" charset="-122"/>
              </a:rPr>
              <a:t>1575</a:t>
            </a:r>
            <a:r>
              <a:rPr lang="zh-CN" altLang="en-US" dirty="0" smtClean="0">
                <a:latin typeface="华文宋体" panose="02010600040101010101" pitchFamily="2" charset="-122"/>
                <a:ea typeface="华文宋体" panose="02010600040101010101" pitchFamily="2" charset="-122"/>
              </a:rPr>
              <a:t>～ </a:t>
            </a:r>
            <a:r>
              <a:rPr lang="en-US" altLang="zh-CN" dirty="0" smtClean="0">
                <a:latin typeface="华文宋体" panose="02010600040101010101" pitchFamily="2" charset="-122"/>
                <a:ea typeface="华文宋体" panose="02010600040101010101" pitchFamily="2" charset="-122"/>
              </a:rPr>
              <a:t>1621</a:t>
            </a:r>
            <a:r>
              <a:rPr lang="zh-CN" altLang="en-US" dirty="0" smtClean="0">
                <a:latin typeface="华文宋体" panose="02010600040101010101" pitchFamily="2" charset="-122"/>
                <a:ea typeface="华文宋体" panose="02010600040101010101" pitchFamily="2" charset="-122"/>
              </a:rPr>
              <a:t>）的</a:t>
            </a:r>
            <a:r>
              <a:rPr lang="en-US" altLang="zh-CN" dirty="0" smtClean="0">
                <a:latin typeface="华文宋体" panose="02010600040101010101" pitchFamily="2" charset="-122"/>
                <a:ea typeface="华文宋体" panose="02010600040101010101" pitchFamily="2" charset="-122"/>
              </a:rPr>
              <a:t>《</a:t>
            </a:r>
            <a:r>
              <a:rPr lang="zh-CN" altLang="en-US" dirty="0" smtClean="0">
                <a:latin typeface="华文宋体" panose="02010600040101010101" pitchFamily="2" charset="-122"/>
                <a:ea typeface="华文宋体" panose="02010600040101010101" pitchFamily="2" charset="-122"/>
              </a:rPr>
              <a:t>献给国王和王太后的政治经济学</a:t>
            </a:r>
            <a:r>
              <a:rPr lang="en-US" altLang="zh-CN" dirty="0" smtClean="0">
                <a:latin typeface="华文宋体" panose="02010600040101010101" pitchFamily="2" charset="-122"/>
                <a:ea typeface="华文宋体" panose="02010600040101010101" pitchFamily="2" charset="-122"/>
              </a:rPr>
              <a:t>》</a:t>
            </a:r>
            <a:r>
              <a:rPr lang="zh-CN" altLang="en-US" dirty="0" smtClean="0">
                <a:latin typeface="华文宋体" panose="02010600040101010101" pitchFamily="2" charset="-122"/>
                <a:ea typeface="华文宋体" panose="02010600040101010101" pitchFamily="2" charset="-122"/>
              </a:rPr>
              <a:t>。 </a:t>
            </a:r>
            <a:endParaRPr lang="en-US" altLang="zh-CN" dirty="0" smtClean="0">
              <a:latin typeface="华文宋体" panose="02010600040101010101" pitchFamily="2" charset="-122"/>
              <a:ea typeface="华文宋体" panose="02010600040101010101" pitchFamily="2" charset="-122"/>
            </a:endParaRPr>
          </a:p>
          <a:p>
            <a:pPr eaLnBrk="1" hangingPunct="1">
              <a:lnSpc>
                <a:spcPts val="3100"/>
              </a:lnSpc>
              <a:spcBef>
                <a:spcPct val="0"/>
              </a:spcBef>
              <a:buFont typeface="Wingdings" panose="05000000000000000000" pitchFamily="2" charset="2"/>
              <a:buChar char="Ø"/>
              <a:defRPr/>
            </a:pPr>
            <a:r>
              <a:rPr lang="zh-CN" altLang="en-US" dirty="0" smtClean="0">
                <a:solidFill>
                  <a:srgbClr val="C00000"/>
                </a:solidFill>
                <a:latin typeface="华文宋体" panose="02010600040101010101" pitchFamily="2" charset="-122"/>
                <a:ea typeface="华文宋体" panose="02010600040101010101" pitchFamily="2" charset="-122"/>
              </a:rPr>
              <a:t>重农主义和英国古典学派时期</a:t>
            </a:r>
            <a:r>
              <a:rPr lang="zh-CN" altLang="en-US" dirty="0" smtClean="0">
                <a:latin typeface="华文宋体" panose="02010600040101010101" pitchFamily="2" charset="-122"/>
                <a:ea typeface="华文宋体" panose="02010600040101010101" pitchFamily="2" charset="-122"/>
              </a:rPr>
              <a:t>，政治经济学的研究重点转向 生产领域和包括流通领域在内的再生产。古典政治经济学已 经同政治思想、哲学思想逐渐分离，形成一个独立的学科， 其论述范围包含了经济理论和经济政策的大部分领域。</a:t>
            </a:r>
            <a:endParaRPr lang="en-US" altLang="zh-CN" dirty="0" smtClean="0">
              <a:latin typeface="华文宋体" panose="02010600040101010101" pitchFamily="2" charset="-122"/>
              <a:ea typeface="华文宋体" panose="02010600040101010101" pitchFamily="2" charset="-122"/>
            </a:endParaRPr>
          </a:p>
          <a:p>
            <a:pPr eaLnBrk="1" hangingPunct="1">
              <a:lnSpc>
                <a:spcPts val="3100"/>
              </a:lnSpc>
              <a:spcBef>
                <a:spcPct val="0"/>
              </a:spcBef>
              <a:buFont typeface="Wingdings" panose="05000000000000000000" pitchFamily="2" charset="2"/>
              <a:buChar char="Ø"/>
              <a:defRPr/>
            </a:pPr>
            <a:r>
              <a:rPr lang="zh-CN" altLang="en-US" dirty="0" smtClean="0">
                <a:latin typeface="华文宋体" panose="02010600040101010101" pitchFamily="2" charset="-122"/>
                <a:ea typeface="华文宋体" panose="02010600040101010101" pitchFamily="2" charset="-122"/>
              </a:rPr>
              <a:t> </a:t>
            </a:r>
            <a:r>
              <a:rPr lang="en-US" altLang="zh-CN" dirty="0" smtClean="0">
                <a:solidFill>
                  <a:srgbClr val="C00000"/>
                </a:solidFill>
                <a:latin typeface="华文宋体" panose="02010600040101010101" pitchFamily="2" charset="-122"/>
                <a:ea typeface="华文宋体" panose="02010600040101010101" pitchFamily="2" charset="-122"/>
              </a:rPr>
              <a:t>17</a:t>
            </a:r>
            <a:r>
              <a:rPr lang="zh-CN" altLang="en-US" dirty="0" smtClean="0">
                <a:solidFill>
                  <a:srgbClr val="C00000"/>
                </a:solidFill>
                <a:latin typeface="华文宋体" panose="02010600040101010101" pitchFamily="2" charset="-122"/>
                <a:ea typeface="华文宋体" panose="02010600040101010101" pitchFamily="2" charset="-122"/>
              </a:rPr>
              <a:t>～</a:t>
            </a:r>
            <a:r>
              <a:rPr lang="en-US" altLang="zh-CN" dirty="0" smtClean="0">
                <a:solidFill>
                  <a:srgbClr val="C00000"/>
                </a:solidFill>
                <a:latin typeface="华文宋体" panose="02010600040101010101" pitchFamily="2" charset="-122"/>
                <a:ea typeface="华文宋体" panose="02010600040101010101" pitchFamily="2" charset="-122"/>
              </a:rPr>
              <a:t>19</a:t>
            </a:r>
            <a:r>
              <a:rPr lang="zh-CN" altLang="en-US" dirty="0" smtClean="0">
                <a:solidFill>
                  <a:srgbClr val="C00000"/>
                </a:solidFill>
                <a:latin typeface="华文宋体" panose="02010600040101010101" pitchFamily="2" charset="-122"/>
                <a:ea typeface="华文宋体" panose="02010600040101010101" pitchFamily="2" charset="-122"/>
              </a:rPr>
              <a:t>世纪末</a:t>
            </a:r>
            <a:r>
              <a:rPr lang="zh-CN" altLang="en-US" dirty="0" smtClean="0">
                <a:latin typeface="华文宋体" panose="02010600040101010101" pitchFamily="2" charset="-122"/>
                <a:ea typeface="华文宋体" panose="02010600040101010101" pitchFamily="2" charset="-122"/>
              </a:rPr>
              <a:t>，政治经济学逐渐被用作研究经济活动和经济 关系的理论科学的名称。</a:t>
            </a:r>
            <a:endParaRPr lang="en-US" altLang="zh-CN" dirty="0" smtClean="0">
              <a:latin typeface="华文宋体" panose="02010600040101010101" pitchFamily="2" charset="-122"/>
              <a:ea typeface="华文宋体" panose="02010600040101010101" pitchFamily="2" charset="-122"/>
            </a:endParaRPr>
          </a:p>
          <a:p>
            <a:pPr eaLnBrk="1" hangingPunct="1">
              <a:lnSpc>
                <a:spcPts val="3100"/>
              </a:lnSpc>
              <a:spcBef>
                <a:spcPct val="0"/>
              </a:spcBef>
              <a:buFont typeface="Wingdings" panose="05000000000000000000" pitchFamily="2" charset="2"/>
              <a:buNone/>
              <a:defRPr/>
            </a:pPr>
            <a:r>
              <a:rPr lang="zh-CN" altLang="en-US" sz="1600" b="1" dirty="0" smtClean="0"/>
              <a:t>（</a:t>
            </a:r>
            <a:r>
              <a:rPr lang="en-US" altLang="zh-CN" sz="1600" b="1" dirty="0" smtClean="0"/>
              <a:t>2</a:t>
            </a:r>
            <a:r>
              <a:rPr lang="zh-CN" altLang="en-US" sz="1600" b="1" dirty="0" smtClean="0"/>
              <a:t>）经济学的成熟</a:t>
            </a:r>
            <a:endParaRPr lang="en-US" altLang="zh-CN" sz="1600" dirty="0" smtClean="0">
              <a:latin typeface="华文宋体" panose="02010600040101010101" pitchFamily="2" charset="-122"/>
              <a:ea typeface="华文宋体" panose="02010600040101010101" pitchFamily="2" charset="-122"/>
            </a:endParaRPr>
          </a:p>
          <a:p>
            <a:pPr eaLnBrk="1" hangingPunct="1">
              <a:spcBef>
                <a:spcPts val="1200"/>
              </a:spcBef>
              <a:buFont typeface="Wingdings" panose="05000000000000000000" pitchFamily="2" charset="2"/>
              <a:buChar char="Ø"/>
              <a:defRPr/>
            </a:pPr>
            <a:r>
              <a:rPr lang="en-US" altLang="zh-CN" dirty="0" smtClean="0">
                <a:solidFill>
                  <a:srgbClr val="C00000"/>
                </a:solidFill>
                <a:latin typeface="宋体" panose="02010600030101010101" pitchFamily="2" charset="-122"/>
              </a:rPr>
              <a:t>19</a:t>
            </a:r>
            <a:r>
              <a:rPr lang="zh-CN" altLang="en-US" dirty="0" smtClean="0">
                <a:solidFill>
                  <a:srgbClr val="C00000"/>
                </a:solidFill>
                <a:latin typeface="宋体" panose="02010600030101010101" pitchFamily="2" charset="-122"/>
              </a:rPr>
              <a:t>世纪末期</a:t>
            </a:r>
            <a:r>
              <a:rPr lang="zh-CN" altLang="en-US" dirty="0" smtClean="0">
                <a:latin typeface="宋体" panose="02010600030101010101" pitchFamily="2" charset="-122"/>
              </a:rPr>
              <a:t>，随着资产阶级经济学研究对象的演变，即更倾 向于对经济现象的论证，而不注重国家政策的分析，有些经 济学家改变了政治经济学这个名称。 </a:t>
            </a:r>
            <a:endParaRPr lang="en-US" altLang="zh-CN" dirty="0" smtClean="0">
              <a:latin typeface="宋体" panose="02010600030101010101" pitchFamily="2" charset="-122"/>
            </a:endParaRPr>
          </a:p>
          <a:p>
            <a:pPr eaLnBrk="1" hangingPunct="1">
              <a:spcBef>
                <a:spcPts val="1200"/>
              </a:spcBef>
              <a:buFont typeface="Wingdings" panose="05000000000000000000" pitchFamily="2" charset="2"/>
              <a:buChar char="Ø"/>
              <a:defRPr/>
            </a:pPr>
            <a:r>
              <a:rPr lang="zh-CN" altLang="en-US" dirty="0" smtClean="0">
                <a:latin typeface="宋体" panose="02010600030101010101" pitchFamily="2" charset="-122"/>
              </a:rPr>
              <a:t>英国经济学家</a:t>
            </a:r>
            <a:r>
              <a:rPr lang="en-US" altLang="zh-CN" dirty="0" smtClean="0">
                <a:latin typeface="宋体" panose="02010600030101010101" pitchFamily="2" charset="-122"/>
              </a:rPr>
              <a:t>W.S.</a:t>
            </a:r>
            <a:r>
              <a:rPr lang="zh-CN" altLang="en-US" dirty="0" smtClean="0">
                <a:latin typeface="宋体" panose="02010600030101010101" pitchFamily="2" charset="-122"/>
              </a:rPr>
              <a:t>杰文斯在他的</a:t>
            </a:r>
            <a:r>
              <a:rPr lang="en-US" altLang="zh-CN" dirty="0" smtClean="0">
                <a:latin typeface="宋体" panose="02010600030101010101" pitchFamily="2" charset="-122"/>
              </a:rPr>
              <a:t>《</a:t>
            </a:r>
            <a:r>
              <a:rPr lang="zh-CN" altLang="en-US" dirty="0" smtClean="0">
                <a:latin typeface="宋体" panose="02010600030101010101" pitchFamily="2" charset="-122"/>
              </a:rPr>
              <a:t>政治经济学理论</a:t>
            </a:r>
            <a:r>
              <a:rPr lang="en-US" altLang="zh-CN" dirty="0" smtClean="0">
                <a:latin typeface="宋体" panose="02010600030101010101" pitchFamily="2" charset="-122"/>
              </a:rPr>
              <a:t>》</a:t>
            </a:r>
            <a:r>
              <a:rPr lang="en-US" altLang="zh-CN" dirty="0" smtClean="0">
                <a:solidFill>
                  <a:srgbClr val="C00000"/>
                </a:solidFill>
                <a:latin typeface="宋体" panose="02010600030101010101" pitchFamily="2" charset="-122"/>
              </a:rPr>
              <a:t>1879 </a:t>
            </a:r>
            <a:r>
              <a:rPr lang="zh-CN" altLang="en-US" dirty="0" smtClean="0">
                <a:solidFill>
                  <a:srgbClr val="C00000"/>
                </a:solidFill>
                <a:latin typeface="宋体" panose="02010600030101010101" pitchFamily="2" charset="-122"/>
              </a:rPr>
              <a:t>年 </a:t>
            </a:r>
            <a:r>
              <a:rPr lang="zh-CN" altLang="en-US" dirty="0" smtClean="0">
                <a:latin typeface="宋体" panose="02010600030101010101" pitchFamily="2" charset="-122"/>
              </a:rPr>
              <a:t>第二版序言中，明确提出应当用 “经济学 ”代替 “政治经济 学 ”，认为单一词比双合词更为简单明确；去掉 “政治 ”一词， 也更符合于学科研究的对象和主旨。 </a:t>
            </a:r>
            <a:endParaRPr lang="en-US" altLang="zh-CN" dirty="0" smtClean="0">
              <a:latin typeface="宋体" panose="02010600030101010101" pitchFamily="2" charset="-122"/>
            </a:endParaRPr>
          </a:p>
          <a:p>
            <a:pPr eaLnBrk="1" hangingPunct="1">
              <a:spcBef>
                <a:spcPts val="1200"/>
              </a:spcBef>
              <a:buFont typeface="Wingdings" panose="05000000000000000000" pitchFamily="2" charset="2"/>
              <a:buChar char="Ø"/>
              <a:defRPr/>
            </a:pPr>
            <a:r>
              <a:rPr lang="en-US" altLang="zh-CN" dirty="0" smtClean="0">
                <a:solidFill>
                  <a:srgbClr val="C00000"/>
                </a:solidFill>
                <a:latin typeface="宋体" panose="02010600030101010101" pitchFamily="2" charset="-122"/>
              </a:rPr>
              <a:t>1890</a:t>
            </a:r>
            <a:r>
              <a:rPr lang="zh-CN" altLang="en-US" dirty="0" smtClean="0">
                <a:solidFill>
                  <a:srgbClr val="C00000"/>
                </a:solidFill>
                <a:latin typeface="宋体" panose="02010600030101010101" pitchFamily="2" charset="-122"/>
              </a:rPr>
              <a:t>年</a:t>
            </a:r>
            <a:r>
              <a:rPr lang="en-US" altLang="zh-CN" dirty="0" smtClean="0">
                <a:latin typeface="宋体" panose="02010600030101010101" pitchFamily="2" charset="-122"/>
              </a:rPr>
              <a:t>A.</a:t>
            </a:r>
            <a:r>
              <a:rPr lang="zh-CN" altLang="en-US" dirty="0" smtClean="0">
                <a:latin typeface="宋体" panose="02010600030101010101" pitchFamily="2" charset="-122"/>
              </a:rPr>
              <a:t>马歇尔出版了他的</a:t>
            </a:r>
            <a:r>
              <a:rPr lang="en-US" altLang="zh-CN" dirty="0" smtClean="0">
                <a:latin typeface="宋体" panose="02010600030101010101" pitchFamily="2" charset="-122"/>
              </a:rPr>
              <a:t>《</a:t>
            </a:r>
            <a:r>
              <a:rPr lang="zh-CN" altLang="en-US" dirty="0" smtClean="0">
                <a:latin typeface="宋体" panose="02010600030101010101" pitchFamily="2" charset="-122"/>
              </a:rPr>
              <a:t>经济学原理</a:t>
            </a:r>
            <a:r>
              <a:rPr lang="en-US" altLang="zh-CN" dirty="0" smtClean="0">
                <a:latin typeface="宋体" panose="02010600030101010101" pitchFamily="2" charset="-122"/>
              </a:rPr>
              <a:t>》</a:t>
            </a:r>
            <a:r>
              <a:rPr lang="zh-CN" altLang="en-US" dirty="0" smtClean="0">
                <a:latin typeface="宋体" panose="02010600030101010101" pitchFamily="2" charset="-122"/>
              </a:rPr>
              <a:t>，从书名上改变 了长期使用的政治经济学这一学科名称。到</a:t>
            </a:r>
            <a:r>
              <a:rPr lang="en-US" altLang="zh-CN" dirty="0" smtClean="0">
                <a:latin typeface="宋体" panose="02010600030101010101" pitchFamily="2" charset="-122"/>
              </a:rPr>
              <a:t>20</a:t>
            </a:r>
            <a:r>
              <a:rPr lang="zh-CN" altLang="en-US" dirty="0" smtClean="0">
                <a:latin typeface="宋体" panose="02010600030101010101" pitchFamily="2" charset="-122"/>
              </a:rPr>
              <a:t>世纪，在西方 国家，经济学这一名称就逐渐代替了政治经济学，既被用于 理论经济学，也被用于应用经济学。</a:t>
            </a:r>
            <a:endParaRPr lang="zh-CN" altLang="en-US" dirty="0" smtClean="0">
              <a:latin typeface="宋体" panose="02010600030101010101" pitchFamily="2" charset="-122"/>
            </a:endParaRPr>
          </a:p>
          <a:p>
            <a:pPr eaLnBrk="1" hangingPunct="1">
              <a:lnSpc>
                <a:spcPts val="3600"/>
              </a:lnSpc>
              <a:spcBef>
                <a:spcPts val="1200"/>
              </a:spcBef>
              <a:defRPr/>
            </a:pPr>
            <a:r>
              <a:rPr lang="en-US" altLang="zh-CN" sz="1400" b="1" dirty="0" smtClean="0">
                <a:latin typeface="华文宋体" panose="02010600040101010101" pitchFamily="2" charset="-122"/>
                <a:ea typeface="华文宋体" panose="02010600040101010101" pitchFamily="2" charset="-122"/>
              </a:rPr>
              <a:t>2</a:t>
            </a:r>
            <a:r>
              <a:rPr lang="zh-CN" altLang="en-US" sz="1400" b="1" dirty="0" smtClean="0">
                <a:latin typeface="华文宋体" panose="02010600040101010101" pitchFamily="2" charset="-122"/>
                <a:ea typeface="华文宋体" panose="02010600040101010101" pitchFamily="2" charset="-122"/>
              </a:rPr>
              <a:t>、 经济学术语在东方的演变 ： </a:t>
            </a:r>
            <a:endParaRPr lang="en-US" altLang="zh-CN" sz="1400" b="1" dirty="0" smtClean="0">
              <a:latin typeface="华文宋体" panose="02010600040101010101" pitchFamily="2" charset="-122"/>
              <a:ea typeface="华文宋体" panose="02010600040101010101" pitchFamily="2" charset="-122"/>
            </a:endParaRPr>
          </a:p>
          <a:p>
            <a:pPr eaLnBrk="1" hangingPunct="1">
              <a:lnSpc>
                <a:spcPts val="3600"/>
              </a:lnSpc>
              <a:spcBef>
                <a:spcPts val="1200"/>
              </a:spcBef>
              <a:defRPr/>
            </a:pPr>
            <a:r>
              <a:rPr lang="zh-CN" altLang="en-US" b="1" dirty="0" smtClean="0">
                <a:latin typeface="华文宋体" panose="02010600040101010101" pitchFamily="2" charset="-122"/>
                <a:ea typeface="华文宋体" panose="02010600040101010101" pitchFamily="2" charset="-122"/>
              </a:rPr>
              <a:t>（</a:t>
            </a:r>
            <a:r>
              <a:rPr lang="en-US" altLang="zh-CN" b="1" dirty="0" smtClean="0">
                <a:latin typeface="华文宋体" panose="02010600040101010101" pitchFamily="2" charset="-122"/>
                <a:ea typeface="华文宋体" panose="02010600040101010101" pitchFamily="2" charset="-122"/>
              </a:rPr>
              <a:t>1</a:t>
            </a:r>
            <a:r>
              <a:rPr lang="zh-CN" altLang="en-US" b="1" dirty="0" smtClean="0">
                <a:latin typeface="华文宋体" panose="02010600040101010101" pitchFamily="2" charset="-122"/>
                <a:ea typeface="华文宋体" panose="02010600040101010101" pitchFamily="2" charset="-122"/>
              </a:rPr>
              <a:t>）“经济”的出现 </a:t>
            </a:r>
            <a:endParaRPr lang="en-US" altLang="zh-CN" b="1" dirty="0" smtClean="0">
              <a:latin typeface="华文宋体" panose="02010600040101010101" pitchFamily="2" charset="-122"/>
              <a:ea typeface="华文宋体" panose="02010600040101010101" pitchFamily="2" charset="-122"/>
            </a:endParaRPr>
          </a:p>
          <a:p>
            <a:pPr eaLnBrk="1" hangingPunct="1">
              <a:lnSpc>
                <a:spcPts val="3600"/>
              </a:lnSpc>
              <a:spcBef>
                <a:spcPts val="1200"/>
              </a:spcBef>
              <a:buFont typeface="Wingdings" panose="05000000000000000000" pitchFamily="2" charset="2"/>
              <a:buChar char="Ø"/>
              <a:defRPr/>
            </a:pPr>
            <a:r>
              <a:rPr lang="zh-CN" altLang="en-US" dirty="0" smtClean="0">
                <a:latin typeface="华文宋体" panose="02010600040101010101" pitchFamily="2" charset="-122"/>
                <a:ea typeface="华文宋体" panose="02010600040101010101" pitchFamily="2" charset="-122"/>
              </a:rPr>
              <a:t>中国古汉语中，早有“经济”一词，是“经邦”和“济民”、 “经国”和“济世”，以及“</a:t>
            </a:r>
            <a:r>
              <a:rPr lang="zh-CN" altLang="en-US" dirty="0" smtClean="0">
                <a:solidFill>
                  <a:srgbClr val="C00000"/>
                </a:solidFill>
                <a:latin typeface="华文宋体" panose="02010600040101010101" pitchFamily="2" charset="-122"/>
                <a:ea typeface="华文宋体" panose="02010600040101010101" pitchFamily="2" charset="-122"/>
              </a:rPr>
              <a:t>经世济民</a:t>
            </a:r>
            <a:r>
              <a:rPr lang="zh-CN" altLang="en-US" dirty="0" smtClean="0">
                <a:latin typeface="华文宋体" panose="02010600040101010101" pitchFamily="2" charset="-122"/>
                <a:ea typeface="华文宋体" panose="02010600040101010101" pitchFamily="2" charset="-122"/>
              </a:rPr>
              <a:t>”、“经国济世”等词的 综合和简化，含有“治国平天下”之意。 </a:t>
            </a:r>
            <a:endParaRPr lang="en-US" altLang="zh-CN" dirty="0" smtClean="0">
              <a:latin typeface="华文宋体" panose="02010600040101010101" pitchFamily="2" charset="-122"/>
              <a:ea typeface="华文宋体" panose="02010600040101010101" pitchFamily="2" charset="-122"/>
            </a:endParaRPr>
          </a:p>
          <a:p>
            <a:pPr eaLnBrk="1" hangingPunct="1">
              <a:lnSpc>
                <a:spcPts val="3600"/>
              </a:lnSpc>
              <a:spcBef>
                <a:spcPts val="1200"/>
              </a:spcBef>
              <a:buFont typeface="Wingdings" panose="05000000000000000000" pitchFamily="2" charset="2"/>
              <a:buChar char="Ø"/>
              <a:defRPr/>
            </a:pPr>
            <a:r>
              <a:rPr lang="en-US" altLang="zh-CN" dirty="0" smtClean="0">
                <a:latin typeface="华文宋体" panose="02010600040101010101" pitchFamily="2" charset="-122"/>
                <a:ea typeface="华文宋体" panose="02010600040101010101" pitchFamily="2" charset="-122"/>
              </a:rPr>
              <a:t> </a:t>
            </a:r>
            <a:r>
              <a:rPr lang="zh-CN" altLang="en-US" dirty="0" smtClean="0">
                <a:latin typeface="华文宋体" panose="02010600040101010101" pitchFamily="2" charset="-122"/>
                <a:ea typeface="华文宋体" panose="02010600040101010101" pitchFamily="2" charset="-122"/>
              </a:rPr>
              <a:t>包括在“经世济民”内的“经济”一词，很早就从中国传到 日本。 </a:t>
            </a:r>
            <a:endParaRPr lang="en-US" altLang="zh-CN" dirty="0" smtClean="0">
              <a:latin typeface="华文宋体" panose="02010600040101010101" pitchFamily="2" charset="-122"/>
              <a:ea typeface="华文宋体" panose="02010600040101010101" pitchFamily="2" charset="-122"/>
            </a:endParaRPr>
          </a:p>
          <a:p>
            <a:pPr eaLnBrk="1" hangingPunct="1">
              <a:lnSpc>
                <a:spcPts val="3600"/>
              </a:lnSpc>
              <a:spcBef>
                <a:spcPts val="1200"/>
              </a:spcBef>
              <a:buFont typeface="Wingdings" panose="05000000000000000000" pitchFamily="2" charset="2"/>
              <a:buChar char="Ø"/>
              <a:defRPr/>
            </a:pPr>
            <a:r>
              <a:rPr lang="zh-CN" altLang="en-US" dirty="0" smtClean="0">
                <a:latin typeface="华文宋体" panose="02010600040101010101" pitchFamily="2" charset="-122"/>
                <a:ea typeface="华文宋体" panose="02010600040101010101" pitchFamily="2" charset="-122"/>
              </a:rPr>
              <a:t>西方资产阶级经济学在</a:t>
            </a:r>
            <a:r>
              <a:rPr lang="en-US" altLang="zh-CN" dirty="0" smtClean="0">
                <a:solidFill>
                  <a:srgbClr val="C00000"/>
                </a:solidFill>
                <a:latin typeface="华文宋体" panose="02010600040101010101" pitchFamily="2" charset="-122"/>
                <a:ea typeface="华文宋体" panose="02010600040101010101" pitchFamily="2" charset="-122"/>
              </a:rPr>
              <a:t>19</a:t>
            </a:r>
            <a:r>
              <a:rPr lang="zh-CN" altLang="en-US" dirty="0" smtClean="0">
                <a:solidFill>
                  <a:srgbClr val="C00000"/>
                </a:solidFill>
                <a:latin typeface="华文宋体" panose="02010600040101010101" pitchFamily="2" charset="-122"/>
                <a:ea typeface="华文宋体" panose="02010600040101010101" pitchFamily="2" charset="-122"/>
              </a:rPr>
              <a:t>世纪</a:t>
            </a:r>
            <a:r>
              <a:rPr lang="zh-CN" altLang="en-US" dirty="0" smtClean="0">
                <a:latin typeface="华文宋体" panose="02010600040101010101" pitchFamily="2" charset="-122"/>
                <a:ea typeface="华文宋体" panose="02010600040101010101" pitchFamily="2" charset="-122"/>
              </a:rPr>
              <a:t>传入中、日两国。中国的 严复译为“</a:t>
            </a:r>
            <a:r>
              <a:rPr lang="zh-CN" altLang="en-US" dirty="0" smtClean="0">
                <a:solidFill>
                  <a:srgbClr val="C00000"/>
                </a:solidFill>
                <a:latin typeface="华文宋体" panose="02010600040101010101" pitchFamily="2" charset="-122"/>
                <a:ea typeface="华文宋体" panose="02010600040101010101" pitchFamily="2" charset="-122"/>
              </a:rPr>
              <a:t>生计学</a:t>
            </a:r>
            <a:r>
              <a:rPr lang="zh-CN" altLang="en-US" dirty="0" smtClean="0">
                <a:latin typeface="华文宋体" panose="02010600040101010101" pitchFamily="2" charset="-122"/>
                <a:ea typeface="华文宋体" panose="02010600040101010101" pitchFamily="2" charset="-122"/>
              </a:rPr>
              <a:t>”。日本的神田孝平（</a:t>
            </a:r>
            <a:r>
              <a:rPr lang="en-US" altLang="zh-CN" dirty="0" smtClean="0">
                <a:latin typeface="华文宋体" panose="02010600040101010101" pitchFamily="2" charset="-122"/>
                <a:ea typeface="华文宋体" panose="02010600040101010101" pitchFamily="2" charset="-122"/>
              </a:rPr>
              <a:t>1830</a:t>
            </a:r>
            <a:r>
              <a:rPr lang="zh-CN" altLang="en-US" dirty="0" smtClean="0">
                <a:latin typeface="华文宋体" panose="02010600040101010101" pitchFamily="2" charset="-122"/>
                <a:ea typeface="华文宋体" panose="02010600040101010101" pitchFamily="2" charset="-122"/>
              </a:rPr>
              <a:t>～</a:t>
            </a:r>
            <a:r>
              <a:rPr lang="en-US" altLang="zh-CN" dirty="0" smtClean="0">
                <a:latin typeface="华文宋体" panose="02010600040101010101" pitchFamily="2" charset="-122"/>
                <a:ea typeface="华文宋体" panose="02010600040101010101" pitchFamily="2" charset="-122"/>
              </a:rPr>
              <a:t>1898</a:t>
            </a:r>
            <a:r>
              <a:rPr lang="zh-CN" altLang="en-US" dirty="0" smtClean="0">
                <a:latin typeface="华文宋体" panose="02010600040101010101" pitchFamily="2" charset="-122"/>
                <a:ea typeface="华文宋体" panose="02010600040101010101" pitchFamily="2" charset="-122"/>
              </a:rPr>
              <a:t>）最 先把</a:t>
            </a:r>
            <a:r>
              <a:rPr lang="en-US" altLang="zh-CN" dirty="0" smtClean="0">
                <a:latin typeface="华文宋体" panose="02010600040101010101" pitchFamily="2" charset="-122"/>
                <a:ea typeface="华文宋体" panose="02010600040101010101" pitchFamily="2" charset="-122"/>
              </a:rPr>
              <a:t>economics</a:t>
            </a:r>
            <a:r>
              <a:rPr lang="zh-CN" altLang="en-US" dirty="0" smtClean="0">
                <a:latin typeface="华文宋体" panose="02010600040101010101" pitchFamily="2" charset="-122"/>
                <a:ea typeface="华文宋体" panose="02010600040101010101" pitchFamily="2" charset="-122"/>
              </a:rPr>
              <a:t>译为“经济学”：</a:t>
            </a:r>
            <a:r>
              <a:rPr lang="zh-CN" altLang="en-US" dirty="0" smtClean="0">
                <a:solidFill>
                  <a:srgbClr val="C00000"/>
                </a:solidFill>
                <a:latin typeface="华文宋体" panose="02010600040101010101" pitchFamily="2" charset="-122"/>
                <a:ea typeface="华文宋体" panose="02010600040101010101" pitchFamily="2" charset="-122"/>
              </a:rPr>
              <a:t>經済</a:t>
            </a:r>
            <a:r>
              <a:rPr lang="zh-CN" altLang="en-US" dirty="0" smtClean="0">
                <a:latin typeface="华文宋体" panose="02010600040101010101" pitchFamily="2" charset="-122"/>
                <a:ea typeface="华文宋体" panose="02010600040101010101" pitchFamily="2" charset="-122"/>
              </a:rPr>
              <a:t>。</a:t>
            </a:r>
            <a:endParaRPr lang="zh-CN" altLang="en-US" b="1" dirty="0" smtClean="0">
              <a:latin typeface="华文宋体" panose="02010600040101010101" pitchFamily="2" charset="-122"/>
              <a:ea typeface="华文宋体" panose="02010600040101010101" pitchFamily="2" charset="-122"/>
            </a:endParaRPr>
          </a:p>
          <a:p>
            <a:pPr>
              <a:defRPr/>
            </a:pPr>
            <a:endParaRPr lang="zh-CN" altLang="en-US" dirty="0"/>
          </a:p>
        </p:txBody>
      </p:sp>
      <p:sp>
        <p:nvSpPr>
          <p:cNvPr id="49156" name="灯片编号占位符 3"/>
          <p:cNvSpPr>
            <a:spLocks noGrp="1"/>
          </p:cNvSpPr>
          <p:nvPr>
            <p:ph type="sldNum" sz="quarter" idx="5"/>
          </p:nvPr>
        </p:nvSpPr>
        <p:spPr bwMode="auto">
          <a:noFill/>
          <a:ln>
            <a:miter lim="800000"/>
          </a:ln>
        </p:spPr>
        <p:txBody>
          <a:bodyPr wrap="square" numCol="1" anchorCtr="0" compatLnSpc="1"/>
          <a:lstStyle/>
          <a:p>
            <a:fld id="{E10F6A99-E4F0-430F-9590-A50542045921}"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smtClean="0">
                <a:effectLst>
                  <a:outerShdw blurRad="38100" dist="38100" dir="2700000" algn="tl">
                    <a:srgbClr val="C0C0C0"/>
                  </a:outerShdw>
                </a:effectLst>
                <a:latin typeface="Tahoma" panose="020B0604030504040204" pitchFamily="34" charset="0"/>
                <a:ea typeface="宋体" panose="02010600030101010101" pitchFamily="2" charset="-122"/>
              </a:rPr>
              <a:t>机会成本：使用一种资源的机会成本是指把该资源投入某一特定用途以后，所</a:t>
            </a:r>
            <a:r>
              <a:rPr lang="zh-CN" altLang="en-US" sz="1100" b="1" dirty="0" smtClean="0">
                <a:solidFill>
                  <a:srgbClr val="C00000"/>
                </a:solidFill>
                <a:latin typeface="仿宋_GB2312" pitchFamily="49" charset="-122"/>
                <a:ea typeface="仿宋_GB2312" pitchFamily="49" charset="-122"/>
              </a:rPr>
              <a:t>放弃的</a:t>
            </a:r>
            <a:r>
              <a:rPr lang="zh-CN" altLang="en-US" b="1" dirty="0" smtClean="0">
                <a:effectLst>
                  <a:outerShdw blurRad="38100" dist="38100" dir="2700000" algn="tl">
                    <a:srgbClr val="C0C0C0"/>
                  </a:outerShdw>
                </a:effectLst>
                <a:latin typeface="Tahoma" panose="020B0604030504040204" pitchFamily="34" charset="0"/>
                <a:ea typeface="宋体" panose="02010600030101010101" pitchFamily="2" charset="-122"/>
              </a:rPr>
              <a:t>在</a:t>
            </a:r>
            <a:r>
              <a:rPr lang="zh-CN" altLang="en-US" sz="1100" b="1" dirty="0" smtClean="0">
                <a:solidFill>
                  <a:srgbClr val="C00000"/>
                </a:solidFill>
                <a:latin typeface="仿宋_GB2312" pitchFamily="49" charset="-122"/>
                <a:ea typeface="仿宋_GB2312" pitchFamily="49" charset="-122"/>
              </a:rPr>
              <a:t>其他用途</a:t>
            </a:r>
            <a:r>
              <a:rPr lang="zh-CN" altLang="en-US" b="1" dirty="0" smtClean="0">
                <a:effectLst>
                  <a:outerShdw blurRad="38100" dist="38100" dir="2700000" algn="tl">
                    <a:srgbClr val="C0C0C0"/>
                  </a:outerShdw>
                </a:effectLst>
                <a:latin typeface="Tahoma" panose="020B0604030504040204" pitchFamily="34" charset="0"/>
                <a:ea typeface="宋体" panose="02010600030101010101" pitchFamily="2" charset="-122"/>
              </a:rPr>
              <a:t>中所能得到的</a:t>
            </a:r>
            <a:r>
              <a:rPr lang="zh-CN" altLang="en-US" sz="1100" b="1" dirty="0" smtClean="0">
                <a:solidFill>
                  <a:srgbClr val="C00000"/>
                </a:solidFill>
                <a:latin typeface="仿宋_GB2312" pitchFamily="49" charset="-122"/>
                <a:ea typeface="仿宋_GB2312" pitchFamily="49" charset="-122"/>
              </a:rPr>
              <a:t>最大利益</a:t>
            </a:r>
            <a:r>
              <a:rPr lang="zh-CN" altLang="en-US" b="1" dirty="0" smtClean="0">
                <a:effectLst>
                  <a:outerShdw blurRad="38100" dist="38100" dir="2700000" algn="tl">
                    <a:srgbClr val="C0C0C0"/>
                  </a:outerShdw>
                </a:effectLst>
                <a:latin typeface="Tahoma" panose="020B0604030504040204" pitchFamily="34" charset="0"/>
                <a:ea typeface="宋体" panose="02010600030101010101" pitchFamily="2" charset="-122"/>
              </a:rPr>
              <a:t>（好处）。</a:t>
            </a:r>
            <a:endParaRPr lang="en-US" altLang="zh-CN" b="1" dirty="0" smtClean="0">
              <a:effectLst>
                <a:outerShdw blurRad="38100" dist="38100" dir="2700000" algn="tl">
                  <a:srgbClr val="C0C0C0"/>
                </a:outerShdw>
              </a:effectLst>
              <a:latin typeface="Tahoma" panose="020B0604030504040204" pitchFamily="34" charset="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b="1" dirty="0" smtClean="0">
              <a:effectLst>
                <a:outerShdw blurRad="38100" dist="38100" dir="2700000" algn="tl">
                  <a:srgbClr val="C0C0C0"/>
                </a:outerShdw>
              </a:effectLst>
              <a:latin typeface="Tahoma" panose="020B0604030504040204" pitchFamily="34" charset="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smtClean="0">
                <a:latin typeface="Tahoma" panose="020B0604030504040204" pitchFamily="34" charset="0"/>
              </a:rPr>
              <a:t>从理论上说，机会成本是某项资源改作它用的各种可能中最优的选择；但由于信息的不完全，只能是其它使用中能够满意的选择。</a:t>
            </a:r>
            <a:endParaRPr lang="zh-CN" altLang="en-US" b="1" dirty="0" smtClean="0">
              <a:latin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b="1" dirty="0" smtClean="0">
              <a:effectLst>
                <a:outerShdw blurRad="38100" dist="38100" dir="2700000" algn="tl">
                  <a:srgbClr val="C0C0C0"/>
                </a:outerShdw>
              </a:effectLst>
              <a:latin typeface="Tahoma" panose="020B060403050404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ln>
        </p:spPr>
        <p:txBody>
          <a:bodyPr wrap="square" numCol="1" anchorCtr="0" compatLnSpc="1"/>
          <a:lstStyle/>
          <a:p>
            <a:fld id="{7E539729-CADB-405E-805A-D20210E38EFC}" type="slidenum">
              <a:rPr lang="en-US" altLang="zh-CN" smtClean="0"/>
            </a:fld>
            <a:endParaRPr lang="en-US" altLang="zh-CN" smtClean="0"/>
          </a:p>
        </p:txBody>
      </p:sp>
      <p:sp>
        <p:nvSpPr>
          <p:cNvPr id="50179" name="Rectangle 2"/>
          <p:cNvSpPr>
            <a:spLocks noGrp="1" noRot="1" noChangeAspect="1" noChangeArrowheads="1" noTextEdit="1"/>
          </p:cNvSpPr>
          <p:nvPr>
            <p:ph type="sldImg"/>
          </p:nvPr>
        </p:nvSpPr>
        <p:spPr bwMode="auto">
          <a:noFill/>
          <a:ln>
            <a:solidFill>
              <a:srgbClr val="000000"/>
            </a:solidFill>
            <a:miter lim="800000"/>
          </a:ln>
        </p:spPr>
      </p:sp>
      <p:sp>
        <p:nvSpPr>
          <p:cNvPr id="50180" name="Rectangle 3"/>
          <p:cNvSpPr>
            <a:spLocks noGrp="1" noChangeArrowheads="1"/>
          </p:cNvSpPr>
          <p:nvPr>
            <p:ph type="body" idx="1"/>
          </p:nvPr>
        </p:nvSpPr>
        <p:spPr bwMode="auto">
          <a:noFill/>
        </p:spPr>
        <p:txBody>
          <a:bodyPr wrap="square" numCol="1" anchor="t" anchorCtr="0" compatLnSpc="1"/>
          <a:lstStyle/>
          <a:p>
            <a:pPr eaLnBrk="1" hangingPunct="1"/>
            <a:r>
              <a:rPr lang="en-US" altLang="zh-CN" smtClean="0"/>
              <a:t>*-</a:t>
            </a: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ln>
        </p:spPr>
        <p:txBody>
          <a:bodyPr wrap="square" numCol="1" anchorCtr="0" compatLnSpc="1"/>
          <a:lstStyle/>
          <a:p>
            <a:fld id="{98F19F20-62DF-4614-A57F-B5008425A95F}" type="slidenum">
              <a:rPr lang="en-US" altLang="zh-CN" smtClean="0"/>
            </a:fld>
            <a:endParaRPr lang="en-US" altLang="zh-CN" smtClean="0"/>
          </a:p>
        </p:txBody>
      </p:sp>
      <p:sp>
        <p:nvSpPr>
          <p:cNvPr id="51203" name="Rectangle 2"/>
          <p:cNvSpPr>
            <a:spLocks noGrp="1" noRot="1" noChangeAspect="1" noChangeArrowheads="1" noTextEdit="1"/>
          </p:cNvSpPr>
          <p:nvPr>
            <p:ph type="sldImg"/>
          </p:nvPr>
        </p:nvSpPr>
        <p:spPr bwMode="auto">
          <a:noFill/>
          <a:ln>
            <a:solidFill>
              <a:srgbClr val="000000"/>
            </a:solidFill>
            <a:miter lim="800000"/>
          </a:ln>
        </p:spPr>
      </p:sp>
      <p:sp>
        <p:nvSpPr>
          <p:cNvPr id="51204" name="Rectangle 3"/>
          <p:cNvSpPr>
            <a:spLocks noGrp="1" noChangeArrowheads="1"/>
          </p:cNvSpPr>
          <p:nvPr>
            <p:ph type="body" idx="1"/>
          </p:nvPr>
        </p:nvSpPr>
        <p:spPr bwMode="auto">
          <a:noFill/>
        </p:spPr>
        <p:txBody>
          <a:bodyPr wrap="square" numCol="1" anchor="t" anchorCtr="0" compatLnSpc="1"/>
          <a:lstStyle/>
          <a:p>
            <a:pPr eaLnBrk="1" hangingPunct="1"/>
            <a:r>
              <a:rPr lang="en-US" altLang="zh-CN" smtClean="0"/>
              <a:t>*-</a:t>
            </a: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ln>
        </p:spPr>
        <p:txBody>
          <a:bodyPr wrap="square" numCol="1" anchorCtr="0" compatLnSpc="1"/>
          <a:lstStyle/>
          <a:p>
            <a:fld id="{0B8E17DE-D4F4-4D99-A0D4-F8D30EB18107}" type="slidenum">
              <a:rPr lang="zh-CN" altLang="en-AU" smtClean="0"/>
            </a:fld>
            <a:endParaRPr lang="en-AU" altLang="zh-CN"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ln>
        </p:spPr>
      </p:sp>
      <p:sp>
        <p:nvSpPr>
          <p:cNvPr id="52228" name="Rectangle 3"/>
          <p:cNvSpPr>
            <a:spLocks noGrp="1" noChangeArrowheads="1"/>
          </p:cNvSpPr>
          <p:nvPr>
            <p:ph type="body" idx="1"/>
          </p:nvPr>
        </p:nvSpPr>
        <p:spPr bwMode="auto">
          <a:noFill/>
        </p:spPr>
        <p:txBody>
          <a:bodyPr wrap="square" numCol="1" anchor="t" anchorCtr="0" compatLnSpc="1"/>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eaLnBrk="1" hangingPunct="1">
              <a:lnSpc>
                <a:spcPct val="150000"/>
              </a:lnSpc>
              <a:spcBef>
                <a:spcPts val="0"/>
              </a:spcBef>
              <a:buFontTx/>
              <a:buNone/>
            </a:pPr>
            <a:r>
              <a:rPr lang="zh-CN" altLang="en-US" sz="2400" b="1" dirty="0" smtClean="0">
                <a:solidFill>
                  <a:srgbClr val="C00000"/>
                </a:solidFill>
              </a:rPr>
              <a:t>一、重商主义：</a:t>
            </a:r>
            <a:r>
              <a:rPr lang="en-US" altLang="zh-CN" sz="2400" b="1" dirty="0" smtClean="0">
                <a:solidFill>
                  <a:srgbClr val="C00000"/>
                </a:solidFill>
              </a:rPr>
              <a:t>15—17</a:t>
            </a:r>
            <a:r>
              <a:rPr lang="zh-CN" altLang="en-US" sz="2400" b="1" dirty="0" smtClean="0">
                <a:solidFill>
                  <a:srgbClr val="C00000"/>
                </a:solidFill>
              </a:rPr>
              <a:t>世纪中期</a:t>
            </a:r>
            <a:endParaRPr lang="en-US" altLang="zh-CN" sz="2400" b="1" dirty="0" smtClean="0">
              <a:solidFill>
                <a:srgbClr val="C00000"/>
              </a:solidFill>
            </a:endParaRPr>
          </a:p>
          <a:p>
            <a:pPr eaLnBrk="1" hangingPunct="1">
              <a:lnSpc>
                <a:spcPct val="150000"/>
              </a:lnSpc>
              <a:spcBef>
                <a:spcPts val="0"/>
              </a:spcBef>
            </a:pPr>
            <a:r>
              <a:rPr lang="zh-CN" altLang="en-US" sz="2000" b="0" dirty="0" smtClean="0">
                <a:solidFill>
                  <a:schemeClr val="tx1"/>
                </a:solidFill>
              </a:rPr>
              <a:t>代表及著作：蒙克莱</a:t>
            </a:r>
            <a:endParaRPr lang="zh-CN" altLang="en-US" sz="2000" b="0" dirty="0" smtClean="0">
              <a:solidFill>
                <a:schemeClr val="tx1"/>
              </a:solidFill>
            </a:endParaRPr>
          </a:p>
          <a:p>
            <a:pPr lvl="1" eaLnBrk="1" hangingPunct="1">
              <a:lnSpc>
                <a:spcPct val="150000"/>
              </a:lnSpc>
              <a:spcBef>
                <a:spcPts val="0"/>
              </a:spcBef>
            </a:pPr>
            <a:r>
              <a:rPr lang="en-US" altLang="zh-CN" sz="1800" dirty="0" smtClean="0"/>
              <a:t>《</a:t>
            </a:r>
            <a:r>
              <a:rPr lang="zh-CN" altLang="en-US" sz="1800" dirty="0" smtClean="0"/>
              <a:t>献给国外和王太后的政治经济学</a:t>
            </a:r>
            <a:r>
              <a:rPr lang="en-US" altLang="zh-CN" sz="1800" dirty="0" smtClean="0"/>
              <a:t>》</a:t>
            </a:r>
            <a:endParaRPr lang="en-US" altLang="zh-CN" sz="1800" dirty="0" smtClean="0"/>
          </a:p>
          <a:p>
            <a:pPr eaLnBrk="1" hangingPunct="1">
              <a:lnSpc>
                <a:spcPct val="150000"/>
              </a:lnSpc>
              <a:spcBef>
                <a:spcPts val="0"/>
              </a:spcBef>
            </a:pPr>
            <a:r>
              <a:rPr lang="zh-CN" altLang="en-US" sz="2000" b="0" dirty="0" smtClean="0">
                <a:solidFill>
                  <a:schemeClr val="tx1"/>
                </a:solidFill>
              </a:rPr>
              <a:t>利益代表：</a:t>
            </a:r>
            <a:endParaRPr lang="en-US" altLang="zh-CN" sz="2000" b="0" dirty="0" smtClean="0">
              <a:solidFill>
                <a:schemeClr val="tx1"/>
              </a:solidFill>
            </a:endParaRPr>
          </a:p>
          <a:p>
            <a:pPr lvl="1" eaLnBrk="1" hangingPunct="1">
              <a:lnSpc>
                <a:spcPct val="150000"/>
              </a:lnSpc>
              <a:spcBef>
                <a:spcPts val="0"/>
              </a:spcBef>
            </a:pPr>
            <a:r>
              <a:rPr lang="zh-CN" altLang="en-US" sz="1800" dirty="0" smtClean="0"/>
              <a:t>商业资本家（后来的工场主）</a:t>
            </a:r>
            <a:endParaRPr lang="zh-CN" altLang="en-US" sz="1800" dirty="0" smtClean="0"/>
          </a:p>
          <a:p>
            <a:pPr eaLnBrk="1" hangingPunct="1">
              <a:lnSpc>
                <a:spcPct val="150000"/>
              </a:lnSpc>
              <a:spcBef>
                <a:spcPts val="0"/>
              </a:spcBef>
            </a:pPr>
            <a:r>
              <a:rPr lang="zh-CN" altLang="en-US" sz="2000" b="0" dirty="0" smtClean="0">
                <a:solidFill>
                  <a:schemeClr val="tx1"/>
                </a:solidFill>
              </a:rPr>
              <a:t>观点：</a:t>
            </a:r>
            <a:endParaRPr lang="en-US" altLang="zh-CN" sz="2000" b="0" dirty="0" smtClean="0">
              <a:solidFill>
                <a:schemeClr val="tx1"/>
              </a:solidFill>
            </a:endParaRPr>
          </a:p>
          <a:p>
            <a:pPr lvl="1" eaLnBrk="1" hangingPunct="1">
              <a:lnSpc>
                <a:spcPct val="150000"/>
              </a:lnSpc>
              <a:spcBef>
                <a:spcPts val="0"/>
              </a:spcBef>
            </a:pPr>
            <a:r>
              <a:rPr lang="zh-CN" altLang="en-US" sz="1800" dirty="0" smtClean="0"/>
              <a:t>金银是财富的唯一形态</a:t>
            </a:r>
            <a:endParaRPr lang="en-US" altLang="zh-CN" sz="1800" dirty="0" smtClean="0"/>
          </a:p>
          <a:p>
            <a:pPr lvl="1" eaLnBrk="1" hangingPunct="1">
              <a:lnSpc>
                <a:spcPct val="150000"/>
              </a:lnSpc>
              <a:spcBef>
                <a:spcPts val="0"/>
              </a:spcBef>
            </a:pPr>
            <a:r>
              <a:rPr lang="zh-CN" altLang="en-US" sz="1800" dirty="0" smtClean="0"/>
              <a:t>财富来自对外贸易</a:t>
            </a:r>
            <a:endParaRPr lang="en-US" altLang="zh-CN" sz="1800" dirty="0" smtClean="0"/>
          </a:p>
          <a:p>
            <a:pPr lvl="1" eaLnBrk="1" hangingPunct="1">
              <a:lnSpc>
                <a:spcPct val="150000"/>
              </a:lnSpc>
              <a:spcBef>
                <a:spcPts val="0"/>
              </a:spcBef>
            </a:pPr>
            <a:r>
              <a:rPr lang="zh-CN" altLang="en-US" sz="1800" dirty="0" smtClean="0"/>
              <a:t>研究重点：贸易流通</a:t>
            </a:r>
            <a:endParaRPr lang="zh-CN" altLang="en-US" sz="1800" dirty="0" smtClean="0"/>
          </a:p>
          <a:p>
            <a:pPr eaLnBrk="1" hangingPunct="1">
              <a:lnSpc>
                <a:spcPct val="150000"/>
              </a:lnSpc>
              <a:spcBef>
                <a:spcPct val="0"/>
              </a:spcBef>
              <a:buFontTx/>
              <a:buNone/>
            </a:pPr>
            <a:r>
              <a:rPr lang="zh-CN" altLang="en-US" sz="2400" b="1" dirty="0" smtClean="0">
                <a:solidFill>
                  <a:srgbClr val="C00000"/>
                </a:solidFill>
                <a:latin typeface="宋体" panose="02010600030101010101" pitchFamily="2" charset="-122"/>
              </a:rPr>
              <a:t>二、古典经济学：</a:t>
            </a:r>
            <a:r>
              <a:rPr lang="en-US" altLang="zh-CN" sz="2400" b="1" dirty="0" smtClean="0">
                <a:solidFill>
                  <a:srgbClr val="C00000"/>
                </a:solidFill>
                <a:latin typeface="宋体" panose="02010600030101010101" pitchFamily="2" charset="-122"/>
              </a:rPr>
              <a:t>17</a:t>
            </a:r>
            <a:r>
              <a:rPr lang="zh-CN" altLang="en-US" sz="2400" b="1" dirty="0" smtClean="0">
                <a:solidFill>
                  <a:srgbClr val="C00000"/>
                </a:solidFill>
                <a:latin typeface="宋体" panose="02010600030101010101" pitchFamily="2" charset="-122"/>
              </a:rPr>
              <a:t>世纪中期</a:t>
            </a:r>
            <a:r>
              <a:rPr lang="en-US" altLang="zh-CN" sz="2400" b="1" dirty="0" smtClean="0">
                <a:solidFill>
                  <a:srgbClr val="C00000"/>
                </a:solidFill>
                <a:latin typeface="宋体" panose="02010600030101010101" pitchFamily="2" charset="-122"/>
              </a:rPr>
              <a:t>—19</a:t>
            </a:r>
            <a:r>
              <a:rPr lang="zh-CN" altLang="en-US" sz="2400" b="1" dirty="0" smtClean="0">
                <a:solidFill>
                  <a:srgbClr val="C00000"/>
                </a:solidFill>
                <a:latin typeface="宋体" panose="02010600030101010101" pitchFamily="2" charset="-122"/>
              </a:rPr>
              <a:t>世纪中期</a:t>
            </a:r>
            <a:endParaRPr lang="en-US" altLang="zh-CN" sz="2400" b="1" dirty="0" smtClean="0">
              <a:solidFill>
                <a:srgbClr val="C00000"/>
              </a:solidFill>
              <a:latin typeface="宋体" panose="02010600030101010101" pitchFamily="2" charset="-122"/>
            </a:endParaRPr>
          </a:p>
          <a:p>
            <a:pPr eaLnBrk="1" hangingPunct="1">
              <a:lnSpc>
                <a:spcPct val="150000"/>
              </a:lnSpc>
              <a:spcBef>
                <a:spcPct val="0"/>
              </a:spcBef>
            </a:pPr>
            <a:r>
              <a:rPr lang="zh-CN" altLang="en-US" sz="1800" b="0" dirty="0" smtClean="0">
                <a:solidFill>
                  <a:schemeClr val="tx1"/>
                </a:solidFill>
                <a:latin typeface="宋体" panose="02010600030101010101" pitchFamily="2" charset="-122"/>
              </a:rPr>
              <a:t>时代背景：</a:t>
            </a:r>
            <a:endParaRPr lang="en-US" altLang="zh-CN" sz="1800" b="0"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600" dirty="0" smtClean="0">
                <a:latin typeface="宋体" panose="02010600030101010101" pitchFamily="2" charset="-122"/>
              </a:rPr>
              <a:t>资本主义生产方式的确立</a:t>
            </a:r>
            <a:endParaRPr lang="zh-CN" altLang="en-US" sz="1600" dirty="0" smtClean="0">
              <a:latin typeface="宋体" panose="02010600030101010101" pitchFamily="2" charset="-122"/>
            </a:endParaRPr>
          </a:p>
          <a:p>
            <a:pPr eaLnBrk="1" hangingPunct="1">
              <a:lnSpc>
                <a:spcPct val="150000"/>
              </a:lnSpc>
              <a:spcBef>
                <a:spcPct val="0"/>
              </a:spcBef>
            </a:pPr>
            <a:r>
              <a:rPr lang="zh-CN" altLang="en-US" sz="1800" b="0" dirty="0" smtClean="0">
                <a:solidFill>
                  <a:schemeClr val="tx1"/>
                </a:solidFill>
                <a:latin typeface="宋体" panose="02010600030101010101" pitchFamily="2" charset="-122"/>
              </a:rPr>
              <a:t>早期阶段：</a:t>
            </a:r>
            <a:endParaRPr lang="en-US" altLang="zh-CN" sz="1800" b="0"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600" dirty="0" smtClean="0">
                <a:latin typeface="宋体" panose="02010600030101010101" pitchFamily="2" charset="-122"/>
              </a:rPr>
              <a:t>研究生产与分配</a:t>
            </a:r>
            <a:endParaRPr lang="zh-CN" altLang="en-US" sz="1600" dirty="0" smtClean="0">
              <a:latin typeface="宋体" panose="02010600030101010101" pitchFamily="2" charset="-122"/>
            </a:endParaRPr>
          </a:p>
          <a:p>
            <a:pPr eaLnBrk="1" hangingPunct="1">
              <a:lnSpc>
                <a:spcPct val="150000"/>
              </a:lnSpc>
              <a:spcBef>
                <a:spcPct val="0"/>
              </a:spcBef>
            </a:pPr>
            <a:r>
              <a:rPr lang="zh-CN" altLang="en-US" sz="1800" b="0" dirty="0" smtClean="0">
                <a:solidFill>
                  <a:schemeClr val="tx1"/>
                </a:solidFill>
                <a:latin typeface="宋体" panose="02010600030101010101" pitchFamily="2" charset="-122"/>
              </a:rPr>
              <a:t>重要代表：</a:t>
            </a:r>
            <a:endParaRPr lang="zh-CN" altLang="en-US" sz="1800" b="0"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600" dirty="0" smtClean="0">
                <a:latin typeface="宋体" panose="02010600030101010101" pitchFamily="2" charset="-122"/>
              </a:rPr>
              <a:t>威廉</a:t>
            </a:r>
            <a:r>
              <a:rPr lang="en-US" altLang="zh-CN" sz="1600" dirty="0" smtClean="0">
                <a:latin typeface="宋体" panose="02010600030101010101" pitchFamily="2" charset="-122"/>
              </a:rPr>
              <a:t>·</a:t>
            </a:r>
            <a:r>
              <a:rPr lang="zh-CN" altLang="en-US" sz="1600" dirty="0" smtClean="0">
                <a:latin typeface="宋体" panose="02010600030101010101" pitchFamily="2" charset="-122"/>
              </a:rPr>
              <a:t>配第；</a:t>
            </a:r>
            <a:r>
              <a:rPr lang="zh-CN" altLang="en-US" sz="1600" dirty="0" smtClean="0">
                <a:solidFill>
                  <a:srgbClr val="D43E01"/>
                </a:solidFill>
                <a:latin typeface="宋体" panose="02010600030101010101" pitchFamily="2" charset="-122"/>
              </a:rPr>
              <a:t>亚当</a:t>
            </a:r>
            <a:r>
              <a:rPr lang="en-US" altLang="zh-CN" sz="1600" dirty="0" smtClean="0">
                <a:solidFill>
                  <a:srgbClr val="D43E01"/>
                </a:solidFill>
                <a:latin typeface="宋体" panose="02010600030101010101" pitchFamily="2" charset="-122"/>
              </a:rPr>
              <a:t>·</a:t>
            </a:r>
            <a:r>
              <a:rPr lang="zh-CN" altLang="en-US" sz="1600" dirty="0" smtClean="0">
                <a:solidFill>
                  <a:srgbClr val="D43E01"/>
                </a:solidFill>
                <a:latin typeface="宋体" panose="02010600030101010101" pitchFamily="2" charset="-122"/>
              </a:rPr>
              <a:t>斯密</a:t>
            </a:r>
            <a:r>
              <a:rPr lang="zh-CN" altLang="en-US" sz="1600" dirty="0" smtClean="0">
                <a:latin typeface="宋体" panose="02010600030101010101" pitchFamily="2" charset="-122"/>
              </a:rPr>
              <a:t>；李嘉图；西斯蒙第；拉姆塞；琼斯</a:t>
            </a:r>
            <a:endParaRPr lang="zh-CN" altLang="en-US" sz="1600" dirty="0" smtClean="0">
              <a:latin typeface="宋体" panose="02010600030101010101" pitchFamily="2" charset="-122"/>
            </a:endParaRPr>
          </a:p>
          <a:p>
            <a:pPr eaLnBrk="1" hangingPunct="1">
              <a:lnSpc>
                <a:spcPct val="150000"/>
              </a:lnSpc>
              <a:spcBef>
                <a:spcPct val="0"/>
              </a:spcBef>
            </a:pPr>
            <a:r>
              <a:rPr lang="zh-CN" altLang="en-US" sz="1800" b="0" dirty="0" smtClean="0">
                <a:solidFill>
                  <a:schemeClr val="tx1"/>
                </a:solidFill>
                <a:latin typeface="宋体" panose="02010600030101010101" pitchFamily="2" charset="-122"/>
              </a:rPr>
              <a:t>庸俗阶段：</a:t>
            </a:r>
            <a:endParaRPr lang="en-US" altLang="zh-CN" sz="1800" b="0"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600" dirty="0" smtClean="0">
                <a:latin typeface="宋体" panose="02010600030101010101" pitchFamily="2" charset="-122"/>
              </a:rPr>
              <a:t>从生产转向交换,早期理论遭批</a:t>
            </a:r>
            <a:endParaRPr lang="zh-CN" altLang="en-US" sz="1600" dirty="0" smtClean="0">
              <a:latin typeface="宋体" panose="02010600030101010101" pitchFamily="2" charset="-122"/>
            </a:endParaRPr>
          </a:p>
          <a:p>
            <a:pPr eaLnBrk="1" hangingPunct="1">
              <a:lnSpc>
                <a:spcPct val="150000"/>
              </a:lnSpc>
              <a:spcBef>
                <a:spcPct val="0"/>
              </a:spcBef>
            </a:pPr>
            <a:r>
              <a:rPr lang="zh-CN" altLang="en-US" sz="1800" b="0" dirty="0" smtClean="0">
                <a:solidFill>
                  <a:schemeClr val="tx1"/>
                </a:solidFill>
                <a:latin typeface="宋体" panose="02010600030101010101" pitchFamily="2" charset="-122"/>
              </a:rPr>
              <a:t>折中趋势：</a:t>
            </a:r>
            <a:endParaRPr lang="zh-CN" altLang="en-US" sz="1800" b="0"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600" dirty="0" smtClean="0">
                <a:latin typeface="宋体" panose="02010600030101010101" pitchFamily="2" charset="-122"/>
              </a:rPr>
              <a:t>穆勒；巴斯夏；凯里；萨伊；马尔萨斯</a:t>
            </a:r>
            <a:endParaRPr lang="zh-CN" altLang="en-US" sz="1600" dirty="0" smtClean="0">
              <a:latin typeface="宋体" panose="02010600030101010101" pitchFamily="2" charset="-122"/>
            </a:endParaRPr>
          </a:p>
          <a:p>
            <a:pPr eaLnBrk="1" hangingPunct="1">
              <a:spcBef>
                <a:spcPts val="1200"/>
              </a:spcBef>
            </a:pPr>
            <a:endParaRPr lang="en-US" altLang="zh-CN" sz="1400" dirty="0" smtClean="0">
              <a:ea typeface="黑体" panose="02010609060101010101" pitchFamily="2" charset="-122"/>
            </a:endParaRPr>
          </a:p>
          <a:p>
            <a:pPr eaLnBrk="1" hangingPunct="1">
              <a:lnSpc>
                <a:spcPct val="150000"/>
              </a:lnSpc>
              <a:spcBef>
                <a:spcPct val="0"/>
              </a:spcBef>
              <a:buFontTx/>
              <a:buNone/>
            </a:pPr>
            <a:r>
              <a:rPr lang="zh-CN" altLang="en-US" sz="2400" dirty="0" smtClean="0">
                <a:solidFill>
                  <a:srgbClr val="C00000"/>
                </a:solidFill>
                <a:latin typeface="宋体" panose="02010600030101010101" pitchFamily="2" charset="-122"/>
              </a:rPr>
              <a:t>三、新古典经济学：</a:t>
            </a:r>
            <a:r>
              <a:rPr lang="en-US" altLang="zh-CN" sz="2400" dirty="0" smtClean="0">
                <a:solidFill>
                  <a:srgbClr val="C00000"/>
                </a:solidFill>
                <a:latin typeface="宋体" panose="02010600030101010101" pitchFamily="2" charset="-122"/>
              </a:rPr>
              <a:t>19</a:t>
            </a:r>
            <a:r>
              <a:rPr lang="zh-CN" altLang="en-US" sz="2400" dirty="0" smtClean="0">
                <a:solidFill>
                  <a:srgbClr val="C00000"/>
                </a:solidFill>
                <a:latin typeface="宋体" panose="02010600030101010101" pitchFamily="2" charset="-122"/>
              </a:rPr>
              <a:t>世纪中后期</a:t>
            </a:r>
            <a:r>
              <a:rPr lang="en-US" altLang="zh-CN" sz="2400" dirty="0" smtClean="0">
                <a:solidFill>
                  <a:srgbClr val="C00000"/>
                </a:solidFill>
                <a:latin typeface="宋体" panose="02010600030101010101" pitchFamily="2" charset="-122"/>
              </a:rPr>
              <a:t>—20</a:t>
            </a:r>
            <a:r>
              <a:rPr lang="zh-CN" altLang="en-US" sz="2400" dirty="0" smtClean="0">
                <a:solidFill>
                  <a:srgbClr val="C00000"/>
                </a:solidFill>
                <a:latin typeface="宋体" panose="02010600030101010101" pitchFamily="2" charset="-122"/>
              </a:rPr>
              <a:t>世纪</a:t>
            </a:r>
            <a:r>
              <a:rPr lang="en-US" altLang="zh-CN" sz="2400" dirty="0" smtClean="0">
                <a:solidFill>
                  <a:srgbClr val="C00000"/>
                </a:solidFill>
                <a:latin typeface="宋体" panose="02010600030101010101" pitchFamily="2" charset="-122"/>
              </a:rPr>
              <a:t>30</a:t>
            </a:r>
            <a:r>
              <a:rPr lang="zh-CN" altLang="en-US" sz="2400" dirty="0" smtClean="0">
                <a:solidFill>
                  <a:srgbClr val="C00000"/>
                </a:solidFill>
                <a:latin typeface="宋体" panose="02010600030101010101" pitchFamily="2" charset="-122"/>
              </a:rPr>
              <a:t>年代</a:t>
            </a:r>
            <a:endParaRPr lang="en-US" altLang="zh-CN" sz="2400" dirty="0" smtClean="0">
              <a:solidFill>
                <a:srgbClr val="C00000"/>
              </a:solidFill>
              <a:latin typeface="宋体" panose="02010600030101010101" pitchFamily="2" charset="-122"/>
            </a:endParaRPr>
          </a:p>
          <a:p>
            <a:pPr eaLnBrk="1" hangingPunct="1">
              <a:lnSpc>
                <a:spcPct val="150000"/>
              </a:lnSpc>
              <a:spcBef>
                <a:spcPct val="0"/>
              </a:spcBef>
            </a:pPr>
            <a:r>
              <a:rPr lang="zh-CN" altLang="en-US" sz="2000" b="0" dirty="0" smtClean="0">
                <a:solidFill>
                  <a:schemeClr val="tx1"/>
                </a:solidFill>
                <a:latin typeface="宋体" panose="02010600030101010101" pitchFamily="2" charset="-122"/>
              </a:rPr>
              <a:t>时代背景：</a:t>
            </a:r>
            <a:endParaRPr lang="en-US" altLang="zh-CN" sz="2000" b="0"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800" dirty="0" smtClean="0">
                <a:latin typeface="宋体" panose="02010600030101010101" pitchFamily="2" charset="-122"/>
              </a:rPr>
              <a:t>资本主义由竞争向垄断过渡</a:t>
            </a:r>
            <a:endParaRPr lang="zh-CN" altLang="en-US" sz="1800" dirty="0" smtClean="0">
              <a:latin typeface="宋体" panose="02010600030101010101" pitchFamily="2" charset="-122"/>
            </a:endParaRPr>
          </a:p>
          <a:p>
            <a:pPr eaLnBrk="1" hangingPunct="1">
              <a:lnSpc>
                <a:spcPct val="150000"/>
              </a:lnSpc>
              <a:spcBef>
                <a:spcPct val="0"/>
              </a:spcBef>
            </a:pPr>
            <a:r>
              <a:rPr lang="zh-CN" altLang="en-US" sz="2000" b="0" dirty="0" smtClean="0">
                <a:solidFill>
                  <a:schemeClr val="tx1"/>
                </a:solidFill>
                <a:latin typeface="宋体" panose="02010600030101010101" pitchFamily="2" charset="-122"/>
              </a:rPr>
              <a:t>特点：</a:t>
            </a:r>
            <a:endParaRPr lang="en-US" altLang="zh-CN" sz="2000" b="0"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800" dirty="0" smtClean="0">
                <a:solidFill>
                  <a:srgbClr val="D43E01"/>
                </a:solidFill>
                <a:latin typeface="宋体" panose="02010600030101010101" pitchFamily="2" charset="-122"/>
              </a:rPr>
              <a:t>边际分析与数量分析</a:t>
            </a:r>
            <a:endParaRPr lang="zh-CN" altLang="en-US" sz="1800" dirty="0" smtClean="0">
              <a:solidFill>
                <a:srgbClr val="D43E01"/>
              </a:solidFill>
              <a:latin typeface="宋体" panose="02010600030101010101" pitchFamily="2" charset="-122"/>
            </a:endParaRPr>
          </a:p>
          <a:p>
            <a:pPr eaLnBrk="1" hangingPunct="1">
              <a:spcBef>
                <a:spcPts val="1200"/>
              </a:spcBef>
            </a:pPr>
            <a:r>
              <a:rPr lang="zh-CN" altLang="en-US" sz="1200" dirty="0" smtClean="0">
                <a:ea typeface="黑体" panose="02010609060101010101" pitchFamily="2" charset="-122"/>
              </a:rPr>
              <a:t>（</a:t>
            </a:r>
            <a:r>
              <a:rPr lang="en-US" altLang="zh-CN" sz="1200" dirty="0" smtClean="0">
                <a:ea typeface="黑体" panose="02010609060101010101" pitchFamily="2" charset="-122"/>
              </a:rPr>
              <a:t>1</a:t>
            </a:r>
            <a:r>
              <a:rPr lang="zh-CN" altLang="en-US" sz="1200" dirty="0" smtClean="0">
                <a:ea typeface="黑体" panose="02010609060101010101" pitchFamily="2" charset="-122"/>
              </a:rPr>
              <a:t>）马歇尔把古典经济学的供给分析与边际学派的需求分析加以综合，形成了以生产成本分析为中心的供给理论和以效用分析为中心的需求理论相结合的新的经济学体系。</a:t>
            </a:r>
            <a:endParaRPr lang="zh-CN" altLang="en-US" sz="1200" dirty="0" smtClean="0">
              <a:ea typeface="黑体" panose="02010609060101010101" pitchFamily="2" charset="-122"/>
            </a:endParaRPr>
          </a:p>
          <a:p>
            <a:pPr eaLnBrk="1" hangingPunct="1">
              <a:spcBef>
                <a:spcPts val="2400"/>
              </a:spcBef>
            </a:pPr>
            <a:r>
              <a:rPr lang="zh-CN" altLang="en-US" sz="1200" dirty="0" smtClean="0">
                <a:ea typeface="黑体" panose="02010609060101010101" pitchFamily="2" charset="-122"/>
              </a:rPr>
              <a:t>（</a:t>
            </a:r>
            <a:r>
              <a:rPr lang="en-US" altLang="zh-CN" sz="1200" dirty="0" smtClean="0">
                <a:ea typeface="黑体" panose="02010609060101010101" pitchFamily="2" charset="-122"/>
              </a:rPr>
              <a:t>2</a:t>
            </a:r>
            <a:r>
              <a:rPr lang="zh-CN" altLang="en-US" sz="1200" dirty="0" smtClean="0">
                <a:ea typeface="黑体" panose="02010609060101010101" pitchFamily="2" charset="-122"/>
              </a:rPr>
              <a:t>）在马歇尔的研究方法中，最主要的特征有三点：连续原理、边际分析、局部均衡分析</a:t>
            </a:r>
            <a:r>
              <a:rPr lang="zh-CN" altLang="en-US" sz="1400" dirty="0" smtClean="0">
                <a:ea typeface="黑体" panose="02010609060101010101" pitchFamily="2" charset="-122"/>
              </a:rPr>
              <a:t>。</a:t>
            </a:r>
            <a:endParaRPr lang="en-US" altLang="zh-CN" sz="1400" dirty="0" smtClean="0">
              <a:ea typeface="黑体" panose="02010609060101010101" pitchFamily="2" charset="-122"/>
            </a:endParaRPr>
          </a:p>
          <a:p>
            <a:pPr marL="0" marR="0" indent="0" algn="l" defTabSz="914400" rtl="0" eaLnBrk="1" fontAlgn="base" latinLnBrk="0" hangingPunct="1">
              <a:lnSpc>
                <a:spcPct val="100000"/>
              </a:lnSpc>
              <a:spcBef>
                <a:spcPts val="2400"/>
              </a:spcBef>
              <a:spcAft>
                <a:spcPct val="0"/>
              </a:spcAft>
              <a:buClrTx/>
              <a:buSzTx/>
              <a:buFontTx/>
              <a:buNone/>
              <a:defRPr/>
            </a:pPr>
            <a:endParaRPr lang="en-US" altLang="zh-CN" sz="1400" dirty="0" smtClean="0"/>
          </a:p>
          <a:p>
            <a:pPr marL="0" marR="0" indent="0" algn="l" defTabSz="914400" rtl="0" eaLnBrk="1" fontAlgn="base" latinLnBrk="0" hangingPunct="1">
              <a:lnSpc>
                <a:spcPct val="100000"/>
              </a:lnSpc>
              <a:spcBef>
                <a:spcPts val="2400"/>
              </a:spcBef>
              <a:spcAft>
                <a:spcPct val="0"/>
              </a:spcAft>
              <a:buClrTx/>
              <a:buSzTx/>
              <a:buFontTx/>
              <a:buNone/>
              <a:defRPr/>
            </a:pPr>
            <a:r>
              <a:rPr lang="zh-CN" altLang="en-US" sz="1400" dirty="0" smtClean="0"/>
              <a:t>庸俗经济学</a:t>
            </a:r>
            <a:r>
              <a:rPr lang="en-US" altLang="zh-CN" sz="1400" dirty="0" smtClean="0"/>
              <a:t>——</a:t>
            </a:r>
            <a:r>
              <a:rPr lang="zh-CN" altLang="en-US" sz="1400" dirty="0" smtClean="0"/>
              <a:t>为资本主义制度进行辩护，代表资产经济利益，热衷于对经济体系的表面现象进行研究的经济理论</a:t>
            </a:r>
            <a:endParaRPr lang="zh-CN" altLang="en-US" sz="1400" dirty="0" smtClean="0"/>
          </a:p>
          <a:p>
            <a:pPr eaLnBrk="1" hangingPunct="1">
              <a:spcBef>
                <a:spcPts val="2400"/>
              </a:spcBef>
            </a:pPr>
            <a:endParaRPr lang="en-US" altLang="zh-CN" sz="1400" dirty="0" smtClean="0">
              <a:ea typeface="黑体" panose="02010609060101010101" pitchFamily="2" charset="-122"/>
            </a:endParaRPr>
          </a:p>
          <a:p>
            <a:pPr eaLnBrk="1" hangingPunct="1">
              <a:lnSpc>
                <a:spcPct val="150000"/>
              </a:lnSpc>
              <a:spcBef>
                <a:spcPts val="0"/>
              </a:spcBef>
              <a:buClr>
                <a:schemeClr val="tx1"/>
              </a:buClr>
              <a:buFontTx/>
              <a:buNone/>
            </a:pPr>
            <a:r>
              <a:rPr lang="zh-CN" altLang="en-US" sz="2400" b="1" dirty="0" smtClean="0">
                <a:solidFill>
                  <a:srgbClr val="C00000"/>
                </a:solidFill>
              </a:rPr>
              <a:t>四、凯恩斯主义：</a:t>
            </a:r>
            <a:r>
              <a:rPr lang="en-US" altLang="zh-CN" sz="2400" b="1" dirty="0" smtClean="0">
                <a:solidFill>
                  <a:srgbClr val="C00000"/>
                </a:solidFill>
              </a:rPr>
              <a:t>20</a:t>
            </a:r>
            <a:r>
              <a:rPr lang="zh-CN" altLang="en-US" sz="2400" b="1" dirty="0" smtClean="0">
                <a:solidFill>
                  <a:srgbClr val="C00000"/>
                </a:solidFill>
              </a:rPr>
              <a:t>世纪</a:t>
            </a:r>
            <a:r>
              <a:rPr lang="en-US" altLang="zh-CN" sz="2400" b="1" dirty="0" smtClean="0">
                <a:solidFill>
                  <a:srgbClr val="C00000"/>
                </a:solidFill>
              </a:rPr>
              <a:t>30</a:t>
            </a:r>
            <a:r>
              <a:rPr lang="zh-CN" altLang="en-US" sz="2400" b="1" dirty="0" smtClean="0">
                <a:solidFill>
                  <a:srgbClr val="C00000"/>
                </a:solidFill>
              </a:rPr>
              <a:t>年代</a:t>
            </a:r>
            <a:r>
              <a:rPr lang="en-US" altLang="zh-CN" sz="2400" b="1" dirty="0" smtClean="0">
                <a:solidFill>
                  <a:srgbClr val="C00000"/>
                </a:solidFill>
              </a:rPr>
              <a:t>—20</a:t>
            </a:r>
            <a:r>
              <a:rPr lang="zh-CN" altLang="en-US" sz="2400" b="1" dirty="0" smtClean="0">
                <a:solidFill>
                  <a:srgbClr val="C00000"/>
                </a:solidFill>
              </a:rPr>
              <a:t>世纪</a:t>
            </a:r>
            <a:r>
              <a:rPr lang="en-US" altLang="zh-CN" sz="2400" b="1" dirty="0" smtClean="0">
                <a:solidFill>
                  <a:srgbClr val="C00000"/>
                </a:solidFill>
              </a:rPr>
              <a:t>70</a:t>
            </a:r>
            <a:r>
              <a:rPr lang="zh-CN" altLang="en-US" sz="2400" b="1" dirty="0" smtClean="0">
                <a:solidFill>
                  <a:srgbClr val="C00000"/>
                </a:solidFill>
              </a:rPr>
              <a:t>年代</a:t>
            </a:r>
            <a:endParaRPr lang="en-US" altLang="zh-CN" sz="2400" b="1" dirty="0" smtClean="0">
              <a:solidFill>
                <a:srgbClr val="C00000"/>
              </a:solidFill>
            </a:endParaRPr>
          </a:p>
          <a:p>
            <a:pPr eaLnBrk="1" hangingPunct="1">
              <a:lnSpc>
                <a:spcPct val="150000"/>
              </a:lnSpc>
              <a:spcBef>
                <a:spcPts val="0"/>
              </a:spcBef>
              <a:buClr>
                <a:schemeClr val="tx1"/>
              </a:buClr>
            </a:pPr>
            <a:r>
              <a:rPr lang="zh-CN" altLang="en-US" sz="2000" b="0" dirty="0" smtClean="0">
                <a:solidFill>
                  <a:schemeClr val="tx1"/>
                </a:solidFill>
              </a:rPr>
              <a:t>时代背景：</a:t>
            </a:r>
            <a:endParaRPr lang="en-US" altLang="zh-CN" sz="2000" b="0" dirty="0" smtClean="0">
              <a:solidFill>
                <a:schemeClr val="tx1"/>
              </a:solidFill>
            </a:endParaRPr>
          </a:p>
          <a:p>
            <a:pPr lvl="1" eaLnBrk="1" hangingPunct="1">
              <a:lnSpc>
                <a:spcPct val="150000"/>
              </a:lnSpc>
              <a:spcBef>
                <a:spcPts val="0"/>
              </a:spcBef>
              <a:buClr>
                <a:schemeClr val="tx1"/>
              </a:buClr>
            </a:pPr>
            <a:r>
              <a:rPr lang="zh-CN" altLang="en-US" sz="1800" dirty="0" smtClean="0"/>
              <a:t>资本主义基本矛盾趋于激化</a:t>
            </a:r>
            <a:endParaRPr lang="zh-CN" altLang="en-US" sz="1800" dirty="0" smtClean="0"/>
          </a:p>
          <a:p>
            <a:pPr eaLnBrk="1" hangingPunct="1">
              <a:lnSpc>
                <a:spcPct val="150000"/>
              </a:lnSpc>
              <a:spcBef>
                <a:spcPts val="0"/>
              </a:spcBef>
              <a:buClr>
                <a:schemeClr val="tx1"/>
              </a:buClr>
            </a:pPr>
            <a:r>
              <a:rPr lang="zh-CN" altLang="en-US" sz="2000" b="0" dirty="0" smtClean="0">
                <a:solidFill>
                  <a:schemeClr val="tx1"/>
                </a:solidFill>
              </a:rPr>
              <a:t>特点：</a:t>
            </a:r>
            <a:endParaRPr lang="en-US" altLang="zh-CN" sz="2000" b="0" dirty="0" smtClean="0">
              <a:solidFill>
                <a:schemeClr val="tx1"/>
              </a:solidFill>
            </a:endParaRPr>
          </a:p>
          <a:p>
            <a:pPr lvl="1" eaLnBrk="1" hangingPunct="1">
              <a:lnSpc>
                <a:spcPct val="150000"/>
              </a:lnSpc>
              <a:spcBef>
                <a:spcPts val="0"/>
              </a:spcBef>
              <a:buClr>
                <a:schemeClr val="tx1"/>
              </a:buClr>
            </a:pPr>
            <a:r>
              <a:rPr lang="zh-CN" altLang="en-US" sz="1800" dirty="0" smtClean="0">
                <a:solidFill>
                  <a:srgbClr val="D43E01"/>
                </a:solidFill>
              </a:rPr>
              <a:t>宏观经济学与微观经济学分立</a:t>
            </a:r>
            <a:endParaRPr lang="zh-CN" altLang="en-US" sz="1800" dirty="0" smtClean="0">
              <a:solidFill>
                <a:srgbClr val="D43E01"/>
              </a:solidFill>
            </a:endParaRPr>
          </a:p>
          <a:p>
            <a:pPr eaLnBrk="1" hangingPunct="1">
              <a:lnSpc>
                <a:spcPct val="150000"/>
              </a:lnSpc>
              <a:spcBef>
                <a:spcPts val="0"/>
              </a:spcBef>
              <a:buClr>
                <a:schemeClr val="tx1"/>
              </a:buClr>
            </a:pPr>
            <a:r>
              <a:rPr lang="zh-CN" altLang="en-US" sz="2000" b="0" dirty="0" smtClean="0">
                <a:solidFill>
                  <a:srgbClr val="D43E01"/>
                </a:solidFill>
              </a:rPr>
              <a:t>凯恩斯</a:t>
            </a:r>
            <a:r>
              <a:rPr lang="en-US" altLang="zh-CN" sz="2000" b="0" dirty="0" smtClean="0">
                <a:solidFill>
                  <a:srgbClr val="D43E01"/>
                </a:solidFill>
              </a:rPr>
              <a:t>《</a:t>
            </a:r>
            <a:r>
              <a:rPr lang="zh-CN" altLang="en-US" sz="2000" dirty="0" smtClean="0">
                <a:solidFill>
                  <a:srgbClr val="D43E01"/>
                </a:solidFill>
              </a:rPr>
              <a:t>就业、利息与货币</a:t>
            </a:r>
            <a:r>
              <a:rPr lang="zh-CN" altLang="en-US" sz="2000" dirty="0" smtClean="0">
                <a:solidFill>
                  <a:srgbClr val="D43E01"/>
                </a:solidFill>
                <a:effectLst>
                  <a:outerShdw blurRad="38100" dist="38100" dir="2700000" algn="tl">
                    <a:srgbClr val="000000">
                      <a:alpha val="43137"/>
                    </a:srgbClr>
                  </a:outerShdw>
                </a:effectLst>
              </a:rPr>
              <a:t>通论</a:t>
            </a:r>
            <a:r>
              <a:rPr lang="en-US" altLang="zh-CN" sz="2000" b="0" dirty="0" smtClean="0">
                <a:solidFill>
                  <a:schemeClr val="tx1"/>
                </a:solidFill>
              </a:rPr>
              <a:t>》</a:t>
            </a:r>
            <a:r>
              <a:rPr lang="zh-CN" altLang="en-US" sz="2000" b="0" dirty="0" smtClean="0">
                <a:solidFill>
                  <a:schemeClr val="tx1"/>
                </a:solidFill>
              </a:rPr>
              <a:t>及其意义：</a:t>
            </a:r>
            <a:endParaRPr lang="zh-CN" altLang="en-US" sz="2000" b="0" dirty="0" smtClean="0">
              <a:solidFill>
                <a:schemeClr val="tx1"/>
              </a:solidFill>
            </a:endParaRPr>
          </a:p>
          <a:p>
            <a:pPr lvl="1" eaLnBrk="1" hangingPunct="1">
              <a:lnSpc>
                <a:spcPct val="150000"/>
              </a:lnSpc>
              <a:spcBef>
                <a:spcPts val="0"/>
              </a:spcBef>
              <a:buClr>
                <a:schemeClr val="tx1"/>
              </a:buClr>
            </a:pPr>
            <a:r>
              <a:rPr lang="zh-CN" altLang="en-US" sz="1800" dirty="0" smtClean="0"/>
              <a:t>需求分析</a:t>
            </a:r>
            <a:endParaRPr lang="zh-CN" altLang="en-US" sz="1800" dirty="0" smtClean="0"/>
          </a:p>
          <a:p>
            <a:pPr lvl="1" eaLnBrk="1" hangingPunct="1">
              <a:lnSpc>
                <a:spcPct val="150000"/>
              </a:lnSpc>
              <a:spcBef>
                <a:spcPts val="0"/>
              </a:spcBef>
              <a:buClr>
                <a:schemeClr val="tx1"/>
              </a:buClr>
            </a:pPr>
            <a:r>
              <a:rPr lang="zh-CN" altLang="en-US" sz="1800" dirty="0" smtClean="0"/>
              <a:t>宏观经济学</a:t>
            </a:r>
            <a:endParaRPr lang="zh-CN" altLang="en-US" sz="1800" dirty="0" smtClean="0"/>
          </a:p>
          <a:p>
            <a:pPr lvl="1" eaLnBrk="1" hangingPunct="1">
              <a:lnSpc>
                <a:spcPct val="150000"/>
              </a:lnSpc>
              <a:spcBef>
                <a:spcPts val="0"/>
              </a:spcBef>
              <a:buClr>
                <a:schemeClr val="tx1"/>
              </a:buClr>
            </a:pPr>
            <a:r>
              <a:rPr lang="zh-CN" altLang="en-US" sz="1800" dirty="0" smtClean="0"/>
              <a:t>国家干预</a:t>
            </a:r>
            <a:endParaRPr lang="zh-CN" altLang="en-US" sz="1800" dirty="0" smtClean="0"/>
          </a:p>
          <a:p>
            <a:pPr eaLnBrk="1" hangingPunct="1">
              <a:lnSpc>
                <a:spcPct val="150000"/>
              </a:lnSpc>
              <a:spcBef>
                <a:spcPts val="0"/>
              </a:spcBef>
              <a:buClr>
                <a:schemeClr val="tx1"/>
              </a:buClr>
            </a:pPr>
            <a:r>
              <a:rPr lang="zh-CN" altLang="en-US" sz="2000" b="0" dirty="0" smtClean="0">
                <a:solidFill>
                  <a:srgbClr val="D43E01"/>
                </a:solidFill>
              </a:rPr>
              <a:t>新古典综合学派</a:t>
            </a:r>
            <a:r>
              <a:rPr lang="zh-CN" altLang="en-US" sz="2000" b="0" dirty="0" smtClean="0">
                <a:solidFill>
                  <a:schemeClr val="tx1"/>
                </a:solidFill>
              </a:rPr>
              <a:t>对凯恩斯理论的继承与发展：</a:t>
            </a:r>
            <a:endParaRPr lang="zh-CN" altLang="en-US" sz="2000" b="0" dirty="0" smtClean="0">
              <a:solidFill>
                <a:schemeClr val="tx1"/>
              </a:solidFill>
            </a:endParaRPr>
          </a:p>
          <a:p>
            <a:pPr lvl="1" eaLnBrk="1" hangingPunct="1">
              <a:lnSpc>
                <a:spcPct val="150000"/>
              </a:lnSpc>
              <a:spcBef>
                <a:spcPts val="0"/>
              </a:spcBef>
              <a:buClr>
                <a:schemeClr val="tx1"/>
              </a:buClr>
            </a:pPr>
            <a:r>
              <a:rPr lang="zh-CN" altLang="en-US" sz="1800" dirty="0" smtClean="0"/>
              <a:t>第三次综合：</a:t>
            </a:r>
            <a:r>
              <a:rPr lang="zh-CN" altLang="en-US" sz="1800" dirty="0" smtClean="0">
                <a:solidFill>
                  <a:srgbClr val="D43E01"/>
                </a:solidFill>
              </a:rPr>
              <a:t>萨缪尔森</a:t>
            </a:r>
            <a:r>
              <a:rPr lang="zh-CN" altLang="en-US" sz="1800" dirty="0" smtClean="0"/>
              <a:t>，托宾，索罗</a:t>
            </a:r>
            <a:endParaRPr lang="en-US" altLang="zh-CN" sz="1800" dirty="0" smtClean="0"/>
          </a:p>
          <a:p>
            <a:pPr marL="365760" indent="-283210" eaLnBrk="1" fontAlgn="auto" hangingPunct="1">
              <a:lnSpc>
                <a:spcPct val="120000"/>
              </a:lnSpc>
              <a:spcBef>
                <a:spcPts val="1800"/>
              </a:spcBef>
              <a:spcAft>
                <a:spcPts val="0"/>
              </a:spcAft>
              <a:buFont typeface="Wingdings 2" panose="05020102010507070707"/>
              <a:buChar char=""/>
              <a:defRPr/>
            </a:pPr>
            <a:endParaRPr lang="en-US" altLang="zh-CN" sz="1200" kern="1200" dirty="0" smtClean="0">
              <a:solidFill>
                <a:schemeClr val="tx1"/>
              </a:solidFill>
              <a:latin typeface="+mn-lt"/>
              <a:ea typeface="+mn-ea"/>
              <a:cs typeface="等线" panose="02010600030101010101" charset="-122"/>
            </a:endParaRPr>
          </a:p>
          <a:p>
            <a:pPr marL="365760" marR="0" indent="-283210" algn="l" defTabSz="914400" rtl="0" eaLnBrk="1" fontAlgn="auto" latinLnBrk="0" hangingPunct="1">
              <a:lnSpc>
                <a:spcPct val="120000"/>
              </a:lnSpc>
              <a:spcBef>
                <a:spcPts val="1800"/>
              </a:spcBef>
              <a:spcAft>
                <a:spcPts val="0"/>
              </a:spcAft>
              <a:buClrTx/>
              <a:buSzTx/>
              <a:buFont typeface="Wingdings 2" panose="05020102010507070707"/>
              <a:buNone/>
              <a:defRPr/>
            </a:pPr>
            <a:r>
              <a:rPr lang="zh-CN" altLang="en-US" sz="1200" b="1" dirty="0" smtClean="0">
                <a:solidFill>
                  <a:schemeClr val="bg1"/>
                </a:solidFill>
                <a:latin typeface="微软雅黑" panose="020B0503020204020204" pitchFamily="34" charset="-122"/>
              </a:rPr>
              <a:t>五、流派纷争时代</a:t>
            </a:r>
            <a:r>
              <a:rPr lang="en-US" altLang="zh-CN" sz="1200" b="1" dirty="0" smtClean="0">
                <a:solidFill>
                  <a:schemeClr val="bg1"/>
                </a:solidFill>
              </a:rPr>
              <a:t>(20c70</a:t>
            </a:r>
            <a:r>
              <a:rPr lang="zh-CN" altLang="en-US" sz="1200" b="1" dirty="0" smtClean="0">
                <a:solidFill>
                  <a:schemeClr val="bg1"/>
                </a:solidFill>
              </a:rPr>
              <a:t>年代</a:t>
            </a:r>
            <a:r>
              <a:rPr lang="en-US" altLang="zh-CN" sz="1200" b="1" dirty="0" smtClean="0">
                <a:solidFill>
                  <a:schemeClr val="bg1"/>
                </a:solidFill>
              </a:rPr>
              <a:t>-</a:t>
            </a:r>
            <a:r>
              <a:rPr lang="zh-CN" altLang="en-US" sz="1200" b="1" dirty="0" smtClean="0">
                <a:solidFill>
                  <a:schemeClr val="bg1"/>
                </a:solidFill>
              </a:rPr>
              <a:t>至今</a:t>
            </a:r>
            <a:r>
              <a:rPr lang="en-US" altLang="zh-CN" sz="1200" b="1" dirty="0" smtClean="0">
                <a:solidFill>
                  <a:schemeClr val="bg1"/>
                </a:solidFill>
              </a:rPr>
              <a:t>)</a:t>
            </a:r>
            <a:endParaRPr lang="en-US" altLang="zh-CN" sz="1200" b="1" dirty="0" smtClean="0">
              <a:solidFill>
                <a:schemeClr val="bg1"/>
              </a:solidFill>
            </a:endParaRPr>
          </a:p>
          <a:p>
            <a:pPr eaLnBrk="1" hangingPunct="1">
              <a:lnSpc>
                <a:spcPct val="150000"/>
              </a:lnSpc>
              <a:spcBef>
                <a:spcPts val="0"/>
              </a:spcBef>
              <a:buClr>
                <a:schemeClr val="tx1"/>
              </a:buClr>
            </a:pPr>
            <a:r>
              <a:rPr lang="zh-CN" altLang="en-US" sz="2000" b="0" dirty="0" smtClean="0">
                <a:solidFill>
                  <a:srgbClr val="D43E01"/>
                </a:solidFill>
              </a:rPr>
              <a:t>新自由主义</a:t>
            </a:r>
            <a:r>
              <a:rPr lang="zh-CN" altLang="en-US" sz="2000" b="0" dirty="0" smtClean="0">
                <a:solidFill>
                  <a:schemeClr val="tx1"/>
                </a:solidFill>
              </a:rPr>
              <a:t>对凯恩斯理论的批评：</a:t>
            </a:r>
            <a:endParaRPr lang="zh-CN" altLang="en-US" sz="2000" b="0" dirty="0" smtClean="0">
              <a:solidFill>
                <a:schemeClr val="tx1"/>
              </a:solidFill>
            </a:endParaRPr>
          </a:p>
          <a:p>
            <a:pPr lvl="1" eaLnBrk="1" hangingPunct="1">
              <a:lnSpc>
                <a:spcPct val="150000"/>
              </a:lnSpc>
              <a:spcBef>
                <a:spcPts val="0"/>
              </a:spcBef>
              <a:buClr>
                <a:schemeClr val="tx1"/>
              </a:buClr>
            </a:pPr>
            <a:r>
              <a:rPr lang="zh-CN" altLang="en-US" sz="1800" dirty="0" smtClean="0">
                <a:solidFill>
                  <a:srgbClr val="D43E01"/>
                </a:solidFill>
              </a:rPr>
              <a:t>现代货币主义</a:t>
            </a:r>
            <a:endParaRPr lang="zh-CN" altLang="en-US" sz="1800" dirty="0" smtClean="0">
              <a:solidFill>
                <a:srgbClr val="D43E01"/>
              </a:solidFill>
            </a:endParaRPr>
          </a:p>
          <a:p>
            <a:pPr lvl="1" eaLnBrk="1" hangingPunct="1">
              <a:lnSpc>
                <a:spcPct val="150000"/>
              </a:lnSpc>
              <a:spcBef>
                <a:spcPts val="0"/>
              </a:spcBef>
              <a:buClr>
                <a:schemeClr val="tx1"/>
              </a:buClr>
            </a:pPr>
            <a:r>
              <a:rPr lang="zh-CN" altLang="en-US" sz="1800" dirty="0" smtClean="0">
                <a:solidFill>
                  <a:srgbClr val="D43E01"/>
                </a:solidFill>
              </a:rPr>
              <a:t>供给学派</a:t>
            </a:r>
            <a:endParaRPr lang="zh-CN" altLang="en-US" sz="1800" dirty="0" smtClean="0">
              <a:solidFill>
                <a:srgbClr val="D43E01"/>
              </a:solidFill>
            </a:endParaRPr>
          </a:p>
          <a:p>
            <a:pPr lvl="1" eaLnBrk="1" hangingPunct="1">
              <a:lnSpc>
                <a:spcPct val="150000"/>
              </a:lnSpc>
              <a:spcBef>
                <a:spcPts val="0"/>
              </a:spcBef>
              <a:buClr>
                <a:schemeClr val="tx1"/>
              </a:buClr>
            </a:pPr>
            <a:r>
              <a:rPr lang="zh-CN" altLang="en-US" sz="1800" dirty="0" smtClean="0">
                <a:solidFill>
                  <a:srgbClr val="D43E01"/>
                </a:solidFill>
              </a:rPr>
              <a:t>新古典主义宏观经济学</a:t>
            </a:r>
            <a:endParaRPr lang="en-US" altLang="zh-CN" sz="1800" dirty="0" smtClean="0">
              <a:solidFill>
                <a:srgbClr val="D43E01"/>
              </a:solidFill>
            </a:endParaRPr>
          </a:p>
          <a:p>
            <a:pPr lvl="0" eaLnBrk="1" hangingPunct="1">
              <a:lnSpc>
                <a:spcPct val="150000"/>
              </a:lnSpc>
              <a:spcBef>
                <a:spcPts val="0"/>
              </a:spcBef>
              <a:buClr>
                <a:schemeClr val="tx1"/>
              </a:buClr>
            </a:pPr>
            <a:r>
              <a:rPr lang="zh-CN" altLang="en-US" sz="1800" dirty="0" smtClean="0"/>
              <a:t>西方国家的实践：里根与撒切尔</a:t>
            </a:r>
            <a:endParaRPr lang="zh-CN" altLang="en-US" sz="1800" dirty="0" smtClean="0"/>
          </a:p>
          <a:p>
            <a:pPr marL="365760" marR="0" indent="-283210" algn="l" defTabSz="914400" rtl="0" eaLnBrk="1" fontAlgn="auto" latinLnBrk="0" hangingPunct="1">
              <a:lnSpc>
                <a:spcPct val="120000"/>
              </a:lnSpc>
              <a:spcBef>
                <a:spcPts val="1800"/>
              </a:spcBef>
              <a:spcAft>
                <a:spcPts val="0"/>
              </a:spcAft>
              <a:buClrTx/>
              <a:buSzTx/>
              <a:buFont typeface="Wingdings 2" panose="05020102010507070707"/>
              <a:buNone/>
              <a:defRPr/>
            </a:pPr>
            <a:endParaRPr lang="zh-CN" altLang="en-US" sz="1200" b="1" dirty="0" smtClean="0">
              <a:solidFill>
                <a:schemeClr val="bg1"/>
              </a:solidFill>
              <a:latin typeface="微软雅黑" panose="020B0503020204020204" pitchFamily="34" charset="-122"/>
            </a:endParaRPr>
          </a:p>
          <a:p>
            <a:pPr marL="365760" indent="-283210" eaLnBrk="1" fontAlgn="auto" hangingPunct="1">
              <a:lnSpc>
                <a:spcPct val="120000"/>
              </a:lnSpc>
              <a:spcBef>
                <a:spcPts val="1800"/>
              </a:spcBef>
              <a:spcAft>
                <a:spcPts val="0"/>
              </a:spcAft>
              <a:buFont typeface="Wingdings 2" panose="05020102010507070707"/>
              <a:buChar char=""/>
              <a:defRPr/>
            </a:pPr>
            <a:r>
              <a:rPr lang="zh-CN" altLang="en-US" sz="1200" kern="1200" dirty="0" smtClean="0">
                <a:solidFill>
                  <a:schemeClr val="tx1"/>
                </a:solidFill>
                <a:latin typeface="+mn-lt"/>
                <a:ea typeface="+mn-ea"/>
                <a:cs typeface="等线" panose="02010600030101010101" charset="-122"/>
              </a:rPr>
              <a:t>正如一位美国经济学家所描述的，这个“真空”状态实际上就是</a:t>
            </a:r>
            <a:r>
              <a:rPr lang="zh-CN" altLang="en-US" sz="1200" kern="1200" dirty="0" smtClean="0">
                <a:solidFill>
                  <a:srgbClr val="C00000"/>
                </a:solidFill>
                <a:latin typeface="+mn-lt"/>
                <a:ea typeface="+mn-ea"/>
                <a:cs typeface="等线" panose="02010600030101010101" charset="-122"/>
              </a:rPr>
              <a:t>“战国”的“动乱世界”</a:t>
            </a:r>
            <a:r>
              <a:rPr lang="zh-CN" altLang="en-US" sz="1200" kern="1200" dirty="0" smtClean="0">
                <a:solidFill>
                  <a:schemeClr val="tx1"/>
                </a:solidFill>
                <a:latin typeface="+mn-lt"/>
                <a:ea typeface="+mn-ea"/>
                <a:cs typeface="等线" panose="02010600030101010101" charset="-122"/>
              </a:rPr>
              <a:t>：</a:t>
            </a:r>
            <a:endParaRPr lang="zh-CN" altLang="en-US" sz="1200" kern="1200" dirty="0" smtClean="0">
              <a:solidFill>
                <a:schemeClr val="tx1"/>
              </a:solidFill>
              <a:latin typeface="+mn-lt"/>
              <a:ea typeface="+mn-ea"/>
              <a:cs typeface="等线" panose="02010600030101010101" charset="-122"/>
            </a:endParaRPr>
          </a:p>
          <a:p>
            <a:pPr marL="365760" indent="-283210" eaLnBrk="1" fontAlgn="auto" hangingPunct="1">
              <a:lnSpc>
                <a:spcPct val="120000"/>
              </a:lnSpc>
              <a:spcBef>
                <a:spcPts val="1800"/>
              </a:spcBef>
              <a:spcAft>
                <a:spcPts val="0"/>
              </a:spcAft>
              <a:buFont typeface="Wingdings 2" panose="05020102010507070707"/>
              <a:buChar char=""/>
              <a:defRPr/>
            </a:pPr>
            <a:r>
              <a:rPr lang="zh-CN" altLang="en-US" sz="1200" kern="1200" dirty="0" smtClean="0">
                <a:solidFill>
                  <a:srgbClr val="C00000"/>
                </a:solidFill>
                <a:latin typeface="+mn-lt"/>
                <a:ea typeface="+mn-ea"/>
                <a:cs typeface="等线" panose="02010600030101010101" charset="-122"/>
              </a:rPr>
              <a:t>“由于凯恩斯的缘故，于是我们都是凯恩斯主义者</a:t>
            </a:r>
            <a:r>
              <a:rPr lang="zh-CN" altLang="en-US" sz="1200" kern="1200" dirty="0" smtClean="0">
                <a:solidFill>
                  <a:schemeClr val="tx1"/>
                </a:solidFill>
                <a:latin typeface="+mn-lt"/>
                <a:ea typeface="+mn-ea"/>
                <a:cs typeface="等线" panose="02010600030101010101" charset="-122"/>
              </a:rPr>
              <a:t>；</a:t>
            </a:r>
            <a:r>
              <a:rPr lang="zh-CN" altLang="en-US" sz="1200" kern="1200" dirty="0" smtClean="0">
                <a:solidFill>
                  <a:srgbClr val="C00000"/>
                </a:solidFill>
                <a:latin typeface="+mn-lt"/>
                <a:ea typeface="+mn-ea"/>
                <a:cs typeface="等线" panose="02010600030101010101" charset="-122"/>
              </a:rPr>
              <a:t>由于弗里德曼的缘故，于是我们现在都是货币主义者</a:t>
            </a:r>
            <a:r>
              <a:rPr lang="zh-CN" altLang="en-US" sz="1200" kern="1200" dirty="0" smtClean="0">
                <a:solidFill>
                  <a:schemeClr val="tx1"/>
                </a:solidFill>
                <a:latin typeface="+mn-lt"/>
                <a:ea typeface="+mn-ea"/>
                <a:cs typeface="等线" panose="02010600030101010101" charset="-122"/>
              </a:rPr>
              <a:t>；而由于动乱世界的缘故，于是我们现在又都成了折衷主义者了” 。</a:t>
            </a:r>
            <a:endParaRPr lang="zh-CN" altLang="en-US" sz="1200" kern="1200" dirty="0" smtClean="0">
              <a:solidFill>
                <a:schemeClr val="tx1"/>
              </a:solidFill>
              <a:latin typeface="+mn-lt"/>
              <a:ea typeface="+mn-ea"/>
              <a:cs typeface="等线" panose="02010600030101010101" charset="-122"/>
            </a:endParaRPr>
          </a:p>
          <a:p>
            <a:pPr marL="365760" indent="-283210" eaLnBrk="1" fontAlgn="auto" hangingPunct="1">
              <a:lnSpc>
                <a:spcPct val="120000"/>
              </a:lnSpc>
              <a:spcBef>
                <a:spcPts val="1800"/>
              </a:spcBef>
              <a:spcAft>
                <a:spcPts val="0"/>
              </a:spcAft>
              <a:buFont typeface="Wingdings 2" panose="05020102010507070707"/>
              <a:buChar char=""/>
              <a:defRPr/>
            </a:pPr>
            <a:r>
              <a:rPr lang="zh-CN" altLang="en-US" sz="1200" kern="1200" dirty="0" smtClean="0">
                <a:solidFill>
                  <a:schemeClr val="tx1"/>
                </a:solidFill>
                <a:latin typeface="+mn-lt"/>
                <a:ea typeface="+mn-ea"/>
                <a:cs typeface="等线" panose="02010600030101010101" charset="-122"/>
              </a:rPr>
              <a:t>就在这人人都是折衷主义者的时候，美国教授</a:t>
            </a:r>
            <a:r>
              <a:rPr lang="zh-CN" altLang="en-US" sz="1200" kern="1200" dirty="0" smtClean="0">
                <a:solidFill>
                  <a:srgbClr val="C00000"/>
                </a:solidFill>
                <a:latin typeface="+mn-lt"/>
                <a:ea typeface="+mn-ea"/>
                <a:cs typeface="等线" panose="02010600030101010101" charset="-122"/>
              </a:rPr>
              <a:t>斯蒂格利茨</a:t>
            </a:r>
            <a:r>
              <a:rPr lang="en-US" altLang="zh-CN" sz="1200" kern="1200" dirty="0" smtClean="0">
                <a:solidFill>
                  <a:schemeClr val="tx1"/>
                </a:solidFill>
                <a:latin typeface="+mn-lt"/>
                <a:ea typeface="+mn-ea"/>
                <a:cs typeface="等线" panose="02010600030101010101" charset="-122"/>
              </a:rPr>
              <a:t>1993</a:t>
            </a:r>
            <a:r>
              <a:rPr lang="zh-CN" altLang="en-US" sz="1200" kern="1200" dirty="0" smtClean="0">
                <a:solidFill>
                  <a:schemeClr val="tx1"/>
                </a:solidFill>
                <a:latin typeface="+mn-lt"/>
                <a:ea typeface="+mn-ea"/>
                <a:cs typeface="等线" panose="02010600030101010101" charset="-122"/>
              </a:rPr>
              <a:t>年出版的经济学教科书被认为引发了</a:t>
            </a:r>
            <a:r>
              <a:rPr lang="zh-CN" altLang="en-US" sz="1200" kern="1200" dirty="0" smtClean="0">
                <a:solidFill>
                  <a:srgbClr val="C00000"/>
                </a:solidFill>
                <a:latin typeface="+mn-lt"/>
                <a:ea typeface="+mn-ea"/>
                <a:cs typeface="等线" panose="02010600030101010101" charset="-122"/>
              </a:rPr>
              <a:t>新凯恩斯主义的第四次“综合”浪潮</a:t>
            </a:r>
            <a:r>
              <a:rPr lang="zh-CN" altLang="en-US" sz="1200" kern="1200" dirty="0" smtClean="0">
                <a:solidFill>
                  <a:schemeClr val="tx1"/>
                </a:solidFill>
                <a:latin typeface="+mn-lt"/>
                <a:ea typeface="+mn-ea"/>
                <a:cs typeface="等线" panose="02010600030101010101" charset="-122"/>
              </a:rPr>
              <a:t>。 </a:t>
            </a:r>
            <a:endParaRPr lang="zh-CN" altLang="en-US" sz="1200" kern="1200" dirty="0" smtClean="0">
              <a:solidFill>
                <a:schemeClr val="tx1"/>
              </a:solidFill>
              <a:latin typeface="+mn-lt"/>
              <a:ea typeface="+mn-ea"/>
              <a:cs typeface="等线" panose="02010600030101010101"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7515A9A-CB4C-4F63-8CF0-BD5BF76B360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fld>
            <a:endParaRPr lang="en-US" sz="1000" dirty="0"/>
          </a:p>
        </p:txBody>
      </p:sp>
      <p:grpSp>
        <p:nvGrpSpPr>
          <p:cNvPr id="8"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grpSp>
        <p:nvGrpSpPr>
          <p:cNvPr id="11"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1"/>
            <a:ext cx="8229600" cy="6512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71550"/>
            <a:ext cx="8229600" cy="37719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4902994"/>
            <a:ext cx="2133600" cy="183356"/>
          </a:xfrm>
          <a:prstGeom prst="rect">
            <a:avLst/>
          </a:prstGeom>
        </p:spPr>
        <p:txBody>
          <a:bodyPr/>
          <a:lstStyle>
            <a:lvl1pPr>
              <a:defRPr/>
            </a:lvl1pPr>
          </a:lstStyle>
          <a:p>
            <a:pPr>
              <a:defRPr/>
            </a:pPr>
            <a:fld id="{E77FCDEA-04D9-4B97-AD89-36A596E561D8}" type="datetime1">
              <a:rPr lang="zh-CN" altLang="en-US"/>
            </a:fld>
            <a:endParaRPr lang="en-US" altLang="zh-CN"/>
          </a:p>
        </p:txBody>
      </p:sp>
      <p:sp>
        <p:nvSpPr>
          <p:cNvPr id="5" name="Rectangle 5"/>
          <p:cNvSpPr>
            <a:spLocks noGrp="1" noChangeArrowheads="1"/>
          </p:cNvSpPr>
          <p:nvPr>
            <p:ph type="ftr" sz="quarter" idx="11"/>
          </p:nvPr>
        </p:nvSpPr>
        <p:spPr>
          <a:xfrm>
            <a:off x="3124200" y="4902994"/>
            <a:ext cx="2895600" cy="183356"/>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4902994"/>
            <a:ext cx="2133600" cy="183356"/>
          </a:xfrm>
          <a:prstGeom prst="rect">
            <a:avLst/>
          </a:prstGeom>
        </p:spPr>
        <p:txBody>
          <a:bodyPr/>
          <a:lstStyle>
            <a:lvl1pPr>
              <a:defRPr/>
            </a:lvl1pPr>
          </a:lstStyle>
          <a:p>
            <a:pPr>
              <a:defRPr/>
            </a:pPr>
            <a:fld id="{6C00B7C9-641C-4AE7-8460-C4683701D868}" type="slidenum">
              <a:rPr lang="en-US" altLang="zh-CN"/>
            </a:fld>
            <a:endParaRPr lang="en-US" altLang="zh-CN"/>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1"/>
            <a:ext cx="8229600" cy="6512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7155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7155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4902994"/>
            <a:ext cx="2133600" cy="183356"/>
          </a:xfrm>
          <a:prstGeom prst="rect">
            <a:avLst/>
          </a:prstGeom>
        </p:spPr>
        <p:txBody>
          <a:bodyPr/>
          <a:lstStyle>
            <a:lvl1pPr>
              <a:defRPr/>
            </a:lvl1pPr>
          </a:lstStyle>
          <a:p>
            <a:pPr>
              <a:defRPr/>
            </a:pPr>
            <a:fld id="{466CF85A-1A41-4992-B6A8-FAF1DED52E3F}" type="datetime1">
              <a:rPr lang="zh-CN" altLang="en-US"/>
            </a:fld>
            <a:endParaRPr lang="en-US" altLang="zh-CN"/>
          </a:p>
        </p:txBody>
      </p:sp>
      <p:sp>
        <p:nvSpPr>
          <p:cNvPr id="6" name="Rectangle 5"/>
          <p:cNvSpPr>
            <a:spLocks noGrp="1" noChangeArrowheads="1"/>
          </p:cNvSpPr>
          <p:nvPr>
            <p:ph type="ftr" sz="quarter" idx="11"/>
          </p:nvPr>
        </p:nvSpPr>
        <p:spPr>
          <a:xfrm>
            <a:off x="3124200" y="4902994"/>
            <a:ext cx="2895600" cy="183356"/>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4902994"/>
            <a:ext cx="2133600" cy="183356"/>
          </a:xfrm>
          <a:prstGeom prst="rect">
            <a:avLst/>
          </a:prstGeom>
        </p:spPr>
        <p:txBody>
          <a:bodyPr/>
          <a:lstStyle>
            <a:lvl1pPr>
              <a:defRPr/>
            </a:lvl1pPr>
          </a:lstStyle>
          <a:p>
            <a:pPr>
              <a:defRPr/>
            </a:pPr>
            <a:fld id="{E41308D8-4658-4839-9E5B-88A05A226635}" type="slidenum">
              <a:rPr lang="en-US" altLang="zh-CN"/>
            </a:fld>
            <a:endParaRPr lang="en-US" altLang="zh-CN"/>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4683919"/>
            <a:ext cx="2133600" cy="357188"/>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4683919"/>
            <a:ext cx="2895600" cy="357188"/>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6553200" y="4683919"/>
            <a:ext cx="2133600" cy="357188"/>
          </a:xfrm>
          <a:prstGeom prst="rect">
            <a:avLst/>
          </a:prstGeom>
        </p:spPr>
        <p:txBody>
          <a:bodyPr/>
          <a:lstStyle>
            <a:lvl1pPr>
              <a:defRPr/>
            </a:lvl1pPr>
          </a:lstStyle>
          <a:p>
            <a:fld id="{4D6C4687-F0D2-4E0F-BDB6-94E15FDACC20}"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0" y="-8908"/>
            <a:ext cx="9144000" cy="51407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advTm="0">
    <p:pull/>
  </p:transition>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hyperlink" Target="http://image.baidu.com/i?ct=503316480&amp;z=&amp;tn=baiduimagedetail&amp;word=%D1%C7%B5%B1%CB%B9%C3%DC%CD%BC%C6%AC&amp;in=17484&amp;cl=2&amp;lm=-1&amp;pn=32&amp;rn=1&amp;di=578871330&amp;ln=1&amp;fr=ala0&amp;ic=&amp;s=&amp;se=&amp;sme=0"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jpeg"/><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NULL" TargetMode="External"/><Relationship Id="rId3" Type="http://schemas.openxmlformats.org/officeDocument/2006/relationships/image" Target="../media/image17.jpeg"/><Relationship Id="rId2" Type="http://schemas.openxmlformats.org/officeDocument/2006/relationships/hyperlink" Target="http://image.baidu.com/i?ct=503316480&amp;z=0&amp;tn=baiduimagedetail&amp;word=%C8%F8%E7%D1%B6%FB%C9%AD&amp;in=26821&amp;cl=2&amp;cm=1&amp;sc=0&amp;lm=-1&amp;pn=0&amp;rn=1" TargetMode="External"/><Relationship Id="rId1" Type="http://schemas.openxmlformats.org/officeDocument/2006/relationships/slide" Target="slide54.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slide" Target="slide68.xml"/><Relationship Id="rId2" Type="http://schemas.openxmlformats.org/officeDocument/2006/relationships/slide" Target="slide67.xml"/><Relationship Id="rId1" Type="http://schemas.openxmlformats.org/officeDocument/2006/relationships/slide" Target="slide5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68.xml"/><Relationship Id="rId1" Type="http://schemas.openxmlformats.org/officeDocument/2006/relationships/slide" Target="slide6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NULL" TargetMode="Externa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hyperlink" Target="http://image.baidu.com/i?ct=503316480&amp;z=0&amp;tn=baiduimagedetail&amp;word=%BF%A8%B6%FB.%C2%ED%BF%CB%CB%BC&amp;in=11612&amp;cl=2&amp;cm=1&amp;sc=0&amp;lm=-1&amp;pn=6&amp;rn=1"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434798" y="418478"/>
            <a:ext cx="575388" cy="575387"/>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417510" y="2269981"/>
            <a:ext cx="792088" cy="7920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954370" y="717810"/>
            <a:ext cx="2862054" cy="286205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179512" y="827880"/>
            <a:ext cx="1152128" cy="1152127"/>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Group 10"/>
          <p:cNvGrpSpPr/>
          <p:nvPr/>
        </p:nvGrpSpPr>
        <p:grpSpPr bwMode="auto">
          <a:xfrm>
            <a:off x="6804248" y="4504539"/>
            <a:ext cx="285036" cy="285091"/>
            <a:chOff x="0" y="0"/>
            <a:chExt cx="965499" cy="965499"/>
          </a:xfrm>
        </p:grpSpPr>
        <p:sp>
          <p:nvSpPr>
            <p:cNvPr id="54"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5"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6" name="Group 13"/>
          <p:cNvGrpSpPr/>
          <p:nvPr/>
        </p:nvGrpSpPr>
        <p:grpSpPr bwMode="auto">
          <a:xfrm>
            <a:off x="7207399" y="4504539"/>
            <a:ext cx="285505" cy="285091"/>
            <a:chOff x="0" y="0"/>
            <a:chExt cx="965499" cy="965499"/>
          </a:xfrm>
        </p:grpSpPr>
        <p:sp>
          <p:nvSpPr>
            <p:cNvPr id="57"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8"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9" name="Group 16"/>
          <p:cNvGrpSpPr/>
          <p:nvPr/>
        </p:nvGrpSpPr>
        <p:grpSpPr bwMode="auto">
          <a:xfrm>
            <a:off x="7611019" y="4504539"/>
            <a:ext cx="285036" cy="285091"/>
            <a:chOff x="0" y="0"/>
            <a:chExt cx="965499" cy="965499"/>
          </a:xfrm>
        </p:grpSpPr>
        <p:sp>
          <p:nvSpPr>
            <p:cNvPr id="60"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1"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2" name="Group 19"/>
          <p:cNvGrpSpPr/>
          <p:nvPr/>
        </p:nvGrpSpPr>
        <p:grpSpPr bwMode="auto">
          <a:xfrm>
            <a:off x="8014170" y="4504539"/>
            <a:ext cx="285036" cy="285091"/>
            <a:chOff x="0" y="0"/>
            <a:chExt cx="965499" cy="965499"/>
          </a:xfrm>
        </p:grpSpPr>
        <p:sp>
          <p:nvSpPr>
            <p:cNvPr id="63"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5"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6" name="Group 22"/>
          <p:cNvGrpSpPr/>
          <p:nvPr/>
        </p:nvGrpSpPr>
        <p:grpSpPr bwMode="auto">
          <a:xfrm>
            <a:off x="8417321" y="4504539"/>
            <a:ext cx="285036" cy="285091"/>
            <a:chOff x="0" y="0"/>
            <a:chExt cx="965499" cy="965499"/>
          </a:xfrm>
        </p:grpSpPr>
        <p:sp>
          <p:nvSpPr>
            <p:cNvPr id="6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70" name="组合 69"/>
          <p:cNvGrpSpPr/>
          <p:nvPr/>
        </p:nvGrpSpPr>
        <p:grpSpPr>
          <a:xfrm>
            <a:off x="488061" y="4084256"/>
            <a:ext cx="940068" cy="94006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851036" y="4084256"/>
            <a:ext cx="575388" cy="5753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矩形 75"/>
          <p:cNvSpPr/>
          <p:nvPr/>
        </p:nvSpPr>
        <p:spPr>
          <a:xfrm>
            <a:off x="4716016" y="1923678"/>
            <a:ext cx="3312368" cy="523220"/>
          </a:xfrm>
          <a:prstGeom prst="rect">
            <a:avLst/>
          </a:prstGeom>
        </p:spPr>
        <p:txBody>
          <a:bodyPr wrap="square">
            <a:spAutoFit/>
          </a:bodyPr>
          <a:lstStyle/>
          <a:p>
            <a:r>
              <a:rPr lang="zh-CN" altLang="en-US" sz="2800" b="1" dirty="0" smtClean="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rPr>
              <a:t>第一章 经济学概述</a:t>
            </a:r>
            <a:endParaRPr lang="zh-CN" altLang="en-US" sz="2800" b="1" dirty="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endParaRPr>
          </a:p>
        </p:txBody>
      </p:sp>
      <p:sp>
        <p:nvSpPr>
          <p:cNvPr id="77" name="圆角矩形 76"/>
          <p:cNvSpPr/>
          <p:nvPr/>
        </p:nvSpPr>
        <p:spPr>
          <a:xfrm>
            <a:off x="4572000" y="2787774"/>
            <a:ext cx="3456384" cy="739825"/>
          </a:xfrm>
          <a:prstGeom prst="roundRect">
            <a:avLst/>
          </a:prstGeom>
          <a:solidFill>
            <a:schemeClr val="accent2">
              <a:alpha val="52000"/>
            </a:schemeClr>
          </a:solidFill>
          <a:ln>
            <a:solidFill>
              <a:schemeClr val="accent2"/>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大连海事大学</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航运经济与管理学院经济系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8" name="文本框 3"/>
          <p:cNvSpPr txBox="1">
            <a:spLocks noChangeArrowheads="1"/>
          </p:cNvSpPr>
          <p:nvPr/>
        </p:nvSpPr>
        <p:spPr bwMode="auto">
          <a:xfrm>
            <a:off x="4572000" y="3651870"/>
            <a:ext cx="3096344"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anose="020B0503020204020204" pitchFamily="34" charset="-122"/>
                <a:ea typeface="微软雅黑" panose="020B0503020204020204" pitchFamily="34" charset="-122"/>
              </a:defRPr>
            </a:lvl1pPr>
          </a:lstStyle>
          <a:p>
            <a:pPr algn="ctr"/>
            <a:r>
              <a:rPr lang="zh-CN" altLang="en-US" sz="1400" b="0" dirty="0" smtClean="0">
                <a:solidFill>
                  <a:schemeClr val="tx1">
                    <a:lumMod val="65000"/>
                    <a:lumOff val="35000"/>
                  </a:schemeClr>
                </a:solidFill>
              </a:rPr>
              <a:t>吴洪涛</a:t>
            </a:r>
            <a:endParaRPr lang="en-US" altLang="zh-CN" sz="1400" b="0" dirty="0" smtClean="0">
              <a:solidFill>
                <a:schemeClr val="tx1">
                  <a:lumMod val="65000"/>
                  <a:lumOff val="35000"/>
                </a:schemeClr>
              </a:solidFill>
            </a:endParaRPr>
          </a:p>
          <a:p>
            <a:pPr algn="ctr"/>
            <a:r>
              <a:rPr lang="en-US" altLang="zh-CN" sz="1400" b="0" dirty="0" smtClean="0">
                <a:solidFill>
                  <a:schemeClr val="tx1">
                    <a:lumMod val="65000"/>
                    <a:lumOff val="35000"/>
                  </a:schemeClr>
                </a:solidFill>
              </a:rPr>
              <a:t>wht189@126.com</a:t>
            </a:r>
            <a:endParaRPr lang="zh-CN" altLang="zh-CN" sz="1400" b="0" dirty="0">
              <a:solidFill>
                <a:schemeClr val="tx1">
                  <a:lumMod val="65000"/>
                  <a:lumOff val="35000"/>
                </a:schemeClr>
              </a:solidFill>
            </a:endParaRPr>
          </a:p>
        </p:txBody>
      </p:sp>
      <p:grpSp>
        <p:nvGrpSpPr>
          <p:cNvPr id="79"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4" name="Picture 2" descr="D:\！！ppt模板-new\timg.jpg"/>
          <p:cNvPicPr>
            <a:picLocks noChangeAspect="1" noChangeArrowheads="1"/>
          </p:cNvPicPr>
          <p:nvPr/>
        </p:nvPicPr>
        <p:blipFill>
          <a:blip r:embed="rId1" cstate="print"/>
          <a:srcRect/>
          <a:stretch>
            <a:fillRect/>
          </a:stretch>
        </p:blipFill>
        <p:spPr bwMode="auto">
          <a:xfrm>
            <a:off x="1619672" y="1419622"/>
            <a:ext cx="1512168" cy="1470852"/>
          </a:xfrm>
          <a:prstGeom prst="rect">
            <a:avLst/>
          </a:prstGeom>
          <a:noFill/>
        </p:spPr>
      </p:pic>
      <p:sp>
        <p:nvSpPr>
          <p:cNvPr id="49" name="矩形 48"/>
          <p:cNvSpPr/>
          <p:nvPr/>
        </p:nvSpPr>
        <p:spPr>
          <a:xfrm>
            <a:off x="4427984" y="915566"/>
            <a:ext cx="3647152" cy="923330"/>
          </a:xfrm>
          <a:prstGeom prst="rect">
            <a:avLst/>
          </a:prstGeom>
        </p:spPr>
        <p:txBody>
          <a:bodyPr wrap="none">
            <a:spAutoFit/>
          </a:bodyPr>
          <a:lstStyle/>
          <a:p>
            <a:r>
              <a:rPr lang="zh-CN" altLang="en-US" sz="5400" b="1" dirty="0" smtClean="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rPr>
              <a:t>经济学基础</a:t>
            </a:r>
            <a:endParaRPr lang="zh-CN" altLang="en-US" sz="5400" b="1" dirty="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000" fill="hold"/>
                                        <p:tgtEl>
                                          <p:spTgt spid="46"/>
                                        </p:tgtEl>
                                        <p:attrNameLst>
                                          <p:attrName>ppt_x</p:attrName>
                                        </p:attrNameLst>
                                      </p:cBhvr>
                                      <p:tavLst>
                                        <p:tav tm="0">
                                          <p:val>
                                            <p:strVal val="#ppt_x"/>
                                          </p:val>
                                        </p:tav>
                                        <p:tav tm="100000">
                                          <p:val>
                                            <p:strVal val="#ppt_x"/>
                                          </p:val>
                                        </p:tav>
                                      </p:tavLst>
                                    </p:anim>
                                    <p:anim calcmode="lin" valueType="num">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2000" fill="hold"/>
                                        <p:tgtEl>
                                          <p:spTgt spid="50"/>
                                        </p:tgtEl>
                                        <p:attrNameLst>
                                          <p:attrName>ppt_x</p:attrName>
                                        </p:attrNameLst>
                                      </p:cBhvr>
                                      <p:tavLst>
                                        <p:tav tm="0">
                                          <p:val>
                                            <p:strVal val="0-#ppt_w/2"/>
                                          </p:val>
                                        </p:tav>
                                        <p:tav tm="100000">
                                          <p:val>
                                            <p:strVal val="#ppt_x"/>
                                          </p:val>
                                        </p:tav>
                                      </p:tavLst>
                                    </p:anim>
                                    <p:anim calcmode="lin" valueType="num">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1+#ppt_w/2"/>
                                          </p:val>
                                        </p:tav>
                                        <p:tav tm="100000">
                                          <p:val>
                                            <p:strVal val="#ppt_x"/>
                                          </p:val>
                                        </p:tav>
                                      </p:tavLst>
                                    </p:anim>
                                    <p:anim calcmode="lin" valueType="num">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2000" fill="hold"/>
                                        <p:tgtEl>
                                          <p:spTgt spid="40"/>
                                        </p:tgtEl>
                                        <p:attrNameLst>
                                          <p:attrName>ppt_x</p:attrName>
                                        </p:attrNameLst>
                                      </p:cBhvr>
                                      <p:tavLst>
                                        <p:tav tm="0">
                                          <p:val>
                                            <p:strVal val="1+#ppt_w/2"/>
                                          </p:val>
                                        </p:tav>
                                        <p:tav tm="100000">
                                          <p:val>
                                            <p:strVal val="#ppt_x"/>
                                          </p:val>
                                        </p:tav>
                                      </p:tavLst>
                                    </p:anim>
                                    <p:anim calcmode="lin" valueType="num">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2000" fill="hold"/>
                                        <p:tgtEl>
                                          <p:spTgt spid="70"/>
                                        </p:tgtEl>
                                        <p:attrNameLst>
                                          <p:attrName>ppt_x</p:attrName>
                                        </p:attrNameLst>
                                      </p:cBhvr>
                                      <p:tavLst>
                                        <p:tav tm="0">
                                          <p:val>
                                            <p:strVal val="0-#ppt_w/2"/>
                                          </p:val>
                                        </p:tav>
                                        <p:tav tm="100000">
                                          <p:val>
                                            <p:strVal val="#ppt_x"/>
                                          </p:val>
                                        </p:tav>
                                      </p:tavLst>
                                    </p:anim>
                                    <p:anim calcmode="lin" valueType="num">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2000" fill="hold"/>
                                        <p:tgtEl>
                                          <p:spTgt spid="73"/>
                                        </p:tgtEl>
                                        <p:attrNameLst>
                                          <p:attrName>ppt_x</p:attrName>
                                        </p:attrNameLst>
                                      </p:cBhvr>
                                      <p:tavLst>
                                        <p:tav tm="0">
                                          <p:val>
                                            <p:strVal val="0-#ppt_w/2"/>
                                          </p:val>
                                        </p:tav>
                                        <p:tav tm="100000">
                                          <p:val>
                                            <p:strVal val="#ppt_x"/>
                                          </p:val>
                                        </p:tav>
                                      </p:tavLst>
                                    </p:anim>
                                    <p:anim calcmode="lin" valueType="num">
                                      <p:cBhvr additive="base">
                                        <p:cTn id="28" dur="2000" fill="hold"/>
                                        <p:tgtEl>
                                          <p:spTgt spid="73"/>
                                        </p:tgtEl>
                                        <p:attrNameLst>
                                          <p:attrName>ppt_y</p:attrName>
                                        </p:attrNameLst>
                                      </p:cBhvr>
                                      <p:tavLst>
                                        <p:tav tm="0">
                                          <p:val>
                                            <p:strVal val="1+#ppt_h/2"/>
                                          </p:val>
                                        </p:tav>
                                        <p:tav tm="100000">
                                          <p:val>
                                            <p:strVal val="#ppt_y"/>
                                          </p:val>
                                        </p:tav>
                                      </p:tavLst>
                                    </p:anim>
                                  </p:childTnLst>
                                </p:cTn>
                              </p:par>
                              <p:par>
                                <p:cTn id="29" presetID="23" presetClass="entr" presetSubtype="16" fill="hold" nodeType="withEffect">
                                  <p:stCondLst>
                                    <p:cond delay="125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1500"/>
                                  </p:stCondLst>
                                  <p:childTnLst>
                                    <p:set>
                                      <p:cBhvr>
                                        <p:cTn id="34" dur="1" fill="hold">
                                          <p:stCondLst>
                                            <p:cond delay="0"/>
                                          </p:stCondLst>
                                        </p:cTn>
                                        <p:tgtEl>
                                          <p:spTgt spid="56"/>
                                        </p:tgtEl>
                                        <p:attrNameLst>
                                          <p:attrName>style.visibility</p:attrName>
                                        </p:attrNameLst>
                                      </p:cBhvr>
                                      <p:to>
                                        <p:strVal val="visible"/>
                                      </p:to>
                                    </p:set>
                                    <p:anim calcmode="lin" valueType="num">
                                      <p:cBhvr>
                                        <p:cTn id="35" dur="500" fill="hold"/>
                                        <p:tgtEl>
                                          <p:spTgt spid="56"/>
                                        </p:tgtEl>
                                        <p:attrNameLst>
                                          <p:attrName>ppt_w</p:attrName>
                                        </p:attrNameLst>
                                      </p:cBhvr>
                                      <p:tavLst>
                                        <p:tav tm="0">
                                          <p:val>
                                            <p:fltVal val="0"/>
                                          </p:val>
                                        </p:tav>
                                        <p:tav tm="100000">
                                          <p:val>
                                            <p:strVal val="#ppt_w"/>
                                          </p:val>
                                        </p:tav>
                                      </p:tavLst>
                                    </p:anim>
                                    <p:anim calcmode="lin" valueType="num">
                                      <p:cBhvr>
                                        <p:cTn id="36" dur="500" fill="hold"/>
                                        <p:tgtEl>
                                          <p:spTgt spid="56"/>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1750"/>
                                  </p:stCondLst>
                                  <p:childTnLst>
                                    <p:set>
                                      <p:cBhvr>
                                        <p:cTn id="38" dur="1" fill="hold">
                                          <p:stCondLst>
                                            <p:cond delay="0"/>
                                          </p:stCondLst>
                                        </p:cTn>
                                        <p:tgtEl>
                                          <p:spTgt spid="59"/>
                                        </p:tgtEl>
                                        <p:attrNameLst>
                                          <p:attrName>style.visibility</p:attrName>
                                        </p:attrNameLst>
                                      </p:cBhvr>
                                      <p:to>
                                        <p:strVal val="visible"/>
                                      </p:to>
                                    </p:set>
                                    <p:anim calcmode="lin" valueType="num">
                                      <p:cBhvr>
                                        <p:cTn id="39" dur="500" fill="hold"/>
                                        <p:tgtEl>
                                          <p:spTgt spid="59"/>
                                        </p:tgtEl>
                                        <p:attrNameLst>
                                          <p:attrName>ppt_w</p:attrName>
                                        </p:attrNameLst>
                                      </p:cBhvr>
                                      <p:tavLst>
                                        <p:tav tm="0">
                                          <p:val>
                                            <p:fltVal val="0"/>
                                          </p:val>
                                        </p:tav>
                                        <p:tav tm="100000">
                                          <p:val>
                                            <p:strVal val="#ppt_w"/>
                                          </p:val>
                                        </p:tav>
                                      </p:tavLst>
                                    </p:anim>
                                    <p:anim calcmode="lin" valueType="num">
                                      <p:cBhvr>
                                        <p:cTn id="40" dur="500" fill="hold"/>
                                        <p:tgtEl>
                                          <p:spTgt spid="59"/>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2000"/>
                                  </p:stCondLst>
                                  <p:childTnLst>
                                    <p:set>
                                      <p:cBhvr>
                                        <p:cTn id="42" dur="1" fill="hold">
                                          <p:stCondLst>
                                            <p:cond delay="0"/>
                                          </p:stCondLst>
                                        </p:cTn>
                                        <p:tgtEl>
                                          <p:spTgt spid="62"/>
                                        </p:tgtEl>
                                        <p:attrNameLst>
                                          <p:attrName>style.visibility</p:attrName>
                                        </p:attrNameLst>
                                      </p:cBhvr>
                                      <p:to>
                                        <p:strVal val="visible"/>
                                      </p:to>
                                    </p:set>
                                    <p:anim calcmode="lin" valueType="num">
                                      <p:cBhvr>
                                        <p:cTn id="43" dur="500" fill="hold"/>
                                        <p:tgtEl>
                                          <p:spTgt spid="62"/>
                                        </p:tgtEl>
                                        <p:attrNameLst>
                                          <p:attrName>ppt_w</p:attrName>
                                        </p:attrNameLst>
                                      </p:cBhvr>
                                      <p:tavLst>
                                        <p:tav tm="0">
                                          <p:val>
                                            <p:fltVal val="0"/>
                                          </p:val>
                                        </p:tav>
                                        <p:tav tm="100000">
                                          <p:val>
                                            <p:strVal val="#ppt_w"/>
                                          </p:val>
                                        </p:tav>
                                      </p:tavLst>
                                    </p:anim>
                                    <p:anim calcmode="lin" valueType="num">
                                      <p:cBhvr>
                                        <p:cTn id="44" dur="500" fill="hold"/>
                                        <p:tgtEl>
                                          <p:spTgt spid="62"/>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225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childTnLst>
                                </p:cTn>
                              </p:par>
                            </p:childTnLst>
                          </p:cTn>
                        </p:par>
                        <p:par>
                          <p:cTn id="49" fill="hold">
                            <p:stCondLst>
                              <p:cond delay="2000"/>
                            </p:stCondLst>
                            <p:childTnLst>
                              <p:par>
                                <p:cTn id="50" presetID="42" presetClass="entr" presetSubtype="0" fill="hold" grpId="0" nodeType="afterEffect">
                                  <p:stCondLst>
                                    <p:cond delay="0"/>
                                  </p:stCondLst>
                                  <p:iterate type="lt">
                                    <p:tmPct val="10000"/>
                                  </p:iterate>
                                  <p:childTnLst>
                                    <p:set>
                                      <p:cBhvr>
                                        <p:cTn id="51" dur="1" fill="hold">
                                          <p:stCondLst>
                                            <p:cond delay="0"/>
                                          </p:stCondLst>
                                        </p:cTn>
                                        <p:tgtEl>
                                          <p:spTgt spid="76"/>
                                        </p:tgtEl>
                                        <p:attrNameLst>
                                          <p:attrName>style.visibility</p:attrName>
                                        </p:attrNameLst>
                                      </p:cBhvr>
                                      <p:to>
                                        <p:strVal val="visible"/>
                                      </p:to>
                                    </p:set>
                                    <p:animEffect transition="in" filter="fade">
                                      <p:cBhvr>
                                        <p:cTn id="52" dur="750"/>
                                        <p:tgtEl>
                                          <p:spTgt spid="76"/>
                                        </p:tgtEl>
                                      </p:cBhvr>
                                    </p:animEffect>
                                    <p:anim calcmode="lin" valueType="num">
                                      <p:cBhvr>
                                        <p:cTn id="53" dur="750" fill="hold"/>
                                        <p:tgtEl>
                                          <p:spTgt spid="76"/>
                                        </p:tgtEl>
                                        <p:attrNameLst>
                                          <p:attrName>ppt_x</p:attrName>
                                        </p:attrNameLst>
                                      </p:cBhvr>
                                      <p:tavLst>
                                        <p:tav tm="0">
                                          <p:val>
                                            <p:strVal val="#ppt_x"/>
                                          </p:val>
                                        </p:tav>
                                        <p:tav tm="100000">
                                          <p:val>
                                            <p:strVal val="#ppt_x"/>
                                          </p:val>
                                        </p:tav>
                                      </p:tavLst>
                                    </p:anim>
                                    <p:anim calcmode="lin" valueType="num">
                                      <p:cBhvr>
                                        <p:cTn id="54" dur="750" fill="hold"/>
                                        <p:tgtEl>
                                          <p:spTgt spid="76"/>
                                        </p:tgtEl>
                                        <p:attrNameLst>
                                          <p:attrName>ppt_y</p:attrName>
                                        </p:attrNameLst>
                                      </p:cBhvr>
                                      <p:tavLst>
                                        <p:tav tm="0">
                                          <p:val>
                                            <p:strVal val="#ppt_y+.1"/>
                                          </p:val>
                                        </p:tav>
                                        <p:tav tm="100000">
                                          <p:val>
                                            <p:strVal val="#ppt_y"/>
                                          </p:val>
                                        </p:tav>
                                      </p:tavLst>
                                    </p:anim>
                                  </p:childTnLst>
                                </p:cTn>
                              </p:par>
                            </p:childTnLst>
                          </p:cTn>
                        </p:par>
                        <p:par>
                          <p:cTn id="55" fill="hold">
                            <p:stCondLst>
                              <p:cond delay="4099"/>
                            </p:stCondLst>
                            <p:childTnLst>
                              <p:par>
                                <p:cTn id="56" presetID="16" presetClass="entr" presetSubtype="37"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barn(outVertical)">
                                      <p:cBhvr>
                                        <p:cTn id="58" dur="500"/>
                                        <p:tgtEl>
                                          <p:spTgt spid="77"/>
                                        </p:tgtEl>
                                      </p:cBhvr>
                                    </p:animEffect>
                                  </p:childTnLst>
                                </p:cTn>
                              </p:par>
                            </p:childTnLst>
                          </p:cTn>
                        </p:par>
                        <p:par>
                          <p:cTn id="59" fill="hold">
                            <p:stCondLst>
                              <p:cond delay="4599"/>
                            </p:stCondLst>
                            <p:childTnLst>
                              <p:par>
                                <p:cTn id="60" presetID="23" presetClass="entr" presetSubtype="528" fill="hold" grpId="0" nodeType="afterEffect">
                                  <p:stCondLst>
                                    <p:cond delay="0"/>
                                  </p:stCondLst>
                                  <p:iterate type="lt">
                                    <p:tmPct val="10000"/>
                                  </p:iterate>
                                  <p:childTnLst>
                                    <p:set>
                                      <p:cBhvr>
                                        <p:cTn id="61" dur="1" fill="hold">
                                          <p:stCondLst>
                                            <p:cond delay="0"/>
                                          </p:stCondLst>
                                        </p:cTn>
                                        <p:tgtEl>
                                          <p:spTgt spid="78"/>
                                        </p:tgtEl>
                                        <p:attrNameLst>
                                          <p:attrName>style.visibility</p:attrName>
                                        </p:attrNameLst>
                                      </p:cBhvr>
                                      <p:to>
                                        <p:strVal val="visible"/>
                                      </p:to>
                                    </p:set>
                                    <p:anim calcmode="lin" valueType="num">
                                      <p:cBhvr>
                                        <p:cTn id="62" dur="500" fill="hold"/>
                                        <p:tgtEl>
                                          <p:spTgt spid="78"/>
                                        </p:tgtEl>
                                        <p:attrNameLst>
                                          <p:attrName>ppt_w</p:attrName>
                                        </p:attrNameLst>
                                      </p:cBhvr>
                                      <p:tavLst>
                                        <p:tav tm="0">
                                          <p:val>
                                            <p:fltVal val="0"/>
                                          </p:val>
                                        </p:tav>
                                        <p:tav tm="100000">
                                          <p:val>
                                            <p:strVal val="#ppt_w"/>
                                          </p:val>
                                        </p:tav>
                                      </p:tavLst>
                                    </p:anim>
                                    <p:anim calcmode="lin" valueType="num">
                                      <p:cBhvr>
                                        <p:cTn id="63" dur="500" fill="hold"/>
                                        <p:tgtEl>
                                          <p:spTgt spid="78"/>
                                        </p:tgtEl>
                                        <p:attrNameLst>
                                          <p:attrName>ppt_h</p:attrName>
                                        </p:attrNameLst>
                                      </p:cBhvr>
                                      <p:tavLst>
                                        <p:tav tm="0">
                                          <p:val>
                                            <p:fltVal val="0"/>
                                          </p:val>
                                        </p:tav>
                                        <p:tav tm="100000">
                                          <p:val>
                                            <p:strVal val="#ppt_h"/>
                                          </p:val>
                                        </p:tav>
                                      </p:tavLst>
                                    </p:anim>
                                    <p:anim calcmode="lin" valueType="num">
                                      <p:cBhvr>
                                        <p:cTn id="64" dur="500" fill="hold"/>
                                        <p:tgtEl>
                                          <p:spTgt spid="78"/>
                                        </p:tgtEl>
                                        <p:attrNameLst>
                                          <p:attrName>ppt_x</p:attrName>
                                        </p:attrNameLst>
                                      </p:cBhvr>
                                      <p:tavLst>
                                        <p:tav tm="0">
                                          <p:val>
                                            <p:fltVal val="0.5"/>
                                          </p:val>
                                        </p:tav>
                                        <p:tav tm="100000">
                                          <p:val>
                                            <p:strVal val="#ppt_x"/>
                                          </p:val>
                                        </p:tav>
                                      </p:tavLst>
                                    </p:anim>
                                    <p:anim calcmode="lin" valueType="num">
                                      <p:cBhvr>
                                        <p:cTn id="65" dur="500" fill="hold"/>
                                        <p:tgtEl>
                                          <p:spTgt spid="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animBg="1"/>
      <p:bldP spid="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a:spLocks noGrp="1"/>
          </p:cNvSpPr>
          <p:nvPr>
            <p:ph type="sldNum" sz="quarter" idx="12"/>
          </p:nvPr>
        </p:nvSpPr>
        <p:spPr>
          <a:xfrm>
            <a:off x="3124200" y="4902994"/>
            <a:ext cx="2895600" cy="183356"/>
          </a:xfrm>
          <a:noFill/>
        </p:spPr>
        <p:txBody>
          <a:bodyPr/>
          <a:lstStyle/>
          <a:p>
            <a:pPr algn="ctr"/>
            <a:fld id="{23028A62-941F-4ACD-8DBC-BABD4B1C5DD4}"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 name="Rectangle 2"/>
          <p:cNvSpPr txBox="1">
            <a:spLocks noChangeArrowheads="1"/>
          </p:cNvSpPr>
          <p:nvPr/>
        </p:nvSpPr>
        <p:spPr>
          <a:xfrm>
            <a:off x="611560" y="267494"/>
            <a:ext cx="7772400" cy="414338"/>
          </a:xfrm>
          <a:prstGeom prst="rect">
            <a:avLst/>
          </a:prstGeom>
        </p:spPr>
        <p:txBody>
          <a:bodyPr anchor="b">
            <a:noAutofit/>
          </a:bodyPr>
          <a:lstStyle/>
          <a:p>
            <a:pPr algn="ctr" fontAlgn="auto">
              <a:spcAft>
                <a:spcPts val="0"/>
              </a:spcAft>
              <a:defRPr/>
            </a:pPr>
            <a:r>
              <a:rPr lang="en-US" altLang="zh-CN" sz="3200" b="1" cap="small" dirty="0">
                <a:solidFill>
                  <a:schemeClr val="tx2"/>
                </a:solidFill>
                <a:latin typeface="黑体" panose="02010609060101010101" pitchFamily="2" charset="-122"/>
                <a:ea typeface="黑体" panose="02010609060101010101" pitchFamily="2" charset="-122"/>
                <a:cs typeface="+mj-cs"/>
              </a:rPr>
              <a:t> </a:t>
            </a:r>
            <a:r>
              <a:rPr lang="en-US" altLang="zh-CN" sz="3200" b="1" dirty="0">
                <a:latin typeface="黑体" panose="02010609060101010101" pitchFamily="2" charset="-122"/>
                <a:ea typeface="黑体" panose="02010609060101010101" pitchFamily="2" charset="-122"/>
              </a:rPr>
              <a:t>3. </a:t>
            </a:r>
            <a:r>
              <a:rPr lang="zh-CN" altLang="en-US" sz="3200" b="1" dirty="0">
                <a:latin typeface="黑体" panose="02010609060101010101" pitchFamily="2" charset="-122"/>
                <a:ea typeface="黑体" panose="02010609060101010101" pitchFamily="2" charset="-122"/>
              </a:rPr>
              <a:t>西方经济学的内涵</a:t>
            </a:r>
            <a:endParaRPr lang="zh-CN" altLang="en-US" sz="2800" b="1" cap="small" dirty="0">
              <a:solidFill>
                <a:schemeClr val="tx2"/>
              </a:solidFill>
              <a:latin typeface="黑体" panose="02010609060101010101" pitchFamily="2" charset="-122"/>
              <a:ea typeface="黑体" panose="02010609060101010101" pitchFamily="2" charset="-122"/>
              <a:cs typeface="+mj-cs"/>
            </a:endParaRPr>
          </a:p>
        </p:txBody>
      </p:sp>
      <p:graphicFrame>
        <p:nvGraphicFramePr>
          <p:cNvPr id="13" name="图示 12"/>
          <p:cNvGraphicFramePr/>
          <p:nvPr/>
        </p:nvGraphicFramePr>
        <p:xfrm>
          <a:off x="-966470" y="955040"/>
          <a:ext cx="4610100" cy="41306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5" name="Rectangle 2"/>
          <p:cNvSpPr txBox="1">
            <a:spLocks noChangeArrowheads="1"/>
          </p:cNvSpPr>
          <p:nvPr/>
        </p:nvSpPr>
        <p:spPr>
          <a:xfrm>
            <a:off x="539750" y="844154"/>
            <a:ext cx="5500688" cy="416719"/>
          </a:xfrm>
          <a:prstGeom prst="rect">
            <a:avLst/>
          </a:prstGeom>
          <a:noFill/>
        </p:spPr>
        <p:txBody>
          <a:bodyPr anchor="b">
            <a:noAutofit/>
          </a:bodyPr>
          <a:lstStyle/>
          <a:p>
            <a:pPr>
              <a:lnSpc>
                <a:spcPct val="150000"/>
              </a:lnSpc>
              <a:defRPr/>
            </a:pPr>
            <a:r>
              <a:rPr lang="en-US" altLang="zh-CN" sz="2400" b="1" cap="small" dirty="0">
                <a:solidFill>
                  <a:schemeClr val="folHlink"/>
                </a:solidFill>
                <a:latin typeface="+mn-ea"/>
                <a:ea typeface="宋体" panose="02010600030101010101" pitchFamily="2" charset="-122"/>
              </a:rPr>
              <a:t>2</a:t>
            </a:r>
            <a:r>
              <a:rPr lang="zh-CN" altLang="en-US" sz="2400" b="1" cap="small" dirty="0">
                <a:solidFill>
                  <a:schemeClr val="folHlink"/>
                </a:solidFill>
                <a:latin typeface="+mn-ea"/>
                <a:ea typeface="宋体" panose="02010600030101010101" pitchFamily="2" charset="-122"/>
              </a:rPr>
              <a:t>）</a:t>
            </a:r>
            <a:r>
              <a:rPr lang="zh-CN" altLang="en-US" sz="2400" b="1" dirty="0">
                <a:ea typeface="宋体" panose="02010600030101010101" pitchFamily="2" charset="-122"/>
              </a:rPr>
              <a:t>经济资源的稀缺性和经济学的产生</a:t>
            </a:r>
            <a:endParaRPr lang="zh-CN" altLang="en-US" sz="2400" b="1" dirty="0">
              <a:ea typeface="宋体" panose="02010600030101010101" pitchFamily="2" charset="-122"/>
            </a:endParaRPr>
          </a:p>
        </p:txBody>
      </p:sp>
      <p:sp>
        <p:nvSpPr>
          <p:cNvPr id="18" name="Rectangle 2"/>
          <p:cNvSpPr txBox="1">
            <a:spLocks noChangeArrowheads="1"/>
          </p:cNvSpPr>
          <p:nvPr/>
        </p:nvSpPr>
        <p:spPr bwMode="auto">
          <a:xfrm>
            <a:off x="3643313" y="4227934"/>
            <a:ext cx="5500687" cy="720080"/>
          </a:xfrm>
          <a:prstGeom prst="rect">
            <a:avLst/>
          </a:prstGeom>
          <a:solidFill>
            <a:srgbClr val="F2E5C0"/>
          </a:solidFill>
          <a:ln w="9525">
            <a:noFill/>
            <a:miter lim="800000"/>
          </a:ln>
        </p:spPr>
        <p:txBody>
          <a:bodyPr anchor="b"/>
          <a:lstStyle/>
          <a:p>
            <a:pPr algn="ctr"/>
            <a:r>
              <a:rPr lang="zh-CN" altLang="en-US" sz="2000" b="1" dirty="0"/>
              <a:t>亚伯拉罕▪马斯洛把关于人的欲望或人的需要划分为</a:t>
            </a:r>
            <a:r>
              <a:rPr lang="en-US" altLang="zh-CN" sz="2000" b="1" dirty="0"/>
              <a:t>5</a:t>
            </a:r>
            <a:r>
              <a:rPr lang="zh-CN" altLang="en-US" sz="2000" b="1" dirty="0"/>
              <a:t>个层次</a:t>
            </a:r>
            <a:endParaRPr lang="zh-CN" altLang="en-US" sz="2000" b="1" dirty="0"/>
          </a:p>
        </p:txBody>
      </p:sp>
      <p:sp>
        <p:nvSpPr>
          <p:cNvPr id="14343" name="Text Box 22"/>
          <p:cNvSpPr txBox="1">
            <a:spLocks noChangeArrowheads="1"/>
          </p:cNvSpPr>
          <p:nvPr/>
        </p:nvSpPr>
        <p:spPr bwMode="auto">
          <a:xfrm>
            <a:off x="5626101" y="3492104"/>
            <a:ext cx="1527175" cy="369332"/>
          </a:xfrm>
          <a:prstGeom prst="rect">
            <a:avLst/>
          </a:prstGeom>
          <a:noFill/>
          <a:ln w="9525">
            <a:noFill/>
            <a:miter lim="800000"/>
          </a:ln>
        </p:spPr>
        <p:txBody>
          <a:bodyPr>
            <a:spAutoFit/>
          </a:bodyPr>
          <a:lstStyle/>
          <a:p>
            <a:pPr>
              <a:spcBef>
                <a:spcPct val="50000"/>
              </a:spcBef>
            </a:pPr>
            <a:endParaRPr lang="zh-CN" altLang="zh-CN"/>
          </a:p>
        </p:txBody>
      </p:sp>
      <p:sp>
        <p:nvSpPr>
          <p:cNvPr id="11" name="AutoShape 8"/>
          <p:cNvSpPr>
            <a:spLocks noChangeArrowheads="1"/>
          </p:cNvSpPr>
          <p:nvPr/>
        </p:nvSpPr>
        <p:spPr bwMode="auto">
          <a:xfrm>
            <a:off x="3671888" y="3606403"/>
            <a:ext cx="5472112" cy="627459"/>
          </a:xfrm>
          <a:prstGeom prst="upArrowCallout">
            <a:avLst>
              <a:gd name="adj1" fmla="val 179167"/>
              <a:gd name="adj2" fmla="val 179167"/>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2" name="AutoShape 15"/>
          <p:cNvSpPr>
            <a:spLocks noChangeArrowheads="1"/>
          </p:cNvSpPr>
          <p:nvPr/>
        </p:nvSpPr>
        <p:spPr bwMode="auto">
          <a:xfrm>
            <a:off x="4090989" y="3034904"/>
            <a:ext cx="4645025" cy="522684"/>
          </a:xfrm>
          <a:prstGeom prst="upArrowCallout">
            <a:avLst>
              <a:gd name="adj1" fmla="val 182500"/>
              <a:gd name="adj2" fmla="val 182500"/>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4" name="AutoShape 16"/>
          <p:cNvSpPr>
            <a:spLocks noChangeArrowheads="1"/>
          </p:cNvSpPr>
          <p:nvPr/>
        </p:nvSpPr>
        <p:spPr bwMode="auto">
          <a:xfrm>
            <a:off x="4437064" y="2463404"/>
            <a:ext cx="3881437" cy="522684"/>
          </a:xfrm>
          <a:prstGeom prst="upArrowCallout">
            <a:avLst>
              <a:gd name="adj1" fmla="val 152500"/>
              <a:gd name="adj2" fmla="val 152500"/>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7" name="AutoShape 17"/>
          <p:cNvSpPr>
            <a:spLocks noChangeArrowheads="1"/>
          </p:cNvSpPr>
          <p:nvPr/>
        </p:nvSpPr>
        <p:spPr bwMode="auto">
          <a:xfrm>
            <a:off x="5214938" y="1891904"/>
            <a:ext cx="2544762" cy="522684"/>
          </a:xfrm>
          <a:prstGeom prst="upArrowCallout">
            <a:avLst>
              <a:gd name="adj1" fmla="val 100000"/>
              <a:gd name="adj2" fmla="val 100000"/>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9" name="AutoShape 18"/>
          <p:cNvSpPr>
            <a:spLocks noChangeArrowheads="1"/>
          </p:cNvSpPr>
          <p:nvPr/>
        </p:nvSpPr>
        <p:spPr bwMode="auto">
          <a:xfrm>
            <a:off x="5416551" y="1263253"/>
            <a:ext cx="1973263" cy="575072"/>
          </a:xfrm>
          <a:prstGeom prst="upArrowCallout">
            <a:avLst>
              <a:gd name="adj1" fmla="val 70455"/>
              <a:gd name="adj2" fmla="val 70455"/>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0" name="Text Box 20"/>
          <p:cNvSpPr txBox="1">
            <a:spLocks noChangeArrowheads="1"/>
          </p:cNvSpPr>
          <p:nvPr/>
        </p:nvSpPr>
        <p:spPr bwMode="auto">
          <a:xfrm>
            <a:off x="4932363" y="3868341"/>
            <a:ext cx="3308350" cy="400110"/>
          </a:xfrm>
          <a:prstGeom prst="rect">
            <a:avLst/>
          </a:prstGeom>
          <a:noFill/>
          <a:ln w="9525">
            <a:noFill/>
            <a:miter lim="800000"/>
          </a:ln>
        </p:spPr>
        <p:txBody>
          <a:bodyPr>
            <a:spAutoFit/>
          </a:bodyPr>
          <a:lstStyle/>
          <a:p>
            <a:pPr algn="ctr"/>
            <a:r>
              <a:rPr lang="zh-CN" altLang="en-US" sz="2000"/>
              <a:t>基本的生理需要</a:t>
            </a:r>
            <a:endParaRPr lang="zh-CN" altLang="en-US" sz="2000"/>
          </a:p>
        </p:txBody>
      </p:sp>
      <p:sp>
        <p:nvSpPr>
          <p:cNvPr id="21" name="Text Box 21"/>
          <p:cNvSpPr txBox="1">
            <a:spLocks noChangeArrowheads="1"/>
          </p:cNvSpPr>
          <p:nvPr/>
        </p:nvSpPr>
        <p:spPr bwMode="auto">
          <a:xfrm>
            <a:off x="5580064" y="3219450"/>
            <a:ext cx="1844675" cy="400110"/>
          </a:xfrm>
          <a:prstGeom prst="rect">
            <a:avLst/>
          </a:prstGeom>
          <a:noFill/>
          <a:ln w="9525">
            <a:noFill/>
            <a:miter lim="800000"/>
          </a:ln>
        </p:spPr>
        <p:txBody>
          <a:bodyPr>
            <a:spAutoFit/>
          </a:bodyPr>
          <a:lstStyle/>
          <a:p>
            <a:pPr algn="ctr"/>
            <a:r>
              <a:rPr lang="zh-CN" altLang="en-US" sz="2000"/>
              <a:t>安全的需要</a:t>
            </a:r>
            <a:endParaRPr lang="zh-CN" altLang="en-US" sz="2000"/>
          </a:p>
        </p:txBody>
      </p:sp>
      <p:sp>
        <p:nvSpPr>
          <p:cNvPr id="22" name="Text Box 24"/>
          <p:cNvSpPr txBox="1">
            <a:spLocks noChangeArrowheads="1"/>
          </p:cNvSpPr>
          <p:nvPr/>
        </p:nvSpPr>
        <p:spPr bwMode="auto">
          <a:xfrm>
            <a:off x="5292726" y="2625328"/>
            <a:ext cx="2354263" cy="400110"/>
          </a:xfrm>
          <a:prstGeom prst="rect">
            <a:avLst/>
          </a:prstGeom>
          <a:noFill/>
          <a:ln w="9525">
            <a:noFill/>
            <a:miter lim="800000"/>
          </a:ln>
        </p:spPr>
        <p:txBody>
          <a:bodyPr>
            <a:spAutoFit/>
          </a:bodyPr>
          <a:lstStyle/>
          <a:p>
            <a:pPr algn="ctr">
              <a:spcBef>
                <a:spcPct val="50000"/>
              </a:spcBef>
            </a:pPr>
            <a:r>
              <a:rPr lang="zh-CN" altLang="en-US" sz="2000" dirty="0" smtClean="0"/>
              <a:t>社交的</a:t>
            </a:r>
            <a:r>
              <a:rPr lang="zh-CN" altLang="en-US" sz="2000" dirty="0"/>
              <a:t>需要</a:t>
            </a:r>
            <a:endParaRPr lang="zh-CN" altLang="en-US" sz="2000" dirty="0"/>
          </a:p>
        </p:txBody>
      </p:sp>
      <p:sp>
        <p:nvSpPr>
          <p:cNvPr id="23" name="Text Box 25"/>
          <p:cNvSpPr txBox="1">
            <a:spLocks noChangeArrowheads="1"/>
          </p:cNvSpPr>
          <p:nvPr/>
        </p:nvSpPr>
        <p:spPr bwMode="auto">
          <a:xfrm>
            <a:off x="5292726" y="2031206"/>
            <a:ext cx="2354263" cy="400110"/>
          </a:xfrm>
          <a:prstGeom prst="rect">
            <a:avLst/>
          </a:prstGeom>
          <a:noFill/>
          <a:ln w="9525">
            <a:noFill/>
            <a:miter lim="800000"/>
          </a:ln>
        </p:spPr>
        <p:txBody>
          <a:bodyPr>
            <a:spAutoFit/>
          </a:bodyPr>
          <a:lstStyle/>
          <a:p>
            <a:pPr algn="ctr">
              <a:spcBef>
                <a:spcPct val="50000"/>
              </a:spcBef>
            </a:pPr>
            <a:r>
              <a:rPr lang="zh-CN" altLang="en-US" sz="2000"/>
              <a:t>尊重感的需要</a:t>
            </a:r>
            <a:endParaRPr lang="zh-CN" altLang="en-US" sz="2000"/>
          </a:p>
        </p:txBody>
      </p:sp>
      <p:sp>
        <p:nvSpPr>
          <p:cNvPr id="24" name="Text Box 26"/>
          <p:cNvSpPr txBox="1">
            <a:spLocks noChangeArrowheads="1"/>
          </p:cNvSpPr>
          <p:nvPr/>
        </p:nvSpPr>
        <p:spPr bwMode="auto">
          <a:xfrm>
            <a:off x="5495926" y="1491853"/>
            <a:ext cx="2036763" cy="400110"/>
          </a:xfrm>
          <a:prstGeom prst="rect">
            <a:avLst/>
          </a:prstGeom>
          <a:noFill/>
          <a:ln w="9525">
            <a:noFill/>
            <a:miter lim="800000"/>
          </a:ln>
        </p:spPr>
        <p:txBody>
          <a:bodyPr>
            <a:spAutoFit/>
          </a:bodyPr>
          <a:lstStyle/>
          <a:p>
            <a:pPr>
              <a:spcBef>
                <a:spcPct val="50000"/>
              </a:spcBef>
            </a:pPr>
            <a:r>
              <a:rPr lang="zh-CN" altLang="en-US" sz="2000"/>
              <a:t>自我实现的需要</a:t>
            </a:r>
            <a:endParaRPr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linds(horizontal)">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fill="hold"/>
                                        <p:tgtEl>
                                          <p:spTgt spid="19"/>
                                        </p:tgtEl>
                                        <p:attrNameLst>
                                          <p:attrName>ppt_x</p:attrName>
                                        </p:attrNameLst>
                                      </p:cBhvr>
                                      <p:tavLst>
                                        <p:tav tm="0">
                                          <p:val>
                                            <p:strVal val="#ppt_x"/>
                                          </p:val>
                                        </p:tav>
                                        <p:tav tm="100000">
                                          <p:val>
                                            <p:strVal val="#ppt_x"/>
                                          </p:val>
                                        </p:tav>
                                      </p:tavLst>
                                    </p:anim>
                                    <p:anim calcmode="lin" valueType="num">
                                      <p:cBhvr additive="base">
                                        <p:cTn id="7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additive="base">
                                        <p:cTn id="76" dur="500" fill="hold"/>
                                        <p:tgtEl>
                                          <p:spTgt spid="24"/>
                                        </p:tgtEl>
                                        <p:attrNameLst>
                                          <p:attrName>ppt_x</p:attrName>
                                        </p:attrNameLst>
                                      </p:cBhvr>
                                      <p:tavLst>
                                        <p:tav tm="0">
                                          <p:val>
                                            <p:strVal val="#ppt_x"/>
                                          </p:val>
                                        </p:tav>
                                        <p:tav tm="100000">
                                          <p:val>
                                            <p:strVal val="#ppt_x"/>
                                          </p:val>
                                        </p:tav>
                                      </p:tavLst>
                                    </p:anim>
                                    <p:anim calcmode="lin" valueType="num">
                                      <p:cBhvr additive="base">
                                        <p:cTn id="7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5" grpId="0"/>
      <p:bldP spid="18" grpId="0" animBg="1"/>
      <p:bldP spid="11" grpId="0" animBg="1"/>
      <p:bldP spid="12" grpId="0" animBg="1"/>
      <p:bldP spid="14" grpId="0" animBg="1"/>
      <p:bldP spid="17" grpId="0" animBg="1"/>
      <p:bldP spid="19" grpId="0" animBg="1"/>
      <p:bldP spid="20" grpId="0"/>
      <p:bldP spid="21" grpId="0"/>
      <p:bldP spid="22"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680219"/>
          </a:xfrm>
        </p:spPr>
        <p:txBody>
          <a:bodyPr/>
          <a:lstStyle/>
          <a:p>
            <a:pPr>
              <a:lnSpc>
                <a:spcPct val="150000"/>
              </a:lnSpc>
            </a:pPr>
            <a:r>
              <a:rPr lang="en-US" altLang="zh-CN" sz="3600" b="1" dirty="0" smtClean="0">
                <a:latin typeface="黑体" panose="02010609060101010101" pitchFamily="2" charset="-122"/>
                <a:ea typeface="黑体" panose="02010609060101010101" pitchFamily="2" charset="-122"/>
              </a:rPr>
              <a:t>3</a:t>
            </a:r>
            <a:r>
              <a:rPr lang="zh-CN" altLang="en-US" sz="3600" b="1" dirty="0" smtClean="0">
                <a:latin typeface="黑体" panose="02010609060101010101" pitchFamily="2" charset="-122"/>
                <a:ea typeface="黑体" panose="02010609060101010101" pitchFamily="2" charset="-122"/>
              </a:rPr>
              <a:t>、</a:t>
            </a:r>
            <a:r>
              <a:rPr lang="en-US" altLang="zh-CN" sz="3600" b="1" dirty="0" smtClean="0">
                <a:latin typeface="黑体" panose="02010609060101010101" pitchFamily="2" charset="-122"/>
                <a:ea typeface="黑体" panose="02010609060101010101" pitchFamily="2" charset="-122"/>
              </a:rPr>
              <a:t> </a:t>
            </a:r>
            <a:r>
              <a:rPr lang="zh-CN" altLang="en-US" sz="3600" b="1" dirty="0" smtClean="0">
                <a:latin typeface="黑体" panose="02010609060101010101" pitchFamily="2" charset="-122"/>
                <a:ea typeface="黑体" panose="02010609060101010101" pitchFamily="2" charset="-122"/>
              </a:rPr>
              <a:t>西方经济学的内涵</a:t>
            </a:r>
            <a:br>
              <a:rPr lang="en-US" altLang="zh-CN" sz="3600" b="1" cap="small" dirty="0" smtClean="0">
                <a:solidFill>
                  <a:schemeClr val="folHlink"/>
                </a:solidFill>
                <a:latin typeface="+mn-ea"/>
                <a:ea typeface="宋体" panose="02010600030101010101" pitchFamily="2" charset="-122"/>
              </a:rPr>
            </a:br>
            <a:r>
              <a:rPr lang="en-US" altLang="zh-CN" sz="3200" b="1" cap="small" dirty="0" smtClean="0">
                <a:solidFill>
                  <a:schemeClr val="folHlink"/>
                </a:solidFill>
                <a:latin typeface="+mn-ea"/>
                <a:ea typeface="宋体" panose="02010600030101010101" pitchFamily="2" charset="-122"/>
              </a:rPr>
              <a:t>2</a:t>
            </a:r>
            <a:r>
              <a:rPr lang="zh-CN" altLang="en-US" sz="3200" b="1" cap="small" dirty="0" smtClean="0">
                <a:solidFill>
                  <a:schemeClr val="folHlink"/>
                </a:solidFill>
                <a:latin typeface="+mn-ea"/>
                <a:ea typeface="宋体" panose="02010600030101010101" pitchFamily="2" charset="-122"/>
              </a:rPr>
              <a:t>）</a:t>
            </a:r>
            <a:r>
              <a:rPr lang="zh-CN" altLang="en-US" sz="3200" b="1" dirty="0" smtClean="0">
                <a:ea typeface="宋体" panose="02010600030101010101" pitchFamily="2" charset="-122"/>
              </a:rPr>
              <a:t>经济资源的稀缺性和经济学的产生</a:t>
            </a:r>
            <a:br>
              <a:rPr lang="zh-CN" altLang="en-US" sz="3200" b="1" dirty="0" smtClean="0">
                <a:ea typeface="宋体" panose="02010600030101010101" pitchFamily="2" charset="-122"/>
              </a:rPr>
            </a:br>
            <a:endParaRPr lang="zh-CN" altLang="en-US" sz="3200" dirty="0"/>
          </a:p>
        </p:txBody>
      </p:sp>
      <p:sp>
        <p:nvSpPr>
          <p:cNvPr id="3" name="内容占位符 2"/>
          <p:cNvSpPr>
            <a:spLocks noGrp="1"/>
          </p:cNvSpPr>
          <p:nvPr>
            <p:ph idx="1"/>
          </p:nvPr>
        </p:nvSpPr>
        <p:spPr>
          <a:xfrm>
            <a:off x="1214414" y="1635646"/>
            <a:ext cx="7472386" cy="3107804"/>
          </a:xfrm>
        </p:spPr>
        <p:txBody>
          <a:bodyPr/>
          <a:lstStyle/>
          <a:p>
            <a:pPr eaLnBrk="1" hangingPunct="1">
              <a:lnSpc>
                <a:spcPct val="150000"/>
              </a:lnSpc>
              <a:spcBef>
                <a:spcPts val="0"/>
              </a:spcBef>
            </a:pPr>
            <a:r>
              <a:rPr lang="zh-CN" altLang="en-US" sz="2400" b="1" dirty="0" smtClean="0">
                <a:solidFill>
                  <a:srgbClr val="C00000"/>
                </a:solidFill>
                <a:latin typeface="+mn-ea"/>
                <a:ea typeface="+mn-ea"/>
              </a:rPr>
              <a:t>稀缺性：</a:t>
            </a:r>
            <a:endParaRPr lang="zh-CN" altLang="en-US" sz="2400" b="1" dirty="0" smtClean="0">
              <a:solidFill>
                <a:srgbClr val="C00000"/>
              </a:solidFill>
              <a:latin typeface="+mn-ea"/>
              <a:ea typeface="+mn-ea"/>
            </a:endParaRPr>
          </a:p>
          <a:p>
            <a:pPr lvl="1" eaLnBrk="1" hangingPunct="1">
              <a:lnSpc>
                <a:spcPct val="150000"/>
              </a:lnSpc>
              <a:spcBef>
                <a:spcPts val="0"/>
              </a:spcBef>
            </a:pPr>
            <a:r>
              <a:rPr lang="zh-CN" altLang="en-US" sz="2000" dirty="0" smtClean="0">
                <a:solidFill>
                  <a:srgbClr val="C00000"/>
                </a:solidFill>
                <a:latin typeface="+mn-ea"/>
                <a:ea typeface="+mn-ea"/>
              </a:rPr>
              <a:t>欲望的无限性</a:t>
            </a:r>
            <a:endParaRPr lang="zh-CN" altLang="en-US" sz="2000" dirty="0" smtClean="0">
              <a:solidFill>
                <a:srgbClr val="C00000"/>
              </a:solidFill>
              <a:latin typeface="+mn-ea"/>
              <a:ea typeface="+mn-ea"/>
            </a:endParaRPr>
          </a:p>
          <a:p>
            <a:pPr lvl="1" eaLnBrk="1" hangingPunct="1">
              <a:lnSpc>
                <a:spcPct val="150000"/>
              </a:lnSpc>
              <a:spcBef>
                <a:spcPts val="0"/>
              </a:spcBef>
            </a:pPr>
            <a:r>
              <a:rPr lang="zh-CN" altLang="en-US" sz="2000" dirty="0" smtClean="0">
                <a:solidFill>
                  <a:srgbClr val="C00000"/>
                </a:solidFill>
                <a:latin typeface="+mn-ea"/>
                <a:ea typeface="+mn-ea"/>
              </a:rPr>
              <a:t>资源的有限性</a:t>
            </a:r>
            <a:endParaRPr lang="en-US" altLang="zh-CN" sz="2000" dirty="0" smtClean="0">
              <a:solidFill>
                <a:srgbClr val="C00000"/>
              </a:solidFill>
              <a:latin typeface="+mn-ea"/>
              <a:ea typeface="+mn-ea"/>
            </a:endParaRPr>
          </a:p>
          <a:p>
            <a:pPr eaLnBrk="1" hangingPunct="1">
              <a:lnSpc>
                <a:spcPct val="150000"/>
              </a:lnSpc>
              <a:spcBef>
                <a:spcPts val="0"/>
              </a:spcBef>
            </a:pPr>
            <a:r>
              <a:rPr lang="zh-CN" altLang="en-US" sz="2400" b="1" dirty="0" smtClean="0">
                <a:solidFill>
                  <a:srgbClr val="C00000"/>
                </a:solidFill>
                <a:latin typeface="+mn-ea"/>
                <a:ea typeface="+mn-ea"/>
              </a:rPr>
              <a:t>选择的必要</a:t>
            </a:r>
            <a:r>
              <a:rPr lang="zh-CN" altLang="en-US" sz="2400" dirty="0" smtClean="0">
                <a:latin typeface="+mn-ea"/>
                <a:ea typeface="+mn-ea"/>
              </a:rPr>
              <a:t>：</a:t>
            </a:r>
            <a:endParaRPr lang="zh-CN" altLang="en-US" sz="2400" dirty="0" smtClean="0">
              <a:latin typeface="+mn-ea"/>
              <a:ea typeface="+mn-ea"/>
            </a:endParaRPr>
          </a:p>
          <a:p>
            <a:pPr lvl="1" eaLnBrk="1" hangingPunct="1">
              <a:lnSpc>
                <a:spcPct val="150000"/>
              </a:lnSpc>
              <a:spcBef>
                <a:spcPts val="0"/>
              </a:spcBef>
            </a:pPr>
            <a:r>
              <a:rPr lang="zh-CN" altLang="en-US" sz="2000" dirty="0" smtClean="0">
                <a:latin typeface="+mn-ea"/>
                <a:ea typeface="+mn-ea"/>
              </a:rPr>
              <a:t>如何有效地利用有限资源以更好地满足人们的目的</a:t>
            </a:r>
            <a:endParaRPr lang="en-US" altLang="zh-CN" sz="2000" dirty="0" smtClean="0">
              <a:latin typeface="+mn-ea"/>
              <a:ea typeface="+mn-ea"/>
            </a:endParaRPr>
          </a:p>
          <a:p>
            <a:endParaRPr lang="zh-CN" altLang="en-US"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0"/>
            <a:ext cx="8229600" cy="822723"/>
          </a:xfrm>
        </p:spPr>
        <p:txBody>
          <a:bodyPr/>
          <a:lstStyle/>
          <a:p>
            <a:r>
              <a:rPr lang="zh-CN" altLang="en-US" sz="2400" b="1" dirty="0" smtClean="0">
                <a:solidFill>
                  <a:srgbClr val="C00000"/>
                </a:solidFill>
                <a:ea typeface="宋体" panose="02010600030101010101" pitchFamily="2" charset="-122"/>
              </a:rPr>
              <a:t>如何利用现有资源去</a:t>
            </a:r>
            <a:br>
              <a:rPr lang="en-US" altLang="zh-CN" sz="2400" b="1" dirty="0" smtClean="0">
                <a:solidFill>
                  <a:srgbClr val="C00000"/>
                </a:solidFill>
                <a:ea typeface="宋体" panose="02010600030101010101" pitchFamily="2" charset="-122"/>
              </a:rPr>
            </a:br>
            <a:r>
              <a:rPr lang="zh-CN" altLang="en-US" sz="2400" b="1" dirty="0" smtClean="0">
                <a:solidFill>
                  <a:srgbClr val="C00000"/>
                </a:solidFill>
                <a:ea typeface="宋体" panose="02010600030101010101" pitchFamily="2" charset="-122"/>
              </a:rPr>
              <a:t>生产“经济物品”来更有效地满足人类欲望？</a:t>
            </a:r>
            <a:endParaRPr lang="zh-CN" altLang="en-US" sz="2400" b="1" dirty="0" smtClean="0">
              <a:solidFill>
                <a:srgbClr val="C00000"/>
              </a:solidFill>
              <a:ea typeface="宋体" panose="02010600030101010101" pitchFamily="2" charset="-122"/>
            </a:endParaRPr>
          </a:p>
        </p:txBody>
      </p:sp>
      <p:graphicFrame>
        <p:nvGraphicFramePr>
          <p:cNvPr id="5" name="内容占位符 4"/>
          <p:cNvGraphicFramePr>
            <a:graphicFrameLocks noGrp="1"/>
          </p:cNvGraphicFramePr>
          <p:nvPr>
            <p:ph idx="1"/>
          </p:nvPr>
        </p:nvGraphicFramePr>
        <p:xfrm>
          <a:off x="107504" y="987574"/>
          <a:ext cx="5832648"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5364" name="灯片编号占位符 3"/>
          <p:cNvSpPr>
            <a:spLocks noGrp="1"/>
          </p:cNvSpPr>
          <p:nvPr>
            <p:ph type="sldNum" sz="quarter" idx="12"/>
          </p:nvPr>
        </p:nvSpPr>
        <p:spPr>
          <a:noFill/>
        </p:spPr>
        <p:txBody>
          <a:bodyPr/>
          <a:lstStyle/>
          <a:p>
            <a:fld id="{6C7A0A9F-D15E-4180-93FF-6ECB865526E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 name="矩形 5"/>
          <p:cNvSpPr/>
          <p:nvPr/>
        </p:nvSpPr>
        <p:spPr>
          <a:xfrm>
            <a:off x="6012160" y="915566"/>
            <a:ext cx="3131840" cy="3877985"/>
          </a:xfrm>
          <a:prstGeom prst="rect">
            <a:avLst/>
          </a:prstGeom>
        </p:spPr>
        <p:txBody>
          <a:bodyPr wrap="square">
            <a:spAutoFit/>
          </a:bodyPr>
          <a:lstStyle/>
          <a:p>
            <a:pPr eaLnBrk="1" hangingPunct="1">
              <a:lnSpc>
                <a:spcPct val="150000"/>
              </a:lnSpc>
            </a:pPr>
            <a:r>
              <a:rPr lang="zh-CN" altLang="en-US" sz="2000" b="1" dirty="0" smtClean="0"/>
              <a:t>产生于稀缺性的各种问题：</a:t>
            </a:r>
            <a:endParaRPr lang="en-US" altLang="zh-CN" sz="2000" b="1" dirty="0" smtClean="0"/>
          </a:p>
          <a:p>
            <a:pPr lvl="1" eaLnBrk="1" hangingPunct="1">
              <a:lnSpc>
                <a:spcPct val="150000"/>
              </a:lnSpc>
            </a:pPr>
            <a:r>
              <a:rPr lang="zh-CN" altLang="en-US" b="1" dirty="0" smtClean="0">
                <a:solidFill>
                  <a:schemeClr val="accent6">
                    <a:lumMod val="60000"/>
                    <a:lumOff val="40000"/>
                  </a:schemeClr>
                </a:solidFill>
              </a:rPr>
              <a:t>生产什么</a:t>
            </a:r>
            <a:endParaRPr lang="en-US" altLang="zh-CN" b="1" dirty="0" smtClean="0">
              <a:solidFill>
                <a:schemeClr val="accent6">
                  <a:lumMod val="60000"/>
                  <a:lumOff val="40000"/>
                </a:schemeClr>
              </a:solidFill>
            </a:endParaRPr>
          </a:p>
          <a:p>
            <a:pPr lvl="1" eaLnBrk="1" hangingPunct="1">
              <a:lnSpc>
                <a:spcPct val="150000"/>
              </a:lnSpc>
            </a:pPr>
            <a:r>
              <a:rPr lang="zh-CN" altLang="en-US" b="1" dirty="0" smtClean="0">
                <a:solidFill>
                  <a:schemeClr val="accent6">
                    <a:lumMod val="60000"/>
                    <a:lumOff val="40000"/>
                  </a:schemeClr>
                </a:solidFill>
              </a:rPr>
              <a:t>如何生产</a:t>
            </a:r>
            <a:endParaRPr lang="en-US" altLang="zh-CN" b="1" dirty="0" smtClean="0">
              <a:solidFill>
                <a:schemeClr val="accent6">
                  <a:lumMod val="60000"/>
                  <a:lumOff val="40000"/>
                </a:schemeClr>
              </a:solidFill>
            </a:endParaRPr>
          </a:p>
          <a:p>
            <a:pPr lvl="1" eaLnBrk="1" hangingPunct="1">
              <a:lnSpc>
                <a:spcPct val="150000"/>
              </a:lnSpc>
            </a:pPr>
            <a:r>
              <a:rPr lang="zh-CN" altLang="en-US" b="1" dirty="0" smtClean="0">
                <a:solidFill>
                  <a:schemeClr val="accent6">
                    <a:lumMod val="60000"/>
                    <a:lumOff val="40000"/>
                  </a:schemeClr>
                </a:solidFill>
              </a:rPr>
              <a:t>为谁生产</a:t>
            </a:r>
            <a:endParaRPr lang="en-US" altLang="zh-CN" b="1" dirty="0" smtClean="0"/>
          </a:p>
          <a:p>
            <a:pPr lvl="1" eaLnBrk="1" hangingPunct="1">
              <a:lnSpc>
                <a:spcPct val="150000"/>
              </a:lnSpc>
            </a:pPr>
            <a:r>
              <a:rPr lang="zh-CN" altLang="en-US" b="1" dirty="0" smtClean="0"/>
              <a:t>何时生产</a:t>
            </a:r>
            <a:endParaRPr lang="en-US" altLang="zh-CN" b="1" dirty="0" smtClean="0"/>
          </a:p>
          <a:p>
            <a:pPr lvl="1" eaLnBrk="1" hangingPunct="1">
              <a:lnSpc>
                <a:spcPct val="150000"/>
              </a:lnSpc>
            </a:pPr>
            <a:r>
              <a:rPr lang="zh-CN" altLang="en-US" b="1" dirty="0" smtClean="0"/>
              <a:t>就业或失业</a:t>
            </a:r>
            <a:endParaRPr lang="en-US" altLang="zh-CN" b="1" dirty="0" smtClean="0"/>
          </a:p>
          <a:p>
            <a:pPr lvl="1" eaLnBrk="1" hangingPunct="1">
              <a:lnSpc>
                <a:spcPct val="150000"/>
              </a:lnSpc>
            </a:pPr>
            <a:r>
              <a:rPr lang="zh-CN" altLang="en-US" b="1" dirty="0" smtClean="0"/>
              <a:t>通货膨胀</a:t>
            </a:r>
            <a:endParaRPr lang="en-US" altLang="zh-CN" b="1" dirty="0" smtClean="0"/>
          </a:p>
          <a:p>
            <a:pPr lvl="1" eaLnBrk="1" hangingPunct="1">
              <a:lnSpc>
                <a:spcPct val="150000"/>
              </a:lnSpc>
            </a:pPr>
            <a:r>
              <a:rPr lang="zh-CN" altLang="en-US" b="1" dirty="0" smtClean="0"/>
              <a:t>国际经济问题</a:t>
            </a:r>
            <a:endParaRPr lang="en-US" altLang="zh-CN" b="1" dirty="0" smtClean="0"/>
          </a:p>
          <a:p>
            <a:pPr lvl="1" eaLnBrk="1" hangingPunct="1">
              <a:lnSpc>
                <a:spcPct val="150000"/>
              </a:lnSpc>
            </a:pPr>
            <a:r>
              <a:rPr lang="zh-CN" altLang="en-US" b="1" dirty="0" smtClean="0"/>
              <a:t>长期经济增长</a:t>
            </a:r>
            <a:endParaRPr lang="en-US" altLang="zh-CN" b="1" dirty="0" smtClean="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linds(horizont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ox(in)">
                                      <p:cBhvr>
                                        <p:cTn id="21" dur="500"/>
                                        <p:tgtEl>
                                          <p:spTgt spid="6">
                                            <p:txEl>
                                              <p:pRg st="2" end="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box(in)">
                                      <p:cBhvr>
                                        <p:cTn id="24" dur="500"/>
                                        <p:tgtEl>
                                          <p:spTgt spid="6">
                                            <p:txEl>
                                              <p:pRg st="3" end="3"/>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500"/>
                                        <p:tgtEl>
                                          <p:spTgt spid="6">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ox(in)">
                                      <p:cBhvr>
                                        <p:cTn id="30" dur="500"/>
                                        <p:tgtEl>
                                          <p:spTgt spid="6">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box(in)">
                                      <p:cBhvr>
                                        <p:cTn id="33" dur="500"/>
                                        <p:tgtEl>
                                          <p:spTgt spid="6">
                                            <p:txEl>
                                              <p:pRg st="6" end="6"/>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ox(in)">
                                      <p:cBhvr>
                                        <p:cTn id="36" dur="500"/>
                                        <p:tgtEl>
                                          <p:spTgt spid="6">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box(in)">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7" name="Rectangle 5" descr="蓝色面巾纸"/>
          <p:cNvSpPr>
            <a:spLocks noChangeArrowheads="1"/>
          </p:cNvSpPr>
          <p:nvPr/>
        </p:nvSpPr>
        <p:spPr bwMode="auto">
          <a:xfrm>
            <a:off x="395536" y="1995686"/>
            <a:ext cx="8032750" cy="1224136"/>
          </a:xfrm>
          <a:prstGeom prst="rect">
            <a:avLst/>
          </a:prstGeom>
          <a:solidFill>
            <a:schemeClr val="accent3">
              <a:lumMod val="20000"/>
              <a:lumOff val="80000"/>
            </a:schemeClr>
          </a:solidFill>
          <a:ln w="76200">
            <a:solidFill>
              <a:srgbClr val="006600"/>
            </a:solidFill>
            <a:miter lim="800000"/>
          </a:ln>
        </p:spPr>
        <p:txBody>
          <a:bodyPr wrap="square">
            <a:spAutoFit/>
          </a:bodyPr>
          <a:lstStyle/>
          <a:p>
            <a:pPr>
              <a:lnSpc>
                <a:spcPct val="150000"/>
              </a:lnSpc>
              <a:buFont typeface="Wingdings" panose="05000000000000000000" pitchFamily="2" charset="2"/>
              <a:buChar char="l"/>
            </a:pPr>
            <a:r>
              <a:rPr lang="zh-CN" altLang="en-US" b="1" dirty="0">
                <a:solidFill>
                  <a:srgbClr val="FF0000"/>
                </a:solidFill>
                <a:latin typeface="Tahoma" panose="020B0604030504040204" pitchFamily="34" charset="0"/>
              </a:rPr>
              <a:t>（</a:t>
            </a:r>
            <a:r>
              <a:rPr lang="zh-CN" altLang="en-US" sz="2400" b="1" dirty="0">
                <a:solidFill>
                  <a:srgbClr val="FF0000"/>
                </a:solidFill>
                <a:latin typeface="Tahoma" panose="020B0604030504040204" pitchFamily="34" charset="0"/>
              </a:rPr>
              <a:t>西方）经济学：研究稀缺资源的配置与利用，在有限资源的各种可供利用组合中，进行选择的科学</a:t>
            </a:r>
            <a:r>
              <a:rPr lang="zh-CN" altLang="en-US" sz="2400" b="1" dirty="0" smtClean="0">
                <a:solidFill>
                  <a:srgbClr val="FF0000"/>
                </a:solidFill>
                <a:latin typeface="Tahoma" panose="020B0604030504040204" pitchFamily="34" charset="0"/>
              </a:rPr>
              <a:t>。</a:t>
            </a:r>
            <a:endParaRPr lang="zh-CN" altLang="en-US" sz="2400" b="1" dirty="0">
              <a:solidFill>
                <a:srgbClr val="FF0000"/>
              </a:solidFill>
              <a:latin typeface="Tahoma" panose="020B0604030504040204" pitchFamily="34" charset="0"/>
            </a:endParaRPr>
          </a:p>
        </p:txBody>
      </p:sp>
      <p:sp>
        <p:nvSpPr>
          <p:cNvPr id="16387" name="灯片编号占位符 6"/>
          <p:cNvSpPr>
            <a:spLocks noGrp="1"/>
          </p:cNvSpPr>
          <p:nvPr>
            <p:ph type="sldNum" sz="quarter" idx="12"/>
          </p:nvPr>
        </p:nvSpPr>
        <p:spPr>
          <a:xfrm>
            <a:off x="3124200" y="4902994"/>
            <a:ext cx="2895600" cy="183356"/>
          </a:xfrm>
          <a:noFill/>
        </p:spPr>
        <p:txBody>
          <a:bodyPr/>
          <a:lstStyle/>
          <a:p>
            <a:pPr algn="ctr"/>
            <a:fld id="{7FC94F2D-C425-4F66-8DDD-CC373E7BDCF5}"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4" name="矩形 3"/>
          <p:cNvSpPr/>
          <p:nvPr/>
        </p:nvSpPr>
        <p:spPr>
          <a:xfrm>
            <a:off x="395536" y="771550"/>
            <a:ext cx="8064896" cy="961161"/>
          </a:xfrm>
          <a:prstGeom prst="rect">
            <a:avLst/>
          </a:prstGeom>
          <a:solidFill>
            <a:schemeClr val="accent5">
              <a:lumMod val="20000"/>
              <a:lumOff val="80000"/>
            </a:schemeClr>
          </a:solidFill>
        </p:spPr>
        <p:txBody>
          <a:bodyPr wrap="square">
            <a:spAutoFit/>
          </a:bodyPr>
          <a:lstStyle/>
          <a:p>
            <a:pPr>
              <a:lnSpc>
                <a:spcPct val="150000"/>
              </a:lnSpc>
            </a:pPr>
            <a:r>
              <a:rPr lang="zh-CN" altLang="en-US" sz="2000" b="1" dirty="0" smtClean="0">
                <a:latin typeface="华文中宋" panose="02010600040101010101" pitchFamily="2" charset="-122"/>
                <a:ea typeface="华文中宋" panose="02010600040101010101" pitchFamily="2" charset="-122"/>
              </a:rPr>
              <a:t>西方经济学是</a:t>
            </a:r>
            <a:r>
              <a:rPr lang="en-US" altLang="zh-CN" sz="2000" b="1" dirty="0" smtClean="0">
                <a:latin typeface="华文中宋" panose="02010600040101010101" pitchFamily="2" charset="-122"/>
                <a:ea typeface="华文中宋" panose="02010600040101010101" pitchFamily="2" charset="-122"/>
              </a:rPr>
              <a:t>20</a:t>
            </a:r>
            <a:r>
              <a:rPr lang="zh-CN" altLang="en-US" sz="2000" b="1" dirty="0" smtClean="0">
                <a:latin typeface="华文中宋" panose="02010600040101010101" pitchFamily="2" charset="-122"/>
                <a:ea typeface="华文中宋" panose="02010600040101010101" pitchFamily="2" charset="-122"/>
              </a:rPr>
              <a:t>世纪</a:t>
            </a:r>
            <a:r>
              <a:rPr lang="en-US" altLang="zh-CN" sz="2000" b="1" dirty="0" smtClean="0">
                <a:latin typeface="华文中宋" panose="02010600040101010101" pitchFamily="2" charset="-122"/>
                <a:ea typeface="华文中宋" panose="02010600040101010101" pitchFamily="2" charset="-122"/>
              </a:rPr>
              <a:t>30</a:t>
            </a:r>
            <a:r>
              <a:rPr lang="zh-CN" altLang="en-US" sz="2000" b="1" dirty="0" smtClean="0">
                <a:latin typeface="华文中宋" panose="02010600040101010101" pitchFamily="2" charset="-122"/>
                <a:ea typeface="华文中宋" panose="02010600040101010101" pitchFamily="2" charset="-122"/>
              </a:rPr>
              <a:t>年代以来流行于西方国家的主流经济学，包括微观经济学与宏观经济学。</a:t>
            </a:r>
            <a:endParaRPr lang="zh-CN" altLang="en-US" sz="2000" b="1" dirty="0" smtClean="0">
              <a:latin typeface="华文中宋" panose="02010600040101010101" pitchFamily="2" charset="-122"/>
              <a:ea typeface="华文中宋" panose="02010600040101010101" pitchFamily="2" charset="-122"/>
            </a:endParaRPr>
          </a:p>
        </p:txBody>
      </p:sp>
      <p:sp>
        <p:nvSpPr>
          <p:cNvPr id="5" name="矩形 4"/>
          <p:cNvSpPr/>
          <p:nvPr/>
        </p:nvSpPr>
        <p:spPr>
          <a:xfrm>
            <a:off x="971600" y="0"/>
            <a:ext cx="4305987" cy="584775"/>
          </a:xfrm>
          <a:prstGeom prst="rect">
            <a:avLst/>
          </a:prstGeom>
        </p:spPr>
        <p:txBody>
          <a:bodyPr wrap="none">
            <a:spAutoFit/>
          </a:bodyPr>
          <a:lstStyle/>
          <a:p>
            <a:r>
              <a:rPr lang="en-US" altLang="zh-CN" sz="3200" b="1" dirty="0" smtClean="0">
                <a:latin typeface="黑体" panose="02010609060101010101" pitchFamily="2" charset="-122"/>
                <a:ea typeface="黑体" panose="02010609060101010101" pitchFamily="2" charset="-122"/>
              </a:rPr>
              <a:t>3</a:t>
            </a:r>
            <a:r>
              <a:rPr lang="zh-CN" altLang="en-US" sz="3200" b="1" dirty="0" smtClean="0">
                <a:latin typeface="黑体" panose="02010609060101010101" pitchFamily="2" charset="-122"/>
                <a:ea typeface="黑体" panose="02010609060101010101" pitchFamily="2" charset="-122"/>
              </a:rPr>
              <a:t>）</a:t>
            </a:r>
            <a:r>
              <a:rPr lang="en-US" altLang="zh-CN" sz="3200" b="1" dirty="0" smtClean="0">
                <a:latin typeface="黑体" panose="02010609060101010101" pitchFamily="2" charset="-122"/>
                <a:ea typeface="黑体" panose="02010609060101010101" pitchFamily="2" charset="-122"/>
              </a:rPr>
              <a:t> </a:t>
            </a:r>
            <a:r>
              <a:rPr lang="zh-CN" altLang="en-US" sz="3200" b="1" dirty="0" smtClean="0">
                <a:latin typeface="黑体" panose="02010609060101010101" pitchFamily="2" charset="-122"/>
                <a:ea typeface="黑体" panose="02010609060101010101" pitchFamily="2" charset="-122"/>
              </a:rPr>
              <a:t>西方经济学的定义</a:t>
            </a:r>
            <a:endParaRPr lang="zh-CN" altLang="en-US" sz="3200" dirty="0"/>
          </a:p>
        </p:txBody>
      </p:sp>
      <p:sp>
        <p:nvSpPr>
          <p:cNvPr id="6" name="矩形 5"/>
          <p:cNvSpPr/>
          <p:nvPr/>
        </p:nvSpPr>
        <p:spPr>
          <a:xfrm>
            <a:off x="395536" y="3363838"/>
            <a:ext cx="8064896" cy="1338828"/>
          </a:xfrm>
          <a:prstGeom prst="rect">
            <a:avLst/>
          </a:prstGeom>
        </p:spPr>
        <p:txBody>
          <a:bodyPr wrap="square">
            <a:spAutoFit/>
          </a:bodyPr>
          <a:lstStyle/>
          <a:p>
            <a:pPr>
              <a:lnSpc>
                <a:spcPct val="150000"/>
              </a:lnSpc>
              <a:buFont typeface="Wingdings" panose="05000000000000000000" pitchFamily="2" charset="2"/>
              <a:buChar char="Ø"/>
            </a:pPr>
            <a:r>
              <a:rPr lang="zh-CN" altLang="en-US" dirty="0" smtClean="0"/>
              <a:t> 它研究我们社会中的</a:t>
            </a:r>
            <a:r>
              <a:rPr lang="zh-CN" altLang="en-US" b="1" dirty="0" smtClean="0">
                <a:solidFill>
                  <a:srgbClr val="00B050"/>
                </a:solidFill>
              </a:rPr>
              <a:t>个人</a:t>
            </a:r>
            <a:r>
              <a:rPr lang="zh-CN" altLang="en-US" dirty="0" smtClean="0"/>
              <a:t>、</a:t>
            </a:r>
            <a:r>
              <a:rPr lang="zh-CN" altLang="en-US" b="1" dirty="0" smtClean="0">
                <a:solidFill>
                  <a:srgbClr val="00B050"/>
                </a:solidFill>
              </a:rPr>
              <a:t>厂商</a:t>
            </a:r>
            <a:r>
              <a:rPr lang="zh-CN" altLang="en-US" dirty="0" smtClean="0"/>
              <a:t>、</a:t>
            </a:r>
            <a:r>
              <a:rPr lang="zh-CN" altLang="en-US" b="1" dirty="0" smtClean="0">
                <a:solidFill>
                  <a:srgbClr val="00B050"/>
                </a:solidFill>
              </a:rPr>
              <a:t>政府</a:t>
            </a:r>
            <a:r>
              <a:rPr lang="zh-CN" altLang="en-US" dirty="0" smtClean="0"/>
              <a:t>和</a:t>
            </a:r>
            <a:r>
              <a:rPr lang="zh-CN" altLang="en-US" b="1" dirty="0" smtClean="0">
                <a:solidFill>
                  <a:srgbClr val="00B050"/>
                </a:solidFill>
              </a:rPr>
              <a:t>其他组织</a:t>
            </a:r>
            <a:r>
              <a:rPr lang="zh-CN" altLang="en-US" dirty="0" smtClean="0"/>
              <a:t>如何进行选择，以及这些如何决定社会资源的使用方式。</a:t>
            </a:r>
            <a:endParaRPr lang="zh-CN" altLang="en-US" dirty="0" smtClean="0"/>
          </a:p>
          <a:p>
            <a:pPr>
              <a:lnSpc>
                <a:spcPct val="150000"/>
              </a:lnSpc>
              <a:buFont typeface="Wingdings" panose="05000000000000000000" pitchFamily="2" charset="2"/>
              <a:buChar char="Ø"/>
            </a:pPr>
            <a:r>
              <a:rPr lang="zh-CN" altLang="en-US" dirty="0" smtClean="0"/>
              <a:t>  </a:t>
            </a:r>
            <a:r>
              <a:rPr lang="zh-CN" altLang="en-US" dirty="0" smtClean="0">
                <a:solidFill>
                  <a:srgbClr val="C00000"/>
                </a:solidFill>
              </a:rPr>
              <a:t>选择</a:t>
            </a:r>
            <a:r>
              <a:rPr lang="zh-CN" altLang="en-US" dirty="0" smtClean="0"/>
              <a:t>之所以成为经济学的研究</a:t>
            </a:r>
            <a:r>
              <a:rPr lang="zh-CN" altLang="en-US" dirty="0" smtClean="0">
                <a:solidFill>
                  <a:srgbClr val="C00000"/>
                </a:solidFill>
              </a:rPr>
              <a:t>核心</a:t>
            </a:r>
            <a:r>
              <a:rPr lang="zh-CN" altLang="en-US" dirty="0" smtClean="0"/>
              <a:t>，因为我们总是面对</a:t>
            </a:r>
            <a:r>
              <a:rPr lang="zh-CN" altLang="en-US" dirty="0" smtClean="0">
                <a:solidFill>
                  <a:srgbClr val="C00000"/>
                </a:solidFill>
              </a:rPr>
              <a:t>资源的稀缺</a:t>
            </a:r>
            <a:r>
              <a:rPr lang="zh-CN" altLang="en-US" dirty="0" smtClean="0"/>
              <a:t>（不足）。</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7">
                                            <p:txEl>
                                              <p:pRg st="0" end="0"/>
                                            </p:txEl>
                                          </p:spTgt>
                                        </p:tgtEl>
                                        <p:attrNameLst>
                                          <p:attrName>style.visibility</p:attrName>
                                        </p:attrNameLst>
                                      </p:cBhvr>
                                      <p:to>
                                        <p:strVal val="visible"/>
                                      </p:to>
                                    </p:set>
                                    <p:animEffect transition="in" filter="blinds(horizontal)">
                                      <p:cBhvr>
                                        <p:cTn id="12" dur="500"/>
                                        <p:tgtEl>
                                          <p:spTgt spid="2027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2757">
                                            <p:bg/>
                                          </p:spTgt>
                                        </p:tgtEl>
                                        <p:attrNameLst>
                                          <p:attrName>style.visibility</p:attrName>
                                        </p:attrNameLst>
                                      </p:cBhvr>
                                      <p:to>
                                        <p:strVal val="visible"/>
                                      </p:to>
                                    </p:set>
                                    <p:animEffect transition="in" filter="blinds(horizontal)">
                                      <p:cBhvr>
                                        <p:cTn id="17" dur="500"/>
                                        <p:tgtEl>
                                          <p:spTgt spid="202757">
                                            <p:bg/>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02757">
                                            <p:txEl>
                                              <p:pRg st="0" end="0"/>
                                            </p:txEl>
                                          </p:spTgt>
                                        </p:tgtEl>
                                        <p:attrNameLst>
                                          <p:attrName>style.visibility</p:attrName>
                                        </p:attrNameLst>
                                      </p:cBhvr>
                                      <p:to>
                                        <p:strVal val="visible"/>
                                      </p:to>
                                    </p:set>
                                    <p:animEffect transition="in" filter="blinds(horizontal)">
                                      <p:cBhvr>
                                        <p:cTn id="20" dur="500"/>
                                        <p:tgtEl>
                                          <p:spTgt spid="20275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animBg="1" build="allAtOnce"/>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p>
            <a:fld id="{C0C7B791-A20D-496F-8C6C-A24BEC29141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Rectangle 2"/>
          <p:cNvSpPr txBox="1">
            <a:spLocks noChangeArrowheads="1"/>
          </p:cNvSpPr>
          <p:nvPr/>
        </p:nvSpPr>
        <p:spPr>
          <a:xfrm>
            <a:off x="1187624" y="195486"/>
            <a:ext cx="6048375" cy="485775"/>
          </a:xfrm>
          <a:prstGeom prst="rect">
            <a:avLst/>
          </a:prstGeom>
          <a:noFill/>
        </p:spPr>
        <p:txBody>
          <a:bodyPr anchor="b"/>
          <a:lstStyle/>
          <a:p>
            <a:pPr>
              <a:lnSpc>
                <a:spcPct val="150000"/>
              </a:lnSpc>
              <a:defRPr/>
            </a:pPr>
            <a:r>
              <a:rPr lang="en-US" altLang="zh-CN" sz="3200" b="1" cap="small" dirty="0" smtClean="0">
                <a:latin typeface="黑体" panose="02010609060101010101" pitchFamily="2" charset="-122"/>
                <a:ea typeface="黑体" panose="02010609060101010101" pitchFamily="2" charset="-122"/>
              </a:rPr>
              <a:t>4</a:t>
            </a:r>
            <a:r>
              <a:rPr lang="zh-CN" altLang="en-US" sz="3200" b="1" cap="small" dirty="0" smtClean="0">
                <a:latin typeface="黑体" panose="02010609060101010101" pitchFamily="2" charset="-122"/>
                <a:ea typeface="黑体" panose="02010609060101010101" pitchFamily="2" charset="-122"/>
              </a:rPr>
              <a:t>）</a:t>
            </a:r>
            <a:r>
              <a:rPr lang="zh-CN" altLang="en-US" sz="3200" b="1" cap="small" dirty="0">
                <a:latin typeface="黑体" panose="02010609060101010101" pitchFamily="2" charset="-122"/>
                <a:ea typeface="黑体" panose="02010609060101010101" pitchFamily="2" charset="-122"/>
              </a:rPr>
              <a:t>机会成本与生产可能性曲线</a:t>
            </a:r>
            <a:endParaRPr lang="zh-CN" altLang="en-US" sz="3200" b="1" dirty="0">
              <a:latin typeface="黑体" panose="02010609060101010101" pitchFamily="2" charset="-122"/>
              <a:ea typeface="黑体" panose="02010609060101010101" pitchFamily="2" charset="-122"/>
            </a:endParaRPr>
          </a:p>
        </p:txBody>
      </p:sp>
      <p:graphicFrame>
        <p:nvGraphicFramePr>
          <p:cNvPr id="6" name="图示 5"/>
          <p:cNvGraphicFramePr/>
          <p:nvPr/>
        </p:nvGraphicFramePr>
        <p:xfrm>
          <a:off x="571472" y="531587"/>
          <a:ext cx="8104731" cy="18362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459" name="内容占位符 2"/>
          <p:cNvSpPr>
            <a:spLocks noGrp="1"/>
          </p:cNvSpPr>
          <p:nvPr>
            <p:ph idx="1"/>
          </p:nvPr>
        </p:nvSpPr>
        <p:spPr>
          <a:xfrm>
            <a:off x="395536" y="2067694"/>
            <a:ext cx="8280400" cy="2160984"/>
          </a:xfrm>
        </p:spPr>
        <p:txBody>
          <a:bodyPr/>
          <a:lstStyle/>
          <a:p>
            <a:pPr>
              <a:lnSpc>
                <a:spcPct val="150000"/>
              </a:lnSpc>
              <a:spcBef>
                <a:spcPts val="600"/>
              </a:spcBef>
            </a:pPr>
            <a:r>
              <a:rPr lang="zh-CN" altLang="en-US" sz="2000" dirty="0" smtClean="0">
                <a:ea typeface="宋体" panose="02010600030101010101" pitchFamily="2" charset="-122"/>
              </a:rPr>
              <a:t>核心：怎样选择、有效的利用资源是经济学的基本问题。为此，经济学经常使用以下二个概念：</a:t>
            </a:r>
            <a:endParaRPr lang="en-US" altLang="zh-CN" sz="2000" dirty="0" smtClean="0">
              <a:ea typeface="宋体" panose="02010600030101010101" pitchFamily="2" charset="-122"/>
            </a:endParaRPr>
          </a:p>
          <a:p>
            <a:pPr marL="971550" lvl="1" indent="-514350">
              <a:lnSpc>
                <a:spcPct val="150000"/>
              </a:lnSpc>
              <a:spcBef>
                <a:spcPts val="600"/>
              </a:spcBef>
              <a:buFontTx/>
              <a:buAutoNum type="circleNumDbPlain"/>
            </a:pPr>
            <a:r>
              <a:rPr lang="zh-CN" altLang="en-US" sz="2000" b="1" dirty="0" smtClean="0">
                <a:solidFill>
                  <a:srgbClr val="C00000"/>
                </a:solidFill>
                <a:ea typeface="宋体" panose="02010600030101010101" pitchFamily="2" charset="-122"/>
              </a:rPr>
              <a:t>机会成本</a:t>
            </a:r>
            <a:endParaRPr lang="en-US" altLang="zh-CN" sz="2000" b="1" dirty="0" smtClean="0">
              <a:solidFill>
                <a:srgbClr val="C00000"/>
              </a:solidFill>
              <a:ea typeface="宋体" panose="02010600030101010101" pitchFamily="2" charset="-122"/>
            </a:endParaRPr>
          </a:p>
          <a:p>
            <a:pPr marL="971550" lvl="1" indent="-514350">
              <a:lnSpc>
                <a:spcPct val="150000"/>
              </a:lnSpc>
              <a:spcBef>
                <a:spcPts val="600"/>
              </a:spcBef>
              <a:buFontTx/>
              <a:buAutoNum type="circleNumDbPlain"/>
            </a:pPr>
            <a:r>
              <a:rPr lang="zh-CN" altLang="en-US" sz="2000" b="1" dirty="0" smtClean="0">
                <a:solidFill>
                  <a:srgbClr val="C00000"/>
                </a:solidFill>
                <a:ea typeface="宋体" panose="02010600030101010101" pitchFamily="2" charset="-122"/>
              </a:rPr>
              <a:t>生产可能性曲线</a:t>
            </a:r>
            <a:endParaRPr lang="en-US" altLang="zh-CN" sz="2000" dirty="0" smtClean="0">
              <a:solidFill>
                <a:srgbClr val="C00000"/>
              </a:solidFill>
              <a:ea typeface="宋体" panose="02010600030101010101" pitchFamily="2" charset="-122"/>
            </a:endParaRPr>
          </a:p>
          <a:p>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p:txBody>
      </p:sp>
      <p:pic>
        <p:nvPicPr>
          <p:cNvPr id="7" name="Picture 2" descr="C:\Documents and Settings\曦钰（八白当令）\桌面\4abae5ed4690f17279f05517.gif"/>
          <p:cNvPicPr>
            <a:picLocks noChangeAspect="1" noChangeArrowheads="1"/>
          </p:cNvPicPr>
          <p:nvPr/>
        </p:nvPicPr>
        <p:blipFill>
          <a:blip r:embed="rId6" cstate="print"/>
          <a:srcRect/>
          <a:stretch>
            <a:fillRect/>
          </a:stretch>
        </p:blipFill>
        <p:spPr>
          <a:xfrm>
            <a:off x="4355976" y="2571750"/>
            <a:ext cx="3032125" cy="2016224"/>
          </a:xfrm>
          <a:prstGeom prst="rect">
            <a:avLst/>
          </a:prstGeom>
          <a:noFill/>
        </p:spPr>
      </p:pic>
      <p:sp>
        <p:nvSpPr>
          <p:cNvPr id="8" name="矩形 7"/>
          <p:cNvSpPr/>
          <p:nvPr/>
        </p:nvSpPr>
        <p:spPr>
          <a:xfrm>
            <a:off x="4499992" y="4227934"/>
            <a:ext cx="2880320" cy="861774"/>
          </a:xfrm>
          <a:prstGeom prst="rect">
            <a:avLst/>
          </a:prstGeom>
        </p:spPr>
        <p:txBody>
          <a:bodyPr wrap="square">
            <a:spAutoFit/>
          </a:bodyPr>
          <a:lstStyle/>
          <a:p>
            <a:r>
              <a:rPr lang="zh-CN" altLang="zh-CN" sz="1400" b="1" dirty="0" smtClean="0"/>
              <a:t>生产可能性曲线的基本假定： </a:t>
            </a:r>
            <a:endParaRPr lang="zh-CN" altLang="zh-CN" sz="1400" dirty="0" smtClean="0"/>
          </a:p>
          <a:p>
            <a:r>
              <a:rPr lang="zh-CN" altLang="zh-CN" sz="1200" dirty="0" smtClean="0"/>
              <a:t>第一</a:t>
            </a:r>
            <a:r>
              <a:rPr lang="en-US" altLang="zh-CN" sz="1200" dirty="0" smtClean="0"/>
              <a:t>.</a:t>
            </a:r>
            <a:r>
              <a:rPr lang="zh-CN" altLang="zh-CN" sz="1200" dirty="0" smtClean="0"/>
              <a:t>时间假定，一定时期内的产出组合； </a:t>
            </a:r>
            <a:endParaRPr lang="zh-CN" altLang="zh-CN" sz="1200" dirty="0" smtClean="0"/>
          </a:p>
          <a:p>
            <a:r>
              <a:rPr lang="zh-CN" altLang="zh-CN" sz="1200" dirty="0" smtClean="0"/>
              <a:t>第二</a:t>
            </a:r>
            <a:r>
              <a:rPr lang="en-US" altLang="zh-CN" sz="1200" dirty="0" smtClean="0"/>
              <a:t>.</a:t>
            </a:r>
            <a:r>
              <a:rPr lang="zh-CN" altLang="zh-CN" sz="1200" dirty="0" smtClean="0"/>
              <a:t>一定时期内资源的数量是既定的； </a:t>
            </a:r>
            <a:endParaRPr lang="zh-CN" altLang="zh-CN" sz="1200" dirty="0" smtClean="0"/>
          </a:p>
          <a:p>
            <a:r>
              <a:rPr lang="zh-CN" altLang="zh-CN" sz="1200" dirty="0" smtClean="0"/>
              <a:t>第三</a:t>
            </a:r>
            <a:r>
              <a:rPr lang="en-US" altLang="zh-CN" sz="1200" dirty="0" smtClean="0"/>
              <a:t>.</a:t>
            </a:r>
            <a:r>
              <a:rPr lang="zh-CN" altLang="zh-CN" sz="1200" dirty="0" smtClean="0"/>
              <a:t>所有资源都得到充分利用</a:t>
            </a:r>
            <a:endParaRPr lang="zh-CN" altLang="en-US" sz="12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59">
                                            <p:txEl>
                                              <p:pRg st="0" end="0"/>
                                            </p:txEl>
                                          </p:spTgt>
                                        </p:tgtEl>
                                        <p:attrNameLst>
                                          <p:attrName>style.visibility</p:attrName>
                                        </p:attrNameLst>
                                      </p:cBhvr>
                                      <p:to>
                                        <p:strVal val="visible"/>
                                      </p:to>
                                    </p:set>
                                    <p:animEffect transition="in" filter="box(in)">
                                      <p:cBhvr>
                                        <p:cTn id="17" dur="500"/>
                                        <p:tgtEl>
                                          <p:spTgt spid="19459">
                                            <p:txEl>
                                              <p:pRg st="0" end="0"/>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9459">
                                            <p:txEl>
                                              <p:pRg st="1" end="1"/>
                                            </p:txEl>
                                          </p:spTgt>
                                        </p:tgtEl>
                                        <p:attrNameLst>
                                          <p:attrName>style.visibility</p:attrName>
                                        </p:attrNameLst>
                                      </p:cBhvr>
                                      <p:to>
                                        <p:strVal val="visible"/>
                                      </p:to>
                                    </p:set>
                                    <p:animEffect transition="in" filter="box(in)">
                                      <p:cBhvr>
                                        <p:cTn id="20" dur="500"/>
                                        <p:tgtEl>
                                          <p:spTgt spid="19459">
                                            <p:txEl>
                                              <p:pRg st="1" end="1"/>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animEffect transition="in" filter="box(in)">
                                      <p:cBhvr>
                                        <p:cTn id="23" dur="500"/>
                                        <p:tgtEl>
                                          <p:spTgt spid="19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P spid="19459" grpId="0"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9552" y="483518"/>
            <a:ext cx="8032976" cy="3937873"/>
          </a:xfrm>
          <a:prstGeom prst="rect">
            <a:avLst/>
          </a:prstGeom>
          <a:noFill/>
          <a:ln w="9525">
            <a:noFill/>
            <a:miter lim="800000"/>
          </a:ln>
        </p:spPr>
        <p:txBody>
          <a:bodyPr wrap="square">
            <a:spAutoFit/>
          </a:bodyPr>
          <a:lstStyle/>
          <a:p>
            <a:pPr>
              <a:lnSpc>
                <a:spcPct val="150000"/>
              </a:lnSpc>
              <a:spcBef>
                <a:spcPts val="1200"/>
              </a:spcBef>
              <a:buFont typeface="Wingdings" panose="05000000000000000000" pitchFamily="2" charset="2"/>
              <a:buChar char="l"/>
            </a:pPr>
            <a:r>
              <a:rPr lang="en-US" altLang="zh-CN" sz="2400" b="1" dirty="0"/>
              <a:t>   </a:t>
            </a:r>
            <a:r>
              <a:rPr lang="zh-CN" altLang="en-US" sz="2400" b="1" dirty="0"/>
              <a:t>经济学是研究人类社会怎样有效率配置稀缺资源，达到既定目标的一门社会科学。</a:t>
            </a:r>
            <a:endParaRPr lang="zh-CN" altLang="en-US" sz="2400" dirty="0"/>
          </a:p>
          <a:p>
            <a:pPr>
              <a:lnSpc>
                <a:spcPct val="150000"/>
              </a:lnSpc>
              <a:spcBef>
                <a:spcPts val="1200"/>
              </a:spcBef>
            </a:pPr>
            <a:r>
              <a:rPr lang="zh-CN" altLang="en-US" sz="2400" dirty="0"/>
              <a:t>    </a:t>
            </a:r>
            <a:r>
              <a:rPr lang="en-US" altLang="zh-CN" sz="2400" dirty="0"/>
              <a:t> </a:t>
            </a:r>
            <a:r>
              <a:rPr lang="zh-CN" altLang="en-US" sz="2400" dirty="0"/>
              <a:t> </a:t>
            </a:r>
            <a:r>
              <a:rPr lang="zh-CN" altLang="en-US" sz="2000" dirty="0"/>
              <a:t>选择（配置）解决</a:t>
            </a:r>
            <a:r>
              <a:rPr lang="zh-CN" altLang="en-US" sz="2000" dirty="0">
                <a:latin typeface="Times New Roman" panose="02020603050405020304" pitchFamily="18" charset="0"/>
              </a:rPr>
              <a:t>“</a:t>
            </a:r>
            <a:r>
              <a:rPr lang="zh-CN" altLang="en-US" sz="2000" dirty="0">
                <a:solidFill>
                  <a:srgbClr val="C00000"/>
                </a:solidFill>
              </a:rPr>
              <a:t>生产什么</a:t>
            </a:r>
            <a:r>
              <a:rPr lang="zh-CN" altLang="en-US" sz="2000" dirty="0"/>
              <a:t>，</a:t>
            </a:r>
            <a:r>
              <a:rPr lang="zh-CN" altLang="en-US" sz="2000" dirty="0">
                <a:solidFill>
                  <a:srgbClr val="C00000"/>
                </a:solidFill>
              </a:rPr>
              <a:t>怎样生产</a:t>
            </a:r>
            <a:r>
              <a:rPr lang="zh-CN" altLang="en-US" sz="2000" dirty="0"/>
              <a:t>（生产和成本理论）和</a:t>
            </a:r>
            <a:r>
              <a:rPr lang="zh-CN" altLang="en-US" sz="2000" dirty="0">
                <a:solidFill>
                  <a:srgbClr val="C00000"/>
                </a:solidFill>
              </a:rPr>
              <a:t>为谁生产</a:t>
            </a:r>
            <a:r>
              <a:rPr lang="zh-CN" altLang="en-US" sz="2000" dirty="0"/>
              <a:t>（收入分配，不同的社会经济制度是分配的原则和方法不同而已）</a:t>
            </a:r>
            <a:r>
              <a:rPr lang="zh-CN" altLang="en-US" sz="2000" dirty="0">
                <a:latin typeface="Times New Roman" panose="02020603050405020304" pitchFamily="18" charset="0"/>
              </a:rPr>
              <a:t>”</a:t>
            </a:r>
            <a:r>
              <a:rPr lang="zh-CN" altLang="en-US" sz="2000" dirty="0"/>
              <a:t>。</a:t>
            </a:r>
            <a:r>
              <a:rPr lang="en-US" altLang="zh-CN" sz="2000" b="1" dirty="0">
                <a:latin typeface="Times New Roman" panose="02020603050405020304" pitchFamily="18" charset="0"/>
              </a:rPr>
              <a:t>——</a:t>
            </a:r>
            <a:r>
              <a:rPr lang="zh-CN" altLang="en-US" sz="2000" b="1" dirty="0"/>
              <a:t>微观经济学范畴</a:t>
            </a:r>
            <a:endParaRPr lang="zh-CN" altLang="en-US" sz="2000" b="1" dirty="0"/>
          </a:p>
          <a:p>
            <a:pPr>
              <a:lnSpc>
                <a:spcPct val="150000"/>
              </a:lnSpc>
              <a:spcBef>
                <a:spcPts val="1200"/>
              </a:spcBef>
            </a:pPr>
            <a:r>
              <a:rPr lang="zh-CN" altLang="en-US" sz="2000" dirty="0"/>
              <a:t>      一个既定的资源总量是否被充分利用以及如何得以充分利用。</a:t>
            </a:r>
            <a:r>
              <a:rPr lang="en-US" altLang="zh-CN" sz="2000" b="1" dirty="0">
                <a:latin typeface="Times New Roman" panose="02020603050405020304" pitchFamily="18" charset="0"/>
              </a:rPr>
              <a:t>——</a:t>
            </a:r>
            <a:r>
              <a:rPr lang="zh-CN" altLang="en-US" sz="2000" b="1" dirty="0"/>
              <a:t>宏观经济学范畴</a:t>
            </a:r>
            <a:r>
              <a:rPr lang="zh-CN" altLang="en-US" sz="2000" dirty="0" smtClean="0"/>
              <a:t>。</a:t>
            </a:r>
            <a:endParaRPr lang="zh-CN" altLang="en-US" sz="2400" dirty="0"/>
          </a:p>
        </p:txBody>
      </p:sp>
      <p:sp>
        <p:nvSpPr>
          <p:cNvPr id="21507" name="灯片编号占位符 2"/>
          <p:cNvSpPr>
            <a:spLocks noGrp="1"/>
          </p:cNvSpPr>
          <p:nvPr>
            <p:ph type="sldNum" sz="quarter" idx="12"/>
          </p:nvPr>
        </p:nvSpPr>
        <p:spPr>
          <a:xfrm>
            <a:off x="8215314" y="4339829"/>
            <a:ext cx="749174" cy="248145"/>
          </a:xfrm>
          <a:noFill/>
        </p:spPr>
        <p:txBody>
          <a:bodyPr/>
          <a:lstStyle/>
          <a:p>
            <a:pPr algn="l"/>
            <a:fld id="{F342C4DA-F028-47AF-B9DF-58D50465FD6B}" type="slidenum">
              <a:rPr lang="en-US" altLang="zh-CN" smtClean="0">
                <a:solidFill>
                  <a:schemeClr val="tx2"/>
                </a:solidFill>
                <a:ea typeface="宋体" panose="02010600030101010101" pitchFamily="2" charset="-122"/>
              </a:rPr>
            </a:fld>
            <a:endParaRPr lang="en-US" altLang="zh-CN" dirty="0" smtClean="0">
              <a:solidFill>
                <a:schemeClr val="tx2"/>
              </a:solidFill>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 calcmode="lin" valueType="num">
                                      <p:cBhvr additive="base">
                                        <p:cTn id="13"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11188" y="789385"/>
            <a:ext cx="7461250" cy="4078039"/>
          </a:xfrm>
          <a:prstGeom prst="rect">
            <a:avLst/>
          </a:prstGeom>
          <a:noFill/>
          <a:ln w="9525">
            <a:noFill/>
            <a:miter lim="800000"/>
          </a:ln>
        </p:spPr>
        <p:txBody>
          <a:bodyPr>
            <a:spAutoFit/>
          </a:bodyPr>
          <a:lstStyle/>
          <a:p>
            <a:pPr>
              <a:lnSpc>
                <a:spcPts val="4500"/>
              </a:lnSpc>
              <a:spcBef>
                <a:spcPts val="1200"/>
              </a:spcBef>
              <a:buFont typeface="Wingdings" panose="05000000000000000000" pitchFamily="2" charset="2"/>
              <a:buChar char="l"/>
            </a:pPr>
            <a:r>
              <a:rPr lang="zh-CN" altLang="en-US" sz="2400" dirty="0">
                <a:solidFill>
                  <a:srgbClr val="0000FF"/>
                </a:solidFill>
              </a:rPr>
              <a:t>   </a:t>
            </a:r>
            <a:r>
              <a:rPr lang="zh-CN" altLang="en-US" b="1" dirty="0">
                <a:solidFill>
                  <a:srgbClr val="0000FF"/>
                </a:solidFill>
              </a:rPr>
              <a:t>微观经济学：</a:t>
            </a:r>
            <a:r>
              <a:rPr lang="zh-CN" altLang="en-US" dirty="0">
                <a:solidFill>
                  <a:srgbClr val="0000FF"/>
                </a:solidFill>
              </a:rPr>
              <a:t>以单个经济单位为研究对象，通过研究单个经济单位的经济行为和相应的经济变量单项数值的决定来说明价格机制如何解决社会的资源配置问题；中心理论是价格理论；研究方法是个量分析。</a:t>
            </a:r>
            <a:endParaRPr lang="en-US" altLang="zh-CN" dirty="0">
              <a:solidFill>
                <a:srgbClr val="0000FF"/>
              </a:solidFill>
            </a:endParaRPr>
          </a:p>
          <a:p>
            <a:pPr>
              <a:lnSpc>
                <a:spcPts val="4500"/>
              </a:lnSpc>
              <a:spcBef>
                <a:spcPts val="1200"/>
              </a:spcBef>
              <a:buFont typeface="Wingdings" panose="05000000000000000000" pitchFamily="2" charset="2"/>
              <a:buChar char="l"/>
            </a:pPr>
            <a:r>
              <a:rPr lang="zh-CN" altLang="en-US" dirty="0" smtClean="0"/>
              <a:t>    </a:t>
            </a:r>
            <a:r>
              <a:rPr lang="zh-CN" altLang="en-US" b="1" dirty="0">
                <a:solidFill>
                  <a:srgbClr val="C00000"/>
                </a:solidFill>
              </a:rPr>
              <a:t>宏观经济学：</a:t>
            </a:r>
            <a:r>
              <a:rPr lang="zh-CN" altLang="en-US" dirty="0">
                <a:solidFill>
                  <a:srgbClr val="C00000"/>
                </a:solidFill>
              </a:rPr>
              <a:t>宏观经济学以整个国民经济为研究对象，通过研究经济中各有关总量的决定及其变化，来说明资源如何才能得到充分利用。是市场体系内群体决策的科学</a:t>
            </a:r>
            <a:r>
              <a:rPr lang="zh-CN" altLang="en-US" sz="2400" dirty="0">
                <a:solidFill>
                  <a:srgbClr val="C00000"/>
                </a:solidFill>
              </a:rPr>
              <a:t>。</a:t>
            </a:r>
            <a:endParaRPr lang="zh-CN" altLang="en-US" sz="2400" dirty="0">
              <a:solidFill>
                <a:srgbClr val="C00000"/>
              </a:solidFill>
            </a:endParaRPr>
          </a:p>
          <a:p>
            <a:endParaRPr lang="en-US" altLang="zh-CN" sz="2400" dirty="0"/>
          </a:p>
        </p:txBody>
      </p:sp>
      <p:sp>
        <p:nvSpPr>
          <p:cNvPr id="22531" name="Rectangle 2"/>
          <p:cNvSpPr>
            <a:spLocks noGrp="1" noChangeArrowheads="1"/>
          </p:cNvSpPr>
          <p:nvPr>
            <p:ph type="title"/>
          </p:nvPr>
        </p:nvSpPr>
        <p:spPr/>
        <p:txBody>
          <a:bodyPr/>
          <a:lstStyle/>
          <a:p>
            <a:pPr eaLnBrk="1" hangingPunct="1"/>
            <a:r>
              <a:rPr lang="zh-CN" altLang="en-US" sz="3200" b="1" i="0" dirty="0" smtClean="0">
                <a:latin typeface="黑体" panose="02010609060101010101" pitchFamily="2" charset="-122"/>
                <a:ea typeface="黑体" panose="02010609060101010101" pitchFamily="2" charset="-122"/>
              </a:rPr>
              <a:t> </a:t>
            </a:r>
            <a:r>
              <a:rPr lang="en-US" altLang="zh-CN" sz="3200" b="1" i="0" dirty="0" smtClean="0">
                <a:latin typeface="黑体" panose="02010609060101010101" pitchFamily="2" charset="-122"/>
                <a:ea typeface="黑体" panose="02010609060101010101" pitchFamily="2" charset="-122"/>
              </a:rPr>
              <a:t>5</a:t>
            </a:r>
            <a:r>
              <a:rPr lang="zh-CN" altLang="en-US" sz="3200" b="1" i="0" dirty="0" smtClean="0">
                <a:latin typeface="黑体" panose="02010609060101010101" pitchFamily="2" charset="-122"/>
                <a:ea typeface="黑体" panose="02010609060101010101" pitchFamily="2" charset="-122"/>
              </a:rPr>
              <a:t>）微观经济学与宏观经济学</a:t>
            </a:r>
            <a:br>
              <a:rPr lang="zh-CN" altLang="en-US" sz="3200" b="1" dirty="0" smtClean="0">
                <a:latin typeface="黑体" panose="02010609060101010101" pitchFamily="2" charset="-122"/>
                <a:ea typeface="黑体" panose="02010609060101010101" pitchFamily="2" charset="-122"/>
              </a:rPr>
            </a:br>
            <a:endParaRPr lang="zh-CN" altLang="en-US" sz="3200" b="1" dirty="0" smtClean="0">
              <a:latin typeface="黑体" panose="02010609060101010101" pitchFamily="2" charset="-122"/>
              <a:ea typeface="黑体" panose="02010609060101010101" pitchFamily="2" charset="-122"/>
            </a:endParaRPr>
          </a:p>
        </p:txBody>
      </p:sp>
      <p:sp>
        <p:nvSpPr>
          <p:cNvPr id="22532" name="灯片编号占位符 2"/>
          <p:cNvSpPr>
            <a:spLocks noGrp="1"/>
          </p:cNvSpPr>
          <p:nvPr>
            <p:ph type="sldNum" sz="quarter" idx="12"/>
          </p:nvPr>
        </p:nvSpPr>
        <p:spPr>
          <a:xfrm>
            <a:off x="8215314" y="4339829"/>
            <a:ext cx="677166" cy="344090"/>
          </a:xfrm>
          <a:noFill/>
        </p:spPr>
        <p:txBody>
          <a:bodyPr/>
          <a:lstStyle/>
          <a:p>
            <a:pPr algn="l"/>
            <a:fld id="{B6FA4DA9-9279-4D0B-A328-898749FCEDEB}" type="slidenum">
              <a:rPr lang="en-US" altLang="zh-CN" smtClean="0">
                <a:solidFill>
                  <a:schemeClr val="tx2"/>
                </a:solidFill>
                <a:ea typeface="宋体" panose="02010600030101010101" pitchFamily="2" charset="-122"/>
              </a:rPr>
            </a:fld>
            <a:endParaRPr lang="en-US" altLang="zh-CN" dirty="0" smtClean="0">
              <a:solidFill>
                <a:schemeClr val="tx2"/>
              </a:solidFill>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blinds(horizontal)">
                                      <p:cBhvr>
                                        <p:cTn id="7" dur="500"/>
                                        <p:tgtEl>
                                          <p:spTgt spid="348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12" dur="500"/>
                                        <p:tgtEl>
                                          <p:spTgt spid="348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7544" y="195486"/>
            <a:ext cx="8229600" cy="523220"/>
          </a:xfrm>
          <a:prstGeom prst="rect">
            <a:avLst/>
          </a:prstGeom>
          <a:noFill/>
          <a:ln w="9525">
            <a:noFill/>
            <a:miter lim="800000"/>
          </a:ln>
        </p:spPr>
        <p:txBody>
          <a:bodyPr>
            <a:spAutoFit/>
          </a:bodyPr>
          <a:lstStyle/>
          <a:p>
            <a:pPr algn="ctr" eaLnBrk="1" hangingPunct="1"/>
            <a:r>
              <a:rPr lang="zh-CN" altLang="en-US" sz="2800" dirty="0">
                <a:latin typeface="黑体" panose="02010609060101010101" pitchFamily="2" charset="-122"/>
                <a:ea typeface="黑体" panose="02010609060101010101" pitchFamily="2" charset="-122"/>
              </a:rPr>
              <a:t>封闭经济下微观经济的循环流转</a:t>
            </a:r>
            <a:endParaRPr lang="zh-CN" altLang="en-US" sz="2800" dirty="0">
              <a:latin typeface="黑体" panose="02010609060101010101" pitchFamily="2" charset="-122"/>
              <a:ea typeface="黑体" panose="02010609060101010101" pitchFamily="2" charset="-122"/>
            </a:endParaRPr>
          </a:p>
        </p:txBody>
      </p:sp>
      <p:pic>
        <p:nvPicPr>
          <p:cNvPr id="9219" name="Picture 2" descr="ax440001"/>
          <p:cNvPicPr>
            <a:picLocks noChangeAspect="1" noChangeArrowheads="1"/>
          </p:cNvPicPr>
          <p:nvPr/>
        </p:nvPicPr>
        <p:blipFill>
          <a:blip r:embed="rId1" cstate="print"/>
          <a:srcRect/>
          <a:stretch>
            <a:fillRect/>
          </a:stretch>
        </p:blipFill>
        <p:spPr bwMode="auto">
          <a:xfrm>
            <a:off x="1043608" y="915566"/>
            <a:ext cx="7132646" cy="3683769"/>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18"/>
                                        </p:tgtEl>
                                        <p:attrNameLst>
                                          <p:attrName>ppt_y</p:attrName>
                                        </p:attrNameLst>
                                      </p:cBhvr>
                                      <p:tavLst>
                                        <p:tav tm="0">
                                          <p:val>
                                            <p:strVal val="#ppt_y"/>
                                          </p:val>
                                        </p:tav>
                                        <p:tav tm="100000">
                                          <p:val>
                                            <p:strVal val="#ppt_y"/>
                                          </p:val>
                                        </p:tav>
                                      </p:tavLst>
                                    </p:anim>
                                    <p:anim calcmode="lin" valueType="num">
                                      <p:cBhvr>
                                        <p:cTn id="9" dur="500" fill="hold"/>
                                        <p:tgtEl>
                                          <p:spTgt spid="92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9218"/>
                                        </p:tgtEl>
                                      </p:cBhvr>
                                    </p:animEffect>
                                  </p:childTnLst>
                                </p:cTn>
                              </p:par>
                            </p:childTnLst>
                          </p:cTn>
                        </p:par>
                      </p:childTnLst>
                    </p:cTn>
                  </p:par>
                  <p:par>
                    <p:cTn id="12" fill="hold">
                      <p:stCondLst>
                        <p:cond delay="indefinite"/>
                      </p:stCondLst>
                      <p:childTnLst>
                        <p:par>
                          <p:cTn id="13" fill="hold">
                            <p:stCondLst>
                              <p:cond delay="0"/>
                            </p:stCondLst>
                            <p:childTnLst>
                              <p:par>
                                <p:cTn id="14" presetID="13" presetClass="entr" presetSubtype="16" fill="hold" nodeType="clickEffect">
                                  <p:stCondLst>
                                    <p:cond delay="0"/>
                                  </p:stCondLst>
                                  <p:childTnLst>
                                    <p:set>
                                      <p:cBhvr>
                                        <p:cTn id="15" dur="1" fill="hold">
                                          <p:stCondLst>
                                            <p:cond delay="0"/>
                                          </p:stCondLst>
                                        </p:cTn>
                                        <p:tgtEl>
                                          <p:spTgt spid="9219"/>
                                        </p:tgtEl>
                                        <p:attrNameLst>
                                          <p:attrName>style.visibility</p:attrName>
                                        </p:attrNameLst>
                                      </p:cBhvr>
                                      <p:to>
                                        <p:strVal val="visible"/>
                                      </p:to>
                                    </p:set>
                                    <p:animEffect transition="in" filter="plus(in)">
                                      <p:cBhvr>
                                        <p:cTn id="16"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上课\！！宏观经济学2017-2018-1\pic\新文档 2017-09-13_4.jpg"/>
          <p:cNvPicPr>
            <a:picLocks noChangeAspect="1" noChangeArrowheads="1"/>
          </p:cNvPicPr>
          <p:nvPr/>
        </p:nvPicPr>
        <p:blipFill>
          <a:blip r:embed="rId1" cstate="print"/>
          <a:srcRect/>
          <a:stretch>
            <a:fillRect/>
          </a:stretch>
        </p:blipFill>
        <p:spPr bwMode="auto">
          <a:xfrm>
            <a:off x="2857488" y="694069"/>
            <a:ext cx="3652410" cy="4306573"/>
          </a:xfrm>
          <a:prstGeom prst="rect">
            <a:avLst/>
          </a:prstGeom>
          <a:noFill/>
        </p:spPr>
      </p:pic>
      <p:sp>
        <p:nvSpPr>
          <p:cNvPr id="10242" name="Rectangle 2"/>
          <p:cNvSpPr>
            <a:spLocks noGrp="1" noChangeArrowheads="1"/>
          </p:cNvSpPr>
          <p:nvPr>
            <p:ph type="title" idx="4294967295"/>
          </p:nvPr>
        </p:nvSpPr>
        <p:spPr>
          <a:xfrm>
            <a:off x="467544" y="195486"/>
            <a:ext cx="8229600" cy="647700"/>
          </a:xfrm>
          <a:prstGeom prst="rect">
            <a:avLst/>
          </a:prstGeom>
        </p:spPr>
        <p:txBody>
          <a:bodyPr/>
          <a:lstStyle/>
          <a:p>
            <a:pPr algn="ctr"/>
            <a:r>
              <a:rPr lang="zh-CN" altLang="zh-CN" sz="2800" dirty="0" smtClean="0">
                <a:solidFill>
                  <a:schemeClr val="tx1"/>
                </a:solidFill>
                <a:latin typeface="黑体" panose="02010609060101010101" pitchFamily="2" charset="-122"/>
              </a:rPr>
              <a:t>封闭经济下宏观经济运行的循环流程图</a:t>
            </a:r>
            <a:endParaRPr lang="zh-CN" altLang="zh-CN" sz="2800" dirty="0" smtClean="0">
              <a:solidFill>
                <a:schemeClr val="tx1"/>
              </a:solidFill>
              <a:latin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822325"/>
            <a:ext cx="8992235" cy="3978275"/>
          </a:xfrm>
          <a:prstGeom prst="rect">
            <a:avLst/>
          </a:prstGeom>
          <a:solidFill>
            <a:schemeClr val="bg1"/>
          </a:solidFill>
          <a:ln w="9525">
            <a:noFill/>
            <a:miter lim="800000"/>
          </a:ln>
          <a:effectLst/>
        </p:spPr>
        <p:txBody>
          <a:bodyPr/>
          <a:lstStyle/>
          <a:p>
            <a:pPr marL="342900" indent="0" algn="l" eaLnBrk="1" latinLnBrk="0" hangingPunct="1">
              <a:lnSpc>
                <a:spcPct val="100000"/>
              </a:lnSpc>
              <a:spcBef>
                <a:spcPts val="300"/>
              </a:spcBef>
              <a:spcAft>
                <a:spcPct val="30000"/>
              </a:spcAft>
            </a:pPr>
            <a:r>
              <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rPr>
              <a:t>（1）微观经济学是宏观经济学的基础。</a:t>
            </a:r>
            <a:endPar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marL="342900" indent="0" algn="l" eaLnBrk="1" latinLnBrk="0" hangingPunct="1">
              <a:lnSpc>
                <a:spcPct val="100000"/>
              </a:lnSpc>
              <a:spcBef>
                <a:spcPts val="300"/>
              </a:spcBef>
            </a:pPr>
            <a:r>
              <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rPr>
              <a:t>（2）微观经济学与宏观经济学是互为前提，相互补充的。</a:t>
            </a:r>
            <a:endPar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marL="914400" lvl="2" indent="0" algn="l" eaLnBrk="1" latinLnBrk="0" hangingPunct="1">
              <a:lnSpc>
                <a:spcPct val="100000"/>
              </a:lnSpc>
              <a:spcBef>
                <a:spcPts val="300"/>
              </a:spcBef>
              <a:buFont typeface="Wingdings 2" panose="05020102010507070707" pitchFamily="18" charset="2"/>
              <a:buNone/>
            </a:pPr>
            <a:r>
              <a:rPr lang="zh-CN" altLang="en-US" sz="2000" dirty="0">
                <a:latin typeface="Arial" panose="020B0604020202020204" pitchFamily="34" charset="0"/>
              </a:rPr>
              <a:t>      </a:t>
            </a:r>
            <a:r>
              <a:rPr lang="zh-CN" altLang="en-US" b="1" dirty="0">
                <a:solidFill>
                  <a:schemeClr val="tx1">
                    <a:lumMod val="50000"/>
                    <a:lumOff val="50000"/>
                  </a:schemeClr>
                </a:solidFill>
                <a:latin typeface="Arial" panose="020B0604020202020204" pitchFamily="34" charset="0"/>
                <a:ea typeface="楷体_GB2312" pitchFamily="49" charset="-122"/>
              </a:rPr>
              <a:t>经济学的目的是要实现社会经济福利的最大化。为了达到这一目的，既要实现资源的最优配置，又要实现资源的充分利用。所以，</a:t>
            </a:r>
            <a:r>
              <a:rPr lang="zh-CN" altLang="en-US" b="1" dirty="0">
                <a:solidFill>
                  <a:schemeClr val="tx1">
                    <a:lumMod val="65000"/>
                    <a:lumOff val="35000"/>
                  </a:schemeClr>
                </a:solidFill>
                <a:latin typeface="Arial" panose="020B0604020202020204" pitchFamily="34" charset="0"/>
                <a:ea typeface="楷体_GB2312" pitchFamily="49" charset="-122"/>
              </a:rPr>
              <a:t>微观经济学在假定资源已实现充分利用的前提下分析如何达到最优配置的问题；而宏观经济学则是在假定资源已实现最优配置的前提下分析如何达到充分利用的问题。</a:t>
            </a:r>
            <a:endParaRPr lang="zh-CN" altLang="en-US" sz="2000" b="1" dirty="0">
              <a:solidFill>
                <a:schemeClr val="tx1">
                  <a:lumMod val="65000"/>
                  <a:lumOff val="35000"/>
                </a:schemeClr>
              </a:solidFill>
              <a:latin typeface="Arial" panose="020B0604020202020204" pitchFamily="34" charset="0"/>
              <a:ea typeface="楷体_GB2312" pitchFamily="49" charset="-122"/>
            </a:endParaRPr>
          </a:p>
          <a:p>
            <a:pPr marL="342900" indent="0" algn="l" eaLnBrk="1" latinLnBrk="0" hangingPunct="1">
              <a:lnSpc>
                <a:spcPct val="100000"/>
              </a:lnSpc>
              <a:spcBef>
                <a:spcPts val="300"/>
              </a:spcBef>
              <a:spcAft>
                <a:spcPct val="30000"/>
              </a:spcAft>
              <a:buClrTx/>
              <a:buSzTx/>
              <a:buFontTx/>
            </a:pPr>
            <a:r>
              <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sym typeface="+mn-ea"/>
              </a:rPr>
              <a:t>（</a:t>
            </a:r>
            <a:r>
              <a:rPr lang="en-US" altLang="zh-CN"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sym typeface="+mn-ea"/>
              </a:rPr>
              <a:t>3</a:t>
            </a:r>
            <a:r>
              <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sym typeface="+mn-ea"/>
              </a:rPr>
              <a:t>）微观经济学与宏观经济学具有基本相同的研究方法：实证</a:t>
            </a:r>
            <a:r>
              <a:rPr lang="zh-CN" altLang="en-US" sz="2400" b="1" dirty="0" smtClean="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sym typeface="+mn-ea"/>
              </a:rPr>
              <a:t>分析。 </a:t>
            </a:r>
            <a:endPar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marL="800100" lvl="1" indent="0" algn="l" eaLnBrk="1" latinLnBrk="0" hangingPunct="1">
              <a:lnSpc>
                <a:spcPct val="100000"/>
              </a:lnSpc>
              <a:spcBef>
                <a:spcPts val="300"/>
              </a:spcBef>
            </a:pPr>
            <a:r>
              <a:rPr lang="zh-CN" altLang="en-US" sz="2000" b="1" dirty="0">
                <a:effectLst>
                  <a:outerShdw blurRad="38100" dist="38100" dir="2700000" algn="tl">
                    <a:srgbClr val="C0C0C0"/>
                  </a:outerShdw>
                </a:effectLst>
                <a:latin typeface="Arial" panose="020B0604020202020204" pitchFamily="34" charset="0"/>
                <a:sym typeface="+mn-ea"/>
              </a:rPr>
              <a:t>       </a:t>
            </a:r>
            <a:r>
              <a:rPr lang="zh-CN" altLang="en-US" b="1" dirty="0">
                <a:solidFill>
                  <a:schemeClr val="tx1">
                    <a:lumMod val="50000"/>
                    <a:lumOff val="50000"/>
                  </a:schemeClr>
                </a:solidFill>
                <a:latin typeface="Arial" panose="020B0604020202020204" pitchFamily="34" charset="0"/>
                <a:ea typeface="楷体_GB2312" pitchFamily="49" charset="-122"/>
                <a:sym typeface="+mn-ea"/>
              </a:rPr>
              <a:t>微观经济学与宏观经济学都把社会经济制度作为既定的基础前提条件，分析在这一既定制度下如何实现资源最优配置和充分利用的问题，即</a:t>
            </a:r>
            <a:r>
              <a:rPr lang="zh-CN" altLang="en-US" b="1" dirty="0">
                <a:solidFill>
                  <a:schemeClr val="tx1">
                    <a:lumMod val="65000"/>
                    <a:lumOff val="35000"/>
                  </a:schemeClr>
                </a:solidFill>
                <a:latin typeface="Arial" panose="020B0604020202020204" pitchFamily="34" charset="0"/>
                <a:ea typeface="楷体_GB2312" pitchFamily="49" charset="-122"/>
                <a:sym typeface="+mn-ea"/>
              </a:rPr>
              <a:t>只分析具体经济问题，而不涉及经济制度的分析</a:t>
            </a:r>
            <a:r>
              <a:rPr lang="zh-CN" altLang="en-US" b="1" dirty="0">
                <a:solidFill>
                  <a:schemeClr val="tx1">
                    <a:lumMod val="50000"/>
                    <a:lumOff val="50000"/>
                  </a:schemeClr>
                </a:solidFill>
                <a:latin typeface="Arial" panose="020B0604020202020204" pitchFamily="34" charset="0"/>
                <a:ea typeface="楷体_GB2312" pitchFamily="49" charset="-122"/>
                <a:sym typeface="+mn-ea"/>
              </a:rPr>
              <a:t>。</a:t>
            </a:r>
            <a:endParaRPr lang="zh-CN" altLang="en-US" sz="2000" b="1" dirty="0">
              <a:solidFill>
                <a:schemeClr val="tx1">
                  <a:lumMod val="50000"/>
                  <a:lumOff val="50000"/>
                </a:schemeClr>
              </a:solidFill>
              <a:latin typeface="Arial" panose="020B0604020202020204" pitchFamily="34" charset="0"/>
              <a:ea typeface="楷体_GB2312" pitchFamily="49" charset="-122"/>
            </a:endParaRPr>
          </a:p>
          <a:p>
            <a:pPr marL="0" indent="0" algn="l" eaLnBrk="1" latinLnBrk="0" hangingPunct="1">
              <a:lnSpc>
                <a:spcPct val="105000"/>
              </a:lnSpc>
              <a:spcBef>
                <a:spcPts val="300"/>
              </a:spcBef>
              <a:buFont typeface="Wingdings 2" panose="05020102010507070707" pitchFamily="18" charset="2"/>
              <a:buNone/>
            </a:pPr>
            <a:endParaRPr lang="zh-CN" altLang="en-US" sz="2000" b="1" dirty="0">
              <a:effectLst>
                <a:outerShdw blurRad="38100" dist="38100" dir="2700000" algn="tl">
                  <a:srgbClr val="C0C0C0"/>
                </a:outerShdw>
              </a:effectLst>
              <a:latin typeface="Arial" panose="020B0604020202020204" pitchFamily="34" charset="0"/>
              <a:ea typeface="楷体_GB2312" pitchFamily="49" charset="-122"/>
            </a:endParaRPr>
          </a:p>
        </p:txBody>
      </p:sp>
      <p:sp>
        <p:nvSpPr>
          <p:cNvPr id="36867" name="Rectangle 3"/>
          <p:cNvSpPr>
            <a:spLocks noChangeArrowheads="1"/>
          </p:cNvSpPr>
          <p:nvPr/>
        </p:nvSpPr>
        <p:spPr bwMode="auto">
          <a:xfrm>
            <a:off x="533400" y="136525"/>
            <a:ext cx="7772400" cy="685800"/>
          </a:xfrm>
          <a:prstGeom prst="rect">
            <a:avLst/>
          </a:prstGeom>
          <a:noFill/>
          <a:ln w="9525">
            <a:noFill/>
            <a:miter lim="800000"/>
          </a:ln>
          <a:effectLst/>
        </p:spPr>
        <p:txBody>
          <a:bodyPr anchor="ctr"/>
          <a:lstStyle/>
          <a:p>
            <a:pPr algn="ctr"/>
            <a:r>
              <a:rPr lang="zh-CN" altLang="en-US" sz="3600" b="1" dirty="0" smtClean="0">
                <a:latin typeface="黑体" panose="02010609060101010101" pitchFamily="2" charset="-122"/>
                <a:ea typeface="黑体" panose="02010609060101010101" pitchFamily="2" charset="-122"/>
              </a:rPr>
              <a:t>微观经济学</a:t>
            </a:r>
            <a:r>
              <a:rPr lang="zh-CN" altLang="en-US" sz="3600" b="1" dirty="0" smtClean="0">
                <a:latin typeface="黑体" panose="02010609060101010101" pitchFamily="2" charset="-122"/>
                <a:ea typeface="黑体" panose="02010609060101010101" pitchFamily="2" charset="-122"/>
              </a:rPr>
              <a:t>与宏观经济学的联系</a:t>
            </a:r>
            <a:endParaRPr lang="zh-CN" altLang="en-US" sz="3600" b="1" dirty="0" smtClean="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slide(fromTop)">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866">
                                            <p:txEl>
                                              <p:pRg st="0" end="0"/>
                                            </p:txEl>
                                          </p:spTgt>
                                        </p:tgtEl>
                                        <p:attrNameLst>
                                          <p:attrName>style.visibility</p:attrName>
                                        </p:attrNameLst>
                                      </p:cBhvr>
                                      <p:to>
                                        <p:strVal val="visible"/>
                                      </p:to>
                                    </p:set>
                                    <p:anim calcmode="lin" valueType="num">
                                      <p:cBhvr additive="base">
                                        <p:cTn id="12" dur="500" fill="hold"/>
                                        <p:tgtEl>
                                          <p:spTgt spid="3686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866">
                                            <p:txEl>
                                              <p:pRg st="1" end="1"/>
                                            </p:txEl>
                                          </p:spTgt>
                                        </p:tgtEl>
                                        <p:attrNameLst>
                                          <p:attrName>style.visibility</p:attrName>
                                        </p:attrNameLst>
                                      </p:cBhvr>
                                      <p:to>
                                        <p:strVal val="visible"/>
                                      </p:to>
                                    </p:set>
                                    <p:anim calcmode="lin" valueType="num">
                                      <p:cBhvr additive="base">
                                        <p:cTn id="18" dur="500" fill="hold"/>
                                        <p:tgtEl>
                                          <p:spTgt spid="36866">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6866">
                                            <p:txEl>
                                              <p:pRg st="2" end="2"/>
                                            </p:txEl>
                                          </p:spTgt>
                                        </p:tgtEl>
                                        <p:attrNameLst>
                                          <p:attrName>style.visibility</p:attrName>
                                        </p:attrNameLst>
                                      </p:cBhvr>
                                      <p:to>
                                        <p:strVal val="visible"/>
                                      </p:to>
                                    </p:set>
                                    <p:anim calcmode="lin" valueType="num">
                                      <p:cBhvr additive="base">
                                        <p:cTn id="24" dur="500" fill="hold"/>
                                        <p:tgtEl>
                                          <p:spTgt spid="36866">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68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6866">
                                            <p:txEl>
                                              <p:pRg st="3" end="3"/>
                                            </p:txEl>
                                          </p:spTgt>
                                        </p:tgtEl>
                                        <p:attrNameLst>
                                          <p:attrName>style.visibility</p:attrName>
                                        </p:attrNameLst>
                                      </p:cBhvr>
                                      <p:to>
                                        <p:strVal val="visible"/>
                                      </p:to>
                                    </p:set>
                                    <p:anim calcmode="lin" valueType="num">
                                      <p:cBhvr additive="base">
                                        <p:cTn id="30" dur="500" fill="hold"/>
                                        <p:tgtEl>
                                          <p:spTgt spid="36866">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68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6866">
                                            <p:txEl>
                                              <p:pRg st="4" end="4"/>
                                            </p:txEl>
                                          </p:spTgt>
                                        </p:tgtEl>
                                        <p:attrNameLst>
                                          <p:attrName>style.visibility</p:attrName>
                                        </p:attrNameLst>
                                      </p:cBhvr>
                                      <p:to>
                                        <p:strVal val="visible"/>
                                      </p:to>
                                    </p:set>
                                    <p:anim calcmode="lin" valueType="num">
                                      <p:cBhvr additive="base">
                                        <p:cTn id="36" dur="500" fill="hold"/>
                                        <p:tgtEl>
                                          <p:spTgt spid="36866">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686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build="p"/>
      <p:bldP spid="36867"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57200" y="0"/>
            <a:ext cx="8229600" cy="519113"/>
          </a:xfrm>
        </p:spPr>
        <p:txBody>
          <a:bodyPr/>
          <a:lstStyle/>
          <a:p>
            <a:r>
              <a:rPr lang="zh-CN" altLang="en-US" b="1" i="0" dirty="0" smtClean="0">
                <a:ea typeface="宋体" panose="02010600030101010101" pitchFamily="2" charset="-122"/>
              </a:rPr>
              <a:t>课程简介</a:t>
            </a:r>
            <a:endParaRPr lang="zh-CN" altLang="en-US" b="1" i="0" dirty="0" smtClean="0">
              <a:ea typeface="宋体" panose="02010600030101010101" pitchFamily="2" charset="-122"/>
            </a:endParaRPr>
          </a:p>
        </p:txBody>
      </p:sp>
      <p:sp>
        <p:nvSpPr>
          <p:cNvPr id="3" name="内容占位符 2"/>
          <p:cNvSpPr>
            <a:spLocks noGrp="1"/>
          </p:cNvSpPr>
          <p:nvPr>
            <p:ph idx="1"/>
          </p:nvPr>
        </p:nvSpPr>
        <p:spPr>
          <a:xfrm>
            <a:off x="251520" y="699542"/>
            <a:ext cx="8362950" cy="3899892"/>
          </a:xfrm>
        </p:spPr>
        <p:txBody>
          <a:bodyPr/>
          <a:lstStyle/>
          <a:p>
            <a:pPr>
              <a:spcBef>
                <a:spcPts val="1800"/>
              </a:spcBef>
            </a:pPr>
            <a:r>
              <a:rPr lang="en-US" altLang="zh-CN" sz="2000" dirty="0" smtClean="0">
                <a:ea typeface="宋体" panose="02010600030101010101" pitchFamily="2" charset="-122"/>
              </a:rPr>
              <a:t>《</a:t>
            </a:r>
            <a:r>
              <a:rPr lang="zh-CN" altLang="en-US" sz="2000" dirty="0" smtClean="0">
                <a:ea typeface="宋体" panose="02010600030101010101" pitchFamily="2" charset="-122"/>
              </a:rPr>
              <a:t>经济学基础</a:t>
            </a:r>
            <a:r>
              <a:rPr lang="en-US" altLang="zh-CN" sz="2000" dirty="0" smtClean="0">
                <a:ea typeface="宋体" panose="02010600030101010101" pitchFamily="2" charset="-122"/>
              </a:rPr>
              <a:t>》</a:t>
            </a:r>
            <a:r>
              <a:rPr lang="zh-CN" altLang="en-US" sz="2000" dirty="0" smtClean="0">
                <a:ea typeface="宋体" panose="02010600030101010101" pitchFamily="2" charset="-122"/>
              </a:rPr>
              <a:t>是</a:t>
            </a:r>
            <a:r>
              <a:rPr lang="zh-CN" altLang="en-US" sz="2000" dirty="0" smtClean="0">
                <a:solidFill>
                  <a:srgbClr val="C00000"/>
                </a:solidFill>
                <a:ea typeface="宋体" panose="02010600030101010101" pitchFamily="2" charset="-122"/>
              </a:rPr>
              <a:t>学院经济管理类专业的一门核心课程和主要专业基础课</a:t>
            </a:r>
            <a:r>
              <a:rPr lang="zh-CN" altLang="en-US" sz="2000" dirty="0" smtClean="0">
                <a:ea typeface="宋体" panose="02010600030101010101" pitchFamily="2" charset="-122"/>
              </a:rPr>
              <a:t>，西方经济学它主要介绍流行于西方市场经济国家的现代经济理论与经济政策。该门课程教学质量的高低对其他经济学后续课程的教学效果以至经济管理类专业教学的质量和学生的培养的质量都有重要影响。</a:t>
            </a:r>
            <a:endParaRPr lang="zh-CN" altLang="en-US" sz="2000" dirty="0" smtClean="0">
              <a:ea typeface="宋体" panose="02010600030101010101" pitchFamily="2" charset="-122"/>
            </a:endParaRPr>
          </a:p>
          <a:p>
            <a:pPr>
              <a:spcBef>
                <a:spcPts val="1800"/>
              </a:spcBef>
            </a:pPr>
            <a:r>
              <a:rPr lang="zh-CN" altLang="en-US" sz="2000" dirty="0" smtClean="0">
                <a:ea typeface="宋体" panose="02010600030101010101" pitchFamily="2" charset="-122"/>
              </a:rPr>
              <a:t>它既赞美价格机制这只“看不见的手”的效率优势，也无情的剖析市场机制在不少领域资源配置上的诸多缺陷。主要包括微观经济学和宏观经济学。</a:t>
            </a:r>
            <a:endParaRPr lang="en-US" altLang="zh-CN" sz="2000" dirty="0" smtClean="0">
              <a:ea typeface="宋体" panose="02010600030101010101" pitchFamily="2" charset="-122"/>
            </a:endParaRPr>
          </a:p>
          <a:p>
            <a:pPr>
              <a:spcBef>
                <a:spcPts val="1800"/>
              </a:spcBef>
            </a:pPr>
            <a:r>
              <a:rPr lang="zh-CN" altLang="en-US" sz="2000" dirty="0" smtClean="0">
                <a:ea typeface="宋体" panose="02010600030101010101" pitchFamily="2" charset="-122"/>
              </a:rPr>
              <a:t>主要内容包括：</a:t>
            </a:r>
            <a:r>
              <a:rPr lang="zh-CN" altLang="en-US" sz="2000" dirty="0" smtClean="0">
                <a:solidFill>
                  <a:srgbClr val="C00000"/>
                </a:solidFill>
                <a:ea typeface="宋体" panose="02010600030101010101" pitchFamily="2" charset="-122"/>
              </a:rPr>
              <a:t>均衡价格论、消费者行为论、生产论、厂商论、市场论、国民收入决定论</a:t>
            </a:r>
            <a:r>
              <a:rPr lang="zh-CN" altLang="en-US" sz="2000" dirty="0" smtClean="0">
                <a:ea typeface="宋体" panose="02010600030101010101" pitchFamily="2" charset="-122"/>
              </a:rPr>
              <a:t>等，对于西方社会中</a:t>
            </a:r>
            <a:r>
              <a:rPr lang="zh-CN" altLang="en-US" sz="2000" dirty="0" smtClean="0">
                <a:solidFill>
                  <a:srgbClr val="C00000"/>
                </a:solidFill>
                <a:ea typeface="宋体" panose="02010600030101010101" pitchFamily="2" charset="-122"/>
              </a:rPr>
              <a:t>失业与通货膨胀</a:t>
            </a:r>
            <a:r>
              <a:rPr lang="zh-CN" altLang="en-US" sz="2000" dirty="0" smtClean="0">
                <a:ea typeface="宋体" panose="02010600030101010101" pitchFamily="2" charset="-122"/>
              </a:rPr>
              <a:t>并存的现象、经济增长、</a:t>
            </a:r>
            <a:r>
              <a:rPr lang="zh-CN" altLang="en-US" sz="2000" dirty="0" smtClean="0">
                <a:solidFill>
                  <a:srgbClr val="C00000"/>
                </a:solidFill>
                <a:ea typeface="宋体" panose="02010600030101010101" pitchFamily="2" charset="-122"/>
              </a:rPr>
              <a:t>经济周期与波动</a:t>
            </a:r>
            <a:r>
              <a:rPr lang="zh-CN" altLang="en-US" sz="2000" dirty="0" smtClean="0">
                <a:ea typeface="宋体" panose="02010600030101010101" pitchFamily="2" charset="-122"/>
              </a:rPr>
              <a:t>、</a:t>
            </a:r>
            <a:r>
              <a:rPr lang="zh-CN" altLang="en-US" sz="2000" dirty="0" smtClean="0">
                <a:solidFill>
                  <a:srgbClr val="C00000"/>
                </a:solidFill>
                <a:ea typeface="宋体" panose="02010600030101010101" pitchFamily="2" charset="-122"/>
              </a:rPr>
              <a:t>宏观经济政策</a:t>
            </a:r>
            <a:r>
              <a:rPr lang="zh-CN" altLang="en-US" sz="2000" dirty="0" smtClean="0">
                <a:ea typeface="宋体" panose="02010600030101010101" pitchFamily="2" charset="-122"/>
              </a:rPr>
              <a:t>等。</a:t>
            </a:r>
            <a:endParaRPr lang="zh-CN" altLang="en-US" sz="2000" dirty="0" smtClean="0">
              <a:ea typeface="宋体" panose="02010600030101010101" pitchFamily="2" charset="-122"/>
            </a:endParaRPr>
          </a:p>
        </p:txBody>
      </p:sp>
      <p:sp>
        <p:nvSpPr>
          <p:cNvPr id="5124" name="灯片编号占位符 3"/>
          <p:cNvSpPr>
            <a:spLocks noGrp="1"/>
          </p:cNvSpPr>
          <p:nvPr>
            <p:ph type="sldNum" sz="quarter" idx="12"/>
          </p:nvPr>
        </p:nvSpPr>
        <p:spPr>
          <a:noFill/>
        </p:spPr>
        <p:txBody>
          <a:bodyPr/>
          <a:lstStyle/>
          <a:p>
            <a:fld id="{1FE18D58-3B01-4117-83AF-BFA2BCE6DFCA}"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28625" y="160735"/>
            <a:ext cx="7467600" cy="581025"/>
          </a:xfrm>
        </p:spPr>
        <p:txBody>
          <a:bodyPr/>
          <a:lstStyle/>
          <a:p>
            <a:r>
              <a:rPr lang="zh-CN" altLang="en-US" sz="3600" b="1" i="0" dirty="0" smtClean="0">
                <a:latin typeface="微软雅黑" panose="020B0503020204020204" pitchFamily="34" charset="-122"/>
              </a:rPr>
              <a:t>微观经济学与宏观经济学的区别</a:t>
            </a:r>
            <a:endParaRPr lang="zh-CN" altLang="en-US" sz="3600" b="1" i="0" dirty="0" smtClean="0">
              <a:latin typeface="微软雅黑" panose="020B0503020204020204" pitchFamily="34" charset="-122"/>
            </a:endParaRPr>
          </a:p>
        </p:txBody>
      </p:sp>
      <p:sp>
        <p:nvSpPr>
          <p:cNvPr id="28675" name="灯片编号占位符 5"/>
          <p:cNvSpPr>
            <a:spLocks noGrp="1"/>
          </p:cNvSpPr>
          <p:nvPr>
            <p:ph type="sldNum" sz="quarter" idx="12"/>
          </p:nvPr>
        </p:nvSpPr>
        <p:spPr>
          <a:xfrm>
            <a:off x="8143876" y="4339829"/>
            <a:ext cx="511175" cy="344090"/>
          </a:xfrm>
          <a:noFill/>
        </p:spPr>
        <p:txBody>
          <a:bodyPr/>
          <a:lstStyle/>
          <a:p>
            <a:pPr algn="l"/>
            <a:r>
              <a:rPr lang="en-AU" altLang="zh-CN" smtClean="0">
                <a:solidFill>
                  <a:schemeClr val="tx2"/>
                </a:solidFill>
                <a:ea typeface="宋体" panose="02010600030101010101" pitchFamily="2" charset="-122"/>
              </a:rPr>
              <a:t> </a:t>
            </a:r>
            <a:fld id="{28356731-BBE6-4470-9E1C-A1306DB88008}" type="slidenum">
              <a:rPr lang="en-AU" altLang="zh-CN" smtClean="0">
                <a:solidFill>
                  <a:schemeClr val="tx2"/>
                </a:solidFill>
                <a:ea typeface="宋体" panose="02010600030101010101" pitchFamily="2" charset="-122"/>
              </a:rPr>
            </a:fld>
            <a:endParaRPr lang="en-AU" altLang="zh-CN" smtClean="0">
              <a:solidFill>
                <a:schemeClr val="tx2"/>
              </a:solidFill>
              <a:ea typeface="宋体" panose="02010600030101010101" pitchFamily="2" charset="-122"/>
            </a:endParaRPr>
          </a:p>
        </p:txBody>
      </p:sp>
      <p:graphicFrame>
        <p:nvGraphicFramePr>
          <p:cNvPr id="479351" name="Group 119"/>
          <p:cNvGraphicFramePr>
            <a:graphicFrameLocks noGrp="1"/>
          </p:cNvGraphicFramePr>
          <p:nvPr>
            <p:custDataLst>
              <p:tags r:id="rId1"/>
            </p:custDataLst>
          </p:nvPr>
        </p:nvGraphicFramePr>
        <p:xfrm>
          <a:off x="1042989" y="897732"/>
          <a:ext cx="6672283" cy="3736764"/>
        </p:xfrm>
        <a:graphic>
          <a:graphicData uri="http://schemas.openxmlformats.org/drawingml/2006/table">
            <a:tbl>
              <a:tblPr/>
              <a:tblGrid>
                <a:gridCol w="2074498"/>
                <a:gridCol w="2373691"/>
                <a:gridCol w="2224094"/>
              </a:tblGrid>
              <a:tr h="567748">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rPr>
                        <a:t>项     目</a:t>
                      </a:r>
                      <a:endParaRPr kumimoji="1" lang="zh-CN" altLang="en-US" sz="1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rPr>
                        <a:t>微观经济学</a:t>
                      </a:r>
                      <a:endParaRPr kumimoji="1" lang="zh-CN" altLang="en-US" sz="1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rPr>
                        <a:t>宏观经济学</a:t>
                      </a:r>
                      <a:endParaRPr kumimoji="1" lang="zh-CN" altLang="en-US" sz="1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873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别    名</a:t>
                      </a:r>
                      <a:endPar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小经济学</a:t>
                      </a:r>
                      <a:endPar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个体经济学</a:t>
                      </a:r>
                      <a:endPar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价格理论</a:t>
                      </a:r>
                      <a:endPar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大经济学</a:t>
                      </a:r>
                      <a:endPar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总体经济学</a:t>
                      </a:r>
                      <a:endPar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收入理论</a:t>
                      </a:r>
                      <a:endParaRPr kumimoji="1"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567748">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研究方法</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个量分析法</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总量分析法</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567690">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kern="1200" cap="none" normalizeH="0" baseline="0" dirty="0" smtClean="0">
                          <a:ln>
                            <a:noFill/>
                          </a:ln>
                          <a:solidFill>
                            <a:srgbClr val="FF0000"/>
                          </a:solidFill>
                          <a:effectLst/>
                          <a:latin typeface="Arial" panose="020B0604020202020204" pitchFamily="34" charset="0"/>
                          <a:ea typeface="宋体" panose="02010600030101010101" pitchFamily="2" charset="-122"/>
                          <a:cs typeface="+mn-cs"/>
                        </a:rPr>
                        <a:t>研究对象</a:t>
                      </a:r>
                      <a:endParaRPr kumimoji="1" lang="zh-CN" altLang="en-US" sz="1400" b="1" i="0" u="none" strike="noStrike" kern="1200" cap="none" normalizeH="0" baseline="0" dirty="0" smtClean="0">
                        <a:ln>
                          <a:noFill/>
                        </a:ln>
                        <a:solidFill>
                          <a:srgbClr val="FF0000"/>
                        </a:solidFill>
                        <a:effectLst/>
                        <a:latin typeface="Arial" panose="020B0604020202020204" pitchFamily="34" charset="0"/>
                        <a:ea typeface="宋体" panose="02010600030101010101" pitchFamily="2" charset="-122"/>
                        <a:cs typeface="+mn-cs"/>
                      </a:endParaRP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kern="1200" cap="none" normalizeH="0" baseline="0" dirty="0" smtClean="0">
                          <a:ln>
                            <a:noFill/>
                          </a:ln>
                          <a:solidFill>
                            <a:srgbClr val="FF0000"/>
                          </a:solidFill>
                          <a:effectLst/>
                          <a:latin typeface="Arial" panose="020B0604020202020204" pitchFamily="34" charset="0"/>
                          <a:ea typeface="宋体" panose="02010600030101010101" pitchFamily="2" charset="-122"/>
                          <a:cs typeface="+mn-cs"/>
                        </a:rPr>
                        <a:t>单个经济主体的最优化行为</a:t>
                      </a:r>
                      <a:endParaRPr kumimoji="1" lang="zh-CN" altLang="en-US" sz="1400" b="1" i="0" u="none" strike="noStrike" kern="1200" cap="none" normalizeH="0" baseline="0" dirty="0" smtClean="0">
                        <a:ln>
                          <a:noFill/>
                        </a:ln>
                        <a:solidFill>
                          <a:srgbClr val="FF0000"/>
                        </a:solidFill>
                        <a:effectLst/>
                        <a:latin typeface="Arial" panose="020B0604020202020204" pitchFamily="34" charset="0"/>
                        <a:ea typeface="宋体" panose="02010600030101010101" pitchFamily="2" charset="-122"/>
                        <a:cs typeface="+mn-cs"/>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kern="1200" cap="none" normalizeH="0" baseline="0" dirty="0" smtClean="0">
                          <a:ln>
                            <a:noFill/>
                          </a:ln>
                          <a:solidFill>
                            <a:srgbClr val="FF0000"/>
                          </a:solidFill>
                          <a:effectLst/>
                          <a:latin typeface="Arial" panose="020B0604020202020204" pitchFamily="34" charset="0"/>
                          <a:ea typeface="宋体" panose="02010600030101010101" pitchFamily="2" charset="-122"/>
                          <a:cs typeface="+mn-cs"/>
                        </a:rPr>
                        <a:t>一国整体经济的运行规律和宏观经济政策</a:t>
                      </a:r>
                      <a:endParaRPr kumimoji="1" lang="zh-CN" altLang="en-US" sz="1400" b="1" i="0" u="none" strike="noStrike" kern="1200" cap="none" normalizeH="0" baseline="0" dirty="0" smtClean="0">
                        <a:ln>
                          <a:noFill/>
                        </a:ln>
                        <a:solidFill>
                          <a:srgbClr val="FF0000"/>
                        </a:solidFill>
                        <a:effectLst/>
                        <a:latin typeface="Arial" panose="020B0604020202020204" pitchFamily="34" charset="0"/>
                        <a:ea typeface="宋体" panose="02010600030101010101" pitchFamily="2" charset="-122"/>
                        <a:cs typeface="+mn-cs"/>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566418">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解决的基本问题</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资源配置问题</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资源利用问题</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566418">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研究核心</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价格理论</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国民收入决定理论</a:t>
                      </a:r>
                      <a:endParaRPr kumimoji="1" lang="zh-CN" altLang="en-US"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2643188" y="1339454"/>
            <a:ext cx="3581400" cy="2628900"/>
          </a:xfrm>
          <a:prstGeom prst="rect">
            <a:avLst/>
          </a:prstGeom>
          <a:solidFill>
            <a:schemeClr val="bg2"/>
          </a:solidFill>
          <a:ln w="9525">
            <a:solidFill>
              <a:schemeClr val="tx1"/>
            </a:solidFill>
            <a:miter lim="800000"/>
          </a:ln>
        </p:spPr>
        <p:txBody>
          <a:bodyPr wrap="none" anchor="ctr"/>
          <a:lstStyle/>
          <a:p>
            <a:endParaRPr lang="zh-CN" altLang="en-US"/>
          </a:p>
        </p:txBody>
      </p:sp>
      <p:sp>
        <p:nvSpPr>
          <p:cNvPr id="24579" name="Rectangle 2"/>
          <p:cNvSpPr>
            <a:spLocks noGrp="1" noChangeArrowheads="1"/>
          </p:cNvSpPr>
          <p:nvPr>
            <p:ph type="title"/>
          </p:nvPr>
        </p:nvSpPr>
        <p:spPr>
          <a:xfrm>
            <a:off x="285720" y="642924"/>
            <a:ext cx="8229600" cy="651272"/>
          </a:xfrm>
        </p:spPr>
        <p:txBody>
          <a:bodyPr/>
          <a:lstStyle/>
          <a:p>
            <a:pPr eaLnBrk="1" hangingPunct="1"/>
            <a:r>
              <a:rPr lang="en-US" altLang="zh-CN" sz="2800" dirty="0" smtClean="0">
                <a:ea typeface="宋体" panose="02010600030101010101" pitchFamily="2" charset="-122"/>
              </a:rPr>
              <a:t>1</a:t>
            </a:r>
            <a:r>
              <a:rPr lang="zh-CN" altLang="en-US" sz="2800" dirty="0" smtClean="0">
                <a:ea typeface="宋体" panose="02010600030101010101" pitchFamily="2" charset="-122"/>
              </a:rPr>
              <a:t>）</a:t>
            </a:r>
            <a:r>
              <a:rPr lang="zh-CN" altLang="en-US" sz="2800" i="0" dirty="0" smtClean="0">
                <a:ea typeface="宋体" panose="02010600030101010101" pitchFamily="2" charset="-122"/>
              </a:rPr>
              <a:t>微观经济学的主要</a:t>
            </a:r>
            <a:r>
              <a:rPr lang="zh-CN" altLang="en-US" sz="2800" i="0" dirty="0" smtClean="0">
                <a:ea typeface="宋体" panose="02010600030101010101" pitchFamily="2" charset="-122"/>
              </a:rPr>
              <a:t>内容框架</a:t>
            </a:r>
            <a:endParaRPr lang="zh-CN" altLang="en-US" sz="2800" i="0" dirty="0" smtClean="0">
              <a:ea typeface="宋体" panose="02010600030101010101" pitchFamily="2" charset="-122"/>
            </a:endParaRPr>
          </a:p>
        </p:txBody>
      </p:sp>
      <p:sp>
        <p:nvSpPr>
          <p:cNvPr id="24580" name="Text Box 11"/>
          <p:cNvSpPr>
            <a:spLocks noGrp="1" noChangeArrowheads="1"/>
          </p:cNvSpPr>
          <p:nvPr>
            <p:ph sz="quarter" idx="1"/>
          </p:nvPr>
        </p:nvSpPr>
        <p:spPr>
          <a:xfrm>
            <a:off x="2895600" y="1359694"/>
            <a:ext cx="3429000" cy="2686050"/>
          </a:xfrm>
        </p:spPr>
        <p:txBody>
          <a:bodyPr/>
          <a:lstStyle/>
          <a:p>
            <a:pPr eaLnBrk="1" hangingPunct="1">
              <a:lnSpc>
                <a:spcPct val="90000"/>
              </a:lnSpc>
              <a:spcBef>
                <a:spcPct val="50000"/>
              </a:spcBef>
              <a:buClrTx/>
              <a:buFontTx/>
              <a:buNone/>
            </a:pPr>
            <a:r>
              <a:rPr lang="en-US" altLang="zh-CN" sz="2000" b="1" dirty="0" smtClean="0">
                <a:solidFill>
                  <a:srgbClr val="C00000"/>
                </a:solidFill>
                <a:ea typeface="宋体" panose="02010600030101010101" pitchFamily="2" charset="-122"/>
              </a:rPr>
              <a:t>1</a:t>
            </a:r>
            <a:r>
              <a:rPr lang="zh-CN" altLang="en-US" sz="2000" b="1" dirty="0" smtClean="0">
                <a:solidFill>
                  <a:srgbClr val="C00000"/>
                </a:solidFill>
                <a:ea typeface="宋体" panose="02010600030101010101" pitchFamily="2" charset="-122"/>
              </a:rPr>
              <a:t>、价格理论</a:t>
            </a:r>
            <a:endParaRPr lang="zh-CN" altLang="en-US" sz="2000" b="1" dirty="0" smtClean="0">
              <a:solidFill>
                <a:srgbClr val="C00000"/>
              </a:solidFill>
              <a:ea typeface="宋体" panose="02010600030101010101" pitchFamily="2" charset="-122"/>
            </a:endParaRPr>
          </a:p>
          <a:p>
            <a:pPr eaLnBrk="1" hangingPunct="1">
              <a:lnSpc>
                <a:spcPct val="90000"/>
              </a:lnSpc>
              <a:spcBef>
                <a:spcPct val="50000"/>
              </a:spcBef>
              <a:buClrTx/>
              <a:buFontTx/>
              <a:buNone/>
            </a:pPr>
            <a:r>
              <a:rPr lang="en-US" altLang="zh-CN" sz="2000" b="1" dirty="0" smtClean="0">
                <a:solidFill>
                  <a:srgbClr val="C00000"/>
                </a:solidFill>
                <a:ea typeface="宋体" panose="02010600030101010101" pitchFamily="2" charset="-122"/>
              </a:rPr>
              <a:t>2</a:t>
            </a:r>
            <a:r>
              <a:rPr lang="zh-CN" altLang="en-US" sz="2000" b="1" dirty="0" smtClean="0">
                <a:solidFill>
                  <a:srgbClr val="C00000"/>
                </a:solidFill>
                <a:ea typeface="宋体" panose="02010600030101010101" pitchFamily="2" charset="-122"/>
              </a:rPr>
              <a:t>、消费者行为理论</a:t>
            </a:r>
            <a:endParaRPr lang="zh-CN" altLang="en-US" sz="2000" b="1" dirty="0" smtClean="0">
              <a:solidFill>
                <a:srgbClr val="C00000"/>
              </a:solidFill>
              <a:ea typeface="宋体" panose="02010600030101010101" pitchFamily="2" charset="-122"/>
            </a:endParaRPr>
          </a:p>
          <a:p>
            <a:pPr eaLnBrk="1" hangingPunct="1">
              <a:lnSpc>
                <a:spcPct val="90000"/>
              </a:lnSpc>
              <a:spcBef>
                <a:spcPct val="50000"/>
              </a:spcBef>
              <a:buClrTx/>
              <a:buFontTx/>
              <a:buNone/>
            </a:pPr>
            <a:r>
              <a:rPr lang="en-US" altLang="zh-CN" sz="2000" b="1" dirty="0" smtClean="0">
                <a:solidFill>
                  <a:srgbClr val="C00000"/>
                </a:solidFill>
                <a:ea typeface="宋体" panose="02010600030101010101" pitchFamily="2" charset="-122"/>
              </a:rPr>
              <a:t>3</a:t>
            </a:r>
            <a:r>
              <a:rPr lang="zh-CN" altLang="en-US" sz="2000" b="1" dirty="0" smtClean="0">
                <a:solidFill>
                  <a:srgbClr val="C00000"/>
                </a:solidFill>
                <a:ea typeface="宋体" panose="02010600030101010101" pitchFamily="2" charset="-122"/>
              </a:rPr>
              <a:t>、生产理论</a:t>
            </a:r>
            <a:endParaRPr lang="zh-CN" altLang="en-US" sz="2000" b="1" dirty="0" smtClean="0">
              <a:solidFill>
                <a:srgbClr val="C00000"/>
              </a:solidFill>
              <a:ea typeface="宋体" panose="02010600030101010101" pitchFamily="2" charset="-122"/>
            </a:endParaRPr>
          </a:p>
          <a:p>
            <a:pPr eaLnBrk="1" hangingPunct="1">
              <a:lnSpc>
                <a:spcPct val="90000"/>
              </a:lnSpc>
              <a:spcBef>
                <a:spcPct val="50000"/>
              </a:spcBef>
              <a:buClrTx/>
              <a:buFontTx/>
              <a:buNone/>
            </a:pPr>
            <a:r>
              <a:rPr lang="en-US" altLang="zh-CN" sz="2000" b="1" dirty="0" smtClean="0">
                <a:solidFill>
                  <a:srgbClr val="C00000"/>
                </a:solidFill>
                <a:ea typeface="宋体" panose="02010600030101010101" pitchFamily="2" charset="-122"/>
              </a:rPr>
              <a:t>4</a:t>
            </a:r>
            <a:r>
              <a:rPr lang="zh-CN" altLang="en-US" sz="2000" b="1" dirty="0" smtClean="0">
                <a:solidFill>
                  <a:srgbClr val="C00000"/>
                </a:solidFill>
                <a:ea typeface="宋体" panose="02010600030101010101" pitchFamily="2" charset="-122"/>
              </a:rPr>
              <a:t>、成本理论</a:t>
            </a:r>
            <a:endParaRPr lang="zh-CN" altLang="en-US" sz="2000" b="1" dirty="0" smtClean="0">
              <a:solidFill>
                <a:srgbClr val="C00000"/>
              </a:solidFill>
              <a:ea typeface="宋体" panose="02010600030101010101" pitchFamily="2" charset="-122"/>
            </a:endParaRPr>
          </a:p>
          <a:p>
            <a:pPr eaLnBrk="1" hangingPunct="1">
              <a:lnSpc>
                <a:spcPct val="90000"/>
              </a:lnSpc>
              <a:spcBef>
                <a:spcPct val="50000"/>
              </a:spcBef>
              <a:buClrTx/>
              <a:buFontTx/>
              <a:buNone/>
            </a:pPr>
            <a:r>
              <a:rPr lang="en-US" altLang="zh-CN" sz="2000" b="1" dirty="0" smtClean="0">
                <a:solidFill>
                  <a:srgbClr val="C00000"/>
                </a:solidFill>
                <a:ea typeface="宋体" panose="02010600030101010101" pitchFamily="2" charset="-122"/>
              </a:rPr>
              <a:t>5</a:t>
            </a:r>
            <a:r>
              <a:rPr lang="zh-CN" altLang="en-US" sz="2000" b="1" dirty="0" smtClean="0">
                <a:solidFill>
                  <a:srgbClr val="C00000"/>
                </a:solidFill>
                <a:ea typeface="宋体" panose="02010600030101010101" pitchFamily="2" charset="-122"/>
              </a:rPr>
              <a:t>、市场理论</a:t>
            </a:r>
            <a:endParaRPr lang="zh-CN" altLang="en-US" sz="2000" b="1" dirty="0" smtClean="0">
              <a:solidFill>
                <a:srgbClr val="C00000"/>
              </a:solidFill>
              <a:ea typeface="宋体" panose="02010600030101010101" pitchFamily="2" charset="-122"/>
            </a:endParaRPr>
          </a:p>
          <a:p>
            <a:pPr eaLnBrk="1" hangingPunct="1">
              <a:lnSpc>
                <a:spcPct val="90000"/>
              </a:lnSpc>
              <a:spcBef>
                <a:spcPct val="50000"/>
              </a:spcBef>
              <a:buClrTx/>
              <a:buFontTx/>
              <a:buNone/>
            </a:pPr>
            <a:r>
              <a:rPr lang="en-US" altLang="zh-CN" sz="2000" b="1" dirty="0" smtClean="0">
                <a:solidFill>
                  <a:srgbClr val="C00000"/>
                </a:solidFill>
                <a:ea typeface="宋体" panose="02010600030101010101" pitchFamily="2" charset="-122"/>
              </a:rPr>
              <a:t>6</a:t>
            </a:r>
            <a:r>
              <a:rPr lang="zh-CN" altLang="en-US" sz="2000" b="1" dirty="0" smtClean="0">
                <a:solidFill>
                  <a:srgbClr val="C00000"/>
                </a:solidFill>
                <a:ea typeface="宋体" panose="02010600030101010101" pitchFamily="2" charset="-122"/>
              </a:rPr>
              <a:t>、一般均衡理论</a:t>
            </a:r>
            <a:endParaRPr lang="zh-CN" altLang="en-US" sz="2000" b="1" dirty="0" smtClean="0">
              <a:solidFill>
                <a:srgbClr val="C00000"/>
              </a:solidFill>
              <a:ea typeface="宋体" panose="02010600030101010101" pitchFamily="2" charset="-122"/>
            </a:endParaRPr>
          </a:p>
        </p:txBody>
      </p:sp>
      <p:sp>
        <p:nvSpPr>
          <p:cNvPr id="41989" name="Oval 5"/>
          <p:cNvSpPr>
            <a:spLocks noChangeArrowheads="1"/>
          </p:cNvSpPr>
          <p:nvPr/>
        </p:nvSpPr>
        <p:spPr bwMode="auto">
          <a:xfrm>
            <a:off x="457200" y="1931194"/>
            <a:ext cx="1524000" cy="1085850"/>
          </a:xfrm>
          <a:prstGeom prst="ellipse">
            <a:avLst/>
          </a:prstGeom>
          <a:solidFill>
            <a:schemeClr val="accent3">
              <a:lumMod val="95000"/>
            </a:schemeClr>
          </a:solidFill>
          <a:ln w="9525">
            <a:solidFill>
              <a:schemeClr val="tx1"/>
            </a:solidFill>
            <a:miter lim="800000"/>
          </a:ln>
        </p:spPr>
        <p:txBody>
          <a:bodyPr wrap="none" anchor="ctr"/>
          <a:lstStyle/>
          <a:p>
            <a:pPr>
              <a:defRPr/>
            </a:pPr>
            <a:endParaRPr lang="zh-CN" altLang="en-US">
              <a:ea typeface="宋体" panose="02010600030101010101" pitchFamily="2" charset="-122"/>
            </a:endParaRPr>
          </a:p>
        </p:txBody>
      </p:sp>
      <p:sp>
        <p:nvSpPr>
          <p:cNvPr id="41990" name="Oval 6"/>
          <p:cNvSpPr>
            <a:spLocks noChangeArrowheads="1"/>
          </p:cNvSpPr>
          <p:nvPr/>
        </p:nvSpPr>
        <p:spPr bwMode="auto">
          <a:xfrm>
            <a:off x="7239000" y="1874044"/>
            <a:ext cx="1524000" cy="1257300"/>
          </a:xfrm>
          <a:prstGeom prst="ellipse">
            <a:avLst/>
          </a:prstGeom>
          <a:solidFill>
            <a:schemeClr val="bg1">
              <a:lumMod val="95000"/>
            </a:schemeClr>
          </a:solidFill>
          <a:ln w="9525">
            <a:solidFill>
              <a:schemeClr val="tx1"/>
            </a:solidFill>
            <a:miter lim="800000"/>
          </a:ln>
        </p:spPr>
        <p:txBody>
          <a:bodyPr wrap="none" anchor="ctr"/>
          <a:lstStyle/>
          <a:p>
            <a:pPr>
              <a:defRPr/>
            </a:pPr>
            <a:endParaRPr lang="zh-CN" altLang="en-US">
              <a:ea typeface="宋体" panose="02010600030101010101" pitchFamily="2" charset="-122"/>
            </a:endParaRPr>
          </a:p>
        </p:txBody>
      </p:sp>
      <p:sp>
        <p:nvSpPr>
          <p:cNvPr id="24583" name="Text Box 7"/>
          <p:cNvSpPr txBox="1">
            <a:spLocks noChangeArrowheads="1"/>
          </p:cNvSpPr>
          <p:nvPr/>
        </p:nvSpPr>
        <p:spPr bwMode="auto">
          <a:xfrm>
            <a:off x="685800" y="2159794"/>
            <a:ext cx="1066800" cy="523220"/>
          </a:xfrm>
          <a:prstGeom prst="rect">
            <a:avLst/>
          </a:prstGeom>
          <a:noFill/>
          <a:ln w="9525">
            <a:noFill/>
            <a:miter lim="800000"/>
          </a:ln>
        </p:spPr>
        <p:txBody>
          <a:bodyPr>
            <a:spAutoFit/>
          </a:bodyPr>
          <a:lstStyle/>
          <a:p>
            <a:pPr>
              <a:spcBef>
                <a:spcPct val="50000"/>
              </a:spcBef>
            </a:pPr>
            <a:r>
              <a:rPr lang="zh-CN" altLang="en-US" sz="2800"/>
              <a:t>引言</a:t>
            </a:r>
            <a:endParaRPr lang="zh-CN" altLang="en-US" sz="2800"/>
          </a:p>
        </p:txBody>
      </p:sp>
      <p:sp>
        <p:nvSpPr>
          <p:cNvPr id="24584" name="Line 9"/>
          <p:cNvSpPr>
            <a:spLocks noChangeShapeType="1"/>
          </p:cNvSpPr>
          <p:nvPr/>
        </p:nvSpPr>
        <p:spPr bwMode="auto">
          <a:xfrm>
            <a:off x="1981200" y="2502694"/>
            <a:ext cx="685800" cy="0"/>
          </a:xfrm>
          <a:prstGeom prst="line">
            <a:avLst/>
          </a:prstGeom>
          <a:noFill/>
          <a:ln w="9525">
            <a:solidFill>
              <a:schemeClr val="tx1"/>
            </a:solidFill>
            <a:miter lim="800000"/>
            <a:tailEnd type="triangle" w="med" len="med"/>
          </a:ln>
        </p:spPr>
        <p:txBody>
          <a:bodyPr wrap="none"/>
          <a:lstStyle/>
          <a:p>
            <a:endParaRPr lang="zh-CN" altLang="en-US"/>
          </a:p>
        </p:txBody>
      </p:sp>
      <p:sp>
        <p:nvSpPr>
          <p:cNvPr id="24585" name="Line 12"/>
          <p:cNvSpPr>
            <a:spLocks noChangeShapeType="1"/>
          </p:cNvSpPr>
          <p:nvPr/>
        </p:nvSpPr>
        <p:spPr bwMode="auto">
          <a:xfrm>
            <a:off x="6248400" y="2502694"/>
            <a:ext cx="990600" cy="0"/>
          </a:xfrm>
          <a:prstGeom prst="line">
            <a:avLst/>
          </a:prstGeom>
          <a:noFill/>
          <a:ln w="9525">
            <a:solidFill>
              <a:schemeClr val="tx1"/>
            </a:solidFill>
            <a:miter lim="800000"/>
            <a:tailEnd type="triangle" w="med" len="med"/>
          </a:ln>
        </p:spPr>
        <p:txBody>
          <a:bodyPr wrap="none"/>
          <a:lstStyle/>
          <a:p>
            <a:endParaRPr lang="zh-CN" altLang="en-US"/>
          </a:p>
        </p:txBody>
      </p:sp>
      <p:sp>
        <p:nvSpPr>
          <p:cNvPr id="24586" name="Text Box 13"/>
          <p:cNvSpPr txBox="1">
            <a:spLocks noChangeArrowheads="1"/>
          </p:cNvSpPr>
          <p:nvPr/>
        </p:nvSpPr>
        <p:spPr bwMode="auto">
          <a:xfrm>
            <a:off x="7524328" y="2139702"/>
            <a:ext cx="992832" cy="830997"/>
          </a:xfrm>
          <a:prstGeom prst="rect">
            <a:avLst/>
          </a:prstGeom>
          <a:noFill/>
          <a:ln w="9525">
            <a:noFill/>
            <a:miter lim="800000"/>
          </a:ln>
        </p:spPr>
        <p:txBody>
          <a:bodyPr wrap="square">
            <a:spAutoFit/>
          </a:bodyPr>
          <a:lstStyle/>
          <a:p>
            <a:pPr>
              <a:spcBef>
                <a:spcPct val="50000"/>
              </a:spcBef>
            </a:pPr>
            <a:r>
              <a:rPr lang="zh-CN" altLang="en-US" sz="2000" dirty="0"/>
              <a:t>微观经济</a:t>
            </a:r>
            <a:r>
              <a:rPr lang="zh-CN" altLang="en-US" sz="2000" dirty="0" smtClean="0"/>
              <a:t>政策</a:t>
            </a:r>
            <a:r>
              <a:rPr lang="zh-CN" altLang="en-US" sz="2800" dirty="0" smtClean="0"/>
              <a:t> </a:t>
            </a:r>
            <a:endParaRPr lang="zh-CN" altLang="en-US" sz="2800" dirty="0"/>
          </a:p>
        </p:txBody>
      </p:sp>
      <p:sp>
        <p:nvSpPr>
          <p:cNvPr id="24587" name="Line 15"/>
          <p:cNvSpPr>
            <a:spLocks noChangeShapeType="1"/>
          </p:cNvSpPr>
          <p:nvPr/>
        </p:nvSpPr>
        <p:spPr bwMode="auto">
          <a:xfrm>
            <a:off x="381000" y="4045744"/>
            <a:ext cx="0" cy="514350"/>
          </a:xfrm>
          <a:prstGeom prst="line">
            <a:avLst/>
          </a:prstGeom>
          <a:noFill/>
          <a:ln w="9525">
            <a:solidFill>
              <a:schemeClr val="tx1"/>
            </a:solidFill>
            <a:miter lim="800000"/>
          </a:ln>
        </p:spPr>
        <p:txBody>
          <a:bodyPr wrap="none"/>
          <a:lstStyle/>
          <a:p>
            <a:endParaRPr lang="zh-CN" altLang="en-US"/>
          </a:p>
        </p:txBody>
      </p:sp>
      <p:sp>
        <p:nvSpPr>
          <p:cNvPr id="24588" name="Line 16"/>
          <p:cNvSpPr>
            <a:spLocks noChangeShapeType="1"/>
          </p:cNvSpPr>
          <p:nvPr/>
        </p:nvSpPr>
        <p:spPr bwMode="auto">
          <a:xfrm>
            <a:off x="2743200" y="3988594"/>
            <a:ext cx="0" cy="514350"/>
          </a:xfrm>
          <a:prstGeom prst="line">
            <a:avLst/>
          </a:prstGeom>
          <a:noFill/>
          <a:ln w="9525">
            <a:solidFill>
              <a:schemeClr val="tx1"/>
            </a:solidFill>
            <a:miter lim="800000"/>
          </a:ln>
        </p:spPr>
        <p:txBody>
          <a:bodyPr wrap="none"/>
          <a:lstStyle/>
          <a:p>
            <a:endParaRPr lang="zh-CN" altLang="en-US"/>
          </a:p>
        </p:txBody>
      </p:sp>
      <p:sp>
        <p:nvSpPr>
          <p:cNvPr id="24589" name="Line 17"/>
          <p:cNvSpPr>
            <a:spLocks noChangeShapeType="1"/>
          </p:cNvSpPr>
          <p:nvPr/>
        </p:nvSpPr>
        <p:spPr bwMode="auto">
          <a:xfrm>
            <a:off x="6324600" y="3988594"/>
            <a:ext cx="0" cy="571500"/>
          </a:xfrm>
          <a:prstGeom prst="line">
            <a:avLst/>
          </a:prstGeom>
          <a:noFill/>
          <a:ln w="9525">
            <a:solidFill>
              <a:schemeClr val="tx1"/>
            </a:solidFill>
            <a:miter lim="800000"/>
          </a:ln>
        </p:spPr>
        <p:txBody>
          <a:bodyPr wrap="none"/>
          <a:lstStyle/>
          <a:p>
            <a:endParaRPr lang="zh-CN" altLang="en-US"/>
          </a:p>
        </p:txBody>
      </p:sp>
      <p:sp>
        <p:nvSpPr>
          <p:cNvPr id="24590" name="Line 18"/>
          <p:cNvSpPr>
            <a:spLocks noChangeShapeType="1"/>
          </p:cNvSpPr>
          <p:nvPr/>
        </p:nvSpPr>
        <p:spPr bwMode="auto">
          <a:xfrm>
            <a:off x="8686800" y="3931444"/>
            <a:ext cx="0" cy="628650"/>
          </a:xfrm>
          <a:prstGeom prst="line">
            <a:avLst/>
          </a:prstGeom>
          <a:noFill/>
          <a:ln w="9525">
            <a:solidFill>
              <a:schemeClr val="tx1"/>
            </a:solidFill>
            <a:miter lim="800000"/>
          </a:ln>
        </p:spPr>
        <p:txBody>
          <a:bodyPr wrap="none"/>
          <a:lstStyle/>
          <a:p>
            <a:endParaRPr lang="zh-CN" altLang="en-US"/>
          </a:p>
        </p:txBody>
      </p:sp>
      <p:sp>
        <p:nvSpPr>
          <p:cNvPr id="24591" name="Line 19"/>
          <p:cNvSpPr>
            <a:spLocks noChangeShapeType="1"/>
          </p:cNvSpPr>
          <p:nvPr/>
        </p:nvSpPr>
        <p:spPr bwMode="auto">
          <a:xfrm>
            <a:off x="1905000" y="4331494"/>
            <a:ext cx="838200" cy="0"/>
          </a:xfrm>
          <a:prstGeom prst="line">
            <a:avLst/>
          </a:prstGeom>
          <a:noFill/>
          <a:ln w="9525">
            <a:solidFill>
              <a:schemeClr val="tx1"/>
            </a:solidFill>
            <a:miter lim="800000"/>
            <a:tailEnd type="triangle" w="med" len="med"/>
          </a:ln>
        </p:spPr>
        <p:txBody>
          <a:bodyPr wrap="none"/>
          <a:lstStyle/>
          <a:p>
            <a:endParaRPr lang="zh-CN" altLang="en-US"/>
          </a:p>
        </p:txBody>
      </p:sp>
      <p:sp>
        <p:nvSpPr>
          <p:cNvPr id="24592" name="Line 20"/>
          <p:cNvSpPr>
            <a:spLocks noChangeShapeType="1"/>
          </p:cNvSpPr>
          <p:nvPr/>
        </p:nvSpPr>
        <p:spPr bwMode="auto">
          <a:xfrm flipH="1">
            <a:off x="381000" y="4331494"/>
            <a:ext cx="609600" cy="0"/>
          </a:xfrm>
          <a:prstGeom prst="line">
            <a:avLst/>
          </a:prstGeom>
          <a:noFill/>
          <a:ln w="9525">
            <a:solidFill>
              <a:schemeClr val="tx1"/>
            </a:solidFill>
            <a:miter lim="800000"/>
            <a:tailEnd type="triangle" w="med" len="med"/>
          </a:ln>
        </p:spPr>
        <p:txBody>
          <a:bodyPr wrap="none"/>
          <a:lstStyle/>
          <a:p>
            <a:endParaRPr lang="zh-CN" altLang="en-US"/>
          </a:p>
        </p:txBody>
      </p:sp>
      <p:sp>
        <p:nvSpPr>
          <p:cNvPr id="24593" name="Line 21"/>
          <p:cNvSpPr>
            <a:spLocks noChangeShapeType="1"/>
          </p:cNvSpPr>
          <p:nvPr/>
        </p:nvSpPr>
        <p:spPr bwMode="auto">
          <a:xfrm flipH="1">
            <a:off x="2743200" y="4331494"/>
            <a:ext cx="914400" cy="0"/>
          </a:xfrm>
          <a:prstGeom prst="line">
            <a:avLst/>
          </a:prstGeom>
          <a:noFill/>
          <a:ln w="9525">
            <a:solidFill>
              <a:schemeClr val="tx1"/>
            </a:solidFill>
            <a:miter lim="800000"/>
            <a:tailEnd type="triangle" w="med" len="med"/>
          </a:ln>
        </p:spPr>
        <p:txBody>
          <a:bodyPr wrap="none"/>
          <a:lstStyle/>
          <a:p>
            <a:endParaRPr lang="zh-CN" altLang="en-US"/>
          </a:p>
        </p:txBody>
      </p:sp>
      <p:sp>
        <p:nvSpPr>
          <p:cNvPr id="24594" name="Line 22"/>
          <p:cNvSpPr>
            <a:spLocks noChangeShapeType="1"/>
          </p:cNvSpPr>
          <p:nvPr/>
        </p:nvSpPr>
        <p:spPr bwMode="auto">
          <a:xfrm>
            <a:off x="5257800" y="4331494"/>
            <a:ext cx="1066800" cy="0"/>
          </a:xfrm>
          <a:prstGeom prst="line">
            <a:avLst/>
          </a:prstGeom>
          <a:noFill/>
          <a:ln w="9525">
            <a:solidFill>
              <a:schemeClr val="tx1"/>
            </a:solidFill>
            <a:miter lim="800000"/>
            <a:tailEnd type="triangle" w="med" len="med"/>
          </a:ln>
        </p:spPr>
        <p:txBody>
          <a:bodyPr wrap="none"/>
          <a:lstStyle/>
          <a:p>
            <a:endParaRPr lang="zh-CN" altLang="en-US"/>
          </a:p>
        </p:txBody>
      </p:sp>
      <p:sp>
        <p:nvSpPr>
          <p:cNvPr id="24595" name="Line 23"/>
          <p:cNvSpPr>
            <a:spLocks noChangeShapeType="1"/>
          </p:cNvSpPr>
          <p:nvPr/>
        </p:nvSpPr>
        <p:spPr bwMode="auto">
          <a:xfrm flipH="1">
            <a:off x="6324600" y="4331494"/>
            <a:ext cx="838200" cy="0"/>
          </a:xfrm>
          <a:prstGeom prst="line">
            <a:avLst/>
          </a:prstGeom>
          <a:noFill/>
          <a:ln w="9525">
            <a:solidFill>
              <a:schemeClr val="tx1"/>
            </a:solidFill>
            <a:miter lim="800000"/>
            <a:tailEnd type="triangle" w="med" len="med"/>
          </a:ln>
        </p:spPr>
        <p:txBody>
          <a:bodyPr wrap="none"/>
          <a:lstStyle/>
          <a:p>
            <a:endParaRPr lang="zh-CN" altLang="en-US"/>
          </a:p>
        </p:txBody>
      </p:sp>
      <p:sp>
        <p:nvSpPr>
          <p:cNvPr id="24596" name="Line 24"/>
          <p:cNvSpPr>
            <a:spLocks noChangeShapeType="1"/>
          </p:cNvSpPr>
          <p:nvPr/>
        </p:nvSpPr>
        <p:spPr bwMode="auto">
          <a:xfrm>
            <a:off x="8001000" y="4331494"/>
            <a:ext cx="685800" cy="0"/>
          </a:xfrm>
          <a:prstGeom prst="line">
            <a:avLst/>
          </a:prstGeom>
          <a:noFill/>
          <a:ln w="9525">
            <a:solidFill>
              <a:schemeClr val="tx1"/>
            </a:solidFill>
            <a:miter lim="800000"/>
            <a:tailEnd type="triangle" w="med" len="med"/>
          </a:ln>
        </p:spPr>
        <p:txBody>
          <a:bodyPr wrap="none"/>
          <a:lstStyle/>
          <a:p>
            <a:endParaRPr lang="zh-CN" altLang="en-US"/>
          </a:p>
        </p:txBody>
      </p:sp>
      <p:sp>
        <p:nvSpPr>
          <p:cNvPr id="24597" name="Text Box 25"/>
          <p:cNvSpPr txBox="1">
            <a:spLocks noChangeArrowheads="1"/>
          </p:cNvSpPr>
          <p:nvPr/>
        </p:nvSpPr>
        <p:spPr bwMode="auto">
          <a:xfrm>
            <a:off x="990600" y="4160044"/>
            <a:ext cx="914400" cy="369332"/>
          </a:xfrm>
          <a:prstGeom prst="rect">
            <a:avLst/>
          </a:prstGeom>
          <a:noFill/>
          <a:ln w="9525">
            <a:noFill/>
            <a:miter lim="800000"/>
          </a:ln>
        </p:spPr>
        <p:txBody>
          <a:bodyPr>
            <a:spAutoFit/>
          </a:bodyPr>
          <a:lstStyle/>
          <a:p>
            <a:pPr>
              <a:spcBef>
                <a:spcPct val="50000"/>
              </a:spcBef>
            </a:pPr>
            <a:r>
              <a:rPr lang="zh-CN" altLang="en-US"/>
              <a:t>概述</a:t>
            </a:r>
            <a:endParaRPr lang="zh-CN" altLang="en-US"/>
          </a:p>
        </p:txBody>
      </p:sp>
      <p:sp>
        <p:nvSpPr>
          <p:cNvPr id="24598" name="Text Box 26"/>
          <p:cNvSpPr txBox="1">
            <a:spLocks noChangeArrowheads="1"/>
          </p:cNvSpPr>
          <p:nvPr/>
        </p:nvSpPr>
        <p:spPr bwMode="auto">
          <a:xfrm>
            <a:off x="3810000" y="4160044"/>
            <a:ext cx="1600200" cy="369332"/>
          </a:xfrm>
          <a:prstGeom prst="rect">
            <a:avLst/>
          </a:prstGeom>
          <a:noFill/>
          <a:ln w="9525">
            <a:noFill/>
            <a:miter lim="800000"/>
          </a:ln>
        </p:spPr>
        <p:txBody>
          <a:bodyPr>
            <a:spAutoFit/>
          </a:bodyPr>
          <a:lstStyle/>
          <a:p>
            <a:pPr>
              <a:spcBef>
                <a:spcPct val="50000"/>
              </a:spcBef>
            </a:pPr>
            <a:r>
              <a:rPr lang="zh-CN" altLang="en-US"/>
              <a:t>主体内容</a:t>
            </a:r>
            <a:endParaRPr lang="zh-CN" altLang="en-US"/>
          </a:p>
        </p:txBody>
      </p:sp>
      <p:sp>
        <p:nvSpPr>
          <p:cNvPr id="24599" name="Text Box 27"/>
          <p:cNvSpPr txBox="1">
            <a:spLocks noChangeArrowheads="1"/>
          </p:cNvSpPr>
          <p:nvPr/>
        </p:nvSpPr>
        <p:spPr bwMode="auto">
          <a:xfrm>
            <a:off x="7162800" y="4160044"/>
            <a:ext cx="914400" cy="369332"/>
          </a:xfrm>
          <a:prstGeom prst="rect">
            <a:avLst/>
          </a:prstGeom>
          <a:noFill/>
          <a:ln w="9525">
            <a:noFill/>
            <a:miter lim="800000"/>
          </a:ln>
        </p:spPr>
        <p:txBody>
          <a:bodyPr>
            <a:spAutoFit/>
          </a:bodyPr>
          <a:lstStyle/>
          <a:p>
            <a:pPr>
              <a:spcBef>
                <a:spcPct val="50000"/>
              </a:spcBef>
            </a:pPr>
            <a:r>
              <a:rPr lang="zh-CN" altLang="en-US"/>
              <a:t>补述</a:t>
            </a:r>
            <a:endParaRPr lang="zh-CN" altLang="en-US"/>
          </a:p>
        </p:txBody>
      </p:sp>
      <p:sp>
        <p:nvSpPr>
          <p:cNvPr id="24600" name="灯片编号占位符 23"/>
          <p:cNvSpPr>
            <a:spLocks noGrp="1"/>
          </p:cNvSpPr>
          <p:nvPr>
            <p:ph type="sldNum" sz="quarter" idx="12"/>
          </p:nvPr>
        </p:nvSpPr>
        <p:spPr>
          <a:xfrm>
            <a:off x="3124200" y="4902994"/>
            <a:ext cx="2895600" cy="183356"/>
          </a:xfrm>
          <a:noFill/>
        </p:spPr>
        <p:txBody>
          <a:bodyPr/>
          <a:lstStyle/>
          <a:p>
            <a:pPr algn="ctr"/>
            <a:fld id="{7A50F7E1-4DAA-415B-930A-E509E4B81548}"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5" name="矩形 24"/>
          <p:cNvSpPr/>
          <p:nvPr/>
        </p:nvSpPr>
        <p:spPr>
          <a:xfrm>
            <a:off x="571472" y="0"/>
            <a:ext cx="5336717" cy="584775"/>
          </a:xfrm>
          <a:prstGeom prst="rect">
            <a:avLst/>
          </a:prstGeom>
        </p:spPr>
        <p:txBody>
          <a:bodyPr wrap="none">
            <a:spAutoFit/>
          </a:bodyPr>
          <a:lstStyle/>
          <a:p>
            <a:r>
              <a:rPr lang="en-US" altLang="zh-CN" sz="3200" b="1" dirty="0" smtClean="0"/>
              <a:t>4</a:t>
            </a:r>
            <a:r>
              <a:rPr lang="zh-CN" altLang="en-US" sz="3200" b="1" dirty="0" smtClean="0"/>
              <a:t>、宏微观经济学的基本内容</a:t>
            </a:r>
            <a:endParaRPr lang="zh-CN" altLang="en-US" sz="3200" dirty="0"/>
          </a:p>
        </p:txBody>
      </p:sp>
    </p:spTree>
  </p:cSld>
  <p:clrMapOvr>
    <a:masterClrMapping/>
  </p:clrMapOvr>
  <p:transition spd="slow" advTm="0">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val 1028"/>
          <p:cNvSpPr>
            <a:spLocks noChangeArrowheads="1"/>
          </p:cNvSpPr>
          <p:nvPr/>
        </p:nvSpPr>
        <p:spPr bwMode="auto">
          <a:xfrm>
            <a:off x="304800" y="1908572"/>
            <a:ext cx="2057400" cy="1371600"/>
          </a:xfrm>
          <a:prstGeom prst="ellipse">
            <a:avLst/>
          </a:prstGeom>
          <a:solidFill>
            <a:schemeClr val="tx1">
              <a:lumMod val="10000"/>
              <a:lumOff val="90000"/>
            </a:schemeClr>
          </a:solidFill>
          <a:ln w="9525">
            <a:solidFill>
              <a:schemeClr val="tx1"/>
            </a:solidFill>
            <a:miter lim="800000"/>
          </a:ln>
        </p:spPr>
        <p:txBody>
          <a:bodyPr wrap="none" anchor="ctr"/>
          <a:lstStyle/>
          <a:p>
            <a:pPr>
              <a:defRPr/>
            </a:pPr>
            <a:endParaRPr lang="zh-CN" altLang="en-US">
              <a:ea typeface="宋体" panose="02010600030101010101" pitchFamily="2" charset="-122"/>
            </a:endParaRPr>
          </a:p>
        </p:txBody>
      </p:sp>
      <p:sp>
        <p:nvSpPr>
          <p:cNvPr id="26627" name="Rectangle 1026"/>
          <p:cNvSpPr>
            <a:spLocks noGrp="1" noChangeArrowheads="1"/>
          </p:cNvSpPr>
          <p:nvPr>
            <p:ph type="title"/>
          </p:nvPr>
        </p:nvSpPr>
        <p:spPr>
          <a:xfrm>
            <a:off x="642910" y="642924"/>
            <a:ext cx="7459663" cy="482203"/>
          </a:xfrm>
        </p:spPr>
        <p:txBody>
          <a:bodyPr/>
          <a:lstStyle/>
          <a:p>
            <a:pPr eaLnBrk="1" hangingPunct="1"/>
            <a:r>
              <a:rPr lang="en-US" altLang="zh-CN" sz="2800" b="1" dirty="0" smtClean="0">
                <a:ea typeface="宋体" panose="02010600030101010101" pitchFamily="2" charset="-122"/>
              </a:rPr>
              <a:t>2</a:t>
            </a:r>
            <a:r>
              <a:rPr lang="zh-CN" altLang="en-US" sz="2800" b="1" dirty="0" smtClean="0">
                <a:ea typeface="宋体" panose="02010600030101010101" pitchFamily="2" charset="-122"/>
              </a:rPr>
              <a:t>）</a:t>
            </a:r>
            <a:r>
              <a:rPr lang="zh-CN" altLang="en-US" sz="2800" b="1" i="0" dirty="0" smtClean="0">
                <a:ea typeface="宋体" panose="02010600030101010101" pitchFamily="2" charset="-122"/>
              </a:rPr>
              <a:t>宏观经济学的主要内容框架</a:t>
            </a:r>
            <a:endParaRPr lang="zh-CN" altLang="en-US" sz="2800" b="1" i="0" dirty="0" smtClean="0">
              <a:ea typeface="宋体" panose="02010600030101010101" pitchFamily="2" charset="-122"/>
            </a:endParaRPr>
          </a:p>
        </p:txBody>
      </p:sp>
      <p:sp>
        <p:nvSpPr>
          <p:cNvPr id="26628" name="Text Box 1032"/>
          <p:cNvSpPr>
            <a:spLocks noGrp="1" noChangeArrowheads="1"/>
          </p:cNvSpPr>
          <p:nvPr>
            <p:ph sz="quarter" idx="1"/>
          </p:nvPr>
        </p:nvSpPr>
        <p:spPr>
          <a:xfrm>
            <a:off x="533400" y="2365773"/>
            <a:ext cx="1752600" cy="429815"/>
          </a:xfrm>
        </p:spPr>
        <p:txBody>
          <a:bodyPr/>
          <a:lstStyle/>
          <a:p>
            <a:pPr eaLnBrk="1" hangingPunct="1">
              <a:lnSpc>
                <a:spcPct val="90000"/>
              </a:lnSpc>
              <a:spcBef>
                <a:spcPct val="50000"/>
              </a:spcBef>
              <a:buClrTx/>
              <a:buFontTx/>
              <a:buNone/>
            </a:pPr>
            <a:r>
              <a:rPr lang="en-US" altLang="zh-CN" sz="2400" dirty="0" smtClean="0">
                <a:ea typeface="宋体" panose="02010600030101010101" pitchFamily="2" charset="-122"/>
              </a:rPr>
              <a:t>GDP</a:t>
            </a:r>
            <a:r>
              <a:rPr lang="zh-CN" altLang="en-US" sz="2400" dirty="0" smtClean="0">
                <a:ea typeface="宋体" panose="02010600030101010101" pitchFamily="2" charset="-122"/>
              </a:rPr>
              <a:t>的核算</a:t>
            </a:r>
            <a:endParaRPr lang="zh-CN" altLang="en-US" sz="2400" dirty="0" smtClean="0">
              <a:ea typeface="宋体" panose="02010600030101010101" pitchFamily="2" charset="-122"/>
            </a:endParaRPr>
          </a:p>
          <a:p>
            <a:pPr eaLnBrk="1" hangingPunct="1">
              <a:lnSpc>
                <a:spcPct val="90000"/>
              </a:lnSpc>
              <a:spcBef>
                <a:spcPct val="50000"/>
              </a:spcBef>
              <a:buClrTx/>
              <a:buFontTx/>
              <a:buNone/>
            </a:pPr>
            <a:r>
              <a:rPr lang="zh-CN" altLang="en-US" sz="2400" dirty="0" smtClean="0">
                <a:ea typeface="宋体" panose="02010600030101010101" pitchFamily="2" charset="-122"/>
              </a:rPr>
              <a:t>   </a:t>
            </a:r>
            <a:endParaRPr lang="zh-CN" altLang="en-US" sz="2400" dirty="0" smtClean="0">
              <a:ea typeface="宋体" panose="02010600030101010101" pitchFamily="2" charset="-122"/>
            </a:endParaRPr>
          </a:p>
        </p:txBody>
      </p:sp>
      <p:sp>
        <p:nvSpPr>
          <p:cNvPr id="26629" name="Rectangle 1029"/>
          <p:cNvSpPr>
            <a:spLocks noChangeArrowheads="1"/>
          </p:cNvSpPr>
          <p:nvPr/>
        </p:nvSpPr>
        <p:spPr bwMode="auto">
          <a:xfrm>
            <a:off x="2895600" y="1275606"/>
            <a:ext cx="3048000" cy="2347466"/>
          </a:xfrm>
          <a:prstGeom prst="rect">
            <a:avLst/>
          </a:prstGeom>
          <a:solidFill>
            <a:schemeClr val="bg2"/>
          </a:solidFill>
          <a:ln w="9525">
            <a:solidFill>
              <a:schemeClr val="tx1"/>
            </a:solidFill>
            <a:miter lim="800000"/>
          </a:ln>
        </p:spPr>
        <p:txBody>
          <a:bodyPr wrap="none" anchor="ctr"/>
          <a:lstStyle/>
          <a:p>
            <a:endParaRPr lang="zh-CN" altLang="en-US" sz="1400"/>
          </a:p>
        </p:txBody>
      </p:sp>
      <p:sp>
        <p:nvSpPr>
          <p:cNvPr id="44038" name="Rectangle 1030"/>
          <p:cNvSpPr>
            <a:spLocks noChangeArrowheads="1"/>
          </p:cNvSpPr>
          <p:nvPr/>
        </p:nvSpPr>
        <p:spPr bwMode="auto">
          <a:xfrm>
            <a:off x="6643703" y="1794273"/>
            <a:ext cx="2357454" cy="1531144"/>
          </a:xfrm>
          <a:prstGeom prst="rect">
            <a:avLst/>
          </a:prstGeom>
          <a:solidFill>
            <a:schemeClr val="tx1">
              <a:lumMod val="10000"/>
              <a:lumOff val="90000"/>
            </a:schemeClr>
          </a:solidFill>
          <a:ln w="9525">
            <a:solidFill>
              <a:schemeClr val="tx1"/>
            </a:solidFill>
            <a:miter lim="800000"/>
          </a:ln>
        </p:spPr>
        <p:txBody>
          <a:bodyPr wrap="none" anchor="ctr"/>
          <a:lstStyle/>
          <a:p>
            <a:pPr>
              <a:defRPr/>
            </a:pPr>
            <a:endParaRPr lang="zh-CN" altLang="en-US">
              <a:ea typeface="宋体" panose="02010600030101010101" pitchFamily="2" charset="-122"/>
            </a:endParaRPr>
          </a:p>
        </p:txBody>
      </p:sp>
      <p:sp>
        <p:nvSpPr>
          <p:cNvPr id="26631" name="Line 1033"/>
          <p:cNvSpPr>
            <a:spLocks noChangeShapeType="1"/>
          </p:cNvSpPr>
          <p:nvPr/>
        </p:nvSpPr>
        <p:spPr bwMode="auto">
          <a:xfrm>
            <a:off x="2362200" y="2651522"/>
            <a:ext cx="533400" cy="0"/>
          </a:xfrm>
          <a:prstGeom prst="line">
            <a:avLst/>
          </a:prstGeom>
          <a:noFill/>
          <a:ln w="9525">
            <a:solidFill>
              <a:schemeClr val="tx1"/>
            </a:solidFill>
            <a:miter lim="800000"/>
            <a:tailEnd type="triangle" w="med" len="med"/>
          </a:ln>
        </p:spPr>
        <p:txBody>
          <a:bodyPr wrap="none"/>
          <a:lstStyle/>
          <a:p>
            <a:endParaRPr lang="zh-CN" altLang="en-US"/>
          </a:p>
        </p:txBody>
      </p:sp>
      <p:sp>
        <p:nvSpPr>
          <p:cNvPr id="26632" name="Text Box 1034"/>
          <p:cNvSpPr txBox="1">
            <a:spLocks noChangeArrowheads="1"/>
          </p:cNvSpPr>
          <p:nvPr/>
        </p:nvSpPr>
        <p:spPr bwMode="auto">
          <a:xfrm>
            <a:off x="2987824" y="1419622"/>
            <a:ext cx="2819400" cy="1938020"/>
          </a:xfrm>
          <a:prstGeom prst="rect">
            <a:avLst/>
          </a:prstGeom>
          <a:noFill/>
          <a:ln w="9525">
            <a:noFill/>
            <a:miter lim="800000"/>
          </a:ln>
        </p:spPr>
        <p:txBody>
          <a:bodyPr>
            <a:spAutoFit/>
          </a:bodyPr>
          <a:lstStyle/>
          <a:p>
            <a:pPr eaLnBrk="1" latinLnBrk="0" hangingPunct="1">
              <a:spcBef>
                <a:spcPts val="600"/>
              </a:spcBef>
            </a:pPr>
            <a:r>
              <a:rPr lang="zh-CN" altLang="en-US" sz="2000" dirty="0"/>
              <a:t>凯恩斯的</a:t>
            </a:r>
            <a:r>
              <a:rPr lang="zh-CN" altLang="en-US" sz="2000" b="1" dirty="0">
                <a:solidFill>
                  <a:srgbClr val="C00000"/>
                </a:solidFill>
              </a:rPr>
              <a:t>国民收入决定理论</a:t>
            </a:r>
            <a:r>
              <a:rPr lang="zh-CN" altLang="en-US" sz="2000" dirty="0" smtClean="0">
                <a:sym typeface="+mn-ea"/>
              </a:rPr>
              <a:t>（</a:t>
            </a:r>
            <a:r>
              <a:rPr lang="zh-CN" altLang="en-US" sz="2000" b="1" dirty="0" smtClean="0">
                <a:gradFill>
                  <a:gsLst>
                    <a:gs pos="0">
                      <a:srgbClr val="7B32B2"/>
                    </a:gs>
                    <a:gs pos="100000">
                      <a:srgbClr val="401A5D"/>
                    </a:gs>
                  </a:gsLst>
                  <a:lin scaled="0"/>
                </a:gradFill>
                <a:effectLst>
                  <a:outerShdw blurRad="38100" dist="38100" dir="2700000" algn="tl">
                    <a:srgbClr val="000000">
                      <a:alpha val="43137"/>
                    </a:srgbClr>
                  </a:outerShdw>
                </a:effectLst>
                <a:sym typeface="+mn-ea"/>
              </a:rPr>
              <a:t>简单的国民收入模型、</a:t>
            </a:r>
            <a:r>
              <a:rPr lang="en-US" altLang="zh-CN" sz="2000" b="1" dirty="0" smtClean="0">
                <a:gradFill>
                  <a:gsLst>
                    <a:gs pos="0">
                      <a:srgbClr val="7B32B2"/>
                    </a:gs>
                    <a:gs pos="100000">
                      <a:srgbClr val="401A5D"/>
                    </a:gs>
                  </a:gsLst>
                  <a:lin scaled="0"/>
                </a:gradFill>
                <a:effectLst>
                  <a:outerShdw blurRad="38100" dist="38100" dir="2700000" algn="tl">
                    <a:srgbClr val="000000">
                      <a:alpha val="43137"/>
                    </a:srgbClr>
                  </a:outerShdw>
                </a:effectLst>
                <a:sym typeface="+mn-ea"/>
              </a:rPr>
              <a:t>IS-LM</a:t>
            </a:r>
            <a:r>
              <a:rPr lang="zh-CN" altLang="en-US" sz="2000" b="1" dirty="0" smtClean="0">
                <a:gradFill>
                  <a:gsLst>
                    <a:gs pos="0">
                      <a:srgbClr val="7B32B2"/>
                    </a:gs>
                    <a:gs pos="100000">
                      <a:srgbClr val="401A5D"/>
                    </a:gs>
                  </a:gsLst>
                  <a:lin scaled="0"/>
                </a:gradFill>
                <a:effectLst>
                  <a:outerShdw blurRad="38100" dist="38100" dir="2700000" algn="tl">
                    <a:srgbClr val="000000">
                      <a:alpha val="43137"/>
                    </a:srgbClr>
                  </a:outerShdw>
                </a:effectLst>
                <a:sym typeface="+mn-ea"/>
              </a:rPr>
              <a:t>模型、</a:t>
            </a:r>
            <a:r>
              <a:rPr lang="en-US" altLang="zh-CN" sz="2000" b="1" dirty="0" smtClean="0">
                <a:gradFill>
                  <a:gsLst>
                    <a:gs pos="0">
                      <a:srgbClr val="7B32B2"/>
                    </a:gs>
                    <a:gs pos="100000">
                      <a:srgbClr val="401A5D"/>
                    </a:gs>
                  </a:gsLst>
                  <a:lin scaled="0"/>
                </a:gradFill>
                <a:effectLst>
                  <a:outerShdw blurRad="38100" dist="38100" dir="2700000" algn="tl">
                    <a:srgbClr val="000000">
                      <a:alpha val="43137"/>
                    </a:srgbClr>
                  </a:outerShdw>
                </a:effectLst>
                <a:sym typeface="+mn-ea"/>
              </a:rPr>
              <a:t>AS-AD</a:t>
            </a:r>
            <a:r>
              <a:rPr lang="zh-CN" altLang="en-US" sz="2000" b="1" dirty="0" smtClean="0">
                <a:gradFill>
                  <a:gsLst>
                    <a:gs pos="0">
                      <a:srgbClr val="7B32B2"/>
                    </a:gs>
                    <a:gs pos="100000">
                      <a:srgbClr val="401A5D"/>
                    </a:gs>
                  </a:gsLst>
                  <a:lin scaled="0"/>
                </a:gradFill>
                <a:effectLst>
                  <a:outerShdw blurRad="38100" dist="38100" dir="2700000" algn="tl">
                    <a:srgbClr val="000000">
                      <a:alpha val="43137"/>
                    </a:srgbClr>
                  </a:outerShdw>
                </a:effectLst>
                <a:sym typeface="+mn-ea"/>
              </a:rPr>
              <a:t>模型</a:t>
            </a:r>
            <a:r>
              <a:rPr lang="zh-CN" altLang="en-US" sz="2000" dirty="0" smtClean="0">
                <a:sym typeface="+mn-ea"/>
              </a:rPr>
              <a:t>）</a:t>
            </a:r>
            <a:r>
              <a:rPr lang="zh-CN" altLang="en-US" sz="2000" b="1" dirty="0">
                <a:solidFill>
                  <a:schemeClr val="tx1"/>
                </a:solidFill>
              </a:rPr>
              <a:t>与</a:t>
            </a:r>
            <a:r>
              <a:rPr lang="zh-CN" altLang="en-US" sz="2000" b="1" dirty="0">
                <a:solidFill>
                  <a:srgbClr val="C00000"/>
                </a:solidFill>
              </a:rPr>
              <a:t>宏观经济政策理论</a:t>
            </a:r>
            <a:r>
              <a:rPr lang="zh-CN" altLang="en-US" sz="2000" dirty="0"/>
              <a:t>（</a:t>
            </a:r>
            <a:r>
              <a:rPr lang="zh-CN" altLang="en-US" sz="2000" b="1" dirty="0" smtClean="0">
                <a:gradFill>
                  <a:gsLst>
                    <a:gs pos="0">
                      <a:srgbClr val="7B32B2"/>
                    </a:gs>
                    <a:gs pos="100000">
                      <a:srgbClr val="401A5D"/>
                    </a:gs>
                  </a:gsLst>
                  <a:lin scaled="0"/>
                </a:gradFill>
                <a:effectLst>
                  <a:outerShdw blurRad="38100" dist="38100" dir="2700000" algn="tl">
                    <a:srgbClr val="000000">
                      <a:alpha val="43137"/>
                    </a:srgbClr>
                  </a:outerShdw>
                </a:effectLst>
              </a:rPr>
              <a:t>财政政策和货币政策</a:t>
            </a:r>
            <a:r>
              <a:rPr lang="zh-CN" altLang="en-US" sz="2000" dirty="0" smtClean="0"/>
              <a:t>）</a:t>
            </a:r>
            <a:endParaRPr lang="zh-CN" altLang="en-US" sz="2000" dirty="0"/>
          </a:p>
        </p:txBody>
      </p:sp>
      <p:sp>
        <p:nvSpPr>
          <p:cNvPr id="26634" name="Line 1036"/>
          <p:cNvSpPr>
            <a:spLocks noChangeShapeType="1"/>
          </p:cNvSpPr>
          <p:nvPr/>
        </p:nvSpPr>
        <p:spPr bwMode="auto">
          <a:xfrm>
            <a:off x="5943600" y="2594372"/>
            <a:ext cx="685800" cy="0"/>
          </a:xfrm>
          <a:prstGeom prst="line">
            <a:avLst/>
          </a:prstGeom>
          <a:noFill/>
          <a:ln w="9525">
            <a:solidFill>
              <a:schemeClr val="tx1"/>
            </a:solidFill>
            <a:miter lim="800000"/>
            <a:tailEnd type="triangle" w="med" len="med"/>
          </a:ln>
        </p:spPr>
        <p:txBody>
          <a:bodyPr wrap="none"/>
          <a:lstStyle/>
          <a:p>
            <a:endParaRPr lang="zh-CN" altLang="en-US"/>
          </a:p>
        </p:txBody>
      </p:sp>
      <p:sp>
        <p:nvSpPr>
          <p:cNvPr id="26635" name="Text Box 1037"/>
          <p:cNvSpPr txBox="1">
            <a:spLocks noChangeArrowheads="1"/>
          </p:cNvSpPr>
          <p:nvPr/>
        </p:nvSpPr>
        <p:spPr bwMode="auto">
          <a:xfrm>
            <a:off x="6643702" y="1913250"/>
            <a:ext cx="2500298" cy="1169551"/>
          </a:xfrm>
          <a:prstGeom prst="rect">
            <a:avLst/>
          </a:prstGeom>
          <a:noFill/>
          <a:ln w="9525">
            <a:noFill/>
            <a:miter lim="800000"/>
          </a:ln>
        </p:spPr>
        <p:txBody>
          <a:bodyPr wrap="square">
            <a:spAutoFit/>
          </a:bodyPr>
          <a:lstStyle/>
          <a:p>
            <a:pPr marL="342900" indent="-342900">
              <a:spcBef>
                <a:spcPct val="50000"/>
              </a:spcBef>
              <a:buFont typeface="Wingdings" panose="05000000000000000000" charset="0"/>
              <a:buChar char="u"/>
            </a:pPr>
            <a:r>
              <a:rPr lang="zh-CN" altLang="en-US" sz="2000" b="1" dirty="0">
                <a:solidFill>
                  <a:srgbClr val="C00000"/>
                </a:solidFill>
              </a:rPr>
              <a:t>失业与通货膨胀</a:t>
            </a:r>
            <a:endParaRPr lang="zh-CN" altLang="en-US" sz="2000" b="1" dirty="0">
              <a:solidFill>
                <a:srgbClr val="C00000"/>
              </a:solidFill>
            </a:endParaRPr>
          </a:p>
          <a:p>
            <a:pPr marL="342900" indent="-342900">
              <a:spcBef>
                <a:spcPct val="50000"/>
              </a:spcBef>
              <a:buFont typeface="Wingdings" panose="05000000000000000000" charset="0"/>
              <a:buChar char="u"/>
            </a:pPr>
            <a:r>
              <a:rPr lang="zh-CN" altLang="en-US" sz="2000" b="1" dirty="0">
                <a:solidFill>
                  <a:srgbClr val="C00000"/>
                </a:solidFill>
              </a:rPr>
              <a:t>经济增长和经济周期</a:t>
            </a:r>
            <a:endParaRPr lang="zh-CN" altLang="en-US" sz="2000" b="1" dirty="0">
              <a:solidFill>
                <a:srgbClr val="C00000"/>
              </a:solidFill>
            </a:endParaRPr>
          </a:p>
        </p:txBody>
      </p:sp>
      <p:sp>
        <p:nvSpPr>
          <p:cNvPr id="26636" name="Text Box 1038"/>
          <p:cNvSpPr txBox="1">
            <a:spLocks noChangeArrowheads="1"/>
          </p:cNvSpPr>
          <p:nvPr/>
        </p:nvSpPr>
        <p:spPr bwMode="auto">
          <a:xfrm>
            <a:off x="685800" y="3851672"/>
            <a:ext cx="2057400" cy="369332"/>
          </a:xfrm>
          <a:prstGeom prst="rect">
            <a:avLst/>
          </a:prstGeom>
          <a:noFill/>
          <a:ln w="9525">
            <a:noFill/>
            <a:miter lim="800000"/>
          </a:ln>
        </p:spPr>
        <p:txBody>
          <a:bodyPr>
            <a:spAutoFit/>
          </a:bodyPr>
          <a:lstStyle/>
          <a:p>
            <a:pPr algn="ctr">
              <a:spcBef>
                <a:spcPct val="50000"/>
              </a:spcBef>
            </a:pPr>
            <a:r>
              <a:rPr lang="en-US" altLang="zh-CN" dirty="0"/>
              <a:t>   </a:t>
            </a:r>
            <a:r>
              <a:rPr lang="zh-CN" altLang="en-US" dirty="0"/>
              <a:t>总量指标</a:t>
            </a:r>
            <a:endParaRPr lang="zh-CN" altLang="en-US" dirty="0"/>
          </a:p>
        </p:txBody>
      </p:sp>
      <p:sp>
        <p:nvSpPr>
          <p:cNvPr id="26637" name="Line 1039"/>
          <p:cNvSpPr>
            <a:spLocks noChangeShapeType="1"/>
          </p:cNvSpPr>
          <p:nvPr/>
        </p:nvSpPr>
        <p:spPr bwMode="auto">
          <a:xfrm>
            <a:off x="685800" y="3794522"/>
            <a:ext cx="0" cy="400050"/>
          </a:xfrm>
          <a:prstGeom prst="line">
            <a:avLst/>
          </a:prstGeom>
          <a:noFill/>
          <a:ln w="9525">
            <a:solidFill>
              <a:schemeClr val="tx1"/>
            </a:solidFill>
            <a:miter lim="800000"/>
          </a:ln>
        </p:spPr>
        <p:txBody>
          <a:bodyPr wrap="none"/>
          <a:lstStyle/>
          <a:p>
            <a:endParaRPr lang="zh-CN" altLang="en-US"/>
          </a:p>
        </p:txBody>
      </p:sp>
      <p:sp>
        <p:nvSpPr>
          <p:cNvPr id="26638" name="Line 1040"/>
          <p:cNvSpPr>
            <a:spLocks noChangeShapeType="1"/>
          </p:cNvSpPr>
          <p:nvPr/>
        </p:nvSpPr>
        <p:spPr bwMode="auto">
          <a:xfrm>
            <a:off x="2819400" y="3737372"/>
            <a:ext cx="0" cy="457200"/>
          </a:xfrm>
          <a:prstGeom prst="line">
            <a:avLst/>
          </a:prstGeom>
          <a:noFill/>
          <a:ln w="9525">
            <a:solidFill>
              <a:schemeClr val="tx1"/>
            </a:solidFill>
            <a:miter lim="800000"/>
          </a:ln>
        </p:spPr>
        <p:txBody>
          <a:bodyPr wrap="none"/>
          <a:lstStyle/>
          <a:p>
            <a:endParaRPr lang="zh-CN" altLang="en-US"/>
          </a:p>
        </p:txBody>
      </p:sp>
      <p:sp>
        <p:nvSpPr>
          <p:cNvPr id="26639" name="Text Box 1041"/>
          <p:cNvSpPr txBox="1">
            <a:spLocks noChangeArrowheads="1"/>
          </p:cNvSpPr>
          <p:nvPr/>
        </p:nvSpPr>
        <p:spPr bwMode="auto">
          <a:xfrm>
            <a:off x="2771800" y="3867894"/>
            <a:ext cx="2971800" cy="369332"/>
          </a:xfrm>
          <a:prstGeom prst="rect">
            <a:avLst/>
          </a:prstGeom>
          <a:noFill/>
          <a:ln w="9525">
            <a:noFill/>
            <a:miter lim="800000"/>
          </a:ln>
        </p:spPr>
        <p:txBody>
          <a:bodyPr>
            <a:spAutoFit/>
          </a:bodyPr>
          <a:lstStyle/>
          <a:p>
            <a:pPr algn="ctr">
              <a:spcBef>
                <a:spcPct val="50000"/>
              </a:spcBef>
            </a:pPr>
            <a:r>
              <a:rPr lang="en-US" altLang="zh-CN" dirty="0"/>
              <a:t>      </a:t>
            </a:r>
            <a:r>
              <a:rPr lang="zh-CN" altLang="en-US" dirty="0"/>
              <a:t>核心内容</a:t>
            </a:r>
            <a:endParaRPr lang="zh-CN" altLang="en-US" dirty="0"/>
          </a:p>
        </p:txBody>
      </p:sp>
      <p:sp>
        <p:nvSpPr>
          <p:cNvPr id="26640" name="Line 1042"/>
          <p:cNvSpPr>
            <a:spLocks noChangeShapeType="1"/>
          </p:cNvSpPr>
          <p:nvPr/>
        </p:nvSpPr>
        <p:spPr bwMode="auto">
          <a:xfrm>
            <a:off x="5029200" y="4023122"/>
            <a:ext cx="1066800" cy="0"/>
          </a:xfrm>
          <a:prstGeom prst="line">
            <a:avLst/>
          </a:prstGeom>
          <a:noFill/>
          <a:ln w="9525">
            <a:solidFill>
              <a:schemeClr val="tx1"/>
            </a:solidFill>
            <a:miter lim="800000"/>
            <a:tailEnd type="triangle" w="med" len="med"/>
          </a:ln>
        </p:spPr>
        <p:txBody>
          <a:bodyPr wrap="none"/>
          <a:lstStyle/>
          <a:p>
            <a:endParaRPr lang="zh-CN" altLang="en-US"/>
          </a:p>
        </p:txBody>
      </p:sp>
      <p:sp>
        <p:nvSpPr>
          <p:cNvPr id="26641" name="Line 1043"/>
          <p:cNvSpPr>
            <a:spLocks noChangeShapeType="1"/>
          </p:cNvSpPr>
          <p:nvPr/>
        </p:nvSpPr>
        <p:spPr bwMode="auto">
          <a:xfrm flipH="1">
            <a:off x="2819400" y="4023122"/>
            <a:ext cx="838200" cy="0"/>
          </a:xfrm>
          <a:prstGeom prst="line">
            <a:avLst/>
          </a:prstGeom>
          <a:noFill/>
          <a:ln w="9525">
            <a:solidFill>
              <a:schemeClr val="tx1"/>
            </a:solidFill>
            <a:miter lim="800000"/>
            <a:tailEnd type="triangle" w="med" len="med"/>
          </a:ln>
        </p:spPr>
        <p:txBody>
          <a:bodyPr wrap="none"/>
          <a:lstStyle/>
          <a:p>
            <a:endParaRPr lang="zh-CN" altLang="en-US"/>
          </a:p>
        </p:txBody>
      </p:sp>
      <p:sp>
        <p:nvSpPr>
          <p:cNvPr id="26642" name="Line 1044"/>
          <p:cNvSpPr>
            <a:spLocks noChangeShapeType="1"/>
          </p:cNvSpPr>
          <p:nvPr/>
        </p:nvSpPr>
        <p:spPr bwMode="auto">
          <a:xfrm>
            <a:off x="6172200" y="3680222"/>
            <a:ext cx="0" cy="514350"/>
          </a:xfrm>
          <a:prstGeom prst="line">
            <a:avLst/>
          </a:prstGeom>
          <a:noFill/>
          <a:ln w="9525">
            <a:solidFill>
              <a:schemeClr val="tx1"/>
            </a:solidFill>
            <a:miter lim="800000"/>
          </a:ln>
        </p:spPr>
        <p:txBody>
          <a:bodyPr wrap="none"/>
          <a:lstStyle/>
          <a:p>
            <a:endParaRPr lang="zh-CN" altLang="en-US"/>
          </a:p>
        </p:txBody>
      </p:sp>
      <p:sp>
        <p:nvSpPr>
          <p:cNvPr id="26643" name="Text Box 1045"/>
          <p:cNvSpPr txBox="1">
            <a:spLocks noChangeArrowheads="1"/>
          </p:cNvSpPr>
          <p:nvPr/>
        </p:nvSpPr>
        <p:spPr bwMode="auto">
          <a:xfrm>
            <a:off x="6858000" y="3851672"/>
            <a:ext cx="1600200" cy="369332"/>
          </a:xfrm>
          <a:prstGeom prst="rect">
            <a:avLst/>
          </a:prstGeom>
          <a:noFill/>
          <a:ln w="9525">
            <a:noFill/>
            <a:miter lim="800000"/>
          </a:ln>
        </p:spPr>
        <p:txBody>
          <a:bodyPr>
            <a:spAutoFit/>
          </a:bodyPr>
          <a:lstStyle/>
          <a:p>
            <a:pPr>
              <a:spcBef>
                <a:spcPct val="50000"/>
              </a:spcBef>
            </a:pPr>
            <a:r>
              <a:rPr lang="zh-CN" altLang="en-US"/>
              <a:t>演化内容</a:t>
            </a:r>
            <a:endParaRPr lang="zh-CN" altLang="en-US"/>
          </a:p>
        </p:txBody>
      </p:sp>
      <p:sp>
        <p:nvSpPr>
          <p:cNvPr id="26644" name="Line 1046"/>
          <p:cNvSpPr>
            <a:spLocks noChangeShapeType="1"/>
          </p:cNvSpPr>
          <p:nvPr/>
        </p:nvSpPr>
        <p:spPr bwMode="auto">
          <a:xfrm flipH="1">
            <a:off x="6172200" y="4023122"/>
            <a:ext cx="685800" cy="0"/>
          </a:xfrm>
          <a:prstGeom prst="line">
            <a:avLst/>
          </a:prstGeom>
          <a:noFill/>
          <a:ln w="9525">
            <a:solidFill>
              <a:schemeClr val="tx1"/>
            </a:solidFill>
            <a:miter lim="800000"/>
            <a:tailEnd type="triangle" w="med" len="med"/>
          </a:ln>
        </p:spPr>
        <p:txBody>
          <a:bodyPr wrap="none"/>
          <a:lstStyle/>
          <a:p>
            <a:endParaRPr lang="zh-CN" altLang="en-US"/>
          </a:p>
        </p:txBody>
      </p:sp>
      <p:sp>
        <p:nvSpPr>
          <p:cNvPr id="26645" name="Line 1047"/>
          <p:cNvSpPr>
            <a:spLocks noChangeShapeType="1"/>
          </p:cNvSpPr>
          <p:nvPr/>
        </p:nvSpPr>
        <p:spPr bwMode="auto">
          <a:xfrm>
            <a:off x="8839200" y="3680222"/>
            <a:ext cx="0" cy="514350"/>
          </a:xfrm>
          <a:prstGeom prst="line">
            <a:avLst/>
          </a:prstGeom>
          <a:noFill/>
          <a:ln w="9525">
            <a:solidFill>
              <a:schemeClr val="tx1"/>
            </a:solidFill>
            <a:miter lim="800000"/>
          </a:ln>
        </p:spPr>
        <p:txBody>
          <a:bodyPr wrap="none"/>
          <a:lstStyle/>
          <a:p>
            <a:endParaRPr lang="zh-CN" altLang="en-US"/>
          </a:p>
        </p:txBody>
      </p:sp>
      <p:sp>
        <p:nvSpPr>
          <p:cNvPr id="26646" name="Line 1048"/>
          <p:cNvSpPr>
            <a:spLocks noChangeShapeType="1"/>
          </p:cNvSpPr>
          <p:nvPr/>
        </p:nvSpPr>
        <p:spPr bwMode="auto">
          <a:xfrm>
            <a:off x="8229600" y="4023122"/>
            <a:ext cx="533400" cy="0"/>
          </a:xfrm>
          <a:prstGeom prst="line">
            <a:avLst/>
          </a:prstGeom>
          <a:noFill/>
          <a:ln w="9525">
            <a:solidFill>
              <a:schemeClr val="tx1"/>
            </a:solidFill>
            <a:miter lim="800000"/>
            <a:tailEnd type="triangle" w="med" len="med"/>
          </a:ln>
        </p:spPr>
        <p:txBody>
          <a:bodyPr wrap="none"/>
          <a:lstStyle/>
          <a:p>
            <a:endParaRPr lang="zh-CN" altLang="en-US"/>
          </a:p>
        </p:txBody>
      </p:sp>
      <p:sp>
        <p:nvSpPr>
          <p:cNvPr id="26647" name="Line 1049"/>
          <p:cNvSpPr>
            <a:spLocks noChangeShapeType="1"/>
          </p:cNvSpPr>
          <p:nvPr/>
        </p:nvSpPr>
        <p:spPr bwMode="auto">
          <a:xfrm>
            <a:off x="2362200" y="4023122"/>
            <a:ext cx="381000" cy="0"/>
          </a:xfrm>
          <a:prstGeom prst="line">
            <a:avLst/>
          </a:prstGeom>
          <a:noFill/>
          <a:ln w="9525">
            <a:solidFill>
              <a:schemeClr val="tx1"/>
            </a:solidFill>
            <a:miter lim="800000"/>
            <a:tailEnd type="triangle" w="med" len="med"/>
          </a:ln>
        </p:spPr>
        <p:txBody>
          <a:bodyPr wrap="none"/>
          <a:lstStyle/>
          <a:p>
            <a:endParaRPr lang="zh-CN" altLang="en-US"/>
          </a:p>
        </p:txBody>
      </p:sp>
      <p:sp>
        <p:nvSpPr>
          <p:cNvPr id="26648" name="Line 1050"/>
          <p:cNvSpPr>
            <a:spLocks noChangeShapeType="1"/>
          </p:cNvSpPr>
          <p:nvPr/>
        </p:nvSpPr>
        <p:spPr bwMode="auto">
          <a:xfrm flipH="1">
            <a:off x="685800" y="4023122"/>
            <a:ext cx="381000" cy="0"/>
          </a:xfrm>
          <a:prstGeom prst="line">
            <a:avLst/>
          </a:prstGeom>
          <a:noFill/>
          <a:ln w="9525">
            <a:solidFill>
              <a:schemeClr val="tx1"/>
            </a:solidFill>
            <a:miter lim="800000"/>
            <a:tailEnd type="triangle" w="med" len="med"/>
          </a:ln>
        </p:spPr>
        <p:txBody>
          <a:bodyPr wrap="none"/>
          <a:lstStyle/>
          <a:p>
            <a:endParaRPr lang="zh-CN" altLang="en-US"/>
          </a:p>
        </p:txBody>
      </p:sp>
      <p:sp>
        <p:nvSpPr>
          <p:cNvPr id="26649" name="灯片编号占位符 24"/>
          <p:cNvSpPr>
            <a:spLocks noGrp="1"/>
          </p:cNvSpPr>
          <p:nvPr>
            <p:ph type="sldNum" sz="quarter" idx="4294967295"/>
          </p:nvPr>
        </p:nvSpPr>
        <p:spPr>
          <a:xfrm>
            <a:off x="3124200" y="4902994"/>
            <a:ext cx="2895600" cy="183356"/>
          </a:xfrm>
          <a:noFill/>
        </p:spPr>
        <p:txBody>
          <a:bodyPr/>
          <a:lstStyle/>
          <a:p>
            <a:pPr algn="ctr"/>
            <a:fld id="{54E71288-5227-4464-BBF7-84CC9FF3881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5" name="矩形 24"/>
          <p:cNvSpPr/>
          <p:nvPr/>
        </p:nvSpPr>
        <p:spPr>
          <a:xfrm>
            <a:off x="714348" y="0"/>
            <a:ext cx="5336717" cy="584775"/>
          </a:xfrm>
          <a:prstGeom prst="rect">
            <a:avLst/>
          </a:prstGeom>
        </p:spPr>
        <p:txBody>
          <a:bodyPr wrap="none">
            <a:spAutoFit/>
          </a:bodyPr>
          <a:lstStyle/>
          <a:p>
            <a:r>
              <a:rPr lang="en-US" altLang="zh-CN" sz="3200" b="1" dirty="0" smtClean="0">
                <a:sym typeface="+mn-ea"/>
              </a:rPr>
              <a:t>4</a:t>
            </a:r>
            <a:r>
              <a:rPr lang="zh-CN" altLang="en-US" sz="3200" b="1" dirty="0" smtClean="0">
                <a:sym typeface="+mn-ea"/>
              </a:rPr>
              <a:t>、</a:t>
            </a:r>
            <a:r>
              <a:rPr lang="zh-CN" altLang="en-US" sz="3200" b="1" dirty="0" smtClean="0"/>
              <a:t>宏微观经济学的基本内容</a:t>
            </a:r>
            <a:endParaRPr lang="zh-CN" altLang="en-US" sz="3200" dirty="0">
              <a:latin typeface="黑体" panose="02010609060101010101" pitchFamily="2" charset="-122"/>
              <a:ea typeface="黑体" panose="02010609060101010101" pitchFamily="2" charset="-122"/>
            </a:endParaRPr>
          </a:p>
        </p:txBody>
      </p:sp>
      <p:sp>
        <p:nvSpPr>
          <p:cNvPr id="2" name="云形标注 1"/>
          <p:cNvSpPr/>
          <p:nvPr/>
        </p:nvSpPr>
        <p:spPr>
          <a:xfrm>
            <a:off x="152400" y="4318000"/>
            <a:ext cx="3205154" cy="906145"/>
          </a:xfrm>
          <a:prstGeom prst="cloudCallout">
            <a:avLst>
              <a:gd name="adj1" fmla="val -8259"/>
              <a:gd name="adj2" fmla="val -16962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b="1" dirty="0">
                <a:solidFill>
                  <a:srgbClr val="FF3300"/>
                </a:solidFill>
                <a:effectLst/>
                <a:latin typeface="宋体" panose="02010600030101010101" pitchFamily="2" charset="-122"/>
                <a:sym typeface="+mn-ea"/>
              </a:rPr>
              <a:t>基础理论</a:t>
            </a:r>
            <a:r>
              <a:rPr lang="zh-CN" altLang="en-US" b="1" dirty="0" smtClean="0">
                <a:solidFill>
                  <a:srgbClr val="FF3300"/>
                </a:solidFill>
                <a:effectLst/>
                <a:latin typeface="宋体" panose="02010600030101010101" pitchFamily="2" charset="-122"/>
                <a:sym typeface="+mn-ea"/>
              </a:rPr>
              <a:t>：</a:t>
            </a:r>
            <a:endParaRPr lang="en-US" altLang="zh-CN" b="1" dirty="0" smtClean="0">
              <a:solidFill>
                <a:srgbClr val="FF3300"/>
              </a:solidFill>
              <a:effectLst/>
              <a:latin typeface="宋体" panose="02010600030101010101" pitchFamily="2" charset="-122"/>
              <a:sym typeface="+mn-ea"/>
            </a:endParaRPr>
          </a:p>
          <a:p>
            <a:pPr algn="ctr"/>
            <a:r>
              <a:rPr lang="zh-CN" altLang="en-US" b="1" dirty="0" smtClean="0">
                <a:solidFill>
                  <a:srgbClr val="000000"/>
                </a:solidFill>
                <a:effectLst/>
                <a:latin typeface="宋体" panose="02010600030101010101" pitchFamily="2" charset="-122"/>
                <a:sym typeface="+mn-ea"/>
              </a:rPr>
              <a:t>国民收入</a:t>
            </a:r>
            <a:r>
              <a:rPr lang="zh-CN" altLang="en-US" b="1" dirty="0">
                <a:solidFill>
                  <a:srgbClr val="000000"/>
                </a:solidFill>
                <a:effectLst/>
                <a:latin typeface="宋体" panose="02010600030101010101" pitchFamily="2" charset="-122"/>
                <a:sym typeface="+mn-ea"/>
              </a:rPr>
              <a:t>核算理论</a:t>
            </a:r>
            <a:endParaRPr lang="zh-CN" altLang="en-US" dirty="0"/>
          </a:p>
        </p:txBody>
      </p:sp>
      <p:sp>
        <p:nvSpPr>
          <p:cNvPr id="3" name="云形标注 2"/>
          <p:cNvSpPr/>
          <p:nvPr/>
        </p:nvSpPr>
        <p:spPr>
          <a:xfrm>
            <a:off x="3357554" y="4237355"/>
            <a:ext cx="3221050" cy="906145"/>
          </a:xfrm>
          <a:prstGeom prst="cloudCallout">
            <a:avLst>
              <a:gd name="adj1" fmla="val -41401"/>
              <a:gd name="adj2" fmla="val -31292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b="1" dirty="0">
                <a:solidFill>
                  <a:srgbClr val="FF3300"/>
                </a:solidFill>
                <a:effectLst/>
                <a:latin typeface="宋体" panose="02010600030101010101" pitchFamily="2" charset="-122"/>
                <a:sym typeface="+mn-ea"/>
              </a:rPr>
              <a:t>核心理论</a:t>
            </a:r>
            <a:r>
              <a:rPr lang="zh-CN" altLang="en-US" b="1" dirty="0" smtClean="0">
                <a:solidFill>
                  <a:srgbClr val="FF3300"/>
                </a:solidFill>
                <a:effectLst/>
                <a:latin typeface="宋体" panose="02010600030101010101" pitchFamily="2" charset="-122"/>
                <a:sym typeface="+mn-ea"/>
              </a:rPr>
              <a:t>：</a:t>
            </a:r>
            <a:endParaRPr lang="en-US" altLang="zh-CN" b="1" dirty="0" smtClean="0">
              <a:solidFill>
                <a:srgbClr val="FF3300"/>
              </a:solidFill>
              <a:effectLst/>
              <a:latin typeface="宋体" panose="02010600030101010101" pitchFamily="2" charset="-122"/>
              <a:sym typeface="+mn-ea"/>
            </a:endParaRPr>
          </a:p>
          <a:p>
            <a:pPr algn="ctr"/>
            <a:r>
              <a:rPr lang="zh-CN" altLang="en-US" b="1" dirty="0" smtClean="0">
                <a:solidFill>
                  <a:srgbClr val="000000"/>
                </a:solidFill>
                <a:effectLst/>
                <a:latin typeface="宋体" panose="02010600030101010101" pitchFamily="2" charset="-122"/>
                <a:sym typeface="+mn-ea"/>
              </a:rPr>
              <a:t>国民收入</a:t>
            </a:r>
            <a:r>
              <a:rPr lang="zh-CN" altLang="en-US" b="1" dirty="0">
                <a:solidFill>
                  <a:srgbClr val="000000"/>
                </a:solidFill>
                <a:effectLst/>
                <a:latin typeface="宋体" panose="02010600030101010101" pitchFamily="2" charset="-122"/>
                <a:sym typeface="+mn-ea"/>
              </a:rPr>
              <a:t>决定理论。</a:t>
            </a:r>
            <a:endParaRPr lang="zh-CN" altLang="en-US"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箭头 2"/>
          <p:cNvSpPr/>
          <p:nvPr/>
        </p:nvSpPr>
        <p:spPr>
          <a:xfrm>
            <a:off x="0" y="2951609"/>
            <a:ext cx="9001125" cy="386953"/>
          </a:xfrm>
          <a:prstGeom prst="rightArrow">
            <a:avLst/>
          </a:prstGeom>
          <a:solidFill>
            <a:schemeClr val="bg1">
              <a:lumMod val="7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endParaRPr lang="zh-CN" altLang="en-US" sz="1400" dirty="0">
              <a:solidFill>
                <a:schemeClr val="bg1"/>
              </a:solidFill>
              <a:latin typeface="微软雅黑" panose="020B0503020204020204" pitchFamily="34" charset="-122"/>
            </a:endParaRPr>
          </a:p>
        </p:txBody>
      </p:sp>
      <p:sp>
        <p:nvSpPr>
          <p:cNvPr id="4" name="Freeform 7"/>
          <p:cNvSpPr>
            <a:spLocks noEditPoints="1"/>
          </p:cNvSpPr>
          <p:nvPr/>
        </p:nvSpPr>
        <p:spPr bwMode="auto">
          <a:xfrm flipH="1">
            <a:off x="-289322" y="3083768"/>
            <a:ext cx="289322" cy="130969"/>
          </a:xfrm>
          <a:custGeom>
            <a:avLst/>
            <a:gdLst>
              <a:gd name="T0" fmla="*/ 68187958 w 155"/>
              <a:gd name="T1" fmla="*/ 347341603 h 70"/>
              <a:gd name="T2" fmla="*/ 92983818 w 155"/>
              <a:gd name="T3" fmla="*/ 353545777 h 70"/>
              <a:gd name="T4" fmla="*/ 92983818 w 155"/>
              <a:gd name="T5" fmla="*/ 353545777 h 70"/>
              <a:gd name="T6" fmla="*/ 167371378 w 155"/>
              <a:gd name="T7" fmla="*/ 434177588 h 70"/>
              <a:gd name="T8" fmla="*/ 247955993 w 155"/>
              <a:gd name="T9" fmla="*/ 353545777 h 70"/>
              <a:gd name="T10" fmla="*/ 247955993 w 155"/>
              <a:gd name="T11" fmla="*/ 353545777 h 70"/>
              <a:gd name="T12" fmla="*/ 644684538 w 155"/>
              <a:gd name="T13" fmla="*/ 353545777 h 70"/>
              <a:gd name="T14" fmla="*/ 644684538 w 155"/>
              <a:gd name="T15" fmla="*/ 353545777 h 70"/>
              <a:gd name="T16" fmla="*/ 725271797 w 155"/>
              <a:gd name="T17" fmla="*/ 434177588 h 70"/>
              <a:gd name="T18" fmla="*/ 805856412 w 155"/>
              <a:gd name="T19" fmla="*/ 353545777 h 70"/>
              <a:gd name="T20" fmla="*/ 805856412 w 155"/>
              <a:gd name="T21" fmla="*/ 353545777 h 70"/>
              <a:gd name="T22" fmla="*/ 830652252 w 155"/>
              <a:gd name="T23" fmla="*/ 353545777 h 70"/>
              <a:gd name="T24" fmla="*/ 849248510 w 155"/>
              <a:gd name="T25" fmla="*/ 353545777 h 70"/>
              <a:gd name="T26" fmla="*/ 960828548 w 155"/>
              <a:gd name="T27" fmla="*/ 148860303 h 70"/>
              <a:gd name="T28" fmla="*/ 960828548 w 155"/>
              <a:gd name="T29" fmla="*/ 148860303 h 70"/>
              <a:gd name="T30" fmla="*/ 960828548 w 155"/>
              <a:gd name="T31" fmla="*/ 148860303 h 70"/>
              <a:gd name="T32" fmla="*/ 960828548 w 155"/>
              <a:gd name="T33" fmla="*/ 148860303 h 70"/>
              <a:gd name="T34" fmla="*/ 960828548 w 155"/>
              <a:gd name="T35" fmla="*/ 148860303 h 70"/>
              <a:gd name="T36" fmla="*/ 867844768 w 155"/>
              <a:gd name="T37" fmla="*/ 148860303 h 70"/>
              <a:gd name="T38" fmla="*/ 595092858 w 155"/>
              <a:gd name="T39" fmla="*/ 0 h 70"/>
              <a:gd name="T40" fmla="*/ 545503666 w 155"/>
              <a:gd name="T41" fmla="*/ 0 h 70"/>
              <a:gd name="T42" fmla="*/ 489712403 w 155"/>
              <a:gd name="T43" fmla="*/ 0 h 70"/>
              <a:gd name="T44" fmla="*/ 216960570 w 155"/>
              <a:gd name="T45" fmla="*/ 148860303 h 70"/>
              <a:gd name="T46" fmla="*/ 154972175 w 155"/>
              <a:gd name="T47" fmla="*/ 148860303 h 70"/>
              <a:gd name="T48" fmla="*/ 0 w 155"/>
              <a:gd name="T49" fmla="*/ 347341603 h 70"/>
              <a:gd name="T50" fmla="*/ 0 w 155"/>
              <a:gd name="T51" fmla="*/ 353545777 h 70"/>
              <a:gd name="T52" fmla="*/ 6199585 w 155"/>
              <a:gd name="T53" fmla="*/ 347341603 h 70"/>
              <a:gd name="T54" fmla="*/ 68187958 w 155"/>
              <a:gd name="T55" fmla="*/ 347341603 h 70"/>
              <a:gd name="T56" fmla="*/ 526904919 w 155"/>
              <a:gd name="T57" fmla="*/ 49620939 h 70"/>
              <a:gd name="T58" fmla="*/ 526904919 w 155"/>
              <a:gd name="T59" fmla="*/ 142658623 h 70"/>
              <a:gd name="T60" fmla="*/ 291348091 w 155"/>
              <a:gd name="T61" fmla="*/ 142658623 h 70"/>
              <a:gd name="T62" fmla="*/ 291348091 w 155"/>
              <a:gd name="T63" fmla="*/ 142658623 h 70"/>
              <a:gd name="T64" fmla="*/ 495911985 w 155"/>
              <a:gd name="T65" fmla="*/ 49620939 h 70"/>
              <a:gd name="T66" fmla="*/ 526904919 w 155"/>
              <a:gd name="T67" fmla="*/ 49620939 h 70"/>
              <a:gd name="T68" fmla="*/ 557900342 w 155"/>
              <a:gd name="T69" fmla="*/ 142658623 h 70"/>
              <a:gd name="T70" fmla="*/ 551700759 w 155"/>
              <a:gd name="T71" fmla="*/ 43416765 h 70"/>
              <a:gd name="T72" fmla="*/ 588895764 w 155"/>
              <a:gd name="T73" fmla="*/ 49620939 h 70"/>
              <a:gd name="T74" fmla="*/ 793459736 w 155"/>
              <a:gd name="T75" fmla="*/ 142658623 h 70"/>
              <a:gd name="T76" fmla="*/ 557900342 w 155"/>
              <a:gd name="T77" fmla="*/ 142658623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5"/>
              <a:gd name="T118" fmla="*/ 0 h 70"/>
              <a:gd name="T119" fmla="*/ 155 w 155"/>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5" h="70">
                <a:moveTo>
                  <a:pt x="11" y="56"/>
                </a:moveTo>
                <a:cubicBezTo>
                  <a:pt x="15" y="57"/>
                  <a:pt x="15" y="57"/>
                  <a:pt x="15" y="57"/>
                </a:cubicBezTo>
                <a:cubicBezTo>
                  <a:pt x="15" y="57"/>
                  <a:pt x="15" y="57"/>
                  <a:pt x="15" y="57"/>
                </a:cubicBezTo>
                <a:cubicBezTo>
                  <a:pt x="15" y="64"/>
                  <a:pt x="20" y="70"/>
                  <a:pt x="27" y="70"/>
                </a:cubicBezTo>
                <a:cubicBezTo>
                  <a:pt x="35" y="70"/>
                  <a:pt x="40" y="64"/>
                  <a:pt x="40" y="57"/>
                </a:cubicBezTo>
                <a:cubicBezTo>
                  <a:pt x="40" y="57"/>
                  <a:pt x="40" y="57"/>
                  <a:pt x="40" y="57"/>
                </a:cubicBezTo>
                <a:cubicBezTo>
                  <a:pt x="104" y="57"/>
                  <a:pt x="104" y="57"/>
                  <a:pt x="104" y="57"/>
                </a:cubicBezTo>
                <a:cubicBezTo>
                  <a:pt x="104" y="57"/>
                  <a:pt x="104" y="57"/>
                  <a:pt x="104" y="57"/>
                </a:cubicBezTo>
                <a:cubicBezTo>
                  <a:pt x="104" y="64"/>
                  <a:pt x="110" y="70"/>
                  <a:pt x="117" y="70"/>
                </a:cubicBezTo>
                <a:cubicBezTo>
                  <a:pt x="124" y="70"/>
                  <a:pt x="130" y="64"/>
                  <a:pt x="130" y="57"/>
                </a:cubicBezTo>
                <a:cubicBezTo>
                  <a:pt x="130" y="57"/>
                  <a:pt x="130" y="57"/>
                  <a:pt x="130" y="57"/>
                </a:cubicBezTo>
                <a:cubicBezTo>
                  <a:pt x="134" y="57"/>
                  <a:pt x="134" y="57"/>
                  <a:pt x="134" y="57"/>
                </a:cubicBezTo>
                <a:cubicBezTo>
                  <a:pt x="137" y="57"/>
                  <a:pt x="137" y="57"/>
                  <a:pt x="137" y="57"/>
                </a:cubicBezTo>
                <a:cubicBezTo>
                  <a:pt x="137" y="57"/>
                  <a:pt x="155" y="59"/>
                  <a:pt x="155" y="24"/>
                </a:cubicBezTo>
                <a:cubicBezTo>
                  <a:pt x="155" y="24"/>
                  <a:pt x="155" y="24"/>
                  <a:pt x="155" y="24"/>
                </a:cubicBezTo>
                <a:cubicBezTo>
                  <a:pt x="155" y="24"/>
                  <a:pt x="155" y="24"/>
                  <a:pt x="155" y="24"/>
                </a:cubicBezTo>
                <a:cubicBezTo>
                  <a:pt x="155" y="24"/>
                  <a:pt x="155" y="24"/>
                  <a:pt x="155" y="24"/>
                </a:cubicBezTo>
                <a:cubicBezTo>
                  <a:pt x="155" y="24"/>
                  <a:pt x="155" y="24"/>
                  <a:pt x="155" y="24"/>
                </a:cubicBezTo>
                <a:cubicBezTo>
                  <a:pt x="140" y="24"/>
                  <a:pt x="140" y="24"/>
                  <a:pt x="140" y="24"/>
                </a:cubicBezTo>
                <a:cubicBezTo>
                  <a:pt x="127" y="8"/>
                  <a:pt x="109" y="2"/>
                  <a:pt x="96" y="0"/>
                </a:cubicBezTo>
                <a:cubicBezTo>
                  <a:pt x="96" y="0"/>
                  <a:pt x="90" y="0"/>
                  <a:pt x="88" y="0"/>
                </a:cubicBezTo>
                <a:cubicBezTo>
                  <a:pt x="85" y="0"/>
                  <a:pt x="79" y="0"/>
                  <a:pt x="79" y="0"/>
                </a:cubicBezTo>
                <a:cubicBezTo>
                  <a:pt x="66" y="2"/>
                  <a:pt x="48" y="8"/>
                  <a:pt x="35" y="24"/>
                </a:cubicBezTo>
                <a:cubicBezTo>
                  <a:pt x="25" y="24"/>
                  <a:pt x="25" y="24"/>
                  <a:pt x="25" y="24"/>
                </a:cubicBezTo>
                <a:cubicBezTo>
                  <a:pt x="25" y="24"/>
                  <a:pt x="0" y="22"/>
                  <a:pt x="0" y="56"/>
                </a:cubicBezTo>
                <a:cubicBezTo>
                  <a:pt x="0" y="57"/>
                  <a:pt x="0" y="57"/>
                  <a:pt x="0" y="57"/>
                </a:cubicBezTo>
                <a:cubicBezTo>
                  <a:pt x="1" y="56"/>
                  <a:pt x="1" y="56"/>
                  <a:pt x="1" y="56"/>
                </a:cubicBezTo>
                <a:cubicBezTo>
                  <a:pt x="11" y="56"/>
                  <a:pt x="11" y="56"/>
                  <a:pt x="11" y="56"/>
                </a:cubicBezTo>
                <a:close/>
                <a:moveTo>
                  <a:pt x="85" y="8"/>
                </a:moveTo>
                <a:cubicBezTo>
                  <a:pt x="85" y="23"/>
                  <a:pt x="85" y="23"/>
                  <a:pt x="85" y="23"/>
                </a:cubicBezTo>
                <a:cubicBezTo>
                  <a:pt x="47" y="23"/>
                  <a:pt x="47" y="23"/>
                  <a:pt x="47" y="23"/>
                </a:cubicBezTo>
                <a:cubicBezTo>
                  <a:pt x="47" y="23"/>
                  <a:pt x="47" y="23"/>
                  <a:pt x="47" y="23"/>
                </a:cubicBezTo>
                <a:cubicBezTo>
                  <a:pt x="58" y="13"/>
                  <a:pt x="70" y="9"/>
                  <a:pt x="80" y="8"/>
                </a:cubicBezTo>
                <a:cubicBezTo>
                  <a:pt x="81" y="8"/>
                  <a:pt x="83" y="8"/>
                  <a:pt x="85" y="8"/>
                </a:cubicBezTo>
                <a:close/>
                <a:moveTo>
                  <a:pt x="90" y="23"/>
                </a:moveTo>
                <a:cubicBezTo>
                  <a:pt x="89" y="7"/>
                  <a:pt x="89" y="7"/>
                  <a:pt x="89" y="7"/>
                </a:cubicBezTo>
                <a:cubicBezTo>
                  <a:pt x="92" y="8"/>
                  <a:pt x="94" y="8"/>
                  <a:pt x="95" y="8"/>
                </a:cubicBezTo>
                <a:cubicBezTo>
                  <a:pt x="105" y="9"/>
                  <a:pt x="118" y="13"/>
                  <a:pt x="128" y="23"/>
                </a:cubicBezTo>
                <a:lnTo>
                  <a:pt x="90" y="23"/>
                </a:lnTo>
                <a:close/>
              </a:path>
            </a:pathLst>
          </a:custGeom>
          <a:solidFill>
            <a:schemeClr val="bg1"/>
          </a:solidFill>
          <a:ln w="9525">
            <a:noFill/>
            <a:miter lim="800000"/>
          </a:ln>
        </p:spPr>
        <p:txBody>
          <a:bodyPr lIns="68580" tIns="34290" rIns="68580" bIns="34290"/>
          <a:lstStyle/>
          <a:p>
            <a:endParaRPr lang="zh-CN" altLang="en-US"/>
          </a:p>
        </p:txBody>
      </p:sp>
      <p:sp>
        <p:nvSpPr>
          <p:cNvPr id="5" name="椭圆 4"/>
          <p:cNvSpPr/>
          <p:nvPr/>
        </p:nvSpPr>
        <p:spPr>
          <a:xfrm>
            <a:off x="258794" y="2743200"/>
            <a:ext cx="1662183" cy="854020"/>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smtClean="0">
                <a:solidFill>
                  <a:srgbClr val="FFFF00"/>
                </a:solidFill>
                <a:latin typeface="微软雅黑" panose="020B0503020204020204" pitchFamily="34" charset="-122"/>
              </a:rPr>
              <a:t>经济学说史前时期</a:t>
            </a:r>
            <a:endParaRPr lang="en-US" altLang="zh-CN" sz="1400" b="1" dirty="0" smtClean="0">
              <a:solidFill>
                <a:srgbClr val="FFFF00"/>
              </a:solidFill>
              <a:latin typeface="微软雅黑" panose="020B0503020204020204" pitchFamily="34" charset="-122"/>
            </a:endParaRPr>
          </a:p>
          <a:p>
            <a:pPr algn="ctr" fontAlgn="auto">
              <a:spcBef>
                <a:spcPts val="0"/>
              </a:spcBef>
              <a:spcAft>
                <a:spcPts val="0"/>
              </a:spcAft>
              <a:defRPr/>
            </a:pPr>
            <a:r>
              <a:rPr lang="en-US" altLang="zh-CN" sz="1400" b="1" dirty="0" smtClean="0">
                <a:solidFill>
                  <a:srgbClr val="FFFF00"/>
                </a:solidFill>
              </a:rPr>
              <a:t>(4cB.C. -17c</a:t>
            </a:r>
            <a:r>
              <a:rPr lang="zh-CN" altLang="en-US" sz="1400" b="1" dirty="0" smtClean="0">
                <a:solidFill>
                  <a:srgbClr val="FFFF00"/>
                </a:solidFill>
              </a:rPr>
              <a:t>中</a:t>
            </a:r>
            <a:r>
              <a:rPr lang="en-US" altLang="zh-CN" sz="1400" b="1" dirty="0" smtClean="0">
                <a:solidFill>
                  <a:srgbClr val="FFFF00"/>
                </a:solidFill>
              </a:rPr>
              <a:t>)</a:t>
            </a:r>
            <a:endParaRPr lang="zh-CN" altLang="en-US" sz="1400" b="1" dirty="0">
              <a:solidFill>
                <a:srgbClr val="FFFF00"/>
              </a:solidFill>
              <a:latin typeface="微软雅黑" panose="020B0503020204020204" pitchFamily="34" charset="-122"/>
            </a:endParaRPr>
          </a:p>
        </p:txBody>
      </p:sp>
      <p:sp>
        <p:nvSpPr>
          <p:cNvPr id="6" name="椭圆 5"/>
          <p:cNvSpPr/>
          <p:nvPr/>
        </p:nvSpPr>
        <p:spPr>
          <a:xfrm>
            <a:off x="2002832" y="2704386"/>
            <a:ext cx="1483362" cy="892834"/>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smtClean="0">
                <a:solidFill>
                  <a:schemeClr val="bg1"/>
                </a:solidFill>
                <a:latin typeface="微软雅黑" panose="020B0503020204020204" pitchFamily="34" charset="-122"/>
              </a:rPr>
              <a:t>古典经典学</a:t>
            </a:r>
            <a:endParaRPr lang="en-US" altLang="zh-CN" sz="1400" b="1" dirty="0" smtClean="0">
              <a:solidFill>
                <a:schemeClr val="bg1"/>
              </a:solidFill>
              <a:latin typeface="微软雅黑" panose="020B0503020204020204" pitchFamily="34" charset="-122"/>
            </a:endParaRPr>
          </a:p>
          <a:p>
            <a:pPr algn="ctr" fontAlgn="auto">
              <a:spcBef>
                <a:spcPts val="0"/>
              </a:spcBef>
              <a:spcAft>
                <a:spcPts val="0"/>
              </a:spcAft>
              <a:defRPr/>
            </a:pPr>
            <a:r>
              <a:rPr lang="en-US" altLang="zh-CN" sz="1400" b="1" dirty="0" smtClean="0">
                <a:solidFill>
                  <a:schemeClr val="bg1"/>
                </a:solidFill>
              </a:rPr>
              <a:t>(17c</a:t>
            </a:r>
            <a:r>
              <a:rPr lang="zh-CN" altLang="en-US" sz="1400" b="1" dirty="0" smtClean="0">
                <a:solidFill>
                  <a:schemeClr val="bg1"/>
                </a:solidFill>
              </a:rPr>
              <a:t>中</a:t>
            </a:r>
            <a:r>
              <a:rPr lang="en-US" altLang="zh-CN" sz="1400" b="1" dirty="0" smtClean="0">
                <a:solidFill>
                  <a:schemeClr val="bg1"/>
                </a:solidFill>
              </a:rPr>
              <a:t> </a:t>
            </a:r>
            <a:r>
              <a:rPr lang="en-US" altLang="zh-CN" sz="1400" b="1" dirty="0">
                <a:solidFill>
                  <a:schemeClr val="bg1"/>
                </a:solidFill>
              </a:rPr>
              <a:t>-</a:t>
            </a:r>
            <a:r>
              <a:rPr lang="en-US" altLang="zh-CN" sz="1400" b="1" dirty="0" smtClean="0">
                <a:solidFill>
                  <a:schemeClr val="bg1"/>
                </a:solidFill>
              </a:rPr>
              <a:t>19c</a:t>
            </a:r>
            <a:r>
              <a:rPr lang="zh-CN" altLang="en-US" sz="1400" b="1" dirty="0" smtClean="0">
                <a:solidFill>
                  <a:schemeClr val="bg1"/>
                </a:solidFill>
              </a:rPr>
              <a:t>中</a:t>
            </a:r>
            <a:r>
              <a:rPr lang="en-US" altLang="zh-CN" sz="1400" b="1" dirty="0" smtClean="0">
                <a:solidFill>
                  <a:schemeClr val="bg1"/>
                </a:solidFill>
              </a:rPr>
              <a:t>)</a:t>
            </a:r>
            <a:endParaRPr lang="zh-CN" altLang="en-US" sz="1400" b="1" dirty="0">
              <a:solidFill>
                <a:schemeClr val="bg1"/>
              </a:solidFill>
              <a:latin typeface="微软雅黑" panose="020B0503020204020204" pitchFamily="34" charset="-122"/>
            </a:endParaRPr>
          </a:p>
        </p:txBody>
      </p:sp>
      <p:sp>
        <p:nvSpPr>
          <p:cNvPr id="7" name="椭圆 6"/>
          <p:cNvSpPr/>
          <p:nvPr/>
        </p:nvSpPr>
        <p:spPr>
          <a:xfrm>
            <a:off x="3657892" y="2704386"/>
            <a:ext cx="1557050" cy="867496"/>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smtClean="0">
                <a:solidFill>
                  <a:schemeClr val="bg1"/>
                </a:solidFill>
                <a:latin typeface="微软雅黑" panose="020B0503020204020204" pitchFamily="34" charset="-122"/>
              </a:rPr>
              <a:t>新古典经济学</a:t>
            </a:r>
            <a:endParaRPr lang="en-US" altLang="zh-CN" sz="1400" b="1" dirty="0" smtClean="0">
              <a:solidFill>
                <a:schemeClr val="bg1"/>
              </a:solidFill>
              <a:latin typeface="微软雅黑" panose="020B0503020204020204" pitchFamily="34" charset="-122"/>
            </a:endParaRPr>
          </a:p>
          <a:p>
            <a:pPr algn="ctr" fontAlgn="auto">
              <a:spcBef>
                <a:spcPts val="0"/>
              </a:spcBef>
              <a:spcAft>
                <a:spcPts val="0"/>
              </a:spcAft>
              <a:defRPr/>
            </a:pPr>
            <a:r>
              <a:rPr lang="zh-CN" altLang="en-US" sz="1400" b="1" dirty="0">
                <a:solidFill>
                  <a:schemeClr val="bg1"/>
                </a:solidFill>
                <a:latin typeface="微软雅黑" panose="020B0503020204020204" pitchFamily="34" charset="-122"/>
              </a:rPr>
              <a:t>（</a:t>
            </a:r>
            <a:r>
              <a:rPr lang="en-US" altLang="zh-CN" sz="1400" b="1" dirty="0" smtClean="0">
                <a:solidFill>
                  <a:schemeClr val="bg1"/>
                </a:solidFill>
                <a:latin typeface="微软雅黑" panose="020B0503020204020204" pitchFamily="34" charset="-122"/>
              </a:rPr>
              <a:t>1</a:t>
            </a:r>
            <a:r>
              <a:rPr lang="en-US" altLang="zh-CN" sz="1400" b="1" dirty="0" smtClean="0">
                <a:solidFill>
                  <a:schemeClr val="bg1"/>
                </a:solidFill>
              </a:rPr>
              <a:t>9c</a:t>
            </a:r>
            <a:r>
              <a:rPr lang="zh-CN" altLang="en-US" sz="1400" b="1" dirty="0" smtClean="0">
                <a:solidFill>
                  <a:schemeClr val="bg1"/>
                </a:solidFill>
              </a:rPr>
              <a:t>中</a:t>
            </a:r>
            <a:r>
              <a:rPr lang="en-US" altLang="zh-CN" sz="1400" b="1" dirty="0" smtClean="0">
                <a:solidFill>
                  <a:schemeClr val="bg1"/>
                </a:solidFill>
              </a:rPr>
              <a:t> </a:t>
            </a:r>
            <a:r>
              <a:rPr lang="en-US" altLang="zh-CN" sz="1400" b="1" dirty="0">
                <a:solidFill>
                  <a:schemeClr val="bg1"/>
                </a:solidFill>
              </a:rPr>
              <a:t>-20c30</a:t>
            </a:r>
            <a:r>
              <a:rPr lang="zh-CN" altLang="en-US" sz="1400" b="1" dirty="0">
                <a:solidFill>
                  <a:schemeClr val="bg1"/>
                </a:solidFill>
              </a:rPr>
              <a:t>年代</a:t>
            </a:r>
            <a:r>
              <a:rPr lang="en-US" altLang="zh-CN" sz="1400" b="1" dirty="0">
                <a:solidFill>
                  <a:schemeClr val="bg1"/>
                </a:solidFill>
              </a:rPr>
              <a:t>)</a:t>
            </a:r>
            <a:endParaRPr lang="zh-CN" altLang="en-US" sz="1400" b="1" dirty="0">
              <a:solidFill>
                <a:schemeClr val="bg1"/>
              </a:solidFill>
              <a:latin typeface="微软雅黑" panose="020B0503020204020204" pitchFamily="34" charset="-122"/>
            </a:endParaRPr>
          </a:p>
        </p:txBody>
      </p:sp>
      <p:sp>
        <p:nvSpPr>
          <p:cNvPr id="8" name="椭圆 7"/>
          <p:cNvSpPr/>
          <p:nvPr/>
        </p:nvSpPr>
        <p:spPr>
          <a:xfrm>
            <a:off x="5273929" y="2665566"/>
            <a:ext cx="1481030" cy="892834"/>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smtClean="0">
                <a:solidFill>
                  <a:schemeClr val="bg1"/>
                </a:solidFill>
                <a:latin typeface="微软雅黑" panose="020B0503020204020204" pitchFamily="34" charset="-122"/>
              </a:rPr>
              <a:t>凯恩斯经济学（</a:t>
            </a:r>
            <a:r>
              <a:rPr lang="en-US" altLang="zh-CN" sz="1400" b="1" dirty="0">
                <a:solidFill>
                  <a:schemeClr val="bg1"/>
                </a:solidFill>
              </a:rPr>
              <a:t> 20c30</a:t>
            </a:r>
            <a:r>
              <a:rPr lang="zh-CN" altLang="en-US" sz="1400" b="1" dirty="0">
                <a:solidFill>
                  <a:schemeClr val="bg1"/>
                </a:solidFill>
              </a:rPr>
              <a:t>年代</a:t>
            </a:r>
            <a:r>
              <a:rPr lang="en-US" altLang="zh-CN" sz="1400" b="1" dirty="0" smtClean="0">
                <a:solidFill>
                  <a:schemeClr val="bg1"/>
                </a:solidFill>
              </a:rPr>
              <a:t>-20c70</a:t>
            </a:r>
            <a:r>
              <a:rPr lang="zh-CN" altLang="en-US" sz="1400" b="1" dirty="0" smtClean="0">
                <a:solidFill>
                  <a:schemeClr val="bg1"/>
                </a:solidFill>
              </a:rPr>
              <a:t>年代</a:t>
            </a:r>
            <a:r>
              <a:rPr lang="en-US" altLang="zh-CN" sz="1400" b="1" dirty="0" smtClean="0">
                <a:solidFill>
                  <a:schemeClr val="bg1"/>
                </a:solidFill>
              </a:rPr>
              <a:t>)</a:t>
            </a:r>
            <a:endParaRPr lang="zh-CN" altLang="en-US" sz="1400" b="1" dirty="0">
              <a:solidFill>
                <a:schemeClr val="bg1"/>
              </a:solidFill>
              <a:latin typeface="微软雅黑" panose="020B0503020204020204" pitchFamily="34" charset="-122"/>
            </a:endParaRPr>
          </a:p>
        </p:txBody>
      </p:sp>
      <p:sp>
        <p:nvSpPr>
          <p:cNvPr id="9" name="椭圆 8"/>
          <p:cNvSpPr/>
          <p:nvPr/>
        </p:nvSpPr>
        <p:spPr>
          <a:xfrm>
            <a:off x="6914453" y="2691446"/>
            <a:ext cx="1483362" cy="892834"/>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smtClean="0">
                <a:solidFill>
                  <a:schemeClr val="bg1"/>
                </a:solidFill>
                <a:latin typeface="微软雅黑" panose="020B0503020204020204" pitchFamily="34" charset="-122"/>
              </a:rPr>
              <a:t>流派纷争时代</a:t>
            </a:r>
            <a:r>
              <a:rPr lang="en-US" altLang="zh-CN" sz="1400" b="1" dirty="0" smtClean="0">
                <a:solidFill>
                  <a:schemeClr val="bg1"/>
                </a:solidFill>
              </a:rPr>
              <a:t>(20c70</a:t>
            </a:r>
            <a:r>
              <a:rPr lang="zh-CN" altLang="en-US" sz="1400" b="1" dirty="0" smtClean="0">
                <a:solidFill>
                  <a:schemeClr val="bg1"/>
                </a:solidFill>
              </a:rPr>
              <a:t>年代</a:t>
            </a:r>
            <a:r>
              <a:rPr lang="en-US" altLang="zh-CN" sz="1400" b="1" dirty="0" smtClean="0">
                <a:solidFill>
                  <a:schemeClr val="bg1"/>
                </a:solidFill>
              </a:rPr>
              <a:t>-</a:t>
            </a:r>
            <a:r>
              <a:rPr lang="zh-CN" altLang="en-US" sz="1400" b="1" dirty="0" smtClean="0">
                <a:solidFill>
                  <a:schemeClr val="bg1"/>
                </a:solidFill>
              </a:rPr>
              <a:t>至今</a:t>
            </a:r>
            <a:r>
              <a:rPr lang="en-US" altLang="zh-CN" sz="1400" b="1" dirty="0" smtClean="0">
                <a:solidFill>
                  <a:schemeClr val="bg1"/>
                </a:solidFill>
              </a:rPr>
              <a:t>)</a:t>
            </a:r>
            <a:endParaRPr lang="zh-CN" altLang="en-US" sz="1400" b="1" dirty="0">
              <a:solidFill>
                <a:schemeClr val="bg1"/>
              </a:solidFill>
              <a:latin typeface="微软雅黑" panose="020B0503020204020204" pitchFamily="34" charset="-122"/>
            </a:endParaRPr>
          </a:p>
        </p:txBody>
      </p:sp>
      <p:cxnSp>
        <p:nvCxnSpPr>
          <p:cNvPr id="11" name="肘形连接符 10"/>
          <p:cNvCxnSpPr/>
          <p:nvPr/>
        </p:nvCxnSpPr>
        <p:spPr>
          <a:xfrm rot="5400000" flipH="1" flipV="1">
            <a:off x="1368624" y="2085429"/>
            <a:ext cx="701279" cy="602456"/>
          </a:xfrm>
          <a:prstGeom prst="bentConnector3">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2659" y="684502"/>
            <a:ext cx="1890713" cy="1269578"/>
          </a:xfrm>
          <a:prstGeom prst="rect">
            <a:avLst/>
          </a:prstGeom>
          <a:noFill/>
        </p:spPr>
        <p:txBody>
          <a:bodyPr lIns="68580" tIns="34290" rIns="68580" bIns="34290">
            <a:spAutoFit/>
          </a:bodyPr>
          <a:lstStyle/>
          <a:p>
            <a:pPr fontAlgn="auto">
              <a:lnSpc>
                <a:spcPct val="130000"/>
              </a:lnSpc>
              <a:spcBef>
                <a:spcPts val="0"/>
              </a:spcBef>
              <a:spcAft>
                <a:spcPts val="0"/>
              </a:spcAft>
              <a:defRPr/>
            </a:pPr>
            <a:r>
              <a:rPr lang="zh-CN" altLang="en-US" sz="1200" b="1" dirty="0" smtClean="0">
                <a:solidFill>
                  <a:schemeClr val="tx1">
                    <a:lumMod val="75000"/>
                    <a:lumOff val="25000"/>
                  </a:schemeClr>
                </a:solidFill>
                <a:latin typeface="黑体" panose="02010609060101010101" pitchFamily="2" charset="-122"/>
                <a:ea typeface="黑体" panose="02010609060101010101" pitchFamily="2" charset="-122"/>
              </a:rPr>
              <a:t>各种经济学思想</a:t>
            </a:r>
            <a:r>
              <a:rPr lang="zh-CN" altLang="en-US" sz="1200" dirty="0" smtClean="0">
                <a:solidFill>
                  <a:schemeClr val="tx1">
                    <a:lumMod val="75000"/>
                    <a:lumOff val="25000"/>
                  </a:schemeClr>
                </a:solidFill>
                <a:latin typeface="黑体" panose="02010609060101010101" pitchFamily="2" charset="-122"/>
                <a:ea typeface="黑体" panose="02010609060101010101" pitchFamily="2" charset="-122"/>
              </a:rPr>
              <a:t>：包括</a:t>
            </a:r>
            <a:r>
              <a:rPr lang="zh-CN" altLang="en-US" sz="1200" b="1" dirty="0" smtClean="0">
                <a:solidFill>
                  <a:srgbClr val="C00000"/>
                </a:solidFill>
                <a:latin typeface="黑体" panose="02010609060101010101" pitchFamily="2" charset="-122"/>
                <a:ea typeface="黑体" panose="02010609060101010101" pitchFamily="2" charset="-122"/>
              </a:rPr>
              <a:t>古希腊</a:t>
            </a:r>
            <a:r>
              <a:rPr lang="en-US" altLang="zh-CN" sz="1200" b="1" dirty="0" smtClean="0">
                <a:solidFill>
                  <a:srgbClr val="C00000"/>
                </a:solidFill>
                <a:latin typeface="黑体" panose="02010609060101010101" pitchFamily="2" charset="-122"/>
                <a:ea typeface="黑体" panose="02010609060101010101" pitchFamily="2" charset="-122"/>
              </a:rPr>
              <a:t>(4cB.C.-2c</a:t>
            </a:r>
            <a:r>
              <a:rPr lang="en-US" altLang="zh-CN" sz="1200" b="1" dirty="0">
                <a:solidFill>
                  <a:srgbClr val="C00000"/>
                </a:solidFill>
                <a:latin typeface="黑体" panose="02010609060101010101" pitchFamily="2" charset="-122"/>
                <a:ea typeface="黑体" panose="02010609060101010101" pitchFamily="2" charset="-122"/>
              </a:rPr>
              <a:t>) </a:t>
            </a:r>
            <a:r>
              <a:rPr lang="zh-CN" altLang="en-US" sz="1200" b="1" dirty="0" smtClean="0">
                <a:solidFill>
                  <a:srgbClr val="C00000"/>
                </a:solidFill>
                <a:latin typeface="黑体" panose="02010609060101010101" pitchFamily="2" charset="-122"/>
                <a:ea typeface="黑体" panose="02010609060101010101" pitchFamily="2" charset="-122"/>
              </a:rPr>
              <a:t>、古罗马</a:t>
            </a:r>
            <a:r>
              <a:rPr lang="en-US" altLang="zh-CN" sz="1200" b="1" dirty="0" smtClean="0">
                <a:solidFill>
                  <a:srgbClr val="C00000"/>
                </a:solidFill>
                <a:latin typeface="黑体" panose="02010609060101010101" pitchFamily="2" charset="-122"/>
                <a:ea typeface="黑体" panose="02010609060101010101" pitchFamily="2" charset="-122"/>
              </a:rPr>
              <a:t>(2c-5c</a:t>
            </a:r>
            <a:r>
              <a:rPr lang="en-US" altLang="zh-CN" sz="1200" b="1" dirty="0">
                <a:solidFill>
                  <a:srgbClr val="C00000"/>
                </a:solidFill>
                <a:latin typeface="黑体" panose="02010609060101010101" pitchFamily="2" charset="-122"/>
                <a:ea typeface="黑体" panose="02010609060101010101" pitchFamily="2" charset="-122"/>
              </a:rPr>
              <a:t>) </a:t>
            </a:r>
            <a:r>
              <a:rPr lang="zh-CN" altLang="en-US" sz="1200" b="1" dirty="0" smtClean="0">
                <a:solidFill>
                  <a:srgbClr val="C00000"/>
                </a:solidFill>
                <a:latin typeface="黑体" panose="02010609060101010101" pitchFamily="2" charset="-122"/>
                <a:ea typeface="黑体" panose="02010609060101010101" pitchFamily="2" charset="-122"/>
              </a:rPr>
              <a:t>、欧洲中世纪</a:t>
            </a:r>
            <a:r>
              <a:rPr lang="en-US" altLang="zh-CN" sz="1200" b="1" dirty="0" smtClean="0">
                <a:solidFill>
                  <a:srgbClr val="C00000"/>
                </a:solidFill>
                <a:latin typeface="黑体" panose="02010609060101010101" pitchFamily="2" charset="-122"/>
                <a:ea typeface="黑体" panose="02010609060101010101" pitchFamily="2" charset="-122"/>
              </a:rPr>
              <a:t>(5c-15c</a:t>
            </a:r>
            <a:r>
              <a:rPr lang="en-US" altLang="zh-CN" sz="1200" b="1" dirty="0">
                <a:solidFill>
                  <a:srgbClr val="C00000"/>
                </a:solidFill>
                <a:latin typeface="黑体" panose="02010609060101010101" pitchFamily="2" charset="-122"/>
                <a:ea typeface="黑体" panose="02010609060101010101" pitchFamily="2" charset="-122"/>
              </a:rPr>
              <a:t>)</a:t>
            </a:r>
            <a:r>
              <a:rPr lang="zh-CN" altLang="en-US" sz="1200" dirty="0" smtClean="0">
                <a:solidFill>
                  <a:schemeClr val="tx1">
                    <a:lumMod val="75000"/>
                    <a:lumOff val="25000"/>
                  </a:schemeClr>
                </a:solidFill>
                <a:latin typeface="黑体" panose="02010609060101010101" pitchFamily="2" charset="-122"/>
                <a:ea typeface="黑体" panose="02010609060101010101" pitchFamily="2" charset="-122"/>
              </a:rPr>
              <a:t>的经济学思想及</a:t>
            </a:r>
            <a:r>
              <a:rPr lang="zh-CN" altLang="en-US" sz="1200" b="1" dirty="0" smtClean="0">
                <a:solidFill>
                  <a:srgbClr val="C00000"/>
                </a:solidFill>
                <a:latin typeface="黑体" panose="02010609060101010101" pitchFamily="2" charset="-122"/>
                <a:ea typeface="黑体" panose="02010609060101010101" pitchFamily="2" charset="-122"/>
              </a:rPr>
              <a:t>重商主义</a:t>
            </a:r>
            <a:r>
              <a:rPr lang="en-US" altLang="zh-CN" sz="1200" b="1" dirty="0" smtClean="0">
                <a:solidFill>
                  <a:srgbClr val="C00000"/>
                </a:solidFill>
                <a:latin typeface="黑体" panose="02010609060101010101" pitchFamily="2" charset="-122"/>
                <a:ea typeface="黑体" panose="02010609060101010101" pitchFamily="2" charset="-122"/>
              </a:rPr>
              <a:t>(15c-17c)</a:t>
            </a:r>
            <a:endParaRPr lang="zh-CN" altLang="en-US" sz="1200" b="1" dirty="0">
              <a:solidFill>
                <a:srgbClr val="C00000"/>
              </a:solidFill>
              <a:latin typeface="黑体" panose="02010609060101010101" pitchFamily="2" charset="-122"/>
              <a:ea typeface="黑体" panose="02010609060101010101" pitchFamily="2" charset="-122"/>
            </a:endParaRPr>
          </a:p>
        </p:txBody>
      </p:sp>
      <p:cxnSp>
        <p:nvCxnSpPr>
          <p:cNvPr id="13" name="肘形连接符 12"/>
          <p:cNvCxnSpPr/>
          <p:nvPr/>
        </p:nvCxnSpPr>
        <p:spPr>
          <a:xfrm rot="16200000" flipH="1">
            <a:off x="2462472" y="3603162"/>
            <a:ext cx="702469" cy="601266"/>
          </a:xfrm>
          <a:prstGeom prst="bentConnector3">
            <a:avLst>
              <a:gd name="adj1" fmla="val 62894"/>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6982" y="4209223"/>
            <a:ext cx="2984807" cy="884858"/>
          </a:xfrm>
          <a:prstGeom prst="rect">
            <a:avLst/>
          </a:prstGeom>
          <a:noFill/>
        </p:spPr>
        <p:txBody>
          <a:bodyPr wrap="square" lIns="68580" tIns="34290" rIns="68580" bIns="34290">
            <a:spAutoFit/>
          </a:bodyPr>
          <a:lstStyle/>
          <a:p>
            <a:pPr>
              <a:spcBef>
                <a:spcPts val="450"/>
              </a:spcBef>
            </a:pPr>
            <a:r>
              <a:rPr lang="zh-CN" altLang="en-US" sz="1200" b="1" dirty="0" smtClean="0">
                <a:ea typeface="黑体" panose="02010609060101010101" pitchFamily="2" charset="-122"/>
              </a:rPr>
              <a:t>第一次革命：</a:t>
            </a:r>
            <a:r>
              <a:rPr lang="zh-CN" altLang="en-US" sz="1200" dirty="0" smtClean="0">
                <a:ea typeface="黑体" panose="02010609060101010101" pitchFamily="2" charset="-122"/>
              </a:rPr>
              <a:t>是</a:t>
            </a:r>
            <a:r>
              <a:rPr lang="zh-CN" altLang="en-US" sz="1200" dirty="0" smtClean="0">
                <a:solidFill>
                  <a:srgbClr val="C00000"/>
                </a:solidFill>
                <a:ea typeface="黑体" panose="02010609060101010101" pitchFamily="2" charset="-122"/>
              </a:rPr>
              <a:t>亚当</a:t>
            </a:r>
            <a:r>
              <a:rPr lang="en-US" altLang="zh-CN" sz="1200" dirty="0" smtClean="0">
                <a:solidFill>
                  <a:srgbClr val="C00000"/>
                </a:solidFill>
                <a:ea typeface="黑体" panose="02010609060101010101" pitchFamily="2" charset="-122"/>
              </a:rPr>
              <a:t>•</a:t>
            </a:r>
            <a:r>
              <a:rPr lang="zh-CN" altLang="en-US" sz="1200" dirty="0" smtClean="0">
                <a:solidFill>
                  <a:srgbClr val="C00000"/>
                </a:solidFill>
                <a:ea typeface="黑体" panose="02010609060101010101" pitchFamily="2" charset="-122"/>
              </a:rPr>
              <a:t>斯密对重商主义的革命</a:t>
            </a:r>
            <a:r>
              <a:rPr lang="zh-CN" altLang="en-US" sz="1200" dirty="0" smtClean="0">
                <a:ea typeface="黑体" panose="02010609060101010101" pitchFamily="2" charset="-122"/>
              </a:rPr>
              <a:t>，以</a:t>
            </a:r>
            <a:r>
              <a:rPr lang="en-US" altLang="zh-CN" sz="1200" dirty="0" smtClean="0">
                <a:solidFill>
                  <a:srgbClr val="C00000"/>
                </a:solidFill>
                <a:ea typeface="黑体" panose="02010609060101010101" pitchFamily="2" charset="-122"/>
              </a:rPr>
              <a:t>1776 </a:t>
            </a:r>
            <a:r>
              <a:rPr lang="zh-CN" altLang="en-US" sz="1200" dirty="0" smtClean="0">
                <a:ea typeface="黑体" panose="02010609060101010101" pitchFamily="2" charset="-122"/>
              </a:rPr>
              <a:t>年出版</a:t>
            </a:r>
            <a:r>
              <a:rPr lang="en-US" altLang="zh-CN" sz="1200" dirty="0" smtClean="0">
                <a:solidFill>
                  <a:srgbClr val="C00000"/>
                </a:solidFill>
                <a:ea typeface="黑体" panose="02010609060101010101" pitchFamily="2" charset="-122"/>
              </a:rPr>
              <a:t>《</a:t>
            </a:r>
            <a:r>
              <a:rPr lang="zh-CN" altLang="en-US" sz="1200" dirty="0" smtClean="0">
                <a:solidFill>
                  <a:srgbClr val="C00000"/>
                </a:solidFill>
                <a:ea typeface="黑体" panose="02010609060101010101" pitchFamily="2" charset="-122"/>
              </a:rPr>
              <a:t>国富论</a:t>
            </a:r>
            <a:r>
              <a:rPr lang="en-US" altLang="zh-CN" sz="1200" dirty="0" smtClean="0">
                <a:solidFill>
                  <a:srgbClr val="C00000"/>
                </a:solidFill>
                <a:ea typeface="黑体" panose="02010609060101010101" pitchFamily="2" charset="-122"/>
              </a:rPr>
              <a:t>》</a:t>
            </a:r>
            <a:r>
              <a:rPr lang="zh-CN" altLang="en-US" sz="1200" dirty="0" smtClean="0">
                <a:ea typeface="黑体" panose="02010609060101010101" pitchFamily="2" charset="-122"/>
              </a:rPr>
              <a:t>为标志。 </a:t>
            </a:r>
            <a:endParaRPr lang="zh-CN" altLang="en-US" sz="1200" dirty="0" smtClean="0">
              <a:ea typeface="黑体" panose="02010609060101010101" pitchFamily="2" charset="-122"/>
            </a:endParaRPr>
          </a:p>
          <a:p>
            <a:pPr>
              <a:spcBef>
                <a:spcPts val="450"/>
              </a:spcBef>
            </a:pPr>
            <a:r>
              <a:rPr lang="zh-CN" altLang="en-US" sz="1200" b="1" dirty="0" smtClean="0">
                <a:ea typeface="黑体" panose="02010609060101010101" pitchFamily="2" charset="-122"/>
              </a:rPr>
              <a:t>第一次综合：</a:t>
            </a:r>
            <a:r>
              <a:rPr lang="zh-CN" altLang="en-US" sz="1200" dirty="0" smtClean="0">
                <a:ea typeface="黑体" panose="02010609060101010101" pitchFamily="2" charset="-122"/>
              </a:rPr>
              <a:t>是</a:t>
            </a:r>
            <a:r>
              <a:rPr lang="zh-CN" altLang="en-US" sz="1200" dirty="0" smtClean="0">
                <a:solidFill>
                  <a:srgbClr val="C00000"/>
                </a:solidFill>
                <a:ea typeface="黑体" panose="02010609060101010101" pitchFamily="2" charset="-122"/>
              </a:rPr>
              <a:t>约翰</a:t>
            </a:r>
            <a:r>
              <a:rPr lang="en-US" altLang="zh-CN" sz="1200" dirty="0" smtClean="0">
                <a:solidFill>
                  <a:srgbClr val="C00000"/>
                </a:solidFill>
                <a:ea typeface="黑体" panose="02010609060101010101" pitchFamily="2" charset="-122"/>
              </a:rPr>
              <a:t>•</a:t>
            </a:r>
            <a:r>
              <a:rPr lang="zh-CN" altLang="en-US" sz="1200" dirty="0" smtClean="0">
                <a:solidFill>
                  <a:srgbClr val="C00000"/>
                </a:solidFill>
                <a:ea typeface="黑体" panose="02010609060101010101" pitchFamily="2" charset="-122"/>
              </a:rPr>
              <a:t>穆勒</a:t>
            </a:r>
            <a:r>
              <a:rPr lang="zh-CN" altLang="en-US" sz="1200" dirty="0" smtClean="0">
                <a:ea typeface="黑体" panose="02010609060101010101" pitchFamily="2" charset="-122"/>
              </a:rPr>
              <a:t>的综合，以 </a:t>
            </a:r>
            <a:r>
              <a:rPr lang="en-US" altLang="zh-CN" sz="1200" dirty="0" smtClean="0">
                <a:solidFill>
                  <a:srgbClr val="C00000"/>
                </a:solidFill>
                <a:ea typeface="黑体" panose="02010609060101010101" pitchFamily="2" charset="-122"/>
              </a:rPr>
              <a:t>1848 </a:t>
            </a:r>
            <a:r>
              <a:rPr lang="zh-CN" altLang="en-US" sz="1200" dirty="0" smtClean="0">
                <a:ea typeface="黑体" panose="02010609060101010101" pitchFamily="2" charset="-122"/>
              </a:rPr>
              <a:t>年出版</a:t>
            </a:r>
            <a:r>
              <a:rPr lang="en-US" altLang="zh-CN" sz="1200" dirty="0" smtClean="0">
                <a:solidFill>
                  <a:srgbClr val="C00000"/>
                </a:solidFill>
                <a:ea typeface="黑体" panose="02010609060101010101" pitchFamily="2" charset="-122"/>
              </a:rPr>
              <a:t>《</a:t>
            </a:r>
            <a:r>
              <a:rPr lang="zh-CN" altLang="en-US" sz="1200" dirty="0" smtClean="0">
                <a:solidFill>
                  <a:srgbClr val="C00000"/>
                </a:solidFill>
                <a:ea typeface="黑体" panose="02010609060101010101" pitchFamily="2" charset="-122"/>
              </a:rPr>
              <a:t>政治经济学原理</a:t>
            </a:r>
            <a:r>
              <a:rPr lang="en-US" altLang="zh-CN" sz="1200" dirty="0" smtClean="0">
                <a:solidFill>
                  <a:srgbClr val="C00000"/>
                </a:solidFill>
                <a:ea typeface="黑体" panose="02010609060101010101" pitchFamily="2" charset="-122"/>
              </a:rPr>
              <a:t>》</a:t>
            </a:r>
            <a:r>
              <a:rPr lang="zh-CN" altLang="en-US" sz="1200" dirty="0" smtClean="0">
                <a:ea typeface="黑体" panose="02010609060101010101" pitchFamily="2" charset="-122"/>
              </a:rPr>
              <a:t>为标志。</a:t>
            </a:r>
            <a:endParaRPr lang="zh-CN" altLang="en-US" sz="1200" dirty="0">
              <a:solidFill>
                <a:schemeClr val="tx1">
                  <a:lumMod val="75000"/>
                  <a:lumOff val="25000"/>
                </a:schemeClr>
              </a:solidFill>
              <a:latin typeface="微软雅黑" panose="020B0503020204020204" pitchFamily="34" charset="-122"/>
            </a:endParaRPr>
          </a:p>
        </p:txBody>
      </p:sp>
      <p:cxnSp>
        <p:nvCxnSpPr>
          <p:cNvPr id="15" name="肘形连接符 14"/>
          <p:cNvCxnSpPr/>
          <p:nvPr/>
        </p:nvCxnSpPr>
        <p:spPr>
          <a:xfrm rot="5400000" flipH="1" flipV="1">
            <a:off x="4148131" y="2020731"/>
            <a:ext cx="701279" cy="602456"/>
          </a:xfrm>
          <a:prstGeom prst="bentConnector3">
            <a:avLst>
              <a:gd name="adj1" fmla="val 38929"/>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26744" y="697441"/>
            <a:ext cx="2769079" cy="1364989"/>
          </a:xfrm>
          <a:prstGeom prst="rect">
            <a:avLst/>
          </a:prstGeom>
          <a:noFill/>
        </p:spPr>
        <p:txBody>
          <a:bodyPr wrap="square" lIns="68580" tIns="34290" rIns="68580" bIns="34290">
            <a:spAutoFit/>
          </a:bodyPr>
          <a:lstStyle/>
          <a:p>
            <a:pPr marL="171450" indent="-171450">
              <a:lnSpc>
                <a:spcPct val="110000"/>
              </a:lnSpc>
              <a:spcBef>
                <a:spcPts val="450"/>
              </a:spcBef>
              <a:buFont typeface="Arial" panose="020B0604020202020204" pitchFamily="34" charset="0"/>
              <a:buChar char="•"/>
            </a:pPr>
            <a:r>
              <a:rPr lang="zh-CN" altLang="en-US" sz="1200" b="1" dirty="0" smtClean="0">
                <a:ea typeface="黑体" panose="02010609060101010101" pitchFamily="2" charset="-122"/>
              </a:rPr>
              <a:t>第二次革命：</a:t>
            </a:r>
            <a:r>
              <a:rPr lang="zh-CN" altLang="en-US" sz="1200" dirty="0" smtClean="0">
                <a:ea typeface="黑体" panose="02010609060101010101" pitchFamily="2" charset="-122"/>
              </a:rPr>
              <a:t>是开始于 </a:t>
            </a:r>
            <a:r>
              <a:rPr lang="en-US" altLang="zh-CN" sz="1200" dirty="0" smtClean="0">
                <a:solidFill>
                  <a:srgbClr val="C00000"/>
                </a:solidFill>
                <a:ea typeface="黑体" panose="02010609060101010101" pitchFamily="2" charset="-122"/>
              </a:rPr>
              <a:t>19 </a:t>
            </a:r>
            <a:r>
              <a:rPr lang="zh-CN" altLang="en-US" sz="1200" dirty="0" smtClean="0">
                <a:solidFill>
                  <a:srgbClr val="C00000"/>
                </a:solidFill>
                <a:ea typeface="黑体" panose="02010609060101010101" pitchFamily="2" charset="-122"/>
              </a:rPr>
              <a:t>世纪 </a:t>
            </a:r>
            <a:r>
              <a:rPr lang="en-US" altLang="zh-CN" sz="1200" dirty="0" smtClean="0">
                <a:solidFill>
                  <a:srgbClr val="C00000"/>
                </a:solidFill>
                <a:ea typeface="黑体" panose="02010609060101010101" pitchFamily="2" charset="-122"/>
              </a:rPr>
              <a:t>70 </a:t>
            </a:r>
            <a:r>
              <a:rPr lang="zh-CN" altLang="en-US" sz="1200" dirty="0" smtClean="0">
                <a:solidFill>
                  <a:srgbClr val="C00000"/>
                </a:solidFill>
                <a:ea typeface="黑体" panose="02010609060101010101" pitchFamily="2" charset="-122"/>
              </a:rPr>
              <a:t>年代</a:t>
            </a:r>
            <a:r>
              <a:rPr lang="zh-CN" altLang="en-US" sz="1200" dirty="0" smtClean="0">
                <a:ea typeface="黑体" panose="02010609060101010101" pitchFamily="2" charset="-122"/>
              </a:rPr>
              <a:t>的所谓“</a:t>
            </a:r>
            <a:r>
              <a:rPr lang="zh-CN" altLang="en-US" sz="1200" dirty="0" smtClean="0">
                <a:solidFill>
                  <a:srgbClr val="C00000"/>
                </a:solidFill>
                <a:ea typeface="黑体" panose="02010609060101010101" pitchFamily="2" charset="-122"/>
              </a:rPr>
              <a:t>边际革命</a:t>
            </a:r>
            <a:r>
              <a:rPr lang="zh-CN" altLang="en-US" sz="1200" dirty="0" smtClean="0">
                <a:ea typeface="黑体" panose="02010609060101010101" pitchFamily="2" charset="-122"/>
              </a:rPr>
              <a:t>”，主要是由</a:t>
            </a:r>
            <a:r>
              <a:rPr lang="zh-CN" altLang="en-US" sz="1200" dirty="0" smtClean="0">
                <a:solidFill>
                  <a:srgbClr val="C00000"/>
                </a:solidFill>
                <a:ea typeface="黑体" panose="02010609060101010101" pitchFamily="2" charset="-122"/>
              </a:rPr>
              <a:t>英国的杰文斯、奥地利的门格尔、瑞士洛桑的法国人瓦尔拉斯</a:t>
            </a:r>
            <a:r>
              <a:rPr lang="zh-CN" altLang="en-US" sz="1200" dirty="0" smtClean="0">
                <a:ea typeface="黑体" panose="02010609060101010101" pitchFamily="2" charset="-122"/>
              </a:rPr>
              <a:t>等人推动的。 </a:t>
            </a:r>
            <a:endParaRPr lang="zh-CN" altLang="en-US" sz="1200" dirty="0" smtClean="0">
              <a:ea typeface="黑体" panose="02010609060101010101" pitchFamily="2" charset="-122"/>
            </a:endParaRPr>
          </a:p>
          <a:p>
            <a:pPr marL="171450" indent="-171450">
              <a:lnSpc>
                <a:spcPct val="110000"/>
              </a:lnSpc>
              <a:spcBef>
                <a:spcPts val="450"/>
              </a:spcBef>
              <a:buFont typeface="Arial" panose="020B0604020202020204" pitchFamily="34" charset="0"/>
              <a:buChar char="•"/>
            </a:pPr>
            <a:r>
              <a:rPr lang="zh-CN" altLang="en-US" sz="1200" b="1" dirty="0" smtClean="0">
                <a:ea typeface="黑体" panose="02010609060101010101" pitchFamily="2" charset="-122"/>
              </a:rPr>
              <a:t>第二次综合：</a:t>
            </a:r>
            <a:r>
              <a:rPr lang="zh-CN" altLang="en-US" sz="1200" dirty="0" smtClean="0">
                <a:ea typeface="黑体" panose="02010609060101010101" pitchFamily="2" charset="-122"/>
              </a:rPr>
              <a:t>以</a:t>
            </a:r>
            <a:r>
              <a:rPr lang="zh-CN" altLang="en-US" sz="1200" dirty="0" smtClean="0">
                <a:solidFill>
                  <a:srgbClr val="C00000"/>
                </a:solidFill>
                <a:ea typeface="黑体" panose="02010609060101010101" pitchFamily="2" charset="-122"/>
              </a:rPr>
              <a:t>马歇尔</a:t>
            </a:r>
            <a:r>
              <a:rPr lang="en-US" altLang="zh-CN" sz="1200" dirty="0" smtClean="0">
                <a:ea typeface="黑体" panose="02010609060101010101" pitchFamily="2" charset="-122"/>
              </a:rPr>
              <a:t>1890</a:t>
            </a:r>
            <a:r>
              <a:rPr lang="zh-CN" altLang="en-US" sz="1200" dirty="0" smtClean="0">
                <a:ea typeface="黑体" panose="02010609060101010101" pitchFamily="2" charset="-122"/>
              </a:rPr>
              <a:t>年出版的</a:t>
            </a:r>
            <a:r>
              <a:rPr lang="en-US" altLang="zh-CN" sz="1200" dirty="0" smtClean="0">
                <a:solidFill>
                  <a:srgbClr val="C00000"/>
                </a:solidFill>
                <a:ea typeface="黑体" panose="02010609060101010101" pitchFamily="2" charset="-122"/>
              </a:rPr>
              <a:t>《</a:t>
            </a:r>
            <a:r>
              <a:rPr lang="zh-CN" altLang="en-US" sz="1200" dirty="0" smtClean="0">
                <a:solidFill>
                  <a:srgbClr val="C00000"/>
                </a:solidFill>
                <a:ea typeface="黑体" panose="02010609060101010101" pitchFamily="2" charset="-122"/>
              </a:rPr>
              <a:t>经济学原理</a:t>
            </a:r>
            <a:r>
              <a:rPr lang="en-US" altLang="zh-CN" sz="1200" dirty="0" smtClean="0">
                <a:solidFill>
                  <a:srgbClr val="C00000"/>
                </a:solidFill>
                <a:ea typeface="黑体" panose="02010609060101010101" pitchFamily="2" charset="-122"/>
              </a:rPr>
              <a:t>》</a:t>
            </a:r>
            <a:r>
              <a:rPr lang="zh-CN" altLang="en-US" sz="1200" dirty="0" smtClean="0">
                <a:ea typeface="黑体" panose="02010609060101010101" pitchFamily="2" charset="-122"/>
              </a:rPr>
              <a:t>为标志。 </a:t>
            </a:r>
            <a:endParaRPr lang="en-US" altLang="zh-CN" sz="1200" dirty="0">
              <a:ea typeface="黑体" panose="02010609060101010101" pitchFamily="2" charset="-122"/>
            </a:endParaRPr>
          </a:p>
        </p:txBody>
      </p:sp>
      <p:cxnSp>
        <p:nvCxnSpPr>
          <p:cNvPr id="17" name="肘形连接符 16"/>
          <p:cNvCxnSpPr/>
          <p:nvPr/>
        </p:nvCxnSpPr>
        <p:spPr>
          <a:xfrm rot="16200000" flipH="1">
            <a:off x="5679821" y="3615506"/>
            <a:ext cx="702469" cy="602456"/>
          </a:xfrm>
          <a:prstGeom prst="bentConnector3">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4223" y="4204012"/>
            <a:ext cx="3144329" cy="958724"/>
          </a:xfrm>
          <a:prstGeom prst="rect">
            <a:avLst/>
          </a:prstGeom>
          <a:noFill/>
        </p:spPr>
        <p:txBody>
          <a:bodyPr wrap="square" lIns="68580" tIns="34290" rIns="68580" bIns="34290">
            <a:spAutoFit/>
          </a:bodyPr>
          <a:lstStyle/>
          <a:p>
            <a:pPr marL="171450" indent="-171450">
              <a:lnSpc>
                <a:spcPct val="110000"/>
              </a:lnSpc>
              <a:spcBef>
                <a:spcPts val="450"/>
              </a:spcBef>
              <a:buFont typeface="Arial" panose="020B0604020202020204" pitchFamily="34" charset="0"/>
              <a:buChar char="•"/>
            </a:pPr>
            <a:r>
              <a:rPr lang="zh-CN" altLang="en-US" sz="1200" b="1" dirty="0" smtClean="0">
                <a:ea typeface="黑体" panose="02010609060101010101" pitchFamily="2" charset="-122"/>
              </a:rPr>
              <a:t>第三次革命：</a:t>
            </a:r>
            <a:r>
              <a:rPr lang="zh-CN" altLang="en-US" sz="1200" dirty="0" smtClean="0">
                <a:ea typeface="黑体" panose="02010609060101010101" pitchFamily="2" charset="-122"/>
              </a:rPr>
              <a:t>是</a:t>
            </a:r>
            <a:r>
              <a:rPr lang="zh-CN" altLang="en-US" sz="1200" dirty="0" smtClean="0">
                <a:solidFill>
                  <a:srgbClr val="C00000"/>
                </a:solidFill>
                <a:ea typeface="黑体" panose="02010609060101010101" pitchFamily="2" charset="-122"/>
              </a:rPr>
              <a:t>凯恩斯革命</a:t>
            </a:r>
            <a:r>
              <a:rPr lang="zh-CN" altLang="en-US" sz="1200" dirty="0" smtClean="0">
                <a:ea typeface="黑体" panose="02010609060101010101" pitchFamily="2" charset="-122"/>
              </a:rPr>
              <a:t>，以 </a:t>
            </a:r>
            <a:r>
              <a:rPr lang="en-US" altLang="zh-CN" sz="1200" dirty="0" smtClean="0">
                <a:solidFill>
                  <a:srgbClr val="C00000"/>
                </a:solidFill>
                <a:ea typeface="黑体" panose="02010609060101010101" pitchFamily="2" charset="-122"/>
              </a:rPr>
              <a:t>1936 </a:t>
            </a:r>
            <a:r>
              <a:rPr lang="zh-CN" altLang="en-US" sz="1200" dirty="0" smtClean="0">
                <a:ea typeface="黑体" panose="02010609060101010101" pitchFamily="2" charset="-122"/>
              </a:rPr>
              <a:t>年出版</a:t>
            </a:r>
            <a:r>
              <a:rPr lang="en-US" altLang="zh-CN" sz="1200" dirty="0" smtClean="0">
                <a:solidFill>
                  <a:srgbClr val="C00000"/>
                </a:solidFill>
                <a:ea typeface="黑体" panose="02010609060101010101" pitchFamily="2" charset="-122"/>
              </a:rPr>
              <a:t>《</a:t>
            </a:r>
            <a:r>
              <a:rPr lang="zh-CN" altLang="en-US" sz="1200" dirty="0" smtClean="0">
                <a:solidFill>
                  <a:srgbClr val="C00000"/>
                </a:solidFill>
                <a:ea typeface="黑体" panose="02010609060101010101" pitchFamily="2" charset="-122"/>
              </a:rPr>
              <a:t>就业、利息与货币通论</a:t>
            </a:r>
            <a:r>
              <a:rPr lang="en-US" altLang="zh-CN" sz="1200" dirty="0" smtClean="0">
                <a:solidFill>
                  <a:srgbClr val="C00000"/>
                </a:solidFill>
                <a:ea typeface="黑体" panose="02010609060101010101" pitchFamily="2" charset="-122"/>
              </a:rPr>
              <a:t>》</a:t>
            </a:r>
            <a:r>
              <a:rPr lang="zh-CN" altLang="en-US" sz="1200" dirty="0" smtClean="0">
                <a:ea typeface="黑体" panose="02010609060101010101" pitchFamily="2" charset="-122"/>
              </a:rPr>
              <a:t>为标志。</a:t>
            </a:r>
            <a:endParaRPr lang="zh-CN" altLang="en-US" sz="1200" dirty="0" smtClean="0">
              <a:ea typeface="黑体" panose="02010609060101010101" pitchFamily="2" charset="-122"/>
            </a:endParaRPr>
          </a:p>
          <a:p>
            <a:pPr marL="171450" indent="-171450">
              <a:lnSpc>
                <a:spcPct val="110000"/>
              </a:lnSpc>
              <a:spcBef>
                <a:spcPts val="450"/>
              </a:spcBef>
              <a:buFont typeface="Arial" panose="020B0604020202020204" pitchFamily="34" charset="0"/>
              <a:buChar char="•"/>
            </a:pPr>
            <a:r>
              <a:rPr lang="zh-CN" altLang="en-US" sz="1200" b="1" dirty="0" smtClean="0">
                <a:ea typeface="黑体" panose="02010609060101010101" pitchFamily="2" charset="-122"/>
              </a:rPr>
              <a:t>第三次综合：</a:t>
            </a:r>
            <a:r>
              <a:rPr lang="zh-CN" altLang="en-US" sz="1200" dirty="0" smtClean="0">
                <a:ea typeface="黑体" panose="02010609060101010101" pitchFamily="2" charset="-122"/>
              </a:rPr>
              <a:t>以</a:t>
            </a:r>
            <a:r>
              <a:rPr lang="zh-CN" altLang="en-US" sz="1200" dirty="0" smtClean="0">
                <a:solidFill>
                  <a:srgbClr val="C00000"/>
                </a:solidFill>
                <a:ea typeface="黑体" panose="02010609060101010101" pitchFamily="2" charset="-122"/>
              </a:rPr>
              <a:t>保罗</a:t>
            </a:r>
            <a:r>
              <a:rPr lang="en-US" altLang="zh-CN" sz="1200" dirty="0" smtClean="0">
                <a:solidFill>
                  <a:srgbClr val="C00000"/>
                </a:solidFill>
                <a:ea typeface="黑体" panose="02010609060101010101" pitchFamily="2" charset="-122"/>
              </a:rPr>
              <a:t>•</a:t>
            </a:r>
            <a:r>
              <a:rPr lang="zh-CN" altLang="en-US" sz="1200" dirty="0" smtClean="0">
                <a:solidFill>
                  <a:srgbClr val="C00000"/>
                </a:solidFill>
                <a:ea typeface="黑体" panose="02010609060101010101" pitchFamily="2" charset="-122"/>
              </a:rPr>
              <a:t>萨缪尔森 </a:t>
            </a:r>
            <a:r>
              <a:rPr lang="en-US" altLang="zh-CN" sz="1200" dirty="0" smtClean="0">
                <a:solidFill>
                  <a:srgbClr val="C00000"/>
                </a:solidFill>
                <a:ea typeface="黑体" panose="02010609060101010101" pitchFamily="2" charset="-122"/>
              </a:rPr>
              <a:t>1948 </a:t>
            </a:r>
            <a:r>
              <a:rPr lang="zh-CN" altLang="en-US" sz="1200" dirty="0" smtClean="0">
                <a:solidFill>
                  <a:srgbClr val="C00000"/>
                </a:solidFill>
                <a:ea typeface="黑体" panose="02010609060101010101" pitchFamily="2" charset="-122"/>
              </a:rPr>
              <a:t>年</a:t>
            </a:r>
            <a:r>
              <a:rPr lang="zh-CN" altLang="en-US" sz="1200" dirty="0" smtClean="0">
                <a:ea typeface="黑体" panose="02010609060101010101" pitchFamily="2" charset="-122"/>
              </a:rPr>
              <a:t>出版</a:t>
            </a:r>
            <a:r>
              <a:rPr lang="en-US" altLang="zh-CN" sz="1200" dirty="0" smtClean="0">
                <a:solidFill>
                  <a:srgbClr val="C00000"/>
                </a:solidFill>
                <a:ea typeface="黑体" panose="02010609060101010101" pitchFamily="2" charset="-122"/>
              </a:rPr>
              <a:t>《</a:t>
            </a:r>
            <a:r>
              <a:rPr lang="zh-CN" altLang="en-US" sz="1200" dirty="0" smtClean="0">
                <a:solidFill>
                  <a:srgbClr val="C00000"/>
                </a:solidFill>
                <a:ea typeface="黑体" panose="02010609060101010101" pitchFamily="2" charset="-122"/>
              </a:rPr>
              <a:t>经济学</a:t>
            </a:r>
            <a:r>
              <a:rPr lang="en-US" altLang="zh-CN" sz="1200" dirty="0" smtClean="0">
                <a:solidFill>
                  <a:srgbClr val="C00000"/>
                </a:solidFill>
                <a:ea typeface="黑体" panose="02010609060101010101" pitchFamily="2" charset="-122"/>
              </a:rPr>
              <a:t>》</a:t>
            </a:r>
            <a:r>
              <a:rPr lang="zh-CN" altLang="en-US" sz="1200" dirty="0" smtClean="0">
                <a:ea typeface="黑体" panose="02010609060101010101" pitchFamily="2" charset="-122"/>
              </a:rPr>
              <a:t>（第一版）为标志 。</a:t>
            </a:r>
            <a:endParaRPr lang="zh-CN" altLang="en-US" sz="1200" dirty="0">
              <a:ea typeface="黑体" panose="02010609060101010101" pitchFamily="2" charset="-122"/>
            </a:endParaRPr>
          </a:p>
        </p:txBody>
      </p:sp>
      <p:cxnSp>
        <p:nvCxnSpPr>
          <p:cNvPr id="19" name="肘形连接符 18"/>
          <p:cNvCxnSpPr/>
          <p:nvPr/>
        </p:nvCxnSpPr>
        <p:spPr>
          <a:xfrm rot="5400000" flipH="1" flipV="1">
            <a:off x="7365005" y="2047206"/>
            <a:ext cx="701279" cy="601265"/>
          </a:xfrm>
          <a:prstGeom prst="bentConnector3">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89120" y="555105"/>
            <a:ext cx="3454880" cy="1758430"/>
          </a:xfrm>
          <a:prstGeom prst="rect">
            <a:avLst/>
          </a:prstGeom>
          <a:noFill/>
        </p:spPr>
        <p:txBody>
          <a:bodyPr wrap="square" lIns="68580" tIns="34290" rIns="68580" bIns="34290">
            <a:spAutoFit/>
          </a:bodyPr>
          <a:lstStyle/>
          <a:p>
            <a:pPr>
              <a:lnSpc>
                <a:spcPct val="110000"/>
              </a:lnSpc>
              <a:spcBef>
                <a:spcPts val="450"/>
              </a:spcBef>
            </a:pPr>
            <a:r>
              <a:rPr lang="zh-CN" altLang="en-US" sz="1200" b="1" dirty="0" smtClean="0">
                <a:latin typeface="黑体" panose="02010609060101010101" pitchFamily="2" charset="-122"/>
                <a:ea typeface="黑体" panose="02010609060101010101" pitchFamily="2" charset="-122"/>
              </a:rPr>
              <a:t>第四次革命：</a:t>
            </a:r>
            <a:r>
              <a:rPr lang="zh-CN" altLang="en-US" sz="1200" dirty="0" smtClean="0">
                <a:solidFill>
                  <a:srgbClr val="C00000"/>
                </a:solidFill>
                <a:latin typeface="黑体" panose="02010609060101010101" pitchFamily="2" charset="-122"/>
                <a:ea typeface="黑体" panose="02010609060101010101" pitchFamily="2" charset="-122"/>
              </a:rPr>
              <a:t>理性预期革命</a:t>
            </a:r>
            <a:r>
              <a:rPr lang="zh-CN" altLang="en-US" sz="1200" dirty="0" smtClean="0">
                <a:latin typeface="黑体" panose="02010609060101010101" pitchFamily="2" charset="-122"/>
                <a:ea typeface="黑体" panose="02010609060101010101" pitchFamily="2" charset="-122"/>
              </a:rPr>
              <a:t>，也叫</a:t>
            </a:r>
            <a:r>
              <a:rPr lang="zh-CN" altLang="en-US" sz="1200" dirty="0" smtClean="0">
                <a:solidFill>
                  <a:srgbClr val="C00000"/>
                </a:solidFill>
                <a:latin typeface="黑体" panose="02010609060101010101" pitchFamily="2" charset="-122"/>
                <a:ea typeface="黑体" panose="02010609060101010101" pitchFamily="2" charset="-122"/>
              </a:rPr>
              <a:t>新古典宏观经济学</a:t>
            </a:r>
            <a:r>
              <a:rPr lang="zh-CN" altLang="en-US" sz="1200" dirty="0" smtClean="0">
                <a:latin typeface="黑体" panose="02010609060101010101" pitchFamily="2" charset="-122"/>
                <a:ea typeface="黑体" panose="02010609060101010101" pitchFamily="2" charset="-122"/>
              </a:rPr>
              <a:t>，出现于</a:t>
            </a:r>
            <a:r>
              <a:rPr lang="en-US" altLang="zh-CN" sz="1200" dirty="0" smtClean="0">
                <a:latin typeface="黑体" panose="02010609060101010101" pitchFamily="2" charset="-122"/>
                <a:ea typeface="黑体" panose="02010609060101010101" pitchFamily="2" charset="-122"/>
              </a:rPr>
              <a:t>20</a:t>
            </a:r>
            <a:r>
              <a:rPr lang="zh-CN" altLang="en-US" sz="1200" dirty="0" smtClean="0">
                <a:latin typeface="黑体" panose="02010609060101010101" pitchFamily="2" charset="-122"/>
                <a:ea typeface="黑体" panose="02010609060101010101" pitchFamily="2" charset="-122"/>
              </a:rPr>
              <a:t>世纪</a:t>
            </a:r>
            <a:r>
              <a:rPr lang="en-US" altLang="zh-CN" sz="1200" dirty="0" smtClean="0">
                <a:latin typeface="黑体" panose="02010609060101010101" pitchFamily="2" charset="-122"/>
                <a:ea typeface="黑体" panose="02010609060101010101" pitchFamily="2" charset="-122"/>
              </a:rPr>
              <a:t>70</a:t>
            </a:r>
            <a:r>
              <a:rPr lang="zh-CN" altLang="en-US" sz="1200" dirty="0" smtClean="0">
                <a:latin typeface="黑体" panose="02010609060101010101" pitchFamily="2" charset="-122"/>
                <a:ea typeface="黑体" panose="02010609060101010101" pitchFamily="2" charset="-122"/>
              </a:rPr>
              <a:t>年代，创始人</a:t>
            </a:r>
            <a:r>
              <a:rPr lang="zh-CN" altLang="en-US" sz="1200" dirty="0" smtClean="0">
                <a:solidFill>
                  <a:srgbClr val="C00000"/>
                </a:solidFill>
                <a:latin typeface="黑体" panose="02010609060101010101" pitchFamily="2" charset="-122"/>
                <a:ea typeface="黑体" panose="02010609060101010101" pitchFamily="2" charset="-122"/>
              </a:rPr>
              <a:t>卢卡斯</a:t>
            </a:r>
            <a:r>
              <a:rPr lang="zh-CN" altLang="en-US" sz="1200" dirty="0" smtClean="0">
                <a:latin typeface="黑体" panose="02010609060101010101" pitchFamily="2" charset="-122"/>
                <a:ea typeface="黑体" panose="02010609060101010101" pitchFamily="2" charset="-122"/>
              </a:rPr>
              <a:t>，</a:t>
            </a:r>
            <a:r>
              <a:rPr lang="en-US" altLang="zh-CN" sz="1200" dirty="0" smtClean="0">
                <a:solidFill>
                  <a:srgbClr val="C00000"/>
                </a:solidFill>
                <a:latin typeface="黑体" panose="02010609060101010101" pitchFamily="2" charset="-122"/>
                <a:ea typeface="黑体" panose="02010609060101010101" pitchFamily="2" charset="-122"/>
              </a:rPr>
              <a:t>1972</a:t>
            </a:r>
            <a:r>
              <a:rPr lang="zh-CN" altLang="en-US" sz="1200" dirty="0" smtClean="0">
                <a:solidFill>
                  <a:srgbClr val="C00000"/>
                </a:solidFill>
                <a:latin typeface="黑体" panose="02010609060101010101" pitchFamily="2" charset="-122"/>
                <a:ea typeface="黑体" panose="02010609060101010101" pitchFamily="2" charset="-122"/>
              </a:rPr>
              <a:t>年</a:t>
            </a:r>
            <a:r>
              <a:rPr lang="zh-CN" altLang="en-US" sz="1200" dirty="0" smtClean="0">
                <a:latin typeface="黑体" panose="02010609060101010101" pitchFamily="2" charset="-122"/>
                <a:ea typeface="黑体" panose="02010609060101010101" pitchFamily="2" charset="-122"/>
              </a:rPr>
              <a:t>发表</a:t>
            </a:r>
            <a:r>
              <a:rPr lang="en-US" altLang="zh-CN" sz="1200" dirty="0" smtClean="0">
                <a:solidFill>
                  <a:srgbClr val="C00000"/>
                </a:solidFill>
                <a:latin typeface="黑体" panose="02010609060101010101" pitchFamily="2" charset="-122"/>
                <a:ea typeface="黑体" panose="02010609060101010101" pitchFamily="2" charset="-122"/>
              </a:rPr>
              <a:t>《</a:t>
            </a:r>
            <a:r>
              <a:rPr lang="zh-CN" altLang="en-US" sz="1200" dirty="0" smtClean="0">
                <a:solidFill>
                  <a:srgbClr val="C00000"/>
                </a:solidFill>
                <a:latin typeface="黑体" panose="02010609060101010101" pitchFamily="2" charset="-122"/>
                <a:ea typeface="黑体" panose="02010609060101010101" pitchFamily="2" charset="-122"/>
              </a:rPr>
              <a:t>预期和货币中性</a:t>
            </a:r>
            <a:r>
              <a:rPr lang="en-US" altLang="zh-CN" sz="1200" dirty="0" smtClean="0">
                <a:solidFill>
                  <a:srgbClr val="C00000"/>
                </a:solidFill>
                <a:latin typeface="黑体" panose="02010609060101010101" pitchFamily="2" charset="-122"/>
                <a:ea typeface="黑体" panose="02010609060101010101" pitchFamily="2" charset="-122"/>
              </a:rPr>
              <a:t>》</a:t>
            </a:r>
            <a:r>
              <a:rPr lang="zh-CN" altLang="en-US" sz="1200" dirty="0" smtClean="0">
                <a:latin typeface="黑体" panose="02010609060101010101" pitchFamily="2" charset="-122"/>
                <a:ea typeface="黑体" panose="02010609060101010101" pitchFamily="2" charset="-122"/>
              </a:rPr>
              <a:t>（美国</a:t>
            </a:r>
            <a:r>
              <a:rPr lang="en-US" altLang="zh-CN" sz="1200" dirty="0" smtClean="0">
                <a:latin typeface="黑体" panose="02010609060101010101" pitchFamily="2" charset="-122"/>
                <a:ea typeface="黑体" panose="02010609060101010101" pitchFamily="2" charset="-122"/>
              </a:rPr>
              <a:t>《</a:t>
            </a:r>
            <a:r>
              <a:rPr lang="zh-CN" altLang="en-US" sz="1200" dirty="0" smtClean="0">
                <a:latin typeface="黑体" panose="02010609060101010101" pitchFamily="2" charset="-122"/>
                <a:ea typeface="黑体" panose="02010609060101010101" pitchFamily="2" charset="-122"/>
              </a:rPr>
              <a:t>经济理论</a:t>
            </a:r>
            <a:r>
              <a:rPr lang="en-US" altLang="zh-CN" sz="1200" dirty="0" smtClean="0">
                <a:latin typeface="黑体" panose="02010609060101010101" pitchFamily="2" charset="-122"/>
                <a:ea typeface="黑体" panose="02010609060101010101" pitchFamily="2" charset="-122"/>
              </a:rPr>
              <a:t>》</a:t>
            </a:r>
            <a:r>
              <a:rPr lang="zh-CN" altLang="en-US" sz="1200" dirty="0" smtClean="0">
                <a:latin typeface="黑体" panose="02010609060101010101" pitchFamily="2" charset="-122"/>
                <a:ea typeface="黑体" panose="02010609060101010101" pitchFamily="2" charset="-122"/>
              </a:rPr>
              <a:t>杂志，</a:t>
            </a:r>
            <a:r>
              <a:rPr lang="en-US" altLang="zh-CN" sz="1200" dirty="0" smtClean="0">
                <a:latin typeface="黑体" panose="02010609060101010101" pitchFamily="2" charset="-122"/>
                <a:ea typeface="黑体" panose="02010609060101010101" pitchFamily="2" charset="-122"/>
              </a:rPr>
              <a:t>1972</a:t>
            </a:r>
            <a:r>
              <a:rPr lang="zh-CN" altLang="en-US" sz="1200" dirty="0" smtClean="0">
                <a:latin typeface="黑体" panose="02010609060101010101" pitchFamily="2" charset="-122"/>
                <a:ea typeface="黑体" panose="02010609060101010101" pitchFamily="2" charset="-122"/>
              </a:rPr>
              <a:t>年</a:t>
            </a:r>
            <a:r>
              <a:rPr lang="en-US" altLang="zh-CN" sz="1200" dirty="0" smtClean="0">
                <a:latin typeface="黑体" panose="02010609060101010101" pitchFamily="2" charset="-122"/>
                <a:ea typeface="黑体" panose="02010609060101010101" pitchFamily="2" charset="-122"/>
              </a:rPr>
              <a:t>4</a:t>
            </a:r>
            <a:r>
              <a:rPr lang="zh-CN" altLang="en-US" sz="1200" dirty="0" smtClean="0">
                <a:latin typeface="黑体" panose="02010609060101010101" pitchFamily="2" charset="-122"/>
                <a:ea typeface="黑体" panose="02010609060101010101" pitchFamily="2" charset="-122"/>
              </a:rPr>
              <a:t>月）。 </a:t>
            </a:r>
            <a:endParaRPr lang="zh-CN" altLang="en-US" sz="1200" dirty="0" smtClean="0">
              <a:latin typeface="黑体" panose="02010609060101010101" pitchFamily="2" charset="-122"/>
              <a:ea typeface="黑体" panose="02010609060101010101" pitchFamily="2" charset="-122"/>
            </a:endParaRPr>
          </a:p>
          <a:p>
            <a:pPr>
              <a:lnSpc>
                <a:spcPct val="110000"/>
              </a:lnSpc>
              <a:spcBef>
                <a:spcPts val="450"/>
              </a:spcBef>
            </a:pPr>
            <a:r>
              <a:rPr lang="zh-CN" altLang="en-US" sz="1200" b="1" dirty="0" smtClean="0">
                <a:latin typeface="黑体" panose="02010609060101010101" pitchFamily="2" charset="-122"/>
                <a:ea typeface="黑体" panose="02010609060101010101" pitchFamily="2" charset="-122"/>
              </a:rPr>
              <a:t>第四次综合：</a:t>
            </a:r>
            <a:r>
              <a:rPr lang="zh-CN" altLang="en-US" sz="1200" dirty="0" smtClean="0">
                <a:latin typeface="黑体" panose="02010609060101010101" pitchFamily="2" charset="-122"/>
                <a:ea typeface="黑体" panose="02010609060101010101" pitchFamily="2" charset="-122"/>
              </a:rPr>
              <a:t>是</a:t>
            </a:r>
            <a:r>
              <a:rPr lang="zh-CN" altLang="en-US" sz="1200" dirty="0" smtClean="0">
                <a:solidFill>
                  <a:srgbClr val="C00000"/>
                </a:solidFill>
                <a:latin typeface="黑体" panose="02010609060101010101" pitchFamily="2" charset="-122"/>
                <a:ea typeface="黑体" panose="02010609060101010101" pitchFamily="2" charset="-122"/>
              </a:rPr>
              <a:t>斯蒂格利茨的综合</a:t>
            </a:r>
            <a:r>
              <a:rPr lang="zh-CN" altLang="en-US" sz="1200" dirty="0" smtClean="0">
                <a:latin typeface="黑体" panose="02010609060101010101" pitchFamily="2" charset="-122"/>
                <a:ea typeface="黑体" panose="02010609060101010101" pitchFamily="2" charset="-122"/>
              </a:rPr>
              <a:t>。出现于</a:t>
            </a:r>
            <a:r>
              <a:rPr lang="en-US" altLang="zh-CN" sz="1200" dirty="0" smtClean="0">
                <a:latin typeface="黑体" panose="02010609060101010101" pitchFamily="2" charset="-122"/>
                <a:ea typeface="黑体" panose="02010609060101010101" pitchFamily="2" charset="-122"/>
              </a:rPr>
              <a:t>20</a:t>
            </a:r>
            <a:r>
              <a:rPr lang="zh-CN" altLang="en-US" sz="1200" dirty="0" smtClean="0">
                <a:latin typeface="黑体" panose="02010609060101010101" pitchFamily="2" charset="-122"/>
                <a:ea typeface="黑体" panose="02010609060101010101" pitchFamily="2" charset="-122"/>
              </a:rPr>
              <a:t>世纪</a:t>
            </a:r>
            <a:r>
              <a:rPr lang="en-US" altLang="zh-CN" sz="1200" dirty="0" smtClean="0">
                <a:latin typeface="黑体" panose="02010609060101010101" pitchFamily="2" charset="-122"/>
                <a:ea typeface="黑体" panose="02010609060101010101" pitchFamily="2" charset="-122"/>
              </a:rPr>
              <a:t>80</a:t>
            </a:r>
            <a:r>
              <a:rPr lang="zh-CN" altLang="en-US" sz="1200" dirty="0" smtClean="0">
                <a:latin typeface="黑体" panose="02010609060101010101" pitchFamily="2" charset="-122"/>
                <a:ea typeface="黑体" panose="02010609060101010101" pitchFamily="2" charset="-122"/>
              </a:rPr>
              <a:t>年代。</a:t>
            </a:r>
            <a:r>
              <a:rPr lang="en-US" altLang="zh-CN" sz="1200" dirty="0" smtClean="0">
                <a:solidFill>
                  <a:srgbClr val="C00000"/>
                </a:solidFill>
                <a:latin typeface="黑体" panose="02010609060101010101" pitchFamily="2" charset="-122"/>
                <a:ea typeface="黑体" panose="02010609060101010101" pitchFamily="2" charset="-122"/>
              </a:rPr>
              <a:t>1993</a:t>
            </a:r>
            <a:r>
              <a:rPr lang="zh-CN" altLang="en-US" sz="1200" dirty="0" smtClean="0">
                <a:solidFill>
                  <a:srgbClr val="C00000"/>
                </a:solidFill>
                <a:latin typeface="黑体" panose="02010609060101010101" pitchFamily="2" charset="-122"/>
                <a:ea typeface="黑体" panose="02010609060101010101" pitchFamily="2" charset="-122"/>
              </a:rPr>
              <a:t>年</a:t>
            </a:r>
            <a:r>
              <a:rPr lang="zh-CN" altLang="en-US" sz="1200" dirty="0" smtClean="0">
                <a:latin typeface="黑体" panose="02010609060101010101" pitchFamily="2" charset="-122"/>
                <a:ea typeface="黑体" panose="02010609060101010101" pitchFamily="2" charset="-122"/>
              </a:rPr>
              <a:t>被誉为“经济学革命领袖”的斯蒂格利茨出版了被认为是第四个里程碑的教科书</a:t>
            </a:r>
            <a:r>
              <a:rPr lang="en-US" altLang="zh-CN" sz="1200" dirty="0" smtClean="0">
                <a:solidFill>
                  <a:srgbClr val="C00000"/>
                </a:solidFill>
                <a:latin typeface="黑体" panose="02010609060101010101" pitchFamily="2" charset="-122"/>
                <a:ea typeface="黑体" panose="02010609060101010101" pitchFamily="2" charset="-122"/>
              </a:rPr>
              <a:t>《</a:t>
            </a:r>
            <a:r>
              <a:rPr lang="zh-CN" altLang="en-US" sz="1200" dirty="0" smtClean="0">
                <a:solidFill>
                  <a:srgbClr val="C00000"/>
                </a:solidFill>
                <a:latin typeface="黑体" panose="02010609060101010101" pitchFamily="2" charset="-122"/>
                <a:ea typeface="黑体" panose="02010609060101010101" pitchFamily="2" charset="-122"/>
              </a:rPr>
              <a:t>经济学</a:t>
            </a:r>
            <a:r>
              <a:rPr lang="en-US" altLang="zh-CN" sz="1200" dirty="0" smtClean="0">
                <a:solidFill>
                  <a:srgbClr val="C00000"/>
                </a:solidFill>
                <a:latin typeface="黑体" panose="02010609060101010101" pitchFamily="2" charset="-122"/>
                <a:ea typeface="黑体" panose="02010609060101010101" pitchFamily="2" charset="-122"/>
              </a:rPr>
              <a:t>》</a:t>
            </a:r>
            <a:r>
              <a:rPr lang="zh-CN" altLang="en-US" sz="1200" dirty="0" smtClean="0">
                <a:latin typeface="黑体" panose="02010609060101010101" pitchFamily="2" charset="-122"/>
                <a:ea typeface="黑体" panose="02010609060101010101" pitchFamily="2" charset="-122"/>
              </a:rPr>
              <a:t>。</a:t>
            </a:r>
            <a:endParaRPr lang="zh-CN" altLang="en-US" sz="1200" dirty="0">
              <a:latin typeface="黑体" panose="02010609060101010101" pitchFamily="2" charset="-122"/>
              <a:ea typeface="黑体" panose="02010609060101010101" pitchFamily="2" charset="-122"/>
            </a:endParaRPr>
          </a:p>
        </p:txBody>
      </p:sp>
      <p:sp>
        <p:nvSpPr>
          <p:cNvPr id="23" name="标题 1"/>
          <p:cNvSpPr>
            <a:spLocks noGrp="1"/>
          </p:cNvSpPr>
          <p:nvPr>
            <p:ph type="title" idx="4294967295"/>
          </p:nvPr>
        </p:nvSpPr>
        <p:spPr>
          <a:xfrm>
            <a:off x="444260" y="0"/>
            <a:ext cx="7859316" cy="519113"/>
          </a:xfrm>
          <a:prstGeom prst="rect">
            <a:avLst/>
          </a:prstGeom>
        </p:spPr>
        <p:txBody>
          <a:bodyPr lIns="68580" tIns="34290" rIns="68580" bIns="34290"/>
          <a:lstStyle/>
          <a:p>
            <a:pPr eaLnBrk="1" hangingPunct="1">
              <a:lnSpc>
                <a:spcPct val="150000"/>
              </a:lnSpc>
            </a:pPr>
            <a:r>
              <a:rPr lang="zh-CN" altLang="en-US" sz="2800" b="1" dirty="0" smtClean="0">
                <a:latin typeface="黑体" panose="02010609060101010101" pitchFamily="2" charset="-122"/>
                <a:ea typeface="黑体" panose="02010609060101010101" pitchFamily="2" charset="-122"/>
              </a:rPr>
              <a:t>第二节  西方经济学的由来与发展</a:t>
            </a:r>
            <a:endParaRPr lang="en-US" altLang="zh-CN" sz="2800" b="1" dirty="0" smtClean="0">
              <a:latin typeface="黑体" panose="02010609060101010101" pitchFamily="2" charset="-122"/>
              <a:ea typeface="黑体" panose="02010609060101010101" pitchFamily="2" charset="-122"/>
            </a:endParaRPr>
          </a:p>
        </p:txBody>
      </p:sp>
      <p:sp>
        <p:nvSpPr>
          <p:cNvPr id="33" name="云形标注 32"/>
          <p:cNvSpPr/>
          <p:nvPr/>
        </p:nvSpPr>
        <p:spPr>
          <a:xfrm>
            <a:off x="7142672" y="3739551"/>
            <a:ext cx="2001329" cy="1403949"/>
          </a:xfrm>
          <a:prstGeom prst="cloudCallout">
            <a:avLst>
              <a:gd name="adj1" fmla="val -22527"/>
              <a:gd name="adj2" fmla="val -6988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rgbClr val="C00000"/>
                </a:solidFill>
                <a:latin typeface="黑体" panose="02010609060101010101" pitchFamily="2" charset="-122"/>
                <a:ea typeface="黑体" panose="02010609060101010101" pitchFamily="2" charset="-122"/>
                <a:sym typeface="+mn-ea"/>
              </a:rPr>
              <a:t>后凯恩斯主流经济学</a:t>
            </a:r>
            <a:r>
              <a:rPr lang="zh-CN" altLang="en-US" sz="1200" dirty="0" smtClean="0">
                <a:solidFill>
                  <a:schemeClr val="tx1"/>
                </a:solidFill>
                <a:latin typeface="黑体" panose="02010609060101010101" pitchFamily="2" charset="-122"/>
                <a:ea typeface="黑体" panose="02010609060101010101" pitchFamily="2" charset="-122"/>
                <a:sym typeface="+mn-ea"/>
              </a:rPr>
              <a:t>和其它流派：</a:t>
            </a:r>
            <a:r>
              <a:rPr lang="zh-CN" altLang="en-US" sz="1200" dirty="0" smtClean="0">
                <a:solidFill>
                  <a:srgbClr val="C00000"/>
                </a:solidFill>
                <a:latin typeface="黑体" panose="02010609060101010101" pitchFamily="2" charset="-122"/>
                <a:ea typeface="黑体" panose="02010609060101010101" pitchFamily="2" charset="-122"/>
                <a:sym typeface="+mn-ea"/>
              </a:rPr>
              <a:t>货币主义学派、理性预期学派、供给学派等</a:t>
            </a:r>
            <a:endParaRPr lang="zh-CN" altLang="en-US" sz="1200" dirty="0">
              <a:solidFill>
                <a:srgbClr val="C00000"/>
              </a:solidFill>
              <a:latin typeface="黑体" panose="02010609060101010101" pitchFamily="2" charset="-122"/>
              <a:ea typeface="黑体" panose="02010609060101010101" pitchFamily="2" charset="-122"/>
            </a:endParaRPr>
          </a:p>
        </p:txBody>
      </p:sp>
      <p:sp>
        <p:nvSpPr>
          <p:cNvPr id="34" name="云形标注 33"/>
          <p:cNvSpPr/>
          <p:nvPr/>
        </p:nvSpPr>
        <p:spPr>
          <a:xfrm>
            <a:off x="3258629" y="3661914"/>
            <a:ext cx="1554911" cy="375249"/>
          </a:xfrm>
          <a:prstGeom prst="cloudCallout">
            <a:avLst>
              <a:gd name="adj1" fmla="val 14208"/>
              <a:gd name="adj2" fmla="val -7365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rgbClr val="C00000"/>
                </a:solidFill>
                <a:latin typeface="黑体" panose="02010609060101010101" pitchFamily="2" charset="-122"/>
                <a:ea typeface="黑体" panose="02010609060101010101" pitchFamily="2" charset="-122"/>
                <a:sym typeface="+mn-ea"/>
              </a:rPr>
              <a:t>庸俗经济学</a:t>
            </a:r>
            <a:endParaRPr lang="zh-CN" altLang="en-US" sz="1200"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0-#ppt_w/2"/>
                                          </p:val>
                                        </p:tav>
                                        <p:tav tm="100000">
                                          <p:val>
                                            <p:strVal val="#ppt_x"/>
                                          </p:val>
                                        </p:tav>
                                      </p:tavLst>
                                    </p:anim>
                                    <p:anim calcmode="lin" valueType="num">
                                      <p:cBhvr additive="base">
                                        <p:cTn id="8"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fill="hold" grpId="0" nodeType="clickEffect">
                                  <p:stCondLst>
                                    <p:cond delay="0"/>
                                  </p:stCondLst>
                                  <p:childTnLst>
                                    <p:animMotion origin="layout" path="M -1.875E-6 -3.33333E-6 L 0.97266 -3.33333E-6 " pathEditMode="relative" rAng="0" ptsTypes="AA">
                                      <p:cBhvr>
                                        <p:cTn id="12" dur="11000" fill="hold"/>
                                        <p:tgtEl>
                                          <p:spTgt spid="4"/>
                                        </p:tgtEl>
                                        <p:attrNameLst>
                                          <p:attrName>ppt_x</p:attrName>
                                          <p:attrName>ppt_y</p:attrName>
                                        </p:attrNameLst>
                                      </p:cBhvr>
                                      <p:rCtr x="48633" y="0"/>
                                    </p:animMotion>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strVal val="4/3*#ppt_w"/>
                                          </p:val>
                                        </p:tav>
                                        <p:tav tm="100000">
                                          <p:val>
                                            <p:strVal val="#ppt_w"/>
                                          </p:val>
                                        </p:tav>
                                      </p:tavLst>
                                    </p:anim>
                                    <p:anim calcmode="lin" valueType="num">
                                      <p:cBhvr>
                                        <p:cTn id="18"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strVal val="4/3*#ppt_w"/>
                                          </p:val>
                                        </p:tav>
                                        <p:tav tm="100000">
                                          <p:val>
                                            <p:strVal val="#ppt_w"/>
                                          </p:val>
                                        </p:tav>
                                      </p:tavLst>
                                    </p:anim>
                                    <p:anim calcmode="lin" valueType="num">
                                      <p:cBhvr>
                                        <p:cTn id="34" dur="500" fill="hold"/>
                                        <p:tgtEl>
                                          <p:spTgt spid="6"/>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28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strVal val="4/3*#ppt_w"/>
                                          </p:val>
                                        </p:tav>
                                        <p:tav tm="100000">
                                          <p:val>
                                            <p:strVal val="#ppt_w"/>
                                          </p:val>
                                        </p:tav>
                                      </p:tavLst>
                                    </p:anim>
                                    <p:anim calcmode="lin" valueType="num">
                                      <p:cBhvr>
                                        <p:cTn id="50"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3" presetClass="entr" presetSubtype="288"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p:cTn id="71" dur="500" fill="hold"/>
                                        <p:tgtEl>
                                          <p:spTgt spid="8"/>
                                        </p:tgtEl>
                                        <p:attrNameLst>
                                          <p:attrName>ppt_w</p:attrName>
                                        </p:attrNameLst>
                                      </p:cBhvr>
                                      <p:tavLst>
                                        <p:tav tm="0">
                                          <p:val>
                                            <p:strVal val="4/3*#ppt_w"/>
                                          </p:val>
                                        </p:tav>
                                        <p:tav tm="100000">
                                          <p:val>
                                            <p:strVal val="#ppt_w"/>
                                          </p:val>
                                        </p:tav>
                                      </p:tavLst>
                                    </p:anim>
                                    <p:anim calcmode="lin" valueType="num">
                                      <p:cBhvr>
                                        <p:cTn id="72" dur="500" fill="hold"/>
                                        <p:tgtEl>
                                          <p:spTgt spid="8"/>
                                        </p:tgtEl>
                                        <p:attrNameLst>
                                          <p:attrName>ppt_h</p:attrName>
                                        </p:attrNameLst>
                                      </p:cBhvr>
                                      <p:tavLst>
                                        <p:tav tm="0">
                                          <p:val>
                                            <p:strVal val="4/3*#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up)">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left)">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288"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strVal val="4/3*#ppt_w"/>
                                          </p:val>
                                        </p:tav>
                                        <p:tav tm="100000">
                                          <p:val>
                                            <p:strVal val="#ppt_w"/>
                                          </p:val>
                                        </p:tav>
                                      </p:tavLst>
                                    </p:anim>
                                    <p:anim calcmode="lin" valueType="num">
                                      <p:cBhvr>
                                        <p:cTn id="88"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wipe(down)">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ppt_x"/>
                                          </p:val>
                                        </p:tav>
                                        <p:tav tm="100000">
                                          <p:val>
                                            <p:strVal val="#ppt_x"/>
                                          </p:val>
                                        </p:tav>
                                      </p:tavLst>
                                    </p:anim>
                                    <p:anim calcmode="lin" valueType="num">
                                      <p:cBhvr additive="base">
                                        <p:cTn id="9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wipe(left)">
                                      <p:cBhvr>
                                        <p:cTn id="10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2" grpId="0"/>
      <p:bldP spid="14" grpId="0"/>
      <p:bldP spid="16" grpId="0"/>
      <p:bldP spid="18" grpId="0"/>
      <p:bldP spid="20" grpId="0"/>
      <p:bldP spid="33"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539552" y="1643056"/>
            <a:ext cx="8229600" cy="3500444"/>
          </a:xfrm>
          <a:prstGeom prst="rect">
            <a:avLst/>
          </a:prstGeom>
        </p:spPr>
        <p:txBody>
          <a:bodyPr/>
          <a:lstStyle/>
          <a:p>
            <a:pPr eaLnBrk="1" hangingPunct="1">
              <a:lnSpc>
                <a:spcPct val="120000"/>
              </a:lnSpc>
              <a:spcBef>
                <a:spcPts val="0"/>
              </a:spcBef>
              <a:buFontTx/>
              <a:buNone/>
            </a:pPr>
            <a:r>
              <a:rPr lang="zh-CN" altLang="en-US" sz="2400" b="1" dirty="0" smtClean="0">
                <a:solidFill>
                  <a:srgbClr val="C00000"/>
                </a:solidFill>
              </a:rPr>
              <a:t>一、重商主义：</a:t>
            </a:r>
            <a:r>
              <a:rPr lang="en-US" altLang="zh-CN" sz="2400" b="1" dirty="0" smtClean="0">
                <a:solidFill>
                  <a:srgbClr val="C00000"/>
                </a:solidFill>
              </a:rPr>
              <a:t>15—17</a:t>
            </a:r>
            <a:r>
              <a:rPr lang="zh-CN" altLang="en-US" sz="2400" b="1" dirty="0" smtClean="0">
                <a:solidFill>
                  <a:srgbClr val="C00000"/>
                </a:solidFill>
              </a:rPr>
              <a:t>世纪中期</a:t>
            </a:r>
            <a:endParaRPr lang="en-US" altLang="zh-CN" sz="2400" b="1" dirty="0" smtClean="0">
              <a:solidFill>
                <a:srgbClr val="C00000"/>
              </a:solidFill>
            </a:endParaRPr>
          </a:p>
          <a:p>
            <a:pPr eaLnBrk="1" hangingPunct="1">
              <a:lnSpc>
                <a:spcPct val="120000"/>
              </a:lnSpc>
              <a:spcBef>
                <a:spcPts val="0"/>
              </a:spcBef>
            </a:pPr>
            <a:r>
              <a:rPr lang="zh-CN" altLang="en-US" sz="2000" b="1" dirty="0" smtClean="0">
                <a:solidFill>
                  <a:schemeClr val="tx1"/>
                </a:solidFill>
              </a:rPr>
              <a:t>代表及著作</a:t>
            </a:r>
            <a:r>
              <a:rPr lang="zh-CN" altLang="en-US" sz="2000" b="0" dirty="0" smtClean="0">
                <a:solidFill>
                  <a:schemeClr val="tx1"/>
                </a:solidFill>
              </a:rPr>
              <a:t>：蒙克莱</a:t>
            </a:r>
            <a:endParaRPr lang="zh-CN" altLang="en-US" sz="2000" b="0" dirty="0" smtClean="0">
              <a:solidFill>
                <a:schemeClr val="tx1"/>
              </a:solidFill>
            </a:endParaRPr>
          </a:p>
          <a:p>
            <a:pPr lvl="1" eaLnBrk="1" hangingPunct="1">
              <a:lnSpc>
                <a:spcPct val="120000"/>
              </a:lnSpc>
              <a:spcBef>
                <a:spcPts val="0"/>
              </a:spcBef>
            </a:pPr>
            <a:r>
              <a:rPr lang="en-US" altLang="zh-CN" sz="1800" dirty="0" smtClean="0"/>
              <a:t>《</a:t>
            </a:r>
            <a:r>
              <a:rPr lang="zh-CN" altLang="en-US" sz="1800" dirty="0" smtClean="0"/>
              <a:t>献给国外和王太后的政治经济学</a:t>
            </a:r>
            <a:r>
              <a:rPr lang="en-US" altLang="zh-CN" sz="1800" dirty="0" smtClean="0"/>
              <a:t>》</a:t>
            </a:r>
            <a:endParaRPr lang="en-US" altLang="zh-CN" sz="1800" dirty="0" smtClean="0"/>
          </a:p>
          <a:p>
            <a:pPr eaLnBrk="1" hangingPunct="1">
              <a:lnSpc>
                <a:spcPct val="120000"/>
              </a:lnSpc>
              <a:spcBef>
                <a:spcPts val="0"/>
              </a:spcBef>
            </a:pPr>
            <a:r>
              <a:rPr lang="zh-CN" altLang="en-US" sz="2000" b="1" dirty="0" smtClean="0">
                <a:solidFill>
                  <a:schemeClr val="tx1"/>
                </a:solidFill>
              </a:rPr>
              <a:t>利益代表：</a:t>
            </a:r>
            <a:endParaRPr lang="en-US" altLang="zh-CN" sz="2000" b="1" dirty="0" smtClean="0">
              <a:solidFill>
                <a:schemeClr val="tx1"/>
              </a:solidFill>
            </a:endParaRPr>
          </a:p>
          <a:p>
            <a:pPr lvl="1" eaLnBrk="1" hangingPunct="1">
              <a:lnSpc>
                <a:spcPct val="120000"/>
              </a:lnSpc>
              <a:spcBef>
                <a:spcPts val="0"/>
              </a:spcBef>
            </a:pPr>
            <a:r>
              <a:rPr lang="zh-CN" altLang="en-US" sz="1800" dirty="0" smtClean="0"/>
              <a:t>商业资本家（后来的工场主）</a:t>
            </a:r>
            <a:endParaRPr lang="en-US" altLang="zh-CN" sz="1800" dirty="0" smtClean="0"/>
          </a:p>
          <a:p>
            <a:pPr eaLnBrk="1" hangingPunct="1">
              <a:lnSpc>
                <a:spcPct val="120000"/>
              </a:lnSpc>
              <a:spcBef>
                <a:spcPts val="0"/>
              </a:spcBef>
            </a:pPr>
            <a:r>
              <a:rPr lang="zh-CN" altLang="en-US" sz="2000" b="1" dirty="0" smtClean="0">
                <a:solidFill>
                  <a:schemeClr val="tx1"/>
                </a:solidFill>
              </a:rPr>
              <a:t>观点：</a:t>
            </a:r>
            <a:endParaRPr lang="en-US" altLang="zh-CN" sz="2000" b="1" dirty="0" smtClean="0">
              <a:solidFill>
                <a:schemeClr val="tx1"/>
              </a:solidFill>
            </a:endParaRPr>
          </a:p>
          <a:p>
            <a:pPr lvl="1">
              <a:lnSpc>
                <a:spcPct val="120000"/>
              </a:lnSpc>
              <a:spcBef>
                <a:spcPts val="0"/>
              </a:spcBef>
              <a:buClr>
                <a:schemeClr val="accent2"/>
              </a:buClr>
              <a:buSzPct val="95000"/>
            </a:pPr>
            <a:r>
              <a:rPr lang="zh-CN" altLang="en-US" sz="1800" dirty="0" smtClean="0"/>
              <a:t>把金银看作是财富的唯一形式，认为对外贸易是获得货币财富的真正源泉，只有在对外贸易中多卖少买，才能给国家带来货币财富</a:t>
            </a:r>
            <a:r>
              <a:rPr lang="zh-CN" altLang="en-US" sz="1800" dirty="0" smtClean="0"/>
              <a:t>。</a:t>
            </a:r>
            <a:endParaRPr lang="en-US" altLang="zh-CN" sz="1800" dirty="0" smtClean="0"/>
          </a:p>
          <a:p>
            <a:pPr lvl="1">
              <a:lnSpc>
                <a:spcPct val="120000"/>
              </a:lnSpc>
              <a:spcBef>
                <a:spcPts val="0"/>
              </a:spcBef>
              <a:buClr>
                <a:schemeClr val="accent2"/>
              </a:buClr>
              <a:buSzPct val="95000"/>
            </a:pPr>
            <a:r>
              <a:rPr lang="zh-CN" altLang="en-US" sz="1800" dirty="0" smtClean="0"/>
              <a:t>政策</a:t>
            </a:r>
            <a:r>
              <a:rPr lang="zh-CN" altLang="en-US" sz="1800" dirty="0" smtClean="0"/>
              <a:t>主张：保护贸易。</a:t>
            </a:r>
            <a:endParaRPr lang="zh-CN" altLang="en-US" sz="1800" dirty="0" smtClean="0"/>
          </a:p>
        </p:txBody>
      </p:sp>
      <p:sp>
        <p:nvSpPr>
          <p:cNvPr id="14339" name="Rectangle 2"/>
          <p:cNvSpPr>
            <a:spLocks noChangeArrowheads="1"/>
          </p:cNvSpPr>
          <p:nvPr/>
        </p:nvSpPr>
        <p:spPr bwMode="auto">
          <a:xfrm>
            <a:off x="428596" y="142858"/>
            <a:ext cx="8229600" cy="647700"/>
          </a:xfrm>
          <a:prstGeom prst="rect">
            <a:avLst/>
          </a:prstGeom>
          <a:noFill/>
          <a:ln w="9525">
            <a:noFill/>
            <a:miter lim="800000"/>
          </a:ln>
        </p:spPr>
        <p:txBody>
          <a:bodyPr anchor="ctr"/>
          <a:lstStyle/>
          <a:p>
            <a:pPr algn="ctr" eaLnBrk="1" hangingPunct="1"/>
            <a:r>
              <a:rPr lang="zh-CN" altLang="en-US" sz="3200" b="1" dirty="0" smtClean="0">
                <a:latin typeface="黑体" panose="02010609060101010101" pitchFamily="2" charset="-122"/>
                <a:ea typeface="黑体" panose="02010609060101010101" pitchFamily="2" charset="-122"/>
              </a:rPr>
              <a:t>第二</a:t>
            </a:r>
            <a:r>
              <a:rPr lang="zh-CN" altLang="en-US" sz="3200" b="1" dirty="0">
                <a:latin typeface="黑体" panose="02010609060101010101" pitchFamily="2" charset="-122"/>
                <a:ea typeface="黑体" panose="02010609060101010101" pitchFamily="2" charset="-122"/>
              </a:rPr>
              <a:t>节  西方经济学的由来与</a:t>
            </a:r>
            <a:r>
              <a:rPr lang="zh-CN" altLang="en-US" sz="3200" b="1" dirty="0" smtClean="0">
                <a:latin typeface="黑体" panose="02010609060101010101" pitchFamily="2" charset="-122"/>
                <a:ea typeface="黑体" panose="02010609060101010101" pitchFamily="2" charset="-122"/>
              </a:rPr>
              <a:t>发展</a:t>
            </a:r>
            <a:endParaRPr lang="en-US" altLang="zh-CN" sz="3200" b="1" dirty="0">
              <a:latin typeface="黑体" panose="02010609060101010101" pitchFamily="2" charset="-122"/>
              <a:ea typeface="黑体" panose="02010609060101010101" pitchFamily="2" charset="-122"/>
            </a:endParaRPr>
          </a:p>
        </p:txBody>
      </p:sp>
      <p:sp>
        <p:nvSpPr>
          <p:cNvPr id="4" name="矩形 3"/>
          <p:cNvSpPr/>
          <p:nvPr/>
        </p:nvSpPr>
        <p:spPr>
          <a:xfrm>
            <a:off x="571472" y="857238"/>
            <a:ext cx="8072462" cy="707886"/>
          </a:xfrm>
          <a:prstGeom prst="rect">
            <a:avLst/>
          </a:prstGeom>
          <a:solidFill>
            <a:schemeClr val="accent3">
              <a:lumMod val="20000"/>
              <a:lumOff val="80000"/>
            </a:schemeClr>
          </a:solidFill>
        </p:spPr>
        <p:txBody>
          <a:bodyPr wrap="square">
            <a:spAutoFit/>
          </a:bodyPr>
          <a:lstStyle/>
          <a:p>
            <a:r>
              <a:rPr lang="zh-CN" altLang="en-US" sz="2000" b="1" dirty="0" smtClean="0">
                <a:effectLst>
                  <a:outerShdw blurRad="38100" dist="38100" dir="2700000" algn="tl">
                    <a:srgbClr val="000000">
                      <a:alpha val="43137"/>
                    </a:srgbClr>
                  </a:outerShdw>
                </a:effectLst>
                <a:sym typeface="+mn-ea"/>
              </a:rPr>
              <a:t>        人类</a:t>
            </a:r>
            <a:r>
              <a:rPr lang="zh-CN" altLang="en-US" sz="2000" b="1" dirty="0" smtClean="0">
                <a:effectLst>
                  <a:outerShdw blurRad="38100" dist="38100" dir="2700000" algn="tl">
                    <a:srgbClr val="000000">
                      <a:alpha val="43137"/>
                    </a:srgbClr>
                  </a:outerShdw>
                </a:effectLst>
                <a:sym typeface="+mn-ea"/>
              </a:rPr>
              <a:t>历史上早在几千年就有了哲学和其他科学，但是经济学产生却很晚，是近</a:t>
            </a:r>
            <a:r>
              <a:rPr lang="en-US" altLang="zh-CN" sz="2000" b="1" dirty="0" smtClean="0">
                <a:effectLst>
                  <a:outerShdw blurRad="38100" dist="38100" dir="2700000" algn="tl">
                    <a:srgbClr val="000000">
                      <a:alpha val="43137"/>
                    </a:srgbClr>
                  </a:outerShdw>
                </a:effectLst>
                <a:sym typeface="+mn-ea"/>
              </a:rPr>
              <a:t>200</a:t>
            </a:r>
            <a:r>
              <a:rPr lang="zh-CN" altLang="en-US" sz="2000" b="1" dirty="0" smtClean="0">
                <a:effectLst>
                  <a:outerShdw blurRad="38100" dist="38100" dir="2700000" algn="tl">
                    <a:srgbClr val="000000">
                      <a:alpha val="43137"/>
                    </a:srgbClr>
                  </a:outerShdw>
                </a:effectLst>
                <a:sym typeface="+mn-ea"/>
              </a:rPr>
              <a:t>多年前产生的。</a:t>
            </a:r>
            <a:r>
              <a:rPr lang="zh-CN" altLang="en-US" sz="2000" b="1" dirty="0" smtClean="0">
                <a:solidFill>
                  <a:srgbClr val="0000FF"/>
                </a:solidFill>
                <a:effectLst>
                  <a:outerShdw blurRad="38100" dist="38100" dir="2700000" algn="tl">
                    <a:srgbClr val="000000">
                      <a:alpha val="43137"/>
                    </a:srgbClr>
                  </a:outerShdw>
                </a:effectLst>
                <a:sym typeface="+mn-ea"/>
              </a:rPr>
              <a:t>原因是一家一户的经济不需要经济学</a:t>
            </a:r>
            <a:r>
              <a:rPr lang="zh-CN" altLang="en-US" sz="2000" b="1" dirty="0" smtClean="0">
                <a:effectLst>
                  <a:outerShdw blurRad="38100" dist="38100" dir="2700000" algn="tl">
                    <a:srgbClr val="000000">
                      <a:alpha val="43137"/>
                    </a:srgbClr>
                  </a:outerShdw>
                </a:effectLst>
                <a:sym typeface="+mn-ea"/>
              </a:rPr>
              <a:t>。</a:t>
            </a:r>
            <a:endParaRPr lang="zh-CN" altLang="en-US" sz="2000" b="1" dirty="0" smtClean="0">
              <a:effectLst>
                <a:outerShdw blurRad="38100" dist="38100" dir="2700000" algn="tl">
                  <a:srgbClr val="000000">
                    <a:alpha val="43137"/>
                  </a:srgb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to="" calcmode="lin" valueType="num">
                                      <p:cBhvr>
                                        <p:cTn id="7" dur="1" fill="hold"/>
                                        <p:tgtEl>
                                          <p:spTgt spid="1433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 to="" calcmode="lin" valueType="num">
                                      <p:cBhvr>
                                        <p:cTn id="12" dur="1" fill="hold"/>
                                        <p:tgtEl>
                                          <p:spTgt spid="14338">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anim to="" calcmode="lin" valueType="num">
                                      <p:cBhvr>
                                        <p:cTn id="15" dur="1" fill="hold"/>
                                        <p:tgtEl>
                                          <p:spTgt spid="14338">
                                            <p:txEl>
                                              <p:pRg st="2" end="2"/>
                                            </p:txEl>
                                          </p:spTgt>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4338">
                                            <p:txEl>
                                              <p:pRg st="3" end="3"/>
                                            </p:txEl>
                                          </p:spTgt>
                                        </p:tgtEl>
                                        <p:attrNameLst>
                                          <p:attrName>style.visibility</p:attrName>
                                        </p:attrNameLst>
                                      </p:cBhvr>
                                      <p:to>
                                        <p:strVal val="visible"/>
                                      </p:to>
                                    </p:set>
                                    <p:anim to="" calcmode="lin" valueType="num">
                                      <p:cBhvr>
                                        <p:cTn id="20" dur="1" fill="hold"/>
                                        <p:tgtEl>
                                          <p:spTgt spid="14338">
                                            <p:txEl>
                                              <p:pRg st="3" end="3"/>
                                            </p:txEl>
                                          </p:spTgt>
                                        </p:tgtEl>
                                      </p:cBhvr>
                                    </p:anim>
                                  </p:childTnLst>
                                </p:cTn>
                              </p:par>
                              <p:par>
                                <p:cTn id="21" presetID="24" presetClass="entr" presetSubtype="0" fill="hold" grpId="0" nodeType="with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anim to="" calcmode="lin" valueType="num">
                                      <p:cBhvr>
                                        <p:cTn id="23" dur="1" fill="hold"/>
                                        <p:tgtEl>
                                          <p:spTgt spid="14338">
                                            <p:txEl>
                                              <p:pRg st="4" end="4"/>
                                            </p:txEl>
                                          </p:spTgt>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4338">
                                            <p:txEl>
                                              <p:pRg st="5" end="5"/>
                                            </p:txEl>
                                          </p:spTgt>
                                        </p:tgtEl>
                                        <p:attrNameLst>
                                          <p:attrName>style.visibility</p:attrName>
                                        </p:attrNameLst>
                                      </p:cBhvr>
                                      <p:to>
                                        <p:strVal val="visible"/>
                                      </p:to>
                                    </p:set>
                                    <p:anim to="" calcmode="lin" valueType="num">
                                      <p:cBhvr>
                                        <p:cTn id="28" dur="1" fill="hold"/>
                                        <p:tgtEl>
                                          <p:spTgt spid="14338">
                                            <p:txEl>
                                              <p:pRg st="5" end="5"/>
                                            </p:txEl>
                                          </p:spTgt>
                                        </p:tgtEl>
                                      </p:cBhvr>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4338">
                                            <p:txEl>
                                              <p:charRg st="68" end="127"/>
                                            </p:txEl>
                                          </p:spTgt>
                                        </p:tgtEl>
                                        <p:attrNameLst>
                                          <p:attrName>style.visibility</p:attrName>
                                        </p:attrNameLst>
                                      </p:cBhvr>
                                      <p:to>
                                        <p:strVal val="visible"/>
                                      </p:to>
                                    </p:set>
                                    <p:animEffect transition="in" filter="box(in)">
                                      <p:cBhvr>
                                        <p:cTn id="33" dur="500"/>
                                        <p:tgtEl>
                                          <p:spTgt spid="14338">
                                            <p:txEl>
                                              <p:charRg st="68" end="127"/>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14338">
                                            <p:txEl>
                                              <p:charRg st="127" end="138"/>
                                            </p:txEl>
                                          </p:spTgt>
                                        </p:tgtEl>
                                        <p:attrNameLst>
                                          <p:attrName>style.visibility</p:attrName>
                                        </p:attrNameLst>
                                      </p:cBhvr>
                                      <p:to>
                                        <p:strVal val="visible"/>
                                      </p:to>
                                    </p:set>
                                    <p:animEffect transition="in" filter="box(in)">
                                      <p:cBhvr>
                                        <p:cTn id="36" dur="500"/>
                                        <p:tgtEl>
                                          <p:spTgt spid="14338">
                                            <p:txEl>
                                              <p:charRg st="127"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10" descr="u=2565370720,1838535319&amp;fm=0&amp;gp=0">
            <a:hlinkClick r:id="rId1"/>
          </p:cNvPr>
          <p:cNvPicPr>
            <a:picLocks noChangeAspect="1" noChangeArrowheads="1"/>
          </p:cNvPicPr>
          <p:nvPr/>
        </p:nvPicPr>
        <p:blipFill>
          <a:blip r:embed="rId2" cstate="print"/>
          <a:srcRect/>
          <a:stretch>
            <a:fillRect/>
          </a:stretch>
        </p:blipFill>
        <p:spPr bwMode="auto">
          <a:xfrm>
            <a:off x="6858016" y="714362"/>
            <a:ext cx="1928794" cy="1749102"/>
          </a:xfrm>
          <a:prstGeom prst="rect">
            <a:avLst/>
          </a:prstGeom>
          <a:noFill/>
          <a:ln w="9525">
            <a:noFill/>
            <a:miter lim="800000"/>
            <a:headEnd/>
            <a:tailEnd/>
          </a:ln>
        </p:spPr>
      </p:pic>
      <p:sp>
        <p:nvSpPr>
          <p:cNvPr id="15362" name="Rectangle 3"/>
          <p:cNvSpPr>
            <a:spLocks noGrp="1" noChangeArrowheads="1"/>
          </p:cNvSpPr>
          <p:nvPr>
            <p:ph type="body" idx="4294967295"/>
          </p:nvPr>
        </p:nvSpPr>
        <p:spPr>
          <a:xfrm>
            <a:off x="285720" y="555526"/>
            <a:ext cx="8229600" cy="4587974"/>
          </a:xfrm>
          <a:prstGeom prst="rect">
            <a:avLst/>
          </a:prstGeom>
        </p:spPr>
        <p:txBody>
          <a:bodyPr/>
          <a:lstStyle/>
          <a:p>
            <a:pPr eaLnBrk="1" hangingPunct="1">
              <a:lnSpc>
                <a:spcPct val="120000"/>
              </a:lnSpc>
              <a:spcBef>
                <a:spcPct val="0"/>
              </a:spcBef>
              <a:buFontTx/>
              <a:buNone/>
            </a:pPr>
            <a:r>
              <a:rPr lang="zh-CN" altLang="en-US" sz="2400" b="1" dirty="0" smtClean="0">
                <a:solidFill>
                  <a:srgbClr val="C00000"/>
                </a:solidFill>
                <a:latin typeface="宋体" panose="02010600030101010101" pitchFamily="2" charset="-122"/>
              </a:rPr>
              <a:t>二、古典经济学：</a:t>
            </a:r>
            <a:r>
              <a:rPr lang="en-US" altLang="zh-CN" sz="2400" b="1" dirty="0" smtClean="0">
                <a:solidFill>
                  <a:srgbClr val="C00000"/>
                </a:solidFill>
                <a:latin typeface="宋体" panose="02010600030101010101" pitchFamily="2" charset="-122"/>
              </a:rPr>
              <a:t>17</a:t>
            </a:r>
            <a:r>
              <a:rPr lang="zh-CN" altLang="en-US" sz="2400" b="1" dirty="0" smtClean="0">
                <a:solidFill>
                  <a:srgbClr val="C00000"/>
                </a:solidFill>
                <a:latin typeface="宋体" panose="02010600030101010101" pitchFamily="2" charset="-122"/>
              </a:rPr>
              <a:t>世纪中期</a:t>
            </a:r>
            <a:r>
              <a:rPr lang="en-US" altLang="zh-CN" sz="2400" b="1" dirty="0" smtClean="0">
                <a:solidFill>
                  <a:srgbClr val="C00000"/>
                </a:solidFill>
                <a:latin typeface="宋体" panose="02010600030101010101" pitchFamily="2" charset="-122"/>
              </a:rPr>
              <a:t>—19</a:t>
            </a:r>
            <a:r>
              <a:rPr lang="zh-CN" altLang="en-US" sz="2400" b="1" dirty="0" smtClean="0">
                <a:solidFill>
                  <a:srgbClr val="C00000"/>
                </a:solidFill>
                <a:latin typeface="宋体" panose="02010600030101010101" pitchFamily="2" charset="-122"/>
              </a:rPr>
              <a:t>世纪中期</a:t>
            </a:r>
            <a:endParaRPr lang="en-US" altLang="zh-CN" sz="2400" b="1" dirty="0" smtClean="0">
              <a:solidFill>
                <a:srgbClr val="C00000"/>
              </a:solidFill>
              <a:latin typeface="宋体" panose="02010600030101010101" pitchFamily="2" charset="-122"/>
            </a:endParaRPr>
          </a:p>
          <a:p>
            <a:pPr eaLnBrk="1" hangingPunct="1">
              <a:lnSpc>
                <a:spcPct val="120000"/>
              </a:lnSpc>
              <a:spcBef>
                <a:spcPct val="0"/>
              </a:spcBef>
            </a:pPr>
            <a:r>
              <a:rPr lang="zh-CN" altLang="en-US" sz="1800" b="1" dirty="0" smtClean="0">
                <a:solidFill>
                  <a:schemeClr val="tx1"/>
                </a:solidFill>
                <a:latin typeface="宋体" panose="02010600030101010101" pitchFamily="2" charset="-122"/>
              </a:rPr>
              <a:t>时代背景：</a:t>
            </a:r>
            <a:endParaRPr lang="en-US" altLang="zh-CN" sz="1800" b="1" dirty="0" smtClean="0">
              <a:solidFill>
                <a:schemeClr val="tx1"/>
              </a:solidFill>
              <a:latin typeface="宋体" panose="02010600030101010101" pitchFamily="2" charset="-122"/>
            </a:endParaRPr>
          </a:p>
          <a:p>
            <a:pPr lvl="1" eaLnBrk="1" hangingPunct="1">
              <a:lnSpc>
                <a:spcPct val="120000"/>
              </a:lnSpc>
              <a:spcBef>
                <a:spcPct val="0"/>
              </a:spcBef>
            </a:pPr>
            <a:r>
              <a:rPr lang="zh-CN" altLang="en-US" sz="1600" dirty="0" smtClean="0">
                <a:latin typeface="宋体" panose="02010600030101010101" pitchFamily="2" charset="-122"/>
              </a:rPr>
              <a:t>资本主义生产方式的确立</a:t>
            </a:r>
            <a:endParaRPr lang="zh-CN" altLang="en-US" sz="1600" dirty="0" smtClean="0">
              <a:latin typeface="宋体" panose="02010600030101010101" pitchFamily="2" charset="-122"/>
            </a:endParaRPr>
          </a:p>
          <a:p>
            <a:pPr>
              <a:lnSpc>
                <a:spcPct val="120000"/>
              </a:lnSpc>
              <a:spcBef>
                <a:spcPct val="0"/>
              </a:spcBef>
            </a:pPr>
            <a:r>
              <a:rPr lang="zh-CN" altLang="en-US" sz="1800" b="1" dirty="0" smtClean="0">
                <a:solidFill>
                  <a:srgbClr val="0000FF"/>
                </a:solidFill>
                <a:latin typeface="宋体" panose="02010600030101010101" pitchFamily="2" charset="-122"/>
              </a:rPr>
              <a:t>早期阶段：</a:t>
            </a:r>
            <a:endParaRPr lang="en-US" altLang="zh-CN" sz="1800" b="1" dirty="0" smtClean="0">
              <a:solidFill>
                <a:srgbClr val="0000FF"/>
              </a:solidFill>
              <a:latin typeface="宋体" panose="02010600030101010101" pitchFamily="2" charset="-122"/>
            </a:endParaRPr>
          </a:p>
          <a:p>
            <a:pPr lvl="1" eaLnBrk="1" hangingPunct="1">
              <a:lnSpc>
                <a:spcPct val="120000"/>
              </a:lnSpc>
              <a:spcBef>
                <a:spcPct val="0"/>
              </a:spcBef>
            </a:pPr>
            <a:r>
              <a:rPr lang="zh-CN" altLang="en-US" sz="1600" dirty="0" smtClean="0">
                <a:latin typeface="宋体" panose="02010600030101010101" pitchFamily="2" charset="-122"/>
              </a:rPr>
              <a:t>研究生产与分配</a:t>
            </a:r>
            <a:endParaRPr lang="zh-CN" altLang="en-US" sz="1600" dirty="0" smtClean="0">
              <a:latin typeface="宋体" panose="02010600030101010101" pitchFamily="2" charset="-122"/>
            </a:endParaRPr>
          </a:p>
          <a:p>
            <a:pPr eaLnBrk="1" hangingPunct="1">
              <a:lnSpc>
                <a:spcPct val="120000"/>
              </a:lnSpc>
              <a:spcBef>
                <a:spcPct val="0"/>
              </a:spcBef>
            </a:pPr>
            <a:r>
              <a:rPr lang="zh-CN" altLang="en-US" sz="1800" b="1" dirty="0" smtClean="0">
                <a:solidFill>
                  <a:schemeClr val="tx1"/>
                </a:solidFill>
                <a:latin typeface="宋体" panose="02010600030101010101" pitchFamily="2" charset="-122"/>
              </a:rPr>
              <a:t>重要代表：</a:t>
            </a:r>
            <a:endParaRPr lang="zh-CN" altLang="en-US" sz="1800" b="1" dirty="0" smtClean="0">
              <a:solidFill>
                <a:schemeClr val="tx1"/>
              </a:solidFill>
              <a:latin typeface="宋体" panose="02010600030101010101" pitchFamily="2" charset="-122"/>
            </a:endParaRPr>
          </a:p>
          <a:p>
            <a:pPr lvl="1" eaLnBrk="1" hangingPunct="1">
              <a:lnSpc>
                <a:spcPct val="120000"/>
              </a:lnSpc>
              <a:spcBef>
                <a:spcPct val="0"/>
              </a:spcBef>
            </a:pPr>
            <a:r>
              <a:rPr lang="zh-CN" altLang="en-US" sz="1600" dirty="0" smtClean="0">
                <a:latin typeface="宋体" panose="02010600030101010101" pitchFamily="2" charset="-122"/>
              </a:rPr>
              <a:t>魁奈；威</a:t>
            </a:r>
            <a:r>
              <a:rPr lang="zh-CN" altLang="en-US" sz="1600" dirty="0" smtClean="0">
                <a:latin typeface="宋体" panose="02010600030101010101" pitchFamily="2" charset="-122"/>
              </a:rPr>
              <a:t>廉</a:t>
            </a:r>
            <a:r>
              <a:rPr lang="en-US" altLang="zh-CN" sz="1600" dirty="0" smtClean="0">
                <a:latin typeface="宋体" panose="02010600030101010101" pitchFamily="2" charset="-122"/>
              </a:rPr>
              <a:t>·</a:t>
            </a:r>
            <a:r>
              <a:rPr lang="zh-CN" altLang="en-US" sz="1600" dirty="0" smtClean="0">
                <a:latin typeface="宋体" panose="02010600030101010101" pitchFamily="2" charset="-122"/>
              </a:rPr>
              <a:t>配第；</a:t>
            </a:r>
            <a:r>
              <a:rPr lang="zh-CN" altLang="en-US" sz="1600" b="1" dirty="0" smtClean="0">
                <a:solidFill>
                  <a:srgbClr val="CC00FF"/>
                </a:solidFill>
                <a:latin typeface="宋体" panose="02010600030101010101" pitchFamily="2" charset="-122"/>
              </a:rPr>
              <a:t>亚当</a:t>
            </a:r>
            <a:r>
              <a:rPr lang="en-US" altLang="zh-CN" sz="1600" b="1" dirty="0" smtClean="0">
                <a:solidFill>
                  <a:srgbClr val="CC00FF"/>
                </a:solidFill>
                <a:latin typeface="宋体" panose="02010600030101010101" pitchFamily="2" charset="-122"/>
              </a:rPr>
              <a:t>·</a:t>
            </a:r>
            <a:r>
              <a:rPr lang="zh-CN" altLang="en-US" sz="1600" b="1" dirty="0" smtClean="0">
                <a:solidFill>
                  <a:srgbClr val="CC00FF"/>
                </a:solidFill>
                <a:latin typeface="宋体" panose="02010600030101010101" pitchFamily="2" charset="-122"/>
              </a:rPr>
              <a:t>斯密</a:t>
            </a:r>
            <a:r>
              <a:rPr lang="zh-CN" altLang="en-US" sz="1600" dirty="0" smtClean="0">
                <a:latin typeface="宋体" panose="02010600030101010101" pitchFamily="2" charset="-122"/>
              </a:rPr>
              <a:t>；</a:t>
            </a:r>
            <a:r>
              <a:rPr lang="zh-CN" altLang="en-US" sz="1600" b="1" dirty="0" smtClean="0">
                <a:solidFill>
                  <a:srgbClr val="0000FF"/>
                </a:solidFill>
                <a:latin typeface="宋体" panose="02010600030101010101" pitchFamily="2" charset="-122"/>
              </a:rPr>
              <a:t>李嘉图</a:t>
            </a:r>
            <a:r>
              <a:rPr lang="zh-CN" altLang="en-US" sz="1600" dirty="0" smtClean="0">
                <a:latin typeface="宋体" panose="02010600030101010101" pitchFamily="2" charset="-122"/>
              </a:rPr>
              <a:t>；西斯蒙第；拉姆塞；琼</a:t>
            </a:r>
            <a:r>
              <a:rPr lang="zh-CN" altLang="en-US" sz="1600" dirty="0" smtClean="0">
                <a:latin typeface="宋体" panose="02010600030101010101" pitchFamily="2" charset="-122"/>
              </a:rPr>
              <a:t>斯</a:t>
            </a:r>
            <a:endParaRPr lang="en-US" altLang="zh-CN" sz="1600" dirty="0" smtClean="0">
              <a:latin typeface="宋体" panose="02010600030101010101" pitchFamily="2" charset="-122"/>
            </a:endParaRPr>
          </a:p>
          <a:p>
            <a:pPr lvl="0">
              <a:lnSpc>
                <a:spcPct val="120000"/>
              </a:lnSpc>
              <a:spcBef>
                <a:spcPct val="0"/>
              </a:spcBef>
            </a:pPr>
            <a:r>
              <a:rPr lang="zh-CN" altLang="en-US" sz="1800" b="1" dirty="0" smtClean="0">
                <a:solidFill>
                  <a:srgbClr val="CC00FF"/>
                </a:solidFill>
                <a:latin typeface="宋体" panose="02010600030101010101" pitchFamily="2" charset="-122"/>
              </a:rPr>
              <a:t>经济学的奠基著作</a:t>
            </a:r>
            <a:r>
              <a:rPr lang="zh-CN" altLang="en-US" sz="1800" b="1" dirty="0" smtClean="0">
                <a:solidFill>
                  <a:srgbClr val="CC00FF"/>
                </a:solidFill>
                <a:latin typeface="宋体" panose="02010600030101010101" pitchFamily="2" charset="-122"/>
              </a:rPr>
              <a:t>：亚当</a:t>
            </a:r>
            <a:r>
              <a:rPr lang="en-US" altLang="zh-CN" sz="1800" b="1" dirty="0" smtClean="0">
                <a:solidFill>
                  <a:srgbClr val="CC00FF"/>
                </a:solidFill>
                <a:latin typeface="宋体" panose="02010600030101010101" pitchFamily="2" charset="-122"/>
              </a:rPr>
              <a:t>·</a:t>
            </a:r>
            <a:r>
              <a:rPr lang="zh-CN" altLang="en-US" sz="1800" b="1" dirty="0" smtClean="0">
                <a:solidFill>
                  <a:srgbClr val="CC00FF"/>
                </a:solidFill>
                <a:latin typeface="宋体" panose="02010600030101010101" pitchFamily="2" charset="-122"/>
              </a:rPr>
              <a:t>斯密</a:t>
            </a:r>
            <a:r>
              <a:rPr lang="en-US" altLang="zh-CN" sz="1800" b="1" dirty="0" smtClean="0">
                <a:solidFill>
                  <a:srgbClr val="CC00FF"/>
                </a:solidFill>
                <a:latin typeface="宋体" panose="02010600030101010101" pitchFamily="2" charset="-122"/>
              </a:rPr>
              <a:t>《 </a:t>
            </a:r>
            <a:r>
              <a:rPr lang="zh-CN" altLang="en-US" sz="1800" b="1" dirty="0" smtClean="0">
                <a:solidFill>
                  <a:srgbClr val="CC00FF"/>
                </a:solidFill>
                <a:latin typeface="宋体" panose="02010600030101010101" pitchFamily="2" charset="-122"/>
              </a:rPr>
              <a:t>国富论 </a:t>
            </a:r>
            <a:r>
              <a:rPr lang="en-US" altLang="zh-CN" sz="1800" b="1" dirty="0" smtClean="0">
                <a:solidFill>
                  <a:srgbClr val="CC00FF"/>
                </a:solidFill>
                <a:latin typeface="宋体" panose="02010600030101010101" pitchFamily="2" charset="-122"/>
              </a:rPr>
              <a:t>》 1776</a:t>
            </a:r>
            <a:r>
              <a:rPr lang="zh-CN" altLang="en-US" sz="1800" b="1" dirty="0" smtClean="0">
                <a:solidFill>
                  <a:srgbClr val="CC00FF"/>
                </a:solidFill>
                <a:latin typeface="宋体" panose="02010600030101010101" pitchFamily="2" charset="-122"/>
              </a:rPr>
              <a:t>年</a:t>
            </a:r>
            <a:r>
              <a:rPr lang="zh-CN" altLang="en-US" sz="1800" b="1" dirty="0" smtClean="0">
                <a:solidFill>
                  <a:srgbClr val="CC00FF"/>
                </a:solidFill>
                <a:latin typeface="宋体" panose="02010600030101010101" pitchFamily="2" charset="-122"/>
              </a:rPr>
              <a:t>发表</a:t>
            </a:r>
            <a:endParaRPr lang="zh-CN" altLang="en-US" sz="1800" b="1" dirty="0" smtClean="0">
              <a:solidFill>
                <a:srgbClr val="CC00FF"/>
              </a:solidFill>
              <a:latin typeface="宋体" panose="02010600030101010101" pitchFamily="2" charset="-122"/>
            </a:endParaRPr>
          </a:p>
          <a:p>
            <a:pPr eaLnBrk="1" hangingPunct="1">
              <a:lnSpc>
                <a:spcPct val="120000"/>
              </a:lnSpc>
              <a:spcBef>
                <a:spcPct val="0"/>
              </a:spcBef>
            </a:pPr>
            <a:r>
              <a:rPr lang="zh-CN" altLang="en-US" sz="1800" b="1" dirty="0" smtClean="0">
                <a:solidFill>
                  <a:srgbClr val="0000FF"/>
                </a:solidFill>
                <a:latin typeface="宋体" panose="02010600030101010101" pitchFamily="2" charset="-122"/>
              </a:rPr>
              <a:t>庸俗</a:t>
            </a:r>
            <a:r>
              <a:rPr lang="zh-CN" altLang="en-US" sz="1800" b="1" dirty="0" smtClean="0">
                <a:solidFill>
                  <a:srgbClr val="0000FF"/>
                </a:solidFill>
                <a:latin typeface="宋体" panose="02010600030101010101" pitchFamily="2" charset="-122"/>
              </a:rPr>
              <a:t>阶段：</a:t>
            </a:r>
            <a:endParaRPr lang="en-US" altLang="zh-CN" sz="1800" b="1" dirty="0" smtClean="0">
              <a:solidFill>
                <a:srgbClr val="0000FF"/>
              </a:solidFill>
              <a:latin typeface="宋体" panose="02010600030101010101" pitchFamily="2" charset="-122"/>
            </a:endParaRPr>
          </a:p>
          <a:p>
            <a:pPr lvl="1" eaLnBrk="1" hangingPunct="1">
              <a:lnSpc>
                <a:spcPct val="120000"/>
              </a:lnSpc>
              <a:spcBef>
                <a:spcPct val="0"/>
              </a:spcBef>
            </a:pPr>
            <a:r>
              <a:rPr lang="zh-CN" altLang="en-US" sz="1600" dirty="0" smtClean="0">
                <a:latin typeface="宋体" panose="02010600030101010101" pitchFamily="2" charset="-122"/>
              </a:rPr>
              <a:t>从生产转向交换,早期理论遭批</a:t>
            </a:r>
            <a:endParaRPr lang="zh-CN" altLang="en-US" sz="1600" dirty="0" smtClean="0">
              <a:latin typeface="宋体" panose="02010600030101010101" pitchFamily="2" charset="-122"/>
            </a:endParaRPr>
          </a:p>
          <a:p>
            <a:pPr eaLnBrk="1" hangingPunct="1">
              <a:lnSpc>
                <a:spcPct val="120000"/>
              </a:lnSpc>
              <a:spcBef>
                <a:spcPct val="0"/>
              </a:spcBef>
            </a:pPr>
            <a:r>
              <a:rPr lang="zh-CN" altLang="en-US" sz="1800" b="1" dirty="0" smtClean="0">
                <a:solidFill>
                  <a:schemeClr val="tx1"/>
                </a:solidFill>
                <a:latin typeface="宋体" panose="02010600030101010101" pitchFamily="2" charset="-122"/>
              </a:rPr>
              <a:t>折中趋势：</a:t>
            </a:r>
            <a:endParaRPr lang="zh-CN" altLang="en-US" sz="1800" b="1" dirty="0" smtClean="0">
              <a:solidFill>
                <a:schemeClr val="tx1"/>
              </a:solidFill>
              <a:latin typeface="宋体" panose="02010600030101010101" pitchFamily="2" charset="-122"/>
            </a:endParaRPr>
          </a:p>
          <a:p>
            <a:pPr lvl="1" eaLnBrk="1" hangingPunct="1">
              <a:lnSpc>
                <a:spcPct val="120000"/>
              </a:lnSpc>
              <a:spcBef>
                <a:spcPct val="0"/>
              </a:spcBef>
            </a:pPr>
            <a:r>
              <a:rPr lang="zh-CN" altLang="en-US" sz="1600" dirty="0" smtClean="0">
                <a:latin typeface="宋体" panose="02010600030101010101" pitchFamily="2" charset="-122"/>
              </a:rPr>
              <a:t>穆勒（</a:t>
            </a:r>
            <a:r>
              <a:rPr lang="zh-CN" altLang="en-US" sz="1600" dirty="0" smtClean="0">
                <a:solidFill>
                  <a:srgbClr val="CC00FF"/>
                </a:solidFill>
                <a:latin typeface="宋体" panose="02010600030101010101" pitchFamily="2" charset="-122"/>
              </a:rPr>
              <a:t>第一次综合</a:t>
            </a:r>
            <a:r>
              <a:rPr lang="zh-CN" altLang="en-US" sz="1600" dirty="0" smtClean="0">
                <a:latin typeface="宋体" panose="02010600030101010101" pitchFamily="2" charset="-122"/>
              </a:rPr>
              <a:t>）；</a:t>
            </a:r>
            <a:r>
              <a:rPr lang="zh-CN" altLang="en-US" sz="1600" dirty="0" smtClean="0">
                <a:latin typeface="宋体" panose="02010600030101010101" pitchFamily="2" charset="-122"/>
              </a:rPr>
              <a:t>巴斯夏；凯里；</a:t>
            </a:r>
            <a:r>
              <a:rPr lang="zh-CN" altLang="en-US" sz="1600" b="1" dirty="0" smtClean="0">
                <a:solidFill>
                  <a:srgbClr val="0000FF"/>
                </a:solidFill>
                <a:latin typeface="宋体" panose="02010600030101010101" pitchFamily="2" charset="-122"/>
              </a:rPr>
              <a:t>萨伊；马尔萨斯</a:t>
            </a:r>
            <a:endParaRPr lang="zh-CN" altLang="en-US" sz="1600" b="1" dirty="0" smtClean="0">
              <a:solidFill>
                <a:srgbClr val="0000FF"/>
              </a:solidFill>
              <a:latin typeface="宋体" panose="02010600030101010101" pitchFamily="2" charset="-122"/>
            </a:endParaRPr>
          </a:p>
        </p:txBody>
      </p:sp>
      <p:sp>
        <p:nvSpPr>
          <p:cNvPr id="15363" name="Rectangle 2"/>
          <p:cNvSpPr>
            <a:spLocks noChangeArrowheads="1"/>
          </p:cNvSpPr>
          <p:nvPr/>
        </p:nvSpPr>
        <p:spPr bwMode="auto">
          <a:xfrm>
            <a:off x="395536" y="0"/>
            <a:ext cx="8229600" cy="647700"/>
          </a:xfrm>
          <a:prstGeom prst="rect">
            <a:avLst/>
          </a:prstGeom>
          <a:noFill/>
          <a:ln w="9525">
            <a:noFill/>
            <a:miter lim="800000"/>
          </a:ln>
        </p:spPr>
        <p:txBody>
          <a:bodyPr anchor="ctr"/>
          <a:lstStyle/>
          <a:p>
            <a:pPr algn="ctr" eaLnBrk="1" hangingPunct="1"/>
            <a:r>
              <a:rPr lang="zh-CN" altLang="en-US" sz="3200" b="1" dirty="0" smtClean="0">
                <a:latin typeface="微软雅黑" panose="020B0503020204020204" pitchFamily="34" charset="-122"/>
                <a:ea typeface="微软雅黑" panose="020B0503020204020204" pitchFamily="34" charset="-122"/>
              </a:rPr>
              <a:t>第二</a:t>
            </a:r>
            <a:r>
              <a:rPr lang="zh-CN" altLang="en-US" sz="3200" b="1" dirty="0">
                <a:latin typeface="微软雅黑" panose="020B0503020204020204" pitchFamily="34" charset="-122"/>
                <a:ea typeface="微软雅黑" panose="020B0503020204020204" pitchFamily="34" charset="-122"/>
              </a:rPr>
              <a:t>节 </a:t>
            </a:r>
            <a:r>
              <a:rPr lang="zh-CN" altLang="en-US" sz="3200" b="1" dirty="0" smtClean="0">
                <a:latin typeface="微软雅黑" panose="020B0503020204020204" pitchFamily="34" charset="-122"/>
                <a:ea typeface="微软雅黑" panose="020B0503020204020204" pitchFamily="34" charset="-122"/>
              </a:rPr>
              <a:t> 西方经济学的由来与发展</a:t>
            </a:r>
            <a:endParaRPr lang="en-US" altLang="zh-CN" sz="3200" b="1" dirty="0" smtClean="0">
              <a:latin typeface="微软雅黑" panose="020B0503020204020204" pitchFamily="34" charset="-122"/>
              <a:ea typeface="微软雅黑" panose="020B0503020204020204" pitchFamily="34" charset="-122"/>
            </a:endParaRPr>
          </a:p>
        </p:txBody>
      </p:sp>
      <p:sp>
        <p:nvSpPr>
          <p:cNvPr id="6" name="矩形 5"/>
          <p:cNvSpPr/>
          <p:nvPr/>
        </p:nvSpPr>
        <p:spPr>
          <a:xfrm>
            <a:off x="3857620" y="1571618"/>
            <a:ext cx="2786082" cy="646331"/>
          </a:xfrm>
          <a:prstGeom prst="rect">
            <a:avLst/>
          </a:prstGeom>
          <a:solidFill>
            <a:schemeClr val="accent2">
              <a:lumMod val="20000"/>
              <a:lumOff val="80000"/>
            </a:schemeClr>
          </a:solidFill>
        </p:spPr>
        <p:txBody>
          <a:bodyPr wrap="square">
            <a:spAutoFit/>
          </a:bodyPr>
          <a:lstStyle/>
          <a:p>
            <a:r>
              <a:rPr lang="zh-CN" altLang="en-US" b="1" dirty="0" smtClean="0">
                <a:solidFill>
                  <a:srgbClr val="CC00FF"/>
                </a:solidFill>
                <a:effectLst>
                  <a:outerShdw blurRad="50800" dist="38100" algn="tr" rotWithShape="0">
                    <a:prstClr val="black">
                      <a:alpha val="40000"/>
                    </a:prstClr>
                  </a:outerShdw>
                </a:effectLst>
              </a:rPr>
              <a:t>“看不见的手”的</a:t>
            </a:r>
            <a:r>
              <a:rPr lang="zh-CN" altLang="en-US" b="1" dirty="0" smtClean="0">
                <a:solidFill>
                  <a:srgbClr val="CC00FF"/>
                </a:solidFill>
                <a:effectLst>
                  <a:outerShdw blurRad="50800" dist="38100" algn="tr" rotWithShape="0">
                    <a:prstClr val="black">
                      <a:alpha val="40000"/>
                    </a:prstClr>
                  </a:outerShdw>
                </a:effectLst>
              </a:rPr>
              <a:t>理论</a:t>
            </a:r>
            <a:endParaRPr lang="en-US" altLang="zh-CN" b="1" dirty="0" smtClean="0">
              <a:solidFill>
                <a:srgbClr val="CC00FF"/>
              </a:solidFill>
              <a:effectLst>
                <a:outerShdw blurRad="50800" dist="38100" algn="tr" rotWithShape="0">
                  <a:prstClr val="black">
                    <a:alpha val="40000"/>
                  </a:prstClr>
                </a:outerShdw>
              </a:effectLst>
            </a:endParaRPr>
          </a:p>
          <a:p>
            <a:r>
              <a:rPr lang="en-US" altLang="zh-CN" b="1" dirty="0" smtClean="0">
                <a:solidFill>
                  <a:srgbClr val="CC00FF"/>
                </a:solidFill>
                <a:effectLst>
                  <a:outerShdw blurRad="50800" dist="38100" algn="tr" rotWithShape="0">
                    <a:prstClr val="black">
                      <a:alpha val="40000"/>
                    </a:prstClr>
                  </a:outerShdw>
                </a:effectLst>
              </a:rPr>
              <a:t>——</a:t>
            </a:r>
            <a:r>
              <a:rPr lang="zh-CN" altLang="en-US" b="1" dirty="0" smtClean="0">
                <a:solidFill>
                  <a:srgbClr val="CC00FF"/>
                </a:solidFill>
                <a:effectLst>
                  <a:outerShdw blurRad="50800" dist="38100" algn="tr" rotWithShape="0">
                    <a:prstClr val="black">
                      <a:alpha val="40000"/>
                    </a:prstClr>
                  </a:outerShdw>
                </a:effectLst>
              </a:rPr>
              <a:t>价格调节、个人利益</a:t>
            </a:r>
            <a:endParaRPr lang="zh-CN" altLang="en-US" dirty="0">
              <a:solidFill>
                <a:srgbClr val="CC00FF"/>
              </a:solidFill>
            </a:endParaRPr>
          </a:p>
        </p:txBody>
      </p:sp>
      <p:pic>
        <p:nvPicPr>
          <p:cNvPr id="7" name="Picture 4" descr="NO_426"/>
          <p:cNvPicPr>
            <a:picLocks noChangeAspect="1" noChangeArrowheads="1"/>
          </p:cNvPicPr>
          <p:nvPr/>
        </p:nvPicPr>
        <p:blipFill>
          <a:blip r:embed="rId3" cstate="print"/>
          <a:srcRect/>
          <a:stretch>
            <a:fillRect/>
          </a:stretch>
        </p:blipFill>
        <p:spPr bwMode="auto">
          <a:xfrm>
            <a:off x="6929454" y="2928940"/>
            <a:ext cx="1785950" cy="2135788"/>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to="" calcmode="lin" valueType="num">
                                      <p:cBhvr>
                                        <p:cTn id="7" dur="1" fill="hold"/>
                                        <p:tgtEl>
                                          <p:spTgt spid="1536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 to="" calcmode="lin" valueType="num">
                                      <p:cBhvr>
                                        <p:cTn id="12" dur="1" fill="hold"/>
                                        <p:tgtEl>
                                          <p:spTgt spid="15362">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 to="" calcmode="lin" valueType="num">
                                      <p:cBhvr>
                                        <p:cTn id="15" dur="1" fill="hold"/>
                                        <p:tgtEl>
                                          <p:spTgt spid="15362">
                                            <p:txEl>
                                              <p:pRg st="2" end="2"/>
                                            </p:txEl>
                                          </p:spTgt>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5362">
                                            <p:txEl>
                                              <p:pRg st="3" end="3"/>
                                            </p:txEl>
                                          </p:spTgt>
                                        </p:tgtEl>
                                        <p:attrNameLst>
                                          <p:attrName>style.visibility</p:attrName>
                                        </p:attrNameLst>
                                      </p:cBhvr>
                                      <p:to>
                                        <p:strVal val="visible"/>
                                      </p:to>
                                    </p:set>
                                    <p:anim to="" calcmode="lin" valueType="num">
                                      <p:cBhvr>
                                        <p:cTn id="20" dur="1" fill="hold"/>
                                        <p:tgtEl>
                                          <p:spTgt spid="15362">
                                            <p:txEl>
                                              <p:pRg st="3" end="3"/>
                                            </p:txEl>
                                          </p:spTgt>
                                        </p:tgtEl>
                                      </p:cBhvr>
                                    </p:anim>
                                  </p:childTnLst>
                                </p:cTn>
                              </p:par>
                              <p:par>
                                <p:cTn id="21" presetID="24" presetClass="entr" presetSubtype="0" fill="hold" grpId="0" nodeType="with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anim to="" calcmode="lin" valueType="num">
                                      <p:cBhvr>
                                        <p:cTn id="23" dur="1" fill="hold"/>
                                        <p:tgtEl>
                                          <p:spTgt spid="15362">
                                            <p:txEl>
                                              <p:pRg st="4" end="4"/>
                                            </p:txEl>
                                          </p:spTgt>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5362">
                                            <p:txEl>
                                              <p:pRg st="5" end="5"/>
                                            </p:txEl>
                                          </p:spTgt>
                                        </p:tgtEl>
                                        <p:attrNameLst>
                                          <p:attrName>style.visibility</p:attrName>
                                        </p:attrNameLst>
                                      </p:cBhvr>
                                      <p:to>
                                        <p:strVal val="visible"/>
                                      </p:to>
                                    </p:set>
                                    <p:anim to="" calcmode="lin" valueType="num">
                                      <p:cBhvr>
                                        <p:cTn id="28" dur="1" fill="hold"/>
                                        <p:tgtEl>
                                          <p:spTgt spid="15362">
                                            <p:txEl>
                                              <p:pRg st="5" end="5"/>
                                            </p:txEl>
                                          </p:spTgt>
                                        </p:tgtEl>
                                      </p:cBhvr>
                                    </p:anim>
                                  </p:childTnLst>
                                </p:cTn>
                              </p:par>
                              <p:par>
                                <p:cTn id="29" presetID="24" presetClass="entr" presetSubtype="0" fill="hold" grpId="0" nodeType="withEffect">
                                  <p:stCondLst>
                                    <p:cond delay="0"/>
                                  </p:stCondLst>
                                  <p:childTnLst>
                                    <p:set>
                                      <p:cBhvr>
                                        <p:cTn id="30" dur="1" fill="hold">
                                          <p:stCondLst>
                                            <p:cond delay="0"/>
                                          </p:stCondLst>
                                        </p:cTn>
                                        <p:tgtEl>
                                          <p:spTgt spid="15362">
                                            <p:txEl>
                                              <p:pRg st="6" end="6"/>
                                            </p:txEl>
                                          </p:spTgt>
                                        </p:tgtEl>
                                        <p:attrNameLst>
                                          <p:attrName>style.visibility</p:attrName>
                                        </p:attrNameLst>
                                      </p:cBhvr>
                                      <p:to>
                                        <p:strVal val="visible"/>
                                      </p:to>
                                    </p:set>
                                    <p:anim to="" calcmode="lin" valueType="num">
                                      <p:cBhvr>
                                        <p:cTn id="31" dur="1" fill="hold"/>
                                        <p:tgtEl>
                                          <p:spTgt spid="15362">
                                            <p:txEl>
                                              <p:pRg st="6" end="6"/>
                                            </p:txEl>
                                          </p:spTgt>
                                        </p:tgtEl>
                                      </p:cBhvr>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ox(i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4" presetClass="entr" presetSubtype="0" fill="hold" grpId="0" nodeType="clickEffect">
                                  <p:stCondLst>
                                    <p:cond delay="0"/>
                                  </p:stCondLst>
                                  <p:childTnLst>
                                    <p:set>
                                      <p:cBhvr>
                                        <p:cTn id="45" dur="1" fill="hold">
                                          <p:stCondLst>
                                            <p:cond delay="0"/>
                                          </p:stCondLst>
                                        </p:cTn>
                                        <p:tgtEl>
                                          <p:spTgt spid="15362">
                                            <p:txEl>
                                              <p:pRg st="7" end="7"/>
                                            </p:txEl>
                                          </p:spTgt>
                                        </p:tgtEl>
                                        <p:attrNameLst>
                                          <p:attrName>style.visibility</p:attrName>
                                        </p:attrNameLst>
                                      </p:cBhvr>
                                      <p:to>
                                        <p:strVal val="visible"/>
                                      </p:to>
                                    </p:set>
                                    <p:anim to="" calcmode="lin" valueType="num">
                                      <p:cBhvr>
                                        <p:cTn id="46" dur="1" fill="hold"/>
                                        <p:tgtEl>
                                          <p:spTgt spid="15362">
                                            <p:txEl>
                                              <p:pRg st="7" end="7"/>
                                            </p:txEl>
                                          </p:spTgt>
                                        </p:tgtEl>
                                      </p:cBhvr>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5362">
                                            <p:txEl>
                                              <p:pRg st="8" end="8"/>
                                            </p:txEl>
                                          </p:spTgt>
                                        </p:tgtEl>
                                        <p:attrNameLst>
                                          <p:attrName>style.visibility</p:attrName>
                                        </p:attrNameLst>
                                      </p:cBhvr>
                                      <p:to>
                                        <p:strVal val="visible"/>
                                      </p:to>
                                    </p:set>
                                    <p:anim to="" calcmode="lin" valueType="num">
                                      <p:cBhvr>
                                        <p:cTn id="57" dur="1" fill="hold"/>
                                        <p:tgtEl>
                                          <p:spTgt spid="15362">
                                            <p:txEl>
                                              <p:pRg st="8" end="8"/>
                                            </p:txEl>
                                          </p:spTgt>
                                        </p:tgtEl>
                                      </p:cBhvr>
                                    </p:anim>
                                  </p:childTnLst>
                                </p:cTn>
                              </p:par>
                              <p:par>
                                <p:cTn id="58" presetID="24" presetClass="entr" presetSubtype="0" fill="hold" grpId="0" nodeType="withEffect">
                                  <p:stCondLst>
                                    <p:cond delay="0"/>
                                  </p:stCondLst>
                                  <p:childTnLst>
                                    <p:set>
                                      <p:cBhvr>
                                        <p:cTn id="59" dur="1" fill="hold">
                                          <p:stCondLst>
                                            <p:cond delay="0"/>
                                          </p:stCondLst>
                                        </p:cTn>
                                        <p:tgtEl>
                                          <p:spTgt spid="15362">
                                            <p:txEl>
                                              <p:pRg st="9" end="9"/>
                                            </p:txEl>
                                          </p:spTgt>
                                        </p:tgtEl>
                                        <p:attrNameLst>
                                          <p:attrName>style.visibility</p:attrName>
                                        </p:attrNameLst>
                                      </p:cBhvr>
                                      <p:to>
                                        <p:strVal val="visible"/>
                                      </p:to>
                                    </p:set>
                                    <p:anim to="" calcmode="lin" valueType="num">
                                      <p:cBhvr>
                                        <p:cTn id="60" dur="1" fill="hold"/>
                                        <p:tgtEl>
                                          <p:spTgt spid="15362">
                                            <p:txEl>
                                              <p:pRg st="9" end="9"/>
                                            </p:txEl>
                                          </p:spTgt>
                                        </p:tgtEl>
                                      </p:cBhvr>
                                    </p:anim>
                                  </p:childTnLst>
                                </p:cTn>
                              </p:par>
                            </p:childTnLst>
                          </p:cTn>
                        </p:par>
                      </p:childTnLst>
                    </p:cTn>
                  </p:par>
                  <p:par>
                    <p:cTn id="61" fill="hold">
                      <p:stCondLst>
                        <p:cond delay="indefinite"/>
                      </p:stCondLst>
                      <p:childTnLst>
                        <p:par>
                          <p:cTn id="62" fill="hold">
                            <p:stCondLst>
                              <p:cond delay="0"/>
                            </p:stCondLst>
                            <p:childTnLst>
                              <p:par>
                                <p:cTn id="63" presetID="24" presetClass="entr" presetSubtype="0" fill="hold" grpId="0" nodeType="clickEffect">
                                  <p:stCondLst>
                                    <p:cond delay="0"/>
                                  </p:stCondLst>
                                  <p:childTnLst>
                                    <p:set>
                                      <p:cBhvr>
                                        <p:cTn id="64" dur="1" fill="hold">
                                          <p:stCondLst>
                                            <p:cond delay="0"/>
                                          </p:stCondLst>
                                        </p:cTn>
                                        <p:tgtEl>
                                          <p:spTgt spid="15362">
                                            <p:txEl>
                                              <p:pRg st="10" end="10"/>
                                            </p:txEl>
                                          </p:spTgt>
                                        </p:tgtEl>
                                        <p:attrNameLst>
                                          <p:attrName>style.visibility</p:attrName>
                                        </p:attrNameLst>
                                      </p:cBhvr>
                                      <p:to>
                                        <p:strVal val="visible"/>
                                      </p:to>
                                    </p:set>
                                    <p:anim to="" calcmode="lin" valueType="num">
                                      <p:cBhvr>
                                        <p:cTn id="65" dur="1" fill="hold"/>
                                        <p:tgtEl>
                                          <p:spTgt spid="15362">
                                            <p:txEl>
                                              <p:pRg st="10" end="10"/>
                                            </p:txEl>
                                          </p:spTgt>
                                        </p:tgtEl>
                                      </p:cBhvr>
                                    </p:anim>
                                  </p:childTnLst>
                                </p:cTn>
                              </p:par>
                              <p:par>
                                <p:cTn id="66" presetID="24" presetClass="entr" presetSubtype="0" fill="hold" grpId="0" nodeType="withEffect">
                                  <p:stCondLst>
                                    <p:cond delay="0"/>
                                  </p:stCondLst>
                                  <p:childTnLst>
                                    <p:set>
                                      <p:cBhvr>
                                        <p:cTn id="67" dur="1" fill="hold">
                                          <p:stCondLst>
                                            <p:cond delay="0"/>
                                          </p:stCondLst>
                                        </p:cTn>
                                        <p:tgtEl>
                                          <p:spTgt spid="15362">
                                            <p:txEl>
                                              <p:pRg st="11" end="11"/>
                                            </p:txEl>
                                          </p:spTgt>
                                        </p:tgtEl>
                                        <p:attrNameLst>
                                          <p:attrName>style.visibility</p:attrName>
                                        </p:attrNameLst>
                                      </p:cBhvr>
                                      <p:to>
                                        <p:strVal val="visible"/>
                                      </p:to>
                                    </p:set>
                                    <p:anim to="" calcmode="lin" valueType="num">
                                      <p:cBhvr>
                                        <p:cTn id="68" dur="1" fill="hold"/>
                                        <p:tgtEl>
                                          <p:spTgt spid="15362">
                                            <p:txEl>
                                              <p:pRg st="11" end="1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uiExpand="1"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457200" y="1007269"/>
            <a:ext cx="8229600" cy="3588544"/>
          </a:xfrm>
          <a:prstGeom prst="rect">
            <a:avLst/>
          </a:prstGeom>
        </p:spPr>
        <p:txBody>
          <a:bodyPr/>
          <a:lstStyle/>
          <a:p>
            <a:pPr eaLnBrk="1" hangingPunct="1">
              <a:lnSpc>
                <a:spcPct val="150000"/>
              </a:lnSpc>
              <a:spcBef>
                <a:spcPct val="0"/>
              </a:spcBef>
              <a:buFontTx/>
              <a:buNone/>
            </a:pPr>
            <a:r>
              <a:rPr lang="zh-CN" altLang="en-US" sz="2400" b="1" dirty="0" smtClean="0">
                <a:solidFill>
                  <a:srgbClr val="C00000"/>
                </a:solidFill>
                <a:latin typeface="宋体" panose="02010600030101010101" pitchFamily="2" charset="-122"/>
              </a:rPr>
              <a:t>三、新古典经济学：</a:t>
            </a:r>
            <a:r>
              <a:rPr lang="en-US" altLang="zh-CN" sz="2400" b="1" dirty="0" smtClean="0">
                <a:solidFill>
                  <a:srgbClr val="C00000"/>
                </a:solidFill>
                <a:latin typeface="宋体" panose="02010600030101010101" pitchFamily="2" charset="-122"/>
              </a:rPr>
              <a:t>18</a:t>
            </a:r>
            <a:r>
              <a:rPr lang="zh-CN" altLang="en-US" sz="2400" b="1" dirty="0" smtClean="0">
                <a:solidFill>
                  <a:srgbClr val="C00000"/>
                </a:solidFill>
                <a:latin typeface="宋体" panose="02010600030101010101" pitchFamily="2" charset="-122"/>
              </a:rPr>
              <a:t>世纪中后期</a:t>
            </a:r>
            <a:r>
              <a:rPr lang="en-US" altLang="zh-CN" sz="2400" b="1" dirty="0" smtClean="0">
                <a:solidFill>
                  <a:srgbClr val="C00000"/>
                </a:solidFill>
                <a:latin typeface="宋体" panose="02010600030101010101" pitchFamily="2" charset="-122"/>
              </a:rPr>
              <a:t>—20</a:t>
            </a:r>
            <a:r>
              <a:rPr lang="zh-CN" altLang="en-US" sz="2400" b="1" dirty="0" smtClean="0">
                <a:solidFill>
                  <a:srgbClr val="C00000"/>
                </a:solidFill>
                <a:latin typeface="宋体" panose="02010600030101010101" pitchFamily="2" charset="-122"/>
              </a:rPr>
              <a:t>世纪初期</a:t>
            </a:r>
            <a:endParaRPr lang="en-US" altLang="zh-CN" sz="2400" b="1" dirty="0" smtClean="0">
              <a:solidFill>
                <a:srgbClr val="C00000"/>
              </a:solidFill>
              <a:latin typeface="宋体" panose="02010600030101010101" pitchFamily="2" charset="-122"/>
            </a:endParaRPr>
          </a:p>
          <a:p>
            <a:pPr eaLnBrk="1" hangingPunct="1">
              <a:lnSpc>
                <a:spcPct val="150000"/>
              </a:lnSpc>
              <a:spcBef>
                <a:spcPct val="0"/>
              </a:spcBef>
            </a:pPr>
            <a:r>
              <a:rPr lang="zh-CN" altLang="en-US" sz="2000" b="1" dirty="0" smtClean="0">
                <a:solidFill>
                  <a:schemeClr val="tx1"/>
                </a:solidFill>
                <a:latin typeface="宋体" panose="02010600030101010101" pitchFamily="2" charset="-122"/>
              </a:rPr>
              <a:t>时代背景：</a:t>
            </a:r>
            <a:endParaRPr lang="en-US" altLang="zh-CN" sz="2000" b="1"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800" dirty="0" smtClean="0">
                <a:latin typeface="宋体" panose="02010600030101010101" pitchFamily="2" charset="-122"/>
              </a:rPr>
              <a:t>资本主义由竞争向垄断过渡</a:t>
            </a:r>
            <a:endParaRPr lang="zh-CN" altLang="en-US" sz="1800" dirty="0" smtClean="0">
              <a:latin typeface="宋体" panose="02010600030101010101" pitchFamily="2" charset="-122"/>
            </a:endParaRPr>
          </a:p>
          <a:p>
            <a:pPr eaLnBrk="1" hangingPunct="1">
              <a:lnSpc>
                <a:spcPct val="150000"/>
              </a:lnSpc>
              <a:spcBef>
                <a:spcPct val="0"/>
              </a:spcBef>
            </a:pPr>
            <a:r>
              <a:rPr lang="zh-CN" altLang="en-US" sz="2000" b="1" dirty="0" smtClean="0">
                <a:solidFill>
                  <a:schemeClr val="tx1"/>
                </a:solidFill>
                <a:latin typeface="宋体" panose="02010600030101010101" pitchFamily="2" charset="-122"/>
              </a:rPr>
              <a:t>特点：</a:t>
            </a:r>
            <a:endParaRPr lang="en-US" altLang="zh-CN" sz="2000" b="1" dirty="0" smtClean="0">
              <a:solidFill>
                <a:schemeClr val="tx1"/>
              </a:solidFill>
              <a:latin typeface="宋体" panose="02010600030101010101" pitchFamily="2" charset="-122"/>
            </a:endParaRPr>
          </a:p>
          <a:p>
            <a:pPr lvl="1" eaLnBrk="1" hangingPunct="1">
              <a:lnSpc>
                <a:spcPct val="150000"/>
              </a:lnSpc>
              <a:spcBef>
                <a:spcPct val="0"/>
              </a:spcBef>
            </a:pPr>
            <a:r>
              <a:rPr lang="zh-CN" altLang="en-US" sz="1800" dirty="0" smtClean="0">
                <a:solidFill>
                  <a:srgbClr val="D43E01"/>
                </a:solidFill>
                <a:latin typeface="宋体" panose="02010600030101010101" pitchFamily="2" charset="-122"/>
              </a:rPr>
              <a:t>边际分析与数量分析</a:t>
            </a:r>
            <a:endParaRPr lang="zh-CN" altLang="en-US" sz="1800" dirty="0" smtClean="0">
              <a:solidFill>
                <a:srgbClr val="D43E01"/>
              </a:solidFill>
              <a:latin typeface="宋体" panose="02010600030101010101" pitchFamily="2" charset="-122"/>
            </a:endParaRPr>
          </a:p>
          <a:p>
            <a:pPr eaLnBrk="1" hangingPunct="1">
              <a:lnSpc>
                <a:spcPct val="150000"/>
              </a:lnSpc>
              <a:spcBef>
                <a:spcPct val="0"/>
              </a:spcBef>
            </a:pPr>
            <a:r>
              <a:rPr lang="zh-CN" altLang="en-US" sz="2000" b="1" dirty="0" smtClean="0">
                <a:solidFill>
                  <a:srgbClr val="D43E01"/>
                </a:solidFill>
                <a:latin typeface="宋体" panose="02010600030101010101" pitchFamily="2" charset="-122"/>
              </a:rPr>
              <a:t>“边际</a:t>
            </a:r>
            <a:r>
              <a:rPr lang="zh-CN" altLang="en-US" sz="2000" b="1" dirty="0" smtClean="0">
                <a:solidFill>
                  <a:srgbClr val="D43E01"/>
                </a:solidFill>
                <a:latin typeface="宋体" panose="02010600030101010101" pitchFamily="2" charset="-122"/>
              </a:rPr>
              <a:t>革命”</a:t>
            </a:r>
            <a:endParaRPr lang="zh-CN" altLang="en-US" sz="2000" b="1" dirty="0" smtClean="0">
              <a:solidFill>
                <a:srgbClr val="D43E01"/>
              </a:solidFill>
              <a:latin typeface="宋体" panose="02010600030101010101" pitchFamily="2" charset="-122"/>
            </a:endParaRPr>
          </a:p>
          <a:p>
            <a:pPr eaLnBrk="1" hangingPunct="1">
              <a:lnSpc>
                <a:spcPct val="150000"/>
              </a:lnSpc>
              <a:spcBef>
                <a:spcPct val="0"/>
              </a:spcBef>
            </a:pPr>
            <a:r>
              <a:rPr lang="zh-CN" altLang="en-US" sz="2000" b="1" dirty="0" smtClean="0">
                <a:solidFill>
                  <a:srgbClr val="D43E01"/>
                </a:solidFill>
                <a:latin typeface="宋体" panose="02010600030101010101" pitchFamily="2" charset="-122"/>
              </a:rPr>
              <a:t>边际效用论</a:t>
            </a:r>
            <a:r>
              <a:rPr lang="zh-CN" altLang="en-US" sz="2000" b="1" dirty="0" smtClean="0">
                <a:solidFill>
                  <a:schemeClr val="tx1"/>
                </a:solidFill>
                <a:latin typeface="宋体" panose="02010600030101010101" pitchFamily="2" charset="-122"/>
              </a:rPr>
              <a:t>：</a:t>
            </a:r>
            <a:endParaRPr lang="en-US" altLang="zh-CN" sz="2000" b="1" dirty="0" smtClean="0">
              <a:solidFill>
                <a:schemeClr val="tx1"/>
              </a:solidFill>
              <a:latin typeface="宋体" panose="02010600030101010101" pitchFamily="2" charset="-122"/>
            </a:endParaRPr>
          </a:p>
          <a:p>
            <a:pPr lvl="1" eaLnBrk="1" hangingPunct="1">
              <a:lnSpc>
                <a:spcPct val="150000"/>
              </a:lnSpc>
              <a:spcBef>
                <a:spcPct val="0"/>
              </a:spcBef>
            </a:pPr>
            <a:r>
              <a:rPr lang="en-US" altLang="zh-CN" sz="1800" dirty="0" smtClean="0"/>
              <a:t>1870</a:t>
            </a:r>
            <a:r>
              <a:rPr lang="zh-CN" altLang="en-US" sz="1800" dirty="0" smtClean="0"/>
              <a:t>年代，</a:t>
            </a:r>
            <a:r>
              <a:rPr lang="zh-CN" altLang="en-US" sz="1800" dirty="0" smtClean="0"/>
              <a:t>奥地利的</a:t>
            </a:r>
            <a:r>
              <a:rPr lang="zh-CN" altLang="en-US" sz="1800" b="1" dirty="0" smtClean="0">
                <a:solidFill>
                  <a:srgbClr val="0000FF"/>
                </a:solidFill>
                <a:effectLst>
                  <a:outerShdw blurRad="38100" dist="38100" dir="2700000" algn="tl">
                    <a:srgbClr val="000000">
                      <a:alpha val="43137"/>
                    </a:srgbClr>
                  </a:outerShdw>
                </a:effectLst>
                <a:latin typeface="宋体" panose="02010600030101010101" pitchFamily="2" charset="-122"/>
              </a:rPr>
              <a:t>门格尔、</a:t>
            </a:r>
            <a:r>
              <a:rPr lang="zh-CN" altLang="en-US" sz="1800" dirty="0" smtClean="0"/>
              <a:t>英国的</a:t>
            </a:r>
            <a:r>
              <a:rPr lang="zh-CN" altLang="en-US" sz="1800" b="1" dirty="0" smtClean="0">
                <a:solidFill>
                  <a:srgbClr val="0000FF"/>
                </a:solidFill>
                <a:effectLst>
                  <a:outerShdw blurRad="38100" dist="38100" dir="2700000" algn="tl">
                    <a:srgbClr val="000000">
                      <a:alpha val="43137"/>
                    </a:srgbClr>
                  </a:outerShdw>
                </a:effectLst>
                <a:latin typeface="宋体" panose="02010600030101010101" pitchFamily="2" charset="-122"/>
              </a:rPr>
              <a:t>杰文斯、</a:t>
            </a:r>
            <a:r>
              <a:rPr lang="zh-CN" altLang="en-US" sz="1800" dirty="0" smtClean="0"/>
              <a:t>法国的</a:t>
            </a:r>
            <a:r>
              <a:rPr lang="zh-CN" altLang="en-US" sz="1800" b="1" dirty="0" smtClean="0">
                <a:solidFill>
                  <a:srgbClr val="0000FF"/>
                </a:solidFill>
                <a:effectLst>
                  <a:outerShdw blurRad="38100" dist="38100" dir="2700000" algn="tl">
                    <a:srgbClr val="000000">
                      <a:alpha val="43137"/>
                    </a:srgbClr>
                  </a:outerShdw>
                </a:effectLst>
                <a:latin typeface="宋体" panose="02010600030101010101" pitchFamily="2" charset="-122"/>
              </a:rPr>
              <a:t>瓦尔拉斯</a:t>
            </a:r>
            <a:r>
              <a:rPr lang="zh-CN" altLang="en-US" sz="1800" dirty="0" smtClean="0"/>
              <a:t>几乎同时提出边际效用价值论</a:t>
            </a:r>
            <a:endParaRPr lang="zh-CN" altLang="en-US" sz="1800" b="1" dirty="0" smtClean="0">
              <a:solidFill>
                <a:srgbClr val="0000FF"/>
              </a:solidFill>
              <a:effectLst>
                <a:outerShdw blurRad="38100" dist="38100" dir="2700000" algn="tl">
                  <a:srgbClr val="000000">
                    <a:alpha val="43137"/>
                  </a:srgbClr>
                </a:outerShdw>
              </a:effectLst>
              <a:latin typeface="宋体" panose="02010600030101010101" pitchFamily="2" charset="-122"/>
            </a:endParaRPr>
          </a:p>
        </p:txBody>
      </p:sp>
      <p:sp>
        <p:nvSpPr>
          <p:cNvPr id="17411"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r>
              <a:rPr lang="zh-CN" altLang="en-US" sz="3200" b="1" dirty="0" smtClean="0">
                <a:latin typeface="黑体" panose="02010609060101010101" pitchFamily="2" charset="-122"/>
                <a:ea typeface="黑体" panose="02010609060101010101" pitchFamily="2" charset="-122"/>
              </a:rPr>
              <a:t>第二</a:t>
            </a:r>
            <a:r>
              <a:rPr lang="zh-CN" altLang="en-US" sz="3200" b="1" dirty="0">
                <a:latin typeface="黑体" panose="02010609060101010101" pitchFamily="2" charset="-122"/>
                <a:ea typeface="黑体" panose="02010609060101010101" pitchFamily="2" charset="-122"/>
              </a:rPr>
              <a:t>节  西方经济学的由来与</a:t>
            </a:r>
            <a:r>
              <a:rPr lang="zh-CN" altLang="en-US" sz="3200" b="1" dirty="0" smtClean="0">
                <a:latin typeface="黑体" panose="02010609060101010101" pitchFamily="2" charset="-122"/>
                <a:ea typeface="黑体" panose="02010609060101010101" pitchFamily="2" charset="-122"/>
              </a:rPr>
              <a:t>发展</a:t>
            </a:r>
            <a:endParaRPr lang="en-US" altLang="zh-CN" sz="3200" b="1" dirty="0">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to="" calcmode="lin" valueType="num">
                                      <p:cBhvr>
                                        <p:cTn id="7" dur="1" fill="hold"/>
                                        <p:tgtEl>
                                          <p:spTgt spid="1741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 to="" calcmode="lin" valueType="num">
                                      <p:cBhvr>
                                        <p:cTn id="12" dur="1" fill="hold"/>
                                        <p:tgtEl>
                                          <p:spTgt spid="17410">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 to="" calcmode="lin" valueType="num">
                                      <p:cBhvr>
                                        <p:cTn id="15" dur="1" fill="hold"/>
                                        <p:tgtEl>
                                          <p:spTgt spid="17410">
                                            <p:txEl>
                                              <p:pRg st="2" end="2"/>
                                            </p:txEl>
                                          </p:spTgt>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7410">
                                            <p:txEl>
                                              <p:pRg st="3" end="3"/>
                                            </p:txEl>
                                          </p:spTgt>
                                        </p:tgtEl>
                                        <p:attrNameLst>
                                          <p:attrName>style.visibility</p:attrName>
                                        </p:attrNameLst>
                                      </p:cBhvr>
                                      <p:to>
                                        <p:strVal val="visible"/>
                                      </p:to>
                                    </p:set>
                                    <p:anim to="" calcmode="lin" valueType="num">
                                      <p:cBhvr>
                                        <p:cTn id="20" dur="1" fill="hold"/>
                                        <p:tgtEl>
                                          <p:spTgt spid="17410">
                                            <p:txEl>
                                              <p:pRg st="3" end="3"/>
                                            </p:txEl>
                                          </p:spTgt>
                                        </p:tgtEl>
                                      </p:cBhvr>
                                    </p:anim>
                                  </p:childTnLst>
                                </p:cTn>
                              </p:par>
                              <p:par>
                                <p:cTn id="21" presetID="24" presetClass="entr" presetSubtype="0" fill="hold" grpId="0" nodeType="with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 to="" calcmode="lin" valueType="num">
                                      <p:cBhvr>
                                        <p:cTn id="23" dur="1" fill="hold"/>
                                        <p:tgtEl>
                                          <p:spTgt spid="17410">
                                            <p:txEl>
                                              <p:pRg st="4" end="4"/>
                                            </p:txEl>
                                          </p:spTgt>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7410">
                                            <p:txEl>
                                              <p:pRg st="5" end="5"/>
                                            </p:txEl>
                                          </p:spTgt>
                                        </p:tgtEl>
                                        <p:attrNameLst>
                                          <p:attrName>style.visibility</p:attrName>
                                        </p:attrNameLst>
                                      </p:cBhvr>
                                      <p:to>
                                        <p:strVal val="visible"/>
                                      </p:to>
                                    </p:set>
                                    <p:anim to="" calcmode="lin" valueType="num">
                                      <p:cBhvr>
                                        <p:cTn id="28" dur="1" fill="hold"/>
                                        <p:tgtEl>
                                          <p:spTgt spid="17410">
                                            <p:txEl>
                                              <p:pRg st="5" end="5"/>
                                            </p:txEl>
                                          </p:spTgt>
                                        </p:tgtEl>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7410">
                                            <p:txEl>
                                              <p:pRg st="6" end="6"/>
                                            </p:txEl>
                                          </p:spTgt>
                                        </p:tgtEl>
                                        <p:attrNameLst>
                                          <p:attrName>style.visibility</p:attrName>
                                        </p:attrNameLst>
                                      </p:cBhvr>
                                      <p:to>
                                        <p:strVal val="visible"/>
                                      </p:to>
                                    </p:set>
                                    <p:anim to="" calcmode="lin" valueType="num">
                                      <p:cBhvr>
                                        <p:cTn id="33" dur="1" fill="hold"/>
                                        <p:tgtEl>
                                          <p:spTgt spid="17410">
                                            <p:txEl>
                                              <p:pRg st="6" end="6"/>
                                            </p:txEl>
                                          </p:spTgt>
                                        </p:tgtEl>
                                      </p:cBhvr>
                                    </p:anim>
                                  </p:childTnLst>
                                </p:cTn>
                              </p:par>
                              <p:par>
                                <p:cTn id="34" presetID="24" presetClass="entr" presetSubtype="0" fill="hold" grpId="0" nodeType="withEffect">
                                  <p:stCondLst>
                                    <p:cond delay="0"/>
                                  </p:stCondLst>
                                  <p:childTnLst>
                                    <p:set>
                                      <p:cBhvr>
                                        <p:cTn id="35" dur="1" fill="hold">
                                          <p:stCondLst>
                                            <p:cond delay="0"/>
                                          </p:stCondLst>
                                        </p:cTn>
                                        <p:tgtEl>
                                          <p:spTgt spid="17410">
                                            <p:txEl>
                                              <p:pRg st="7" end="7"/>
                                            </p:txEl>
                                          </p:spTgt>
                                        </p:tgtEl>
                                        <p:attrNameLst>
                                          <p:attrName>style.visibility</p:attrName>
                                        </p:attrNameLst>
                                      </p:cBhvr>
                                      <p:to>
                                        <p:strVal val="visible"/>
                                      </p:to>
                                    </p:set>
                                    <p:anim to="" calcmode="lin" valueType="num">
                                      <p:cBhvr>
                                        <p:cTn id="36" dur="1" fill="hold"/>
                                        <p:tgtEl>
                                          <p:spTgt spid="17410">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2" descr="H:\！！经济学基础2016-2017-1\t0136d8499bf5ca88c3.jpg"/>
          <p:cNvPicPr>
            <a:picLocks noChangeAspect="1" noChangeArrowheads="1"/>
          </p:cNvPicPr>
          <p:nvPr/>
        </p:nvPicPr>
        <p:blipFill>
          <a:blip r:embed="rId1" cstate="print"/>
          <a:srcRect/>
          <a:stretch>
            <a:fillRect/>
          </a:stretch>
        </p:blipFill>
        <p:spPr bwMode="auto">
          <a:xfrm>
            <a:off x="6500826" y="2825175"/>
            <a:ext cx="2438254" cy="2318325"/>
          </a:xfrm>
          <a:prstGeom prst="rect">
            <a:avLst/>
          </a:prstGeom>
          <a:noFill/>
          <a:ln w="9525">
            <a:noFill/>
            <a:miter lim="800000"/>
            <a:headEnd/>
            <a:tailEnd/>
          </a:ln>
        </p:spPr>
      </p:pic>
      <p:sp>
        <p:nvSpPr>
          <p:cNvPr id="18434" name="Rectangle 3"/>
          <p:cNvSpPr>
            <a:spLocks noGrp="1" noChangeArrowheads="1"/>
          </p:cNvSpPr>
          <p:nvPr>
            <p:ph type="body" idx="4294967295"/>
          </p:nvPr>
        </p:nvSpPr>
        <p:spPr>
          <a:xfrm>
            <a:off x="500034" y="714362"/>
            <a:ext cx="8229600" cy="3881451"/>
          </a:xfrm>
          <a:prstGeom prst="rect">
            <a:avLst/>
          </a:prstGeom>
        </p:spPr>
        <p:txBody>
          <a:bodyPr/>
          <a:lstStyle/>
          <a:p>
            <a:pPr eaLnBrk="1" hangingPunct="1">
              <a:lnSpc>
                <a:spcPct val="120000"/>
              </a:lnSpc>
              <a:spcBef>
                <a:spcPct val="0"/>
              </a:spcBef>
              <a:buFontTx/>
              <a:buNone/>
            </a:pPr>
            <a:r>
              <a:rPr lang="zh-CN" altLang="en-US" sz="2400" b="1" dirty="0" smtClean="0">
                <a:solidFill>
                  <a:srgbClr val="C00000"/>
                </a:solidFill>
                <a:latin typeface="宋体" panose="02010600030101010101" pitchFamily="2" charset="-122"/>
              </a:rPr>
              <a:t>三、新古典经济学：</a:t>
            </a:r>
            <a:r>
              <a:rPr lang="en-US" altLang="zh-CN" sz="2400" b="1" dirty="0" smtClean="0">
                <a:solidFill>
                  <a:srgbClr val="C00000"/>
                </a:solidFill>
                <a:latin typeface="宋体" panose="02010600030101010101" pitchFamily="2" charset="-122"/>
              </a:rPr>
              <a:t>18</a:t>
            </a:r>
            <a:r>
              <a:rPr lang="zh-CN" altLang="en-US" sz="2400" b="1" dirty="0" smtClean="0">
                <a:solidFill>
                  <a:srgbClr val="C00000"/>
                </a:solidFill>
                <a:latin typeface="宋体" panose="02010600030101010101" pitchFamily="2" charset="-122"/>
              </a:rPr>
              <a:t>世纪中后期</a:t>
            </a:r>
            <a:r>
              <a:rPr lang="en-US" altLang="zh-CN" sz="2400" b="1" dirty="0" smtClean="0">
                <a:solidFill>
                  <a:srgbClr val="C00000"/>
                </a:solidFill>
                <a:latin typeface="宋体" panose="02010600030101010101" pitchFamily="2" charset="-122"/>
              </a:rPr>
              <a:t>—20</a:t>
            </a:r>
            <a:r>
              <a:rPr lang="zh-CN" altLang="en-US" sz="2400" b="1" dirty="0" smtClean="0">
                <a:solidFill>
                  <a:srgbClr val="C00000"/>
                </a:solidFill>
                <a:latin typeface="宋体" panose="02010600030101010101" pitchFamily="2" charset="-122"/>
              </a:rPr>
              <a:t>世纪初期</a:t>
            </a:r>
            <a:endParaRPr lang="en-US" altLang="zh-CN" sz="2400" b="1" dirty="0" smtClean="0">
              <a:solidFill>
                <a:srgbClr val="C00000"/>
              </a:solidFill>
              <a:latin typeface="宋体" panose="02010600030101010101" pitchFamily="2" charset="-122"/>
            </a:endParaRPr>
          </a:p>
          <a:p>
            <a:pPr>
              <a:lnSpc>
                <a:spcPct val="120000"/>
              </a:lnSpc>
              <a:spcBef>
                <a:spcPct val="0"/>
              </a:spcBef>
              <a:buClr>
                <a:schemeClr val="accent2"/>
              </a:buClr>
              <a:buSzPct val="95000"/>
            </a:pPr>
            <a:r>
              <a:rPr lang="zh-CN" altLang="en-US" sz="2000" b="1" dirty="0" smtClean="0">
                <a:latin typeface="宋体" panose="02010600030101010101" pitchFamily="2" charset="-122"/>
              </a:rPr>
              <a:t>剑桥学派</a:t>
            </a:r>
            <a:r>
              <a:rPr lang="zh-CN" altLang="en-US" sz="2000" b="1" dirty="0" smtClean="0">
                <a:latin typeface="宋体" panose="02010600030101010101" pitchFamily="2" charset="-122"/>
              </a:rPr>
              <a:t>。</a:t>
            </a:r>
            <a:r>
              <a:rPr lang="en-US" altLang="zh-CN" sz="2000" dirty="0" smtClean="0">
                <a:latin typeface="微软雅黑" panose="020B0503020204020204" pitchFamily="34" charset="-122"/>
              </a:rPr>
              <a:t>19</a:t>
            </a:r>
            <a:r>
              <a:rPr lang="zh-CN" altLang="en-US" sz="2000" dirty="0" smtClean="0">
                <a:latin typeface="微软雅黑" panose="020B0503020204020204" pitchFamily="34" charset="-122"/>
              </a:rPr>
              <a:t>世纪末</a:t>
            </a:r>
            <a:r>
              <a:rPr lang="en-US" altLang="zh-CN" sz="2000" dirty="0" smtClean="0">
                <a:latin typeface="微软雅黑" panose="020B0503020204020204" pitchFamily="34" charset="-122"/>
              </a:rPr>
              <a:t>20</a:t>
            </a:r>
            <a:r>
              <a:rPr lang="zh-CN" altLang="en-US" sz="2000" dirty="0" smtClean="0">
                <a:latin typeface="微软雅黑" panose="020B0503020204020204" pitchFamily="34" charset="-122"/>
              </a:rPr>
              <a:t>世纪初由英国</a:t>
            </a:r>
            <a:r>
              <a:rPr lang="en-US" altLang="zh-CN" sz="2000" dirty="0" smtClean="0">
                <a:latin typeface="微软雅黑" panose="020B0503020204020204" pitchFamily="34" charset="-122"/>
              </a:rPr>
              <a:t>A.</a:t>
            </a:r>
            <a:r>
              <a:rPr lang="zh-CN" altLang="en-US" sz="2000" dirty="0" smtClean="0">
                <a:latin typeface="微软雅黑" panose="020B0503020204020204" pitchFamily="34" charset="-122"/>
              </a:rPr>
              <a:t>马歇尔创建</a:t>
            </a:r>
            <a:r>
              <a:rPr lang="zh-CN" altLang="en-US" sz="2000" dirty="0" smtClean="0">
                <a:latin typeface="微软雅黑" panose="020B0503020204020204" pitchFamily="34" charset="-122"/>
              </a:rPr>
              <a:t>。马歇尔</a:t>
            </a:r>
            <a:r>
              <a:rPr lang="zh-CN" altLang="en-US" sz="2000" dirty="0" smtClean="0">
                <a:latin typeface="微软雅黑" panose="020B0503020204020204" pitchFamily="34" charset="-122"/>
              </a:rPr>
              <a:t>的门生</a:t>
            </a:r>
            <a:r>
              <a:rPr lang="en-US" altLang="zh-CN" sz="2000" dirty="0" smtClean="0">
                <a:latin typeface="微软雅黑" panose="020B0503020204020204" pitchFamily="34" charset="-122"/>
              </a:rPr>
              <a:t>A.C.</a:t>
            </a:r>
            <a:r>
              <a:rPr lang="zh-CN" altLang="en-US" sz="2000" dirty="0" smtClean="0">
                <a:solidFill>
                  <a:srgbClr val="0000FF"/>
                </a:solidFill>
                <a:latin typeface="微软雅黑" panose="020B0503020204020204" pitchFamily="34" charset="-122"/>
              </a:rPr>
              <a:t>庇古</a:t>
            </a:r>
            <a:r>
              <a:rPr lang="zh-CN" altLang="en-US" sz="2000" dirty="0" smtClean="0">
                <a:latin typeface="微软雅黑" panose="020B0503020204020204" pitchFamily="34" charset="-122"/>
              </a:rPr>
              <a:t>、</a:t>
            </a:r>
            <a:r>
              <a:rPr lang="en-US" altLang="zh-CN" sz="2000" dirty="0" smtClean="0">
                <a:latin typeface="微软雅黑" panose="020B0503020204020204" pitchFamily="34" charset="-122"/>
              </a:rPr>
              <a:t>D.H</a:t>
            </a:r>
            <a:r>
              <a:rPr lang="en-US" altLang="zh-CN" sz="2000" dirty="0" smtClean="0">
                <a:latin typeface="微软雅黑" panose="020B0503020204020204" pitchFamily="34" charset="-122"/>
              </a:rPr>
              <a:t>.</a:t>
            </a:r>
            <a:r>
              <a:rPr lang="zh-CN" altLang="en-US" sz="2000" dirty="0" smtClean="0">
                <a:solidFill>
                  <a:srgbClr val="0000FF"/>
                </a:solidFill>
              </a:rPr>
              <a:t>罗宾逊</a:t>
            </a:r>
            <a:r>
              <a:rPr lang="zh-CN" altLang="en-US" sz="2000" dirty="0" smtClean="0">
                <a:latin typeface="微软雅黑" panose="020B0503020204020204" pitchFamily="34" charset="-122"/>
              </a:rPr>
              <a:t>等</a:t>
            </a:r>
            <a:r>
              <a:rPr lang="zh-CN" altLang="en-US" sz="2000" dirty="0" smtClean="0">
                <a:latin typeface="微软雅黑" panose="020B0503020204020204" pitchFamily="34" charset="-122"/>
              </a:rPr>
              <a:t>长期在英国剑桥大学任教</a:t>
            </a:r>
            <a:r>
              <a:rPr lang="zh-CN" altLang="en-US" sz="2000" dirty="0" smtClean="0">
                <a:latin typeface="宋体" panose="02010600030101010101" pitchFamily="2" charset="-122"/>
              </a:rPr>
              <a:t>。</a:t>
            </a:r>
            <a:endParaRPr lang="zh-CN" altLang="en-US" sz="2000" dirty="0" smtClean="0">
              <a:latin typeface="宋体" panose="02010600030101010101" pitchFamily="2" charset="-122"/>
            </a:endParaRPr>
          </a:p>
          <a:p>
            <a:pPr eaLnBrk="1" hangingPunct="1">
              <a:lnSpc>
                <a:spcPct val="120000"/>
              </a:lnSpc>
              <a:spcBef>
                <a:spcPct val="0"/>
              </a:spcBef>
            </a:pPr>
            <a:r>
              <a:rPr lang="zh-CN" altLang="en-US" sz="2000" b="1" dirty="0" smtClean="0">
                <a:solidFill>
                  <a:srgbClr val="0000FF"/>
                </a:solidFill>
                <a:latin typeface="宋体" panose="02010600030101010101" pitchFamily="2" charset="-122"/>
              </a:rPr>
              <a:t>马歇尔</a:t>
            </a:r>
            <a:r>
              <a:rPr lang="zh-CN" altLang="en-US" sz="2000" dirty="0" smtClean="0">
                <a:solidFill>
                  <a:srgbClr val="0000FF"/>
                </a:solidFill>
                <a:latin typeface="宋体" panose="02010600030101010101" pitchFamily="2" charset="-122"/>
              </a:rPr>
              <a:t>（</a:t>
            </a:r>
            <a:r>
              <a:rPr lang="zh-CN" altLang="en-US" sz="2000" dirty="0" smtClean="0">
                <a:solidFill>
                  <a:srgbClr val="0000FF"/>
                </a:solidFill>
                <a:latin typeface="微软雅黑" panose="020B0503020204020204" pitchFamily="34" charset="-122"/>
              </a:rPr>
              <a:t>现代微观经济学奠基人</a:t>
            </a:r>
            <a:r>
              <a:rPr lang="zh-CN" altLang="en-US" sz="2000" dirty="0" smtClean="0">
                <a:solidFill>
                  <a:srgbClr val="0000FF"/>
                </a:solidFill>
                <a:latin typeface="宋体" panose="02010600030101010101" pitchFamily="2" charset="-122"/>
              </a:rPr>
              <a:t>）</a:t>
            </a:r>
            <a:r>
              <a:rPr lang="zh-CN" altLang="en-US" sz="2000" b="1" dirty="0" smtClean="0">
                <a:solidFill>
                  <a:schemeClr val="tx1"/>
                </a:solidFill>
                <a:latin typeface="宋体" panose="02010600030101010101" pitchFamily="2" charset="-122"/>
              </a:rPr>
              <a:t>及其</a:t>
            </a:r>
            <a:r>
              <a:rPr lang="en-US" altLang="zh-CN" sz="2000" b="1" dirty="0" smtClean="0">
                <a:solidFill>
                  <a:srgbClr val="C00000"/>
                </a:solidFill>
                <a:latin typeface="宋体" panose="02010600030101010101" pitchFamily="2" charset="-122"/>
              </a:rPr>
              <a:t>《</a:t>
            </a:r>
            <a:r>
              <a:rPr lang="zh-CN" altLang="en-US" sz="2000" b="1" dirty="0" smtClean="0">
                <a:solidFill>
                  <a:srgbClr val="C00000"/>
                </a:solidFill>
                <a:latin typeface="宋体" panose="02010600030101010101" pitchFamily="2" charset="-122"/>
              </a:rPr>
              <a:t>经济学原理</a:t>
            </a:r>
            <a:r>
              <a:rPr lang="en-US" altLang="zh-CN" sz="2000" b="1" dirty="0" smtClean="0">
                <a:solidFill>
                  <a:srgbClr val="C00000"/>
                </a:solidFill>
                <a:latin typeface="宋体" panose="02010600030101010101" pitchFamily="2" charset="-122"/>
              </a:rPr>
              <a:t>》1890</a:t>
            </a:r>
            <a:r>
              <a:rPr lang="zh-CN" altLang="en-US" sz="2000" b="1" dirty="0" smtClean="0">
                <a:solidFill>
                  <a:srgbClr val="C00000"/>
                </a:solidFill>
                <a:latin typeface="宋体" panose="02010600030101010101" pitchFamily="2" charset="-122"/>
              </a:rPr>
              <a:t>年出版</a:t>
            </a:r>
            <a:r>
              <a:rPr lang="zh-CN" altLang="en-US" sz="2000" b="1" dirty="0" smtClean="0">
                <a:solidFill>
                  <a:schemeClr val="tx1"/>
                </a:solidFill>
                <a:latin typeface="宋体" panose="02010600030101010101" pitchFamily="2" charset="-122"/>
              </a:rPr>
              <a:t>：</a:t>
            </a:r>
            <a:endParaRPr lang="en-US" altLang="zh-CN" sz="2000" b="1" dirty="0" smtClean="0">
              <a:solidFill>
                <a:schemeClr val="tx1"/>
              </a:solidFill>
              <a:latin typeface="宋体" panose="02010600030101010101" pitchFamily="2" charset="-122"/>
            </a:endParaRPr>
          </a:p>
          <a:p>
            <a:pPr lvl="1">
              <a:lnSpc>
                <a:spcPct val="120000"/>
              </a:lnSpc>
              <a:spcBef>
                <a:spcPct val="0"/>
              </a:spcBef>
            </a:pPr>
            <a:r>
              <a:rPr lang="zh-CN" altLang="en-US" sz="1800" dirty="0" smtClean="0">
                <a:solidFill>
                  <a:srgbClr val="CC00FF"/>
                </a:solidFill>
                <a:latin typeface="宋体" panose="02010600030101010101" pitchFamily="2" charset="-122"/>
              </a:rPr>
              <a:t>第二次</a:t>
            </a:r>
            <a:r>
              <a:rPr lang="zh-CN" altLang="en-US" sz="1800" dirty="0" smtClean="0">
                <a:solidFill>
                  <a:srgbClr val="CC00FF"/>
                </a:solidFill>
                <a:latin typeface="宋体" panose="02010600030101010101" pitchFamily="2" charset="-122"/>
              </a:rPr>
              <a:t>综合</a:t>
            </a:r>
            <a:r>
              <a:rPr lang="zh-CN" altLang="en-US" sz="1800" dirty="0" smtClean="0">
                <a:latin typeface="宋体" panose="02010600030101010101" pitchFamily="2" charset="-122"/>
              </a:rPr>
              <a:t>，即</a:t>
            </a:r>
            <a:r>
              <a:rPr lang="zh-CN" altLang="en-US" sz="1800" dirty="0" smtClean="0"/>
              <a:t>综合</a:t>
            </a:r>
            <a:r>
              <a:rPr lang="zh-CN" altLang="en-US" sz="1800" dirty="0" smtClean="0"/>
              <a:t>了</a:t>
            </a:r>
            <a:r>
              <a:rPr lang="zh-CN" altLang="en-US" sz="1800" dirty="0" smtClean="0">
                <a:solidFill>
                  <a:srgbClr val="000000"/>
                </a:solidFill>
                <a:latin typeface="Times New Roman" panose="02020603050405020304" pitchFamily="18" charset="0"/>
                <a:cs typeface="Times New Roman" panose="02020603050405020304" pitchFamily="18" charset="0"/>
              </a:rPr>
              <a:t>边际</a:t>
            </a:r>
            <a:r>
              <a:rPr lang="zh-CN" altLang="en-US" sz="1800" dirty="0" smtClean="0"/>
              <a:t>三杰的成果</a:t>
            </a:r>
            <a:r>
              <a:rPr lang="zh-CN" altLang="en-US" sz="1800" dirty="0" smtClean="0"/>
              <a:t>，</a:t>
            </a:r>
            <a:r>
              <a:rPr lang="zh-CN" altLang="en-US" sz="1800" dirty="0" smtClean="0">
                <a:latin typeface="宋体" panose="02010600030101010101" pitchFamily="2" charset="-122"/>
              </a:rPr>
              <a:t>当代</a:t>
            </a:r>
            <a:r>
              <a:rPr lang="zh-CN" altLang="en-US" sz="1800" dirty="0" smtClean="0">
                <a:latin typeface="宋体" panose="02010600030101010101" pitchFamily="2" charset="-122"/>
              </a:rPr>
              <a:t>西方微观经济学的形成；</a:t>
            </a:r>
            <a:endParaRPr lang="zh-CN" altLang="en-US" sz="1800" dirty="0" smtClean="0">
              <a:latin typeface="宋体" panose="02010600030101010101" pitchFamily="2" charset="-122"/>
            </a:endParaRPr>
          </a:p>
          <a:p>
            <a:pPr lvl="1">
              <a:lnSpc>
                <a:spcPct val="120000"/>
              </a:lnSpc>
              <a:spcBef>
                <a:spcPct val="0"/>
              </a:spcBef>
            </a:pPr>
            <a:r>
              <a:rPr lang="zh-CN" altLang="en-US" sz="1800" dirty="0" smtClean="0"/>
              <a:t>运用</a:t>
            </a:r>
            <a:r>
              <a:rPr lang="zh-CN" altLang="en-US" sz="1800" dirty="0" smtClean="0"/>
              <a:t>数学方法，从供求角度分析市场价格，以解决资源配置、资源报酬等问题，主张市场自发调节</a:t>
            </a:r>
            <a:r>
              <a:rPr lang="zh-CN" altLang="en-US" sz="1800" dirty="0" smtClean="0"/>
              <a:t>。</a:t>
            </a:r>
            <a:endParaRPr lang="en-US" altLang="zh-CN" sz="1800" dirty="0" smtClean="0"/>
          </a:p>
          <a:p>
            <a:pPr lvl="1">
              <a:lnSpc>
                <a:spcPct val="120000"/>
              </a:lnSpc>
              <a:spcBef>
                <a:spcPct val="0"/>
              </a:spcBef>
            </a:pPr>
            <a:r>
              <a:rPr lang="zh-CN" altLang="en-US" sz="1800" dirty="0" smtClean="0">
                <a:latin typeface="宋体" panose="02010600030101010101" pitchFamily="2" charset="-122"/>
              </a:rPr>
              <a:t>局部均衡分析；</a:t>
            </a:r>
            <a:endParaRPr lang="en-US" altLang="zh-CN" sz="1800" dirty="0" smtClean="0">
              <a:latin typeface="宋体" panose="02010600030101010101" pitchFamily="2" charset="-122"/>
            </a:endParaRPr>
          </a:p>
          <a:p>
            <a:pPr eaLnBrk="1" hangingPunct="1">
              <a:lnSpc>
                <a:spcPct val="120000"/>
              </a:lnSpc>
              <a:spcBef>
                <a:spcPct val="0"/>
              </a:spcBef>
            </a:pPr>
            <a:r>
              <a:rPr lang="zh-CN" altLang="en-US" sz="2000" b="1" dirty="0" smtClean="0">
                <a:solidFill>
                  <a:schemeClr val="tx1"/>
                </a:solidFill>
                <a:latin typeface="宋体" panose="02010600030101010101" pitchFamily="2" charset="-122"/>
              </a:rPr>
              <a:t>微观经济学</a:t>
            </a:r>
            <a:r>
              <a:rPr lang="zh-CN" altLang="en-US" sz="2000" b="1" dirty="0" smtClean="0">
                <a:solidFill>
                  <a:schemeClr val="tx1"/>
                </a:solidFill>
                <a:latin typeface="宋体" panose="02010600030101010101" pitchFamily="2" charset="-122"/>
              </a:rPr>
              <a:t>的进一步发展：</a:t>
            </a:r>
            <a:endParaRPr lang="zh-CN" altLang="en-US" sz="2000" b="1" dirty="0" smtClean="0">
              <a:solidFill>
                <a:schemeClr val="tx1"/>
              </a:solidFill>
              <a:latin typeface="宋体" panose="02010600030101010101" pitchFamily="2" charset="-122"/>
            </a:endParaRPr>
          </a:p>
          <a:p>
            <a:pPr lvl="1" eaLnBrk="1" hangingPunct="1">
              <a:lnSpc>
                <a:spcPct val="120000"/>
              </a:lnSpc>
              <a:spcBef>
                <a:spcPct val="0"/>
              </a:spcBef>
            </a:pPr>
            <a:r>
              <a:rPr lang="zh-CN" altLang="en-US" sz="1800" dirty="0" smtClean="0">
                <a:latin typeface="宋体" panose="02010600030101010101" pitchFamily="2" charset="-122"/>
              </a:rPr>
              <a:t>不完全</a:t>
            </a:r>
            <a:r>
              <a:rPr lang="zh-CN" altLang="en-US" sz="1800" dirty="0" smtClean="0">
                <a:latin typeface="宋体" panose="02010600030101010101" pitchFamily="2" charset="-122"/>
              </a:rPr>
              <a:t>竞争和垄断竞争、一般均衡</a:t>
            </a:r>
            <a:r>
              <a:rPr lang="zh-CN" altLang="en-US" sz="1800" dirty="0" smtClean="0">
                <a:latin typeface="宋体" panose="02010600030101010101" pitchFamily="2" charset="-122"/>
              </a:rPr>
              <a:t>理论</a:t>
            </a:r>
            <a:r>
              <a:rPr lang="zh-CN" altLang="en-US" sz="1800" dirty="0" smtClean="0">
                <a:latin typeface="宋体" panose="02010600030101010101" pitchFamily="2" charset="-122"/>
              </a:rPr>
              <a:t>、序数效用论、</a:t>
            </a:r>
            <a:endParaRPr lang="en-US" altLang="zh-CN" sz="1800" dirty="0" smtClean="0">
              <a:latin typeface="宋体" panose="02010600030101010101" pitchFamily="2" charset="-122"/>
            </a:endParaRPr>
          </a:p>
          <a:p>
            <a:pPr lvl="1" eaLnBrk="1" hangingPunct="1">
              <a:lnSpc>
                <a:spcPct val="120000"/>
              </a:lnSpc>
              <a:spcBef>
                <a:spcPct val="0"/>
              </a:spcBef>
            </a:pPr>
            <a:r>
              <a:rPr lang="zh-CN" altLang="en-US" sz="1800" dirty="0" smtClean="0">
                <a:latin typeface="宋体" panose="02010600030101010101" pitchFamily="2" charset="-122"/>
              </a:rPr>
              <a:t>福利经济学、制度经济学、博弈论</a:t>
            </a:r>
            <a:endParaRPr lang="zh-CN" altLang="en-US" sz="1800" dirty="0" smtClean="0">
              <a:latin typeface="宋体" panose="02010600030101010101" pitchFamily="2" charset="-122"/>
            </a:endParaRPr>
          </a:p>
        </p:txBody>
      </p:sp>
      <p:sp>
        <p:nvSpPr>
          <p:cNvPr id="18435" name="Rectangle 2"/>
          <p:cNvSpPr>
            <a:spLocks noChangeArrowheads="1"/>
          </p:cNvSpPr>
          <p:nvPr/>
        </p:nvSpPr>
        <p:spPr bwMode="auto">
          <a:xfrm>
            <a:off x="428596" y="0"/>
            <a:ext cx="8229600" cy="647700"/>
          </a:xfrm>
          <a:prstGeom prst="rect">
            <a:avLst/>
          </a:prstGeom>
          <a:noFill/>
          <a:ln w="9525">
            <a:noFill/>
            <a:miter lim="800000"/>
          </a:ln>
        </p:spPr>
        <p:txBody>
          <a:bodyPr anchor="ctr"/>
          <a:lstStyle/>
          <a:p>
            <a:pPr algn="ctr" eaLnBrk="1" hangingPunct="1"/>
            <a:r>
              <a:rPr lang="zh-CN" altLang="en-US" sz="3200" b="1" dirty="0" smtClean="0">
                <a:latin typeface="黑体" panose="02010609060101010101" pitchFamily="2" charset="-122"/>
                <a:ea typeface="黑体" panose="02010609060101010101" pitchFamily="2" charset="-122"/>
              </a:rPr>
              <a:t>第二</a:t>
            </a:r>
            <a:r>
              <a:rPr lang="zh-CN" altLang="en-US" sz="3200" b="1" dirty="0">
                <a:latin typeface="黑体" panose="02010609060101010101" pitchFamily="2" charset="-122"/>
                <a:ea typeface="黑体" panose="02010609060101010101" pitchFamily="2" charset="-122"/>
              </a:rPr>
              <a:t>节  西方经济学的由来与</a:t>
            </a:r>
            <a:r>
              <a:rPr lang="zh-CN" altLang="en-US" sz="3200" b="1" dirty="0" smtClean="0">
                <a:latin typeface="黑体" panose="02010609060101010101" pitchFamily="2" charset="-122"/>
                <a:ea typeface="黑体" panose="02010609060101010101" pitchFamily="2" charset="-122"/>
              </a:rPr>
              <a:t>发展</a:t>
            </a:r>
            <a:endParaRPr lang="en-US" altLang="zh-CN" sz="3200" b="1" dirty="0">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to="" calcmode="lin" valueType="num">
                                      <p:cBhvr>
                                        <p:cTn id="7" dur="1" fill="hold"/>
                                        <p:tgtEl>
                                          <p:spTgt spid="18434">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 to="" calcmode="lin" valueType="num">
                                      <p:cBhvr>
                                        <p:cTn id="12" dur="1" fill="hold"/>
                                        <p:tgtEl>
                                          <p:spTgt spid="18434">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 to="" calcmode="lin" valueType="num">
                                      <p:cBhvr>
                                        <p:cTn id="17" dur="1" fill="hold"/>
                                        <p:tgtEl>
                                          <p:spTgt spid="18434">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24" presetClass="entr" presetSubtype="0" fill="hold" grpId="0" nodeType="with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to="" calcmode="lin" valueType="num">
                                      <p:cBhvr>
                                        <p:cTn id="25" dur="1" fill="hold"/>
                                        <p:tgtEl>
                                          <p:spTgt spid="18434">
                                            <p:txEl>
                                              <p:pRg st="3" end="3"/>
                                            </p:txEl>
                                          </p:spTgt>
                                        </p:tgtEl>
                                      </p:cBhvr>
                                    </p:anim>
                                  </p:childTnLst>
                                </p:cTn>
                              </p:par>
                              <p:par>
                                <p:cTn id="26" presetID="24" presetClass="entr" presetSubtype="0" fill="hold" grpId="0" nodeType="withEffect">
                                  <p:stCondLst>
                                    <p:cond delay="0"/>
                                  </p:stCondLst>
                                  <p:childTnLst>
                                    <p:set>
                                      <p:cBhvr>
                                        <p:cTn id="27" dur="1" fill="hold">
                                          <p:stCondLst>
                                            <p:cond delay="0"/>
                                          </p:stCondLst>
                                        </p:cTn>
                                        <p:tgtEl>
                                          <p:spTgt spid="18434">
                                            <p:txEl>
                                              <p:pRg st="4" end="4"/>
                                            </p:txEl>
                                          </p:spTgt>
                                        </p:tgtEl>
                                        <p:attrNameLst>
                                          <p:attrName>style.visibility</p:attrName>
                                        </p:attrNameLst>
                                      </p:cBhvr>
                                      <p:to>
                                        <p:strVal val="visible"/>
                                      </p:to>
                                    </p:set>
                                    <p:anim to="" calcmode="lin" valueType="num">
                                      <p:cBhvr>
                                        <p:cTn id="28" dur="1" fill="hold"/>
                                        <p:tgtEl>
                                          <p:spTgt spid="18434">
                                            <p:txEl>
                                              <p:pRg st="4" end="4"/>
                                            </p:txEl>
                                          </p:spTgt>
                                        </p:tgtEl>
                                      </p:cBhvr>
                                    </p:anim>
                                  </p:childTnLst>
                                </p:cTn>
                              </p:par>
                              <p:par>
                                <p:cTn id="29" presetID="24" presetClass="entr" presetSubtype="0" fill="hold" grpId="0" nodeType="withEffect">
                                  <p:stCondLst>
                                    <p:cond delay="0"/>
                                  </p:stCondLst>
                                  <p:childTnLst>
                                    <p:set>
                                      <p:cBhvr>
                                        <p:cTn id="30" dur="1" fill="hold">
                                          <p:stCondLst>
                                            <p:cond delay="0"/>
                                          </p:stCondLst>
                                        </p:cTn>
                                        <p:tgtEl>
                                          <p:spTgt spid="18434">
                                            <p:txEl>
                                              <p:pRg st="5" end="5"/>
                                            </p:txEl>
                                          </p:spTgt>
                                        </p:tgtEl>
                                        <p:attrNameLst>
                                          <p:attrName>style.visibility</p:attrName>
                                        </p:attrNameLst>
                                      </p:cBhvr>
                                      <p:to>
                                        <p:strVal val="visible"/>
                                      </p:to>
                                    </p:set>
                                    <p:anim to="" calcmode="lin" valueType="num">
                                      <p:cBhvr>
                                        <p:cTn id="31" dur="1" fill="hold"/>
                                        <p:tgtEl>
                                          <p:spTgt spid="18434">
                                            <p:txEl>
                                              <p:pRg st="5" end="5"/>
                                            </p:txEl>
                                          </p:spTgt>
                                        </p:tgtEl>
                                      </p:cBhvr>
                                    </p:anim>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grpId="0" nodeType="clickEffect">
                                  <p:stCondLst>
                                    <p:cond delay="0"/>
                                  </p:stCondLst>
                                  <p:childTnLst>
                                    <p:set>
                                      <p:cBhvr>
                                        <p:cTn id="35" dur="1" fill="hold">
                                          <p:stCondLst>
                                            <p:cond delay="0"/>
                                          </p:stCondLst>
                                        </p:cTn>
                                        <p:tgtEl>
                                          <p:spTgt spid="18434">
                                            <p:txEl>
                                              <p:pRg st="6" end="6"/>
                                            </p:txEl>
                                          </p:spTgt>
                                        </p:tgtEl>
                                        <p:attrNameLst>
                                          <p:attrName>style.visibility</p:attrName>
                                        </p:attrNameLst>
                                      </p:cBhvr>
                                      <p:to>
                                        <p:strVal val="visible"/>
                                      </p:to>
                                    </p:set>
                                    <p:anim to="" calcmode="lin" valueType="num">
                                      <p:cBhvr>
                                        <p:cTn id="36" dur="1" fill="hold"/>
                                        <p:tgtEl>
                                          <p:spTgt spid="18434">
                                            <p:txEl>
                                              <p:pRg st="6" end="6"/>
                                            </p:txEl>
                                          </p:spTgt>
                                        </p:tgtEl>
                                      </p:cBhvr>
                                    </p:anim>
                                  </p:childTnLst>
                                </p:cTn>
                              </p:par>
                              <p:par>
                                <p:cTn id="37" presetID="24" presetClass="entr" presetSubtype="0" fill="hold" grpId="0" nodeType="withEffect">
                                  <p:stCondLst>
                                    <p:cond delay="0"/>
                                  </p:stCondLst>
                                  <p:childTnLst>
                                    <p:set>
                                      <p:cBhvr>
                                        <p:cTn id="38" dur="1" fill="hold">
                                          <p:stCondLst>
                                            <p:cond delay="0"/>
                                          </p:stCondLst>
                                        </p:cTn>
                                        <p:tgtEl>
                                          <p:spTgt spid="18434">
                                            <p:txEl>
                                              <p:pRg st="7" end="7"/>
                                            </p:txEl>
                                          </p:spTgt>
                                        </p:tgtEl>
                                        <p:attrNameLst>
                                          <p:attrName>style.visibility</p:attrName>
                                        </p:attrNameLst>
                                      </p:cBhvr>
                                      <p:to>
                                        <p:strVal val="visible"/>
                                      </p:to>
                                    </p:set>
                                    <p:anim to="" calcmode="lin" valueType="num">
                                      <p:cBhvr>
                                        <p:cTn id="39" dur="1" fill="hold"/>
                                        <p:tgtEl>
                                          <p:spTgt spid="18434">
                                            <p:txEl>
                                              <p:pRg st="7" end="7"/>
                                            </p:txEl>
                                          </p:spTgt>
                                        </p:tgtEl>
                                      </p:cBhvr>
                                    </p:anim>
                                  </p:childTnLst>
                                </p:cTn>
                              </p:par>
                              <p:par>
                                <p:cTn id="40" presetID="24" presetClass="entr" presetSubtype="0" fill="hold" grpId="0" nodeType="withEffect">
                                  <p:stCondLst>
                                    <p:cond delay="0"/>
                                  </p:stCondLst>
                                  <p:childTnLst>
                                    <p:set>
                                      <p:cBhvr>
                                        <p:cTn id="41" dur="1" fill="hold">
                                          <p:stCondLst>
                                            <p:cond delay="0"/>
                                          </p:stCondLst>
                                        </p:cTn>
                                        <p:tgtEl>
                                          <p:spTgt spid="18434">
                                            <p:txEl>
                                              <p:pRg st="8" end="8"/>
                                            </p:txEl>
                                          </p:spTgt>
                                        </p:tgtEl>
                                        <p:attrNameLst>
                                          <p:attrName>style.visibility</p:attrName>
                                        </p:attrNameLst>
                                      </p:cBhvr>
                                      <p:to>
                                        <p:strVal val="visible"/>
                                      </p:to>
                                    </p:set>
                                    <p:anim to="" calcmode="lin" valueType="num">
                                      <p:cBhvr>
                                        <p:cTn id="42" dur="1" fill="hold"/>
                                        <p:tgtEl>
                                          <p:spTgt spid="18434">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22529"/>
          <p:cNvSpPr/>
          <p:nvPr/>
        </p:nvSpPr>
        <p:spPr>
          <a:xfrm>
            <a:off x="864870" y="356235"/>
            <a:ext cx="7009130" cy="15722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Font typeface="Wingdings 2" panose="05020102010507070707" pitchFamily="18" charset="2"/>
              <a:buChar char="Ø"/>
              <a:defRPr sz="3500" b="1" u="none" kern="1200" baseline="0">
                <a:solidFill>
                  <a:schemeClr val="tx2"/>
                </a:solidFill>
                <a:latin typeface="Arial" panose="020B0604020202020204" pitchFamily="34" charset="0"/>
                <a:ea typeface="黑体" panose="02010609060101010101" pitchFamily="2" charset="-122"/>
              </a:defRPr>
            </a:lvl1pPr>
          </a:lstStyle>
          <a:p>
            <a:pPr lvl="0" algn="l">
              <a:buClr>
                <a:srgbClr val="FF0000"/>
              </a:buClr>
              <a:buFont typeface="Wingdings" panose="05000000000000000000" charset="0"/>
              <a:buChar char="l"/>
            </a:pPr>
            <a:r>
              <a:rPr lang="en-US" altLang="zh-CN" sz="1950" noProof="0" dirty="0" smtClean="0">
                <a:ln>
                  <a:noFill/>
                </a:ln>
                <a:solidFill>
                  <a:srgbClr val="0000FF"/>
                </a:solidFill>
                <a:effectLst/>
                <a:uLnTx/>
                <a:uFillTx/>
                <a:latin typeface="+mn-lt"/>
                <a:ea typeface="+mn-ea"/>
                <a:sym typeface="+mn-ea"/>
              </a:rPr>
              <a:t>1929</a:t>
            </a:r>
            <a:r>
              <a:rPr lang="zh-CN" altLang="en-US" sz="1950" noProof="0" dirty="0" smtClean="0">
                <a:ln>
                  <a:noFill/>
                </a:ln>
                <a:solidFill>
                  <a:srgbClr val="0000FF"/>
                </a:solidFill>
                <a:effectLst/>
                <a:uLnTx/>
                <a:uFillTx/>
                <a:latin typeface="+mn-lt"/>
                <a:ea typeface="+mn-ea"/>
                <a:sym typeface="+mn-ea"/>
              </a:rPr>
              <a:t>年</a:t>
            </a:r>
            <a:r>
              <a:rPr lang="zh-CN" altLang="en-US" sz="1950" noProof="0" dirty="0" smtClean="0">
                <a:ln>
                  <a:noFill/>
                </a:ln>
                <a:solidFill>
                  <a:schemeClr val="tx1"/>
                </a:solidFill>
                <a:effectLst/>
                <a:uLnTx/>
                <a:uFillTx/>
                <a:latin typeface="+mn-lt"/>
                <a:ea typeface="+mn-ea"/>
                <a:sym typeface="+mn-ea"/>
              </a:rPr>
              <a:t>，发生了世界性的经济危机。首先从美国开始，股市崩盘、企业破产、银行倒闭、工人失业，经济陷入</a:t>
            </a:r>
            <a:r>
              <a:rPr lang="zh-CN" altLang="en-US" sz="1950" noProof="0" dirty="0" smtClean="0">
                <a:ln>
                  <a:noFill/>
                </a:ln>
                <a:solidFill>
                  <a:srgbClr val="0000FF"/>
                </a:solidFill>
                <a:effectLst/>
                <a:uLnTx/>
                <a:uFillTx/>
                <a:latin typeface="+mn-lt"/>
                <a:ea typeface="+mn-ea"/>
                <a:sym typeface="+mn-ea"/>
              </a:rPr>
              <a:t>大萧条</a:t>
            </a:r>
            <a:r>
              <a:rPr lang="zh-CN" altLang="en-US" sz="1950" noProof="0" dirty="0" smtClean="0">
                <a:ln>
                  <a:noFill/>
                </a:ln>
                <a:solidFill>
                  <a:schemeClr val="tx1"/>
                </a:solidFill>
                <a:effectLst/>
                <a:uLnTx/>
                <a:uFillTx/>
                <a:latin typeface="+mn-lt"/>
                <a:ea typeface="+mn-ea"/>
                <a:sym typeface="+mn-ea"/>
              </a:rPr>
              <a:t>，波及整个资本主义世界，各国都陷入经济大萧条之中。</a:t>
            </a:r>
            <a:endParaRPr lang="zh-CN" altLang="en-US" sz="1950" dirty="0">
              <a:solidFill>
                <a:srgbClr val="FF6600"/>
              </a:solidFill>
              <a:effectLst>
                <a:outerShdw blurRad="38100" dist="38100" dir="2700000">
                  <a:srgbClr val="000000"/>
                </a:outerShdw>
              </a:effectLst>
            </a:endParaRPr>
          </a:p>
        </p:txBody>
      </p:sp>
      <p:graphicFrame>
        <p:nvGraphicFramePr>
          <p:cNvPr id="22533" name="对象 22532"/>
          <p:cNvGraphicFramePr/>
          <p:nvPr/>
        </p:nvGraphicFramePr>
        <p:xfrm>
          <a:off x="1877695" y="2021205"/>
          <a:ext cx="4756785" cy="2818130"/>
        </p:xfrm>
        <a:graphic>
          <a:graphicData uri="http://schemas.openxmlformats.org/presentationml/2006/ole">
            <mc:AlternateContent xmlns:mc="http://schemas.openxmlformats.org/markup-compatibility/2006">
              <mc:Choice xmlns:v="urn:schemas-microsoft-com:vml" Requires="v">
                <p:oleObj spid="_x0000_s1025" name="" r:id="rId1" imgW="7145655" imgH="4831715" progId="MSGraph.Chart.8">
                  <p:embed/>
                </p:oleObj>
              </mc:Choice>
              <mc:Fallback>
                <p:oleObj name="" r:id="rId1" imgW="7145655" imgH="4831715" progId="MSGraph.Chart.8">
                  <p:embed/>
                  <p:pic>
                    <p:nvPicPr>
                      <p:cNvPr id="0" name="图片 1024" descr="image25"/>
                      <p:cNvPicPr/>
                      <p:nvPr/>
                    </p:nvPicPr>
                    <p:blipFill>
                      <a:blip r:embed="rId2"/>
                      <a:stretch>
                        <a:fillRect/>
                      </a:stretch>
                    </p:blipFill>
                    <p:spPr>
                      <a:xfrm>
                        <a:off x="1877695" y="2021205"/>
                        <a:ext cx="4756785" cy="2818130"/>
                      </a:xfrm>
                      <a:prstGeom prst="rect">
                        <a:avLst/>
                      </a:prstGeom>
                      <a:noFill/>
                      <a:ln w="38100">
                        <a:noFill/>
                      </a:ln>
                    </p:spPr>
                  </p:pic>
                </p:oleObj>
              </mc:Fallback>
            </mc:AlternateContent>
          </a:graphicData>
        </a:graphic>
      </p:graphicFrame>
      <p:grpSp>
        <p:nvGrpSpPr>
          <p:cNvPr id="3" name="组合 22533"/>
          <p:cNvGrpSpPr>
            <a:grpSpLocks noRot="1"/>
          </p:cNvGrpSpPr>
          <p:nvPr/>
        </p:nvGrpSpPr>
        <p:grpSpPr>
          <a:xfrm>
            <a:off x="1870075" y="2103120"/>
            <a:ext cx="4816475" cy="2727960"/>
            <a:chOff x="960" y="960"/>
            <a:chExt cx="3840" cy="2480"/>
          </a:xfrm>
        </p:grpSpPr>
        <p:sp>
          <p:nvSpPr>
            <p:cNvPr id="22535" name="矩形 22534"/>
            <p:cNvSpPr/>
            <p:nvPr/>
          </p:nvSpPr>
          <p:spPr>
            <a:xfrm>
              <a:off x="3840" y="2928"/>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10%</a:t>
              </a:r>
              <a:endParaRPr lang="zh-CN" altLang="en-US" sz="1200" b="0">
                <a:solidFill>
                  <a:srgbClr val="000000"/>
                </a:solidFill>
              </a:endParaRPr>
            </a:p>
          </p:txBody>
        </p:sp>
        <p:sp>
          <p:nvSpPr>
            <p:cNvPr id="22536" name="矩形 22535"/>
            <p:cNvSpPr/>
            <p:nvPr/>
          </p:nvSpPr>
          <p:spPr>
            <a:xfrm>
              <a:off x="2880" y="2928"/>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40%</a:t>
              </a:r>
              <a:endParaRPr lang="zh-CN" altLang="en-US" sz="1200" b="0">
                <a:solidFill>
                  <a:srgbClr val="000000"/>
                </a:solidFill>
              </a:endParaRPr>
            </a:p>
          </p:txBody>
        </p:sp>
        <p:sp>
          <p:nvSpPr>
            <p:cNvPr id="22537" name="矩形 22536"/>
            <p:cNvSpPr/>
            <p:nvPr/>
          </p:nvSpPr>
          <p:spPr>
            <a:xfrm>
              <a:off x="1920" y="2928"/>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30%</a:t>
              </a:r>
              <a:endParaRPr lang="zh-CN" altLang="en-US" sz="1200" b="0">
                <a:solidFill>
                  <a:srgbClr val="000000"/>
                </a:solidFill>
              </a:endParaRPr>
            </a:p>
          </p:txBody>
        </p:sp>
        <p:sp>
          <p:nvSpPr>
            <p:cNvPr id="22538" name="矩形 22537"/>
            <p:cNvSpPr/>
            <p:nvPr/>
          </p:nvSpPr>
          <p:spPr>
            <a:xfrm>
              <a:off x="960" y="2928"/>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法国</a:t>
              </a:r>
              <a:endParaRPr lang="zh-CN" altLang="en-US" sz="1200" b="0" dirty="0">
                <a:solidFill>
                  <a:srgbClr val="000000"/>
                </a:solidFill>
              </a:endParaRPr>
            </a:p>
          </p:txBody>
        </p:sp>
        <p:sp>
          <p:nvSpPr>
            <p:cNvPr id="22539" name="矩形 22538"/>
            <p:cNvSpPr/>
            <p:nvPr/>
          </p:nvSpPr>
          <p:spPr>
            <a:xfrm>
              <a:off x="3840" y="2416"/>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20%</a:t>
              </a:r>
              <a:endParaRPr lang="zh-CN" altLang="en-US" sz="1200" b="0">
                <a:solidFill>
                  <a:srgbClr val="000000"/>
                </a:solidFill>
              </a:endParaRPr>
            </a:p>
          </p:txBody>
        </p:sp>
        <p:sp>
          <p:nvSpPr>
            <p:cNvPr id="22540" name="矩形 22539"/>
            <p:cNvSpPr/>
            <p:nvPr/>
          </p:nvSpPr>
          <p:spPr>
            <a:xfrm>
              <a:off x="2880" y="2416"/>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30%</a:t>
              </a:r>
              <a:endParaRPr lang="zh-CN" altLang="en-US" sz="1200" b="0">
                <a:solidFill>
                  <a:srgbClr val="000000"/>
                </a:solidFill>
              </a:endParaRPr>
            </a:p>
          </p:txBody>
        </p:sp>
        <p:sp>
          <p:nvSpPr>
            <p:cNvPr id="22541" name="矩形 22540"/>
            <p:cNvSpPr/>
            <p:nvPr/>
          </p:nvSpPr>
          <p:spPr>
            <a:xfrm>
              <a:off x="1920" y="2416"/>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40%</a:t>
              </a:r>
              <a:endParaRPr lang="zh-CN" altLang="en-US" sz="1200" b="0">
                <a:solidFill>
                  <a:srgbClr val="000000"/>
                </a:solidFill>
              </a:endParaRPr>
            </a:p>
          </p:txBody>
        </p:sp>
        <p:sp>
          <p:nvSpPr>
            <p:cNvPr id="22542" name="矩形 22541"/>
            <p:cNvSpPr/>
            <p:nvPr/>
          </p:nvSpPr>
          <p:spPr>
            <a:xfrm>
              <a:off x="960" y="2416"/>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德国</a:t>
              </a:r>
              <a:endParaRPr lang="zh-CN" altLang="en-US" sz="1200" b="0" dirty="0">
                <a:solidFill>
                  <a:srgbClr val="000000"/>
                </a:solidFill>
              </a:endParaRPr>
            </a:p>
          </p:txBody>
        </p:sp>
        <p:sp>
          <p:nvSpPr>
            <p:cNvPr id="22543" name="矩形 22542"/>
            <p:cNvSpPr/>
            <p:nvPr/>
          </p:nvSpPr>
          <p:spPr>
            <a:xfrm>
              <a:off x="3840" y="1904"/>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15%</a:t>
              </a:r>
              <a:endParaRPr lang="zh-CN" altLang="en-US" sz="1200" b="0">
                <a:solidFill>
                  <a:srgbClr val="000000"/>
                </a:solidFill>
              </a:endParaRPr>
            </a:p>
          </p:txBody>
        </p:sp>
        <p:sp>
          <p:nvSpPr>
            <p:cNvPr id="22544" name="矩形 22543"/>
            <p:cNvSpPr/>
            <p:nvPr/>
          </p:nvSpPr>
          <p:spPr>
            <a:xfrm>
              <a:off x="2880" y="1904"/>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25%</a:t>
              </a:r>
              <a:endParaRPr lang="zh-CN" altLang="en-US" sz="1200" b="0">
                <a:solidFill>
                  <a:srgbClr val="000000"/>
                </a:solidFill>
              </a:endParaRPr>
            </a:p>
          </p:txBody>
        </p:sp>
        <p:sp>
          <p:nvSpPr>
            <p:cNvPr id="22545" name="矩形 22544"/>
            <p:cNvSpPr/>
            <p:nvPr/>
          </p:nvSpPr>
          <p:spPr>
            <a:xfrm>
              <a:off x="1920" y="1904"/>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10%</a:t>
              </a:r>
              <a:endParaRPr lang="zh-CN" altLang="en-US" sz="1200" b="0">
                <a:solidFill>
                  <a:srgbClr val="000000"/>
                </a:solidFill>
              </a:endParaRPr>
            </a:p>
          </p:txBody>
        </p:sp>
        <p:sp>
          <p:nvSpPr>
            <p:cNvPr id="22546" name="矩形 22545"/>
            <p:cNvSpPr/>
            <p:nvPr/>
          </p:nvSpPr>
          <p:spPr>
            <a:xfrm>
              <a:off x="960" y="1904"/>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英国</a:t>
              </a:r>
              <a:endParaRPr lang="zh-CN" altLang="en-US" sz="1200" b="0" dirty="0">
                <a:solidFill>
                  <a:srgbClr val="000000"/>
                </a:solidFill>
              </a:endParaRPr>
            </a:p>
          </p:txBody>
        </p:sp>
        <p:sp>
          <p:nvSpPr>
            <p:cNvPr id="22547" name="矩形 22546"/>
            <p:cNvSpPr/>
            <p:nvPr/>
          </p:nvSpPr>
          <p:spPr>
            <a:xfrm>
              <a:off x="3840" y="1392"/>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18%</a:t>
              </a:r>
              <a:endParaRPr lang="zh-CN" altLang="en-US" sz="1200" b="0">
                <a:solidFill>
                  <a:srgbClr val="000000"/>
                </a:solidFill>
              </a:endParaRPr>
            </a:p>
          </p:txBody>
        </p:sp>
        <p:sp>
          <p:nvSpPr>
            <p:cNvPr id="22548" name="矩形 22547"/>
            <p:cNvSpPr/>
            <p:nvPr/>
          </p:nvSpPr>
          <p:spPr>
            <a:xfrm>
              <a:off x="2880" y="1392"/>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30%</a:t>
              </a:r>
              <a:endParaRPr lang="zh-CN" altLang="en-US" sz="1200" b="0">
                <a:solidFill>
                  <a:srgbClr val="000000"/>
                </a:solidFill>
              </a:endParaRPr>
            </a:p>
          </p:txBody>
        </p:sp>
        <p:sp>
          <p:nvSpPr>
            <p:cNvPr id="22549" name="矩形 22548"/>
            <p:cNvSpPr/>
            <p:nvPr/>
          </p:nvSpPr>
          <p:spPr>
            <a:xfrm>
              <a:off x="1920" y="1392"/>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50%</a:t>
              </a:r>
              <a:endParaRPr lang="zh-CN" altLang="en-US" sz="1200" b="0">
                <a:solidFill>
                  <a:srgbClr val="000000"/>
                </a:solidFill>
              </a:endParaRPr>
            </a:p>
          </p:txBody>
        </p:sp>
        <p:sp>
          <p:nvSpPr>
            <p:cNvPr id="22550" name="矩形 22549"/>
            <p:cNvSpPr/>
            <p:nvPr/>
          </p:nvSpPr>
          <p:spPr>
            <a:xfrm>
              <a:off x="960" y="1392"/>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美国</a:t>
              </a:r>
              <a:endParaRPr lang="zh-CN" altLang="en-US" sz="1200" b="0" dirty="0">
                <a:solidFill>
                  <a:srgbClr val="000000"/>
                </a:solidFill>
              </a:endParaRPr>
            </a:p>
          </p:txBody>
        </p:sp>
        <p:sp>
          <p:nvSpPr>
            <p:cNvPr id="22551" name="矩形 22550"/>
            <p:cNvSpPr/>
            <p:nvPr/>
          </p:nvSpPr>
          <p:spPr>
            <a:xfrm>
              <a:off x="3840" y="960"/>
              <a:ext cx="960" cy="43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dirty="0">
                  <a:solidFill>
                    <a:srgbClr val="000000"/>
                  </a:solidFill>
                </a:rPr>
                <a:t>平均失业率</a:t>
              </a:r>
              <a:endParaRPr lang="zh-CN" altLang="en-US" sz="1200" dirty="0">
                <a:solidFill>
                  <a:srgbClr val="000000"/>
                </a:solidFill>
              </a:endParaRPr>
            </a:p>
            <a:p>
              <a:pPr marL="0" lvl="0" indent="0" algn="ctr">
                <a:buNone/>
              </a:pPr>
              <a:r>
                <a:rPr lang="zh-CN" altLang="en-US" sz="1200" b="0" dirty="0">
                  <a:solidFill>
                    <a:srgbClr val="000000"/>
                  </a:solidFill>
                </a:rPr>
                <a:t>（</a:t>
              </a:r>
              <a:r>
                <a:rPr lang="zh-CN" altLang="en-US" sz="1200" b="0">
                  <a:solidFill>
                    <a:srgbClr val="000000"/>
                  </a:solidFill>
                </a:rPr>
                <a:t>1930-1938</a:t>
              </a:r>
              <a:r>
                <a:rPr lang="zh-CN" altLang="en-US" sz="1200" b="0" dirty="0">
                  <a:solidFill>
                    <a:srgbClr val="000000"/>
                  </a:solidFill>
                </a:rPr>
                <a:t>）</a:t>
              </a:r>
              <a:endParaRPr lang="zh-CN" altLang="en-US" sz="1200" b="0" dirty="0">
                <a:solidFill>
                  <a:srgbClr val="000000"/>
                </a:solidFill>
              </a:endParaRPr>
            </a:p>
          </p:txBody>
        </p:sp>
        <p:sp>
          <p:nvSpPr>
            <p:cNvPr id="22552" name="矩形 22551"/>
            <p:cNvSpPr/>
            <p:nvPr/>
          </p:nvSpPr>
          <p:spPr>
            <a:xfrm>
              <a:off x="2880" y="960"/>
              <a:ext cx="960" cy="43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  </a:t>
              </a:r>
              <a:r>
                <a:rPr lang="zh-CN" altLang="en-US" sz="1200" dirty="0">
                  <a:solidFill>
                    <a:srgbClr val="000000"/>
                  </a:solidFill>
                </a:rPr>
                <a:t> 物价下跌</a:t>
              </a:r>
              <a:endParaRPr lang="zh-CN" altLang="en-US" sz="1200" dirty="0">
                <a:solidFill>
                  <a:srgbClr val="000000"/>
                </a:solidFill>
              </a:endParaRPr>
            </a:p>
            <a:p>
              <a:pPr marL="0" lvl="0" indent="0" algn="ctr">
                <a:buNone/>
              </a:pPr>
              <a:r>
                <a:rPr lang="zh-CN" altLang="en-US" sz="1200" b="0" dirty="0">
                  <a:solidFill>
                    <a:srgbClr val="000000"/>
                  </a:solidFill>
                </a:rPr>
                <a:t>（</a:t>
              </a:r>
              <a:r>
                <a:rPr lang="zh-CN" altLang="en-US" sz="1200" b="0">
                  <a:solidFill>
                    <a:srgbClr val="000000"/>
                  </a:solidFill>
                </a:rPr>
                <a:t>1929-1932</a:t>
              </a:r>
              <a:r>
                <a:rPr lang="zh-CN" altLang="en-US" sz="1200" b="0" dirty="0">
                  <a:solidFill>
                    <a:srgbClr val="000000"/>
                  </a:solidFill>
                </a:rPr>
                <a:t>）</a:t>
              </a:r>
              <a:endParaRPr lang="zh-CN" altLang="en-US" sz="1200" b="0" dirty="0">
                <a:solidFill>
                  <a:srgbClr val="000000"/>
                </a:solidFill>
              </a:endParaRPr>
            </a:p>
          </p:txBody>
        </p:sp>
        <p:sp>
          <p:nvSpPr>
            <p:cNvPr id="22553" name="矩形 22552"/>
            <p:cNvSpPr/>
            <p:nvPr/>
          </p:nvSpPr>
          <p:spPr>
            <a:xfrm>
              <a:off x="1920" y="960"/>
              <a:ext cx="960" cy="43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dirty="0">
                  <a:solidFill>
                    <a:srgbClr val="000000"/>
                  </a:solidFill>
                </a:rPr>
                <a:t>工业产值下降</a:t>
              </a:r>
              <a:endParaRPr lang="zh-CN" altLang="en-US" sz="1200" dirty="0">
                <a:solidFill>
                  <a:srgbClr val="000000"/>
                </a:solidFill>
              </a:endParaRPr>
            </a:p>
            <a:p>
              <a:pPr marL="0" lvl="0" indent="0" algn="ctr">
                <a:buNone/>
              </a:pPr>
              <a:r>
                <a:rPr lang="zh-CN" altLang="en-US" sz="1200" b="0" dirty="0">
                  <a:solidFill>
                    <a:srgbClr val="000000"/>
                  </a:solidFill>
                </a:rPr>
                <a:t>（</a:t>
              </a:r>
              <a:r>
                <a:rPr lang="zh-CN" altLang="en-US" sz="1200" b="0">
                  <a:solidFill>
                    <a:srgbClr val="000000"/>
                  </a:solidFill>
                </a:rPr>
                <a:t>1929-1932</a:t>
              </a:r>
              <a:r>
                <a:rPr lang="zh-CN" altLang="en-US" sz="1200" b="0" dirty="0">
                  <a:solidFill>
                    <a:srgbClr val="000000"/>
                  </a:solidFill>
                </a:rPr>
                <a:t>）</a:t>
              </a:r>
              <a:endParaRPr lang="zh-CN" altLang="en-US" sz="1200" b="0" dirty="0">
                <a:solidFill>
                  <a:srgbClr val="000000"/>
                </a:solidFill>
              </a:endParaRPr>
            </a:p>
          </p:txBody>
        </p:sp>
        <p:sp>
          <p:nvSpPr>
            <p:cNvPr id="22554" name="矩形 22553"/>
            <p:cNvSpPr/>
            <p:nvPr/>
          </p:nvSpPr>
          <p:spPr>
            <a:xfrm>
              <a:off x="960" y="960"/>
              <a:ext cx="960" cy="43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1200" b="0" dirty="0">
                <a:solidFill>
                  <a:srgbClr val="000000"/>
                </a:solidFill>
              </a:endParaRPr>
            </a:p>
          </p:txBody>
        </p:sp>
        <p:sp>
          <p:nvSpPr>
            <p:cNvPr id="22555" name="直接连接符 22554"/>
            <p:cNvSpPr/>
            <p:nvPr/>
          </p:nvSpPr>
          <p:spPr>
            <a:xfrm>
              <a:off x="960" y="960"/>
              <a:ext cx="3840" cy="0"/>
            </a:xfrm>
            <a:prstGeom prst="line">
              <a:avLst/>
            </a:prstGeom>
            <a:ln w="28575" cap="sq" cmpd="sng">
              <a:solidFill>
                <a:schemeClr val="tx1"/>
              </a:solidFill>
              <a:prstDash val="solid"/>
              <a:headEnd type="none" w="med" len="med"/>
              <a:tailEnd type="none" w="med" len="med"/>
            </a:ln>
          </p:spPr>
        </p:sp>
        <p:sp>
          <p:nvSpPr>
            <p:cNvPr id="22556" name="直接连接符 22555"/>
            <p:cNvSpPr/>
            <p:nvPr/>
          </p:nvSpPr>
          <p:spPr>
            <a:xfrm>
              <a:off x="960" y="1457"/>
              <a:ext cx="3840" cy="0"/>
            </a:xfrm>
            <a:prstGeom prst="line">
              <a:avLst/>
            </a:prstGeom>
            <a:ln w="12700" cap="flat" cmpd="sng">
              <a:solidFill>
                <a:schemeClr val="tx1"/>
              </a:solidFill>
              <a:prstDash val="solid"/>
              <a:headEnd type="none" w="med" len="med"/>
              <a:tailEnd type="none" w="med" len="med"/>
            </a:ln>
          </p:spPr>
        </p:sp>
        <p:sp>
          <p:nvSpPr>
            <p:cNvPr id="22557" name="直接连接符 22556"/>
            <p:cNvSpPr/>
            <p:nvPr/>
          </p:nvSpPr>
          <p:spPr>
            <a:xfrm>
              <a:off x="960" y="1904"/>
              <a:ext cx="3840" cy="0"/>
            </a:xfrm>
            <a:prstGeom prst="line">
              <a:avLst/>
            </a:prstGeom>
            <a:ln w="12700" cap="flat" cmpd="sng">
              <a:solidFill>
                <a:schemeClr val="tx1"/>
              </a:solidFill>
              <a:prstDash val="solid"/>
              <a:headEnd type="none" w="med" len="med"/>
              <a:tailEnd type="none" w="med" len="med"/>
            </a:ln>
          </p:spPr>
        </p:sp>
        <p:sp>
          <p:nvSpPr>
            <p:cNvPr id="22558" name="直接连接符 22557"/>
            <p:cNvSpPr/>
            <p:nvPr/>
          </p:nvSpPr>
          <p:spPr>
            <a:xfrm>
              <a:off x="960" y="2416"/>
              <a:ext cx="3840" cy="0"/>
            </a:xfrm>
            <a:prstGeom prst="line">
              <a:avLst/>
            </a:prstGeom>
            <a:ln w="12700" cap="flat" cmpd="sng">
              <a:solidFill>
                <a:schemeClr val="tx1"/>
              </a:solidFill>
              <a:prstDash val="solid"/>
              <a:headEnd type="none" w="med" len="med"/>
              <a:tailEnd type="none" w="med" len="med"/>
            </a:ln>
          </p:spPr>
        </p:sp>
        <p:sp>
          <p:nvSpPr>
            <p:cNvPr id="22559" name="直接连接符 22558"/>
            <p:cNvSpPr/>
            <p:nvPr/>
          </p:nvSpPr>
          <p:spPr>
            <a:xfrm>
              <a:off x="960" y="2928"/>
              <a:ext cx="3840" cy="0"/>
            </a:xfrm>
            <a:prstGeom prst="line">
              <a:avLst/>
            </a:prstGeom>
            <a:ln w="12700" cap="flat" cmpd="sng">
              <a:solidFill>
                <a:schemeClr val="tx1"/>
              </a:solidFill>
              <a:prstDash val="solid"/>
              <a:headEnd type="none" w="med" len="med"/>
              <a:tailEnd type="none" w="med" len="med"/>
            </a:ln>
          </p:spPr>
        </p:sp>
        <p:sp>
          <p:nvSpPr>
            <p:cNvPr id="22560" name="直接连接符 22559"/>
            <p:cNvSpPr/>
            <p:nvPr/>
          </p:nvSpPr>
          <p:spPr>
            <a:xfrm>
              <a:off x="960" y="3440"/>
              <a:ext cx="3840" cy="0"/>
            </a:xfrm>
            <a:prstGeom prst="line">
              <a:avLst/>
            </a:prstGeom>
            <a:ln w="28575" cap="sq" cmpd="sng">
              <a:solidFill>
                <a:schemeClr val="tx1"/>
              </a:solidFill>
              <a:prstDash val="solid"/>
              <a:headEnd type="none" w="med" len="med"/>
              <a:tailEnd type="none" w="med" len="med"/>
            </a:ln>
          </p:spPr>
        </p:sp>
        <p:sp>
          <p:nvSpPr>
            <p:cNvPr id="22561" name="直接连接符 22560"/>
            <p:cNvSpPr/>
            <p:nvPr/>
          </p:nvSpPr>
          <p:spPr>
            <a:xfrm>
              <a:off x="960" y="960"/>
              <a:ext cx="0" cy="2480"/>
            </a:xfrm>
            <a:prstGeom prst="line">
              <a:avLst/>
            </a:prstGeom>
            <a:ln w="28575" cap="sq" cmpd="sng">
              <a:solidFill>
                <a:schemeClr val="tx1"/>
              </a:solidFill>
              <a:prstDash val="solid"/>
              <a:headEnd type="none" w="med" len="med"/>
              <a:tailEnd type="none" w="med" len="med"/>
            </a:ln>
          </p:spPr>
        </p:sp>
        <p:sp>
          <p:nvSpPr>
            <p:cNvPr id="22562" name="直接连接符 22561"/>
            <p:cNvSpPr/>
            <p:nvPr/>
          </p:nvSpPr>
          <p:spPr>
            <a:xfrm>
              <a:off x="1920" y="960"/>
              <a:ext cx="0" cy="2480"/>
            </a:xfrm>
            <a:prstGeom prst="line">
              <a:avLst/>
            </a:prstGeom>
            <a:ln w="12700" cap="flat" cmpd="sng">
              <a:solidFill>
                <a:schemeClr val="tx1"/>
              </a:solidFill>
              <a:prstDash val="solid"/>
              <a:headEnd type="none" w="med" len="med"/>
              <a:tailEnd type="none" w="med" len="med"/>
            </a:ln>
          </p:spPr>
        </p:sp>
        <p:sp>
          <p:nvSpPr>
            <p:cNvPr id="22563" name="直接连接符 22562"/>
            <p:cNvSpPr/>
            <p:nvPr/>
          </p:nvSpPr>
          <p:spPr>
            <a:xfrm>
              <a:off x="2880" y="960"/>
              <a:ext cx="0" cy="2480"/>
            </a:xfrm>
            <a:prstGeom prst="line">
              <a:avLst/>
            </a:prstGeom>
            <a:ln w="12700" cap="flat" cmpd="sng">
              <a:solidFill>
                <a:schemeClr val="tx1"/>
              </a:solidFill>
              <a:prstDash val="solid"/>
              <a:headEnd type="none" w="med" len="med"/>
              <a:tailEnd type="none" w="med" len="med"/>
            </a:ln>
          </p:spPr>
        </p:sp>
        <p:sp>
          <p:nvSpPr>
            <p:cNvPr id="22564" name="直接连接符 22563"/>
            <p:cNvSpPr/>
            <p:nvPr/>
          </p:nvSpPr>
          <p:spPr>
            <a:xfrm>
              <a:off x="3840" y="960"/>
              <a:ext cx="0" cy="2480"/>
            </a:xfrm>
            <a:prstGeom prst="line">
              <a:avLst/>
            </a:prstGeom>
            <a:ln w="12700" cap="flat" cmpd="sng">
              <a:solidFill>
                <a:schemeClr val="tx1"/>
              </a:solidFill>
              <a:prstDash val="solid"/>
              <a:headEnd type="none" w="med" len="med"/>
              <a:tailEnd type="none" w="med" len="med"/>
            </a:ln>
          </p:spPr>
        </p:sp>
        <p:sp>
          <p:nvSpPr>
            <p:cNvPr id="22565" name="直接连接符 22564"/>
            <p:cNvSpPr/>
            <p:nvPr/>
          </p:nvSpPr>
          <p:spPr>
            <a:xfrm>
              <a:off x="4800" y="960"/>
              <a:ext cx="0" cy="2480"/>
            </a:xfrm>
            <a:prstGeom prst="line">
              <a:avLst/>
            </a:prstGeom>
            <a:ln w="28575" cap="sq" cmpd="sng">
              <a:solidFill>
                <a:schemeClr val="tx1"/>
              </a:solidFill>
              <a:prstDash val="solid"/>
              <a:headEnd type="none" w="med" len="med"/>
              <a:tailEnd type="none" w="med" len="med"/>
            </a:ln>
          </p:spPr>
        </p:sp>
        <p:sp>
          <p:nvSpPr>
            <p:cNvPr id="22566" name="直接连接符 22565"/>
            <p:cNvSpPr/>
            <p:nvPr/>
          </p:nvSpPr>
          <p:spPr>
            <a:xfrm>
              <a:off x="960" y="960"/>
              <a:ext cx="960" cy="497"/>
            </a:xfrm>
            <a:prstGeom prst="line">
              <a:avLst/>
            </a:prstGeom>
            <a:ln w="12700" cap="rnd" cmpd="sng">
              <a:solidFill>
                <a:schemeClr val="tx1"/>
              </a:solidFill>
              <a:prstDash val="solid"/>
              <a:headEnd type="none" w="med" len="med"/>
              <a:tailEnd type="none" w="med" len="med"/>
            </a:ln>
          </p:spPr>
        </p:sp>
      </p:grpSp>
      <p:sp>
        <p:nvSpPr>
          <p:cNvPr id="22567" name="文本框 22566"/>
          <p:cNvSpPr txBox="1"/>
          <p:nvPr/>
        </p:nvSpPr>
        <p:spPr>
          <a:xfrm>
            <a:off x="2338070" y="2084705"/>
            <a:ext cx="488950" cy="275590"/>
          </a:xfrm>
          <a:prstGeom prst="rect">
            <a:avLst/>
          </a:prstGeom>
          <a:noFill/>
          <a:ln w="9525">
            <a:noFill/>
          </a:ln>
        </p:spPr>
        <p:txBody>
          <a:bodyPr wrap="none" anchor="ctr" anchorCtr="0">
            <a:spAutoFit/>
          </a:bodyPr>
          <a:lstStyle/>
          <a:p>
            <a:pPr algn="ctr">
              <a:lnSpc>
                <a:spcPct val="100000"/>
              </a:lnSpc>
              <a:spcBef>
                <a:spcPct val="0"/>
              </a:spcBef>
            </a:pPr>
            <a:r>
              <a:rPr lang="zh-CN" altLang="en-US" sz="1200" b="1" dirty="0">
                <a:solidFill>
                  <a:srgbClr val="000000"/>
                </a:solidFill>
                <a:latin typeface="Times New Roman" panose="02020603050405020304" pitchFamily="18" charset="0"/>
              </a:rPr>
              <a:t>指标</a:t>
            </a:r>
            <a:endParaRPr lang="zh-CN" altLang="en-US" sz="1200" b="1" dirty="0">
              <a:solidFill>
                <a:srgbClr val="000000"/>
              </a:solidFill>
              <a:latin typeface="Times New Roman" panose="02020603050405020304" pitchFamily="18" charset="0"/>
            </a:endParaRPr>
          </a:p>
        </p:txBody>
      </p:sp>
      <p:sp>
        <p:nvSpPr>
          <p:cNvPr id="22568" name="文本框 22567"/>
          <p:cNvSpPr txBox="1"/>
          <p:nvPr/>
        </p:nvSpPr>
        <p:spPr>
          <a:xfrm>
            <a:off x="1870075" y="2302510"/>
            <a:ext cx="675005" cy="275590"/>
          </a:xfrm>
          <a:prstGeom prst="rect">
            <a:avLst/>
          </a:prstGeom>
          <a:noFill/>
          <a:ln w="9525">
            <a:noFill/>
          </a:ln>
        </p:spPr>
        <p:txBody>
          <a:bodyPr anchor="ctr" anchorCtr="0">
            <a:spAutoFit/>
          </a:bodyPr>
          <a:lstStyle/>
          <a:p>
            <a:pPr algn="ctr">
              <a:lnSpc>
                <a:spcPct val="100000"/>
              </a:lnSpc>
              <a:spcBef>
                <a:spcPct val="0"/>
              </a:spcBef>
            </a:pPr>
            <a:r>
              <a:rPr lang="zh-CN" altLang="en-US" sz="1200" b="1" dirty="0">
                <a:solidFill>
                  <a:srgbClr val="000000"/>
                </a:solidFill>
                <a:latin typeface="Times New Roman" panose="02020603050405020304" pitchFamily="18" charset="0"/>
              </a:rPr>
              <a:t>国家</a:t>
            </a:r>
            <a:endParaRPr lang="zh-CN" altLang="en-US" sz="1200" b="1" dirty="0">
              <a:solidFill>
                <a:srgbClr val="000000"/>
              </a:solidFill>
              <a:latin typeface="Times New Roman" panose="02020603050405020304" pitchFamily="18" charset="0"/>
            </a:endParaRPr>
          </a:p>
        </p:txBody>
      </p:sp>
      <p:sp>
        <p:nvSpPr>
          <p:cNvPr id="22569" name="矩形 22568"/>
          <p:cNvSpPr/>
          <p:nvPr/>
        </p:nvSpPr>
        <p:spPr>
          <a:xfrm>
            <a:off x="1781174" y="133350"/>
            <a:ext cx="6148411" cy="457200"/>
          </a:xfrm>
          <a:prstGeom prst="rect">
            <a:avLst/>
          </a:prstGeom>
          <a:noFill/>
          <a:ln w="9525">
            <a:noFill/>
          </a:ln>
        </p:spPr>
        <p:txBody>
          <a:bodyPr anchor="ctr"/>
          <a:lstStyle/>
          <a:p>
            <a:pPr algn="l">
              <a:lnSpc>
                <a:spcPct val="100000"/>
              </a:lnSpc>
              <a:buClr>
                <a:srgbClr val="FF0000"/>
              </a:buClr>
              <a:buSzTx/>
              <a:buFont typeface="Wingdings" panose="05000000000000000000" pitchFamily="2" charset="2"/>
            </a:pPr>
            <a:r>
              <a:rPr lang="en-US" altLang="zh-CN" sz="3000" b="1" noProof="0" dirty="0" err="1" smtClean="0">
                <a:ln>
                  <a:noFill/>
                </a:ln>
                <a:solidFill>
                  <a:srgbClr val="C00000"/>
                </a:solidFill>
                <a:effectLst>
                  <a:outerShdw blurRad="50800" dist="38100" algn="tr" rotWithShape="0">
                    <a:prstClr val="black">
                      <a:alpha val="40000"/>
                    </a:prst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对古典</a:t>
            </a:r>
            <a:r>
              <a:rPr lang="zh-CN" altLang="en-US" sz="3000" b="1" noProof="0" dirty="0" smtClean="0">
                <a:ln>
                  <a:noFill/>
                </a:ln>
                <a:solidFill>
                  <a:srgbClr val="C00000"/>
                </a:solidFill>
                <a:effectLst>
                  <a:outerShdw blurRad="50800" dist="38100" algn="tr" rotWithShape="0">
                    <a:prstClr val="black">
                      <a:alpha val="40000"/>
                    </a:prst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和新古典</a:t>
            </a:r>
            <a:r>
              <a:rPr lang="en-US" altLang="zh-CN" sz="3000" b="1" noProof="0" dirty="0" err="1" smtClean="0">
                <a:ln>
                  <a:noFill/>
                </a:ln>
                <a:solidFill>
                  <a:srgbClr val="C00000"/>
                </a:solidFill>
                <a:effectLst>
                  <a:outerShdw blurRad="50800" dist="38100" algn="tr" rotWithShape="0">
                    <a:prstClr val="black">
                      <a:alpha val="40000"/>
                    </a:prst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经济学的质疑</a:t>
            </a:r>
            <a:endParaRPr lang="en-US" altLang="zh-CN" sz="3000" b="1" noProof="0" dirty="0" smtClean="0">
              <a:ln>
                <a:noFill/>
              </a:ln>
              <a:solidFill>
                <a:srgbClr val="C00000"/>
              </a:solidFill>
              <a:effectLst>
                <a:outerShdw blurRad="50800" dist="38100" algn="tr" rotWithShape="0">
                  <a:prstClr val="black">
                    <a:alpha val="40000"/>
                  </a:prst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3074035" y="1775460"/>
            <a:ext cx="2301240" cy="307340"/>
          </a:xfrm>
          <a:prstGeom prst="rect">
            <a:avLst/>
          </a:prstGeom>
          <a:noFill/>
        </p:spPr>
        <p:txBody>
          <a:bodyPr wrap="none" lIns="0" tIns="0" rIns="0" bIns="0" rtlCol="0" anchor="t">
            <a:spAutoFit/>
          </a:bodyPr>
          <a:lstStyle/>
          <a:p>
            <a:pPr lvl="0" indent="0">
              <a:buClr>
                <a:srgbClr val="FF0000"/>
              </a:buClr>
              <a:buFont typeface="Wingdings" panose="05000000000000000000" pitchFamily="2" charset="2"/>
              <a:buNone/>
            </a:pPr>
            <a:r>
              <a:rPr lang="zh-CN" altLang="en-US" sz="2000">
                <a:solidFill>
                  <a:srgbClr val="FF6600"/>
                </a:solidFill>
                <a:effectLst>
                  <a:outerShdw blurRad="38100" dist="38100" dir="2700000">
                    <a:srgbClr val="000000"/>
                  </a:outerShdw>
                </a:effectLst>
                <a:sym typeface="+mn-ea"/>
              </a:rPr>
              <a:t>1929</a:t>
            </a:r>
            <a:r>
              <a:rPr lang="zh-CN" altLang="en-US" sz="2000">
                <a:solidFill>
                  <a:srgbClr val="FF6600"/>
                </a:solidFill>
                <a:effectLst>
                  <a:outerShdw blurRad="38100" dist="38100" dir="2700000">
                    <a:srgbClr val="000000"/>
                  </a:outerShdw>
                </a:effectLst>
                <a:latin typeface="Arial" panose="020B0604020202020204" pitchFamily="34" charset="0"/>
                <a:sym typeface="+mn-ea"/>
              </a:rPr>
              <a:t>——</a:t>
            </a:r>
            <a:r>
              <a:rPr lang="zh-CN" altLang="en-US" sz="2000">
                <a:solidFill>
                  <a:srgbClr val="FF6600"/>
                </a:solidFill>
                <a:effectLst>
                  <a:outerShdw blurRad="38100" dist="38100" dir="2700000">
                    <a:srgbClr val="000000"/>
                  </a:outerShdw>
                </a:effectLst>
                <a:sym typeface="+mn-ea"/>
              </a:rPr>
              <a:t>1933</a:t>
            </a:r>
            <a:r>
              <a:rPr lang="zh-CN" altLang="en-US" sz="2000" dirty="0">
                <a:solidFill>
                  <a:srgbClr val="FF6600"/>
                </a:solidFill>
                <a:effectLst>
                  <a:outerShdw blurRad="38100" dist="38100" dir="2700000">
                    <a:srgbClr val="000000"/>
                  </a:outerShdw>
                </a:effectLst>
                <a:sym typeface="+mn-ea"/>
              </a:rPr>
              <a:t>大萧条</a:t>
            </a:r>
            <a:endParaRPr lang="zh-CN" altLang="en-US" sz="2000" b="1" dirty="0" smtClean="0">
              <a:solidFill>
                <a:srgbClr val="FF6600"/>
              </a:solidFill>
              <a:effectLst>
                <a:outerShdw blurRad="38100" dist="38100" dir="2700000">
                  <a:srgbClr val="00000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additive="base">
                                        <p:cTn id="11" dur="500" fill="hold"/>
                                        <p:tgtEl>
                                          <p:spTgt spid="22530"/>
                                        </p:tgtEl>
                                        <p:attrNameLst>
                                          <p:attrName>ppt_x</p:attrName>
                                        </p:attrNameLst>
                                      </p:cBhvr>
                                      <p:tavLst>
                                        <p:tav tm="0">
                                          <p:val>
                                            <p:strVal val="0-#ppt_w/2"/>
                                          </p:val>
                                        </p:tav>
                                        <p:tav tm="100000">
                                          <p:val>
                                            <p:strVal val="#ppt_x"/>
                                          </p:val>
                                        </p:tav>
                                      </p:tavLst>
                                    </p:anim>
                                    <p:anim calcmode="lin" valueType="num">
                                      <p:cBhvr additive="base">
                                        <p:cTn id="12" dur="500" fill="hold"/>
                                        <p:tgtEl>
                                          <p:spTgt spid="2253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67" grpId="0"/>
      <p:bldP spid="22568" grpId="0"/>
      <p:bldP spid="22569"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2" name="Picture 2" descr="NO_313"/>
          <p:cNvPicPr>
            <a:picLocks noChangeAspect="1" noChangeArrowheads="1"/>
          </p:cNvPicPr>
          <p:nvPr/>
        </p:nvPicPr>
        <p:blipFill>
          <a:blip r:embed="rId1" cstate="print"/>
          <a:srcRect/>
          <a:stretch>
            <a:fillRect/>
          </a:stretch>
        </p:blipFill>
        <p:spPr bwMode="auto">
          <a:xfrm>
            <a:off x="381000" y="571500"/>
            <a:ext cx="3886200" cy="2571750"/>
          </a:xfrm>
          <a:prstGeom prst="rect">
            <a:avLst/>
          </a:prstGeom>
          <a:noFill/>
          <a:ln w="38100">
            <a:solidFill>
              <a:srgbClr val="66FFFF"/>
            </a:solidFill>
            <a:miter lim="800000"/>
            <a:headEnd/>
            <a:tailEnd/>
          </a:ln>
        </p:spPr>
      </p:pic>
      <p:sp>
        <p:nvSpPr>
          <p:cNvPr id="245763" name="Text Box 3"/>
          <p:cNvSpPr txBox="1">
            <a:spLocks noChangeArrowheads="1"/>
          </p:cNvSpPr>
          <p:nvPr/>
        </p:nvSpPr>
        <p:spPr bwMode="auto">
          <a:xfrm>
            <a:off x="457200" y="3143250"/>
            <a:ext cx="3581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defRPr/>
            </a:pPr>
            <a:r>
              <a:rPr kumimoji="1" lang="en-US" altLang="zh-CN" b="1">
                <a:solidFill>
                  <a:srgbClr val="CCFFFF"/>
                </a:solidFill>
                <a:effectLst>
                  <a:outerShdw blurRad="38100" dist="38100" dir="2700000" algn="tl">
                    <a:srgbClr val="C0C0C0"/>
                  </a:outerShdw>
                </a:effectLst>
                <a:latin typeface="楷体_GB2312" pitchFamily="49" charset="-122"/>
                <a:ea typeface="楷体_GB2312" pitchFamily="49" charset="-122"/>
              </a:rPr>
              <a:t> </a:t>
            </a:r>
            <a:r>
              <a:rPr kumimoji="1" lang="en-US" altLang="zh-CN" sz="3600" b="1">
                <a:solidFill>
                  <a:schemeClr val="tx1"/>
                </a:solidFill>
                <a:effectLst>
                  <a:outerShdw blurRad="38100" dist="38100" dir="2700000" algn="tl">
                    <a:srgbClr val="C0C0C0"/>
                  </a:outerShdw>
                </a:effectLst>
                <a:latin typeface="楷体_GB2312" pitchFamily="49" charset="-122"/>
                <a:ea typeface="楷体_GB2312" pitchFamily="49" charset="-122"/>
              </a:rPr>
              <a:t>1929-1933</a:t>
            </a:r>
            <a:r>
              <a:rPr kumimoji="1" lang="zh-CN" altLang="en-US" sz="3600" b="1">
                <a:solidFill>
                  <a:schemeClr val="tx1"/>
                </a:solidFill>
                <a:effectLst>
                  <a:outerShdw blurRad="38100" dist="38100" dir="2700000" algn="tl">
                    <a:srgbClr val="C0C0C0"/>
                  </a:outerShdw>
                </a:effectLst>
                <a:latin typeface="楷体_GB2312" pitchFamily="49" charset="-122"/>
                <a:ea typeface="楷体_GB2312" pitchFamily="49" charset="-122"/>
              </a:rPr>
              <a:t>年期间美国农场主销毁</a:t>
            </a:r>
            <a:r>
              <a:rPr kumimoji="1" lang="zh-CN" altLang="en-US" sz="3600" b="1">
                <a:solidFill>
                  <a:schemeClr val="tx1"/>
                </a:solidFill>
                <a:effectLst>
                  <a:outerShdw blurRad="38100" dist="38100" dir="2700000" algn="tl">
                    <a:srgbClr val="C0C0C0"/>
                  </a:outerShdw>
                </a:effectLst>
                <a:latin typeface="Times New Roman" panose="02020603050405020304"/>
                <a:ea typeface="楷体_GB2312" pitchFamily="49" charset="-122"/>
              </a:rPr>
              <a:t>“</a:t>
            </a:r>
            <a:r>
              <a:rPr kumimoji="1" lang="zh-CN" altLang="en-US" sz="3600" b="1">
                <a:solidFill>
                  <a:schemeClr val="tx1"/>
                </a:solidFill>
                <a:effectLst>
                  <a:outerShdw blurRad="38100" dist="38100" dir="2700000" algn="tl">
                    <a:srgbClr val="C0C0C0"/>
                  </a:outerShdw>
                </a:effectLst>
                <a:latin typeface="楷体_GB2312" pitchFamily="49" charset="-122"/>
                <a:ea typeface="楷体_GB2312" pitchFamily="49" charset="-122"/>
              </a:rPr>
              <a:t>过剩</a:t>
            </a:r>
            <a:r>
              <a:rPr kumimoji="1" lang="zh-CN" altLang="en-US" sz="3600" b="1">
                <a:solidFill>
                  <a:schemeClr val="tx1"/>
                </a:solidFill>
                <a:effectLst>
                  <a:outerShdw blurRad="38100" dist="38100" dir="2700000" algn="tl">
                    <a:srgbClr val="C0C0C0"/>
                  </a:outerShdw>
                </a:effectLst>
                <a:latin typeface="Times New Roman" panose="02020603050405020304"/>
                <a:ea typeface="楷体_GB2312" pitchFamily="49" charset="-122"/>
              </a:rPr>
              <a:t>”</a:t>
            </a:r>
            <a:r>
              <a:rPr kumimoji="1" lang="zh-CN" altLang="en-US" sz="3600" b="1">
                <a:solidFill>
                  <a:schemeClr val="tx1"/>
                </a:solidFill>
                <a:effectLst>
                  <a:outerShdw blurRad="38100" dist="38100" dir="2700000" algn="tl">
                    <a:srgbClr val="C0C0C0"/>
                  </a:outerShdw>
                </a:effectLst>
                <a:latin typeface="楷体_GB2312" pitchFamily="49" charset="-122"/>
                <a:ea typeface="楷体_GB2312" pitchFamily="49" charset="-122"/>
              </a:rPr>
              <a:t>牛奶</a:t>
            </a:r>
            <a:endParaRPr kumimoji="1" lang="zh-CN" altLang="en-US" sz="3600" b="1">
              <a:solidFill>
                <a:schemeClr val="tx1"/>
              </a:solidFill>
              <a:effectLst>
                <a:outerShdw blurRad="38100" dist="38100" dir="2700000" algn="tl">
                  <a:srgbClr val="C0C0C0"/>
                </a:outerShdw>
              </a:effectLst>
              <a:latin typeface="楷体_GB2312" pitchFamily="49" charset="-122"/>
              <a:ea typeface="楷体_GB2312" pitchFamily="49" charset="-122"/>
            </a:endParaRPr>
          </a:p>
        </p:txBody>
      </p:sp>
      <p:pic>
        <p:nvPicPr>
          <p:cNvPr id="245764" name="Picture 4" descr="NO_314"/>
          <p:cNvPicPr>
            <a:picLocks noChangeAspect="1" noChangeArrowheads="1"/>
          </p:cNvPicPr>
          <p:nvPr/>
        </p:nvPicPr>
        <p:blipFill>
          <a:blip r:embed="rId2" cstate="print"/>
          <a:srcRect/>
          <a:stretch>
            <a:fillRect/>
          </a:stretch>
        </p:blipFill>
        <p:spPr bwMode="auto">
          <a:xfrm>
            <a:off x="4724400" y="571500"/>
            <a:ext cx="3810000" cy="2571750"/>
          </a:xfrm>
          <a:prstGeom prst="rect">
            <a:avLst/>
          </a:prstGeom>
          <a:noFill/>
          <a:ln w="38100">
            <a:solidFill>
              <a:srgbClr val="66FFFF"/>
            </a:solidFill>
            <a:miter lim="800000"/>
            <a:headEnd/>
            <a:tailEnd/>
          </a:ln>
        </p:spPr>
      </p:pic>
      <p:sp>
        <p:nvSpPr>
          <p:cNvPr id="245765" name="Text Box 5"/>
          <p:cNvSpPr txBox="1">
            <a:spLocks noChangeArrowheads="1"/>
          </p:cNvSpPr>
          <p:nvPr/>
        </p:nvSpPr>
        <p:spPr bwMode="auto">
          <a:xfrm>
            <a:off x="4572000" y="3200400"/>
            <a:ext cx="4354077" cy="1532727"/>
          </a:xfrm>
          <a:prstGeom prst="rect">
            <a:avLst/>
          </a:prstGeom>
          <a:noFill/>
          <a:ln w="9525">
            <a:noFill/>
            <a:miter lim="800000"/>
          </a:ln>
          <a:effectLst/>
        </p:spPr>
        <p:txBody>
          <a:bodyPr wrap="none">
            <a:spAutoFit/>
          </a:bodyPr>
          <a:lstStyle/>
          <a:p>
            <a:pPr>
              <a:lnSpc>
                <a:spcPct val="130000"/>
              </a:lnSpc>
            </a:pPr>
            <a:r>
              <a:rPr kumimoji="1" lang="en-US" altLang="zh-CN" sz="3600" b="1">
                <a:solidFill>
                  <a:schemeClr val="tx1"/>
                </a:solidFill>
                <a:effectLst/>
                <a:latin typeface="楷体_GB2312" pitchFamily="49" charset="-122"/>
                <a:ea typeface="楷体_GB2312" pitchFamily="49" charset="-122"/>
              </a:rPr>
              <a:t>  1929-1933</a:t>
            </a:r>
            <a:r>
              <a:rPr kumimoji="1" lang="zh-CN" altLang="en-US" sz="3600" b="1">
                <a:solidFill>
                  <a:schemeClr val="tx1"/>
                </a:solidFill>
                <a:effectLst/>
                <a:latin typeface="楷体_GB2312" pitchFamily="49" charset="-122"/>
                <a:ea typeface="楷体_GB2312" pitchFamily="49" charset="-122"/>
              </a:rPr>
              <a:t>排队</a:t>
            </a:r>
            <a:endParaRPr kumimoji="1" lang="zh-CN" altLang="en-US" sz="3600" b="1">
              <a:solidFill>
                <a:schemeClr val="tx1"/>
              </a:solidFill>
              <a:effectLst/>
              <a:latin typeface="楷体_GB2312" pitchFamily="49" charset="-122"/>
              <a:ea typeface="楷体_GB2312" pitchFamily="49" charset="-122"/>
            </a:endParaRPr>
          </a:p>
          <a:p>
            <a:pPr>
              <a:lnSpc>
                <a:spcPct val="130000"/>
              </a:lnSpc>
            </a:pPr>
            <a:r>
              <a:rPr kumimoji="1" lang="zh-CN" altLang="en-US" sz="3600" b="1">
                <a:solidFill>
                  <a:schemeClr val="tx1"/>
                </a:solidFill>
                <a:effectLst/>
                <a:latin typeface="楷体_GB2312" pitchFamily="49" charset="-122"/>
                <a:ea typeface="楷体_GB2312" pitchFamily="49" charset="-122"/>
              </a:rPr>
              <a:t>领取食品的美国饥民</a:t>
            </a:r>
            <a:endParaRPr kumimoji="1" lang="zh-CN" altLang="en-US" sz="3600" b="1">
              <a:solidFill>
                <a:schemeClr val="tx1"/>
              </a:solidFill>
              <a:effectLst/>
              <a:latin typeface="楷体_GB2312" pitchFamily="49" charset="-122"/>
              <a:ea typeface="楷体_GB2312"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checkerboard(across)">
                                      <p:cBhvr>
                                        <p:cTn id="7" dur="500"/>
                                        <p:tgtEl>
                                          <p:spTgt spid="24576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45764"/>
                                        </p:tgtEl>
                                        <p:attrNameLst>
                                          <p:attrName>style.visibility</p:attrName>
                                        </p:attrNameLst>
                                      </p:cBhvr>
                                      <p:to>
                                        <p:strVal val="visible"/>
                                      </p:to>
                                    </p:set>
                                    <p:animEffect transition="in" filter="checkerboard(across)">
                                      <p:cBhvr>
                                        <p:cTn id="11" dur="500"/>
                                        <p:tgtEl>
                                          <p:spTgt spid="245764"/>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45763"/>
                                        </p:tgtEl>
                                        <p:attrNameLst>
                                          <p:attrName>style.visibility</p:attrName>
                                        </p:attrNameLst>
                                      </p:cBhvr>
                                      <p:to>
                                        <p:strVal val="visible"/>
                                      </p:to>
                                    </p:set>
                                    <p:animEffect transition="in" filter="slide(fromTop)">
                                      <p:cBhvr>
                                        <p:cTn id="15" dur="500"/>
                                        <p:tgtEl>
                                          <p:spTgt spid="245763"/>
                                        </p:tgtEl>
                                      </p:cBhvr>
                                    </p:animEffect>
                                  </p:childTnLst>
                                </p:cTn>
                              </p:par>
                            </p:childTnLst>
                          </p:cTn>
                        </p:par>
                        <p:par>
                          <p:cTn id="16" fill="hold">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245765"/>
                                        </p:tgtEl>
                                        <p:attrNameLst>
                                          <p:attrName>style.visibility</p:attrName>
                                        </p:attrNameLst>
                                      </p:cBhvr>
                                      <p:to>
                                        <p:strVal val="visible"/>
                                      </p:to>
                                    </p:set>
                                    <p:animEffect transition="in" filter="slide(fromTop)">
                                      <p:cBhvr>
                                        <p:cTn id="19" dur="500"/>
                                        <p:tgtEl>
                                          <p:spTgt spid="245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utoUpdateAnimBg="0"/>
      <p:bldP spid="24576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539750" y="0"/>
            <a:ext cx="8229600" cy="627460"/>
          </a:xfrm>
        </p:spPr>
        <p:txBody>
          <a:bodyPr/>
          <a:lstStyle/>
          <a:p>
            <a:pPr eaLnBrk="1" hangingPunct="1"/>
            <a:r>
              <a:rPr lang="zh-CN" altLang="en-US" b="1" i="0" dirty="0" smtClean="0">
                <a:solidFill>
                  <a:srgbClr val="C00000"/>
                </a:solidFill>
                <a:latin typeface="微软雅黑" panose="020B0503020204020204" pitchFamily="34" charset="-122"/>
              </a:rPr>
              <a:t>考试成绩核算方法</a:t>
            </a:r>
            <a:endParaRPr lang="zh-CN" altLang="en-US" b="1" i="0" dirty="0" smtClean="0">
              <a:solidFill>
                <a:srgbClr val="C00000"/>
              </a:solidFill>
              <a:latin typeface="微软雅黑" panose="020B0503020204020204" pitchFamily="34" charset="-122"/>
            </a:endParaRPr>
          </a:p>
        </p:txBody>
      </p:sp>
      <p:sp>
        <p:nvSpPr>
          <p:cNvPr id="9219" name="内容占位符 2"/>
          <p:cNvSpPr>
            <a:spLocks noGrp="1"/>
          </p:cNvSpPr>
          <p:nvPr>
            <p:ph idx="1"/>
          </p:nvPr>
        </p:nvSpPr>
        <p:spPr>
          <a:xfrm>
            <a:off x="179388" y="987573"/>
            <a:ext cx="8964612" cy="3593951"/>
          </a:xfrm>
        </p:spPr>
        <p:txBody>
          <a:bodyPr/>
          <a:lstStyle/>
          <a:p>
            <a:pPr>
              <a:spcBef>
                <a:spcPts val="1200"/>
              </a:spcBef>
              <a:buNone/>
            </a:pPr>
            <a:r>
              <a:rPr lang="en-US" altLang="zh-CN" sz="2400" b="1" dirty="0" smtClean="0"/>
              <a:t>1</a:t>
            </a:r>
            <a:r>
              <a:rPr lang="zh-CN" altLang="zh-CN" sz="2400" b="1" dirty="0" smtClean="0"/>
              <a:t>、总分算法：</a:t>
            </a:r>
            <a:r>
              <a:rPr lang="zh-CN" altLang="zh-CN" sz="2400" dirty="0" smtClean="0"/>
              <a:t> </a:t>
            </a:r>
            <a:endParaRPr lang="zh-CN" altLang="zh-CN" sz="2400" dirty="0" smtClean="0"/>
          </a:p>
          <a:p>
            <a:pPr>
              <a:spcBef>
                <a:spcPts val="1200"/>
              </a:spcBef>
              <a:buNone/>
            </a:pPr>
            <a:r>
              <a:rPr lang="en-US" altLang="zh-CN" sz="2400" b="1" dirty="0" smtClean="0">
                <a:solidFill>
                  <a:srgbClr val="C00000"/>
                </a:solidFill>
              </a:rPr>
              <a:t>  </a:t>
            </a:r>
            <a:r>
              <a:rPr lang="zh-CN" altLang="zh-CN" sz="2400" b="1" dirty="0" smtClean="0">
                <a:solidFill>
                  <a:srgbClr val="C00000"/>
                </a:solidFill>
              </a:rPr>
              <a:t>总分</a:t>
            </a:r>
            <a:r>
              <a:rPr lang="en-US" altLang="zh-CN" sz="2400" b="1" dirty="0" smtClean="0">
                <a:solidFill>
                  <a:srgbClr val="C00000"/>
                </a:solidFill>
              </a:rPr>
              <a:t>100</a:t>
            </a:r>
            <a:r>
              <a:rPr lang="zh-CN" altLang="zh-CN" sz="2400" b="1" dirty="0" smtClean="0">
                <a:solidFill>
                  <a:srgbClr val="C00000"/>
                </a:solidFill>
              </a:rPr>
              <a:t>分</a:t>
            </a:r>
            <a:r>
              <a:rPr lang="en-US" altLang="zh-CN" sz="2400" b="1" dirty="0" smtClean="0">
                <a:solidFill>
                  <a:srgbClr val="C00000"/>
                </a:solidFill>
              </a:rPr>
              <a:t>=</a:t>
            </a:r>
            <a:r>
              <a:rPr lang="zh-CN" altLang="zh-CN" sz="2400" b="1" dirty="0" smtClean="0">
                <a:solidFill>
                  <a:srgbClr val="C00000"/>
                </a:solidFill>
              </a:rPr>
              <a:t>卷面分</a:t>
            </a:r>
            <a:r>
              <a:rPr lang="en-US" altLang="zh-CN" sz="2400" b="1" dirty="0" smtClean="0">
                <a:solidFill>
                  <a:srgbClr val="C00000"/>
                </a:solidFill>
              </a:rPr>
              <a:t>100</a:t>
            </a:r>
            <a:r>
              <a:rPr lang="zh-CN" altLang="zh-CN" sz="2400" dirty="0" smtClean="0">
                <a:solidFill>
                  <a:srgbClr val="C00000"/>
                </a:solidFill>
              </a:rPr>
              <a:t>×</a:t>
            </a:r>
            <a:r>
              <a:rPr lang="en-US" altLang="zh-CN" sz="2400" b="1" dirty="0" smtClean="0">
                <a:solidFill>
                  <a:srgbClr val="C00000"/>
                </a:solidFill>
              </a:rPr>
              <a:t>0.7+</a:t>
            </a:r>
            <a:r>
              <a:rPr lang="zh-CN" altLang="zh-CN" sz="2400" b="1" dirty="0" smtClean="0">
                <a:solidFill>
                  <a:srgbClr val="C00000"/>
                </a:solidFill>
              </a:rPr>
              <a:t>平时分</a:t>
            </a:r>
            <a:r>
              <a:rPr lang="en-US" altLang="zh-CN" sz="2400" b="1" dirty="0" smtClean="0">
                <a:solidFill>
                  <a:srgbClr val="C00000"/>
                </a:solidFill>
              </a:rPr>
              <a:t>100</a:t>
            </a:r>
            <a:r>
              <a:rPr lang="zh-CN" altLang="zh-CN" sz="2400" b="1" dirty="0" smtClean="0">
                <a:solidFill>
                  <a:srgbClr val="C00000"/>
                </a:solidFill>
              </a:rPr>
              <a:t>分</a:t>
            </a:r>
            <a:r>
              <a:rPr lang="zh-CN" altLang="zh-CN" sz="2400" dirty="0" smtClean="0">
                <a:solidFill>
                  <a:srgbClr val="C00000"/>
                </a:solidFill>
              </a:rPr>
              <a:t>×</a:t>
            </a:r>
            <a:r>
              <a:rPr lang="en-US" altLang="zh-CN" sz="2400" b="1" dirty="0" smtClean="0">
                <a:solidFill>
                  <a:srgbClr val="C00000"/>
                </a:solidFill>
              </a:rPr>
              <a:t>0.3 </a:t>
            </a:r>
            <a:endParaRPr lang="zh-CN" altLang="zh-CN" sz="2400" dirty="0" smtClean="0">
              <a:solidFill>
                <a:srgbClr val="C00000"/>
              </a:solidFill>
            </a:endParaRPr>
          </a:p>
          <a:p>
            <a:pPr>
              <a:spcBef>
                <a:spcPts val="1200"/>
              </a:spcBef>
              <a:buNone/>
            </a:pPr>
            <a:r>
              <a:rPr lang="en-US" altLang="zh-CN" sz="2400" b="1" dirty="0" smtClean="0"/>
              <a:t>2</a:t>
            </a:r>
            <a:r>
              <a:rPr lang="zh-CN" altLang="zh-CN" sz="2400" b="1" dirty="0" smtClean="0"/>
              <a:t>、卷面分评分标准：</a:t>
            </a:r>
            <a:r>
              <a:rPr lang="zh-CN" altLang="zh-CN" sz="2400" dirty="0" smtClean="0"/>
              <a:t> </a:t>
            </a:r>
            <a:endParaRPr lang="zh-CN" altLang="zh-CN" sz="2400" dirty="0" smtClean="0"/>
          </a:p>
          <a:p>
            <a:pPr algn="l">
              <a:spcBef>
                <a:spcPts val="1200"/>
              </a:spcBef>
              <a:buClrTx/>
              <a:buSzTx/>
              <a:buNone/>
            </a:pPr>
            <a:r>
              <a:rPr lang="en-US" altLang="zh-CN" sz="2400" b="1" dirty="0" smtClean="0">
                <a:solidFill>
                  <a:srgbClr val="C00000"/>
                </a:solidFill>
                <a:sym typeface="+mn-ea"/>
              </a:rPr>
              <a:t>  卷面分100分=选择(1分×10=10分)、判断(1分×5=5分) 、名词解释（5分×3=15分）、简答(8分×4=32分) 、计算(10分×2=20分) 、论述( 1道共18分) </a:t>
            </a:r>
            <a:r>
              <a:rPr lang="en-US" altLang="zh-CN" sz="2400" b="1" dirty="0" smtClean="0">
                <a:solidFill>
                  <a:srgbClr val="C00000"/>
                </a:solidFill>
              </a:rPr>
              <a:t> </a:t>
            </a:r>
            <a:endParaRPr lang="en-US" altLang="zh-CN" sz="2400" b="1" dirty="0" smtClean="0">
              <a:solidFill>
                <a:srgbClr val="C00000"/>
              </a:solidFill>
            </a:endParaRPr>
          </a:p>
          <a:p>
            <a:pPr>
              <a:spcBef>
                <a:spcPts val="1200"/>
              </a:spcBef>
              <a:buNone/>
            </a:pPr>
            <a:r>
              <a:rPr lang="en-US" altLang="zh-CN" sz="2400" b="1" dirty="0" smtClean="0"/>
              <a:t>3</a:t>
            </a:r>
            <a:r>
              <a:rPr lang="zh-CN" altLang="zh-CN" sz="2400" b="1" dirty="0" smtClean="0"/>
              <a:t>、平时分评分标准：</a:t>
            </a:r>
            <a:r>
              <a:rPr lang="zh-CN" altLang="zh-CN" sz="2400" dirty="0" smtClean="0"/>
              <a:t> </a:t>
            </a:r>
            <a:endParaRPr lang="zh-CN" altLang="zh-CN" sz="2400" dirty="0" smtClean="0"/>
          </a:p>
          <a:p>
            <a:pPr>
              <a:spcBef>
                <a:spcPts val="1200"/>
              </a:spcBef>
              <a:buNone/>
            </a:pPr>
            <a:r>
              <a:rPr lang="en-US" altLang="zh-CN" sz="2400" b="1" dirty="0" smtClean="0">
                <a:solidFill>
                  <a:srgbClr val="C00000"/>
                </a:solidFill>
              </a:rPr>
              <a:t>  </a:t>
            </a:r>
            <a:r>
              <a:rPr lang="zh-CN" altLang="zh-CN" sz="2400" b="1" dirty="0" smtClean="0">
                <a:solidFill>
                  <a:srgbClr val="C00000"/>
                </a:solidFill>
              </a:rPr>
              <a:t>平时分</a:t>
            </a:r>
            <a:r>
              <a:rPr lang="en-US" altLang="zh-CN" sz="2400" b="1" dirty="0" smtClean="0">
                <a:solidFill>
                  <a:srgbClr val="C00000"/>
                </a:solidFill>
              </a:rPr>
              <a:t>100</a:t>
            </a:r>
            <a:r>
              <a:rPr lang="zh-CN" altLang="zh-CN" sz="2400" b="1" dirty="0" smtClean="0">
                <a:solidFill>
                  <a:srgbClr val="C00000"/>
                </a:solidFill>
              </a:rPr>
              <a:t>分</a:t>
            </a:r>
            <a:r>
              <a:rPr lang="en-US" altLang="zh-CN" sz="2400" dirty="0" smtClean="0">
                <a:solidFill>
                  <a:srgbClr val="C00000"/>
                </a:solidFill>
              </a:rPr>
              <a:t>=</a:t>
            </a:r>
            <a:r>
              <a:rPr lang="zh-CN" altLang="zh-CN" sz="2400" b="1" dirty="0" smtClean="0">
                <a:solidFill>
                  <a:srgbClr val="C00000"/>
                </a:solidFill>
              </a:rPr>
              <a:t>大作业写作</a:t>
            </a:r>
            <a:r>
              <a:rPr lang="zh-CN" altLang="zh-CN" sz="2400" dirty="0" smtClean="0">
                <a:solidFill>
                  <a:srgbClr val="C00000"/>
                </a:solidFill>
              </a:rPr>
              <a:t>（</a:t>
            </a:r>
            <a:r>
              <a:rPr lang="en-US" altLang="zh-CN" sz="2400" dirty="0" smtClean="0">
                <a:solidFill>
                  <a:srgbClr val="C00000"/>
                </a:solidFill>
              </a:rPr>
              <a:t>90</a:t>
            </a:r>
            <a:r>
              <a:rPr lang="zh-CN" altLang="zh-CN" sz="2400" dirty="0" smtClean="0">
                <a:solidFill>
                  <a:srgbClr val="C00000"/>
                </a:solidFill>
              </a:rPr>
              <a:t>分）</a:t>
            </a:r>
            <a:r>
              <a:rPr lang="en-US" altLang="zh-CN" sz="2400" dirty="0" smtClean="0">
                <a:solidFill>
                  <a:srgbClr val="C00000"/>
                </a:solidFill>
              </a:rPr>
              <a:t>+</a:t>
            </a:r>
            <a:r>
              <a:rPr lang="zh-CN" altLang="zh-CN" sz="2400" b="1" dirty="0" smtClean="0">
                <a:solidFill>
                  <a:srgbClr val="C00000"/>
                </a:solidFill>
              </a:rPr>
              <a:t>考勤</a:t>
            </a:r>
            <a:r>
              <a:rPr lang="zh-CN" altLang="zh-CN" sz="2400" dirty="0" smtClean="0">
                <a:solidFill>
                  <a:srgbClr val="C00000"/>
                </a:solidFill>
              </a:rPr>
              <a:t>（</a:t>
            </a:r>
            <a:r>
              <a:rPr lang="en-US" altLang="zh-CN" sz="2400" dirty="0" smtClean="0">
                <a:solidFill>
                  <a:srgbClr val="C00000"/>
                </a:solidFill>
              </a:rPr>
              <a:t>10</a:t>
            </a:r>
            <a:r>
              <a:rPr lang="zh-CN" altLang="zh-CN" sz="2400" dirty="0" smtClean="0">
                <a:solidFill>
                  <a:srgbClr val="C00000"/>
                </a:solidFill>
              </a:rPr>
              <a:t>分）</a:t>
            </a:r>
            <a:endParaRPr lang="zh-CN" altLang="zh-CN" sz="2400" dirty="0">
              <a:solidFill>
                <a:srgbClr val="C00000"/>
              </a:solidFill>
            </a:endParaRPr>
          </a:p>
        </p:txBody>
      </p:sp>
    </p:spTree>
  </p:cSld>
  <p:clrMapOvr>
    <a:masterClrMapping/>
  </p:clrMapOvr>
  <p:transition spd="slow" advTm="0">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285720" y="571486"/>
            <a:ext cx="8715436" cy="4572014"/>
          </a:xfrm>
          <a:prstGeom prst="rect">
            <a:avLst/>
          </a:prstGeom>
        </p:spPr>
        <p:txBody>
          <a:bodyPr/>
          <a:lstStyle/>
          <a:p>
            <a:pPr eaLnBrk="1" hangingPunct="1">
              <a:spcBef>
                <a:spcPts val="0"/>
              </a:spcBef>
              <a:buClr>
                <a:schemeClr val="tx1"/>
              </a:buClr>
              <a:buFontTx/>
              <a:buNone/>
            </a:pPr>
            <a:r>
              <a:rPr lang="zh-CN" altLang="en-US" sz="2400" b="1" dirty="0" smtClean="0">
                <a:solidFill>
                  <a:srgbClr val="C00000"/>
                </a:solidFill>
              </a:rPr>
              <a:t>四、当代西方经济学：</a:t>
            </a:r>
            <a:r>
              <a:rPr lang="en-US" altLang="zh-CN" sz="2400" b="1" dirty="0" smtClean="0">
                <a:solidFill>
                  <a:srgbClr val="C00000"/>
                </a:solidFill>
              </a:rPr>
              <a:t>20</a:t>
            </a:r>
            <a:r>
              <a:rPr lang="zh-CN" altLang="en-US" sz="2400" b="1" dirty="0" smtClean="0">
                <a:solidFill>
                  <a:srgbClr val="C00000"/>
                </a:solidFill>
              </a:rPr>
              <a:t>世纪</a:t>
            </a:r>
            <a:r>
              <a:rPr lang="en-US" altLang="zh-CN" sz="2400" b="1" dirty="0" smtClean="0">
                <a:solidFill>
                  <a:srgbClr val="C00000"/>
                </a:solidFill>
              </a:rPr>
              <a:t>30</a:t>
            </a:r>
            <a:r>
              <a:rPr lang="zh-CN" altLang="en-US" sz="2400" b="1" dirty="0" smtClean="0">
                <a:solidFill>
                  <a:srgbClr val="C00000"/>
                </a:solidFill>
              </a:rPr>
              <a:t>年代</a:t>
            </a:r>
            <a:r>
              <a:rPr lang="en-US" altLang="zh-CN" sz="2400" b="1" dirty="0" smtClean="0">
                <a:solidFill>
                  <a:srgbClr val="C00000"/>
                </a:solidFill>
              </a:rPr>
              <a:t>—20 </a:t>
            </a:r>
            <a:r>
              <a:rPr lang="zh-CN" altLang="en-US" sz="2400" b="1" dirty="0" smtClean="0">
                <a:solidFill>
                  <a:srgbClr val="C00000"/>
                </a:solidFill>
              </a:rPr>
              <a:t>世纪</a:t>
            </a:r>
            <a:r>
              <a:rPr lang="en-US" altLang="zh-CN" sz="2400" b="1" dirty="0" smtClean="0">
                <a:solidFill>
                  <a:srgbClr val="C00000"/>
                </a:solidFill>
              </a:rPr>
              <a:t>70</a:t>
            </a:r>
            <a:r>
              <a:rPr lang="zh-CN" altLang="en-US" sz="2400" b="1" dirty="0" smtClean="0">
                <a:solidFill>
                  <a:srgbClr val="C00000"/>
                </a:solidFill>
              </a:rPr>
              <a:t>年代</a:t>
            </a:r>
            <a:endParaRPr lang="en-US" altLang="zh-CN" sz="2400" b="1" dirty="0" smtClean="0">
              <a:solidFill>
                <a:srgbClr val="C00000"/>
              </a:solidFill>
            </a:endParaRPr>
          </a:p>
          <a:p>
            <a:pPr eaLnBrk="1" hangingPunct="1">
              <a:spcBef>
                <a:spcPts val="0"/>
              </a:spcBef>
              <a:buClr>
                <a:schemeClr val="tx1"/>
              </a:buClr>
            </a:pPr>
            <a:r>
              <a:rPr lang="zh-CN" altLang="en-US" sz="2000" b="1" dirty="0" smtClean="0">
                <a:solidFill>
                  <a:schemeClr val="tx1"/>
                </a:solidFill>
              </a:rPr>
              <a:t>时代背景：</a:t>
            </a:r>
            <a:endParaRPr lang="en-US" altLang="zh-CN" sz="2000" b="1" dirty="0" smtClean="0">
              <a:solidFill>
                <a:schemeClr val="tx1"/>
              </a:solidFill>
            </a:endParaRPr>
          </a:p>
          <a:p>
            <a:pPr lvl="1" eaLnBrk="1" hangingPunct="1">
              <a:spcBef>
                <a:spcPts val="0"/>
              </a:spcBef>
              <a:buClr>
                <a:schemeClr val="tx1"/>
              </a:buClr>
            </a:pPr>
            <a:r>
              <a:rPr lang="zh-CN" altLang="en-US" sz="1800" dirty="0" smtClean="0"/>
              <a:t>资本主义基本矛盾趋于激化</a:t>
            </a:r>
            <a:endParaRPr lang="zh-CN" altLang="en-US" sz="1800" dirty="0" smtClean="0"/>
          </a:p>
          <a:p>
            <a:pPr eaLnBrk="1" hangingPunct="1">
              <a:spcBef>
                <a:spcPts val="0"/>
              </a:spcBef>
              <a:buClr>
                <a:schemeClr val="tx1"/>
              </a:buClr>
            </a:pPr>
            <a:r>
              <a:rPr lang="zh-CN" altLang="en-US" sz="2000" b="1" dirty="0" smtClean="0">
                <a:solidFill>
                  <a:schemeClr val="tx1"/>
                </a:solidFill>
              </a:rPr>
              <a:t>特点：</a:t>
            </a:r>
            <a:endParaRPr lang="en-US" altLang="zh-CN" sz="2000" b="1" dirty="0" smtClean="0">
              <a:solidFill>
                <a:schemeClr val="tx1"/>
              </a:solidFill>
            </a:endParaRPr>
          </a:p>
          <a:p>
            <a:pPr lvl="1" eaLnBrk="1" hangingPunct="1">
              <a:spcBef>
                <a:spcPts val="0"/>
              </a:spcBef>
              <a:buClr>
                <a:schemeClr val="tx1"/>
              </a:buClr>
            </a:pPr>
            <a:r>
              <a:rPr lang="zh-CN" altLang="en-US" sz="1800" dirty="0" smtClean="0">
                <a:solidFill>
                  <a:srgbClr val="D43E01"/>
                </a:solidFill>
              </a:rPr>
              <a:t>宏观经济学与微观经济学分立</a:t>
            </a:r>
            <a:endParaRPr lang="zh-CN" altLang="en-US" sz="1800" dirty="0" smtClean="0">
              <a:solidFill>
                <a:srgbClr val="D43E01"/>
              </a:solidFill>
            </a:endParaRPr>
          </a:p>
          <a:p>
            <a:pPr eaLnBrk="1" hangingPunct="1">
              <a:spcBef>
                <a:spcPts val="0"/>
              </a:spcBef>
              <a:buClr>
                <a:schemeClr val="tx1"/>
              </a:buClr>
            </a:pPr>
            <a:r>
              <a:rPr lang="zh-CN" altLang="en-US" sz="2000" b="1" dirty="0" smtClean="0">
                <a:solidFill>
                  <a:srgbClr val="CC00FF"/>
                </a:solidFill>
              </a:rPr>
              <a:t>凯恩斯</a:t>
            </a:r>
            <a:r>
              <a:rPr lang="en-US" altLang="zh-CN" sz="2000" b="1" dirty="0" smtClean="0">
                <a:solidFill>
                  <a:srgbClr val="CC00FF"/>
                </a:solidFill>
              </a:rPr>
              <a:t>《</a:t>
            </a:r>
            <a:r>
              <a:rPr lang="zh-CN" altLang="en-US" sz="2000" b="1" dirty="0" smtClean="0">
                <a:solidFill>
                  <a:srgbClr val="CC00FF"/>
                </a:solidFill>
              </a:rPr>
              <a:t>就业、利息与货币</a:t>
            </a:r>
            <a:r>
              <a:rPr lang="zh-CN" altLang="en-US" sz="2000" b="1" dirty="0" smtClean="0">
                <a:solidFill>
                  <a:srgbClr val="CC00FF"/>
                </a:solidFill>
                <a:effectLst>
                  <a:outerShdw blurRad="38100" dist="38100" dir="2700000" algn="tl">
                    <a:srgbClr val="000000">
                      <a:alpha val="43137"/>
                    </a:srgbClr>
                  </a:outerShdw>
                </a:effectLst>
              </a:rPr>
              <a:t>通论</a:t>
            </a:r>
            <a:r>
              <a:rPr lang="en-US" altLang="zh-CN" sz="2000" b="1" dirty="0" smtClean="0">
                <a:solidFill>
                  <a:srgbClr val="CC00FF"/>
                </a:solidFill>
              </a:rPr>
              <a:t>》</a:t>
            </a:r>
            <a:r>
              <a:rPr lang="zh-CN" altLang="en-US" sz="2000" dirty="0" smtClean="0"/>
              <a:t>（</a:t>
            </a:r>
            <a:r>
              <a:rPr lang="en-US" altLang="zh-CN" sz="2000" dirty="0" smtClean="0"/>
              <a:t>1936</a:t>
            </a:r>
            <a:r>
              <a:rPr lang="zh-CN" altLang="en-US" sz="2000" dirty="0" smtClean="0"/>
              <a:t>年</a:t>
            </a:r>
            <a:r>
              <a:rPr lang="zh-CN" altLang="en-US" sz="2000" dirty="0" smtClean="0"/>
              <a:t>）</a:t>
            </a:r>
            <a:r>
              <a:rPr lang="zh-CN" altLang="en-US" sz="2000" b="1" dirty="0" smtClean="0">
                <a:solidFill>
                  <a:schemeClr val="tx1"/>
                </a:solidFill>
              </a:rPr>
              <a:t>及其</a:t>
            </a:r>
            <a:r>
              <a:rPr lang="zh-CN" altLang="en-US" sz="2000" b="1" dirty="0" smtClean="0">
                <a:solidFill>
                  <a:schemeClr val="tx1"/>
                </a:solidFill>
              </a:rPr>
              <a:t>意义：</a:t>
            </a:r>
            <a:endParaRPr lang="zh-CN" altLang="en-US" sz="2000" b="1" dirty="0" smtClean="0">
              <a:solidFill>
                <a:schemeClr val="tx1"/>
              </a:solidFill>
            </a:endParaRPr>
          </a:p>
          <a:p>
            <a:pPr lvl="1" eaLnBrk="1" hangingPunct="1">
              <a:spcBef>
                <a:spcPts val="0"/>
              </a:spcBef>
              <a:buClr>
                <a:schemeClr val="tx1"/>
              </a:buClr>
            </a:pPr>
            <a:r>
              <a:rPr lang="zh-CN" altLang="en-US" sz="1800" dirty="0" smtClean="0"/>
              <a:t>现代宏观经济学</a:t>
            </a:r>
            <a:r>
              <a:rPr lang="zh-CN" altLang="en-US" sz="1800" dirty="0" smtClean="0"/>
              <a:t>创始人</a:t>
            </a:r>
            <a:endParaRPr lang="en-US" altLang="zh-CN" sz="1800" dirty="0" smtClean="0"/>
          </a:p>
          <a:p>
            <a:pPr lvl="1" eaLnBrk="1" hangingPunct="1">
              <a:spcBef>
                <a:spcPts val="0"/>
              </a:spcBef>
              <a:buClr>
                <a:schemeClr val="tx1"/>
              </a:buClr>
            </a:pPr>
            <a:r>
              <a:rPr lang="zh-CN" altLang="en-US" sz="1800" dirty="0" smtClean="0"/>
              <a:t>需求分析</a:t>
            </a:r>
            <a:endParaRPr lang="en-US" altLang="zh-CN" sz="1800" dirty="0" smtClean="0"/>
          </a:p>
          <a:p>
            <a:pPr lvl="1" eaLnBrk="1" hangingPunct="1">
              <a:spcBef>
                <a:spcPts val="0"/>
              </a:spcBef>
              <a:buClr>
                <a:schemeClr val="tx1"/>
              </a:buClr>
            </a:pPr>
            <a:r>
              <a:rPr lang="zh-CN" altLang="en-US" sz="1800" dirty="0" smtClean="0"/>
              <a:t>国家干预</a:t>
            </a:r>
            <a:endParaRPr lang="en-US" altLang="zh-CN" sz="1800" dirty="0" smtClean="0"/>
          </a:p>
          <a:p>
            <a:pPr marL="1257300" lvl="4" indent="-342900">
              <a:spcBef>
                <a:spcPts val="0"/>
              </a:spcBef>
              <a:buClr>
                <a:schemeClr val="tx1"/>
              </a:buClr>
              <a:buFont typeface="Arial" panose="020B0604020202020204" pitchFamily="34" charset="0"/>
              <a:buChar char="•"/>
            </a:pPr>
            <a:r>
              <a:rPr lang="zh-CN" altLang="en-US" sz="1800" dirty="0" smtClean="0">
                <a:solidFill>
                  <a:srgbClr val="0070C0"/>
                </a:solidFill>
              </a:rPr>
              <a:t>西方国家的实践：罗斯福新政</a:t>
            </a:r>
            <a:endParaRPr lang="zh-CN" altLang="en-US" sz="1800" dirty="0" smtClean="0"/>
          </a:p>
          <a:p>
            <a:pPr eaLnBrk="1" hangingPunct="1">
              <a:spcBef>
                <a:spcPts val="0"/>
              </a:spcBef>
              <a:buClr>
                <a:schemeClr val="tx1"/>
              </a:buClr>
            </a:pPr>
            <a:r>
              <a:rPr lang="zh-CN" altLang="en-US" sz="2000" b="1" dirty="0" smtClean="0">
                <a:solidFill>
                  <a:srgbClr val="D43E01"/>
                </a:solidFill>
              </a:rPr>
              <a:t>新古典</a:t>
            </a:r>
            <a:r>
              <a:rPr lang="zh-CN" altLang="en-US" sz="2000" b="1" dirty="0" smtClean="0">
                <a:solidFill>
                  <a:srgbClr val="D43E01"/>
                </a:solidFill>
              </a:rPr>
              <a:t>综合学派</a:t>
            </a:r>
            <a:r>
              <a:rPr lang="zh-CN" altLang="en-US" sz="2000" b="1" dirty="0" smtClean="0"/>
              <a:t>对凯恩斯理论的继承与</a:t>
            </a:r>
            <a:r>
              <a:rPr lang="zh-CN" altLang="en-US" sz="2000" b="1" dirty="0" smtClean="0"/>
              <a:t>发展</a:t>
            </a:r>
            <a:endParaRPr lang="zh-CN" altLang="en-US" sz="2000" b="1" dirty="0" smtClean="0"/>
          </a:p>
          <a:p>
            <a:pPr lvl="1" eaLnBrk="1" hangingPunct="1">
              <a:spcBef>
                <a:spcPts val="0"/>
              </a:spcBef>
              <a:buClr>
                <a:schemeClr val="tx1"/>
              </a:buClr>
            </a:pPr>
            <a:r>
              <a:rPr lang="zh-CN" altLang="en-US" sz="1800" dirty="0" smtClean="0">
                <a:solidFill>
                  <a:srgbClr val="CC00FF"/>
                </a:solidFill>
              </a:rPr>
              <a:t>第三次</a:t>
            </a:r>
            <a:r>
              <a:rPr lang="zh-CN" altLang="en-US" sz="1800" dirty="0" smtClean="0">
                <a:solidFill>
                  <a:srgbClr val="CC00FF"/>
                </a:solidFill>
              </a:rPr>
              <a:t>综合</a:t>
            </a:r>
            <a:r>
              <a:rPr lang="zh-CN" altLang="en-US" sz="1800" dirty="0" smtClean="0"/>
              <a:t>（</a:t>
            </a:r>
            <a:r>
              <a:rPr lang="zh-CN" altLang="en-US" sz="1800" dirty="0" smtClean="0"/>
              <a:t>把微观理论和宏观理论综合在</a:t>
            </a:r>
            <a:r>
              <a:rPr lang="zh-CN" altLang="en-US" sz="1800" dirty="0" smtClean="0"/>
              <a:t>一起）</a:t>
            </a:r>
            <a:endParaRPr lang="en-US" altLang="zh-CN" sz="1800" dirty="0" smtClean="0"/>
          </a:p>
          <a:p>
            <a:pPr lvl="1" eaLnBrk="1" hangingPunct="1">
              <a:spcBef>
                <a:spcPts val="0"/>
              </a:spcBef>
              <a:buClr>
                <a:schemeClr val="tx1"/>
              </a:buClr>
              <a:buNone/>
            </a:pPr>
            <a:r>
              <a:rPr lang="en-US" altLang="zh-CN" sz="1800" dirty="0" smtClean="0"/>
              <a:t> </a:t>
            </a:r>
            <a:r>
              <a:rPr lang="en-US" altLang="zh-CN" sz="1800" dirty="0" smtClean="0"/>
              <a:t>               </a:t>
            </a:r>
            <a:r>
              <a:rPr lang="zh-CN" altLang="en-US" sz="1800" dirty="0" smtClean="0"/>
              <a:t>构成</a:t>
            </a:r>
            <a:r>
              <a:rPr lang="zh-CN" altLang="en-US" sz="1800" dirty="0" smtClean="0"/>
              <a:t>了现代流行的西方经济学主流的思想体系</a:t>
            </a:r>
            <a:r>
              <a:rPr lang="zh-CN" altLang="en-US" sz="1800" dirty="0" smtClean="0"/>
              <a:t>）</a:t>
            </a:r>
            <a:endParaRPr lang="zh-CN" altLang="en-US" sz="1800" dirty="0" smtClean="0"/>
          </a:p>
          <a:p>
            <a:pPr lvl="1" eaLnBrk="1" hangingPunct="1">
              <a:spcBef>
                <a:spcPts val="0"/>
              </a:spcBef>
              <a:buClr>
                <a:schemeClr val="tx1"/>
              </a:buClr>
            </a:pPr>
            <a:r>
              <a:rPr lang="zh-CN" altLang="en-US" sz="1800" b="1" dirty="0" smtClean="0">
                <a:solidFill>
                  <a:srgbClr val="0000FF"/>
                </a:solidFill>
              </a:rPr>
              <a:t>萨缪尔森</a:t>
            </a:r>
            <a:r>
              <a:rPr lang="zh-CN" altLang="en-US" sz="1800" dirty="0" smtClean="0"/>
              <a:t>，托宾，索</a:t>
            </a:r>
            <a:r>
              <a:rPr lang="zh-CN" altLang="en-US" sz="1800" dirty="0" smtClean="0"/>
              <a:t>罗 。</a:t>
            </a:r>
            <a:r>
              <a:rPr lang="zh-CN" altLang="en-US" sz="1800" b="1" dirty="0" smtClean="0">
                <a:hlinkClick r:id="rId1" action="ppaction://hlinksldjump"/>
              </a:rPr>
              <a:t>见附件</a:t>
            </a:r>
            <a:r>
              <a:rPr lang="en-US" altLang="zh-CN" sz="1800" b="1" dirty="0" smtClean="0">
                <a:hlinkClick r:id="rId1" action="ppaction://hlinksldjump"/>
              </a:rPr>
              <a:t>1</a:t>
            </a:r>
            <a:endParaRPr lang="en-US" altLang="zh-CN" sz="1800" b="1" dirty="0" smtClean="0"/>
          </a:p>
          <a:p>
            <a:pPr lvl="1" eaLnBrk="1" hangingPunct="1">
              <a:spcBef>
                <a:spcPts val="0"/>
              </a:spcBef>
              <a:buClr>
                <a:schemeClr val="tx1"/>
              </a:buClr>
            </a:pPr>
            <a:endParaRPr lang="en-US" altLang="zh-CN" sz="1800" dirty="0" smtClean="0"/>
          </a:p>
        </p:txBody>
      </p:sp>
      <p:sp>
        <p:nvSpPr>
          <p:cNvPr id="19459" name="Rectangle 2"/>
          <p:cNvSpPr>
            <a:spLocks noChangeArrowheads="1"/>
          </p:cNvSpPr>
          <p:nvPr/>
        </p:nvSpPr>
        <p:spPr bwMode="auto">
          <a:xfrm>
            <a:off x="500034" y="0"/>
            <a:ext cx="8229600" cy="647700"/>
          </a:xfrm>
          <a:prstGeom prst="rect">
            <a:avLst/>
          </a:prstGeom>
          <a:noFill/>
          <a:ln w="9525">
            <a:noFill/>
            <a:miter lim="800000"/>
          </a:ln>
        </p:spPr>
        <p:txBody>
          <a:bodyPr anchor="ctr"/>
          <a:lstStyle/>
          <a:p>
            <a:pPr algn="ctr" eaLnBrk="1" hangingPunct="1"/>
            <a:r>
              <a:rPr lang="zh-CN" altLang="en-US" sz="3200" b="1" dirty="0" smtClean="0">
                <a:latin typeface="黑体" panose="02010609060101010101" pitchFamily="2" charset="-122"/>
                <a:ea typeface="黑体" panose="02010609060101010101" pitchFamily="2" charset="-122"/>
              </a:rPr>
              <a:t>第二</a:t>
            </a:r>
            <a:r>
              <a:rPr lang="zh-CN" altLang="en-US" sz="3200" b="1" dirty="0">
                <a:latin typeface="黑体" panose="02010609060101010101" pitchFamily="2" charset="-122"/>
                <a:ea typeface="黑体" panose="02010609060101010101" pitchFamily="2" charset="-122"/>
              </a:rPr>
              <a:t>节  西方经济学的由来与</a:t>
            </a:r>
            <a:r>
              <a:rPr lang="zh-CN" altLang="en-US" sz="3200" b="1" dirty="0" smtClean="0">
                <a:latin typeface="黑体" panose="02010609060101010101" pitchFamily="2" charset="-122"/>
                <a:ea typeface="黑体" panose="02010609060101010101" pitchFamily="2" charset="-122"/>
              </a:rPr>
              <a:t>发展                      </a:t>
            </a:r>
            <a:endParaRPr lang="zh-CN" altLang="en-US" sz="3200" b="1" dirty="0">
              <a:latin typeface="黑体" panose="02010609060101010101" pitchFamily="2" charset="-122"/>
              <a:ea typeface="黑体" panose="02010609060101010101" pitchFamily="2" charset="-122"/>
            </a:endParaRPr>
          </a:p>
        </p:txBody>
      </p:sp>
      <p:sp>
        <p:nvSpPr>
          <p:cNvPr id="5" name="矩形 4"/>
          <p:cNvSpPr/>
          <p:nvPr/>
        </p:nvSpPr>
        <p:spPr>
          <a:xfrm>
            <a:off x="4143372" y="1357304"/>
            <a:ext cx="2643206" cy="646331"/>
          </a:xfrm>
          <a:prstGeom prst="rect">
            <a:avLst/>
          </a:prstGeom>
          <a:solidFill>
            <a:schemeClr val="accent2">
              <a:lumMod val="20000"/>
              <a:lumOff val="80000"/>
            </a:schemeClr>
          </a:solidFill>
        </p:spPr>
        <p:txBody>
          <a:bodyPr wrap="square">
            <a:spAutoFit/>
          </a:bodyPr>
          <a:lstStyle/>
          <a:p>
            <a:r>
              <a:rPr lang="zh-CN" altLang="en-US" b="1" dirty="0" smtClean="0">
                <a:solidFill>
                  <a:srgbClr val="CC00FF"/>
                </a:solidFill>
                <a:effectLst>
                  <a:outerShdw blurRad="38100" dist="38100" dir="2700000" algn="tl">
                    <a:srgbClr val="000000">
                      <a:alpha val="43137"/>
                    </a:srgbClr>
                  </a:outerShdw>
                </a:effectLst>
                <a:sym typeface="+mn-ea"/>
              </a:rPr>
              <a:t>“看得见的手”</a:t>
            </a:r>
            <a:r>
              <a:rPr lang="zh-CN" altLang="en-US" b="1" dirty="0" smtClean="0">
                <a:solidFill>
                  <a:srgbClr val="CC00FF"/>
                </a:solidFill>
                <a:effectLst>
                  <a:outerShdw blurRad="38100" dist="38100" dir="2700000" algn="tl">
                    <a:srgbClr val="000000">
                      <a:alpha val="43137"/>
                    </a:srgbClr>
                  </a:outerShdw>
                </a:effectLst>
                <a:sym typeface="+mn-ea"/>
              </a:rPr>
              <a:t>理论</a:t>
            </a:r>
            <a:endParaRPr lang="en-US" altLang="zh-CN" b="1" dirty="0" smtClean="0">
              <a:solidFill>
                <a:srgbClr val="CC00FF"/>
              </a:solidFill>
              <a:effectLst>
                <a:outerShdw blurRad="38100" dist="38100" dir="2700000" algn="tl">
                  <a:srgbClr val="000000">
                    <a:alpha val="43137"/>
                  </a:srgbClr>
                </a:outerShdw>
              </a:effectLst>
              <a:sym typeface="+mn-ea"/>
            </a:endParaRPr>
          </a:p>
          <a:p>
            <a:r>
              <a:rPr lang="en-US" altLang="zh-CN" b="1" dirty="0" smtClean="0">
                <a:solidFill>
                  <a:srgbClr val="CC00FF"/>
                </a:solidFill>
                <a:effectLst>
                  <a:outerShdw blurRad="38100" dist="38100" dir="2700000" algn="tl">
                    <a:srgbClr val="000000">
                      <a:alpha val="43137"/>
                    </a:srgbClr>
                  </a:outerShdw>
                </a:effectLst>
                <a:sym typeface="+mn-ea"/>
              </a:rPr>
              <a:t>——</a:t>
            </a:r>
            <a:r>
              <a:rPr lang="zh-CN" altLang="en-US" b="1" dirty="0" smtClean="0">
                <a:solidFill>
                  <a:srgbClr val="CC00FF"/>
                </a:solidFill>
                <a:effectLst>
                  <a:outerShdw blurRad="38100" dist="38100" dir="2700000" algn="tl">
                    <a:srgbClr val="000000">
                      <a:alpha val="43137"/>
                    </a:srgbClr>
                  </a:outerShdw>
                </a:effectLst>
                <a:sym typeface="+mn-ea"/>
              </a:rPr>
              <a:t>国家干预经济生活。</a:t>
            </a:r>
            <a:endParaRPr lang="zh-CN" altLang="en-US" dirty="0">
              <a:solidFill>
                <a:srgbClr val="CC00FF"/>
              </a:solidFill>
            </a:endParaRPr>
          </a:p>
        </p:txBody>
      </p:sp>
      <p:pic>
        <p:nvPicPr>
          <p:cNvPr id="6" name="Picture 4" descr="http://t3.baidu.com/it/u=238343390,2962968882&amp;gp=0.jpg">
            <a:hlinkClick r:id="rId2"/>
          </p:cNvPr>
          <p:cNvPicPr>
            <a:picLocks noChangeAspect="1" noChangeArrowheads="1"/>
          </p:cNvPicPr>
          <p:nvPr/>
        </p:nvPicPr>
        <p:blipFill>
          <a:blip r:embed="rId3" r:link="rId4" cstate="print"/>
          <a:srcRect/>
          <a:stretch>
            <a:fillRect/>
          </a:stretch>
        </p:blipFill>
        <p:spPr>
          <a:xfrm>
            <a:off x="7072298" y="3004711"/>
            <a:ext cx="2071702" cy="2138789"/>
          </a:xfrm>
          <a:prstGeom prst="rect">
            <a:avLst/>
          </a:prstGeom>
        </p:spPr>
      </p:pic>
      <p:pic>
        <p:nvPicPr>
          <p:cNvPr id="4" name="Picture 1" descr="H:\！！经济学基础2016-2017-1\t01fb479dfa3afb796b.jpg"/>
          <p:cNvPicPr>
            <a:picLocks noChangeAspect="1" noChangeArrowheads="1"/>
          </p:cNvPicPr>
          <p:nvPr/>
        </p:nvPicPr>
        <p:blipFill>
          <a:blip r:embed="rId5" cstate="print"/>
          <a:srcRect/>
          <a:stretch>
            <a:fillRect/>
          </a:stretch>
        </p:blipFill>
        <p:spPr bwMode="auto">
          <a:xfrm>
            <a:off x="7039827" y="1142990"/>
            <a:ext cx="2104173" cy="1928826"/>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to="" calcmode="lin" valueType="num">
                                      <p:cBhvr>
                                        <p:cTn id="7" dur="1" fill="hold"/>
                                        <p:tgtEl>
                                          <p:spTgt spid="1945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 to="" calcmode="lin" valueType="num">
                                      <p:cBhvr>
                                        <p:cTn id="12" dur="1" fill="hold"/>
                                        <p:tgtEl>
                                          <p:spTgt spid="19458">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anim to="" calcmode="lin" valueType="num">
                                      <p:cBhvr>
                                        <p:cTn id="15" dur="1" fill="hold"/>
                                        <p:tgtEl>
                                          <p:spTgt spid="19458">
                                            <p:txEl>
                                              <p:pRg st="2" end="2"/>
                                            </p:txEl>
                                          </p:spTgt>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9458">
                                            <p:txEl>
                                              <p:pRg st="3" end="3"/>
                                            </p:txEl>
                                          </p:spTgt>
                                        </p:tgtEl>
                                        <p:attrNameLst>
                                          <p:attrName>style.visibility</p:attrName>
                                        </p:attrNameLst>
                                      </p:cBhvr>
                                      <p:to>
                                        <p:strVal val="visible"/>
                                      </p:to>
                                    </p:set>
                                    <p:anim to="" calcmode="lin" valueType="num">
                                      <p:cBhvr>
                                        <p:cTn id="20" dur="1" fill="hold"/>
                                        <p:tgtEl>
                                          <p:spTgt spid="19458">
                                            <p:txEl>
                                              <p:pRg st="3" end="3"/>
                                            </p:txEl>
                                          </p:spTgt>
                                        </p:tgtEl>
                                      </p:cBhvr>
                                    </p:anim>
                                  </p:childTnLst>
                                </p:cTn>
                              </p:par>
                              <p:par>
                                <p:cTn id="21" presetID="24" presetClass="entr" presetSubtype="0" fill="hold" grpId="0" nodeType="with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anim to="" calcmode="lin" valueType="num">
                                      <p:cBhvr>
                                        <p:cTn id="23" dur="1" fill="hold"/>
                                        <p:tgtEl>
                                          <p:spTgt spid="19458">
                                            <p:txEl>
                                              <p:pRg st="4" end="4"/>
                                            </p:txEl>
                                          </p:spTgt>
                                        </p:tgtEl>
                                      </p:cBhvr>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9458">
                                            <p:txEl>
                                              <p:pRg st="5" end="5"/>
                                            </p:txEl>
                                          </p:spTgt>
                                        </p:tgtEl>
                                        <p:attrNameLst>
                                          <p:attrName>style.visibility</p:attrName>
                                        </p:attrNameLst>
                                      </p:cBhvr>
                                      <p:to>
                                        <p:strVal val="visible"/>
                                      </p:to>
                                    </p:set>
                                    <p:anim to="" calcmode="lin" valueType="num">
                                      <p:cBhvr>
                                        <p:cTn id="33" dur="1" fill="hold"/>
                                        <p:tgtEl>
                                          <p:spTgt spid="19458">
                                            <p:txEl>
                                              <p:pRg st="5" end="5"/>
                                            </p:txEl>
                                          </p:spTgt>
                                        </p:tgtEl>
                                      </p:cBhvr>
                                    </p:anim>
                                  </p:childTnLst>
                                </p:cTn>
                              </p:par>
                              <p:par>
                                <p:cTn id="34" presetID="24" presetClass="entr" presetSubtype="0" fill="hold" grpId="0" nodeType="withEffect">
                                  <p:stCondLst>
                                    <p:cond delay="0"/>
                                  </p:stCondLst>
                                  <p:childTnLst>
                                    <p:set>
                                      <p:cBhvr>
                                        <p:cTn id="35" dur="1" fill="hold">
                                          <p:stCondLst>
                                            <p:cond delay="0"/>
                                          </p:stCondLst>
                                        </p:cTn>
                                        <p:tgtEl>
                                          <p:spTgt spid="19458">
                                            <p:txEl>
                                              <p:pRg st="6" end="6"/>
                                            </p:txEl>
                                          </p:spTgt>
                                        </p:tgtEl>
                                        <p:attrNameLst>
                                          <p:attrName>style.visibility</p:attrName>
                                        </p:attrNameLst>
                                      </p:cBhvr>
                                      <p:to>
                                        <p:strVal val="visible"/>
                                      </p:to>
                                    </p:set>
                                    <p:anim to="" calcmode="lin" valueType="num">
                                      <p:cBhvr>
                                        <p:cTn id="36" dur="1" fill="hold"/>
                                        <p:tgtEl>
                                          <p:spTgt spid="19458">
                                            <p:txEl>
                                              <p:pRg st="6" end="6"/>
                                            </p:txEl>
                                          </p:spTgt>
                                        </p:tgtEl>
                                      </p:cBhvr>
                                    </p:anim>
                                  </p:childTnLst>
                                </p:cTn>
                              </p:par>
                              <p:par>
                                <p:cTn id="37" presetID="24" presetClass="entr" presetSubtype="0" fill="hold" grpId="0" nodeType="withEffect">
                                  <p:stCondLst>
                                    <p:cond delay="0"/>
                                  </p:stCondLst>
                                  <p:childTnLst>
                                    <p:set>
                                      <p:cBhvr>
                                        <p:cTn id="38" dur="1" fill="hold">
                                          <p:stCondLst>
                                            <p:cond delay="0"/>
                                          </p:stCondLst>
                                        </p:cTn>
                                        <p:tgtEl>
                                          <p:spTgt spid="19458">
                                            <p:txEl>
                                              <p:pRg st="7" end="7"/>
                                            </p:txEl>
                                          </p:spTgt>
                                        </p:tgtEl>
                                        <p:attrNameLst>
                                          <p:attrName>style.visibility</p:attrName>
                                        </p:attrNameLst>
                                      </p:cBhvr>
                                      <p:to>
                                        <p:strVal val="visible"/>
                                      </p:to>
                                    </p:set>
                                    <p:anim to="" calcmode="lin" valueType="num">
                                      <p:cBhvr>
                                        <p:cTn id="39" dur="1" fill="hold"/>
                                        <p:tgtEl>
                                          <p:spTgt spid="19458">
                                            <p:txEl>
                                              <p:pRg st="7" end="7"/>
                                            </p:txEl>
                                          </p:spTgt>
                                        </p:tgtEl>
                                      </p:cBhvr>
                                    </p:anim>
                                  </p:childTnLst>
                                </p:cTn>
                              </p:par>
                              <p:par>
                                <p:cTn id="40" presetID="24" presetClass="entr" presetSubtype="0" fill="hold" grpId="0" nodeType="withEffect">
                                  <p:stCondLst>
                                    <p:cond delay="0"/>
                                  </p:stCondLst>
                                  <p:childTnLst>
                                    <p:set>
                                      <p:cBhvr>
                                        <p:cTn id="41" dur="1" fill="hold">
                                          <p:stCondLst>
                                            <p:cond delay="0"/>
                                          </p:stCondLst>
                                        </p:cTn>
                                        <p:tgtEl>
                                          <p:spTgt spid="19458">
                                            <p:txEl>
                                              <p:pRg st="8" end="8"/>
                                            </p:txEl>
                                          </p:spTgt>
                                        </p:tgtEl>
                                        <p:attrNameLst>
                                          <p:attrName>style.visibility</p:attrName>
                                        </p:attrNameLst>
                                      </p:cBhvr>
                                      <p:to>
                                        <p:strVal val="visible"/>
                                      </p:to>
                                    </p:set>
                                    <p:anim to="" calcmode="lin" valueType="num">
                                      <p:cBhvr>
                                        <p:cTn id="42" dur="1" fill="hold"/>
                                        <p:tgtEl>
                                          <p:spTgt spid="19458">
                                            <p:txEl>
                                              <p:pRg st="8" end="8"/>
                                            </p:txEl>
                                          </p:spTgt>
                                        </p:tgtEl>
                                      </p:cBhvr>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par>
                                <p:cTn id="48" presetID="24" presetClass="entr" presetSubtype="0" fill="hold" grpId="0" nodeType="withEffect">
                                  <p:stCondLst>
                                    <p:cond delay="0"/>
                                  </p:stCondLst>
                                  <p:childTnLst>
                                    <p:set>
                                      <p:cBhvr>
                                        <p:cTn id="49" dur="1" fill="hold">
                                          <p:stCondLst>
                                            <p:cond delay="0"/>
                                          </p:stCondLst>
                                        </p:cTn>
                                        <p:tgtEl>
                                          <p:spTgt spid="19458">
                                            <p:txEl>
                                              <p:pRg st="9" end="9"/>
                                            </p:txEl>
                                          </p:spTgt>
                                        </p:tgtEl>
                                        <p:attrNameLst>
                                          <p:attrName>style.visibility</p:attrName>
                                        </p:attrNameLst>
                                      </p:cBhvr>
                                      <p:to>
                                        <p:strVal val="visible"/>
                                      </p:to>
                                    </p:set>
                                    <p:anim to="" calcmode="lin" valueType="num">
                                      <p:cBhvr>
                                        <p:cTn id="50" dur="1" fill="hold"/>
                                        <p:tgtEl>
                                          <p:spTgt spid="19458">
                                            <p:txEl>
                                              <p:pRg st="9" end="9"/>
                                            </p:txEl>
                                          </p:spTgt>
                                        </p:tgtEl>
                                      </p:cBhvr>
                                    </p:anim>
                                  </p:childTnLst>
                                </p:cTn>
                              </p:par>
                            </p:childTnLst>
                          </p:cTn>
                        </p:par>
                      </p:childTnLst>
                    </p:cTn>
                  </p:par>
                  <p:par>
                    <p:cTn id="51" fill="hold">
                      <p:stCondLst>
                        <p:cond delay="indefinite"/>
                      </p:stCondLst>
                      <p:childTnLst>
                        <p:par>
                          <p:cTn id="52" fill="hold">
                            <p:stCondLst>
                              <p:cond delay="0"/>
                            </p:stCondLst>
                            <p:childTnLst>
                              <p:par>
                                <p:cTn id="53" presetID="24" presetClass="entr" presetSubtype="0" fill="hold" grpId="0" nodeType="clickEffect">
                                  <p:stCondLst>
                                    <p:cond delay="0"/>
                                  </p:stCondLst>
                                  <p:childTnLst>
                                    <p:set>
                                      <p:cBhvr>
                                        <p:cTn id="54" dur="1" fill="hold">
                                          <p:stCondLst>
                                            <p:cond delay="0"/>
                                          </p:stCondLst>
                                        </p:cTn>
                                        <p:tgtEl>
                                          <p:spTgt spid="19458">
                                            <p:txEl>
                                              <p:pRg st="10" end="10"/>
                                            </p:txEl>
                                          </p:spTgt>
                                        </p:tgtEl>
                                        <p:attrNameLst>
                                          <p:attrName>style.visibility</p:attrName>
                                        </p:attrNameLst>
                                      </p:cBhvr>
                                      <p:to>
                                        <p:strVal val="visible"/>
                                      </p:to>
                                    </p:set>
                                    <p:anim to="" calcmode="lin" valueType="num">
                                      <p:cBhvr>
                                        <p:cTn id="55" dur="1" fill="hold"/>
                                        <p:tgtEl>
                                          <p:spTgt spid="19458">
                                            <p:txEl>
                                              <p:pRg st="10" end="10"/>
                                            </p:txEl>
                                          </p:spTgt>
                                        </p:tgtEl>
                                      </p:cBhvr>
                                    </p:anim>
                                  </p:childTnLst>
                                </p:cTn>
                              </p:par>
                            </p:childTnLst>
                          </p:cTn>
                        </p:par>
                      </p:childTnLst>
                    </p:cTn>
                  </p:par>
                  <p:par>
                    <p:cTn id="56" fill="hold">
                      <p:stCondLst>
                        <p:cond delay="indefinite"/>
                      </p:stCondLst>
                      <p:childTnLst>
                        <p:par>
                          <p:cTn id="57" fill="hold">
                            <p:stCondLst>
                              <p:cond delay="0"/>
                            </p:stCondLst>
                            <p:childTnLst>
                              <p:par>
                                <p:cTn id="58" presetID="24" presetClass="entr" presetSubtype="0" fill="hold" grpId="0" nodeType="clickEffect">
                                  <p:stCondLst>
                                    <p:cond delay="0"/>
                                  </p:stCondLst>
                                  <p:childTnLst>
                                    <p:set>
                                      <p:cBhvr>
                                        <p:cTn id="59" dur="1" fill="hold">
                                          <p:stCondLst>
                                            <p:cond delay="0"/>
                                          </p:stCondLst>
                                        </p:cTn>
                                        <p:tgtEl>
                                          <p:spTgt spid="19458">
                                            <p:txEl>
                                              <p:pRg st="11" end="11"/>
                                            </p:txEl>
                                          </p:spTgt>
                                        </p:tgtEl>
                                        <p:attrNameLst>
                                          <p:attrName>style.visibility</p:attrName>
                                        </p:attrNameLst>
                                      </p:cBhvr>
                                      <p:to>
                                        <p:strVal val="visible"/>
                                      </p:to>
                                    </p:set>
                                    <p:anim to="" calcmode="lin" valueType="num">
                                      <p:cBhvr>
                                        <p:cTn id="60" dur="1" fill="hold"/>
                                        <p:tgtEl>
                                          <p:spTgt spid="19458">
                                            <p:txEl>
                                              <p:pRg st="11" end="11"/>
                                            </p:txEl>
                                          </p:spTgt>
                                        </p:tgtEl>
                                      </p:cBhvr>
                                    </p:anim>
                                  </p:childTnLst>
                                </p:cTn>
                              </p:par>
                            </p:childTnLst>
                          </p:cTn>
                        </p:par>
                      </p:childTnLst>
                    </p:cTn>
                  </p:par>
                  <p:par>
                    <p:cTn id="61" fill="hold">
                      <p:stCondLst>
                        <p:cond delay="indefinite"/>
                      </p:stCondLst>
                      <p:childTnLst>
                        <p:par>
                          <p:cTn id="62" fill="hold">
                            <p:stCondLst>
                              <p:cond delay="0"/>
                            </p:stCondLst>
                            <p:childTnLst>
                              <p:par>
                                <p:cTn id="63" presetID="24" presetClass="entr" presetSubtype="0" fill="hold" grpId="0" nodeType="clickEffect">
                                  <p:stCondLst>
                                    <p:cond delay="0"/>
                                  </p:stCondLst>
                                  <p:childTnLst>
                                    <p:set>
                                      <p:cBhvr>
                                        <p:cTn id="64" dur="1" fill="hold">
                                          <p:stCondLst>
                                            <p:cond delay="0"/>
                                          </p:stCondLst>
                                        </p:cTn>
                                        <p:tgtEl>
                                          <p:spTgt spid="19458">
                                            <p:txEl>
                                              <p:pRg st="12" end="12"/>
                                            </p:txEl>
                                          </p:spTgt>
                                        </p:tgtEl>
                                        <p:attrNameLst>
                                          <p:attrName>style.visibility</p:attrName>
                                        </p:attrNameLst>
                                      </p:cBhvr>
                                      <p:to>
                                        <p:strVal val="visible"/>
                                      </p:to>
                                    </p:set>
                                    <p:anim to="" calcmode="lin" valueType="num">
                                      <p:cBhvr>
                                        <p:cTn id="65" dur="1" fill="hold"/>
                                        <p:tgtEl>
                                          <p:spTgt spid="19458">
                                            <p:txEl>
                                              <p:pRg st="12" end="12"/>
                                            </p:txEl>
                                          </p:spTgt>
                                        </p:tgtEl>
                                      </p:cBhvr>
                                    </p:anim>
                                  </p:childTnLst>
                                </p:cTn>
                              </p:par>
                            </p:childTnLst>
                          </p:cTn>
                        </p:par>
                      </p:childTnLst>
                    </p:cTn>
                  </p:par>
                  <p:par>
                    <p:cTn id="66" fill="hold">
                      <p:stCondLst>
                        <p:cond delay="indefinite"/>
                      </p:stCondLst>
                      <p:childTnLst>
                        <p:par>
                          <p:cTn id="67" fill="hold">
                            <p:stCondLst>
                              <p:cond delay="0"/>
                            </p:stCondLst>
                            <p:childTnLst>
                              <p:par>
                                <p:cTn id="68" presetID="24" presetClass="entr" presetSubtype="0" fill="hold" grpId="0" nodeType="clickEffect">
                                  <p:stCondLst>
                                    <p:cond delay="0"/>
                                  </p:stCondLst>
                                  <p:childTnLst>
                                    <p:set>
                                      <p:cBhvr>
                                        <p:cTn id="69" dur="1" fill="hold">
                                          <p:stCondLst>
                                            <p:cond delay="0"/>
                                          </p:stCondLst>
                                        </p:cTn>
                                        <p:tgtEl>
                                          <p:spTgt spid="19458">
                                            <p:txEl>
                                              <p:pRg st="13" end="13"/>
                                            </p:txEl>
                                          </p:spTgt>
                                        </p:tgtEl>
                                        <p:attrNameLst>
                                          <p:attrName>style.visibility</p:attrName>
                                        </p:attrNameLst>
                                      </p:cBhvr>
                                      <p:to>
                                        <p:strVal val="visible"/>
                                      </p:to>
                                    </p:set>
                                    <p:anim to="" calcmode="lin" valueType="num">
                                      <p:cBhvr>
                                        <p:cTn id="70" dur="1" fill="hold"/>
                                        <p:tgtEl>
                                          <p:spTgt spid="19458">
                                            <p:txEl>
                                              <p:pRg st="13" end="13"/>
                                            </p:txEl>
                                          </p:spTgt>
                                        </p:tgtEl>
                                      </p:cBhvr>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fill="hold"/>
                                        <p:tgtEl>
                                          <p:spTgt spid="6"/>
                                        </p:tgtEl>
                                        <p:attrNameLst>
                                          <p:attrName>ppt_x</p:attrName>
                                        </p:attrNameLst>
                                      </p:cBhvr>
                                      <p:tavLst>
                                        <p:tav tm="0">
                                          <p:val>
                                            <p:strVal val="#ppt_x"/>
                                          </p:val>
                                        </p:tav>
                                        <p:tav tm="100000">
                                          <p:val>
                                            <p:strVal val="#ppt_x"/>
                                          </p:val>
                                        </p:tav>
                                      </p:tavLst>
                                    </p:anim>
                                    <p:anim calcmode="lin" valueType="num">
                                      <p:cBhvr additive="base">
                                        <p:cTn id="7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uiExpand="1" build="p"/>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457200" y="857238"/>
            <a:ext cx="8543956" cy="3738575"/>
          </a:xfrm>
          <a:prstGeom prst="rect">
            <a:avLst/>
          </a:prstGeom>
        </p:spPr>
        <p:txBody>
          <a:bodyPr/>
          <a:lstStyle/>
          <a:p>
            <a:pPr eaLnBrk="1" hangingPunct="1">
              <a:lnSpc>
                <a:spcPct val="130000"/>
              </a:lnSpc>
              <a:spcBef>
                <a:spcPts val="0"/>
              </a:spcBef>
              <a:buClr>
                <a:schemeClr val="tx1"/>
              </a:buClr>
              <a:buFontTx/>
              <a:buNone/>
            </a:pPr>
            <a:r>
              <a:rPr lang="zh-CN" altLang="en-US" sz="2400" b="1" dirty="0" smtClean="0">
                <a:solidFill>
                  <a:srgbClr val="C00000"/>
                </a:solidFill>
              </a:rPr>
              <a:t>五、当代西方经济学：</a:t>
            </a:r>
            <a:r>
              <a:rPr lang="en-US" altLang="zh-CN" sz="2400" b="1" dirty="0" smtClean="0">
                <a:solidFill>
                  <a:srgbClr val="C00000"/>
                </a:solidFill>
              </a:rPr>
              <a:t>20</a:t>
            </a:r>
            <a:r>
              <a:rPr lang="zh-CN" altLang="en-US" sz="2400" b="1" dirty="0" smtClean="0">
                <a:solidFill>
                  <a:srgbClr val="C00000"/>
                </a:solidFill>
              </a:rPr>
              <a:t>世纪</a:t>
            </a:r>
            <a:r>
              <a:rPr lang="en-US" altLang="zh-CN" sz="2400" b="1" dirty="0" smtClean="0">
                <a:solidFill>
                  <a:srgbClr val="C00000"/>
                </a:solidFill>
              </a:rPr>
              <a:t>70</a:t>
            </a:r>
            <a:r>
              <a:rPr lang="zh-CN" altLang="en-US" sz="2400" b="1" dirty="0" smtClean="0">
                <a:solidFill>
                  <a:srgbClr val="C00000"/>
                </a:solidFill>
              </a:rPr>
              <a:t>年代</a:t>
            </a:r>
            <a:r>
              <a:rPr lang="en-US" altLang="zh-CN" sz="2400" b="1" dirty="0" smtClean="0">
                <a:solidFill>
                  <a:srgbClr val="C00000"/>
                </a:solidFill>
              </a:rPr>
              <a:t>—</a:t>
            </a:r>
            <a:r>
              <a:rPr lang="zh-CN" altLang="en-US" sz="2400" b="1" dirty="0" smtClean="0">
                <a:solidFill>
                  <a:srgbClr val="C00000"/>
                </a:solidFill>
              </a:rPr>
              <a:t>现在，</a:t>
            </a:r>
            <a:r>
              <a:rPr lang="zh-CN" altLang="en-US" sz="2400" b="1" dirty="0" smtClean="0">
                <a:solidFill>
                  <a:srgbClr val="C00000"/>
                </a:solidFill>
                <a:hlinkClick r:id="rId1" action="ppaction://hlinksldjump"/>
              </a:rPr>
              <a:t>见附件</a:t>
            </a:r>
            <a:r>
              <a:rPr lang="en-US" altLang="zh-CN" sz="2400" b="1" dirty="0" smtClean="0">
                <a:solidFill>
                  <a:srgbClr val="C00000"/>
                </a:solidFill>
                <a:hlinkClick r:id="rId1" action="ppaction://hlinksldjump"/>
              </a:rPr>
              <a:t>2</a:t>
            </a:r>
            <a:endParaRPr lang="en-US" altLang="zh-CN" sz="2400" b="1" dirty="0" smtClean="0">
              <a:solidFill>
                <a:srgbClr val="C00000"/>
              </a:solidFill>
            </a:endParaRPr>
          </a:p>
          <a:p>
            <a:pPr eaLnBrk="1" hangingPunct="1">
              <a:lnSpc>
                <a:spcPct val="130000"/>
              </a:lnSpc>
              <a:spcBef>
                <a:spcPts val="0"/>
              </a:spcBef>
              <a:buClr>
                <a:schemeClr val="tx1"/>
              </a:buClr>
            </a:pPr>
            <a:r>
              <a:rPr lang="zh-CN" altLang="en-US" sz="2000" b="1" dirty="0" smtClean="0">
                <a:solidFill>
                  <a:srgbClr val="D43E01"/>
                </a:solidFill>
              </a:rPr>
              <a:t>新古典学派</a:t>
            </a:r>
            <a:r>
              <a:rPr lang="zh-CN" altLang="en-US" sz="2000" b="1" dirty="0" smtClean="0">
                <a:solidFill>
                  <a:schemeClr val="tx1"/>
                </a:solidFill>
              </a:rPr>
              <a:t>对</a:t>
            </a:r>
            <a:r>
              <a:rPr lang="zh-CN" altLang="en-US" sz="2000" b="1" dirty="0" smtClean="0">
                <a:solidFill>
                  <a:schemeClr val="tx1"/>
                </a:solidFill>
              </a:rPr>
              <a:t>凯恩斯理论的批评</a:t>
            </a:r>
            <a:endParaRPr lang="zh-CN" altLang="en-US" sz="2000" b="1" dirty="0" smtClean="0">
              <a:solidFill>
                <a:schemeClr val="tx1"/>
              </a:solidFill>
            </a:endParaRPr>
          </a:p>
          <a:p>
            <a:pPr lvl="1" eaLnBrk="1" hangingPunct="1">
              <a:lnSpc>
                <a:spcPct val="130000"/>
              </a:lnSpc>
              <a:spcBef>
                <a:spcPts val="0"/>
              </a:spcBef>
              <a:buClr>
                <a:schemeClr val="tx1"/>
              </a:buClr>
            </a:pPr>
            <a:r>
              <a:rPr lang="zh-CN" altLang="en-US" sz="1800" b="1" dirty="0" smtClean="0">
                <a:solidFill>
                  <a:srgbClr val="0000FF"/>
                </a:solidFill>
                <a:latin typeface="+mn-ea"/>
              </a:rPr>
              <a:t>拉弗</a:t>
            </a:r>
            <a:r>
              <a:rPr lang="zh-CN" altLang="en-US" sz="1800" b="1" dirty="0" smtClean="0">
                <a:solidFill>
                  <a:srgbClr val="0000FF"/>
                </a:solidFill>
                <a:latin typeface="+mn-ea"/>
              </a:rPr>
              <a:t>等</a:t>
            </a:r>
            <a:r>
              <a:rPr lang="zh-CN" altLang="en-US" sz="1800" b="1" dirty="0" smtClean="0"/>
              <a:t>的</a:t>
            </a:r>
            <a:r>
              <a:rPr lang="zh-CN" altLang="en-US" sz="1800" b="1" dirty="0" smtClean="0">
                <a:solidFill>
                  <a:srgbClr val="D43E01"/>
                </a:solidFill>
              </a:rPr>
              <a:t>供给</a:t>
            </a:r>
            <a:r>
              <a:rPr lang="zh-CN" altLang="en-US" sz="1800" b="1" dirty="0" smtClean="0">
                <a:solidFill>
                  <a:srgbClr val="D43E01"/>
                </a:solidFill>
              </a:rPr>
              <a:t>学派</a:t>
            </a:r>
            <a:endParaRPr lang="zh-CN" altLang="en-US" sz="1800" b="1" dirty="0" smtClean="0">
              <a:solidFill>
                <a:srgbClr val="D43E01"/>
              </a:solidFill>
            </a:endParaRPr>
          </a:p>
          <a:p>
            <a:pPr lvl="1">
              <a:lnSpc>
                <a:spcPct val="130000"/>
              </a:lnSpc>
              <a:spcBef>
                <a:spcPts val="0"/>
              </a:spcBef>
              <a:buClr>
                <a:schemeClr val="tx1"/>
              </a:buClr>
            </a:pPr>
            <a:r>
              <a:rPr lang="zh-CN" altLang="en-US" sz="1800" b="1" dirty="0" smtClean="0">
                <a:solidFill>
                  <a:srgbClr val="0000FF"/>
                </a:solidFill>
                <a:latin typeface="+mn-ea"/>
                <a:hlinkClick r:id="rId2" action="ppaction://hlinksldjump"/>
              </a:rPr>
              <a:t>弗里德曼</a:t>
            </a:r>
            <a:r>
              <a:rPr lang="zh-CN" altLang="en-US" sz="1800" b="1" dirty="0" smtClean="0"/>
              <a:t>的</a:t>
            </a:r>
            <a:r>
              <a:rPr lang="zh-CN" altLang="en-US" sz="1800" b="1" dirty="0" smtClean="0">
                <a:solidFill>
                  <a:srgbClr val="D43E01"/>
                </a:solidFill>
              </a:rPr>
              <a:t>货币</a:t>
            </a:r>
            <a:r>
              <a:rPr lang="zh-CN" altLang="en-US" sz="1800" b="1" dirty="0" smtClean="0">
                <a:solidFill>
                  <a:srgbClr val="D43E01"/>
                </a:solidFill>
              </a:rPr>
              <a:t>主义</a:t>
            </a:r>
            <a:r>
              <a:rPr lang="zh-CN" altLang="en-US" sz="1800" b="1" dirty="0" smtClean="0">
                <a:solidFill>
                  <a:srgbClr val="D43E01"/>
                </a:solidFill>
              </a:rPr>
              <a:t>学派</a:t>
            </a:r>
            <a:endParaRPr lang="en-US" altLang="zh-CN" sz="1800" b="1" dirty="0" smtClean="0">
              <a:solidFill>
                <a:srgbClr val="D43E01"/>
              </a:solidFill>
            </a:endParaRPr>
          </a:p>
          <a:p>
            <a:pPr lvl="1">
              <a:lnSpc>
                <a:spcPct val="130000"/>
              </a:lnSpc>
              <a:spcBef>
                <a:spcPts val="0"/>
              </a:spcBef>
              <a:buClr>
                <a:schemeClr val="tx1"/>
              </a:buClr>
            </a:pPr>
            <a:r>
              <a:rPr lang="zh-CN" altLang="en-US" sz="1800" b="1" dirty="0" smtClean="0">
                <a:solidFill>
                  <a:srgbClr val="0000FF"/>
                </a:solidFill>
                <a:latin typeface="+mn-ea"/>
                <a:hlinkClick r:id="rId3" action="ppaction://hlinksldjump"/>
              </a:rPr>
              <a:t>卢卡斯</a:t>
            </a:r>
            <a:r>
              <a:rPr lang="zh-CN" altLang="en-US" sz="1800" b="1" dirty="0" smtClean="0"/>
              <a:t>的</a:t>
            </a:r>
            <a:r>
              <a:rPr lang="zh-CN" altLang="en-US" sz="1800" b="1" dirty="0" smtClean="0">
                <a:solidFill>
                  <a:srgbClr val="D43E01"/>
                </a:solidFill>
              </a:rPr>
              <a:t>理性预期学派</a:t>
            </a:r>
            <a:endParaRPr lang="en-US" altLang="zh-CN" sz="1800" b="1" dirty="0" smtClean="0">
              <a:solidFill>
                <a:srgbClr val="D43E01"/>
              </a:solidFill>
            </a:endParaRPr>
          </a:p>
          <a:p>
            <a:pPr lvl="2">
              <a:lnSpc>
                <a:spcPct val="130000"/>
              </a:lnSpc>
              <a:spcBef>
                <a:spcPts val="0"/>
              </a:spcBef>
              <a:buClr>
                <a:schemeClr val="tx1"/>
              </a:buClr>
            </a:pPr>
            <a:r>
              <a:rPr lang="zh-CN" altLang="en-US" sz="1800" dirty="0" smtClean="0">
                <a:solidFill>
                  <a:srgbClr val="0070C0"/>
                </a:solidFill>
              </a:rPr>
              <a:t>西方</a:t>
            </a:r>
            <a:r>
              <a:rPr lang="zh-CN" altLang="en-US" sz="1800" dirty="0" smtClean="0">
                <a:solidFill>
                  <a:srgbClr val="0070C0"/>
                </a:solidFill>
              </a:rPr>
              <a:t>国家的实践：里根与撒切尔</a:t>
            </a:r>
            <a:endParaRPr lang="en-US" altLang="zh-CN" sz="1800" dirty="0" smtClean="0">
              <a:solidFill>
                <a:srgbClr val="0070C0"/>
              </a:solidFill>
            </a:endParaRPr>
          </a:p>
          <a:p>
            <a:pPr eaLnBrk="1" hangingPunct="1">
              <a:lnSpc>
                <a:spcPct val="130000"/>
              </a:lnSpc>
              <a:spcBef>
                <a:spcPts val="0"/>
              </a:spcBef>
              <a:buClr>
                <a:schemeClr val="tx1"/>
              </a:buClr>
            </a:pPr>
            <a:r>
              <a:rPr lang="zh-CN" altLang="zh-CN" sz="2000" b="1" dirty="0" smtClean="0">
                <a:solidFill>
                  <a:srgbClr val="D43E01"/>
                </a:solidFill>
              </a:rPr>
              <a:t>新凯恩斯</a:t>
            </a:r>
            <a:r>
              <a:rPr lang="zh-CN" altLang="zh-CN" sz="2000" b="1" dirty="0" smtClean="0">
                <a:solidFill>
                  <a:srgbClr val="D43E01"/>
                </a:solidFill>
              </a:rPr>
              <a:t>主义</a:t>
            </a:r>
            <a:r>
              <a:rPr lang="zh-CN" altLang="en-US" sz="2000" b="1" dirty="0" smtClean="0">
                <a:solidFill>
                  <a:srgbClr val="D43E01"/>
                </a:solidFill>
              </a:rPr>
              <a:t>学派</a:t>
            </a:r>
            <a:r>
              <a:rPr lang="zh-CN" altLang="zh-CN" sz="2000" b="1" dirty="0" smtClean="0"/>
              <a:t>的</a:t>
            </a:r>
            <a:r>
              <a:rPr lang="zh-CN" altLang="zh-CN" sz="2000" b="1" dirty="0" smtClean="0"/>
              <a:t>崛起</a:t>
            </a:r>
            <a:endParaRPr lang="zh-CN" altLang="zh-CN" sz="2000" b="1" dirty="0" smtClean="0"/>
          </a:p>
          <a:p>
            <a:pPr eaLnBrk="1" hangingPunct="1">
              <a:lnSpc>
                <a:spcPct val="130000"/>
              </a:lnSpc>
              <a:spcBef>
                <a:spcPts val="0"/>
              </a:spcBef>
              <a:buClr>
                <a:schemeClr val="tx1"/>
              </a:buClr>
            </a:pPr>
            <a:r>
              <a:rPr lang="zh-CN" altLang="zh-CN" sz="2000" b="1" dirty="0" smtClean="0"/>
              <a:t>超越新古典经济学的研究范式</a:t>
            </a:r>
            <a:endParaRPr lang="zh-CN" altLang="zh-CN" sz="2000" b="1" dirty="0" smtClean="0"/>
          </a:p>
          <a:p>
            <a:pPr lvl="1" eaLnBrk="1" hangingPunct="1">
              <a:lnSpc>
                <a:spcPct val="130000"/>
              </a:lnSpc>
              <a:spcBef>
                <a:spcPts val="0"/>
              </a:spcBef>
              <a:buClr>
                <a:schemeClr val="tx1"/>
              </a:buClr>
            </a:pPr>
            <a:r>
              <a:rPr lang="zh-CN" altLang="zh-CN" sz="1800" dirty="0" smtClean="0">
                <a:solidFill>
                  <a:srgbClr val="D43E01"/>
                </a:solidFill>
              </a:rPr>
              <a:t>行为经济学与实验经济学</a:t>
            </a:r>
            <a:endParaRPr lang="zh-CN" altLang="zh-CN" sz="1800" dirty="0" smtClean="0">
              <a:solidFill>
                <a:srgbClr val="D43E01"/>
              </a:solidFill>
            </a:endParaRPr>
          </a:p>
          <a:p>
            <a:pPr lvl="1" eaLnBrk="1" hangingPunct="1">
              <a:lnSpc>
                <a:spcPct val="130000"/>
              </a:lnSpc>
              <a:spcBef>
                <a:spcPts val="0"/>
              </a:spcBef>
              <a:buClr>
                <a:schemeClr val="tx1"/>
              </a:buClr>
            </a:pPr>
            <a:r>
              <a:rPr lang="zh-CN" altLang="zh-CN" sz="1800" dirty="0" smtClean="0">
                <a:solidFill>
                  <a:srgbClr val="D43E01"/>
                </a:solidFill>
              </a:rPr>
              <a:t>复杂性科学思路</a:t>
            </a:r>
            <a:endParaRPr lang="zh-CN" altLang="zh-CN" sz="1800" dirty="0" smtClean="0">
              <a:solidFill>
                <a:srgbClr val="D43E01"/>
              </a:solidFill>
            </a:endParaRPr>
          </a:p>
          <a:p>
            <a:pPr lvl="1" eaLnBrk="1" hangingPunct="1">
              <a:lnSpc>
                <a:spcPct val="130000"/>
              </a:lnSpc>
              <a:spcBef>
                <a:spcPts val="0"/>
              </a:spcBef>
              <a:buClr>
                <a:schemeClr val="tx1"/>
              </a:buClr>
            </a:pPr>
            <a:endParaRPr lang="zh-CN" altLang="en-US" sz="1800" dirty="0" smtClean="0"/>
          </a:p>
          <a:p>
            <a:pPr lvl="1" eaLnBrk="1" hangingPunct="1">
              <a:lnSpc>
                <a:spcPct val="130000"/>
              </a:lnSpc>
              <a:buClr>
                <a:schemeClr val="tx1"/>
              </a:buClr>
              <a:buFontTx/>
              <a:buNone/>
            </a:pPr>
            <a:endParaRPr lang="en-US" altLang="zh-CN" sz="2000" dirty="0" smtClean="0"/>
          </a:p>
        </p:txBody>
      </p:sp>
      <p:sp>
        <p:nvSpPr>
          <p:cNvPr id="20483"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r>
              <a:rPr lang="zh-CN" altLang="en-US" sz="3200" b="1" dirty="0" smtClean="0">
                <a:latin typeface="黑体" panose="02010609060101010101" pitchFamily="2" charset="-122"/>
                <a:ea typeface="黑体" panose="02010609060101010101" pitchFamily="2" charset="-122"/>
              </a:rPr>
              <a:t>第二</a:t>
            </a:r>
            <a:r>
              <a:rPr lang="zh-CN" altLang="en-US" sz="3200" b="1" dirty="0">
                <a:latin typeface="黑体" panose="02010609060101010101" pitchFamily="2" charset="-122"/>
                <a:ea typeface="黑体" panose="02010609060101010101" pitchFamily="2" charset="-122"/>
              </a:rPr>
              <a:t>节  西方经济学的由来与</a:t>
            </a:r>
            <a:r>
              <a:rPr lang="zh-CN" altLang="en-US" sz="3200" b="1" dirty="0" smtClean="0">
                <a:latin typeface="黑体" panose="02010609060101010101" pitchFamily="2" charset="-122"/>
                <a:ea typeface="黑体" panose="02010609060101010101" pitchFamily="2" charset="-122"/>
              </a:rPr>
              <a:t>发展                         </a:t>
            </a:r>
            <a:endParaRPr lang="zh-CN" altLang="en-US" sz="3200" b="1" dirty="0">
              <a:latin typeface="黑体" panose="02010609060101010101" pitchFamily="2" charset="-122"/>
              <a:ea typeface="黑体" panose="02010609060101010101" pitchFamily="2" charset="-122"/>
            </a:endParaRPr>
          </a:p>
        </p:txBody>
      </p:sp>
      <p:pic>
        <p:nvPicPr>
          <p:cNvPr id="5" name="Picture 4" descr="friedman"/>
          <p:cNvPicPr>
            <a:picLocks noChangeAspect="1" noChangeArrowheads="1"/>
          </p:cNvPicPr>
          <p:nvPr/>
        </p:nvPicPr>
        <p:blipFill>
          <a:blip r:embed="rId4" cstate="print"/>
          <a:srcRect/>
          <a:stretch>
            <a:fillRect/>
          </a:stretch>
        </p:blipFill>
        <p:spPr bwMode="auto">
          <a:xfrm>
            <a:off x="6786578" y="1357304"/>
            <a:ext cx="1962433" cy="2082976"/>
          </a:xfrm>
          <a:prstGeom prst="rect">
            <a:avLst/>
          </a:prstGeom>
          <a:noFill/>
        </p:spPr>
      </p:pic>
      <p:pic>
        <p:nvPicPr>
          <p:cNvPr id="6" name="Picture 4" descr="lucas"/>
          <p:cNvPicPr>
            <a:picLocks noChangeAspect="1" noChangeArrowheads="1"/>
          </p:cNvPicPr>
          <p:nvPr/>
        </p:nvPicPr>
        <p:blipFill>
          <a:blip r:embed="rId5" cstate="print"/>
          <a:srcRect/>
          <a:stretch>
            <a:fillRect/>
          </a:stretch>
        </p:blipFill>
        <p:spPr bwMode="auto">
          <a:xfrm>
            <a:off x="5500694" y="3000378"/>
            <a:ext cx="1899223" cy="2015748"/>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to="" calcmode="lin" valueType="num">
                                      <p:cBhvr>
                                        <p:cTn id="7" dur="1" fill="hold"/>
                                        <p:tgtEl>
                                          <p:spTgt spid="2048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 to="" calcmode="lin" valueType="num">
                                      <p:cBhvr>
                                        <p:cTn id="12" dur="1" fill="hold"/>
                                        <p:tgtEl>
                                          <p:spTgt spid="20482">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 to="" calcmode="lin" valueType="num">
                                      <p:cBhvr>
                                        <p:cTn id="15" dur="1" fill="hold"/>
                                        <p:tgtEl>
                                          <p:spTgt spid="20482">
                                            <p:txEl>
                                              <p:pRg st="2" end="2"/>
                                            </p:txEl>
                                          </p:spTgt>
                                        </p:tgtEl>
                                      </p:cBhvr>
                                    </p:anim>
                                  </p:childTnLst>
                                </p:cTn>
                              </p:par>
                              <p:par>
                                <p:cTn id="16" presetID="24" presetClass="entr" presetSubtype="0" fill="hold" grpId="0" nodeType="with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 to="" calcmode="lin" valueType="num">
                                      <p:cBhvr>
                                        <p:cTn id="18" dur="1" fill="hold"/>
                                        <p:tgtEl>
                                          <p:spTgt spid="20482">
                                            <p:txEl>
                                              <p:pRg st="3" end="3"/>
                                            </p:txEl>
                                          </p:spTgt>
                                        </p:tgtEl>
                                      </p:cBhvr>
                                    </p:anim>
                                  </p:childTnLst>
                                </p:cTn>
                              </p:par>
                              <p:par>
                                <p:cTn id="19" presetID="24" presetClass="entr" presetSubtype="0" fill="hold" grpId="0"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 to="" calcmode="lin" valueType="num">
                                      <p:cBhvr>
                                        <p:cTn id="21" dur="1" fill="hold"/>
                                        <p:tgtEl>
                                          <p:spTgt spid="20482">
                                            <p:txEl>
                                              <p:pRg st="4" end="4"/>
                                            </p:txEl>
                                          </p:spTgt>
                                        </p:tgtEl>
                                      </p:cBhvr>
                                    </p:anim>
                                  </p:childTnLst>
                                </p:cTn>
                              </p:par>
                              <p:par>
                                <p:cTn id="22" presetID="24" presetClass="entr" presetSubtype="0" fill="hold" grpId="0"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 to="" calcmode="lin" valueType="num">
                                      <p:cBhvr>
                                        <p:cTn id="24" dur="1" fill="hold"/>
                                        <p:tgtEl>
                                          <p:spTgt spid="20482">
                                            <p:txEl>
                                              <p:pRg st="5" end="5"/>
                                            </p:txEl>
                                          </p:spTgt>
                                        </p:tgtEl>
                                      </p:cBhvr>
                                    </p:anim>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20482">
                                            <p:txEl>
                                              <p:pRg st="6" end="6"/>
                                            </p:txEl>
                                          </p:spTgt>
                                        </p:tgtEl>
                                        <p:attrNameLst>
                                          <p:attrName>style.visibility</p:attrName>
                                        </p:attrNameLst>
                                      </p:cBhvr>
                                      <p:to>
                                        <p:strVal val="visible"/>
                                      </p:to>
                                    </p:set>
                                    <p:anim to="" calcmode="lin" valueType="num">
                                      <p:cBhvr>
                                        <p:cTn id="29" dur="1" fill="hold"/>
                                        <p:tgtEl>
                                          <p:spTgt spid="20482">
                                            <p:txEl>
                                              <p:pRg st="6" end="6"/>
                                            </p:txEl>
                                          </p:spTgt>
                                        </p:tgtEl>
                                      </p:cBhvr>
                                    </p:anim>
                                  </p:childTnLst>
                                </p:cTn>
                              </p:par>
                            </p:childTnLst>
                          </p:cTn>
                        </p:par>
                      </p:childTnLst>
                    </p:cTn>
                  </p:par>
                  <p:par>
                    <p:cTn id="30" fill="hold">
                      <p:stCondLst>
                        <p:cond delay="indefinite"/>
                      </p:stCondLst>
                      <p:childTnLst>
                        <p:par>
                          <p:cTn id="31" fill="hold">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20482">
                                            <p:txEl>
                                              <p:pRg st="7" end="7"/>
                                            </p:txEl>
                                          </p:spTgt>
                                        </p:tgtEl>
                                        <p:attrNameLst>
                                          <p:attrName>style.visibility</p:attrName>
                                        </p:attrNameLst>
                                      </p:cBhvr>
                                      <p:to>
                                        <p:strVal val="visible"/>
                                      </p:to>
                                    </p:set>
                                    <p:anim to="" calcmode="lin" valueType="num">
                                      <p:cBhvr>
                                        <p:cTn id="34" dur="1" fill="hold"/>
                                        <p:tgtEl>
                                          <p:spTgt spid="20482">
                                            <p:txEl>
                                              <p:pRg st="7" end="7"/>
                                            </p:txEl>
                                          </p:spTgt>
                                        </p:tgtEl>
                                      </p:cBhvr>
                                    </p:anim>
                                  </p:childTnLst>
                                </p:cTn>
                              </p:par>
                              <p:par>
                                <p:cTn id="35" presetID="24" presetClass="entr" presetSubtype="0" fill="hold" grpId="0" nodeType="withEffect">
                                  <p:stCondLst>
                                    <p:cond delay="0"/>
                                  </p:stCondLst>
                                  <p:childTnLst>
                                    <p:set>
                                      <p:cBhvr>
                                        <p:cTn id="36" dur="1" fill="hold">
                                          <p:stCondLst>
                                            <p:cond delay="0"/>
                                          </p:stCondLst>
                                        </p:cTn>
                                        <p:tgtEl>
                                          <p:spTgt spid="20482">
                                            <p:txEl>
                                              <p:pRg st="8" end="8"/>
                                            </p:txEl>
                                          </p:spTgt>
                                        </p:tgtEl>
                                        <p:attrNameLst>
                                          <p:attrName>style.visibility</p:attrName>
                                        </p:attrNameLst>
                                      </p:cBhvr>
                                      <p:to>
                                        <p:strVal val="visible"/>
                                      </p:to>
                                    </p:set>
                                    <p:anim to="" calcmode="lin" valueType="num">
                                      <p:cBhvr>
                                        <p:cTn id="37" dur="1" fill="hold"/>
                                        <p:tgtEl>
                                          <p:spTgt spid="20482">
                                            <p:txEl>
                                              <p:pRg st="8" end="8"/>
                                            </p:txEl>
                                          </p:spTgt>
                                        </p:tgtEl>
                                      </p:cBhvr>
                                    </p:anim>
                                  </p:childTnLst>
                                </p:cTn>
                              </p:par>
                              <p:par>
                                <p:cTn id="38" presetID="24" presetClass="entr" presetSubtype="0" fill="hold" grpId="0" nodeType="withEffect">
                                  <p:stCondLst>
                                    <p:cond delay="0"/>
                                  </p:stCondLst>
                                  <p:childTnLst>
                                    <p:set>
                                      <p:cBhvr>
                                        <p:cTn id="39" dur="1" fill="hold">
                                          <p:stCondLst>
                                            <p:cond delay="0"/>
                                          </p:stCondLst>
                                        </p:cTn>
                                        <p:tgtEl>
                                          <p:spTgt spid="20482">
                                            <p:txEl>
                                              <p:pRg st="9" end="9"/>
                                            </p:txEl>
                                          </p:spTgt>
                                        </p:tgtEl>
                                        <p:attrNameLst>
                                          <p:attrName>style.visibility</p:attrName>
                                        </p:attrNameLst>
                                      </p:cBhvr>
                                      <p:to>
                                        <p:strVal val="visible"/>
                                      </p:to>
                                    </p:set>
                                    <p:anim to="" calcmode="lin" valueType="num">
                                      <p:cBhvr>
                                        <p:cTn id="40" dur="1" fill="hold"/>
                                        <p:tgtEl>
                                          <p:spTgt spid="20482">
                                            <p:txEl>
                                              <p:pRg st="9" end="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1" cstate="print"/>
          <a:srcRect/>
          <a:stretch>
            <a:fillRect/>
          </a:stretch>
        </p:blipFill>
        <p:spPr>
          <a:xfrm>
            <a:off x="642910" y="195263"/>
            <a:ext cx="7643865" cy="4611291"/>
          </a:xfrm>
          <a:noFill/>
        </p:spPr>
      </p:pic>
      <p:sp>
        <p:nvSpPr>
          <p:cNvPr id="36867" name="灯片编号占位符 4"/>
          <p:cNvSpPr>
            <a:spLocks noGrp="1"/>
          </p:cNvSpPr>
          <p:nvPr>
            <p:ph type="sldNum" sz="quarter" idx="12"/>
          </p:nvPr>
        </p:nvSpPr>
        <p:spPr>
          <a:xfrm>
            <a:off x="7010400" y="4683919"/>
            <a:ext cx="2133600" cy="357188"/>
          </a:xfrm>
          <a:noFill/>
        </p:spPr>
        <p:txBody>
          <a:bodyPr/>
          <a:lstStyle/>
          <a:p>
            <a:fld id="{E0B18E68-EA28-4A0C-83D7-BF0CB3A6348E}"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spd="slow" advTm="0">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539553" y="195486"/>
            <a:ext cx="432048" cy="4560615"/>
          </a:xfrm>
        </p:spPr>
        <p:txBody>
          <a:bodyPr/>
          <a:lstStyle/>
          <a:p>
            <a:r>
              <a:rPr lang="zh-CN" altLang="en-US" sz="2000" b="1" i="0" dirty="0" smtClean="0">
                <a:ea typeface="黑体" panose="02010609060101010101" pitchFamily="2" charset="-122"/>
              </a:rPr>
              <a:t>第二节    西方经济学的由来和发展</a:t>
            </a:r>
            <a:endParaRPr lang="zh-CN" altLang="en-US" sz="2000" b="1" i="0" dirty="0" smtClean="0">
              <a:ea typeface="黑体" panose="02010609060101010101" pitchFamily="2" charset="-122"/>
            </a:endParaRPr>
          </a:p>
        </p:txBody>
      </p:sp>
      <p:sp>
        <p:nvSpPr>
          <p:cNvPr id="35843" name="灯片编号占位符 3"/>
          <p:cNvSpPr>
            <a:spLocks noGrp="1"/>
          </p:cNvSpPr>
          <p:nvPr>
            <p:ph type="sldNum" sz="quarter" idx="12"/>
          </p:nvPr>
        </p:nvSpPr>
        <p:spPr>
          <a:noFill/>
        </p:spPr>
        <p:txBody>
          <a:bodyPr/>
          <a:lstStyle/>
          <a:p>
            <a:fld id="{8299F380-6ADD-4DFD-8795-878D7E7ED964}" type="slidenum">
              <a:rPr lang="en-US" altLang="zh-CN" smtClean="0">
                <a:ea typeface="宋体" panose="02010600030101010101" pitchFamily="2" charset="-122"/>
              </a:rPr>
            </a:fld>
            <a:endParaRPr lang="en-US" altLang="zh-CN" smtClean="0">
              <a:ea typeface="宋体" panose="02010600030101010101" pitchFamily="2" charset="-122"/>
            </a:endParaRPr>
          </a:p>
        </p:txBody>
      </p:sp>
      <p:pic>
        <p:nvPicPr>
          <p:cNvPr id="35844" name="Picture 2" descr="I:\图像0001.JPG"/>
          <p:cNvPicPr>
            <a:picLocks noGrp="1" noChangeAspect="1" noChangeArrowheads="1"/>
          </p:cNvPicPr>
          <p:nvPr>
            <p:ph idx="1"/>
          </p:nvPr>
        </p:nvPicPr>
        <p:blipFill>
          <a:blip r:embed="rId1" cstate="print"/>
          <a:srcRect/>
          <a:stretch>
            <a:fillRect/>
          </a:stretch>
        </p:blipFill>
        <p:spPr>
          <a:xfrm>
            <a:off x="2124076" y="195263"/>
            <a:ext cx="5256213" cy="4556522"/>
          </a:xfrm>
          <a:noFill/>
        </p:spPr>
      </p:pic>
      <p:sp>
        <p:nvSpPr>
          <p:cNvPr id="35845" name="TextBox 6"/>
          <p:cNvSpPr txBox="1">
            <a:spLocks noChangeArrowheads="1"/>
          </p:cNvSpPr>
          <p:nvPr/>
        </p:nvSpPr>
        <p:spPr bwMode="auto">
          <a:xfrm>
            <a:off x="3995739" y="4731544"/>
            <a:ext cx="1811714" cy="369332"/>
          </a:xfrm>
          <a:prstGeom prst="rect">
            <a:avLst/>
          </a:prstGeom>
          <a:noFill/>
          <a:ln w="9525">
            <a:noFill/>
            <a:miter lim="800000"/>
          </a:ln>
        </p:spPr>
        <p:txBody>
          <a:bodyPr wrap="none">
            <a:spAutoFit/>
          </a:bodyPr>
          <a:lstStyle/>
          <a:p>
            <a:r>
              <a:rPr lang="zh-CN" altLang="en-US" b="1">
                <a:solidFill>
                  <a:srgbClr val="C00000"/>
                </a:solidFill>
              </a:rPr>
              <a:t>经济思想史略图</a:t>
            </a:r>
            <a:endParaRPr lang="zh-CN" altLang="en-US" b="1">
              <a:solidFill>
                <a:srgbClr val="C00000"/>
              </a:solidFill>
            </a:endParaRPr>
          </a:p>
        </p:txBody>
      </p:sp>
    </p:spTree>
  </p:cSld>
  <p:clrMapOvr>
    <a:masterClrMapping/>
  </p:clrMapOvr>
  <p:transition spd="slow" advTm="0">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4294967295"/>
          </p:nvPr>
        </p:nvSpPr>
        <p:spPr>
          <a:xfrm>
            <a:off x="457200" y="771550"/>
            <a:ext cx="8229600" cy="3824263"/>
          </a:xfrm>
          <a:prstGeom prst="rect">
            <a:avLst/>
          </a:prstGeom>
        </p:spPr>
        <p:txBody>
          <a:bodyPr/>
          <a:lstStyle/>
          <a:p>
            <a:pPr eaLnBrk="1" hangingPunct="1">
              <a:lnSpc>
                <a:spcPct val="150000"/>
              </a:lnSpc>
              <a:spcBef>
                <a:spcPct val="0"/>
              </a:spcBef>
            </a:pPr>
            <a:r>
              <a:rPr lang="zh-CN" altLang="en-US" sz="2000" b="1" dirty="0" smtClean="0">
                <a:solidFill>
                  <a:schemeClr val="tx1"/>
                </a:solidFill>
              </a:rPr>
              <a:t>西方经济学的研究对象和基于对象的定义：</a:t>
            </a:r>
            <a:endParaRPr lang="en-US" altLang="zh-CN" sz="2000" b="1" dirty="0" smtClean="0">
              <a:solidFill>
                <a:schemeClr val="tx1"/>
              </a:solidFill>
            </a:endParaRPr>
          </a:p>
          <a:p>
            <a:pPr lvl="1" eaLnBrk="1" hangingPunct="1">
              <a:lnSpc>
                <a:spcPct val="150000"/>
              </a:lnSpc>
              <a:spcBef>
                <a:spcPct val="0"/>
              </a:spcBef>
            </a:pPr>
            <a:r>
              <a:rPr lang="zh-CN" altLang="en-US" sz="1800" dirty="0" smtClean="0"/>
              <a:t>（早期的西方经济学）侧重于生产和分配；</a:t>
            </a:r>
            <a:endParaRPr lang="en-US" altLang="zh-CN" sz="1800" dirty="0" smtClean="0"/>
          </a:p>
          <a:p>
            <a:pPr lvl="1" eaLnBrk="1" hangingPunct="1">
              <a:lnSpc>
                <a:spcPct val="150000"/>
              </a:lnSpc>
              <a:spcBef>
                <a:spcPct val="0"/>
              </a:spcBef>
            </a:pPr>
            <a:r>
              <a:rPr lang="zh-CN" altLang="en-US" sz="1800" dirty="0" smtClean="0"/>
              <a:t>（现代的西方经济学）稀缺资源的配置和利用</a:t>
            </a:r>
            <a:endParaRPr lang="en-US" altLang="zh-CN" sz="1800" dirty="0" smtClean="0"/>
          </a:p>
          <a:p>
            <a:pPr eaLnBrk="1" hangingPunct="1">
              <a:lnSpc>
                <a:spcPct val="150000"/>
              </a:lnSpc>
              <a:spcBef>
                <a:spcPct val="0"/>
              </a:spcBef>
            </a:pPr>
            <a:r>
              <a:rPr lang="zh-CN" altLang="en-US" sz="2000" b="1" dirty="0" smtClean="0">
                <a:solidFill>
                  <a:schemeClr val="tx1"/>
                </a:solidFill>
              </a:rPr>
              <a:t>研究的问题：</a:t>
            </a:r>
            <a:endParaRPr lang="en-US" altLang="zh-CN" sz="2000" b="1" dirty="0" smtClean="0">
              <a:solidFill>
                <a:schemeClr val="tx1"/>
              </a:solidFill>
            </a:endParaRPr>
          </a:p>
          <a:p>
            <a:pPr lvl="1" eaLnBrk="1" hangingPunct="1">
              <a:lnSpc>
                <a:spcPct val="150000"/>
              </a:lnSpc>
              <a:spcBef>
                <a:spcPct val="0"/>
              </a:spcBef>
            </a:pPr>
            <a:r>
              <a:rPr lang="zh-CN" altLang="en-US" sz="1800" b="1" dirty="0" smtClean="0"/>
              <a:t>微观经济学的对象</a:t>
            </a:r>
            <a:endParaRPr lang="en-US" altLang="zh-CN" sz="1800" b="1" dirty="0" smtClean="0"/>
          </a:p>
          <a:p>
            <a:pPr lvl="2" eaLnBrk="1" hangingPunct="1">
              <a:lnSpc>
                <a:spcPct val="150000"/>
              </a:lnSpc>
              <a:spcBef>
                <a:spcPct val="0"/>
              </a:spcBef>
            </a:pPr>
            <a:r>
              <a:rPr lang="zh-CN" altLang="en-US" sz="1600" dirty="0" smtClean="0"/>
              <a:t>关于价格的理论</a:t>
            </a:r>
            <a:endParaRPr lang="en-US" altLang="zh-CN" sz="1600" dirty="0" smtClean="0"/>
          </a:p>
          <a:p>
            <a:pPr lvl="2" eaLnBrk="1" hangingPunct="1">
              <a:lnSpc>
                <a:spcPct val="150000"/>
              </a:lnSpc>
              <a:spcBef>
                <a:spcPct val="0"/>
              </a:spcBef>
            </a:pPr>
            <a:r>
              <a:rPr lang="zh-CN" altLang="en-US" sz="1600" dirty="0" smtClean="0"/>
              <a:t>关于市场机制的理论</a:t>
            </a:r>
            <a:endParaRPr lang="en-US" altLang="zh-CN" sz="1600" dirty="0" smtClean="0"/>
          </a:p>
          <a:p>
            <a:pPr lvl="2" eaLnBrk="1" hangingPunct="1">
              <a:lnSpc>
                <a:spcPct val="150000"/>
              </a:lnSpc>
              <a:spcBef>
                <a:spcPct val="0"/>
              </a:spcBef>
            </a:pPr>
            <a:r>
              <a:rPr lang="zh-CN" altLang="en-US" sz="1600" dirty="0" smtClean="0"/>
              <a:t>关于资源配置的理论</a:t>
            </a:r>
            <a:endParaRPr lang="en-US" altLang="zh-CN" sz="1600" dirty="0" smtClean="0"/>
          </a:p>
          <a:p>
            <a:pPr lvl="1" eaLnBrk="1" hangingPunct="1">
              <a:lnSpc>
                <a:spcPct val="150000"/>
              </a:lnSpc>
              <a:spcBef>
                <a:spcPct val="0"/>
              </a:spcBef>
            </a:pPr>
            <a:r>
              <a:rPr lang="zh-CN" altLang="en-US" sz="1800" b="1" dirty="0" smtClean="0"/>
              <a:t>宏观经济学的研究对象</a:t>
            </a:r>
            <a:endParaRPr lang="en-US" altLang="zh-CN" sz="1800" b="1" dirty="0" smtClean="0"/>
          </a:p>
          <a:p>
            <a:pPr lvl="2" eaLnBrk="1" hangingPunct="1">
              <a:lnSpc>
                <a:spcPct val="150000"/>
              </a:lnSpc>
              <a:spcBef>
                <a:spcPct val="0"/>
              </a:spcBef>
            </a:pPr>
            <a:r>
              <a:rPr lang="zh-CN" altLang="en-US" sz="1600" dirty="0" smtClean="0"/>
              <a:t>关于国民收入与就业的理论</a:t>
            </a:r>
            <a:endParaRPr lang="zh-CN" altLang="en-US" sz="1600" dirty="0" smtClean="0"/>
          </a:p>
        </p:txBody>
      </p:sp>
      <p:sp>
        <p:nvSpPr>
          <p:cNvPr id="26627"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endParaRPr lang="zh-CN" altLang="en-US" sz="2400" dirty="0"/>
          </a:p>
        </p:txBody>
      </p:sp>
      <p:sp>
        <p:nvSpPr>
          <p:cNvPr id="4" name="矩形 3"/>
          <p:cNvSpPr/>
          <p:nvPr/>
        </p:nvSpPr>
        <p:spPr>
          <a:xfrm>
            <a:off x="827584" y="195486"/>
            <a:ext cx="6151043" cy="1077218"/>
          </a:xfrm>
          <a:prstGeom prst="rect">
            <a:avLst/>
          </a:prstGeom>
        </p:spPr>
        <p:txBody>
          <a:bodyPr wrap="none">
            <a:spAutoFit/>
          </a:bodyPr>
          <a:lstStyle/>
          <a:p>
            <a:r>
              <a:rPr lang="zh-CN" altLang="en-US" sz="3200" b="1" dirty="0" smtClean="0">
                <a:latin typeface="微软雅黑" panose="020B0503020204020204" pitchFamily="34" charset="-122"/>
                <a:ea typeface="微软雅黑" panose="020B0503020204020204" pitchFamily="34" charset="-122"/>
              </a:rPr>
              <a:t>第三节</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西方经济学的研究对象</a:t>
            </a:r>
            <a:br>
              <a:rPr lang="zh-CN" altLang="en-US" sz="3200" b="1" dirty="0" smtClean="0"/>
            </a:b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to="" calcmode="lin" valueType="num">
                                      <p:cBhvr>
                                        <p:cTn id="7" dur="1" fill="hold"/>
                                        <p:tgtEl>
                                          <p:spTgt spid="2662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 to="" calcmode="lin" valueType="num">
                                      <p:cBhvr>
                                        <p:cTn id="12" dur="1" fill="hold"/>
                                        <p:tgtEl>
                                          <p:spTgt spid="2662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 to="" calcmode="lin" valueType="num">
                                      <p:cBhvr>
                                        <p:cTn id="17" dur="1" fill="hold"/>
                                        <p:tgtEl>
                                          <p:spTgt spid="2662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6626">
                                            <p:txEl>
                                              <p:pRg st="3" end="3"/>
                                            </p:txEl>
                                          </p:spTgt>
                                        </p:tgtEl>
                                        <p:attrNameLst>
                                          <p:attrName>style.visibility</p:attrName>
                                        </p:attrNameLst>
                                      </p:cBhvr>
                                      <p:to>
                                        <p:strVal val="visible"/>
                                      </p:to>
                                    </p:set>
                                    <p:anim to="" calcmode="lin" valueType="num">
                                      <p:cBhvr>
                                        <p:cTn id="22" dur="1" fill="hold"/>
                                        <p:tgtEl>
                                          <p:spTgt spid="26626">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 to="" calcmode="lin" valueType="num">
                                      <p:cBhvr>
                                        <p:cTn id="27" dur="1" fill="hold"/>
                                        <p:tgtEl>
                                          <p:spTgt spid="26626">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6626">
                                            <p:txEl>
                                              <p:pRg st="5" end="5"/>
                                            </p:txEl>
                                          </p:spTgt>
                                        </p:tgtEl>
                                        <p:attrNameLst>
                                          <p:attrName>style.visibility</p:attrName>
                                        </p:attrNameLst>
                                      </p:cBhvr>
                                      <p:to>
                                        <p:strVal val="visible"/>
                                      </p:to>
                                    </p:set>
                                    <p:anim to="" calcmode="lin" valueType="num">
                                      <p:cBhvr>
                                        <p:cTn id="32" dur="1" fill="hold"/>
                                        <p:tgtEl>
                                          <p:spTgt spid="26626">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26626">
                                            <p:txEl>
                                              <p:pRg st="6" end="6"/>
                                            </p:txEl>
                                          </p:spTgt>
                                        </p:tgtEl>
                                        <p:attrNameLst>
                                          <p:attrName>style.visibility</p:attrName>
                                        </p:attrNameLst>
                                      </p:cBhvr>
                                      <p:to>
                                        <p:strVal val="visible"/>
                                      </p:to>
                                    </p:set>
                                    <p:anim to="" calcmode="lin" valueType="num">
                                      <p:cBhvr>
                                        <p:cTn id="37" dur="1" fill="hold"/>
                                        <p:tgtEl>
                                          <p:spTgt spid="26626">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26626">
                                            <p:txEl>
                                              <p:pRg st="7" end="7"/>
                                            </p:txEl>
                                          </p:spTgt>
                                        </p:tgtEl>
                                        <p:attrNameLst>
                                          <p:attrName>style.visibility</p:attrName>
                                        </p:attrNameLst>
                                      </p:cBhvr>
                                      <p:to>
                                        <p:strVal val="visible"/>
                                      </p:to>
                                    </p:set>
                                    <p:anim to="" calcmode="lin" valueType="num">
                                      <p:cBhvr>
                                        <p:cTn id="42" dur="1" fill="hold"/>
                                        <p:tgtEl>
                                          <p:spTgt spid="26626">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26626">
                                            <p:txEl>
                                              <p:pRg st="8" end="8"/>
                                            </p:txEl>
                                          </p:spTgt>
                                        </p:tgtEl>
                                        <p:attrNameLst>
                                          <p:attrName>style.visibility</p:attrName>
                                        </p:attrNameLst>
                                      </p:cBhvr>
                                      <p:to>
                                        <p:strVal val="visible"/>
                                      </p:to>
                                    </p:set>
                                    <p:anim to="" calcmode="lin" valueType="num">
                                      <p:cBhvr>
                                        <p:cTn id="47" dur="1" fill="hold"/>
                                        <p:tgtEl>
                                          <p:spTgt spid="26626">
                                            <p:txEl>
                                              <p:pRg st="8" end="8"/>
                                            </p:txEl>
                                          </p:spTgt>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26626">
                                            <p:txEl>
                                              <p:pRg st="9" end="9"/>
                                            </p:txEl>
                                          </p:spTgt>
                                        </p:tgtEl>
                                        <p:attrNameLst>
                                          <p:attrName>style.visibility</p:attrName>
                                        </p:attrNameLst>
                                      </p:cBhvr>
                                      <p:to>
                                        <p:strVal val="visible"/>
                                      </p:to>
                                    </p:set>
                                    <p:anim to="" calcmode="lin" valueType="num">
                                      <p:cBhvr>
                                        <p:cTn id="52" dur="1" fill="hold"/>
                                        <p:tgtEl>
                                          <p:spTgt spid="26626">
                                            <p:txEl>
                                              <p:pRg st="9" end="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39552" y="699542"/>
            <a:ext cx="8229600" cy="647700"/>
          </a:xfrm>
          <a:prstGeom prst="rect">
            <a:avLst/>
          </a:prstGeom>
        </p:spPr>
        <p:txBody>
          <a:bodyPr/>
          <a:lstStyle/>
          <a:p>
            <a:pPr eaLnBrk="1" hangingPunct="1"/>
            <a:r>
              <a:rPr lang="zh-CN" altLang="en-US" sz="4000" b="1" dirty="0" smtClean="0"/>
              <a:t>第四节</a:t>
            </a:r>
            <a:r>
              <a:rPr lang="en-US" altLang="zh-CN" sz="4000" b="1" dirty="0" smtClean="0"/>
              <a:t>	</a:t>
            </a:r>
            <a:r>
              <a:rPr lang="zh-CN" altLang="en-US" sz="4000" b="1" dirty="0" smtClean="0"/>
              <a:t>西方经济学的研究方法</a:t>
            </a:r>
            <a:endParaRPr lang="zh-CN" altLang="en-US" sz="4000" b="1" dirty="0" smtClean="0"/>
          </a:p>
        </p:txBody>
      </p:sp>
      <p:sp>
        <p:nvSpPr>
          <p:cNvPr id="28675" name="Rectangle 3"/>
          <p:cNvSpPr>
            <a:spLocks noGrp="1" noChangeArrowheads="1"/>
          </p:cNvSpPr>
          <p:nvPr>
            <p:ph type="body" idx="4294967295"/>
          </p:nvPr>
        </p:nvSpPr>
        <p:spPr>
          <a:xfrm>
            <a:off x="457200" y="1707653"/>
            <a:ext cx="8229600" cy="2886969"/>
          </a:xfrm>
          <a:prstGeom prst="rect">
            <a:avLst/>
          </a:prstGeom>
        </p:spPr>
        <p:txBody>
          <a:bodyPr/>
          <a:lstStyle/>
          <a:p>
            <a:pPr eaLnBrk="1" hangingPunct="1">
              <a:buFontTx/>
              <a:buNone/>
            </a:pPr>
            <a:endParaRPr lang="en-US" altLang="zh-CN" sz="1200" b="0" dirty="0" smtClean="0"/>
          </a:p>
          <a:p>
            <a:pPr lvl="1" eaLnBrk="1" hangingPunct="1">
              <a:spcBef>
                <a:spcPct val="40000"/>
              </a:spcBef>
              <a:buFontTx/>
              <a:buNone/>
            </a:pPr>
            <a:r>
              <a:rPr lang="zh-CN" altLang="en-US" dirty="0" smtClean="0"/>
              <a:t>一、西方经济学的方法论</a:t>
            </a:r>
            <a:endParaRPr lang="zh-CN" altLang="en-US" dirty="0" smtClean="0"/>
          </a:p>
          <a:p>
            <a:pPr lvl="1" eaLnBrk="1" hangingPunct="1">
              <a:spcBef>
                <a:spcPct val="40000"/>
              </a:spcBef>
              <a:buFontTx/>
              <a:buNone/>
            </a:pPr>
            <a:r>
              <a:rPr lang="zh-CN" altLang="en-US" dirty="0" smtClean="0"/>
              <a:t>二、西方经济学的具体研究方法</a:t>
            </a:r>
            <a:endParaRPr lang="en-US" altLang="zh-CN" dirty="0" smtClean="0"/>
          </a:p>
          <a:p>
            <a:pPr lvl="1" eaLnBrk="1" hangingPunct="1">
              <a:spcBef>
                <a:spcPct val="40000"/>
              </a:spcBef>
              <a:buFontTx/>
              <a:buNone/>
            </a:pPr>
            <a:r>
              <a:rPr lang="zh-CN" altLang="en-US" dirty="0" smtClean="0"/>
              <a:t>三、如何看待西方经济学的研究方法</a:t>
            </a:r>
            <a:endParaRPr lang="zh-CN" altLang="en-US" dirty="0" smtClean="0"/>
          </a:p>
          <a:p>
            <a:pPr lvl="1" eaLnBrk="1" hangingPunct="1">
              <a:buFontTx/>
              <a:buNone/>
            </a:pPr>
            <a:endParaRPr lang="zh-CN" altLang="en-US"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slide(fromBottom)">
                                      <p:cBhvr>
                                        <p:cTn id="10" dur="500"/>
                                        <p:tgtEl>
                                          <p:spTgt spid="286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slide(fromBottom)">
                                      <p:cBhvr>
                                        <p:cTn id="15" dur="500"/>
                                        <p:tgtEl>
                                          <p:spTgt spid="286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8675">
                                            <p:txEl>
                                              <p:pRg st="3" end="3"/>
                                            </p:txEl>
                                          </p:spTgt>
                                        </p:tgtEl>
                                        <p:attrNameLst>
                                          <p:attrName>style.visibility</p:attrName>
                                        </p:attrNameLst>
                                      </p:cBhvr>
                                      <p:to>
                                        <p:strVal val="visible"/>
                                      </p:to>
                                    </p:set>
                                    <p:animEffect transition="in" filter="slide(fromBottom)">
                                      <p:cBhvr>
                                        <p:cTn id="20"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4294967295"/>
          </p:nvPr>
        </p:nvSpPr>
        <p:spPr>
          <a:xfrm>
            <a:off x="457200" y="1007269"/>
            <a:ext cx="8229600" cy="3588544"/>
          </a:xfrm>
          <a:prstGeom prst="rect">
            <a:avLst/>
          </a:prstGeom>
        </p:spPr>
        <p:txBody>
          <a:bodyPr/>
          <a:lstStyle/>
          <a:p>
            <a:pPr eaLnBrk="1" hangingPunct="1">
              <a:lnSpc>
                <a:spcPct val="150000"/>
              </a:lnSpc>
              <a:spcBef>
                <a:spcPts val="0"/>
              </a:spcBef>
            </a:pPr>
            <a:r>
              <a:rPr lang="zh-CN" altLang="en-US" sz="2400" b="1" dirty="0" smtClean="0">
                <a:solidFill>
                  <a:srgbClr val="C00000"/>
                </a:solidFill>
              </a:rPr>
              <a:t>个人主义方法论</a:t>
            </a:r>
            <a:r>
              <a:rPr lang="zh-CN" altLang="en-US" sz="2400" b="0" dirty="0" smtClean="0">
                <a:solidFill>
                  <a:schemeClr val="tx1"/>
                </a:solidFill>
              </a:rPr>
              <a:t>：</a:t>
            </a:r>
            <a:endParaRPr lang="zh-CN" altLang="en-US" sz="2400" b="0" dirty="0" smtClean="0">
              <a:solidFill>
                <a:schemeClr val="tx1"/>
              </a:solidFill>
            </a:endParaRPr>
          </a:p>
          <a:p>
            <a:pPr lvl="1" eaLnBrk="1" hangingPunct="1">
              <a:lnSpc>
                <a:spcPct val="150000"/>
              </a:lnSpc>
              <a:spcBef>
                <a:spcPts val="0"/>
              </a:spcBef>
            </a:pPr>
            <a:r>
              <a:rPr lang="zh-CN" altLang="en-US" sz="2000" dirty="0" smtClean="0"/>
              <a:t>个人主义方法论是一种研究方法。</a:t>
            </a:r>
            <a:endParaRPr lang="zh-CN" altLang="en-US" sz="2000" dirty="0" smtClean="0"/>
          </a:p>
          <a:p>
            <a:pPr lvl="1" eaLnBrk="1" hangingPunct="1">
              <a:lnSpc>
                <a:spcPct val="150000"/>
              </a:lnSpc>
              <a:spcBef>
                <a:spcPts val="0"/>
              </a:spcBef>
            </a:pPr>
            <a:r>
              <a:rPr lang="zh-CN" altLang="en-US" sz="2000" dirty="0" smtClean="0"/>
              <a:t>总体活动的结果是由个体的选择导致的。</a:t>
            </a:r>
            <a:endParaRPr lang="zh-CN" altLang="en-US" sz="2000" dirty="0" smtClean="0"/>
          </a:p>
          <a:p>
            <a:pPr lvl="1" eaLnBrk="1" hangingPunct="1">
              <a:lnSpc>
                <a:spcPct val="150000"/>
              </a:lnSpc>
              <a:spcBef>
                <a:spcPts val="0"/>
              </a:spcBef>
            </a:pPr>
            <a:r>
              <a:rPr lang="zh-CN" altLang="en-US" sz="2000" dirty="0" smtClean="0"/>
              <a:t>应从个体行为的分析来研究总体活动的特征。</a:t>
            </a:r>
            <a:endParaRPr lang="zh-CN" altLang="en-US" sz="2000" dirty="0" smtClean="0"/>
          </a:p>
          <a:p>
            <a:pPr lvl="1" eaLnBrk="1" hangingPunct="1">
              <a:lnSpc>
                <a:spcPct val="150000"/>
              </a:lnSpc>
              <a:spcBef>
                <a:spcPts val="0"/>
              </a:spcBef>
            </a:pPr>
            <a:r>
              <a:rPr lang="zh-CN" altLang="en-US" sz="2000" dirty="0" smtClean="0"/>
              <a:t>从个人的理性选择出发，利用演绎推理推知可能的因果关系。</a:t>
            </a:r>
            <a:endParaRPr lang="zh-CN" altLang="en-US" sz="2000" dirty="0" smtClean="0"/>
          </a:p>
          <a:p>
            <a:pPr lvl="1" eaLnBrk="1" hangingPunct="1">
              <a:lnSpc>
                <a:spcPct val="150000"/>
              </a:lnSpc>
              <a:spcBef>
                <a:spcPts val="0"/>
              </a:spcBef>
            </a:pPr>
            <a:r>
              <a:rPr lang="zh-CN" altLang="en-US" sz="2000" dirty="0" smtClean="0"/>
              <a:t>个人主义方法论是西方经济学的理论基石</a:t>
            </a:r>
            <a:r>
              <a:rPr lang="zh-CN" altLang="en-US" sz="2400" dirty="0" smtClean="0"/>
              <a:t>。</a:t>
            </a:r>
            <a:endParaRPr lang="en-US" altLang="zh-CN" sz="2400" dirty="0" smtClean="0"/>
          </a:p>
        </p:txBody>
      </p:sp>
      <p:sp>
        <p:nvSpPr>
          <p:cNvPr id="29699"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buFontTx/>
              <a:buNone/>
            </a:pPr>
            <a:r>
              <a:rPr lang="zh-CN" altLang="en-US" sz="3600" b="1" dirty="0" smtClean="0">
                <a:solidFill>
                  <a:srgbClr val="C00000"/>
                </a:solidFill>
                <a:latin typeface="黑体" panose="02010609060101010101" pitchFamily="2" charset="-122"/>
                <a:ea typeface="黑体" panose="02010609060101010101" pitchFamily="2" charset="-122"/>
              </a:rPr>
              <a:t>一、西方经济学的方法论</a:t>
            </a:r>
            <a:endParaRPr lang="en-US" altLang="zh-CN" sz="36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to="" calcmode="lin" valueType="num">
                                      <p:cBhvr>
                                        <p:cTn id="7" dur="1" fill="hold"/>
                                        <p:tgtEl>
                                          <p:spTgt spid="2969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 to="" calcmode="lin" valueType="num">
                                      <p:cBhvr>
                                        <p:cTn id="12" dur="1" fill="hold"/>
                                        <p:tgtEl>
                                          <p:spTgt spid="29698">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9698">
                                            <p:txEl>
                                              <p:pRg st="2" end="2"/>
                                            </p:txEl>
                                          </p:spTgt>
                                        </p:tgtEl>
                                        <p:attrNameLst>
                                          <p:attrName>style.visibility</p:attrName>
                                        </p:attrNameLst>
                                      </p:cBhvr>
                                      <p:to>
                                        <p:strVal val="visible"/>
                                      </p:to>
                                    </p:set>
                                    <p:anim to="" calcmode="lin" valueType="num">
                                      <p:cBhvr>
                                        <p:cTn id="17" dur="1" fill="hold"/>
                                        <p:tgtEl>
                                          <p:spTgt spid="29698">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9698">
                                            <p:txEl>
                                              <p:pRg st="3" end="3"/>
                                            </p:txEl>
                                          </p:spTgt>
                                        </p:tgtEl>
                                        <p:attrNameLst>
                                          <p:attrName>style.visibility</p:attrName>
                                        </p:attrNameLst>
                                      </p:cBhvr>
                                      <p:to>
                                        <p:strVal val="visible"/>
                                      </p:to>
                                    </p:set>
                                    <p:anim to="" calcmode="lin" valueType="num">
                                      <p:cBhvr>
                                        <p:cTn id="22" dur="1" fill="hold"/>
                                        <p:tgtEl>
                                          <p:spTgt spid="29698">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29698">
                                            <p:txEl>
                                              <p:pRg st="4" end="4"/>
                                            </p:txEl>
                                          </p:spTgt>
                                        </p:tgtEl>
                                        <p:attrNameLst>
                                          <p:attrName>style.visibility</p:attrName>
                                        </p:attrNameLst>
                                      </p:cBhvr>
                                      <p:to>
                                        <p:strVal val="visible"/>
                                      </p:to>
                                    </p:set>
                                    <p:anim to="" calcmode="lin" valueType="num">
                                      <p:cBhvr>
                                        <p:cTn id="27" dur="1" fill="hold"/>
                                        <p:tgtEl>
                                          <p:spTgt spid="29698">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9698">
                                            <p:txEl>
                                              <p:pRg st="5" end="5"/>
                                            </p:txEl>
                                          </p:spTgt>
                                        </p:tgtEl>
                                        <p:attrNameLst>
                                          <p:attrName>style.visibility</p:attrName>
                                        </p:attrNameLst>
                                      </p:cBhvr>
                                      <p:to>
                                        <p:strVal val="visible"/>
                                      </p:to>
                                    </p:set>
                                    <p:anim to="" calcmode="lin" valueType="num">
                                      <p:cBhvr>
                                        <p:cTn id="32" dur="1" fill="hold"/>
                                        <p:tgtEl>
                                          <p:spTgt spid="29698">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noChangeArrowheads="1"/>
          </p:cNvSpPr>
          <p:nvPr>
            <p:ph idx="4294967295"/>
          </p:nvPr>
        </p:nvSpPr>
        <p:spPr>
          <a:xfrm>
            <a:off x="457200" y="1131589"/>
            <a:ext cx="8229600" cy="3192761"/>
          </a:xfrm>
          <a:prstGeom prst="rect">
            <a:avLst/>
          </a:prstGeom>
        </p:spPr>
        <p:txBody>
          <a:bodyPr/>
          <a:lstStyle/>
          <a:p>
            <a:pPr eaLnBrk="1" hangingPunct="1">
              <a:lnSpc>
                <a:spcPct val="150000"/>
              </a:lnSpc>
              <a:spcBef>
                <a:spcPts val="0"/>
              </a:spcBef>
              <a:buFontTx/>
              <a:buNone/>
            </a:pPr>
            <a:r>
              <a:rPr lang="zh-CN" altLang="en-US" sz="2400" b="1" dirty="0" smtClean="0">
                <a:solidFill>
                  <a:srgbClr val="C00000"/>
                </a:solidFill>
              </a:rPr>
              <a:t>基本假设</a:t>
            </a:r>
            <a:endParaRPr lang="en-US" altLang="zh-CN" sz="2400" b="1" dirty="0" smtClean="0">
              <a:solidFill>
                <a:srgbClr val="C00000"/>
              </a:solidFill>
            </a:endParaRPr>
          </a:p>
          <a:p>
            <a:pPr lvl="1" eaLnBrk="1" hangingPunct="1">
              <a:lnSpc>
                <a:spcPct val="150000"/>
              </a:lnSpc>
              <a:spcBef>
                <a:spcPts val="0"/>
              </a:spcBef>
            </a:pPr>
            <a:r>
              <a:rPr lang="zh-CN" altLang="en-US" sz="2000" dirty="0" smtClean="0"/>
              <a:t>研究问题的出发点</a:t>
            </a:r>
            <a:endParaRPr lang="en-US" altLang="zh-CN" sz="2000" dirty="0" smtClean="0"/>
          </a:p>
          <a:p>
            <a:pPr lvl="1" eaLnBrk="1" hangingPunct="1">
              <a:lnSpc>
                <a:spcPct val="150000"/>
              </a:lnSpc>
              <a:spcBef>
                <a:spcPts val="0"/>
              </a:spcBef>
            </a:pPr>
            <a:r>
              <a:rPr lang="zh-CN" altLang="en-US" sz="2000" dirty="0" smtClean="0"/>
              <a:t>主要有</a:t>
            </a:r>
            <a:r>
              <a:rPr lang="zh-CN" altLang="en-US" sz="2000" dirty="0" smtClean="0">
                <a:solidFill>
                  <a:srgbClr val="C00000"/>
                </a:solidFill>
              </a:rPr>
              <a:t>理性假设、自利假设、均衡假设</a:t>
            </a:r>
            <a:r>
              <a:rPr lang="zh-CN" altLang="en-US" sz="2000" dirty="0" smtClean="0"/>
              <a:t>等。</a:t>
            </a:r>
            <a:endParaRPr lang="en-US" altLang="zh-CN" sz="2000" dirty="0" smtClean="0"/>
          </a:p>
          <a:p>
            <a:pPr lvl="1" eaLnBrk="1" hangingPunct="1">
              <a:lnSpc>
                <a:spcPct val="150000"/>
              </a:lnSpc>
              <a:spcBef>
                <a:spcPts val="0"/>
              </a:spcBef>
            </a:pPr>
            <a:r>
              <a:rPr lang="zh-CN" altLang="en-US" sz="2000" dirty="0" smtClean="0"/>
              <a:t>在西方经济学看来，这些假设是“天然”存在的，是“公理”。</a:t>
            </a:r>
            <a:endParaRPr lang="en-US" altLang="zh-CN" sz="2000" dirty="0" smtClean="0"/>
          </a:p>
          <a:p>
            <a:pPr lvl="1" eaLnBrk="1" hangingPunct="1">
              <a:lnSpc>
                <a:spcPct val="150000"/>
              </a:lnSpc>
              <a:spcBef>
                <a:spcPts val="0"/>
              </a:spcBef>
            </a:pPr>
            <a:r>
              <a:rPr lang="zh-CN" altLang="en-US" sz="2000" dirty="0" smtClean="0"/>
              <a:t>这些假设是西方经济学理论体系赖以建立的基础，也是西方经济学最核心的命题，它们构成了西方经济学体系的逻辑起点。</a:t>
            </a:r>
            <a:endParaRPr lang="zh-CN" altLang="en-US" sz="2000" dirty="0" smtClean="0"/>
          </a:p>
        </p:txBody>
      </p:sp>
      <p:sp>
        <p:nvSpPr>
          <p:cNvPr id="30723"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600" b="1" dirty="0" smtClean="0">
                <a:solidFill>
                  <a:srgbClr val="C00000"/>
                </a:solidFill>
                <a:latin typeface="黑体" panose="02010609060101010101" pitchFamily="2" charset="-122"/>
                <a:ea typeface="黑体" panose="02010609060101010101" pitchFamily="2" charset="-122"/>
              </a:rPr>
              <a:t>一、西方经济学的方法论</a:t>
            </a:r>
            <a:endParaRPr lang="en-US" altLang="zh-CN" sz="36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to="" calcmode="lin" valueType="num">
                                      <p:cBhvr>
                                        <p:cTn id="7" dur="1" fill="hold"/>
                                        <p:tgtEl>
                                          <p:spTgt spid="3072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 to="" calcmode="lin" valueType="num">
                                      <p:cBhvr>
                                        <p:cTn id="12" dur="1" fill="hold"/>
                                        <p:tgtEl>
                                          <p:spTgt spid="30722">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 to="" calcmode="lin" valueType="num">
                                      <p:cBhvr>
                                        <p:cTn id="17" dur="1" fill="hold"/>
                                        <p:tgtEl>
                                          <p:spTgt spid="30722">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0722">
                                            <p:txEl>
                                              <p:pRg st="3" end="3"/>
                                            </p:txEl>
                                          </p:spTgt>
                                        </p:tgtEl>
                                        <p:attrNameLst>
                                          <p:attrName>style.visibility</p:attrName>
                                        </p:attrNameLst>
                                      </p:cBhvr>
                                      <p:to>
                                        <p:strVal val="visible"/>
                                      </p:to>
                                    </p:set>
                                    <p:anim to="" calcmode="lin" valueType="num">
                                      <p:cBhvr>
                                        <p:cTn id="22" dur="1" fill="hold"/>
                                        <p:tgtEl>
                                          <p:spTgt spid="30722">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0722">
                                            <p:txEl>
                                              <p:pRg st="4" end="4"/>
                                            </p:txEl>
                                          </p:spTgt>
                                        </p:tgtEl>
                                        <p:attrNameLst>
                                          <p:attrName>style.visibility</p:attrName>
                                        </p:attrNameLst>
                                      </p:cBhvr>
                                      <p:to>
                                        <p:strVal val="visible"/>
                                      </p:to>
                                    </p:set>
                                    <p:anim to="" calcmode="lin" valueType="num">
                                      <p:cBhvr>
                                        <p:cTn id="27" dur="1" fill="hold"/>
                                        <p:tgtEl>
                                          <p:spTgt spid="3072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noChangeArrowheads="1"/>
          </p:cNvSpPr>
          <p:nvPr>
            <p:ph idx="4294967295"/>
          </p:nvPr>
        </p:nvSpPr>
        <p:spPr>
          <a:xfrm>
            <a:off x="467544" y="1059582"/>
            <a:ext cx="8229600" cy="3588544"/>
          </a:xfrm>
          <a:prstGeom prst="rect">
            <a:avLst/>
          </a:prstGeom>
        </p:spPr>
        <p:txBody>
          <a:bodyPr/>
          <a:lstStyle/>
          <a:p>
            <a:pPr eaLnBrk="1" hangingPunct="1">
              <a:lnSpc>
                <a:spcPct val="150000"/>
              </a:lnSpc>
              <a:spcBef>
                <a:spcPct val="0"/>
              </a:spcBef>
            </a:pPr>
            <a:r>
              <a:rPr lang="zh-CN" altLang="en-US" sz="2400" b="1" dirty="0" smtClean="0">
                <a:solidFill>
                  <a:srgbClr val="C00000"/>
                </a:solidFill>
              </a:rPr>
              <a:t>理性假设</a:t>
            </a:r>
            <a:endParaRPr lang="en-US" altLang="zh-CN" sz="2400" b="1" dirty="0" smtClean="0">
              <a:solidFill>
                <a:srgbClr val="C00000"/>
              </a:solidFill>
            </a:endParaRPr>
          </a:p>
          <a:p>
            <a:pPr lvl="1" eaLnBrk="1" hangingPunct="1">
              <a:lnSpc>
                <a:spcPct val="150000"/>
              </a:lnSpc>
              <a:spcBef>
                <a:spcPct val="0"/>
              </a:spcBef>
            </a:pPr>
            <a:r>
              <a:rPr lang="zh-CN" altLang="en-US" sz="2000" dirty="0" smtClean="0">
                <a:solidFill>
                  <a:srgbClr val="C00000"/>
                </a:solidFill>
              </a:rPr>
              <a:t>理性</a:t>
            </a:r>
            <a:r>
              <a:rPr lang="en-US" altLang="zh-CN" sz="2000" dirty="0" smtClean="0"/>
              <a:t>——</a:t>
            </a:r>
            <a:r>
              <a:rPr lang="zh-CN" altLang="en-US" sz="2000" dirty="0" smtClean="0"/>
              <a:t>个体在决策时会收集和利用各种有用的信息，对各种备选方案进行权衡比较，从中选择一个最有利的方案</a:t>
            </a:r>
            <a:endParaRPr lang="en-US" altLang="zh-CN" sz="2000" dirty="0" smtClean="0"/>
          </a:p>
          <a:p>
            <a:pPr lvl="1" eaLnBrk="1" hangingPunct="1">
              <a:lnSpc>
                <a:spcPct val="150000"/>
              </a:lnSpc>
              <a:spcBef>
                <a:spcPct val="0"/>
              </a:spcBef>
            </a:pPr>
            <a:r>
              <a:rPr lang="zh-CN" altLang="en-US" sz="2000" dirty="0" smtClean="0">
                <a:solidFill>
                  <a:srgbClr val="C00000"/>
                </a:solidFill>
              </a:rPr>
              <a:t>理性的人</a:t>
            </a:r>
            <a:r>
              <a:rPr lang="zh-CN" altLang="en-US" sz="2000" dirty="0" smtClean="0"/>
              <a:t>在决策时了解约束条件和要实现的目标</a:t>
            </a:r>
            <a:endParaRPr lang="en-US" altLang="zh-CN" sz="2000" dirty="0" smtClean="0"/>
          </a:p>
          <a:p>
            <a:pPr lvl="1" eaLnBrk="1" hangingPunct="1">
              <a:lnSpc>
                <a:spcPct val="150000"/>
              </a:lnSpc>
              <a:spcBef>
                <a:spcPct val="0"/>
              </a:spcBef>
            </a:pPr>
            <a:r>
              <a:rPr lang="zh-CN" altLang="en-US" sz="2000" dirty="0" smtClean="0">
                <a:solidFill>
                  <a:srgbClr val="C00000"/>
                </a:solidFill>
              </a:rPr>
              <a:t>理性共识</a:t>
            </a:r>
            <a:r>
              <a:rPr lang="en-US" altLang="zh-CN" sz="2000" dirty="0" smtClean="0"/>
              <a:t>——</a:t>
            </a:r>
            <a:r>
              <a:rPr lang="zh-CN" altLang="en-US" sz="2000" dirty="0" smtClean="0"/>
              <a:t>互相相信对方是理性的；更为严格和苛刻</a:t>
            </a:r>
            <a:endParaRPr lang="en-US" altLang="zh-CN" sz="2000" dirty="0" smtClean="0"/>
          </a:p>
          <a:p>
            <a:pPr lvl="1" eaLnBrk="1" hangingPunct="1">
              <a:lnSpc>
                <a:spcPct val="150000"/>
              </a:lnSpc>
              <a:spcBef>
                <a:spcPct val="0"/>
              </a:spcBef>
            </a:pPr>
            <a:r>
              <a:rPr lang="zh-CN" altLang="en-US" sz="2000" dirty="0" smtClean="0"/>
              <a:t>并不必然要求行为上自利，</a:t>
            </a:r>
            <a:r>
              <a:rPr lang="zh-CN" altLang="en-US" sz="2000" dirty="0" smtClean="0">
                <a:solidFill>
                  <a:srgbClr val="C00000"/>
                </a:solidFill>
              </a:rPr>
              <a:t>理性也可以用来分析利他主义</a:t>
            </a:r>
            <a:endParaRPr lang="zh-CN" altLang="en-US" sz="2000" dirty="0" smtClean="0">
              <a:solidFill>
                <a:srgbClr val="C00000"/>
              </a:solidFill>
            </a:endParaRPr>
          </a:p>
        </p:txBody>
      </p:sp>
      <p:sp>
        <p:nvSpPr>
          <p:cNvPr id="31747"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200" b="1" dirty="0" smtClean="0">
                <a:solidFill>
                  <a:srgbClr val="C00000"/>
                </a:solidFill>
                <a:latin typeface="黑体" panose="02010609060101010101" pitchFamily="2" charset="-122"/>
                <a:ea typeface="黑体" panose="02010609060101010101" pitchFamily="2" charset="-122"/>
              </a:rPr>
              <a:t>一、西方经济学的方法论</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to="" calcmode="lin" valueType="num">
                                      <p:cBhvr>
                                        <p:cTn id="7" dur="1" fill="hold"/>
                                        <p:tgtEl>
                                          <p:spTgt spid="3072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 to="" calcmode="lin" valueType="num">
                                      <p:cBhvr>
                                        <p:cTn id="12" dur="1" fill="hold"/>
                                        <p:tgtEl>
                                          <p:spTgt spid="30722">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 to="" calcmode="lin" valueType="num">
                                      <p:cBhvr>
                                        <p:cTn id="17" dur="1" fill="hold"/>
                                        <p:tgtEl>
                                          <p:spTgt spid="30722">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0722">
                                            <p:txEl>
                                              <p:pRg st="3" end="3"/>
                                            </p:txEl>
                                          </p:spTgt>
                                        </p:tgtEl>
                                        <p:attrNameLst>
                                          <p:attrName>style.visibility</p:attrName>
                                        </p:attrNameLst>
                                      </p:cBhvr>
                                      <p:to>
                                        <p:strVal val="visible"/>
                                      </p:to>
                                    </p:set>
                                    <p:anim to="" calcmode="lin" valueType="num">
                                      <p:cBhvr>
                                        <p:cTn id="22" dur="1" fill="hold"/>
                                        <p:tgtEl>
                                          <p:spTgt spid="30722">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0722">
                                            <p:txEl>
                                              <p:pRg st="4" end="4"/>
                                            </p:txEl>
                                          </p:spTgt>
                                        </p:tgtEl>
                                        <p:attrNameLst>
                                          <p:attrName>style.visibility</p:attrName>
                                        </p:attrNameLst>
                                      </p:cBhvr>
                                      <p:to>
                                        <p:strVal val="visible"/>
                                      </p:to>
                                    </p:set>
                                    <p:anim to="" calcmode="lin" valueType="num">
                                      <p:cBhvr>
                                        <p:cTn id="27" dur="1" fill="hold"/>
                                        <p:tgtEl>
                                          <p:spTgt spid="3072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4294967295"/>
          </p:nvPr>
        </p:nvSpPr>
        <p:spPr>
          <a:xfrm>
            <a:off x="457200" y="1007269"/>
            <a:ext cx="8229600" cy="3588544"/>
          </a:xfrm>
          <a:prstGeom prst="rect">
            <a:avLst/>
          </a:prstGeom>
        </p:spPr>
        <p:txBody>
          <a:bodyPr/>
          <a:lstStyle/>
          <a:p>
            <a:pPr>
              <a:lnSpc>
                <a:spcPct val="150000"/>
              </a:lnSpc>
              <a:spcBef>
                <a:spcPts val="0"/>
              </a:spcBef>
            </a:pPr>
            <a:r>
              <a:rPr lang="zh-CN" altLang="en-US" sz="2400" b="1" dirty="0" smtClean="0">
                <a:solidFill>
                  <a:srgbClr val="C00000"/>
                </a:solidFill>
              </a:rPr>
              <a:t>自利假设</a:t>
            </a:r>
            <a:endParaRPr lang="zh-CN" altLang="en-US" sz="2400" b="1" dirty="0" smtClean="0">
              <a:solidFill>
                <a:srgbClr val="C00000"/>
              </a:solidFill>
            </a:endParaRPr>
          </a:p>
          <a:p>
            <a:pPr lvl="1">
              <a:lnSpc>
                <a:spcPct val="150000"/>
              </a:lnSpc>
              <a:spcBef>
                <a:spcPts val="0"/>
              </a:spcBef>
            </a:pPr>
            <a:r>
              <a:rPr lang="zh-CN" altLang="en-US" sz="2000" dirty="0" smtClean="0">
                <a:solidFill>
                  <a:srgbClr val="C00000"/>
                </a:solidFill>
              </a:rPr>
              <a:t>个体在决策时会追求实现自身利益最大化</a:t>
            </a:r>
            <a:endParaRPr lang="zh-CN" altLang="en-US" sz="2000" dirty="0" smtClean="0">
              <a:solidFill>
                <a:srgbClr val="C00000"/>
              </a:solidFill>
            </a:endParaRPr>
          </a:p>
          <a:p>
            <a:pPr lvl="1">
              <a:lnSpc>
                <a:spcPct val="150000"/>
              </a:lnSpc>
              <a:spcBef>
                <a:spcPts val="0"/>
              </a:spcBef>
            </a:pPr>
            <a:r>
              <a:rPr lang="zh-CN" altLang="en-US" sz="2000" dirty="0" smtClean="0">
                <a:solidFill>
                  <a:srgbClr val="C00000"/>
                </a:solidFill>
                <a:effectLst>
                  <a:outerShdw blurRad="38100" dist="38100" dir="2700000" algn="tl">
                    <a:srgbClr val="000000">
                      <a:alpha val="43137"/>
                    </a:srgbClr>
                  </a:outerShdw>
                </a:effectLst>
              </a:rPr>
              <a:t>看不见的手</a:t>
            </a:r>
            <a:r>
              <a:rPr lang="zh-CN" altLang="en-US" sz="2000" dirty="0" smtClean="0">
                <a:solidFill>
                  <a:srgbClr val="C00000"/>
                </a:solidFill>
              </a:rPr>
              <a:t>：个体对自身利益的追求会导致社会利益实现</a:t>
            </a:r>
            <a:endParaRPr lang="zh-CN" altLang="en-US" sz="2000" dirty="0" smtClean="0">
              <a:solidFill>
                <a:srgbClr val="C00000"/>
              </a:solidFill>
            </a:endParaRPr>
          </a:p>
          <a:p>
            <a:pPr lvl="1">
              <a:lnSpc>
                <a:spcPct val="150000"/>
              </a:lnSpc>
              <a:spcBef>
                <a:spcPts val="0"/>
              </a:spcBef>
            </a:pPr>
            <a:r>
              <a:rPr lang="zh-CN" altLang="en-US" sz="2000" dirty="0" smtClean="0">
                <a:solidFill>
                  <a:srgbClr val="C00000"/>
                </a:solidFill>
              </a:rPr>
              <a:t>经济学理论对理性假设的依赖远大于自利</a:t>
            </a:r>
            <a:endParaRPr lang="zh-CN" altLang="en-US" sz="2000" dirty="0" smtClean="0">
              <a:solidFill>
                <a:srgbClr val="C00000"/>
              </a:solidFill>
            </a:endParaRPr>
          </a:p>
          <a:p>
            <a:pPr lvl="1">
              <a:lnSpc>
                <a:spcPct val="150000"/>
              </a:lnSpc>
              <a:spcBef>
                <a:spcPts val="0"/>
              </a:spcBef>
            </a:pPr>
            <a:r>
              <a:rPr lang="zh-CN" altLang="en-US" sz="2000" dirty="0" smtClean="0">
                <a:solidFill>
                  <a:srgbClr val="C00000"/>
                </a:solidFill>
              </a:rPr>
              <a:t>也可以用理性假设来分析利他主义</a:t>
            </a:r>
            <a:endParaRPr lang="zh-CN" altLang="en-US" sz="2000" dirty="0" smtClean="0">
              <a:solidFill>
                <a:srgbClr val="C00000"/>
              </a:solidFill>
            </a:endParaRPr>
          </a:p>
          <a:p>
            <a:pPr>
              <a:lnSpc>
                <a:spcPct val="150000"/>
              </a:lnSpc>
              <a:spcBef>
                <a:spcPts val="0"/>
              </a:spcBef>
            </a:pPr>
            <a:r>
              <a:rPr lang="zh-CN" altLang="en-US" sz="2400" b="0" dirty="0" smtClean="0">
                <a:solidFill>
                  <a:schemeClr val="tx1"/>
                </a:solidFill>
              </a:rPr>
              <a:t>理性假设与自利假设被合称为</a:t>
            </a:r>
            <a:r>
              <a:rPr lang="zh-CN" altLang="en-US" sz="2400" b="0" dirty="0" smtClean="0">
                <a:solidFill>
                  <a:srgbClr val="C00000"/>
                </a:solidFill>
              </a:rPr>
              <a:t>“经济人”假设</a:t>
            </a:r>
            <a:endParaRPr lang="en-US" altLang="zh-CN" sz="2400" b="0" dirty="0" smtClean="0">
              <a:solidFill>
                <a:srgbClr val="C00000"/>
              </a:solidFill>
            </a:endParaRPr>
          </a:p>
        </p:txBody>
      </p:sp>
      <p:sp>
        <p:nvSpPr>
          <p:cNvPr id="32771"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200" b="1" dirty="0" smtClean="0">
                <a:solidFill>
                  <a:srgbClr val="C00000"/>
                </a:solidFill>
                <a:latin typeface="黑体" panose="02010609060101010101" pitchFamily="2" charset="-122"/>
                <a:ea typeface="黑体" panose="02010609060101010101" pitchFamily="2" charset="-122"/>
              </a:rPr>
              <a:t>一、西方经济学的方法论</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to="" calcmode="lin" valueType="num">
                                      <p:cBhvr>
                                        <p:cTn id="7" dur="1" fill="hold"/>
                                        <p:tgtEl>
                                          <p:spTgt spid="3174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1746">
                                            <p:txEl>
                                              <p:pRg st="1" end="1"/>
                                            </p:txEl>
                                          </p:spTgt>
                                        </p:tgtEl>
                                        <p:attrNameLst>
                                          <p:attrName>style.visibility</p:attrName>
                                        </p:attrNameLst>
                                      </p:cBhvr>
                                      <p:to>
                                        <p:strVal val="visible"/>
                                      </p:to>
                                    </p:set>
                                    <p:anim to="" calcmode="lin" valueType="num">
                                      <p:cBhvr>
                                        <p:cTn id="12" dur="1" fill="hold"/>
                                        <p:tgtEl>
                                          <p:spTgt spid="3174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1746">
                                            <p:txEl>
                                              <p:pRg st="2" end="2"/>
                                            </p:txEl>
                                          </p:spTgt>
                                        </p:tgtEl>
                                        <p:attrNameLst>
                                          <p:attrName>style.visibility</p:attrName>
                                        </p:attrNameLst>
                                      </p:cBhvr>
                                      <p:to>
                                        <p:strVal val="visible"/>
                                      </p:to>
                                    </p:set>
                                    <p:anim to="" calcmode="lin" valueType="num">
                                      <p:cBhvr>
                                        <p:cTn id="17" dur="1" fill="hold"/>
                                        <p:tgtEl>
                                          <p:spTgt spid="3174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1746">
                                            <p:txEl>
                                              <p:pRg st="3" end="3"/>
                                            </p:txEl>
                                          </p:spTgt>
                                        </p:tgtEl>
                                        <p:attrNameLst>
                                          <p:attrName>style.visibility</p:attrName>
                                        </p:attrNameLst>
                                      </p:cBhvr>
                                      <p:to>
                                        <p:strVal val="visible"/>
                                      </p:to>
                                    </p:set>
                                    <p:anim to="" calcmode="lin" valueType="num">
                                      <p:cBhvr>
                                        <p:cTn id="22" dur="1" fill="hold"/>
                                        <p:tgtEl>
                                          <p:spTgt spid="31746">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1746">
                                            <p:txEl>
                                              <p:pRg st="4" end="4"/>
                                            </p:txEl>
                                          </p:spTgt>
                                        </p:tgtEl>
                                        <p:attrNameLst>
                                          <p:attrName>style.visibility</p:attrName>
                                        </p:attrNameLst>
                                      </p:cBhvr>
                                      <p:to>
                                        <p:strVal val="visible"/>
                                      </p:to>
                                    </p:set>
                                    <p:anim to="" calcmode="lin" valueType="num">
                                      <p:cBhvr>
                                        <p:cTn id="27" dur="1" fill="hold"/>
                                        <p:tgtEl>
                                          <p:spTgt spid="31746">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1746">
                                            <p:txEl>
                                              <p:pRg st="5" end="5"/>
                                            </p:txEl>
                                          </p:spTgt>
                                        </p:tgtEl>
                                        <p:attrNameLst>
                                          <p:attrName>style.visibility</p:attrName>
                                        </p:attrNameLst>
                                      </p:cBhvr>
                                      <p:to>
                                        <p:strVal val="visible"/>
                                      </p:to>
                                    </p:set>
                                    <p:anim to="" calcmode="lin" valueType="num">
                                      <p:cBhvr>
                                        <p:cTn id="32" dur="1" fill="hold"/>
                                        <p:tgtEl>
                                          <p:spTgt spid="31746">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descr="D:\！！！上课\！！经济学基础2017-2018-1\511IEN7v-WL._SX350_BO1,204,203,200_.jpg"/>
          <p:cNvPicPr>
            <a:picLocks noChangeAspect="1" noChangeArrowheads="1"/>
          </p:cNvPicPr>
          <p:nvPr/>
        </p:nvPicPr>
        <p:blipFill>
          <a:blip r:embed="rId1" cstate="print"/>
          <a:srcRect/>
          <a:stretch>
            <a:fillRect/>
          </a:stretch>
        </p:blipFill>
        <p:spPr bwMode="auto">
          <a:xfrm>
            <a:off x="7000763" y="-142894"/>
            <a:ext cx="2143237" cy="3038281"/>
          </a:xfrm>
          <a:prstGeom prst="rect">
            <a:avLst/>
          </a:prstGeom>
          <a:noFill/>
        </p:spPr>
      </p:pic>
      <p:pic>
        <p:nvPicPr>
          <p:cNvPr id="2" name="Picture 1" descr="D:\#上课\！！经济学基础2017-2018-1\0070172806-000000000704461176_1.jpg"/>
          <p:cNvPicPr>
            <a:picLocks noChangeAspect="1" noChangeArrowheads="1"/>
          </p:cNvPicPr>
          <p:nvPr/>
        </p:nvPicPr>
        <p:blipFill>
          <a:blip r:embed="rId2" cstate="print"/>
          <a:srcRect l="19064" t="11438" r="19932" b="10400"/>
          <a:stretch>
            <a:fillRect/>
          </a:stretch>
        </p:blipFill>
        <p:spPr bwMode="auto">
          <a:xfrm>
            <a:off x="7020272" y="2571750"/>
            <a:ext cx="2123728" cy="2721027"/>
          </a:xfrm>
          <a:prstGeom prst="rect">
            <a:avLst/>
          </a:prstGeom>
          <a:noFill/>
        </p:spPr>
      </p:pic>
      <p:sp>
        <p:nvSpPr>
          <p:cNvPr id="7171" name="Text Box 6"/>
          <p:cNvSpPr txBox="1">
            <a:spLocks noChangeArrowheads="1"/>
          </p:cNvSpPr>
          <p:nvPr/>
        </p:nvSpPr>
        <p:spPr bwMode="auto">
          <a:xfrm>
            <a:off x="647755" y="0"/>
            <a:ext cx="5995947" cy="646331"/>
          </a:xfrm>
          <a:prstGeom prst="rect">
            <a:avLst/>
          </a:prstGeom>
          <a:noFill/>
          <a:ln w="9525">
            <a:noFill/>
            <a:miter lim="800000"/>
          </a:ln>
        </p:spPr>
        <p:txBody>
          <a:bodyPr wrap="square">
            <a:spAutoFit/>
          </a:bodyPr>
          <a:lstStyle/>
          <a:p>
            <a:pPr algn="ctr">
              <a:spcBef>
                <a:spcPct val="50000"/>
              </a:spcBef>
            </a:pPr>
            <a:r>
              <a:rPr lang="zh-CN" altLang="en-US" sz="3600" b="1" dirty="0">
                <a:latin typeface="微软雅黑" panose="020B0503020204020204" pitchFamily="34" charset="-122"/>
                <a:ea typeface="微软雅黑" panose="020B0503020204020204" pitchFamily="34" charset="-122"/>
              </a:rPr>
              <a:t>教材及参考书</a:t>
            </a:r>
            <a:endParaRPr lang="zh-CN" altLang="en-US" sz="3600" b="1" dirty="0">
              <a:latin typeface="微软雅黑" panose="020B0503020204020204" pitchFamily="34" charset="-122"/>
              <a:ea typeface="微软雅黑" panose="020B0503020204020204" pitchFamily="34" charset="-122"/>
            </a:endParaRPr>
          </a:p>
        </p:txBody>
      </p:sp>
      <p:sp>
        <p:nvSpPr>
          <p:cNvPr id="174087" name="Text Box 7"/>
          <p:cNvSpPr txBox="1">
            <a:spLocks noChangeArrowheads="1"/>
          </p:cNvSpPr>
          <p:nvPr/>
        </p:nvSpPr>
        <p:spPr bwMode="auto">
          <a:xfrm>
            <a:off x="-285784" y="642924"/>
            <a:ext cx="7286676" cy="4462760"/>
          </a:xfrm>
          <a:prstGeom prst="rect">
            <a:avLst/>
          </a:prstGeom>
          <a:noFill/>
          <a:ln w="9525">
            <a:noFill/>
            <a:miter lim="800000"/>
          </a:ln>
          <a:effectLst/>
        </p:spPr>
        <p:txBody>
          <a:bodyPr wrap="square">
            <a:spAutoFit/>
          </a:bodyPr>
          <a:lstStyle/>
          <a:p>
            <a:pPr marL="457200" indent="0" eaLnBrk="1" latinLnBrk="0" hangingPunct="1">
              <a:lnSpc>
                <a:spcPct val="100000"/>
              </a:lnSpc>
              <a:spcBef>
                <a:spcPts val="1200"/>
              </a:spcBef>
              <a:buFont typeface="Wingdings" panose="05000000000000000000" pitchFamily="2" charset="2"/>
              <a:buChar char="u"/>
              <a:defRPr/>
            </a:pPr>
            <a:r>
              <a:rPr lang="zh-CN" altLang="en-US" sz="1600" b="1" dirty="0" smtClean="0">
                <a:solidFill>
                  <a:srgbClr val="C00000"/>
                </a:solidFill>
                <a:ea typeface="宋体" panose="02010600030101010101" pitchFamily="2" charset="-122"/>
              </a:rPr>
              <a:t>教材：</a:t>
            </a:r>
            <a:endParaRPr lang="zh-CN" altLang="en-US" sz="1600" b="1" dirty="0" smtClean="0">
              <a:solidFill>
                <a:srgbClr val="C00000"/>
              </a:solidFill>
              <a:ea typeface="宋体" panose="02010600030101010101" pitchFamily="2" charset="-122"/>
            </a:endParaRPr>
          </a:p>
          <a:p>
            <a:pPr marL="457200" indent="0" eaLnBrk="1" latinLnBrk="0" hangingPunct="1">
              <a:lnSpc>
                <a:spcPct val="100000"/>
              </a:lnSpc>
              <a:spcBef>
                <a:spcPts val="1200"/>
              </a:spcBef>
              <a:buFont typeface="+mj-lt"/>
              <a:buAutoNum type="arabicPeriod"/>
              <a:defRPr/>
            </a:pPr>
            <a:r>
              <a:rPr lang="en-US" altLang="zh-CN" sz="1600" b="1" dirty="0" smtClean="0">
                <a:solidFill>
                  <a:srgbClr val="C00000"/>
                </a:solidFill>
                <a:sym typeface="+mn-ea"/>
              </a:rPr>
              <a:t>《</a:t>
            </a:r>
            <a:r>
              <a:rPr lang="zh-CN" altLang="en-US" sz="1600" b="1" dirty="0" smtClean="0">
                <a:solidFill>
                  <a:srgbClr val="C00000"/>
                </a:solidFill>
                <a:sym typeface="+mn-ea"/>
              </a:rPr>
              <a:t>西方经济学简明教程</a:t>
            </a:r>
            <a:r>
              <a:rPr lang="en-US" altLang="zh-CN" sz="1600" b="1" dirty="0" smtClean="0">
                <a:solidFill>
                  <a:srgbClr val="C00000"/>
                </a:solidFill>
                <a:sym typeface="+mn-ea"/>
              </a:rPr>
              <a:t>》</a:t>
            </a:r>
            <a:r>
              <a:rPr lang="zh-CN" altLang="en-US" sz="1600" b="1" dirty="0" smtClean="0">
                <a:solidFill>
                  <a:srgbClr val="C00000"/>
                </a:solidFill>
                <a:sym typeface="+mn-ea"/>
              </a:rPr>
              <a:t>第八版，尹伯成，格致出版社</a:t>
            </a:r>
            <a:r>
              <a:rPr lang="en-US" altLang="zh-CN" sz="1600" b="1" dirty="0" smtClean="0">
                <a:solidFill>
                  <a:srgbClr val="C00000"/>
                </a:solidFill>
                <a:sym typeface="+mn-ea"/>
              </a:rPr>
              <a:t>&amp;</a:t>
            </a:r>
            <a:r>
              <a:rPr lang="zh-CN" altLang="en-US" sz="1600" b="1" dirty="0" smtClean="0">
                <a:solidFill>
                  <a:srgbClr val="C00000"/>
                </a:solidFill>
                <a:sym typeface="+mn-ea"/>
              </a:rPr>
              <a:t>上海人民出版社，</a:t>
            </a:r>
            <a:r>
              <a:rPr lang="en-US" altLang="zh-CN" sz="1600" b="1" dirty="0" smtClean="0">
                <a:solidFill>
                  <a:srgbClr val="C00000"/>
                </a:solidFill>
                <a:sym typeface="+mn-ea"/>
              </a:rPr>
              <a:t>2013</a:t>
            </a:r>
            <a:r>
              <a:rPr lang="zh-CN" altLang="en-US" sz="1600" b="1" dirty="0" smtClean="0">
                <a:solidFill>
                  <a:srgbClr val="C00000"/>
                </a:solidFill>
                <a:sym typeface="+mn-ea"/>
              </a:rPr>
              <a:t>。</a:t>
            </a:r>
            <a:endParaRPr lang="en-US" altLang="zh-CN" sz="1600" b="1" dirty="0" smtClean="0">
              <a:solidFill>
                <a:srgbClr val="C00000"/>
              </a:solidFill>
              <a:ea typeface="宋体" panose="02010600030101010101" pitchFamily="2" charset="-122"/>
            </a:endParaRPr>
          </a:p>
          <a:p>
            <a:pPr marL="457200" indent="0" eaLnBrk="1" latinLnBrk="0" hangingPunct="1">
              <a:lnSpc>
                <a:spcPct val="100000"/>
              </a:lnSpc>
              <a:spcBef>
                <a:spcPts val="1200"/>
              </a:spcBef>
              <a:buFont typeface="+mj-lt"/>
              <a:buAutoNum type="arabicPeriod"/>
              <a:defRPr/>
            </a:pPr>
            <a:r>
              <a:rPr lang="en-US" altLang="zh-CN" sz="1600" b="1" dirty="0" smtClean="0">
                <a:solidFill>
                  <a:schemeClr val="tx1"/>
                </a:solidFill>
                <a:latin typeface="+mn-ea"/>
              </a:rPr>
              <a:t>《</a:t>
            </a:r>
            <a:r>
              <a:rPr lang="zh-CN" altLang="en-US" sz="1600" b="1" dirty="0" smtClean="0">
                <a:solidFill>
                  <a:schemeClr val="tx1"/>
                </a:solidFill>
                <a:latin typeface="+mn-ea"/>
              </a:rPr>
              <a:t>西方经济学</a:t>
            </a:r>
            <a:r>
              <a:rPr lang="en-US" altLang="zh-CN" sz="1600" b="1" dirty="0" smtClean="0">
                <a:solidFill>
                  <a:schemeClr val="tx1"/>
                </a:solidFill>
                <a:latin typeface="+mn-ea"/>
              </a:rPr>
              <a:t>》</a:t>
            </a:r>
            <a:r>
              <a:rPr lang="zh-CN" altLang="en-US" sz="1600" b="1" dirty="0" smtClean="0">
                <a:solidFill>
                  <a:schemeClr val="tx1"/>
                </a:solidFill>
                <a:latin typeface="+mn-ea"/>
              </a:rPr>
              <a:t>（精要本第二版），</a:t>
            </a:r>
            <a:r>
              <a:rPr lang="en-US" altLang="zh-CN" sz="1600" b="1" dirty="0" smtClean="0">
                <a:solidFill>
                  <a:schemeClr val="tx1"/>
                </a:solidFill>
                <a:latin typeface="+mn-ea"/>
              </a:rPr>
              <a:t>《</a:t>
            </a:r>
            <a:r>
              <a:rPr lang="zh-CN" altLang="en-US" sz="1600" b="1" dirty="0" smtClean="0">
                <a:solidFill>
                  <a:schemeClr val="tx1"/>
                </a:solidFill>
                <a:latin typeface="+mn-ea"/>
              </a:rPr>
              <a:t>西方经济学</a:t>
            </a:r>
            <a:r>
              <a:rPr lang="en-US" altLang="zh-CN" sz="1600" b="1" dirty="0" smtClean="0">
                <a:solidFill>
                  <a:schemeClr val="tx1"/>
                </a:solidFill>
                <a:latin typeface="+mn-ea"/>
              </a:rPr>
              <a:t>》</a:t>
            </a:r>
            <a:r>
              <a:rPr lang="zh-CN" altLang="en-US" sz="1600" b="1" dirty="0" smtClean="0">
                <a:solidFill>
                  <a:schemeClr val="tx1"/>
                </a:solidFill>
                <a:latin typeface="+mn-ea"/>
              </a:rPr>
              <a:t>编写组，高等教育出版社</a:t>
            </a:r>
            <a:r>
              <a:rPr lang="en-US" altLang="en-US" sz="1600" b="1" dirty="0" smtClean="0">
                <a:solidFill>
                  <a:schemeClr val="tx1"/>
                </a:solidFill>
                <a:latin typeface="+mn-ea"/>
              </a:rPr>
              <a:t>&amp;</a:t>
            </a:r>
            <a:r>
              <a:rPr lang="zh-CN" altLang="en-US" sz="1600" b="1" dirty="0" smtClean="0">
                <a:solidFill>
                  <a:schemeClr val="tx1"/>
                </a:solidFill>
                <a:latin typeface="+mn-ea"/>
              </a:rPr>
              <a:t>人民出版社，</a:t>
            </a:r>
            <a:r>
              <a:rPr lang="en-US" altLang="zh-CN" sz="1600" b="1" dirty="0" smtClean="0">
                <a:solidFill>
                  <a:schemeClr val="tx1"/>
                </a:solidFill>
                <a:latin typeface="+mn-ea"/>
              </a:rPr>
              <a:t>2011.</a:t>
            </a:r>
            <a:endParaRPr lang="en-US" altLang="zh-CN" sz="1600" b="1" dirty="0" smtClean="0">
              <a:solidFill>
                <a:schemeClr val="tx1"/>
              </a:solidFill>
              <a:ea typeface="宋体" panose="02010600030101010101" pitchFamily="2" charset="-122"/>
            </a:endParaRPr>
          </a:p>
          <a:p>
            <a:pPr marL="457200" indent="0" eaLnBrk="1" latinLnBrk="0" hangingPunct="1">
              <a:lnSpc>
                <a:spcPct val="100000"/>
              </a:lnSpc>
              <a:spcBef>
                <a:spcPts val="1200"/>
              </a:spcBef>
              <a:buFont typeface="Wingdings" panose="05000000000000000000" pitchFamily="2" charset="2"/>
              <a:buChar char="u"/>
              <a:defRPr/>
            </a:pPr>
            <a:r>
              <a:rPr lang="zh-CN" altLang="en-US" sz="1600" b="1" dirty="0" smtClean="0">
                <a:solidFill>
                  <a:srgbClr val="C00000"/>
                </a:solidFill>
                <a:ea typeface="宋体" panose="02010600030101010101" pitchFamily="2" charset="-122"/>
              </a:rPr>
              <a:t>参考书：</a:t>
            </a:r>
            <a:endParaRPr lang="en-US" altLang="zh-CN" sz="1600" b="1" dirty="0">
              <a:solidFill>
                <a:srgbClr val="C00000"/>
              </a:solidFill>
              <a:ea typeface="宋体" panose="02010600030101010101" pitchFamily="2" charset="-122"/>
            </a:endParaRPr>
          </a:p>
          <a:p>
            <a:pPr marL="514350" indent="0" eaLnBrk="1" latinLnBrk="0" hangingPunct="1">
              <a:lnSpc>
                <a:spcPct val="100000"/>
              </a:lnSpc>
              <a:buFont typeface="+mj-lt"/>
              <a:buAutoNum type="arabicPeriod"/>
              <a:defRPr/>
            </a:pPr>
            <a:r>
              <a:rPr lang="en-US" altLang="zh-CN" sz="1600" b="1" dirty="0" smtClean="0">
                <a:ea typeface="宋体" panose="02010600030101010101" pitchFamily="2" charset="-122"/>
              </a:rPr>
              <a:t>《</a:t>
            </a:r>
            <a:r>
              <a:rPr lang="zh-CN" altLang="en-US" sz="1600" b="1" dirty="0">
                <a:ea typeface="宋体" panose="02010600030101010101" pitchFamily="2" charset="-122"/>
              </a:rPr>
              <a:t>微观经济学</a:t>
            </a:r>
            <a:r>
              <a:rPr lang="en-US" altLang="zh-CN" sz="1600" b="1" dirty="0" smtClean="0">
                <a:ea typeface="宋体" panose="02010600030101010101" pitchFamily="2" charset="-122"/>
              </a:rPr>
              <a:t>》</a:t>
            </a:r>
            <a:r>
              <a:rPr lang="zh-CN" altLang="en-US" sz="1600" b="1" dirty="0" smtClean="0">
                <a:ea typeface="宋体" panose="02010600030101010101" pitchFamily="2" charset="-122"/>
              </a:rPr>
              <a:t>第二版，</a:t>
            </a:r>
            <a:r>
              <a:rPr lang="zh-CN" altLang="en-US" sz="1600" b="1" dirty="0">
                <a:ea typeface="宋体" panose="02010600030101010101" pitchFamily="2" charset="-122"/>
              </a:rPr>
              <a:t>王柏玲等，</a:t>
            </a:r>
            <a:r>
              <a:rPr lang="zh-CN" altLang="en-US" sz="1600" b="1" dirty="0" smtClean="0">
                <a:ea typeface="宋体" panose="02010600030101010101" pitchFamily="2" charset="-122"/>
              </a:rPr>
              <a:t>清华大学出版社，</a:t>
            </a:r>
            <a:r>
              <a:rPr lang="en-US" altLang="zh-CN" sz="1600" b="1" dirty="0" smtClean="0">
                <a:ea typeface="宋体" panose="02010600030101010101" pitchFamily="2" charset="-122"/>
              </a:rPr>
              <a:t>2014</a:t>
            </a:r>
            <a:r>
              <a:rPr lang="zh-CN" altLang="en-US" sz="1600" b="1" dirty="0" smtClean="0">
                <a:ea typeface="宋体" panose="02010600030101010101" pitchFamily="2" charset="-122"/>
              </a:rPr>
              <a:t>年</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514350" indent="0" eaLnBrk="1" latinLnBrk="0" hangingPunct="1">
              <a:lnSpc>
                <a:spcPct val="100000"/>
              </a:lnSpc>
              <a:buFont typeface="+mj-lt"/>
              <a:buAutoNum type="arabicPeriod"/>
              <a:defRPr/>
            </a:pPr>
            <a:r>
              <a:rPr lang="en-US" altLang="zh-CN" sz="1600" b="1" dirty="0">
                <a:ea typeface="宋体" panose="02010600030101010101" pitchFamily="2" charset="-122"/>
              </a:rPr>
              <a:t>《</a:t>
            </a:r>
            <a:r>
              <a:rPr lang="zh-CN" altLang="en-US" sz="1600" b="1" dirty="0">
                <a:ea typeface="宋体" panose="02010600030101010101" pitchFamily="2" charset="-122"/>
              </a:rPr>
              <a:t>宏观经济学</a:t>
            </a:r>
            <a:r>
              <a:rPr lang="en-US" altLang="zh-CN" sz="1600" b="1" dirty="0" smtClean="0">
                <a:ea typeface="宋体" panose="02010600030101010101" pitchFamily="2" charset="-122"/>
              </a:rPr>
              <a:t>》</a:t>
            </a:r>
            <a:r>
              <a:rPr lang="zh-CN" altLang="en-US" sz="1600" b="1" dirty="0" smtClean="0">
                <a:ea typeface="宋体" panose="02010600030101010101" pitchFamily="2" charset="-122"/>
              </a:rPr>
              <a:t>第二版，</a:t>
            </a:r>
            <a:r>
              <a:rPr lang="zh-CN" altLang="en-US" sz="1600" b="1" dirty="0">
                <a:ea typeface="宋体" panose="02010600030101010101" pitchFamily="2" charset="-122"/>
              </a:rPr>
              <a:t>蹇令香等，</a:t>
            </a:r>
            <a:r>
              <a:rPr lang="zh-CN" altLang="en-US" sz="1600" b="1" dirty="0" smtClean="0">
                <a:ea typeface="宋体" panose="02010600030101010101" pitchFamily="2" charset="-122"/>
              </a:rPr>
              <a:t>北京大学出版社，</a:t>
            </a:r>
            <a:r>
              <a:rPr lang="en-US" altLang="zh-CN" sz="1600" b="1" dirty="0" smtClean="0">
                <a:ea typeface="宋体" panose="02010600030101010101" pitchFamily="2" charset="-122"/>
              </a:rPr>
              <a:t>2013</a:t>
            </a:r>
            <a:r>
              <a:rPr lang="zh-CN" altLang="en-US" sz="1600" b="1" dirty="0" smtClean="0">
                <a:ea typeface="宋体" panose="02010600030101010101" pitchFamily="2" charset="-122"/>
              </a:rPr>
              <a:t>年</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514350" indent="0" eaLnBrk="1" latinLnBrk="0" hangingPunct="1">
              <a:lnSpc>
                <a:spcPct val="100000"/>
              </a:lnSpc>
              <a:buFont typeface="+mj-lt"/>
              <a:buAutoNum type="arabicPeriod"/>
              <a:defRPr/>
            </a:pPr>
            <a:r>
              <a:rPr lang="en-US" altLang="zh-CN" sz="1600" b="1" dirty="0">
                <a:ea typeface="宋体" panose="02010600030101010101" pitchFamily="2" charset="-122"/>
              </a:rPr>
              <a:t>《</a:t>
            </a:r>
            <a:r>
              <a:rPr lang="zh-CN" altLang="en-US" sz="1600" b="1" dirty="0">
                <a:ea typeface="宋体" panose="02010600030101010101" pitchFamily="2" charset="-122"/>
              </a:rPr>
              <a:t>西方经济学</a:t>
            </a:r>
            <a:r>
              <a:rPr lang="en-US" altLang="zh-CN" sz="1600" b="1" dirty="0">
                <a:ea typeface="宋体" panose="02010600030101010101" pitchFamily="2" charset="-122"/>
              </a:rPr>
              <a:t>》</a:t>
            </a:r>
            <a:r>
              <a:rPr lang="zh-CN" altLang="en-US" sz="1600" b="1" dirty="0" smtClean="0">
                <a:ea typeface="宋体" panose="02010600030101010101" pitchFamily="2" charset="-122"/>
              </a:rPr>
              <a:t>第六版</a:t>
            </a:r>
            <a:r>
              <a:rPr lang="zh-CN" altLang="en-US" sz="1600" b="1" dirty="0">
                <a:ea typeface="宋体" panose="02010600030101010101" pitchFamily="2" charset="-122"/>
              </a:rPr>
              <a:t>，高鸿业，中国人民大学出版社，</a:t>
            </a:r>
            <a:r>
              <a:rPr lang="en-US" altLang="zh-CN" sz="1600" b="1" dirty="0" smtClean="0">
                <a:ea typeface="宋体" panose="02010600030101010101" pitchFamily="2" charset="-122"/>
              </a:rPr>
              <a:t>2014</a:t>
            </a:r>
            <a:r>
              <a:rPr lang="zh-CN" altLang="en-US" sz="1600" b="1" dirty="0" smtClean="0">
                <a:ea typeface="宋体" panose="02010600030101010101" pitchFamily="2" charset="-122"/>
              </a:rPr>
              <a:t>年</a:t>
            </a:r>
            <a:r>
              <a:rPr lang="zh-CN" altLang="en-US" sz="1600" b="1" dirty="0">
                <a:ea typeface="宋体" panose="02010600030101010101" pitchFamily="2" charset="-122"/>
              </a:rPr>
              <a:t>，</a:t>
            </a:r>
            <a:endParaRPr lang="zh-CN" altLang="en-US" sz="1600" b="1" dirty="0">
              <a:ea typeface="宋体" panose="02010600030101010101" pitchFamily="2" charset="-122"/>
            </a:endParaRPr>
          </a:p>
          <a:p>
            <a:pPr marL="514350" indent="0" eaLnBrk="1" latinLnBrk="0" hangingPunct="1">
              <a:lnSpc>
                <a:spcPct val="100000"/>
              </a:lnSpc>
              <a:buFont typeface="+mj-lt"/>
              <a:buNone/>
              <a:defRPr/>
            </a:pPr>
            <a:r>
              <a:rPr lang="zh-CN" altLang="en-US" sz="1600" b="1" dirty="0">
                <a:ea typeface="宋体" panose="02010600030101010101" pitchFamily="2" charset="-122"/>
              </a:rPr>
              <a:t>      普通高校</a:t>
            </a:r>
            <a:r>
              <a:rPr lang="zh-CN" altLang="en-US" sz="1600" b="1" dirty="0">
                <a:latin typeface="Times New Roman" panose="02020603050405020304"/>
                <a:ea typeface="宋体" panose="02010600030101010101" pitchFamily="2" charset="-122"/>
              </a:rPr>
              <a:t>“</a:t>
            </a:r>
            <a:r>
              <a:rPr lang="zh-CN" altLang="en-US" sz="1600" b="1" dirty="0">
                <a:ea typeface="宋体" panose="02010600030101010101" pitchFamily="2" charset="-122"/>
              </a:rPr>
              <a:t>十一五</a:t>
            </a:r>
            <a:r>
              <a:rPr lang="zh-CN" altLang="en-US" sz="1600" b="1" dirty="0">
                <a:latin typeface="Times New Roman" panose="02020603050405020304"/>
                <a:ea typeface="宋体" panose="02010600030101010101" pitchFamily="2" charset="-122"/>
              </a:rPr>
              <a:t>”</a:t>
            </a:r>
            <a:r>
              <a:rPr lang="zh-CN" altLang="en-US" sz="1600" b="1" dirty="0">
                <a:ea typeface="宋体" panose="02010600030101010101" pitchFamily="2" charset="-122"/>
              </a:rPr>
              <a:t>国家级重点教材。</a:t>
            </a:r>
            <a:endParaRPr lang="en-US" altLang="zh-CN" sz="1600" b="1" dirty="0">
              <a:ea typeface="宋体" panose="02010600030101010101" pitchFamily="2" charset="-122"/>
            </a:endParaRPr>
          </a:p>
          <a:p>
            <a:pPr marL="857250" indent="-342900" algn="l" eaLnBrk="1" latinLnBrk="0" hangingPunct="1">
              <a:lnSpc>
                <a:spcPct val="100000"/>
              </a:lnSpc>
              <a:buClrTx/>
              <a:buSzTx/>
              <a:buFont typeface="+mj-lt"/>
              <a:buAutoNum type="arabicPeriod" startAt="4"/>
              <a:defRPr/>
            </a:pPr>
            <a:r>
              <a:rPr lang="zh-CN" altLang="en-US" sz="1600" dirty="0">
                <a:ea typeface="宋体" panose="02010600030101010101" pitchFamily="2" charset="-122"/>
              </a:rPr>
              <a:t>《经济学原理》第七版，曼昆，北京大学出版社，2015年。</a:t>
            </a:r>
            <a:endParaRPr lang="zh-CN" altLang="en-US" sz="1600" dirty="0">
              <a:ea typeface="宋体" panose="02010600030101010101" pitchFamily="2" charset="-122"/>
            </a:endParaRPr>
          </a:p>
          <a:p>
            <a:pPr marL="857250" indent="-342900" algn="l" eaLnBrk="1" latinLnBrk="0" hangingPunct="1">
              <a:lnSpc>
                <a:spcPct val="100000"/>
              </a:lnSpc>
              <a:buClrTx/>
              <a:buSzTx/>
              <a:buFont typeface="+mj-lt"/>
              <a:buAutoNum type="arabicPeriod" startAt="4"/>
              <a:defRPr/>
            </a:pPr>
            <a:r>
              <a:rPr lang="zh-CN" altLang="en-US" sz="1600" dirty="0">
                <a:ea typeface="宋体" panose="02010600030101010101" pitchFamily="2" charset="-122"/>
              </a:rPr>
              <a:t>《经济学》第十九版，萨缪尔森，商务印书馆，2013年。</a:t>
            </a:r>
            <a:endParaRPr lang="zh-CN" altLang="en-US" sz="1600" dirty="0">
              <a:ea typeface="宋体" panose="02010600030101010101" pitchFamily="2" charset="-122"/>
            </a:endParaRPr>
          </a:p>
          <a:p>
            <a:pPr marL="857250" indent="-342900" algn="l" eaLnBrk="1" latinLnBrk="0" hangingPunct="1">
              <a:lnSpc>
                <a:spcPct val="100000"/>
              </a:lnSpc>
              <a:buClrTx/>
              <a:buSzTx/>
              <a:buFont typeface="+mj-lt"/>
              <a:buAutoNum type="arabicPeriod" startAt="4"/>
              <a:defRPr/>
            </a:pPr>
            <a:r>
              <a:rPr lang="zh-CN" altLang="en-US" sz="1600" dirty="0">
                <a:ea typeface="宋体" panose="02010600030101010101" pitchFamily="2" charset="-122"/>
              </a:rPr>
              <a:t>《经济学》第四版，约瑟夫·E·斯蒂格利茨，中国人民大学出版社，2013。</a:t>
            </a:r>
            <a:endParaRPr lang="zh-CN" altLang="en-US" sz="1600" dirty="0">
              <a:ea typeface="宋体" panose="02010600030101010101" pitchFamily="2" charset="-122"/>
            </a:endParaRPr>
          </a:p>
          <a:p>
            <a:pPr marL="514350" indent="-514350">
              <a:lnSpc>
                <a:spcPts val="3600"/>
              </a:lnSpc>
              <a:buFont typeface="+mj-lt"/>
              <a:buAutoNum type="arabicPeriod" startAt="4"/>
              <a:defRPr/>
            </a:pPr>
            <a:endParaRPr lang="zh-CN" altLang="en-US" sz="2400" dirty="0">
              <a:ea typeface="宋体" panose="02010600030101010101" pitchFamily="2" charset="-122"/>
            </a:endParaRPr>
          </a:p>
        </p:txBody>
      </p:sp>
      <p:sp>
        <p:nvSpPr>
          <p:cNvPr id="7173" name="灯片编号占位符 3"/>
          <p:cNvSpPr>
            <a:spLocks noGrp="1"/>
          </p:cNvSpPr>
          <p:nvPr>
            <p:ph type="sldNum" sz="quarter" idx="12"/>
          </p:nvPr>
        </p:nvSpPr>
        <p:spPr>
          <a:xfrm>
            <a:off x="3124200" y="4902994"/>
            <a:ext cx="2895600" cy="183356"/>
          </a:xfrm>
          <a:noFill/>
        </p:spPr>
        <p:txBody>
          <a:bodyPr/>
          <a:lstStyle/>
          <a:p>
            <a:pPr algn="ctr"/>
            <a:fld id="{B60048C5-C93F-4176-B2DD-B1174A8D31B9}"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7">
                                            <p:txEl>
                                              <p:pRg st="4" end="4"/>
                                            </p:txEl>
                                          </p:spTgt>
                                        </p:tgtEl>
                                        <p:attrNameLst>
                                          <p:attrName>style.visibility</p:attrName>
                                        </p:attrNameLst>
                                      </p:cBhvr>
                                      <p:to>
                                        <p:strVal val="visible"/>
                                      </p:to>
                                    </p:set>
                                    <p:animEffect transition="in" filter="blinds(horizontal)">
                                      <p:cBhvr>
                                        <p:cTn id="7" dur="500"/>
                                        <p:tgtEl>
                                          <p:spTgt spid="17408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087">
                                            <p:txEl>
                                              <p:pRg st="5" end="5"/>
                                            </p:txEl>
                                          </p:spTgt>
                                        </p:tgtEl>
                                        <p:attrNameLst>
                                          <p:attrName>style.visibility</p:attrName>
                                        </p:attrNameLst>
                                      </p:cBhvr>
                                      <p:to>
                                        <p:strVal val="visible"/>
                                      </p:to>
                                    </p:set>
                                    <p:animEffect transition="in" filter="blinds(horizontal)">
                                      <p:cBhvr>
                                        <p:cTn id="10" dur="500"/>
                                        <p:tgtEl>
                                          <p:spTgt spid="17408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087">
                                            <p:txEl>
                                              <p:pRg st="6" end="6"/>
                                            </p:txEl>
                                          </p:spTgt>
                                        </p:tgtEl>
                                        <p:attrNameLst>
                                          <p:attrName>style.visibility</p:attrName>
                                        </p:attrNameLst>
                                      </p:cBhvr>
                                      <p:to>
                                        <p:strVal val="visible"/>
                                      </p:to>
                                    </p:set>
                                    <p:animEffect transition="in" filter="blinds(horizontal)">
                                      <p:cBhvr>
                                        <p:cTn id="13" dur="500"/>
                                        <p:tgtEl>
                                          <p:spTgt spid="174087">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087">
                                            <p:txEl>
                                              <p:pRg st="7" end="7"/>
                                            </p:txEl>
                                          </p:spTgt>
                                        </p:tgtEl>
                                        <p:attrNameLst>
                                          <p:attrName>style.visibility</p:attrName>
                                        </p:attrNameLst>
                                      </p:cBhvr>
                                      <p:to>
                                        <p:strVal val="visible"/>
                                      </p:to>
                                    </p:set>
                                    <p:animEffect transition="in" filter="blinds(horizontal)">
                                      <p:cBhvr>
                                        <p:cTn id="16" dur="500"/>
                                        <p:tgtEl>
                                          <p:spTgt spid="174087">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4087">
                                            <p:txEl>
                                              <p:pRg st="8" end="8"/>
                                            </p:txEl>
                                          </p:spTgt>
                                        </p:tgtEl>
                                        <p:attrNameLst>
                                          <p:attrName>style.visibility</p:attrName>
                                        </p:attrNameLst>
                                      </p:cBhvr>
                                      <p:to>
                                        <p:strVal val="visible"/>
                                      </p:to>
                                    </p:set>
                                    <p:animEffect transition="in" filter="blinds(horizontal)">
                                      <p:cBhvr>
                                        <p:cTn id="19" dur="500"/>
                                        <p:tgtEl>
                                          <p:spTgt spid="174087">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4087">
                                            <p:txEl>
                                              <p:pRg st="9" end="9"/>
                                            </p:txEl>
                                          </p:spTgt>
                                        </p:tgtEl>
                                        <p:attrNameLst>
                                          <p:attrName>style.visibility</p:attrName>
                                        </p:attrNameLst>
                                      </p:cBhvr>
                                      <p:to>
                                        <p:strVal val="visible"/>
                                      </p:to>
                                    </p:set>
                                    <p:animEffect transition="in" filter="blinds(horizontal)">
                                      <p:cBhvr>
                                        <p:cTn id="22" dur="500"/>
                                        <p:tgtEl>
                                          <p:spTgt spid="174087">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4087">
                                            <p:txEl>
                                              <p:pRg st="10" end="10"/>
                                            </p:txEl>
                                          </p:spTgt>
                                        </p:tgtEl>
                                        <p:attrNameLst>
                                          <p:attrName>style.visibility</p:attrName>
                                        </p:attrNameLst>
                                      </p:cBhvr>
                                      <p:to>
                                        <p:strVal val="visible"/>
                                      </p:to>
                                    </p:set>
                                    <p:animEffect transition="in" filter="blinds(horizontal)">
                                      <p:cBhvr>
                                        <p:cTn id="25" dur="500"/>
                                        <p:tgtEl>
                                          <p:spTgt spid="1740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ph idx="4294967295"/>
          </p:nvPr>
        </p:nvSpPr>
        <p:spPr>
          <a:xfrm>
            <a:off x="457200" y="915566"/>
            <a:ext cx="8229600" cy="3679057"/>
          </a:xfrm>
          <a:prstGeom prst="rect">
            <a:avLst/>
          </a:prstGeom>
        </p:spPr>
        <p:txBody>
          <a:bodyPr/>
          <a:lstStyle/>
          <a:p>
            <a:pPr eaLnBrk="1" hangingPunct="1">
              <a:lnSpc>
                <a:spcPct val="150000"/>
              </a:lnSpc>
              <a:spcBef>
                <a:spcPts val="0"/>
              </a:spcBef>
            </a:pPr>
            <a:r>
              <a:rPr lang="zh-CN" altLang="en-US" sz="2400" b="1" dirty="0" smtClean="0">
                <a:solidFill>
                  <a:srgbClr val="C00000"/>
                </a:solidFill>
              </a:rPr>
              <a:t>均衡假设</a:t>
            </a:r>
            <a:endParaRPr lang="en-US" altLang="zh-CN" sz="2400" b="1" dirty="0" smtClean="0">
              <a:solidFill>
                <a:srgbClr val="C00000"/>
              </a:solidFill>
            </a:endParaRPr>
          </a:p>
          <a:p>
            <a:pPr lvl="1" eaLnBrk="1" hangingPunct="1">
              <a:lnSpc>
                <a:spcPct val="150000"/>
              </a:lnSpc>
              <a:spcBef>
                <a:spcPts val="0"/>
              </a:spcBef>
            </a:pPr>
            <a:r>
              <a:rPr lang="zh-CN" altLang="en-US" sz="1800" dirty="0" smtClean="0"/>
              <a:t>均衡来自物理学：一个物体多方受力，反向受力相等时会处于静止不动或匀速运动的状态</a:t>
            </a:r>
            <a:endParaRPr lang="en-US" altLang="zh-CN" sz="1800" dirty="0" smtClean="0"/>
          </a:p>
          <a:p>
            <a:pPr lvl="1" eaLnBrk="1" hangingPunct="1">
              <a:lnSpc>
                <a:spcPct val="150000"/>
              </a:lnSpc>
              <a:spcBef>
                <a:spcPts val="0"/>
              </a:spcBef>
            </a:pPr>
            <a:r>
              <a:rPr lang="zh-CN" altLang="en-US" sz="1800" dirty="0" smtClean="0">
                <a:solidFill>
                  <a:srgbClr val="C00000"/>
                </a:solidFill>
              </a:rPr>
              <a:t>经济学中的均衡</a:t>
            </a:r>
            <a:r>
              <a:rPr lang="zh-CN" altLang="en-US" sz="1800" dirty="0" smtClean="0"/>
              <a:t>：经济事物在影响它的各种外力处于平衡时而出现的状态（静止不变，各种相关经济变量也不再变化）</a:t>
            </a:r>
            <a:endParaRPr lang="en-US" altLang="zh-CN" sz="1800" dirty="0" smtClean="0"/>
          </a:p>
          <a:p>
            <a:pPr lvl="1" eaLnBrk="1" hangingPunct="1">
              <a:lnSpc>
                <a:spcPct val="150000"/>
              </a:lnSpc>
              <a:spcBef>
                <a:spcPts val="0"/>
              </a:spcBef>
            </a:pPr>
            <a:r>
              <a:rPr lang="zh-CN" altLang="en-US" sz="1800" dirty="0" smtClean="0">
                <a:solidFill>
                  <a:srgbClr val="C00000"/>
                </a:solidFill>
              </a:rPr>
              <a:t>均衡实现的内在机制</a:t>
            </a:r>
            <a:r>
              <a:rPr lang="zh-CN" altLang="en-US" sz="1800" dirty="0" smtClean="0"/>
              <a:t>：涉事各方的利益在他人行为不变时已经最大，因此不愿意单方面改变行为</a:t>
            </a:r>
            <a:endParaRPr lang="en-US" altLang="zh-CN" sz="1800" dirty="0" smtClean="0"/>
          </a:p>
          <a:p>
            <a:pPr lvl="1" eaLnBrk="1" hangingPunct="1">
              <a:lnSpc>
                <a:spcPct val="150000"/>
              </a:lnSpc>
              <a:spcBef>
                <a:spcPts val="0"/>
              </a:spcBef>
            </a:pPr>
            <a:r>
              <a:rPr lang="zh-CN" altLang="en-US" sz="1800" dirty="0" smtClean="0">
                <a:solidFill>
                  <a:srgbClr val="C00000"/>
                </a:solidFill>
              </a:rPr>
              <a:t>均衡是西方经济学的分析问题的落脚点</a:t>
            </a:r>
            <a:r>
              <a:rPr lang="zh-CN" altLang="en-US" sz="1800" dirty="0" smtClean="0"/>
              <a:t>，无均衡的现象基本上不在西方经济学讨论之列</a:t>
            </a:r>
            <a:endParaRPr lang="zh-CN" altLang="en-US" sz="1800" dirty="0" smtClean="0"/>
          </a:p>
        </p:txBody>
      </p:sp>
      <p:sp>
        <p:nvSpPr>
          <p:cNvPr id="33795"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200" b="1" dirty="0" smtClean="0">
                <a:solidFill>
                  <a:srgbClr val="C00000"/>
                </a:solidFill>
                <a:latin typeface="黑体" panose="02010609060101010101" pitchFamily="2" charset="-122"/>
                <a:ea typeface="黑体" panose="02010609060101010101" pitchFamily="2" charset="-122"/>
              </a:rPr>
              <a:t>一、西方经济学的方法论</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to="" calcmode="lin" valueType="num">
                                      <p:cBhvr>
                                        <p:cTn id="7" dur="1" fill="hold"/>
                                        <p:tgtEl>
                                          <p:spTgt spid="3277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 to="" calcmode="lin" valueType="num">
                                      <p:cBhvr>
                                        <p:cTn id="12" dur="1" fill="hold"/>
                                        <p:tgtEl>
                                          <p:spTgt spid="32770">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2770">
                                            <p:txEl>
                                              <p:pRg st="2" end="2"/>
                                            </p:txEl>
                                          </p:spTgt>
                                        </p:tgtEl>
                                        <p:attrNameLst>
                                          <p:attrName>style.visibility</p:attrName>
                                        </p:attrNameLst>
                                      </p:cBhvr>
                                      <p:to>
                                        <p:strVal val="visible"/>
                                      </p:to>
                                    </p:set>
                                    <p:anim to="" calcmode="lin" valueType="num">
                                      <p:cBhvr>
                                        <p:cTn id="17" dur="1" fill="hold"/>
                                        <p:tgtEl>
                                          <p:spTgt spid="32770">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2770">
                                            <p:txEl>
                                              <p:pRg st="3" end="3"/>
                                            </p:txEl>
                                          </p:spTgt>
                                        </p:tgtEl>
                                        <p:attrNameLst>
                                          <p:attrName>style.visibility</p:attrName>
                                        </p:attrNameLst>
                                      </p:cBhvr>
                                      <p:to>
                                        <p:strVal val="visible"/>
                                      </p:to>
                                    </p:set>
                                    <p:anim to="" calcmode="lin" valueType="num">
                                      <p:cBhvr>
                                        <p:cTn id="22" dur="1" fill="hold"/>
                                        <p:tgtEl>
                                          <p:spTgt spid="32770">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2770">
                                            <p:txEl>
                                              <p:pRg st="4" end="4"/>
                                            </p:txEl>
                                          </p:spTgt>
                                        </p:tgtEl>
                                        <p:attrNameLst>
                                          <p:attrName>style.visibility</p:attrName>
                                        </p:attrNameLst>
                                      </p:cBhvr>
                                      <p:to>
                                        <p:strVal val="visible"/>
                                      </p:to>
                                    </p:set>
                                    <p:anim to="" calcmode="lin" valueType="num">
                                      <p:cBhvr>
                                        <p:cTn id="27" dur="1" fill="hold"/>
                                        <p:tgtEl>
                                          <p:spTgt spid="32770">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ph idx="4294967295"/>
          </p:nvPr>
        </p:nvSpPr>
        <p:spPr>
          <a:xfrm>
            <a:off x="457200" y="1006079"/>
            <a:ext cx="8229600" cy="3588544"/>
          </a:xfrm>
          <a:prstGeom prst="rect">
            <a:avLst/>
          </a:prstGeom>
        </p:spPr>
        <p:txBody>
          <a:bodyPr/>
          <a:lstStyle/>
          <a:p>
            <a:pPr eaLnBrk="1" hangingPunct="1">
              <a:spcBef>
                <a:spcPct val="0"/>
              </a:spcBef>
            </a:pPr>
            <a:r>
              <a:rPr lang="zh-CN" altLang="en-US" sz="2800" b="1" dirty="0" smtClean="0">
                <a:solidFill>
                  <a:srgbClr val="C00000"/>
                </a:solidFill>
              </a:rPr>
              <a:t>其他假设</a:t>
            </a:r>
            <a:endParaRPr lang="en-US" altLang="zh-CN" sz="2800" b="1" dirty="0" smtClean="0">
              <a:solidFill>
                <a:srgbClr val="C00000"/>
              </a:solidFill>
            </a:endParaRPr>
          </a:p>
          <a:p>
            <a:pPr lvl="1" eaLnBrk="1" hangingPunct="1">
              <a:lnSpc>
                <a:spcPct val="150000"/>
              </a:lnSpc>
              <a:spcBef>
                <a:spcPct val="40000"/>
              </a:spcBef>
            </a:pPr>
            <a:r>
              <a:rPr lang="zh-CN" altLang="en-US" sz="2400" dirty="0" smtClean="0"/>
              <a:t>西方经济学流派众多，其假设也不尽相同，其中还包括</a:t>
            </a:r>
            <a:r>
              <a:rPr lang="zh-CN" altLang="en-US" sz="2400" dirty="0" smtClean="0">
                <a:solidFill>
                  <a:srgbClr val="C00000"/>
                </a:solidFill>
              </a:rPr>
              <a:t>制度假设、同质性假设、市场出清假设或有效市场假设</a:t>
            </a:r>
            <a:r>
              <a:rPr lang="zh-CN" altLang="en-US" sz="2400" dirty="0" smtClean="0"/>
              <a:t>等。</a:t>
            </a:r>
            <a:endParaRPr lang="zh-CN" altLang="en-US" sz="2400" dirty="0" smtClean="0"/>
          </a:p>
        </p:txBody>
      </p:sp>
      <p:sp>
        <p:nvSpPr>
          <p:cNvPr id="34819" name="Rectangle 2"/>
          <p:cNvSpPr>
            <a:spLocks noChangeArrowheads="1"/>
          </p:cNvSpPr>
          <p:nvPr/>
        </p:nvSpPr>
        <p:spPr bwMode="auto">
          <a:xfrm>
            <a:off x="457200" y="195486"/>
            <a:ext cx="8229600" cy="703436"/>
          </a:xfrm>
          <a:prstGeom prst="rect">
            <a:avLst/>
          </a:prstGeom>
          <a:noFill/>
          <a:ln w="9525">
            <a:noFill/>
            <a:miter lim="800000"/>
          </a:ln>
        </p:spPr>
        <p:txBody>
          <a:bodyPr anchor="ctr"/>
          <a:lstStyle/>
          <a:p>
            <a:pPr algn="ctr"/>
            <a:r>
              <a:rPr lang="zh-CN" altLang="en-US" sz="3200" b="1" dirty="0" smtClean="0">
                <a:solidFill>
                  <a:srgbClr val="C00000"/>
                </a:solidFill>
                <a:latin typeface="黑体" panose="02010609060101010101" pitchFamily="2" charset="-122"/>
                <a:ea typeface="黑体" panose="02010609060101010101" pitchFamily="2" charset="-122"/>
              </a:rPr>
              <a:t>一、西方经济学的方法论</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to="" calcmode="lin" valueType="num">
                                      <p:cBhvr>
                                        <p:cTn id="7" dur="1" fill="hold"/>
                                        <p:tgtEl>
                                          <p:spTgt spid="3277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 to="" calcmode="lin" valueType="num">
                                      <p:cBhvr>
                                        <p:cTn id="12" dur="1" fill="hold"/>
                                        <p:tgtEl>
                                          <p:spTgt spid="32770">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4"/>
          <p:cNvSpPr>
            <a:spLocks noChangeArrowheads="1"/>
          </p:cNvSpPr>
          <p:nvPr/>
        </p:nvSpPr>
        <p:spPr bwMode="auto">
          <a:xfrm>
            <a:off x="457201" y="1007269"/>
            <a:ext cx="4118435" cy="523220"/>
          </a:xfrm>
          <a:prstGeom prst="rect">
            <a:avLst/>
          </a:prstGeom>
          <a:noFill/>
          <a:ln w="9525">
            <a:noFill/>
            <a:miter lim="800000"/>
          </a:ln>
        </p:spPr>
        <p:txBody>
          <a:bodyPr wrap="none">
            <a:spAutoFit/>
          </a:bodyPr>
          <a:lstStyle/>
          <a:p>
            <a:pPr eaLnBrk="1" hangingPunct="1">
              <a:buFontTx/>
              <a:buChar char="•"/>
            </a:pPr>
            <a:r>
              <a:rPr lang="zh-CN" altLang="en-US" sz="2800"/>
              <a:t>  西方经济学研究程序：</a:t>
            </a:r>
            <a:endParaRPr lang="zh-CN" altLang="en-US" sz="2800"/>
          </a:p>
        </p:txBody>
      </p:sp>
      <p:sp>
        <p:nvSpPr>
          <p:cNvPr id="33795" name="Text Box 4"/>
          <p:cNvSpPr txBox="1">
            <a:spLocks noChangeArrowheads="1"/>
          </p:cNvSpPr>
          <p:nvPr/>
        </p:nvSpPr>
        <p:spPr bwMode="auto">
          <a:xfrm>
            <a:off x="755651" y="1869281"/>
            <a:ext cx="1800225" cy="830997"/>
          </a:xfrm>
          <a:prstGeom prst="rect">
            <a:avLst/>
          </a:prstGeom>
          <a:solidFill>
            <a:schemeClr val="accent5">
              <a:lumMod val="20000"/>
              <a:lumOff val="80000"/>
            </a:schemeClr>
          </a:solidFill>
          <a:ln w="25400">
            <a:solidFill>
              <a:srgbClr val="800080"/>
            </a:solidFill>
            <a:miter lim="800000"/>
          </a:ln>
        </p:spPr>
        <p:txBody>
          <a:bodyPr>
            <a:spAutoFit/>
          </a:bodyPr>
          <a:lstStyle/>
          <a:p>
            <a:pPr eaLnBrk="1" hangingPunct="1"/>
            <a:r>
              <a:rPr lang="zh-CN" altLang="en-US" sz="2400"/>
              <a:t>个人偏好</a:t>
            </a:r>
            <a:endParaRPr lang="zh-CN" altLang="en-US" sz="2400"/>
          </a:p>
          <a:p>
            <a:pPr eaLnBrk="1" hangingPunct="1"/>
            <a:r>
              <a:rPr lang="zh-CN" altLang="en-US" sz="2400"/>
              <a:t>（目标）</a:t>
            </a:r>
            <a:endParaRPr lang="zh-CN" altLang="en-US" sz="2400"/>
          </a:p>
        </p:txBody>
      </p:sp>
      <p:sp>
        <p:nvSpPr>
          <p:cNvPr id="33796" name="Text Box 5"/>
          <p:cNvSpPr txBox="1">
            <a:spLocks noChangeArrowheads="1"/>
          </p:cNvSpPr>
          <p:nvPr/>
        </p:nvSpPr>
        <p:spPr bwMode="auto">
          <a:xfrm>
            <a:off x="684213" y="3598069"/>
            <a:ext cx="1871662" cy="830997"/>
          </a:xfrm>
          <a:prstGeom prst="rect">
            <a:avLst/>
          </a:prstGeom>
          <a:solidFill>
            <a:schemeClr val="accent5">
              <a:lumMod val="20000"/>
              <a:lumOff val="80000"/>
            </a:schemeClr>
          </a:solidFill>
          <a:ln w="25400">
            <a:solidFill>
              <a:srgbClr val="800080"/>
            </a:solidFill>
            <a:miter lim="800000"/>
          </a:ln>
        </p:spPr>
        <p:txBody>
          <a:bodyPr>
            <a:spAutoFit/>
          </a:bodyPr>
          <a:lstStyle/>
          <a:p>
            <a:pPr eaLnBrk="1" hangingPunct="1"/>
            <a:r>
              <a:rPr lang="zh-CN" altLang="en-US" sz="2400"/>
              <a:t>技术约束</a:t>
            </a:r>
            <a:endParaRPr lang="zh-CN" altLang="en-US" sz="2400"/>
          </a:p>
          <a:p>
            <a:pPr eaLnBrk="1" hangingPunct="1"/>
            <a:r>
              <a:rPr lang="zh-CN" altLang="en-US" sz="2400"/>
              <a:t>（可能性）</a:t>
            </a:r>
            <a:endParaRPr lang="zh-CN" altLang="en-US" sz="2400"/>
          </a:p>
        </p:txBody>
      </p:sp>
      <p:sp>
        <p:nvSpPr>
          <p:cNvPr id="33797" name="Text Box 6"/>
          <p:cNvSpPr txBox="1">
            <a:spLocks noChangeArrowheads="1"/>
          </p:cNvSpPr>
          <p:nvPr/>
        </p:nvSpPr>
        <p:spPr bwMode="auto">
          <a:xfrm>
            <a:off x="3500430" y="2428874"/>
            <a:ext cx="1428759" cy="1200329"/>
          </a:xfrm>
          <a:prstGeom prst="rect">
            <a:avLst/>
          </a:prstGeom>
          <a:solidFill>
            <a:schemeClr val="accent5">
              <a:lumMod val="20000"/>
              <a:lumOff val="80000"/>
            </a:schemeClr>
          </a:solidFill>
          <a:ln w="25400">
            <a:solidFill>
              <a:srgbClr val="800080"/>
            </a:solidFill>
            <a:miter lim="800000"/>
          </a:ln>
        </p:spPr>
        <p:txBody>
          <a:bodyPr wrap="square">
            <a:spAutoFit/>
          </a:bodyPr>
          <a:lstStyle/>
          <a:p>
            <a:pPr eaLnBrk="1" hangingPunct="1"/>
            <a:r>
              <a:rPr lang="zh-CN" altLang="en-US" sz="2400" dirty="0"/>
              <a:t>理性选择：</a:t>
            </a:r>
            <a:endParaRPr lang="zh-CN" altLang="en-US" sz="2400" dirty="0"/>
          </a:p>
          <a:p>
            <a:pPr eaLnBrk="1" hangingPunct="1"/>
            <a:r>
              <a:rPr lang="zh-CN" altLang="en-US" sz="2400" dirty="0"/>
              <a:t>最大化行为</a:t>
            </a:r>
            <a:endParaRPr lang="zh-CN" altLang="en-US" sz="2400" dirty="0"/>
          </a:p>
        </p:txBody>
      </p:sp>
      <p:sp>
        <p:nvSpPr>
          <p:cNvPr id="33798" name="Text Box 7"/>
          <p:cNvSpPr txBox="1">
            <a:spLocks noChangeArrowheads="1"/>
          </p:cNvSpPr>
          <p:nvPr/>
        </p:nvSpPr>
        <p:spPr bwMode="auto">
          <a:xfrm>
            <a:off x="6011863" y="2409825"/>
            <a:ext cx="2476500" cy="1200329"/>
          </a:xfrm>
          <a:prstGeom prst="rect">
            <a:avLst/>
          </a:prstGeom>
          <a:solidFill>
            <a:schemeClr val="accent5">
              <a:lumMod val="20000"/>
              <a:lumOff val="80000"/>
            </a:schemeClr>
          </a:solidFill>
          <a:ln w="25400">
            <a:solidFill>
              <a:srgbClr val="800080"/>
            </a:solidFill>
            <a:miter lim="800000"/>
          </a:ln>
        </p:spPr>
        <p:txBody>
          <a:bodyPr>
            <a:spAutoFit/>
          </a:bodyPr>
          <a:lstStyle/>
          <a:p>
            <a:pPr eaLnBrk="1" hangingPunct="1"/>
            <a:r>
              <a:rPr lang="zh-CN" altLang="en-US" sz="2400"/>
              <a:t>内生变量的确定：</a:t>
            </a:r>
            <a:endParaRPr lang="zh-CN" altLang="en-US" sz="2400"/>
          </a:p>
          <a:p>
            <a:pPr eaLnBrk="1" hangingPunct="1"/>
            <a:r>
              <a:rPr lang="zh-CN" altLang="en-US" sz="2400"/>
              <a:t>作为外生变量的函数</a:t>
            </a:r>
            <a:endParaRPr lang="zh-CN" altLang="en-US" sz="2400"/>
          </a:p>
        </p:txBody>
      </p:sp>
      <p:grpSp>
        <p:nvGrpSpPr>
          <p:cNvPr id="2" name="Group 8"/>
          <p:cNvGrpSpPr/>
          <p:nvPr/>
        </p:nvGrpSpPr>
        <p:grpSpPr bwMode="auto">
          <a:xfrm>
            <a:off x="1620521" y="1869282"/>
            <a:ext cx="2594594" cy="2559844"/>
            <a:chOff x="2" y="0"/>
            <a:chExt cx="4085" cy="5375"/>
          </a:xfrm>
        </p:grpSpPr>
        <p:cxnSp>
          <p:nvCxnSpPr>
            <p:cNvPr id="35850" name="AutoShape 9"/>
            <p:cNvCxnSpPr>
              <a:cxnSpLocks noChangeShapeType="1"/>
              <a:stCxn id="33795" idx="0"/>
              <a:endCxn id="33797" idx="0"/>
            </p:cNvCxnSpPr>
            <p:nvPr/>
          </p:nvCxnSpPr>
          <p:spPr bwMode="auto">
            <a:xfrm rot="16200000" flipH="1">
              <a:off x="1485" y="-1427"/>
              <a:ext cx="1175" cy="4029"/>
            </a:xfrm>
            <a:prstGeom prst="bentConnector3">
              <a:avLst>
                <a:gd name="adj1" fmla="val -40851"/>
              </a:avLst>
            </a:prstGeom>
            <a:noFill/>
            <a:ln w="38100">
              <a:solidFill>
                <a:schemeClr val="hlink"/>
              </a:solidFill>
              <a:miter lim="800000"/>
              <a:tailEnd type="triangle" w="med" len="med"/>
            </a:ln>
          </p:spPr>
        </p:cxnSp>
        <p:cxnSp>
          <p:nvCxnSpPr>
            <p:cNvPr id="35851" name="AutoShape 10"/>
            <p:cNvCxnSpPr>
              <a:cxnSpLocks noChangeShapeType="1"/>
              <a:stCxn id="33796" idx="2"/>
              <a:endCxn id="33797" idx="2"/>
            </p:cNvCxnSpPr>
            <p:nvPr/>
          </p:nvCxnSpPr>
          <p:spPr bwMode="auto">
            <a:xfrm rot="5400000" flipH="1" flipV="1">
              <a:off x="1204" y="2492"/>
              <a:ext cx="1680" cy="4085"/>
            </a:xfrm>
            <a:prstGeom prst="bentConnector3">
              <a:avLst>
                <a:gd name="adj1" fmla="val -28580"/>
              </a:avLst>
            </a:prstGeom>
            <a:noFill/>
            <a:ln w="38100">
              <a:solidFill>
                <a:schemeClr val="hlink"/>
              </a:solidFill>
              <a:miter lim="800000"/>
              <a:tailEnd type="triangle" w="med" len="med"/>
            </a:ln>
          </p:spPr>
        </p:cxnSp>
      </p:grpSp>
      <p:cxnSp>
        <p:nvCxnSpPr>
          <p:cNvPr id="33802" name="AutoShape 11"/>
          <p:cNvCxnSpPr>
            <a:cxnSpLocks noChangeShapeType="1"/>
            <a:stCxn id="33797" idx="3"/>
            <a:endCxn id="33798" idx="1"/>
          </p:cNvCxnSpPr>
          <p:nvPr/>
        </p:nvCxnSpPr>
        <p:spPr bwMode="auto">
          <a:xfrm flipV="1">
            <a:off x="4929189" y="3009990"/>
            <a:ext cx="1082674" cy="19049"/>
          </a:xfrm>
          <a:prstGeom prst="straightConnector1">
            <a:avLst/>
          </a:prstGeom>
          <a:noFill/>
          <a:ln w="38100">
            <a:solidFill>
              <a:schemeClr val="hlink"/>
            </a:solidFill>
            <a:round/>
            <a:tailEnd type="triangle" w="med" len="med"/>
          </a:ln>
        </p:spPr>
      </p:cxnSp>
      <p:sp>
        <p:nvSpPr>
          <p:cNvPr id="35849"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200" b="1" dirty="0" smtClean="0">
                <a:solidFill>
                  <a:srgbClr val="C00000"/>
                </a:solidFill>
                <a:latin typeface="黑体" panose="02010609060101010101" pitchFamily="2" charset="-122"/>
                <a:ea typeface="黑体" panose="02010609060101010101" pitchFamily="2" charset="-122"/>
              </a:rPr>
              <a:t>一、西方经济学的方法论</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794"/>
                                        </p:tgtEl>
                                        <p:attrNameLst>
                                          <p:attrName>ppt_y</p:attrName>
                                        </p:attrNameLst>
                                      </p:cBhvr>
                                      <p:tavLst>
                                        <p:tav tm="0">
                                          <p:val>
                                            <p:strVal val="#ppt_y"/>
                                          </p:val>
                                        </p:tav>
                                        <p:tav tm="100000">
                                          <p:val>
                                            <p:strVal val="#ppt_y"/>
                                          </p:val>
                                        </p:tav>
                                      </p:tavLst>
                                    </p:anim>
                                    <p:anim calcmode="lin" valueType="num">
                                      <p:cBhvr>
                                        <p:cTn id="9" dur="5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3379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3795"/>
                                        </p:tgtEl>
                                        <p:attrNameLst>
                                          <p:attrName>style.visibility</p:attrName>
                                        </p:attrNameLst>
                                      </p:cBhvr>
                                      <p:to>
                                        <p:strVal val="visible"/>
                                      </p:to>
                                    </p:set>
                                    <p:anim calcmode="lin" valueType="num">
                                      <p:cBhvr additive="base">
                                        <p:cTn id="16" dur="500" fill="hold"/>
                                        <p:tgtEl>
                                          <p:spTgt spid="33795"/>
                                        </p:tgtEl>
                                        <p:attrNameLst>
                                          <p:attrName>ppt_x</p:attrName>
                                        </p:attrNameLst>
                                      </p:cBhvr>
                                      <p:tavLst>
                                        <p:tav tm="0">
                                          <p:val>
                                            <p:strVal val="#ppt_x"/>
                                          </p:val>
                                        </p:tav>
                                        <p:tav tm="100000">
                                          <p:val>
                                            <p:strVal val="#ppt_x"/>
                                          </p:val>
                                        </p:tav>
                                      </p:tavLst>
                                    </p:anim>
                                    <p:anim calcmode="lin" valueType="num">
                                      <p:cBhvr additive="base">
                                        <p:cTn id="17"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additive="base">
                                        <p:cTn id="22" dur="500" fill="hold"/>
                                        <p:tgtEl>
                                          <p:spTgt spid="33796"/>
                                        </p:tgtEl>
                                        <p:attrNameLst>
                                          <p:attrName>ppt_x</p:attrName>
                                        </p:attrNameLst>
                                      </p:cBhvr>
                                      <p:tavLst>
                                        <p:tav tm="0">
                                          <p:val>
                                            <p:strVal val="#ppt_x"/>
                                          </p:val>
                                        </p:tav>
                                        <p:tav tm="100000">
                                          <p:val>
                                            <p:strVal val="#ppt_x"/>
                                          </p:val>
                                        </p:tav>
                                      </p:tavLst>
                                    </p:anim>
                                    <p:anim calcmode="lin" valueType="num">
                                      <p:cBhvr additive="base">
                                        <p:cTn id="23"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slide(fromBottom)">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3797"/>
                                        </p:tgtEl>
                                        <p:attrNameLst>
                                          <p:attrName>style.visibility</p:attrName>
                                        </p:attrNameLst>
                                      </p:cBhvr>
                                      <p:to>
                                        <p:strVal val="visible"/>
                                      </p:to>
                                    </p:set>
                                    <p:animEffect transition="in" filter="slide(fromBottom)">
                                      <p:cBhvr>
                                        <p:cTn id="33" dur="500"/>
                                        <p:tgtEl>
                                          <p:spTgt spid="3379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3802"/>
                                        </p:tgtEl>
                                        <p:attrNameLst>
                                          <p:attrName>style.visibility</p:attrName>
                                        </p:attrNameLst>
                                      </p:cBhvr>
                                      <p:to>
                                        <p:strVal val="visible"/>
                                      </p:to>
                                    </p:set>
                                    <p:anim calcmode="lin" valueType="num">
                                      <p:cBhvr additive="base">
                                        <p:cTn id="38" dur="500" fill="hold"/>
                                        <p:tgtEl>
                                          <p:spTgt spid="33802"/>
                                        </p:tgtEl>
                                        <p:attrNameLst>
                                          <p:attrName>ppt_x</p:attrName>
                                        </p:attrNameLst>
                                      </p:cBhvr>
                                      <p:tavLst>
                                        <p:tav tm="0">
                                          <p:val>
                                            <p:strVal val="#ppt_x"/>
                                          </p:val>
                                        </p:tav>
                                        <p:tav tm="100000">
                                          <p:val>
                                            <p:strVal val="#ppt_x"/>
                                          </p:val>
                                        </p:tav>
                                      </p:tavLst>
                                    </p:anim>
                                    <p:anim calcmode="lin" valueType="num">
                                      <p:cBhvr additive="base">
                                        <p:cTn id="39" dur="500" fill="hold"/>
                                        <p:tgtEl>
                                          <p:spTgt spid="3380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3798"/>
                                        </p:tgtEl>
                                        <p:attrNameLst>
                                          <p:attrName>style.visibility</p:attrName>
                                        </p:attrNameLst>
                                      </p:cBhvr>
                                      <p:to>
                                        <p:strVal val="visible"/>
                                      </p:to>
                                    </p:set>
                                    <p:anim calcmode="lin" valueType="num">
                                      <p:cBhvr additive="base">
                                        <p:cTn id="44" dur="500" fill="hold"/>
                                        <p:tgtEl>
                                          <p:spTgt spid="33798"/>
                                        </p:tgtEl>
                                        <p:attrNameLst>
                                          <p:attrName>ppt_x</p:attrName>
                                        </p:attrNameLst>
                                      </p:cBhvr>
                                      <p:tavLst>
                                        <p:tav tm="0">
                                          <p:val>
                                            <p:strVal val="#ppt_x"/>
                                          </p:val>
                                        </p:tav>
                                        <p:tav tm="100000">
                                          <p:val>
                                            <p:strVal val="#ppt_x"/>
                                          </p:val>
                                        </p:tav>
                                      </p:tavLst>
                                    </p:anim>
                                    <p:anim calcmode="lin" valueType="num">
                                      <p:cBhvr additive="base">
                                        <p:cTn id="45"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utoUpdateAnimBg="0"/>
      <p:bldP spid="33795" grpId="0" bldLvl="0" animBg="1" autoUpdateAnimBg="0"/>
      <p:bldP spid="33796" grpId="0" bldLvl="0" animBg="1" autoUpdateAnimBg="0"/>
      <p:bldP spid="33797" grpId="0" bldLvl="0" animBg="1" autoUpdateAnimBg="0"/>
      <p:bldP spid="33798"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noChangeArrowheads="1"/>
          </p:cNvSpPr>
          <p:nvPr>
            <p:ph idx="4294967295"/>
          </p:nvPr>
        </p:nvSpPr>
        <p:spPr>
          <a:xfrm>
            <a:off x="457200" y="1007269"/>
            <a:ext cx="8229600" cy="3588544"/>
          </a:xfrm>
          <a:prstGeom prst="rect">
            <a:avLst/>
          </a:prstGeom>
        </p:spPr>
        <p:txBody>
          <a:bodyPr/>
          <a:lstStyle/>
          <a:p>
            <a:pPr eaLnBrk="1" hangingPunct="1"/>
            <a:r>
              <a:rPr lang="zh-CN" altLang="en-US" sz="2800" b="1" dirty="0" smtClean="0">
                <a:solidFill>
                  <a:srgbClr val="C00000"/>
                </a:solidFill>
              </a:rPr>
              <a:t>演绎法</a:t>
            </a:r>
            <a:endParaRPr lang="en-US" altLang="zh-CN" sz="2800" b="1" dirty="0" smtClean="0">
              <a:solidFill>
                <a:srgbClr val="C00000"/>
              </a:solidFill>
            </a:endParaRPr>
          </a:p>
          <a:p>
            <a:pPr eaLnBrk="1" hangingPunct="1"/>
            <a:endParaRPr lang="en-US" altLang="zh-CN" sz="2800" b="0" dirty="0" smtClean="0">
              <a:solidFill>
                <a:schemeClr val="tx1"/>
              </a:solidFill>
            </a:endParaRPr>
          </a:p>
          <a:p>
            <a:pPr eaLnBrk="1" hangingPunct="1">
              <a:buFontTx/>
              <a:buNone/>
            </a:pPr>
            <a:endParaRPr lang="en-US" altLang="zh-CN" sz="2800" b="0" dirty="0" smtClean="0">
              <a:solidFill>
                <a:schemeClr val="tx1"/>
              </a:solidFill>
            </a:endParaRPr>
          </a:p>
          <a:p>
            <a:pPr eaLnBrk="1" hangingPunct="1">
              <a:buFontTx/>
              <a:buNone/>
            </a:pPr>
            <a:endParaRPr lang="en-US" altLang="zh-CN" sz="2800" b="0" dirty="0" smtClean="0">
              <a:solidFill>
                <a:schemeClr val="tx1"/>
              </a:solidFill>
            </a:endParaRPr>
          </a:p>
          <a:p>
            <a:pPr lvl="1" eaLnBrk="1" hangingPunct="1"/>
            <a:r>
              <a:rPr lang="zh-CN" altLang="en-US" sz="2400" dirty="0" smtClean="0">
                <a:solidFill>
                  <a:srgbClr val="C00000"/>
                </a:solidFill>
              </a:rPr>
              <a:t>由一般到具体</a:t>
            </a:r>
            <a:endParaRPr lang="zh-CN" altLang="en-US" sz="2400" dirty="0" smtClean="0">
              <a:solidFill>
                <a:srgbClr val="C00000"/>
              </a:solidFill>
            </a:endParaRPr>
          </a:p>
          <a:p>
            <a:pPr lvl="1" eaLnBrk="1" hangingPunct="1"/>
            <a:r>
              <a:rPr lang="zh-CN" altLang="en-US" sz="2400" dirty="0" smtClean="0">
                <a:solidFill>
                  <a:srgbClr val="C00000"/>
                </a:solidFill>
              </a:rPr>
              <a:t>利用原理对现状进行分析，对未来进行预测</a:t>
            </a:r>
            <a:endParaRPr lang="zh-CN" altLang="en-US" sz="2400" dirty="0" smtClean="0">
              <a:solidFill>
                <a:srgbClr val="C00000"/>
              </a:solidFill>
            </a:endParaRPr>
          </a:p>
          <a:p>
            <a:pPr lvl="1" eaLnBrk="1" hangingPunct="1"/>
            <a:r>
              <a:rPr lang="zh-CN" altLang="en-US" sz="2400" dirty="0" smtClean="0"/>
              <a:t>哲学前提：</a:t>
            </a:r>
            <a:r>
              <a:rPr lang="zh-CN" altLang="en-US" sz="2400" dirty="0" smtClean="0">
                <a:solidFill>
                  <a:srgbClr val="C00000"/>
                </a:solidFill>
              </a:rPr>
              <a:t>相信事物之间的因果联系</a:t>
            </a:r>
            <a:endParaRPr lang="en-US" altLang="zh-CN" sz="2400" dirty="0" smtClean="0">
              <a:solidFill>
                <a:srgbClr val="C00000"/>
              </a:solidFill>
            </a:endParaRPr>
          </a:p>
          <a:p>
            <a:pPr lvl="3" eaLnBrk="1" hangingPunct="1">
              <a:buFontTx/>
              <a:buNone/>
            </a:pPr>
            <a:endParaRPr lang="zh-CN" altLang="en-US" sz="2400" dirty="0" smtClean="0"/>
          </a:p>
        </p:txBody>
      </p:sp>
      <p:grpSp>
        <p:nvGrpSpPr>
          <p:cNvPr id="2" name="Group 5"/>
          <p:cNvGrpSpPr/>
          <p:nvPr/>
        </p:nvGrpSpPr>
        <p:grpSpPr bwMode="auto">
          <a:xfrm>
            <a:off x="323850" y="2194323"/>
            <a:ext cx="1136650" cy="539353"/>
            <a:chOff x="0" y="0"/>
            <a:chExt cx="1789" cy="1134"/>
          </a:xfrm>
        </p:grpSpPr>
        <p:sp>
          <p:nvSpPr>
            <p:cNvPr id="36885" name="AutoShape 6"/>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86" name="Text Box 7"/>
            <p:cNvSpPr txBox="1">
              <a:spLocks noChangeArrowheads="1"/>
            </p:cNvSpPr>
            <p:nvPr/>
          </p:nvSpPr>
          <p:spPr bwMode="auto">
            <a:xfrm>
              <a:off x="277" y="118"/>
              <a:ext cx="1512" cy="971"/>
            </a:xfrm>
            <a:prstGeom prst="rect">
              <a:avLst/>
            </a:prstGeom>
            <a:noFill/>
            <a:ln w="9525">
              <a:noFill/>
              <a:miter lim="800000"/>
            </a:ln>
            <a:effectLst>
              <a:outerShdw dist="107763" dir="2700000" algn="ctr" rotWithShape="0">
                <a:schemeClr val="bg2">
                  <a:alpha val="50000"/>
                </a:schemeClr>
              </a:outerShdw>
            </a:effectLst>
          </p:spPr>
          <p:txBody>
            <a:bodyPr>
              <a:spAutoFit/>
            </a:bodyPr>
            <a:lstStyle/>
            <a:p>
              <a:pPr eaLnBrk="1" hangingPunct="1"/>
              <a:r>
                <a:rPr lang="zh-CN" altLang="en-US" sz="2400" b="1"/>
                <a:t>原理</a:t>
              </a:r>
              <a:endParaRPr lang="zh-CN" altLang="en-US" sz="2400" b="1"/>
            </a:p>
          </p:txBody>
        </p:sp>
      </p:grpSp>
      <p:grpSp>
        <p:nvGrpSpPr>
          <p:cNvPr id="3" name="Group 8"/>
          <p:cNvGrpSpPr/>
          <p:nvPr/>
        </p:nvGrpSpPr>
        <p:grpSpPr bwMode="auto">
          <a:xfrm>
            <a:off x="2195513" y="2032398"/>
            <a:ext cx="1179512" cy="863203"/>
            <a:chOff x="0" y="0"/>
            <a:chExt cx="1858" cy="1134"/>
          </a:xfrm>
        </p:grpSpPr>
        <p:sp>
          <p:nvSpPr>
            <p:cNvPr id="36883" name="AutoShape 9"/>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84" name="Text Box 10"/>
            <p:cNvSpPr txBox="1">
              <a:spLocks noChangeArrowheads="1"/>
            </p:cNvSpPr>
            <p:nvPr/>
          </p:nvSpPr>
          <p:spPr bwMode="auto">
            <a:xfrm>
              <a:off x="255" y="5"/>
              <a:ext cx="1603" cy="1092"/>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研究对象</a:t>
              </a:r>
              <a:endParaRPr lang="zh-CN" altLang="en-US" sz="2400" b="1"/>
            </a:p>
          </p:txBody>
        </p:sp>
      </p:grpSp>
      <p:grpSp>
        <p:nvGrpSpPr>
          <p:cNvPr id="4" name="Group 11"/>
          <p:cNvGrpSpPr/>
          <p:nvPr/>
        </p:nvGrpSpPr>
        <p:grpSpPr bwMode="auto">
          <a:xfrm>
            <a:off x="3995739" y="2032398"/>
            <a:ext cx="1150937" cy="888323"/>
            <a:chOff x="0" y="0"/>
            <a:chExt cx="1813" cy="1167"/>
          </a:xfrm>
        </p:grpSpPr>
        <p:sp>
          <p:nvSpPr>
            <p:cNvPr id="36881" name="AutoShape 12"/>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82" name="Text Box 13"/>
            <p:cNvSpPr txBox="1">
              <a:spLocks noChangeArrowheads="1"/>
            </p:cNvSpPr>
            <p:nvPr/>
          </p:nvSpPr>
          <p:spPr bwMode="auto">
            <a:xfrm>
              <a:off x="345" y="75"/>
              <a:ext cx="1468" cy="1092"/>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演绎逻辑</a:t>
              </a:r>
              <a:endParaRPr lang="zh-CN" altLang="en-US" sz="2400" b="1"/>
            </a:p>
          </p:txBody>
        </p:sp>
      </p:grpSp>
      <p:grpSp>
        <p:nvGrpSpPr>
          <p:cNvPr id="5" name="Group 14"/>
          <p:cNvGrpSpPr/>
          <p:nvPr/>
        </p:nvGrpSpPr>
        <p:grpSpPr bwMode="auto">
          <a:xfrm>
            <a:off x="5867401" y="2032398"/>
            <a:ext cx="1122363" cy="888323"/>
            <a:chOff x="0" y="0"/>
            <a:chExt cx="1768" cy="1167"/>
          </a:xfrm>
        </p:grpSpPr>
        <p:sp>
          <p:nvSpPr>
            <p:cNvPr id="36879" name="AutoShape 15"/>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80" name="Text Box 16"/>
            <p:cNvSpPr txBox="1">
              <a:spLocks noChangeArrowheads="1"/>
            </p:cNvSpPr>
            <p:nvPr/>
          </p:nvSpPr>
          <p:spPr bwMode="auto">
            <a:xfrm>
              <a:off x="323" y="75"/>
              <a:ext cx="1445" cy="1092"/>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理论命题</a:t>
              </a:r>
              <a:endParaRPr lang="zh-CN" altLang="en-US"/>
            </a:p>
          </p:txBody>
        </p:sp>
      </p:grpSp>
      <p:grpSp>
        <p:nvGrpSpPr>
          <p:cNvPr id="6" name="Group 17"/>
          <p:cNvGrpSpPr/>
          <p:nvPr/>
        </p:nvGrpSpPr>
        <p:grpSpPr bwMode="auto">
          <a:xfrm>
            <a:off x="7667626" y="2032398"/>
            <a:ext cx="1165225" cy="1165247"/>
            <a:chOff x="0" y="0"/>
            <a:chExt cx="1835" cy="1531"/>
          </a:xfrm>
        </p:grpSpPr>
        <p:sp>
          <p:nvSpPr>
            <p:cNvPr id="36877" name="AutoShape 18"/>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78" name="Text Box 19"/>
            <p:cNvSpPr txBox="1">
              <a:spLocks noChangeArrowheads="1"/>
            </p:cNvSpPr>
            <p:nvPr/>
          </p:nvSpPr>
          <p:spPr bwMode="auto">
            <a:xfrm>
              <a:off x="300" y="75"/>
              <a:ext cx="1535" cy="1456"/>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经验证明</a:t>
              </a:r>
              <a:endParaRPr lang="zh-CN" altLang="en-US" sz="2400" b="1"/>
            </a:p>
            <a:p>
              <a:pPr eaLnBrk="1" hangingPunct="1"/>
              <a:endParaRPr lang="zh-CN" altLang="en-US"/>
            </a:p>
          </p:txBody>
        </p:sp>
      </p:grpSp>
      <p:sp>
        <p:nvSpPr>
          <p:cNvPr id="34834" name="AutoShape 20" descr="pane_woven"/>
          <p:cNvSpPr>
            <a:spLocks noChangeArrowheads="1"/>
          </p:cNvSpPr>
          <p:nvPr/>
        </p:nvSpPr>
        <p:spPr bwMode="auto">
          <a:xfrm>
            <a:off x="1619251" y="2247900"/>
            <a:ext cx="504825" cy="323850"/>
          </a:xfrm>
          <a:prstGeom prst="notchedRightArrow">
            <a:avLst>
              <a:gd name="adj1" fmla="val 50000"/>
              <a:gd name="adj2" fmla="val 29228"/>
            </a:avLst>
          </a:prstGeom>
          <a:blipFill dpi="0" rotWithShape="0">
            <a:blip r:embed="rId1" cstate="print"/>
            <a:srcRect/>
            <a:tile tx="0" ty="0" sx="100000" sy="100000" flip="none" algn="tl"/>
          </a:blipFill>
          <a:ln w="9525">
            <a:solidFill>
              <a:srgbClr val="C00000"/>
            </a:solidFill>
            <a:miter lim="800000"/>
          </a:ln>
        </p:spPr>
        <p:txBody>
          <a:bodyPr wrap="none" anchor="ctr"/>
          <a:lstStyle/>
          <a:p>
            <a:pPr algn="ctr" eaLnBrk="1" hangingPunct="1"/>
            <a:endParaRPr lang="zh-CN" altLang="en-US">
              <a:solidFill>
                <a:srgbClr val="9900CC"/>
              </a:solidFill>
            </a:endParaRPr>
          </a:p>
        </p:txBody>
      </p:sp>
      <p:sp>
        <p:nvSpPr>
          <p:cNvPr id="34835" name="AutoShape 21" descr="pane_woven"/>
          <p:cNvSpPr>
            <a:spLocks noChangeArrowheads="1"/>
          </p:cNvSpPr>
          <p:nvPr/>
        </p:nvSpPr>
        <p:spPr bwMode="auto">
          <a:xfrm>
            <a:off x="3419476" y="2247900"/>
            <a:ext cx="504825" cy="323850"/>
          </a:xfrm>
          <a:prstGeom prst="notchedRightArrow">
            <a:avLst>
              <a:gd name="adj1" fmla="val 50000"/>
              <a:gd name="adj2" fmla="val 29228"/>
            </a:avLst>
          </a:prstGeom>
          <a:blipFill dpi="0" rotWithShape="0">
            <a:blip r:embed="rId1" cstate="print"/>
            <a:srcRect/>
            <a:tile tx="0" ty="0" sx="100000" sy="100000" flip="none" algn="tl"/>
          </a:blipFill>
          <a:ln w="9525">
            <a:solidFill>
              <a:srgbClr val="C00000"/>
            </a:solidFill>
            <a:miter lim="800000"/>
          </a:ln>
        </p:spPr>
        <p:txBody>
          <a:bodyPr wrap="none" anchor="ctr"/>
          <a:lstStyle/>
          <a:p>
            <a:pPr algn="ctr" eaLnBrk="1" hangingPunct="1"/>
            <a:endParaRPr lang="zh-CN" altLang="en-US">
              <a:solidFill>
                <a:srgbClr val="9900CC"/>
              </a:solidFill>
            </a:endParaRPr>
          </a:p>
        </p:txBody>
      </p:sp>
      <p:sp>
        <p:nvSpPr>
          <p:cNvPr id="34836" name="AutoShape 22" descr="pane_woven"/>
          <p:cNvSpPr>
            <a:spLocks noChangeArrowheads="1"/>
          </p:cNvSpPr>
          <p:nvPr/>
        </p:nvSpPr>
        <p:spPr bwMode="auto">
          <a:xfrm>
            <a:off x="5292725" y="2247900"/>
            <a:ext cx="503238" cy="323850"/>
          </a:xfrm>
          <a:prstGeom prst="notchedRightArrow">
            <a:avLst>
              <a:gd name="adj1" fmla="val 50000"/>
              <a:gd name="adj2" fmla="val 29136"/>
            </a:avLst>
          </a:prstGeom>
          <a:blipFill dpi="0" rotWithShape="0">
            <a:blip r:embed="rId1" cstate="print"/>
            <a:srcRect/>
            <a:tile tx="0" ty="0" sx="100000" sy="100000" flip="none" algn="tl"/>
          </a:blipFill>
          <a:ln w="9525">
            <a:solidFill>
              <a:srgbClr val="C00000"/>
            </a:solidFill>
            <a:miter lim="800000"/>
          </a:ln>
        </p:spPr>
        <p:txBody>
          <a:bodyPr wrap="none" anchor="ctr"/>
          <a:lstStyle/>
          <a:p>
            <a:pPr algn="ctr" eaLnBrk="1" hangingPunct="1"/>
            <a:endParaRPr lang="zh-CN" altLang="en-US">
              <a:solidFill>
                <a:srgbClr val="9900CC"/>
              </a:solidFill>
            </a:endParaRPr>
          </a:p>
        </p:txBody>
      </p:sp>
      <p:sp>
        <p:nvSpPr>
          <p:cNvPr id="34837" name="AutoShape 23" descr="pane_woven"/>
          <p:cNvSpPr>
            <a:spLocks noChangeArrowheads="1"/>
          </p:cNvSpPr>
          <p:nvPr/>
        </p:nvSpPr>
        <p:spPr bwMode="auto">
          <a:xfrm>
            <a:off x="7092950" y="2247900"/>
            <a:ext cx="503238" cy="323850"/>
          </a:xfrm>
          <a:prstGeom prst="notchedRightArrow">
            <a:avLst>
              <a:gd name="adj1" fmla="val 50000"/>
              <a:gd name="adj2" fmla="val 29136"/>
            </a:avLst>
          </a:prstGeom>
          <a:blipFill dpi="0" rotWithShape="0">
            <a:blip r:embed="rId1" cstate="print"/>
            <a:srcRect/>
            <a:tile tx="0" ty="0" sx="100000" sy="100000" flip="none" algn="tl"/>
          </a:blipFill>
          <a:ln w="9525">
            <a:solidFill>
              <a:srgbClr val="C00000"/>
            </a:solidFill>
            <a:miter lim="800000"/>
          </a:ln>
        </p:spPr>
        <p:txBody>
          <a:bodyPr wrap="none" anchor="ctr"/>
          <a:lstStyle/>
          <a:p>
            <a:pPr algn="ctr" eaLnBrk="1" hangingPunct="1"/>
            <a:endParaRPr lang="zh-CN" altLang="en-US">
              <a:solidFill>
                <a:srgbClr val="9900CC"/>
              </a:solidFill>
            </a:endParaRPr>
          </a:p>
        </p:txBody>
      </p:sp>
      <p:sp>
        <p:nvSpPr>
          <p:cNvPr id="36876" name="Rectangle 2"/>
          <p:cNvSpPr>
            <a:spLocks noChangeArrowheads="1"/>
          </p:cNvSpPr>
          <p:nvPr/>
        </p:nvSpPr>
        <p:spPr bwMode="auto">
          <a:xfrm>
            <a:off x="395536" y="267494"/>
            <a:ext cx="8229600" cy="647700"/>
          </a:xfrm>
          <a:prstGeom prst="rect">
            <a:avLst/>
          </a:prstGeom>
          <a:noFill/>
          <a:ln w="9525">
            <a:noFill/>
            <a:miter lim="800000"/>
          </a:ln>
        </p:spPr>
        <p:txBody>
          <a:bodyPr anchor="ctr"/>
          <a:lstStyle/>
          <a:p>
            <a:pPr algn="ct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to="" calcmode="lin" valueType="num">
                                      <p:cBhvr>
                                        <p:cTn id="7" dur="1" fill="hold"/>
                                        <p:tgtEl>
                                          <p:spTgt spid="3481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4834"/>
                                        </p:tgtEl>
                                        <p:attrNameLst>
                                          <p:attrName>style.visibility</p:attrName>
                                        </p:attrNameLst>
                                      </p:cBhvr>
                                      <p:to>
                                        <p:strVal val="visible"/>
                                      </p:to>
                                    </p:set>
                                    <p:anim to="" calcmode="lin" valueType="num">
                                      <p:cBhvr>
                                        <p:cTn id="17" dur="1" fill="hold"/>
                                        <p:tgtEl>
                                          <p:spTgt spid="3483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to="" calcmode="lin" valueType="num">
                                      <p:cBhvr>
                                        <p:cTn id="22" dur="1" fill="hold"/>
                                        <p:tgtEl>
                                          <p:spTgt spid="3"/>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4835"/>
                                        </p:tgtEl>
                                        <p:attrNameLst>
                                          <p:attrName>style.visibility</p:attrName>
                                        </p:attrNameLst>
                                      </p:cBhvr>
                                      <p:to>
                                        <p:strVal val="visible"/>
                                      </p:to>
                                    </p:set>
                                    <p:anim to="" calcmode="lin" valueType="num">
                                      <p:cBhvr>
                                        <p:cTn id="27" dur="1" fill="hold"/>
                                        <p:tgtEl>
                                          <p:spTgt spid="34835"/>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to="" calcmode="lin" valueType="num">
                                      <p:cBhvr>
                                        <p:cTn id="32" dur="1" fill="hold"/>
                                        <p:tgtEl>
                                          <p:spTgt spid="4"/>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4836"/>
                                        </p:tgtEl>
                                        <p:attrNameLst>
                                          <p:attrName>style.visibility</p:attrName>
                                        </p:attrNameLst>
                                      </p:cBhvr>
                                      <p:to>
                                        <p:strVal val="visible"/>
                                      </p:to>
                                    </p:set>
                                    <p:anim to="" calcmode="lin" valueType="num">
                                      <p:cBhvr>
                                        <p:cTn id="37" dur="1" fill="hold"/>
                                        <p:tgtEl>
                                          <p:spTgt spid="34836"/>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to="" calcmode="lin" valueType="num">
                                      <p:cBhvr>
                                        <p:cTn id="42" dur="1" fill="hold"/>
                                        <p:tgtEl>
                                          <p:spTgt spid="5"/>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4837"/>
                                        </p:tgtEl>
                                        <p:attrNameLst>
                                          <p:attrName>style.visibility</p:attrName>
                                        </p:attrNameLst>
                                      </p:cBhvr>
                                      <p:to>
                                        <p:strVal val="visible"/>
                                      </p:to>
                                    </p:set>
                                    <p:anim to="" calcmode="lin" valueType="num">
                                      <p:cBhvr>
                                        <p:cTn id="47" dur="1" fill="hold"/>
                                        <p:tgtEl>
                                          <p:spTgt spid="34837"/>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to="" calcmode="lin" valueType="num">
                                      <p:cBhvr>
                                        <p:cTn id="52" dur="1" fill="hold"/>
                                        <p:tgtEl>
                                          <p:spTgt spid="6"/>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nodeType="clickEffect">
                                  <p:stCondLst>
                                    <p:cond delay="0"/>
                                  </p:stCondLst>
                                  <p:childTnLst>
                                    <p:set>
                                      <p:cBhvr>
                                        <p:cTn id="56" dur="1" fill="hold">
                                          <p:stCondLst>
                                            <p:cond delay="0"/>
                                          </p:stCondLst>
                                        </p:cTn>
                                        <p:tgtEl>
                                          <p:spTgt spid="34818">
                                            <p:txEl>
                                              <p:pRg st="4" end="4"/>
                                            </p:txEl>
                                          </p:spTgt>
                                        </p:tgtEl>
                                        <p:attrNameLst>
                                          <p:attrName>style.visibility</p:attrName>
                                        </p:attrNameLst>
                                      </p:cBhvr>
                                      <p:to>
                                        <p:strVal val="visible"/>
                                      </p:to>
                                    </p:set>
                                    <p:anim to="" calcmode="lin" valueType="num">
                                      <p:cBhvr>
                                        <p:cTn id="57" dur="1" fill="hold"/>
                                        <p:tgtEl>
                                          <p:spTgt spid="34818">
                                            <p:txEl>
                                              <p:pRg st="4" end="4"/>
                                            </p:txEl>
                                          </p:spTgt>
                                        </p:tgtEl>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nodeType="clickEffect">
                                  <p:stCondLst>
                                    <p:cond delay="0"/>
                                  </p:stCondLst>
                                  <p:childTnLst>
                                    <p:set>
                                      <p:cBhvr>
                                        <p:cTn id="61" dur="1" fill="hold">
                                          <p:stCondLst>
                                            <p:cond delay="0"/>
                                          </p:stCondLst>
                                        </p:cTn>
                                        <p:tgtEl>
                                          <p:spTgt spid="34818">
                                            <p:txEl>
                                              <p:pRg st="5" end="5"/>
                                            </p:txEl>
                                          </p:spTgt>
                                        </p:tgtEl>
                                        <p:attrNameLst>
                                          <p:attrName>style.visibility</p:attrName>
                                        </p:attrNameLst>
                                      </p:cBhvr>
                                      <p:to>
                                        <p:strVal val="visible"/>
                                      </p:to>
                                    </p:set>
                                    <p:anim to="" calcmode="lin" valueType="num">
                                      <p:cBhvr>
                                        <p:cTn id="62" dur="1" fill="hold"/>
                                        <p:tgtEl>
                                          <p:spTgt spid="34818">
                                            <p:txEl>
                                              <p:pRg st="5" end="5"/>
                                            </p:txEl>
                                          </p:spTgt>
                                        </p:tgtEl>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nodeType="clickEffect">
                                  <p:stCondLst>
                                    <p:cond delay="0"/>
                                  </p:stCondLst>
                                  <p:childTnLst>
                                    <p:set>
                                      <p:cBhvr>
                                        <p:cTn id="66" dur="1" fill="hold">
                                          <p:stCondLst>
                                            <p:cond delay="0"/>
                                          </p:stCondLst>
                                        </p:cTn>
                                        <p:tgtEl>
                                          <p:spTgt spid="34818">
                                            <p:txEl>
                                              <p:pRg st="6" end="6"/>
                                            </p:txEl>
                                          </p:spTgt>
                                        </p:tgtEl>
                                        <p:attrNameLst>
                                          <p:attrName>style.visibility</p:attrName>
                                        </p:attrNameLst>
                                      </p:cBhvr>
                                      <p:to>
                                        <p:strVal val="visible"/>
                                      </p:to>
                                    </p:set>
                                    <p:anim to="" calcmode="lin" valueType="num">
                                      <p:cBhvr>
                                        <p:cTn id="67" dur="1" fill="hold"/>
                                        <p:tgtEl>
                                          <p:spTgt spid="34818">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4" grpId="0" bldLvl="0" animBg="1" autoUpdateAnimBg="0"/>
      <p:bldP spid="34835" grpId="0" bldLvl="0" animBg="1" autoUpdateAnimBg="0"/>
      <p:bldP spid="34836" grpId="0" bldLvl="0" animBg="1" autoUpdateAnimBg="0"/>
      <p:bldP spid="34837" grpId="0" bldLvl="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noChangeArrowheads="1"/>
          </p:cNvSpPr>
          <p:nvPr>
            <p:ph idx="4294967295"/>
          </p:nvPr>
        </p:nvSpPr>
        <p:spPr>
          <a:xfrm>
            <a:off x="457200" y="1007269"/>
            <a:ext cx="8229600" cy="1636489"/>
          </a:xfrm>
          <a:prstGeom prst="rect">
            <a:avLst/>
          </a:prstGeom>
        </p:spPr>
        <p:txBody>
          <a:bodyPr/>
          <a:lstStyle/>
          <a:p>
            <a:pPr eaLnBrk="1" hangingPunct="1"/>
            <a:r>
              <a:rPr lang="zh-CN" altLang="en-US" b="1" dirty="0" smtClean="0">
                <a:solidFill>
                  <a:srgbClr val="C00000"/>
                </a:solidFill>
              </a:rPr>
              <a:t>归纳法</a:t>
            </a:r>
            <a:r>
              <a:rPr lang="zh-CN" altLang="en-US" dirty="0" smtClean="0"/>
              <a:t>：</a:t>
            </a:r>
            <a:endParaRPr lang="zh-CN" altLang="en-US" dirty="0" smtClean="0"/>
          </a:p>
        </p:txBody>
      </p:sp>
      <p:grpSp>
        <p:nvGrpSpPr>
          <p:cNvPr id="2" name="Group 5"/>
          <p:cNvGrpSpPr/>
          <p:nvPr/>
        </p:nvGrpSpPr>
        <p:grpSpPr bwMode="auto">
          <a:xfrm>
            <a:off x="6300788" y="1815704"/>
            <a:ext cx="2089150" cy="1531988"/>
            <a:chOff x="0" y="0"/>
            <a:chExt cx="3290" cy="3215"/>
          </a:xfrm>
        </p:grpSpPr>
        <p:sp>
          <p:nvSpPr>
            <p:cNvPr id="37919" name="AutoShape 6"/>
            <p:cNvSpPr>
              <a:spLocks noChangeArrowheads="1"/>
            </p:cNvSpPr>
            <p:nvPr/>
          </p:nvSpPr>
          <p:spPr bwMode="auto">
            <a:xfrm>
              <a:off x="0" y="0"/>
              <a:ext cx="3290"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7920" name="Text Box 7"/>
            <p:cNvSpPr txBox="1">
              <a:spLocks noChangeArrowheads="1"/>
            </p:cNvSpPr>
            <p:nvPr/>
          </p:nvSpPr>
          <p:spPr bwMode="auto">
            <a:xfrm>
              <a:off x="565" y="115"/>
              <a:ext cx="2415" cy="3100"/>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对现实的观察</a:t>
              </a:r>
              <a:endParaRPr lang="zh-CN" altLang="en-US" sz="2400" b="1"/>
            </a:p>
            <a:p>
              <a:pPr eaLnBrk="1" hangingPunct="1"/>
              <a:endParaRPr lang="zh-CN" altLang="en-US" sz="2400" b="1"/>
            </a:p>
            <a:p>
              <a:pPr eaLnBrk="1" hangingPunct="1"/>
              <a:endParaRPr lang="zh-CN" altLang="en-US"/>
            </a:p>
          </p:txBody>
        </p:sp>
      </p:grpSp>
      <p:grpSp>
        <p:nvGrpSpPr>
          <p:cNvPr id="3" name="Group 8"/>
          <p:cNvGrpSpPr/>
          <p:nvPr/>
        </p:nvGrpSpPr>
        <p:grpSpPr bwMode="auto">
          <a:xfrm>
            <a:off x="611188" y="1924051"/>
            <a:ext cx="2089150" cy="1514454"/>
            <a:chOff x="0" y="0"/>
            <a:chExt cx="3290" cy="4624"/>
          </a:xfrm>
        </p:grpSpPr>
        <p:sp>
          <p:nvSpPr>
            <p:cNvPr id="37917" name="AutoShape 9"/>
            <p:cNvSpPr>
              <a:spLocks noChangeArrowheads="1"/>
            </p:cNvSpPr>
            <p:nvPr/>
          </p:nvSpPr>
          <p:spPr bwMode="auto">
            <a:xfrm>
              <a:off x="0" y="0"/>
              <a:ext cx="3290"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7918" name="Text Box 10"/>
            <p:cNvSpPr txBox="1">
              <a:spLocks noChangeArrowheads="1"/>
            </p:cNvSpPr>
            <p:nvPr/>
          </p:nvSpPr>
          <p:spPr bwMode="auto">
            <a:xfrm>
              <a:off x="565" y="113"/>
              <a:ext cx="2415" cy="4511"/>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一般理论</a:t>
              </a:r>
              <a:endParaRPr lang="zh-CN" altLang="en-US" sz="2400" b="1"/>
            </a:p>
            <a:p>
              <a:pPr eaLnBrk="1" hangingPunct="1"/>
              <a:endParaRPr lang="zh-CN" altLang="en-US" sz="2400" b="1"/>
            </a:p>
            <a:p>
              <a:pPr eaLnBrk="1" hangingPunct="1"/>
              <a:endParaRPr lang="zh-CN" altLang="en-US" sz="2400" b="1"/>
            </a:p>
            <a:p>
              <a:pPr eaLnBrk="1" hangingPunct="1"/>
              <a:endParaRPr lang="zh-CN" altLang="en-US"/>
            </a:p>
          </p:txBody>
        </p:sp>
      </p:grpSp>
      <p:grpSp>
        <p:nvGrpSpPr>
          <p:cNvPr id="4" name="Group 11"/>
          <p:cNvGrpSpPr/>
          <p:nvPr/>
        </p:nvGrpSpPr>
        <p:grpSpPr bwMode="auto">
          <a:xfrm>
            <a:off x="3419475" y="1924051"/>
            <a:ext cx="2089150" cy="1514454"/>
            <a:chOff x="0" y="0"/>
            <a:chExt cx="3290" cy="4624"/>
          </a:xfrm>
        </p:grpSpPr>
        <p:sp>
          <p:nvSpPr>
            <p:cNvPr id="37915" name="AutoShape 12"/>
            <p:cNvSpPr>
              <a:spLocks noChangeArrowheads="1"/>
            </p:cNvSpPr>
            <p:nvPr/>
          </p:nvSpPr>
          <p:spPr bwMode="auto">
            <a:xfrm>
              <a:off x="0" y="0"/>
              <a:ext cx="3290"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7916" name="Text Box 13"/>
            <p:cNvSpPr txBox="1">
              <a:spLocks noChangeArrowheads="1"/>
            </p:cNvSpPr>
            <p:nvPr/>
          </p:nvSpPr>
          <p:spPr bwMode="auto">
            <a:xfrm>
              <a:off x="565" y="113"/>
              <a:ext cx="2415" cy="4511"/>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归纳推理</a:t>
              </a:r>
              <a:endParaRPr lang="zh-CN" altLang="en-US" sz="2400" b="1"/>
            </a:p>
            <a:p>
              <a:pPr eaLnBrk="1" hangingPunct="1"/>
              <a:endParaRPr lang="zh-CN" altLang="en-US" sz="2400" b="1"/>
            </a:p>
            <a:p>
              <a:pPr eaLnBrk="1" hangingPunct="1"/>
              <a:endParaRPr lang="zh-CN" altLang="en-US" sz="2400" b="1"/>
            </a:p>
            <a:p>
              <a:pPr eaLnBrk="1" hangingPunct="1"/>
              <a:endParaRPr lang="zh-CN" altLang="en-US"/>
            </a:p>
          </p:txBody>
        </p:sp>
      </p:grpSp>
      <p:sp>
        <p:nvSpPr>
          <p:cNvPr id="35852" name="AutoShape 14" descr="pane_woven"/>
          <p:cNvSpPr>
            <a:spLocks noChangeArrowheads="1"/>
          </p:cNvSpPr>
          <p:nvPr/>
        </p:nvSpPr>
        <p:spPr bwMode="auto">
          <a:xfrm flipH="1">
            <a:off x="5651501" y="1977629"/>
            <a:ext cx="576263" cy="378619"/>
          </a:xfrm>
          <a:prstGeom prst="notchedRightArrow">
            <a:avLst>
              <a:gd name="adj1" fmla="val 50000"/>
              <a:gd name="adj2" fmla="val 28538"/>
            </a:avLst>
          </a:prstGeom>
          <a:blipFill dpi="0" rotWithShape="0">
            <a:blip r:embed="rId1" cstate="print"/>
            <a:srcRect/>
            <a:tile tx="0" ty="0" sx="100000" sy="100000" flip="none" algn="tl"/>
          </a:blipFill>
          <a:ln w="9525">
            <a:solidFill>
              <a:schemeClr val="bg2"/>
            </a:solidFill>
            <a:miter lim="800000"/>
          </a:ln>
        </p:spPr>
        <p:txBody>
          <a:bodyPr anchor="ctr"/>
          <a:lstStyle/>
          <a:p>
            <a:pPr eaLnBrk="1" hangingPunct="1"/>
            <a:endParaRPr lang="zh-CN" altLang="en-US"/>
          </a:p>
        </p:txBody>
      </p:sp>
      <p:sp>
        <p:nvSpPr>
          <p:cNvPr id="35853" name="AutoShape 15" descr="pane_woven"/>
          <p:cNvSpPr>
            <a:spLocks noChangeArrowheads="1"/>
          </p:cNvSpPr>
          <p:nvPr/>
        </p:nvSpPr>
        <p:spPr bwMode="auto">
          <a:xfrm flipH="1">
            <a:off x="2843213" y="1977629"/>
            <a:ext cx="576262" cy="378619"/>
          </a:xfrm>
          <a:prstGeom prst="notchedRightArrow">
            <a:avLst>
              <a:gd name="adj1" fmla="val 50000"/>
              <a:gd name="adj2" fmla="val 28538"/>
            </a:avLst>
          </a:prstGeom>
          <a:blipFill dpi="0" rotWithShape="0">
            <a:blip r:embed="rId1" cstate="print"/>
            <a:srcRect/>
            <a:tile tx="0" ty="0" sx="100000" sy="100000" flip="none" algn="tl"/>
          </a:blipFill>
          <a:ln w="9525">
            <a:solidFill>
              <a:schemeClr val="bg2"/>
            </a:solidFill>
            <a:miter lim="800000"/>
          </a:ln>
        </p:spPr>
        <p:txBody>
          <a:bodyPr anchor="ctr"/>
          <a:lstStyle/>
          <a:p>
            <a:pPr eaLnBrk="1" hangingPunct="1"/>
            <a:endParaRPr lang="zh-CN" altLang="en-US"/>
          </a:p>
        </p:txBody>
      </p:sp>
      <p:grpSp>
        <p:nvGrpSpPr>
          <p:cNvPr id="5" name="Group 16"/>
          <p:cNvGrpSpPr/>
          <p:nvPr/>
        </p:nvGrpSpPr>
        <p:grpSpPr bwMode="auto">
          <a:xfrm>
            <a:off x="250825" y="3615216"/>
            <a:ext cx="1009650" cy="787469"/>
            <a:chOff x="0" y="0"/>
            <a:chExt cx="1588" cy="1654"/>
          </a:xfrm>
          <a:solidFill>
            <a:schemeClr val="accent5">
              <a:lumMod val="40000"/>
              <a:lumOff val="60000"/>
            </a:schemeClr>
          </a:solidFill>
        </p:grpSpPr>
        <p:sp>
          <p:nvSpPr>
            <p:cNvPr id="37913" name="AutoShape 17"/>
            <p:cNvSpPr>
              <a:spLocks noChangeArrowheads="1"/>
            </p:cNvSpPr>
            <p:nvPr/>
          </p:nvSpPr>
          <p:spPr bwMode="auto">
            <a:xfrm flipH="1">
              <a:off x="0" y="0"/>
              <a:ext cx="1588"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14" name="Text Box 18"/>
            <p:cNvSpPr txBox="1">
              <a:spLocks noChangeArrowheads="1"/>
            </p:cNvSpPr>
            <p:nvPr/>
          </p:nvSpPr>
          <p:spPr bwMode="auto">
            <a:xfrm>
              <a:off x="475" y="167"/>
              <a:ext cx="773" cy="1487"/>
            </a:xfrm>
            <a:prstGeom prst="rect">
              <a:avLst/>
            </a:prstGeom>
            <a:grpFill/>
            <a:ln w="9525">
              <a:noFill/>
              <a:miter lim="800000"/>
            </a:ln>
          </p:spPr>
          <p:txBody>
            <a:bodyPr>
              <a:spAutoFit/>
            </a:bodyPr>
            <a:lstStyle/>
            <a:p>
              <a:pPr eaLnBrk="1" hangingPunct="1"/>
              <a:r>
                <a:rPr lang="zh-CN" altLang="en-US" sz="2000" b="1"/>
                <a:t>假设</a:t>
              </a:r>
              <a:endParaRPr lang="zh-CN" altLang="en-US" sz="2000" b="1"/>
            </a:p>
          </p:txBody>
        </p:sp>
      </p:grpSp>
      <p:grpSp>
        <p:nvGrpSpPr>
          <p:cNvPr id="6" name="Group 19"/>
          <p:cNvGrpSpPr/>
          <p:nvPr/>
        </p:nvGrpSpPr>
        <p:grpSpPr bwMode="auto">
          <a:xfrm>
            <a:off x="1403350" y="3615216"/>
            <a:ext cx="1296035" cy="761760"/>
            <a:chOff x="0" y="0"/>
            <a:chExt cx="2041" cy="1600"/>
          </a:xfrm>
          <a:solidFill>
            <a:schemeClr val="accent5">
              <a:lumMod val="40000"/>
              <a:lumOff val="60000"/>
            </a:schemeClr>
          </a:solidFill>
        </p:grpSpPr>
        <p:sp>
          <p:nvSpPr>
            <p:cNvPr id="37911" name="AutoShape 20"/>
            <p:cNvSpPr>
              <a:spLocks noChangeArrowheads="1"/>
            </p:cNvSpPr>
            <p:nvPr/>
          </p:nvSpPr>
          <p:spPr bwMode="auto">
            <a:xfrm flipH="1">
              <a:off x="0" y="0"/>
              <a:ext cx="2041"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12" name="Text Box 21"/>
            <p:cNvSpPr txBox="1">
              <a:spLocks noChangeArrowheads="1"/>
            </p:cNvSpPr>
            <p:nvPr/>
          </p:nvSpPr>
          <p:spPr bwMode="auto">
            <a:xfrm>
              <a:off x="454" y="113"/>
              <a:ext cx="1317" cy="1487"/>
            </a:xfrm>
            <a:prstGeom prst="rect">
              <a:avLst/>
            </a:prstGeom>
            <a:grpFill/>
            <a:ln w="9525">
              <a:noFill/>
              <a:miter lim="800000"/>
            </a:ln>
          </p:spPr>
          <p:txBody>
            <a:bodyPr>
              <a:spAutoFit/>
            </a:bodyPr>
            <a:lstStyle/>
            <a:p>
              <a:pPr eaLnBrk="1" hangingPunct="1"/>
              <a:r>
                <a:rPr lang="zh-CN" altLang="en-US" sz="2000" b="1"/>
                <a:t>演绎推理</a:t>
              </a:r>
              <a:endParaRPr lang="zh-CN" altLang="en-US" sz="2000" b="1"/>
            </a:p>
          </p:txBody>
        </p:sp>
      </p:grpSp>
      <p:grpSp>
        <p:nvGrpSpPr>
          <p:cNvPr id="7" name="Group 22"/>
          <p:cNvGrpSpPr/>
          <p:nvPr/>
        </p:nvGrpSpPr>
        <p:grpSpPr bwMode="auto">
          <a:xfrm>
            <a:off x="2843213" y="3615216"/>
            <a:ext cx="1296035" cy="761760"/>
            <a:chOff x="0" y="0"/>
            <a:chExt cx="2041" cy="1600"/>
          </a:xfrm>
          <a:solidFill>
            <a:schemeClr val="accent5">
              <a:lumMod val="40000"/>
              <a:lumOff val="60000"/>
            </a:schemeClr>
          </a:solidFill>
        </p:grpSpPr>
        <p:sp>
          <p:nvSpPr>
            <p:cNvPr id="37909" name="AutoShape 23"/>
            <p:cNvSpPr>
              <a:spLocks noChangeArrowheads="1"/>
            </p:cNvSpPr>
            <p:nvPr/>
          </p:nvSpPr>
          <p:spPr bwMode="auto">
            <a:xfrm flipH="1">
              <a:off x="0" y="0"/>
              <a:ext cx="2041"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10" name="Text Box 24"/>
            <p:cNvSpPr txBox="1">
              <a:spLocks noChangeArrowheads="1"/>
            </p:cNvSpPr>
            <p:nvPr/>
          </p:nvSpPr>
          <p:spPr bwMode="auto">
            <a:xfrm>
              <a:off x="454" y="113"/>
              <a:ext cx="1317" cy="1487"/>
            </a:xfrm>
            <a:prstGeom prst="rect">
              <a:avLst/>
            </a:prstGeom>
            <a:grpFill/>
            <a:ln w="9525">
              <a:noFill/>
              <a:miter lim="800000"/>
            </a:ln>
          </p:spPr>
          <p:txBody>
            <a:bodyPr>
              <a:spAutoFit/>
            </a:bodyPr>
            <a:lstStyle/>
            <a:p>
              <a:pPr eaLnBrk="1" hangingPunct="1"/>
              <a:r>
                <a:rPr lang="zh-CN" altLang="en-US" sz="2000" b="1"/>
                <a:t>理论假说</a:t>
              </a:r>
              <a:endParaRPr lang="zh-CN" altLang="en-US" sz="1600"/>
            </a:p>
          </p:txBody>
        </p:sp>
      </p:grpSp>
      <p:grpSp>
        <p:nvGrpSpPr>
          <p:cNvPr id="8" name="Group 25"/>
          <p:cNvGrpSpPr/>
          <p:nvPr/>
        </p:nvGrpSpPr>
        <p:grpSpPr bwMode="auto">
          <a:xfrm>
            <a:off x="4283075" y="3615216"/>
            <a:ext cx="1296035" cy="761760"/>
            <a:chOff x="0" y="0"/>
            <a:chExt cx="2041" cy="1600"/>
          </a:xfrm>
          <a:solidFill>
            <a:schemeClr val="accent5">
              <a:lumMod val="40000"/>
              <a:lumOff val="60000"/>
            </a:schemeClr>
          </a:solidFill>
        </p:grpSpPr>
        <p:sp>
          <p:nvSpPr>
            <p:cNvPr id="37907" name="AutoShape 26"/>
            <p:cNvSpPr>
              <a:spLocks noChangeArrowheads="1"/>
            </p:cNvSpPr>
            <p:nvPr/>
          </p:nvSpPr>
          <p:spPr bwMode="auto">
            <a:xfrm flipH="1">
              <a:off x="0" y="0"/>
              <a:ext cx="2041"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08" name="Text Box 27"/>
            <p:cNvSpPr txBox="1">
              <a:spLocks noChangeArrowheads="1"/>
            </p:cNvSpPr>
            <p:nvPr/>
          </p:nvSpPr>
          <p:spPr bwMode="auto">
            <a:xfrm>
              <a:off x="454" y="113"/>
              <a:ext cx="1317" cy="1487"/>
            </a:xfrm>
            <a:prstGeom prst="rect">
              <a:avLst/>
            </a:prstGeom>
            <a:grpFill/>
            <a:ln w="9525">
              <a:noFill/>
              <a:miter lim="800000"/>
            </a:ln>
          </p:spPr>
          <p:txBody>
            <a:bodyPr>
              <a:spAutoFit/>
            </a:bodyPr>
            <a:lstStyle/>
            <a:p>
              <a:pPr eaLnBrk="1" hangingPunct="1"/>
              <a:r>
                <a:rPr lang="zh-CN" altLang="en-US" sz="2000" b="1"/>
                <a:t>经验验证</a:t>
              </a:r>
              <a:endParaRPr lang="zh-CN" altLang="en-US" sz="1600"/>
            </a:p>
          </p:txBody>
        </p:sp>
      </p:grpSp>
      <p:grpSp>
        <p:nvGrpSpPr>
          <p:cNvPr id="9" name="Group 28"/>
          <p:cNvGrpSpPr/>
          <p:nvPr/>
        </p:nvGrpSpPr>
        <p:grpSpPr bwMode="auto">
          <a:xfrm>
            <a:off x="5724526" y="3615216"/>
            <a:ext cx="1008063" cy="787469"/>
            <a:chOff x="0" y="0"/>
            <a:chExt cx="1588" cy="1654"/>
          </a:xfrm>
          <a:solidFill>
            <a:schemeClr val="accent5">
              <a:lumMod val="40000"/>
              <a:lumOff val="60000"/>
            </a:schemeClr>
          </a:solidFill>
        </p:grpSpPr>
        <p:sp>
          <p:nvSpPr>
            <p:cNvPr id="37905" name="AutoShape 29"/>
            <p:cNvSpPr>
              <a:spLocks noChangeArrowheads="1"/>
            </p:cNvSpPr>
            <p:nvPr/>
          </p:nvSpPr>
          <p:spPr bwMode="auto">
            <a:xfrm flipH="1">
              <a:off x="0" y="0"/>
              <a:ext cx="1588"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06" name="Text Box 30"/>
            <p:cNvSpPr txBox="1">
              <a:spLocks noChangeArrowheads="1"/>
            </p:cNvSpPr>
            <p:nvPr/>
          </p:nvSpPr>
          <p:spPr bwMode="auto">
            <a:xfrm>
              <a:off x="475" y="167"/>
              <a:ext cx="773" cy="1487"/>
            </a:xfrm>
            <a:prstGeom prst="rect">
              <a:avLst/>
            </a:prstGeom>
            <a:grpFill/>
            <a:ln w="9525">
              <a:noFill/>
              <a:miter lim="800000"/>
            </a:ln>
          </p:spPr>
          <p:txBody>
            <a:bodyPr>
              <a:spAutoFit/>
            </a:bodyPr>
            <a:lstStyle/>
            <a:p>
              <a:pPr eaLnBrk="1" hangingPunct="1"/>
              <a:r>
                <a:rPr lang="zh-CN" altLang="en-US" sz="2000" b="1"/>
                <a:t>归纳</a:t>
              </a:r>
              <a:endParaRPr lang="zh-CN" altLang="en-US" sz="2000" b="1"/>
            </a:p>
          </p:txBody>
        </p:sp>
      </p:grpSp>
      <p:grpSp>
        <p:nvGrpSpPr>
          <p:cNvPr id="10" name="Group 31"/>
          <p:cNvGrpSpPr/>
          <p:nvPr/>
        </p:nvGrpSpPr>
        <p:grpSpPr bwMode="auto">
          <a:xfrm>
            <a:off x="6804025" y="3346135"/>
            <a:ext cx="2160588" cy="1241839"/>
            <a:chOff x="0" y="0"/>
            <a:chExt cx="3402" cy="2609"/>
          </a:xfrm>
          <a:solidFill>
            <a:schemeClr val="accent5">
              <a:lumMod val="40000"/>
              <a:lumOff val="60000"/>
            </a:schemeClr>
          </a:solidFill>
        </p:grpSpPr>
        <p:sp>
          <p:nvSpPr>
            <p:cNvPr id="37903" name="AutoShape 32"/>
            <p:cNvSpPr>
              <a:spLocks noChangeArrowheads="1"/>
            </p:cNvSpPr>
            <p:nvPr/>
          </p:nvSpPr>
          <p:spPr bwMode="auto">
            <a:xfrm flipH="1">
              <a:off x="0" y="0"/>
              <a:ext cx="3402" cy="2609"/>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04" name="Text Box 33"/>
            <p:cNvSpPr txBox="1">
              <a:spLocks noChangeArrowheads="1"/>
            </p:cNvSpPr>
            <p:nvPr/>
          </p:nvSpPr>
          <p:spPr bwMode="auto">
            <a:xfrm>
              <a:off x="567" y="226"/>
              <a:ext cx="2385" cy="2134"/>
            </a:xfrm>
            <a:prstGeom prst="rect">
              <a:avLst/>
            </a:prstGeom>
            <a:grpFill/>
            <a:ln w="9525">
              <a:noFill/>
              <a:miter lim="800000"/>
            </a:ln>
          </p:spPr>
          <p:txBody>
            <a:bodyPr>
              <a:spAutoFit/>
            </a:bodyPr>
            <a:lstStyle/>
            <a:p>
              <a:pPr eaLnBrk="1" hangingPunct="1"/>
              <a:r>
                <a:rPr lang="zh-CN" altLang="en-US" sz="2000" b="1" dirty="0"/>
                <a:t>修正原来假设并重复原来过程 ... ...</a:t>
              </a:r>
              <a:endParaRPr lang="zh-CN" altLang="en-US" sz="1600" dirty="0"/>
            </a:p>
          </p:txBody>
        </p:sp>
      </p:grpSp>
      <p:sp>
        <p:nvSpPr>
          <p:cNvPr id="33" name="Rectangle 2"/>
          <p:cNvSpPr>
            <a:spLocks noChangeArrowheads="1"/>
          </p:cNvSpPr>
          <p:nvPr/>
        </p:nvSpPr>
        <p:spPr bwMode="auto">
          <a:xfrm>
            <a:off x="395536" y="267494"/>
            <a:ext cx="8229600" cy="647700"/>
          </a:xfrm>
          <a:prstGeom prst="rect">
            <a:avLst/>
          </a:prstGeom>
          <a:noFill/>
          <a:ln w="9525">
            <a:noFill/>
            <a:miter lim="800000"/>
          </a:ln>
        </p:spPr>
        <p:txBody>
          <a:bodyPr anchor="ctr"/>
          <a:lstStyle/>
          <a:p>
            <a:pPr algn="ct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
        <p:nvSpPr>
          <p:cNvPr id="34" name="矩形 33"/>
          <p:cNvSpPr/>
          <p:nvPr/>
        </p:nvSpPr>
        <p:spPr>
          <a:xfrm>
            <a:off x="467544" y="2859782"/>
            <a:ext cx="4474302" cy="523220"/>
          </a:xfrm>
          <a:prstGeom prst="rect">
            <a:avLst/>
          </a:prstGeom>
        </p:spPr>
        <p:txBody>
          <a:bodyPr wrap="none">
            <a:spAutoFit/>
          </a:bodyPr>
          <a:lstStyle/>
          <a:p>
            <a:pPr eaLnBrk="1" hangingPunct="1">
              <a:buFont typeface="Arial" panose="020B0604020202020204" pitchFamily="34" charset="0"/>
              <a:buChar char="•"/>
            </a:pPr>
            <a:r>
              <a:rPr lang="zh-CN" altLang="en-US" sz="2800" b="1" dirty="0" smtClean="0">
                <a:solidFill>
                  <a:srgbClr val="C00000"/>
                </a:solidFill>
                <a:latin typeface="微软雅黑" panose="020B0503020204020204" pitchFamily="34" charset="-122"/>
                <a:ea typeface="微软雅黑" panose="020B0503020204020204" pitchFamily="34" charset="-122"/>
              </a:rPr>
              <a:t>  演绎法与归纳法的结合</a:t>
            </a:r>
            <a:r>
              <a:rPr lang="zh-CN" altLang="en-US" sz="2800" b="1" dirty="0" smtClean="0">
                <a:latin typeface="微软雅黑" panose="020B0503020204020204" pitchFamily="34" charset="-122"/>
                <a:ea typeface="微软雅黑" panose="020B0503020204020204" pitchFamily="34" charset="-122"/>
              </a:rPr>
              <a:t>：</a:t>
            </a:r>
            <a:endParaRPr lang="zh-CN" altLang="en-US" sz="2800" b="1" dirty="0" smtClean="0">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5852"/>
                                        </p:tgtEl>
                                        <p:attrNameLst>
                                          <p:attrName>style.visibility</p:attrName>
                                        </p:attrNameLst>
                                      </p:cBhvr>
                                      <p:to>
                                        <p:strVal val="visible"/>
                                      </p:to>
                                    </p:set>
                                    <p:animEffect transition="in" filter="slide(fromBottom)">
                                      <p:cBhvr>
                                        <p:cTn id="18" dur="500"/>
                                        <p:tgtEl>
                                          <p:spTgt spid="35852"/>
                                        </p:tgtEl>
                                      </p:cBhvr>
                                    </p:animEffect>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to="" calcmode="lin" valueType="num">
                                      <p:cBhvr>
                                        <p:cTn id="23" dur="1" fill="hold"/>
                                        <p:tgtEl>
                                          <p:spTgt spid="4"/>
                                        </p:tgtEl>
                                      </p:cBhvr>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5853"/>
                                        </p:tgtEl>
                                        <p:attrNameLst>
                                          <p:attrName>style.visibility</p:attrName>
                                        </p:attrNameLst>
                                      </p:cBhvr>
                                      <p:to>
                                        <p:strVal val="visible"/>
                                      </p:to>
                                    </p:set>
                                    <p:animEffect transition="in" filter="slide(fromBottom)">
                                      <p:cBhvr>
                                        <p:cTn id="28" dur="500"/>
                                        <p:tgtEl>
                                          <p:spTgt spid="35853"/>
                                        </p:tgtEl>
                                      </p:cBhvr>
                                    </p:animEffec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to="" calcmode="lin" valueType="num">
                                      <p:cBhvr>
                                        <p:cTn id="33" dur="1" fill="hold"/>
                                        <p:tgtEl>
                                          <p:spTgt spid="3"/>
                                        </p:tgtEl>
                                      </p:cBhvr>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slide(fromBottom)">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to="" calcmode="lin" valueType="num">
                                      <p:cBhvr>
                                        <p:cTn id="49" dur="1" fill="hold"/>
                                        <p:tgtEl>
                                          <p:spTgt spid="6"/>
                                        </p:tgtEl>
                                      </p:cBhvr>
                                    </p:anim>
                                  </p:childTnLst>
                                </p:cTn>
                              </p:par>
                            </p:childTnLst>
                          </p:cTn>
                        </p:par>
                      </p:childTnLst>
                    </p:cTn>
                  </p:par>
                  <p:par>
                    <p:cTn id="50" fill="hold">
                      <p:stCondLst>
                        <p:cond delay="indefinite"/>
                      </p:stCondLst>
                      <p:childTnLst>
                        <p:par>
                          <p:cTn id="51" fill="hold">
                            <p:stCondLst>
                              <p:cond delay="0"/>
                            </p:stCondLst>
                            <p:childTnLst>
                              <p:par>
                                <p:cTn id="52" presetID="24"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 to="" calcmode="lin" valueType="num">
                                      <p:cBhvr>
                                        <p:cTn id="54" dur="1" fill="hold"/>
                                        <p:tgtEl>
                                          <p:spTgt spid="7"/>
                                        </p:tgtEl>
                                      </p:cBhvr>
                                    </p:anim>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to="" calcmode="lin" valueType="num">
                                      <p:cBhvr>
                                        <p:cTn id="59" dur="1" fill="hold"/>
                                        <p:tgtEl>
                                          <p:spTgt spid="8"/>
                                        </p:tgtEl>
                                      </p:cBhvr>
                                    </p:anim>
                                  </p:childTnLst>
                                </p:cTn>
                              </p:par>
                            </p:childTnLst>
                          </p:cTn>
                        </p:par>
                      </p:childTnLst>
                    </p:cTn>
                  </p:par>
                  <p:par>
                    <p:cTn id="60" fill="hold">
                      <p:stCondLst>
                        <p:cond delay="indefinite"/>
                      </p:stCondLst>
                      <p:childTnLst>
                        <p:par>
                          <p:cTn id="61" fill="hold">
                            <p:stCondLst>
                              <p:cond delay="0"/>
                            </p:stCondLst>
                            <p:childTnLst>
                              <p:par>
                                <p:cTn id="62" presetID="13" presetClass="entr" presetSubtype="16"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plus(in)">
                                      <p:cBhvr>
                                        <p:cTn id="64" dur="20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dissolve">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52" grpId="0" animBg="1" autoUpdateAnimBg="0"/>
      <p:bldP spid="35853" grpId="0" animBg="1" autoUpdateAnimBg="0"/>
      <p:bldP spid="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noChangeArrowheads="1"/>
          </p:cNvSpPr>
          <p:nvPr>
            <p:ph idx="4294967295"/>
          </p:nvPr>
        </p:nvSpPr>
        <p:spPr>
          <a:xfrm>
            <a:off x="457200" y="1007269"/>
            <a:ext cx="8229600" cy="3588544"/>
          </a:xfrm>
          <a:prstGeom prst="rect">
            <a:avLst/>
          </a:prstGeom>
        </p:spPr>
        <p:txBody>
          <a:bodyPr/>
          <a:lstStyle/>
          <a:p>
            <a:pPr eaLnBrk="1" hangingPunct="1">
              <a:lnSpc>
                <a:spcPct val="150000"/>
              </a:lnSpc>
              <a:spcBef>
                <a:spcPts val="0"/>
              </a:spcBef>
            </a:pPr>
            <a:r>
              <a:rPr lang="zh-CN" altLang="en-US" sz="2400" b="1" dirty="0" smtClean="0">
                <a:solidFill>
                  <a:srgbClr val="C00000"/>
                </a:solidFill>
              </a:rPr>
              <a:t>经济模型与数学分析</a:t>
            </a:r>
            <a:r>
              <a:rPr lang="zh-CN" altLang="en-US" sz="2400" b="1" dirty="0" smtClean="0">
                <a:solidFill>
                  <a:schemeClr val="tx1"/>
                </a:solidFill>
              </a:rPr>
              <a:t>：</a:t>
            </a:r>
            <a:endParaRPr lang="en-US" altLang="zh-CN" sz="2400" b="1" dirty="0" smtClean="0">
              <a:solidFill>
                <a:schemeClr val="tx1"/>
              </a:solidFill>
            </a:endParaRPr>
          </a:p>
          <a:p>
            <a:pPr lvl="1" eaLnBrk="1" hangingPunct="1">
              <a:lnSpc>
                <a:spcPct val="150000"/>
              </a:lnSpc>
              <a:spcBef>
                <a:spcPts val="0"/>
              </a:spcBef>
            </a:pPr>
            <a:r>
              <a:rPr lang="zh-CN" altLang="en-US" sz="1800" dirty="0" smtClean="0"/>
              <a:t>模型是对现实世界的简化描述。</a:t>
            </a:r>
            <a:endParaRPr lang="en-US" altLang="zh-CN" sz="1800" dirty="0" smtClean="0"/>
          </a:p>
          <a:p>
            <a:pPr lvl="1" eaLnBrk="1" hangingPunct="1">
              <a:lnSpc>
                <a:spcPct val="150000"/>
              </a:lnSpc>
              <a:spcBef>
                <a:spcPts val="0"/>
              </a:spcBef>
            </a:pPr>
            <a:r>
              <a:rPr lang="zh-CN" altLang="en-US" sz="1800" dirty="0" smtClean="0"/>
              <a:t>模型的目的是寻求事物之间的因果联系。去粗取精，抽象掉无关的细枝末节，探究表象后面的实质与真相</a:t>
            </a:r>
            <a:r>
              <a:rPr lang="zh-CN" altLang="en-US" sz="2400" dirty="0" smtClean="0"/>
              <a:t>。</a:t>
            </a:r>
            <a:endParaRPr lang="en-US" altLang="zh-CN" sz="2400" dirty="0" smtClean="0"/>
          </a:p>
        </p:txBody>
      </p:sp>
      <p:grpSp>
        <p:nvGrpSpPr>
          <p:cNvPr id="2" name="Group 4"/>
          <p:cNvGrpSpPr/>
          <p:nvPr/>
        </p:nvGrpSpPr>
        <p:grpSpPr bwMode="auto">
          <a:xfrm>
            <a:off x="755650" y="3274219"/>
            <a:ext cx="1130300" cy="864394"/>
            <a:chOff x="0" y="0"/>
            <a:chExt cx="1779" cy="1814"/>
          </a:xfrm>
        </p:grpSpPr>
        <p:sp>
          <p:nvSpPr>
            <p:cNvPr id="38925" name="AutoShape 5"/>
            <p:cNvSpPr>
              <a:spLocks noChangeArrowheads="1"/>
            </p:cNvSpPr>
            <p:nvPr/>
          </p:nvSpPr>
          <p:spPr bwMode="auto">
            <a:xfrm>
              <a:off x="0" y="0"/>
              <a:ext cx="1701"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sz="1600"/>
            </a:p>
          </p:txBody>
        </p:sp>
        <p:sp>
          <p:nvSpPr>
            <p:cNvPr id="38926" name="Text Box 6"/>
            <p:cNvSpPr txBox="1">
              <a:spLocks noChangeArrowheads="1"/>
            </p:cNvSpPr>
            <p:nvPr/>
          </p:nvSpPr>
          <p:spPr bwMode="auto">
            <a:xfrm>
              <a:off x="272" y="100"/>
              <a:ext cx="1507" cy="1486"/>
            </a:xfrm>
            <a:prstGeom prst="rect">
              <a:avLst/>
            </a:prstGeom>
            <a:noFill/>
            <a:ln w="9525">
              <a:noFill/>
              <a:miter lim="800000"/>
            </a:ln>
            <a:effectLst>
              <a:outerShdw dist="107763" dir="2700000" algn="ctr" rotWithShape="0">
                <a:schemeClr val="bg2">
                  <a:alpha val="50000"/>
                </a:schemeClr>
              </a:outerShdw>
            </a:effectLst>
          </p:spPr>
          <p:txBody>
            <a:bodyPr>
              <a:spAutoFit/>
            </a:bodyPr>
            <a:lstStyle/>
            <a:p>
              <a:pPr eaLnBrk="1" hangingPunct="1"/>
              <a:r>
                <a:rPr lang="zh-CN" altLang="en-US" sz="2000" b="1"/>
                <a:t>外生变量</a:t>
              </a:r>
              <a:endParaRPr lang="zh-CN" altLang="en-US" sz="2000" b="1"/>
            </a:p>
          </p:txBody>
        </p:sp>
      </p:grpSp>
      <p:grpSp>
        <p:nvGrpSpPr>
          <p:cNvPr id="3" name="Group 7"/>
          <p:cNvGrpSpPr/>
          <p:nvPr/>
        </p:nvGrpSpPr>
        <p:grpSpPr bwMode="auto">
          <a:xfrm>
            <a:off x="2771776" y="3161110"/>
            <a:ext cx="3313113" cy="1084659"/>
            <a:chOff x="0" y="0"/>
            <a:chExt cx="5219" cy="2278"/>
          </a:xfrm>
        </p:grpSpPr>
        <p:sp>
          <p:nvSpPr>
            <p:cNvPr id="38923" name="AutoShape 8"/>
            <p:cNvSpPr>
              <a:spLocks noChangeArrowheads="1"/>
            </p:cNvSpPr>
            <p:nvPr/>
          </p:nvSpPr>
          <p:spPr bwMode="auto">
            <a:xfrm>
              <a:off x="0" y="10"/>
              <a:ext cx="5219" cy="2268"/>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sz="1600"/>
            </a:p>
          </p:txBody>
        </p:sp>
        <p:sp>
          <p:nvSpPr>
            <p:cNvPr id="38924" name="Text Box 9"/>
            <p:cNvSpPr txBox="1">
              <a:spLocks noChangeArrowheads="1"/>
            </p:cNvSpPr>
            <p:nvPr/>
          </p:nvSpPr>
          <p:spPr bwMode="auto">
            <a:xfrm>
              <a:off x="585" y="0"/>
              <a:ext cx="4199" cy="2133"/>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algn="ctr" eaLnBrk="1" hangingPunct="1"/>
              <a:r>
                <a:rPr lang="zh-CN" altLang="en-US" sz="2000" b="1"/>
                <a:t>模型：</a:t>
              </a:r>
              <a:endParaRPr lang="zh-CN" altLang="en-US" sz="2000" b="1"/>
            </a:p>
            <a:p>
              <a:pPr algn="ctr" eaLnBrk="1" hangingPunct="1"/>
              <a:r>
                <a:rPr lang="zh-CN" altLang="en-US" sz="2000" b="1"/>
                <a:t>利用既定原理进行演绎推理</a:t>
              </a:r>
              <a:endParaRPr lang="zh-CN" altLang="en-US" sz="2000" b="1"/>
            </a:p>
          </p:txBody>
        </p:sp>
      </p:grpSp>
      <p:grpSp>
        <p:nvGrpSpPr>
          <p:cNvPr id="4" name="Group 10"/>
          <p:cNvGrpSpPr/>
          <p:nvPr/>
        </p:nvGrpSpPr>
        <p:grpSpPr bwMode="auto">
          <a:xfrm>
            <a:off x="7235826" y="3268266"/>
            <a:ext cx="1122363" cy="870347"/>
            <a:chOff x="0" y="0"/>
            <a:chExt cx="1768" cy="1826"/>
          </a:xfrm>
        </p:grpSpPr>
        <p:sp>
          <p:nvSpPr>
            <p:cNvPr id="38921" name="AutoShape 11"/>
            <p:cNvSpPr>
              <a:spLocks noChangeArrowheads="1"/>
            </p:cNvSpPr>
            <p:nvPr/>
          </p:nvSpPr>
          <p:spPr bwMode="auto">
            <a:xfrm>
              <a:off x="0" y="12"/>
              <a:ext cx="1701"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sz="1600"/>
            </a:p>
          </p:txBody>
        </p:sp>
        <p:sp>
          <p:nvSpPr>
            <p:cNvPr id="38922" name="Text Box 12"/>
            <p:cNvSpPr txBox="1">
              <a:spLocks noChangeArrowheads="1"/>
            </p:cNvSpPr>
            <p:nvPr/>
          </p:nvSpPr>
          <p:spPr bwMode="auto">
            <a:xfrm>
              <a:off x="340" y="0"/>
              <a:ext cx="1428" cy="1485"/>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000" b="1"/>
                <a:t>内生变量</a:t>
              </a:r>
              <a:endParaRPr lang="zh-CN" altLang="en-US" sz="2000" b="1"/>
            </a:p>
          </p:txBody>
        </p:sp>
      </p:grpSp>
      <p:sp>
        <p:nvSpPr>
          <p:cNvPr id="36876" name="AutoShape 13" descr="pane_woven"/>
          <p:cNvSpPr>
            <a:spLocks noChangeArrowheads="1"/>
          </p:cNvSpPr>
          <p:nvPr/>
        </p:nvSpPr>
        <p:spPr bwMode="auto">
          <a:xfrm>
            <a:off x="2124076" y="3489723"/>
            <a:ext cx="504825" cy="325040"/>
          </a:xfrm>
          <a:prstGeom prst="notchedRightArrow">
            <a:avLst>
              <a:gd name="adj1" fmla="val 50000"/>
              <a:gd name="adj2" fmla="val 29121"/>
            </a:avLst>
          </a:prstGeom>
          <a:blipFill dpi="0" rotWithShape="0">
            <a:blip r:embed="rId1" cstate="print"/>
            <a:srcRect/>
            <a:tile tx="0" ty="0" sx="100000" sy="100000" flip="none" algn="tl"/>
          </a:blipFill>
          <a:ln w="9525">
            <a:solidFill>
              <a:schemeClr val="accent6">
                <a:lumMod val="75000"/>
              </a:schemeClr>
            </a:solidFill>
            <a:miter lim="800000"/>
          </a:ln>
        </p:spPr>
        <p:txBody>
          <a:bodyPr wrap="none" anchor="ctr"/>
          <a:lstStyle/>
          <a:p>
            <a:pPr algn="ctr" eaLnBrk="1" hangingPunct="1"/>
            <a:endParaRPr lang="zh-CN" altLang="en-US" sz="1600">
              <a:solidFill>
                <a:srgbClr val="9900CC"/>
              </a:solidFill>
            </a:endParaRPr>
          </a:p>
        </p:txBody>
      </p:sp>
      <p:sp>
        <p:nvSpPr>
          <p:cNvPr id="36877" name="AutoShape 14" descr="pane_woven"/>
          <p:cNvSpPr>
            <a:spLocks noChangeArrowheads="1"/>
          </p:cNvSpPr>
          <p:nvPr/>
        </p:nvSpPr>
        <p:spPr bwMode="auto">
          <a:xfrm>
            <a:off x="6516689" y="3382566"/>
            <a:ext cx="503237" cy="323850"/>
          </a:xfrm>
          <a:prstGeom prst="notchedRightArrow">
            <a:avLst>
              <a:gd name="adj1" fmla="val 50000"/>
              <a:gd name="adj2" fmla="val 29136"/>
            </a:avLst>
          </a:prstGeom>
          <a:blipFill dpi="0" rotWithShape="0">
            <a:blip r:embed="rId1" cstate="print"/>
            <a:srcRect/>
            <a:tile tx="0" ty="0" sx="100000" sy="100000" flip="none" algn="tl"/>
          </a:blipFill>
          <a:ln w="9525">
            <a:solidFill>
              <a:schemeClr val="accent6">
                <a:lumMod val="75000"/>
              </a:schemeClr>
            </a:solidFill>
            <a:miter lim="800000"/>
          </a:ln>
        </p:spPr>
        <p:txBody>
          <a:bodyPr wrap="none" anchor="ctr"/>
          <a:lstStyle/>
          <a:p>
            <a:pPr algn="ctr" eaLnBrk="1" hangingPunct="1"/>
            <a:endParaRPr lang="zh-CN" altLang="en-US" sz="1600">
              <a:solidFill>
                <a:srgbClr val="9900CC"/>
              </a:solidFill>
            </a:endParaRPr>
          </a:p>
        </p:txBody>
      </p:sp>
      <p:sp>
        <p:nvSpPr>
          <p:cNvPr id="15" name="Rectangle 2"/>
          <p:cNvSpPr>
            <a:spLocks noChangeArrowheads="1"/>
          </p:cNvSpPr>
          <p:nvPr/>
        </p:nvSpPr>
        <p:spPr bwMode="auto">
          <a:xfrm>
            <a:off x="395536" y="267494"/>
            <a:ext cx="8229600" cy="647700"/>
          </a:xfrm>
          <a:prstGeom prst="rect">
            <a:avLst/>
          </a:prstGeom>
          <a:noFill/>
          <a:ln w="9525">
            <a:noFill/>
            <a:miter lim="800000"/>
          </a:ln>
        </p:spPr>
        <p:txBody>
          <a:bodyPr anchor="ctr"/>
          <a:lstStyle/>
          <a:p>
            <a:pPr algn="ct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to="" calcmode="lin" valueType="num">
                                      <p:cBhvr>
                                        <p:cTn id="7" dur="1" fill="hold"/>
                                        <p:tgtEl>
                                          <p:spTgt spid="3686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 to="" calcmode="lin" valueType="num">
                                      <p:cBhvr>
                                        <p:cTn id="12" dur="1" fill="hold"/>
                                        <p:tgtEl>
                                          <p:spTgt spid="3686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 to="" calcmode="lin" valueType="num">
                                      <p:cBhvr>
                                        <p:cTn id="17" dur="1" fill="hold"/>
                                        <p:tgtEl>
                                          <p:spTgt spid="3686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to="" calcmode="lin" valueType="num">
                                      <p:cBhvr>
                                        <p:cTn id="22" dur="1" fill="hold"/>
                                        <p:tgtEl>
                                          <p:spTgt spid="2"/>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6876"/>
                                        </p:tgtEl>
                                        <p:attrNameLst>
                                          <p:attrName>style.visibility</p:attrName>
                                        </p:attrNameLst>
                                      </p:cBhvr>
                                      <p:to>
                                        <p:strVal val="visible"/>
                                      </p:to>
                                    </p:set>
                                    <p:anim to="" calcmode="lin" valueType="num">
                                      <p:cBhvr>
                                        <p:cTn id="27" dur="1" fill="hold"/>
                                        <p:tgtEl>
                                          <p:spTgt spid="36876"/>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to="" calcmode="lin" valueType="num">
                                      <p:cBhvr>
                                        <p:cTn id="32" dur="1" fill="hold"/>
                                        <p:tgtEl>
                                          <p:spTgt spid="3"/>
                                        </p:tgtEl>
                                      </p:cBhvr>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6877"/>
                                        </p:tgtEl>
                                        <p:attrNameLst>
                                          <p:attrName>style.visibility</p:attrName>
                                        </p:attrNameLst>
                                      </p:cBhvr>
                                      <p:to>
                                        <p:strVal val="visible"/>
                                      </p:to>
                                    </p:set>
                                    <p:animEffect transition="in" filter="slide(fromBottom)">
                                      <p:cBhvr>
                                        <p:cTn id="37" dur="500"/>
                                        <p:tgtEl>
                                          <p:spTgt spid="36877"/>
                                        </p:tgtEl>
                                      </p:cBhvr>
                                    </p:animEffect>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to="" calcmode="lin" valueType="num">
                                      <p:cBhvr>
                                        <p:cTn id="4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6" grpId="0" bldLvl="0" animBg="1" autoUpdateAnimBg="0"/>
      <p:bldP spid="36877" grpId="0" bldLvl="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noChangeArrowheads="1"/>
          </p:cNvSpPr>
          <p:nvPr>
            <p:ph idx="4294967295"/>
          </p:nvPr>
        </p:nvSpPr>
        <p:spPr>
          <a:xfrm>
            <a:off x="457200" y="1007269"/>
            <a:ext cx="8229600" cy="3588544"/>
          </a:xfrm>
          <a:prstGeom prst="rect">
            <a:avLst/>
          </a:prstGeom>
        </p:spPr>
        <p:txBody>
          <a:bodyPr/>
          <a:lstStyle/>
          <a:p>
            <a:pPr lvl="1" eaLnBrk="1" hangingPunct="1">
              <a:lnSpc>
                <a:spcPct val="150000"/>
              </a:lnSpc>
              <a:spcBef>
                <a:spcPct val="40000"/>
              </a:spcBef>
            </a:pPr>
            <a:r>
              <a:rPr lang="zh-CN" altLang="en-US" sz="1800" dirty="0" smtClean="0"/>
              <a:t>数学模型是常见的建模方式；但经济学的模型并不等同于数学模型。</a:t>
            </a:r>
            <a:endParaRPr lang="zh-CN" altLang="en-US" sz="1800" dirty="0" smtClean="0"/>
          </a:p>
          <a:p>
            <a:pPr lvl="1" eaLnBrk="1" hangingPunct="1">
              <a:lnSpc>
                <a:spcPct val="150000"/>
              </a:lnSpc>
              <a:spcBef>
                <a:spcPct val="40000"/>
              </a:spcBef>
            </a:pPr>
            <a:r>
              <a:rPr lang="zh-CN" altLang="en-US" sz="1800" dirty="0" smtClean="0"/>
              <a:t>借助数学技术进行逻辑推演，易于避免出现逻辑上或技术上的错误。理论或模型的数学化可以充分地利用经济变量的数值特征，利用统计学技术进行经验实证分析。</a:t>
            </a:r>
            <a:endParaRPr lang="en-US" altLang="zh-CN" sz="1800" dirty="0" smtClean="0"/>
          </a:p>
          <a:p>
            <a:pPr lvl="1" eaLnBrk="1" hangingPunct="1">
              <a:lnSpc>
                <a:spcPct val="150000"/>
              </a:lnSpc>
              <a:spcBef>
                <a:spcPct val="40000"/>
              </a:spcBef>
            </a:pPr>
            <a:r>
              <a:rPr lang="zh-CN" altLang="en-US" sz="1800" dirty="0" smtClean="0"/>
              <a:t>但必须注意到，不能有过分推崇经济学数理化的“形式主义革命”倾向。</a:t>
            </a:r>
            <a:endParaRPr lang="zh-CN" altLang="en-US" sz="1800" dirty="0" smtClean="0"/>
          </a:p>
          <a:p>
            <a:pPr lvl="1" eaLnBrk="1" hangingPunct="1">
              <a:lnSpc>
                <a:spcPct val="150000"/>
              </a:lnSpc>
              <a:spcBef>
                <a:spcPct val="40000"/>
              </a:spcBef>
            </a:pPr>
            <a:r>
              <a:rPr lang="zh-CN" altLang="en-US" sz="1800" dirty="0" smtClean="0"/>
              <a:t>常见的数学建模方式：</a:t>
            </a:r>
            <a:endParaRPr lang="en-US" altLang="zh-CN" sz="1800" dirty="0" smtClean="0"/>
          </a:p>
          <a:p>
            <a:pPr lvl="2" eaLnBrk="1" hangingPunct="1">
              <a:lnSpc>
                <a:spcPct val="150000"/>
              </a:lnSpc>
              <a:spcBef>
                <a:spcPct val="40000"/>
              </a:spcBef>
            </a:pPr>
            <a:r>
              <a:rPr lang="zh-CN" altLang="en-US" sz="1800" dirty="0" smtClean="0">
                <a:solidFill>
                  <a:srgbClr val="C00000"/>
                </a:solidFill>
              </a:rPr>
              <a:t>寻求均衡解和寻求约束条件下的最优值</a:t>
            </a:r>
            <a:endParaRPr lang="zh-CN" altLang="en-US" sz="1800" dirty="0" smtClean="0">
              <a:solidFill>
                <a:srgbClr val="C00000"/>
              </a:solidFill>
            </a:endParaRPr>
          </a:p>
        </p:txBody>
      </p:sp>
      <p:sp>
        <p:nvSpPr>
          <p:cNvPr id="4" name="Rectangle 2"/>
          <p:cNvSpPr>
            <a:spLocks noChangeArrowheads="1"/>
          </p:cNvSpPr>
          <p:nvPr/>
        </p:nvSpPr>
        <p:spPr bwMode="auto">
          <a:xfrm>
            <a:off x="395536" y="267494"/>
            <a:ext cx="8229600" cy="647700"/>
          </a:xfrm>
          <a:prstGeom prst="rect">
            <a:avLst/>
          </a:prstGeom>
          <a:noFill/>
          <a:ln w="9525">
            <a:noFill/>
            <a:miter lim="800000"/>
          </a:ln>
        </p:spPr>
        <p:txBody>
          <a:bodyPr anchor="ctr"/>
          <a:lstStyle/>
          <a:p>
            <a:pPr algn="ct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to="" calcmode="lin" valueType="num">
                                      <p:cBhvr>
                                        <p:cTn id="7" dur="1" fill="hold"/>
                                        <p:tgtEl>
                                          <p:spTgt spid="3789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7890">
                                            <p:txEl>
                                              <p:pRg st="1" end="1"/>
                                            </p:txEl>
                                          </p:spTgt>
                                        </p:tgtEl>
                                        <p:attrNameLst>
                                          <p:attrName>style.visibility</p:attrName>
                                        </p:attrNameLst>
                                      </p:cBhvr>
                                      <p:to>
                                        <p:strVal val="visible"/>
                                      </p:to>
                                    </p:set>
                                    <p:anim to="" calcmode="lin" valueType="num">
                                      <p:cBhvr>
                                        <p:cTn id="12" dur="1" fill="hold"/>
                                        <p:tgtEl>
                                          <p:spTgt spid="37890">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 to="" calcmode="lin" valueType="num">
                                      <p:cBhvr>
                                        <p:cTn id="17" dur="1" fill="hold"/>
                                        <p:tgtEl>
                                          <p:spTgt spid="37890">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7890">
                                            <p:txEl>
                                              <p:pRg st="3" end="3"/>
                                            </p:txEl>
                                          </p:spTgt>
                                        </p:tgtEl>
                                        <p:attrNameLst>
                                          <p:attrName>style.visibility</p:attrName>
                                        </p:attrNameLst>
                                      </p:cBhvr>
                                      <p:to>
                                        <p:strVal val="visible"/>
                                      </p:to>
                                    </p:set>
                                    <p:anim to="" calcmode="lin" valueType="num">
                                      <p:cBhvr>
                                        <p:cTn id="22" dur="1" fill="hold"/>
                                        <p:tgtEl>
                                          <p:spTgt spid="37890">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7890">
                                            <p:txEl>
                                              <p:pRg st="4" end="4"/>
                                            </p:txEl>
                                          </p:spTgt>
                                        </p:tgtEl>
                                        <p:attrNameLst>
                                          <p:attrName>style.visibility</p:attrName>
                                        </p:attrNameLst>
                                      </p:cBhvr>
                                      <p:to>
                                        <p:strVal val="visible"/>
                                      </p:to>
                                    </p:set>
                                    <p:anim to="" calcmode="lin" valueType="num">
                                      <p:cBhvr>
                                        <p:cTn id="27" dur="1" fill="hold"/>
                                        <p:tgtEl>
                                          <p:spTgt spid="37890">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noChangeArrowheads="1"/>
          </p:cNvSpPr>
          <p:nvPr>
            <p:ph idx="4294967295"/>
          </p:nvPr>
        </p:nvSpPr>
        <p:spPr>
          <a:xfrm>
            <a:off x="395536" y="627534"/>
            <a:ext cx="8229600" cy="3588544"/>
          </a:xfrm>
          <a:prstGeom prst="rect">
            <a:avLst/>
          </a:prstGeom>
        </p:spPr>
        <p:txBody>
          <a:bodyPr/>
          <a:lstStyle/>
          <a:p>
            <a:pPr>
              <a:lnSpc>
                <a:spcPct val="150000"/>
              </a:lnSpc>
              <a:spcBef>
                <a:spcPts val="0"/>
              </a:spcBef>
            </a:pPr>
            <a:r>
              <a:rPr lang="zh-CN" altLang="en-US" sz="2000" b="1" dirty="0" smtClean="0">
                <a:solidFill>
                  <a:srgbClr val="C00000"/>
                </a:solidFill>
              </a:rPr>
              <a:t>静态分析、比较静态分析与动态分析</a:t>
            </a:r>
            <a:endParaRPr lang="zh-CN" altLang="en-US" sz="2000" b="1" dirty="0" smtClean="0">
              <a:solidFill>
                <a:srgbClr val="C00000"/>
              </a:solidFill>
            </a:endParaRPr>
          </a:p>
          <a:p>
            <a:pPr lvl="1">
              <a:lnSpc>
                <a:spcPct val="150000"/>
              </a:lnSpc>
              <a:spcBef>
                <a:spcPts val="0"/>
              </a:spcBef>
            </a:pPr>
            <a:r>
              <a:rPr lang="zh-CN" altLang="en-US" sz="1600" dirty="0" smtClean="0">
                <a:solidFill>
                  <a:srgbClr val="C00000"/>
                </a:solidFill>
              </a:rPr>
              <a:t>静态分析</a:t>
            </a:r>
            <a:r>
              <a:rPr lang="zh-CN" altLang="en-US" sz="1600" dirty="0" smtClean="0"/>
              <a:t>：</a:t>
            </a:r>
            <a:endParaRPr lang="en-US" altLang="zh-CN" sz="1600" dirty="0" smtClean="0"/>
          </a:p>
          <a:p>
            <a:pPr lvl="2">
              <a:lnSpc>
                <a:spcPct val="150000"/>
              </a:lnSpc>
              <a:spcBef>
                <a:spcPts val="0"/>
              </a:spcBef>
            </a:pPr>
            <a:r>
              <a:rPr lang="zh-CN" altLang="en-US" sz="1600" dirty="0" smtClean="0"/>
              <a:t>分析某一个静止时点的经济状况</a:t>
            </a:r>
            <a:r>
              <a:rPr lang="en-US" altLang="zh-CN" sz="1600" dirty="0" smtClean="0"/>
              <a:t>——</a:t>
            </a:r>
            <a:r>
              <a:rPr lang="zh-CN" altLang="en-US" sz="1600" dirty="0" smtClean="0"/>
              <a:t>该状况的形成条件与特点；预测可能会发生的变化</a:t>
            </a:r>
            <a:endParaRPr lang="en-US" altLang="zh-CN" sz="1600" dirty="0" smtClean="0"/>
          </a:p>
          <a:p>
            <a:pPr lvl="2">
              <a:lnSpc>
                <a:spcPct val="150000"/>
              </a:lnSpc>
              <a:spcBef>
                <a:spcPts val="0"/>
              </a:spcBef>
            </a:pPr>
            <a:r>
              <a:rPr lang="zh-CN" altLang="en-US" sz="1600" dirty="0" smtClean="0"/>
              <a:t>讨论均衡是怎样实现的，条件是什么，具有什么特征，什么时候会发生改变。</a:t>
            </a:r>
            <a:endParaRPr lang="en-US" altLang="zh-CN" sz="1600" dirty="0" smtClean="0"/>
          </a:p>
          <a:p>
            <a:pPr lvl="2">
              <a:lnSpc>
                <a:spcPct val="150000"/>
              </a:lnSpc>
              <a:spcBef>
                <a:spcPts val="0"/>
              </a:spcBef>
            </a:pPr>
            <a:r>
              <a:rPr lang="zh-CN" altLang="en-US" sz="1600" dirty="0" smtClean="0">
                <a:solidFill>
                  <a:srgbClr val="C00000"/>
                </a:solidFill>
              </a:rPr>
              <a:t>举例：农产品价格的形成</a:t>
            </a:r>
            <a:endParaRPr lang="en-US" altLang="zh-CN" sz="1600" dirty="0" smtClean="0">
              <a:solidFill>
                <a:srgbClr val="C00000"/>
              </a:solidFill>
            </a:endParaRPr>
          </a:p>
          <a:p>
            <a:pPr lvl="1">
              <a:lnSpc>
                <a:spcPct val="150000"/>
              </a:lnSpc>
              <a:spcBef>
                <a:spcPts val="0"/>
              </a:spcBef>
            </a:pPr>
            <a:r>
              <a:rPr lang="zh-CN" altLang="en-US" sz="1600" dirty="0" smtClean="0">
                <a:solidFill>
                  <a:srgbClr val="C00000"/>
                </a:solidFill>
              </a:rPr>
              <a:t>比较静态分析</a:t>
            </a:r>
            <a:r>
              <a:rPr lang="zh-CN" altLang="en-US" sz="1600" dirty="0" smtClean="0"/>
              <a:t>：</a:t>
            </a:r>
            <a:endParaRPr lang="en-US" altLang="zh-CN" sz="1600" dirty="0" smtClean="0"/>
          </a:p>
          <a:p>
            <a:pPr lvl="2">
              <a:lnSpc>
                <a:spcPct val="150000"/>
              </a:lnSpc>
              <a:spcBef>
                <a:spcPts val="0"/>
              </a:spcBef>
            </a:pPr>
            <a:r>
              <a:rPr lang="zh-CN" altLang="en-US" sz="1600" dirty="0" smtClean="0"/>
              <a:t>对两个时点上静态的均衡状态进行比较，不涉及转变期间和具体变动过程本身的情况。</a:t>
            </a:r>
            <a:endParaRPr lang="en-US" altLang="zh-CN" sz="1600" dirty="0" smtClean="0"/>
          </a:p>
          <a:p>
            <a:pPr lvl="2">
              <a:lnSpc>
                <a:spcPct val="150000"/>
              </a:lnSpc>
              <a:spcBef>
                <a:spcPts val="0"/>
              </a:spcBef>
            </a:pPr>
            <a:r>
              <a:rPr lang="zh-CN" altLang="en-US" sz="1600" dirty="0" smtClean="0"/>
              <a:t>对均衡的变化作出解释</a:t>
            </a:r>
            <a:endParaRPr lang="en-US" altLang="zh-CN" sz="1600" dirty="0" smtClean="0"/>
          </a:p>
          <a:p>
            <a:pPr lvl="2">
              <a:lnSpc>
                <a:spcPct val="150000"/>
              </a:lnSpc>
              <a:spcBef>
                <a:spcPts val="0"/>
              </a:spcBef>
            </a:pPr>
            <a:r>
              <a:rPr lang="zh-CN" altLang="en-US" sz="1600" dirty="0" smtClean="0">
                <a:solidFill>
                  <a:srgbClr val="C00000"/>
                </a:solidFill>
              </a:rPr>
              <a:t>举例：取消五一长假对旅游业的影响；石油价格上涨对粮食价格或猪肉价格的影响</a:t>
            </a:r>
            <a:endParaRPr lang="en-US" altLang="zh-CN" sz="1600" dirty="0" smtClean="0">
              <a:solidFill>
                <a:srgbClr val="C00000"/>
              </a:solidFill>
            </a:endParaRPr>
          </a:p>
        </p:txBody>
      </p:sp>
      <p:sp>
        <p:nvSpPr>
          <p:cNvPr id="4" name="Rectangle 2"/>
          <p:cNvSpPr>
            <a:spLocks noChangeArrowheads="1"/>
          </p:cNvSpPr>
          <p:nvPr/>
        </p:nvSpPr>
        <p:spPr bwMode="auto">
          <a:xfrm>
            <a:off x="323528" y="0"/>
            <a:ext cx="8229600" cy="647700"/>
          </a:xfrm>
          <a:prstGeom prst="rect">
            <a:avLst/>
          </a:prstGeom>
          <a:noFill/>
          <a:ln w="9525">
            <a:noFill/>
            <a:miter lim="800000"/>
          </a:ln>
        </p:spPr>
        <p:txBody>
          <a:bodyPr anchor="ctr"/>
          <a:lstStyle/>
          <a:p>
            <a:pPr algn="ct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 to="" calcmode="lin" valueType="num">
                                      <p:cBhvr>
                                        <p:cTn id="7" dur="1" fill="hold"/>
                                        <p:tgtEl>
                                          <p:spTgt spid="38914">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8914">
                                            <p:txEl>
                                              <p:pRg st="1" end="1"/>
                                            </p:txEl>
                                          </p:spTgt>
                                        </p:tgtEl>
                                        <p:attrNameLst>
                                          <p:attrName>style.visibility</p:attrName>
                                        </p:attrNameLst>
                                      </p:cBhvr>
                                      <p:to>
                                        <p:strVal val="visible"/>
                                      </p:to>
                                    </p:set>
                                    <p:anim to="" calcmode="lin" valueType="num">
                                      <p:cBhvr>
                                        <p:cTn id="12" dur="1" fill="hold"/>
                                        <p:tgtEl>
                                          <p:spTgt spid="38914">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8914">
                                            <p:txEl>
                                              <p:pRg st="2" end="2"/>
                                            </p:txEl>
                                          </p:spTgt>
                                        </p:tgtEl>
                                        <p:attrNameLst>
                                          <p:attrName>style.visibility</p:attrName>
                                        </p:attrNameLst>
                                      </p:cBhvr>
                                      <p:to>
                                        <p:strVal val="visible"/>
                                      </p:to>
                                    </p:set>
                                    <p:anim to="" calcmode="lin" valueType="num">
                                      <p:cBhvr>
                                        <p:cTn id="17" dur="1" fill="hold"/>
                                        <p:tgtEl>
                                          <p:spTgt spid="38914">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8914">
                                            <p:txEl>
                                              <p:pRg st="3" end="3"/>
                                            </p:txEl>
                                          </p:spTgt>
                                        </p:tgtEl>
                                        <p:attrNameLst>
                                          <p:attrName>style.visibility</p:attrName>
                                        </p:attrNameLst>
                                      </p:cBhvr>
                                      <p:to>
                                        <p:strVal val="visible"/>
                                      </p:to>
                                    </p:set>
                                    <p:anim to="" calcmode="lin" valueType="num">
                                      <p:cBhvr>
                                        <p:cTn id="22" dur="1" fill="hold"/>
                                        <p:tgtEl>
                                          <p:spTgt spid="38914">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8914">
                                            <p:txEl>
                                              <p:pRg st="4" end="4"/>
                                            </p:txEl>
                                          </p:spTgt>
                                        </p:tgtEl>
                                        <p:attrNameLst>
                                          <p:attrName>style.visibility</p:attrName>
                                        </p:attrNameLst>
                                      </p:cBhvr>
                                      <p:to>
                                        <p:strVal val="visible"/>
                                      </p:to>
                                    </p:set>
                                    <p:anim to="" calcmode="lin" valueType="num">
                                      <p:cBhvr>
                                        <p:cTn id="27" dur="1" fill="hold"/>
                                        <p:tgtEl>
                                          <p:spTgt spid="38914">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8914">
                                            <p:txEl>
                                              <p:pRg st="5" end="5"/>
                                            </p:txEl>
                                          </p:spTgt>
                                        </p:tgtEl>
                                        <p:attrNameLst>
                                          <p:attrName>style.visibility</p:attrName>
                                        </p:attrNameLst>
                                      </p:cBhvr>
                                      <p:to>
                                        <p:strVal val="visible"/>
                                      </p:to>
                                    </p:set>
                                    <p:anim to="" calcmode="lin" valueType="num">
                                      <p:cBhvr>
                                        <p:cTn id="32" dur="1" fill="hold"/>
                                        <p:tgtEl>
                                          <p:spTgt spid="38914">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8914">
                                            <p:txEl>
                                              <p:pRg st="6" end="6"/>
                                            </p:txEl>
                                          </p:spTgt>
                                        </p:tgtEl>
                                        <p:attrNameLst>
                                          <p:attrName>style.visibility</p:attrName>
                                        </p:attrNameLst>
                                      </p:cBhvr>
                                      <p:to>
                                        <p:strVal val="visible"/>
                                      </p:to>
                                    </p:set>
                                    <p:anim to="" calcmode="lin" valueType="num">
                                      <p:cBhvr>
                                        <p:cTn id="37" dur="1" fill="hold"/>
                                        <p:tgtEl>
                                          <p:spTgt spid="38914">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38914">
                                            <p:txEl>
                                              <p:pRg st="7" end="7"/>
                                            </p:txEl>
                                          </p:spTgt>
                                        </p:tgtEl>
                                        <p:attrNameLst>
                                          <p:attrName>style.visibility</p:attrName>
                                        </p:attrNameLst>
                                      </p:cBhvr>
                                      <p:to>
                                        <p:strVal val="visible"/>
                                      </p:to>
                                    </p:set>
                                    <p:anim to="" calcmode="lin" valueType="num">
                                      <p:cBhvr>
                                        <p:cTn id="42" dur="1" fill="hold"/>
                                        <p:tgtEl>
                                          <p:spTgt spid="38914">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38914">
                                            <p:txEl>
                                              <p:pRg st="8" end="8"/>
                                            </p:txEl>
                                          </p:spTgt>
                                        </p:tgtEl>
                                        <p:attrNameLst>
                                          <p:attrName>style.visibility</p:attrName>
                                        </p:attrNameLst>
                                      </p:cBhvr>
                                      <p:to>
                                        <p:strVal val="visible"/>
                                      </p:to>
                                    </p:set>
                                    <p:anim to="" calcmode="lin" valueType="num">
                                      <p:cBhvr>
                                        <p:cTn id="47" dur="1" fill="hold"/>
                                        <p:tgtEl>
                                          <p:spTgt spid="38914">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noChangeArrowheads="1"/>
          </p:cNvSpPr>
          <p:nvPr>
            <p:ph idx="4294967295"/>
          </p:nvPr>
        </p:nvSpPr>
        <p:spPr>
          <a:xfrm>
            <a:off x="539552" y="771550"/>
            <a:ext cx="8229600" cy="3588544"/>
          </a:xfrm>
          <a:prstGeom prst="rect">
            <a:avLst/>
          </a:prstGeom>
        </p:spPr>
        <p:txBody>
          <a:bodyPr/>
          <a:lstStyle/>
          <a:p>
            <a:pPr eaLnBrk="1" hangingPunct="1">
              <a:lnSpc>
                <a:spcPct val="150000"/>
              </a:lnSpc>
              <a:spcBef>
                <a:spcPct val="0"/>
              </a:spcBef>
            </a:pPr>
            <a:r>
              <a:rPr lang="zh-CN" altLang="en-US" sz="2000" b="1" dirty="0" smtClean="0">
                <a:solidFill>
                  <a:srgbClr val="C00000"/>
                </a:solidFill>
              </a:rPr>
              <a:t>静态分析、比较静态分析与动态分析</a:t>
            </a:r>
            <a:endParaRPr lang="en-US" altLang="zh-CN" sz="2000" b="1" dirty="0" smtClean="0">
              <a:solidFill>
                <a:srgbClr val="C00000"/>
              </a:solidFill>
            </a:endParaRPr>
          </a:p>
          <a:p>
            <a:pPr lvl="1" eaLnBrk="1" hangingPunct="1">
              <a:lnSpc>
                <a:spcPct val="150000"/>
              </a:lnSpc>
              <a:spcBef>
                <a:spcPct val="0"/>
              </a:spcBef>
            </a:pPr>
            <a:r>
              <a:rPr lang="zh-CN" altLang="en-US" sz="1800" b="1" dirty="0" smtClean="0">
                <a:solidFill>
                  <a:srgbClr val="C00000"/>
                </a:solidFill>
              </a:rPr>
              <a:t>动态分析</a:t>
            </a:r>
            <a:endParaRPr lang="en-US" altLang="zh-CN" sz="1800" b="1" dirty="0" smtClean="0">
              <a:solidFill>
                <a:srgbClr val="C00000"/>
              </a:solidFill>
            </a:endParaRPr>
          </a:p>
          <a:p>
            <a:pPr lvl="2" eaLnBrk="1" hangingPunct="1">
              <a:lnSpc>
                <a:spcPct val="150000"/>
              </a:lnSpc>
              <a:spcBef>
                <a:spcPct val="0"/>
              </a:spcBef>
            </a:pPr>
            <a:r>
              <a:rPr lang="zh-CN" altLang="en-US" sz="1600" dirty="0" smtClean="0"/>
              <a:t>经济体系如何从一个均衡走向另外一个均衡</a:t>
            </a:r>
            <a:endParaRPr lang="en-US" altLang="zh-CN" sz="1600" dirty="0" smtClean="0"/>
          </a:p>
          <a:p>
            <a:pPr lvl="2" eaLnBrk="1" hangingPunct="1">
              <a:lnSpc>
                <a:spcPct val="150000"/>
              </a:lnSpc>
              <a:spcBef>
                <a:spcPct val="0"/>
              </a:spcBef>
            </a:pPr>
            <a:r>
              <a:rPr lang="zh-CN" altLang="en-US" sz="1600" dirty="0" smtClean="0">
                <a:solidFill>
                  <a:srgbClr val="C00000"/>
                </a:solidFill>
              </a:rPr>
              <a:t>举例：增长过程</a:t>
            </a:r>
            <a:endParaRPr lang="zh-CN" altLang="en-US" sz="1600" dirty="0" smtClean="0">
              <a:solidFill>
                <a:srgbClr val="C00000"/>
              </a:solidFill>
            </a:endParaRPr>
          </a:p>
        </p:txBody>
      </p:sp>
      <p:graphicFrame>
        <p:nvGraphicFramePr>
          <p:cNvPr id="39939" name="Group 3"/>
          <p:cNvGraphicFramePr>
            <a:graphicFrameLocks noGrp="1"/>
          </p:cNvGraphicFramePr>
          <p:nvPr/>
        </p:nvGraphicFramePr>
        <p:xfrm>
          <a:off x="323850" y="2464594"/>
          <a:ext cx="8229600" cy="1934767"/>
        </p:xfrm>
        <a:graphic>
          <a:graphicData uri="http://schemas.openxmlformats.org/drawingml/2006/table">
            <a:tbl>
              <a:tblPr/>
              <a:tblGrid>
                <a:gridCol w="946150"/>
                <a:gridCol w="2100263"/>
                <a:gridCol w="2719387"/>
                <a:gridCol w="2463800"/>
              </a:tblGrid>
              <a:tr h="481013">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理论</a:t>
                      </a:r>
                      <a:endParaRPr kumimoji="0" lang="zh-CN" altLang="zh-CN" sz="21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a:ln>
                            <a:noFill/>
                          </a:ln>
                          <a:solidFill>
                            <a:srgbClr val="FFFF00"/>
                          </a:solidFill>
                          <a:effectLst/>
                          <a:latin typeface="Arial" panose="020B0604020202020204" pitchFamily="34" charset="0"/>
                          <a:ea typeface="宋体" panose="02010600030101010101" pitchFamily="2" charset="-122"/>
                        </a:rPr>
                        <a:t>静态分析</a:t>
                      </a:r>
                      <a:endParaRPr kumimoji="0" lang="zh-CN" altLang="zh-CN" sz="21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a:ln>
                            <a:noFill/>
                          </a:ln>
                          <a:solidFill>
                            <a:srgbClr val="FFFF00"/>
                          </a:solidFill>
                          <a:effectLst/>
                          <a:latin typeface="Arial" panose="020B0604020202020204" pitchFamily="34" charset="0"/>
                          <a:ea typeface="宋体" panose="02010600030101010101" pitchFamily="2" charset="-122"/>
                        </a:rPr>
                        <a:t>比较静态分析</a:t>
                      </a:r>
                      <a:endParaRPr kumimoji="0" lang="zh-CN" altLang="zh-CN" sz="21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动态分析</a:t>
                      </a:r>
                      <a:endParaRPr kumimoji="0" lang="zh-CN" altLang="zh-CN" sz="21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453754">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对一国经济增长的分析</a:t>
                      </a:r>
                      <a:endParaRPr kumimoji="0" lang="zh-CN" altLang="zh-CN" sz="21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经济增长的稳定状态具有什么特点；</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稳定状态的条件是什么</a:t>
                      </a:r>
                      <a:endParaRPr kumimoji="0" lang="zh-CN" altLang="en-US" sz="21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储蓄率的提高对稳定状态的影响是什么；</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技术进步会稳定状态的影响是什么</a:t>
                      </a:r>
                      <a:endParaRPr kumimoji="0" lang="zh-CN" altLang="en-US" sz="21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技术进步或储蓄率提高时旧的稳定状态向新稳定状态变化的时间过程是什么样的</a:t>
                      </a:r>
                      <a:endParaRPr kumimoji="0" lang="zh-CN" altLang="zh-CN" sz="21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5" name="Rectangle 2"/>
          <p:cNvSpPr>
            <a:spLocks noChangeArrowheads="1"/>
          </p:cNvSpPr>
          <p:nvPr/>
        </p:nvSpPr>
        <p:spPr bwMode="auto">
          <a:xfrm>
            <a:off x="323528" y="0"/>
            <a:ext cx="8229600" cy="647700"/>
          </a:xfrm>
          <a:prstGeom prst="rect">
            <a:avLst/>
          </a:prstGeom>
          <a:noFill/>
          <a:ln w="9525">
            <a:noFill/>
            <a:miter lim="800000"/>
          </a:ln>
        </p:spPr>
        <p:txBody>
          <a:bodyPr anchor="ctr"/>
          <a:lstStyle/>
          <a:p>
            <a:pPr algn="ct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to="" calcmode="lin" valueType="num">
                                      <p:cBhvr>
                                        <p:cTn id="7" dur="1" fill="hold"/>
                                        <p:tgtEl>
                                          <p:spTgt spid="3993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 to="" calcmode="lin" valueType="num">
                                      <p:cBhvr>
                                        <p:cTn id="12" dur="1" fill="hold"/>
                                        <p:tgtEl>
                                          <p:spTgt spid="39938">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 to="" calcmode="lin" valueType="num">
                                      <p:cBhvr>
                                        <p:cTn id="17" dur="1" fill="hold"/>
                                        <p:tgtEl>
                                          <p:spTgt spid="39938">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9938">
                                            <p:txEl>
                                              <p:pRg st="3" end="3"/>
                                            </p:txEl>
                                          </p:spTgt>
                                        </p:tgtEl>
                                        <p:attrNameLst>
                                          <p:attrName>style.visibility</p:attrName>
                                        </p:attrNameLst>
                                      </p:cBhvr>
                                      <p:to>
                                        <p:strVal val="visible"/>
                                      </p:to>
                                    </p:set>
                                    <p:anim to="" calcmode="lin" valueType="num">
                                      <p:cBhvr>
                                        <p:cTn id="22" dur="1" fill="hold"/>
                                        <p:tgtEl>
                                          <p:spTgt spid="39938">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939"/>
                                        </p:tgtEl>
                                        <p:attrNameLst>
                                          <p:attrName>style.visibility</p:attrName>
                                        </p:attrNameLst>
                                      </p:cBhvr>
                                      <p:to>
                                        <p:strVal val="visible"/>
                                      </p:to>
                                    </p:set>
                                    <p:animEffect transition="in" filter="blinds(horizontal)">
                                      <p:cBhvr>
                                        <p:cTn id="27"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noChangeArrowheads="1"/>
          </p:cNvSpPr>
          <p:nvPr>
            <p:ph idx="4294967295"/>
          </p:nvPr>
        </p:nvSpPr>
        <p:spPr>
          <a:xfrm>
            <a:off x="457200" y="1007269"/>
            <a:ext cx="8229600" cy="486966"/>
          </a:xfrm>
          <a:prstGeom prst="rect">
            <a:avLst/>
          </a:prstGeom>
        </p:spPr>
        <p:txBody>
          <a:bodyPr/>
          <a:lstStyle/>
          <a:p>
            <a:pPr eaLnBrk="1" hangingPunct="1"/>
            <a:r>
              <a:rPr lang="zh-CN" altLang="en-US" sz="2800" b="1" dirty="0" smtClean="0">
                <a:solidFill>
                  <a:srgbClr val="C00000"/>
                </a:solidFill>
              </a:rPr>
              <a:t>实证分析与规范分析</a:t>
            </a:r>
            <a:endParaRPr lang="en-US" altLang="zh-CN" sz="2800" b="1" dirty="0" smtClean="0">
              <a:solidFill>
                <a:srgbClr val="C00000"/>
              </a:solidFill>
            </a:endParaRPr>
          </a:p>
        </p:txBody>
      </p:sp>
      <p:graphicFrame>
        <p:nvGraphicFramePr>
          <p:cNvPr id="40963" name="Group 3"/>
          <p:cNvGraphicFramePr>
            <a:graphicFrameLocks noGrp="1"/>
          </p:cNvGraphicFramePr>
          <p:nvPr/>
        </p:nvGraphicFramePr>
        <p:xfrm>
          <a:off x="500064" y="1762125"/>
          <a:ext cx="8176391" cy="2753841"/>
        </p:xfrm>
        <a:graphic>
          <a:graphicData uri="http://schemas.openxmlformats.org/drawingml/2006/table">
            <a:tbl>
              <a:tblPr/>
              <a:tblGrid>
                <a:gridCol w="2263987"/>
                <a:gridCol w="2627558"/>
                <a:gridCol w="3284846"/>
              </a:tblGrid>
              <a:tr h="449686">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1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实证分析</a:t>
                      </a:r>
                      <a:endParaRPr kumimoji="0" lang="zh-CN" altLang="zh-CN" sz="15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规范分析</a:t>
                      </a:r>
                      <a:endParaRPr kumimoji="0" lang="zh-CN" altLang="zh-CN" sz="15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5431">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研究任务</a:t>
                      </a:r>
                      <a:endParaRPr kumimoji="0" lang="zh-CN" altLang="zh-CN" sz="15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“是什么”</a:t>
                      </a:r>
                      <a:endParaRPr kumimoji="0" lang="zh-CN" altLang="en-US"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“应该是什么”</a:t>
                      </a:r>
                      <a:endParaRPr kumimoji="0" lang="zh-CN" altLang="en-US"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63941">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价值判断</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无预设立场</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有预设立场</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536513">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正确与否</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很多情况下可以验证</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与价值判断有关，无法验证</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2839">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为规范分析的前提</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以实证分析为基础</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35431">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例子：公平与效率</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是否存在着交替关系</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公平优先还是效率优先？</a:t>
                      </a:r>
                      <a:endParaRPr kumimoji="0" lang="zh-CN" altLang="zh-CN" sz="15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5" name="Rectangle 2"/>
          <p:cNvSpPr>
            <a:spLocks noChangeArrowheads="1"/>
          </p:cNvSpPr>
          <p:nvPr/>
        </p:nvSpPr>
        <p:spPr bwMode="auto">
          <a:xfrm>
            <a:off x="323528" y="0"/>
            <a:ext cx="8229600" cy="647700"/>
          </a:xfrm>
          <a:prstGeom prst="rect">
            <a:avLst/>
          </a:prstGeom>
          <a:noFill/>
          <a:ln w="9525">
            <a:noFill/>
            <a:miter lim="800000"/>
          </a:ln>
        </p:spPr>
        <p:txBody>
          <a:bodyPr anchor="ctr"/>
          <a:lstStyle/>
          <a:p>
            <a:pPr algn="ct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lide(fromBottom)">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0963"/>
                                        </p:tgtEl>
                                        <p:attrNameLst>
                                          <p:attrName>style.visibility</p:attrName>
                                        </p:attrNameLst>
                                      </p:cBhvr>
                                      <p:to>
                                        <p:strVal val="visible"/>
                                      </p:to>
                                    </p:set>
                                    <p:animEffect transition="in" filter="checkerboard(across)">
                                      <p:cBhvr>
                                        <p:cTn id="12"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z="4400" b="1" i="0" dirty="0" smtClean="0">
                <a:latin typeface="黑体" panose="02010609060101010101" pitchFamily="2" charset="-122"/>
                <a:ea typeface="黑体" panose="02010609060101010101" pitchFamily="2" charset="-122"/>
              </a:rPr>
              <a:t>第一章 概述</a:t>
            </a:r>
            <a:endParaRPr lang="zh-CN" altLang="en-US" b="1" i="0" dirty="0" smtClean="0">
              <a:ea typeface="宋体" panose="02010600030101010101" pitchFamily="2" charset="-122"/>
            </a:endParaRPr>
          </a:p>
        </p:txBody>
      </p:sp>
      <p:sp>
        <p:nvSpPr>
          <p:cNvPr id="9219" name="灯片编号占位符 3"/>
          <p:cNvSpPr>
            <a:spLocks noGrp="1"/>
          </p:cNvSpPr>
          <p:nvPr>
            <p:ph type="sldNum" sz="quarter" idx="12"/>
          </p:nvPr>
        </p:nvSpPr>
        <p:spPr>
          <a:noFill/>
        </p:spPr>
        <p:txBody>
          <a:bodyPr/>
          <a:lstStyle/>
          <a:p>
            <a:fld id="{88BA742C-878F-4042-A8B3-C3208DA169B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 name="矩形 5"/>
          <p:cNvSpPr/>
          <p:nvPr/>
        </p:nvSpPr>
        <p:spPr>
          <a:xfrm>
            <a:off x="1043608" y="1563638"/>
            <a:ext cx="8424936" cy="2862322"/>
          </a:xfrm>
          <a:prstGeom prst="rect">
            <a:avLst/>
          </a:prstGeom>
        </p:spPr>
        <p:txBody>
          <a:bodyPr wrap="square">
            <a:spAutoFit/>
          </a:bodyPr>
          <a:lstStyle/>
          <a:p>
            <a:pPr eaLnBrk="1" hangingPunct="1">
              <a:lnSpc>
                <a:spcPct val="150000"/>
              </a:lnSpc>
              <a:spcBef>
                <a:spcPts val="0"/>
              </a:spcBef>
              <a:buFontTx/>
              <a:buNone/>
            </a:pPr>
            <a:r>
              <a:rPr lang="zh-CN" altLang="en-US" sz="2400" b="1" dirty="0" smtClean="0">
                <a:latin typeface="华文中宋" panose="02010600040101010101" pitchFamily="2" charset="-122"/>
                <a:ea typeface="华文中宋" panose="02010600040101010101" pitchFamily="2" charset="-122"/>
              </a:rPr>
              <a:t>第一节</a:t>
            </a:r>
            <a:r>
              <a:rPr lang="en-US" altLang="zh-CN" sz="2400" b="1" dirty="0" smtClean="0">
                <a:latin typeface="华文中宋" panose="02010600040101010101" pitchFamily="2" charset="-122"/>
                <a:ea typeface="华文中宋" panose="02010600040101010101" pitchFamily="2" charset="-122"/>
              </a:rPr>
              <a:t>	</a:t>
            </a:r>
            <a:r>
              <a:rPr lang="zh-CN" altLang="en-US" sz="2400" b="1" dirty="0" smtClean="0">
                <a:latin typeface="华文中宋" panose="02010600040101010101" pitchFamily="2" charset="-122"/>
                <a:ea typeface="华文中宋" panose="02010600040101010101" pitchFamily="2" charset="-122"/>
              </a:rPr>
              <a:t>什么是西方经济学</a:t>
            </a:r>
            <a:endParaRPr lang="en-US" altLang="zh-CN" sz="2400" b="1" dirty="0" smtClean="0">
              <a:latin typeface="华文中宋" panose="02010600040101010101" pitchFamily="2" charset="-122"/>
              <a:ea typeface="华文中宋" panose="02010600040101010101" pitchFamily="2" charset="-122"/>
            </a:endParaRPr>
          </a:p>
          <a:p>
            <a:pPr eaLnBrk="1" hangingPunct="1">
              <a:lnSpc>
                <a:spcPct val="150000"/>
              </a:lnSpc>
              <a:spcBef>
                <a:spcPts val="0"/>
              </a:spcBef>
              <a:buFontTx/>
              <a:buNone/>
            </a:pPr>
            <a:r>
              <a:rPr lang="zh-CN" altLang="en-US" sz="2400" b="1" dirty="0" smtClean="0">
                <a:latin typeface="华文中宋" panose="02010600040101010101" pitchFamily="2" charset="-122"/>
                <a:ea typeface="华文中宋" panose="02010600040101010101" pitchFamily="2" charset="-122"/>
              </a:rPr>
              <a:t>第二节</a:t>
            </a:r>
            <a:r>
              <a:rPr lang="en-US" altLang="zh-CN" sz="2400" b="1" dirty="0" smtClean="0">
                <a:latin typeface="华文中宋" panose="02010600040101010101" pitchFamily="2" charset="-122"/>
                <a:ea typeface="华文中宋" panose="02010600040101010101" pitchFamily="2" charset="-122"/>
              </a:rPr>
              <a:t>	</a:t>
            </a:r>
            <a:r>
              <a:rPr lang="zh-CN" altLang="en-US" sz="2400" b="1" dirty="0" smtClean="0">
                <a:latin typeface="华文中宋" panose="02010600040101010101" pitchFamily="2" charset="-122"/>
                <a:ea typeface="华文中宋" panose="02010600040101010101" pitchFamily="2" charset="-122"/>
              </a:rPr>
              <a:t>西方经济学的由来和发展</a:t>
            </a:r>
            <a:endParaRPr lang="zh-CN" altLang="en-US" sz="2400" b="1" dirty="0" smtClean="0">
              <a:latin typeface="华文中宋" panose="02010600040101010101" pitchFamily="2" charset="-122"/>
              <a:ea typeface="华文中宋" panose="02010600040101010101" pitchFamily="2" charset="-122"/>
            </a:endParaRPr>
          </a:p>
          <a:p>
            <a:pPr eaLnBrk="1" hangingPunct="1">
              <a:lnSpc>
                <a:spcPct val="150000"/>
              </a:lnSpc>
              <a:spcBef>
                <a:spcPts val="0"/>
              </a:spcBef>
              <a:buFontTx/>
              <a:buNone/>
            </a:pPr>
            <a:r>
              <a:rPr lang="zh-CN" altLang="en-US" sz="2400" b="1" dirty="0" smtClean="0">
                <a:latin typeface="华文中宋" panose="02010600040101010101" pitchFamily="2" charset="-122"/>
                <a:ea typeface="华文中宋" panose="02010600040101010101" pitchFamily="2" charset="-122"/>
              </a:rPr>
              <a:t>第三节</a:t>
            </a:r>
            <a:r>
              <a:rPr lang="en-US" altLang="zh-CN" sz="2400" b="1" dirty="0" smtClean="0">
                <a:latin typeface="华文中宋" panose="02010600040101010101" pitchFamily="2" charset="-122"/>
                <a:ea typeface="华文中宋" panose="02010600040101010101" pitchFamily="2" charset="-122"/>
              </a:rPr>
              <a:t>	</a:t>
            </a:r>
            <a:r>
              <a:rPr lang="zh-CN" altLang="en-US" sz="2400" b="1" dirty="0" smtClean="0">
                <a:latin typeface="华文中宋" panose="02010600040101010101" pitchFamily="2" charset="-122"/>
                <a:ea typeface="华文中宋" panose="02010600040101010101" pitchFamily="2" charset="-122"/>
              </a:rPr>
              <a:t>西方经济学的研究对象</a:t>
            </a:r>
            <a:endParaRPr lang="zh-CN" altLang="en-US" sz="2400" b="1" dirty="0" smtClean="0">
              <a:latin typeface="华文中宋" panose="02010600040101010101" pitchFamily="2" charset="-122"/>
              <a:ea typeface="华文中宋" panose="02010600040101010101" pitchFamily="2" charset="-122"/>
            </a:endParaRPr>
          </a:p>
          <a:p>
            <a:pPr eaLnBrk="1" hangingPunct="1">
              <a:lnSpc>
                <a:spcPct val="150000"/>
              </a:lnSpc>
              <a:spcBef>
                <a:spcPts val="0"/>
              </a:spcBef>
              <a:buFontTx/>
              <a:buNone/>
            </a:pPr>
            <a:r>
              <a:rPr lang="zh-CN" altLang="en-US" sz="2400" b="1" dirty="0" smtClean="0">
                <a:latin typeface="华文中宋" panose="02010600040101010101" pitchFamily="2" charset="-122"/>
                <a:ea typeface="华文中宋" panose="02010600040101010101" pitchFamily="2" charset="-122"/>
              </a:rPr>
              <a:t>第四节</a:t>
            </a:r>
            <a:r>
              <a:rPr lang="en-US" altLang="zh-CN" sz="2400" b="1" dirty="0" smtClean="0">
                <a:latin typeface="华文中宋" panose="02010600040101010101" pitchFamily="2" charset="-122"/>
                <a:ea typeface="华文中宋" panose="02010600040101010101" pitchFamily="2" charset="-122"/>
              </a:rPr>
              <a:t>	</a:t>
            </a:r>
            <a:r>
              <a:rPr lang="zh-CN" altLang="en-US" sz="2400" b="1" dirty="0" smtClean="0">
                <a:latin typeface="华文中宋" panose="02010600040101010101" pitchFamily="2" charset="-122"/>
                <a:ea typeface="华文中宋" panose="02010600040101010101" pitchFamily="2" charset="-122"/>
              </a:rPr>
              <a:t>西方经济学的研究方法</a:t>
            </a:r>
            <a:endParaRPr lang="zh-CN" altLang="en-US" sz="2400" b="1" dirty="0" smtClean="0">
              <a:latin typeface="华文中宋" panose="02010600040101010101" pitchFamily="2" charset="-122"/>
              <a:ea typeface="华文中宋" panose="02010600040101010101" pitchFamily="2" charset="-122"/>
            </a:endParaRPr>
          </a:p>
          <a:p>
            <a:pPr eaLnBrk="1" hangingPunct="1">
              <a:lnSpc>
                <a:spcPct val="150000"/>
              </a:lnSpc>
              <a:spcBef>
                <a:spcPts val="0"/>
              </a:spcBef>
              <a:buFontTx/>
              <a:buNone/>
            </a:pPr>
            <a:r>
              <a:rPr lang="zh-CN" altLang="en-US" sz="2400" b="1" dirty="0" smtClean="0">
                <a:latin typeface="华文中宋" panose="02010600040101010101" pitchFamily="2" charset="-122"/>
                <a:ea typeface="华文中宋" panose="02010600040101010101" pitchFamily="2" charset="-122"/>
              </a:rPr>
              <a:t>第五节</a:t>
            </a:r>
            <a:r>
              <a:rPr lang="en-US" altLang="zh-CN" sz="2400" b="1" dirty="0" smtClean="0">
                <a:latin typeface="华文中宋" panose="02010600040101010101" pitchFamily="2" charset="-122"/>
                <a:ea typeface="华文中宋" panose="02010600040101010101" pitchFamily="2" charset="-122"/>
              </a:rPr>
              <a:t>	</a:t>
            </a:r>
            <a:r>
              <a:rPr lang="zh-CN" altLang="en-US" sz="2400" b="1" dirty="0" smtClean="0">
                <a:latin typeface="华文中宋" panose="02010600040101010101" pitchFamily="2" charset="-122"/>
                <a:ea typeface="华文中宋" panose="02010600040101010101" pitchFamily="2" charset="-122"/>
              </a:rPr>
              <a:t>怎样学习西方经济学</a:t>
            </a:r>
            <a:endParaRPr lang="zh-CN" altLang="en-US" sz="2400" b="1" dirty="0" smtClean="0">
              <a:latin typeface="华文中宋" panose="02010600040101010101" pitchFamily="2" charset="-122"/>
              <a:ea typeface="华文中宋" panose="02010600040101010101" pitchFamily="2" charset="-122"/>
            </a:endParaRPr>
          </a:p>
        </p:txBody>
      </p:sp>
    </p:spTree>
  </p:cSld>
  <p:clrMapOvr>
    <a:masterClrMapping/>
  </p:clrMapOvr>
  <p:transition spd="slow" advTm="0">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noChangeArrowheads="1"/>
          </p:cNvSpPr>
          <p:nvPr>
            <p:ph idx="4294967295"/>
          </p:nvPr>
        </p:nvSpPr>
        <p:spPr>
          <a:xfrm>
            <a:off x="323528" y="555526"/>
            <a:ext cx="8686800" cy="3588544"/>
          </a:xfrm>
          <a:prstGeom prst="rect">
            <a:avLst/>
          </a:prstGeom>
        </p:spPr>
        <p:txBody>
          <a:bodyPr/>
          <a:lstStyle/>
          <a:p>
            <a:pPr eaLnBrk="1" hangingPunct="1">
              <a:lnSpc>
                <a:spcPct val="150000"/>
              </a:lnSpc>
            </a:pPr>
            <a:r>
              <a:rPr lang="zh-CN" altLang="en-US" sz="2400" b="1" dirty="0" smtClean="0">
                <a:solidFill>
                  <a:srgbClr val="C00000"/>
                </a:solidFill>
              </a:rPr>
              <a:t>边际分析：</a:t>
            </a:r>
            <a:endParaRPr lang="en-US" altLang="zh-CN" sz="2400" b="1" dirty="0" smtClean="0">
              <a:solidFill>
                <a:srgbClr val="C00000"/>
              </a:solidFill>
            </a:endParaRPr>
          </a:p>
          <a:p>
            <a:pPr lvl="1" eaLnBrk="1" hangingPunct="1">
              <a:lnSpc>
                <a:spcPct val="150000"/>
              </a:lnSpc>
              <a:spcBef>
                <a:spcPct val="40000"/>
              </a:spcBef>
            </a:pPr>
            <a:r>
              <a:rPr lang="zh-CN" altLang="en-US" sz="1800" dirty="0" smtClean="0"/>
              <a:t>出发点</a:t>
            </a:r>
            <a:r>
              <a:rPr lang="en-US" altLang="zh-CN" sz="1800" dirty="0" smtClean="0"/>
              <a:t>——</a:t>
            </a:r>
            <a:r>
              <a:rPr lang="zh-CN" altLang="en-US" sz="1800" dirty="0" smtClean="0"/>
              <a:t>对当下的决策和选择行为进行研究，不让过去已经发生的事情影响到现在</a:t>
            </a:r>
            <a:endParaRPr lang="en-US" altLang="zh-CN" sz="1800" dirty="0" smtClean="0"/>
          </a:p>
          <a:p>
            <a:pPr lvl="1" eaLnBrk="1" hangingPunct="1">
              <a:lnSpc>
                <a:spcPct val="150000"/>
              </a:lnSpc>
              <a:spcBef>
                <a:spcPct val="40000"/>
              </a:spcBef>
            </a:pPr>
            <a:r>
              <a:rPr lang="zh-CN" altLang="en-US" sz="1800" dirty="0" smtClean="0"/>
              <a:t>研究一种经济变量的数量变动会对其他经济变量产生多大影响的方法。</a:t>
            </a:r>
            <a:endParaRPr lang="en-US" altLang="zh-CN" sz="1800" dirty="0" smtClean="0"/>
          </a:p>
          <a:p>
            <a:pPr lvl="1" eaLnBrk="1" hangingPunct="1">
              <a:lnSpc>
                <a:spcPct val="150000"/>
              </a:lnSpc>
              <a:spcBef>
                <a:spcPct val="40000"/>
              </a:spcBef>
            </a:pPr>
            <a:r>
              <a:rPr lang="zh-CN" altLang="en-US" sz="1800" dirty="0" smtClean="0"/>
              <a:t>边际</a:t>
            </a:r>
            <a:r>
              <a:rPr lang="en-US" altLang="zh-CN" sz="1800" dirty="0" smtClean="0"/>
              <a:t>——</a:t>
            </a:r>
            <a:r>
              <a:rPr lang="zh-CN" altLang="en-US" sz="1800" dirty="0" smtClean="0"/>
              <a:t>“额外的”、“新增”、“追求”</a:t>
            </a:r>
            <a:endParaRPr lang="en-US" altLang="zh-CN" sz="1800" dirty="0" smtClean="0"/>
          </a:p>
          <a:p>
            <a:pPr lvl="1" eaLnBrk="1" hangingPunct="1">
              <a:lnSpc>
                <a:spcPct val="150000"/>
              </a:lnSpc>
              <a:spcBef>
                <a:spcPct val="40000"/>
              </a:spcBef>
            </a:pPr>
            <a:r>
              <a:rPr lang="zh-CN" altLang="en-US" sz="1800" dirty="0" smtClean="0"/>
              <a:t>决策时比较新增成本和新增收益</a:t>
            </a:r>
            <a:endParaRPr lang="en-US" altLang="zh-CN" sz="1800" dirty="0" smtClean="0"/>
          </a:p>
          <a:p>
            <a:pPr lvl="1" eaLnBrk="1" hangingPunct="1">
              <a:lnSpc>
                <a:spcPct val="150000"/>
              </a:lnSpc>
              <a:spcBef>
                <a:spcPct val="40000"/>
              </a:spcBef>
            </a:pPr>
            <a:r>
              <a:rPr lang="zh-CN" altLang="en-US" sz="1800" dirty="0" smtClean="0"/>
              <a:t>数学分析中的体现</a:t>
            </a:r>
            <a:r>
              <a:rPr lang="en-US" altLang="zh-CN" sz="1800" dirty="0" smtClean="0"/>
              <a:t>——</a:t>
            </a:r>
            <a:r>
              <a:rPr lang="zh-CN" altLang="en-US" sz="1800" dirty="0" smtClean="0"/>
              <a:t>导数或微分</a:t>
            </a:r>
            <a:endParaRPr lang="en-US" altLang="zh-CN" sz="1800" dirty="0" smtClean="0"/>
          </a:p>
          <a:p>
            <a:pPr lvl="1" eaLnBrk="1" hangingPunct="1">
              <a:lnSpc>
                <a:spcPct val="150000"/>
              </a:lnSpc>
              <a:spcBef>
                <a:spcPct val="40000"/>
              </a:spcBef>
            </a:pPr>
            <a:r>
              <a:rPr lang="zh-CN" altLang="en-US" sz="1800" dirty="0" smtClean="0"/>
              <a:t>数学分析中的体现</a:t>
            </a:r>
            <a:r>
              <a:rPr lang="en-US" altLang="zh-CN" sz="1800" dirty="0" smtClean="0"/>
              <a:t>——</a:t>
            </a:r>
            <a:r>
              <a:rPr lang="zh-CN" altLang="en-US" sz="1800" dirty="0" smtClean="0"/>
              <a:t>最优化问题求解时的一阶条件</a:t>
            </a:r>
            <a:endParaRPr lang="en-US" altLang="zh-CN" sz="1800" dirty="0" smtClean="0"/>
          </a:p>
        </p:txBody>
      </p:sp>
      <p:sp>
        <p:nvSpPr>
          <p:cNvPr id="4" name="Rectangle 2"/>
          <p:cNvSpPr>
            <a:spLocks noChangeArrowheads="1"/>
          </p:cNvSpPr>
          <p:nvPr/>
        </p:nvSpPr>
        <p:spPr bwMode="auto">
          <a:xfrm>
            <a:off x="323528" y="0"/>
            <a:ext cx="8229600" cy="647700"/>
          </a:xfrm>
          <a:prstGeom prst="rect">
            <a:avLst/>
          </a:prstGeom>
          <a:noFill/>
          <a:ln w="9525">
            <a:noFill/>
            <a:miter lim="800000"/>
          </a:ln>
        </p:spPr>
        <p:txBody>
          <a:bodyPr anchor="ctr"/>
          <a:lstStyle/>
          <a:p>
            <a:pPr algn="ct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to="" calcmode="lin" valueType="num">
                                      <p:cBhvr>
                                        <p:cTn id="7" dur="1" fill="hold"/>
                                        <p:tgtEl>
                                          <p:spTgt spid="4198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 to="" calcmode="lin" valueType="num">
                                      <p:cBhvr>
                                        <p:cTn id="12" dur="1" fill="hold"/>
                                        <p:tgtEl>
                                          <p:spTgt spid="4198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 to="" calcmode="lin" valueType="num">
                                      <p:cBhvr>
                                        <p:cTn id="17" dur="1" fill="hold"/>
                                        <p:tgtEl>
                                          <p:spTgt spid="4198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1986">
                                            <p:txEl>
                                              <p:pRg st="3" end="3"/>
                                            </p:txEl>
                                          </p:spTgt>
                                        </p:tgtEl>
                                        <p:attrNameLst>
                                          <p:attrName>style.visibility</p:attrName>
                                        </p:attrNameLst>
                                      </p:cBhvr>
                                      <p:to>
                                        <p:strVal val="visible"/>
                                      </p:to>
                                    </p:set>
                                    <p:anim to="" calcmode="lin" valueType="num">
                                      <p:cBhvr>
                                        <p:cTn id="22" dur="1" fill="hold"/>
                                        <p:tgtEl>
                                          <p:spTgt spid="41986">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1986">
                                            <p:txEl>
                                              <p:pRg st="4" end="4"/>
                                            </p:txEl>
                                          </p:spTgt>
                                        </p:tgtEl>
                                        <p:attrNameLst>
                                          <p:attrName>style.visibility</p:attrName>
                                        </p:attrNameLst>
                                      </p:cBhvr>
                                      <p:to>
                                        <p:strVal val="visible"/>
                                      </p:to>
                                    </p:set>
                                    <p:anim to="" calcmode="lin" valueType="num">
                                      <p:cBhvr>
                                        <p:cTn id="27" dur="1" fill="hold"/>
                                        <p:tgtEl>
                                          <p:spTgt spid="41986">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1986">
                                            <p:txEl>
                                              <p:pRg st="5" end="5"/>
                                            </p:txEl>
                                          </p:spTgt>
                                        </p:tgtEl>
                                        <p:attrNameLst>
                                          <p:attrName>style.visibility</p:attrName>
                                        </p:attrNameLst>
                                      </p:cBhvr>
                                      <p:to>
                                        <p:strVal val="visible"/>
                                      </p:to>
                                    </p:set>
                                    <p:anim to="" calcmode="lin" valueType="num">
                                      <p:cBhvr>
                                        <p:cTn id="32" dur="1" fill="hold"/>
                                        <p:tgtEl>
                                          <p:spTgt spid="41986">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41986">
                                            <p:txEl>
                                              <p:pRg st="6" end="6"/>
                                            </p:txEl>
                                          </p:spTgt>
                                        </p:tgtEl>
                                        <p:attrNameLst>
                                          <p:attrName>style.visibility</p:attrName>
                                        </p:attrNameLst>
                                      </p:cBhvr>
                                      <p:to>
                                        <p:strVal val="visible"/>
                                      </p:to>
                                    </p:set>
                                    <p:anim to="" calcmode="lin" valueType="num">
                                      <p:cBhvr>
                                        <p:cTn id="37" dur="1" fill="hold"/>
                                        <p:tgtEl>
                                          <p:spTgt spid="41986">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noChangeArrowheads="1"/>
          </p:cNvSpPr>
          <p:nvPr>
            <p:ph idx="4294967295"/>
          </p:nvPr>
        </p:nvSpPr>
        <p:spPr>
          <a:xfrm>
            <a:off x="457200" y="1007269"/>
            <a:ext cx="8229600" cy="3588544"/>
          </a:xfrm>
          <a:prstGeom prst="rect">
            <a:avLst/>
          </a:prstGeom>
        </p:spPr>
        <p:txBody>
          <a:bodyPr/>
          <a:lstStyle/>
          <a:p>
            <a:pPr>
              <a:lnSpc>
                <a:spcPct val="150000"/>
              </a:lnSpc>
              <a:spcBef>
                <a:spcPts val="0"/>
              </a:spcBef>
            </a:pPr>
            <a:r>
              <a:rPr lang="zh-CN" altLang="en-US" sz="2400" b="0" dirty="0" smtClean="0">
                <a:solidFill>
                  <a:srgbClr val="C00000"/>
                </a:solidFill>
              </a:rPr>
              <a:t>方法论个人主义往往曲解了个人与社会的关系</a:t>
            </a:r>
            <a:endParaRPr lang="en-US" altLang="zh-CN" sz="2400" b="0" dirty="0" smtClean="0">
              <a:solidFill>
                <a:srgbClr val="C00000"/>
              </a:solidFill>
            </a:endParaRPr>
          </a:p>
          <a:p>
            <a:pPr lvl="1">
              <a:lnSpc>
                <a:spcPct val="150000"/>
              </a:lnSpc>
              <a:spcBef>
                <a:spcPts val="0"/>
              </a:spcBef>
            </a:pPr>
            <a:r>
              <a:rPr lang="zh-CN" altLang="en-US" sz="2000" dirty="0" smtClean="0"/>
              <a:t>在很多情形下，整体大于个体之和</a:t>
            </a:r>
            <a:endParaRPr lang="en-US" altLang="zh-CN" sz="2000" dirty="0" smtClean="0"/>
          </a:p>
          <a:p>
            <a:pPr lvl="1">
              <a:lnSpc>
                <a:spcPct val="150000"/>
              </a:lnSpc>
              <a:spcBef>
                <a:spcPts val="0"/>
              </a:spcBef>
            </a:pPr>
            <a:r>
              <a:rPr lang="zh-CN" altLang="en-US" sz="2000" dirty="0" smtClean="0"/>
              <a:t>一个系统往往具有自己独有的特性，不完全由组成其的个体行为决定</a:t>
            </a:r>
            <a:endParaRPr lang="zh-CN" altLang="en-US" sz="2000" dirty="0" smtClean="0"/>
          </a:p>
          <a:p>
            <a:pPr>
              <a:lnSpc>
                <a:spcPct val="150000"/>
              </a:lnSpc>
              <a:spcBef>
                <a:spcPts val="0"/>
              </a:spcBef>
            </a:pPr>
            <a:r>
              <a:rPr lang="zh-CN" altLang="en-US" sz="2400" b="0" dirty="0" smtClean="0">
                <a:solidFill>
                  <a:srgbClr val="C00000"/>
                </a:solidFill>
              </a:rPr>
              <a:t>理性假设不能反映人的全部特性</a:t>
            </a:r>
            <a:endParaRPr lang="en-US" altLang="zh-CN" sz="2400" b="0" dirty="0" smtClean="0">
              <a:solidFill>
                <a:srgbClr val="C00000"/>
              </a:solidFill>
            </a:endParaRPr>
          </a:p>
          <a:p>
            <a:pPr lvl="1">
              <a:lnSpc>
                <a:spcPct val="150000"/>
              </a:lnSpc>
              <a:spcBef>
                <a:spcPts val="0"/>
              </a:spcBef>
            </a:pPr>
            <a:r>
              <a:rPr lang="zh-CN" altLang="en-US" sz="2000" dirty="0" smtClean="0"/>
              <a:t>人们在很多场合具有非理性的一面，如盲目抢购</a:t>
            </a:r>
            <a:endParaRPr lang="en-US" altLang="zh-CN" sz="2000" dirty="0" smtClean="0"/>
          </a:p>
          <a:p>
            <a:pPr lvl="1">
              <a:lnSpc>
                <a:spcPct val="150000"/>
              </a:lnSpc>
              <a:spcBef>
                <a:spcPts val="0"/>
              </a:spcBef>
            </a:pPr>
            <a:r>
              <a:rPr lang="zh-CN" altLang="en-US" sz="2000" dirty="0" smtClean="0"/>
              <a:t>人们的信息处理能力与计算能力是有限的</a:t>
            </a:r>
            <a:endParaRPr lang="zh-CN" altLang="en-US" sz="2000" dirty="0" smtClean="0"/>
          </a:p>
          <a:p>
            <a:pPr lvl="1" eaLnBrk="1" hangingPunct="1">
              <a:buFont typeface="Wingdings" panose="05000000000000000000" pitchFamily="2" charset="2"/>
              <a:buChar char="v"/>
            </a:pPr>
            <a:endParaRPr lang="zh-CN" altLang="en-US" dirty="0" smtClean="0"/>
          </a:p>
        </p:txBody>
      </p:sp>
      <p:sp>
        <p:nvSpPr>
          <p:cNvPr id="4" name="Rectangle 2"/>
          <p:cNvSpPr>
            <a:spLocks noChangeArrowheads="1"/>
          </p:cNvSpPr>
          <p:nvPr/>
        </p:nvSpPr>
        <p:spPr bwMode="auto">
          <a:xfrm>
            <a:off x="467544" y="195486"/>
            <a:ext cx="8229600" cy="647700"/>
          </a:xfrm>
          <a:prstGeom prst="rect">
            <a:avLst/>
          </a:prstGeom>
          <a:noFill/>
          <a:ln w="9525">
            <a:noFill/>
            <a:miter lim="800000"/>
          </a:ln>
        </p:spPr>
        <p:txBody>
          <a:bodyPr anchor="ctr"/>
          <a:lstStyle/>
          <a:p>
            <a:pP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三、如何看待西方经济学的研究方法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to="" calcmode="lin" valueType="num">
                                      <p:cBhvr>
                                        <p:cTn id="7" dur="1" fill="hold"/>
                                        <p:tgtEl>
                                          <p:spTgt spid="44034">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 to="" calcmode="lin" valueType="num">
                                      <p:cBhvr>
                                        <p:cTn id="12" dur="1" fill="hold"/>
                                        <p:tgtEl>
                                          <p:spTgt spid="44034">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 to="" calcmode="lin" valueType="num">
                                      <p:cBhvr>
                                        <p:cTn id="17" dur="1" fill="hold"/>
                                        <p:tgtEl>
                                          <p:spTgt spid="44034">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 to="" calcmode="lin" valueType="num">
                                      <p:cBhvr>
                                        <p:cTn id="22" dur="1" fill="hold"/>
                                        <p:tgtEl>
                                          <p:spTgt spid="44034">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 to="" calcmode="lin" valueType="num">
                                      <p:cBhvr>
                                        <p:cTn id="27" dur="1" fill="hold"/>
                                        <p:tgtEl>
                                          <p:spTgt spid="44034">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 to="" calcmode="lin" valueType="num">
                                      <p:cBhvr>
                                        <p:cTn id="32" dur="1" fill="hold"/>
                                        <p:tgtEl>
                                          <p:spTgt spid="44034">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noChangeArrowheads="1"/>
          </p:cNvSpPr>
          <p:nvPr>
            <p:ph idx="4294967295"/>
          </p:nvPr>
        </p:nvSpPr>
        <p:spPr>
          <a:xfrm>
            <a:off x="467544" y="1347614"/>
            <a:ext cx="8229600" cy="3588544"/>
          </a:xfrm>
          <a:prstGeom prst="rect">
            <a:avLst/>
          </a:prstGeom>
        </p:spPr>
        <p:txBody>
          <a:bodyPr/>
          <a:lstStyle/>
          <a:p>
            <a:pPr>
              <a:lnSpc>
                <a:spcPct val="150000"/>
              </a:lnSpc>
              <a:spcBef>
                <a:spcPts val="0"/>
              </a:spcBef>
            </a:pPr>
            <a:r>
              <a:rPr lang="zh-CN" altLang="en-US" sz="2400" b="0" dirty="0" smtClean="0">
                <a:solidFill>
                  <a:srgbClr val="C00000"/>
                </a:solidFill>
              </a:rPr>
              <a:t>均衡假设不完全现实</a:t>
            </a:r>
            <a:endParaRPr lang="en-US" altLang="zh-CN" sz="2400" b="0" dirty="0" smtClean="0">
              <a:solidFill>
                <a:srgbClr val="C00000"/>
              </a:solidFill>
            </a:endParaRPr>
          </a:p>
          <a:p>
            <a:pPr lvl="1">
              <a:lnSpc>
                <a:spcPct val="150000"/>
              </a:lnSpc>
              <a:spcBef>
                <a:spcPts val="0"/>
              </a:spcBef>
            </a:pPr>
            <a:r>
              <a:rPr lang="zh-CN" altLang="en-US" sz="2000" dirty="0" smtClean="0"/>
              <a:t>经济体系处在持续的变化之中</a:t>
            </a:r>
            <a:endParaRPr lang="zh-CN" altLang="en-US" sz="2000" dirty="0" smtClean="0"/>
          </a:p>
          <a:p>
            <a:pPr>
              <a:lnSpc>
                <a:spcPct val="150000"/>
              </a:lnSpc>
              <a:spcBef>
                <a:spcPts val="0"/>
              </a:spcBef>
            </a:pPr>
            <a:r>
              <a:rPr lang="zh-CN" altLang="en-US" sz="2400" b="0" dirty="0" smtClean="0">
                <a:solidFill>
                  <a:srgbClr val="C00000"/>
                </a:solidFill>
              </a:rPr>
              <a:t>演绎法不能揭示经济现象的复杂性和历史性</a:t>
            </a:r>
            <a:endParaRPr lang="zh-CN" altLang="en-US" sz="2400" b="0" dirty="0" smtClean="0">
              <a:solidFill>
                <a:srgbClr val="C00000"/>
              </a:solidFill>
            </a:endParaRPr>
          </a:p>
          <a:p>
            <a:pPr lvl="1">
              <a:lnSpc>
                <a:spcPct val="150000"/>
              </a:lnSpc>
              <a:spcBef>
                <a:spcPts val="0"/>
              </a:spcBef>
            </a:pPr>
            <a:r>
              <a:rPr lang="zh-CN" altLang="en-US" sz="2000" dirty="0" smtClean="0"/>
              <a:t>数学滥用导致经济学形式化</a:t>
            </a:r>
            <a:endParaRPr lang="zh-CN" altLang="en-US" sz="2000" dirty="0" smtClean="0"/>
          </a:p>
          <a:p>
            <a:pPr lvl="2" eaLnBrk="1" hangingPunct="1">
              <a:buClr>
                <a:srgbClr val="CC0000"/>
              </a:buClr>
            </a:pPr>
            <a:endParaRPr lang="zh-CN" altLang="en-US" dirty="0" smtClean="0"/>
          </a:p>
        </p:txBody>
      </p:sp>
      <p:sp>
        <p:nvSpPr>
          <p:cNvPr id="5" name="Rectangle 2"/>
          <p:cNvSpPr>
            <a:spLocks noChangeArrowheads="1"/>
          </p:cNvSpPr>
          <p:nvPr/>
        </p:nvSpPr>
        <p:spPr bwMode="auto">
          <a:xfrm>
            <a:off x="467544" y="195486"/>
            <a:ext cx="8229600" cy="647700"/>
          </a:xfrm>
          <a:prstGeom prst="rect">
            <a:avLst/>
          </a:prstGeom>
          <a:noFill/>
          <a:ln w="9525">
            <a:noFill/>
            <a:miter lim="800000"/>
          </a:ln>
        </p:spPr>
        <p:txBody>
          <a:bodyPr anchor="ctr"/>
          <a:lstStyle/>
          <a:p>
            <a:pPr eaLnBrk="1" hangingPunct="1">
              <a:buFontTx/>
              <a:buNone/>
            </a:pPr>
            <a:r>
              <a:rPr lang="zh-CN" altLang="en-US" sz="3200" b="1" dirty="0" smtClean="0">
                <a:solidFill>
                  <a:srgbClr val="C00000"/>
                </a:solidFill>
                <a:latin typeface="黑体" panose="02010609060101010101" pitchFamily="2" charset="-122"/>
                <a:ea typeface="黑体" panose="02010609060101010101" pitchFamily="2" charset="-122"/>
              </a:rPr>
              <a:t>三、如何看待西方经济学的研究方法</a:t>
            </a:r>
            <a:endParaRPr lang="en-US" altLang="zh-CN" sz="3200" b="1" dirty="0" smtClean="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to="" calcmode="lin" valueType="num">
                                      <p:cBhvr>
                                        <p:cTn id="7" dur="1" fill="hold"/>
                                        <p:tgtEl>
                                          <p:spTgt spid="4505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 to="" calcmode="lin" valueType="num">
                                      <p:cBhvr>
                                        <p:cTn id="12" dur="1" fill="hold"/>
                                        <p:tgtEl>
                                          <p:spTgt spid="45058">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 to="" calcmode="lin" valueType="num">
                                      <p:cBhvr>
                                        <p:cTn id="17" dur="1" fill="hold"/>
                                        <p:tgtEl>
                                          <p:spTgt spid="45058">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5058">
                                            <p:txEl>
                                              <p:pRg st="3" end="3"/>
                                            </p:txEl>
                                          </p:spTgt>
                                        </p:tgtEl>
                                        <p:attrNameLst>
                                          <p:attrName>style.visibility</p:attrName>
                                        </p:attrNameLst>
                                      </p:cBhvr>
                                      <p:to>
                                        <p:strVal val="visible"/>
                                      </p:to>
                                    </p:set>
                                    <p:anim to="" calcmode="lin" valueType="num">
                                      <p:cBhvr>
                                        <p:cTn id="22" dur="1" fill="hold"/>
                                        <p:tgtEl>
                                          <p:spTgt spid="45058">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noChangeArrowheads="1"/>
          </p:cNvSpPr>
          <p:nvPr>
            <p:ph idx="4294967295"/>
          </p:nvPr>
        </p:nvSpPr>
        <p:spPr>
          <a:xfrm>
            <a:off x="457200" y="1006079"/>
            <a:ext cx="8229600" cy="3588544"/>
          </a:xfrm>
          <a:prstGeom prst="rect">
            <a:avLst/>
          </a:prstGeom>
        </p:spPr>
        <p:txBody>
          <a:bodyPr/>
          <a:lstStyle/>
          <a:p>
            <a:pPr eaLnBrk="1" hangingPunct="1">
              <a:lnSpc>
                <a:spcPct val="150000"/>
              </a:lnSpc>
              <a:spcBef>
                <a:spcPts val="0"/>
              </a:spcBef>
            </a:pPr>
            <a:r>
              <a:rPr lang="zh-CN" altLang="en-US" sz="2000" b="1" dirty="0" smtClean="0">
                <a:solidFill>
                  <a:schemeClr val="tx1"/>
                </a:solidFill>
              </a:rPr>
              <a:t>听课</a:t>
            </a:r>
            <a:endParaRPr lang="zh-CN" altLang="en-US" sz="2000" b="1" dirty="0" smtClean="0">
              <a:solidFill>
                <a:schemeClr val="tx1"/>
              </a:solidFill>
            </a:endParaRPr>
          </a:p>
          <a:p>
            <a:pPr eaLnBrk="1" hangingPunct="1">
              <a:lnSpc>
                <a:spcPct val="150000"/>
              </a:lnSpc>
              <a:spcBef>
                <a:spcPts val="0"/>
              </a:spcBef>
            </a:pPr>
            <a:r>
              <a:rPr lang="zh-CN" altLang="en-US" sz="2000" b="1" dirty="0" smtClean="0">
                <a:solidFill>
                  <a:schemeClr val="tx1"/>
                </a:solidFill>
              </a:rPr>
              <a:t>勤做练习题</a:t>
            </a:r>
            <a:endParaRPr lang="zh-CN" altLang="en-US" sz="2000" b="1" dirty="0" smtClean="0">
              <a:solidFill>
                <a:schemeClr val="tx1"/>
              </a:solidFill>
            </a:endParaRPr>
          </a:p>
          <a:p>
            <a:pPr eaLnBrk="1" hangingPunct="1">
              <a:lnSpc>
                <a:spcPct val="150000"/>
              </a:lnSpc>
              <a:spcBef>
                <a:spcPts val="0"/>
              </a:spcBef>
            </a:pPr>
            <a:r>
              <a:rPr lang="zh-CN" altLang="en-US" sz="2000" b="1" dirty="0" smtClean="0">
                <a:solidFill>
                  <a:schemeClr val="tx1"/>
                </a:solidFill>
              </a:rPr>
              <a:t>课后整理笔记</a:t>
            </a:r>
            <a:endParaRPr lang="zh-CN" altLang="en-US" sz="2000" b="1" dirty="0" smtClean="0">
              <a:solidFill>
                <a:schemeClr val="tx1"/>
              </a:solidFill>
            </a:endParaRPr>
          </a:p>
          <a:p>
            <a:pPr eaLnBrk="1" hangingPunct="1">
              <a:lnSpc>
                <a:spcPct val="150000"/>
              </a:lnSpc>
              <a:spcBef>
                <a:spcPts val="0"/>
              </a:spcBef>
            </a:pPr>
            <a:r>
              <a:rPr lang="zh-CN" altLang="en-US" sz="2000" b="1" dirty="0" smtClean="0">
                <a:solidFill>
                  <a:schemeClr val="tx1"/>
                </a:solidFill>
              </a:rPr>
              <a:t>浏览财经新闻</a:t>
            </a:r>
            <a:endParaRPr lang="zh-CN" altLang="en-US" sz="2000" b="1" dirty="0" smtClean="0">
              <a:solidFill>
                <a:schemeClr val="tx1"/>
              </a:solidFill>
            </a:endParaRPr>
          </a:p>
          <a:p>
            <a:pPr eaLnBrk="1" hangingPunct="1">
              <a:lnSpc>
                <a:spcPct val="150000"/>
              </a:lnSpc>
              <a:spcBef>
                <a:spcPts val="0"/>
              </a:spcBef>
            </a:pPr>
            <a:r>
              <a:rPr lang="zh-CN" altLang="en-US" sz="2000" b="1" dirty="0" smtClean="0">
                <a:solidFill>
                  <a:schemeClr val="tx1"/>
                </a:solidFill>
              </a:rPr>
              <a:t>阅读教材</a:t>
            </a:r>
            <a:endParaRPr lang="en-US" altLang="zh-CN" sz="2000" b="1" dirty="0" smtClean="0">
              <a:solidFill>
                <a:schemeClr val="tx1"/>
              </a:solidFill>
            </a:endParaRPr>
          </a:p>
          <a:p>
            <a:pPr marL="400050" lvl="1" indent="0" eaLnBrk="1" hangingPunct="1">
              <a:lnSpc>
                <a:spcPct val="150000"/>
              </a:lnSpc>
              <a:spcBef>
                <a:spcPts val="0"/>
              </a:spcBef>
            </a:pPr>
            <a:r>
              <a:rPr lang="zh-CN" altLang="en-US" sz="1800" dirty="0" smtClean="0"/>
              <a:t>按笔记阅读教材</a:t>
            </a:r>
            <a:endParaRPr lang="en-US" altLang="zh-CN" sz="1800" dirty="0" smtClean="0"/>
          </a:p>
          <a:p>
            <a:pPr marL="400050" lvl="1" indent="0" eaLnBrk="1" hangingPunct="1">
              <a:lnSpc>
                <a:spcPct val="150000"/>
              </a:lnSpc>
              <a:spcBef>
                <a:spcPts val="0"/>
              </a:spcBef>
            </a:pPr>
            <a:r>
              <a:rPr lang="zh-CN" altLang="en-US" sz="1800" dirty="0" smtClean="0"/>
              <a:t>参考其他教材</a:t>
            </a:r>
            <a:endParaRPr lang="en-US" altLang="zh-CN" sz="1800" dirty="0" smtClean="0"/>
          </a:p>
          <a:p>
            <a:pPr marL="400050" lvl="1" indent="0" eaLnBrk="1" hangingPunct="1">
              <a:lnSpc>
                <a:spcPct val="150000"/>
              </a:lnSpc>
              <a:spcBef>
                <a:spcPts val="0"/>
              </a:spcBef>
            </a:pPr>
            <a:r>
              <a:rPr lang="zh-CN" altLang="en-US" sz="1800" dirty="0" smtClean="0"/>
              <a:t>阅读章末的小结</a:t>
            </a:r>
            <a:endParaRPr lang="en-US" altLang="zh-CN" sz="1800" dirty="0" smtClean="0"/>
          </a:p>
          <a:p>
            <a:pPr marL="400050" lvl="1" indent="0" eaLnBrk="1" hangingPunct="1">
              <a:lnSpc>
                <a:spcPct val="150000"/>
              </a:lnSpc>
              <a:spcBef>
                <a:spcPts val="0"/>
              </a:spcBef>
            </a:pPr>
            <a:r>
              <a:rPr lang="zh-CN" altLang="en-US" sz="1800" dirty="0" smtClean="0"/>
              <a:t>阅读书末的名词表  </a:t>
            </a:r>
            <a:endParaRPr lang="zh-CN" altLang="en-US" sz="1800" dirty="0" smtClean="0"/>
          </a:p>
        </p:txBody>
      </p:sp>
      <p:sp>
        <p:nvSpPr>
          <p:cNvPr id="49155"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r>
              <a:rPr lang="zh-CN" altLang="en-US" sz="3200" b="1" dirty="0" smtClean="0">
                <a:latin typeface="宋体" panose="02010600030101010101" pitchFamily="2" charset="-122"/>
              </a:rPr>
              <a:t>第五</a:t>
            </a:r>
            <a:r>
              <a:rPr lang="zh-CN" altLang="en-US" sz="3200" b="1" dirty="0">
                <a:latin typeface="宋体" panose="02010600030101010101" pitchFamily="2" charset="-122"/>
              </a:rPr>
              <a:t>节  怎样学习西方</a:t>
            </a:r>
            <a:r>
              <a:rPr lang="zh-CN" altLang="en-US" sz="3200" b="1" dirty="0" smtClean="0">
                <a:latin typeface="宋体" panose="02010600030101010101" pitchFamily="2" charset="-122"/>
              </a:rPr>
              <a:t>经济学</a:t>
            </a:r>
            <a:r>
              <a:rPr lang="zh-CN" altLang="en-US" sz="3200" b="1" dirty="0" smtClean="0"/>
              <a:t>                                     </a:t>
            </a:r>
            <a:endParaRPr lang="zh-CN" altLang="en-US" sz="32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 to="" calcmode="lin" valueType="num">
                                      <p:cBhvr>
                                        <p:cTn id="7" dur="1" fill="hold"/>
                                        <p:tgtEl>
                                          <p:spTgt spid="4710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 to="" calcmode="lin" valueType="num">
                                      <p:cBhvr>
                                        <p:cTn id="12" dur="1" fill="hold"/>
                                        <p:tgtEl>
                                          <p:spTgt spid="4710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7106">
                                            <p:txEl>
                                              <p:pRg st="2" end="2"/>
                                            </p:txEl>
                                          </p:spTgt>
                                        </p:tgtEl>
                                        <p:attrNameLst>
                                          <p:attrName>style.visibility</p:attrName>
                                        </p:attrNameLst>
                                      </p:cBhvr>
                                      <p:to>
                                        <p:strVal val="visible"/>
                                      </p:to>
                                    </p:set>
                                    <p:anim to="" calcmode="lin" valueType="num">
                                      <p:cBhvr>
                                        <p:cTn id="17" dur="1" fill="hold"/>
                                        <p:tgtEl>
                                          <p:spTgt spid="4710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7106">
                                            <p:txEl>
                                              <p:pRg st="3" end="3"/>
                                            </p:txEl>
                                          </p:spTgt>
                                        </p:tgtEl>
                                        <p:attrNameLst>
                                          <p:attrName>style.visibility</p:attrName>
                                        </p:attrNameLst>
                                      </p:cBhvr>
                                      <p:to>
                                        <p:strVal val="visible"/>
                                      </p:to>
                                    </p:set>
                                    <p:anim to="" calcmode="lin" valueType="num">
                                      <p:cBhvr>
                                        <p:cTn id="22" dur="1" fill="hold"/>
                                        <p:tgtEl>
                                          <p:spTgt spid="47106">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7106">
                                            <p:txEl>
                                              <p:pRg st="4" end="4"/>
                                            </p:txEl>
                                          </p:spTgt>
                                        </p:tgtEl>
                                        <p:attrNameLst>
                                          <p:attrName>style.visibility</p:attrName>
                                        </p:attrNameLst>
                                      </p:cBhvr>
                                      <p:to>
                                        <p:strVal val="visible"/>
                                      </p:to>
                                    </p:set>
                                    <p:anim to="" calcmode="lin" valueType="num">
                                      <p:cBhvr>
                                        <p:cTn id="27" dur="1" fill="hold"/>
                                        <p:tgtEl>
                                          <p:spTgt spid="47106">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7106">
                                            <p:txEl>
                                              <p:pRg st="5" end="5"/>
                                            </p:txEl>
                                          </p:spTgt>
                                        </p:tgtEl>
                                        <p:attrNameLst>
                                          <p:attrName>style.visibility</p:attrName>
                                        </p:attrNameLst>
                                      </p:cBhvr>
                                      <p:to>
                                        <p:strVal val="visible"/>
                                      </p:to>
                                    </p:set>
                                    <p:anim to="" calcmode="lin" valueType="num">
                                      <p:cBhvr>
                                        <p:cTn id="32" dur="1" fill="hold"/>
                                        <p:tgtEl>
                                          <p:spTgt spid="47106">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47106">
                                            <p:txEl>
                                              <p:pRg st="6" end="6"/>
                                            </p:txEl>
                                          </p:spTgt>
                                        </p:tgtEl>
                                        <p:attrNameLst>
                                          <p:attrName>style.visibility</p:attrName>
                                        </p:attrNameLst>
                                      </p:cBhvr>
                                      <p:to>
                                        <p:strVal val="visible"/>
                                      </p:to>
                                    </p:set>
                                    <p:anim to="" calcmode="lin" valueType="num">
                                      <p:cBhvr>
                                        <p:cTn id="37" dur="1" fill="hold"/>
                                        <p:tgtEl>
                                          <p:spTgt spid="47106">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47106">
                                            <p:txEl>
                                              <p:pRg st="7" end="7"/>
                                            </p:txEl>
                                          </p:spTgt>
                                        </p:tgtEl>
                                        <p:attrNameLst>
                                          <p:attrName>style.visibility</p:attrName>
                                        </p:attrNameLst>
                                      </p:cBhvr>
                                      <p:to>
                                        <p:strVal val="visible"/>
                                      </p:to>
                                    </p:set>
                                    <p:anim to="" calcmode="lin" valueType="num">
                                      <p:cBhvr>
                                        <p:cTn id="42" dur="1" fill="hold"/>
                                        <p:tgtEl>
                                          <p:spTgt spid="47106">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47106">
                                            <p:txEl>
                                              <p:pRg st="8" end="8"/>
                                            </p:txEl>
                                          </p:spTgt>
                                        </p:tgtEl>
                                        <p:attrNameLst>
                                          <p:attrName>style.visibility</p:attrName>
                                        </p:attrNameLst>
                                      </p:cBhvr>
                                      <p:to>
                                        <p:strVal val="visible"/>
                                      </p:to>
                                    </p:set>
                                    <p:anim to="" calcmode="lin" valueType="num">
                                      <p:cBhvr>
                                        <p:cTn id="47" dur="1" fill="hold"/>
                                        <p:tgtEl>
                                          <p:spTgt spid="47106">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50950" y="205105"/>
            <a:ext cx="5993765" cy="1163955"/>
          </a:xfrm>
        </p:spPr>
        <p:txBody>
          <a:bodyPr vert="horz" wrap="square" lIns="69056" tIns="34528" rIns="69056" bIns="34528" anchor="ctr"/>
          <a:lstStyle/>
          <a:p>
            <a:pPr eaLnBrk="1" hangingPunct="1"/>
            <a:r>
              <a:rPr lang="zh-CN" altLang="en-US" sz="3200" b="1" dirty="0" smtClean="0">
                <a:solidFill>
                  <a:srgbClr val="AA26A4"/>
                </a:solidFill>
                <a:latin typeface="黑体" panose="02010609060101010101" pitchFamily="2" charset="-122"/>
                <a:ea typeface="黑体" panose="02010609060101010101" pitchFamily="2" charset="-122"/>
                <a:sym typeface="+mn-ea"/>
              </a:rPr>
              <a:t>附件</a:t>
            </a:r>
            <a:r>
              <a:rPr lang="en-US" altLang="zh-CN" sz="3200" b="1" dirty="0" smtClean="0">
                <a:solidFill>
                  <a:srgbClr val="AA26A4"/>
                </a:solidFill>
                <a:latin typeface="黑体" panose="02010609060101010101" pitchFamily="2" charset="-122"/>
                <a:ea typeface="黑体" panose="02010609060101010101" pitchFamily="2" charset="-122"/>
                <a:sym typeface="+mn-ea"/>
              </a:rPr>
              <a:t>1</a:t>
            </a:r>
            <a:r>
              <a:rPr lang="zh-CN" altLang="en-US" sz="3200" b="1" dirty="0" smtClean="0">
                <a:solidFill>
                  <a:srgbClr val="AA26A4"/>
                </a:solidFill>
                <a:latin typeface="黑体" panose="02010609060101010101" pitchFamily="2" charset="-122"/>
                <a:ea typeface="黑体" panose="02010609060101010101" pitchFamily="2" charset="-122"/>
                <a:sym typeface="+mn-ea"/>
              </a:rPr>
              <a:t>、宏观经济学</a:t>
            </a:r>
            <a:r>
              <a:rPr lang="zh-CN" altLang="en-US" sz="3200" b="1" dirty="0">
                <a:solidFill>
                  <a:srgbClr val="AA26A4"/>
                </a:solidFill>
                <a:latin typeface="黑体" panose="02010609060101010101" pitchFamily="2" charset="-122"/>
                <a:ea typeface="黑体" panose="02010609060101010101" pitchFamily="2" charset="-122"/>
                <a:sym typeface="+mn-ea"/>
              </a:rPr>
              <a:t>的发展阶段（</a:t>
            </a:r>
            <a:r>
              <a:rPr lang="en-US" altLang="zh-CN" sz="3200" b="1" dirty="0">
                <a:solidFill>
                  <a:srgbClr val="AA26A4"/>
                </a:solidFill>
                <a:latin typeface="黑体" panose="02010609060101010101" pitchFamily="2" charset="-122"/>
                <a:ea typeface="黑体" panose="02010609060101010101" pitchFamily="2" charset="-122"/>
                <a:sym typeface="+mn-ea"/>
              </a:rPr>
              <a:t>40s</a:t>
            </a:r>
            <a:r>
              <a:rPr lang="zh-CN" altLang="en-US" sz="3200" b="1" dirty="0">
                <a:solidFill>
                  <a:srgbClr val="AA26A4"/>
                </a:solidFill>
                <a:latin typeface="黑体" panose="02010609060101010101" pitchFamily="2" charset="-122"/>
                <a:ea typeface="黑体" panose="02010609060101010101" pitchFamily="2" charset="-122"/>
                <a:sym typeface="+mn-ea"/>
              </a:rPr>
              <a:t>－</a:t>
            </a:r>
            <a:r>
              <a:rPr lang="en-US" altLang="zh-CN" sz="3200" b="1" dirty="0">
                <a:solidFill>
                  <a:srgbClr val="AA26A4"/>
                </a:solidFill>
                <a:latin typeface="黑体" panose="02010609060101010101" pitchFamily="2" charset="-122"/>
                <a:ea typeface="黑体" panose="02010609060101010101" pitchFamily="2" charset="-122"/>
                <a:sym typeface="+mn-ea"/>
              </a:rPr>
              <a:t>60s</a:t>
            </a:r>
            <a:r>
              <a:rPr lang="zh-CN" altLang="en-US" sz="3200" b="1" dirty="0">
                <a:solidFill>
                  <a:srgbClr val="AA26A4"/>
                </a:solidFill>
                <a:latin typeface="黑体" panose="02010609060101010101" pitchFamily="2" charset="-122"/>
                <a:ea typeface="黑体" panose="02010609060101010101" pitchFamily="2" charset="-122"/>
                <a:sym typeface="+mn-ea"/>
              </a:rPr>
              <a:t>末）</a:t>
            </a:r>
            <a:endParaRPr lang="zh-CN" altLang="en-US" sz="3200" b="1" dirty="0">
              <a:solidFill>
                <a:srgbClr val="AA26A4"/>
              </a:solidFill>
              <a:latin typeface="黑体" panose="02010609060101010101" pitchFamily="2" charset="-122"/>
              <a:ea typeface="黑体" panose="02010609060101010101" pitchFamily="2" charset="-122"/>
              <a:sym typeface="+mn-ea"/>
            </a:endParaRPr>
          </a:p>
        </p:txBody>
      </p:sp>
      <p:sp>
        <p:nvSpPr>
          <p:cNvPr id="111620" name="desk1"/>
          <p:cNvSpPr>
            <a:spLocks noEditPoints="1" noChangeArrowheads="1"/>
          </p:cNvSpPr>
          <p:nvPr/>
        </p:nvSpPr>
        <p:spPr bwMode="auto">
          <a:xfrm>
            <a:off x="2519363" y="1815465"/>
            <a:ext cx="3456385" cy="933450"/>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accent4">
              <a:lumMod val="20000"/>
              <a:lumOff val="80000"/>
            </a:schemeClr>
          </a:solidFill>
          <a:ln w="38100">
            <a:solidFill>
              <a:srgbClr val="FF00FF"/>
            </a:solidFill>
            <a:miter lim="800000"/>
          </a:ln>
          <a:effectLst>
            <a:outerShdw dist="107763" dir="2700000" algn="ctr" rotWithShape="0">
              <a:srgbClr val="808080"/>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700" b="1" noProof="0" smtClean="0">
                <a:ln>
                  <a:noFill/>
                </a:ln>
                <a:solidFill>
                  <a:schemeClr val="accent1"/>
                </a:solidFill>
                <a:effectLst/>
                <a:uLnTx/>
                <a:uFillTx/>
                <a:latin typeface="Times New Roman" panose="02020603050405020304" pitchFamily="18" charset="0"/>
                <a:ea typeface="华文新魏" panose="02010800040101010101" pitchFamily="2" charset="-122"/>
                <a:sym typeface="+mn-ea"/>
              </a:rPr>
              <a:t>新古典综合学派</a:t>
            </a:r>
            <a:endParaRPr kumimoji="0" lang="zh-CN" altLang="en-US" sz="2700" b="1" i="0" u="none" strike="noStrike" kern="1200" cap="none" spc="0" normalizeH="0" baseline="0" noProof="0" smtClean="0">
              <a:ln>
                <a:noFill/>
              </a:ln>
              <a:solidFill>
                <a:schemeClr val="accent1"/>
              </a:solidFill>
              <a:effectLst/>
              <a:uLnTx/>
              <a:uFillTx/>
              <a:latin typeface="Times New Roman" panose="02020603050405020304" pitchFamily="18" charset="0"/>
              <a:ea typeface="华文新魏" panose="02010800040101010101" pitchFamily="2" charset="-122"/>
              <a:cs typeface="+mn-cs"/>
            </a:endParaRPr>
          </a:p>
        </p:txBody>
      </p:sp>
      <p:sp>
        <p:nvSpPr>
          <p:cNvPr id="111621" name="desk1"/>
          <p:cNvSpPr>
            <a:spLocks noEditPoints="1" noChangeArrowheads="1"/>
          </p:cNvSpPr>
          <p:nvPr/>
        </p:nvSpPr>
        <p:spPr bwMode="auto">
          <a:xfrm>
            <a:off x="2519363" y="3165634"/>
            <a:ext cx="3456385" cy="933450"/>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accent4">
              <a:lumMod val="20000"/>
              <a:lumOff val="80000"/>
            </a:schemeClr>
          </a:solidFill>
          <a:ln w="38100">
            <a:solidFill>
              <a:srgbClr val="FF00FF"/>
            </a:solidFill>
            <a:miter lim="800000"/>
          </a:ln>
          <a:effectLst>
            <a:outerShdw dist="107763" dir="2700000" algn="ctr" rotWithShape="0">
              <a:srgbClr val="808080"/>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700" b="1" noProof="0" smtClean="0">
                <a:ln>
                  <a:noFill/>
                </a:ln>
                <a:solidFill>
                  <a:schemeClr val="accent1"/>
                </a:solidFill>
                <a:effectLst/>
                <a:uLnTx/>
                <a:uFillTx/>
                <a:latin typeface="Times New Roman" panose="02020603050405020304" pitchFamily="18" charset="0"/>
                <a:ea typeface="华文新魏" panose="02010800040101010101" pitchFamily="2" charset="-122"/>
                <a:sym typeface="+mn-ea"/>
              </a:rPr>
              <a:t>新剑桥学派</a:t>
            </a:r>
            <a:endParaRPr kumimoji="0" lang="zh-CN" altLang="en-US" sz="2700" b="1" i="0" u="none" strike="noStrike" kern="1200" cap="none" spc="0" normalizeH="0" baseline="0" noProof="0" smtClean="0">
              <a:ln>
                <a:noFill/>
              </a:ln>
              <a:solidFill>
                <a:schemeClr val="accent1"/>
              </a:solidFill>
              <a:effectLst/>
              <a:uLnTx/>
              <a:uFillTx/>
              <a:latin typeface="Times New Roman" panose="02020603050405020304" pitchFamily="18" charset="0"/>
              <a:ea typeface="华文新魏" panose="02010800040101010101" pitchFamily="2" charset="-122"/>
              <a:cs typeface="+mn-cs"/>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p:cTn id="7" dur="500" fill="hold"/>
                                        <p:tgtEl>
                                          <p:spTgt spid="111620"/>
                                        </p:tgtEl>
                                        <p:attrNameLst>
                                          <p:attrName>ppt_w</p:attrName>
                                        </p:attrNameLst>
                                      </p:cBhvr>
                                      <p:tavLst>
                                        <p:tav tm="0">
                                          <p:val>
                                            <p:strVal val="#ppt_w*2.5"/>
                                          </p:val>
                                        </p:tav>
                                        <p:tav tm="100000">
                                          <p:val>
                                            <p:strVal val="#ppt_w"/>
                                          </p:val>
                                        </p:tav>
                                      </p:tavLst>
                                    </p:anim>
                                    <p:anim calcmode="lin" valueType="num">
                                      <p:cBhvr>
                                        <p:cTn id="8" dur="500" fill="hold"/>
                                        <p:tgtEl>
                                          <p:spTgt spid="111620"/>
                                        </p:tgtEl>
                                        <p:attrNameLst>
                                          <p:attrName>ppt_h</p:attrName>
                                        </p:attrNameLst>
                                      </p:cBhvr>
                                      <p:tavLst>
                                        <p:tav tm="0">
                                          <p:val>
                                            <p:strVal val="#ppt_h*0.01"/>
                                          </p:val>
                                        </p:tav>
                                        <p:tav tm="100000">
                                          <p:val>
                                            <p:strVal val="#ppt_h"/>
                                          </p:val>
                                        </p:tav>
                                      </p:tavLst>
                                    </p:anim>
                                    <p:anim calcmode="lin" valueType="num">
                                      <p:cBhvr>
                                        <p:cTn id="9" dur="500" fill="hold"/>
                                        <p:tgtEl>
                                          <p:spTgt spid="111620"/>
                                        </p:tgtEl>
                                        <p:attrNameLst>
                                          <p:attrName>ppt_x</p:attrName>
                                        </p:attrNameLst>
                                      </p:cBhvr>
                                      <p:tavLst>
                                        <p:tav tm="0">
                                          <p:val>
                                            <p:strVal val="#ppt_x"/>
                                          </p:val>
                                        </p:tav>
                                        <p:tav tm="100000">
                                          <p:val>
                                            <p:strVal val="#ppt_x"/>
                                          </p:val>
                                        </p:tav>
                                      </p:tavLst>
                                    </p:anim>
                                    <p:anim calcmode="lin" valueType="num">
                                      <p:cBhvr>
                                        <p:cTn id="10" dur="500" fill="hold"/>
                                        <p:tgtEl>
                                          <p:spTgt spid="111620"/>
                                        </p:tgtEl>
                                        <p:attrNameLst>
                                          <p:attrName>ppt_y</p:attrName>
                                        </p:attrNameLst>
                                      </p:cBhvr>
                                      <p:tavLst>
                                        <p:tav tm="0">
                                          <p:val>
                                            <p:strVal val="#ppt_h+1"/>
                                          </p:val>
                                        </p:tav>
                                        <p:tav tm="100000">
                                          <p:val>
                                            <p:strVal val="#ppt_y"/>
                                          </p:val>
                                        </p:tav>
                                      </p:tavLst>
                                    </p:anim>
                                    <p:animEffect transition="in" filter="fade">
                                      <p:cBhvr>
                                        <p:cTn id="11" dur="500"/>
                                        <p:tgtEl>
                                          <p:spTgt spid="111620"/>
                                        </p:tgtEl>
                                      </p:cBhvr>
                                    </p:animEffect>
                                  </p:childTnLst>
                                </p:cTn>
                              </p:par>
                            </p:childTnLst>
                          </p:cTn>
                        </p:par>
                      </p:childTnLst>
                    </p:cTn>
                  </p:par>
                  <p:par>
                    <p:cTn id="12" fill="hold">
                      <p:stCondLst>
                        <p:cond delay="indefinite"/>
                      </p:stCondLst>
                      <p:childTnLst>
                        <p:par>
                          <p:cTn id="13" fill="hold">
                            <p:stCondLst>
                              <p:cond delay="0"/>
                            </p:stCondLst>
                            <p:childTnLst>
                              <p:par>
                                <p:cTn id="14" presetID="51" presetClass="entr" presetSubtype="0" fill="hold" grpId="0" nodeType="clickEffect">
                                  <p:stCondLst>
                                    <p:cond delay="0"/>
                                  </p:stCondLst>
                                  <p:childTnLst>
                                    <p:set>
                                      <p:cBhvr>
                                        <p:cTn id="15" dur="1" fill="hold">
                                          <p:stCondLst>
                                            <p:cond delay="0"/>
                                          </p:stCondLst>
                                        </p:cTn>
                                        <p:tgtEl>
                                          <p:spTgt spid="111621"/>
                                        </p:tgtEl>
                                        <p:attrNameLst>
                                          <p:attrName>style.visibility</p:attrName>
                                        </p:attrNameLst>
                                      </p:cBhvr>
                                      <p:to>
                                        <p:strVal val="visible"/>
                                      </p:to>
                                    </p:set>
                                    <p:animEffect transition="in" filter="fade">
                                      <p:cBhvr>
                                        <p:cTn id="16" dur="770" decel="100000"/>
                                        <p:tgtEl>
                                          <p:spTgt spid="111621"/>
                                        </p:tgtEl>
                                      </p:cBhvr>
                                    </p:animEffect>
                                    <p:animScale>
                                      <p:cBhvr>
                                        <p:cTn id="17" dur="770" decel="100000"/>
                                        <p:tgtEl>
                                          <p:spTgt spid="111621"/>
                                        </p:tgtEl>
                                      </p:cBhvr>
                                      <p:from x="10000" y="10000"/>
                                      <p:to x="200000" y="450000"/>
                                    </p:animScale>
                                    <p:animScale>
                                      <p:cBhvr>
                                        <p:cTn id="18" dur="1230" accel="100000" fill="hold">
                                          <p:stCondLst>
                                            <p:cond delay="770"/>
                                          </p:stCondLst>
                                        </p:cTn>
                                        <p:tgtEl>
                                          <p:spTgt spid="111621"/>
                                        </p:tgtEl>
                                      </p:cBhvr>
                                      <p:from x="200000" y="450000"/>
                                      <p:to x="100000" y="100000"/>
                                    </p:animScale>
                                    <p:set>
                                      <p:cBhvr>
                                        <p:cTn id="19" dur="770" fill="hold"/>
                                        <p:tgtEl>
                                          <p:spTgt spid="111621"/>
                                        </p:tgtEl>
                                        <p:attrNameLst>
                                          <p:attrName>ppt_x</p:attrName>
                                        </p:attrNameLst>
                                      </p:cBhvr>
                                      <p:to>
                                        <p:strVal val="(0.5)"/>
                                      </p:to>
                                    </p:set>
                                    <p:anim from="(0.5)" to="(#ppt_x)" calcmode="lin" valueType="num">
                                      <p:cBhvr>
                                        <p:cTn id="20" dur="1230" accel="100000" fill="hold">
                                          <p:stCondLst>
                                            <p:cond delay="770"/>
                                          </p:stCondLst>
                                        </p:cTn>
                                        <p:tgtEl>
                                          <p:spTgt spid="111621"/>
                                        </p:tgtEl>
                                        <p:attrNameLst>
                                          <p:attrName>ppt_x</p:attrName>
                                        </p:attrNameLst>
                                      </p:cBhvr>
                                    </p:anim>
                                    <p:set>
                                      <p:cBhvr>
                                        <p:cTn id="21" dur="770" fill="hold"/>
                                        <p:tgtEl>
                                          <p:spTgt spid="111621"/>
                                        </p:tgtEl>
                                        <p:attrNameLst>
                                          <p:attrName>ppt_y</p:attrName>
                                        </p:attrNameLst>
                                      </p:cBhvr>
                                      <p:to>
                                        <p:strVal val="(#ppt_y+0.4)"/>
                                      </p:to>
                                    </p:set>
                                    <p:anim from="(#ppt_y+0.4)" to="(#ppt_y)" calcmode="lin" valueType="num">
                                      <p:cBhvr>
                                        <p:cTn id="22" dur="1230" accel="100000" fill="hold">
                                          <p:stCondLst>
                                            <p:cond delay="770"/>
                                          </p:stCondLst>
                                        </p:cTn>
                                        <p:tgtEl>
                                          <p:spTgt spid="11162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ldLvl="0" animBg="1"/>
      <p:bldP spid="11162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3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9699"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dirty="0"/>
          </a:p>
        </p:txBody>
      </p:sp>
      <p:sp>
        <p:nvSpPr>
          <p:cNvPr id="29700" name="AutoShape 5"/>
          <p:cNvSpPr/>
          <p:nvPr/>
        </p:nvSpPr>
        <p:spPr>
          <a:xfrm>
            <a:off x="1656080" y="195580"/>
            <a:ext cx="6567805" cy="4811395"/>
          </a:xfrm>
          <a:prstGeom prst="flowChartAlternateProcess">
            <a:avLst/>
          </a:prstGeom>
          <a:solidFill>
            <a:srgbClr val="CCFF99"/>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solidFill>
                  <a:srgbClr val="FF3300"/>
                </a:solidFill>
                <a:latin typeface="华文新魏" panose="02010800040101010101" pitchFamily="2" charset="-122"/>
                <a:ea typeface="华文新魏" panose="02010800040101010101" pitchFamily="2" charset="-122"/>
                <a:sym typeface="+mn-ea"/>
              </a:rPr>
              <a:t>新古典综合派</a:t>
            </a:r>
            <a:endParaRPr lang="zh-CN" altLang="en-US" sz="2800" dirty="0">
              <a:solidFill>
                <a:srgbClr val="FF3300"/>
              </a:solidFill>
              <a:latin typeface="微软雅黑" panose="020B0503020204020204" pitchFamily="34" charset="-122"/>
              <a:ea typeface="微软雅黑" panose="020B0503020204020204" pitchFamily="34" charset="-122"/>
            </a:endParaRPr>
          </a:p>
          <a:p>
            <a:pPr algn="ctr"/>
            <a:r>
              <a:rPr lang="zh-CN" altLang="en-US" sz="2000" dirty="0">
                <a:latin typeface="Times New Roman" panose="02020603050405020304" pitchFamily="18" charset="0"/>
                <a:sym typeface="+mn-ea"/>
              </a:rPr>
              <a:t>       </a:t>
            </a:r>
            <a:r>
              <a:rPr lang="zh-CN" altLang="en-US" sz="2000" dirty="0">
                <a:solidFill>
                  <a:srgbClr val="0000FF"/>
                </a:solidFill>
                <a:latin typeface="Times New Roman" panose="02020603050405020304" pitchFamily="18" charset="0"/>
                <a:sym typeface="+mn-ea"/>
              </a:rPr>
              <a:t> </a:t>
            </a:r>
            <a:r>
              <a:rPr lang="zh-CN" altLang="en-US" sz="2000" b="1" dirty="0">
                <a:solidFill>
                  <a:srgbClr val="0000FF"/>
                </a:solidFill>
                <a:latin typeface="Times New Roman" panose="02020603050405020304" pitchFamily="18" charset="0"/>
                <a:ea typeface="华文新魏" panose="02010800040101010101" pitchFamily="2" charset="-122"/>
                <a:sym typeface="+mn-ea"/>
              </a:rPr>
              <a:t>凯恩斯的理论对资本主义的和谐性产生的巨大的冲击，</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以</a:t>
            </a:r>
            <a:r>
              <a:rPr lang="zh-CN" altLang="en-US" sz="2000" b="1" dirty="0">
                <a:solidFill>
                  <a:srgbClr val="C00000"/>
                </a:solidFill>
                <a:latin typeface="Times New Roman" panose="02020603050405020304" pitchFamily="18" charset="0"/>
                <a:ea typeface="华文新魏" panose="02010800040101010101" pitchFamily="2" charset="-122"/>
                <a:sym typeface="+mn-ea"/>
              </a:rPr>
              <a:t>萨缪尔森、索洛、托宾</a:t>
            </a:r>
            <a:r>
              <a:rPr lang="zh-CN" altLang="en-US" sz="2000" b="1" dirty="0">
                <a:solidFill>
                  <a:srgbClr val="0000FF"/>
                </a:solidFill>
                <a:latin typeface="Times New Roman" panose="02020603050405020304" pitchFamily="18" charset="0"/>
                <a:ea typeface="华文新魏" panose="02010800040101010101" pitchFamily="2" charset="-122"/>
                <a:sym typeface="+mn-ea"/>
              </a:rPr>
              <a:t>为代表的经济学家</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开始着手调节凯恩斯理论与古典经济学之间</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非均衡和均衡、干预和不干预的分歧。</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他们认为，</a:t>
            </a:r>
            <a:r>
              <a:rPr lang="zh-CN" altLang="en-US" sz="2000" b="1" dirty="0">
                <a:solidFill>
                  <a:srgbClr val="C00000"/>
                </a:solidFill>
                <a:latin typeface="Times New Roman" panose="02020603050405020304" pitchFamily="18" charset="0"/>
                <a:ea typeface="华文新魏" panose="02010800040101010101" pitchFamily="2" charset="-122"/>
                <a:sym typeface="+mn-ea"/>
              </a:rPr>
              <a:t>马歇尔的传统经济学理论是微观经济学</a:t>
            </a:r>
            <a:r>
              <a:rPr lang="zh-CN" altLang="en-US" sz="2000" b="1" dirty="0">
                <a:latin typeface="Times New Roman" panose="02020603050405020304" pitchFamily="18" charset="0"/>
                <a:ea typeface="华文新魏" panose="02010800040101010101" pitchFamily="2" charset="-122"/>
                <a:sym typeface="+mn-ea"/>
              </a:rPr>
              <a:t>，</a:t>
            </a:r>
            <a:endParaRPr lang="zh-CN" altLang="en-US" sz="2000" b="1" dirty="0">
              <a:solidFill>
                <a:schemeClr val="tx1"/>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是以充分就业为基础，</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可以实现市场出清并达到资本主义社会经济的均衡；</a:t>
            </a:r>
            <a:endParaRPr lang="zh-CN" altLang="en-US" sz="2000" b="1" dirty="0">
              <a:solidFill>
                <a:schemeClr val="tx1"/>
              </a:solidFill>
              <a:latin typeface="Times New Roman" panose="02020603050405020304" pitchFamily="18" charset="0"/>
              <a:ea typeface="华文新魏" panose="02010800040101010101" pitchFamily="2" charset="-122"/>
            </a:endParaRPr>
          </a:p>
          <a:p>
            <a:pPr algn="ctr"/>
            <a:r>
              <a:rPr lang="zh-CN" altLang="en-US" sz="2000" b="1" dirty="0">
                <a:solidFill>
                  <a:srgbClr val="C00000"/>
                </a:solidFill>
                <a:latin typeface="Times New Roman" panose="02020603050405020304" pitchFamily="18" charset="0"/>
                <a:ea typeface="华文新魏" panose="02010800040101010101" pitchFamily="2" charset="-122"/>
                <a:sym typeface="+mn-ea"/>
              </a:rPr>
              <a:t>凯恩斯的理论则是宏观经济学</a:t>
            </a:r>
            <a:r>
              <a:rPr lang="zh-CN" altLang="en-US" sz="2000" b="1" dirty="0">
                <a:latin typeface="Times New Roman" panose="02020603050405020304" pitchFamily="18" charset="0"/>
                <a:ea typeface="华文新魏" panose="02010800040101010101" pitchFamily="2" charset="-122"/>
                <a:sym typeface="+mn-ea"/>
              </a:rPr>
              <a:t>，</a:t>
            </a:r>
            <a:endParaRPr lang="zh-CN" altLang="en-US" sz="2000" b="1" dirty="0">
              <a:solidFill>
                <a:schemeClr val="tx1"/>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主要研究国民收入波动的原因和化解之道。</a:t>
            </a:r>
            <a:endParaRPr lang="zh-CN" altLang="en-US" sz="2000" b="1" dirty="0">
              <a:solidFill>
                <a:schemeClr val="tx1"/>
              </a:solidFill>
              <a:latin typeface="Times New Roman" panose="02020603050405020304" pitchFamily="18" charset="0"/>
              <a:ea typeface="华文新魏" panose="02010800040101010101" pitchFamily="2" charset="-122"/>
            </a:endParaRPr>
          </a:p>
          <a:p>
            <a:pPr algn="ctr"/>
            <a:r>
              <a:rPr lang="zh-CN" altLang="en-US" sz="2000" b="1" dirty="0">
                <a:solidFill>
                  <a:srgbClr val="C00000"/>
                </a:solidFill>
                <a:latin typeface="Times New Roman" panose="02020603050405020304" pitchFamily="18" charset="0"/>
                <a:ea typeface="华文新魏" panose="02010800040101010101" pitchFamily="2" charset="-122"/>
                <a:sym typeface="+mn-ea"/>
              </a:rPr>
              <a:t>二者之间是可以融合在一起的。</a:t>
            </a:r>
            <a:endParaRPr lang="zh-CN" altLang="en-US" sz="2000" b="1" dirty="0">
              <a:solidFill>
                <a:srgbClr val="C00000"/>
              </a:solidFill>
              <a:latin typeface="Times New Roman" panose="02020603050405020304" pitchFamily="18" charset="0"/>
              <a:ea typeface="华文新魏" panose="02010800040101010101" pitchFamily="2" charset="-122"/>
            </a:endParaRPr>
          </a:p>
          <a:p>
            <a:pPr algn="ctr"/>
            <a:r>
              <a:rPr lang="zh-CN" altLang="en-US" sz="2000" b="1" dirty="0">
                <a:solidFill>
                  <a:srgbClr val="CC00FF"/>
                </a:solidFill>
                <a:latin typeface="Times New Roman" panose="02020603050405020304" pitchFamily="18" charset="0"/>
                <a:ea typeface="华文新魏" panose="02010800040101010101" pitchFamily="2" charset="-122"/>
                <a:sym typeface="+mn-ea"/>
              </a:rPr>
              <a:t>萨缪尔森将宏观经济理论与微观经济学理论</a:t>
            </a:r>
            <a:endParaRPr lang="zh-CN" altLang="en-US" sz="2000" b="1" dirty="0">
              <a:solidFill>
                <a:srgbClr val="CC00FF"/>
              </a:solidFill>
              <a:latin typeface="Times New Roman" panose="02020603050405020304" pitchFamily="18" charset="0"/>
              <a:ea typeface="华文新魏" panose="02010800040101010101" pitchFamily="2" charset="-122"/>
            </a:endParaRPr>
          </a:p>
          <a:p>
            <a:pPr algn="ctr"/>
            <a:r>
              <a:rPr lang="zh-CN" altLang="en-US" sz="2000" b="1" dirty="0">
                <a:solidFill>
                  <a:srgbClr val="CC00FF"/>
                </a:solidFill>
                <a:latin typeface="Times New Roman" panose="02020603050405020304" pitchFamily="18" charset="0"/>
                <a:ea typeface="华文新魏" panose="02010800040101010101" pitchFamily="2" charset="-122"/>
                <a:sym typeface="+mn-ea"/>
              </a:rPr>
              <a:t>一起构成了经济学的基本理论体系，</a:t>
            </a:r>
            <a:endParaRPr lang="zh-CN" altLang="en-US" sz="2000" b="1" dirty="0">
              <a:solidFill>
                <a:srgbClr val="CC00FF"/>
              </a:solidFill>
              <a:latin typeface="Times New Roman" panose="02020603050405020304" pitchFamily="18" charset="0"/>
              <a:ea typeface="华文新魏" panose="02010800040101010101" pitchFamily="2" charset="-122"/>
            </a:endParaRPr>
          </a:p>
          <a:p>
            <a:pPr algn="ctr"/>
            <a:r>
              <a:rPr lang="zh-CN" altLang="en-US" sz="2000" b="1" dirty="0">
                <a:solidFill>
                  <a:srgbClr val="CC00FF"/>
                </a:solidFill>
                <a:latin typeface="Times New Roman" panose="02020603050405020304" pitchFamily="18" charset="0"/>
                <a:ea typeface="华文新魏" panose="02010800040101010101" pitchFamily="2" charset="-122"/>
                <a:sym typeface="+mn-ea"/>
              </a:rPr>
              <a:t>形成了新古典综合学派</a:t>
            </a:r>
            <a:endParaRPr lang="zh-CN" altLang="en-US" sz="2000" b="1" dirty="0">
              <a:solidFill>
                <a:srgbClr val="CC00FF"/>
              </a:solidFill>
              <a:latin typeface="Times New Roman" panose="02020603050405020304" pitchFamily="18" charset="0"/>
              <a:ea typeface="华文新魏" panose="02010800040101010101" pitchFamily="2" charset="-122"/>
            </a:endParaRPr>
          </a:p>
        </p:txBody>
      </p:sp>
    </p:spTree>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7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Garamond" panose="02020404030301010803" pitchFamily="18" charset="0"/>
                <a:ea typeface="华文彩云" panose="02010800040101010101" pitchFamily="2" charset="-122"/>
                <a:cs typeface="+mj-cs"/>
              </a:rPr>
              <a:t>新古典综合派对凯恩斯理论的发展</a:t>
            </a:r>
            <a:endParaRPr kumimoji="0" lang="zh-CN" altLang="en-US" sz="27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Garamond" panose="02020404030301010803" pitchFamily="18" charset="0"/>
              <a:ea typeface="华文彩云" panose="02010800040101010101" pitchFamily="2" charset="-122"/>
              <a:cs typeface="+mj-cs"/>
            </a:endParaRPr>
          </a:p>
        </p:txBody>
      </p:sp>
      <p:sp>
        <p:nvSpPr>
          <p:cNvPr id="113668" name="Rectangle 4"/>
          <p:cNvSpPr/>
          <p:nvPr/>
        </p:nvSpPr>
        <p:spPr>
          <a:xfrm>
            <a:off x="2033588" y="1437085"/>
            <a:ext cx="5238750" cy="917972"/>
          </a:xfrm>
          <a:prstGeom prst="rect">
            <a:avLst/>
          </a:prstGeom>
          <a:solidFill>
            <a:schemeClr val="accent4">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en-US" altLang="zh-CN" sz="2000" b="1" dirty="0">
                <a:solidFill>
                  <a:schemeClr val="tx1"/>
                </a:solidFill>
                <a:latin typeface="Times New Roman" panose="02020603050405020304" pitchFamily="18" charset="0"/>
              </a:rPr>
              <a:t>1</a:t>
            </a:r>
            <a:r>
              <a:rPr lang="zh-CN" altLang="en-US" sz="2000" b="1" dirty="0">
                <a:solidFill>
                  <a:schemeClr val="tx1"/>
                </a:solidFill>
                <a:latin typeface="Times New Roman" panose="02020603050405020304" pitchFamily="18" charset="0"/>
              </a:rPr>
              <a:t>、</a:t>
            </a:r>
            <a:r>
              <a:rPr lang="zh-CN" altLang="en-US" sz="2000" b="1" dirty="0">
                <a:solidFill>
                  <a:srgbClr val="0000FF"/>
                </a:solidFill>
                <a:latin typeface="Times New Roman" panose="02020603050405020304" pitchFamily="18" charset="0"/>
              </a:rPr>
              <a:t>杜森贝利</a:t>
            </a:r>
            <a:r>
              <a:rPr lang="zh-CN" altLang="en-US" sz="2000" b="1" dirty="0">
                <a:solidFill>
                  <a:schemeClr val="tx1"/>
                </a:solidFill>
                <a:latin typeface="Times New Roman" panose="02020603050405020304" pitchFamily="18" charset="0"/>
              </a:rPr>
              <a:t>的的</a:t>
            </a:r>
            <a:r>
              <a:rPr lang="zh-CN" altLang="en-US" sz="2000" b="1" dirty="0">
                <a:solidFill>
                  <a:srgbClr val="0000FF"/>
                </a:solidFill>
                <a:latin typeface="Times New Roman" panose="02020603050405020304" pitchFamily="18" charset="0"/>
              </a:rPr>
              <a:t>相对收入理论</a:t>
            </a:r>
            <a:r>
              <a:rPr lang="zh-CN" altLang="en-US" sz="2000" b="1" dirty="0">
                <a:solidFill>
                  <a:schemeClr val="tx1"/>
                </a:solidFill>
                <a:latin typeface="Times New Roman" panose="02020603050405020304" pitchFamily="18" charset="0"/>
              </a:rPr>
              <a:t>和</a:t>
            </a:r>
            <a:r>
              <a:rPr lang="zh-CN" altLang="en-US" sz="2000" b="1" dirty="0">
                <a:solidFill>
                  <a:srgbClr val="0000FF"/>
                </a:solidFill>
                <a:latin typeface="Times New Roman" panose="02020603050405020304" pitchFamily="18" charset="0"/>
              </a:rPr>
              <a:t>莫迪利亚尼</a:t>
            </a:r>
            <a:r>
              <a:rPr lang="zh-CN" altLang="en-US" sz="2000" b="1" dirty="0">
                <a:solidFill>
                  <a:schemeClr val="tx1"/>
                </a:solidFill>
                <a:latin typeface="Times New Roman" panose="02020603050405020304" pitchFamily="18" charset="0"/>
              </a:rPr>
              <a:t>的</a:t>
            </a:r>
            <a:endParaRPr lang="zh-CN" altLang="en-US" sz="2000" b="1" dirty="0">
              <a:solidFill>
                <a:schemeClr val="tx1"/>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rPr>
              <a:t>生命周期假说</a:t>
            </a:r>
            <a:r>
              <a:rPr lang="zh-CN" altLang="en-US" sz="2000" b="1" dirty="0">
                <a:solidFill>
                  <a:schemeClr val="tx1"/>
                </a:solidFill>
                <a:latin typeface="Times New Roman" panose="02020603050405020304" pitchFamily="18" charset="0"/>
              </a:rPr>
              <a:t>补充了凯恩斯的</a:t>
            </a:r>
            <a:r>
              <a:rPr lang="zh-CN" altLang="en-US" sz="2000" b="1" dirty="0">
                <a:solidFill>
                  <a:srgbClr val="C00000"/>
                </a:solidFill>
                <a:latin typeface="Times New Roman" panose="02020603050405020304" pitchFamily="18" charset="0"/>
              </a:rPr>
              <a:t>绝对收入理论</a:t>
            </a:r>
            <a:r>
              <a:rPr lang="zh-CN" altLang="en-US" sz="2000" b="1" dirty="0">
                <a:solidFill>
                  <a:schemeClr val="tx1"/>
                </a:solidFill>
                <a:latin typeface="Times New Roman" panose="02020603050405020304" pitchFamily="18" charset="0"/>
              </a:rPr>
              <a:t>；</a:t>
            </a:r>
            <a:endParaRPr lang="zh-CN" altLang="en-US" sz="2000" b="1" dirty="0">
              <a:solidFill>
                <a:schemeClr val="tx1"/>
              </a:solidFill>
              <a:latin typeface="Times New Roman" panose="02020603050405020304" pitchFamily="18" charset="0"/>
            </a:endParaRPr>
          </a:p>
        </p:txBody>
      </p:sp>
      <p:sp>
        <p:nvSpPr>
          <p:cNvPr id="113669" name="Rectangle 5"/>
          <p:cNvSpPr/>
          <p:nvPr/>
        </p:nvSpPr>
        <p:spPr>
          <a:xfrm>
            <a:off x="2033905" y="2771140"/>
            <a:ext cx="5238750" cy="880745"/>
          </a:xfrm>
          <a:prstGeom prst="rect">
            <a:avLst/>
          </a:prstGeom>
          <a:solidFill>
            <a:schemeClr val="accent4">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en-US" altLang="zh-CN" sz="2000" b="1" dirty="0">
                <a:solidFill>
                  <a:schemeClr val="tx1"/>
                </a:solidFill>
                <a:latin typeface="Times New Roman" panose="02020603050405020304" pitchFamily="18" charset="0"/>
              </a:rPr>
              <a:t>2</a:t>
            </a:r>
            <a:r>
              <a:rPr lang="zh-CN" altLang="en-US" sz="2000" b="1" dirty="0">
                <a:solidFill>
                  <a:schemeClr val="tx1"/>
                </a:solidFill>
                <a:latin typeface="Times New Roman" panose="02020603050405020304" pitchFamily="18" charset="0"/>
              </a:rPr>
              <a:t>、</a:t>
            </a:r>
            <a:r>
              <a:rPr lang="zh-CN" altLang="en-US" sz="2000" b="1" dirty="0">
                <a:solidFill>
                  <a:srgbClr val="0000FF"/>
                </a:solidFill>
                <a:latin typeface="Times New Roman" panose="02020603050405020304" pitchFamily="18" charset="0"/>
              </a:rPr>
              <a:t>托宾</a:t>
            </a:r>
            <a:r>
              <a:rPr lang="zh-CN" altLang="en-US" sz="2000" b="1" dirty="0">
                <a:solidFill>
                  <a:schemeClr val="tx1"/>
                </a:solidFill>
                <a:latin typeface="Times New Roman" panose="02020603050405020304" pitchFamily="18" charset="0"/>
              </a:rPr>
              <a:t>的</a:t>
            </a:r>
            <a:r>
              <a:rPr lang="zh-CN" altLang="en-US" sz="2000" b="1" dirty="0">
                <a:solidFill>
                  <a:srgbClr val="0000FF"/>
                </a:solidFill>
                <a:latin typeface="Times New Roman" panose="02020603050405020304" pitchFamily="18" charset="0"/>
              </a:rPr>
              <a:t>资产选择理论</a:t>
            </a:r>
            <a:r>
              <a:rPr lang="zh-CN" altLang="en-US" sz="2000" b="1" dirty="0">
                <a:solidFill>
                  <a:schemeClr val="tx1"/>
                </a:solidFill>
                <a:latin typeface="Times New Roman" panose="02020603050405020304" pitchFamily="18" charset="0"/>
              </a:rPr>
              <a:t>发展了</a:t>
            </a:r>
            <a:endParaRPr lang="zh-CN" altLang="en-US" sz="2000" b="1" dirty="0">
              <a:solidFill>
                <a:schemeClr val="tx1"/>
              </a:solidFill>
              <a:latin typeface="Times New Roman" panose="02020603050405020304" pitchFamily="18" charset="0"/>
            </a:endParaRPr>
          </a:p>
          <a:p>
            <a:pPr algn="ctr"/>
            <a:r>
              <a:rPr lang="zh-CN" altLang="en-US" sz="2000" b="1" dirty="0">
                <a:solidFill>
                  <a:schemeClr val="tx1"/>
                </a:solidFill>
                <a:latin typeface="Times New Roman" panose="02020603050405020304" pitchFamily="18" charset="0"/>
              </a:rPr>
              <a:t>凯恩斯的</a:t>
            </a:r>
            <a:r>
              <a:rPr lang="zh-CN" altLang="en-US" sz="2000" b="1" dirty="0">
                <a:solidFill>
                  <a:srgbClr val="C00000"/>
                </a:solidFill>
                <a:latin typeface="Times New Roman" panose="02020603050405020304" pitchFamily="18" charset="0"/>
              </a:rPr>
              <a:t>货币需求理论</a:t>
            </a:r>
            <a:r>
              <a:rPr lang="zh-CN" altLang="en-US" sz="2000" b="1" dirty="0">
                <a:solidFill>
                  <a:schemeClr val="tx1"/>
                </a:solidFill>
                <a:latin typeface="Times New Roman" panose="02020603050405020304" pitchFamily="18" charset="0"/>
              </a:rPr>
              <a:t>；</a:t>
            </a:r>
            <a:endParaRPr lang="zh-CN" altLang="en-US" sz="2000" b="1" dirty="0">
              <a:solidFill>
                <a:schemeClr val="tx1"/>
              </a:solidFill>
              <a:latin typeface="Times New Roman" panose="02020603050405020304" pitchFamily="18" charset="0"/>
            </a:endParaRPr>
          </a:p>
        </p:txBody>
      </p:sp>
      <p:sp>
        <p:nvSpPr>
          <p:cNvPr id="113670" name="Rectangle 6"/>
          <p:cNvSpPr/>
          <p:nvPr/>
        </p:nvSpPr>
        <p:spPr>
          <a:xfrm>
            <a:off x="2033905" y="3921760"/>
            <a:ext cx="5239385" cy="918210"/>
          </a:xfrm>
          <a:prstGeom prst="rect">
            <a:avLst/>
          </a:prstGeom>
          <a:solidFill>
            <a:schemeClr val="accent4">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en-US" altLang="zh-CN" sz="2000" b="1" dirty="0">
                <a:solidFill>
                  <a:schemeClr val="tx1"/>
                </a:solidFill>
                <a:latin typeface="Times New Roman" panose="02020603050405020304" pitchFamily="18" charset="0"/>
              </a:rPr>
              <a:t>3</a:t>
            </a:r>
            <a:r>
              <a:rPr lang="zh-CN" altLang="en-US" sz="2000" b="1" dirty="0">
                <a:solidFill>
                  <a:schemeClr val="tx1"/>
                </a:solidFill>
                <a:latin typeface="Times New Roman" panose="02020603050405020304" pitchFamily="18" charset="0"/>
              </a:rPr>
              <a:t>、</a:t>
            </a:r>
            <a:r>
              <a:rPr lang="zh-CN" altLang="en-US" sz="2000" b="1" dirty="0">
                <a:solidFill>
                  <a:srgbClr val="0000FF"/>
                </a:solidFill>
                <a:latin typeface="Times New Roman" panose="02020603050405020304" pitchFamily="18" charset="0"/>
              </a:rPr>
              <a:t>希克斯</a:t>
            </a:r>
            <a:r>
              <a:rPr lang="zh-CN" altLang="en-US" sz="2000" b="1" dirty="0">
                <a:solidFill>
                  <a:schemeClr val="tx1"/>
                </a:solidFill>
                <a:latin typeface="Times New Roman" panose="02020603050405020304" pitchFamily="18" charset="0"/>
              </a:rPr>
              <a:t>的</a:t>
            </a:r>
            <a:r>
              <a:rPr lang="en-US" altLang="zh-CN" sz="2000" b="1" dirty="0">
                <a:solidFill>
                  <a:srgbClr val="0000FF"/>
                </a:solidFill>
                <a:latin typeface="Times New Roman" panose="02020603050405020304" pitchFamily="18" charset="0"/>
              </a:rPr>
              <a:t>IS——LM</a:t>
            </a:r>
            <a:r>
              <a:rPr lang="zh-CN" altLang="en-US" sz="2000" b="1" dirty="0">
                <a:solidFill>
                  <a:srgbClr val="0000FF"/>
                </a:solidFill>
                <a:latin typeface="Times New Roman" panose="02020603050405020304" pitchFamily="18" charset="0"/>
              </a:rPr>
              <a:t>曲线</a:t>
            </a:r>
            <a:r>
              <a:rPr lang="zh-CN" altLang="en-US" sz="2000" b="1" dirty="0">
                <a:solidFill>
                  <a:schemeClr val="tx1"/>
                </a:solidFill>
                <a:latin typeface="Times New Roman" panose="02020603050405020304" pitchFamily="18" charset="0"/>
              </a:rPr>
              <a:t>纠正和发展了</a:t>
            </a:r>
            <a:endParaRPr lang="zh-CN" altLang="en-US" sz="2000" b="1" dirty="0">
              <a:solidFill>
                <a:schemeClr val="tx1"/>
              </a:solidFill>
              <a:latin typeface="Times New Roman" panose="02020603050405020304" pitchFamily="18" charset="0"/>
            </a:endParaRPr>
          </a:p>
          <a:p>
            <a:pPr algn="ctr"/>
            <a:r>
              <a:rPr lang="zh-CN" altLang="en-US" sz="2000" b="1" dirty="0">
                <a:solidFill>
                  <a:schemeClr val="tx1"/>
                </a:solidFill>
                <a:latin typeface="Times New Roman" panose="02020603050405020304" pitchFamily="18" charset="0"/>
              </a:rPr>
              <a:t>凯恩斯的</a:t>
            </a:r>
            <a:r>
              <a:rPr lang="zh-CN" altLang="en-US" sz="2000" b="1" dirty="0">
                <a:solidFill>
                  <a:srgbClr val="C00000"/>
                </a:solidFill>
                <a:latin typeface="Times New Roman" panose="02020603050405020304" pitchFamily="18" charset="0"/>
              </a:rPr>
              <a:t>利息理论</a:t>
            </a:r>
            <a:r>
              <a:rPr lang="zh-CN" altLang="en-US" sz="2000" b="1" dirty="0">
                <a:solidFill>
                  <a:schemeClr val="tx1"/>
                </a:solidFill>
                <a:latin typeface="Times New Roman" panose="02020603050405020304" pitchFamily="18" charset="0"/>
              </a:rPr>
              <a:t>。</a:t>
            </a:r>
            <a:endParaRPr lang="zh-CN" altLang="en-US" sz="2000" b="1" dirty="0">
              <a:solidFill>
                <a:schemeClr val="tx1"/>
              </a:solidFill>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fade">
                                      <p:cBhvr>
                                        <p:cTn id="7" dur="770" decel="100000"/>
                                        <p:tgtEl>
                                          <p:spTgt spid="113668"/>
                                        </p:tgtEl>
                                      </p:cBhvr>
                                    </p:animEffect>
                                    <p:animScale>
                                      <p:cBhvr>
                                        <p:cTn id="8" dur="770" decel="100000"/>
                                        <p:tgtEl>
                                          <p:spTgt spid="113668"/>
                                        </p:tgtEl>
                                      </p:cBhvr>
                                      <p:from x="10000" y="10000"/>
                                      <p:to x="200000" y="450000"/>
                                    </p:animScale>
                                    <p:animScale>
                                      <p:cBhvr>
                                        <p:cTn id="9" dur="1230" accel="100000" fill="hold">
                                          <p:stCondLst>
                                            <p:cond delay="770"/>
                                          </p:stCondLst>
                                        </p:cTn>
                                        <p:tgtEl>
                                          <p:spTgt spid="113668"/>
                                        </p:tgtEl>
                                      </p:cBhvr>
                                      <p:from x="200000" y="450000"/>
                                      <p:to x="100000" y="100000"/>
                                    </p:animScale>
                                    <p:set>
                                      <p:cBhvr>
                                        <p:cTn id="10" dur="770" fill="hold"/>
                                        <p:tgtEl>
                                          <p:spTgt spid="113668"/>
                                        </p:tgtEl>
                                        <p:attrNameLst>
                                          <p:attrName>ppt_x</p:attrName>
                                        </p:attrNameLst>
                                      </p:cBhvr>
                                      <p:to>
                                        <p:strVal val="(0.5)"/>
                                      </p:to>
                                    </p:set>
                                    <p:anim from="(0.5)" to="(#ppt_x)" calcmode="lin" valueType="num">
                                      <p:cBhvr>
                                        <p:cTn id="11" dur="1230" accel="100000" fill="hold">
                                          <p:stCondLst>
                                            <p:cond delay="770"/>
                                          </p:stCondLst>
                                        </p:cTn>
                                        <p:tgtEl>
                                          <p:spTgt spid="113668"/>
                                        </p:tgtEl>
                                        <p:attrNameLst>
                                          <p:attrName>ppt_x</p:attrName>
                                        </p:attrNameLst>
                                      </p:cBhvr>
                                    </p:anim>
                                    <p:set>
                                      <p:cBhvr>
                                        <p:cTn id="12" dur="770" fill="hold"/>
                                        <p:tgtEl>
                                          <p:spTgt spid="113668"/>
                                        </p:tgtEl>
                                        <p:attrNameLst>
                                          <p:attrName>ppt_y</p:attrName>
                                        </p:attrNameLst>
                                      </p:cBhvr>
                                      <p:to>
                                        <p:strVal val="(#ppt_y+0.4)"/>
                                      </p:to>
                                    </p:set>
                                    <p:anim from="(#ppt_y+0.4)" to="(#ppt_y)" calcmode="lin" valueType="num">
                                      <p:cBhvr>
                                        <p:cTn id="13" dur="1230" accel="100000" fill="hold">
                                          <p:stCondLst>
                                            <p:cond delay="770"/>
                                          </p:stCondLst>
                                        </p:cTn>
                                        <p:tgtEl>
                                          <p:spTgt spid="113668"/>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grpId="0" nodeType="clickEffect">
                                  <p:stCondLst>
                                    <p:cond delay="0"/>
                                  </p:stCondLst>
                                  <p:childTnLst>
                                    <p:set>
                                      <p:cBhvr>
                                        <p:cTn id="17" dur="1" fill="hold">
                                          <p:stCondLst>
                                            <p:cond delay="0"/>
                                          </p:stCondLst>
                                        </p:cTn>
                                        <p:tgtEl>
                                          <p:spTgt spid="113669"/>
                                        </p:tgtEl>
                                        <p:attrNameLst>
                                          <p:attrName>style.visibility</p:attrName>
                                        </p:attrNameLst>
                                      </p:cBhvr>
                                      <p:to>
                                        <p:strVal val="visible"/>
                                      </p:to>
                                    </p:set>
                                    <p:anim calcmode="lin" valueType="num">
                                      <p:cBhvr>
                                        <p:cTn id="18" dur="1000" fill="hold"/>
                                        <p:tgtEl>
                                          <p:spTgt spid="113669"/>
                                        </p:tgtEl>
                                        <p:attrNameLst>
                                          <p:attrName>ppt_w</p:attrName>
                                        </p:attrNameLst>
                                      </p:cBhvr>
                                      <p:tavLst>
                                        <p:tav tm="0">
                                          <p:val>
                                            <p:strVal val="#ppt_w+.3"/>
                                          </p:val>
                                        </p:tav>
                                        <p:tav tm="100000">
                                          <p:val>
                                            <p:strVal val="#ppt_w"/>
                                          </p:val>
                                        </p:tav>
                                      </p:tavLst>
                                    </p:anim>
                                    <p:anim calcmode="lin" valueType="num">
                                      <p:cBhvr>
                                        <p:cTn id="19" dur="1000" fill="hold"/>
                                        <p:tgtEl>
                                          <p:spTgt spid="113669"/>
                                        </p:tgtEl>
                                        <p:attrNameLst>
                                          <p:attrName>ppt_h</p:attrName>
                                        </p:attrNameLst>
                                      </p:cBhvr>
                                      <p:tavLst>
                                        <p:tav tm="0">
                                          <p:val>
                                            <p:strVal val="#ppt_h"/>
                                          </p:val>
                                        </p:tav>
                                        <p:tav tm="100000">
                                          <p:val>
                                            <p:strVal val="#ppt_h"/>
                                          </p:val>
                                        </p:tav>
                                      </p:tavLst>
                                    </p:anim>
                                    <p:animEffect transition="in" filter="fade">
                                      <p:cBhvr>
                                        <p:cTn id="20" dur="1000"/>
                                        <p:tgtEl>
                                          <p:spTgt spid="113669"/>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13670"/>
                                        </p:tgtEl>
                                        <p:attrNameLst>
                                          <p:attrName>style.visibility</p:attrName>
                                        </p:attrNameLst>
                                      </p:cBhvr>
                                      <p:to>
                                        <p:strVal val="visible"/>
                                      </p:to>
                                    </p:set>
                                    <p:animEffect transition="in" filter="fade">
                                      <p:cBhvr>
                                        <p:cTn id="25" dur="1000"/>
                                        <p:tgtEl>
                                          <p:spTgt spid="113670"/>
                                        </p:tgtEl>
                                      </p:cBhvr>
                                    </p:animEffect>
                                    <p:anim calcmode="lin" valueType="num">
                                      <p:cBhvr>
                                        <p:cTn id="26" dur="1000" fill="hold"/>
                                        <p:tgtEl>
                                          <p:spTgt spid="113670"/>
                                        </p:tgtEl>
                                        <p:attrNameLst>
                                          <p:attrName>ppt_x</p:attrName>
                                        </p:attrNameLst>
                                      </p:cBhvr>
                                      <p:tavLst>
                                        <p:tav tm="0">
                                          <p:val>
                                            <p:strVal val="#ppt_x"/>
                                          </p:val>
                                        </p:tav>
                                        <p:tav tm="100000">
                                          <p:val>
                                            <p:strVal val="#ppt_x"/>
                                          </p:val>
                                        </p:tav>
                                      </p:tavLst>
                                    </p:anim>
                                    <p:anim calcmode="lin" valueType="num">
                                      <p:cBhvr>
                                        <p:cTn id="27" dur="1000" fill="hold"/>
                                        <p:tgtEl>
                                          <p:spTgt spid="1136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ldLvl="0" animBg="1"/>
      <p:bldP spid="113669" grpId="0" bldLvl="0" animBg="1"/>
      <p:bldP spid="11367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3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91141" name="Oval 5"/>
          <p:cNvSpPr/>
          <p:nvPr/>
        </p:nvSpPr>
        <p:spPr>
          <a:xfrm>
            <a:off x="374650" y="456565"/>
            <a:ext cx="8117840" cy="4825365"/>
          </a:xfrm>
          <a:prstGeom prst="ellipse">
            <a:avLst/>
          </a:prstGeom>
          <a:solidFill>
            <a:srgbClr val="CCFF99"/>
          </a:solidFill>
          <a:ln w="38100" cap="flat" cmpd="sng">
            <a:solidFill>
              <a:srgbClr val="FF3300"/>
            </a:solidFill>
            <a:prstDash val="solid"/>
            <a:headEnd type="none" w="med" len="med"/>
            <a:tailEnd type="none" w="med" len="med"/>
          </a:ln>
        </p:spPr>
        <p:txBody>
          <a:bodyPr wrap="none" anchor="ctr"/>
          <a:lstStyle/>
          <a:p>
            <a:pPr algn="ctr"/>
            <a:br>
              <a:rPr lang="en-US" altLang="zh-CN" sz="1800" dirty="0">
                <a:solidFill>
                  <a:srgbClr val="0000FF"/>
                </a:solidFill>
                <a:latin typeface="Times New Roman" panose="02020603050405020304" pitchFamily="18" charset="0"/>
                <a:sym typeface="+mn-ea"/>
              </a:rPr>
            </a:br>
            <a:endParaRPr lang="en-US" altLang="zh-CN" sz="2000" dirty="0">
              <a:solidFill>
                <a:srgbClr val="0000FF"/>
              </a:solidFill>
              <a:latin typeface="Times New Roman" panose="02020603050405020304" pitchFamily="18" charset="0"/>
            </a:endParaRPr>
          </a:p>
          <a:p>
            <a:pPr algn="ctr"/>
            <a:r>
              <a:rPr lang="en-US" altLang="zh-CN" sz="2000" dirty="0">
                <a:solidFill>
                  <a:srgbClr val="0000FF"/>
                </a:solidFill>
                <a:latin typeface="Times New Roman" panose="02020603050405020304" pitchFamily="18" charset="0"/>
                <a:sym typeface="+mn-ea"/>
              </a:rPr>
              <a:t>        </a:t>
            </a:r>
            <a:r>
              <a:rPr lang="zh-CN" altLang="en-US" sz="2000" b="1" dirty="0">
                <a:solidFill>
                  <a:srgbClr val="0000FF"/>
                </a:solidFill>
                <a:latin typeface="Times New Roman" panose="02020603050405020304" pitchFamily="18" charset="0"/>
                <a:sym typeface="+mn-ea"/>
              </a:rPr>
              <a:t>以</a:t>
            </a:r>
            <a:r>
              <a:rPr lang="zh-CN" altLang="en-US" sz="2000" b="1" dirty="0">
                <a:solidFill>
                  <a:srgbClr val="C00000"/>
                </a:solidFill>
                <a:latin typeface="Times New Roman" panose="02020603050405020304" pitchFamily="18" charset="0"/>
                <a:sym typeface="+mn-ea"/>
              </a:rPr>
              <a:t>罗宾逊夫人、斯拉法</a:t>
            </a:r>
            <a:r>
              <a:rPr lang="zh-CN" altLang="en-US" sz="2000" b="1" dirty="0">
                <a:solidFill>
                  <a:srgbClr val="0000FF"/>
                </a:solidFill>
                <a:latin typeface="Times New Roman" panose="02020603050405020304" pitchFamily="18" charset="0"/>
                <a:sym typeface="+mn-ea"/>
              </a:rPr>
              <a:t>等人为代表的新剑桥学派，</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坚持凯恩斯理论应该同传统经济理论彻底决裂，</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强烈反对新古典综合学派的“杂交”行为。</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他们认为凯恩斯宏观经济学的微观基础</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应在李嘉图和马克思等人的理论中去寻求支持，</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把</a:t>
            </a:r>
            <a:r>
              <a:rPr lang="zh-CN" altLang="en-US" sz="2000" b="1" dirty="0">
                <a:solidFill>
                  <a:srgbClr val="C00000"/>
                </a:solidFill>
                <a:latin typeface="Times New Roman" panose="02020603050405020304" pitchFamily="18" charset="0"/>
                <a:sym typeface="+mn-ea"/>
              </a:rPr>
              <a:t>产业结构和分配结构作为凯恩斯理论的前提</a:t>
            </a:r>
            <a:r>
              <a:rPr lang="zh-CN" altLang="en-US" sz="2000" b="1" dirty="0">
                <a:solidFill>
                  <a:srgbClr val="0000FF"/>
                </a:solidFill>
                <a:latin typeface="Times New Roman" panose="02020603050405020304" pitchFamily="18" charset="0"/>
                <a:sym typeface="+mn-ea"/>
              </a:rPr>
              <a:t>，</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认为分配结构通过影响社会储蓄率</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对国民经济具有决定性的作用，</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因此</a:t>
            </a:r>
            <a:r>
              <a:rPr lang="zh-CN" altLang="en-US" sz="2000" b="1" dirty="0">
                <a:solidFill>
                  <a:srgbClr val="C00000"/>
                </a:solidFill>
                <a:latin typeface="Times New Roman" panose="02020603050405020304" pitchFamily="18" charset="0"/>
                <a:sym typeface="+mn-ea"/>
              </a:rPr>
              <a:t>调节整个社会的分配状况</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就成为该学派的主要政策主张之一。</a:t>
            </a:r>
            <a:br>
              <a:rPr lang="zh-CN" altLang="en-US" sz="1800" b="1" dirty="0">
                <a:solidFill>
                  <a:srgbClr val="0000FF"/>
                </a:solidFill>
                <a:latin typeface="Times New Roman" panose="02020603050405020304" pitchFamily="18" charset="0"/>
                <a:sym typeface="+mn-ea"/>
              </a:rPr>
            </a:br>
            <a:endParaRPr lang="zh-CN" altLang="en-US" sz="1800" b="1" dirty="0">
              <a:solidFill>
                <a:srgbClr val="0000FF"/>
              </a:solidFill>
              <a:latin typeface="Times New Roman" panose="02020603050405020304" pitchFamily="18" charset="0"/>
            </a:endParaRPr>
          </a:p>
        </p:txBody>
      </p:sp>
      <p:sp>
        <p:nvSpPr>
          <p:cNvPr id="2052" name="Rectangle 3"/>
          <p:cNvSpPr>
            <a:spLocks noGrp="1"/>
          </p:cNvSpPr>
          <p:nvPr>
            <p:ph idx="4294967295"/>
          </p:nvPr>
        </p:nvSpPr>
        <p:spPr>
          <a:xfrm>
            <a:off x="1518920" y="589915"/>
            <a:ext cx="5829300" cy="591820"/>
          </a:xfrm>
        </p:spPr>
        <p:txBody>
          <a:bodyPr vert="horz" wrap="square" lIns="68580" tIns="34290" rIns="68580" bIns="34290" anchor="t"/>
          <a:lstStyle/>
          <a:p>
            <a:pPr marL="0" indent="0" algn="ctr" eaLnBrk="1" hangingPunct="1">
              <a:buNone/>
            </a:pPr>
            <a:r>
              <a:rPr lang="zh-CN" altLang="en-US" sz="4000" dirty="0">
                <a:solidFill>
                  <a:srgbClr val="C00000"/>
                </a:solidFill>
                <a:ea typeface="华文新魏" panose="02010800040101010101" pitchFamily="2" charset="-122"/>
              </a:rPr>
              <a:t>新剑桥学派</a:t>
            </a:r>
            <a:endParaRPr lang="zh-CN" altLang="en-US" sz="4000" dirty="0">
              <a:solidFill>
                <a:srgbClr val="C00000"/>
              </a:solidFill>
              <a:ea typeface="华文新魏" panose="020108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from="(-#ppt_w/2)" to="(#ppt_x)" calcmode="lin" valueType="num">
                                      <p:cBhvr>
                                        <p:cTn id="7" dur="600" fill="hold">
                                          <p:stCondLst>
                                            <p:cond delay="0"/>
                                          </p:stCondLst>
                                        </p:cTn>
                                        <p:tgtEl>
                                          <p:spTgt spid="91141"/>
                                        </p:tgtEl>
                                        <p:attrNameLst>
                                          <p:attrName>ppt_x</p:attrName>
                                        </p:attrNameLst>
                                      </p:cBhvr>
                                    </p:anim>
                                    <p:anim from="0" to="-1.0" calcmode="lin" valueType="num">
                                      <p:cBhvr>
                                        <p:cTn id="8" dur="200" decel="50000" autoRev="1" fill="hold">
                                          <p:stCondLst>
                                            <p:cond delay="600"/>
                                          </p:stCondLst>
                                        </p:cTn>
                                        <p:tgtEl>
                                          <p:spTgt spid="91141"/>
                                        </p:tgtEl>
                                        <p:attrNameLst>
                                          <p:attrName>xshear</p:attrName>
                                        </p:attrNameLst>
                                      </p:cBhvr>
                                    </p:anim>
                                    <p:animScale>
                                      <p:cBhvr>
                                        <p:cTn id="9" dur="200" decel="100000" autoRev="1" fill="hold">
                                          <p:stCondLst>
                                            <p:cond delay="600"/>
                                          </p:stCondLst>
                                        </p:cTn>
                                        <p:tgtEl>
                                          <p:spTgt spid="91141"/>
                                        </p:tgtEl>
                                      </p:cBhvr>
                                      <p:from x="100000" y="100000"/>
                                      <p:to x="80000" y="100000"/>
                                    </p:animScale>
                                    <p:anim by="(#ppt_h/3+#ppt_w*0.1)" calcmode="lin" valueType="num">
                                      <p:cBhvr additive="sum">
                                        <p:cTn id="10" dur="200" decel="100000" autoRev="1" fill="hold">
                                          <p:stCondLst>
                                            <p:cond delay="600"/>
                                          </p:stCondLst>
                                        </p:cTn>
                                        <p:tgtEl>
                                          <p:spTgt spid="911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3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3074" name="Object 4"/>
          <p:cNvGraphicFramePr/>
          <p:nvPr/>
        </p:nvGraphicFramePr>
        <p:xfrm>
          <a:off x="2568575" y="3571875"/>
          <a:ext cx="3685540" cy="1007745"/>
        </p:xfrm>
        <a:graphic>
          <a:graphicData uri="http://schemas.openxmlformats.org/presentationml/2006/ole">
            <mc:AlternateContent xmlns:mc="http://schemas.openxmlformats.org/markup-compatibility/2006">
              <mc:Choice xmlns:v="urn:schemas-microsoft-com:vml" Requires="v">
                <p:oleObj spid="_x0000_s2049" name="" r:id="rId1" imgW="1514475" imgH="1143000" progId="">
                  <p:embed/>
                </p:oleObj>
              </mc:Choice>
              <mc:Fallback>
                <p:oleObj name="" r:id="rId1" imgW="1514475" imgH="1143000" progId="">
                  <p:embed/>
                  <p:pic>
                    <p:nvPicPr>
                      <p:cNvPr id="0" name="图片 2048" descr="image5"/>
                      <p:cNvPicPr/>
                      <p:nvPr/>
                    </p:nvPicPr>
                    <p:blipFill>
                      <a:blip r:embed="rId2"/>
                      <a:stretch>
                        <a:fillRect/>
                      </a:stretch>
                    </p:blipFill>
                    <p:spPr>
                      <a:xfrm>
                        <a:off x="2568575" y="3571875"/>
                        <a:ext cx="3685540" cy="1007745"/>
                      </a:xfrm>
                      <a:prstGeom prst="rect">
                        <a:avLst/>
                      </a:prstGeom>
                      <a:noFill/>
                      <a:ln w="9525" cap="flat" cmpd="sng">
                        <a:solidFill>
                          <a:srgbClr val="800080"/>
                        </a:solidFill>
                        <a:prstDash val="solid"/>
                        <a:miter/>
                        <a:headEnd type="none" w="med" len="med"/>
                        <a:tailEnd type="none" w="med" len="med"/>
                      </a:ln>
                    </p:spPr>
                  </p:pic>
                </p:oleObj>
              </mc:Fallback>
            </mc:AlternateContent>
          </a:graphicData>
        </a:graphic>
      </p:graphicFrame>
      <p:sp>
        <p:nvSpPr>
          <p:cNvPr id="82950" name="AutoShape 6"/>
          <p:cNvSpPr>
            <a:spLocks noChangeArrowheads="1"/>
          </p:cNvSpPr>
          <p:nvPr/>
        </p:nvSpPr>
        <p:spPr bwMode="auto">
          <a:xfrm>
            <a:off x="1457960" y="1863090"/>
            <a:ext cx="2411730" cy="1248410"/>
          </a:xfrm>
          <a:prstGeom prst="homePlate">
            <a:avLst>
              <a:gd name="adj" fmla="val 46251"/>
            </a:avLst>
          </a:prstGeom>
          <a:solidFill>
            <a:schemeClr val="accent5">
              <a:lumMod val="20000"/>
              <a:lumOff val="80000"/>
            </a:schemeClr>
          </a:solidFill>
          <a:ln w="381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1" noProof="0" smtClean="0">
                <a:ln>
                  <a:noFill/>
                </a:ln>
                <a:effectLst/>
                <a:uLnTx/>
                <a:uFillTx/>
                <a:latin typeface="Times New Roman" panose="02020603050405020304" pitchFamily="18" charset="0"/>
                <a:ea typeface="华文新魏" panose="02010800040101010101" pitchFamily="2" charset="-122"/>
                <a:sym typeface="+mn-ea"/>
              </a:rPr>
              <a:t>凯恩斯理论</a:t>
            </a:r>
            <a:endParaRPr kumimoji="0"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华文新魏" panose="0201080004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1" noProof="0" smtClean="0">
                <a:ln>
                  <a:noFill/>
                </a:ln>
                <a:effectLst/>
                <a:uLnTx/>
                <a:uFillTx/>
                <a:latin typeface="Times New Roman" panose="02020603050405020304" pitchFamily="18" charset="0"/>
                <a:ea typeface="华文新魏" panose="02010800040101010101" pitchFamily="2" charset="-122"/>
                <a:sym typeface="+mn-ea"/>
              </a:rPr>
              <a:t>的实践运用</a:t>
            </a:r>
            <a:endParaRPr kumimoji="0"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82952" name="Oval 8"/>
          <p:cNvSpPr/>
          <p:nvPr/>
        </p:nvSpPr>
        <p:spPr>
          <a:xfrm>
            <a:off x="4062730" y="1779270"/>
            <a:ext cx="3647440" cy="1416050"/>
          </a:xfrm>
          <a:prstGeom prst="ellipse">
            <a:avLst/>
          </a:prstGeom>
          <a:solidFill>
            <a:schemeClr val="accent5">
              <a:lumMod val="20000"/>
              <a:lumOff val="80000"/>
            </a:schemeClr>
          </a:solidFill>
          <a:ln w="38100" cap="flat" cmpd="sng">
            <a:solidFill>
              <a:srgbClr val="FF0000"/>
            </a:solidFill>
            <a:prstDash val="solid"/>
            <a:headEnd type="none" w="med" len="med"/>
            <a:tailEnd type="none" w="med" len="med"/>
          </a:ln>
        </p:spPr>
        <p:txBody>
          <a:bodyPr wrap="none" anchor="ctr"/>
          <a:lstStyle/>
          <a:p>
            <a:pPr algn="ctr"/>
            <a:r>
              <a:rPr lang="zh-CN" altLang="en-US" sz="4000" b="1" dirty="0">
                <a:solidFill>
                  <a:srgbClr val="C00000"/>
                </a:solidFill>
                <a:latin typeface="Times New Roman" panose="02020603050405020304" pitchFamily="18" charset="0"/>
                <a:ea typeface="华文新魏" panose="02010800040101010101" pitchFamily="2" charset="-122"/>
                <a:sym typeface="+mn-ea"/>
              </a:rPr>
              <a:t>罗斯福新政</a:t>
            </a:r>
            <a:endParaRPr lang="zh-CN" altLang="en-US" sz="4000" b="1" dirty="0">
              <a:solidFill>
                <a:srgbClr val="C00000"/>
              </a:solidFill>
              <a:latin typeface="Times New Roman" panose="02020603050405020304" pitchFamily="18" charset="0"/>
              <a:ea typeface="华文新魏" panose="020108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fade">
                                      <p:cBhvr>
                                        <p:cTn id="7" dur="1000"/>
                                        <p:tgtEl>
                                          <p:spTgt spid="82950"/>
                                        </p:tgtEl>
                                      </p:cBhvr>
                                    </p:animEffect>
                                    <p:anim calcmode="lin" valueType="num">
                                      <p:cBhvr>
                                        <p:cTn id="8" dur="1000" fill="hold"/>
                                        <p:tgtEl>
                                          <p:spTgt spid="82950"/>
                                        </p:tgtEl>
                                        <p:attrNameLst>
                                          <p:attrName>ppt_x</p:attrName>
                                        </p:attrNameLst>
                                      </p:cBhvr>
                                      <p:tavLst>
                                        <p:tav tm="0">
                                          <p:val>
                                            <p:strVal val="#ppt_x"/>
                                          </p:val>
                                        </p:tav>
                                        <p:tav tm="100000">
                                          <p:val>
                                            <p:strVal val="#ppt_x"/>
                                          </p:val>
                                        </p:tav>
                                      </p:tavLst>
                                    </p:anim>
                                    <p:anim calcmode="lin" valueType="num">
                                      <p:cBhvr>
                                        <p:cTn id="9" dur="900" decel="100000" fill="hold"/>
                                        <p:tgtEl>
                                          <p:spTgt spid="8295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295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82952"/>
                                        </p:tgtEl>
                                        <p:attrNameLst>
                                          <p:attrName>style.visibility</p:attrName>
                                        </p:attrNameLst>
                                      </p:cBhvr>
                                      <p:to>
                                        <p:strVal val="visible"/>
                                      </p:to>
                                    </p:set>
                                    <p:animEffect transition="in" filter="fade">
                                      <p:cBhvr>
                                        <p:cTn id="15" dur="2000"/>
                                        <p:tgtEl>
                                          <p:spTgt spid="82952"/>
                                        </p:tgtEl>
                                      </p:cBhvr>
                                    </p:animEffect>
                                    <p:anim calcmode="lin" valueType="num">
                                      <p:cBhvr>
                                        <p:cTn id="16" dur="2000" fill="hold"/>
                                        <p:tgtEl>
                                          <p:spTgt spid="82952"/>
                                        </p:tgtEl>
                                        <p:attrNameLst>
                                          <p:attrName>style.rotation</p:attrName>
                                        </p:attrNameLst>
                                      </p:cBhvr>
                                      <p:tavLst>
                                        <p:tav tm="0">
                                          <p:val>
                                            <p:fltVal val="720"/>
                                          </p:val>
                                        </p:tav>
                                        <p:tav tm="100000">
                                          <p:val>
                                            <p:fltVal val="0"/>
                                          </p:val>
                                        </p:tav>
                                      </p:tavLst>
                                    </p:anim>
                                    <p:anim calcmode="lin" valueType="num">
                                      <p:cBhvr>
                                        <p:cTn id="17" dur="2000" fill="hold"/>
                                        <p:tgtEl>
                                          <p:spTgt spid="82952"/>
                                        </p:tgtEl>
                                        <p:attrNameLst>
                                          <p:attrName>ppt_h</p:attrName>
                                        </p:attrNameLst>
                                      </p:cBhvr>
                                      <p:tavLst>
                                        <p:tav tm="0">
                                          <p:val>
                                            <p:fltVal val="0"/>
                                          </p:val>
                                        </p:tav>
                                        <p:tav tm="100000">
                                          <p:val>
                                            <p:strVal val="#ppt_h"/>
                                          </p:val>
                                        </p:tav>
                                      </p:tavLst>
                                    </p:anim>
                                    <p:anim calcmode="lin" valueType="num">
                                      <p:cBhvr>
                                        <p:cTn id="18" dur="2000" fill="hold"/>
                                        <p:tgtEl>
                                          <p:spTgt spid="8295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bldLvl="0" animBg="1"/>
      <p:bldP spid="8295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AutoShape 4"/>
          <p:cNvSpPr/>
          <p:nvPr/>
        </p:nvSpPr>
        <p:spPr>
          <a:xfrm>
            <a:off x="1709738" y="1545431"/>
            <a:ext cx="2321719" cy="1241822"/>
          </a:xfrm>
          <a:prstGeom prst="rightArrow">
            <a:avLst>
              <a:gd name="adj1" fmla="val 50000"/>
              <a:gd name="adj2" fmla="val 46740"/>
            </a:avLst>
          </a:prstGeom>
          <a:solidFill>
            <a:schemeClr val="accent3">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zh-CN" altLang="en-US" sz="2000" b="1" dirty="0">
                <a:latin typeface="+mn-ea"/>
                <a:ea typeface="+mn-ea"/>
                <a:sym typeface="+mn-ea"/>
              </a:rPr>
              <a:t>变革的背景</a:t>
            </a:r>
            <a:endParaRPr lang="zh-CN" altLang="en-US" sz="2000" b="1" dirty="0">
              <a:solidFill>
                <a:schemeClr val="tx1"/>
              </a:solidFill>
              <a:latin typeface="+mn-ea"/>
              <a:ea typeface="+mn-ea"/>
            </a:endParaRPr>
          </a:p>
        </p:txBody>
      </p:sp>
      <p:sp>
        <p:nvSpPr>
          <p:cNvPr id="114693" name="Rectangle 5"/>
          <p:cNvSpPr/>
          <p:nvPr/>
        </p:nvSpPr>
        <p:spPr>
          <a:xfrm>
            <a:off x="4356735" y="1800860"/>
            <a:ext cx="3130550" cy="770890"/>
          </a:xfrm>
          <a:prstGeom prst="rect">
            <a:avLst/>
          </a:prstGeom>
          <a:solidFill>
            <a:schemeClr val="accent3">
              <a:lumMod val="20000"/>
              <a:lumOff val="80000"/>
            </a:schemeClr>
          </a:solidFill>
          <a:ln w="38100" cap="flat" cmpd="sng">
            <a:solidFill>
              <a:schemeClr val="accent3"/>
            </a:solidFill>
            <a:prstDash val="solid"/>
            <a:miter/>
            <a:headEnd type="none" w="med" len="med"/>
            <a:tailEnd type="none" w="med" len="med"/>
          </a:ln>
        </p:spPr>
        <p:txBody>
          <a:bodyPr wrap="none" anchor="ctr"/>
          <a:lstStyle/>
          <a:p>
            <a:pPr algn="ctr"/>
            <a:r>
              <a:rPr lang="en-US" altLang="zh-CN" sz="2000" b="1" dirty="0">
                <a:solidFill>
                  <a:schemeClr val="tx1"/>
                </a:solidFill>
                <a:latin typeface="+mn-ea"/>
                <a:ea typeface="+mn-ea"/>
                <a:cs typeface="+mn-ea"/>
              </a:rPr>
              <a:t>60</a:t>
            </a:r>
            <a:r>
              <a:rPr lang="zh-CN" altLang="en-US" sz="2000" b="1" dirty="0">
                <a:solidFill>
                  <a:schemeClr val="tx1"/>
                </a:solidFill>
                <a:latin typeface="+mn-ea"/>
                <a:ea typeface="+mn-ea"/>
                <a:cs typeface="+mn-ea"/>
              </a:rPr>
              <a:t>年代末和</a:t>
            </a:r>
            <a:r>
              <a:rPr lang="en-US" altLang="zh-CN" sz="2000" b="1" dirty="0">
                <a:solidFill>
                  <a:schemeClr val="tx1"/>
                </a:solidFill>
                <a:latin typeface="+mn-ea"/>
                <a:ea typeface="+mn-ea"/>
                <a:cs typeface="+mn-ea"/>
              </a:rPr>
              <a:t>70</a:t>
            </a:r>
            <a:r>
              <a:rPr lang="zh-CN" altLang="en-US" sz="2000" b="1" dirty="0">
                <a:solidFill>
                  <a:schemeClr val="tx1"/>
                </a:solidFill>
                <a:latin typeface="+mn-ea"/>
                <a:ea typeface="+mn-ea"/>
                <a:cs typeface="+mn-ea"/>
              </a:rPr>
              <a:t>年代初</a:t>
            </a:r>
            <a:endParaRPr lang="zh-CN" altLang="en-US" sz="2000" b="1" dirty="0">
              <a:solidFill>
                <a:schemeClr val="tx1"/>
              </a:solidFill>
              <a:latin typeface="+mn-ea"/>
              <a:ea typeface="+mn-ea"/>
              <a:cs typeface="+mn-ea"/>
            </a:endParaRPr>
          </a:p>
          <a:p>
            <a:pPr algn="ctr"/>
            <a:r>
              <a:rPr lang="zh-CN" altLang="en-US" sz="2000" b="1" dirty="0">
                <a:solidFill>
                  <a:schemeClr val="tx1"/>
                </a:solidFill>
                <a:latin typeface="+mn-ea"/>
                <a:ea typeface="+mn-ea"/>
                <a:cs typeface="+mn-ea"/>
              </a:rPr>
              <a:t>西方国家出现的“滞胀”</a:t>
            </a:r>
            <a:endParaRPr lang="zh-CN" altLang="en-US" sz="2000" b="1" dirty="0">
              <a:solidFill>
                <a:schemeClr val="tx1"/>
              </a:solidFill>
              <a:latin typeface="+mn-ea"/>
              <a:ea typeface="+mn-ea"/>
              <a:cs typeface="+mn-ea"/>
            </a:endParaRPr>
          </a:p>
        </p:txBody>
      </p:sp>
      <p:sp>
        <p:nvSpPr>
          <p:cNvPr id="114694" name="AutoShape 6"/>
          <p:cNvSpPr/>
          <p:nvPr/>
        </p:nvSpPr>
        <p:spPr>
          <a:xfrm>
            <a:off x="1709738" y="3436144"/>
            <a:ext cx="2268141" cy="1241822"/>
          </a:xfrm>
          <a:prstGeom prst="rightArrow">
            <a:avLst>
              <a:gd name="adj1" fmla="val 50000"/>
              <a:gd name="adj2" fmla="val 45661"/>
            </a:avLst>
          </a:prstGeom>
          <a:solidFill>
            <a:schemeClr val="accent3">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zh-CN" altLang="en-US" sz="2000" b="1" dirty="0">
                <a:latin typeface="+mn-ea"/>
                <a:ea typeface="+mn-ea"/>
                <a:sym typeface="+mn-ea"/>
              </a:rPr>
              <a:t>代表性人物和学派</a:t>
            </a:r>
            <a:endParaRPr lang="zh-CN" altLang="en-US" sz="2000" b="1" dirty="0">
              <a:solidFill>
                <a:schemeClr val="tx1"/>
              </a:solidFill>
              <a:latin typeface="+mn-ea"/>
              <a:ea typeface="+mn-ea"/>
            </a:endParaRPr>
          </a:p>
        </p:txBody>
      </p:sp>
      <p:sp>
        <p:nvSpPr>
          <p:cNvPr id="114695" name="Rectangle 7"/>
          <p:cNvSpPr/>
          <p:nvPr/>
        </p:nvSpPr>
        <p:spPr>
          <a:xfrm>
            <a:off x="4140200" y="3435985"/>
            <a:ext cx="4596765" cy="1325880"/>
          </a:xfrm>
          <a:prstGeom prst="rect">
            <a:avLst/>
          </a:prstGeom>
          <a:solidFill>
            <a:schemeClr val="accent3">
              <a:lumMod val="20000"/>
              <a:lumOff val="80000"/>
            </a:schemeClr>
          </a:solidFill>
          <a:ln w="38100" cap="flat" cmpd="sng">
            <a:solidFill>
              <a:schemeClr val="accent3"/>
            </a:solidFill>
            <a:prstDash val="solid"/>
            <a:miter/>
            <a:headEnd type="none" w="med" len="med"/>
            <a:tailEnd type="none" w="med" len="med"/>
          </a:ln>
        </p:spPr>
        <p:txBody>
          <a:bodyPr wrap="none" anchor="ctr"/>
          <a:lstStyle/>
          <a:p>
            <a:pPr algn="l" eaLnBrk="1" latinLnBrk="0" hangingPunct="1">
              <a:spcBef>
                <a:spcPts val="600"/>
              </a:spcBef>
              <a:buClr>
                <a:srgbClr val="FF3300"/>
              </a:buClr>
              <a:buFont typeface="Wingdings" panose="05000000000000000000" pitchFamily="2" charset="2"/>
              <a:buChar char="Ø"/>
            </a:pPr>
            <a:r>
              <a:rPr lang="zh-CN" altLang="en-US" sz="2000" b="1" dirty="0">
                <a:solidFill>
                  <a:srgbClr val="0000FF"/>
                </a:solidFill>
                <a:latin typeface="+mn-ea"/>
                <a:ea typeface="+mn-ea"/>
                <a:hlinkClick r:id="rId1" action="ppaction://hlinksldjump"/>
              </a:rPr>
              <a:t>弗里德曼</a:t>
            </a:r>
            <a:r>
              <a:rPr lang="zh-CN" altLang="en-US" sz="2000" b="1" dirty="0">
                <a:solidFill>
                  <a:schemeClr val="tx1"/>
                </a:solidFill>
                <a:latin typeface="+mn-ea"/>
                <a:ea typeface="+mn-ea"/>
              </a:rPr>
              <a:t>的</a:t>
            </a:r>
            <a:r>
              <a:rPr lang="zh-CN" altLang="en-US" sz="2000" b="1" dirty="0">
                <a:solidFill>
                  <a:srgbClr val="C00000"/>
                </a:solidFill>
                <a:latin typeface="+mn-ea"/>
                <a:ea typeface="+mn-ea"/>
              </a:rPr>
              <a:t>货币主义学派</a:t>
            </a:r>
            <a:endParaRPr lang="zh-CN" altLang="en-US" sz="2000" b="1" dirty="0">
              <a:solidFill>
                <a:schemeClr val="tx1"/>
              </a:solidFill>
              <a:latin typeface="+mn-ea"/>
              <a:ea typeface="+mn-ea"/>
            </a:endParaRPr>
          </a:p>
          <a:p>
            <a:pPr algn="l" eaLnBrk="1" latinLnBrk="0" hangingPunct="1">
              <a:spcBef>
                <a:spcPts val="600"/>
              </a:spcBef>
              <a:buClr>
                <a:srgbClr val="FF3300"/>
              </a:buClr>
              <a:buFont typeface="Wingdings" panose="05000000000000000000" pitchFamily="2" charset="2"/>
              <a:buChar char="Ø"/>
            </a:pPr>
            <a:r>
              <a:rPr lang="zh-CN" altLang="en-US" sz="2000" b="1" dirty="0">
                <a:solidFill>
                  <a:srgbClr val="0000FF"/>
                </a:solidFill>
                <a:latin typeface="+mn-ea"/>
                <a:ea typeface="+mn-ea"/>
                <a:hlinkClick r:id="rId2" action="ppaction://hlinksldjump"/>
              </a:rPr>
              <a:t>卢卡斯</a:t>
            </a:r>
            <a:r>
              <a:rPr lang="zh-CN" altLang="en-US" sz="2000" b="1" dirty="0">
                <a:solidFill>
                  <a:schemeClr val="tx1"/>
                </a:solidFill>
                <a:latin typeface="+mn-ea"/>
                <a:ea typeface="+mn-ea"/>
              </a:rPr>
              <a:t>的</a:t>
            </a:r>
            <a:r>
              <a:rPr lang="zh-CN" altLang="en-US" sz="2000" b="1" dirty="0">
                <a:solidFill>
                  <a:srgbClr val="C00000"/>
                </a:solidFill>
                <a:latin typeface="+mn-ea"/>
                <a:ea typeface="+mn-ea"/>
              </a:rPr>
              <a:t>理性预期学派</a:t>
            </a:r>
            <a:endParaRPr lang="zh-CN" altLang="en-US" sz="2000" b="1" dirty="0">
              <a:solidFill>
                <a:srgbClr val="C00000"/>
              </a:solidFill>
              <a:latin typeface="+mn-ea"/>
              <a:ea typeface="+mn-ea"/>
            </a:endParaRPr>
          </a:p>
        </p:txBody>
      </p:sp>
      <p:sp>
        <p:nvSpPr>
          <p:cNvPr id="2" name="文本框 1"/>
          <p:cNvSpPr txBox="1"/>
          <p:nvPr/>
        </p:nvSpPr>
        <p:spPr>
          <a:xfrm>
            <a:off x="1214414" y="142858"/>
            <a:ext cx="7000924" cy="1477328"/>
          </a:xfrm>
          <a:prstGeom prst="rect">
            <a:avLst/>
          </a:prstGeom>
          <a:noFill/>
        </p:spPr>
        <p:txBody>
          <a:bodyPr wrap="square" lIns="0" tIns="0" rIns="0" bIns="0" rtlCol="0" anchor="t">
            <a:spAutoFit/>
          </a:bodyPr>
          <a:lstStyle/>
          <a:p>
            <a:r>
              <a:rPr lang="zh-CN" altLang="en-US" sz="3200" b="1" dirty="0" smtClean="0">
                <a:solidFill>
                  <a:srgbClr val="AA26A4"/>
                </a:solidFill>
                <a:latin typeface="黑体" panose="02010609060101010101" pitchFamily="2" charset="-122"/>
                <a:ea typeface="黑体" panose="02010609060101010101" pitchFamily="2" charset="-122"/>
                <a:sym typeface="+mn-ea"/>
              </a:rPr>
              <a:t>附件</a:t>
            </a:r>
            <a:r>
              <a:rPr lang="en-US" altLang="zh-CN" sz="3200" b="1" dirty="0" smtClean="0">
                <a:solidFill>
                  <a:srgbClr val="AA26A4"/>
                </a:solidFill>
                <a:latin typeface="黑体" panose="02010609060101010101" pitchFamily="2" charset="-122"/>
                <a:ea typeface="黑体" panose="02010609060101010101" pitchFamily="2" charset="-122"/>
                <a:sym typeface="+mn-ea"/>
              </a:rPr>
              <a:t>2</a:t>
            </a:r>
            <a:r>
              <a:rPr lang="zh-CN" altLang="en-US" sz="3200" b="1" dirty="0" smtClean="0">
                <a:solidFill>
                  <a:srgbClr val="AA26A4"/>
                </a:solidFill>
                <a:latin typeface="黑体" panose="02010609060101010101" pitchFamily="2" charset="-122"/>
                <a:ea typeface="黑体" panose="02010609060101010101" pitchFamily="2" charset="-122"/>
                <a:sym typeface="+mn-ea"/>
              </a:rPr>
              <a:t>、宏观经济学的变革时期</a:t>
            </a:r>
            <a:br>
              <a:rPr lang="zh-CN" altLang="en-US" sz="3200" b="1" dirty="0" smtClean="0">
                <a:solidFill>
                  <a:srgbClr val="AA26A4"/>
                </a:solidFill>
                <a:latin typeface="黑体" panose="02010609060101010101" pitchFamily="2" charset="-122"/>
                <a:ea typeface="黑体" panose="02010609060101010101" pitchFamily="2" charset="-122"/>
                <a:sym typeface="+mn-ea"/>
              </a:rPr>
            </a:br>
            <a:r>
              <a:rPr lang="zh-CN" altLang="en-US" sz="3200" b="1" dirty="0" smtClean="0">
                <a:solidFill>
                  <a:srgbClr val="AA26A4"/>
                </a:solidFill>
                <a:latin typeface="黑体" panose="02010609060101010101" pitchFamily="2" charset="-122"/>
                <a:ea typeface="黑体" panose="02010609060101010101" pitchFamily="2" charset="-122"/>
                <a:sym typeface="+mn-ea"/>
              </a:rPr>
              <a:t>        （</a:t>
            </a:r>
            <a:r>
              <a:rPr lang="zh-CN" altLang="en-US" sz="3200" b="1" dirty="0" smtClean="0">
                <a:solidFill>
                  <a:srgbClr val="AA26A4"/>
                </a:solidFill>
                <a:latin typeface="黑体" panose="02010609060101010101" pitchFamily="2" charset="-122"/>
                <a:ea typeface="黑体" panose="02010609060101010101" pitchFamily="2" charset="-122"/>
                <a:sym typeface="+mn-ea"/>
              </a:rPr>
              <a:t>20世纪70年代以后）</a:t>
            </a:r>
            <a:br>
              <a:rPr lang="zh-CN" altLang="en-US" sz="3200" b="1" dirty="0" smtClean="0">
                <a:solidFill>
                  <a:srgbClr val="AA26A4"/>
                </a:solidFill>
                <a:latin typeface="黑体" panose="02010609060101010101" pitchFamily="2" charset="-122"/>
                <a:ea typeface="黑体" panose="02010609060101010101" pitchFamily="2" charset="-122"/>
                <a:sym typeface="+mn-ea"/>
              </a:rPr>
            </a:br>
            <a:endParaRPr lang="zh-CN" altLang="en-US" sz="3200" b="1" dirty="0" smtClean="0">
              <a:solidFill>
                <a:srgbClr val="AA26A4"/>
              </a:solidFill>
              <a:latin typeface="黑体" panose="02010609060101010101" pitchFamily="2" charset="-122"/>
              <a:ea typeface="黑体" panose="02010609060101010101" pitchFamily="2" charset="-122"/>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p:cTn id="7" dur="500" fill="hold"/>
                                        <p:tgtEl>
                                          <p:spTgt spid="114692"/>
                                        </p:tgtEl>
                                        <p:attrNameLst>
                                          <p:attrName>ppt_w</p:attrName>
                                        </p:attrNameLst>
                                      </p:cBhvr>
                                      <p:tavLst>
                                        <p:tav tm="0">
                                          <p:val>
                                            <p:fltVal val="0"/>
                                          </p:val>
                                        </p:tav>
                                        <p:tav tm="100000">
                                          <p:val>
                                            <p:strVal val="#ppt_w"/>
                                          </p:val>
                                        </p:tav>
                                      </p:tavLst>
                                    </p:anim>
                                    <p:anim calcmode="lin" valueType="num">
                                      <p:cBhvr>
                                        <p:cTn id="8" dur="500" fill="hold"/>
                                        <p:tgtEl>
                                          <p:spTgt spid="11469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14693"/>
                                        </p:tgtEl>
                                        <p:attrNameLst>
                                          <p:attrName>style.visibility</p:attrName>
                                        </p:attrNameLst>
                                      </p:cBhvr>
                                      <p:to>
                                        <p:strVal val="visible"/>
                                      </p:to>
                                    </p:set>
                                    <p:animEffect transition="in" filter="fade">
                                      <p:cBhvr>
                                        <p:cTn id="13" dur="1000"/>
                                        <p:tgtEl>
                                          <p:spTgt spid="114693"/>
                                        </p:tgtEl>
                                      </p:cBhvr>
                                    </p:animEffect>
                                    <p:anim calcmode="lin" valueType="num">
                                      <p:cBhvr>
                                        <p:cTn id="14" dur="1000" fill="hold"/>
                                        <p:tgtEl>
                                          <p:spTgt spid="114693"/>
                                        </p:tgtEl>
                                        <p:attrNameLst>
                                          <p:attrName>ppt_x</p:attrName>
                                        </p:attrNameLst>
                                      </p:cBhvr>
                                      <p:tavLst>
                                        <p:tav tm="0">
                                          <p:val>
                                            <p:strVal val="#ppt_x-.1"/>
                                          </p:val>
                                        </p:tav>
                                        <p:tav tm="100000">
                                          <p:val>
                                            <p:strVal val="#ppt_x"/>
                                          </p:val>
                                        </p:tav>
                                      </p:tavLst>
                                    </p:anim>
                                    <p:anim calcmode="lin" valueType="num">
                                      <p:cBhvr>
                                        <p:cTn id="15" dur="1000" fill="hold"/>
                                        <p:tgtEl>
                                          <p:spTgt spid="11469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14694"/>
                                        </p:tgtEl>
                                        <p:attrNameLst>
                                          <p:attrName>style.visibility</p:attrName>
                                        </p:attrNameLst>
                                      </p:cBhvr>
                                      <p:to>
                                        <p:strVal val="visible"/>
                                      </p:to>
                                    </p:set>
                                    <p:animEffect transition="in" filter="fade">
                                      <p:cBhvr>
                                        <p:cTn id="20" dur="1000"/>
                                        <p:tgtEl>
                                          <p:spTgt spid="114694"/>
                                        </p:tgtEl>
                                      </p:cBhvr>
                                    </p:animEffect>
                                    <p:anim calcmode="lin" valueType="num">
                                      <p:cBhvr>
                                        <p:cTn id="21" dur="1000" fill="hold"/>
                                        <p:tgtEl>
                                          <p:spTgt spid="114694"/>
                                        </p:tgtEl>
                                        <p:attrNameLst>
                                          <p:attrName>ppt_x</p:attrName>
                                        </p:attrNameLst>
                                      </p:cBhvr>
                                      <p:tavLst>
                                        <p:tav tm="0">
                                          <p:val>
                                            <p:strVal val="#ppt_x"/>
                                          </p:val>
                                        </p:tav>
                                        <p:tav tm="100000">
                                          <p:val>
                                            <p:strVal val="#ppt_x"/>
                                          </p:val>
                                        </p:tav>
                                      </p:tavLst>
                                    </p:anim>
                                    <p:anim calcmode="lin" valueType="num">
                                      <p:cBhvr>
                                        <p:cTn id="22" dur="1000" fill="hold"/>
                                        <p:tgtEl>
                                          <p:spTgt spid="11469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14695"/>
                                        </p:tgtEl>
                                        <p:attrNameLst>
                                          <p:attrName>style.visibility</p:attrName>
                                        </p:attrNameLst>
                                      </p:cBhvr>
                                      <p:to>
                                        <p:strVal val="visible"/>
                                      </p:to>
                                    </p:set>
                                    <p:anim to="" calcmode="lin" valueType="num">
                                      <p:cBhvr>
                                        <p:cTn id="27" dur="1" fill="hold"/>
                                        <p:tgtEl>
                                          <p:spTgt spid="114695"/>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ldLvl="0" animBg="1"/>
      <p:bldP spid="114693" grpId="0" bldLvl="0" animBg="1"/>
      <p:bldP spid="114694" grpId="0" bldLvl="0" animBg="1"/>
      <p:bldP spid="11469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85800" y="321469"/>
            <a:ext cx="7772400" cy="850106"/>
          </a:xfrm>
        </p:spPr>
        <p:txBody>
          <a:bodyPr/>
          <a:lstStyle/>
          <a:p>
            <a:pPr eaLnBrk="1" hangingPunct="1"/>
            <a:r>
              <a:rPr lang="en-US" altLang="zh-CN" b="1" i="0" dirty="0" smtClean="0">
                <a:latin typeface="黑体" panose="02010609060101010101" pitchFamily="2" charset="-122"/>
                <a:ea typeface="黑体" panose="02010609060101010101" pitchFamily="2" charset="-122"/>
              </a:rPr>
              <a:t> </a:t>
            </a:r>
            <a:r>
              <a:rPr lang="zh-CN" altLang="en-US" sz="3600" b="1" i="0" dirty="0" smtClean="0">
                <a:latin typeface="黑体" panose="02010609060101010101" pitchFamily="2" charset="-122"/>
                <a:ea typeface="黑体" panose="02010609060101010101" pitchFamily="2" charset="-122"/>
              </a:rPr>
              <a:t>第一节  什么是西方经济学？</a:t>
            </a:r>
            <a:br>
              <a:rPr lang="zh-CN" altLang="en-US" sz="3600" dirty="0" smtClean="0">
                <a:solidFill>
                  <a:schemeClr val="accent1"/>
                </a:solidFill>
                <a:ea typeface="宋体" panose="02010600030101010101" pitchFamily="2" charset="-122"/>
              </a:rPr>
            </a:br>
            <a:endParaRPr lang="zh-CN" altLang="en-US" dirty="0" smtClean="0">
              <a:ea typeface="宋体" panose="02010600030101010101" pitchFamily="2" charset="-122"/>
            </a:endParaRPr>
          </a:p>
        </p:txBody>
      </p:sp>
      <p:sp>
        <p:nvSpPr>
          <p:cNvPr id="10243" name="灯片编号占位符 3"/>
          <p:cNvSpPr>
            <a:spLocks noGrp="1"/>
          </p:cNvSpPr>
          <p:nvPr>
            <p:ph type="sldNum" sz="quarter" idx="12"/>
          </p:nvPr>
        </p:nvSpPr>
        <p:spPr>
          <a:xfrm>
            <a:off x="3124200" y="4902994"/>
            <a:ext cx="2895600" cy="183356"/>
          </a:xfrm>
          <a:noFill/>
        </p:spPr>
        <p:txBody>
          <a:bodyPr/>
          <a:lstStyle/>
          <a:p>
            <a:pPr algn="ctr"/>
            <a:fld id="{B111C7EE-2894-4AD5-9AB8-90B41E9FCEB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Text Box 7"/>
          <p:cNvSpPr txBox="1">
            <a:spLocks noChangeArrowheads="1"/>
          </p:cNvSpPr>
          <p:nvPr/>
        </p:nvSpPr>
        <p:spPr bwMode="auto">
          <a:xfrm>
            <a:off x="468314" y="1600200"/>
            <a:ext cx="8207375" cy="3170099"/>
          </a:xfrm>
          <a:prstGeom prst="rect">
            <a:avLst/>
          </a:prstGeom>
          <a:noFill/>
          <a:ln w="9525">
            <a:noFill/>
            <a:miter lim="800000"/>
          </a:ln>
        </p:spPr>
        <p:txBody>
          <a:bodyPr>
            <a:spAutoFit/>
          </a:bodyPr>
          <a:lstStyle/>
          <a:p>
            <a:pPr marL="514350" indent="-514350">
              <a:lnSpc>
                <a:spcPct val="200000"/>
              </a:lnSpc>
              <a:buFont typeface="Wingdings" panose="05000000000000000000" pitchFamily="2" charset="2"/>
              <a:buChar char="l"/>
              <a:defRPr/>
            </a:pPr>
            <a:r>
              <a:rPr lang="en-US" altLang="zh-CN" sz="2800" b="1" dirty="0">
                <a:ea typeface="宋体" panose="02010600030101010101" pitchFamily="2" charset="-122"/>
              </a:rPr>
              <a:t> </a:t>
            </a:r>
            <a:r>
              <a:rPr lang="zh-CN" altLang="en-US" sz="2800" b="1" dirty="0">
                <a:ea typeface="宋体" panose="02010600030101010101" pitchFamily="2" charset="-122"/>
              </a:rPr>
              <a:t>不纯粹是一个地理概念，但与发达的西方有关。</a:t>
            </a:r>
            <a:endParaRPr lang="en-US" altLang="zh-CN" sz="2800" b="1" dirty="0">
              <a:ea typeface="宋体" panose="02010600030101010101" pitchFamily="2" charset="-122"/>
            </a:endParaRPr>
          </a:p>
          <a:p>
            <a:pPr marL="514350" indent="-514350">
              <a:lnSpc>
                <a:spcPct val="200000"/>
              </a:lnSpc>
              <a:defRPr/>
            </a:pPr>
            <a:r>
              <a:rPr lang="en-US" altLang="zh-CN" sz="2800" dirty="0">
                <a:ea typeface="宋体" panose="02010600030101010101" pitchFamily="2" charset="-122"/>
              </a:rPr>
              <a:t>      </a:t>
            </a:r>
            <a:endParaRPr lang="zh-CN" altLang="en-US" sz="2800" dirty="0">
              <a:ea typeface="宋体" panose="02010600030101010101" pitchFamily="2" charset="-122"/>
            </a:endParaRPr>
          </a:p>
          <a:p>
            <a:pPr marL="514350" indent="-514350">
              <a:lnSpc>
                <a:spcPct val="200000"/>
              </a:lnSpc>
              <a:buFont typeface="Wingdings" panose="05000000000000000000" pitchFamily="2" charset="2"/>
              <a:buChar char="l"/>
              <a:defRPr/>
            </a:pPr>
            <a:r>
              <a:rPr lang="zh-CN" altLang="en-US" sz="2800" b="1" dirty="0">
                <a:ea typeface="宋体" panose="02010600030101010101" pitchFamily="2" charset="-122"/>
              </a:rPr>
              <a:t>特别注意：西方的制度背景是资本主义的私有制</a:t>
            </a:r>
            <a:r>
              <a:rPr lang="zh-CN" altLang="en-US" sz="2800" dirty="0">
                <a:ea typeface="宋体" panose="02010600030101010101" pitchFamily="2" charset="-122"/>
              </a:rPr>
              <a:t>。</a:t>
            </a:r>
            <a:endParaRPr lang="zh-CN" altLang="en-US" sz="2800" dirty="0">
              <a:ea typeface="宋体" panose="02010600030101010101" pitchFamily="2" charset="-122"/>
            </a:endParaRPr>
          </a:p>
          <a:p>
            <a:pPr>
              <a:defRPr/>
            </a:pPr>
            <a:endParaRPr lang="en-US" altLang="zh-CN" sz="3200" dirty="0">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2753995" y="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3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rPr>
              <a:t>供给学派</a:t>
            </a:r>
            <a:endParaRPr kumimoji="0" lang="zh-CN" altLang="en-US" sz="33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endParaRPr>
          </a:p>
        </p:txBody>
      </p:sp>
      <p:sp>
        <p:nvSpPr>
          <p:cNvPr id="33795" name="Rectangle 3"/>
          <p:cNvSpPr>
            <a:spLocks noGrp="1"/>
          </p:cNvSpPr>
          <p:nvPr>
            <p:ph idx="4294967295"/>
          </p:nvPr>
        </p:nvSpPr>
        <p:spPr>
          <a:xfrm>
            <a:off x="802005" y="4693285"/>
            <a:ext cx="1294765" cy="532130"/>
          </a:xfrm>
        </p:spPr>
        <p:txBody>
          <a:bodyPr vert="horz" wrap="square" lIns="68580" tIns="34290" rIns="68580" bIns="34290" anchor="t"/>
          <a:lstStyle/>
          <a:p>
            <a:pPr marL="0" indent="0" eaLnBrk="1" hangingPunct="1">
              <a:buNone/>
            </a:pPr>
            <a:r>
              <a:rPr lang="zh-CN" altLang="zh-CN" sz="1800" dirty="0">
                <a:solidFill>
                  <a:srgbClr val="C00000"/>
                </a:solidFill>
              </a:rPr>
              <a:t>拉弗曲线</a:t>
            </a:r>
            <a:endParaRPr lang="zh-CN" altLang="zh-CN" sz="1800" dirty="0">
              <a:solidFill>
                <a:srgbClr val="C00000"/>
              </a:solidFill>
            </a:endParaRPr>
          </a:p>
        </p:txBody>
      </p:sp>
      <p:sp>
        <p:nvSpPr>
          <p:cNvPr id="116740" name="AutoShape 4"/>
          <p:cNvSpPr/>
          <p:nvPr/>
        </p:nvSpPr>
        <p:spPr>
          <a:xfrm>
            <a:off x="2301875" y="816610"/>
            <a:ext cx="6734175" cy="3510280"/>
          </a:xfrm>
          <a:prstGeom prst="roundRect">
            <a:avLst>
              <a:gd name="adj" fmla="val 16667"/>
            </a:avLst>
          </a:prstGeom>
          <a:solidFill>
            <a:schemeClr val="accent3">
              <a:lumMod val="20000"/>
              <a:lumOff val="80000"/>
            </a:schemeClr>
          </a:solidFill>
          <a:ln w="38100" cap="flat" cmpd="sng">
            <a:solidFill>
              <a:srgbClr val="CC00FF"/>
            </a:solidFill>
            <a:prstDash val="solid"/>
            <a:headEnd type="none" w="med" len="med"/>
            <a:tailEnd type="none" w="med" len="med"/>
          </a:ln>
        </p:spPr>
        <p:txBody>
          <a:bodyPr wrap="none" anchor="ctr"/>
          <a:lstStyle/>
          <a:p>
            <a:pPr algn="ctr"/>
            <a:r>
              <a:rPr lang="zh-CN" altLang="en-US" sz="2400" b="1" dirty="0">
                <a:latin typeface="Times New Roman" panose="02020603050405020304" pitchFamily="18" charset="0"/>
                <a:ea typeface="华文新魏" panose="02010800040101010101" pitchFamily="2" charset="-122"/>
                <a:sym typeface="+mn-ea"/>
              </a:rPr>
              <a:t>包括激进的供给学派和温和的供给学派。</a:t>
            </a:r>
            <a:endParaRPr lang="zh-CN" altLang="en-US" sz="2400" b="1" dirty="0">
              <a:solidFill>
                <a:schemeClr val="tx1"/>
              </a:solidFill>
              <a:latin typeface="Times New Roman" panose="02020603050405020304" pitchFamily="18" charset="0"/>
              <a:ea typeface="华文新魏" panose="02010800040101010101" pitchFamily="2" charset="-122"/>
            </a:endParaRPr>
          </a:p>
          <a:p>
            <a:pPr algn="ctr"/>
            <a:r>
              <a:rPr lang="zh-CN" altLang="en-US" sz="2400" b="1" dirty="0">
                <a:latin typeface="Times New Roman" panose="02020603050405020304" pitchFamily="18" charset="0"/>
                <a:ea typeface="华文新魏" panose="02010800040101010101" pitchFamily="2" charset="-122"/>
                <a:sym typeface="+mn-ea"/>
              </a:rPr>
              <a:t>代表人物：</a:t>
            </a:r>
            <a:r>
              <a:rPr lang="zh-CN" altLang="en-US" sz="2400" b="1" dirty="0">
                <a:solidFill>
                  <a:srgbClr val="C00000"/>
                </a:solidFill>
                <a:latin typeface="Times New Roman" panose="02020603050405020304" pitchFamily="18" charset="0"/>
                <a:ea typeface="华文新魏" panose="02010800040101010101" pitchFamily="2" charset="-122"/>
                <a:sym typeface="+mn-ea"/>
              </a:rPr>
              <a:t>蒙德尔、拉弗、费尔德斯坦</a:t>
            </a:r>
            <a:r>
              <a:rPr lang="en-US" altLang="zh-CN" sz="2400" b="1" dirty="0">
                <a:solidFill>
                  <a:srgbClr val="C00000"/>
                </a:solidFill>
                <a:latin typeface="Times New Roman" panose="02020603050405020304" pitchFamily="18" charset="0"/>
                <a:ea typeface="华文新魏" panose="02010800040101010101" pitchFamily="2" charset="-122"/>
                <a:sym typeface="+mn-ea"/>
              </a:rPr>
              <a:t>.</a:t>
            </a:r>
            <a:endParaRPr lang="en-US" altLang="zh-CN" sz="2400" b="1" dirty="0">
              <a:solidFill>
                <a:srgbClr val="C00000"/>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供给学派完全否定“凯恩斯定律”，</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解释了“滞胀”的原因</a:t>
            </a:r>
            <a:r>
              <a:rPr lang="zh-CN" altLang="en-US" sz="2400" b="1" dirty="0">
                <a:latin typeface="Times New Roman" panose="02020603050405020304" pitchFamily="18" charset="0"/>
                <a:ea typeface="华文新魏" panose="02010800040101010101" pitchFamily="2" charset="-122"/>
                <a:sym typeface="+mn-ea"/>
              </a:rPr>
              <a:t>。</a:t>
            </a:r>
            <a:endParaRPr lang="zh-CN" altLang="en-US" sz="2400" b="1" dirty="0">
              <a:solidFill>
                <a:schemeClr val="tx1"/>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坚持萨伊定律的正确性</a:t>
            </a:r>
            <a:r>
              <a:rPr lang="zh-CN" altLang="en-US" sz="2400" b="1" dirty="0">
                <a:latin typeface="Times New Roman" panose="02020603050405020304" pitchFamily="18" charset="0"/>
                <a:ea typeface="华文新魏" panose="02010800040101010101" pitchFamily="2" charset="-122"/>
                <a:sym typeface="+mn-ea"/>
              </a:rPr>
              <a:t>，要求制定</a:t>
            </a:r>
            <a:endParaRPr lang="zh-CN" altLang="en-US" sz="2400" b="1" dirty="0">
              <a:solidFill>
                <a:schemeClr val="tx1"/>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以减税、减少社会福利支出为核心的</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“供给管理政策”来刺激储蓄，</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进而增加投资促进经济增长。</a:t>
            </a:r>
            <a:br>
              <a:rPr lang="zh-CN" altLang="en-US" sz="2400" b="1" dirty="0">
                <a:solidFill>
                  <a:schemeClr val="bg1"/>
                </a:solidFill>
                <a:latin typeface="Times New Roman" panose="02020603050405020304" pitchFamily="18" charset="0"/>
                <a:sym typeface="+mn-ea"/>
              </a:rPr>
            </a:br>
            <a:endParaRPr lang="zh-CN" altLang="en-US" sz="2400" b="1" dirty="0">
              <a:solidFill>
                <a:schemeClr val="bg1"/>
              </a:solidFill>
              <a:latin typeface="Times New Roman" panose="02020603050405020304" pitchFamily="18" charset="0"/>
            </a:endParaRPr>
          </a:p>
        </p:txBody>
      </p:sp>
      <p:grpSp>
        <p:nvGrpSpPr>
          <p:cNvPr id="2" name="组合 1"/>
          <p:cNvGrpSpPr/>
          <p:nvPr/>
        </p:nvGrpSpPr>
        <p:grpSpPr>
          <a:xfrm>
            <a:off x="381635" y="3260090"/>
            <a:ext cx="2858094" cy="1739860"/>
            <a:chOff x="7635" y="1637"/>
            <a:chExt cx="6905" cy="5451"/>
          </a:xfrm>
        </p:grpSpPr>
        <p:sp>
          <p:nvSpPr>
            <p:cNvPr id="236549" name="Line 1029"/>
            <p:cNvSpPr>
              <a:spLocks noChangeShapeType="1"/>
            </p:cNvSpPr>
            <p:nvPr/>
          </p:nvSpPr>
          <p:spPr bwMode="auto">
            <a:xfrm>
              <a:off x="8260" y="2085"/>
              <a:ext cx="0" cy="3960"/>
            </a:xfrm>
            <a:prstGeom prst="line">
              <a:avLst/>
            </a:prstGeom>
            <a:noFill/>
            <a:ln w="38100">
              <a:solidFill>
                <a:schemeClr val="tx1"/>
              </a:solidFill>
              <a:round/>
            </a:ln>
            <a:effectLst/>
          </p:spPr>
          <p:txBody>
            <a:bodyPr wrap="none" anchor="ctr"/>
            <a:lstStyle/>
            <a:p>
              <a:endParaRPr lang="zh-CN" altLang="en-US"/>
            </a:p>
          </p:txBody>
        </p:sp>
        <p:sp>
          <p:nvSpPr>
            <p:cNvPr id="236550" name="Line 1030"/>
            <p:cNvSpPr>
              <a:spLocks noChangeShapeType="1"/>
            </p:cNvSpPr>
            <p:nvPr/>
          </p:nvSpPr>
          <p:spPr bwMode="auto">
            <a:xfrm flipH="1">
              <a:off x="8260" y="6045"/>
              <a:ext cx="5160" cy="0"/>
            </a:xfrm>
            <a:prstGeom prst="line">
              <a:avLst/>
            </a:prstGeom>
            <a:noFill/>
            <a:ln w="38100">
              <a:solidFill>
                <a:schemeClr val="tx1"/>
              </a:solidFill>
              <a:round/>
            </a:ln>
            <a:effectLst/>
          </p:spPr>
          <p:txBody>
            <a:bodyPr wrap="none" anchor="ctr"/>
            <a:lstStyle/>
            <a:p>
              <a:endParaRPr lang="zh-CN" altLang="en-US"/>
            </a:p>
          </p:txBody>
        </p:sp>
        <p:sp>
          <p:nvSpPr>
            <p:cNvPr id="236551" name="Freeform 1031"/>
            <p:cNvSpPr/>
            <p:nvPr/>
          </p:nvSpPr>
          <p:spPr bwMode="auto">
            <a:xfrm>
              <a:off x="9340" y="2265"/>
              <a:ext cx="2440" cy="3330"/>
            </a:xfrm>
            <a:custGeom>
              <a:avLst/>
              <a:gdLst/>
              <a:ahLst/>
              <a:cxnLst>
                <a:cxn ang="0">
                  <a:pos x="0" y="0"/>
                </a:cxn>
                <a:cxn ang="0">
                  <a:pos x="960" y="672"/>
                </a:cxn>
                <a:cxn ang="0">
                  <a:pos x="96" y="1776"/>
                </a:cxn>
              </a:cxnLst>
              <a:rect l="0" t="0" r="r" b="b"/>
              <a:pathLst>
                <a:path w="976" h="1776">
                  <a:moveTo>
                    <a:pt x="0" y="0"/>
                  </a:moveTo>
                  <a:cubicBezTo>
                    <a:pt x="472" y="188"/>
                    <a:pt x="944" y="376"/>
                    <a:pt x="960" y="672"/>
                  </a:cubicBezTo>
                  <a:cubicBezTo>
                    <a:pt x="976" y="968"/>
                    <a:pt x="536" y="1372"/>
                    <a:pt x="96" y="1776"/>
                  </a:cubicBezTo>
                </a:path>
              </a:pathLst>
            </a:custGeom>
            <a:noFill/>
            <a:ln w="38100" cmpd="sng">
              <a:solidFill>
                <a:schemeClr val="tx1"/>
              </a:solidFill>
              <a:round/>
            </a:ln>
            <a:effectLst/>
          </p:spPr>
          <p:txBody>
            <a:bodyPr wrap="none" anchor="ctr"/>
            <a:lstStyle/>
            <a:p>
              <a:endParaRPr lang="zh-CN" altLang="en-US" sz="900"/>
            </a:p>
          </p:txBody>
        </p:sp>
        <p:sp>
          <p:nvSpPr>
            <p:cNvPr id="236552" name="Text Box 1032"/>
            <p:cNvSpPr txBox="1">
              <a:spLocks noChangeArrowheads="1"/>
            </p:cNvSpPr>
            <p:nvPr/>
          </p:nvSpPr>
          <p:spPr bwMode="auto">
            <a:xfrm>
              <a:off x="11860" y="6127"/>
              <a:ext cx="2680" cy="961"/>
            </a:xfrm>
            <a:prstGeom prst="rect">
              <a:avLst/>
            </a:prstGeom>
            <a:noFill/>
            <a:ln w="9525">
              <a:noFill/>
              <a:miter lim="800000"/>
            </a:ln>
            <a:effectLst/>
          </p:spPr>
          <p:txBody>
            <a:bodyPr wrap="square">
              <a:spAutoFit/>
            </a:bodyPr>
            <a:lstStyle/>
            <a:p>
              <a:pPr algn="l"/>
              <a:r>
                <a:rPr lang="zh-CN" altLang="en-US" sz="1400" b="0">
                  <a:solidFill>
                    <a:srgbClr val="C00000"/>
                  </a:solidFill>
                  <a:latin typeface="Times New Roman" panose="02020603050405020304" pitchFamily="18" charset="0"/>
                </a:rPr>
                <a:t>税收量 </a:t>
              </a:r>
              <a:r>
                <a:rPr lang="en-US" altLang="zh-CN" sz="1400" b="0">
                  <a:solidFill>
                    <a:srgbClr val="C00000"/>
                  </a:solidFill>
                  <a:latin typeface="Times New Roman" panose="02020603050405020304" pitchFamily="18" charset="0"/>
                </a:rPr>
                <a:t>T</a:t>
              </a:r>
              <a:endParaRPr lang="en-US" altLang="zh-CN" sz="1400" b="0">
                <a:solidFill>
                  <a:srgbClr val="C00000"/>
                </a:solidFill>
                <a:latin typeface="Times New Roman" panose="02020603050405020304" pitchFamily="18" charset="0"/>
              </a:endParaRPr>
            </a:p>
          </p:txBody>
        </p:sp>
        <p:sp>
          <p:nvSpPr>
            <p:cNvPr id="236553" name="Text Box 1033"/>
            <p:cNvSpPr txBox="1">
              <a:spLocks noChangeArrowheads="1"/>
            </p:cNvSpPr>
            <p:nvPr/>
          </p:nvSpPr>
          <p:spPr bwMode="auto">
            <a:xfrm>
              <a:off x="7850" y="1637"/>
              <a:ext cx="1729" cy="961"/>
            </a:xfrm>
            <a:prstGeom prst="rect">
              <a:avLst/>
            </a:prstGeom>
            <a:noFill/>
            <a:ln w="9525">
              <a:noFill/>
              <a:miter lim="800000"/>
            </a:ln>
            <a:effectLst/>
          </p:spPr>
          <p:txBody>
            <a:bodyPr wrap="square">
              <a:spAutoFit/>
            </a:bodyPr>
            <a:lstStyle/>
            <a:p>
              <a:pPr algn="l"/>
              <a:r>
                <a:rPr lang="zh-CN" altLang="en-US" sz="1400" b="0">
                  <a:solidFill>
                    <a:srgbClr val="C00000"/>
                  </a:solidFill>
                  <a:latin typeface="Times New Roman" panose="02020603050405020304" pitchFamily="18" charset="0"/>
                </a:rPr>
                <a:t>税率 </a:t>
              </a:r>
              <a:r>
                <a:rPr lang="en-US" altLang="zh-CN" sz="1400" b="0">
                  <a:solidFill>
                    <a:srgbClr val="C00000"/>
                  </a:solidFill>
                  <a:latin typeface="Times New Roman" panose="02020603050405020304" pitchFamily="18" charset="0"/>
                </a:rPr>
                <a:t>t</a:t>
              </a:r>
              <a:endParaRPr lang="en-US" altLang="zh-CN" sz="1400" b="0">
                <a:solidFill>
                  <a:srgbClr val="C00000"/>
                </a:solidFill>
                <a:latin typeface="Times New Roman" panose="02020603050405020304" pitchFamily="18" charset="0"/>
              </a:endParaRPr>
            </a:p>
          </p:txBody>
        </p:sp>
        <p:sp>
          <p:nvSpPr>
            <p:cNvPr id="236554" name="Text Box 1034"/>
            <p:cNvSpPr txBox="1">
              <a:spLocks noChangeArrowheads="1"/>
            </p:cNvSpPr>
            <p:nvPr/>
          </p:nvSpPr>
          <p:spPr bwMode="auto">
            <a:xfrm>
              <a:off x="7735" y="5912"/>
              <a:ext cx="584" cy="768"/>
            </a:xfrm>
            <a:prstGeom prst="rect">
              <a:avLst/>
            </a:prstGeom>
            <a:noFill/>
            <a:ln w="9525">
              <a:noFill/>
              <a:miter lim="800000"/>
            </a:ln>
            <a:effectLst/>
          </p:spPr>
          <p:txBody>
            <a:bodyPr wrap="square">
              <a:spAutoFit/>
            </a:bodyPr>
            <a:lstStyle/>
            <a:p>
              <a:pPr algn="l"/>
              <a:r>
                <a:rPr lang="en-US" altLang="zh-CN" sz="1000" b="0">
                  <a:solidFill>
                    <a:schemeClr val="tx1"/>
                  </a:solidFill>
                  <a:latin typeface="Times New Roman" panose="02020603050405020304" pitchFamily="18" charset="0"/>
                </a:rPr>
                <a:t>O</a:t>
              </a:r>
              <a:endParaRPr lang="en-US" altLang="zh-CN" sz="1000" b="0">
                <a:solidFill>
                  <a:schemeClr val="tx1"/>
                </a:solidFill>
                <a:latin typeface="Times New Roman" panose="02020603050405020304" pitchFamily="18" charset="0"/>
              </a:endParaRPr>
            </a:p>
          </p:txBody>
        </p:sp>
        <p:sp>
          <p:nvSpPr>
            <p:cNvPr id="236555" name="Line 1035"/>
            <p:cNvSpPr>
              <a:spLocks noChangeShapeType="1"/>
            </p:cNvSpPr>
            <p:nvPr/>
          </p:nvSpPr>
          <p:spPr bwMode="auto">
            <a:xfrm>
              <a:off x="8260" y="3525"/>
              <a:ext cx="3480" cy="0"/>
            </a:xfrm>
            <a:prstGeom prst="line">
              <a:avLst/>
            </a:prstGeom>
            <a:noFill/>
            <a:ln w="38100">
              <a:solidFill>
                <a:schemeClr val="tx1"/>
              </a:solidFill>
              <a:prstDash val="sysDot"/>
              <a:round/>
            </a:ln>
            <a:effectLst/>
          </p:spPr>
          <p:txBody>
            <a:bodyPr wrap="none" anchor="ctr"/>
            <a:lstStyle/>
            <a:p>
              <a:endParaRPr lang="zh-CN" altLang="en-US"/>
            </a:p>
          </p:txBody>
        </p:sp>
        <p:sp>
          <p:nvSpPr>
            <p:cNvPr id="236556" name="Text Box 1036"/>
            <p:cNvSpPr txBox="1">
              <a:spLocks noChangeArrowheads="1"/>
            </p:cNvSpPr>
            <p:nvPr/>
          </p:nvSpPr>
          <p:spPr bwMode="auto">
            <a:xfrm>
              <a:off x="7635" y="3214"/>
              <a:ext cx="425" cy="863"/>
            </a:xfrm>
            <a:prstGeom prst="rect">
              <a:avLst/>
            </a:prstGeom>
            <a:noFill/>
            <a:ln w="9525">
              <a:noFill/>
              <a:miter lim="800000"/>
            </a:ln>
            <a:effectLst/>
          </p:spPr>
          <p:txBody>
            <a:bodyPr wrap="square">
              <a:spAutoFit/>
            </a:bodyPr>
            <a:lstStyle/>
            <a:p>
              <a:pPr algn="l"/>
              <a:r>
                <a:rPr lang="en-US" altLang="zh-CN" sz="1200" b="0">
                  <a:solidFill>
                    <a:schemeClr val="tx1"/>
                  </a:solidFill>
                  <a:latin typeface="Times New Roman" panose="02020603050405020304" pitchFamily="18" charset="0"/>
                </a:rPr>
                <a:t>t</a:t>
              </a:r>
              <a:endParaRPr lang="en-US" altLang="zh-CN" sz="1200" b="0">
                <a:solidFill>
                  <a:schemeClr val="tx1"/>
                </a:solidFill>
                <a:latin typeface="Times New Roman" panose="02020603050405020304" pitchFamily="18" charset="0"/>
              </a:endParaRPr>
            </a:p>
          </p:txBody>
        </p:sp>
        <p:sp>
          <p:nvSpPr>
            <p:cNvPr id="236557" name="Text Box 1037"/>
            <p:cNvSpPr txBox="1">
              <a:spLocks noChangeArrowheads="1"/>
            </p:cNvSpPr>
            <p:nvPr/>
          </p:nvSpPr>
          <p:spPr bwMode="auto">
            <a:xfrm>
              <a:off x="11715" y="3214"/>
              <a:ext cx="561" cy="863"/>
            </a:xfrm>
            <a:prstGeom prst="rect">
              <a:avLst/>
            </a:prstGeom>
            <a:noFill/>
            <a:ln w="9525">
              <a:noFill/>
              <a:miter lim="800000"/>
            </a:ln>
            <a:effectLst/>
          </p:spPr>
          <p:txBody>
            <a:bodyPr wrap="square">
              <a:spAutoFit/>
            </a:bodyPr>
            <a:lstStyle/>
            <a:p>
              <a:pPr algn="l"/>
              <a:r>
                <a:rPr lang="en-US" altLang="zh-CN" sz="1200" b="0">
                  <a:solidFill>
                    <a:schemeClr val="tx1"/>
                  </a:solidFill>
                  <a:latin typeface="Times New Roman" panose="02020603050405020304" pitchFamily="18" charset="0"/>
                </a:rPr>
                <a:t>P</a:t>
              </a:r>
              <a:endParaRPr lang="en-US" altLang="zh-CN" sz="1200" b="0">
                <a:solidFill>
                  <a:schemeClr val="tx1"/>
                </a:solidFill>
                <a:latin typeface="Times New Roman" panose="02020603050405020304" pitchFamily="18" charset="0"/>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to="" calcmode="lin" valueType="num">
                                      <p:cBhvr>
                                        <p:cTn id="7" dur="1" fill="hold"/>
                                        <p:tgtEl>
                                          <p:spTgt spid="116740"/>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1657350" y="313055"/>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3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rPr>
              <a:t>货币主义学派</a:t>
            </a:r>
            <a:endParaRPr kumimoji="0" lang="zh-CN" altLang="en-US" sz="33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endParaRPr>
          </a:p>
        </p:txBody>
      </p:sp>
      <p:sp>
        <p:nvSpPr>
          <p:cNvPr id="32771"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dirty="0"/>
          </a:p>
        </p:txBody>
      </p:sp>
      <p:sp>
        <p:nvSpPr>
          <p:cNvPr id="116740" name="AutoShape 4"/>
          <p:cNvSpPr/>
          <p:nvPr/>
        </p:nvSpPr>
        <p:spPr>
          <a:xfrm>
            <a:off x="1045210" y="1170305"/>
            <a:ext cx="7773035" cy="3564890"/>
          </a:xfrm>
          <a:prstGeom prst="roundRect">
            <a:avLst>
              <a:gd name="adj" fmla="val 16667"/>
            </a:avLst>
          </a:prstGeom>
          <a:solidFill>
            <a:schemeClr val="accent3">
              <a:lumMod val="20000"/>
              <a:lumOff val="80000"/>
            </a:schemeClr>
          </a:solidFill>
          <a:ln w="38100" cap="flat" cmpd="sng">
            <a:solidFill>
              <a:srgbClr val="CC00FF"/>
            </a:solidFill>
            <a:prstDash val="solid"/>
            <a:headEnd type="none" w="med" len="med"/>
            <a:tailEnd type="none" w="med" len="med"/>
          </a:ln>
        </p:spPr>
        <p:txBody>
          <a:bodyPr wrap="none" anchor="ctr"/>
          <a:lstStyle/>
          <a:p>
            <a:pPr algn="ctr">
              <a:spcBef>
                <a:spcPct val="20000"/>
              </a:spcBef>
              <a:buClr>
                <a:schemeClr val="accent2"/>
              </a:buClr>
              <a:buSzPct val="80000"/>
              <a:buFont typeface="Wingdings" panose="05000000000000000000" pitchFamily="2" charset="2"/>
            </a:pPr>
            <a:r>
              <a:rPr lang="zh-CN" altLang="en-US" sz="2400" b="1" dirty="0">
                <a:solidFill>
                  <a:srgbClr val="C00000"/>
                </a:solidFill>
                <a:effectLst>
                  <a:outerShdw blurRad="38100" dist="19050" dir="2700000" algn="tl" rotWithShape="0">
                    <a:schemeClr val="dk1">
                      <a:alpha val="40000"/>
                    </a:schemeClr>
                  </a:outerShdw>
                </a:effectLst>
                <a:latin typeface="Times New Roman" panose="02020603050405020304" pitchFamily="18" charset="0"/>
                <a:sym typeface="+mn-ea"/>
              </a:rPr>
              <a:t>弗里德曼</a:t>
            </a: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是该学派的领袖，</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他提出了新的货币数量论、永久收入等基本观点，</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并以此为基础强调了货币政策的重要性，</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反对缺乏货币政策配合的财政政策，</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其只会造成通货膨胀；也反对相机选择的货币政策，</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solidFill>
                  <a:srgbClr val="0000FF"/>
                </a:solidFill>
                <a:effectLst>
                  <a:outerShdw blurRad="38100" dist="19050" dir="2700000" algn="tl" rotWithShape="0">
                    <a:schemeClr val="dk1">
                      <a:alpha val="40000"/>
                    </a:schemeClr>
                  </a:outerShdw>
                </a:effectLst>
                <a:latin typeface="Times New Roman" panose="02020603050405020304" pitchFamily="18" charset="0"/>
                <a:sym typeface="+mn-ea"/>
              </a:rPr>
              <a:t>主张执行单一的货币规则，以公开市场业务为核心，</a:t>
            </a:r>
            <a:endParaRPr lang="zh-CN" altLang="en-US" sz="2400" b="1" dirty="0">
              <a:solidFill>
                <a:srgbClr val="0000FF"/>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solidFill>
                  <a:srgbClr val="0000FF"/>
                </a:solidFill>
                <a:effectLst>
                  <a:outerShdw blurRad="38100" dist="19050" dir="2700000" algn="tl" rotWithShape="0">
                    <a:schemeClr val="dk1">
                      <a:alpha val="40000"/>
                    </a:schemeClr>
                  </a:outerShdw>
                </a:effectLst>
                <a:latin typeface="Times New Roman" panose="02020603050405020304" pitchFamily="18" charset="0"/>
                <a:sym typeface="+mn-ea"/>
              </a:rPr>
              <a:t>通过控制货币总量实现物价水平稳定这一最终目标。</a:t>
            </a:r>
            <a:br>
              <a:rPr lang="zh-CN" altLang="en-US" sz="2400" b="1" dirty="0">
                <a:solidFill>
                  <a:srgbClr val="0000FF"/>
                </a:solidFill>
                <a:latin typeface="Times New Roman" panose="02020603050405020304" pitchFamily="18" charset="0"/>
                <a:sym typeface="+mn-ea"/>
              </a:rPr>
            </a:br>
            <a:endParaRPr lang="zh-CN" altLang="en-US" sz="2400" b="1" dirty="0">
              <a:solidFill>
                <a:srgbClr val="0000FF"/>
              </a:solidFill>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to="" calcmode="lin" valueType="num">
                                      <p:cBhvr>
                                        <p:cTn id="7" dur="1" fill="hold"/>
                                        <p:tgtEl>
                                          <p:spTgt spid="116740"/>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1656160" y="30361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3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rPr>
              <a:t>理性预期学派</a:t>
            </a:r>
            <a:endParaRPr kumimoji="0" lang="zh-CN" altLang="en-US" sz="33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endParaRPr>
          </a:p>
        </p:txBody>
      </p:sp>
      <p:sp>
        <p:nvSpPr>
          <p:cNvPr id="34819"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dirty="0"/>
          </a:p>
        </p:txBody>
      </p:sp>
      <p:sp>
        <p:nvSpPr>
          <p:cNvPr id="116740" name="AutoShape 4"/>
          <p:cNvSpPr/>
          <p:nvPr/>
        </p:nvSpPr>
        <p:spPr>
          <a:xfrm>
            <a:off x="353060" y="1383665"/>
            <a:ext cx="7729855" cy="3187700"/>
          </a:xfrm>
          <a:prstGeom prst="roundRect">
            <a:avLst>
              <a:gd name="adj" fmla="val 16667"/>
            </a:avLst>
          </a:prstGeom>
          <a:solidFill>
            <a:schemeClr val="accent3">
              <a:lumMod val="20000"/>
              <a:lumOff val="80000"/>
            </a:schemeClr>
          </a:solidFill>
          <a:ln w="38100" cap="flat" cmpd="sng">
            <a:solidFill>
              <a:srgbClr val="CC00FF"/>
            </a:solidFill>
            <a:prstDash val="solid"/>
            <a:headEnd type="none" w="med" len="med"/>
            <a:tailEnd type="none" w="med" len="med"/>
          </a:ln>
        </p:spPr>
        <p:txBody>
          <a:bodyPr wrap="none" anchor="ctr"/>
          <a:lstStyle/>
          <a:p>
            <a:pPr algn="ctr"/>
            <a:r>
              <a:rPr lang="zh-CN" altLang="en-US" sz="2400" b="1" dirty="0">
                <a:solidFill>
                  <a:srgbClr val="C00000"/>
                </a:solidFill>
                <a:latin typeface="华文新魏" panose="02010800040101010101" pitchFamily="2" charset="-122"/>
                <a:ea typeface="华文新魏" panose="02010800040101010101" pitchFamily="2" charset="-122"/>
                <a:cs typeface="华文新魏" panose="02010800040101010101" pitchFamily="2" charset="-122"/>
                <a:sym typeface="+mn-ea"/>
              </a:rPr>
              <a:t>卢卡斯</a:t>
            </a: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是理性预期学派的先驱和代表人物，</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他们将“理性预期”和“市场出清”两大基本原则，</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运用信息经济学和博弈论等分析方法，</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进一步寻求宏观经济的微观基础，</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solidFill>
                  <a:srgbClr val="0000FF"/>
                </a:solidFill>
                <a:latin typeface="华文新魏" panose="02010800040101010101" pitchFamily="2" charset="-122"/>
                <a:ea typeface="华文新魏" panose="02010800040101010101" pitchFamily="2" charset="-122"/>
                <a:cs typeface="华文新魏" panose="02010800040101010101" pitchFamily="2" charset="-122"/>
                <a:sym typeface="+mn-ea"/>
              </a:rPr>
              <a:t>通过反对凯恩斯理论中的价格刚性等观点</a:t>
            </a: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solidFill>
                  <a:srgbClr val="0000FF"/>
                </a:solidFill>
                <a:latin typeface="华文新魏" panose="02010800040101010101" pitchFamily="2" charset="-122"/>
                <a:ea typeface="华文新魏" panose="02010800040101010101" pitchFamily="2" charset="-122"/>
                <a:cs typeface="华文新魏" panose="02010800040101010101" pitchFamily="2" charset="-122"/>
                <a:sym typeface="+mn-ea"/>
              </a:rPr>
              <a:t>认为宏观经济总是处于充分就业的状态，</a:t>
            </a:r>
            <a:endParaRPr lang="zh-CN" altLang="en-US" sz="2400" b="1" dirty="0">
              <a:solidFill>
                <a:srgbClr val="0000FF"/>
              </a:solidFill>
              <a:latin typeface="华文新魏" panose="02010800040101010101" pitchFamily="2" charset="-122"/>
              <a:ea typeface="华文新魏" panose="02010800040101010101" pitchFamily="2" charset="-122"/>
              <a:cs typeface="华文新魏" panose="02010800040101010101" pitchFamily="2" charset="-122"/>
              <a:sym typeface="+mn-ea"/>
            </a:endParaRPr>
          </a:p>
          <a:p>
            <a:pPr algn="ctr"/>
            <a:r>
              <a:rPr lang="zh-CN" altLang="en-US" sz="2400" b="1" dirty="0">
                <a:solidFill>
                  <a:srgbClr val="0000FF"/>
                </a:solidFill>
                <a:latin typeface="Times New Roman" panose="02020603050405020304" pitchFamily="18" charset="0"/>
                <a:ea typeface="华文行楷" panose="02010800040101010101" pitchFamily="2" charset="-122"/>
                <a:sym typeface="+mn-ea"/>
              </a:rPr>
              <a:t>宏观政策是无效的。</a:t>
            </a:r>
            <a:endParaRPr lang="zh-CN" altLang="en-US" sz="2400" b="1" dirty="0">
              <a:solidFill>
                <a:schemeClr val="bg1"/>
              </a:solidFill>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to="" calcmode="lin" valueType="num">
                                      <p:cBhvr>
                                        <p:cTn id="7" dur="1" fill="hold"/>
                                        <p:tgtEl>
                                          <p:spTgt spid="116740"/>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1709738" y="195263"/>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3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mj-lt"/>
                <a:ea typeface="+mj-ea"/>
                <a:cs typeface="+mj-cs"/>
              </a:rPr>
              <a:t>不同的政策主张</a:t>
            </a:r>
            <a:endParaRPr kumimoji="1" lang="zh-CN" altLang="en-US" sz="33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mj-lt"/>
              <a:ea typeface="+mj-ea"/>
              <a:cs typeface="+mj-cs"/>
            </a:endParaRPr>
          </a:p>
        </p:txBody>
      </p:sp>
      <p:sp>
        <p:nvSpPr>
          <p:cNvPr id="35843"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dirty="0"/>
          </a:p>
        </p:txBody>
      </p:sp>
      <p:sp>
        <p:nvSpPr>
          <p:cNvPr id="118788" name="AutoShape 4"/>
          <p:cNvSpPr/>
          <p:nvPr/>
        </p:nvSpPr>
        <p:spPr>
          <a:xfrm>
            <a:off x="965200" y="1167765"/>
            <a:ext cx="7213600" cy="3154680"/>
          </a:xfrm>
          <a:prstGeom prst="foldedCorner">
            <a:avLst>
              <a:gd name="adj" fmla="val 12500"/>
            </a:avLst>
          </a:prstGeom>
          <a:solidFill>
            <a:schemeClr val="accent4">
              <a:lumMod val="20000"/>
              <a:lumOff val="80000"/>
            </a:schemeClr>
          </a:solidFill>
          <a:ln w="38100" cap="flat" cmpd="sng">
            <a:solidFill>
              <a:schemeClr val="tx1"/>
            </a:solidFill>
            <a:prstDash val="solid"/>
            <a:headEnd type="none" w="med" len="med"/>
            <a:tailEnd type="none" w="med" len="med"/>
          </a:ln>
        </p:spPr>
        <p:txBody>
          <a:bodyPr wrap="none" anchor="ctr"/>
          <a:lstStyle/>
          <a:p>
            <a:pPr algn="ctr"/>
            <a:r>
              <a:rPr lang="zh-CN" altLang="en-US" sz="2400" b="1" dirty="0">
                <a:solidFill>
                  <a:srgbClr val="C00000"/>
                </a:solidFill>
                <a:latin typeface="Times New Roman" panose="02020603050405020304" pitchFamily="18" charset="0"/>
                <a:ea typeface="华文新魏" panose="02010800040101010101" pitchFamily="2" charset="-122"/>
                <a:sym typeface="+mn-ea"/>
              </a:rPr>
              <a:t>货币主义学派</a:t>
            </a:r>
            <a:r>
              <a:rPr lang="zh-CN" altLang="en-US" sz="2400" b="1" dirty="0">
                <a:solidFill>
                  <a:srgbClr val="0000FF"/>
                </a:solidFill>
                <a:latin typeface="Times New Roman" panose="02020603050405020304" pitchFamily="18" charset="0"/>
                <a:ea typeface="华文新魏" panose="02010800040101010101" pitchFamily="2" charset="-122"/>
                <a:sym typeface="+mn-ea"/>
              </a:rPr>
              <a:t>和</a:t>
            </a:r>
            <a:r>
              <a:rPr lang="zh-CN" altLang="en-US" sz="2400" b="1" dirty="0">
                <a:solidFill>
                  <a:srgbClr val="C00000"/>
                </a:solidFill>
                <a:latin typeface="Times New Roman" panose="02020603050405020304" pitchFamily="18" charset="0"/>
                <a:ea typeface="华文新魏" panose="02010800040101010101" pitchFamily="2" charset="-122"/>
                <a:sym typeface="+mn-ea"/>
              </a:rPr>
              <a:t>理性预期学派</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由于在政策主张上与古典经济学有许多相同的地方，</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故人们习惯地把他们称为</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sym typeface="+mn-ea"/>
              </a:rPr>
              <a:t>新古典学派</a:t>
            </a:r>
            <a:r>
              <a:rPr lang="zh-CN" altLang="en-US" sz="2400" b="1" dirty="0">
                <a:solidFill>
                  <a:srgbClr val="C00000"/>
                </a:solidFill>
                <a:latin typeface="Times New Roman" panose="02020603050405020304" pitchFamily="18" charset="0"/>
                <a:ea typeface="华文新魏" panose="02010800040101010101" pitchFamily="2" charset="-122"/>
                <a:sym typeface="+mn-ea"/>
              </a:rPr>
              <a:t>。</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他们从不同的角度论述了市场机制的完善性，</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提出减少国家干预，充分发挥市场机制作用的主张</a:t>
            </a:r>
            <a:endParaRPr lang="zh-CN" altLang="en-US" sz="2400" b="1" dirty="0">
              <a:solidFill>
                <a:srgbClr val="0000FF"/>
              </a:solidFill>
              <a:latin typeface="Times New Roman" panose="02020603050405020304" pitchFamily="18" charset="0"/>
              <a:ea typeface="华文新魏" panose="020108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 to="" calcmode="lin" valueType="num">
                                      <p:cBhvr>
                                        <p:cTn id="7" dur="1" fill="hold"/>
                                        <p:tgtEl>
                                          <p:spTgt spid="118788"/>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6867"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sz="2000" dirty="0"/>
          </a:p>
        </p:txBody>
      </p:sp>
      <p:sp>
        <p:nvSpPr>
          <p:cNvPr id="36868" name="AutoShape 4"/>
          <p:cNvSpPr/>
          <p:nvPr/>
        </p:nvSpPr>
        <p:spPr>
          <a:xfrm>
            <a:off x="836295" y="457200"/>
            <a:ext cx="7471410" cy="4115435"/>
          </a:xfrm>
          <a:prstGeom prst="foldedCorner">
            <a:avLst>
              <a:gd name="adj" fmla="val 12500"/>
            </a:avLst>
          </a:prstGeom>
          <a:solidFill>
            <a:schemeClr val="accent4">
              <a:lumMod val="20000"/>
              <a:lumOff val="80000"/>
            </a:schemeClr>
          </a:solidFill>
          <a:ln w="38100" cap="flat" cmpd="sng">
            <a:solidFill>
              <a:schemeClr val="tx1"/>
            </a:solidFill>
            <a:prstDash val="solid"/>
            <a:headEnd type="none" w="med" len="med"/>
            <a:tailEnd type="none" w="med" len="med"/>
          </a:ln>
        </p:spPr>
        <p:txBody>
          <a:bodyPr wrap="none" anchor="ctr"/>
          <a:lstStyle/>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同时，</a:t>
            </a:r>
            <a:r>
              <a:rPr lang="zh-CN" altLang="en-US" sz="2400" b="1" dirty="0">
                <a:solidFill>
                  <a:srgbClr val="C00000"/>
                </a:solidFill>
                <a:latin typeface="华文新魏" panose="02010800040101010101" pitchFamily="2" charset="-122"/>
                <a:ea typeface="华文新魏" panose="02010800040101010101" pitchFamily="2" charset="-122"/>
                <a:sym typeface="+mn-ea"/>
              </a:rPr>
              <a:t>凯恩斯的追随者</a:t>
            </a:r>
            <a:r>
              <a:rPr lang="zh-CN" altLang="en-US" sz="2400" b="1" dirty="0">
                <a:solidFill>
                  <a:srgbClr val="0000FF"/>
                </a:solidFill>
                <a:latin typeface="华文新魏" panose="02010800040101010101" pitchFamily="2" charset="-122"/>
                <a:ea typeface="华文新魏" panose="02010800040101010101" pitchFamily="2" charset="-122"/>
                <a:sym typeface="+mn-ea"/>
              </a:rPr>
              <a:t>也</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吸收了新古典学派一些有益的观点，</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将凯恩斯理论进一步发展而成为</a:t>
            </a:r>
            <a:r>
              <a:rPr lang="zh-CN" altLang="en-US" sz="2400" b="1" dirty="0">
                <a:solidFill>
                  <a:srgbClr val="C0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rPr>
              <a:t>新凯恩斯主义学派</a:t>
            </a:r>
            <a:r>
              <a:rPr lang="zh-CN" altLang="en-US" sz="2400" b="1" dirty="0">
                <a:solidFill>
                  <a:srgbClr val="0000FF"/>
                </a:solidFill>
                <a:latin typeface="华文新魏" panose="02010800040101010101" pitchFamily="2" charset="-122"/>
                <a:ea typeface="华文新魏" panose="02010800040101010101" pitchFamily="2" charset="-122"/>
                <a:sym typeface="+mn-ea"/>
              </a:rPr>
              <a:t>。</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新凯恩斯主义一方面接受了理性预期思想，</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另一方面在微观基础方面同新古典经济理论针锋相对，</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C00000"/>
                </a:solidFill>
                <a:latin typeface="华文新魏" panose="02010800040101010101" pitchFamily="2" charset="-122"/>
                <a:ea typeface="华文新魏" panose="02010800040101010101" pitchFamily="2" charset="-122"/>
                <a:sym typeface="+mn-ea"/>
              </a:rPr>
              <a:t>认为个体的理性会导致集体的非理性</a:t>
            </a:r>
            <a:r>
              <a:rPr lang="zh-CN" altLang="en-US" sz="2400" b="1" dirty="0">
                <a:solidFill>
                  <a:srgbClr val="0000FF"/>
                </a:solidFill>
                <a:latin typeface="华文新魏" panose="02010800040101010101" pitchFamily="2" charset="-122"/>
                <a:ea typeface="华文新魏" panose="02010800040101010101" pitchFamily="2" charset="-122"/>
                <a:sym typeface="+mn-ea"/>
              </a:rPr>
              <a:t>，</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价格刚性是存在的，市场不能实现自动的出清，</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因此</a:t>
            </a:r>
            <a:r>
              <a:rPr lang="zh-CN" altLang="en-US" sz="2400" b="1" dirty="0">
                <a:solidFill>
                  <a:srgbClr val="C00000"/>
                </a:solidFill>
                <a:latin typeface="华文新魏" panose="02010800040101010101" pitchFamily="2" charset="-122"/>
                <a:ea typeface="华文新魏" panose="02010800040101010101" pitchFamily="2" charset="-122"/>
                <a:sym typeface="+mn-ea"/>
              </a:rPr>
              <a:t>经济政策是必要的</a:t>
            </a:r>
            <a:r>
              <a:rPr lang="zh-CN" altLang="en-US" sz="2400" b="1" dirty="0">
                <a:solidFill>
                  <a:srgbClr val="0000FF"/>
                </a:solidFill>
                <a:latin typeface="华文新魏" panose="02010800040101010101" pitchFamily="2" charset="-122"/>
                <a:ea typeface="华文新魏" panose="02010800040101010101" pitchFamily="2" charset="-122"/>
                <a:sym typeface="+mn-ea"/>
              </a:rPr>
              <a:t>。</a:t>
            </a:r>
            <a:endParaRPr lang="zh-CN" altLang="en-US" sz="2400" b="1" dirty="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3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mj-lt"/>
                <a:ea typeface="+mj-ea"/>
                <a:cs typeface="+mj-cs"/>
              </a:rPr>
              <a:t>主流学派和争论的焦点</a:t>
            </a:r>
            <a:endParaRPr kumimoji="1" lang="zh-CN" altLang="en-US" sz="33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mj-lt"/>
              <a:ea typeface="+mj-ea"/>
              <a:cs typeface="+mj-cs"/>
            </a:endParaRPr>
          </a:p>
        </p:txBody>
      </p:sp>
      <p:sp>
        <p:nvSpPr>
          <p:cNvPr id="120836" name="Sound"/>
          <p:cNvSpPr>
            <a:spLocks noEditPoints="1" noChangeArrowheads="1"/>
          </p:cNvSpPr>
          <p:nvPr/>
        </p:nvSpPr>
        <p:spPr bwMode="auto">
          <a:xfrm>
            <a:off x="2412206" y="1977629"/>
            <a:ext cx="1727597" cy="1357313"/>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38100">
            <a:solidFill>
              <a:srgbClr val="FFFF00"/>
            </a:solidFill>
            <a:miter lim="800000"/>
          </a:ln>
          <a:effectLst>
            <a:outerShdw dist="107763" dir="2700000" algn="ctr" rotWithShape="0">
              <a:srgbClr val="808080"/>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sym typeface="+mn-ea"/>
              </a:rPr>
              <a:t>主流学派</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endParaRPr>
          </a:p>
        </p:txBody>
      </p:sp>
      <p:sp>
        <p:nvSpPr>
          <p:cNvPr id="120838" name="Rectangle 6"/>
          <p:cNvSpPr/>
          <p:nvPr/>
        </p:nvSpPr>
        <p:spPr>
          <a:xfrm>
            <a:off x="4518422" y="1924050"/>
            <a:ext cx="2807494" cy="809625"/>
          </a:xfrm>
          <a:prstGeom prst="rect">
            <a:avLst/>
          </a:prstGeom>
          <a:solidFill>
            <a:schemeClr val="accent1"/>
          </a:solidFill>
          <a:ln w="38100" cap="flat" cmpd="sng">
            <a:solidFill>
              <a:srgbClr val="FFFF00"/>
            </a:solidFill>
            <a:prstDash val="solid"/>
            <a:miter/>
            <a:headEnd type="none" w="med" len="med"/>
            <a:tailEnd type="none" w="med" len="med"/>
          </a:ln>
        </p:spPr>
        <p:txBody>
          <a:bodyPr wrap="none" anchor="ctr"/>
          <a:lstStyle/>
          <a:p>
            <a:pPr algn="ctr"/>
            <a:r>
              <a:rPr lang="zh-CN" altLang="en-US" sz="2400" b="1" dirty="0">
                <a:solidFill>
                  <a:schemeClr val="bg1"/>
                </a:solidFill>
                <a:latin typeface="Times New Roman" panose="02020603050405020304" pitchFamily="18" charset="0"/>
                <a:ea typeface="华文新魏" panose="02010800040101010101" pitchFamily="2" charset="-122"/>
              </a:rPr>
              <a:t>凯恩斯主义学派</a:t>
            </a:r>
            <a:endParaRPr lang="zh-CN" altLang="en-US" sz="2400" b="1" dirty="0">
              <a:solidFill>
                <a:schemeClr val="bg1"/>
              </a:solidFill>
              <a:latin typeface="Times New Roman" panose="02020603050405020304" pitchFamily="18" charset="0"/>
              <a:ea typeface="华文新魏" panose="02010800040101010101" pitchFamily="2" charset="-122"/>
            </a:endParaRPr>
          </a:p>
        </p:txBody>
      </p:sp>
      <p:sp>
        <p:nvSpPr>
          <p:cNvPr id="120839" name="Rectangle 7"/>
          <p:cNvSpPr/>
          <p:nvPr/>
        </p:nvSpPr>
        <p:spPr>
          <a:xfrm>
            <a:off x="4518422" y="3112294"/>
            <a:ext cx="2807494" cy="809625"/>
          </a:xfrm>
          <a:prstGeom prst="rect">
            <a:avLst/>
          </a:prstGeom>
          <a:solidFill>
            <a:schemeClr val="accent1"/>
          </a:solidFill>
          <a:ln w="38100" cap="flat" cmpd="sng">
            <a:solidFill>
              <a:srgbClr val="FFFF00"/>
            </a:solidFill>
            <a:prstDash val="solid"/>
            <a:miter/>
            <a:headEnd type="none" w="med" len="med"/>
            <a:tailEnd type="none" w="med" len="med"/>
          </a:ln>
        </p:spPr>
        <p:txBody>
          <a:bodyPr wrap="none" anchor="ctr"/>
          <a:lstStyle/>
          <a:p>
            <a:pPr algn="ct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sym typeface="+mn-ea"/>
              </a:rPr>
              <a:t>新古典学派</a:t>
            </a:r>
            <a:endPar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to="" calcmode="lin" valueType="num">
                                      <p:cBhvr>
                                        <p:cTn id="7" dur="1" fill="hold"/>
                                        <p:tgtEl>
                                          <p:spTgt spid="120836"/>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0838"/>
                                        </p:tgtEl>
                                        <p:attrNameLst>
                                          <p:attrName>style.visibility</p:attrName>
                                        </p:attrNameLst>
                                      </p:cBhvr>
                                      <p:to>
                                        <p:strVal val="visible"/>
                                      </p:to>
                                    </p:set>
                                    <p:anim to="" calcmode="lin" valueType="num">
                                      <p:cBhvr>
                                        <p:cTn id="12" dur="1" fill="hold"/>
                                        <p:tgtEl>
                                          <p:spTgt spid="120838"/>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20839"/>
                                        </p:tgtEl>
                                        <p:attrNameLst>
                                          <p:attrName>style.visibility</p:attrName>
                                        </p:attrNameLst>
                                      </p:cBhvr>
                                      <p:to>
                                        <p:strVal val="visible"/>
                                      </p:to>
                                    </p:set>
                                    <p:anim to="" calcmode="lin" valueType="num">
                                      <p:cBhvr>
                                        <p:cTn id="17" dur="1" fill="hold"/>
                                        <p:tgtEl>
                                          <p:spTgt spid="120839"/>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ldLvl="0" animBg="1"/>
      <p:bldP spid="120838" grpId="0" bldLvl="0" animBg="1"/>
      <p:bldP spid="120839"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AutoShape 4"/>
          <p:cNvSpPr/>
          <p:nvPr/>
        </p:nvSpPr>
        <p:spPr>
          <a:xfrm>
            <a:off x="1601391" y="1437085"/>
            <a:ext cx="2106215" cy="1782365"/>
          </a:xfrm>
          <a:prstGeom prst="actionButtonHelp">
            <a:avLst/>
          </a:prstGeom>
          <a:solidFill>
            <a:schemeClr val="accent3">
              <a:lumMod val="20000"/>
              <a:lumOff val="80000"/>
            </a:schemeClr>
          </a:solidFill>
          <a:ln w="44450" cmpd="sng">
            <a:solidFill>
              <a:schemeClr val="accent1">
                <a:shade val="50000"/>
              </a:schemeClr>
            </a:solidFill>
            <a:prstDash val="solid"/>
          </a:ln>
        </p:spPr>
        <p:txBody>
          <a:bodyPr wrap="none" anchor="ctr"/>
          <a:lstStyle/>
          <a:p>
            <a:pPr algn="ctr"/>
            <a:endParaRPr lang="zh-CN" altLang="zh-CN" sz="100" b="1" dirty="0">
              <a:latin typeface="Times New Roman" panose="02020603050405020304" pitchFamily="18" charset="0"/>
            </a:endParaRPr>
          </a:p>
        </p:txBody>
      </p:sp>
      <p:sp>
        <p:nvSpPr>
          <p:cNvPr id="121861" name="AutoShape 5"/>
          <p:cNvSpPr/>
          <p:nvPr/>
        </p:nvSpPr>
        <p:spPr>
          <a:xfrm>
            <a:off x="4031615" y="1113155"/>
            <a:ext cx="4006215" cy="971550"/>
          </a:xfrm>
          <a:prstGeom prst="actionButtonInformation">
            <a:avLst/>
          </a:prstGeom>
          <a:solidFill>
            <a:schemeClr val="accent3">
              <a:lumMod val="40000"/>
              <a:lumOff val="60000"/>
            </a:schemeClr>
          </a:solidFill>
          <a:ln w="44450" cmpd="sng">
            <a:solidFill>
              <a:schemeClr val="accent3">
                <a:lumMod val="20000"/>
                <a:lumOff val="80000"/>
              </a:schemeClr>
            </a:solidFill>
            <a:prstDash val="solid"/>
          </a:ln>
        </p:spPr>
        <p:txBody>
          <a:bodyPr wrap="none" anchor="ctr"/>
          <a:lstStyle/>
          <a:p>
            <a:pPr algn="ctr"/>
            <a:r>
              <a:rPr lang="zh-CN" altLang="en-US" sz="2800" b="1" dirty="0">
                <a:solidFill>
                  <a:srgbClr val="C00000"/>
                </a:solidFill>
                <a:latin typeface="Times New Roman" panose="02020603050405020304" pitchFamily="18" charset="0"/>
                <a:ea typeface="华文新魏" panose="02010800040101010101" pitchFamily="2" charset="-122"/>
                <a:sym typeface="+mn-ea"/>
              </a:rPr>
              <a:t>市场机制是否完全有效</a:t>
            </a:r>
            <a:endParaRPr lang="zh-CN" altLang="en-US" sz="2800" b="1" dirty="0">
              <a:solidFill>
                <a:srgbClr val="C00000"/>
              </a:solidFill>
              <a:latin typeface="Times New Roman" panose="02020603050405020304" pitchFamily="18" charset="0"/>
              <a:ea typeface="华文新魏" panose="02010800040101010101" pitchFamily="2" charset="-122"/>
            </a:endParaRPr>
          </a:p>
        </p:txBody>
      </p:sp>
      <p:sp>
        <p:nvSpPr>
          <p:cNvPr id="121862" name="AutoShape 6"/>
          <p:cNvSpPr/>
          <p:nvPr/>
        </p:nvSpPr>
        <p:spPr>
          <a:xfrm>
            <a:off x="4058920" y="2680335"/>
            <a:ext cx="3978910" cy="1188085"/>
          </a:xfrm>
          <a:prstGeom prst="actionButtonInformation">
            <a:avLst/>
          </a:prstGeom>
          <a:solidFill>
            <a:schemeClr val="accent3">
              <a:lumMod val="40000"/>
              <a:lumOff val="60000"/>
            </a:schemeClr>
          </a:solidFill>
          <a:ln w="44450" cmpd="sng">
            <a:solidFill>
              <a:schemeClr val="accent3">
                <a:lumMod val="20000"/>
                <a:lumOff val="80000"/>
              </a:schemeClr>
            </a:solidFill>
            <a:prstDash val="solid"/>
          </a:ln>
        </p:spPr>
        <p:txBody>
          <a:bodyPr wrap="none" anchor="ctr"/>
          <a:lstStyle/>
          <a:p>
            <a:pPr algn="ctr"/>
            <a:r>
              <a:rPr lang="zh-CN" altLang="en-US" sz="2800" b="1" dirty="0">
                <a:solidFill>
                  <a:srgbClr val="C00000"/>
                </a:solidFill>
                <a:latin typeface="Times New Roman" panose="02020603050405020304" pitchFamily="18" charset="0"/>
                <a:ea typeface="华文新魏" panose="02010800040101010101" pitchFamily="2" charset="-122"/>
                <a:sym typeface="+mn-ea"/>
              </a:rPr>
              <a:t>国家是否应该干预经济</a:t>
            </a:r>
            <a:endParaRPr lang="zh-CN" altLang="en-US" sz="2800" b="1" dirty="0">
              <a:solidFill>
                <a:srgbClr val="C00000"/>
              </a:solidFill>
              <a:latin typeface="Times New Roman" panose="02020603050405020304" pitchFamily="18" charset="0"/>
              <a:ea typeface="华文新魏" panose="02010800040101010101" pitchFamily="2" charset="-122"/>
            </a:endParaRPr>
          </a:p>
        </p:txBody>
      </p:sp>
      <p:sp>
        <p:nvSpPr>
          <p:cNvPr id="38919" name="WordArt 8"/>
          <p:cNvSpPr>
            <a:spLocks noTextEdit="1"/>
          </p:cNvSpPr>
          <p:nvPr/>
        </p:nvSpPr>
        <p:spPr>
          <a:xfrm>
            <a:off x="1763316" y="2139554"/>
            <a:ext cx="1714500" cy="342900"/>
          </a:xfrm>
          <a:prstGeom prst="rect">
            <a:avLst/>
          </a:prstGeom>
        </p:spPr>
        <p:txBody>
          <a:bodyPr wrap="none" fromWordArt="1">
            <a:prstTxWarp prst="textPlain">
              <a:avLst>
                <a:gd name="adj" fmla="val 50000"/>
              </a:avLst>
            </a:prstTxWarp>
            <a:normAutofit fontScale="75000" lnSpcReduction="20000"/>
          </a:bodyPr>
          <a:lstStyle/>
          <a:p>
            <a:pPr algn="ctr" eaLnBrk="0" hangingPunct="0"/>
            <a:r>
              <a:rPr lang="zh-CN" altLang="en-US" sz="2700">
                <a:ln w="9525" cap="flat" cmpd="sng">
                  <a:solidFill>
                    <a:srgbClr val="0000FF"/>
                  </a:solidFill>
                  <a:prstDash val="solid"/>
                  <a:headEnd type="none" w="med" len="med"/>
                  <a:tailEnd type="none" w="med" len="med"/>
                </a:ln>
                <a:gradFill rotWithShape="1">
                  <a:gsLst>
                    <a:gs pos="0">
                      <a:srgbClr val="FFFF00">
                        <a:alpha val="67000"/>
                      </a:srgbClr>
                    </a:gs>
                    <a:gs pos="100000">
                      <a:srgbClr val="FF9933"/>
                    </a:gs>
                  </a:gsLst>
                  <a:path path="rect">
                    <a:fillToRect l="50000" t="50000" r="50000" b="50000"/>
                  </a:path>
                  <a:tileRect/>
                </a:gradFill>
                <a:effectLst>
                  <a:outerShdw dist="35921" dir="2699999" algn="ctr" rotWithShape="0">
                    <a:srgbClr val="C0C0C0">
                      <a:alpha val="79999"/>
                    </a:srgbClr>
                  </a:outerShdw>
                </a:effectLst>
                <a:latin typeface="宋体" panose="02010600030101010101" pitchFamily="2" charset="-122"/>
                <a:ea typeface="宋体" panose="02010600030101010101" pitchFamily="2" charset="-122"/>
              </a:rPr>
              <a:t>争论的焦点</a:t>
            </a:r>
            <a:endParaRPr lang="zh-CN" altLang="en-US" sz="2700">
              <a:ln w="9525" cap="flat" cmpd="sng">
                <a:solidFill>
                  <a:srgbClr val="0000FF"/>
                </a:solidFill>
                <a:prstDash val="solid"/>
                <a:headEnd type="none" w="med" len="med"/>
                <a:tailEnd type="none" w="med" len="med"/>
              </a:ln>
              <a:gradFill rotWithShape="1">
                <a:gsLst>
                  <a:gs pos="0">
                    <a:srgbClr val="FFFF00">
                      <a:alpha val="67000"/>
                    </a:srgbClr>
                  </a:gs>
                  <a:gs pos="100000">
                    <a:srgbClr val="FF9933"/>
                  </a:gs>
                </a:gsLst>
                <a:path path="rect">
                  <a:fillToRect l="50000" t="50000" r="50000" b="50000"/>
                </a:path>
                <a:tileRect/>
              </a:gradFill>
              <a:effectLst>
                <a:outerShdw dist="35921" dir="2699999" algn="ctr" rotWithShape="0">
                  <a:srgbClr val="C0C0C0">
                    <a:alpha val="79999"/>
                  </a:srgbClr>
                </a:outerShdw>
              </a:effectLst>
              <a:latin typeface="宋体" panose="02010600030101010101" pitchFamily="2" charset="-122"/>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 to="" calcmode="lin" valueType="num">
                                      <p:cBhvr>
                                        <p:cTn id="7" dur="1" fill="hold"/>
                                        <p:tgtEl>
                                          <p:spTgt spid="121860"/>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 to="" calcmode="lin" valueType="num">
                                      <p:cBhvr>
                                        <p:cTn id="12" dur="1" fill="hold"/>
                                        <p:tgtEl>
                                          <p:spTgt spid="121861"/>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to="" calcmode="lin" valueType="num">
                                      <p:cBhvr>
                                        <p:cTn id="17" dur="1" fill="hold"/>
                                        <p:tgtEl>
                                          <p:spTgt spid="121862"/>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ldLvl="0" animBg="1"/>
      <p:bldP spid="121861" grpId="0" bldLvl="0" animBg="1"/>
      <p:bldP spid="12186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51520" y="788566"/>
            <a:ext cx="7457205" cy="1152128"/>
          </a:xfrm>
        </p:spPr>
        <p:txBody>
          <a:bodyPr/>
          <a:lstStyle/>
          <a:p>
            <a:pPr algn="l"/>
            <a:r>
              <a:rPr lang="zh-CN" altLang="en-US" sz="2400" b="0" dirty="0">
                <a:solidFill>
                  <a:srgbClr val="AA26A4"/>
                </a:solidFill>
                <a:ea typeface="宋体" panose="02010600030101010101" pitchFamily="2" charset="-122"/>
              </a:rPr>
              <a:t>人物简介：</a:t>
            </a:r>
            <a:r>
              <a:rPr lang="en-US" altLang="zh-CN" sz="2400" b="0" dirty="0">
                <a:solidFill>
                  <a:srgbClr val="AA26A4"/>
                </a:solidFill>
                <a:ea typeface="宋体" panose="02010600030101010101" pitchFamily="2" charset="-122"/>
              </a:rPr>
              <a:t>Milton </a:t>
            </a:r>
            <a:r>
              <a:rPr lang="en-US" altLang="zh-CN" sz="2400" b="0" dirty="0" smtClean="0">
                <a:solidFill>
                  <a:srgbClr val="AA26A4"/>
                </a:solidFill>
                <a:ea typeface="宋体" panose="02010600030101010101" pitchFamily="2" charset="-122"/>
              </a:rPr>
              <a:t>Friedman</a:t>
            </a:r>
            <a:br>
              <a:rPr lang="en-US" altLang="zh-CN" sz="2400" b="0" dirty="0" smtClean="0">
                <a:solidFill>
                  <a:srgbClr val="AA26A4"/>
                </a:solidFill>
                <a:ea typeface="宋体" panose="02010600030101010101" pitchFamily="2" charset="-122"/>
              </a:rPr>
            </a:br>
            <a:r>
              <a:rPr lang="en-US" altLang="zh-CN" sz="2400" b="0" dirty="0" smtClean="0">
                <a:solidFill>
                  <a:srgbClr val="AA26A4"/>
                </a:solidFill>
                <a:ea typeface="宋体" panose="02010600030101010101" pitchFamily="2" charset="-122"/>
              </a:rPr>
              <a:t>                     </a:t>
            </a:r>
            <a:r>
              <a:rPr lang="zh-CN" altLang="en-US" sz="2400" b="0" dirty="0" smtClean="0">
                <a:solidFill>
                  <a:srgbClr val="AA26A4"/>
                </a:solidFill>
                <a:ea typeface="宋体" panose="02010600030101010101" pitchFamily="2" charset="-122"/>
              </a:rPr>
              <a:t>（弗里德曼）</a:t>
            </a:r>
            <a:endParaRPr lang="en-US" altLang="zh-CN" sz="2400" b="0" dirty="0">
              <a:solidFill>
                <a:srgbClr val="AA26A4"/>
              </a:solidFill>
              <a:ea typeface="宋体" panose="02010600030101010101" pitchFamily="2" charset="-122"/>
            </a:endParaRPr>
          </a:p>
        </p:txBody>
      </p:sp>
      <p:sp>
        <p:nvSpPr>
          <p:cNvPr id="227331" name="Rectangle 3"/>
          <p:cNvSpPr>
            <a:spLocks noGrp="1" noChangeArrowheads="1"/>
          </p:cNvSpPr>
          <p:nvPr>
            <p:ph type="body" idx="1"/>
          </p:nvPr>
        </p:nvSpPr>
        <p:spPr>
          <a:xfrm>
            <a:off x="251391" y="1706508"/>
            <a:ext cx="7910513" cy="3109913"/>
          </a:xfrm>
        </p:spPr>
        <p:txBody>
          <a:bodyPr/>
          <a:lstStyle/>
          <a:p>
            <a:pPr>
              <a:spcBef>
                <a:spcPct val="35000"/>
              </a:spcBef>
              <a:buClr>
                <a:srgbClr val="9999FF"/>
              </a:buClr>
              <a:buSzPct val="70000"/>
              <a:buFont typeface="Wingdings" panose="05000000000000000000" pitchFamily="2" charset="2"/>
              <a:buChar char="¤"/>
            </a:pPr>
            <a:r>
              <a:rPr lang="en-US" altLang="zh-CN" sz="2000" dirty="0">
                <a:solidFill>
                  <a:schemeClr val="tx1"/>
                </a:solidFill>
                <a:ea typeface="宋体" panose="02010600030101010101" pitchFamily="2" charset="-122"/>
              </a:rPr>
              <a:t>1976</a:t>
            </a:r>
            <a:r>
              <a:rPr lang="zh-CN" altLang="en-US" sz="2000" dirty="0">
                <a:solidFill>
                  <a:schemeClr val="tx1"/>
                </a:solidFill>
                <a:ea typeface="宋体" panose="02010600030101010101" pitchFamily="2" charset="-122"/>
              </a:rPr>
              <a:t>年诺贝尔经济学奖获得者</a:t>
            </a:r>
            <a:endParaRPr lang="zh-CN" altLang="en-US" sz="2000" dirty="0">
              <a:solidFill>
                <a:schemeClr val="tx1"/>
              </a:solidFill>
              <a:ea typeface="宋体" panose="02010600030101010101" pitchFamily="2" charset="-122"/>
            </a:endParaRPr>
          </a:p>
          <a:p>
            <a:pPr>
              <a:spcBef>
                <a:spcPct val="35000"/>
              </a:spcBef>
              <a:buClr>
                <a:srgbClr val="9999FF"/>
              </a:buClr>
              <a:buSzPct val="70000"/>
              <a:buFont typeface="Wingdings" panose="05000000000000000000" pitchFamily="2" charset="2"/>
              <a:buChar char="¤"/>
            </a:pPr>
            <a:r>
              <a:rPr lang="zh-CN" altLang="en-US" sz="2000" dirty="0">
                <a:solidFill>
                  <a:schemeClr val="tx1"/>
                </a:solidFill>
                <a:ea typeface="宋体" panose="02010600030101010101" pitchFamily="2" charset="-122"/>
              </a:rPr>
              <a:t>研究领域：</a:t>
            </a:r>
            <a:endParaRPr lang="zh-CN" altLang="en-US" sz="2000" dirty="0">
              <a:solidFill>
                <a:schemeClr val="tx1"/>
              </a:solidFill>
              <a:ea typeface="宋体" panose="02010600030101010101" pitchFamily="2" charset="-122"/>
            </a:endParaRP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消费</a:t>
            </a:r>
            <a:endParaRPr lang="zh-CN" altLang="en-US" sz="1800" dirty="0">
              <a:solidFill>
                <a:schemeClr val="tx1"/>
              </a:solidFill>
              <a:ea typeface="宋体" panose="02010600030101010101" pitchFamily="2" charset="-122"/>
            </a:endParaRP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货币史与货币政策</a:t>
            </a:r>
            <a:endParaRPr lang="zh-CN" altLang="en-US" sz="1800" dirty="0">
              <a:solidFill>
                <a:schemeClr val="tx1"/>
              </a:solidFill>
              <a:ea typeface="宋体" panose="02010600030101010101" pitchFamily="2" charset="-122"/>
            </a:endParaRP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稳定性政策的混合使用</a:t>
            </a:r>
            <a:endParaRPr lang="en-US" altLang="zh-CN" sz="1800" dirty="0">
              <a:solidFill>
                <a:schemeClr val="tx1"/>
              </a:solidFill>
              <a:ea typeface="宋体" panose="02010600030101010101" pitchFamily="2" charset="-122"/>
            </a:endParaRPr>
          </a:p>
        </p:txBody>
      </p:sp>
      <p:pic>
        <p:nvPicPr>
          <p:cNvPr id="227332" name="Picture 4" descr="friedman"/>
          <p:cNvPicPr>
            <a:picLocks noChangeAspect="1" noChangeArrowheads="1"/>
          </p:cNvPicPr>
          <p:nvPr/>
        </p:nvPicPr>
        <p:blipFill>
          <a:blip r:embed="rId1" cstate="print"/>
          <a:srcRect/>
          <a:stretch>
            <a:fillRect/>
          </a:stretch>
        </p:blipFill>
        <p:spPr bwMode="auto">
          <a:xfrm>
            <a:off x="5821063" y="2045474"/>
            <a:ext cx="2713634" cy="2880320"/>
          </a:xfrm>
          <a:prstGeom prst="rect">
            <a:avLst/>
          </a:prstGeom>
          <a:noFill/>
        </p:spPr>
      </p:pic>
      <p:sp>
        <p:nvSpPr>
          <p:cNvPr id="6" name="Rectangle 4"/>
          <p:cNvSpPr txBox="1">
            <a:spLocks noChangeArrowheads="1"/>
          </p:cNvSpPr>
          <p:nvPr/>
        </p:nvSpPr>
        <p:spPr>
          <a:xfrm>
            <a:off x="0" y="195486"/>
            <a:ext cx="8725345" cy="592931"/>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smtClean="0">
                <a:ln>
                  <a:noFill/>
                </a:ln>
                <a:solidFill>
                  <a:srgbClr val="AA26A4"/>
                </a:solidFill>
                <a:effectLst/>
                <a:uLnTx/>
                <a:uFillTx/>
                <a:latin typeface="黑体" panose="02010609060101010101" pitchFamily="2" charset="-122"/>
                <a:ea typeface="黑体" panose="02010609060101010101" pitchFamily="2" charset="-122"/>
                <a:cs typeface="+mj-cs"/>
              </a:rPr>
              <a:t>附录</a:t>
            </a:r>
            <a:r>
              <a:rPr kumimoji="0" lang="en-US" altLang="zh-CN" sz="2800" b="0" i="0" u="none" strike="noStrike" kern="1200" cap="none" spc="0" normalizeH="0" baseline="0" noProof="0" dirty="0" smtClean="0">
                <a:ln>
                  <a:noFill/>
                </a:ln>
                <a:solidFill>
                  <a:srgbClr val="AA26A4"/>
                </a:solidFill>
                <a:effectLst/>
                <a:uLnTx/>
                <a:uFillTx/>
                <a:latin typeface="黑体" panose="02010609060101010101" pitchFamily="2" charset="-122"/>
                <a:ea typeface="黑体" panose="02010609060101010101" pitchFamily="2" charset="-122"/>
                <a:cs typeface="+mj-cs"/>
              </a:rPr>
              <a:t>3</a:t>
            </a:r>
            <a:r>
              <a:rPr kumimoji="0" lang="zh-CN" altLang="en-US" sz="2800" b="0" i="0" u="none" strike="noStrike" kern="1200" cap="none" spc="0" normalizeH="0" baseline="0" noProof="0" dirty="0" smtClean="0">
                <a:ln>
                  <a:noFill/>
                </a:ln>
                <a:solidFill>
                  <a:srgbClr val="AA26A4"/>
                </a:solidFill>
                <a:effectLst/>
                <a:uLnTx/>
                <a:uFillTx/>
                <a:latin typeface="黑体" panose="02010609060101010101" pitchFamily="2" charset="-122"/>
                <a:ea typeface="黑体" panose="02010609060101010101" pitchFamily="2" charset="-122"/>
                <a:cs typeface="+mj-cs"/>
              </a:rPr>
              <a:t>：</a:t>
            </a:r>
            <a:r>
              <a:rPr lang="zh-CN" altLang="en-US" sz="2800" noProof="0" dirty="0" smtClean="0">
                <a:ln>
                  <a:noFill/>
                </a:ln>
                <a:solidFill>
                  <a:srgbClr val="AA26A4"/>
                </a:solidFill>
                <a:effectLst/>
                <a:uLnTx/>
                <a:uFillTx/>
                <a:latin typeface="黑体" panose="02010609060101010101" pitchFamily="2" charset="-122"/>
                <a:ea typeface="黑体" panose="02010609060101010101" pitchFamily="2" charset="-122"/>
                <a:cs typeface="+mj-cs"/>
                <a:sym typeface="+mn-ea"/>
              </a:rPr>
              <a:t>货币主义学派代表人物</a:t>
            </a:r>
            <a:r>
              <a:rPr lang="zh-CN" altLang="en-US" sz="2800" b="1" dirty="0" smtClean="0">
                <a:solidFill>
                  <a:srgbClr val="AA26A4"/>
                </a:solidFill>
                <a:effectLst>
                  <a:outerShdw blurRad="38100" dist="38100" dir="2700000" algn="tl">
                    <a:srgbClr val="000000">
                      <a:alpha val="43137"/>
                    </a:srgbClr>
                  </a:outerShdw>
                </a:effectLst>
                <a:sym typeface="+mn-ea"/>
              </a:rPr>
              <a:t>弗里德曼</a:t>
            </a:r>
            <a:endParaRPr kumimoji="0" lang="zh-CN" altLang="en-US" sz="2800" b="0" i="0" u="none" strike="noStrike" kern="1200" cap="none" spc="0" normalizeH="0" baseline="0" noProof="0" dirty="0" smtClean="0">
              <a:ln>
                <a:noFill/>
              </a:ln>
              <a:solidFill>
                <a:srgbClr val="AA26A4"/>
              </a:solidFill>
              <a:effectLst/>
              <a:uLnTx/>
              <a:uFillTx/>
              <a:latin typeface="黑体" panose="02010609060101010101" pitchFamily="2" charset="-122"/>
              <a:ea typeface="黑体" panose="02010609060101010101" pitchFamily="2" charset="-122"/>
              <a:cs typeface="+mj-cs"/>
            </a:endParaRPr>
          </a:p>
        </p:txBody>
      </p:sp>
      <p:sp>
        <p:nvSpPr>
          <p:cNvPr id="3" name="文本框 2"/>
          <p:cNvSpPr txBox="1"/>
          <p:nvPr/>
        </p:nvSpPr>
        <p:spPr>
          <a:xfrm>
            <a:off x="511175" y="3797300"/>
            <a:ext cx="5001260" cy="1107440"/>
          </a:xfrm>
          <a:prstGeom prst="rect">
            <a:avLst/>
          </a:prstGeom>
          <a:solidFill>
            <a:schemeClr val="accent3">
              <a:lumMod val="20000"/>
              <a:lumOff val="80000"/>
            </a:schemeClr>
          </a:solidFill>
        </p:spPr>
        <p:txBody>
          <a:bodyPr wrap="square" lIns="0" tIns="0" rIns="0" bIns="0" rtlCol="0" anchor="t">
            <a:spAutoFit/>
          </a:bodyPr>
          <a:lstStyle/>
          <a:p>
            <a:r>
              <a:rPr lang="zh-CN" altLang="en-US" sz="1800" dirty="0" smtClean="0">
                <a:latin typeface="+mn-lt"/>
                <a:ea typeface="微软雅黑" panose="020B0503020204020204" pitchFamily="34" charset="-122"/>
                <a:sym typeface="+mn-ea"/>
              </a:rPr>
              <a:t>提倡将政府的角色最小化以让自由市场运作，以此维持政治和社会自由。</a:t>
            </a:r>
            <a:r>
              <a:rPr lang="zh-CN" altLang="en-US" sz="1800" dirty="0" smtClean="0">
                <a:solidFill>
                  <a:srgbClr val="C00000"/>
                </a:solidFill>
                <a:latin typeface="+mn-lt"/>
                <a:ea typeface="微软雅黑" panose="020B0503020204020204" pitchFamily="34" charset="-122"/>
                <a:sym typeface="+mn-ea"/>
              </a:rPr>
              <a:t>他的政治哲学强调自由市场经济的优点，并反对政府的干预</a:t>
            </a:r>
            <a:r>
              <a:rPr lang="zh-CN" altLang="en-US" sz="1800" dirty="0" smtClean="0">
                <a:latin typeface="+mn-lt"/>
                <a:ea typeface="微软雅黑" panose="020B0503020204020204" pitchFamily="34" charset="-122"/>
                <a:sym typeface="+mn-ea"/>
              </a:rPr>
              <a:t>。影响了里根。</a:t>
            </a:r>
            <a:endParaRPr lang="zh-CN" altLang="en-US" sz="1800" b="1" dirty="0" smtClean="0">
              <a:solidFill>
                <a:schemeClr val="accent6"/>
              </a:solidFill>
              <a:latin typeface="+mn-lt"/>
              <a:ea typeface="微软雅黑" panose="020B0503020204020204" pitchFamily="34" charset="-122"/>
              <a:sym typeface="+mn-ea"/>
            </a:endParaRPr>
          </a:p>
        </p:txBody>
      </p:sp>
    </p:spTree>
  </p:cSld>
  <p:clrMapOvr>
    <a:masterClrMapping/>
  </p:clrMapOvr>
  <p:transition spd="slow">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291465" y="1142013"/>
            <a:ext cx="8675562" cy="571500"/>
          </a:xfrm>
        </p:spPr>
        <p:txBody>
          <a:bodyPr/>
          <a:lstStyle/>
          <a:p>
            <a:pPr algn="ctr"/>
            <a:r>
              <a:rPr lang="zh-CN" altLang="en-US" sz="2800" b="0" dirty="0">
                <a:solidFill>
                  <a:srgbClr val="AA26A4"/>
                </a:solidFill>
                <a:ea typeface="宋体" panose="02010600030101010101" pitchFamily="2" charset="-122"/>
              </a:rPr>
              <a:t>人物简介：</a:t>
            </a:r>
            <a:r>
              <a:rPr lang="en-US" altLang="zh-CN" sz="2800" b="0" dirty="0">
                <a:solidFill>
                  <a:srgbClr val="AA26A4"/>
                </a:solidFill>
                <a:ea typeface="宋体" panose="02010600030101010101" pitchFamily="2" charset="-122"/>
              </a:rPr>
              <a:t> Robert E. </a:t>
            </a:r>
            <a:r>
              <a:rPr lang="en-US" altLang="zh-CN" sz="2800" b="0" dirty="0" smtClean="0">
                <a:solidFill>
                  <a:srgbClr val="AA26A4"/>
                </a:solidFill>
                <a:ea typeface="宋体" panose="02010600030101010101" pitchFamily="2" charset="-122"/>
              </a:rPr>
              <a:t>Lucas</a:t>
            </a:r>
            <a:r>
              <a:rPr lang="zh-CN" altLang="en-US" sz="2800" b="0" dirty="0" smtClean="0">
                <a:solidFill>
                  <a:srgbClr val="AA26A4"/>
                </a:solidFill>
                <a:ea typeface="宋体" panose="02010600030101010101" pitchFamily="2" charset="-122"/>
              </a:rPr>
              <a:t>（卢卡斯）</a:t>
            </a:r>
            <a:endParaRPr lang="en-US" altLang="zh-CN" sz="2800" b="0" dirty="0">
              <a:solidFill>
                <a:srgbClr val="AA26A4"/>
              </a:solidFill>
              <a:ea typeface="宋体" panose="02010600030101010101" pitchFamily="2" charset="-122"/>
            </a:endParaRPr>
          </a:p>
        </p:txBody>
      </p:sp>
      <p:sp>
        <p:nvSpPr>
          <p:cNvPr id="228355" name="Rectangle 3"/>
          <p:cNvSpPr>
            <a:spLocks noGrp="1" noChangeArrowheads="1"/>
          </p:cNvSpPr>
          <p:nvPr>
            <p:ph type="body" idx="1"/>
          </p:nvPr>
        </p:nvSpPr>
        <p:spPr>
          <a:xfrm>
            <a:off x="516181" y="1829450"/>
            <a:ext cx="8110538" cy="3143250"/>
          </a:xfrm>
        </p:spPr>
        <p:txBody>
          <a:bodyPr/>
          <a:lstStyle/>
          <a:p>
            <a:pPr>
              <a:spcBef>
                <a:spcPct val="35000"/>
              </a:spcBef>
              <a:buClr>
                <a:srgbClr val="9999FF"/>
              </a:buClr>
              <a:buSzPct val="70000"/>
              <a:buFont typeface="Wingdings" panose="05000000000000000000" pitchFamily="2" charset="2"/>
              <a:buChar char="¤"/>
            </a:pPr>
            <a:r>
              <a:rPr lang="en-US" altLang="zh-CN" sz="2000" dirty="0">
                <a:solidFill>
                  <a:schemeClr val="tx1"/>
                </a:solidFill>
                <a:ea typeface="宋体" panose="02010600030101010101" pitchFamily="2" charset="-122"/>
              </a:rPr>
              <a:t>1995</a:t>
            </a:r>
            <a:r>
              <a:rPr lang="zh-CN" altLang="en-US" sz="2000" dirty="0">
                <a:solidFill>
                  <a:schemeClr val="tx1"/>
                </a:solidFill>
                <a:ea typeface="宋体" panose="02010600030101010101" pitchFamily="2" charset="-122"/>
              </a:rPr>
              <a:t>年诺贝尔经济学奖获得者</a:t>
            </a:r>
            <a:endParaRPr lang="zh-CN" altLang="en-US" sz="2000" dirty="0">
              <a:solidFill>
                <a:schemeClr val="tx1"/>
              </a:solidFill>
              <a:ea typeface="宋体" panose="02010600030101010101" pitchFamily="2" charset="-122"/>
            </a:endParaRPr>
          </a:p>
          <a:p>
            <a:pPr>
              <a:spcBef>
                <a:spcPct val="35000"/>
              </a:spcBef>
              <a:buClr>
                <a:srgbClr val="9999FF"/>
              </a:buClr>
              <a:buSzPct val="70000"/>
              <a:buFont typeface="Wingdings" panose="05000000000000000000" pitchFamily="2" charset="2"/>
              <a:buChar char="¤"/>
            </a:pPr>
            <a:r>
              <a:rPr lang="zh-CN" altLang="en-US" sz="2000" dirty="0">
                <a:solidFill>
                  <a:schemeClr val="tx1"/>
                </a:solidFill>
                <a:ea typeface="宋体" panose="02010600030101010101" pitchFamily="2" charset="-122"/>
              </a:rPr>
              <a:t>研究领域：</a:t>
            </a:r>
            <a:endParaRPr lang="zh-CN" altLang="en-US" sz="2000" dirty="0">
              <a:solidFill>
                <a:schemeClr val="tx1"/>
              </a:solidFill>
              <a:ea typeface="宋体" panose="02010600030101010101" pitchFamily="2" charset="-122"/>
            </a:endParaRP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理性预期</a:t>
            </a:r>
            <a:endParaRPr lang="zh-CN" altLang="en-US" sz="1800" dirty="0">
              <a:solidFill>
                <a:schemeClr val="tx1"/>
              </a:solidFill>
              <a:ea typeface="宋体" panose="02010600030101010101" pitchFamily="2" charset="-122"/>
            </a:endParaRP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货币中性理论</a:t>
            </a:r>
            <a:endParaRPr lang="zh-CN" altLang="en-US" sz="1800" dirty="0">
              <a:solidFill>
                <a:schemeClr val="tx1"/>
              </a:solidFill>
              <a:ea typeface="宋体" panose="02010600030101010101" pitchFamily="2" charset="-122"/>
            </a:endParaRP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转型经济分析</a:t>
            </a:r>
            <a:br>
              <a:rPr lang="en-US" altLang="zh-CN" sz="1800" dirty="0">
                <a:solidFill>
                  <a:schemeClr val="tx1"/>
                </a:solidFill>
                <a:ea typeface="宋体" panose="02010600030101010101" pitchFamily="2" charset="-122"/>
              </a:rPr>
            </a:br>
            <a:endParaRPr lang="en-US" altLang="zh-CN" sz="1800" dirty="0">
              <a:solidFill>
                <a:schemeClr val="tx1"/>
              </a:solidFill>
              <a:ea typeface="宋体" panose="02010600030101010101" pitchFamily="2" charset="-122"/>
            </a:endParaRPr>
          </a:p>
          <a:p>
            <a:pPr>
              <a:spcBef>
                <a:spcPct val="35000"/>
              </a:spcBef>
              <a:buClr>
                <a:srgbClr val="FF579B"/>
              </a:buClr>
              <a:buSzPct val="55000"/>
              <a:buFont typeface="Wingdings" panose="05000000000000000000" pitchFamily="2" charset="2"/>
              <a:buChar char="v"/>
            </a:pPr>
            <a:endParaRPr lang="zh-CN" altLang="en-US" sz="1800" dirty="0">
              <a:solidFill>
                <a:schemeClr val="tx1"/>
              </a:solidFill>
              <a:ea typeface="宋体" panose="02010600030101010101" pitchFamily="2" charset="-122"/>
            </a:endParaRPr>
          </a:p>
        </p:txBody>
      </p:sp>
      <p:pic>
        <p:nvPicPr>
          <p:cNvPr id="228356" name="Picture 4" descr="lucas"/>
          <p:cNvPicPr>
            <a:picLocks noChangeAspect="1" noChangeArrowheads="1"/>
          </p:cNvPicPr>
          <p:nvPr/>
        </p:nvPicPr>
        <p:blipFill>
          <a:blip r:embed="rId1" cstate="print"/>
          <a:srcRect/>
          <a:stretch>
            <a:fillRect/>
          </a:stretch>
        </p:blipFill>
        <p:spPr bwMode="auto">
          <a:xfrm>
            <a:off x="6102201" y="1829450"/>
            <a:ext cx="2598612" cy="2758048"/>
          </a:xfrm>
          <a:prstGeom prst="rect">
            <a:avLst/>
          </a:prstGeom>
          <a:noFill/>
        </p:spPr>
      </p:pic>
      <p:sp>
        <p:nvSpPr>
          <p:cNvPr id="2" name="文本框 1"/>
          <p:cNvSpPr txBox="1"/>
          <p:nvPr/>
        </p:nvSpPr>
        <p:spPr>
          <a:xfrm>
            <a:off x="2284095" y="339725"/>
            <a:ext cx="5288915" cy="492125"/>
          </a:xfrm>
          <a:prstGeom prst="rect">
            <a:avLst/>
          </a:prstGeom>
          <a:noFill/>
        </p:spPr>
        <p:txBody>
          <a:bodyPr wrap="none" lIns="0" tIns="0" rIns="0" bIns="0" rtlCol="0" anchor="t">
            <a:spAutoFit/>
          </a:bodyPr>
          <a:lstStyle/>
          <a:p>
            <a:pPr algn="l"/>
            <a:r>
              <a:rPr lang="zh-CN" altLang="en-US" sz="3200" noProof="0" dirty="0" smtClean="0">
                <a:ln>
                  <a:noFill/>
                </a:ln>
                <a:solidFill>
                  <a:srgbClr val="AA26A4"/>
                </a:solidFill>
                <a:effectLst/>
                <a:uLnTx/>
                <a:uFillTx/>
                <a:latin typeface="黑体" panose="02010609060101010101" pitchFamily="2" charset="-122"/>
                <a:ea typeface="黑体" panose="02010609060101010101" pitchFamily="2" charset="-122"/>
                <a:cs typeface="+mj-cs"/>
                <a:sym typeface="+mn-ea"/>
              </a:rPr>
              <a:t>理性预期学派代表人物</a:t>
            </a:r>
            <a:r>
              <a:rPr lang="zh-CN" altLang="en-US" sz="3200" b="1" dirty="0" smtClean="0">
                <a:solidFill>
                  <a:srgbClr val="AA26A4"/>
                </a:solidFill>
                <a:effectLst>
                  <a:outerShdw blurRad="38100" dist="38100" dir="2700000" algn="tl">
                    <a:srgbClr val="000000">
                      <a:alpha val="43137"/>
                    </a:srgbClr>
                  </a:outerShdw>
                </a:effectLst>
                <a:sym typeface="+mn-ea"/>
              </a:rPr>
              <a:t>卢卡斯</a:t>
            </a:r>
            <a:endParaRPr lang="zh-CN" altLang="en-US" sz="3200" b="1" noProof="0" dirty="0" smtClean="0">
              <a:ln>
                <a:noFill/>
              </a:ln>
              <a:solidFill>
                <a:srgbClr val="AA26A4"/>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mj-cs"/>
              <a:sym typeface="+mn-ea"/>
            </a:endParaRPr>
          </a:p>
        </p:txBody>
      </p:sp>
      <p:sp>
        <p:nvSpPr>
          <p:cNvPr id="3" name="文本框 2"/>
          <p:cNvSpPr txBox="1"/>
          <p:nvPr/>
        </p:nvSpPr>
        <p:spPr>
          <a:xfrm>
            <a:off x="713740" y="3877945"/>
            <a:ext cx="5388610" cy="830580"/>
          </a:xfrm>
          <a:prstGeom prst="rect">
            <a:avLst/>
          </a:prstGeom>
          <a:solidFill>
            <a:schemeClr val="accent3">
              <a:lumMod val="20000"/>
              <a:lumOff val="80000"/>
            </a:schemeClr>
          </a:solidFill>
        </p:spPr>
        <p:txBody>
          <a:bodyPr wrap="square" lIns="0" tIns="0" rIns="0" bIns="0" rtlCol="0" anchor="t">
            <a:spAutoFit/>
          </a:bodyPr>
          <a:lstStyle/>
          <a:p>
            <a:r>
              <a:rPr lang="zh-CN" altLang="en-US" sz="1800" dirty="0" smtClean="0">
                <a:solidFill>
                  <a:srgbClr val="C00000"/>
                </a:solidFill>
                <a:latin typeface="+mn-lt"/>
                <a:ea typeface="微软雅黑" panose="020B0503020204020204" pitchFamily="34" charset="-122"/>
                <a:sym typeface="+mn-ea"/>
              </a:rPr>
              <a:t>倡导和发展了理性预期与宏观经济学研究的运用理论</a:t>
            </a:r>
            <a:r>
              <a:rPr lang="zh-CN" altLang="en-US" sz="1800" dirty="0" smtClean="0">
                <a:latin typeface="+mn-lt"/>
                <a:ea typeface="微软雅黑" panose="020B0503020204020204" pitchFamily="34" charset="-122"/>
                <a:sym typeface="+mn-ea"/>
              </a:rPr>
              <a:t>，深化了人们对经济政策的理解，并对</a:t>
            </a:r>
            <a:r>
              <a:rPr lang="zh-CN" altLang="en-US" sz="1800" dirty="0" smtClean="0">
                <a:solidFill>
                  <a:srgbClr val="C00000"/>
                </a:solidFill>
                <a:latin typeface="+mn-lt"/>
                <a:ea typeface="微软雅黑" panose="020B0503020204020204" pitchFamily="34" charset="-122"/>
                <a:sym typeface="+mn-ea"/>
              </a:rPr>
              <a:t>经济周期理论提出了独到的见解。</a:t>
            </a:r>
            <a:endParaRPr lang="zh-CN" altLang="en-US" sz="1800" b="1" dirty="0" smtClean="0">
              <a:solidFill>
                <a:srgbClr val="C00000"/>
              </a:solidFill>
              <a:latin typeface="+mn-lt"/>
              <a:ea typeface="微软雅黑" panose="020B0503020204020204" pitchFamily="34" charset="-122"/>
              <a:sym typeface="+mn-ea"/>
            </a:endParaRPr>
          </a:p>
        </p:txBody>
      </p:sp>
    </p:spTree>
  </p:cSld>
  <p:clrMapOvr>
    <a:masterClrMapping/>
  </p:clrMapOvr>
  <p:transition spd="slow">
    <p:pul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51520" y="483518"/>
            <a:ext cx="8229600" cy="651272"/>
          </a:xfrm>
        </p:spPr>
        <p:txBody>
          <a:bodyPr/>
          <a:lstStyle/>
          <a:p>
            <a:r>
              <a:rPr lang="zh-CN" altLang="en-US" b="1" i="0" dirty="0" smtClean="0">
                <a:solidFill>
                  <a:srgbClr val="C00000"/>
                </a:solidFill>
                <a:ea typeface="宋体" panose="02010600030101010101" pitchFamily="2" charset="-122"/>
              </a:rPr>
              <a:t>思考题</a:t>
            </a:r>
            <a:endParaRPr lang="zh-CN" altLang="en-US" b="1" i="0" dirty="0" smtClean="0">
              <a:solidFill>
                <a:srgbClr val="C00000"/>
              </a:solidFill>
              <a:ea typeface="宋体" panose="02010600030101010101" pitchFamily="2" charset="-122"/>
            </a:endParaRPr>
          </a:p>
        </p:txBody>
      </p:sp>
      <p:sp>
        <p:nvSpPr>
          <p:cNvPr id="44035" name="内容占位符 2"/>
          <p:cNvSpPr>
            <a:spLocks noGrp="1"/>
          </p:cNvSpPr>
          <p:nvPr>
            <p:ph idx="1"/>
          </p:nvPr>
        </p:nvSpPr>
        <p:spPr>
          <a:xfrm>
            <a:off x="457200" y="1347614"/>
            <a:ext cx="8229600" cy="3395836"/>
          </a:xfrm>
        </p:spPr>
        <p:txBody>
          <a:bodyPr/>
          <a:lstStyle/>
          <a:p>
            <a:pPr marL="514350" indent="-514350">
              <a:lnSpc>
                <a:spcPct val="150000"/>
              </a:lnSpc>
              <a:spcBef>
                <a:spcPts val="2400"/>
              </a:spcBef>
              <a:buFont typeface="Arial" panose="020B0604020202020204" pitchFamily="34" charset="0"/>
              <a:buAutoNum type="arabicPeriod"/>
            </a:pPr>
            <a:r>
              <a:rPr lang="zh-CN" altLang="en-US" sz="2800" b="1" dirty="0" smtClean="0">
                <a:ea typeface="宋体" panose="02010600030101010101" pitchFamily="2" charset="-122"/>
              </a:rPr>
              <a:t>西方经济学有几个发展阶段？分别是什么？其特点、代表人物和著作是什么</a:t>
            </a:r>
            <a:endParaRPr lang="en-US" altLang="zh-CN" sz="2800" b="1" dirty="0" smtClean="0">
              <a:ea typeface="宋体" panose="02010600030101010101" pitchFamily="2" charset="-122"/>
            </a:endParaRPr>
          </a:p>
          <a:p>
            <a:pPr marL="514350" indent="-514350">
              <a:lnSpc>
                <a:spcPct val="150000"/>
              </a:lnSpc>
              <a:spcBef>
                <a:spcPts val="2400"/>
              </a:spcBef>
              <a:buFont typeface="Arial" panose="020B0604020202020204" pitchFamily="34" charset="0"/>
              <a:buAutoNum type="arabicPeriod"/>
            </a:pPr>
            <a:r>
              <a:rPr lang="zh-CN" altLang="en-US" sz="2800" b="1" dirty="0" smtClean="0">
                <a:ea typeface="宋体" panose="02010600030101010101" pitchFamily="2" charset="-122"/>
              </a:rPr>
              <a:t>微观经济学和宏观经济学的区别是什么？</a:t>
            </a:r>
            <a:endParaRPr lang="en-US" altLang="zh-CN" sz="2800" b="1" dirty="0" smtClean="0">
              <a:ea typeface="宋体" panose="02010600030101010101" pitchFamily="2" charset="-122"/>
            </a:endParaRPr>
          </a:p>
          <a:p>
            <a:pPr marL="514350" indent="-514350"/>
            <a:endParaRPr lang="en-US" altLang="zh-CN" sz="2800" b="1" dirty="0" smtClean="0">
              <a:ea typeface="宋体" panose="02010600030101010101" pitchFamily="2" charset="-122"/>
            </a:endParaRPr>
          </a:p>
          <a:p>
            <a:pPr marL="514350" indent="-514350"/>
            <a:endParaRPr lang="en-US" altLang="zh-CN" sz="2800" b="1" dirty="0" smtClean="0">
              <a:ea typeface="宋体" panose="02010600030101010101" pitchFamily="2" charset="-122"/>
            </a:endParaRPr>
          </a:p>
          <a:p>
            <a:pPr marL="514350" indent="-514350"/>
            <a:endParaRPr lang="zh-CN" altLang="en-US" sz="2800" b="1" dirty="0" smtClean="0">
              <a:ea typeface="宋体" panose="02010600030101010101" pitchFamily="2" charset="-122"/>
            </a:endParaRPr>
          </a:p>
          <a:p>
            <a:pPr marL="514350" indent="-514350"/>
            <a:endParaRPr lang="zh-CN" altLang="en-US" sz="2800" dirty="0" smtClean="0">
              <a:ea typeface="宋体" panose="02010600030101010101" pitchFamily="2" charset="-122"/>
            </a:endParaRPr>
          </a:p>
        </p:txBody>
      </p:sp>
      <p:sp>
        <p:nvSpPr>
          <p:cNvPr id="44036" name="灯片编号占位符 3"/>
          <p:cNvSpPr>
            <a:spLocks noGrp="1"/>
          </p:cNvSpPr>
          <p:nvPr>
            <p:ph type="sldNum" sz="quarter" idx="12"/>
          </p:nvPr>
        </p:nvSpPr>
        <p:spPr>
          <a:noFill/>
        </p:spPr>
        <p:txBody>
          <a:bodyPr/>
          <a:lstStyle/>
          <a:p>
            <a:fld id="{5421EDC3-F6E2-48C3-B3BE-776275CAC6AC}"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spd="slow" advTm="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63714" y="141685"/>
            <a:ext cx="6429375" cy="594122"/>
          </a:xfrm>
        </p:spPr>
        <p:txBody>
          <a:bodyPr/>
          <a:lstStyle/>
          <a:p>
            <a:pPr eaLnBrk="1" hangingPunct="1"/>
            <a:r>
              <a:rPr lang="en-US" altLang="zh-CN" sz="3600" b="1" i="0" dirty="0" smtClean="0">
                <a:latin typeface="黑体" panose="02010609060101010101" pitchFamily="2" charset="-122"/>
                <a:ea typeface="黑体" panose="02010609060101010101" pitchFamily="2" charset="-122"/>
              </a:rPr>
              <a:t> </a:t>
            </a:r>
            <a:r>
              <a:rPr lang="zh-CN" altLang="en-US" sz="3600" b="1" i="0" dirty="0" smtClean="0">
                <a:latin typeface="黑体" panose="02010609060101010101" pitchFamily="2" charset="-122"/>
                <a:ea typeface="黑体" panose="02010609060101010101" pitchFamily="2" charset="-122"/>
              </a:rPr>
              <a:t>第一节  什么是西方经济学？</a:t>
            </a:r>
            <a:endParaRPr lang="zh-CN" altLang="en-US" sz="2400" b="1" dirty="0" smtClean="0">
              <a:latin typeface="黑体" panose="02010609060101010101" pitchFamily="2" charset="-122"/>
              <a:ea typeface="黑体" panose="02010609060101010101" pitchFamily="2" charset="-122"/>
            </a:endParaRPr>
          </a:p>
        </p:txBody>
      </p:sp>
      <p:sp>
        <p:nvSpPr>
          <p:cNvPr id="11267" name="Rectangle 3"/>
          <p:cNvSpPr>
            <a:spLocks noGrp="1" noChangeArrowheads="1"/>
          </p:cNvSpPr>
          <p:nvPr>
            <p:ph sz="quarter" idx="1"/>
          </p:nvPr>
        </p:nvSpPr>
        <p:spPr>
          <a:xfrm>
            <a:off x="2267744" y="1275606"/>
            <a:ext cx="6337300" cy="3672408"/>
          </a:xfrm>
        </p:spPr>
        <p:txBody>
          <a:bodyPr/>
          <a:lstStyle/>
          <a:p>
            <a:pPr marL="273050" indent="-273050" algn="just" eaLnBrk="1" hangingPunct="1">
              <a:lnSpc>
                <a:spcPct val="70000"/>
              </a:lnSpc>
              <a:buFont typeface="Wingdings" panose="05000000000000000000" pitchFamily="2" charset="2"/>
              <a:buNone/>
            </a:pPr>
            <a:r>
              <a:rPr lang="en-US" altLang="zh-CN" sz="2200" b="1" dirty="0" smtClean="0">
                <a:latin typeface="Times New Roman" panose="02020603050405020304" pitchFamily="18" charset="0"/>
                <a:ea typeface="宋体" panose="02010600030101010101" pitchFamily="2" charset="-122"/>
              </a:rPr>
              <a:t>       </a:t>
            </a:r>
            <a:r>
              <a:rPr lang="en-US" altLang="zh-CN" sz="2200" b="1" dirty="0" smtClean="0">
                <a:ea typeface="宋体" panose="02010600030101010101" pitchFamily="2" charset="-122"/>
              </a:rPr>
              <a:t> </a:t>
            </a:r>
            <a:r>
              <a:rPr lang="en-US" altLang="zh-CN" sz="2200" b="1" dirty="0" smtClean="0">
                <a:latin typeface="Times New Roman" panose="02020603050405020304" pitchFamily="18" charset="0"/>
                <a:ea typeface="宋体" panose="02010600030101010101" pitchFamily="2" charset="-122"/>
              </a:rPr>
              <a:t> </a:t>
            </a:r>
            <a:endParaRPr lang="en-US" altLang="zh-CN" sz="22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dirty="0" smtClean="0">
                <a:ea typeface="宋体" panose="02010600030101010101" pitchFamily="2" charset="-122"/>
              </a:rPr>
              <a:t>                     </a:t>
            </a:r>
            <a:r>
              <a:rPr lang="zh-CN" altLang="en-US" sz="2000" b="1" dirty="0" smtClean="0">
                <a:solidFill>
                  <a:srgbClr val="C00000"/>
                </a:solidFill>
                <a:ea typeface="宋体" panose="02010600030101010101" pitchFamily="2" charset="-122"/>
              </a:rPr>
              <a:t>西方经济学  </a:t>
            </a:r>
            <a:endParaRPr lang="en-US" altLang="zh-CN" sz="2000" b="1" dirty="0" smtClean="0">
              <a:solidFill>
                <a:srgbClr val="C00000"/>
              </a:solidFill>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b="1" dirty="0" smtClean="0">
                <a:latin typeface="Times New Roman" panose="02020603050405020304" pitchFamily="18" charset="0"/>
                <a:ea typeface="宋体" panose="02010600030101010101" pitchFamily="2" charset="-122"/>
              </a:rPr>
              <a:t>                                           ——</a:t>
            </a:r>
            <a:r>
              <a:rPr lang="zh-CN" altLang="en-US" sz="2000" dirty="0" smtClean="0">
                <a:ea typeface="宋体" panose="02010600030101010101" pitchFamily="2" charset="-122"/>
              </a:rPr>
              <a:t>资产阶级经济学</a:t>
            </a:r>
            <a:endParaRPr lang="zh-CN" altLang="en-US" sz="20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endParaRPr lang="en-US" altLang="zh-CN" sz="20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dirty="0" smtClean="0">
                <a:ea typeface="宋体" panose="02010600030101010101" pitchFamily="2" charset="-122"/>
              </a:rPr>
              <a:t>                                                </a:t>
            </a:r>
            <a:r>
              <a:rPr lang="en-US" altLang="zh-CN" sz="2000" b="1" dirty="0" smtClean="0">
                <a:latin typeface="Times New Roman" panose="02020603050405020304" pitchFamily="18" charset="0"/>
                <a:ea typeface="宋体" panose="02010600030101010101" pitchFamily="2" charset="-122"/>
              </a:rPr>
              <a:t>——</a:t>
            </a:r>
            <a:r>
              <a:rPr lang="zh-CN" altLang="en-US" sz="2000" dirty="0" smtClean="0">
                <a:ea typeface="宋体" panose="02010600030101010101" pitchFamily="2" charset="-122"/>
              </a:rPr>
              <a:t>追求的是效率</a:t>
            </a:r>
            <a:endParaRPr lang="en-US" altLang="zh-CN" sz="20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zh-CN" altLang="en-US" sz="2400" dirty="0" smtClean="0">
                <a:ea typeface="宋体" panose="02010600030101010101" pitchFamily="2" charset="-122"/>
              </a:rPr>
              <a:t>经济学</a:t>
            </a:r>
            <a:endParaRPr lang="zh-CN" altLang="en-US" sz="24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zh-CN" altLang="en-US" sz="2000" dirty="0" smtClean="0">
                <a:ea typeface="宋体" panose="02010600030101010101" pitchFamily="2" charset="-122"/>
              </a:rPr>
              <a:t>               </a:t>
            </a:r>
            <a:endParaRPr lang="en-US" altLang="zh-CN" sz="20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zh-CN" altLang="en-US" sz="2000" dirty="0" smtClean="0">
                <a:ea typeface="宋体" panose="02010600030101010101" pitchFamily="2" charset="-122"/>
              </a:rPr>
              <a:t>                    </a:t>
            </a:r>
            <a:r>
              <a:rPr lang="zh-CN" altLang="en-US" sz="2000" b="1" dirty="0" smtClean="0">
                <a:solidFill>
                  <a:srgbClr val="C00000"/>
                </a:solidFill>
                <a:ea typeface="宋体" panose="02010600030101010101" pitchFamily="2" charset="-122"/>
              </a:rPr>
              <a:t>马克思主义政治经济学</a:t>
            </a:r>
            <a:endParaRPr lang="zh-CN" altLang="en-US" sz="2000" b="1" dirty="0" smtClean="0">
              <a:solidFill>
                <a:srgbClr val="C00000"/>
              </a:solidFill>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zh-CN" altLang="en-US" sz="2000" dirty="0" smtClean="0">
                <a:ea typeface="宋体" panose="02010600030101010101" pitchFamily="2" charset="-122"/>
              </a:rPr>
              <a:t>    </a:t>
            </a:r>
            <a:endParaRPr lang="en-US" altLang="zh-CN" sz="20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b="1" dirty="0" smtClean="0">
                <a:latin typeface="Times New Roman" panose="02020603050405020304" pitchFamily="18" charset="0"/>
                <a:ea typeface="宋体" panose="02010600030101010101" pitchFamily="2" charset="-122"/>
              </a:rPr>
              <a:t>                                            ——</a:t>
            </a:r>
            <a:r>
              <a:rPr lang="zh-CN" altLang="en-US" sz="2000" dirty="0" smtClean="0">
                <a:ea typeface="宋体" panose="02010600030101010101" pitchFamily="2" charset="-122"/>
              </a:rPr>
              <a:t>无产阶级经济学</a:t>
            </a:r>
            <a:endParaRPr lang="zh-CN" altLang="en-US" sz="2000" dirty="0" smtClean="0">
              <a:ea typeface="宋体" panose="02010600030101010101" pitchFamily="2" charset="-122"/>
            </a:endParaRPr>
          </a:p>
          <a:p>
            <a:pPr marL="273050" indent="-273050" algn="just" eaLnBrk="1" hangingPunct="1">
              <a:lnSpc>
                <a:spcPct val="70000"/>
              </a:lnSpc>
              <a:buFont typeface="Wingdings" panose="05000000000000000000" pitchFamily="2" charset="2"/>
              <a:buChar char=""/>
            </a:pPr>
            <a:endParaRPr lang="en-US" altLang="zh-CN" sz="20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b="1" dirty="0" smtClean="0">
                <a:latin typeface="Times New Roman" panose="02020603050405020304" pitchFamily="18" charset="0"/>
                <a:ea typeface="宋体" panose="02010600030101010101" pitchFamily="2" charset="-122"/>
              </a:rPr>
              <a:t>                                            ——</a:t>
            </a:r>
            <a:r>
              <a:rPr lang="zh-CN" altLang="en-US" sz="2000" dirty="0" smtClean="0">
                <a:ea typeface="宋体" panose="02010600030101010101" pitchFamily="2" charset="-122"/>
              </a:rPr>
              <a:t>追求的是公平</a:t>
            </a:r>
            <a:endParaRPr lang="zh-CN" altLang="en-US" sz="2000" dirty="0" smtClean="0">
              <a:ea typeface="宋体" panose="02010600030101010101" pitchFamily="2" charset="-122"/>
            </a:endParaRPr>
          </a:p>
          <a:p>
            <a:pPr marL="273050" indent="-273050" algn="just" eaLnBrk="1" hangingPunct="1">
              <a:lnSpc>
                <a:spcPct val="70000"/>
              </a:lnSpc>
              <a:buFont typeface="Wingdings" panose="05000000000000000000" pitchFamily="2" charset="2"/>
              <a:buChar char=""/>
            </a:pPr>
            <a:endParaRPr lang="en-US" altLang="zh-CN" sz="2200" dirty="0" smtClean="0">
              <a:ea typeface="宋体" panose="02010600030101010101" pitchFamily="2" charset="-122"/>
            </a:endParaRPr>
          </a:p>
          <a:p>
            <a:pPr marL="273050" indent="-273050" algn="just" eaLnBrk="1" hangingPunct="1">
              <a:lnSpc>
                <a:spcPct val="70000"/>
              </a:lnSpc>
              <a:buFont typeface="Wingdings" panose="05000000000000000000" pitchFamily="2" charset="2"/>
              <a:buChar char=""/>
            </a:pPr>
            <a:endParaRPr lang="en-US" altLang="zh-CN" sz="2200" dirty="0" smtClean="0">
              <a:ea typeface="宋体" panose="02010600030101010101" pitchFamily="2" charset="-122"/>
            </a:endParaRPr>
          </a:p>
          <a:p>
            <a:pPr marL="273050" indent="-273050" algn="just" eaLnBrk="1" hangingPunct="1">
              <a:lnSpc>
                <a:spcPct val="70000"/>
              </a:lnSpc>
              <a:buFont typeface="Wingdings" panose="05000000000000000000" pitchFamily="2" charset="2"/>
              <a:buChar char=""/>
            </a:pPr>
            <a:endParaRPr lang="en-US" altLang="zh-CN" sz="2200" dirty="0" smtClean="0">
              <a:ea typeface="宋体" panose="02010600030101010101" pitchFamily="2" charset="-122"/>
            </a:endParaRPr>
          </a:p>
          <a:p>
            <a:pPr marL="273050" indent="-273050" algn="just" eaLnBrk="1" hangingPunct="1">
              <a:lnSpc>
                <a:spcPct val="70000"/>
              </a:lnSpc>
              <a:buFont typeface="Wingdings" panose="05000000000000000000" pitchFamily="2" charset="2"/>
              <a:buNone/>
            </a:pPr>
            <a:endParaRPr lang="zh-CN" altLang="en-US" sz="2200" dirty="0" smtClean="0">
              <a:ea typeface="宋体" panose="02010600030101010101" pitchFamily="2" charset="-122"/>
            </a:endParaRPr>
          </a:p>
        </p:txBody>
      </p:sp>
      <p:sp>
        <p:nvSpPr>
          <p:cNvPr id="11268" name="灯片编号占位符 8"/>
          <p:cNvSpPr>
            <a:spLocks noGrp="1"/>
          </p:cNvSpPr>
          <p:nvPr>
            <p:ph type="sldNum" sz="quarter" idx="12"/>
          </p:nvPr>
        </p:nvSpPr>
        <p:spPr>
          <a:xfrm>
            <a:off x="6732240" y="4960144"/>
            <a:ext cx="2895600" cy="183356"/>
          </a:xfrm>
          <a:noFill/>
        </p:spPr>
        <p:txBody>
          <a:bodyPr/>
          <a:lstStyle/>
          <a:p>
            <a:pPr algn="ctr"/>
            <a:fld id="{3682B90C-C8CB-4F34-AE60-31891EF6B7E0}"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
        <p:nvSpPr>
          <p:cNvPr id="11269" name="AutoShape 4"/>
          <p:cNvSpPr/>
          <p:nvPr/>
        </p:nvSpPr>
        <p:spPr bwMode="auto">
          <a:xfrm>
            <a:off x="3275856" y="1923678"/>
            <a:ext cx="215280" cy="1563613"/>
          </a:xfrm>
          <a:prstGeom prst="leftBrace">
            <a:avLst>
              <a:gd name="adj1" fmla="val 61111"/>
              <a:gd name="adj2" fmla="val 50000"/>
            </a:avLst>
          </a:prstGeom>
          <a:noFill/>
          <a:ln w="9525">
            <a:solidFill>
              <a:schemeClr val="tx1"/>
            </a:solidFill>
            <a:round/>
          </a:ln>
        </p:spPr>
        <p:txBody>
          <a:bodyPr wrap="none" anchor="ctr"/>
          <a:lstStyle/>
          <a:p>
            <a:endParaRPr lang="zh-CN" altLang="en-US"/>
          </a:p>
        </p:txBody>
      </p:sp>
      <p:pic>
        <p:nvPicPr>
          <p:cNvPr id="11270" name="Picture 8" descr="u=1265136262,667916604&amp;gp=-28">
            <a:hlinkClick r:id="rId1"/>
          </p:cNvPr>
          <p:cNvPicPr>
            <a:picLocks noChangeAspect="1" noChangeArrowheads="1"/>
          </p:cNvPicPr>
          <p:nvPr/>
        </p:nvPicPr>
        <p:blipFill>
          <a:blip r:embed="rId2" cstate="print"/>
          <a:srcRect/>
          <a:stretch>
            <a:fillRect/>
          </a:stretch>
        </p:blipFill>
        <p:spPr bwMode="auto">
          <a:xfrm>
            <a:off x="214313" y="3107532"/>
            <a:ext cx="1714500" cy="1446610"/>
          </a:xfrm>
          <a:prstGeom prst="rect">
            <a:avLst/>
          </a:prstGeom>
          <a:noFill/>
          <a:ln w="9525">
            <a:noFill/>
            <a:miter lim="800000"/>
            <a:headEnd/>
            <a:tailEnd/>
          </a:ln>
        </p:spPr>
      </p:pic>
      <p:pic>
        <p:nvPicPr>
          <p:cNvPr id="11271" name="Picture 9" descr="http://baike.baidu.com/pic/6/1147176690179155.jpg"/>
          <p:cNvPicPr>
            <a:picLocks noChangeAspect="1" noChangeArrowheads="1"/>
          </p:cNvPicPr>
          <p:nvPr/>
        </p:nvPicPr>
        <p:blipFill>
          <a:blip r:embed="rId3" r:link="rId4" cstate="print"/>
          <a:srcRect/>
          <a:stretch>
            <a:fillRect/>
          </a:stretch>
        </p:blipFill>
        <p:spPr bwMode="auto">
          <a:xfrm>
            <a:off x="214313" y="803673"/>
            <a:ext cx="1657350" cy="1607344"/>
          </a:xfrm>
          <a:prstGeom prst="rect">
            <a:avLst/>
          </a:prstGeom>
          <a:noFill/>
          <a:ln w="9525">
            <a:noFill/>
            <a:miter lim="800000"/>
            <a:headEnd/>
            <a:tailEnd/>
          </a:ln>
        </p:spPr>
      </p:pic>
      <p:sp>
        <p:nvSpPr>
          <p:cNvPr id="8" name="矩形 7"/>
          <p:cNvSpPr>
            <a:spLocks noChangeArrowheads="1"/>
          </p:cNvSpPr>
          <p:nvPr/>
        </p:nvSpPr>
        <p:spPr bwMode="auto">
          <a:xfrm>
            <a:off x="2005950" y="951310"/>
            <a:ext cx="2892138" cy="393954"/>
          </a:xfrm>
          <a:prstGeom prst="rect">
            <a:avLst/>
          </a:prstGeom>
          <a:noFill/>
          <a:ln w="9525">
            <a:noFill/>
            <a:miter lim="800000"/>
          </a:ln>
        </p:spPr>
        <p:txBody>
          <a:bodyPr wrap="none">
            <a:spAutoFit/>
          </a:bodyPr>
          <a:lstStyle/>
          <a:p>
            <a:pPr marL="273050" indent="-273050" algn="just">
              <a:lnSpc>
                <a:spcPct val="70000"/>
              </a:lnSpc>
              <a:buFont typeface="Wingdings" panose="05000000000000000000" pitchFamily="2" charset="2"/>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、经济学分类：</a:t>
            </a:r>
            <a:endParaRPr lang="zh-CN" altLang="en-US" sz="2800" b="1" dirty="0">
              <a:latin typeface="黑体" panose="02010609060101010101" pitchFamily="2" charset="-122"/>
              <a:ea typeface="黑体" panose="0201060906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12" dur="500"/>
                                        <p:tgtEl>
                                          <p:spTgt spid="1126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box(in)">
                                      <p:cBhvr>
                                        <p:cTn id="17" dur="500"/>
                                        <p:tgtEl>
                                          <p:spTgt spid="112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22" dur="500"/>
                                        <p:tgtEl>
                                          <p:spTgt spid="112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27" dur="500"/>
                                        <p:tgtEl>
                                          <p:spTgt spid="1126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32" dur="500"/>
                                        <p:tgtEl>
                                          <p:spTgt spid="112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271"/>
                                        </p:tgtEl>
                                        <p:attrNameLst>
                                          <p:attrName>style.visibility</p:attrName>
                                        </p:attrNameLst>
                                      </p:cBhvr>
                                      <p:to>
                                        <p:strVal val="visible"/>
                                      </p:to>
                                    </p:set>
                                    <p:animEffect transition="in" filter="blinds(horizontal)">
                                      <p:cBhvr>
                                        <p:cTn id="37" dur="500"/>
                                        <p:tgtEl>
                                          <p:spTgt spid="1127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267">
                                            <p:txEl>
                                              <p:pRg st="9" end="9"/>
                                            </p:txEl>
                                          </p:spTgt>
                                        </p:tgtEl>
                                        <p:attrNameLst>
                                          <p:attrName>style.visibility</p:attrName>
                                        </p:attrNameLst>
                                      </p:cBhvr>
                                      <p:to>
                                        <p:strVal val="visible"/>
                                      </p:to>
                                    </p:set>
                                    <p:animEffect transition="in" filter="blinds(horizontal)">
                                      <p:cBhvr>
                                        <p:cTn id="47" dur="500"/>
                                        <p:tgtEl>
                                          <p:spTgt spid="1126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267">
                                            <p:txEl>
                                              <p:pRg st="11" end="11"/>
                                            </p:txEl>
                                          </p:spTgt>
                                        </p:tgtEl>
                                        <p:attrNameLst>
                                          <p:attrName>style.visibility</p:attrName>
                                        </p:attrNameLst>
                                      </p:cBhvr>
                                      <p:to>
                                        <p:strVal val="visible"/>
                                      </p:to>
                                    </p:set>
                                    <p:animEffect transition="in" filter="blinds(horizontal)">
                                      <p:cBhvr>
                                        <p:cTn id="52" dur="500"/>
                                        <p:tgtEl>
                                          <p:spTgt spid="11267">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270"/>
                                        </p:tgtEl>
                                        <p:attrNameLst>
                                          <p:attrName>style.visibility</p:attrName>
                                        </p:attrNameLst>
                                      </p:cBhvr>
                                      <p:to>
                                        <p:strVal val="visible"/>
                                      </p:to>
                                    </p:set>
                                    <p:animEffect transition="in" filter="blinds(horizontal)">
                                      <p:cBhvr>
                                        <p:cTn id="5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课后习题</a:t>
            </a:r>
            <a:endParaRPr lang="zh-CN" altLang="en-US"/>
          </a:p>
        </p:txBody>
      </p:sp>
      <p:sp>
        <p:nvSpPr>
          <p:cNvPr id="3" name="内容占位符 2"/>
          <p:cNvSpPr>
            <a:spLocks noGrp="1"/>
          </p:cNvSpPr>
          <p:nvPr>
            <p:ph idx="1"/>
          </p:nvPr>
        </p:nvSpPr>
        <p:spPr/>
        <p:txBody>
          <a:bodyPr/>
          <a:p>
            <a:r>
              <a:rPr lang="zh-CN" altLang="en-US">
                <a:solidFill>
                  <a:srgbClr val="0000FF"/>
                </a:solidFill>
              </a:rPr>
              <a:t>P13：3-9</a:t>
            </a:r>
            <a:endParaRPr lang="zh-CN" altLang="en-US">
              <a:solidFill>
                <a:srgbClr val="0000FF"/>
              </a:solidFill>
            </a:endParaRPr>
          </a:p>
        </p:txBody>
      </p:sp>
    </p:spTree>
  </p:cSld>
  <p:clrMapOvr>
    <a:masterClrMapping/>
  </p:clrMapOvr>
  <p:transition spd="slow" advTm="0">
    <p:pull/>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1560" y="0"/>
            <a:ext cx="7772400" cy="850106"/>
          </a:xfrm>
        </p:spPr>
        <p:txBody>
          <a:bodyPr/>
          <a:lstStyle/>
          <a:p>
            <a:pPr eaLnBrk="1" hangingPunct="1"/>
            <a:r>
              <a:rPr lang="en-US" altLang="zh-CN" sz="3600" b="1" i="0" dirty="0" smtClean="0">
                <a:latin typeface="黑体" panose="02010609060101010101" pitchFamily="2" charset="-122"/>
                <a:ea typeface="黑体" panose="02010609060101010101" pitchFamily="2" charset="-122"/>
              </a:rPr>
              <a:t> </a:t>
            </a:r>
            <a:r>
              <a:rPr lang="zh-CN" altLang="en-US" sz="3600" b="1" i="0" dirty="0" smtClean="0">
                <a:latin typeface="黑体" panose="02010609060101010101" pitchFamily="2" charset="-122"/>
                <a:ea typeface="黑体" panose="02010609060101010101" pitchFamily="2" charset="-122"/>
              </a:rPr>
              <a:t>第一节  什么是西方经济学？</a:t>
            </a:r>
            <a:br>
              <a:rPr lang="zh-CN" altLang="en-US" sz="3600" b="1" dirty="0" smtClean="0">
                <a:solidFill>
                  <a:schemeClr val="accent1"/>
                </a:solidFill>
                <a:latin typeface="黑体" panose="02010609060101010101" pitchFamily="2" charset="-122"/>
                <a:ea typeface="黑体" panose="02010609060101010101" pitchFamily="2" charset="-122"/>
              </a:rPr>
            </a:br>
            <a:endParaRPr lang="zh-CN" altLang="en-US" sz="3600" b="1" dirty="0" smtClean="0">
              <a:latin typeface="黑体" panose="02010609060101010101" pitchFamily="2" charset="-122"/>
              <a:ea typeface="黑体" panose="02010609060101010101" pitchFamily="2" charset="-122"/>
            </a:endParaRPr>
          </a:p>
        </p:txBody>
      </p:sp>
      <p:sp>
        <p:nvSpPr>
          <p:cNvPr id="12291" name="Rectangle 3"/>
          <p:cNvSpPr>
            <a:spLocks noGrp="1" noChangeArrowheads="1"/>
          </p:cNvSpPr>
          <p:nvPr>
            <p:ph sz="quarter" idx="1"/>
          </p:nvPr>
        </p:nvSpPr>
        <p:spPr>
          <a:xfrm>
            <a:off x="539750" y="1113235"/>
            <a:ext cx="7467600" cy="642938"/>
          </a:xfrm>
        </p:spPr>
        <p:txBody>
          <a:bodyPr/>
          <a:lstStyle/>
          <a:p>
            <a:pPr marL="273050" indent="-273050" eaLnBrk="1" hangingPunct="1">
              <a:lnSpc>
                <a:spcPct val="90000"/>
              </a:lnSpc>
              <a:buFontTx/>
              <a:buNone/>
            </a:pPr>
            <a:r>
              <a:rPr lang="en-US" altLang="zh-CN" sz="3000" b="1" dirty="0" smtClean="0">
                <a:latin typeface="黑体" panose="02010609060101010101" pitchFamily="2" charset="-122"/>
                <a:ea typeface="黑体" panose="02010609060101010101" pitchFamily="2" charset="-122"/>
              </a:rPr>
              <a:t>2</a:t>
            </a:r>
            <a:r>
              <a:rPr lang="zh-CN" altLang="en-US" sz="3000" b="1" dirty="0" smtClean="0">
                <a:latin typeface="黑体" panose="02010609060101010101" pitchFamily="2" charset="-122"/>
                <a:ea typeface="黑体" panose="02010609060101010101" pitchFamily="2" charset="-122"/>
              </a:rPr>
              <a:t>、西方经济学的学科体系 </a:t>
            </a:r>
            <a:endParaRPr lang="zh-CN" altLang="en-US" sz="3000" b="1" dirty="0" smtClean="0">
              <a:latin typeface="黑体" panose="02010609060101010101" pitchFamily="2" charset="-122"/>
              <a:ea typeface="黑体" panose="02010609060101010101" pitchFamily="2" charset="-122"/>
            </a:endParaRPr>
          </a:p>
          <a:p>
            <a:pPr marL="273050" indent="-273050" algn="just" eaLnBrk="1" hangingPunct="1">
              <a:lnSpc>
                <a:spcPct val="90000"/>
              </a:lnSpc>
              <a:buFontTx/>
              <a:buNone/>
            </a:pPr>
            <a:r>
              <a:rPr lang="zh-CN" altLang="en-US" sz="1900" b="1" dirty="0" smtClean="0">
                <a:latin typeface="黑体" panose="02010609060101010101" pitchFamily="2" charset="-122"/>
                <a:ea typeface="黑体" panose="02010609060101010101" pitchFamily="2" charset="-122"/>
              </a:rPr>
              <a:t>                                                                </a:t>
            </a:r>
            <a:endParaRPr lang="zh-CN" altLang="en-US" sz="1900" b="1" dirty="0" smtClean="0">
              <a:latin typeface="黑体" panose="02010609060101010101" pitchFamily="2" charset="-122"/>
              <a:ea typeface="黑体" panose="02010609060101010101" pitchFamily="2" charset="-122"/>
            </a:endParaRPr>
          </a:p>
          <a:p>
            <a:pPr marL="273050" indent="-273050" algn="just" eaLnBrk="1" hangingPunct="1">
              <a:lnSpc>
                <a:spcPct val="90000"/>
              </a:lnSpc>
              <a:buFontTx/>
              <a:buNone/>
            </a:pPr>
            <a:endParaRPr lang="zh-CN" altLang="en-US" sz="1900" b="1" dirty="0" smtClean="0">
              <a:latin typeface="黑体" panose="02010609060101010101" pitchFamily="2" charset="-122"/>
              <a:ea typeface="黑体" panose="02010609060101010101" pitchFamily="2" charset="-122"/>
            </a:endParaRPr>
          </a:p>
        </p:txBody>
      </p:sp>
      <p:sp>
        <p:nvSpPr>
          <p:cNvPr id="12292" name="灯片编号占位符 38"/>
          <p:cNvSpPr>
            <a:spLocks noGrp="1"/>
          </p:cNvSpPr>
          <p:nvPr>
            <p:ph type="sldNum" sz="quarter" idx="12"/>
          </p:nvPr>
        </p:nvSpPr>
        <p:spPr>
          <a:xfrm>
            <a:off x="3124200" y="4902994"/>
            <a:ext cx="2895600" cy="183356"/>
          </a:xfrm>
          <a:noFill/>
        </p:spPr>
        <p:txBody>
          <a:bodyPr/>
          <a:lstStyle/>
          <a:p>
            <a:pPr algn="ctr"/>
            <a:fld id="{8BB7C2EF-E0C6-4F14-A858-51F369BED244}"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2293" name="Line 6"/>
          <p:cNvSpPr>
            <a:spLocks noChangeShapeType="1"/>
          </p:cNvSpPr>
          <p:nvPr/>
        </p:nvSpPr>
        <p:spPr bwMode="auto">
          <a:xfrm>
            <a:off x="2819400" y="2366963"/>
            <a:ext cx="0" cy="571500"/>
          </a:xfrm>
          <a:prstGeom prst="line">
            <a:avLst/>
          </a:prstGeom>
          <a:noFill/>
          <a:ln w="28575">
            <a:solidFill>
              <a:schemeClr val="tx1"/>
            </a:solidFill>
            <a:round/>
          </a:ln>
        </p:spPr>
        <p:txBody>
          <a:bodyPr wrap="none"/>
          <a:lstStyle/>
          <a:p>
            <a:endParaRPr lang="zh-CN" altLang="en-US"/>
          </a:p>
        </p:txBody>
      </p:sp>
      <p:sp>
        <p:nvSpPr>
          <p:cNvPr id="12294" name="Line 7"/>
          <p:cNvSpPr>
            <a:spLocks noChangeShapeType="1"/>
          </p:cNvSpPr>
          <p:nvPr/>
        </p:nvSpPr>
        <p:spPr bwMode="auto">
          <a:xfrm>
            <a:off x="2819400" y="2366963"/>
            <a:ext cx="228600" cy="0"/>
          </a:xfrm>
          <a:prstGeom prst="line">
            <a:avLst/>
          </a:prstGeom>
          <a:noFill/>
          <a:ln w="57150">
            <a:solidFill>
              <a:schemeClr val="tx1"/>
            </a:solidFill>
            <a:round/>
          </a:ln>
        </p:spPr>
        <p:txBody>
          <a:bodyPr wrap="none"/>
          <a:lstStyle/>
          <a:p>
            <a:endParaRPr lang="zh-CN" altLang="en-US"/>
          </a:p>
        </p:txBody>
      </p:sp>
      <p:sp>
        <p:nvSpPr>
          <p:cNvPr id="12295" name="Line 8"/>
          <p:cNvSpPr>
            <a:spLocks noChangeShapeType="1"/>
          </p:cNvSpPr>
          <p:nvPr/>
        </p:nvSpPr>
        <p:spPr bwMode="auto">
          <a:xfrm>
            <a:off x="2819400" y="2938463"/>
            <a:ext cx="228600" cy="0"/>
          </a:xfrm>
          <a:prstGeom prst="line">
            <a:avLst/>
          </a:prstGeom>
          <a:noFill/>
          <a:ln w="57150">
            <a:solidFill>
              <a:schemeClr val="tx1"/>
            </a:solidFill>
            <a:round/>
          </a:ln>
        </p:spPr>
        <p:txBody>
          <a:bodyPr wrap="none"/>
          <a:lstStyle/>
          <a:p>
            <a:endParaRPr lang="zh-CN" altLang="en-US"/>
          </a:p>
        </p:txBody>
      </p:sp>
      <p:sp>
        <p:nvSpPr>
          <p:cNvPr id="12296" name="Line 9"/>
          <p:cNvSpPr>
            <a:spLocks noChangeShapeType="1"/>
          </p:cNvSpPr>
          <p:nvPr/>
        </p:nvSpPr>
        <p:spPr bwMode="auto">
          <a:xfrm>
            <a:off x="2500313" y="2678906"/>
            <a:ext cx="304800" cy="0"/>
          </a:xfrm>
          <a:prstGeom prst="line">
            <a:avLst/>
          </a:prstGeom>
          <a:noFill/>
          <a:ln w="76200">
            <a:solidFill>
              <a:schemeClr val="tx1"/>
            </a:solidFill>
            <a:round/>
          </a:ln>
        </p:spPr>
        <p:txBody>
          <a:bodyPr wrap="none"/>
          <a:lstStyle/>
          <a:p>
            <a:endParaRPr lang="zh-CN" altLang="en-US"/>
          </a:p>
        </p:txBody>
      </p:sp>
      <p:sp>
        <p:nvSpPr>
          <p:cNvPr id="11273" name="Line 10"/>
          <p:cNvSpPr>
            <a:spLocks noChangeShapeType="1"/>
          </p:cNvSpPr>
          <p:nvPr/>
        </p:nvSpPr>
        <p:spPr bwMode="auto">
          <a:xfrm>
            <a:off x="5257800" y="2081213"/>
            <a:ext cx="0" cy="571500"/>
          </a:xfrm>
          <a:prstGeom prst="line">
            <a:avLst/>
          </a:prstGeom>
          <a:noFill/>
          <a:ln w="28575">
            <a:solidFill>
              <a:schemeClr val="tx1"/>
            </a:solidFill>
            <a:round/>
          </a:ln>
        </p:spPr>
        <p:txBody>
          <a:bodyPr wrap="none"/>
          <a:lstStyle/>
          <a:p>
            <a:endParaRPr lang="zh-CN" altLang="en-US"/>
          </a:p>
        </p:txBody>
      </p:sp>
      <p:sp>
        <p:nvSpPr>
          <p:cNvPr id="11274" name="Line 13"/>
          <p:cNvSpPr>
            <a:spLocks noChangeShapeType="1"/>
          </p:cNvSpPr>
          <p:nvPr/>
        </p:nvSpPr>
        <p:spPr bwMode="auto">
          <a:xfrm>
            <a:off x="4724400" y="2366963"/>
            <a:ext cx="838200" cy="0"/>
          </a:xfrm>
          <a:prstGeom prst="line">
            <a:avLst/>
          </a:prstGeom>
          <a:noFill/>
          <a:ln w="28575">
            <a:solidFill>
              <a:schemeClr val="tx1"/>
            </a:solidFill>
            <a:round/>
          </a:ln>
        </p:spPr>
        <p:txBody>
          <a:bodyPr wrap="none"/>
          <a:lstStyle/>
          <a:p>
            <a:endParaRPr lang="zh-CN" altLang="en-US"/>
          </a:p>
        </p:txBody>
      </p:sp>
      <p:sp>
        <p:nvSpPr>
          <p:cNvPr id="11275" name="Line 14"/>
          <p:cNvSpPr>
            <a:spLocks noChangeShapeType="1"/>
          </p:cNvSpPr>
          <p:nvPr/>
        </p:nvSpPr>
        <p:spPr bwMode="auto">
          <a:xfrm>
            <a:off x="5257800" y="2652713"/>
            <a:ext cx="304800" cy="0"/>
          </a:xfrm>
          <a:prstGeom prst="line">
            <a:avLst/>
          </a:prstGeom>
          <a:noFill/>
          <a:ln w="28575">
            <a:solidFill>
              <a:schemeClr val="tx1"/>
            </a:solidFill>
            <a:round/>
          </a:ln>
        </p:spPr>
        <p:txBody>
          <a:bodyPr wrap="none"/>
          <a:lstStyle/>
          <a:p>
            <a:endParaRPr lang="zh-CN" altLang="en-US"/>
          </a:p>
        </p:txBody>
      </p:sp>
      <p:sp>
        <p:nvSpPr>
          <p:cNvPr id="11276" name="Line 15"/>
          <p:cNvSpPr>
            <a:spLocks noChangeShapeType="1"/>
          </p:cNvSpPr>
          <p:nvPr/>
        </p:nvSpPr>
        <p:spPr bwMode="auto">
          <a:xfrm>
            <a:off x="5257800" y="2081213"/>
            <a:ext cx="304800" cy="0"/>
          </a:xfrm>
          <a:prstGeom prst="line">
            <a:avLst/>
          </a:prstGeom>
          <a:noFill/>
          <a:ln w="28575">
            <a:solidFill>
              <a:schemeClr val="tx1"/>
            </a:solidFill>
            <a:round/>
          </a:ln>
        </p:spPr>
        <p:txBody>
          <a:bodyPr wrap="none"/>
          <a:lstStyle/>
          <a:p>
            <a:endParaRPr lang="zh-CN" altLang="en-US"/>
          </a:p>
        </p:txBody>
      </p:sp>
      <p:sp>
        <p:nvSpPr>
          <p:cNvPr id="11277" name="Line 21"/>
          <p:cNvSpPr>
            <a:spLocks noChangeShapeType="1"/>
          </p:cNvSpPr>
          <p:nvPr/>
        </p:nvSpPr>
        <p:spPr bwMode="auto">
          <a:xfrm>
            <a:off x="5257800" y="3374801"/>
            <a:ext cx="228600" cy="0"/>
          </a:xfrm>
          <a:prstGeom prst="line">
            <a:avLst/>
          </a:prstGeom>
          <a:noFill/>
          <a:ln w="28575">
            <a:solidFill>
              <a:schemeClr val="tx1"/>
            </a:solidFill>
            <a:round/>
          </a:ln>
        </p:spPr>
        <p:txBody>
          <a:bodyPr wrap="none"/>
          <a:lstStyle/>
          <a:p>
            <a:endParaRPr lang="zh-CN" altLang="en-US"/>
          </a:p>
        </p:txBody>
      </p:sp>
      <p:sp>
        <p:nvSpPr>
          <p:cNvPr id="11278" name="Text Box 23"/>
          <p:cNvSpPr txBox="1">
            <a:spLocks noChangeArrowheads="1"/>
          </p:cNvSpPr>
          <p:nvPr/>
        </p:nvSpPr>
        <p:spPr bwMode="auto">
          <a:xfrm>
            <a:off x="7467600" y="2211710"/>
            <a:ext cx="1676400" cy="861774"/>
          </a:xfrm>
          <a:prstGeom prst="rect">
            <a:avLst/>
          </a:prstGeom>
          <a:noFill/>
          <a:ln w="9525">
            <a:noFill/>
            <a:miter lim="800000"/>
          </a:ln>
        </p:spPr>
        <p:txBody>
          <a:bodyPr>
            <a:spAutoFit/>
          </a:bodyPr>
          <a:lstStyle/>
          <a:p>
            <a:pPr>
              <a:spcBef>
                <a:spcPct val="50000"/>
              </a:spcBef>
            </a:pPr>
            <a:r>
              <a:rPr lang="zh-CN" altLang="en-US" sz="2000"/>
              <a:t>国际金融</a:t>
            </a:r>
            <a:endParaRPr lang="zh-CN" altLang="en-US" sz="2000"/>
          </a:p>
          <a:p>
            <a:pPr>
              <a:spcBef>
                <a:spcPct val="50000"/>
              </a:spcBef>
            </a:pPr>
            <a:r>
              <a:rPr lang="zh-CN" altLang="en-US" sz="2000"/>
              <a:t>国际贸易</a:t>
            </a:r>
            <a:endParaRPr lang="zh-CN" altLang="en-US" sz="2000"/>
          </a:p>
        </p:txBody>
      </p:sp>
      <p:sp>
        <p:nvSpPr>
          <p:cNvPr id="11279" name="Line 24"/>
          <p:cNvSpPr>
            <a:spLocks noChangeShapeType="1"/>
          </p:cNvSpPr>
          <p:nvPr/>
        </p:nvSpPr>
        <p:spPr bwMode="auto">
          <a:xfrm>
            <a:off x="7120250" y="2388482"/>
            <a:ext cx="0" cy="400050"/>
          </a:xfrm>
          <a:prstGeom prst="line">
            <a:avLst/>
          </a:prstGeom>
          <a:noFill/>
          <a:ln w="28575">
            <a:solidFill>
              <a:schemeClr val="tx1"/>
            </a:solidFill>
            <a:round/>
          </a:ln>
        </p:spPr>
        <p:txBody>
          <a:bodyPr wrap="none"/>
          <a:lstStyle/>
          <a:p>
            <a:endParaRPr lang="zh-CN" altLang="en-US"/>
          </a:p>
        </p:txBody>
      </p:sp>
      <p:sp>
        <p:nvSpPr>
          <p:cNvPr id="11280" name="Line 25"/>
          <p:cNvSpPr>
            <a:spLocks noChangeShapeType="1"/>
          </p:cNvSpPr>
          <p:nvPr/>
        </p:nvSpPr>
        <p:spPr bwMode="auto">
          <a:xfrm>
            <a:off x="6876256" y="2643758"/>
            <a:ext cx="228600" cy="0"/>
          </a:xfrm>
          <a:prstGeom prst="line">
            <a:avLst/>
          </a:prstGeom>
          <a:noFill/>
          <a:ln w="28575">
            <a:solidFill>
              <a:schemeClr val="tx1"/>
            </a:solidFill>
            <a:round/>
          </a:ln>
        </p:spPr>
        <p:txBody>
          <a:bodyPr wrap="none"/>
          <a:lstStyle/>
          <a:p>
            <a:endParaRPr lang="zh-CN" altLang="en-US"/>
          </a:p>
        </p:txBody>
      </p:sp>
      <p:sp>
        <p:nvSpPr>
          <p:cNvPr id="11281" name="Line 26"/>
          <p:cNvSpPr>
            <a:spLocks noChangeShapeType="1"/>
          </p:cNvSpPr>
          <p:nvPr/>
        </p:nvSpPr>
        <p:spPr bwMode="auto">
          <a:xfrm>
            <a:off x="7120250" y="2388482"/>
            <a:ext cx="304800" cy="0"/>
          </a:xfrm>
          <a:prstGeom prst="line">
            <a:avLst/>
          </a:prstGeom>
          <a:noFill/>
          <a:ln w="28575">
            <a:solidFill>
              <a:schemeClr val="tx1"/>
            </a:solidFill>
            <a:round/>
          </a:ln>
        </p:spPr>
        <p:txBody>
          <a:bodyPr wrap="none"/>
          <a:lstStyle/>
          <a:p>
            <a:endParaRPr lang="zh-CN" altLang="en-US"/>
          </a:p>
        </p:txBody>
      </p:sp>
      <p:sp>
        <p:nvSpPr>
          <p:cNvPr id="11282" name="Line 27"/>
          <p:cNvSpPr>
            <a:spLocks noChangeShapeType="1"/>
          </p:cNvSpPr>
          <p:nvPr/>
        </p:nvSpPr>
        <p:spPr bwMode="auto">
          <a:xfrm>
            <a:off x="7120250" y="2788532"/>
            <a:ext cx="304800" cy="0"/>
          </a:xfrm>
          <a:prstGeom prst="line">
            <a:avLst/>
          </a:prstGeom>
          <a:noFill/>
          <a:ln w="28575">
            <a:solidFill>
              <a:schemeClr val="tx1"/>
            </a:solidFill>
            <a:round/>
          </a:ln>
        </p:spPr>
        <p:txBody>
          <a:bodyPr wrap="none"/>
          <a:lstStyle/>
          <a:p>
            <a:endParaRPr lang="zh-CN" altLang="en-US"/>
          </a:p>
        </p:txBody>
      </p:sp>
      <p:sp>
        <p:nvSpPr>
          <p:cNvPr id="11283" name="Text Box 28"/>
          <p:cNvSpPr txBox="1">
            <a:spLocks noChangeArrowheads="1"/>
          </p:cNvSpPr>
          <p:nvPr/>
        </p:nvSpPr>
        <p:spPr bwMode="auto">
          <a:xfrm>
            <a:off x="5652120" y="2859782"/>
            <a:ext cx="3253680" cy="1631216"/>
          </a:xfrm>
          <a:prstGeom prst="rect">
            <a:avLst/>
          </a:prstGeom>
          <a:noFill/>
          <a:ln w="9525">
            <a:noFill/>
            <a:miter lim="800000"/>
          </a:ln>
        </p:spPr>
        <p:txBody>
          <a:bodyPr wrap="square">
            <a:spAutoFit/>
          </a:bodyPr>
          <a:lstStyle/>
          <a:p>
            <a:pPr>
              <a:spcBef>
                <a:spcPts val="0"/>
              </a:spcBef>
            </a:pPr>
            <a:r>
              <a:rPr lang="zh-CN" altLang="en-US" sz="2000" dirty="0" smtClean="0"/>
              <a:t>新古典经济学派</a:t>
            </a:r>
            <a:endParaRPr lang="en-US" altLang="zh-CN" sz="2000" dirty="0" smtClean="0"/>
          </a:p>
          <a:p>
            <a:pPr>
              <a:spcBef>
                <a:spcPts val="0"/>
              </a:spcBef>
            </a:pPr>
            <a:r>
              <a:rPr lang="zh-CN" altLang="en-US" sz="2000" dirty="0" smtClean="0"/>
              <a:t>凯</a:t>
            </a:r>
            <a:r>
              <a:rPr lang="zh-CN" altLang="en-US" sz="2000" dirty="0"/>
              <a:t>恩斯</a:t>
            </a:r>
            <a:r>
              <a:rPr lang="zh-CN" altLang="en-US" sz="2000" dirty="0" smtClean="0"/>
              <a:t>主义</a:t>
            </a:r>
            <a:endParaRPr lang="zh-CN" altLang="en-US" sz="2000" dirty="0"/>
          </a:p>
          <a:p>
            <a:pPr>
              <a:spcBef>
                <a:spcPts val="0"/>
              </a:spcBef>
            </a:pPr>
            <a:r>
              <a:rPr lang="zh-CN" altLang="en-US" sz="2000" dirty="0" smtClean="0"/>
              <a:t>新古典综合派</a:t>
            </a:r>
            <a:endParaRPr lang="en-US" altLang="zh-CN" sz="2000" dirty="0" smtClean="0"/>
          </a:p>
          <a:p>
            <a:pPr>
              <a:spcBef>
                <a:spcPts val="0"/>
              </a:spcBef>
            </a:pPr>
            <a:r>
              <a:rPr lang="zh-CN" altLang="en-US" sz="2000" dirty="0" smtClean="0"/>
              <a:t>新古典主义宏观经济学派</a:t>
            </a:r>
            <a:endParaRPr lang="en-US" altLang="zh-CN" sz="2000" dirty="0" smtClean="0"/>
          </a:p>
          <a:p>
            <a:pPr>
              <a:spcBef>
                <a:spcPts val="0"/>
              </a:spcBef>
            </a:pPr>
            <a:r>
              <a:rPr lang="zh-CN" altLang="en-US" sz="2000" dirty="0" smtClean="0"/>
              <a:t>新凯恩斯主义宏观经济学派</a:t>
            </a:r>
            <a:endParaRPr lang="zh-CN" altLang="en-US" sz="2000" dirty="0"/>
          </a:p>
        </p:txBody>
      </p:sp>
      <p:sp>
        <p:nvSpPr>
          <p:cNvPr id="11284" name="Line 29"/>
          <p:cNvSpPr>
            <a:spLocks noChangeShapeType="1"/>
          </p:cNvSpPr>
          <p:nvPr/>
        </p:nvSpPr>
        <p:spPr bwMode="auto">
          <a:xfrm>
            <a:off x="5255697" y="2931790"/>
            <a:ext cx="0" cy="1440160"/>
          </a:xfrm>
          <a:prstGeom prst="line">
            <a:avLst/>
          </a:prstGeom>
          <a:noFill/>
          <a:ln w="28575">
            <a:solidFill>
              <a:schemeClr val="tx1"/>
            </a:solidFill>
            <a:round/>
          </a:ln>
        </p:spPr>
        <p:txBody>
          <a:bodyPr wrap="none"/>
          <a:lstStyle/>
          <a:p>
            <a:endParaRPr lang="zh-CN" altLang="en-US"/>
          </a:p>
        </p:txBody>
      </p:sp>
      <p:sp>
        <p:nvSpPr>
          <p:cNvPr id="11285" name="Line 31"/>
          <p:cNvSpPr>
            <a:spLocks noChangeShapeType="1"/>
          </p:cNvSpPr>
          <p:nvPr/>
        </p:nvSpPr>
        <p:spPr bwMode="auto">
          <a:xfrm>
            <a:off x="5257800" y="3374801"/>
            <a:ext cx="381000" cy="0"/>
          </a:xfrm>
          <a:prstGeom prst="line">
            <a:avLst/>
          </a:prstGeom>
          <a:noFill/>
          <a:ln w="28575">
            <a:solidFill>
              <a:schemeClr val="tx1"/>
            </a:solidFill>
            <a:round/>
          </a:ln>
        </p:spPr>
        <p:txBody>
          <a:bodyPr wrap="none"/>
          <a:lstStyle/>
          <a:p>
            <a:endParaRPr lang="zh-CN" altLang="en-US"/>
          </a:p>
        </p:txBody>
      </p:sp>
      <p:sp>
        <p:nvSpPr>
          <p:cNvPr id="11286" name="Line 32"/>
          <p:cNvSpPr>
            <a:spLocks noChangeShapeType="1"/>
          </p:cNvSpPr>
          <p:nvPr/>
        </p:nvSpPr>
        <p:spPr bwMode="auto">
          <a:xfrm>
            <a:off x="5257800" y="3717701"/>
            <a:ext cx="381000" cy="0"/>
          </a:xfrm>
          <a:prstGeom prst="line">
            <a:avLst/>
          </a:prstGeom>
          <a:noFill/>
          <a:ln w="28575">
            <a:solidFill>
              <a:schemeClr val="tx1"/>
            </a:solidFill>
            <a:round/>
          </a:ln>
        </p:spPr>
        <p:txBody>
          <a:bodyPr wrap="none"/>
          <a:lstStyle/>
          <a:p>
            <a:endParaRPr lang="zh-CN" altLang="en-US"/>
          </a:p>
        </p:txBody>
      </p:sp>
      <p:sp>
        <p:nvSpPr>
          <p:cNvPr id="11287" name="Line 33"/>
          <p:cNvSpPr>
            <a:spLocks noChangeShapeType="1"/>
          </p:cNvSpPr>
          <p:nvPr/>
        </p:nvSpPr>
        <p:spPr bwMode="auto">
          <a:xfrm>
            <a:off x="5257800" y="4060601"/>
            <a:ext cx="381000" cy="0"/>
          </a:xfrm>
          <a:prstGeom prst="line">
            <a:avLst/>
          </a:prstGeom>
          <a:noFill/>
          <a:ln w="28575">
            <a:solidFill>
              <a:schemeClr val="tx1"/>
            </a:solidFill>
            <a:round/>
          </a:ln>
        </p:spPr>
        <p:txBody>
          <a:bodyPr wrap="none"/>
          <a:lstStyle/>
          <a:p>
            <a:endParaRPr lang="zh-CN" altLang="en-US"/>
          </a:p>
        </p:txBody>
      </p:sp>
      <p:sp>
        <p:nvSpPr>
          <p:cNvPr id="11288" name="Text Box 34"/>
          <p:cNvSpPr txBox="1">
            <a:spLocks noChangeArrowheads="1"/>
          </p:cNvSpPr>
          <p:nvPr/>
        </p:nvSpPr>
        <p:spPr bwMode="auto">
          <a:xfrm>
            <a:off x="2971800" y="3131344"/>
            <a:ext cx="2209800" cy="1323439"/>
          </a:xfrm>
          <a:prstGeom prst="rect">
            <a:avLst/>
          </a:prstGeom>
          <a:noFill/>
          <a:ln w="9525">
            <a:noFill/>
            <a:miter lim="800000"/>
          </a:ln>
        </p:spPr>
        <p:txBody>
          <a:bodyPr>
            <a:spAutoFit/>
          </a:bodyPr>
          <a:lstStyle/>
          <a:p>
            <a:pPr>
              <a:spcBef>
                <a:spcPct val="50000"/>
              </a:spcBef>
            </a:pPr>
            <a:r>
              <a:rPr lang="zh-CN" altLang="en-US" sz="2000" dirty="0"/>
              <a:t>发展经济学</a:t>
            </a:r>
            <a:endParaRPr lang="zh-CN" altLang="en-US" sz="2000" dirty="0"/>
          </a:p>
          <a:p>
            <a:pPr>
              <a:spcBef>
                <a:spcPct val="50000"/>
              </a:spcBef>
            </a:pPr>
            <a:r>
              <a:rPr lang="zh-CN" altLang="en-US" sz="2000" dirty="0"/>
              <a:t>比较经济学</a:t>
            </a:r>
            <a:endParaRPr lang="zh-CN" altLang="en-US" sz="2000" dirty="0"/>
          </a:p>
          <a:p>
            <a:pPr>
              <a:spcBef>
                <a:spcPct val="50000"/>
              </a:spcBef>
            </a:pPr>
            <a:r>
              <a:rPr lang="zh-CN" altLang="en-US" sz="2000" dirty="0"/>
              <a:t>数理经济学</a:t>
            </a:r>
            <a:endParaRPr lang="zh-CN" altLang="en-US" sz="2000" dirty="0"/>
          </a:p>
        </p:txBody>
      </p:sp>
      <p:sp>
        <p:nvSpPr>
          <p:cNvPr id="12313" name="Line 35"/>
          <p:cNvSpPr>
            <a:spLocks noChangeShapeType="1"/>
          </p:cNvSpPr>
          <p:nvPr/>
        </p:nvSpPr>
        <p:spPr bwMode="auto">
          <a:xfrm>
            <a:off x="2819401" y="2938463"/>
            <a:ext cx="23813" cy="1037035"/>
          </a:xfrm>
          <a:prstGeom prst="line">
            <a:avLst/>
          </a:prstGeom>
          <a:noFill/>
          <a:ln w="28575">
            <a:solidFill>
              <a:schemeClr val="tx1"/>
            </a:solidFill>
            <a:round/>
          </a:ln>
        </p:spPr>
        <p:txBody>
          <a:bodyPr wrap="none"/>
          <a:lstStyle/>
          <a:p>
            <a:endParaRPr lang="zh-CN" altLang="en-US"/>
          </a:p>
        </p:txBody>
      </p:sp>
      <p:sp>
        <p:nvSpPr>
          <p:cNvPr id="12314" name="Line 36"/>
          <p:cNvSpPr>
            <a:spLocks noChangeShapeType="1"/>
          </p:cNvSpPr>
          <p:nvPr/>
        </p:nvSpPr>
        <p:spPr bwMode="auto">
          <a:xfrm>
            <a:off x="2819400" y="3302794"/>
            <a:ext cx="228600" cy="0"/>
          </a:xfrm>
          <a:prstGeom prst="line">
            <a:avLst/>
          </a:prstGeom>
          <a:noFill/>
          <a:ln w="28575">
            <a:solidFill>
              <a:schemeClr val="tx1"/>
            </a:solidFill>
            <a:round/>
          </a:ln>
        </p:spPr>
        <p:txBody>
          <a:bodyPr wrap="none"/>
          <a:lstStyle/>
          <a:p>
            <a:endParaRPr lang="zh-CN" altLang="en-US"/>
          </a:p>
        </p:txBody>
      </p:sp>
      <p:sp>
        <p:nvSpPr>
          <p:cNvPr id="12315" name="Line 37"/>
          <p:cNvSpPr>
            <a:spLocks noChangeShapeType="1"/>
          </p:cNvSpPr>
          <p:nvPr/>
        </p:nvSpPr>
        <p:spPr bwMode="auto">
          <a:xfrm>
            <a:off x="2819400" y="3645694"/>
            <a:ext cx="228600" cy="0"/>
          </a:xfrm>
          <a:prstGeom prst="line">
            <a:avLst/>
          </a:prstGeom>
          <a:noFill/>
          <a:ln w="28575">
            <a:solidFill>
              <a:schemeClr val="tx1"/>
            </a:solidFill>
            <a:round/>
          </a:ln>
        </p:spPr>
        <p:txBody>
          <a:bodyPr wrap="none"/>
          <a:lstStyle/>
          <a:p>
            <a:endParaRPr lang="zh-CN" altLang="en-US"/>
          </a:p>
        </p:txBody>
      </p:sp>
      <p:sp>
        <p:nvSpPr>
          <p:cNvPr id="12316" name="Line 38"/>
          <p:cNvSpPr>
            <a:spLocks noChangeShapeType="1"/>
          </p:cNvSpPr>
          <p:nvPr/>
        </p:nvSpPr>
        <p:spPr bwMode="auto">
          <a:xfrm>
            <a:off x="2819400" y="3988594"/>
            <a:ext cx="228600" cy="0"/>
          </a:xfrm>
          <a:prstGeom prst="line">
            <a:avLst/>
          </a:prstGeom>
          <a:noFill/>
          <a:ln w="28575">
            <a:solidFill>
              <a:schemeClr val="tx1"/>
            </a:solidFill>
            <a:round/>
          </a:ln>
        </p:spPr>
        <p:txBody>
          <a:bodyPr wrap="none"/>
          <a:lstStyle/>
          <a:p>
            <a:endParaRPr lang="zh-CN" altLang="en-US"/>
          </a:p>
        </p:txBody>
      </p:sp>
      <p:sp>
        <p:nvSpPr>
          <p:cNvPr id="11293" name="Line 39"/>
          <p:cNvSpPr>
            <a:spLocks noChangeShapeType="1"/>
          </p:cNvSpPr>
          <p:nvPr/>
        </p:nvSpPr>
        <p:spPr bwMode="auto">
          <a:xfrm>
            <a:off x="5257800" y="2953320"/>
            <a:ext cx="381000" cy="0"/>
          </a:xfrm>
          <a:prstGeom prst="line">
            <a:avLst/>
          </a:prstGeom>
          <a:noFill/>
          <a:ln w="28575">
            <a:solidFill>
              <a:schemeClr val="tx1"/>
            </a:solidFill>
            <a:round/>
          </a:ln>
        </p:spPr>
        <p:txBody>
          <a:bodyPr wrap="none"/>
          <a:lstStyle/>
          <a:p>
            <a:endParaRPr lang="zh-CN" altLang="en-US"/>
          </a:p>
        </p:txBody>
      </p:sp>
      <p:sp>
        <p:nvSpPr>
          <p:cNvPr id="11294" name="Line 40"/>
          <p:cNvSpPr>
            <a:spLocks noChangeShapeType="1"/>
          </p:cNvSpPr>
          <p:nvPr/>
        </p:nvSpPr>
        <p:spPr bwMode="auto">
          <a:xfrm flipV="1">
            <a:off x="5257800" y="2953320"/>
            <a:ext cx="0" cy="114300"/>
          </a:xfrm>
          <a:prstGeom prst="line">
            <a:avLst/>
          </a:prstGeom>
          <a:noFill/>
          <a:ln w="28575">
            <a:solidFill>
              <a:schemeClr val="tx1"/>
            </a:solidFill>
            <a:round/>
          </a:ln>
        </p:spPr>
        <p:txBody>
          <a:bodyPr wrap="none"/>
          <a:lstStyle/>
          <a:p>
            <a:endParaRPr lang="zh-CN" altLang="en-US"/>
          </a:p>
        </p:txBody>
      </p:sp>
      <p:sp>
        <p:nvSpPr>
          <p:cNvPr id="11295" name="Line 41"/>
          <p:cNvSpPr>
            <a:spLocks noChangeShapeType="1"/>
          </p:cNvSpPr>
          <p:nvPr/>
        </p:nvSpPr>
        <p:spPr bwMode="auto">
          <a:xfrm>
            <a:off x="4419600" y="2949349"/>
            <a:ext cx="838200" cy="0"/>
          </a:xfrm>
          <a:prstGeom prst="line">
            <a:avLst/>
          </a:prstGeom>
          <a:noFill/>
          <a:ln w="38100">
            <a:solidFill>
              <a:schemeClr val="tx1"/>
            </a:solidFill>
            <a:round/>
          </a:ln>
        </p:spPr>
        <p:txBody>
          <a:bodyPr wrap="none"/>
          <a:lstStyle/>
          <a:p>
            <a:endParaRPr lang="zh-CN" altLang="en-US"/>
          </a:p>
        </p:txBody>
      </p:sp>
      <p:sp>
        <p:nvSpPr>
          <p:cNvPr id="12320" name="Text Box 42"/>
          <p:cNvSpPr txBox="1">
            <a:spLocks noChangeArrowheads="1"/>
          </p:cNvSpPr>
          <p:nvPr/>
        </p:nvSpPr>
        <p:spPr bwMode="auto">
          <a:xfrm>
            <a:off x="571500" y="2518173"/>
            <a:ext cx="1957388" cy="369332"/>
          </a:xfrm>
          <a:prstGeom prst="rect">
            <a:avLst/>
          </a:prstGeom>
          <a:noFill/>
          <a:ln w="12700" cap="sq">
            <a:noFill/>
            <a:miter lim="800000"/>
            <a:headEnd type="none" w="sm" len="sm"/>
            <a:tailEnd type="none" w="sm" len="sm"/>
          </a:ln>
        </p:spPr>
        <p:txBody>
          <a:bodyPr>
            <a:spAutoFit/>
          </a:bodyPr>
          <a:lstStyle/>
          <a:p>
            <a:pPr algn="ctr">
              <a:spcBef>
                <a:spcPct val="50000"/>
              </a:spcBef>
            </a:pPr>
            <a:r>
              <a:rPr lang="zh-CN" altLang="en-US" b="1"/>
              <a:t>西方经济学</a:t>
            </a:r>
            <a:endParaRPr lang="zh-CN" altLang="en-US" b="1"/>
          </a:p>
        </p:txBody>
      </p:sp>
      <p:sp>
        <p:nvSpPr>
          <p:cNvPr id="11297" name="Text Box 43"/>
          <p:cNvSpPr txBox="1">
            <a:spLocks noChangeArrowheads="1"/>
          </p:cNvSpPr>
          <p:nvPr/>
        </p:nvSpPr>
        <p:spPr bwMode="auto">
          <a:xfrm>
            <a:off x="3048000" y="2195513"/>
            <a:ext cx="1752600" cy="40011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t>基本经济理论</a:t>
            </a:r>
            <a:endParaRPr lang="zh-CN" altLang="en-US" sz="2000" b="1"/>
          </a:p>
        </p:txBody>
      </p:sp>
      <p:sp>
        <p:nvSpPr>
          <p:cNvPr id="11298" name="Text Box 44"/>
          <p:cNvSpPr txBox="1">
            <a:spLocks noChangeArrowheads="1"/>
          </p:cNvSpPr>
          <p:nvPr/>
        </p:nvSpPr>
        <p:spPr bwMode="auto">
          <a:xfrm>
            <a:off x="2971800" y="2767013"/>
            <a:ext cx="1524000" cy="40011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dirty="0"/>
              <a:t>经济学流派</a:t>
            </a:r>
            <a:endParaRPr lang="zh-CN" altLang="en-US" sz="2000" b="1" dirty="0"/>
          </a:p>
        </p:txBody>
      </p:sp>
      <p:sp>
        <p:nvSpPr>
          <p:cNvPr id="11299" name="Text Box 45"/>
          <p:cNvSpPr txBox="1">
            <a:spLocks noChangeArrowheads="1"/>
          </p:cNvSpPr>
          <p:nvPr/>
        </p:nvSpPr>
        <p:spPr bwMode="auto">
          <a:xfrm>
            <a:off x="5515100" y="2148013"/>
            <a:ext cx="1828800" cy="40011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dirty="0">
                <a:solidFill>
                  <a:srgbClr val="C00000"/>
                </a:solidFill>
              </a:rPr>
              <a:t>宏观经济学</a:t>
            </a:r>
            <a:endParaRPr lang="zh-CN" altLang="en-US" sz="2000" b="1" dirty="0">
              <a:solidFill>
                <a:srgbClr val="C00000"/>
              </a:solidFill>
            </a:endParaRPr>
          </a:p>
        </p:txBody>
      </p:sp>
      <p:sp>
        <p:nvSpPr>
          <p:cNvPr id="11300" name="Text Box 46"/>
          <p:cNvSpPr txBox="1">
            <a:spLocks noChangeArrowheads="1"/>
          </p:cNvSpPr>
          <p:nvPr/>
        </p:nvSpPr>
        <p:spPr bwMode="auto">
          <a:xfrm>
            <a:off x="5508104" y="1779662"/>
            <a:ext cx="1600200" cy="40011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solidFill>
                  <a:srgbClr val="C00000"/>
                </a:solidFill>
              </a:rPr>
              <a:t>微观经济学</a:t>
            </a:r>
            <a:endParaRPr lang="zh-CN" altLang="en-US" sz="2000" b="1">
              <a:solidFill>
                <a:srgbClr val="C00000"/>
              </a:solidFill>
            </a:endParaRPr>
          </a:p>
        </p:txBody>
      </p:sp>
      <p:sp>
        <p:nvSpPr>
          <p:cNvPr id="11301" name="Text Box 47"/>
          <p:cNvSpPr txBox="1">
            <a:spLocks noChangeArrowheads="1"/>
          </p:cNvSpPr>
          <p:nvPr/>
        </p:nvSpPr>
        <p:spPr bwMode="auto">
          <a:xfrm>
            <a:off x="5403850" y="2483644"/>
            <a:ext cx="1828800" cy="1184940"/>
          </a:xfrm>
          <a:prstGeom prst="rect">
            <a:avLst/>
          </a:prstGeom>
          <a:noFill/>
          <a:ln w="12700" cap="sq">
            <a:noFill/>
            <a:miter lim="800000"/>
            <a:headEnd type="none" w="sm" len="sm"/>
            <a:tailEnd type="none" w="sm" len="sm"/>
          </a:ln>
        </p:spPr>
        <p:txBody>
          <a:bodyPr>
            <a:spAutoFit/>
          </a:bodyPr>
          <a:lstStyle/>
          <a:p>
            <a:pPr algn="just">
              <a:spcBef>
                <a:spcPct val="20000"/>
              </a:spcBef>
              <a:buSzPct val="85000"/>
            </a:pPr>
            <a:r>
              <a:rPr lang="en-US" altLang="zh-CN" sz="2000" b="1" dirty="0"/>
              <a:t>  </a:t>
            </a:r>
            <a:r>
              <a:rPr lang="zh-CN" altLang="en-US" sz="2000" dirty="0"/>
              <a:t>国际经济学</a:t>
            </a:r>
            <a:endParaRPr lang="zh-CN" altLang="en-US" sz="2000" dirty="0"/>
          </a:p>
          <a:p>
            <a:pPr algn="just">
              <a:spcBef>
                <a:spcPct val="20000"/>
              </a:spcBef>
              <a:buSzPct val="85000"/>
            </a:pPr>
            <a:r>
              <a:rPr lang="zh-CN" altLang="en-US" sz="2000" b="1" dirty="0"/>
              <a:t>                            </a:t>
            </a:r>
            <a:endParaRPr lang="zh-CN" altLang="en-US" sz="2000" b="1" dirty="0"/>
          </a:p>
          <a:p>
            <a:pPr>
              <a:spcBef>
                <a:spcPct val="50000"/>
              </a:spcBef>
            </a:pPr>
            <a:endParaRPr lang="en-US" altLang="zh-CN" dirty="0"/>
          </a:p>
        </p:txBody>
      </p:sp>
      <p:sp>
        <p:nvSpPr>
          <p:cNvPr id="38" name="Line 33"/>
          <p:cNvSpPr>
            <a:spLocks noChangeShapeType="1"/>
          </p:cNvSpPr>
          <p:nvPr/>
        </p:nvSpPr>
        <p:spPr bwMode="auto">
          <a:xfrm>
            <a:off x="5243822" y="4371949"/>
            <a:ext cx="381000" cy="0"/>
          </a:xfrm>
          <a:prstGeom prst="line">
            <a:avLst/>
          </a:prstGeom>
          <a:noFill/>
          <a:ln w="28575">
            <a:solidFill>
              <a:schemeClr val="tx1"/>
            </a:solidFill>
            <a:round/>
          </a:ln>
        </p:spPr>
        <p:txBody>
          <a:bodyPr wrap="none"/>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97"/>
                                        </p:tgtEl>
                                        <p:attrNameLst>
                                          <p:attrName>style.visibility</p:attrName>
                                        </p:attrNameLst>
                                      </p:cBhvr>
                                      <p:to>
                                        <p:strVal val="visible"/>
                                      </p:to>
                                    </p:set>
                                    <p:animEffect transition="in" filter="box(in)">
                                      <p:cBhvr>
                                        <p:cTn id="7" dur="500"/>
                                        <p:tgtEl>
                                          <p:spTgt spid="112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98"/>
                                        </p:tgtEl>
                                        <p:attrNameLst>
                                          <p:attrName>style.visibility</p:attrName>
                                        </p:attrNameLst>
                                      </p:cBhvr>
                                      <p:to>
                                        <p:strVal val="visible"/>
                                      </p:to>
                                    </p:set>
                                    <p:animEffect transition="in" filter="blinds(horizontal)">
                                      <p:cBhvr>
                                        <p:cTn id="12" dur="500"/>
                                        <p:tgtEl>
                                          <p:spTgt spid="1129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88"/>
                                        </p:tgtEl>
                                        <p:attrNameLst>
                                          <p:attrName>style.visibility</p:attrName>
                                        </p:attrNameLst>
                                      </p:cBhvr>
                                      <p:to>
                                        <p:strVal val="visible"/>
                                      </p:to>
                                    </p:set>
                                    <p:animEffect transition="in" filter="blinds(horizontal)">
                                      <p:cBhvr>
                                        <p:cTn id="15" dur="500"/>
                                        <p:tgtEl>
                                          <p:spTgt spid="1128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273"/>
                                        </p:tgtEl>
                                        <p:attrNameLst>
                                          <p:attrName>style.visibility</p:attrName>
                                        </p:attrNameLst>
                                      </p:cBhvr>
                                      <p:to>
                                        <p:strVal val="visible"/>
                                      </p:to>
                                    </p:set>
                                    <p:animEffect transition="in" filter="blinds(horizontal)">
                                      <p:cBhvr>
                                        <p:cTn id="23" dur="500"/>
                                        <p:tgtEl>
                                          <p:spTgt spid="1127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276"/>
                                        </p:tgtEl>
                                        <p:attrNameLst>
                                          <p:attrName>style.visibility</p:attrName>
                                        </p:attrNameLst>
                                      </p:cBhvr>
                                      <p:to>
                                        <p:strVal val="visible"/>
                                      </p:to>
                                    </p:set>
                                    <p:animEffect transition="in" filter="blinds(horizontal)">
                                      <p:cBhvr>
                                        <p:cTn id="26" dur="500"/>
                                        <p:tgtEl>
                                          <p:spTgt spid="1127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275"/>
                                        </p:tgtEl>
                                        <p:attrNameLst>
                                          <p:attrName>style.visibility</p:attrName>
                                        </p:attrNameLst>
                                      </p:cBhvr>
                                      <p:to>
                                        <p:strVal val="visible"/>
                                      </p:to>
                                    </p:set>
                                    <p:animEffect transition="in" filter="blinds(horizontal)">
                                      <p:cBhvr>
                                        <p:cTn id="29" dur="500"/>
                                        <p:tgtEl>
                                          <p:spTgt spid="1127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300"/>
                                        </p:tgtEl>
                                        <p:attrNameLst>
                                          <p:attrName>style.visibility</p:attrName>
                                        </p:attrNameLst>
                                      </p:cBhvr>
                                      <p:to>
                                        <p:strVal val="visible"/>
                                      </p:to>
                                    </p:set>
                                    <p:animEffect transition="in" filter="blinds(horizontal)">
                                      <p:cBhvr>
                                        <p:cTn id="32" dur="500"/>
                                        <p:tgtEl>
                                          <p:spTgt spid="1130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299"/>
                                        </p:tgtEl>
                                        <p:attrNameLst>
                                          <p:attrName>style.visibility</p:attrName>
                                        </p:attrNameLst>
                                      </p:cBhvr>
                                      <p:to>
                                        <p:strVal val="visible"/>
                                      </p:to>
                                    </p:set>
                                    <p:animEffect transition="in" filter="blinds(horizontal)">
                                      <p:cBhvr>
                                        <p:cTn id="35" dur="500"/>
                                        <p:tgtEl>
                                          <p:spTgt spid="1129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301"/>
                                        </p:tgtEl>
                                        <p:attrNameLst>
                                          <p:attrName>style.visibility</p:attrName>
                                        </p:attrNameLst>
                                      </p:cBhvr>
                                      <p:to>
                                        <p:strVal val="visible"/>
                                      </p:to>
                                    </p:set>
                                    <p:animEffect transition="in" filter="blinds(horizontal)">
                                      <p:cBhvr>
                                        <p:cTn id="38" dur="500"/>
                                        <p:tgtEl>
                                          <p:spTgt spid="1130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279"/>
                                        </p:tgtEl>
                                        <p:attrNameLst>
                                          <p:attrName>style.visibility</p:attrName>
                                        </p:attrNameLst>
                                      </p:cBhvr>
                                      <p:to>
                                        <p:strVal val="visible"/>
                                      </p:to>
                                    </p:set>
                                    <p:animEffect transition="in" filter="blinds(horizontal)">
                                      <p:cBhvr>
                                        <p:cTn id="43" dur="500"/>
                                        <p:tgtEl>
                                          <p:spTgt spid="1127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280"/>
                                        </p:tgtEl>
                                        <p:attrNameLst>
                                          <p:attrName>style.visibility</p:attrName>
                                        </p:attrNameLst>
                                      </p:cBhvr>
                                      <p:to>
                                        <p:strVal val="visible"/>
                                      </p:to>
                                    </p:set>
                                    <p:animEffect transition="in" filter="blinds(horizontal)">
                                      <p:cBhvr>
                                        <p:cTn id="46" dur="500"/>
                                        <p:tgtEl>
                                          <p:spTgt spid="1128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281"/>
                                        </p:tgtEl>
                                        <p:attrNameLst>
                                          <p:attrName>style.visibility</p:attrName>
                                        </p:attrNameLst>
                                      </p:cBhvr>
                                      <p:to>
                                        <p:strVal val="visible"/>
                                      </p:to>
                                    </p:set>
                                    <p:animEffect transition="in" filter="blinds(horizontal)">
                                      <p:cBhvr>
                                        <p:cTn id="49" dur="500"/>
                                        <p:tgtEl>
                                          <p:spTgt spid="1128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282"/>
                                        </p:tgtEl>
                                        <p:attrNameLst>
                                          <p:attrName>style.visibility</p:attrName>
                                        </p:attrNameLst>
                                      </p:cBhvr>
                                      <p:to>
                                        <p:strVal val="visible"/>
                                      </p:to>
                                    </p:set>
                                    <p:animEffect transition="in" filter="blinds(horizontal)">
                                      <p:cBhvr>
                                        <p:cTn id="52" dur="500"/>
                                        <p:tgtEl>
                                          <p:spTgt spid="1128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278"/>
                                        </p:tgtEl>
                                        <p:attrNameLst>
                                          <p:attrName>style.visibility</p:attrName>
                                        </p:attrNameLst>
                                      </p:cBhvr>
                                      <p:to>
                                        <p:strVal val="visible"/>
                                      </p:to>
                                    </p:set>
                                    <p:animEffect transition="in" filter="blinds(horizontal)">
                                      <p:cBhvr>
                                        <p:cTn id="55" dur="500"/>
                                        <p:tgtEl>
                                          <p:spTgt spid="11278"/>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grpId="0" nodeType="clickEffect">
                                  <p:stCondLst>
                                    <p:cond delay="0"/>
                                  </p:stCondLst>
                                  <p:childTnLst>
                                    <p:set>
                                      <p:cBhvr>
                                        <p:cTn id="59" dur="1" fill="hold">
                                          <p:stCondLst>
                                            <p:cond delay="0"/>
                                          </p:stCondLst>
                                        </p:cTn>
                                        <p:tgtEl>
                                          <p:spTgt spid="11277"/>
                                        </p:tgtEl>
                                        <p:attrNameLst>
                                          <p:attrName>style.visibility</p:attrName>
                                        </p:attrNameLst>
                                      </p:cBhvr>
                                      <p:to>
                                        <p:strVal val="visible"/>
                                      </p:to>
                                    </p:set>
                                    <p:animEffect transition="in" filter="diamond(in)">
                                      <p:cBhvr>
                                        <p:cTn id="60" dur="2000"/>
                                        <p:tgtEl>
                                          <p:spTgt spid="11277"/>
                                        </p:tgtEl>
                                      </p:cBhvr>
                                    </p:animEffect>
                                  </p:childTnLst>
                                </p:cTn>
                              </p:par>
                              <p:par>
                                <p:cTn id="61" presetID="8" presetClass="entr" presetSubtype="16" fill="hold" grpId="1" nodeType="withEffect">
                                  <p:stCondLst>
                                    <p:cond delay="0"/>
                                  </p:stCondLst>
                                  <p:childTnLst>
                                    <p:set>
                                      <p:cBhvr>
                                        <p:cTn id="62" dur="1" fill="hold">
                                          <p:stCondLst>
                                            <p:cond delay="0"/>
                                          </p:stCondLst>
                                        </p:cTn>
                                        <p:tgtEl>
                                          <p:spTgt spid="11282"/>
                                        </p:tgtEl>
                                        <p:attrNameLst>
                                          <p:attrName>style.visibility</p:attrName>
                                        </p:attrNameLst>
                                      </p:cBhvr>
                                      <p:to>
                                        <p:strVal val="visible"/>
                                      </p:to>
                                    </p:set>
                                    <p:animEffect transition="in" filter="diamond(in)">
                                      <p:cBhvr>
                                        <p:cTn id="63" dur="2000"/>
                                        <p:tgtEl>
                                          <p:spTgt spid="11282"/>
                                        </p:tgtEl>
                                      </p:cBhvr>
                                    </p:animEffect>
                                  </p:childTnLst>
                                </p:cTn>
                              </p:par>
                              <p:par>
                                <p:cTn id="64" presetID="8" presetClass="entr" presetSubtype="16" fill="hold" grpId="0" nodeType="withEffect">
                                  <p:stCondLst>
                                    <p:cond delay="0"/>
                                  </p:stCondLst>
                                  <p:childTnLst>
                                    <p:set>
                                      <p:cBhvr>
                                        <p:cTn id="65" dur="1" fill="hold">
                                          <p:stCondLst>
                                            <p:cond delay="0"/>
                                          </p:stCondLst>
                                        </p:cTn>
                                        <p:tgtEl>
                                          <p:spTgt spid="11283"/>
                                        </p:tgtEl>
                                        <p:attrNameLst>
                                          <p:attrName>style.visibility</p:attrName>
                                        </p:attrNameLst>
                                      </p:cBhvr>
                                      <p:to>
                                        <p:strVal val="visible"/>
                                      </p:to>
                                    </p:set>
                                    <p:animEffect transition="in" filter="diamond(in)">
                                      <p:cBhvr>
                                        <p:cTn id="66" dur="2000"/>
                                        <p:tgtEl>
                                          <p:spTgt spid="11283"/>
                                        </p:tgtEl>
                                      </p:cBhvr>
                                    </p:animEffect>
                                  </p:childTnLst>
                                </p:cTn>
                              </p:par>
                              <p:par>
                                <p:cTn id="67" presetID="8" presetClass="entr" presetSubtype="16" fill="hold" grpId="0" nodeType="withEffect">
                                  <p:stCondLst>
                                    <p:cond delay="0"/>
                                  </p:stCondLst>
                                  <p:childTnLst>
                                    <p:set>
                                      <p:cBhvr>
                                        <p:cTn id="68" dur="1" fill="hold">
                                          <p:stCondLst>
                                            <p:cond delay="0"/>
                                          </p:stCondLst>
                                        </p:cTn>
                                        <p:tgtEl>
                                          <p:spTgt spid="11284"/>
                                        </p:tgtEl>
                                        <p:attrNameLst>
                                          <p:attrName>style.visibility</p:attrName>
                                        </p:attrNameLst>
                                      </p:cBhvr>
                                      <p:to>
                                        <p:strVal val="visible"/>
                                      </p:to>
                                    </p:set>
                                    <p:animEffect transition="in" filter="diamond(in)">
                                      <p:cBhvr>
                                        <p:cTn id="69" dur="2000"/>
                                        <p:tgtEl>
                                          <p:spTgt spid="11284"/>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11285"/>
                                        </p:tgtEl>
                                        <p:attrNameLst>
                                          <p:attrName>style.visibility</p:attrName>
                                        </p:attrNameLst>
                                      </p:cBhvr>
                                      <p:to>
                                        <p:strVal val="visible"/>
                                      </p:to>
                                    </p:set>
                                    <p:animEffect transition="in" filter="diamond(in)">
                                      <p:cBhvr>
                                        <p:cTn id="72" dur="2000"/>
                                        <p:tgtEl>
                                          <p:spTgt spid="11285"/>
                                        </p:tgtEl>
                                      </p:cBhvr>
                                    </p:animEffect>
                                  </p:childTnLst>
                                </p:cTn>
                              </p:par>
                              <p:par>
                                <p:cTn id="73" presetID="8" presetClass="entr" presetSubtype="16" fill="hold" grpId="0" nodeType="withEffect">
                                  <p:stCondLst>
                                    <p:cond delay="0"/>
                                  </p:stCondLst>
                                  <p:childTnLst>
                                    <p:set>
                                      <p:cBhvr>
                                        <p:cTn id="74" dur="1" fill="hold">
                                          <p:stCondLst>
                                            <p:cond delay="0"/>
                                          </p:stCondLst>
                                        </p:cTn>
                                        <p:tgtEl>
                                          <p:spTgt spid="11286"/>
                                        </p:tgtEl>
                                        <p:attrNameLst>
                                          <p:attrName>style.visibility</p:attrName>
                                        </p:attrNameLst>
                                      </p:cBhvr>
                                      <p:to>
                                        <p:strVal val="visible"/>
                                      </p:to>
                                    </p:set>
                                    <p:animEffect transition="in" filter="diamond(in)">
                                      <p:cBhvr>
                                        <p:cTn id="75" dur="2000"/>
                                        <p:tgtEl>
                                          <p:spTgt spid="11286"/>
                                        </p:tgtEl>
                                      </p:cBhvr>
                                    </p:animEffect>
                                  </p:childTnLst>
                                </p:cTn>
                              </p:par>
                              <p:par>
                                <p:cTn id="76" presetID="8" presetClass="entr" presetSubtype="16" fill="hold" grpId="0" nodeType="withEffect">
                                  <p:stCondLst>
                                    <p:cond delay="0"/>
                                  </p:stCondLst>
                                  <p:childTnLst>
                                    <p:set>
                                      <p:cBhvr>
                                        <p:cTn id="77" dur="1" fill="hold">
                                          <p:stCondLst>
                                            <p:cond delay="0"/>
                                          </p:stCondLst>
                                        </p:cTn>
                                        <p:tgtEl>
                                          <p:spTgt spid="11287"/>
                                        </p:tgtEl>
                                        <p:attrNameLst>
                                          <p:attrName>style.visibility</p:attrName>
                                        </p:attrNameLst>
                                      </p:cBhvr>
                                      <p:to>
                                        <p:strVal val="visible"/>
                                      </p:to>
                                    </p:set>
                                    <p:animEffect transition="in" filter="diamond(in)">
                                      <p:cBhvr>
                                        <p:cTn id="78" dur="2000"/>
                                        <p:tgtEl>
                                          <p:spTgt spid="11287"/>
                                        </p:tgtEl>
                                      </p:cBhvr>
                                    </p:animEffect>
                                  </p:childTnLst>
                                </p:cTn>
                              </p:par>
                              <p:par>
                                <p:cTn id="79" presetID="8" presetClass="entr" presetSubtype="16" fill="hold" grpId="0" nodeType="withEffect">
                                  <p:stCondLst>
                                    <p:cond delay="0"/>
                                  </p:stCondLst>
                                  <p:childTnLst>
                                    <p:set>
                                      <p:cBhvr>
                                        <p:cTn id="80" dur="1" fill="hold">
                                          <p:stCondLst>
                                            <p:cond delay="0"/>
                                          </p:stCondLst>
                                        </p:cTn>
                                        <p:tgtEl>
                                          <p:spTgt spid="11293"/>
                                        </p:tgtEl>
                                        <p:attrNameLst>
                                          <p:attrName>style.visibility</p:attrName>
                                        </p:attrNameLst>
                                      </p:cBhvr>
                                      <p:to>
                                        <p:strVal val="visible"/>
                                      </p:to>
                                    </p:set>
                                    <p:animEffect transition="in" filter="diamond(in)">
                                      <p:cBhvr>
                                        <p:cTn id="81" dur="2000"/>
                                        <p:tgtEl>
                                          <p:spTgt spid="11293"/>
                                        </p:tgtEl>
                                      </p:cBhvr>
                                    </p:animEffect>
                                  </p:childTnLst>
                                </p:cTn>
                              </p:par>
                              <p:par>
                                <p:cTn id="82" presetID="8" presetClass="entr" presetSubtype="16" fill="hold" grpId="0" nodeType="withEffect">
                                  <p:stCondLst>
                                    <p:cond delay="0"/>
                                  </p:stCondLst>
                                  <p:childTnLst>
                                    <p:set>
                                      <p:cBhvr>
                                        <p:cTn id="83" dur="1" fill="hold">
                                          <p:stCondLst>
                                            <p:cond delay="0"/>
                                          </p:stCondLst>
                                        </p:cTn>
                                        <p:tgtEl>
                                          <p:spTgt spid="11294"/>
                                        </p:tgtEl>
                                        <p:attrNameLst>
                                          <p:attrName>style.visibility</p:attrName>
                                        </p:attrNameLst>
                                      </p:cBhvr>
                                      <p:to>
                                        <p:strVal val="visible"/>
                                      </p:to>
                                    </p:set>
                                    <p:animEffect transition="in" filter="diamond(in)">
                                      <p:cBhvr>
                                        <p:cTn id="84" dur="2000"/>
                                        <p:tgtEl>
                                          <p:spTgt spid="11294"/>
                                        </p:tgtEl>
                                      </p:cBhvr>
                                    </p:animEffect>
                                  </p:childTnLst>
                                </p:cTn>
                              </p:par>
                              <p:par>
                                <p:cTn id="85" presetID="8" presetClass="entr" presetSubtype="16" fill="hold" grpId="0" nodeType="withEffect">
                                  <p:stCondLst>
                                    <p:cond delay="0"/>
                                  </p:stCondLst>
                                  <p:childTnLst>
                                    <p:set>
                                      <p:cBhvr>
                                        <p:cTn id="86" dur="1" fill="hold">
                                          <p:stCondLst>
                                            <p:cond delay="0"/>
                                          </p:stCondLst>
                                        </p:cTn>
                                        <p:tgtEl>
                                          <p:spTgt spid="11295"/>
                                        </p:tgtEl>
                                        <p:attrNameLst>
                                          <p:attrName>style.visibility</p:attrName>
                                        </p:attrNameLst>
                                      </p:cBhvr>
                                      <p:to>
                                        <p:strVal val="visible"/>
                                      </p:to>
                                    </p:set>
                                    <p:animEffect transition="in" filter="diamond(in)">
                                      <p:cBhvr>
                                        <p:cTn id="87" dur="2000"/>
                                        <p:tgtEl>
                                          <p:spTgt spid="11295"/>
                                        </p:tgtEl>
                                      </p:cBhvr>
                                    </p:animEffect>
                                  </p:childTnLst>
                                </p:cTn>
                              </p:par>
                              <p:par>
                                <p:cTn id="88" presetID="8" presetClass="entr" presetSubtype="16"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amond(in)">
                                      <p:cBhvr>
                                        <p:cTn id="90"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nimBg="1"/>
      <p:bldP spid="11274" grpId="0" animBg="1"/>
      <p:bldP spid="11275" grpId="0" animBg="1"/>
      <p:bldP spid="11276" grpId="0" animBg="1"/>
      <p:bldP spid="11277" grpId="0" animBg="1"/>
      <p:bldP spid="11278" grpId="0"/>
      <p:bldP spid="11279" grpId="0" animBg="1"/>
      <p:bldP spid="11280" grpId="0" animBg="1"/>
      <p:bldP spid="11281" grpId="0" animBg="1"/>
      <p:bldP spid="11282" grpId="0" animBg="1"/>
      <p:bldP spid="11282" grpId="1" animBg="1"/>
      <p:bldP spid="11283" grpId="0"/>
      <p:bldP spid="11284" grpId="0" animBg="1"/>
      <p:bldP spid="11285" grpId="0" animBg="1"/>
      <p:bldP spid="11286" grpId="0" animBg="1"/>
      <p:bldP spid="11287" grpId="0" animBg="1"/>
      <p:bldP spid="11288" grpId="0"/>
      <p:bldP spid="11293" grpId="0" animBg="1"/>
      <p:bldP spid="11294" grpId="0" animBg="1"/>
      <p:bldP spid="11295" grpId="0" animBg="1"/>
      <p:bldP spid="11297" grpId="0"/>
      <p:bldP spid="11298" grpId="0"/>
      <p:bldP spid="11299" grpId="0"/>
      <p:bldP spid="11300" grpId="0"/>
      <p:bldP spid="11301" grpId="0"/>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552" y="555526"/>
            <a:ext cx="5500688" cy="428625"/>
          </a:xfrm>
        </p:spPr>
        <p:txBody>
          <a:bodyPr/>
          <a:lstStyle/>
          <a:p>
            <a:pPr algn="l" eaLnBrk="1" hangingPunct="1"/>
            <a:r>
              <a:rPr lang="en-US" altLang="zh-CN" sz="2800" b="1" i="0" dirty="0" smtClean="0">
                <a:latin typeface="黑体" panose="02010609060101010101" pitchFamily="2" charset="-122"/>
                <a:ea typeface="黑体" panose="02010609060101010101" pitchFamily="2" charset="-122"/>
              </a:rPr>
              <a:t>3</a:t>
            </a:r>
            <a:r>
              <a:rPr lang="zh-CN" altLang="en-US" sz="2800" b="1" i="0" dirty="0" smtClean="0">
                <a:latin typeface="黑体" panose="02010609060101010101" pitchFamily="2" charset="-122"/>
                <a:ea typeface="黑体" panose="02010609060101010101" pitchFamily="2" charset="-122"/>
              </a:rPr>
              <a:t>、</a:t>
            </a:r>
            <a:r>
              <a:rPr lang="en-US" altLang="zh-CN" sz="2800" b="1" i="0" dirty="0" smtClean="0">
                <a:latin typeface="黑体" panose="02010609060101010101" pitchFamily="2" charset="-122"/>
                <a:ea typeface="黑体" panose="02010609060101010101" pitchFamily="2" charset="-122"/>
              </a:rPr>
              <a:t> </a:t>
            </a:r>
            <a:r>
              <a:rPr lang="zh-CN" altLang="en-US" sz="2800" b="1" i="0" dirty="0" smtClean="0">
                <a:latin typeface="黑体" panose="02010609060101010101" pitchFamily="2" charset="-122"/>
                <a:ea typeface="黑体" panose="02010609060101010101" pitchFamily="2" charset="-122"/>
              </a:rPr>
              <a:t>西方经济学的内涵</a:t>
            </a:r>
            <a:endParaRPr lang="zh-CN" altLang="en-US" sz="2400" b="1" i="0" dirty="0" smtClean="0">
              <a:latin typeface="黑体" panose="02010609060101010101" pitchFamily="2" charset="-122"/>
              <a:ea typeface="黑体" panose="02010609060101010101" pitchFamily="2" charset="-122"/>
            </a:endParaRPr>
          </a:p>
        </p:txBody>
      </p:sp>
      <p:sp>
        <p:nvSpPr>
          <p:cNvPr id="11267" name="Rectangle 3"/>
          <p:cNvSpPr>
            <a:spLocks noGrp="1" noChangeArrowheads="1"/>
          </p:cNvSpPr>
          <p:nvPr>
            <p:ph sz="quarter" idx="1"/>
          </p:nvPr>
        </p:nvSpPr>
        <p:spPr>
          <a:xfrm>
            <a:off x="571500" y="1553766"/>
            <a:ext cx="3208338" cy="317777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FFCC00"/>
            </a:solidFill>
          </a:ln>
        </p:spPr>
        <p:txBody>
          <a:bodyPr/>
          <a:lstStyle/>
          <a:p>
            <a:pPr eaLnBrk="1" hangingPunct="1">
              <a:lnSpc>
                <a:spcPct val="110000"/>
              </a:lnSpc>
              <a:buFont typeface="Wingdings" panose="05000000000000000000" pitchFamily="2" charset="2"/>
              <a:buNone/>
              <a:defRPr/>
            </a:pPr>
            <a:r>
              <a:rPr lang="zh-CN" altLang="en-US" dirty="0" smtClean="0">
                <a:solidFill>
                  <a:srgbClr val="FFCC00"/>
                </a:solidFill>
                <a:latin typeface="华文新魏" panose="02010800040101010101" pitchFamily="2" charset="-122"/>
                <a:ea typeface="华文新魏" panose="02010800040101010101" pitchFamily="2" charset="-122"/>
              </a:rPr>
              <a:t>     </a:t>
            </a:r>
            <a:r>
              <a:rPr lang="zh-CN" altLang="en-US" dirty="0" smtClean="0">
                <a:latin typeface="华文新魏" panose="02010800040101010101" pitchFamily="2" charset="-122"/>
                <a:ea typeface="华文新魏" panose="02010800040101010101" pitchFamily="2" charset="-122"/>
              </a:rPr>
              <a:t> </a:t>
            </a:r>
            <a:r>
              <a:rPr lang="zh-CN" altLang="en-US" sz="3200" b="1" dirty="0" smtClean="0">
                <a:latin typeface="华文新魏" panose="02010800040101010101" pitchFamily="2" charset="-122"/>
                <a:ea typeface="华文新魏" panose="02010800040101010101" pitchFamily="2" charset="-122"/>
              </a:rPr>
              <a:t>西方</a:t>
            </a:r>
            <a:r>
              <a:rPr lang="zh-CN" altLang="en-US" sz="3200" b="1" dirty="0" smtClean="0">
                <a:latin typeface="黑体" panose="02010609060101010101" pitchFamily="2" charset="-122"/>
                <a:ea typeface="黑体" panose="02010609060101010101" pitchFamily="2" charset="-122"/>
              </a:rPr>
              <a:t> </a:t>
            </a:r>
            <a:r>
              <a:rPr lang="zh-CN" altLang="en-US" sz="3600" b="1" dirty="0" smtClean="0">
                <a:ea typeface="宋体" panose="02010600030101010101" pitchFamily="2" charset="-122"/>
              </a:rPr>
              <a:t>   </a:t>
            </a:r>
            <a:endParaRPr lang="zh-CN" altLang="en-US" sz="3600" b="1" dirty="0" smtClean="0">
              <a:ea typeface="宋体" panose="02010600030101010101" pitchFamily="2" charset="-122"/>
            </a:endParaRPr>
          </a:p>
          <a:p>
            <a:pPr eaLnBrk="1" hangingPunct="1">
              <a:lnSpc>
                <a:spcPct val="110000"/>
              </a:lnSpc>
              <a:buFont typeface="Wingdings" panose="05000000000000000000" pitchFamily="2" charset="2"/>
              <a:buNone/>
              <a:defRPr/>
            </a:pPr>
            <a:r>
              <a:rPr lang="zh-CN" altLang="en-US" sz="2000" b="1" dirty="0" smtClean="0">
                <a:ea typeface="宋体" panose="02010600030101010101" pitchFamily="2" charset="-122"/>
              </a:rPr>
              <a:t> </a:t>
            </a:r>
            <a:r>
              <a:rPr lang="zh-CN" altLang="en-US" sz="1800" b="1" dirty="0" smtClean="0">
                <a:ea typeface="宋体" panose="02010600030101010101" pitchFamily="2" charset="-122"/>
              </a:rPr>
              <a:t>最早的含义：</a:t>
            </a:r>
            <a:endParaRPr lang="zh-CN" altLang="en-US" sz="1800" b="1" dirty="0" smtClean="0">
              <a:ea typeface="宋体" panose="02010600030101010101" pitchFamily="2" charset="-122"/>
            </a:endParaRPr>
          </a:p>
          <a:p>
            <a:pPr eaLnBrk="1" hangingPunct="1">
              <a:lnSpc>
                <a:spcPct val="110000"/>
              </a:lnSpc>
              <a:buFont typeface="Wingdings" panose="05000000000000000000" pitchFamily="2" charset="2"/>
              <a:buNone/>
              <a:defRPr/>
            </a:pPr>
            <a:r>
              <a:rPr lang="zh-CN" altLang="en-US" sz="1800" b="1" dirty="0" smtClean="0">
                <a:ea typeface="宋体" panose="02010600030101010101" pitchFamily="2" charset="-122"/>
              </a:rPr>
              <a:t>         </a:t>
            </a:r>
            <a:r>
              <a:rPr lang="zh-CN" altLang="en-US" sz="1800" b="1" dirty="0" smtClean="0">
                <a:solidFill>
                  <a:srgbClr val="A50021"/>
                </a:solidFill>
                <a:ea typeface="宋体" panose="02010600030101010101" pitchFamily="2" charset="-122"/>
              </a:rPr>
              <a:t>家计管理</a:t>
            </a:r>
            <a:endParaRPr lang="zh-CN" altLang="en-US" sz="1800" b="1" dirty="0" smtClean="0">
              <a:solidFill>
                <a:srgbClr val="A50021"/>
              </a:solidFill>
              <a:ea typeface="宋体" panose="02010600030101010101" pitchFamily="2" charset="-122"/>
            </a:endParaRPr>
          </a:p>
          <a:p>
            <a:pPr eaLnBrk="1" hangingPunct="1">
              <a:lnSpc>
                <a:spcPct val="110000"/>
              </a:lnSpc>
              <a:buFont typeface="Wingdings" panose="05000000000000000000" pitchFamily="2" charset="2"/>
              <a:buNone/>
              <a:defRPr/>
            </a:pPr>
            <a:r>
              <a:rPr lang="zh-CN" altLang="en-US" sz="1800" b="1" dirty="0" smtClean="0">
                <a:solidFill>
                  <a:srgbClr val="CCFFCC"/>
                </a:solidFill>
                <a:ea typeface="宋体" panose="02010600030101010101" pitchFamily="2" charset="-122"/>
              </a:rPr>
              <a:t> </a:t>
            </a:r>
            <a:r>
              <a:rPr lang="zh-CN" altLang="en-US" sz="1800" b="1" dirty="0" smtClean="0">
                <a:ea typeface="宋体" panose="02010600030101010101" pitchFamily="2" charset="-122"/>
              </a:rPr>
              <a:t>17-19世纪末：</a:t>
            </a:r>
            <a:endParaRPr lang="zh-CN" altLang="en-US" sz="1800" b="1" dirty="0" smtClean="0">
              <a:ea typeface="宋体" panose="02010600030101010101" pitchFamily="2" charset="-122"/>
            </a:endParaRPr>
          </a:p>
          <a:p>
            <a:pPr eaLnBrk="1" hangingPunct="1">
              <a:lnSpc>
                <a:spcPct val="110000"/>
              </a:lnSpc>
              <a:buFont typeface="Wingdings" panose="05000000000000000000" pitchFamily="2" charset="2"/>
              <a:buNone/>
              <a:defRPr/>
            </a:pPr>
            <a:r>
              <a:rPr lang="zh-CN" altLang="en-US" sz="1800" b="1" dirty="0" smtClean="0">
                <a:ea typeface="宋体" panose="02010600030101010101" pitchFamily="2" charset="-122"/>
              </a:rPr>
              <a:t>         </a:t>
            </a:r>
            <a:r>
              <a:rPr lang="zh-CN" altLang="en-US" sz="1800" b="1" dirty="0" smtClean="0">
                <a:solidFill>
                  <a:srgbClr val="A50021"/>
                </a:solidFill>
                <a:ea typeface="宋体" panose="02010600030101010101" pitchFamily="2" charset="-122"/>
              </a:rPr>
              <a:t>政治经济学</a:t>
            </a:r>
            <a:endParaRPr lang="en-US" altLang="zh-CN" sz="1800" b="1" dirty="0" smtClean="0">
              <a:solidFill>
                <a:srgbClr val="A50021"/>
              </a:solidFill>
              <a:ea typeface="宋体" panose="02010600030101010101" pitchFamily="2" charset="-122"/>
            </a:endParaRPr>
          </a:p>
          <a:p>
            <a:pPr eaLnBrk="1" hangingPunct="1">
              <a:lnSpc>
                <a:spcPct val="110000"/>
              </a:lnSpc>
              <a:buFont typeface="Wingdings" panose="05000000000000000000" pitchFamily="2" charset="2"/>
              <a:buNone/>
              <a:defRPr/>
            </a:pPr>
            <a:r>
              <a:rPr lang="zh-CN" altLang="en-US" sz="1050" dirty="0" smtClean="0">
                <a:ea typeface="宋体" panose="02010600030101010101" pitchFamily="2" charset="-122"/>
              </a:rPr>
              <a:t>（齐家之道</a:t>
            </a:r>
            <a:r>
              <a:rPr lang="en-US" altLang="zh-CN" sz="1050" dirty="0" smtClean="0">
                <a:latin typeface="Times New Roman" panose="02020603050405020304" pitchFamily="18" charset="0"/>
                <a:ea typeface="宋体" panose="02010600030101010101" pitchFamily="2" charset="-122"/>
              </a:rPr>
              <a:t>——</a:t>
            </a:r>
            <a:r>
              <a:rPr lang="zh-CN" altLang="en-US" sz="1050" dirty="0" smtClean="0">
                <a:ea typeface="宋体" panose="02010600030101010101" pitchFamily="2" charset="-122"/>
              </a:rPr>
              <a:t>生财之学，与家与国皆同，即政治经济学）</a:t>
            </a:r>
            <a:endParaRPr lang="zh-CN" altLang="en-US" sz="2000" b="1" dirty="0" smtClean="0">
              <a:solidFill>
                <a:srgbClr val="A50021"/>
              </a:solidFill>
              <a:ea typeface="宋体" panose="02010600030101010101" pitchFamily="2" charset="-122"/>
            </a:endParaRPr>
          </a:p>
          <a:p>
            <a:pPr eaLnBrk="1" hangingPunct="1">
              <a:lnSpc>
                <a:spcPct val="110000"/>
              </a:lnSpc>
              <a:buFont typeface="Wingdings" panose="05000000000000000000" pitchFamily="2" charset="2"/>
              <a:buNone/>
              <a:defRPr/>
            </a:pPr>
            <a:r>
              <a:rPr lang="zh-CN" altLang="en-US" sz="1800" b="1" dirty="0" smtClean="0">
                <a:solidFill>
                  <a:srgbClr val="CCFFCC"/>
                </a:solidFill>
                <a:ea typeface="宋体" panose="02010600030101010101" pitchFamily="2" charset="-122"/>
              </a:rPr>
              <a:t> </a:t>
            </a:r>
            <a:r>
              <a:rPr lang="zh-CN" altLang="en-US" sz="1800" b="1" dirty="0" smtClean="0">
                <a:ea typeface="宋体" panose="02010600030101010101" pitchFamily="2" charset="-122"/>
              </a:rPr>
              <a:t>20世纪以后：</a:t>
            </a:r>
            <a:endParaRPr lang="zh-CN" altLang="en-US" sz="1800" b="1" dirty="0" smtClean="0">
              <a:ea typeface="宋体" panose="02010600030101010101" pitchFamily="2" charset="-122"/>
            </a:endParaRPr>
          </a:p>
          <a:p>
            <a:pPr eaLnBrk="1" hangingPunct="1">
              <a:lnSpc>
                <a:spcPct val="110000"/>
              </a:lnSpc>
              <a:buFont typeface="Wingdings" panose="05000000000000000000" pitchFamily="2" charset="2"/>
              <a:buNone/>
              <a:defRPr/>
            </a:pPr>
            <a:r>
              <a:rPr lang="zh-CN" altLang="en-US" sz="1800" b="1" dirty="0" smtClean="0">
                <a:ea typeface="宋体" panose="02010600030101010101" pitchFamily="2" charset="-122"/>
              </a:rPr>
              <a:t>         </a:t>
            </a:r>
            <a:r>
              <a:rPr lang="zh-CN" altLang="en-US" sz="1800" b="1" dirty="0" smtClean="0">
                <a:solidFill>
                  <a:srgbClr val="A50021"/>
                </a:solidFill>
                <a:ea typeface="宋体" panose="02010600030101010101" pitchFamily="2" charset="-122"/>
              </a:rPr>
              <a:t>经济学</a:t>
            </a:r>
            <a:endParaRPr lang="zh-CN" altLang="en-US" sz="1800" b="1" dirty="0" smtClean="0">
              <a:solidFill>
                <a:srgbClr val="A50021"/>
              </a:solidFill>
              <a:ea typeface="宋体" panose="02010600030101010101" pitchFamily="2" charset="-122"/>
            </a:endParaRPr>
          </a:p>
          <a:p>
            <a:pPr eaLnBrk="1" hangingPunct="1">
              <a:buFont typeface="Wingdings" panose="05000000000000000000" pitchFamily="2" charset="2"/>
              <a:buNone/>
              <a:defRPr/>
            </a:pPr>
            <a:endParaRPr lang="zh-CN" altLang="en-US" sz="2000" dirty="0" smtClean="0">
              <a:ea typeface="宋体" panose="02010600030101010101" pitchFamily="2" charset="-122"/>
            </a:endParaRPr>
          </a:p>
        </p:txBody>
      </p:sp>
      <p:sp>
        <p:nvSpPr>
          <p:cNvPr id="11268" name="Rectangle 4"/>
          <p:cNvSpPr>
            <a:spLocks noGrp="1" noChangeArrowheads="1"/>
          </p:cNvSpPr>
          <p:nvPr>
            <p:ph sz="quarter" idx="2"/>
          </p:nvPr>
        </p:nvSpPr>
        <p:spPr>
          <a:xfrm>
            <a:off x="4067944" y="1635646"/>
            <a:ext cx="4724400" cy="3186113"/>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FFCC00"/>
            </a:solidFill>
          </a:ln>
        </p:spPr>
        <p:txBody>
          <a:bodyPr/>
          <a:lstStyle/>
          <a:p>
            <a:pPr eaLnBrk="1" hangingPunct="1">
              <a:spcBef>
                <a:spcPct val="50000"/>
              </a:spcBef>
              <a:buClrTx/>
              <a:buFontTx/>
              <a:buNone/>
              <a:defRPr/>
            </a:pPr>
            <a:r>
              <a:rPr lang="zh-CN" altLang="en-US" sz="3200" dirty="0" smtClean="0">
                <a:solidFill>
                  <a:srgbClr val="FFCC00"/>
                </a:solidFill>
                <a:latin typeface="华文新魏" panose="02010800040101010101" pitchFamily="2" charset="-122"/>
                <a:ea typeface="华文新魏" panose="02010800040101010101" pitchFamily="2" charset="-122"/>
              </a:rPr>
              <a:t>            </a:t>
            </a:r>
            <a:r>
              <a:rPr lang="zh-CN" altLang="en-US" sz="3200" dirty="0" smtClean="0">
                <a:latin typeface="华文新魏" panose="02010800040101010101" pitchFamily="2" charset="-122"/>
                <a:ea typeface="华文新魏" panose="02010800040101010101" pitchFamily="2" charset="-122"/>
              </a:rPr>
              <a:t>中国</a:t>
            </a:r>
            <a:r>
              <a:rPr lang="zh-CN" altLang="en-US" sz="3200" dirty="0" smtClean="0">
                <a:solidFill>
                  <a:schemeClr val="folHlink"/>
                </a:solidFill>
                <a:latin typeface="华文新魏" panose="02010800040101010101" pitchFamily="2" charset="-122"/>
                <a:ea typeface="华文新魏" panose="02010800040101010101" pitchFamily="2" charset="-122"/>
              </a:rPr>
              <a:t> </a:t>
            </a:r>
            <a:r>
              <a:rPr lang="zh-CN" altLang="en-US" sz="2400" b="1" dirty="0" smtClean="0">
                <a:solidFill>
                  <a:srgbClr val="CCFF99"/>
                </a:solidFill>
                <a:ea typeface="宋体" panose="02010600030101010101" pitchFamily="2" charset="-122"/>
              </a:rPr>
              <a:t> </a:t>
            </a:r>
            <a:r>
              <a:rPr lang="zh-CN" altLang="en-US" sz="2000" b="1" dirty="0" smtClean="0">
                <a:ea typeface="宋体" panose="02010600030101010101" pitchFamily="2" charset="-122"/>
              </a:rPr>
              <a:t>  </a:t>
            </a:r>
            <a:endParaRPr lang="zh-CN" altLang="en-US" sz="2000" b="1" dirty="0" smtClean="0">
              <a:ea typeface="宋体" panose="02010600030101010101" pitchFamily="2" charset="-122"/>
            </a:endParaRPr>
          </a:p>
          <a:p>
            <a:pPr eaLnBrk="1" hangingPunct="1">
              <a:spcBef>
                <a:spcPct val="50000"/>
              </a:spcBef>
              <a:buClrTx/>
              <a:buFontTx/>
              <a:buNone/>
              <a:defRPr/>
            </a:pPr>
            <a:r>
              <a:rPr lang="zh-CN" altLang="en-US" sz="1800" b="1" dirty="0" smtClean="0">
                <a:ea typeface="宋体" panose="02010600030101010101" pitchFamily="2" charset="-122"/>
              </a:rPr>
              <a:t>古代的含义：</a:t>
            </a:r>
            <a:endParaRPr lang="zh-CN" altLang="en-US" sz="1800" b="1" dirty="0" smtClean="0">
              <a:ea typeface="宋体" panose="02010600030101010101" pitchFamily="2" charset="-122"/>
            </a:endParaRPr>
          </a:p>
          <a:p>
            <a:pPr eaLnBrk="1" hangingPunct="1">
              <a:spcBef>
                <a:spcPct val="50000"/>
              </a:spcBef>
              <a:buClrTx/>
              <a:buFontTx/>
              <a:buNone/>
              <a:defRPr/>
            </a:pPr>
            <a:r>
              <a:rPr lang="zh-CN" altLang="en-US" sz="1800" b="1" dirty="0" smtClean="0">
                <a:solidFill>
                  <a:srgbClr val="CCFFCC"/>
                </a:solidFill>
                <a:ea typeface="宋体" panose="02010600030101010101" pitchFamily="2" charset="-122"/>
              </a:rPr>
              <a:t>   </a:t>
            </a:r>
            <a:r>
              <a:rPr lang="zh-CN" altLang="en-US" sz="1800" b="1" dirty="0" smtClean="0">
                <a:solidFill>
                  <a:srgbClr val="A50021"/>
                </a:solidFill>
                <a:ea typeface="宋体" panose="02010600030101010101" pitchFamily="2" charset="-122"/>
              </a:rPr>
              <a:t>经邦济世、经世济民</a:t>
            </a:r>
            <a:endParaRPr lang="zh-CN" altLang="en-US" sz="1800" b="1" dirty="0" smtClean="0">
              <a:solidFill>
                <a:srgbClr val="A50021"/>
              </a:solidFill>
              <a:ea typeface="宋体" panose="02010600030101010101" pitchFamily="2" charset="-122"/>
            </a:endParaRPr>
          </a:p>
          <a:p>
            <a:pPr eaLnBrk="1" hangingPunct="1">
              <a:spcBef>
                <a:spcPct val="50000"/>
              </a:spcBef>
              <a:buClrTx/>
              <a:buFontTx/>
              <a:buNone/>
              <a:defRPr/>
            </a:pPr>
            <a:r>
              <a:rPr lang="zh-CN" altLang="en-US" sz="1800" b="1" dirty="0" smtClean="0">
                <a:ea typeface="宋体" panose="02010600030101010101" pitchFamily="2" charset="-122"/>
              </a:rPr>
              <a:t>近代：</a:t>
            </a:r>
            <a:r>
              <a:rPr lang="en-US" altLang="zh-CN" sz="1800" b="1" dirty="0" smtClean="0">
                <a:solidFill>
                  <a:srgbClr val="A50021"/>
                </a:solidFill>
                <a:ea typeface="宋体" panose="02010600030101010101" pitchFamily="2" charset="-122"/>
              </a:rPr>
              <a:t>Economics</a:t>
            </a:r>
            <a:r>
              <a:rPr lang="zh-CN" altLang="en-US" sz="1800" b="1" dirty="0" smtClean="0">
                <a:solidFill>
                  <a:srgbClr val="A50021"/>
                </a:solidFill>
                <a:ea typeface="宋体" panose="02010600030101010101" pitchFamily="2" charset="-122"/>
              </a:rPr>
              <a:t>的译法，</a:t>
            </a:r>
            <a:endParaRPr lang="zh-CN" altLang="en-US" sz="1800" b="1" dirty="0" smtClean="0">
              <a:solidFill>
                <a:srgbClr val="A50021"/>
              </a:solidFill>
              <a:ea typeface="宋体" panose="02010600030101010101" pitchFamily="2" charset="-122"/>
            </a:endParaRPr>
          </a:p>
          <a:p>
            <a:pPr eaLnBrk="1" hangingPunct="1">
              <a:spcBef>
                <a:spcPct val="50000"/>
              </a:spcBef>
              <a:buClrTx/>
              <a:buFontTx/>
              <a:buNone/>
              <a:defRPr/>
            </a:pPr>
            <a:r>
              <a:rPr lang="zh-CN" altLang="en-US" sz="1800" b="1" dirty="0" smtClean="0">
                <a:ea typeface="宋体" panose="02010600030101010101" pitchFamily="2" charset="-122"/>
              </a:rPr>
              <a:t> </a:t>
            </a:r>
            <a:r>
              <a:rPr lang="zh-CN" altLang="en-US" sz="1800" b="1" dirty="0" smtClean="0">
                <a:solidFill>
                  <a:srgbClr val="A50021"/>
                </a:solidFill>
                <a:ea typeface="宋体" panose="02010600030101010101" pitchFamily="2" charset="-122"/>
              </a:rPr>
              <a:t>从生计学、富国学       经济学</a:t>
            </a:r>
            <a:endParaRPr lang="zh-CN" altLang="en-US" sz="1800" b="1" dirty="0" smtClean="0">
              <a:solidFill>
                <a:srgbClr val="A50021"/>
              </a:solidFill>
              <a:ea typeface="宋体" panose="02010600030101010101" pitchFamily="2" charset="-122"/>
            </a:endParaRPr>
          </a:p>
          <a:p>
            <a:pPr eaLnBrk="1" hangingPunct="1">
              <a:spcBef>
                <a:spcPct val="50000"/>
              </a:spcBef>
              <a:buClrTx/>
              <a:buFontTx/>
              <a:buNone/>
              <a:defRPr/>
            </a:pPr>
            <a:r>
              <a:rPr lang="zh-CN" altLang="en-US" sz="1800" b="1" dirty="0" smtClean="0">
                <a:ea typeface="宋体" panose="02010600030101010101" pitchFamily="2" charset="-122"/>
              </a:rPr>
              <a:t>现代：</a:t>
            </a:r>
            <a:r>
              <a:rPr lang="zh-CN" altLang="en-US" sz="1800" b="1" dirty="0" smtClean="0">
                <a:solidFill>
                  <a:srgbClr val="A50021"/>
                </a:solidFill>
                <a:ea typeface="宋体" panose="02010600030101010101" pitchFamily="2" charset="-122"/>
              </a:rPr>
              <a:t>政治经济学、西方</a:t>
            </a:r>
            <a:endParaRPr lang="zh-CN" altLang="en-US" sz="1800" b="1" dirty="0" smtClean="0">
              <a:solidFill>
                <a:srgbClr val="A50021"/>
              </a:solidFill>
              <a:ea typeface="宋体" panose="02010600030101010101" pitchFamily="2" charset="-122"/>
            </a:endParaRPr>
          </a:p>
          <a:p>
            <a:pPr eaLnBrk="1" hangingPunct="1">
              <a:spcBef>
                <a:spcPct val="50000"/>
              </a:spcBef>
              <a:buClrTx/>
              <a:buFontTx/>
              <a:buNone/>
              <a:defRPr/>
            </a:pPr>
            <a:r>
              <a:rPr lang="zh-CN" altLang="en-US" sz="1800" b="1" dirty="0" smtClean="0">
                <a:solidFill>
                  <a:srgbClr val="A50021"/>
                </a:solidFill>
                <a:ea typeface="宋体" panose="02010600030101010101" pitchFamily="2" charset="-122"/>
              </a:rPr>
              <a:t>            经济学与经济学</a:t>
            </a:r>
            <a:endParaRPr lang="zh-CN" altLang="en-US" sz="1800" b="1" dirty="0" smtClean="0">
              <a:solidFill>
                <a:srgbClr val="A50021"/>
              </a:solidFill>
              <a:ea typeface="宋体" panose="02010600030101010101" pitchFamily="2" charset="-122"/>
            </a:endParaRPr>
          </a:p>
          <a:p>
            <a:pPr eaLnBrk="1" hangingPunct="1">
              <a:defRPr/>
            </a:pPr>
            <a:endParaRPr lang="zh-CN" altLang="en-US" sz="2000" dirty="0" smtClean="0">
              <a:ea typeface="宋体" panose="02010600030101010101" pitchFamily="2" charset="-122"/>
            </a:endParaRPr>
          </a:p>
        </p:txBody>
      </p:sp>
      <p:sp>
        <p:nvSpPr>
          <p:cNvPr id="13317" name="灯片编号占位符 8"/>
          <p:cNvSpPr>
            <a:spLocks noGrp="1"/>
          </p:cNvSpPr>
          <p:nvPr>
            <p:ph type="sldNum" sz="quarter" idx="12"/>
          </p:nvPr>
        </p:nvSpPr>
        <p:spPr>
          <a:noFill/>
        </p:spPr>
        <p:txBody>
          <a:bodyPr/>
          <a:lstStyle/>
          <a:p>
            <a:fld id="{64AC1F72-1A10-4962-B67F-7958BD5B4098}"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2294" name="Line 5"/>
          <p:cNvSpPr>
            <a:spLocks noChangeShapeType="1"/>
          </p:cNvSpPr>
          <p:nvPr/>
        </p:nvSpPr>
        <p:spPr bwMode="auto">
          <a:xfrm>
            <a:off x="6040438" y="3707765"/>
            <a:ext cx="381000" cy="0"/>
          </a:xfrm>
          <a:prstGeom prst="line">
            <a:avLst/>
          </a:prstGeom>
          <a:noFill/>
          <a:ln w="9525">
            <a:solidFill>
              <a:schemeClr val="tx1"/>
            </a:solidFill>
            <a:round/>
            <a:tailEnd type="triangle" w="med" len="med"/>
          </a:ln>
        </p:spPr>
        <p:txBody>
          <a:bodyPr wrap="none"/>
          <a:lstStyle/>
          <a:p>
            <a:endParaRPr lang="zh-CN" altLang="en-US"/>
          </a:p>
        </p:txBody>
      </p:sp>
      <p:sp>
        <p:nvSpPr>
          <p:cNvPr id="6" name="矩形 5"/>
          <p:cNvSpPr/>
          <p:nvPr/>
        </p:nvSpPr>
        <p:spPr>
          <a:xfrm>
            <a:off x="1619672" y="0"/>
            <a:ext cx="6215062" cy="584775"/>
          </a:xfrm>
          <a:prstGeom prst="rect">
            <a:avLst/>
          </a:prstGeom>
        </p:spPr>
        <p:txBody>
          <a:bodyPr>
            <a:spAutoFit/>
          </a:bodyPr>
          <a:lstStyle/>
          <a:p>
            <a:pPr>
              <a:defRPr/>
            </a:pPr>
            <a:r>
              <a:rPr lang="en-US" altLang="zh-CN" b="1" cap="small" dirty="0">
                <a:solidFill>
                  <a:schemeClr val="tx2"/>
                </a:solidFill>
                <a:latin typeface="黑体" panose="02010609060101010101" pitchFamily="2" charset="-122"/>
                <a:ea typeface="黑体" panose="02010609060101010101" pitchFamily="2" charset="-122"/>
              </a:rPr>
              <a:t> </a:t>
            </a:r>
            <a:r>
              <a:rPr lang="zh-CN" altLang="en-US" sz="3200" b="1" cap="small" dirty="0">
                <a:latin typeface="黑体" panose="02010609060101010101" pitchFamily="2" charset="-122"/>
                <a:ea typeface="黑体" panose="02010609060101010101" pitchFamily="2" charset="-122"/>
              </a:rPr>
              <a:t>第一节  什么是西方经济学？</a:t>
            </a:r>
            <a:endParaRPr lang="zh-CN" altLang="en-US" sz="3200" dirty="0">
              <a:latin typeface="黑体" panose="02010609060101010101" pitchFamily="2" charset="-122"/>
              <a:ea typeface="黑体" panose="02010609060101010101" pitchFamily="2" charset="-122"/>
            </a:endParaRPr>
          </a:p>
        </p:txBody>
      </p:sp>
      <p:sp>
        <p:nvSpPr>
          <p:cNvPr id="7" name="Rectangle 2"/>
          <p:cNvSpPr txBox="1">
            <a:spLocks noChangeArrowheads="1"/>
          </p:cNvSpPr>
          <p:nvPr/>
        </p:nvSpPr>
        <p:spPr>
          <a:xfrm>
            <a:off x="467544" y="1131590"/>
            <a:ext cx="5500688" cy="417909"/>
          </a:xfrm>
          <a:prstGeom prst="rect">
            <a:avLst/>
          </a:prstGeom>
          <a:noFill/>
        </p:spPr>
        <p:txBody>
          <a:bodyPr anchor="b">
            <a:normAutofit fontScale="90000" lnSpcReduction="20000"/>
          </a:bodyPr>
          <a:lstStyle/>
          <a:p>
            <a:pPr>
              <a:defRPr/>
            </a:pPr>
            <a:r>
              <a:rPr lang="en-US" altLang="zh-CN" sz="2800" b="1" cap="small" dirty="0">
                <a:solidFill>
                  <a:schemeClr val="folHlink"/>
                </a:solidFill>
                <a:latin typeface="+mn-ea"/>
                <a:ea typeface="+mn-ea"/>
                <a:cs typeface="+mj-cs"/>
              </a:rPr>
              <a:t>1</a:t>
            </a:r>
            <a:r>
              <a:rPr lang="zh-CN" altLang="en-US" sz="2800" b="1" cap="small" dirty="0">
                <a:solidFill>
                  <a:schemeClr val="folHlink"/>
                </a:solidFill>
                <a:latin typeface="+mn-ea"/>
                <a:ea typeface="+mn-ea"/>
                <a:cs typeface="+mj-cs"/>
              </a:rPr>
              <a:t>）</a:t>
            </a:r>
            <a:r>
              <a:rPr lang="zh-CN" altLang="en-US" sz="2800" b="1" cap="small" dirty="0">
                <a:latin typeface="+mn-ea"/>
                <a:ea typeface="+mn-ea"/>
                <a:cs typeface="+mj-cs"/>
              </a:rPr>
              <a:t>辞源及其演变</a:t>
            </a:r>
            <a:endParaRPr lang="zh-CN" altLang="en-US" sz="2800" b="1" cap="small" dirty="0">
              <a:latin typeface="+mn-ea"/>
              <a:ea typeface="+mn-ea"/>
              <a:cs typeface="+mj-cs"/>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animEffect transition="in" filter="checkerboard(across)">
                                      <p:cBhvr>
                                        <p:cTn id="7" dur="500"/>
                                        <p:tgtEl>
                                          <p:spTgt spid="11267">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checkerboard(across)">
                                      <p:cBhvr>
                                        <p:cTn id="12" dur="5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17" dur="500"/>
                                        <p:tgtEl>
                                          <p:spTgt spid="11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22" dur="500"/>
                                        <p:tgtEl>
                                          <p:spTgt spid="112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267">
                                            <p:txEl>
                                              <p:pRg st="3" end="3"/>
                                            </p:txEl>
                                          </p:spTgt>
                                        </p:tgtEl>
                                        <p:attrNameLst>
                                          <p:attrName>style.visibility</p:attrName>
                                        </p:attrNameLst>
                                      </p:cBhvr>
                                      <p:to>
                                        <p:strVal val="visible"/>
                                      </p:to>
                                    </p:set>
                                    <p:animEffect transition="in" filter="checkerboard(across)">
                                      <p:cBhvr>
                                        <p:cTn id="27" dur="500"/>
                                        <p:tgtEl>
                                          <p:spTgt spid="112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267">
                                            <p:txEl>
                                              <p:pRg st="4" end="4"/>
                                            </p:txEl>
                                          </p:spTgt>
                                        </p:tgtEl>
                                        <p:attrNameLst>
                                          <p:attrName>style.visibility</p:attrName>
                                        </p:attrNameLst>
                                      </p:cBhvr>
                                      <p:to>
                                        <p:strVal val="visible"/>
                                      </p:to>
                                    </p:set>
                                    <p:animEffect transition="in" filter="checkerboard(across)">
                                      <p:cBhvr>
                                        <p:cTn id="32" dur="500"/>
                                        <p:tgtEl>
                                          <p:spTgt spid="112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Effect transition="in" filter="checkerboard(across)">
                                      <p:cBhvr>
                                        <p:cTn id="37" dur="500"/>
                                        <p:tgtEl>
                                          <p:spTgt spid="1126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1267">
                                            <p:txEl>
                                              <p:pRg st="6" end="6"/>
                                            </p:txEl>
                                          </p:spTgt>
                                        </p:tgtEl>
                                        <p:attrNameLst>
                                          <p:attrName>style.visibility</p:attrName>
                                        </p:attrNameLst>
                                      </p:cBhvr>
                                      <p:to>
                                        <p:strVal val="visible"/>
                                      </p:to>
                                    </p:set>
                                    <p:animEffect transition="in" filter="checkerboard(across)">
                                      <p:cBhvr>
                                        <p:cTn id="42" dur="500"/>
                                        <p:tgtEl>
                                          <p:spTgt spid="1126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267">
                                            <p:txEl>
                                              <p:pRg st="7" end="7"/>
                                            </p:txEl>
                                          </p:spTgt>
                                        </p:tgtEl>
                                        <p:attrNameLst>
                                          <p:attrName>style.visibility</p:attrName>
                                        </p:attrNameLst>
                                      </p:cBhvr>
                                      <p:to>
                                        <p:strVal val="visible"/>
                                      </p:to>
                                    </p:set>
                                    <p:animEffect transition="in" filter="checkerboard(across)">
                                      <p:cBhvr>
                                        <p:cTn id="47" dur="500"/>
                                        <p:tgtEl>
                                          <p:spTgt spid="1126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268">
                                            <p:bg/>
                                          </p:spTgt>
                                        </p:tgtEl>
                                        <p:attrNameLst>
                                          <p:attrName>style.visibility</p:attrName>
                                        </p:attrNameLst>
                                      </p:cBhvr>
                                      <p:to>
                                        <p:strVal val="visible"/>
                                      </p:to>
                                    </p:set>
                                    <p:animEffect transition="in" filter="blinds(horizontal)">
                                      <p:cBhvr>
                                        <p:cTn id="52" dur="500"/>
                                        <p:tgtEl>
                                          <p:spTgt spid="11268">
                                            <p:bg/>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268">
                                            <p:txEl>
                                              <p:pRg st="0" end="0"/>
                                            </p:txEl>
                                          </p:spTgt>
                                        </p:tgtEl>
                                        <p:attrNameLst>
                                          <p:attrName>style.visibility</p:attrName>
                                        </p:attrNameLst>
                                      </p:cBhvr>
                                      <p:to>
                                        <p:strVal val="visible"/>
                                      </p:to>
                                    </p:set>
                                    <p:animEffect transition="in" filter="blinds(horizontal)">
                                      <p:cBhvr>
                                        <p:cTn id="57" dur="500"/>
                                        <p:tgtEl>
                                          <p:spTgt spid="1126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268">
                                            <p:txEl>
                                              <p:pRg st="1" end="1"/>
                                            </p:txEl>
                                          </p:spTgt>
                                        </p:tgtEl>
                                        <p:attrNameLst>
                                          <p:attrName>style.visibility</p:attrName>
                                        </p:attrNameLst>
                                      </p:cBhvr>
                                      <p:to>
                                        <p:strVal val="visible"/>
                                      </p:to>
                                    </p:set>
                                    <p:animEffect transition="in" filter="blinds(horizontal)">
                                      <p:cBhvr>
                                        <p:cTn id="62" dur="500"/>
                                        <p:tgtEl>
                                          <p:spTgt spid="11268">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268">
                                            <p:txEl>
                                              <p:pRg st="2" end="2"/>
                                            </p:txEl>
                                          </p:spTgt>
                                        </p:tgtEl>
                                        <p:attrNameLst>
                                          <p:attrName>style.visibility</p:attrName>
                                        </p:attrNameLst>
                                      </p:cBhvr>
                                      <p:to>
                                        <p:strVal val="visible"/>
                                      </p:to>
                                    </p:set>
                                    <p:animEffect transition="in" filter="blinds(horizontal)">
                                      <p:cBhvr>
                                        <p:cTn id="67" dur="500"/>
                                        <p:tgtEl>
                                          <p:spTgt spid="11268">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72" dur="500"/>
                                        <p:tgtEl>
                                          <p:spTgt spid="11268">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1268">
                                            <p:txEl>
                                              <p:pRg st="4" end="4"/>
                                            </p:txEl>
                                          </p:spTgt>
                                        </p:tgtEl>
                                        <p:attrNameLst>
                                          <p:attrName>style.visibility</p:attrName>
                                        </p:attrNameLst>
                                      </p:cBhvr>
                                      <p:to>
                                        <p:strVal val="visible"/>
                                      </p:to>
                                    </p:set>
                                    <p:animEffect transition="in" filter="blinds(horizontal)">
                                      <p:cBhvr>
                                        <p:cTn id="77" dur="500"/>
                                        <p:tgtEl>
                                          <p:spTgt spid="11268">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268">
                                            <p:txEl>
                                              <p:pRg st="5" end="5"/>
                                            </p:txEl>
                                          </p:spTgt>
                                        </p:tgtEl>
                                        <p:attrNameLst>
                                          <p:attrName>style.visibility</p:attrName>
                                        </p:attrNameLst>
                                      </p:cBhvr>
                                      <p:to>
                                        <p:strVal val="visible"/>
                                      </p:to>
                                    </p:set>
                                    <p:animEffect transition="in" filter="blinds(horizontal)">
                                      <p:cBhvr>
                                        <p:cTn id="82" dur="500"/>
                                        <p:tgtEl>
                                          <p:spTgt spid="11268">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1268">
                                            <p:txEl>
                                              <p:pRg st="6" end="6"/>
                                            </p:txEl>
                                          </p:spTgt>
                                        </p:tgtEl>
                                        <p:attrNameLst>
                                          <p:attrName>style.visibility</p:attrName>
                                        </p:attrNameLst>
                                      </p:cBhvr>
                                      <p:to>
                                        <p:strVal val="visible"/>
                                      </p:to>
                                    </p:set>
                                    <p:animEffect transition="in" filter="blinds(horizontal)">
                                      <p:cBhvr>
                                        <p:cTn id="87" dur="500"/>
                                        <p:tgtEl>
                                          <p:spTgt spid="11268">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2294"/>
                                        </p:tgtEl>
                                        <p:attrNameLst>
                                          <p:attrName>style.visibility</p:attrName>
                                        </p:attrNameLst>
                                      </p:cBhvr>
                                      <p:to>
                                        <p:strVal val="visible"/>
                                      </p:to>
                                    </p:set>
                                    <p:anim calcmode="lin" valueType="num">
                                      <p:cBhvr additive="base">
                                        <p:cTn id="92" dur="500" fill="hold"/>
                                        <p:tgtEl>
                                          <p:spTgt spid="12294"/>
                                        </p:tgtEl>
                                        <p:attrNameLst>
                                          <p:attrName>ppt_x</p:attrName>
                                        </p:attrNameLst>
                                      </p:cBhvr>
                                      <p:tavLst>
                                        <p:tav tm="0">
                                          <p:val>
                                            <p:strVal val="#ppt_x"/>
                                          </p:val>
                                        </p:tav>
                                        <p:tav tm="100000">
                                          <p:val>
                                            <p:strVal val="#ppt_x"/>
                                          </p:val>
                                        </p:tav>
                                      </p:tavLst>
                                    </p:anim>
                                    <p:anim calcmode="lin" valueType="num">
                                      <p:cBhvr additive="base">
                                        <p:cTn id="93"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build="p"/>
      <p:bldP spid="11268" grpId="0" animBg="1" build="p"/>
      <p:bldP spid="12294" grpId="0" bldLvl="0" animBg="1"/>
    </p:bldLst>
  </p:timing>
</p:sld>
</file>

<file path=ppt/tags/tag1.xml><?xml version="1.0" encoding="utf-8"?>
<p:tagLst xmlns:p="http://schemas.openxmlformats.org/presentationml/2006/main">
  <p:tag name="KSO_WM_UNIT_TABLE_BEAUTIFY" val="smartTable{cdd71423-e98a-4f24-91db-9d9ec392b695}"/>
</p:tagLst>
</file>

<file path=ppt/tags/tag2.xml><?xml version="1.0" encoding="utf-8"?>
<p:tagLst xmlns:p="http://schemas.openxmlformats.org/presentationml/2006/main">
  <p:tag name="ISPRING_RESOURCE_PATHS_HASH_2" val="9bf32b21c57e606988ab10ec694d2e32676a8b"/>
  <p:tag name="ISPRING_RESOURCE_PATHS_HASH_PRESENTER" val="7559d6ebfe3399475faf050899225724546a77"/>
</p:tagLst>
</file>

<file path=ppt/theme/theme1.xml><?xml version="1.0" encoding="utf-8"?>
<a:theme xmlns:a="http://schemas.openxmlformats.org/drawingml/2006/main" name="Office 主题​​">
  <a:themeElements>
    <a:clrScheme name="自定义 223">
      <a:dk1>
        <a:sysClr val="windowText" lastClr="000000"/>
      </a:dk1>
      <a:lt1>
        <a:sysClr val="window" lastClr="FFFFFF"/>
      </a:lt1>
      <a:dk2>
        <a:srgbClr val="959596"/>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9734</Words>
  <Application>WPS 演示</Application>
  <PresentationFormat>全屏显示(16:9)</PresentationFormat>
  <Paragraphs>972</Paragraphs>
  <Slides>70</Slides>
  <Notes>20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96" baseType="lpstr">
      <vt:lpstr>Arial</vt:lpstr>
      <vt:lpstr>宋体</vt:lpstr>
      <vt:lpstr>Wingdings</vt:lpstr>
      <vt:lpstr>Calibri</vt:lpstr>
      <vt:lpstr>微软雅黑</vt:lpstr>
      <vt:lpstr>Times New Roman</vt:lpstr>
      <vt:lpstr>黑体</vt:lpstr>
      <vt:lpstr>华文中宋</vt:lpstr>
      <vt:lpstr>Times New Roman</vt:lpstr>
      <vt:lpstr>华文新魏</vt:lpstr>
      <vt:lpstr>华文宋体</vt:lpstr>
      <vt:lpstr>Arial Unicode MS</vt:lpstr>
      <vt:lpstr>Tahoma</vt:lpstr>
      <vt:lpstr>仿宋_GB2312</vt:lpstr>
      <vt:lpstr>仿宋</vt:lpstr>
      <vt:lpstr>Wingdings 2</vt:lpstr>
      <vt:lpstr>楷体_GB2312</vt:lpstr>
      <vt:lpstr>新宋体</vt:lpstr>
      <vt:lpstr>Wingdings</vt:lpstr>
      <vt:lpstr>Wingdings 2</vt:lpstr>
      <vt:lpstr>等线</vt:lpstr>
      <vt:lpstr>Garamond</vt:lpstr>
      <vt:lpstr>华文彩云</vt:lpstr>
      <vt:lpstr>华文行楷</vt:lpstr>
      <vt:lpstr>Office 主题​​</vt:lpstr>
      <vt:lpstr>MSGraph.Chart.8</vt:lpstr>
      <vt:lpstr>PowerPoint 演示文稿</vt:lpstr>
      <vt:lpstr>课程简介</vt:lpstr>
      <vt:lpstr>考试成绩核算方法</vt:lpstr>
      <vt:lpstr>PowerPoint 演示文稿</vt:lpstr>
      <vt:lpstr>第一章 概述</vt:lpstr>
      <vt:lpstr> 第一节  什么是西方经济学？ </vt:lpstr>
      <vt:lpstr> 第一节  什么是西方经济学？</vt:lpstr>
      <vt:lpstr> 第一节  什么是西方经济学？ </vt:lpstr>
      <vt:lpstr>3、 西方经济学的内涵</vt:lpstr>
      <vt:lpstr>PowerPoint 演示文稿</vt:lpstr>
      <vt:lpstr>3、 西方经济学的内涵 2）经济资源的稀缺性和经济学的产生 </vt:lpstr>
      <vt:lpstr>如何利用现有资源去 生产“经济物品”来更有效地满足人类欲望？</vt:lpstr>
      <vt:lpstr>PowerPoint 演示文稿</vt:lpstr>
      <vt:lpstr>PowerPoint 演示文稿</vt:lpstr>
      <vt:lpstr>PowerPoint 演示文稿</vt:lpstr>
      <vt:lpstr> 5）微观经济学与宏观经济学 </vt:lpstr>
      <vt:lpstr>PowerPoint 演示文稿</vt:lpstr>
      <vt:lpstr>封闭经济下宏观经济运行的循环流程图</vt:lpstr>
      <vt:lpstr>PowerPoint 演示文稿</vt:lpstr>
      <vt:lpstr>微观经济学与宏观经济学的区别</vt:lpstr>
      <vt:lpstr>1）微观经济学的主要内容框架</vt:lpstr>
      <vt:lpstr>2）宏观经济学的主要内容框架</vt:lpstr>
      <vt:lpstr>第二节  西方经济学的由来与发展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西方经济学的由来和发展</vt:lpstr>
      <vt:lpstr>PowerPoint 演示文稿</vt:lpstr>
      <vt:lpstr>第四节	西方经济学的研究方法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附件1、宏观经济学的发展阶段（40s－60s末）</vt:lpstr>
      <vt:lpstr>PowerPoint 演示文稿</vt:lpstr>
      <vt:lpstr>新古典综合派对凯恩斯理论的发展</vt:lpstr>
      <vt:lpstr>PowerPoint 演示文稿</vt:lpstr>
      <vt:lpstr>PowerPoint 演示文稿</vt:lpstr>
      <vt:lpstr>PowerPoint 演示文稿</vt:lpstr>
      <vt:lpstr>供给学派</vt:lpstr>
      <vt:lpstr>货币主义学派</vt:lpstr>
      <vt:lpstr>理性预期学派</vt:lpstr>
      <vt:lpstr>不同的政策主张</vt:lpstr>
      <vt:lpstr>PowerPoint 演示文稿</vt:lpstr>
      <vt:lpstr>主流学派和争论的焦点</vt:lpstr>
      <vt:lpstr>PowerPoint 演示文稿</vt:lpstr>
      <vt:lpstr>人物简介：Milton Friedman                      （弗里德曼）</vt:lpstr>
      <vt:lpstr>人物简介： Robert E. Lucas（卢卡斯）</vt:lpstr>
      <vt:lpstr>思考题</vt:lpstr>
      <vt:lpstr>课后习题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祥善</cp:lastModifiedBy>
  <cp:revision>885</cp:revision>
  <dcterms:created xsi:type="dcterms:W3CDTF">2015-04-24T01:01:00Z</dcterms:created>
  <dcterms:modified xsi:type="dcterms:W3CDTF">2020-03-03T09:29:20Z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