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1"/>
  </p:handoutMasterIdLst>
  <p:sldIdLst>
    <p:sldId id="301" r:id="rId3"/>
    <p:sldId id="425"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426" r:id="rId20"/>
    <p:sldId id="394" r:id="rId21"/>
    <p:sldId id="395" r:id="rId22"/>
    <p:sldId id="396" r:id="rId23"/>
    <p:sldId id="397" r:id="rId24"/>
    <p:sldId id="398" r:id="rId25"/>
    <p:sldId id="399" r:id="rId26"/>
    <p:sldId id="400" r:id="rId27"/>
    <p:sldId id="401" r:id="rId28"/>
    <p:sldId id="428" r:id="rId29"/>
    <p:sldId id="402" r:id="rId30"/>
    <p:sldId id="403" r:id="rId31"/>
    <p:sldId id="404" r:id="rId32"/>
    <p:sldId id="405" r:id="rId33"/>
    <p:sldId id="427" r:id="rId34"/>
    <p:sldId id="409" r:id="rId35"/>
    <p:sldId id="410" r:id="rId36"/>
    <p:sldId id="429" r:id="rId37"/>
    <p:sldId id="412" r:id="rId38"/>
    <p:sldId id="413" r:id="rId39"/>
    <p:sldId id="414" r:id="rId40"/>
    <p:sldId id="415" r:id="rId41"/>
    <p:sldId id="430" r:id="rId42"/>
    <p:sldId id="417" r:id="rId43"/>
    <p:sldId id="431" r:id="rId44"/>
    <p:sldId id="432" r:id="rId45"/>
    <p:sldId id="433" r:id="rId46"/>
    <p:sldId id="434" r:id="rId47"/>
    <p:sldId id="435" r:id="rId48"/>
    <p:sldId id="419" r:id="rId49"/>
    <p:sldId id="420" r:id="rId50"/>
    <p:sldId id="436" r:id="rId51"/>
    <p:sldId id="422" r:id="rId52"/>
    <p:sldId id="423" r:id="rId53"/>
    <p:sldId id="437" r:id="rId54"/>
    <p:sldId id="438" r:id="rId55"/>
    <p:sldId id="439" r:id="rId56"/>
    <p:sldId id="440" r:id="rId57"/>
    <p:sldId id="441" r:id="rId58"/>
    <p:sldId id="341" r:id="rId59"/>
    <p:sldId id="481" r:id="rId60"/>
  </p:sldIdLst>
  <p:sldSz cx="9144000" cy="5143500" type="screen16x9"/>
  <p:notesSz cx="6858000" cy="9144000"/>
  <p:custDataLst>
    <p:tags r:id="rId6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E01"/>
    <a:srgbClr val="E8EAE9"/>
    <a:srgbClr val="FCFCFC"/>
    <a:srgbClr val="CCD0D1"/>
    <a:srgbClr val="D7D9E1"/>
    <a:srgbClr val="D5D8E3"/>
    <a:srgbClr val="DADBDE"/>
    <a:srgbClr val="D9DDE7"/>
    <a:srgbClr val="ECECEC"/>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4" autoAdjust="0"/>
    <p:restoredTop sz="86029" autoAdjust="0"/>
  </p:normalViewPr>
  <p:slideViewPr>
    <p:cSldViewPr>
      <p:cViewPr varScale="1">
        <p:scale>
          <a:sx n="100" d="100"/>
          <a:sy n="100" d="100"/>
        </p:scale>
        <p:origin x="-276" y="-84"/>
      </p:cViewPr>
      <p:guideLst>
        <p:guide orient="horz" pos="1620"/>
        <p:guide pos="2880"/>
      </p:guideLst>
    </p:cSldViewPr>
  </p:slideViewPr>
  <p:notesTextViewPr>
    <p:cViewPr>
      <p:scale>
        <a:sx n="125" d="100"/>
        <a:sy n="125" d="100"/>
      </p:scale>
      <p:origin x="0" y="0"/>
    </p:cViewPr>
  </p:notesTextViewPr>
  <p:sorterViewPr>
    <p:cViewPr>
      <p:scale>
        <a:sx n="66" d="100"/>
        <a:sy n="66" d="100"/>
      </p:scale>
      <p:origin x="0" y="12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2.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4C0754-4241-4E2C-86C9-E32B0121B7A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6D7D85-D9F3-441C-AAA7-49C349FD138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592B0D-5051-477C-A29C-5868E7FB9C41}" type="slidenum">
              <a:rPr lang="zh-CN" altLang="en-AU"/>
            </a:fld>
            <a:endParaRPr lang="en-AU" altLang="zh-CN"/>
          </a:p>
        </p:txBody>
      </p:sp>
      <p:sp>
        <p:nvSpPr>
          <p:cNvPr id="447490" name="Rectangle 2"/>
          <p:cNvSpPr>
            <a:spLocks noGrp="1" noRot="1" noChangeAspect="1" noChangeArrowheads="1" noTextEdit="1"/>
          </p:cNvSpPr>
          <p:nvPr>
            <p:ph type="sldImg"/>
          </p:nvPr>
        </p:nvSpPr>
        <p:spPr/>
      </p:sp>
      <p:sp>
        <p:nvSpPr>
          <p:cNvPr id="447491" name="Rectangle 3"/>
          <p:cNvSpPr>
            <a:spLocks noGrp="1" noChangeArrowheads="1"/>
          </p:cNvSpPr>
          <p:nvPr>
            <p:ph type="body" idx="1"/>
          </p:nvPr>
        </p:nvSpPr>
        <p:spPr/>
        <p:txBody>
          <a:bodyPr/>
          <a:lstStyle/>
          <a:p>
            <a:pPr>
              <a:buFontTx/>
              <a:buNone/>
            </a:pP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6DB3FB4-30C4-4370-90E0-F84CD8B0D3AA}" type="slidenum">
              <a:rPr lang="zh-CN" altLang="en-AU"/>
            </a:fld>
            <a:endParaRPr lang="en-AU" altLang="zh-CN"/>
          </a:p>
        </p:txBody>
      </p:sp>
      <p:sp>
        <p:nvSpPr>
          <p:cNvPr id="449538" name="Rectangle 2"/>
          <p:cNvSpPr>
            <a:spLocks noGrp="1" noRot="1" noChangeAspect="1" noChangeArrowheads="1" noTextEdit="1"/>
          </p:cNvSpPr>
          <p:nvPr>
            <p:ph type="sldImg"/>
          </p:nvPr>
        </p:nvSpPr>
        <p:spPr/>
      </p:sp>
      <p:sp>
        <p:nvSpPr>
          <p:cNvPr id="449539" name="Rectangle 3"/>
          <p:cNvSpPr>
            <a:spLocks noGrp="1" noChangeArrowheads="1"/>
          </p:cNvSpPr>
          <p:nvPr>
            <p:ph type="body" idx="1"/>
          </p:nvPr>
        </p:nvSpPr>
        <p:spPr/>
        <p:txBody>
          <a:bodyPr/>
          <a:lstStyle/>
          <a:p>
            <a:pPr>
              <a:buFontTx/>
              <a:buNone/>
            </a:pP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29D4CD-2340-41F3-9C01-59F7C9961DA4}" type="slidenum">
              <a:rPr lang="zh-CN" altLang="en-AU"/>
            </a:fld>
            <a:endParaRPr lang="en-AU" altLang="zh-CN"/>
          </a:p>
        </p:txBody>
      </p:sp>
      <p:sp>
        <p:nvSpPr>
          <p:cNvPr id="451586" name="Rectangle 2"/>
          <p:cNvSpPr>
            <a:spLocks noGrp="1" noRot="1" noChangeAspect="1" noChangeArrowheads="1" noTextEdit="1"/>
          </p:cNvSpPr>
          <p:nvPr>
            <p:ph type="sldImg"/>
          </p:nvPr>
        </p:nvSpPr>
        <p:spPr/>
      </p:sp>
      <p:sp>
        <p:nvSpPr>
          <p:cNvPr id="451587" name="Rectangle 3"/>
          <p:cNvSpPr>
            <a:spLocks noGrp="1" noChangeArrowheads="1"/>
          </p:cNvSpPr>
          <p:nvPr>
            <p:ph type="body" idx="1"/>
          </p:nvPr>
        </p:nvSpPr>
        <p:spPr/>
        <p:txBody>
          <a:bodyPr/>
          <a:lstStyle/>
          <a:p>
            <a:pPr>
              <a:buFontTx/>
              <a:buNone/>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D9330E-C3A3-4D59-9B42-EB9AA9F9F77B}" type="slidenum">
              <a:rPr lang="zh-CN" altLang="en-AU"/>
            </a:fld>
            <a:endParaRPr lang="en-AU" altLang="zh-CN"/>
          </a:p>
        </p:txBody>
      </p:sp>
      <p:sp>
        <p:nvSpPr>
          <p:cNvPr id="466946" name="Rectangle 2"/>
          <p:cNvSpPr>
            <a:spLocks noGrp="1" noRot="1" noChangeAspect="1" noChangeArrowheads="1" noTextEdit="1"/>
          </p:cNvSpPr>
          <p:nvPr>
            <p:ph type="sldImg"/>
          </p:nvPr>
        </p:nvSpPr>
        <p:spPr/>
      </p:sp>
      <p:sp>
        <p:nvSpPr>
          <p:cNvPr id="466947" name="Rectangle 3"/>
          <p:cNvSpPr>
            <a:spLocks noGrp="1" noChangeArrowheads="1"/>
          </p:cNvSpPr>
          <p:nvPr>
            <p:ph type="body" idx="1"/>
          </p:nvPr>
        </p:nvSpPr>
        <p:spPr/>
        <p:txBody>
          <a:bodyPr/>
          <a:lstStyle/>
          <a:p>
            <a:pPr>
              <a:buFontTx/>
              <a:buNone/>
            </a:pP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BF02A79-9D0F-484A-9CCC-861E022CA195}" type="slidenum">
              <a:rPr lang="zh-CN" altLang="en-AU"/>
            </a:fld>
            <a:endParaRPr lang="en-AU" altLang="zh-CN"/>
          </a:p>
        </p:txBody>
      </p:sp>
      <p:sp>
        <p:nvSpPr>
          <p:cNvPr id="468994" name="Rectangle 2"/>
          <p:cNvSpPr>
            <a:spLocks noGrp="1" noRot="1" noChangeAspect="1" noChangeArrowheads="1" noTextEdit="1"/>
          </p:cNvSpPr>
          <p:nvPr>
            <p:ph type="sldImg"/>
          </p:nvPr>
        </p:nvSpPr>
        <p:spPr/>
      </p:sp>
      <p:sp>
        <p:nvSpPr>
          <p:cNvPr id="468995" name="Rectangle 3"/>
          <p:cNvSpPr>
            <a:spLocks noGrp="1" noChangeArrowheads="1"/>
          </p:cNvSpPr>
          <p:nvPr>
            <p:ph type="body" idx="1"/>
          </p:nvPr>
        </p:nvSpPr>
        <p:spPr/>
        <p:txBody>
          <a:bodyPr/>
          <a:lstStyle/>
          <a:p>
            <a:pPr>
              <a:buFontTx/>
              <a:buNone/>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B16342-FA18-4A09-91B3-C9AE3CB072FA}" type="slidenum">
              <a:rPr lang="zh-CN" altLang="en-AU"/>
            </a:fld>
            <a:endParaRPr lang="en-AU" altLang="zh-CN"/>
          </a:p>
        </p:txBody>
      </p:sp>
      <p:sp>
        <p:nvSpPr>
          <p:cNvPr id="471042" name="Rectangle 2"/>
          <p:cNvSpPr>
            <a:spLocks noGrp="1" noRot="1" noChangeAspect="1" noChangeArrowheads="1" noTextEdit="1"/>
          </p:cNvSpPr>
          <p:nvPr>
            <p:ph type="sldImg"/>
          </p:nvPr>
        </p:nvSpPr>
        <p:spPr/>
      </p:sp>
      <p:sp>
        <p:nvSpPr>
          <p:cNvPr id="471043" name="Rectangle 3"/>
          <p:cNvSpPr>
            <a:spLocks noGrp="1" noChangeArrowheads="1"/>
          </p:cNvSpPr>
          <p:nvPr>
            <p:ph type="body" idx="1"/>
          </p:nvPr>
        </p:nvSpPr>
        <p:spPr/>
        <p:txBody>
          <a:bodyPr/>
          <a:lstStyle/>
          <a:p>
            <a:pPr>
              <a:buFontTx/>
              <a:buNone/>
            </a:pP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864025-48F8-4728-ACF5-02DC0795A34F}" type="slidenum">
              <a:rPr lang="zh-CN" altLang="en-AU"/>
            </a:fld>
            <a:endParaRPr lang="en-AU" altLang="zh-CN"/>
          </a:p>
        </p:txBody>
      </p:sp>
      <p:sp>
        <p:nvSpPr>
          <p:cNvPr id="473090" name="Rectangle 2"/>
          <p:cNvSpPr>
            <a:spLocks noGrp="1" noRot="1" noChangeAspect="1" noChangeArrowheads="1" noTextEdit="1"/>
          </p:cNvSpPr>
          <p:nvPr>
            <p:ph type="sldImg"/>
          </p:nvPr>
        </p:nvSpPr>
        <p:spPr/>
      </p:sp>
      <p:sp>
        <p:nvSpPr>
          <p:cNvPr id="473091" name="Rectangle 3"/>
          <p:cNvSpPr>
            <a:spLocks noGrp="1" noChangeArrowheads="1"/>
          </p:cNvSpPr>
          <p:nvPr>
            <p:ph type="body" idx="1"/>
          </p:nvPr>
        </p:nvSpPr>
        <p:spPr/>
        <p:txBody>
          <a:bodyPr/>
          <a:lstStyle/>
          <a:p>
            <a:pPr>
              <a:buFontTx/>
              <a:buNone/>
            </a:pP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ln>
        </p:spPr>
        <p:txBody>
          <a:bodyPr wrap="square" numCol="1" anchorCtr="0" compatLnSpc="1"/>
          <a:lstStyle/>
          <a:p>
            <a:fld id="{02AE6AC0-5D13-403E-95CB-2EBE9A07461E}" type="slidenum">
              <a:rPr lang="en-US" altLang="zh-CN" smtClean="0"/>
            </a:fld>
            <a:endParaRPr lang="en-US" altLang="zh-CN"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ln>
        </p:spPr>
      </p:sp>
      <p:sp>
        <p:nvSpPr>
          <p:cNvPr id="54276" name="Rectangle 3"/>
          <p:cNvSpPr>
            <a:spLocks noGrp="1" noChangeArrowheads="1"/>
          </p:cNvSpPr>
          <p:nvPr>
            <p:ph type="body" idx="1"/>
          </p:nvPr>
        </p:nvSpPr>
        <p:spPr bwMode="auto">
          <a:noFill/>
        </p:spPr>
        <p:txBody>
          <a:bodyPr wrap="square" numCol="1" anchor="t" anchorCtr="0" compatLnSpc="1"/>
          <a:lstStyle/>
          <a:p>
            <a:pPr eaLnBrk="1" hangingPunct="1"/>
            <a:endParaRPr lang="en-US" altLang="zh-CN" smtClean="0"/>
          </a:p>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ln>
        </p:spPr>
      </p:sp>
      <p:sp>
        <p:nvSpPr>
          <p:cNvPr id="55299" name="Rectangle 3"/>
          <p:cNvSpPr>
            <a:spLocks noGrp="1" noChangeArrowheads="1"/>
          </p:cNvSpPr>
          <p:nvPr>
            <p:ph type="body" idx="1"/>
          </p:nvPr>
        </p:nvSpPr>
        <p:spPr bwMode="auto">
          <a:noFill/>
        </p:spPr>
        <p:txBody>
          <a:bodyPr wrap="square" numCol="1" anchor="t" anchorCtr="0" compatLnSpc="1"/>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r>
              <a:rPr lang="zh-CN" altLang="en-US" b="1"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b="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Q</a:t>
            </a:r>
            <a:r>
              <a:rPr lang="en-US" altLang="zh-CN" b="1" baseline="-3000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d</a:t>
            </a:r>
            <a:r>
              <a:rPr lang="en-US" altLang="zh-CN" b="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=a-bP  </a:t>
            </a:r>
            <a:r>
              <a:rPr lang="zh-CN" altLang="en-US" b="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b="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a:t>
            </a:r>
            <a:r>
              <a:rPr lang="zh-CN" altLang="en-US" b="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b="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b</a:t>
            </a:r>
            <a:r>
              <a:rPr lang="zh-CN" altLang="en-US" b="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b="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b="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r>
              <a:rPr lang="en-US" altLang="zh-CN" b="1" smtClean="0">
                <a:latin typeface="Times New Roman" panose="02020603050405020304" pitchFamily="18" charset="0"/>
                <a:ea typeface="黑体" panose="02010609060101010101" pitchFamily="2" charset="-122"/>
                <a:cs typeface="Times New Roman" panose="02020603050405020304" pitchFamily="18" charset="0"/>
              </a:rPr>
              <a:t> </a:t>
            </a:r>
            <a:r>
              <a:rPr lang="zh-CN" altLang="en-US" b="1" smtClean="0">
                <a:latin typeface="Times New Roman" panose="02020603050405020304" pitchFamily="18" charset="0"/>
                <a:ea typeface="黑体" panose="02010609060101010101" pitchFamily="2" charset="-122"/>
                <a:cs typeface="Times New Roman" panose="02020603050405020304" pitchFamily="18" charset="0"/>
              </a:rPr>
              <a:t>其中，</a:t>
            </a:r>
            <a:r>
              <a:rPr lang="en-US" altLang="zh-CN" b="1" smtClean="0">
                <a:latin typeface="Times New Roman" panose="02020603050405020304" pitchFamily="18" charset="0"/>
                <a:ea typeface="黑体" panose="02010609060101010101" pitchFamily="2" charset="-122"/>
                <a:cs typeface="Times New Roman" panose="02020603050405020304" pitchFamily="18" charset="0"/>
              </a:rPr>
              <a:t>a</a:t>
            </a:r>
            <a:r>
              <a:rPr lang="zh-CN" altLang="en-US" b="1" smtClean="0">
                <a:latin typeface="Times New Roman" panose="02020603050405020304" pitchFamily="18" charset="0"/>
                <a:ea typeface="黑体" panose="02010609060101010101" pitchFamily="2" charset="-122"/>
                <a:cs typeface="Times New Roman" panose="02020603050405020304" pitchFamily="18" charset="0"/>
              </a:rPr>
              <a:t>为自发（</a:t>
            </a:r>
            <a:r>
              <a:rPr lang="en-US" altLang="zh-CN" b="1" smtClean="0">
                <a:latin typeface="Times New Roman" panose="02020603050405020304" pitchFamily="18" charset="0"/>
                <a:ea typeface="黑体" panose="02010609060101010101" pitchFamily="2" charset="-122"/>
                <a:cs typeface="Times New Roman" panose="02020603050405020304" pitchFamily="18" charset="0"/>
              </a:rPr>
              <a:t>spontaneity</a:t>
            </a:r>
            <a:r>
              <a:rPr lang="zh-CN" altLang="en-US" b="1" smtClean="0">
                <a:latin typeface="Times New Roman" panose="02020603050405020304" pitchFamily="18" charset="0"/>
                <a:ea typeface="黑体" panose="02010609060101010101" pitchFamily="2" charset="-122"/>
                <a:cs typeface="Times New Roman" panose="02020603050405020304" pitchFamily="18" charset="0"/>
              </a:rPr>
              <a:t>）消费，即与</a:t>
            </a:r>
            <a:r>
              <a:rPr lang="en-US" altLang="zh-CN" b="1" smtClean="0">
                <a:latin typeface="Times New Roman" panose="02020603050405020304" pitchFamily="18" charset="0"/>
                <a:ea typeface="黑体" panose="02010609060101010101" pitchFamily="2" charset="-122"/>
                <a:cs typeface="Times New Roman" panose="02020603050405020304" pitchFamily="18" charset="0"/>
              </a:rPr>
              <a:t>P</a:t>
            </a:r>
            <a:r>
              <a:rPr lang="zh-CN" altLang="en-US" b="1" smtClean="0">
                <a:latin typeface="Times New Roman" panose="02020603050405020304" pitchFamily="18" charset="0"/>
                <a:ea typeface="黑体" panose="02010609060101010101" pitchFamily="2" charset="-122"/>
                <a:cs typeface="Times New Roman" panose="02020603050405020304" pitchFamily="18" charset="0"/>
              </a:rPr>
              <a:t>无关的消费；</a:t>
            </a:r>
            <a:r>
              <a:rPr lang="en-US" altLang="zh-CN" b="1" smtClean="0">
                <a:latin typeface="Times New Roman" panose="02020603050405020304" pitchFamily="18" charset="0"/>
                <a:ea typeface="黑体" panose="02010609060101010101" pitchFamily="2" charset="-122"/>
                <a:cs typeface="Times New Roman" panose="02020603050405020304" pitchFamily="18" charset="0"/>
              </a:rPr>
              <a:t>bP</a:t>
            </a:r>
            <a:r>
              <a:rPr lang="zh-CN" altLang="en-US" b="1" smtClean="0">
                <a:latin typeface="Times New Roman" panose="02020603050405020304" pitchFamily="18" charset="0"/>
                <a:ea typeface="黑体" panose="02010609060101010101" pitchFamily="2" charset="-122"/>
                <a:cs typeface="Times New Roman" panose="02020603050405020304" pitchFamily="18" charset="0"/>
              </a:rPr>
              <a:t>为引致（</a:t>
            </a:r>
            <a:r>
              <a:rPr lang="en-US" altLang="zh-CN" b="1" smtClean="0">
                <a:latin typeface="Times New Roman" panose="02020603050405020304" pitchFamily="18" charset="0"/>
                <a:ea typeface="黑体" panose="02010609060101010101" pitchFamily="2" charset="-122"/>
                <a:cs typeface="Times New Roman" panose="02020603050405020304" pitchFamily="18" charset="0"/>
              </a:rPr>
              <a:t>result in</a:t>
            </a:r>
            <a:r>
              <a:rPr lang="zh-CN" altLang="en-US" b="1" smtClean="0">
                <a:latin typeface="Times New Roman" panose="02020603050405020304" pitchFamily="18" charset="0"/>
                <a:ea typeface="黑体" panose="02010609060101010101" pitchFamily="2" charset="-122"/>
                <a:cs typeface="Times New Roman" panose="02020603050405020304" pitchFamily="18" charset="0"/>
              </a:rPr>
              <a:t>）消费，即由</a:t>
            </a:r>
            <a:r>
              <a:rPr lang="en-US" altLang="zh-CN" b="1" smtClean="0">
                <a:latin typeface="Times New Roman" panose="02020603050405020304" pitchFamily="18" charset="0"/>
                <a:ea typeface="黑体" panose="02010609060101010101" pitchFamily="2" charset="-122"/>
                <a:cs typeface="Times New Roman" panose="02020603050405020304" pitchFamily="18" charset="0"/>
              </a:rPr>
              <a:t>P</a:t>
            </a:r>
            <a:r>
              <a:rPr lang="zh-CN" altLang="en-US" b="1" smtClean="0">
                <a:latin typeface="Times New Roman" panose="02020603050405020304" pitchFamily="18" charset="0"/>
                <a:ea typeface="黑体" panose="02010609060101010101" pitchFamily="2" charset="-122"/>
                <a:cs typeface="Times New Roman" panose="02020603050405020304" pitchFamily="18" charset="0"/>
              </a:rPr>
              <a:t>下降或上升而引发的消费变化。</a:t>
            </a:r>
            <a:endParaRPr lang="zh-CN" altLang="en-US" smtClean="0">
              <a:cs typeface="Times New Roman" panose="02020603050405020304" pitchFamily="18" charset="0"/>
            </a:endParaRPr>
          </a:p>
        </p:txBody>
      </p:sp>
      <p:sp>
        <p:nvSpPr>
          <p:cNvPr id="56324" name="灯片编号占位符 3"/>
          <p:cNvSpPr>
            <a:spLocks noGrp="1"/>
          </p:cNvSpPr>
          <p:nvPr>
            <p:ph type="sldNum" sz="quarter" idx="5"/>
          </p:nvPr>
        </p:nvSpPr>
        <p:spPr bwMode="auto">
          <a:noFill/>
          <a:ln>
            <a:miter lim="800000"/>
          </a:ln>
        </p:spPr>
        <p:txBody>
          <a:bodyPr wrap="square" numCol="1" anchorCtr="0" compatLnSpc="1"/>
          <a:lstStyle/>
          <a:p>
            <a:fld id="{1860B0E6-623D-463A-BE8F-12EA288EEEA6}"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ln>
        </p:spPr>
      </p:sp>
      <p:sp>
        <p:nvSpPr>
          <p:cNvPr id="57347" name="Rectangle 3"/>
          <p:cNvSpPr>
            <a:spLocks noGrp="1" noChangeArrowheads="1"/>
          </p:cNvSpPr>
          <p:nvPr>
            <p:ph type="body" idx="1"/>
          </p:nvPr>
        </p:nvSpPr>
        <p:spPr bwMode="auto">
          <a:noFill/>
        </p:spPr>
        <p:txBody>
          <a:bodyPr wrap="square" numCol="1" anchor="t" anchorCtr="0" compatLnSpc="1"/>
          <a:lstStyle/>
          <a:p>
            <a:pPr lvl="1" eaLnBrk="1" hangingPunct="1">
              <a:lnSpc>
                <a:spcPct val="125000"/>
              </a:lnSpc>
            </a:pPr>
            <a:r>
              <a:rPr lang="zh-CN" altLang="en-US" sz="1800" smtClean="0">
                <a:latin typeface="黑体" panose="02010609060101010101" pitchFamily="2" charset="-122"/>
                <a:ea typeface="黑体" panose="02010609060101010101" pitchFamily="2" charset="-122"/>
              </a:rPr>
              <a:t>吉芬</a:t>
            </a:r>
            <a:r>
              <a:rPr lang="zh-CN" altLang="en-US" sz="1800" smtClean="0"/>
              <a:t>发现，</a:t>
            </a:r>
            <a:r>
              <a:rPr lang="en-US" altLang="zh-CN" sz="1800" smtClean="0"/>
              <a:t>19</a:t>
            </a:r>
            <a:r>
              <a:rPr lang="zh-CN" altLang="en-US" sz="1800" smtClean="0"/>
              <a:t>世纪早期，土豆涨价引起英国靠工资生活的低收入者购买更多的土豆，而不是买得更少。</a:t>
            </a:r>
            <a:endParaRPr lang="zh-CN" altLang="en-US" sz="1800" smtClean="0"/>
          </a:p>
          <a:p>
            <a:pPr eaLnBrk="1" hangingPunct="1"/>
            <a:endParaRPr lang="en-US" altLang="zh-CN" sz="18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61B466-18C3-4DCD-A1CD-B261902BCF23}" type="slidenum">
              <a:rPr lang="zh-CN" altLang="en-AU"/>
            </a:fld>
            <a:endParaRPr lang="en-AU" altLang="zh-CN"/>
          </a:p>
        </p:txBody>
      </p:sp>
      <p:sp>
        <p:nvSpPr>
          <p:cNvPr id="293890" name="Rectangle 2"/>
          <p:cNvSpPr>
            <a:spLocks noGrp="1" noRot="1" noChangeAspect="1" noChangeArrowheads="1"/>
          </p:cNvSpPr>
          <p:nvPr>
            <p:ph type="sldImg"/>
          </p:nvPr>
        </p:nvSpPr>
        <p:spPr bwMode="auto">
          <a:xfrm>
            <a:off x="331788" y="676275"/>
            <a:ext cx="6145212" cy="3457575"/>
          </a:xfrm>
          <a:prstGeom prst="rect">
            <a:avLst/>
          </a:prstGeom>
          <a:solidFill>
            <a:srgbClr val="FFFFFF"/>
          </a:solidFill>
          <a:ln>
            <a:solidFill>
              <a:srgbClr val="000000"/>
            </a:solidFill>
            <a:miter lim="800000"/>
          </a:ln>
        </p:spPr>
      </p:sp>
      <p:sp>
        <p:nvSpPr>
          <p:cNvPr id="293891" name="Rectangle 3"/>
          <p:cNvSpPr>
            <a:spLocks noGrp="1" noChangeArrowheads="1"/>
          </p:cNvSpPr>
          <p:nvPr>
            <p:ph type="body" idx="1"/>
          </p:nvPr>
        </p:nvSpPr>
        <p:spPr bwMode="auto">
          <a:xfrm>
            <a:off x="897702" y="4358370"/>
            <a:ext cx="5012812" cy="4133824"/>
          </a:xfrm>
          <a:prstGeom prst="rect">
            <a:avLst/>
          </a:prstGeom>
          <a:solidFill>
            <a:srgbClr val="FFFFFF"/>
          </a:solidFill>
          <a:ln>
            <a:solidFill>
              <a:srgbClr val="000000"/>
            </a:solidFill>
            <a:miter lim="800000"/>
          </a:ln>
        </p:spPr>
        <p:txBody>
          <a:bodyPr/>
          <a:lstStyle/>
          <a:p>
            <a:pPr>
              <a:buFontTx/>
              <a:buNone/>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ln>
        </p:spPr>
      </p:sp>
      <p:sp>
        <p:nvSpPr>
          <p:cNvPr id="58371" name="Rectangle 3"/>
          <p:cNvSpPr>
            <a:spLocks noGrp="1" noChangeArrowheads="1"/>
          </p:cNvSpPr>
          <p:nvPr>
            <p:ph type="body" idx="1"/>
          </p:nvPr>
        </p:nvSpPr>
        <p:spPr bwMode="auto">
          <a:noFill/>
        </p:spPr>
        <p:txBody>
          <a:bodyPr wrap="square" numCol="1" anchor="t" anchorCtr="0" compatLnSpc="1"/>
          <a:lstStyle/>
          <a:p>
            <a:pPr eaLnBrk="1" hangingPunct="1">
              <a:lnSpc>
                <a:spcPct val="125000"/>
              </a:lnSpc>
            </a:pPr>
            <a:r>
              <a:rPr lang="zh-CN" altLang="en-US" sz="1800" smtClean="0"/>
              <a:t>如凡不再可能生产的物品，如已故画家（</a:t>
            </a:r>
            <a:r>
              <a:rPr lang="en-US" altLang="zh-CN" sz="1800" smtClean="0"/>
              <a:t>painter</a:t>
            </a:r>
            <a:r>
              <a:rPr lang="zh-CN" altLang="en-US" sz="1800" smtClean="0"/>
              <a:t>）的作品。</a:t>
            </a:r>
            <a:endParaRPr lang="zh-CN" altLang="en-US" sz="1800" smtClean="0"/>
          </a:p>
          <a:p>
            <a:pPr eaLnBrk="1" hangingPunct="1"/>
            <a:endParaRPr lang="en-US" altLang="zh-CN" sz="18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fld>
            <a:endParaRPr lang="en-US" sz="1000" dirty="0"/>
          </a:p>
        </p:txBody>
      </p:sp>
      <p:grpSp>
        <p:nvGrpSpPr>
          <p:cNvPr id="8"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grpSp>
        <p:nvGrpSpPr>
          <p:cNvPr id="11"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51"/>
            <a:ext cx="8229600" cy="6512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7155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7155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4902994"/>
            <a:ext cx="2133600" cy="183356"/>
          </a:xfrm>
          <a:prstGeom prst="rect">
            <a:avLst/>
          </a:prstGeom>
        </p:spPr>
        <p:txBody>
          <a:bodyPr/>
          <a:lstStyle>
            <a:lvl1pPr>
              <a:defRPr/>
            </a:lvl1pPr>
          </a:lstStyle>
          <a:p>
            <a:pPr>
              <a:defRPr/>
            </a:pPr>
            <a:fld id="{01EAEEA0-2340-475A-9A18-054ABEECAAB8}" type="datetime1">
              <a:rPr lang="zh-CN" altLang="en-US" smtClean="0"/>
            </a:fld>
            <a:endParaRPr lang="en-US" altLang="zh-CN"/>
          </a:p>
        </p:txBody>
      </p:sp>
      <p:sp>
        <p:nvSpPr>
          <p:cNvPr id="6" name="Rectangle 5"/>
          <p:cNvSpPr>
            <a:spLocks noGrp="1" noChangeArrowheads="1"/>
          </p:cNvSpPr>
          <p:nvPr>
            <p:ph type="ftr" sz="quarter" idx="11"/>
          </p:nvPr>
        </p:nvSpPr>
        <p:spPr>
          <a:xfrm>
            <a:off x="3124200" y="4902994"/>
            <a:ext cx="2895600" cy="183356"/>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4902994"/>
            <a:ext cx="2133600" cy="183356"/>
          </a:xfrm>
          <a:prstGeom prst="rect">
            <a:avLst/>
          </a:prstGeom>
        </p:spPr>
        <p:txBody>
          <a:bodyPr/>
          <a:lstStyle>
            <a:lvl1pPr>
              <a:defRPr/>
            </a:lvl1pPr>
          </a:lstStyle>
          <a:p>
            <a:pPr>
              <a:defRPr/>
            </a:pPr>
            <a:fld id="{B9357CC0-098B-4FE1-A93D-26FD5B15C103}" type="slidenum">
              <a:rPr lang="en-US" altLang="zh-CN"/>
            </a:fld>
            <a:endParaRPr lang="en-US" altLang="zh-CN"/>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51"/>
            <a:ext cx="8229600" cy="6512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971550"/>
            <a:ext cx="8229600" cy="377190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4902994"/>
            <a:ext cx="2133600" cy="183356"/>
          </a:xfrm>
          <a:prstGeom prst="rect">
            <a:avLst/>
          </a:prstGeom>
        </p:spPr>
        <p:txBody>
          <a:bodyPr/>
          <a:lstStyle>
            <a:lvl1pPr>
              <a:defRPr/>
            </a:lvl1pPr>
          </a:lstStyle>
          <a:p>
            <a:pPr>
              <a:defRPr/>
            </a:pPr>
            <a:fld id="{1E46A5AA-162F-4C6F-9905-C024199FC87C}" type="datetime1">
              <a:rPr lang="zh-CN" altLang="en-US" smtClean="0"/>
            </a:fld>
            <a:endParaRPr lang="en-US" altLang="zh-CN"/>
          </a:p>
        </p:txBody>
      </p:sp>
      <p:sp>
        <p:nvSpPr>
          <p:cNvPr id="5" name="Rectangle 5"/>
          <p:cNvSpPr>
            <a:spLocks noGrp="1" noChangeArrowheads="1"/>
          </p:cNvSpPr>
          <p:nvPr>
            <p:ph type="ftr" sz="quarter" idx="11"/>
          </p:nvPr>
        </p:nvSpPr>
        <p:spPr>
          <a:xfrm>
            <a:off x="3124200" y="4902994"/>
            <a:ext cx="2895600" cy="183356"/>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4902994"/>
            <a:ext cx="2133600" cy="183356"/>
          </a:xfrm>
          <a:prstGeom prst="rect">
            <a:avLst/>
          </a:prstGeom>
        </p:spPr>
        <p:txBody>
          <a:bodyPr/>
          <a:lstStyle>
            <a:lvl1pPr>
              <a:defRPr/>
            </a:lvl1pPr>
          </a:lstStyle>
          <a:p>
            <a:pPr>
              <a:defRPr/>
            </a:pPr>
            <a:fld id="{3E2E94D1-3D1E-4796-8B82-B638A3CFFAD0}" type="slidenum">
              <a:rPr lang="en-US" altLang="zh-CN"/>
            </a:fld>
            <a:endParaRPr lang="en-US" altLang="zh-CN"/>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85725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485900"/>
            <a:ext cx="3810000" cy="308610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85900"/>
            <a:ext cx="3810000" cy="308610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85800" y="4686300"/>
            <a:ext cx="1905000" cy="342900"/>
          </a:xfrm>
          <a:prstGeom prst="rect">
            <a:avLst/>
          </a:prstGeom>
        </p:spPr>
        <p:txBody>
          <a:bodyPr/>
          <a:lstStyle>
            <a:lvl1pPr>
              <a:defRPr/>
            </a:lvl1pPr>
          </a:lstStyle>
          <a:p>
            <a:pPr>
              <a:defRPr/>
            </a:pPr>
            <a:fld id="{2BF0DB1A-3DDA-49AB-989F-1411728021CB}" type="datetime1">
              <a:rPr lang="zh-CN" altLang="en-US" smtClean="0"/>
            </a:fld>
            <a:endParaRPr lang="en-US" altLang="zh-CN"/>
          </a:p>
        </p:txBody>
      </p:sp>
      <p:sp>
        <p:nvSpPr>
          <p:cNvPr id="6" name="页脚占位符 5"/>
          <p:cNvSpPr>
            <a:spLocks noGrp="1"/>
          </p:cNvSpPr>
          <p:nvPr>
            <p:ph type="ftr" sz="quarter" idx="11"/>
          </p:nvPr>
        </p:nvSpPr>
        <p:spPr>
          <a:xfrm>
            <a:off x="3124200" y="4686300"/>
            <a:ext cx="2895600" cy="3429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4686300"/>
            <a:ext cx="1905000" cy="342900"/>
          </a:xfrm>
          <a:prstGeom prst="rect">
            <a:avLst/>
          </a:prstGeom>
        </p:spPr>
        <p:txBody>
          <a:bodyPr/>
          <a:lstStyle>
            <a:lvl1pPr>
              <a:defRPr/>
            </a:lvl1pPr>
          </a:lstStyle>
          <a:p>
            <a:pPr>
              <a:defRPr/>
            </a:pPr>
            <a:fld id="{CE82B7A5-27A6-4219-BF1D-5560792FF32F}" type="slidenum">
              <a:rPr lang="en-US" altLang="zh-CN"/>
            </a:fld>
            <a:endParaRPr lang="en-US" altLang="zh-CN"/>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01626" y="4683919"/>
            <a:ext cx="2289175" cy="357188"/>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4683919"/>
            <a:ext cx="2895600" cy="357188"/>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1" y="4683919"/>
            <a:ext cx="2289175" cy="357188"/>
          </a:xfrm>
          <a:prstGeom prst="rect">
            <a:avLst/>
          </a:prstGeom>
        </p:spPr>
        <p:txBody>
          <a:bodyPr/>
          <a:lstStyle>
            <a:lvl1pPr>
              <a:defRPr/>
            </a:lvl1pPr>
          </a:lstStyle>
          <a:p>
            <a:fld id="{2B087133-7DAC-4E90-AF64-9BB70ED54686}" type="slidenum">
              <a:rPr lang="zh-CN" altLang="en-US"/>
            </a:fld>
            <a:endParaRPr lang="en-US" altLang="zh-CN"/>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0" y="-8908"/>
            <a:ext cx="9144000" cy="514077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slow" advTm="0">
    <p:pull/>
  </p:transition>
  <p:hf hdr="0" ftr="0" dt="0"/>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slide" Target="slide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434798" y="418478"/>
            <a:ext cx="575388" cy="575387"/>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3417510" y="2269981"/>
            <a:ext cx="792088" cy="79208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954370" y="717810"/>
            <a:ext cx="2862054" cy="2862052"/>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14"/>
          <p:cNvSpPr>
            <a:spLocks noChangeArrowheads="1"/>
          </p:cNvSpPr>
          <p:nvPr/>
        </p:nvSpPr>
        <p:spPr bwMode="auto">
          <a:xfrm>
            <a:off x="1323888" y="1498598"/>
            <a:ext cx="2459273" cy="1323439"/>
          </a:xfrm>
          <a:prstGeom prst="rect">
            <a:avLst/>
          </a:prstGeom>
        </p:spPr>
        <p:txBody>
          <a:bodyPr wrap="square">
            <a:spAutoFit/>
          </a:bodyPr>
          <a:lstStyle/>
          <a:p>
            <a:endParaRPr lang="en-US" altLang="zh-CN" sz="8000" dirty="0">
              <a:solidFill>
                <a:schemeClr val="accent2"/>
              </a:solidFill>
              <a:latin typeface="Impact" panose="020B0806030902050204" pitchFamily="34" charset="0"/>
              <a:ea typeface="微软雅黑" panose="020B0503020204020204" pitchFamily="34" charset="-122"/>
              <a:sym typeface="方正兰亭粗黑_GBK" charset="-122"/>
            </a:endParaRPr>
          </a:p>
        </p:txBody>
      </p:sp>
      <p:grpSp>
        <p:nvGrpSpPr>
          <p:cNvPr id="50" name="组合 49"/>
          <p:cNvGrpSpPr/>
          <p:nvPr/>
        </p:nvGrpSpPr>
        <p:grpSpPr>
          <a:xfrm>
            <a:off x="179512" y="827880"/>
            <a:ext cx="1152128" cy="1152127"/>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Group 10"/>
          <p:cNvGrpSpPr/>
          <p:nvPr/>
        </p:nvGrpSpPr>
        <p:grpSpPr bwMode="auto">
          <a:xfrm>
            <a:off x="6804248" y="4504539"/>
            <a:ext cx="285036" cy="285091"/>
            <a:chOff x="0" y="0"/>
            <a:chExt cx="965499" cy="965499"/>
          </a:xfrm>
        </p:grpSpPr>
        <p:sp>
          <p:nvSpPr>
            <p:cNvPr id="54"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5"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6" name="Group 13"/>
          <p:cNvGrpSpPr/>
          <p:nvPr/>
        </p:nvGrpSpPr>
        <p:grpSpPr bwMode="auto">
          <a:xfrm>
            <a:off x="7207399" y="4504539"/>
            <a:ext cx="285505" cy="285091"/>
            <a:chOff x="0" y="0"/>
            <a:chExt cx="965499" cy="965499"/>
          </a:xfrm>
        </p:grpSpPr>
        <p:sp>
          <p:nvSpPr>
            <p:cNvPr id="57"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8"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9" name="Group 16"/>
          <p:cNvGrpSpPr/>
          <p:nvPr/>
        </p:nvGrpSpPr>
        <p:grpSpPr bwMode="auto">
          <a:xfrm>
            <a:off x="7611019" y="4504539"/>
            <a:ext cx="285036" cy="285091"/>
            <a:chOff x="0" y="0"/>
            <a:chExt cx="965499" cy="965499"/>
          </a:xfrm>
        </p:grpSpPr>
        <p:sp>
          <p:nvSpPr>
            <p:cNvPr id="60"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1"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2" name="Group 19"/>
          <p:cNvGrpSpPr/>
          <p:nvPr/>
        </p:nvGrpSpPr>
        <p:grpSpPr bwMode="auto">
          <a:xfrm>
            <a:off x="8014170" y="4504539"/>
            <a:ext cx="285036" cy="285091"/>
            <a:chOff x="0" y="0"/>
            <a:chExt cx="965499" cy="965499"/>
          </a:xfrm>
        </p:grpSpPr>
        <p:sp>
          <p:nvSpPr>
            <p:cNvPr id="63"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5"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6" name="Group 22"/>
          <p:cNvGrpSpPr/>
          <p:nvPr/>
        </p:nvGrpSpPr>
        <p:grpSpPr bwMode="auto">
          <a:xfrm>
            <a:off x="8417321" y="4504539"/>
            <a:ext cx="285036" cy="285091"/>
            <a:chOff x="0" y="0"/>
            <a:chExt cx="965499" cy="965499"/>
          </a:xfrm>
        </p:grpSpPr>
        <p:sp>
          <p:nvSpPr>
            <p:cNvPr id="6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70" name="组合 69"/>
          <p:cNvGrpSpPr/>
          <p:nvPr/>
        </p:nvGrpSpPr>
        <p:grpSpPr>
          <a:xfrm>
            <a:off x="488061" y="4084256"/>
            <a:ext cx="940068" cy="940064"/>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1851036" y="4084256"/>
            <a:ext cx="575388" cy="575387"/>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矩形 75"/>
          <p:cNvSpPr/>
          <p:nvPr/>
        </p:nvSpPr>
        <p:spPr>
          <a:xfrm>
            <a:off x="3779912" y="1347614"/>
            <a:ext cx="4824536" cy="769441"/>
          </a:xfrm>
          <a:prstGeom prst="rect">
            <a:avLst/>
          </a:prstGeom>
        </p:spPr>
        <p:txBody>
          <a:bodyPr wrap="square">
            <a:spAutoFit/>
          </a:bodyPr>
          <a:lstStyle/>
          <a:p>
            <a:pPr algn="ctr"/>
            <a:r>
              <a:rPr lang="zh-CN" altLang="en-US" sz="4400" b="1" dirty="0" smtClean="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rPr>
              <a:t>均衡理论</a:t>
            </a:r>
            <a:endParaRPr lang="zh-CN" altLang="en-US" sz="4400" b="1" dirty="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endParaRPr>
          </a:p>
        </p:txBody>
      </p:sp>
      <p:sp>
        <p:nvSpPr>
          <p:cNvPr id="77" name="圆角矩形 76"/>
          <p:cNvSpPr/>
          <p:nvPr/>
        </p:nvSpPr>
        <p:spPr>
          <a:xfrm>
            <a:off x="4369236" y="2355727"/>
            <a:ext cx="4091196" cy="497296"/>
          </a:xfrm>
          <a:prstGeom prst="roundRect">
            <a:avLst/>
          </a:prstGeom>
          <a:solidFill>
            <a:schemeClr val="accent2">
              <a:alpha val="52000"/>
            </a:schemeClr>
          </a:solidFill>
          <a:ln>
            <a:solidFill>
              <a:schemeClr val="accent2"/>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黑体" panose="02010609060101010101" pitchFamily="2" charset="-122"/>
                <a:ea typeface="黑体" panose="02010609060101010101" pitchFamily="2" charset="-122"/>
              </a:rPr>
              <a:t>——</a:t>
            </a:r>
            <a:r>
              <a:rPr lang="zh-CN" altLang="en-US" sz="2400" dirty="0" smtClean="0">
                <a:latin typeface="黑体" panose="02010609060101010101" pitchFamily="2" charset="-122"/>
                <a:ea typeface="黑体" panose="02010609060101010101" pitchFamily="2" charset="-122"/>
              </a:rPr>
              <a:t>需求、供给与均衡价格</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8" name="文本框 3"/>
          <p:cNvSpPr txBox="1">
            <a:spLocks noChangeArrowheads="1"/>
          </p:cNvSpPr>
          <p:nvPr/>
        </p:nvSpPr>
        <p:spPr bwMode="auto">
          <a:xfrm>
            <a:off x="4283968" y="3056061"/>
            <a:ext cx="4163484" cy="307777"/>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anose="020B0503020204020204" pitchFamily="34" charset="-122"/>
                <a:ea typeface="微软雅黑" panose="020B0503020204020204" pitchFamily="34" charset="-122"/>
              </a:defRPr>
            </a:lvl1pPr>
          </a:lstStyle>
          <a:p>
            <a:endParaRPr lang="zh-CN" altLang="zh-CN" sz="1400" b="0" dirty="0">
              <a:solidFill>
                <a:schemeClr val="tx1">
                  <a:lumMod val="65000"/>
                  <a:lumOff val="35000"/>
                </a:schemeClr>
              </a:solidFill>
            </a:endParaRPr>
          </a:p>
        </p:txBody>
      </p:sp>
      <p:grpSp>
        <p:nvGrpSpPr>
          <p:cNvPr id="79"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4" name="矩形 63"/>
          <p:cNvSpPr/>
          <p:nvPr/>
        </p:nvSpPr>
        <p:spPr>
          <a:xfrm>
            <a:off x="1475656" y="1635646"/>
            <a:ext cx="1877437" cy="769441"/>
          </a:xfrm>
          <a:prstGeom prst="rect">
            <a:avLst/>
          </a:prstGeom>
        </p:spPr>
        <p:txBody>
          <a:bodyPr wrap="none">
            <a:spAutoFit/>
          </a:bodyPr>
          <a:lstStyle/>
          <a:p>
            <a:r>
              <a:rPr lang="zh-CN" altLang="en-US" sz="4400" b="1" dirty="0" smtClean="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rPr>
              <a:t>第二章</a:t>
            </a:r>
            <a:endParaRPr lang="zh-CN" altLang="en-US" sz="4400" dirty="0"/>
          </a:p>
        </p:txBody>
      </p:sp>
      <p:sp>
        <p:nvSpPr>
          <p:cNvPr id="85" name="文本框 3"/>
          <p:cNvSpPr txBox="1">
            <a:spLocks noChangeArrowheads="1"/>
          </p:cNvSpPr>
          <p:nvPr/>
        </p:nvSpPr>
        <p:spPr bwMode="auto">
          <a:xfrm>
            <a:off x="4499992" y="3939902"/>
            <a:ext cx="3096344" cy="52322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anose="020B0503020204020204" pitchFamily="34" charset="-122"/>
                <a:ea typeface="微软雅黑" panose="020B0503020204020204" pitchFamily="34" charset="-122"/>
              </a:defRPr>
            </a:lvl1pPr>
          </a:lstStyle>
          <a:p>
            <a:pPr algn="ctr"/>
            <a:r>
              <a:rPr lang="zh-CN" altLang="en-US" sz="1400" b="0" dirty="0" smtClean="0">
                <a:solidFill>
                  <a:schemeClr val="tx1"/>
                </a:solidFill>
              </a:rPr>
              <a:t>吴洪涛</a:t>
            </a:r>
            <a:endParaRPr lang="en-US" altLang="zh-CN" sz="1400" b="0" dirty="0" smtClean="0">
              <a:solidFill>
                <a:schemeClr val="tx1"/>
              </a:solidFill>
            </a:endParaRPr>
          </a:p>
          <a:p>
            <a:pPr algn="ctr"/>
            <a:r>
              <a:rPr lang="en-US" altLang="zh-CN" sz="1400" b="0" dirty="0" smtClean="0">
                <a:solidFill>
                  <a:schemeClr val="tx1"/>
                </a:solidFill>
              </a:rPr>
              <a:t>wht189@126.com</a:t>
            </a:r>
            <a:endParaRPr lang="zh-CN" altLang="zh-CN" sz="1400" b="0" dirty="0">
              <a:solidFill>
                <a:schemeClr val="tx1"/>
              </a:solidFill>
            </a:endParaRPr>
          </a:p>
        </p:txBody>
      </p:sp>
      <p:sp>
        <p:nvSpPr>
          <p:cNvPr id="86" name="矩形 85"/>
          <p:cNvSpPr/>
          <p:nvPr/>
        </p:nvSpPr>
        <p:spPr>
          <a:xfrm>
            <a:off x="3923928" y="3147814"/>
            <a:ext cx="4572000" cy="646331"/>
          </a:xfrm>
          <a:prstGeom prst="rect">
            <a:avLst/>
          </a:prstGeom>
        </p:spPr>
        <p:txBody>
          <a:bodyPr>
            <a:spAutoFit/>
          </a:bodyPr>
          <a:lstStyle/>
          <a:p>
            <a:pPr algn="ctr"/>
            <a:r>
              <a:rPr lang="zh-CN" altLang="en-US" b="1" dirty="0" smtClean="0">
                <a:latin typeface="微软雅黑" panose="020B0503020204020204" pitchFamily="34" charset="-122"/>
                <a:ea typeface="微软雅黑" panose="020B0503020204020204" pitchFamily="34" charset="-122"/>
              </a:rPr>
              <a:t>大连海事大学</a:t>
            </a:r>
            <a:endParaRPr lang="en-US" altLang="zh-CN" b="1" dirty="0" smtClean="0">
              <a:latin typeface="微软雅黑" panose="020B0503020204020204" pitchFamily="34" charset="-122"/>
              <a:ea typeface="微软雅黑" panose="020B0503020204020204" pitchFamily="34" charset="-122"/>
            </a:endParaRPr>
          </a:p>
          <a:p>
            <a:pPr algn="ctr"/>
            <a:r>
              <a:rPr lang="zh-CN" altLang="en-US" b="1" dirty="0" smtClean="0">
                <a:latin typeface="微软雅黑" panose="020B0503020204020204" pitchFamily="34" charset="-122"/>
                <a:ea typeface="微软雅黑" panose="020B0503020204020204" pitchFamily="34" charset="-122"/>
              </a:rPr>
              <a:t>航运经济与管理学院经济系</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2000" fill="hold"/>
                                        <p:tgtEl>
                                          <p:spTgt spid="46"/>
                                        </p:tgtEl>
                                        <p:attrNameLst>
                                          <p:attrName>ppt_x</p:attrName>
                                        </p:attrNameLst>
                                      </p:cBhvr>
                                      <p:tavLst>
                                        <p:tav tm="0">
                                          <p:val>
                                            <p:strVal val="#ppt_x"/>
                                          </p:val>
                                        </p:tav>
                                        <p:tav tm="100000">
                                          <p:val>
                                            <p:strVal val="#ppt_x"/>
                                          </p:val>
                                        </p:tav>
                                      </p:tavLst>
                                    </p:anim>
                                    <p:anim calcmode="lin" valueType="num">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2000" fill="hold"/>
                                        <p:tgtEl>
                                          <p:spTgt spid="50"/>
                                        </p:tgtEl>
                                        <p:attrNameLst>
                                          <p:attrName>ppt_x</p:attrName>
                                        </p:attrNameLst>
                                      </p:cBhvr>
                                      <p:tavLst>
                                        <p:tav tm="0">
                                          <p:val>
                                            <p:strVal val="0-#ppt_w/2"/>
                                          </p:val>
                                        </p:tav>
                                        <p:tav tm="100000">
                                          <p:val>
                                            <p:strVal val="#ppt_x"/>
                                          </p:val>
                                        </p:tav>
                                      </p:tavLst>
                                    </p:anim>
                                    <p:anim calcmode="lin" valueType="num">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1+#ppt_w/2"/>
                                          </p:val>
                                        </p:tav>
                                        <p:tav tm="100000">
                                          <p:val>
                                            <p:strVal val="#ppt_x"/>
                                          </p:val>
                                        </p:tav>
                                      </p:tavLst>
                                    </p:anim>
                                    <p:anim calcmode="lin" valueType="num">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2000" fill="hold"/>
                                        <p:tgtEl>
                                          <p:spTgt spid="40"/>
                                        </p:tgtEl>
                                        <p:attrNameLst>
                                          <p:attrName>ppt_x</p:attrName>
                                        </p:attrNameLst>
                                      </p:cBhvr>
                                      <p:tavLst>
                                        <p:tav tm="0">
                                          <p:val>
                                            <p:strVal val="1+#ppt_w/2"/>
                                          </p:val>
                                        </p:tav>
                                        <p:tav tm="100000">
                                          <p:val>
                                            <p:strVal val="#ppt_x"/>
                                          </p:val>
                                        </p:tav>
                                      </p:tavLst>
                                    </p:anim>
                                    <p:anim calcmode="lin" valueType="num">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2000" fill="hold"/>
                                        <p:tgtEl>
                                          <p:spTgt spid="70"/>
                                        </p:tgtEl>
                                        <p:attrNameLst>
                                          <p:attrName>ppt_x</p:attrName>
                                        </p:attrNameLst>
                                      </p:cBhvr>
                                      <p:tavLst>
                                        <p:tav tm="0">
                                          <p:val>
                                            <p:strVal val="0-#ppt_w/2"/>
                                          </p:val>
                                        </p:tav>
                                        <p:tav tm="100000">
                                          <p:val>
                                            <p:strVal val="#ppt_x"/>
                                          </p:val>
                                        </p:tav>
                                      </p:tavLst>
                                    </p:anim>
                                    <p:anim calcmode="lin" valueType="num">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2000" fill="hold"/>
                                        <p:tgtEl>
                                          <p:spTgt spid="73"/>
                                        </p:tgtEl>
                                        <p:attrNameLst>
                                          <p:attrName>ppt_x</p:attrName>
                                        </p:attrNameLst>
                                      </p:cBhvr>
                                      <p:tavLst>
                                        <p:tav tm="0">
                                          <p:val>
                                            <p:strVal val="0-#ppt_w/2"/>
                                          </p:val>
                                        </p:tav>
                                        <p:tav tm="100000">
                                          <p:val>
                                            <p:strVal val="#ppt_x"/>
                                          </p:val>
                                        </p:tav>
                                      </p:tavLst>
                                    </p:anim>
                                    <p:anim calcmode="lin" valueType="num">
                                      <p:cBhvr additive="base">
                                        <p:cTn id="28" dur="2000" fill="hold"/>
                                        <p:tgtEl>
                                          <p:spTgt spid="7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6" presetClass="entr" presetSubtype="0" fill="hold" grpId="0" nodeType="afterEffect" nodePh="1">
                                  <p:stCondLst>
                                    <p:cond delay="0"/>
                                  </p:stCondLst>
                                  <p:endCondLst>
                                    <p:cond evt="begin" delay="0">
                                      <p:tn val="30"/>
                                    </p:cond>
                                  </p:endCondLst>
                                  <p:iterate type="lt">
                                    <p:tmPct val="10000"/>
                                  </p:iterate>
                                  <p:childTnLst>
                                    <p:set>
                                      <p:cBhvr>
                                        <p:cTn id="31" dur="1" fill="hold">
                                          <p:stCondLst>
                                            <p:cond delay="0"/>
                                          </p:stCondLst>
                                        </p:cTn>
                                        <p:tgtEl>
                                          <p:spTgt spid="49"/>
                                        </p:tgtEl>
                                        <p:attrNameLst>
                                          <p:attrName>style.visibility</p:attrName>
                                        </p:attrNameLst>
                                      </p:cBhvr>
                                      <p:to>
                                        <p:strVal val="visible"/>
                                      </p:to>
                                    </p:set>
                                    <p:anim by="(-#ppt_w*2)" calcmode="lin" valueType="num">
                                      <p:cBhvr rctx="PPT">
                                        <p:cTn id="32" dur="1000" autoRev="1" fill="hold">
                                          <p:stCondLst>
                                            <p:cond delay="0"/>
                                          </p:stCondLst>
                                        </p:cTn>
                                        <p:tgtEl>
                                          <p:spTgt spid="49"/>
                                        </p:tgtEl>
                                        <p:attrNameLst>
                                          <p:attrName>ppt_w</p:attrName>
                                        </p:attrNameLst>
                                      </p:cBhvr>
                                    </p:anim>
                                    <p:anim by="(#ppt_w*0.50)" calcmode="lin" valueType="num">
                                      <p:cBhvr>
                                        <p:cTn id="33" dur="1000" decel="50000" autoRev="1" fill="hold">
                                          <p:stCondLst>
                                            <p:cond delay="0"/>
                                          </p:stCondLst>
                                        </p:cTn>
                                        <p:tgtEl>
                                          <p:spTgt spid="49"/>
                                        </p:tgtEl>
                                        <p:attrNameLst>
                                          <p:attrName>ppt_x</p:attrName>
                                        </p:attrNameLst>
                                      </p:cBhvr>
                                    </p:anim>
                                    <p:anim from="(-#ppt_h/2)" to="(#ppt_y)" calcmode="lin" valueType="num">
                                      <p:cBhvr>
                                        <p:cTn id="34" dur="2000" fill="hold">
                                          <p:stCondLst>
                                            <p:cond delay="0"/>
                                          </p:stCondLst>
                                        </p:cTn>
                                        <p:tgtEl>
                                          <p:spTgt spid="49"/>
                                        </p:tgtEl>
                                        <p:attrNameLst>
                                          <p:attrName>ppt_y</p:attrName>
                                        </p:attrNameLst>
                                      </p:cBhvr>
                                    </p:anim>
                                    <p:animRot by="21600000">
                                      <p:cBhvr>
                                        <p:cTn id="35" dur="2000" fill="hold">
                                          <p:stCondLst>
                                            <p:cond delay="0"/>
                                          </p:stCondLst>
                                        </p:cTn>
                                        <p:tgtEl>
                                          <p:spTgt spid="49"/>
                                        </p:tgtEl>
                                        <p:attrNameLst>
                                          <p:attrName>r</p:attrName>
                                        </p:attrNameLst>
                                      </p:cBhvr>
                                    </p:animRot>
                                  </p:childTnLst>
                                </p:cTn>
                              </p:par>
                              <p:par>
                                <p:cTn id="36" presetID="23" presetClass="entr" presetSubtype="16" fill="hold" nodeType="withEffect">
                                  <p:stCondLst>
                                    <p:cond delay="1250"/>
                                  </p:stCondLst>
                                  <p:childTnLst>
                                    <p:set>
                                      <p:cBhvr>
                                        <p:cTn id="37" dur="1" fill="hold">
                                          <p:stCondLst>
                                            <p:cond delay="0"/>
                                          </p:stCondLst>
                                        </p:cTn>
                                        <p:tgtEl>
                                          <p:spTgt spid="53"/>
                                        </p:tgtEl>
                                        <p:attrNameLst>
                                          <p:attrName>style.visibility</p:attrName>
                                        </p:attrNameLst>
                                      </p:cBhvr>
                                      <p:to>
                                        <p:strVal val="visible"/>
                                      </p:to>
                                    </p:set>
                                    <p:anim calcmode="lin" valueType="num">
                                      <p:cBhvr>
                                        <p:cTn id="38" dur="500" fill="hold"/>
                                        <p:tgtEl>
                                          <p:spTgt spid="53"/>
                                        </p:tgtEl>
                                        <p:attrNameLst>
                                          <p:attrName>ppt_w</p:attrName>
                                        </p:attrNameLst>
                                      </p:cBhvr>
                                      <p:tavLst>
                                        <p:tav tm="0">
                                          <p:val>
                                            <p:fltVal val="0"/>
                                          </p:val>
                                        </p:tav>
                                        <p:tav tm="100000">
                                          <p:val>
                                            <p:strVal val="#ppt_w"/>
                                          </p:val>
                                        </p:tav>
                                      </p:tavLst>
                                    </p:anim>
                                    <p:anim calcmode="lin" valueType="num">
                                      <p:cBhvr>
                                        <p:cTn id="39" dur="500" fill="hold"/>
                                        <p:tgtEl>
                                          <p:spTgt spid="53"/>
                                        </p:tgtEl>
                                        <p:attrNameLst>
                                          <p:attrName>ppt_h</p:attrName>
                                        </p:attrNameLst>
                                      </p:cBhvr>
                                      <p:tavLst>
                                        <p:tav tm="0">
                                          <p:val>
                                            <p:fltVal val="0"/>
                                          </p:val>
                                        </p:tav>
                                        <p:tav tm="100000">
                                          <p:val>
                                            <p:strVal val="#ppt_h"/>
                                          </p:val>
                                        </p:tav>
                                      </p:tavLst>
                                    </p:anim>
                                  </p:childTnLst>
                                </p:cTn>
                              </p:par>
                              <p:par>
                                <p:cTn id="40" presetID="23" presetClass="entr" presetSubtype="16" fill="hold" nodeType="withEffect">
                                  <p:stCondLst>
                                    <p:cond delay="150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childTnLst>
                                </p:cTn>
                              </p:par>
                              <p:par>
                                <p:cTn id="44" presetID="23" presetClass="entr" presetSubtype="16" fill="hold" nodeType="withEffect">
                                  <p:stCondLst>
                                    <p:cond delay="1750"/>
                                  </p:stCondLst>
                                  <p:childTnLst>
                                    <p:set>
                                      <p:cBhvr>
                                        <p:cTn id="45" dur="1" fill="hold">
                                          <p:stCondLst>
                                            <p:cond delay="0"/>
                                          </p:stCondLst>
                                        </p:cTn>
                                        <p:tgtEl>
                                          <p:spTgt spid="59"/>
                                        </p:tgtEl>
                                        <p:attrNameLst>
                                          <p:attrName>style.visibility</p:attrName>
                                        </p:attrNameLst>
                                      </p:cBhvr>
                                      <p:to>
                                        <p:strVal val="visible"/>
                                      </p:to>
                                    </p:set>
                                    <p:anim calcmode="lin" valueType="num">
                                      <p:cBhvr>
                                        <p:cTn id="46" dur="500" fill="hold"/>
                                        <p:tgtEl>
                                          <p:spTgt spid="59"/>
                                        </p:tgtEl>
                                        <p:attrNameLst>
                                          <p:attrName>ppt_w</p:attrName>
                                        </p:attrNameLst>
                                      </p:cBhvr>
                                      <p:tavLst>
                                        <p:tav tm="0">
                                          <p:val>
                                            <p:fltVal val="0"/>
                                          </p:val>
                                        </p:tav>
                                        <p:tav tm="100000">
                                          <p:val>
                                            <p:strVal val="#ppt_w"/>
                                          </p:val>
                                        </p:tav>
                                      </p:tavLst>
                                    </p:anim>
                                    <p:anim calcmode="lin" valueType="num">
                                      <p:cBhvr>
                                        <p:cTn id="47" dur="500" fill="hold"/>
                                        <p:tgtEl>
                                          <p:spTgt spid="59"/>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200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2250"/>
                                  </p:stCondLst>
                                  <p:childTnLst>
                                    <p:set>
                                      <p:cBhvr>
                                        <p:cTn id="53" dur="1" fill="hold">
                                          <p:stCondLst>
                                            <p:cond delay="0"/>
                                          </p:stCondLst>
                                        </p:cTn>
                                        <p:tgtEl>
                                          <p:spTgt spid="66"/>
                                        </p:tgtEl>
                                        <p:attrNameLst>
                                          <p:attrName>style.visibility</p:attrName>
                                        </p:attrNameLst>
                                      </p:cBhvr>
                                      <p:to>
                                        <p:strVal val="visible"/>
                                      </p:to>
                                    </p:set>
                                    <p:anim calcmode="lin" valueType="num">
                                      <p:cBhvr>
                                        <p:cTn id="54" dur="500" fill="hold"/>
                                        <p:tgtEl>
                                          <p:spTgt spid="66"/>
                                        </p:tgtEl>
                                        <p:attrNameLst>
                                          <p:attrName>ppt_w</p:attrName>
                                        </p:attrNameLst>
                                      </p:cBhvr>
                                      <p:tavLst>
                                        <p:tav tm="0">
                                          <p:val>
                                            <p:fltVal val="0"/>
                                          </p:val>
                                        </p:tav>
                                        <p:tav tm="100000">
                                          <p:val>
                                            <p:strVal val="#ppt_w"/>
                                          </p:val>
                                        </p:tav>
                                      </p:tavLst>
                                    </p:anim>
                                    <p:anim calcmode="lin" valueType="num">
                                      <p:cBhvr>
                                        <p:cTn id="55" dur="500" fill="hold"/>
                                        <p:tgtEl>
                                          <p:spTgt spid="66"/>
                                        </p:tgtEl>
                                        <p:attrNameLst>
                                          <p:attrName>ppt_h</p:attrName>
                                        </p:attrNameLst>
                                      </p:cBhvr>
                                      <p:tavLst>
                                        <p:tav tm="0">
                                          <p:val>
                                            <p:fltVal val="0"/>
                                          </p:val>
                                        </p:tav>
                                        <p:tav tm="100000">
                                          <p:val>
                                            <p:strVal val="#ppt_h"/>
                                          </p:val>
                                        </p:tav>
                                      </p:tavLst>
                                    </p:anim>
                                  </p:childTnLst>
                                </p:cTn>
                              </p:par>
                            </p:childTnLst>
                          </p:cTn>
                        </p:par>
                        <p:par>
                          <p:cTn id="56" fill="hold">
                            <p:stCondLst>
                              <p:cond delay="4750"/>
                            </p:stCondLst>
                            <p:childTnLst>
                              <p:par>
                                <p:cTn id="57" presetID="42" presetClass="entr" presetSubtype="0" fill="hold" grpId="0" nodeType="afterEffect">
                                  <p:stCondLst>
                                    <p:cond delay="0"/>
                                  </p:stCondLst>
                                  <p:iterate type="lt">
                                    <p:tmPct val="10000"/>
                                  </p:iterate>
                                  <p:childTnLst>
                                    <p:set>
                                      <p:cBhvr>
                                        <p:cTn id="58" dur="1" fill="hold">
                                          <p:stCondLst>
                                            <p:cond delay="0"/>
                                          </p:stCondLst>
                                        </p:cTn>
                                        <p:tgtEl>
                                          <p:spTgt spid="76"/>
                                        </p:tgtEl>
                                        <p:attrNameLst>
                                          <p:attrName>style.visibility</p:attrName>
                                        </p:attrNameLst>
                                      </p:cBhvr>
                                      <p:to>
                                        <p:strVal val="visible"/>
                                      </p:to>
                                    </p:set>
                                    <p:animEffect transition="in" filter="fade">
                                      <p:cBhvr>
                                        <p:cTn id="59" dur="750"/>
                                        <p:tgtEl>
                                          <p:spTgt spid="76"/>
                                        </p:tgtEl>
                                      </p:cBhvr>
                                    </p:animEffect>
                                    <p:anim calcmode="lin" valueType="num">
                                      <p:cBhvr>
                                        <p:cTn id="60" dur="750" fill="hold"/>
                                        <p:tgtEl>
                                          <p:spTgt spid="76"/>
                                        </p:tgtEl>
                                        <p:attrNameLst>
                                          <p:attrName>ppt_x</p:attrName>
                                        </p:attrNameLst>
                                      </p:cBhvr>
                                      <p:tavLst>
                                        <p:tav tm="0">
                                          <p:val>
                                            <p:strVal val="#ppt_x"/>
                                          </p:val>
                                        </p:tav>
                                        <p:tav tm="100000">
                                          <p:val>
                                            <p:strVal val="#ppt_x"/>
                                          </p:val>
                                        </p:tav>
                                      </p:tavLst>
                                    </p:anim>
                                    <p:anim calcmode="lin" valueType="num">
                                      <p:cBhvr>
                                        <p:cTn id="61" dur="750" fill="hold"/>
                                        <p:tgtEl>
                                          <p:spTgt spid="76"/>
                                        </p:tgtEl>
                                        <p:attrNameLst>
                                          <p:attrName>ppt_y</p:attrName>
                                        </p:attrNameLst>
                                      </p:cBhvr>
                                      <p:tavLst>
                                        <p:tav tm="0">
                                          <p:val>
                                            <p:strVal val="#ppt_y+.1"/>
                                          </p:val>
                                        </p:tav>
                                        <p:tav tm="100000">
                                          <p:val>
                                            <p:strVal val="#ppt_y"/>
                                          </p:val>
                                        </p:tav>
                                      </p:tavLst>
                                    </p:anim>
                                  </p:childTnLst>
                                </p:cTn>
                              </p:par>
                            </p:childTnLst>
                          </p:cTn>
                        </p:par>
                        <p:par>
                          <p:cTn id="62" fill="hold">
                            <p:stCondLst>
                              <p:cond delay="5724"/>
                            </p:stCondLst>
                            <p:childTnLst>
                              <p:par>
                                <p:cTn id="63" presetID="16" presetClass="entr" presetSubtype="37" fill="hold" grpId="0" nodeType="after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barn(outVertical)">
                                      <p:cBhvr>
                                        <p:cTn id="65" dur="500"/>
                                        <p:tgtEl>
                                          <p:spTgt spid="77"/>
                                        </p:tgtEl>
                                      </p:cBhvr>
                                    </p:animEffect>
                                  </p:childTnLst>
                                </p:cTn>
                              </p:par>
                            </p:childTnLst>
                          </p:cTn>
                        </p:par>
                        <p:par>
                          <p:cTn id="66" fill="hold">
                            <p:stCondLst>
                              <p:cond delay="6224"/>
                            </p:stCondLst>
                            <p:childTnLst>
                              <p:par>
                                <p:cTn id="67" presetID="23" presetClass="entr" presetSubtype="528" fill="hold" grpId="0" nodeType="afterEffect" nodePh="1">
                                  <p:stCondLst>
                                    <p:cond delay="0"/>
                                  </p:stCondLst>
                                  <p:endCondLst>
                                    <p:cond evt="begin" delay="0">
                                      <p:tn val="67"/>
                                    </p:cond>
                                  </p:endCondLst>
                                  <p:iterate type="lt">
                                    <p:tmPct val="10000"/>
                                  </p:iterate>
                                  <p:childTnLst>
                                    <p:set>
                                      <p:cBhvr>
                                        <p:cTn id="68" dur="1" fill="hold">
                                          <p:stCondLst>
                                            <p:cond delay="0"/>
                                          </p:stCondLst>
                                        </p:cTn>
                                        <p:tgtEl>
                                          <p:spTgt spid="78"/>
                                        </p:tgtEl>
                                        <p:attrNameLst>
                                          <p:attrName>style.visibility</p:attrName>
                                        </p:attrNameLst>
                                      </p:cBhvr>
                                      <p:to>
                                        <p:strVal val="visible"/>
                                      </p:to>
                                    </p:set>
                                    <p:anim calcmode="lin" valueType="num">
                                      <p:cBhvr>
                                        <p:cTn id="69" dur="500" fill="hold"/>
                                        <p:tgtEl>
                                          <p:spTgt spid="78"/>
                                        </p:tgtEl>
                                        <p:attrNameLst>
                                          <p:attrName>ppt_w</p:attrName>
                                        </p:attrNameLst>
                                      </p:cBhvr>
                                      <p:tavLst>
                                        <p:tav tm="0">
                                          <p:val>
                                            <p:fltVal val="0"/>
                                          </p:val>
                                        </p:tav>
                                        <p:tav tm="100000">
                                          <p:val>
                                            <p:strVal val="#ppt_w"/>
                                          </p:val>
                                        </p:tav>
                                      </p:tavLst>
                                    </p:anim>
                                    <p:anim calcmode="lin" valueType="num">
                                      <p:cBhvr>
                                        <p:cTn id="70" dur="500" fill="hold"/>
                                        <p:tgtEl>
                                          <p:spTgt spid="78"/>
                                        </p:tgtEl>
                                        <p:attrNameLst>
                                          <p:attrName>ppt_h</p:attrName>
                                        </p:attrNameLst>
                                      </p:cBhvr>
                                      <p:tavLst>
                                        <p:tav tm="0">
                                          <p:val>
                                            <p:fltVal val="0"/>
                                          </p:val>
                                        </p:tav>
                                        <p:tav tm="100000">
                                          <p:val>
                                            <p:strVal val="#ppt_h"/>
                                          </p:val>
                                        </p:tav>
                                      </p:tavLst>
                                    </p:anim>
                                    <p:anim calcmode="lin" valueType="num">
                                      <p:cBhvr>
                                        <p:cTn id="71" dur="500" fill="hold"/>
                                        <p:tgtEl>
                                          <p:spTgt spid="78"/>
                                        </p:tgtEl>
                                        <p:attrNameLst>
                                          <p:attrName>ppt_x</p:attrName>
                                        </p:attrNameLst>
                                      </p:cBhvr>
                                      <p:tavLst>
                                        <p:tav tm="0">
                                          <p:val>
                                            <p:fltVal val="0.5"/>
                                          </p:val>
                                        </p:tav>
                                        <p:tav tm="100000">
                                          <p:val>
                                            <p:strVal val="#ppt_x"/>
                                          </p:val>
                                        </p:tav>
                                      </p:tavLst>
                                    </p:anim>
                                    <p:anim calcmode="lin" valueType="num">
                                      <p:cBhvr>
                                        <p:cTn id="72" dur="500" fill="hold"/>
                                        <p:tgtEl>
                                          <p:spTgt spid="78"/>
                                        </p:tgtEl>
                                        <p:attrNameLst>
                                          <p:attrName>ppt_y</p:attrName>
                                        </p:attrNameLst>
                                      </p:cBhvr>
                                      <p:tavLst>
                                        <p:tav tm="0">
                                          <p:val>
                                            <p:fltVal val="0.5"/>
                                          </p:val>
                                        </p:tav>
                                        <p:tav tm="100000">
                                          <p:val>
                                            <p:strVal val="#ppt_y"/>
                                          </p:val>
                                        </p:tav>
                                      </p:tavLst>
                                    </p:anim>
                                  </p:childTnLst>
                                </p:cTn>
                              </p:par>
                            </p:childTnLst>
                          </p:cTn>
                        </p:par>
                        <p:par>
                          <p:cTn id="73" fill="hold">
                            <p:stCondLst>
                              <p:cond delay="6724"/>
                            </p:stCondLst>
                            <p:childTnLst>
                              <p:par>
                                <p:cTn id="74" presetID="23" presetClass="entr" presetSubtype="528" fill="hold" grpId="0" nodeType="afterEffect">
                                  <p:stCondLst>
                                    <p:cond delay="0"/>
                                  </p:stCondLst>
                                  <p:iterate type="lt">
                                    <p:tmPct val="10000"/>
                                  </p:iterate>
                                  <p:childTnLst>
                                    <p:set>
                                      <p:cBhvr>
                                        <p:cTn id="75" dur="1" fill="hold">
                                          <p:stCondLst>
                                            <p:cond delay="0"/>
                                          </p:stCondLst>
                                        </p:cTn>
                                        <p:tgtEl>
                                          <p:spTgt spid="85"/>
                                        </p:tgtEl>
                                        <p:attrNameLst>
                                          <p:attrName>style.visibility</p:attrName>
                                        </p:attrNameLst>
                                      </p:cBhvr>
                                      <p:to>
                                        <p:strVal val="visible"/>
                                      </p:to>
                                    </p:set>
                                    <p:anim calcmode="lin" valueType="num">
                                      <p:cBhvr>
                                        <p:cTn id="76" dur="500" fill="hold"/>
                                        <p:tgtEl>
                                          <p:spTgt spid="85"/>
                                        </p:tgtEl>
                                        <p:attrNameLst>
                                          <p:attrName>ppt_w</p:attrName>
                                        </p:attrNameLst>
                                      </p:cBhvr>
                                      <p:tavLst>
                                        <p:tav tm="0">
                                          <p:val>
                                            <p:fltVal val="0"/>
                                          </p:val>
                                        </p:tav>
                                        <p:tav tm="100000">
                                          <p:val>
                                            <p:strVal val="#ppt_w"/>
                                          </p:val>
                                        </p:tav>
                                      </p:tavLst>
                                    </p:anim>
                                    <p:anim calcmode="lin" valueType="num">
                                      <p:cBhvr>
                                        <p:cTn id="77" dur="500" fill="hold"/>
                                        <p:tgtEl>
                                          <p:spTgt spid="85"/>
                                        </p:tgtEl>
                                        <p:attrNameLst>
                                          <p:attrName>ppt_h</p:attrName>
                                        </p:attrNameLst>
                                      </p:cBhvr>
                                      <p:tavLst>
                                        <p:tav tm="0">
                                          <p:val>
                                            <p:fltVal val="0"/>
                                          </p:val>
                                        </p:tav>
                                        <p:tav tm="100000">
                                          <p:val>
                                            <p:strVal val="#ppt_h"/>
                                          </p:val>
                                        </p:tav>
                                      </p:tavLst>
                                    </p:anim>
                                    <p:anim calcmode="lin" valueType="num">
                                      <p:cBhvr>
                                        <p:cTn id="78" dur="500" fill="hold"/>
                                        <p:tgtEl>
                                          <p:spTgt spid="85"/>
                                        </p:tgtEl>
                                        <p:attrNameLst>
                                          <p:attrName>ppt_x</p:attrName>
                                        </p:attrNameLst>
                                      </p:cBhvr>
                                      <p:tavLst>
                                        <p:tav tm="0">
                                          <p:val>
                                            <p:fltVal val="0.5"/>
                                          </p:val>
                                        </p:tav>
                                        <p:tav tm="100000">
                                          <p:val>
                                            <p:strVal val="#ppt_x"/>
                                          </p:val>
                                        </p:tav>
                                      </p:tavLst>
                                    </p:anim>
                                    <p:anim calcmode="lin" valueType="num">
                                      <p:cBhvr>
                                        <p:cTn id="79" dur="500" fill="hold"/>
                                        <p:tgtEl>
                                          <p:spTgt spid="8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6" grpId="0"/>
      <p:bldP spid="77" grpId="0" animBg="1"/>
      <p:bldP spid="78" grpId="0"/>
      <p:bldP spid="85"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i="0" smtClean="0">
                <a:solidFill>
                  <a:srgbClr val="0070C0"/>
                </a:solidFill>
                <a:latin typeface="黑体" panose="02010609060101010101" pitchFamily="2" charset="-122"/>
                <a:ea typeface="黑体" panose="02010609060101010101" pitchFamily="2" charset="-122"/>
              </a:rPr>
              <a:t>二、需求函数</a:t>
            </a:r>
            <a:endParaRPr lang="zh-CN" altLang="en-US" i="0" smtClean="0">
              <a:solidFill>
                <a:srgbClr val="0070C0"/>
              </a:solidFill>
              <a:latin typeface="黑体" panose="02010609060101010101" pitchFamily="2" charset="-122"/>
              <a:ea typeface="黑体" panose="02010609060101010101" pitchFamily="2" charset="-122"/>
            </a:endParaRPr>
          </a:p>
        </p:txBody>
      </p:sp>
      <p:sp>
        <p:nvSpPr>
          <p:cNvPr id="18435" name="Rectangle 3"/>
          <p:cNvSpPr>
            <a:spLocks noGrp="1" noChangeArrowheads="1"/>
          </p:cNvSpPr>
          <p:nvPr>
            <p:ph sz="quarter" idx="1"/>
          </p:nvPr>
        </p:nvSpPr>
        <p:spPr>
          <a:xfrm>
            <a:off x="684214" y="1545430"/>
            <a:ext cx="7776218" cy="1962423"/>
          </a:xfrm>
          <a:solidFill>
            <a:srgbClr val="BCF6D3"/>
          </a:solidFill>
          <a:ln w="19050">
            <a:solidFill>
              <a:schemeClr val="accent2">
                <a:lumMod val="60000"/>
                <a:lumOff val="40000"/>
              </a:schemeClr>
            </a:solidFill>
          </a:ln>
        </p:spPr>
        <p:txBody>
          <a:bodyPr/>
          <a:lstStyle/>
          <a:p>
            <a:pPr eaLnBrk="1" hangingPunct="1">
              <a:lnSpc>
                <a:spcPct val="125000"/>
              </a:lnSpc>
              <a:buFont typeface="Wingdings" panose="05000000000000000000" pitchFamily="2" charset="2"/>
              <a:buNone/>
              <a:defRPr/>
            </a:pPr>
            <a:r>
              <a:rPr lang="en-US" altLang="zh-CN" b="1" dirty="0" smtClean="0">
                <a:latin typeface="黑体" panose="02010609060101010101" pitchFamily="2" charset="-122"/>
                <a:ea typeface="黑体" panose="02010609060101010101" pitchFamily="2" charset="-122"/>
              </a:rPr>
              <a:t>1</a:t>
            </a:r>
            <a:r>
              <a:rPr lang="zh-CN" altLang="en-US" b="1" dirty="0" smtClean="0">
                <a:latin typeface="黑体" panose="02010609060101010101" pitchFamily="2" charset="-122"/>
                <a:ea typeface="黑体" panose="02010609060101010101" pitchFamily="2" charset="-122"/>
              </a:rPr>
              <a:t>、</a:t>
            </a:r>
            <a:r>
              <a:rPr lang="zh-CN" altLang="en-US" sz="2400" b="1" dirty="0" smtClean="0">
                <a:latin typeface="黑体" panose="02010609060101010101" pitchFamily="2" charset="-122"/>
                <a:ea typeface="黑体" panose="02010609060101010101" pitchFamily="2" charset="-122"/>
              </a:rPr>
              <a:t>需求函数</a:t>
            </a:r>
            <a:r>
              <a:rPr lang="zh-CN" altLang="en-US" sz="2800" dirty="0" smtClean="0">
                <a:latin typeface="华文楷体" panose="02010600040101010101" pitchFamily="2" charset="-122"/>
                <a:ea typeface="华文楷体" panose="02010600040101010101" pitchFamily="2" charset="-122"/>
              </a:rPr>
              <a:t>是用函数关系来表示在既定的时期内，在既定的市场中，</a:t>
            </a:r>
            <a:r>
              <a:rPr lang="zh-CN" altLang="en-US" sz="2800" dirty="0" smtClean="0">
                <a:solidFill>
                  <a:srgbClr val="C00000"/>
                </a:solidFill>
                <a:latin typeface="华文楷体" panose="02010600040101010101" pitchFamily="2" charset="-122"/>
                <a:ea typeface="华文楷体" panose="02010600040101010101" pitchFamily="2" charset="-122"/>
              </a:rPr>
              <a:t>需求数量和影响需求数量的各种因素之间的关系</a:t>
            </a:r>
            <a:r>
              <a:rPr lang="zh-CN" altLang="en-US" sz="28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eaLnBrk="1" hangingPunct="1">
              <a:lnSpc>
                <a:spcPct val="125000"/>
              </a:lnSpc>
              <a:buFont typeface="Wingdings" panose="05000000000000000000" pitchFamily="2" charset="2"/>
              <a:buNone/>
              <a:defRPr/>
            </a:pPr>
            <a:endParaRPr lang="zh-CN" altLang="en-US" sz="2400" dirty="0" smtClean="0">
              <a:latin typeface="黑体" panose="02010609060101010101" pitchFamily="2" charset="-122"/>
              <a:ea typeface="黑体" panose="02010609060101010101" pitchFamily="2" charset="-122"/>
            </a:endParaRPr>
          </a:p>
          <a:p>
            <a:pPr lvl="1" eaLnBrk="1" hangingPunct="1">
              <a:lnSpc>
                <a:spcPct val="125000"/>
              </a:lnSpc>
              <a:buFont typeface="Wingdings" panose="05000000000000000000" pitchFamily="2" charset="2"/>
              <a:buNone/>
              <a:defRPr/>
            </a:pPr>
            <a:endParaRPr lang="zh-CN" altLang="en-US" sz="2000" dirty="0" smtClean="0">
              <a:latin typeface="黑体" panose="02010609060101010101" pitchFamily="2" charset="-122"/>
              <a:ea typeface="黑体" panose="02010609060101010101" pitchFamily="2" charset="-122"/>
            </a:endParaRPr>
          </a:p>
        </p:txBody>
      </p:sp>
      <p:sp>
        <p:nvSpPr>
          <p:cNvPr id="12292" name="灯片编号占位符 5"/>
          <p:cNvSpPr>
            <a:spLocks noGrp="1"/>
          </p:cNvSpPr>
          <p:nvPr>
            <p:ph type="sldNum" sz="quarter" idx="12"/>
          </p:nvPr>
        </p:nvSpPr>
        <p:spPr>
          <a:xfrm>
            <a:off x="3124200" y="4902994"/>
            <a:ext cx="2895600" cy="183356"/>
          </a:xfrm>
          <a:noFill/>
        </p:spPr>
        <p:txBody>
          <a:bodyPr/>
          <a:lstStyle/>
          <a:p>
            <a:pPr algn="ctr"/>
            <a:fld id="{93E4A95D-599C-4396-8790-9687DA41A4B1}"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fltVal val="0"/>
                                          </p:val>
                                        </p:tav>
                                        <p:tav tm="100000">
                                          <p:val>
                                            <p:strVal val="#ppt_h"/>
                                          </p:val>
                                        </p:tav>
                                      </p:tavLst>
                                    </p:anim>
                                    <p:anim calcmode="lin" valueType="num">
                                      <p:cBhvr>
                                        <p:cTn id="9" dur="500" fill="hold"/>
                                        <p:tgtEl>
                                          <p:spTgt spid="18434"/>
                                        </p:tgtEl>
                                        <p:attrNameLst>
                                          <p:attrName>style.rotation</p:attrName>
                                        </p:attrNameLst>
                                      </p:cBhvr>
                                      <p:tavLst>
                                        <p:tav tm="0">
                                          <p:val>
                                            <p:fltVal val="360"/>
                                          </p:val>
                                        </p:tav>
                                        <p:tav tm="100000">
                                          <p:val>
                                            <p:fltVal val="0"/>
                                          </p:val>
                                        </p:tav>
                                      </p:tavLst>
                                    </p:anim>
                                    <p:animEffect transition="in" filter="fade">
                                      <p:cBhvr>
                                        <p:cTn id="10" dur="500"/>
                                        <p:tgtEl>
                                          <p:spTgt spid="18434"/>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18435">
                                            <p:bg/>
                                          </p:spTgt>
                                        </p:tgtEl>
                                        <p:attrNameLst>
                                          <p:attrName>style.visibility</p:attrName>
                                        </p:attrNameLst>
                                      </p:cBhvr>
                                      <p:to>
                                        <p:strVal val="visible"/>
                                      </p:to>
                                    </p:set>
                                    <p:anim calcmode="lin" valueType="num">
                                      <p:cBhvr>
                                        <p:cTn id="15" dur="500" fill="hold"/>
                                        <p:tgtEl>
                                          <p:spTgt spid="18435">
                                            <p:bg/>
                                          </p:spTgt>
                                        </p:tgtEl>
                                        <p:attrNameLst>
                                          <p:attrName>ppt_w</p:attrName>
                                        </p:attrNameLst>
                                      </p:cBhvr>
                                      <p:tavLst>
                                        <p:tav tm="0">
                                          <p:val>
                                            <p:fltVal val="0"/>
                                          </p:val>
                                        </p:tav>
                                        <p:tav tm="100000">
                                          <p:val>
                                            <p:strVal val="#ppt_w"/>
                                          </p:val>
                                        </p:tav>
                                      </p:tavLst>
                                    </p:anim>
                                    <p:anim calcmode="lin" valueType="num">
                                      <p:cBhvr>
                                        <p:cTn id="16" dur="500" fill="hold"/>
                                        <p:tgtEl>
                                          <p:spTgt spid="18435">
                                            <p:bg/>
                                          </p:spTgt>
                                        </p:tgtEl>
                                        <p:attrNameLst>
                                          <p:attrName>ppt_h</p:attrName>
                                        </p:attrNameLst>
                                      </p:cBhvr>
                                      <p:tavLst>
                                        <p:tav tm="0">
                                          <p:val>
                                            <p:fltVal val="0"/>
                                          </p:val>
                                        </p:tav>
                                        <p:tav tm="100000">
                                          <p:val>
                                            <p:strVal val="#ppt_h"/>
                                          </p:val>
                                        </p:tav>
                                      </p:tavLst>
                                    </p:anim>
                                    <p:anim calcmode="lin" valueType="num">
                                      <p:cBhvr>
                                        <p:cTn id="17" dur="500" fill="hold"/>
                                        <p:tgtEl>
                                          <p:spTgt spid="18435">
                                            <p:bg/>
                                          </p:spTgt>
                                        </p:tgtEl>
                                        <p:attrNameLst>
                                          <p:attrName>style.rotation</p:attrName>
                                        </p:attrNameLst>
                                      </p:cBhvr>
                                      <p:tavLst>
                                        <p:tav tm="0">
                                          <p:val>
                                            <p:fltVal val="360"/>
                                          </p:val>
                                        </p:tav>
                                        <p:tav tm="100000">
                                          <p:val>
                                            <p:fltVal val="0"/>
                                          </p:val>
                                        </p:tav>
                                      </p:tavLst>
                                    </p:anim>
                                    <p:animEffect transition="in" filter="fade">
                                      <p:cBhvr>
                                        <p:cTn id="18" dur="500"/>
                                        <p:tgtEl>
                                          <p:spTgt spid="18435">
                                            <p:bg/>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18435">
                                            <p:txEl>
                                              <p:pRg st="0" end="0"/>
                                            </p:txEl>
                                          </p:spTgt>
                                        </p:tgtEl>
                                        <p:attrNameLst>
                                          <p:attrName>style.visibility</p:attrName>
                                        </p:attrNameLst>
                                      </p:cBhvr>
                                      <p:to>
                                        <p:strVal val="visible"/>
                                      </p:to>
                                    </p:set>
                                    <p:anim calcmode="lin" valueType="num">
                                      <p:cBhvr>
                                        <p:cTn id="23" dur="500" fill="hold"/>
                                        <p:tgtEl>
                                          <p:spTgt spid="18435">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18435">
                                            <p:txEl>
                                              <p:pRg st="0" end="0"/>
                                            </p:txEl>
                                          </p:spTgt>
                                        </p:tgtEl>
                                        <p:attrNameLst>
                                          <p:attrName>ppt_h</p:attrName>
                                        </p:attrNameLst>
                                      </p:cBhvr>
                                      <p:tavLst>
                                        <p:tav tm="0">
                                          <p:val>
                                            <p:fltVal val="0"/>
                                          </p:val>
                                        </p:tav>
                                        <p:tav tm="100000">
                                          <p:val>
                                            <p:strVal val="#ppt_h"/>
                                          </p:val>
                                        </p:tav>
                                      </p:tavLst>
                                    </p:anim>
                                    <p:anim calcmode="lin" valueType="num">
                                      <p:cBhvr>
                                        <p:cTn id="25" dur="500" fill="hold"/>
                                        <p:tgtEl>
                                          <p:spTgt spid="18435">
                                            <p:txEl>
                                              <p:pRg st="0" end="0"/>
                                            </p:txEl>
                                          </p:spTgt>
                                        </p:tgtEl>
                                        <p:attrNameLst>
                                          <p:attrName>style.rotation</p:attrName>
                                        </p:attrNameLst>
                                      </p:cBhvr>
                                      <p:tavLst>
                                        <p:tav tm="0">
                                          <p:val>
                                            <p:fltVal val="360"/>
                                          </p:val>
                                        </p:tav>
                                        <p:tav tm="100000">
                                          <p:val>
                                            <p:fltVal val="0"/>
                                          </p:val>
                                        </p:tav>
                                      </p:tavLst>
                                    </p:anim>
                                    <p:animEffect transition="in" filter="fade">
                                      <p:cBhvr>
                                        <p:cTn id="26"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z="4400" i="0" smtClean="0">
                <a:latin typeface="黑体" panose="02010609060101010101" pitchFamily="2" charset="-122"/>
                <a:ea typeface="黑体" panose="02010609060101010101" pitchFamily="2" charset="-122"/>
                <a:cs typeface="宋体-18030" pitchFamily="49" charset="-122"/>
              </a:rPr>
              <a:t>2</a:t>
            </a:r>
            <a:r>
              <a:rPr lang="zh-CN" altLang="en-US" sz="4400" i="0" smtClean="0">
                <a:latin typeface="黑体" panose="02010609060101010101" pitchFamily="2" charset="-122"/>
                <a:ea typeface="黑体" panose="02010609060101010101" pitchFamily="2" charset="-122"/>
                <a:cs typeface="宋体-18030" pitchFamily="49" charset="-122"/>
              </a:rPr>
              <a:t>、需求的影响因素 </a:t>
            </a:r>
            <a:endParaRPr lang="zh-CN" altLang="en-US" i="0" smtClean="0">
              <a:ea typeface="黑体" panose="02010609060101010101" pitchFamily="2" charset="-122"/>
              <a:cs typeface="宋体-18030" pitchFamily="49" charset="-122"/>
            </a:endParaRPr>
          </a:p>
        </p:txBody>
      </p:sp>
      <p:sp>
        <p:nvSpPr>
          <p:cNvPr id="13315" name="灯片编号占位符 3"/>
          <p:cNvSpPr>
            <a:spLocks noGrp="1"/>
          </p:cNvSpPr>
          <p:nvPr>
            <p:ph type="sldNum" sz="quarter" idx="12"/>
          </p:nvPr>
        </p:nvSpPr>
        <p:spPr>
          <a:noFill/>
        </p:spPr>
        <p:txBody>
          <a:bodyPr/>
          <a:lstStyle/>
          <a:p>
            <a:fld id="{B0136E3F-7378-4389-8831-650A261A5C07}"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 name="Rectangle 5"/>
          <p:cNvSpPr>
            <a:spLocks noGrp="1" noChangeArrowheads="1"/>
          </p:cNvSpPr>
          <p:nvPr>
            <p:ph idx="1"/>
          </p:nvPr>
        </p:nvSpPr>
        <p:spPr>
          <a:xfrm>
            <a:off x="457200" y="911491"/>
            <a:ext cx="8229600" cy="4044184"/>
          </a:xfrm>
          <a:solidFill>
            <a:schemeClr val="accent4">
              <a:lumMod val="20000"/>
              <a:lumOff val="80000"/>
            </a:schemeClr>
          </a:solidFill>
          <a:effectLst>
            <a:prstShdw prst="shdw17" dist="17961" dir="2700000">
              <a:schemeClr val="accent1">
                <a:gamma/>
                <a:shade val="60000"/>
                <a:invGamma/>
              </a:schemeClr>
            </a:prstShdw>
          </a:effectLst>
        </p:spPr>
        <p:txBody>
          <a:bodyPr wrap="square" anchor="ctr">
            <a:spAutoFit/>
          </a:bodyPr>
          <a:lstStyle/>
          <a:p>
            <a:pPr marL="457200" indent="-457200">
              <a:lnSpc>
                <a:spcPts val="3600"/>
              </a:lnSpc>
              <a:spcBef>
                <a:spcPts val="1200"/>
              </a:spcBef>
              <a:buFont typeface="Wingdings" panose="05000000000000000000" pitchFamily="2" charset="2"/>
              <a:buChar char="p"/>
              <a:tabLst>
                <a:tab pos="914400" algn="l"/>
              </a:tabLst>
              <a:defRPr/>
            </a:pPr>
            <a:r>
              <a:rPr lang="zh-CN" altLang="en-US" sz="2800" b="1" dirty="0" smtClean="0">
                <a:solidFill>
                  <a:srgbClr val="FF0000"/>
                </a:solidFill>
                <a:latin typeface="黑体" panose="02010609060101010101" pitchFamily="2" charset="-122"/>
                <a:ea typeface="黑体" panose="02010609060101010101" pitchFamily="2" charset="-122"/>
                <a:cs typeface="宋体-18030" pitchFamily="49" charset="-122"/>
              </a:rPr>
              <a:t>商品</a:t>
            </a:r>
            <a:r>
              <a:rPr lang="zh-CN" altLang="en-US" sz="2800" b="1" dirty="0">
                <a:solidFill>
                  <a:srgbClr val="FF0000"/>
                </a:solidFill>
                <a:latin typeface="黑体" panose="02010609060101010101" pitchFamily="2" charset="-122"/>
                <a:ea typeface="黑体" panose="02010609060101010101" pitchFamily="2" charset="-122"/>
                <a:cs typeface="宋体-18030" pitchFamily="49" charset="-122"/>
              </a:rPr>
              <a:t>自身的价格 </a:t>
            </a:r>
            <a:r>
              <a:rPr lang="en-US" altLang="zh-CN" sz="2800" b="1" dirty="0">
                <a:solidFill>
                  <a:srgbClr val="FF0000"/>
                </a:solidFill>
                <a:latin typeface="黑体" panose="02010609060101010101" pitchFamily="2" charset="-122"/>
                <a:ea typeface="黑体" panose="02010609060101010101" pitchFamily="2" charset="-122"/>
                <a:cs typeface="宋体-18030" pitchFamily="49" charset="-122"/>
              </a:rPr>
              <a:t>P</a:t>
            </a:r>
            <a:r>
              <a:rPr lang="zh-CN" altLang="en-US" sz="2800" b="1" dirty="0">
                <a:solidFill>
                  <a:srgbClr val="FF0000"/>
                </a:solidFill>
                <a:latin typeface="黑体" panose="02010609060101010101" pitchFamily="2" charset="-122"/>
                <a:ea typeface="黑体" panose="02010609060101010101" pitchFamily="2" charset="-122"/>
                <a:cs typeface="宋体-18030" pitchFamily="49" charset="-122"/>
              </a:rPr>
              <a:t>；</a:t>
            </a:r>
            <a:endParaRPr lang="en-US" altLang="zh-CN" sz="4000" dirty="0">
              <a:solidFill>
                <a:srgbClr val="FF0000"/>
              </a:solidFill>
              <a:latin typeface="黑体" panose="02010609060101010101" pitchFamily="2" charset="-122"/>
              <a:ea typeface="黑体" panose="02010609060101010101" pitchFamily="2" charset="-122"/>
              <a:cs typeface="宋体-18030" pitchFamily="49" charset="-122"/>
            </a:endParaRPr>
          </a:p>
          <a:p>
            <a:pPr marL="457200" indent="-457200">
              <a:lnSpc>
                <a:spcPts val="3600"/>
              </a:lnSpc>
              <a:spcBef>
                <a:spcPts val="1200"/>
              </a:spcBef>
              <a:buFont typeface="Wingdings" panose="05000000000000000000" pitchFamily="2" charset="2"/>
              <a:buChar char="p"/>
              <a:tabLst>
                <a:tab pos="914400" algn="l"/>
              </a:tabLst>
              <a:defRPr/>
            </a:pPr>
            <a:r>
              <a:rPr lang="zh-CN" altLang="en-US" sz="2800" b="1" dirty="0">
                <a:latin typeface="黑体" panose="02010609060101010101" pitchFamily="2" charset="-122"/>
                <a:ea typeface="黑体" panose="02010609060101010101" pitchFamily="2" charset="-122"/>
                <a:cs typeface="宋体-18030" pitchFamily="49" charset="-122"/>
              </a:rPr>
              <a:t>购买者的收入水平 </a:t>
            </a:r>
            <a:r>
              <a:rPr lang="en-US" altLang="zh-CN" sz="2800" b="1" dirty="0" smtClean="0">
                <a:solidFill>
                  <a:srgbClr val="FF0000"/>
                </a:solidFill>
                <a:latin typeface="黑体" panose="02010609060101010101" pitchFamily="2" charset="-122"/>
                <a:ea typeface="黑体" panose="02010609060101010101" pitchFamily="2" charset="-122"/>
                <a:cs typeface="宋体-18030" pitchFamily="49" charset="-122"/>
              </a:rPr>
              <a:t>I</a:t>
            </a:r>
            <a:r>
              <a:rPr lang="en-US" altLang="zh-CN" sz="2800" b="1" dirty="0" smtClean="0">
                <a:latin typeface="黑体" panose="02010609060101010101" pitchFamily="2" charset="-122"/>
                <a:ea typeface="黑体" panose="02010609060101010101" pitchFamily="2" charset="-122"/>
                <a:cs typeface="宋体-18030" pitchFamily="49" charset="-122"/>
              </a:rPr>
              <a:t> </a:t>
            </a:r>
            <a:r>
              <a:rPr lang="zh-CN" altLang="en-US" sz="2800" b="1" dirty="0">
                <a:latin typeface="黑体" panose="02010609060101010101" pitchFamily="2" charset="-122"/>
                <a:ea typeface="黑体" panose="02010609060101010101" pitchFamily="2" charset="-122"/>
                <a:cs typeface="宋体-18030" pitchFamily="49" charset="-122"/>
              </a:rPr>
              <a:t>；</a:t>
            </a:r>
            <a:endParaRPr lang="zh-CN" altLang="en-US" sz="4000" dirty="0">
              <a:latin typeface="黑体" panose="02010609060101010101" pitchFamily="2" charset="-122"/>
              <a:ea typeface="黑体" panose="02010609060101010101" pitchFamily="2" charset="-122"/>
              <a:cs typeface="宋体-18030" pitchFamily="49" charset="-122"/>
            </a:endParaRPr>
          </a:p>
          <a:p>
            <a:pPr marL="457200" indent="-457200">
              <a:lnSpc>
                <a:spcPts val="3600"/>
              </a:lnSpc>
              <a:spcBef>
                <a:spcPts val="1200"/>
              </a:spcBef>
              <a:buFont typeface="Wingdings" panose="05000000000000000000" pitchFamily="2" charset="2"/>
              <a:buChar char="p"/>
              <a:tabLst>
                <a:tab pos="914400" algn="l"/>
              </a:tabLst>
              <a:defRPr/>
            </a:pPr>
            <a:r>
              <a:rPr lang="zh-CN" altLang="en-US" sz="2800" b="1" dirty="0">
                <a:latin typeface="黑体" panose="02010609060101010101" pitchFamily="2" charset="-122"/>
                <a:ea typeface="黑体" panose="02010609060101010101" pitchFamily="2" charset="-122"/>
                <a:cs typeface="宋体-18030" pitchFamily="49" charset="-122"/>
              </a:rPr>
              <a:t>购买者的</a:t>
            </a:r>
            <a:r>
              <a:rPr lang="zh-CN" altLang="en-US" sz="2800" b="1" dirty="0" smtClean="0">
                <a:latin typeface="黑体" panose="02010609060101010101" pitchFamily="2" charset="-122"/>
                <a:ea typeface="黑体" panose="02010609060101010101" pitchFamily="2" charset="-122"/>
                <a:cs typeface="宋体-18030" pitchFamily="49" charset="-122"/>
              </a:rPr>
              <a:t>偏好</a:t>
            </a:r>
            <a:r>
              <a:rPr lang="en-US" altLang="zh-CN" sz="2800" b="1" dirty="0" smtClean="0">
                <a:solidFill>
                  <a:srgbClr val="FF0000"/>
                </a:solidFill>
                <a:latin typeface="黑体" panose="02010609060101010101" pitchFamily="2" charset="-122"/>
                <a:ea typeface="黑体" panose="02010609060101010101" pitchFamily="2" charset="-122"/>
                <a:cs typeface="宋体-18030" pitchFamily="49" charset="-122"/>
              </a:rPr>
              <a:t>T</a:t>
            </a:r>
            <a:r>
              <a:rPr lang="zh-CN" altLang="en-US" sz="2800" b="1" dirty="0" smtClean="0">
                <a:latin typeface="黑体" panose="02010609060101010101" pitchFamily="2" charset="-122"/>
                <a:ea typeface="黑体" panose="02010609060101010101" pitchFamily="2" charset="-122"/>
                <a:cs typeface="宋体-18030" pitchFamily="49" charset="-122"/>
              </a:rPr>
              <a:t>；</a:t>
            </a:r>
            <a:r>
              <a:rPr lang="zh-CN" altLang="en-US" sz="2800" b="1" dirty="0" smtClean="0">
                <a:solidFill>
                  <a:srgbClr val="FF0000"/>
                </a:solidFill>
                <a:latin typeface="黑体" panose="02010609060101010101" pitchFamily="2" charset="-122"/>
                <a:ea typeface="黑体" panose="02010609060101010101" pitchFamily="2" charset="-122"/>
                <a:cs typeface="宋体-18030" pitchFamily="49" charset="-122"/>
              </a:rPr>
              <a:t> </a:t>
            </a:r>
            <a:endParaRPr lang="zh-CN" altLang="en-US" sz="2800" b="1" dirty="0">
              <a:solidFill>
                <a:srgbClr val="FF0000"/>
              </a:solidFill>
              <a:latin typeface="黑体" panose="02010609060101010101" pitchFamily="2" charset="-122"/>
              <a:ea typeface="黑体" panose="02010609060101010101" pitchFamily="2" charset="-122"/>
              <a:cs typeface="宋体-18030" pitchFamily="49" charset="-122"/>
            </a:endParaRPr>
          </a:p>
          <a:p>
            <a:pPr marL="457200" indent="-457200">
              <a:lnSpc>
                <a:spcPts val="3600"/>
              </a:lnSpc>
              <a:spcBef>
                <a:spcPts val="1200"/>
              </a:spcBef>
              <a:buFont typeface="Wingdings" panose="05000000000000000000" pitchFamily="2" charset="2"/>
              <a:buChar char="p"/>
              <a:tabLst>
                <a:tab pos="914400" algn="l"/>
              </a:tabLst>
              <a:defRPr/>
            </a:pPr>
            <a:r>
              <a:rPr lang="zh-CN" altLang="en-US" sz="2800" b="1" dirty="0">
                <a:latin typeface="黑体" panose="02010609060101010101" pitchFamily="2" charset="-122"/>
                <a:ea typeface="黑体" panose="02010609060101010101" pitchFamily="2" charset="-122"/>
                <a:cs typeface="宋体-18030" pitchFamily="49" charset="-122"/>
              </a:rPr>
              <a:t>与该种商品密切相关</a:t>
            </a:r>
            <a:r>
              <a:rPr lang="zh-CN" altLang="en-US" sz="2800" b="1" dirty="0" smtClean="0">
                <a:latin typeface="黑体" panose="02010609060101010101" pitchFamily="2" charset="-122"/>
                <a:ea typeface="黑体" panose="02010609060101010101" pitchFamily="2" charset="-122"/>
                <a:cs typeface="宋体-18030" pitchFamily="49" charset="-122"/>
              </a:rPr>
              <a:t>的其他商品</a:t>
            </a:r>
            <a:r>
              <a:rPr lang="zh-CN" altLang="en-US" sz="2800" b="1" dirty="0">
                <a:latin typeface="黑体" panose="02010609060101010101" pitchFamily="2" charset="-122"/>
                <a:ea typeface="黑体" panose="02010609060101010101" pitchFamily="2" charset="-122"/>
                <a:cs typeface="宋体-18030" pitchFamily="49" charset="-122"/>
              </a:rPr>
              <a:t>的价格 </a:t>
            </a:r>
            <a:r>
              <a:rPr lang="en-US" altLang="zh-CN" sz="2800" b="1" dirty="0" smtClean="0">
                <a:solidFill>
                  <a:srgbClr val="FF0000"/>
                </a:solidFill>
                <a:latin typeface="黑体" panose="02010609060101010101" pitchFamily="2" charset="-122"/>
                <a:ea typeface="黑体" panose="02010609060101010101" pitchFamily="2" charset="-122"/>
                <a:cs typeface="宋体-18030" pitchFamily="49" charset="-122"/>
              </a:rPr>
              <a:t>P</a:t>
            </a:r>
            <a:r>
              <a:rPr lang="en-US" altLang="zh-CN" sz="2800" b="1" baseline="-30000" dirty="0" smtClean="0">
                <a:solidFill>
                  <a:srgbClr val="FF0000"/>
                </a:solidFill>
                <a:latin typeface="黑体" panose="02010609060101010101" pitchFamily="2" charset="-122"/>
                <a:ea typeface="黑体" panose="02010609060101010101" pitchFamily="2" charset="-122"/>
                <a:cs typeface="宋体-18030" pitchFamily="49" charset="-122"/>
              </a:rPr>
              <a:t>i</a:t>
            </a:r>
            <a:r>
              <a:rPr lang="en-US" altLang="zh-CN" sz="2800" b="1" dirty="0" smtClean="0">
                <a:solidFill>
                  <a:srgbClr val="FF0000"/>
                </a:solidFill>
                <a:latin typeface="黑体" panose="02010609060101010101" pitchFamily="2" charset="-122"/>
                <a:ea typeface="黑体" panose="02010609060101010101" pitchFamily="2" charset="-122"/>
                <a:cs typeface="宋体-18030" pitchFamily="49" charset="-122"/>
              </a:rPr>
              <a:t> </a:t>
            </a:r>
            <a:r>
              <a:rPr lang="zh-CN" altLang="en-US" sz="2800" b="1" dirty="0">
                <a:latin typeface="黑体" panose="02010609060101010101" pitchFamily="2" charset="-122"/>
                <a:ea typeface="黑体" panose="02010609060101010101" pitchFamily="2" charset="-122"/>
                <a:cs typeface="宋体-18030" pitchFamily="49" charset="-122"/>
              </a:rPr>
              <a:t>：</a:t>
            </a:r>
            <a:endParaRPr lang="zh-CN" altLang="en-US" sz="4000" dirty="0">
              <a:latin typeface="黑体" panose="02010609060101010101" pitchFamily="2" charset="-122"/>
              <a:ea typeface="黑体" panose="02010609060101010101" pitchFamily="2" charset="-122"/>
              <a:cs typeface="宋体-18030" pitchFamily="49" charset="-122"/>
            </a:endParaRPr>
          </a:p>
          <a:p>
            <a:pPr lvl="1">
              <a:lnSpc>
                <a:spcPts val="3600"/>
              </a:lnSpc>
              <a:buFont typeface="Wingdings" panose="05000000000000000000" pitchFamily="2" charset="2"/>
              <a:buChar char="Ø"/>
              <a:tabLst>
                <a:tab pos="914400" algn="l"/>
              </a:tabLst>
              <a:defRPr/>
            </a:pPr>
            <a:r>
              <a:rPr lang="zh-CN" altLang="en-US" b="1" dirty="0">
                <a:solidFill>
                  <a:srgbClr val="0070C0"/>
                </a:solidFill>
                <a:latin typeface="黑体" panose="02010609060101010101" pitchFamily="2" charset="-122"/>
                <a:ea typeface="黑体" panose="02010609060101010101" pitchFamily="2" charset="-122"/>
                <a:cs typeface="宋体-18030" pitchFamily="49" charset="-122"/>
              </a:rPr>
              <a:t>互补</a:t>
            </a:r>
            <a:r>
              <a:rPr lang="zh-CN" altLang="en-US" b="1" dirty="0" smtClean="0">
                <a:solidFill>
                  <a:srgbClr val="0070C0"/>
                </a:solidFill>
                <a:latin typeface="黑体" panose="02010609060101010101" pitchFamily="2" charset="-122"/>
                <a:ea typeface="黑体" panose="02010609060101010101" pitchFamily="2" charset="-122"/>
                <a:cs typeface="宋体-18030" pitchFamily="49" charset="-122"/>
              </a:rPr>
              <a:t>品</a:t>
            </a:r>
            <a:endParaRPr lang="zh-CN" altLang="en-US" sz="3600" dirty="0">
              <a:solidFill>
                <a:srgbClr val="0070C0"/>
              </a:solidFill>
              <a:latin typeface="黑体" panose="02010609060101010101" pitchFamily="2" charset="-122"/>
              <a:ea typeface="黑体" panose="02010609060101010101" pitchFamily="2" charset="-122"/>
              <a:cs typeface="宋体-18030" pitchFamily="49" charset="-122"/>
            </a:endParaRPr>
          </a:p>
          <a:p>
            <a:pPr lvl="1">
              <a:lnSpc>
                <a:spcPts val="3600"/>
              </a:lnSpc>
              <a:buFont typeface="Wingdings" panose="05000000000000000000" pitchFamily="2" charset="2"/>
              <a:buChar char="Ø"/>
              <a:tabLst>
                <a:tab pos="914400" algn="l"/>
              </a:tabLst>
              <a:defRPr/>
            </a:pPr>
            <a:r>
              <a:rPr lang="zh-CN" altLang="en-US" b="1" dirty="0">
                <a:solidFill>
                  <a:srgbClr val="0070C0"/>
                </a:solidFill>
                <a:latin typeface="黑体" panose="02010609060101010101" pitchFamily="2" charset="-122"/>
                <a:ea typeface="黑体" panose="02010609060101010101" pitchFamily="2" charset="-122"/>
                <a:cs typeface="宋体-18030" pitchFamily="49" charset="-122"/>
              </a:rPr>
              <a:t>替代品</a:t>
            </a:r>
            <a:endParaRPr lang="zh-CN" altLang="en-US" sz="3600" dirty="0">
              <a:solidFill>
                <a:srgbClr val="0070C0"/>
              </a:solidFill>
              <a:latin typeface="黑体" panose="02010609060101010101" pitchFamily="2" charset="-122"/>
              <a:ea typeface="黑体" panose="02010609060101010101" pitchFamily="2" charset="-122"/>
              <a:cs typeface="宋体-18030" pitchFamily="49" charset="-122"/>
            </a:endParaRPr>
          </a:p>
          <a:p>
            <a:pPr>
              <a:lnSpc>
                <a:spcPts val="3600"/>
              </a:lnSpc>
              <a:buFont typeface="Wingdings" panose="05000000000000000000" pitchFamily="2" charset="2"/>
              <a:buChar char="p"/>
              <a:tabLst>
                <a:tab pos="914400" algn="l"/>
              </a:tabLst>
              <a:defRPr/>
            </a:pPr>
            <a:r>
              <a:rPr lang="zh-CN" altLang="en-US" sz="2800" b="1" dirty="0">
                <a:latin typeface="黑体" panose="02010609060101010101" pitchFamily="2" charset="-122"/>
                <a:ea typeface="黑体" panose="02010609060101010101" pitchFamily="2" charset="-122"/>
                <a:cs typeface="宋体-18030" pitchFamily="49" charset="-122"/>
              </a:rPr>
              <a:t> </a:t>
            </a:r>
            <a:r>
              <a:rPr lang="zh-CN" altLang="en-US" sz="2800" b="1" dirty="0" smtClean="0">
                <a:latin typeface="黑体" panose="02010609060101010101" pitchFamily="2" charset="-122"/>
                <a:ea typeface="黑体" panose="02010609060101010101" pitchFamily="2" charset="-122"/>
                <a:cs typeface="宋体-18030" pitchFamily="49" charset="-122"/>
              </a:rPr>
              <a:t>消费者</a:t>
            </a:r>
            <a:r>
              <a:rPr lang="zh-CN" altLang="en-US" sz="2800" b="1" dirty="0">
                <a:latin typeface="黑体" panose="02010609060101010101" pitchFamily="2" charset="-122"/>
                <a:ea typeface="黑体" panose="02010609060101010101" pitchFamily="2" charset="-122"/>
                <a:cs typeface="宋体-18030" pitchFamily="49" charset="-122"/>
              </a:rPr>
              <a:t>对商品价格的预期 </a:t>
            </a:r>
            <a:r>
              <a:rPr lang="en-US" altLang="zh-CN" sz="2800" b="1" dirty="0" smtClean="0">
                <a:solidFill>
                  <a:srgbClr val="FF0000"/>
                </a:solidFill>
                <a:latin typeface="黑体" panose="02010609060101010101" pitchFamily="2" charset="-122"/>
                <a:ea typeface="黑体" panose="02010609060101010101" pitchFamily="2" charset="-122"/>
                <a:cs typeface="宋体-18030" pitchFamily="49" charset="-122"/>
              </a:rPr>
              <a:t>E 。</a:t>
            </a:r>
            <a:endParaRPr lang="zh-CN" altLang="en-US" sz="5400" dirty="0">
              <a:solidFill>
                <a:srgbClr val="FF0000"/>
              </a:solidFill>
              <a:latin typeface="黑体" panose="02010609060101010101" pitchFamily="2" charset="-122"/>
              <a:ea typeface="黑体" panose="02010609060101010101" pitchFamily="2" charset="-122"/>
              <a:cs typeface="宋体-18030" pitchFamily="49"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0"/>
            <a:ext cx="7772400" cy="673894"/>
          </a:xfrm>
        </p:spPr>
        <p:txBody>
          <a:bodyPr/>
          <a:lstStyle/>
          <a:p>
            <a:pPr algn="l" eaLnBrk="1" hangingPunct="1"/>
            <a:r>
              <a:rPr lang="en-US" altLang="zh-CN" sz="4000" i="0" dirty="0" smtClean="0">
                <a:latin typeface="黑体" panose="02010609060101010101" pitchFamily="2" charset="-122"/>
                <a:ea typeface="黑体" panose="02010609060101010101" pitchFamily="2" charset="-122"/>
              </a:rPr>
              <a:t>3</a:t>
            </a:r>
            <a:r>
              <a:rPr lang="zh-CN" altLang="en-US" sz="4000" i="0" dirty="0" smtClean="0">
                <a:latin typeface="黑体" panose="02010609060101010101" pitchFamily="2" charset="-122"/>
                <a:ea typeface="黑体" panose="02010609060101010101" pitchFamily="2" charset="-122"/>
              </a:rPr>
              <a:t>、代数表达：</a:t>
            </a:r>
            <a:endParaRPr lang="zh-CN" altLang="en-US" sz="4000" i="0" dirty="0" smtClean="0">
              <a:latin typeface="黑体" panose="02010609060101010101" pitchFamily="2" charset="-122"/>
              <a:ea typeface="黑体" panose="02010609060101010101" pitchFamily="2" charset="-122"/>
            </a:endParaRPr>
          </a:p>
        </p:txBody>
      </p:sp>
      <p:sp>
        <p:nvSpPr>
          <p:cNvPr id="20483" name="Rectangle 3"/>
          <p:cNvSpPr>
            <a:spLocks noGrp="1" noChangeArrowheads="1"/>
          </p:cNvSpPr>
          <p:nvPr>
            <p:ph sz="quarter" idx="1"/>
          </p:nvPr>
        </p:nvSpPr>
        <p:spPr>
          <a:xfrm>
            <a:off x="395288" y="681038"/>
            <a:ext cx="6553200" cy="3943350"/>
          </a:xfrm>
        </p:spPr>
        <p:txBody>
          <a:bodyPr/>
          <a:lstStyle/>
          <a:p>
            <a:pPr marL="273050" indent="-273050" eaLnBrk="1" hangingPunct="1">
              <a:spcBef>
                <a:spcPts val="0"/>
              </a:spcBef>
              <a:buClr>
                <a:srgbClr val="FF0000"/>
              </a:buClr>
              <a:buFont typeface="Wingdings" panose="05000000000000000000" pitchFamily="2" charset="2"/>
              <a:buChar char="p"/>
              <a:defRPr/>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完整的需求函数 ：</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3050" indent="-273050" eaLnBrk="1" hangingPunct="1">
              <a:spcBef>
                <a:spcPts val="0"/>
              </a:spcBef>
              <a:buClr>
                <a:srgbClr val="FF0000"/>
              </a:buClr>
              <a:buFont typeface="Wingdings" panose="05000000000000000000" pitchFamily="2" charset="2"/>
              <a:buNone/>
              <a:defRPr/>
            </a:pP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Q</a:t>
            </a:r>
            <a:r>
              <a:rPr lang="en-US" altLang="zh-CN" sz="2400" baseline="-30000" dirty="0" err="1" smtClean="0">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400" baseline="-300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=f</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I </a:t>
            </a:r>
            <a:r>
              <a:rPr lang="zh-CN" altLang="en-US" sz="24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T </a:t>
            </a:r>
            <a:r>
              <a:rPr lang="zh-CN" altLang="en-US" sz="24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400" baseline="-250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E, …… </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3050" indent="-273050" eaLnBrk="1" hangingPunct="1">
              <a:spcBef>
                <a:spcPts val="0"/>
              </a:spcBef>
              <a:buClr>
                <a:srgbClr val="FF0000"/>
              </a:buClr>
              <a:buFont typeface="Wingdings" panose="05000000000000000000" pitchFamily="2" charset="2"/>
              <a:buNone/>
              <a:defRPr/>
            </a:pPr>
            <a:endParaRPr lang="zh-CN" altLang="en-US" sz="24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73050" indent="-273050" eaLnBrk="1" hangingPunct="1">
              <a:spcBef>
                <a:spcPts val="0"/>
              </a:spcBef>
              <a:buClr>
                <a:srgbClr val="FF0000"/>
              </a:buClr>
              <a:buFont typeface="Wingdings" panose="05000000000000000000" pitchFamily="2" charset="2"/>
              <a:buChar char="p"/>
              <a:defRPr/>
            </a:pPr>
            <a:r>
              <a:rPr lang="zh-CN" altLang="en-US" sz="24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简单的需求函数为：</a:t>
            </a:r>
            <a:endParaRPr lang="en-US" altLang="zh-CN" sz="240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marL="273050" indent="-273050" eaLnBrk="1" hangingPunct="1">
              <a:spcBef>
                <a:spcPts val="0"/>
              </a:spcBef>
              <a:buClr>
                <a:srgbClr val="FF0000"/>
              </a:buClr>
              <a:buFont typeface="Wingdings" panose="05000000000000000000" pitchFamily="2" charset="2"/>
              <a:buNone/>
              <a:defRPr/>
            </a:pPr>
            <a:r>
              <a:rPr lang="en-US" altLang="zh-CN" sz="2800" dirty="0" smtClean="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smtClean="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dirty="0" err="1"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Q</a:t>
            </a:r>
            <a:r>
              <a:rPr lang="en-US" altLang="zh-CN" sz="2800" b="1" baseline="-25000" dirty="0" err="1"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=f</a:t>
            </a:r>
            <a:r>
              <a:rPr lang="zh-CN" altLang="en-US"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zh-CN" altLang="en-US" sz="240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只考虑价格因素</a:t>
            </a:r>
            <a:r>
              <a:rPr lang="en-US" altLang="zh-CN" sz="240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P</a:t>
            </a:r>
            <a:endParaRPr lang="zh-CN" altLang="en-US" sz="280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marL="914400" lvl="2" indent="-273050" eaLnBrk="1" hangingPunct="1">
              <a:spcBef>
                <a:spcPts val="0"/>
              </a:spcBef>
              <a:buClr>
                <a:srgbClr val="FF0000"/>
              </a:buClr>
              <a:buFont typeface="Wingdings" panose="05000000000000000000" pitchFamily="2" charset="2"/>
              <a:buNone/>
              <a:defRPr/>
            </a:pPr>
            <a:endParaRPr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3050" indent="-273050" eaLnBrk="1" hangingPunct="1">
              <a:spcBef>
                <a:spcPts val="0"/>
              </a:spcBef>
              <a:buClr>
                <a:srgbClr val="FF0000"/>
              </a:buClr>
              <a:buFont typeface="Wingdings" panose="05000000000000000000" pitchFamily="2" charset="2"/>
              <a:buChar char="p"/>
              <a:defRPr/>
            </a:pPr>
            <a:r>
              <a:rPr lang="zh-CN" altLang="en-US" sz="24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如果是线性的，则 ：</a:t>
            </a:r>
            <a:endParaRPr lang="en-US" altLang="zh-CN" sz="24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marL="273050" indent="-273050" eaLnBrk="1" hangingPunct="1">
              <a:spcBef>
                <a:spcPts val="0"/>
              </a:spcBef>
              <a:buClr>
                <a:srgbClr val="FF0000"/>
              </a:buClr>
              <a:buFont typeface="Wingdings" panose="05000000000000000000" pitchFamily="2" charset="2"/>
              <a:buNone/>
              <a:defRPr/>
            </a:pPr>
            <a:r>
              <a:rPr lang="en-US" altLang="zh-CN"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Q </a:t>
            </a:r>
            <a:r>
              <a:rPr lang="en-US" altLang="zh-CN" sz="2800" baseline="-250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 a - </a:t>
            </a:r>
            <a:r>
              <a:rPr lang="en-US" altLang="zh-CN" sz="2800" dirty="0" err="1"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bP</a:t>
            </a:r>
            <a:r>
              <a:rPr lang="en-US" altLang="zh-CN"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0</a:t>
            </a:r>
            <a:b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b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3050" indent="-273050" eaLnBrk="1" hangingPunct="1">
              <a:spcBef>
                <a:spcPts val="0"/>
              </a:spcBef>
              <a:buClr>
                <a:srgbClr val="FF0000"/>
              </a:buClr>
              <a:buFont typeface="Wingdings" panose="05000000000000000000" pitchFamily="2" charset="2"/>
              <a:buChar char="p"/>
              <a:defRPr/>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对非线性的需求函数，也可表达为</a:t>
            </a:r>
            <a:endPar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3050" indent="-273050" eaLnBrk="1" hangingPunct="1">
              <a:spcBef>
                <a:spcPts val="0"/>
              </a:spcBef>
              <a:buFont typeface="Wingdings" panose="05000000000000000000" pitchFamily="2" charset="2"/>
              <a:buNone/>
              <a:defRPr/>
            </a:pPr>
            <a:r>
              <a:rPr lang="zh-CN" altLang="en-US" sz="2400"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Q</a:t>
            </a:r>
            <a:r>
              <a:rPr lang="en-US" altLang="zh-CN" sz="2400" baseline="-30000" dirty="0" smtClean="0">
                <a:latin typeface="Times New Roman" panose="02020603050405020304" pitchFamily="18" charset="0"/>
                <a:ea typeface="华文楷体" panose="02010600040101010101" pitchFamily="2" charset="-122"/>
                <a:cs typeface="Times New Roman" panose="02020603050405020304" pitchFamily="18" charset="0"/>
              </a:rPr>
              <a:t> d</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 a P</a:t>
            </a:r>
            <a:r>
              <a:rPr lang="zh-CN" altLang="en-US" sz="2400" baseline="300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aseline="30000" dirty="0" smtClean="0">
                <a:latin typeface="Times New Roman" panose="02020603050405020304" pitchFamily="18" charset="0"/>
                <a:ea typeface="华文楷体" panose="02010600040101010101" pitchFamily="2" charset="-122"/>
                <a:cs typeface="Times New Roman" panose="02020603050405020304" pitchFamily="18" charset="0"/>
              </a:rPr>
              <a:t>b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&gt;0</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3050" indent="-273050" eaLnBrk="1" hangingPunct="1">
              <a:spcBef>
                <a:spcPts val="0"/>
              </a:spcBef>
              <a:buClr>
                <a:srgbClr val="FF0000"/>
              </a:buClr>
              <a:buFont typeface="Wingdings" panose="05000000000000000000" pitchFamily="2" charset="2"/>
              <a:buNone/>
              <a:defRPr/>
            </a:pPr>
            <a:endParaRPr lang="zh-CN" altLang="en-US" sz="1500" b="1" dirty="0" smtClean="0">
              <a:ea typeface="宋体" panose="02010600030101010101" pitchFamily="2" charset="-122"/>
            </a:endParaRPr>
          </a:p>
        </p:txBody>
      </p:sp>
      <p:sp>
        <p:nvSpPr>
          <p:cNvPr id="14340" name="灯片编号占位符 5"/>
          <p:cNvSpPr>
            <a:spLocks noGrp="1"/>
          </p:cNvSpPr>
          <p:nvPr>
            <p:ph type="sldNum" sz="quarter" idx="12"/>
          </p:nvPr>
        </p:nvSpPr>
        <p:spPr>
          <a:xfrm>
            <a:off x="3124200" y="4902994"/>
            <a:ext cx="2895600" cy="183356"/>
          </a:xfrm>
          <a:noFill/>
        </p:spPr>
        <p:txBody>
          <a:bodyPr/>
          <a:lstStyle/>
          <a:p>
            <a:pPr algn="ctr"/>
            <a:fld id="{0A1E510C-EB5A-4B72-945B-406F2989B3F5}" type="slidenum">
              <a:rPr lang="en-US" altLang="zh-CN" smtClean="0">
                <a:ea typeface="宋体" panose="02010600030101010101" pitchFamily="2" charset="-122"/>
              </a:rPr>
            </a:fld>
            <a:endParaRPr lang="en-US" altLang="zh-CN" smtClean="0">
              <a:ea typeface="宋体" panose="02010600030101010101" pitchFamily="2" charset="-122"/>
            </a:endParaRPr>
          </a:p>
        </p:txBody>
      </p:sp>
      <p:pic>
        <p:nvPicPr>
          <p:cNvPr id="5" name="Picture 2" descr="C:\Documents and Settings\曦钰\桌面\图片2.png"/>
          <p:cNvPicPr>
            <a:picLocks noChangeAspect="1" noChangeArrowheads="1"/>
          </p:cNvPicPr>
          <p:nvPr/>
        </p:nvPicPr>
        <p:blipFill>
          <a:blip r:embed="rId1" cstate="print"/>
          <a:srcRect/>
          <a:stretch>
            <a:fillRect/>
          </a:stretch>
        </p:blipFill>
        <p:spPr bwMode="auto">
          <a:xfrm>
            <a:off x="5994727" y="1707654"/>
            <a:ext cx="3149273" cy="1656184"/>
          </a:xfrm>
          <a:prstGeom prst="rect">
            <a:avLst/>
          </a:prstGeom>
          <a:noFill/>
          <a:ln w="9525">
            <a:noFill/>
            <a:miter lim="800000"/>
            <a:headEnd/>
            <a:tailEnd/>
          </a:ln>
        </p:spPr>
      </p:pic>
      <p:grpSp>
        <p:nvGrpSpPr>
          <p:cNvPr id="12" name="组合 11"/>
          <p:cNvGrpSpPr/>
          <p:nvPr/>
        </p:nvGrpSpPr>
        <p:grpSpPr>
          <a:xfrm>
            <a:off x="6228184" y="3523631"/>
            <a:ext cx="2520280" cy="1619869"/>
            <a:chOff x="5148064" y="1131590"/>
            <a:chExt cx="3557786" cy="3620590"/>
          </a:xfrm>
        </p:grpSpPr>
        <p:sp>
          <p:nvSpPr>
            <p:cNvPr id="6" name="Line 4"/>
            <p:cNvSpPr>
              <a:spLocks noChangeShapeType="1"/>
            </p:cNvSpPr>
            <p:nvPr/>
          </p:nvSpPr>
          <p:spPr bwMode="auto">
            <a:xfrm>
              <a:off x="5554663" y="3838575"/>
              <a:ext cx="3124200" cy="0"/>
            </a:xfrm>
            <a:prstGeom prst="line">
              <a:avLst/>
            </a:prstGeom>
            <a:noFill/>
            <a:ln w="9525">
              <a:solidFill>
                <a:schemeClr val="tx1"/>
              </a:solidFill>
              <a:miter lim="800000"/>
              <a:tailEnd type="triangle" w="med" len="med"/>
            </a:ln>
          </p:spPr>
          <p:txBody>
            <a:bodyPr wrap="none"/>
            <a:lstStyle/>
            <a:p>
              <a:endParaRPr lang="zh-CN" altLang="en-US"/>
            </a:p>
          </p:txBody>
        </p:sp>
        <p:sp>
          <p:nvSpPr>
            <p:cNvPr id="7" name="Line 6"/>
            <p:cNvSpPr>
              <a:spLocks noChangeShapeType="1"/>
            </p:cNvSpPr>
            <p:nvPr/>
          </p:nvSpPr>
          <p:spPr bwMode="auto">
            <a:xfrm flipV="1">
              <a:off x="5554663" y="1438275"/>
              <a:ext cx="0" cy="2400300"/>
            </a:xfrm>
            <a:prstGeom prst="line">
              <a:avLst/>
            </a:prstGeom>
            <a:noFill/>
            <a:ln w="9525">
              <a:solidFill>
                <a:schemeClr val="tx1"/>
              </a:solidFill>
              <a:miter lim="800000"/>
              <a:tailEnd type="triangle" w="med" len="med"/>
            </a:ln>
          </p:spPr>
          <p:txBody>
            <a:bodyPr wrap="none"/>
            <a:lstStyle/>
            <a:p>
              <a:endParaRPr lang="zh-CN" altLang="en-US"/>
            </a:p>
          </p:txBody>
        </p:sp>
        <p:sp>
          <p:nvSpPr>
            <p:cNvPr id="8" name="Text Box 8"/>
            <p:cNvSpPr txBox="1">
              <a:spLocks noChangeArrowheads="1"/>
            </p:cNvSpPr>
            <p:nvPr/>
          </p:nvSpPr>
          <p:spPr bwMode="auto">
            <a:xfrm>
              <a:off x="5148064" y="1131590"/>
              <a:ext cx="685800" cy="894291"/>
            </a:xfrm>
            <a:prstGeom prst="rect">
              <a:avLst/>
            </a:prstGeom>
            <a:noFill/>
            <a:ln w="9525">
              <a:noFill/>
              <a:miter lim="800000"/>
            </a:ln>
          </p:spPr>
          <p:txBody>
            <a:bodyPr>
              <a:spAutoFit/>
            </a:bodyPr>
            <a:lstStyle/>
            <a:p>
              <a:pPr>
                <a:spcBef>
                  <a:spcPct val="50000"/>
                </a:spcBef>
              </a:pPr>
              <a:r>
                <a:rPr lang="en-US" altLang="zh-CN" sz="2000" dirty="0"/>
                <a:t>P</a:t>
              </a:r>
              <a:endParaRPr lang="en-US" altLang="zh-CN" sz="2000" dirty="0"/>
            </a:p>
          </p:txBody>
        </p:sp>
        <p:sp>
          <p:nvSpPr>
            <p:cNvPr id="9" name="Text Box 9"/>
            <p:cNvSpPr txBox="1">
              <a:spLocks noChangeArrowheads="1"/>
            </p:cNvSpPr>
            <p:nvPr/>
          </p:nvSpPr>
          <p:spPr bwMode="auto">
            <a:xfrm>
              <a:off x="8172450" y="3926681"/>
              <a:ext cx="533400" cy="825499"/>
            </a:xfrm>
            <a:prstGeom prst="rect">
              <a:avLst/>
            </a:prstGeom>
            <a:noFill/>
            <a:ln w="9525">
              <a:noFill/>
              <a:miter lim="800000"/>
            </a:ln>
          </p:spPr>
          <p:txBody>
            <a:bodyPr>
              <a:spAutoFit/>
            </a:bodyPr>
            <a:lstStyle/>
            <a:p>
              <a:pPr>
                <a:spcBef>
                  <a:spcPct val="50000"/>
                </a:spcBef>
              </a:pPr>
              <a:r>
                <a:rPr lang="en-US" altLang="zh-CN" dirty="0"/>
                <a:t>Q</a:t>
              </a:r>
              <a:endParaRPr lang="en-US" altLang="zh-CN" dirty="0"/>
            </a:p>
          </p:txBody>
        </p:sp>
        <p:sp>
          <p:nvSpPr>
            <p:cNvPr id="10" name="Text Box 10"/>
            <p:cNvSpPr txBox="1">
              <a:spLocks noChangeArrowheads="1"/>
            </p:cNvSpPr>
            <p:nvPr/>
          </p:nvSpPr>
          <p:spPr bwMode="auto">
            <a:xfrm>
              <a:off x="7885113" y="3003946"/>
              <a:ext cx="609600" cy="825499"/>
            </a:xfrm>
            <a:prstGeom prst="rect">
              <a:avLst/>
            </a:prstGeom>
            <a:noFill/>
            <a:ln w="9525">
              <a:noFill/>
              <a:miter lim="800000"/>
            </a:ln>
          </p:spPr>
          <p:txBody>
            <a:bodyPr>
              <a:spAutoFit/>
            </a:bodyPr>
            <a:lstStyle/>
            <a:p>
              <a:pPr>
                <a:spcBef>
                  <a:spcPct val="50000"/>
                </a:spcBef>
              </a:pPr>
              <a:r>
                <a:rPr lang="en-US" altLang="zh-CN" dirty="0"/>
                <a:t>D</a:t>
              </a:r>
              <a:endParaRPr lang="en-US" altLang="zh-CN" dirty="0"/>
            </a:p>
          </p:txBody>
        </p:sp>
        <p:sp>
          <p:nvSpPr>
            <p:cNvPr id="11" name="Arc 11"/>
            <p:cNvSpPr/>
            <p:nvPr/>
          </p:nvSpPr>
          <p:spPr bwMode="auto">
            <a:xfrm flipH="1" flipV="1">
              <a:off x="5795963" y="1707356"/>
              <a:ext cx="2303462" cy="1782366"/>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048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048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0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2048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20483">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75"/>
                                  </p:iterate>
                                  <p:childTnLst>
                                    <p:set>
                                      <p:cBhvr>
                                        <p:cTn id="43" dur="1" fill="hold">
                                          <p:stCondLst>
                                            <p:cond delay="74"/>
                                          </p:stCondLst>
                                        </p:cTn>
                                        <p:tgtEl>
                                          <p:spTgt spid="20483">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ox(in)">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195263"/>
            <a:ext cx="7772400" cy="857250"/>
          </a:xfrm>
        </p:spPr>
        <p:txBody>
          <a:bodyPr/>
          <a:lstStyle/>
          <a:p>
            <a:pPr eaLnBrk="1" hangingPunct="1"/>
            <a:r>
              <a:rPr lang="zh-CN" altLang="en-US" sz="3200" i="0" dirty="0" smtClean="0">
                <a:latin typeface="黑体" panose="02010609060101010101" pitchFamily="2" charset="-122"/>
                <a:ea typeface="黑体" panose="02010609060101010101" pitchFamily="2" charset="-122"/>
              </a:rPr>
              <a:t>三、需求定理</a:t>
            </a:r>
            <a:endParaRPr lang="en-US" altLang="zh-CN" sz="2000" i="0" dirty="0" smtClean="0">
              <a:latin typeface="黑体" panose="02010609060101010101" pitchFamily="2" charset="-122"/>
              <a:ea typeface="黑体" panose="02010609060101010101" pitchFamily="2" charset="-122"/>
            </a:endParaRPr>
          </a:p>
        </p:txBody>
      </p:sp>
      <p:sp>
        <p:nvSpPr>
          <p:cNvPr id="21507" name="Rectangle 3"/>
          <p:cNvSpPr>
            <a:spLocks noGrp="1" noChangeArrowheads="1"/>
          </p:cNvSpPr>
          <p:nvPr>
            <p:ph sz="quarter" idx="1"/>
          </p:nvPr>
        </p:nvSpPr>
        <p:spPr>
          <a:xfrm>
            <a:off x="251520" y="987574"/>
            <a:ext cx="8569325" cy="3708227"/>
          </a:xfrm>
        </p:spPr>
        <p:txBody>
          <a:bodyPr/>
          <a:lstStyle/>
          <a:p>
            <a:pPr eaLnBrk="1" hangingPunct="1">
              <a:lnSpc>
                <a:spcPct val="125000"/>
              </a:lnSpc>
              <a:spcBef>
                <a:spcPts val="1800"/>
              </a:spcBef>
              <a:buClr>
                <a:srgbClr val="FF0000"/>
              </a:buClr>
            </a:pPr>
            <a:r>
              <a:rPr lang="zh-CN" altLang="en-US" sz="2400" dirty="0" smtClean="0">
                <a:solidFill>
                  <a:srgbClr val="C00000"/>
                </a:solidFill>
                <a:latin typeface="华文楷体" panose="02010600040101010101" pitchFamily="2" charset="-122"/>
                <a:ea typeface="华文楷体" panose="02010600040101010101" pitchFamily="2" charset="-122"/>
              </a:rPr>
              <a:t>需求定理：</a:t>
            </a:r>
            <a:r>
              <a:rPr lang="zh-CN" altLang="en-US" sz="2400" u="sng" dirty="0" smtClean="0">
                <a:latin typeface="华文楷体" panose="02010600040101010101" pitchFamily="2" charset="-122"/>
                <a:ea typeface="华文楷体" panose="02010600040101010101" pitchFamily="2" charset="-122"/>
              </a:rPr>
              <a:t>在其他条件不变的情况下，</a:t>
            </a:r>
            <a:r>
              <a:rPr lang="zh-CN" altLang="en-US" sz="2400" dirty="0" smtClean="0">
                <a:latin typeface="华文楷体" panose="02010600040101010101" pitchFamily="2" charset="-122"/>
                <a:ea typeface="华文楷体" panose="02010600040101010101" pitchFamily="2" charset="-122"/>
              </a:rPr>
              <a:t>某商品的</a:t>
            </a:r>
            <a:r>
              <a:rPr lang="zh-CN" altLang="en-US" sz="2400" dirty="0" smtClean="0">
                <a:solidFill>
                  <a:srgbClr val="0070C0"/>
                </a:solidFill>
                <a:latin typeface="华文楷体" panose="02010600040101010101" pitchFamily="2" charset="-122"/>
                <a:ea typeface="华文楷体" panose="02010600040101010101" pitchFamily="2" charset="-122"/>
              </a:rPr>
              <a:t>需求数量与价格之间成反方向变动</a:t>
            </a:r>
            <a:r>
              <a:rPr lang="zh-CN" altLang="en-US" sz="2400" dirty="0" smtClean="0">
                <a:latin typeface="华文楷体" panose="02010600040101010101" pitchFamily="2" charset="-122"/>
                <a:ea typeface="华文楷体" panose="02010600040101010101" pitchFamily="2" charset="-122"/>
              </a:rPr>
              <a:t>，即需求量随着商品本身价格的上升而减少，随着商品本身价格的下降而增加。</a:t>
            </a:r>
            <a:endParaRPr lang="zh-CN" altLang="en-US" sz="2400" dirty="0" smtClean="0">
              <a:latin typeface="华文楷体" panose="02010600040101010101" pitchFamily="2" charset="-122"/>
              <a:ea typeface="华文楷体" panose="02010600040101010101" pitchFamily="2" charset="-122"/>
            </a:endParaRPr>
          </a:p>
          <a:p>
            <a:pPr eaLnBrk="1" hangingPunct="1">
              <a:lnSpc>
                <a:spcPct val="125000"/>
              </a:lnSpc>
              <a:spcBef>
                <a:spcPts val="1800"/>
              </a:spcBef>
              <a:buClr>
                <a:srgbClr val="FF0000"/>
              </a:buClr>
            </a:pPr>
            <a:r>
              <a:rPr lang="zh-CN" altLang="en-US" sz="2400" dirty="0" smtClean="0">
                <a:solidFill>
                  <a:srgbClr val="C00000"/>
                </a:solidFill>
                <a:latin typeface="华文楷体" panose="02010600040101010101" pitchFamily="2" charset="-122"/>
                <a:ea typeface="华文楷体" panose="02010600040101010101" pitchFamily="2" charset="-122"/>
              </a:rPr>
              <a:t>图像表述</a:t>
            </a:r>
            <a:r>
              <a:rPr lang="zh-CN" altLang="en-US" sz="2400" dirty="0" smtClean="0">
                <a:solidFill>
                  <a:schemeClr val="folHlink"/>
                </a:solidFill>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向</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右下方倾斜的曲线。</a:t>
            </a:r>
            <a:endPar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25000"/>
              </a:lnSpc>
              <a:spcBef>
                <a:spcPts val="1800"/>
              </a:spcBef>
              <a:buClr>
                <a:srgbClr val="FF0000"/>
              </a:buClr>
            </a:pPr>
            <a:r>
              <a:rPr lang="zh-CN" altLang="en-US" sz="2400" dirty="0" smtClean="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数学表述</a:t>
            </a:r>
            <a:r>
              <a:rPr lang="zh-CN" altLang="en-US" sz="2400" dirty="0" smtClean="0">
                <a:solidFill>
                  <a:schemeClr val="folHlink"/>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需求曲线的导数小于</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0</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25000"/>
              </a:lnSpc>
              <a:spcBef>
                <a:spcPts val="1800"/>
              </a:spcBef>
              <a:buFont typeface="Wingdings" panose="05000000000000000000" pitchFamily="2" charset="2"/>
              <a:buNone/>
            </a:pP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                      即   </a:t>
            </a:r>
            <a:r>
              <a:rPr lang="en-US" altLang="zh-CN" sz="2400" dirty="0" err="1" smtClean="0">
                <a:latin typeface="华文楷体" panose="02010600040101010101" pitchFamily="2" charset="-122"/>
                <a:ea typeface="华文楷体" panose="02010600040101010101" pitchFamily="2" charset="-122"/>
                <a:cs typeface="Times New Roman" panose="02020603050405020304" pitchFamily="18" charset="0"/>
              </a:rPr>
              <a:t>dQ</a:t>
            </a:r>
            <a:r>
              <a:rPr lang="en-US" altLang="zh-CN" sz="2400" baseline="-30000" dirty="0" smtClean="0">
                <a:latin typeface="华文楷体" panose="02010600040101010101" pitchFamily="2" charset="-122"/>
                <a:ea typeface="华文楷体" panose="02010600040101010101" pitchFamily="2" charset="-122"/>
                <a:cs typeface="Times New Roman" panose="02020603050405020304" pitchFamily="18" charset="0"/>
              </a:rPr>
              <a:t> d</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 / </a:t>
            </a:r>
            <a:r>
              <a:rPr lang="en-US" altLang="zh-CN" sz="2400" dirty="0" err="1" smtClean="0">
                <a:latin typeface="华文楷体" panose="02010600040101010101" pitchFamily="2" charset="-122"/>
                <a:ea typeface="华文楷体" panose="02010600040101010101" pitchFamily="2" charset="-122"/>
                <a:cs typeface="Times New Roman" panose="02020603050405020304" pitchFamily="18" charset="0"/>
              </a:rPr>
              <a:t>dP</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0</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80000"/>
              </a:lnSpc>
            </a:pPr>
            <a:endParaRPr lang="en-US" altLang="zh-CN" sz="2400" b="1" dirty="0" smtClean="0">
              <a:solidFill>
                <a:schemeClr val="accent1"/>
              </a:solidFill>
              <a:ea typeface="宋体" panose="02010600030101010101" pitchFamily="2" charset="-122"/>
            </a:endParaRPr>
          </a:p>
        </p:txBody>
      </p:sp>
      <p:sp>
        <p:nvSpPr>
          <p:cNvPr id="15364" name="灯片编号占位符 5"/>
          <p:cNvSpPr>
            <a:spLocks noGrp="1"/>
          </p:cNvSpPr>
          <p:nvPr>
            <p:ph type="sldNum" sz="quarter" idx="12"/>
          </p:nvPr>
        </p:nvSpPr>
        <p:spPr>
          <a:xfrm>
            <a:off x="3124200" y="4902994"/>
            <a:ext cx="2895600" cy="183356"/>
          </a:xfrm>
          <a:noFill/>
        </p:spPr>
        <p:txBody>
          <a:bodyPr/>
          <a:lstStyle/>
          <a:p>
            <a:pPr algn="ctr"/>
            <a:fld id="{032C4F2A-02B9-4744-B405-0343CA0A965C}"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21506"/>
                                        </p:tgtEl>
                                        <p:attrNameLst>
                                          <p:attrName>style.visibility</p:attrName>
                                        </p:attrNameLst>
                                      </p:cBhvr>
                                      <p:to>
                                        <p:strVal val="visible"/>
                                      </p:to>
                                    </p:set>
                                    <p:anim calcmode="lin" valueType="num">
                                      <p:cBhvr>
                                        <p:cTn id="7" dur="500" fill="hold"/>
                                        <p:tgtEl>
                                          <p:spTgt spid="21506"/>
                                        </p:tgtEl>
                                        <p:attrNameLst>
                                          <p:attrName>ppt_w</p:attrName>
                                        </p:attrNameLst>
                                      </p:cBhvr>
                                      <p:tavLst>
                                        <p:tav tm="0">
                                          <p:val>
                                            <p:fltVal val="0"/>
                                          </p:val>
                                        </p:tav>
                                        <p:tav tm="100000">
                                          <p:val>
                                            <p:strVal val="#ppt_w"/>
                                          </p:val>
                                        </p:tav>
                                      </p:tavLst>
                                    </p:anim>
                                    <p:anim calcmode="lin" valueType="num">
                                      <p:cBhvr>
                                        <p:cTn id="8" dur="500" fill="hold"/>
                                        <p:tgtEl>
                                          <p:spTgt spid="21506"/>
                                        </p:tgtEl>
                                        <p:attrNameLst>
                                          <p:attrName>ppt_h</p:attrName>
                                        </p:attrNameLst>
                                      </p:cBhvr>
                                      <p:tavLst>
                                        <p:tav tm="0">
                                          <p:val>
                                            <p:fltVal val="0"/>
                                          </p:val>
                                        </p:tav>
                                        <p:tav tm="100000">
                                          <p:val>
                                            <p:strVal val="#ppt_h"/>
                                          </p:val>
                                        </p:tav>
                                      </p:tavLst>
                                    </p:anim>
                                    <p:anim calcmode="lin" valueType="num">
                                      <p:cBhvr>
                                        <p:cTn id="9" dur="500" fill="hold"/>
                                        <p:tgtEl>
                                          <p:spTgt spid="21506"/>
                                        </p:tgtEl>
                                        <p:attrNameLst>
                                          <p:attrName>style.rotation</p:attrName>
                                        </p:attrNameLst>
                                      </p:cBhvr>
                                      <p:tavLst>
                                        <p:tav tm="0">
                                          <p:val>
                                            <p:fltVal val="360"/>
                                          </p:val>
                                        </p:tav>
                                        <p:tav tm="100000">
                                          <p:val>
                                            <p:fltVal val="0"/>
                                          </p:val>
                                        </p:tav>
                                      </p:tavLst>
                                    </p:anim>
                                    <p:animEffect transition="in" filter="fade">
                                      <p:cBhvr>
                                        <p:cTn id="10" dur="500"/>
                                        <p:tgtEl>
                                          <p:spTgt spid="2150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21507">
                                            <p:txEl>
                                              <p:pRg st="0" end="0"/>
                                            </p:txEl>
                                          </p:spTgt>
                                        </p:tgtEl>
                                        <p:attrNameLst>
                                          <p:attrName>style.visibility</p:attrName>
                                        </p:attrNameLst>
                                      </p:cBhvr>
                                      <p:to>
                                        <p:strVal val="visible"/>
                                      </p:to>
                                    </p:set>
                                    <p:anim calcmode="lin" valueType="num">
                                      <p:cBhvr>
                                        <p:cTn id="15" dur="500" fill="hold"/>
                                        <p:tgtEl>
                                          <p:spTgt spid="21507">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1507">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21507">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2150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21507">
                                            <p:txEl>
                                              <p:pRg st="1" end="1"/>
                                            </p:txEl>
                                          </p:spTgt>
                                        </p:tgtEl>
                                        <p:attrNameLst>
                                          <p:attrName>style.visibility</p:attrName>
                                        </p:attrNameLst>
                                      </p:cBhvr>
                                      <p:to>
                                        <p:strVal val="visible"/>
                                      </p:to>
                                    </p:set>
                                    <p:anim calcmode="lin" valueType="num">
                                      <p:cBhvr>
                                        <p:cTn id="23" dur="500" fill="hold"/>
                                        <p:tgtEl>
                                          <p:spTgt spid="2150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1507">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21507">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2150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fill="hold">
                                          <p:stCondLst>
                                            <p:cond delay="0"/>
                                          </p:stCondLst>
                                        </p:cTn>
                                        <p:tgtEl>
                                          <p:spTgt spid="21507">
                                            <p:txEl>
                                              <p:pRg st="2" end="2"/>
                                            </p:txEl>
                                          </p:spTgt>
                                        </p:tgtEl>
                                        <p:attrNameLst>
                                          <p:attrName>style.visibility</p:attrName>
                                        </p:attrNameLst>
                                      </p:cBhvr>
                                      <p:to>
                                        <p:strVal val="visible"/>
                                      </p:to>
                                    </p:set>
                                    <p:anim calcmode="lin" valueType="num">
                                      <p:cBhvr>
                                        <p:cTn id="31" dur="5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21507">
                                            <p:txEl>
                                              <p:pRg st="2" end="2"/>
                                            </p:txEl>
                                          </p:spTgt>
                                        </p:tgtEl>
                                        <p:attrNameLst>
                                          <p:attrName>ppt_h</p:attrName>
                                        </p:attrNameLst>
                                      </p:cBhvr>
                                      <p:tavLst>
                                        <p:tav tm="0">
                                          <p:val>
                                            <p:fltVal val="0"/>
                                          </p:val>
                                        </p:tav>
                                        <p:tav tm="100000">
                                          <p:val>
                                            <p:strVal val="#ppt_h"/>
                                          </p:val>
                                        </p:tav>
                                      </p:tavLst>
                                    </p:anim>
                                    <p:anim calcmode="lin" valueType="num">
                                      <p:cBhvr>
                                        <p:cTn id="33" dur="500" fill="hold"/>
                                        <p:tgtEl>
                                          <p:spTgt spid="21507">
                                            <p:txEl>
                                              <p:pRg st="2" end="2"/>
                                            </p:txEl>
                                          </p:spTgt>
                                        </p:tgtEl>
                                        <p:attrNameLst>
                                          <p:attrName>style.rotation</p:attrName>
                                        </p:attrNameLst>
                                      </p:cBhvr>
                                      <p:tavLst>
                                        <p:tav tm="0">
                                          <p:val>
                                            <p:fltVal val="360"/>
                                          </p:val>
                                        </p:tav>
                                        <p:tav tm="100000">
                                          <p:val>
                                            <p:fltVal val="0"/>
                                          </p:val>
                                        </p:tav>
                                      </p:tavLst>
                                    </p:anim>
                                    <p:animEffect transition="in" filter="fade">
                                      <p:cBhvr>
                                        <p:cTn id="34" dur="500"/>
                                        <p:tgtEl>
                                          <p:spTgt spid="2150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iterate type="lt">
                                    <p:tmPct val="10000"/>
                                  </p:iterate>
                                  <p:childTnLst>
                                    <p:set>
                                      <p:cBhvr>
                                        <p:cTn id="38" fill="hold">
                                          <p:stCondLst>
                                            <p:cond delay="0"/>
                                          </p:stCondLst>
                                        </p:cTn>
                                        <p:tgtEl>
                                          <p:spTgt spid="21507">
                                            <p:txEl>
                                              <p:pRg st="3" end="3"/>
                                            </p:txEl>
                                          </p:spTgt>
                                        </p:tgtEl>
                                        <p:attrNameLst>
                                          <p:attrName>style.visibility</p:attrName>
                                        </p:attrNameLst>
                                      </p:cBhvr>
                                      <p:to>
                                        <p:strVal val="visible"/>
                                      </p:to>
                                    </p:set>
                                    <p:anim calcmode="lin" valueType="num">
                                      <p:cBhvr>
                                        <p:cTn id="39" dur="500" fill="hold"/>
                                        <p:tgtEl>
                                          <p:spTgt spid="21507">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21507">
                                            <p:txEl>
                                              <p:pRg st="3" end="3"/>
                                            </p:txEl>
                                          </p:spTgt>
                                        </p:tgtEl>
                                        <p:attrNameLst>
                                          <p:attrName>ppt_h</p:attrName>
                                        </p:attrNameLst>
                                      </p:cBhvr>
                                      <p:tavLst>
                                        <p:tav tm="0">
                                          <p:val>
                                            <p:fltVal val="0"/>
                                          </p:val>
                                        </p:tav>
                                        <p:tav tm="100000">
                                          <p:val>
                                            <p:strVal val="#ppt_h"/>
                                          </p:val>
                                        </p:tav>
                                      </p:tavLst>
                                    </p:anim>
                                    <p:anim calcmode="lin" valueType="num">
                                      <p:cBhvr>
                                        <p:cTn id="41" dur="500" fill="hold"/>
                                        <p:tgtEl>
                                          <p:spTgt spid="21507">
                                            <p:txEl>
                                              <p:pRg st="3" end="3"/>
                                            </p:txEl>
                                          </p:spTgt>
                                        </p:tgtEl>
                                        <p:attrNameLst>
                                          <p:attrName>style.rotation</p:attrName>
                                        </p:attrNameLst>
                                      </p:cBhvr>
                                      <p:tavLst>
                                        <p:tav tm="0">
                                          <p:val>
                                            <p:fltVal val="360"/>
                                          </p:val>
                                        </p:tav>
                                        <p:tav tm="100000">
                                          <p:val>
                                            <p:fltVal val="0"/>
                                          </p:val>
                                        </p:tav>
                                      </p:tavLst>
                                    </p:anim>
                                    <p:animEffect transition="in" filter="fade">
                                      <p:cBhvr>
                                        <p:cTn id="42" dur="500"/>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i="0" smtClean="0">
                <a:latin typeface="黑体" panose="02010609060101010101" pitchFamily="2" charset="-122"/>
                <a:ea typeface="黑体" panose="02010609060101010101" pitchFamily="2" charset="-122"/>
              </a:rPr>
              <a:t>需求定理的例外             </a:t>
            </a:r>
            <a:endParaRPr lang="zh-CN" altLang="en-US" i="0" smtClean="0">
              <a:latin typeface="黑体" panose="02010609060101010101" pitchFamily="2" charset="-122"/>
              <a:ea typeface="黑体" panose="02010609060101010101" pitchFamily="2" charset="-122"/>
            </a:endParaRPr>
          </a:p>
        </p:txBody>
      </p:sp>
      <p:sp>
        <p:nvSpPr>
          <p:cNvPr id="24579" name="Rectangle 3"/>
          <p:cNvSpPr>
            <a:spLocks noGrp="1" noChangeArrowheads="1"/>
          </p:cNvSpPr>
          <p:nvPr>
            <p:ph sz="quarter" idx="1"/>
          </p:nvPr>
        </p:nvSpPr>
        <p:spPr>
          <a:xfrm>
            <a:off x="1066800" y="1200150"/>
            <a:ext cx="7467600" cy="3486150"/>
          </a:xfrm>
        </p:spPr>
        <p:txBody>
          <a:bodyPr/>
          <a:lstStyle/>
          <a:p>
            <a:pPr marL="514350" indent="-514350" eaLnBrk="1" hangingPunct="1">
              <a:lnSpc>
                <a:spcPct val="150000"/>
              </a:lnSpc>
              <a:buClr>
                <a:srgbClr val="FF0000"/>
              </a:buClr>
              <a:buFontTx/>
              <a:buAutoNum type="circleNumDbPlain"/>
            </a:pPr>
            <a:r>
              <a:rPr lang="zh-CN" altLang="en-US" sz="2800" smtClean="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炫耀性商品</a:t>
            </a:r>
            <a:r>
              <a:rPr lang="zh-CN" altLang="en-US" sz="280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800" smtClean="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eaLnBrk="1" hangingPunct="1">
              <a:lnSpc>
                <a:spcPct val="150000"/>
              </a:lnSpc>
              <a:buClr>
                <a:srgbClr val="FF0000"/>
              </a:buClr>
              <a:buFontTx/>
              <a:buAutoNum type="circleNumDbPlain"/>
            </a:pPr>
            <a:r>
              <a:rPr lang="zh-CN" altLang="en-US" sz="2800" smtClean="0">
                <a:latin typeface="华文楷体" panose="02010600040101010101" pitchFamily="2" charset="-122"/>
                <a:ea typeface="华文楷体" panose="02010600040101010101" pitchFamily="2" charset="-122"/>
                <a:cs typeface="Times New Roman" panose="02020603050405020304" pitchFamily="18" charset="0"/>
              </a:rPr>
              <a:t>古董、名贵邮票等商品。</a:t>
            </a:r>
            <a:endParaRPr lang="en-US" altLang="zh-CN" sz="2800" smtClean="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eaLnBrk="1" hangingPunct="1">
              <a:lnSpc>
                <a:spcPct val="150000"/>
              </a:lnSpc>
              <a:buClr>
                <a:srgbClr val="FF0000"/>
              </a:buClr>
              <a:buFontTx/>
              <a:buAutoNum type="circleNumDbPlain"/>
            </a:pPr>
            <a:r>
              <a:rPr lang="zh-CN" altLang="en-US" sz="2800" smtClean="0">
                <a:latin typeface="华文楷体" panose="02010600040101010101" pitchFamily="2" charset="-122"/>
                <a:ea typeface="华文楷体" panose="02010600040101010101" pitchFamily="2" charset="-122"/>
                <a:cs typeface="Times New Roman" panose="02020603050405020304" pitchFamily="18" charset="0"/>
              </a:rPr>
              <a:t>有价证券、黄金等。</a:t>
            </a:r>
            <a:endParaRPr lang="en-US" altLang="zh-CN" sz="2800" smtClean="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eaLnBrk="1" hangingPunct="1">
              <a:lnSpc>
                <a:spcPct val="150000"/>
              </a:lnSpc>
              <a:buClr>
                <a:srgbClr val="FF0000"/>
              </a:buClr>
              <a:buFontTx/>
              <a:buAutoNum type="circleNumDbPlain"/>
            </a:pPr>
            <a:r>
              <a:rPr lang="zh-CN" altLang="en-US" sz="2800" smtClean="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吉芬商品（某些特殊的劣等商品</a:t>
            </a:r>
            <a:r>
              <a:rPr lang="en-US" altLang="zh-CN" sz="2800" smtClean="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800" smtClean="0">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eaLnBrk="1" hangingPunct="1">
              <a:lnSpc>
                <a:spcPct val="150000"/>
              </a:lnSpc>
              <a:buClr>
                <a:srgbClr val="FF0000"/>
              </a:buClr>
              <a:buFontTx/>
              <a:buAutoNum type="circleNumDbPlain"/>
            </a:pPr>
            <a:endParaRPr lang="zh-CN" altLang="en-US" sz="2800" smtClean="0">
              <a:solidFill>
                <a:srgbClr val="0070C0"/>
              </a:solidFill>
              <a:latin typeface="黑体" panose="02010609060101010101" pitchFamily="2" charset="-122"/>
              <a:ea typeface="黑体" panose="02010609060101010101" pitchFamily="2" charset="-122"/>
              <a:cs typeface="Times New Roman" panose="02020603050405020304" pitchFamily="18" charset="0"/>
            </a:endParaRPr>
          </a:p>
          <a:p>
            <a:pPr lvl="1" eaLnBrk="1" hangingPunct="1">
              <a:lnSpc>
                <a:spcPct val="125000"/>
              </a:lnSpc>
              <a:buFontTx/>
              <a:buNone/>
            </a:pPr>
            <a:endParaRPr lang="en-US" altLang="zh-CN" b="1" smtClean="0">
              <a:ea typeface="宋体" panose="02010600030101010101" pitchFamily="2" charset="-122"/>
              <a:cs typeface="Times New Roman" panose="02020603050405020304" pitchFamily="18" charset="0"/>
            </a:endParaRPr>
          </a:p>
        </p:txBody>
      </p:sp>
      <p:sp>
        <p:nvSpPr>
          <p:cNvPr id="16388" name="灯片编号占位符 5"/>
          <p:cNvSpPr>
            <a:spLocks noGrp="1"/>
          </p:cNvSpPr>
          <p:nvPr>
            <p:ph type="sldNum" sz="quarter" idx="12"/>
          </p:nvPr>
        </p:nvSpPr>
        <p:spPr>
          <a:xfrm>
            <a:off x="3124200" y="4803998"/>
            <a:ext cx="2895600" cy="282352"/>
          </a:xfrm>
          <a:noFill/>
        </p:spPr>
        <p:txBody>
          <a:bodyPr/>
          <a:lstStyle/>
          <a:p>
            <a:pPr algn="ctr"/>
            <a:fld id="{C1941D1F-0A40-4DC7-8A0A-12DDF46D3C8F}" type="slidenum">
              <a:rPr lang="en-US" altLang="zh-CN" smtClean="0">
                <a:ea typeface="宋体" panose="02010600030101010101" pitchFamily="2" charset="-122"/>
              </a:rPr>
            </a:fld>
            <a:endParaRPr lang="en-US" altLang="zh-CN" dirty="0"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24578"/>
                                        </p:tgtEl>
                                        <p:attrNameLst>
                                          <p:attrName>style.visibility</p:attrName>
                                        </p:attrNameLst>
                                      </p:cBhvr>
                                      <p:to>
                                        <p:strVal val="visible"/>
                                      </p:to>
                                    </p:set>
                                    <p:anim calcmode="lin" valueType="num">
                                      <p:cBhvr>
                                        <p:cTn id="7" dur="500" fill="hold"/>
                                        <p:tgtEl>
                                          <p:spTgt spid="24578"/>
                                        </p:tgtEl>
                                        <p:attrNameLst>
                                          <p:attrName>ppt_w</p:attrName>
                                        </p:attrNameLst>
                                      </p:cBhvr>
                                      <p:tavLst>
                                        <p:tav tm="0">
                                          <p:val>
                                            <p:fltVal val="0"/>
                                          </p:val>
                                        </p:tav>
                                        <p:tav tm="100000">
                                          <p:val>
                                            <p:strVal val="#ppt_w"/>
                                          </p:val>
                                        </p:tav>
                                      </p:tavLst>
                                    </p:anim>
                                    <p:anim calcmode="lin" valueType="num">
                                      <p:cBhvr>
                                        <p:cTn id="8" dur="500" fill="hold"/>
                                        <p:tgtEl>
                                          <p:spTgt spid="24578"/>
                                        </p:tgtEl>
                                        <p:attrNameLst>
                                          <p:attrName>ppt_h</p:attrName>
                                        </p:attrNameLst>
                                      </p:cBhvr>
                                      <p:tavLst>
                                        <p:tav tm="0">
                                          <p:val>
                                            <p:fltVal val="0"/>
                                          </p:val>
                                        </p:tav>
                                        <p:tav tm="100000">
                                          <p:val>
                                            <p:strVal val="#ppt_h"/>
                                          </p:val>
                                        </p:tav>
                                      </p:tavLst>
                                    </p:anim>
                                    <p:anim calcmode="lin" valueType="num">
                                      <p:cBhvr>
                                        <p:cTn id="9" dur="500" fill="hold"/>
                                        <p:tgtEl>
                                          <p:spTgt spid="24578"/>
                                        </p:tgtEl>
                                        <p:attrNameLst>
                                          <p:attrName>style.rotation</p:attrName>
                                        </p:attrNameLst>
                                      </p:cBhvr>
                                      <p:tavLst>
                                        <p:tav tm="0">
                                          <p:val>
                                            <p:fltVal val="360"/>
                                          </p:val>
                                        </p:tav>
                                        <p:tav tm="100000">
                                          <p:val>
                                            <p:fltVal val="0"/>
                                          </p:val>
                                        </p:tav>
                                      </p:tavLst>
                                    </p:anim>
                                    <p:animEffect transition="in" filter="fade">
                                      <p:cBhvr>
                                        <p:cTn id="10" dur="500"/>
                                        <p:tgtEl>
                                          <p:spTgt spid="2457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24579">
                                            <p:txEl>
                                              <p:pRg st="0" end="0"/>
                                            </p:txEl>
                                          </p:spTgt>
                                        </p:tgtEl>
                                        <p:attrNameLst>
                                          <p:attrName>style.visibility</p:attrName>
                                        </p:attrNameLst>
                                      </p:cBhvr>
                                      <p:to>
                                        <p:strVal val="visible"/>
                                      </p:to>
                                    </p:set>
                                    <p:anim calcmode="lin" valueType="num">
                                      <p:cBhvr>
                                        <p:cTn id="15" dur="500" fill="hold"/>
                                        <p:tgtEl>
                                          <p:spTgt spid="2457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4579">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24579">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2457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24579">
                                            <p:txEl>
                                              <p:pRg st="1" end="1"/>
                                            </p:txEl>
                                          </p:spTgt>
                                        </p:tgtEl>
                                        <p:attrNameLst>
                                          <p:attrName>style.visibility</p:attrName>
                                        </p:attrNameLst>
                                      </p:cBhvr>
                                      <p:to>
                                        <p:strVal val="visible"/>
                                      </p:to>
                                    </p:set>
                                    <p:anim calcmode="lin" valueType="num">
                                      <p:cBhvr>
                                        <p:cTn id="23" dur="500" fill="hold"/>
                                        <p:tgtEl>
                                          <p:spTgt spid="24579">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4579">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24579">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2457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fill="hold">
                                          <p:stCondLst>
                                            <p:cond delay="0"/>
                                          </p:stCondLst>
                                        </p:cTn>
                                        <p:tgtEl>
                                          <p:spTgt spid="24579">
                                            <p:txEl>
                                              <p:pRg st="2" end="2"/>
                                            </p:txEl>
                                          </p:spTgt>
                                        </p:tgtEl>
                                        <p:attrNameLst>
                                          <p:attrName>style.visibility</p:attrName>
                                        </p:attrNameLst>
                                      </p:cBhvr>
                                      <p:to>
                                        <p:strVal val="visible"/>
                                      </p:to>
                                    </p:set>
                                    <p:anim calcmode="lin" valueType="num">
                                      <p:cBhvr>
                                        <p:cTn id="31" dur="500" fill="hold"/>
                                        <p:tgtEl>
                                          <p:spTgt spid="24579">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24579">
                                            <p:txEl>
                                              <p:pRg st="2" end="2"/>
                                            </p:txEl>
                                          </p:spTgt>
                                        </p:tgtEl>
                                        <p:attrNameLst>
                                          <p:attrName>ppt_h</p:attrName>
                                        </p:attrNameLst>
                                      </p:cBhvr>
                                      <p:tavLst>
                                        <p:tav tm="0">
                                          <p:val>
                                            <p:fltVal val="0"/>
                                          </p:val>
                                        </p:tav>
                                        <p:tav tm="100000">
                                          <p:val>
                                            <p:strVal val="#ppt_h"/>
                                          </p:val>
                                        </p:tav>
                                      </p:tavLst>
                                    </p:anim>
                                    <p:anim calcmode="lin" valueType="num">
                                      <p:cBhvr>
                                        <p:cTn id="33" dur="500" fill="hold"/>
                                        <p:tgtEl>
                                          <p:spTgt spid="24579">
                                            <p:txEl>
                                              <p:pRg st="2" end="2"/>
                                            </p:txEl>
                                          </p:spTgt>
                                        </p:tgtEl>
                                        <p:attrNameLst>
                                          <p:attrName>style.rotation</p:attrName>
                                        </p:attrNameLst>
                                      </p:cBhvr>
                                      <p:tavLst>
                                        <p:tav tm="0">
                                          <p:val>
                                            <p:fltVal val="360"/>
                                          </p:val>
                                        </p:tav>
                                        <p:tav tm="100000">
                                          <p:val>
                                            <p:fltVal val="0"/>
                                          </p:val>
                                        </p:tav>
                                      </p:tavLst>
                                    </p:anim>
                                    <p:animEffect transition="in" filter="fade">
                                      <p:cBhvr>
                                        <p:cTn id="34" dur="500"/>
                                        <p:tgtEl>
                                          <p:spTgt spid="2457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iterate type="lt">
                                    <p:tmPct val="10000"/>
                                  </p:iterate>
                                  <p:childTnLst>
                                    <p:set>
                                      <p:cBhvr>
                                        <p:cTn id="38" fill="hold">
                                          <p:stCondLst>
                                            <p:cond delay="0"/>
                                          </p:stCondLst>
                                        </p:cTn>
                                        <p:tgtEl>
                                          <p:spTgt spid="24579">
                                            <p:txEl>
                                              <p:pRg st="3" end="3"/>
                                            </p:txEl>
                                          </p:spTgt>
                                        </p:tgtEl>
                                        <p:attrNameLst>
                                          <p:attrName>style.visibility</p:attrName>
                                        </p:attrNameLst>
                                      </p:cBhvr>
                                      <p:to>
                                        <p:strVal val="visible"/>
                                      </p:to>
                                    </p:set>
                                    <p:anim calcmode="lin" valueType="num">
                                      <p:cBhvr>
                                        <p:cTn id="39" dur="500" fill="hold"/>
                                        <p:tgtEl>
                                          <p:spTgt spid="24579">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24579">
                                            <p:txEl>
                                              <p:pRg st="3" end="3"/>
                                            </p:txEl>
                                          </p:spTgt>
                                        </p:tgtEl>
                                        <p:attrNameLst>
                                          <p:attrName>ppt_h</p:attrName>
                                        </p:attrNameLst>
                                      </p:cBhvr>
                                      <p:tavLst>
                                        <p:tav tm="0">
                                          <p:val>
                                            <p:fltVal val="0"/>
                                          </p:val>
                                        </p:tav>
                                        <p:tav tm="100000">
                                          <p:val>
                                            <p:strVal val="#ppt_h"/>
                                          </p:val>
                                        </p:tav>
                                      </p:tavLst>
                                    </p:anim>
                                    <p:anim calcmode="lin" valueType="num">
                                      <p:cBhvr>
                                        <p:cTn id="41" dur="500" fill="hold"/>
                                        <p:tgtEl>
                                          <p:spTgt spid="24579">
                                            <p:txEl>
                                              <p:pRg st="3" end="3"/>
                                            </p:txEl>
                                          </p:spTgt>
                                        </p:tgtEl>
                                        <p:attrNameLst>
                                          <p:attrName>style.rotation</p:attrName>
                                        </p:attrNameLst>
                                      </p:cBhvr>
                                      <p:tavLst>
                                        <p:tav tm="0">
                                          <p:val>
                                            <p:fltVal val="360"/>
                                          </p:val>
                                        </p:tav>
                                        <p:tav tm="100000">
                                          <p:val>
                                            <p:fltVal val="0"/>
                                          </p:val>
                                        </p:tav>
                                      </p:tavLst>
                                    </p:anim>
                                    <p:animEffect transition="in" filter="fade">
                                      <p:cBhvr>
                                        <p:cTn id="4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84214" y="789385"/>
            <a:ext cx="7400925" cy="651272"/>
          </a:xfrm>
        </p:spPr>
        <p:txBody>
          <a:bodyPr/>
          <a:lstStyle/>
          <a:p>
            <a:pPr algn="l" eaLnBrk="1" hangingPunct="1"/>
            <a:r>
              <a:rPr lang="en-US" altLang="zh-CN" sz="3600" i="0" smtClean="0">
                <a:ea typeface="宋体" panose="02010600030101010101" pitchFamily="2" charset="-122"/>
              </a:rPr>
              <a:t>1</a:t>
            </a:r>
            <a:r>
              <a:rPr lang="zh-CN" altLang="en-US" sz="3600" i="0" smtClean="0">
                <a:ea typeface="宋体" panose="02010600030101010101" pitchFamily="2" charset="-122"/>
              </a:rPr>
              <a:t>、需求和需求量</a:t>
            </a:r>
            <a:endParaRPr lang="zh-CN" altLang="en-US" sz="3600" i="0" smtClean="0">
              <a:ea typeface="宋体" panose="02010600030101010101" pitchFamily="2" charset="-122"/>
            </a:endParaRPr>
          </a:p>
        </p:txBody>
      </p:sp>
      <p:sp>
        <p:nvSpPr>
          <p:cNvPr id="146435" name="Rectangle 3"/>
          <p:cNvSpPr>
            <a:spLocks noGrp="1" noChangeArrowheads="1"/>
          </p:cNvSpPr>
          <p:nvPr>
            <p:ph sz="quarter" idx="1"/>
          </p:nvPr>
        </p:nvSpPr>
        <p:spPr>
          <a:xfrm>
            <a:off x="457200" y="1653779"/>
            <a:ext cx="7467600" cy="3201590"/>
          </a:xfrm>
        </p:spPr>
        <p:txBody>
          <a:bodyPr/>
          <a:lstStyle/>
          <a:p>
            <a:pPr eaLnBrk="1" hangingPunct="1">
              <a:lnSpc>
                <a:spcPct val="150000"/>
              </a:lnSpc>
              <a:spcBef>
                <a:spcPts val="1800"/>
              </a:spcBef>
              <a:buClr>
                <a:srgbClr val="FF0000"/>
              </a:buClr>
            </a:pPr>
            <a:r>
              <a:rPr lang="zh-CN" altLang="en-US" b="1" dirty="0" smtClean="0">
                <a:solidFill>
                  <a:srgbClr val="C00000"/>
                </a:solidFill>
                <a:latin typeface="华文楷体" panose="02010600040101010101" pitchFamily="2" charset="-122"/>
                <a:ea typeface="华文楷体" panose="02010600040101010101" pitchFamily="2" charset="-122"/>
              </a:rPr>
              <a:t>需求量：</a:t>
            </a:r>
            <a:r>
              <a:rPr lang="zh-CN" altLang="en-US" dirty="0" smtClean="0">
                <a:latin typeface="华文楷体" panose="02010600040101010101" pitchFamily="2" charset="-122"/>
                <a:ea typeface="华文楷体" panose="02010600040101010101" pitchFamily="2" charset="-122"/>
              </a:rPr>
              <a:t>在</a:t>
            </a:r>
            <a:r>
              <a:rPr lang="zh-CN" altLang="en-US" dirty="0" smtClean="0">
                <a:solidFill>
                  <a:srgbClr val="0070C0"/>
                </a:solidFill>
                <a:latin typeface="华文楷体" panose="02010600040101010101" pitchFamily="2" charset="-122"/>
                <a:ea typeface="华文楷体" panose="02010600040101010101" pitchFamily="2" charset="-122"/>
              </a:rPr>
              <a:t>某一</a:t>
            </a:r>
            <a:r>
              <a:rPr lang="zh-CN" altLang="en-US" dirty="0" smtClean="0">
                <a:latin typeface="华文楷体" panose="02010600040101010101" pitchFamily="2" charset="-122"/>
                <a:ea typeface="华文楷体" panose="02010600040101010101" pitchFamily="2" charset="-122"/>
              </a:rPr>
              <a:t>特定价格水平时，消费者</a:t>
            </a:r>
            <a:r>
              <a:rPr lang="zh-CN" altLang="en-US" dirty="0" smtClean="0">
                <a:solidFill>
                  <a:srgbClr val="0070C0"/>
                </a:solidFill>
                <a:latin typeface="华文楷体" panose="02010600040101010101" pitchFamily="2" charset="-122"/>
                <a:ea typeface="华文楷体" panose="02010600040101010101" pitchFamily="2" charset="-122"/>
              </a:rPr>
              <a:t>计划购买</a:t>
            </a:r>
            <a:r>
              <a:rPr lang="zh-CN" altLang="en-US" dirty="0" smtClean="0">
                <a:latin typeface="华文楷体" panose="02010600040101010101" pitchFamily="2" charset="-122"/>
                <a:ea typeface="华文楷体" panose="02010600040101010101" pitchFamily="2" charset="-122"/>
              </a:rPr>
              <a:t>的量。</a:t>
            </a:r>
            <a:endParaRPr lang="zh-CN" altLang="en-US" dirty="0" smtClean="0">
              <a:latin typeface="华文楷体" panose="02010600040101010101" pitchFamily="2" charset="-122"/>
              <a:ea typeface="华文楷体" panose="02010600040101010101" pitchFamily="2" charset="-122"/>
            </a:endParaRPr>
          </a:p>
          <a:p>
            <a:pPr eaLnBrk="1" hangingPunct="1">
              <a:lnSpc>
                <a:spcPct val="150000"/>
              </a:lnSpc>
              <a:spcBef>
                <a:spcPts val="1800"/>
              </a:spcBef>
              <a:buClr>
                <a:srgbClr val="FF0000"/>
              </a:buClr>
            </a:pPr>
            <a:r>
              <a:rPr lang="zh-CN" altLang="en-US" b="1" dirty="0" smtClean="0">
                <a:solidFill>
                  <a:srgbClr val="C00000"/>
                </a:solidFill>
                <a:latin typeface="华文楷体" panose="02010600040101010101" pitchFamily="2" charset="-122"/>
                <a:ea typeface="华文楷体" panose="02010600040101010101" pitchFamily="2" charset="-122"/>
              </a:rPr>
              <a:t>需  求：</a:t>
            </a:r>
            <a:r>
              <a:rPr lang="zh-CN" altLang="en-US" dirty="0" smtClean="0">
                <a:latin typeface="华文楷体" panose="02010600040101010101" pitchFamily="2" charset="-122"/>
                <a:ea typeface="华文楷体" panose="02010600040101010101" pitchFamily="2" charset="-122"/>
              </a:rPr>
              <a:t>在</a:t>
            </a:r>
            <a:r>
              <a:rPr lang="zh-CN" altLang="en-US" dirty="0" smtClean="0">
                <a:solidFill>
                  <a:srgbClr val="0070C0"/>
                </a:solidFill>
                <a:latin typeface="华文楷体" panose="02010600040101010101" pitchFamily="2" charset="-122"/>
                <a:ea typeface="华文楷体" panose="02010600040101010101" pitchFamily="2" charset="-122"/>
              </a:rPr>
              <a:t>不同</a:t>
            </a:r>
            <a:r>
              <a:rPr lang="zh-CN" altLang="en-US" dirty="0" smtClean="0">
                <a:latin typeface="华文楷体" panose="02010600040101010101" pitchFamily="2" charset="-122"/>
                <a:ea typeface="华文楷体" panose="02010600040101010101" pitchFamily="2" charset="-122"/>
              </a:rPr>
              <a:t>价格水平时的</a:t>
            </a:r>
            <a:r>
              <a:rPr lang="zh-CN" altLang="en-US" dirty="0" smtClean="0">
                <a:solidFill>
                  <a:srgbClr val="0070C0"/>
                </a:solidFill>
                <a:latin typeface="华文楷体" panose="02010600040101010101" pitchFamily="2" charset="-122"/>
                <a:ea typeface="华文楷体" panose="02010600040101010101" pitchFamily="2" charset="-122"/>
              </a:rPr>
              <a:t>不同需求量</a:t>
            </a:r>
            <a:r>
              <a:rPr lang="zh-CN" altLang="en-US" dirty="0" smtClean="0">
                <a:latin typeface="华文楷体" panose="02010600040101010101" pitchFamily="2" charset="-122"/>
                <a:ea typeface="华文楷体" panose="02010600040101010101" pitchFamily="2" charset="-122"/>
              </a:rPr>
              <a:t>的总称。</a:t>
            </a:r>
            <a:endParaRPr lang="zh-CN" altLang="en-US" dirty="0" smtClean="0">
              <a:latin typeface="华文楷体" panose="02010600040101010101" pitchFamily="2" charset="-122"/>
              <a:ea typeface="华文楷体" panose="02010600040101010101" pitchFamily="2" charset="-122"/>
            </a:endParaRPr>
          </a:p>
        </p:txBody>
      </p:sp>
      <p:sp>
        <p:nvSpPr>
          <p:cNvPr id="17412" name="灯片编号占位符 5"/>
          <p:cNvSpPr>
            <a:spLocks noGrp="1"/>
          </p:cNvSpPr>
          <p:nvPr>
            <p:ph type="sldNum" sz="quarter" idx="12"/>
          </p:nvPr>
        </p:nvSpPr>
        <p:spPr>
          <a:xfrm>
            <a:off x="3124200" y="4902994"/>
            <a:ext cx="2895600" cy="183356"/>
          </a:xfrm>
          <a:noFill/>
        </p:spPr>
        <p:txBody>
          <a:bodyPr/>
          <a:lstStyle/>
          <a:p>
            <a:pPr algn="ctr"/>
            <a:fld id="{3F76F1F0-FC18-4B34-BA9F-432F6A8480F5}"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 name="Rectangle 2"/>
          <p:cNvSpPr txBox="1">
            <a:spLocks noChangeArrowheads="1"/>
          </p:cNvSpPr>
          <p:nvPr/>
        </p:nvSpPr>
        <p:spPr bwMode="auto">
          <a:xfrm>
            <a:off x="827088" y="0"/>
            <a:ext cx="7715250" cy="540544"/>
          </a:xfrm>
          <a:prstGeom prst="rect">
            <a:avLst/>
          </a:prstGeom>
          <a:noFill/>
          <a:ln w="9525">
            <a:noFill/>
            <a:miter lim="800000"/>
          </a:ln>
        </p:spPr>
        <p:txBody>
          <a:bodyPr anchor="ctr"/>
          <a:lstStyle/>
          <a:p>
            <a:pPr algn="ctr" fontAlgn="auto">
              <a:spcAft>
                <a:spcPts val="0"/>
              </a:spcAft>
              <a:defRPr/>
            </a:pPr>
            <a:r>
              <a:rPr lang="en-US" altLang="zh-CN" sz="3600" b="1" kern="0" dirty="0">
                <a:latin typeface="黑体" panose="02010609060101010101" pitchFamily="2" charset="-122"/>
                <a:ea typeface="黑体" panose="02010609060101010101" pitchFamily="2" charset="-122"/>
                <a:cs typeface="+mj-cs"/>
              </a:rPr>
              <a:t> </a:t>
            </a:r>
            <a:r>
              <a:rPr lang="zh-CN" altLang="en-US" sz="3600" b="1" kern="0" dirty="0">
                <a:latin typeface="黑体" panose="02010609060101010101" pitchFamily="2" charset="-122"/>
                <a:ea typeface="黑体" panose="02010609060101010101" pitchFamily="2" charset="-122"/>
                <a:cs typeface="+mj-cs"/>
              </a:rPr>
              <a:t>四、需求的变化与需求量的变化</a:t>
            </a:r>
            <a:endParaRPr lang="zh-CN" altLang="en-US" sz="3600" b="1" kern="0" dirty="0">
              <a:latin typeface="黑体" panose="02010609060101010101" pitchFamily="2" charset="-122"/>
              <a:ea typeface="黑体" panose="02010609060101010101"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146434"/>
                                        </p:tgtEl>
                                        <p:attrNameLst>
                                          <p:attrName>style.visibility</p:attrName>
                                        </p:attrNameLst>
                                      </p:cBhvr>
                                      <p:to>
                                        <p:strVal val="visible"/>
                                      </p:to>
                                    </p:set>
                                    <p:anim calcmode="lin" valueType="num">
                                      <p:cBhvr>
                                        <p:cTn id="7" dur="500" fill="hold"/>
                                        <p:tgtEl>
                                          <p:spTgt spid="146434"/>
                                        </p:tgtEl>
                                        <p:attrNameLst>
                                          <p:attrName>ppt_w</p:attrName>
                                        </p:attrNameLst>
                                      </p:cBhvr>
                                      <p:tavLst>
                                        <p:tav tm="0">
                                          <p:val>
                                            <p:fltVal val="0"/>
                                          </p:val>
                                        </p:tav>
                                        <p:tav tm="100000">
                                          <p:val>
                                            <p:strVal val="#ppt_w"/>
                                          </p:val>
                                        </p:tav>
                                      </p:tavLst>
                                    </p:anim>
                                    <p:anim calcmode="lin" valueType="num">
                                      <p:cBhvr>
                                        <p:cTn id="8" dur="500" fill="hold"/>
                                        <p:tgtEl>
                                          <p:spTgt spid="146434"/>
                                        </p:tgtEl>
                                        <p:attrNameLst>
                                          <p:attrName>ppt_h</p:attrName>
                                        </p:attrNameLst>
                                      </p:cBhvr>
                                      <p:tavLst>
                                        <p:tav tm="0">
                                          <p:val>
                                            <p:fltVal val="0"/>
                                          </p:val>
                                        </p:tav>
                                        <p:tav tm="100000">
                                          <p:val>
                                            <p:strVal val="#ppt_h"/>
                                          </p:val>
                                        </p:tav>
                                      </p:tavLst>
                                    </p:anim>
                                    <p:anim calcmode="lin" valueType="num">
                                      <p:cBhvr>
                                        <p:cTn id="9" dur="500" fill="hold"/>
                                        <p:tgtEl>
                                          <p:spTgt spid="146434"/>
                                        </p:tgtEl>
                                        <p:attrNameLst>
                                          <p:attrName>style.rotation</p:attrName>
                                        </p:attrNameLst>
                                      </p:cBhvr>
                                      <p:tavLst>
                                        <p:tav tm="0">
                                          <p:val>
                                            <p:fltVal val="360"/>
                                          </p:val>
                                        </p:tav>
                                        <p:tav tm="100000">
                                          <p:val>
                                            <p:fltVal val="0"/>
                                          </p:val>
                                        </p:tav>
                                      </p:tavLst>
                                    </p:anim>
                                    <p:animEffect transition="in" filter="fade">
                                      <p:cBhvr>
                                        <p:cTn id="10" dur="500"/>
                                        <p:tgtEl>
                                          <p:spTgt spid="146434"/>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146435">
                                            <p:txEl>
                                              <p:pRg st="0" end="0"/>
                                            </p:txEl>
                                          </p:spTgt>
                                        </p:tgtEl>
                                        <p:attrNameLst>
                                          <p:attrName>style.visibility</p:attrName>
                                        </p:attrNameLst>
                                      </p:cBhvr>
                                      <p:to>
                                        <p:strVal val="visible"/>
                                      </p:to>
                                    </p:set>
                                    <p:anim calcmode="lin" valueType="num">
                                      <p:cBhvr>
                                        <p:cTn id="15" dur="500" fill="hold"/>
                                        <p:tgtEl>
                                          <p:spTgt spid="14643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46435">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146435">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14643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146435">
                                            <p:txEl>
                                              <p:pRg st="1" end="1"/>
                                            </p:txEl>
                                          </p:spTgt>
                                        </p:tgtEl>
                                        <p:attrNameLst>
                                          <p:attrName>style.visibility</p:attrName>
                                        </p:attrNameLst>
                                      </p:cBhvr>
                                      <p:to>
                                        <p:strVal val="visible"/>
                                      </p:to>
                                    </p:set>
                                    <p:anim calcmode="lin" valueType="num">
                                      <p:cBhvr>
                                        <p:cTn id="23" dur="500" fill="hold"/>
                                        <p:tgtEl>
                                          <p:spTgt spid="146435">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146435">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146435">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146435">
                                            <p:txEl>
                                              <p:pRg st="1" end="1"/>
                                            </p:txEl>
                                          </p:spTgt>
                                        </p:tgtEl>
                                      </p:cBhvr>
                                    </p:animEffect>
                                  </p:childTnLst>
                                </p:cTn>
                              </p:par>
                              <p:par>
                                <p:cTn id="27" presetID="49" presetClass="entr" presetSubtype="0" decel="100000" fill="hold" grpId="0" nodeType="withEffect">
                                  <p:stCondLst>
                                    <p:cond delay="0"/>
                                  </p:stCondLst>
                                  <p:childTnLst>
                                    <p:set>
                                      <p:cBhvr>
                                        <p:cTn id="28"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36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zh-CN" i="0" smtClean="0">
                <a:latin typeface="黑体" panose="02010609060101010101" pitchFamily="2" charset="-122"/>
                <a:ea typeface="黑体" panose="02010609060101010101" pitchFamily="2" charset="-122"/>
              </a:rPr>
              <a:t>2.</a:t>
            </a:r>
            <a:r>
              <a:rPr lang="zh-CN" altLang="en-US" i="0" smtClean="0">
                <a:latin typeface="黑体" panose="02010609060101010101" pitchFamily="2" charset="-122"/>
                <a:ea typeface="黑体" panose="02010609060101010101" pitchFamily="2" charset="-122"/>
              </a:rPr>
              <a:t>需求量的变动和需求变动</a:t>
            </a:r>
            <a:endParaRPr lang="zh-CN" altLang="en-US" i="0" smtClean="0">
              <a:latin typeface="黑体" panose="02010609060101010101" pitchFamily="2" charset="-122"/>
              <a:ea typeface="黑体" panose="02010609060101010101" pitchFamily="2" charset="-122"/>
            </a:endParaRPr>
          </a:p>
        </p:txBody>
      </p:sp>
      <p:sp>
        <p:nvSpPr>
          <p:cNvPr id="147459" name="Rectangle 3"/>
          <p:cNvSpPr>
            <a:spLocks noGrp="1" noChangeArrowheads="1"/>
          </p:cNvSpPr>
          <p:nvPr>
            <p:ph sz="quarter" idx="1"/>
          </p:nvPr>
        </p:nvSpPr>
        <p:spPr>
          <a:xfrm>
            <a:off x="395536" y="1131590"/>
            <a:ext cx="8352928" cy="1619250"/>
          </a:xfrm>
          <a:solidFill>
            <a:schemeClr val="accent4">
              <a:lumMod val="20000"/>
              <a:lumOff val="80000"/>
            </a:schemeClr>
          </a:solidFill>
        </p:spPr>
        <p:txBody>
          <a:bodyPr/>
          <a:lstStyle/>
          <a:p>
            <a:pPr eaLnBrk="1" hangingPunct="1">
              <a:lnSpc>
                <a:spcPct val="150000"/>
              </a:lnSpc>
              <a:buClr>
                <a:srgbClr val="FF0000"/>
              </a:buClr>
            </a:pPr>
            <a:r>
              <a:rPr lang="zh-CN" altLang="en-US" sz="2800" b="1" dirty="0" smtClean="0">
                <a:solidFill>
                  <a:srgbClr val="FF0000"/>
                </a:solidFill>
                <a:latin typeface="华文楷体" panose="02010600040101010101" pitchFamily="2" charset="-122"/>
                <a:ea typeface="华文楷体" panose="02010600040101010101" pitchFamily="2" charset="-122"/>
              </a:rPr>
              <a:t>需求量</a:t>
            </a:r>
            <a:r>
              <a:rPr lang="zh-CN" altLang="en-US" sz="2800" b="1" dirty="0" smtClean="0">
                <a:solidFill>
                  <a:srgbClr val="C00000"/>
                </a:solidFill>
                <a:latin typeface="华文楷体" panose="02010600040101010101" pitchFamily="2" charset="-122"/>
                <a:ea typeface="华文楷体" panose="02010600040101010101" pitchFamily="2" charset="-122"/>
              </a:rPr>
              <a:t>的变动：</a:t>
            </a:r>
            <a:r>
              <a:rPr lang="zh-CN" altLang="en-US" sz="2800" dirty="0" smtClean="0">
                <a:solidFill>
                  <a:srgbClr val="0070C0"/>
                </a:solidFill>
                <a:latin typeface="华文楷体" panose="02010600040101010101" pitchFamily="2" charset="-122"/>
                <a:ea typeface="华文楷体" panose="02010600040101010101" pitchFamily="2" charset="-122"/>
              </a:rPr>
              <a:t>其他条件不变</a:t>
            </a:r>
            <a:r>
              <a:rPr lang="zh-CN" altLang="en-US" sz="2800" dirty="0" smtClean="0">
                <a:latin typeface="华文楷体" panose="02010600040101010101" pitchFamily="2" charset="-122"/>
                <a:ea typeface="华文楷体" panose="02010600040101010101" pitchFamily="2" charset="-122"/>
              </a:rPr>
              <a:t>的情况下，由</a:t>
            </a:r>
            <a:r>
              <a:rPr lang="zh-CN" altLang="en-US" sz="2800" dirty="0" smtClean="0">
                <a:solidFill>
                  <a:srgbClr val="0070C0"/>
                </a:solidFill>
                <a:latin typeface="华文楷体" panose="02010600040101010101" pitchFamily="2" charset="-122"/>
                <a:ea typeface="华文楷体" panose="02010600040101010101" pitchFamily="2" charset="-122"/>
              </a:rPr>
              <a:t>某商品本身价格变动</a:t>
            </a:r>
            <a:r>
              <a:rPr lang="zh-CN" altLang="en-US" sz="2800" dirty="0" smtClean="0">
                <a:latin typeface="华文楷体" panose="02010600040101010101" pitchFamily="2" charset="-122"/>
                <a:ea typeface="华文楷体" panose="02010600040101010101" pitchFamily="2" charset="-122"/>
              </a:rPr>
              <a:t>所引起的该商品的需求数量的变动。</a:t>
            </a:r>
            <a:endParaRPr lang="zh-CN" altLang="en-US" sz="2800" dirty="0" smtClean="0">
              <a:latin typeface="华文楷体" panose="02010600040101010101" pitchFamily="2" charset="-122"/>
              <a:ea typeface="华文楷体" panose="02010600040101010101" pitchFamily="2" charset="-122"/>
            </a:endParaRPr>
          </a:p>
          <a:p>
            <a:pPr eaLnBrk="1" hangingPunct="1"/>
            <a:endParaRPr lang="en-US" altLang="zh-CN" b="1" dirty="0" smtClean="0">
              <a:latin typeface="华文楷体" panose="02010600040101010101" pitchFamily="2" charset="-122"/>
              <a:ea typeface="华文楷体" panose="02010600040101010101" pitchFamily="2" charset="-122"/>
            </a:endParaRPr>
          </a:p>
        </p:txBody>
      </p:sp>
      <p:sp>
        <p:nvSpPr>
          <p:cNvPr id="18436" name="灯片编号占位符 5"/>
          <p:cNvSpPr>
            <a:spLocks noGrp="1"/>
          </p:cNvSpPr>
          <p:nvPr>
            <p:ph type="sldNum" sz="quarter" idx="12"/>
          </p:nvPr>
        </p:nvSpPr>
        <p:spPr>
          <a:xfrm>
            <a:off x="3124200" y="4902994"/>
            <a:ext cx="2895600" cy="183356"/>
          </a:xfrm>
          <a:noFill/>
        </p:spPr>
        <p:txBody>
          <a:bodyPr/>
          <a:lstStyle/>
          <a:p>
            <a:pPr algn="ctr"/>
            <a:fld id="{044A68A5-727F-4F18-A574-3D8475549C6A}"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 name="Rectangle 3"/>
          <p:cNvSpPr txBox="1">
            <a:spLocks noChangeArrowheads="1"/>
          </p:cNvSpPr>
          <p:nvPr/>
        </p:nvSpPr>
        <p:spPr bwMode="auto">
          <a:xfrm>
            <a:off x="395536" y="3003798"/>
            <a:ext cx="8280920" cy="1674019"/>
          </a:xfrm>
          <a:prstGeom prst="rect">
            <a:avLst/>
          </a:prstGeom>
          <a:solidFill>
            <a:schemeClr val="accent4">
              <a:lumMod val="20000"/>
              <a:lumOff val="80000"/>
            </a:schemeClr>
          </a:solidFill>
          <a:ln w="9525">
            <a:noFill/>
            <a:miter lim="800000"/>
          </a:ln>
        </p:spPr>
        <p:txBody>
          <a:bodyPr/>
          <a:lstStyle/>
          <a:p>
            <a:pPr marL="342900" indent="-342900">
              <a:lnSpc>
                <a:spcPct val="150000"/>
              </a:lnSpc>
              <a:spcBef>
                <a:spcPct val="20000"/>
              </a:spcBef>
              <a:buClr>
                <a:srgbClr val="FF0000"/>
              </a:buClr>
              <a:buFont typeface="Wingdings" panose="05000000000000000000" pitchFamily="2" charset="2"/>
              <a:buChar char="v"/>
              <a:defRPr/>
            </a:pPr>
            <a:r>
              <a:rPr lang="zh-CN" altLang="en-US" sz="2800" b="1" kern="0" dirty="0">
                <a:solidFill>
                  <a:srgbClr val="FF0000"/>
                </a:solidFill>
                <a:latin typeface="华文楷体" panose="02010600040101010101" pitchFamily="2" charset="-122"/>
                <a:ea typeface="华文楷体" panose="02010600040101010101" pitchFamily="2" charset="-122"/>
              </a:rPr>
              <a:t>需求</a:t>
            </a:r>
            <a:r>
              <a:rPr lang="zh-CN" altLang="en-US" sz="2800" b="1" kern="0" dirty="0">
                <a:solidFill>
                  <a:srgbClr val="C00000"/>
                </a:solidFill>
                <a:latin typeface="华文楷体" panose="02010600040101010101" pitchFamily="2" charset="-122"/>
                <a:ea typeface="华文楷体" panose="02010600040101010101" pitchFamily="2" charset="-122"/>
              </a:rPr>
              <a:t>的变动：</a:t>
            </a:r>
            <a:r>
              <a:rPr lang="zh-CN" altLang="en-US" sz="2800" kern="0" dirty="0">
                <a:solidFill>
                  <a:srgbClr val="0070C0"/>
                </a:solidFill>
                <a:latin typeface="华文楷体" panose="02010600040101010101" pitchFamily="2" charset="-122"/>
                <a:ea typeface="华文楷体" panose="02010600040101010101" pitchFamily="2" charset="-122"/>
              </a:rPr>
              <a:t>商品本身价格不变</a:t>
            </a:r>
            <a:r>
              <a:rPr lang="zh-CN" altLang="en-US" sz="2800" kern="0" dirty="0">
                <a:latin typeface="华文楷体" panose="02010600040101010101" pitchFamily="2" charset="-122"/>
                <a:ea typeface="华文楷体" panose="02010600040101010101" pitchFamily="2" charset="-122"/>
              </a:rPr>
              <a:t>的情况下，由于</a:t>
            </a:r>
            <a:r>
              <a:rPr lang="zh-CN" altLang="en-US" sz="2800" kern="0" dirty="0">
                <a:solidFill>
                  <a:srgbClr val="0070C0"/>
                </a:solidFill>
                <a:latin typeface="华文楷体" panose="02010600040101010101" pitchFamily="2" charset="-122"/>
                <a:ea typeface="华文楷体" panose="02010600040101010101" pitchFamily="2" charset="-122"/>
              </a:rPr>
              <a:t>其他因素变动</a:t>
            </a:r>
            <a:r>
              <a:rPr lang="zh-CN" altLang="en-US" sz="2800" kern="0" dirty="0">
                <a:latin typeface="华文楷体" panose="02010600040101010101" pitchFamily="2" charset="-122"/>
                <a:ea typeface="华文楷体" panose="02010600040101010101" pitchFamily="2" charset="-122"/>
              </a:rPr>
              <a:t>所引起的该商品的需求数量的变动</a:t>
            </a:r>
            <a:r>
              <a:rPr lang="zh-CN" altLang="en-US" sz="3200" b="1" kern="0" dirty="0">
                <a:latin typeface="华文楷体" panose="02010600040101010101" pitchFamily="2" charset="-122"/>
                <a:ea typeface="华文楷体" panose="02010600040101010101" pitchFamily="2" charset="-122"/>
              </a:rPr>
              <a:t>。</a:t>
            </a:r>
            <a:endParaRPr lang="zh-CN" altLang="en-US" sz="3200" b="1" kern="0" dirty="0">
              <a:latin typeface="华文楷体" panose="02010600040101010101" pitchFamily="2" charset="-122"/>
              <a:ea typeface="华文楷体" panose="02010600040101010101" pitchFamily="2" charset="-122"/>
            </a:endParaRPr>
          </a:p>
          <a:p>
            <a:pPr marL="342900" indent="-342900">
              <a:spcBef>
                <a:spcPct val="20000"/>
              </a:spcBef>
              <a:buClr>
                <a:schemeClr val="folHlink"/>
              </a:buClr>
              <a:buFont typeface="Wingdings" panose="05000000000000000000" pitchFamily="2" charset="2"/>
              <a:buChar char="v"/>
              <a:defRPr/>
            </a:pPr>
            <a:endParaRPr lang="en-US" altLang="zh-CN" sz="3200" b="1" kern="0"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bg/>
                                          </p:spTgt>
                                        </p:tgtEl>
                                        <p:attrNameLst>
                                          <p:attrName>style.visibility</p:attrName>
                                        </p:attrNameLst>
                                      </p:cBhvr>
                                      <p:to>
                                        <p:strVal val="visible"/>
                                      </p:to>
                                    </p:set>
                                    <p:anim calcmode="lin" valueType="num">
                                      <p:cBhvr additive="base">
                                        <p:cTn id="7" dur="500" fill="hold"/>
                                        <p:tgtEl>
                                          <p:spTgt spid="14745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459">
                                            <p:txEl>
                                              <p:pRg st="0" end="0"/>
                                            </p:txEl>
                                          </p:spTgt>
                                        </p:tgtEl>
                                        <p:attrNameLst>
                                          <p:attrName>style.visibility</p:attrName>
                                        </p:attrNameLst>
                                      </p:cBhvr>
                                      <p:to>
                                        <p:strVal val="visible"/>
                                      </p:to>
                                    </p:set>
                                    <p:anim calcmode="lin" valueType="num">
                                      <p:cBhvr additive="base">
                                        <p:cTn id="13"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build="p"/>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96" name="Text Box 72"/>
          <p:cNvSpPr txBox="1">
            <a:spLocks noChangeArrowheads="1"/>
          </p:cNvSpPr>
          <p:nvPr/>
        </p:nvSpPr>
        <p:spPr bwMode="auto">
          <a:xfrm>
            <a:off x="1403351" y="4083844"/>
            <a:ext cx="930275" cy="461665"/>
          </a:xfrm>
          <a:prstGeom prst="rect">
            <a:avLst/>
          </a:prstGeom>
          <a:noFill/>
          <a:ln w="9525">
            <a:noFill/>
            <a:miter lim="800000"/>
          </a:ln>
          <a:effectLst/>
        </p:spPr>
        <p:txBody>
          <a:bodyPr>
            <a:spAutoFit/>
          </a:bodyPr>
          <a:lstStyle/>
          <a:p>
            <a:endParaRPr kumimoji="1" lang="zh-CN" altLang="en-US" sz="2400">
              <a:latin typeface="Verdana" panose="020B0604030504040204" pitchFamily="34" charset="0"/>
            </a:endParaRPr>
          </a:p>
        </p:txBody>
      </p:sp>
      <p:sp>
        <p:nvSpPr>
          <p:cNvPr id="26697" name="Text Box 73"/>
          <p:cNvSpPr txBox="1">
            <a:spLocks noChangeArrowheads="1"/>
          </p:cNvSpPr>
          <p:nvPr/>
        </p:nvSpPr>
        <p:spPr bwMode="auto">
          <a:xfrm>
            <a:off x="1187624" y="3363838"/>
            <a:ext cx="6913562" cy="369332"/>
          </a:xfrm>
          <a:prstGeom prst="rect">
            <a:avLst/>
          </a:prstGeom>
          <a:noFill/>
          <a:ln w="9525">
            <a:noFill/>
            <a:miter lim="800000"/>
          </a:ln>
          <a:effectLst/>
        </p:spPr>
        <p:txBody>
          <a:bodyPr>
            <a:spAutoFit/>
          </a:bodyPr>
          <a:lstStyle/>
          <a:p>
            <a:pPr algn="ctr">
              <a:spcBef>
                <a:spcPct val="50000"/>
              </a:spcBef>
            </a:pPr>
            <a:r>
              <a:rPr kumimoji="1" lang="zh-CN" altLang="en-US" dirty="0" smtClean="0">
                <a:solidFill>
                  <a:srgbClr val="000404"/>
                </a:solidFill>
                <a:latin typeface="Times New Roman" panose="02020603050405020304" pitchFamily="18" charset="0"/>
              </a:rPr>
              <a:t>需求量</a:t>
            </a:r>
            <a:r>
              <a:rPr kumimoji="1" lang="zh-CN" altLang="en-US" dirty="0">
                <a:solidFill>
                  <a:srgbClr val="000404"/>
                </a:solidFill>
                <a:latin typeface="Verdana" panose="020B0604030504040204" pitchFamily="34" charset="0"/>
              </a:rPr>
              <a:t>的变动与需求变动比较</a:t>
            </a:r>
            <a:endParaRPr kumimoji="1" lang="zh-CN" altLang="en-US" dirty="0">
              <a:solidFill>
                <a:srgbClr val="000404"/>
              </a:solidFill>
              <a:latin typeface="Verdana" panose="020B0604030504040204" pitchFamily="34" charset="0"/>
            </a:endParaRPr>
          </a:p>
        </p:txBody>
      </p:sp>
      <p:grpSp>
        <p:nvGrpSpPr>
          <p:cNvPr id="3" name="Group 97"/>
          <p:cNvGrpSpPr/>
          <p:nvPr/>
        </p:nvGrpSpPr>
        <p:grpSpPr bwMode="auto">
          <a:xfrm>
            <a:off x="457200" y="2057400"/>
            <a:ext cx="2895600" cy="1394222"/>
            <a:chOff x="144" y="2304"/>
            <a:chExt cx="1824" cy="1171"/>
          </a:xfrm>
        </p:grpSpPr>
        <p:sp>
          <p:nvSpPr>
            <p:cNvPr id="26641" name="Text Box 17"/>
            <p:cNvSpPr txBox="1">
              <a:spLocks noChangeArrowheads="1"/>
            </p:cNvSpPr>
            <p:nvPr/>
          </p:nvSpPr>
          <p:spPr bwMode="auto">
            <a:xfrm>
              <a:off x="1776" y="2304"/>
              <a:ext cx="192" cy="259"/>
            </a:xfrm>
            <a:prstGeom prst="rect">
              <a:avLst/>
            </a:prstGeom>
            <a:noFill/>
            <a:ln w="9525">
              <a:noFill/>
              <a:miter lim="800000"/>
            </a:ln>
            <a:effectLst/>
          </p:spPr>
          <p:txBody>
            <a:bodyPr>
              <a:spAutoFit/>
            </a:bodyPr>
            <a:lstStyle/>
            <a:p>
              <a:pPr>
                <a:spcBef>
                  <a:spcPct val="50000"/>
                </a:spcBef>
              </a:pPr>
              <a:r>
                <a:rPr kumimoji="1" lang="en-US" altLang="zh-CN" sz="1400" dirty="0">
                  <a:solidFill>
                    <a:srgbClr val="0070C0"/>
                  </a:solidFill>
                  <a:latin typeface="Verdana" panose="020B0604030504040204" pitchFamily="34" charset="0"/>
                </a:rPr>
                <a:t>C</a:t>
              </a:r>
              <a:endParaRPr kumimoji="1" lang="en-US" altLang="zh-CN" sz="1400" dirty="0">
                <a:solidFill>
                  <a:srgbClr val="0070C0"/>
                </a:solidFill>
                <a:latin typeface="Verdana" panose="020B0604030504040204" pitchFamily="34" charset="0"/>
              </a:endParaRPr>
            </a:p>
          </p:txBody>
        </p:sp>
        <p:sp>
          <p:nvSpPr>
            <p:cNvPr id="26633" name="Line 9"/>
            <p:cNvSpPr>
              <a:spLocks noChangeShapeType="1"/>
            </p:cNvSpPr>
            <p:nvPr/>
          </p:nvSpPr>
          <p:spPr bwMode="auto">
            <a:xfrm>
              <a:off x="480" y="2496"/>
              <a:ext cx="1296" cy="0"/>
            </a:xfrm>
            <a:prstGeom prst="line">
              <a:avLst/>
            </a:prstGeom>
            <a:noFill/>
            <a:ln w="28575">
              <a:solidFill>
                <a:srgbClr val="0070C0"/>
              </a:solidFill>
              <a:prstDash val="sysDot"/>
              <a:miter lim="800000"/>
            </a:ln>
            <a:effectLst/>
          </p:spPr>
          <p:txBody>
            <a:bodyPr wrap="none"/>
            <a:lstStyle/>
            <a:p>
              <a:endParaRPr lang="zh-CN" altLang="en-US"/>
            </a:p>
          </p:txBody>
        </p:sp>
        <p:sp>
          <p:nvSpPr>
            <p:cNvPr id="26634" name="Line 10"/>
            <p:cNvSpPr>
              <a:spLocks noChangeShapeType="1"/>
            </p:cNvSpPr>
            <p:nvPr/>
          </p:nvSpPr>
          <p:spPr bwMode="auto">
            <a:xfrm>
              <a:off x="1776" y="2496"/>
              <a:ext cx="0" cy="672"/>
            </a:xfrm>
            <a:prstGeom prst="line">
              <a:avLst/>
            </a:prstGeom>
            <a:noFill/>
            <a:ln w="28575">
              <a:solidFill>
                <a:srgbClr val="0070C0"/>
              </a:solidFill>
              <a:prstDash val="sysDot"/>
              <a:miter lim="800000"/>
            </a:ln>
            <a:effectLst/>
          </p:spPr>
          <p:txBody>
            <a:bodyPr wrap="none"/>
            <a:lstStyle/>
            <a:p>
              <a:endParaRPr lang="zh-CN" altLang="en-US"/>
            </a:p>
          </p:txBody>
        </p:sp>
        <p:sp>
          <p:nvSpPr>
            <p:cNvPr id="26638" name="Text Box 14"/>
            <p:cNvSpPr txBox="1">
              <a:spLocks noChangeArrowheads="1"/>
            </p:cNvSpPr>
            <p:nvPr/>
          </p:nvSpPr>
          <p:spPr bwMode="auto">
            <a:xfrm>
              <a:off x="144" y="2448"/>
              <a:ext cx="288" cy="259"/>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P3</a:t>
              </a:r>
              <a:endParaRPr kumimoji="1" lang="en-US" altLang="zh-CN" sz="1400">
                <a:solidFill>
                  <a:srgbClr val="000404"/>
                </a:solidFill>
                <a:latin typeface="Verdana" panose="020B0604030504040204" pitchFamily="34" charset="0"/>
              </a:endParaRPr>
            </a:p>
          </p:txBody>
        </p:sp>
        <p:sp>
          <p:nvSpPr>
            <p:cNvPr id="26642" name="Text Box 18"/>
            <p:cNvSpPr txBox="1">
              <a:spLocks noChangeArrowheads="1"/>
            </p:cNvSpPr>
            <p:nvPr/>
          </p:nvSpPr>
          <p:spPr bwMode="auto">
            <a:xfrm>
              <a:off x="1632" y="3216"/>
              <a:ext cx="288" cy="259"/>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Q3</a:t>
              </a:r>
              <a:endParaRPr kumimoji="1" lang="en-US" altLang="zh-CN" sz="1400">
                <a:solidFill>
                  <a:srgbClr val="000404"/>
                </a:solidFill>
                <a:latin typeface="Verdana" panose="020B0604030504040204" pitchFamily="34" charset="0"/>
              </a:endParaRPr>
            </a:p>
          </p:txBody>
        </p:sp>
      </p:grpSp>
      <p:sp>
        <p:nvSpPr>
          <p:cNvPr id="26631" name="Line 7"/>
          <p:cNvSpPr>
            <a:spLocks noChangeShapeType="1"/>
          </p:cNvSpPr>
          <p:nvPr/>
        </p:nvSpPr>
        <p:spPr bwMode="auto">
          <a:xfrm>
            <a:off x="990600" y="2000250"/>
            <a:ext cx="1447800" cy="0"/>
          </a:xfrm>
          <a:prstGeom prst="line">
            <a:avLst/>
          </a:prstGeom>
          <a:noFill/>
          <a:ln w="28575">
            <a:solidFill>
              <a:schemeClr val="tx1"/>
            </a:solidFill>
            <a:prstDash val="sysDot"/>
            <a:miter lim="800000"/>
          </a:ln>
          <a:effectLst/>
        </p:spPr>
        <p:txBody>
          <a:bodyPr wrap="none"/>
          <a:lstStyle/>
          <a:p>
            <a:endParaRPr lang="zh-CN" altLang="en-US"/>
          </a:p>
        </p:txBody>
      </p:sp>
      <p:sp>
        <p:nvSpPr>
          <p:cNvPr id="26632" name="Line 8"/>
          <p:cNvSpPr>
            <a:spLocks noChangeShapeType="1"/>
          </p:cNvSpPr>
          <p:nvPr/>
        </p:nvSpPr>
        <p:spPr bwMode="auto">
          <a:xfrm>
            <a:off x="2438400" y="2000250"/>
            <a:ext cx="0" cy="1085850"/>
          </a:xfrm>
          <a:prstGeom prst="line">
            <a:avLst/>
          </a:prstGeom>
          <a:noFill/>
          <a:ln w="28575">
            <a:solidFill>
              <a:schemeClr val="tx1"/>
            </a:solidFill>
            <a:prstDash val="sysDot"/>
            <a:miter lim="800000"/>
          </a:ln>
          <a:effectLst/>
        </p:spPr>
        <p:txBody>
          <a:bodyPr wrap="none"/>
          <a:lstStyle/>
          <a:p>
            <a:endParaRPr lang="zh-CN" altLang="en-US"/>
          </a:p>
        </p:txBody>
      </p:sp>
      <p:sp>
        <p:nvSpPr>
          <p:cNvPr id="26637" name="Text Box 13"/>
          <p:cNvSpPr txBox="1">
            <a:spLocks noChangeArrowheads="1"/>
          </p:cNvSpPr>
          <p:nvPr/>
        </p:nvSpPr>
        <p:spPr bwMode="auto">
          <a:xfrm>
            <a:off x="457200" y="1943100"/>
            <a:ext cx="4572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P2</a:t>
            </a:r>
            <a:endParaRPr kumimoji="1" lang="en-US" altLang="zh-CN" sz="1400">
              <a:solidFill>
                <a:srgbClr val="000404"/>
              </a:solidFill>
              <a:latin typeface="Verdana" panose="020B0604030504040204" pitchFamily="34" charset="0"/>
            </a:endParaRPr>
          </a:p>
        </p:txBody>
      </p:sp>
      <p:sp>
        <p:nvSpPr>
          <p:cNvPr id="26640" name="Text Box 16"/>
          <p:cNvSpPr txBox="1">
            <a:spLocks noChangeArrowheads="1"/>
          </p:cNvSpPr>
          <p:nvPr/>
        </p:nvSpPr>
        <p:spPr bwMode="auto">
          <a:xfrm>
            <a:off x="2438400" y="177165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B</a:t>
            </a:r>
            <a:endParaRPr kumimoji="1" lang="en-US" altLang="zh-CN" sz="1400">
              <a:solidFill>
                <a:srgbClr val="000404"/>
              </a:solidFill>
              <a:latin typeface="Verdana" panose="020B0604030504040204" pitchFamily="34" charset="0"/>
            </a:endParaRPr>
          </a:p>
        </p:txBody>
      </p:sp>
      <p:sp>
        <p:nvSpPr>
          <p:cNvPr id="26643" name="Text Box 19"/>
          <p:cNvSpPr txBox="1">
            <a:spLocks noChangeArrowheads="1"/>
          </p:cNvSpPr>
          <p:nvPr/>
        </p:nvSpPr>
        <p:spPr bwMode="auto">
          <a:xfrm>
            <a:off x="2286000" y="3143250"/>
            <a:ext cx="4572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Q2</a:t>
            </a:r>
            <a:endParaRPr kumimoji="1" lang="en-US" altLang="zh-CN" sz="1400">
              <a:solidFill>
                <a:srgbClr val="000404"/>
              </a:solidFill>
              <a:latin typeface="Verdana" panose="020B0604030504040204" pitchFamily="34" charset="0"/>
            </a:endParaRPr>
          </a:p>
        </p:txBody>
      </p:sp>
      <p:grpSp>
        <p:nvGrpSpPr>
          <p:cNvPr id="4" name="Group 23"/>
          <p:cNvGrpSpPr/>
          <p:nvPr/>
        </p:nvGrpSpPr>
        <p:grpSpPr bwMode="auto">
          <a:xfrm>
            <a:off x="533400" y="1028700"/>
            <a:ext cx="3352800" cy="2422922"/>
            <a:chOff x="192" y="1440"/>
            <a:chExt cx="2112" cy="2035"/>
          </a:xfrm>
        </p:grpSpPr>
        <p:sp>
          <p:nvSpPr>
            <p:cNvPr id="26626" name="Line 2"/>
            <p:cNvSpPr>
              <a:spLocks noChangeShapeType="1"/>
            </p:cNvSpPr>
            <p:nvPr/>
          </p:nvSpPr>
          <p:spPr bwMode="auto">
            <a:xfrm>
              <a:off x="480" y="3168"/>
              <a:ext cx="1824"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6627" name="Line 3"/>
            <p:cNvSpPr>
              <a:spLocks noChangeShapeType="1"/>
            </p:cNvSpPr>
            <p:nvPr/>
          </p:nvSpPr>
          <p:spPr bwMode="auto">
            <a:xfrm flipV="1">
              <a:off x="480" y="1440"/>
              <a:ext cx="0" cy="1728"/>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6628" name="Line 4"/>
            <p:cNvSpPr>
              <a:spLocks noChangeShapeType="1"/>
            </p:cNvSpPr>
            <p:nvPr/>
          </p:nvSpPr>
          <p:spPr bwMode="auto">
            <a:xfrm>
              <a:off x="672" y="1824"/>
              <a:ext cx="1488" cy="859"/>
            </a:xfrm>
            <a:prstGeom prst="line">
              <a:avLst/>
            </a:prstGeom>
            <a:noFill/>
            <a:ln w="28575">
              <a:solidFill>
                <a:srgbClr val="FF6699"/>
              </a:solidFill>
              <a:miter lim="800000"/>
            </a:ln>
            <a:effectLst/>
          </p:spPr>
          <p:txBody>
            <a:bodyPr wrap="none"/>
            <a:lstStyle/>
            <a:p>
              <a:endParaRPr lang="zh-CN" altLang="en-US"/>
            </a:p>
          </p:txBody>
        </p:sp>
        <p:sp>
          <p:nvSpPr>
            <p:cNvPr id="26645" name="Text Box 21"/>
            <p:cNvSpPr txBox="1">
              <a:spLocks noChangeArrowheads="1"/>
            </p:cNvSpPr>
            <p:nvPr/>
          </p:nvSpPr>
          <p:spPr bwMode="auto">
            <a:xfrm>
              <a:off x="2016" y="3216"/>
              <a:ext cx="192" cy="259"/>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Q</a:t>
              </a:r>
              <a:endParaRPr kumimoji="1" lang="en-US" altLang="zh-CN" sz="1400">
                <a:solidFill>
                  <a:srgbClr val="000404"/>
                </a:solidFill>
                <a:latin typeface="Verdana" panose="020B0604030504040204" pitchFamily="34" charset="0"/>
              </a:endParaRPr>
            </a:p>
          </p:txBody>
        </p:sp>
        <p:sp>
          <p:nvSpPr>
            <p:cNvPr id="26646" name="Text Box 22"/>
            <p:cNvSpPr txBox="1">
              <a:spLocks noChangeArrowheads="1"/>
            </p:cNvSpPr>
            <p:nvPr/>
          </p:nvSpPr>
          <p:spPr bwMode="auto">
            <a:xfrm>
              <a:off x="192" y="1488"/>
              <a:ext cx="192" cy="259"/>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P</a:t>
              </a:r>
              <a:endParaRPr kumimoji="1" lang="en-US" altLang="zh-CN" sz="1400">
                <a:solidFill>
                  <a:srgbClr val="000404"/>
                </a:solidFill>
                <a:latin typeface="Verdana" panose="020B0604030504040204" pitchFamily="34" charset="0"/>
              </a:endParaRPr>
            </a:p>
          </p:txBody>
        </p:sp>
      </p:grpSp>
      <p:sp>
        <p:nvSpPr>
          <p:cNvPr id="26674" name="Line 50"/>
          <p:cNvSpPr>
            <a:spLocks noChangeShapeType="1"/>
          </p:cNvSpPr>
          <p:nvPr/>
        </p:nvSpPr>
        <p:spPr bwMode="auto">
          <a:xfrm flipV="1">
            <a:off x="990600" y="1028700"/>
            <a:ext cx="0" cy="20574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6675" name="Line 51"/>
          <p:cNvSpPr>
            <a:spLocks noChangeShapeType="1"/>
          </p:cNvSpPr>
          <p:nvPr/>
        </p:nvSpPr>
        <p:spPr bwMode="auto">
          <a:xfrm>
            <a:off x="1295400" y="1485900"/>
            <a:ext cx="2362200" cy="1022747"/>
          </a:xfrm>
          <a:prstGeom prst="line">
            <a:avLst/>
          </a:prstGeom>
          <a:noFill/>
          <a:ln w="28575">
            <a:solidFill>
              <a:srgbClr val="FF6699"/>
            </a:solidFill>
            <a:miter lim="800000"/>
          </a:ln>
          <a:effectLst/>
        </p:spPr>
        <p:txBody>
          <a:bodyPr wrap="none"/>
          <a:lstStyle/>
          <a:p>
            <a:endParaRPr lang="zh-CN" altLang="en-US"/>
          </a:p>
        </p:txBody>
      </p:sp>
      <p:sp>
        <p:nvSpPr>
          <p:cNvPr id="26676" name="Text Box 52"/>
          <p:cNvSpPr txBox="1">
            <a:spLocks noChangeArrowheads="1"/>
          </p:cNvSpPr>
          <p:nvPr/>
        </p:nvSpPr>
        <p:spPr bwMode="auto">
          <a:xfrm>
            <a:off x="3429000" y="314325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Q</a:t>
            </a:r>
            <a:endParaRPr kumimoji="1" lang="en-US" altLang="zh-CN" sz="1400">
              <a:solidFill>
                <a:srgbClr val="000404"/>
              </a:solidFill>
              <a:latin typeface="Verdana" panose="020B0604030504040204" pitchFamily="34" charset="0"/>
            </a:endParaRPr>
          </a:p>
        </p:txBody>
      </p:sp>
      <p:sp>
        <p:nvSpPr>
          <p:cNvPr id="26677" name="Text Box 53"/>
          <p:cNvSpPr txBox="1">
            <a:spLocks noChangeArrowheads="1"/>
          </p:cNvSpPr>
          <p:nvPr/>
        </p:nvSpPr>
        <p:spPr bwMode="auto">
          <a:xfrm>
            <a:off x="533400" y="108585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P</a:t>
            </a:r>
            <a:endParaRPr kumimoji="1" lang="en-US" altLang="zh-CN" sz="1400">
              <a:solidFill>
                <a:srgbClr val="000404"/>
              </a:solidFill>
              <a:latin typeface="Verdana" panose="020B0604030504040204" pitchFamily="34" charset="0"/>
            </a:endParaRPr>
          </a:p>
        </p:txBody>
      </p:sp>
      <p:sp>
        <p:nvSpPr>
          <p:cNvPr id="26673" name="Line 49"/>
          <p:cNvSpPr>
            <a:spLocks noChangeShapeType="1"/>
          </p:cNvSpPr>
          <p:nvPr/>
        </p:nvSpPr>
        <p:spPr bwMode="auto">
          <a:xfrm>
            <a:off x="990600" y="3086100"/>
            <a:ext cx="28956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6693" name="Text Box 69"/>
          <p:cNvSpPr txBox="1">
            <a:spLocks noChangeArrowheads="1"/>
          </p:cNvSpPr>
          <p:nvPr/>
        </p:nvSpPr>
        <p:spPr bwMode="auto">
          <a:xfrm>
            <a:off x="609600" y="302895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0</a:t>
            </a:r>
            <a:endParaRPr kumimoji="1" lang="en-US" altLang="zh-CN" sz="1400">
              <a:solidFill>
                <a:srgbClr val="000404"/>
              </a:solidFill>
              <a:latin typeface="Verdana" panose="020B0604030504040204" pitchFamily="34" charset="0"/>
            </a:endParaRPr>
          </a:p>
        </p:txBody>
      </p:sp>
      <p:sp>
        <p:nvSpPr>
          <p:cNvPr id="26629" name="Line 5"/>
          <p:cNvSpPr>
            <a:spLocks noChangeShapeType="1"/>
          </p:cNvSpPr>
          <p:nvPr/>
        </p:nvSpPr>
        <p:spPr bwMode="auto">
          <a:xfrm>
            <a:off x="990600" y="1714500"/>
            <a:ext cx="838200" cy="0"/>
          </a:xfrm>
          <a:prstGeom prst="line">
            <a:avLst/>
          </a:prstGeom>
          <a:noFill/>
          <a:ln w="28575">
            <a:solidFill>
              <a:srgbClr val="00B050"/>
            </a:solidFill>
            <a:prstDash val="sysDot"/>
            <a:miter lim="800000"/>
          </a:ln>
          <a:effectLst/>
        </p:spPr>
        <p:txBody>
          <a:bodyPr wrap="none"/>
          <a:lstStyle/>
          <a:p>
            <a:endParaRPr lang="zh-CN" altLang="en-US"/>
          </a:p>
        </p:txBody>
      </p:sp>
      <p:sp>
        <p:nvSpPr>
          <p:cNvPr id="26630" name="Line 6"/>
          <p:cNvSpPr>
            <a:spLocks noChangeShapeType="1"/>
          </p:cNvSpPr>
          <p:nvPr/>
        </p:nvSpPr>
        <p:spPr bwMode="auto">
          <a:xfrm>
            <a:off x="1828800" y="1714500"/>
            <a:ext cx="0" cy="1371600"/>
          </a:xfrm>
          <a:prstGeom prst="line">
            <a:avLst/>
          </a:prstGeom>
          <a:noFill/>
          <a:ln w="28575">
            <a:solidFill>
              <a:srgbClr val="00B050"/>
            </a:solidFill>
            <a:prstDash val="sysDot"/>
            <a:miter lim="800000"/>
          </a:ln>
          <a:effectLst/>
        </p:spPr>
        <p:txBody>
          <a:bodyPr wrap="none"/>
          <a:lstStyle/>
          <a:p>
            <a:endParaRPr lang="zh-CN" altLang="en-US"/>
          </a:p>
        </p:txBody>
      </p:sp>
      <p:sp>
        <p:nvSpPr>
          <p:cNvPr id="26636" name="Text Box 12"/>
          <p:cNvSpPr txBox="1">
            <a:spLocks noChangeArrowheads="1"/>
          </p:cNvSpPr>
          <p:nvPr/>
        </p:nvSpPr>
        <p:spPr bwMode="auto">
          <a:xfrm>
            <a:off x="457200" y="1600200"/>
            <a:ext cx="4572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P1</a:t>
            </a:r>
            <a:endParaRPr kumimoji="1" lang="en-US" altLang="zh-CN" sz="1400">
              <a:solidFill>
                <a:srgbClr val="000404"/>
              </a:solidFill>
              <a:latin typeface="Verdana" panose="020B0604030504040204" pitchFamily="34" charset="0"/>
            </a:endParaRPr>
          </a:p>
        </p:txBody>
      </p:sp>
      <p:sp>
        <p:nvSpPr>
          <p:cNvPr id="26639" name="Text Box 15"/>
          <p:cNvSpPr txBox="1">
            <a:spLocks noChangeArrowheads="1"/>
          </p:cNvSpPr>
          <p:nvPr/>
        </p:nvSpPr>
        <p:spPr bwMode="auto">
          <a:xfrm>
            <a:off x="1905000" y="1543050"/>
            <a:ext cx="304800" cy="307777"/>
          </a:xfrm>
          <a:prstGeom prst="rect">
            <a:avLst/>
          </a:prstGeom>
          <a:noFill/>
          <a:ln w="9525">
            <a:noFill/>
            <a:miter lim="800000"/>
          </a:ln>
          <a:effectLst/>
        </p:spPr>
        <p:txBody>
          <a:bodyPr>
            <a:spAutoFit/>
          </a:bodyPr>
          <a:lstStyle/>
          <a:p>
            <a:pPr>
              <a:spcBef>
                <a:spcPct val="50000"/>
              </a:spcBef>
            </a:pPr>
            <a:r>
              <a:rPr kumimoji="1" lang="en-US" altLang="zh-CN" sz="1400" dirty="0">
                <a:solidFill>
                  <a:srgbClr val="00B050"/>
                </a:solidFill>
                <a:latin typeface="Verdana" panose="020B0604030504040204" pitchFamily="34" charset="0"/>
              </a:rPr>
              <a:t>A</a:t>
            </a:r>
            <a:endParaRPr kumimoji="1" lang="en-US" altLang="zh-CN" sz="1400" dirty="0">
              <a:solidFill>
                <a:srgbClr val="00B050"/>
              </a:solidFill>
              <a:latin typeface="Verdana" panose="020B0604030504040204" pitchFamily="34" charset="0"/>
            </a:endParaRPr>
          </a:p>
        </p:txBody>
      </p:sp>
      <p:sp>
        <p:nvSpPr>
          <p:cNvPr id="26644" name="Text Box 20"/>
          <p:cNvSpPr txBox="1">
            <a:spLocks noChangeArrowheads="1"/>
          </p:cNvSpPr>
          <p:nvPr/>
        </p:nvSpPr>
        <p:spPr bwMode="auto">
          <a:xfrm>
            <a:off x="1600200" y="3143250"/>
            <a:ext cx="4572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Q1</a:t>
            </a:r>
            <a:endParaRPr kumimoji="1" lang="en-US" altLang="zh-CN" sz="1400">
              <a:solidFill>
                <a:srgbClr val="000404"/>
              </a:solidFill>
              <a:latin typeface="Verdana" panose="020B0604030504040204" pitchFamily="34" charset="0"/>
            </a:endParaRPr>
          </a:p>
        </p:txBody>
      </p:sp>
      <p:sp>
        <p:nvSpPr>
          <p:cNvPr id="26679" name="Line 55"/>
          <p:cNvSpPr>
            <a:spLocks noChangeShapeType="1"/>
          </p:cNvSpPr>
          <p:nvPr/>
        </p:nvSpPr>
        <p:spPr bwMode="auto">
          <a:xfrm flipV="1">
            <a:off x="990600" y="1028700"/>
            <a:ext cx="0" cy="20574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6680" name="Line 56"/>
          <p:cNvSpPr>
            <a:spLocks noChangeShapeType="1"/>
          </p:cNvSpPr>
          <p:nvPr/>
        </p:nvSpPr>
        <p:spPr bwMode="auto">
          <a:xfrm>
            <a:off x="1295400" y="1485900"/>
            <a:ext cx="2362200" cy="1022747"/>
          </a:xfrm>
          <a:prstGeom prst="line">
            <a:avLst/>
          </a:prstGeom>
          <a:noFill/>
          <a:ln w="28575">
            <a:solidFill>
              <a:srgbClr val="FF6699"/>
            </a:solidFill>
            <a:miter lim="800000"/>
          </a:ln>
          <a:effectLst/>
        </p:spPr>
        <p:txBody>
          <a:bodyPr wrap="none"/>
          <a:lstStyle/>
          <a:p>
            <a:endParaRPr lang="zh-CN" altLang="en-US"/>
          </a:p>
        </p:txBody>
      </p:sp>
      <p:sp>
        <p:nvSpPr>
          <p:cNvPr id="26681" name="Text Box 57"/>
          <p:cNvSpPr txBox="1">
            <a:spLocks noChangeArrowheads="1"/>
          </p:cNvSpPr>
          <p:nvPr/>
        </p:nvSpPr>
        <p:spPr bwMode="auto">
          <a:xfrm>
            <a:off x="3429000" y="314325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Q</a:t>
            </a:r>
            <a:endParaRPr kumimoji="1" lang="en-US" altLang="zh-CN" sz="1400">
              <a:solidFill>
                <a:srgbClr val="000404"/>
              </a:solidFill>
              <a:latin typeface="Verdana" panose="020B0604030504040204" pitchFamily="34" charset="0"/>
            </a:endParaRPr>
          </a:p>
        </p:txBody>
      </p:sp>
      <p:sp>
        <p:nvSpPr>
          <p:cNvPr id="26682" name="Text Box 58"/>
          <p:cNvSpPr txBox="1">
            <a:spLocks noChangeArrowheads="1"/>
          </p:cNvSpPr>
          <p:nvPr/>
        </p:nvSpPr>
        <p:spPr bwMode="auto">
          <a:xfrm>
            <a:off x="533400" y="108585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P</a:t>
            </a:r>
            <a:endParaRPr kumimoji="1" lang="en-US" altLang="zh-CN" sz="1400">
              <a:solidFill>
                <a:srgbClr val="000404"/>
              </a:solidFill>
              <a:latin typeface="Verdana" panose="020B0604030504040204" pitchFamily="34" charset="0"/>
            </a:endParaRPr>
          </a:p>
        </p:txBody>
      </p:sp>
      <p:sp>
        <p:nvSpPr>
          <p:cNvPr id="26683" name="Text Box 59"/>
          <p:cNvSpPr txBox="1">
            <a:spLocks noChangeArrowheads="1"/>
          </p:cNvSpPr>
          <p:nvPr/>
        </p:nvSpPr>
        <p:spPr bwMode="auto">
          <a:xfrm>
            <a:off x="3733800" y="245745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D</a:t>
            </a:r>
            <a:endParaRPr kumimoji="1" lang="en-US" altLang="zh-CN" sz="1400">
              <a:solidFill>
                <a:srgbClr val="000404"/>
              </a:solidFill>
              <a:latin typeface="Verdana" panose="020B0604030504040204" pitchFamily="34" charset="0"/>
            </a:endParaRPr>
          </a:p>
        </p:txBody>
      </p:sp>
      <p:sp>
        <p:nvSpPr>
          <p:cNvPr id="26650" name="Line 26"/>
          <p:cNvSpPr>
            <a:spLocks noChangeShapeType="1"/>
          </p:cNvSpPr>
          <p:nvPr/>
        </p:nvSpPr>
        <p:spPr bwMode="auto">
          <a:xfrm flipV="1">
            <a:off x="5029200" y="971550"/>
            <a:ext cx="0" cy="20574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6651" name="Line 27"/>
          <p:cNvSpPr>
            <a:spLocks noChangeShapeType="1"/>
          </p:cNvSpPr>
          <p:nvPr/>
        </p:nvSpPr>
        <p:spPr bwMode="auto">
          <a:xfrm>
            <a:off x="5334000" y="1428750"/>
            <a:ext cx="2362200" cy="1022747"/>
          </a:xfrm>
          <a:prstGeom prst="line">
            <a:avLst/>
          </a:prstGeom>
          <a:noFill/>
          <a:ln w="28575">
            <a:solidFill>
              <a:srgbClr val="FF6699"/>
            </a:solidFill>
            <a:miter lim="800000"/>
          </a:ln>
          <a:effectLst/>
        </p:spPr>
        <p:txBody>
          <a:bodyPr wrap="none"/>
          <a:lstStyle/>
          <a:p>
            <a:endParaRPr lang="zh-CN" altLang="en-US"/>
          </a:p>
        </p:txBody>
      </p:sp>
      <p:sp>
        <p:nvSpPr>
          <p:cNvPr id="26653" name="Text Box 29"/>
          <p:cNvSpPr txBox="1">
            <a:spLocks noChangeArrowheads="1"/>
          </p:cNvSpPr>
          <p:nvPr/>
        </p:nvSpPr>
        <p:spPr bwMode="auto">
          <a:xfrm>
            <a:off x="4572000" y="102870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P</a:t>
            </a:r>
            <a:endParaRPr kumimoji="1" lang="en-US" altLang="zh-CN" sz="1400">
              <a:solidFill>
                <a:srgbClr val="000404"/>
              </a:solidFill>
              <a:latin typeface="Verdana" panose="020B0604030504040204" pitchFamily="34" charset="0"/>
            </a:endParaRPr>
          </a:p>
        </p:txBody>
      </p:sp>
      <p:sp>
        <p:nvSpPr>
          <p:cNvPr id="26700" name="Text Box 76"/>
          <p:cNvSpPr txBox="1">
            <a:spLocks noChangeArrowheads="1"/>
          </p:cNvSpPr>
          <p:nvPr/>
        </p:nvSpPr>
        <p:spPr bwMode="auto">
          <a:xfrm>
            <a:off x="6400800" y="3086100"/>
            <a:ext cx="4572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Q2</a:t>
            </a:r>
            <a:endParaRPr kumimoji="1" lang="en-US" altLang="zh-CN" sz="1400">
              <a:solidFill>
                <a:srgbClr val="000404"/>
              </a:solidFill>
              <a:latin typeface="Verdana" panose="020B0604030504040204" pitchFamily="34" charset="0"/>
            </a:endParaRPr>
          </a:p>
        </p:txBody>
      </p:sp>
      <p:sp>
        <p:nvSpPr>
          <p:cNvPr id="26659" name="Line 35"/>
          <p:cNvSpPr>
            <a:spLocks noChangeShapeType="1"/>
          </p:cNvSpPr>
          <p:nvPr/>
        </p:nvSpPr>
        <p:spPr bwMode="auto">
          <a:xfrm>
            <a:off x="5181600" y="1714500"/>
            <a:ext cx="2362200" cy="1022747"/>
          </a:xfrm>
          <a:prstGeom prst="line">
            <a:avLst/>
          </a:prstGeom>
        </p:spPr>
        <p:style>
          <a:lnRef idx="3">
            <a:schemeClr val="accent3"/>
          </a:lnRef>
          <a:fillRef idx="0">
            <a:schemeClr val="accent3"/>
          </a:fillRef>
          <a:effectRef idx="2">
            <a:schemeClr val="accent3"/>
          </a:effectRef>
          <a:fontRef idx="minor">
            <a:schemeClr val="tx1"/>
          </a:fontRef>
        </p:style>
        <p:txBody>
          <a:bodyPr wrap="none"/>
          <a:lstStyle/>
          <a:p>
            <a:endParaRPr lang="zh-CN" altLang="en-US"/>
          </a:p>
        </p:txBody>
      </p:sp>
      <p:sp>
        <p:nvSpPr>
          <p:cNvPr id="26685" name="Text Box 61"/>
          <p:cNvSpPr txBox="1">
            <a:spLocks noChangeArrowheads="1"/>
          </p:cNvSpPr>
          <p:nvPr/>
        </p:nvSpPr>
        <p:spPr bwMode="auto">
          <a:xfrm>
            <a:off x="7543800" y="2628900"/>
            <a:ext cx="457200" cy="307777"/>
          </a:xfrm>
          <a:prstGeom prst="rect">
            <a:avLst/>
          </a:prstGeom>
          <a:noFill/>
          <a:ln w="9525">
            <a:noFill/>
            <a:miter lim="800000"/>
          </a:ln>
          <a:effectLst/>
        </p:spPr>
        <p:txBody>
          <a:bodyPr>
            <a:spAutoFit/>
          </a:bodyPr>
          <a:lstStyle/>
          <a:p>
            <a:pPr>
              <a:spcBef>
                <a:spcPct val="50000"/>
              </a:spcBef>
            </a:pPr>
            <a:r>
              <a:rPr kumimoji="1" lang="en-US" altLang="zh-CN" sz="1400" dirty="0">
                <a:solidFill>
                  <a:srgbClr val="00B050"/>
                </a:solidFill>
                <a:latin typeface="Verdana" panose="020B0604030504040204" pitchFamily="34" charset="0"/>
              </a:rPr>
              <a:t>D1</a:t>
            </a:r>
            <a:endParaRPr kumimoji="1" lang="en-US" altLang="zh-CN" sz="1400" dirty="0">
              <a:solidFill>
                <a:srgbClr val="00B050"/>
              </a:solidFill>
              <a:latin typeface="Verdana" panose="020B0604030504040204" pitchFamily="34" charset="0"/>
            </a:endParaRPr>
          </a:p>
        </p:txBody>
      </p:sp>
      <p:sp>
        <p:nvSpPr>
          <p:cNvPr id="26660" name="Line 36"/>
          <p:cNvSpPr>
            <a:spLocks noChangeShapeType="1"/>
          </p:cNvSpPr>
          <p:nvPr/>
        </p:nvSpPr>
        <p:spPr bwMode="auto">
          <a:xfrm>
            <a:off x="5638800" y="1200150"/>
            <a:ext cx="2362200" cy="1022747"/>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6686" name="Text Box 62"/>
          <p:cNvSpPr txBox="1">
            <a:spLocks noChangeArrowheads="1"/>
          </p:cNvSpPr>
          <p:nvPr/>
        </p:nvSpPr>
        <p:spPr bwMode="auto">
          <a:xfrm>
            <a:off x="8001000" y="2114550"/>
            <a:ext cx="457200" cy="307777"/>
          </a:xfrm>
          <a:prstGeom prst="rect">
            <a:avLst/>
          </a:prstGeom>
          <a:noFill/>
          <a:ln w="9525">
            <a:noFill/>
            <a:miter lim="800000"/>
          </a:ln>
          <a:effectLst/>
        </p:spPr>
        <p:txBody>
          <a:bodyPr>
            <a:spAutoFit/>
          </a:bodyPr>
          <a:lstStyle/>
          <a:p>
            <a:pPr>
              <a:spcBef>
                <a:spcPct val="50000"/>
              </a:spcBef>
            </a:pPr>
            <a:r>
              <a:rPr kumimoji="1" lang="en-US" altLang="zh-CN" sz="1400" dirty="0">
                <a:solidFill>
                  <a:srgbClr val="0070C0"/>
                </a:solidFill>
                <a:latin typeface="Verdana" panose="020B0604030504040204" pitchFamily="34" charset="0"/>
              </a:rPr>
              <a:t>D2</a:t>
            </a:r>
            <a:endParaRPr kumimoji="1" lang="en-US" altLang="zh-CN" sz="1400" dirty="0">
              <a:solidFill>
                <a:srgbClr val="0070C0"/>
              </a:solidFill>
              <a:latin typeface="Verdana" panose="020B0604030504040204" pitchFamily="34" charset="0"/>
            </a:endParaRPr>
          </a:p>
        </p:txBody>
      </p:sp>
      <p:sp>
        <p:nvSpPr>
          <p:cNvPr id="26687" name="Line 63"/>
          <p:cNvSpPr>
            <a:spLocks noChangeShapeType="1"/>
          </p:cNvSpPr>
          <p:nvPr/>
        </p:nvSpPr>
        <p:spPr bwMode="auto">
          <a:xfrm>
            <a:off x="6324600" y="1771650"/>
            <a:ext cx="4572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6691" name="Line 67"/>
          <p:cNvSpPr>
            <a:spLocks noChangeShapeType="1"/>
          </p:cNvSpPr>
          <p:nvPr/>
        </p:nvSpPr>
        <p:spPr bwMode="auto">
          <a:xfrm>
            <a:off x="7434263" y="2000250"/>
            <a:ext cx="0" cy="1028700"/>
          </a:xfrm>
          <a:prstGeom prst="line">
            <a:avLst/>
          </a:prstGeom>
          <a:noFill/>
          <a:ln w="28575">
            <a:solidFill>
              <a:schemeClr val="tx1"/>
            </a:solidFill>
            <a:prstDash val="sysDot"/>
            <a:miter lim="800000"/>
          </a:ln>
          <a:effectLst/>
        </p:spPr>
        <p:txBody>
          <a:bodyPr wrap="none"/>
          <a:lstStyle/>
          <a:p>
            <a:endParaRPr lang="zh-CN" altLang="en-US"/>
          </a:p>
        </p:txBody>
      </p:sp>
      <p:sp>
        <p:nvSpPr>
          <p:cNvPr id="26701" name="Text Box 77"/>
          <p:cNvSpPr txBox="1">
            <a:spLocks noChangeArrowheads="1"/>
          </p:cNvSpPr>
          <p:nvPr/>
        </p:nvSpPr>
        <p:spPr bwMode="auto">
          <a:xfrm>
            <a:off x="7086600" y="3086100"/>
            <a:ext cx="4572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Q3</a:t>
            </a:r>
            <a:endParaRPr kumimoji="1" lang="en-US" altLang="zh-CN" sz="1400">
              <a:solidFill>
                <a:srgbClr val="000404"/>
              </a:solidFill>
              <a:latin typeface="Verdana" panose="020B0604030504040204" pitchFamily="34" charset="0"/>
            </a:endParaRPr>
          </a:p>
        </p:txBody>
      </p:sp>
      <p:grpSp>
        <p:nvGrpSpPr>
          <p:cNvPr id="5" name="Group 100"/>
          <p:cNvGrpSpPr/>
          <p:nvPr/>
        </p:nvGrpSpPr>
        <p:grpSpPr bwMode="auto">
          <a:xfrm>
            <a:off x="5486400" y="1885950"/>
            <a:ext cx="762000" cy="1508522"/>
            <a:chOff x="3600" y="2208"/>
            <a:chExt cx="480" cy="1267"/>
          </a:xfrm>
        </p:grpSpPr>
        <p:sp>
          <p:nvSpPr>
            <p:cNvPr id="26688" name="Line 64"/>
            <p:cNvSpPr>
              <a:spLocks noChangeShapeType="1"/>
            </p:cNvSpPr>
            <p:nvPr/>
          </p:nvSpPr>
          <p:spPr bwMode="auto">
            <a:xfrm flipH="1">
              <a:off x="3744" y="2208"/>
              <a:ext cx="336"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6689" name="Line 65"/>
            <p:cNvSpPr>
              <a:spLocks noChangeShapeType="1"/>
            </p:cNvSpPr>
            <p:nvPr/>
          </p:nvSpPr>
          <p:spPr bwMode="auto">
            <a:xfrm>
              <a:off x="3792" y="2304"/>
              <a:ext cx="0" cy="864"/>
            </a:xfrm>
            <a:prstGeom prst="line">
              <a:avLst/>
            </a:prstGeom>
            <a:noFill/>
            <a:ln w="28575">
              <a:solidFill>
                <a:schemeClr val="tx1"/>
              </a:solidFill>
              <a:prstDash val="sysDot"/>
              <a:miter lim="800000"/>
            </a:ln>
            <a:effectLst/>
          </p:spPr>
          <p:txBody>
            <a:bodyPr wrap="none"/>
            <a:lstStyle/>
            <a:p>
              <a:endParaRPr lang="zh-CN" altLang="en-US"/>
            </a:p>
          </p:txBody>
        </p:sp>
        <p:sp>
          <p:nvSpPr>
            <p:cNvPr id="26699" name="Text Box 75"/>
            <p:cNvSpPr txBox="1">
              <a:spLocks noChangeArrowheads="1"/>
            </p:cNvSpPr>
            <p:nvPr/>
          </p:nvSpPr>
          <p:spPr bwMode="auto">
            <a:xfrm>
              <a:off x="3600" y="3216"/>
              <a:ext cx="288" cy="259"/>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Q1</a:t>
              </a:r>
              <a:endParaRPr kumimoji="1" lang="en-US" altLang="zh-CN" sz="1400">
                <a:solidFill>
                  <a:srgbClr val="000404"/>
                </a:solidFill>
                <a:latin typeface="Verdana" panose="020B0604030504040204" pitchFamily="34" charset="0"/>
              </a:endParaRPr>
            </a:p>
          </p:txBody>
        </p:sp>
        <p:sp>
          <p:nvSpPr>
            <p:cNvPr id="26703" name="Text Box 79"/>
            <p:cNvSpPr txBox="1">
              <a:spLocks noChangeArrowheads="1"/>
            </p:cNvSpPr>
            <p:nvPr/>
          </p:nvSpPr>
          <p:spPr bwMode="auto">
            <a:xfrm>
              <a:off x="3792" y="2304"/>
              <a:ext cx="192" cy="259"/>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A</a:t>
              </a:r>
              <a:endParaRPr kumimoji="1" lang="en-US" altLang="zh-CN" sz="1400">
                <a:solidFill>
                  <a:srgbClr val="000404"/>
                </a:solidFill>
                <a:latin typeface="Verdana" panose="020B0604030504040204" pitchFamily="34" charset="0"/>
              </a:endParaRPr>
            </a:p>
          </p:txBody>
        </p:sp>
      </p:grpSp>
      <p:sp>
        <p:nvSpPr>
          <p:cNvPr id="26705" name="Text Box 81"/>
          <p:cNvSpPr txBox="1">
            <a:spLocks noChangeArrowheads="1"/>
          </p:cNvSpPr>
          <p:nvPr/>
        </p:nvSpPr>
        <p:spPr bwMode="auto">
          <a:xfrm>
            <a:off x="7391400" y="205740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C</a:t>
            </a:r>
            <a:endParaRPr kumimoji="1" lang="en-US" altLang="zh-CN" sz="1400">
              <a:solidFill>
                <a:srgbClr val="000404"/>
              </a:solidFill>
              <a:latin typeface="Verdana" panose="020B0604030504040204" pitchFamily="34" charset="0"/>
            </a:endParaRPr>
          </a:p>
        </p:txBody>
      </p:sp>
      <p:sp>
        <p:nvSpPr>
          <p:cNvPr id="26690" name="Line 66"/>
          <p:cNvSpPr>
            <a:spLocks noChangeShapeType="1"/>
          </p:cNvSpPr>
          <p:nvPr/>
        </p:nvSpPr>
        <p:spPr bwMode="auto">
          <a:xfrm>
            <a:off x="6629400" y="2000250"/>
            <a:ext cx="0" cy="1028700"/>
          </a:xfrm>
          <a:prstGeom prst="line">
            <a:avLst/>
          </a:prstGeom>
          <a:noFill/>
          <a:ln w="28575">
            <a:solidFill>
              <a:schemeClr val="tx1"/>
            </a:solidFill>
            <a:prstDash val="sysDot"/>
            <a:miter lim="800000"/>
          </a:ln>
          <a:effectLst/>
        </p:spPr>
        <p:txBody>
          <a:bodyPr wrap="none"/>
          <a:lstStyle/>
          <a:p>
            <a:endParaRPr lang="zh-CN" altLang="en-US"/>
          </a:p>
        </p:txBody>
      </p:sp>
      <p:sp>
        <p:nvSpPr>
          <p:cNvPr id="26692" name="Text Box 68"/>
          <p:cNvSpPr txBox="1">
            <a:spLocks noChangeArrowheads="1"/>
          </p:cNvSpPr>
          <p:nvPr/>
        </p:nvSpPr>
        <p:spPr bwMode="auto">
          <a:xfrm>
            <a:off x="4648200" y="302895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0</a:t>
            </a:r>
            <a:endParaRPr kumimoji="1" lang="en-US" altLang="zh-CN" sz="1400">
              <a:solidFill>
                <a:srgbClr val="000404"/>
              </a:solidFill>
              <a:latin typeface="Verdana" panose="020B0604030504040204" pitchFamily="34" charset="0"/>
            </a:endParaRPr>
          </a:p>
        </p:txBody>
      </p:sp>
      <p:sp>
        <p:nvSpPr>
          <p:cNvPr id="26649" name="Line 25"/>
          <p:cNvSpPr>
            <a:spLocks noChangeShapeType="1"/>
          </p:cNvSpPr>
          <p:nvPr/>
        </p:nvSpPr>
        <p:spPr bwMode="auto">
          <a:xfrm>
            <a:off x="5029200" y="3028950"/>
            <a:ext cx="33528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6655" name="Line 31"/>
          <p:cNvSpPr>
            <a:spLocks noChangeShapeType="1"/>
          </p:cNvSpPr>
          <p:nvPr/>
        </p:nvSpPr>
        <p:spPr bwMode="auto">
          <a:xfrm flipV="1">
            <a:off x="5029200" y="971550"/>
            <a:ext cx="0" cy="20574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6656" name="Line 32"/>
          <p:cNvSpPr>
            <a:spLocks noChangeShapeType="1"/>
          </p:cNvSpPr>
          <p:nvPr/>
        </p:nvSpPr>
        <p:spPr bwMode="auto">
          <a:xfrm>
            <a:off x="5334000" y="1428750"/>
            <a:ext cx="2362200" cy="1022747"/>
          </a:xfrm>
          <a:prstGeom prst="line">
            <a:avLst/>
          </a:prstGeom>
          <a:noFill/>
          <a:ln w="28575">
            <a:solidFill>
              <a:srgbClr val="FF6699"/>
            </a:solidFill>
            <a:miter lim="800000"/>
          </a:ln>
          <a:effectLst/>
        </p:spPr>
        <p:txBody>
          <a:bodyPr wrap="none"/>
          <a:lstStyle/>
          <a:p>
            <a:endParaRPr lang="zh-CN" altLang="en-US"/>
          </a:p>
        </p:txBody>
      </p:sp>
      <p:sp>
        <p:nvSpPr>
          <p:cNvPr id="26657" name="Text Box 33"/>
          <p:cNvSpPr txBox="1">
            <a:spLocks noChangeArrowheads="1"/>
          </p:cNvSpPr>
          <p:nvPr/>
        </p:nvSpPr>
        <p:spPr bwMode="auto">
          <a:xfrm>
            <a:off x="8001000" y="308610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Q</a:t>
            </a:r>
            <a:endParaRPr kumimoji="1" lang="en-US" altLang="zh-CN" sz="1400">
              <a:solidFill>
                <a:srgbClr val="000404"/>
              </a:solidFill>
              <a:latin typeface="Verdana" panose="020B0604030504040204" pitchFamily="34" charset="0"/>
            </a:endParaRPr>
          </a:p>
        </p:txBody>
      </p:sp>
      <p:sp>
        <p:nvSpPr>
          <p:cNvPr id="26658" name="Text Box 34"/>
          <p:cNvSpPr txBox="1">
            <a:spLocks noChangeArrowheads="1"/>
          </p:cNvSpPr>
          <p:nvPr/>
        </p:nvSpPr>
        <p:spPr bwMode="auto">
          <a:xfrm>
            <a:off x="4572000" y="102870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P</a:t>
            </a:r>
            <a:endParaRPr kumimoji="1" lang="en-US" altLang="zh-CN" sz="1400">
              <a:solidFill>
                <a:srgbClr val="000404"/>
              </a:solidFill>
              <a:latin typeface="Verdana" panose="020B0604030504040204" pitchFamily="34" charset="0"/>
            </a:endParaRPr>
          </a:p>
        </p:txBody>
      </p:sp>
      <p:sp>
        <p:nvSpPr>
          <p:cNvPr id="26684" name="Text Box 60"/>
          <p:cNvSpPr txBox="1">
            <a:spLocks noChangeArrowheads="1"/>
          </p:cNvSpPr>
          <p:nvPr/>
        </p:nvSpPr>
        <p:spPr bwMode="auto">
          <a:xfrm>
            <a:off x="7696200" y="2343150"/>
            <a:ext cx="4572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D0</a:t>
            </a:r>
            <a:endParaRPr kumimoji="1" lang="en-US" altLang="zh-CN" sz="1400">
              <a:solidFill>
                <a:srgbClr val="000404"/>
              </a:solidFill>
              <a:latin typeface="Verdana" panose="020B0604030504040204" pitchFamily="34" charset="0"/>
            </a:endParaRPr>
          </a:p>
        </p:txBody>
      </p:sp>
      <p:sp>
        <p:nvSpPr>
          <p:cNvPr id="26698" name="Text Box 74"/>
          <p:cNvSpPr txBox="1">
            <a:spLocks noChangeArrowheads="1"/>
          </p:cNvSpPr>
          <p:nvPr/>
        </p:nvSpPr>
        <p:spPr bwMode="auto">
          <a:xfrm>
            <a:off x="4495800" y="1943100"/>
            <a:ext cx="4572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P1</a:t>
            </a:r>
            <a:endParaRPr kumimoji="1" lang="en-US" altLang="zh-CN" sz="1400">
              <a:solidFill>
                <a:srgbClr val="000404"/>
              </a:solidFill>
              <a:latin typeface="Verdana" panose="020B0604030504040204" pitchFamily="34" charset="0"/>
            </a:endParaRPr>
          </a:p>
        </p:txBody>
      </p:sp>
      <p:sp>
        <p:nvSpPr>
          <p:cNvPr id="26662" name="Line 38"/>
          <p:cNvSpPr>
            <a:spLocks noChangeShapeType="1"/>
          </p:cNvSpPr>
          <p:nvPr/>
        </p:nvSpPr>
        <p:spPr bwMode="auto">
          <a:xfrm>
            <a:off x="5029200" y="2000250"/>
            <a:ext cx="2438400" cy="0"/>
          </a:xfrm>
          <a:prstGeom prst="line">
            <a:avLst/>
          </a:prstGeom>
          <a:noFill/>
          <a:ln w="28575">
            <a:solidFill>
              <a:schemeClr val="tx1"/>
            </a:solidFill>
            <a:prstDash val="sysDot"/>
            <a:miter lim="800000"/>
          </a:ln>
          <a:effectLst/>
        </p:spPr>
        <p:txBody>
          <a:bodyPr wrap="none"/>
          <a:lstStyle/>
          <a:p>
            <a:endParaRPr lang="zh-CN" altLang="en-US"/>
          </a:p>
        </p:txBody>
      </p:sp>
      <p:sp>
        <p:nvSpPr>
          <p:cNvPr id="26706" name="Text Box 82"/>
          <p:cNvSpPr txBox="1">
            <a:spLocks noChangeArrowheads="1"/>
          </p:cNvSpPr>
          <p:nvPr/>
        </p:nvSpPr>
        <p:spPr bwMode="auto">
          <a:xfrm>
            <a:off x="6629400" y="2057400"/>
            <a:ext cx="304800" cy="307777"/>
          </a:xfrm>
          <a:prstGeom prst="rect">
            <a:avLst/>
          </a:prstGeom>
          <a:noFill/>
          <a:ln w="9525">
            <a:noFill/>
            <a:miter lim="800000"/>
          </a:ln>
          <a:effectLst/>
        </p:spPr>
        <p:txBody>
          <a:bodyPr>
            <a:spAutoFit/>
          </a:bodyPr>
          <a:lstStyle/>
          <a:p>
            <a:pPr>
              <a:spcBef>
                <a:spcPct val="50000"/>
              </a:spcBef>
            </a:pPr>
            <a:r>
              <a:rPr kumimoji="1" lang="en-US" altLang="zh-CN" sz="1400">
                <a:solidFill>
                  <a:srgbClr val="000404"/>
                </a:solidFill>
                <a:latin typeface="Verdana" panose="020B0604030504040204" pitchFamily="34" charset="0"/>
              </a:rPr>
              <a:t>B</a:t>
            </a:r>
            <a:endParaRPr kumimoji="1" lang="en-US" altLang="zh-CN" sz="1400">
              <a:solidFill>
                <a:srgbClr val="000404"/>
              </a:solidFill>
              <a:latin typeface="Verdana" panose="020B0604030504040204" pitchFamily="34" charset="0"/>
            </a:endParaRPr>
          </a:p>
        </p:txBody>
      </p:sp>
      <p:sp>
        <p:nvSpPr>
          <p:cNvPr id="26733" name="AutoShape 109">
            <a:hlinkClick r:id="rId1" action="ppaction://hlinksldjump" highlightClick="1"/>
          </p:cNvPr>
          <p:cNvSpPr>
            <a:spLocks noChangeArrowheads="1"/>
          </p:cNvSpPr>
          <p:nvPr/>
        </p:nvSpPr>
        <p:spPr bwMode="auto">
          <a:xfrm>
            <a:off x="7667625" y="4624388"/>
            <a:ext cx="1042988" cy="782241"/>
          </a:xfrm>
          <a:prstGeom prst="actionButtonHome">
            <a:avLst/>
          </a:prstGeom>
          <a:solidFill>
            <a:schemeClr val="accent1"/>
          </a:solidFill>
          <a:ln w="9525">
            <a:noFill/>
            <a:miter lim="800000"/>
          </a:ln>
          <a:effectLst/>
        </p:spPr>
        <p:txBody>
          <a:bodyPr wrap="none" anchor="ctr"/>
          <a:lstStyle/>
          <a:p>
            <a:endParaRPr lang="zh-CN" altLang="en-US"/>
          </a:p>
        </p:txBody>
      </p:sp>
      <p:sp>
        <p:nvSpPr>
          <p:cNvPr id="67" name="Rectangle 2"/>
          <p:cNvSpPr txBox="1">
            <a:spLocks noChangeArrowheads="1"/>
          </p:cNvSpPr>
          <p:nvPr/>
        </p:nvSpPr>
        <p:spPr>
          <a:xfrm>
            <a:off x="468314" y="195263"/>
            <a:ext cx="8218487" cy="702469"/>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smtClean="0">
                <a:ln>
                  <a:noFill/>
                </a:ln>
                <a:solidFill>
                  <a:schemeClr val="tx1"/>
                </a:solidFill>
                <a:effectLst/>
                <a:uLnTx/>
                <a:uFillTx/>
                <a:latin typeface="黑体" panose="02010609060101010101" pitchFamily="2" charset="-122"/>
                <a:ea typeface="黑体" panose="02010609060101010101" pitchFamily="2" charset="-122"/>
                <a:cs typeface="+mj-cs"/>
              </a:rPr>
              <a:t>3.</a:t>
            </a:r>
            <a:r>
              <a:rPr kumimoji="0" lang="zh-CN" altLang="en-US" sz="3200" b="0" i="0" u="none" strike="noStrike" kern="1200" cap="none" spc="0" normalizeH="0" baseline="0" noProof="0" smtClean="0">
                <a:ln>
                  <a:noFill/>
                </a:ln>
                <a:solidFill>
                  <a:schemeClr val="tx1"/>
                </a:solidFill>
                <a:effectLst/>
                <a:uLnTx/>
                <a:uFillTx/>
                <a:latin typeface="黑体" panose="02010609060101010101" pitchFamily="2" charset="-122"/>
                <a:ea typeface="黑体" panose="02010609060101010101" pitchFamily="2" charset="-122"/>
                <a:cs typeface="+mj-cs"/>
              </a:rPr>
              <a:t>需求曲线的移动</a:t>
            </a:r>
            <a:endParaRPr kumimoji="0" lang="en-US" altLang="zh-CN" sz="4000" b="0" i="0" u="none" strike="noStrike" kern="120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j-cs"/>
            </a:endParaRPr>
          </a:p>
        </p:txBody>
      </p:sp>
      <p:sp>
        <p:nvSpPr>
          <p:cNvPr id="68" name="Rectangle 3"/>
          <p:cNvSpPr txBox="1">
            <a:spLocks noChangeArrowheads="1"/>
          </p:cNvSpPr>
          <p:nvPr/>
        </p:nvSpPr>
        <p:spPr>
          <a:xfrm>
            <a:off x="107504" y="3775348"/>
            <a:ext cx="4464496" cy="1100658"/>
          </a:xfrm>
          <a:prstGeom prst="rect">
            <a:avLst/>
          </a:prstGeom>
          <a:solidFill>
            <a:schemeClr val="accent4">
              <a:lumMod val="20000"/>
              <a:lumOff val="80000"/>
            </a:schemeClr>
          </a:solidFill>
        </p:spPr>
        <p:txBody>
          <a:bodyPr/>
          <a:lstStyle/>
          <a:p>
            <a:pPr marL="342900" marR="0" lvl="0" indent="-342900" algn="l" defTabSz="914400" rtl="0" eaLnBrk="1" fontAlgn="base" latinLnBrk="0" hangingPunct="1">
              <a:lnSpc>
                <a:spcPct val="150000"/>
              </a:lnSpc>
              <a:spcBef>
                <a:spcPct val="20000"/>
              </a:spcBef>
              <a:spcAft>
                <a:spcPct val="0"/>
              </a:spcAft>
              <a:buClr>
                <a:srgbClr val="FF0000"/>
              </a:buClr>
              <a:buSzTx/>
              <a:buFont typeface="Arial" panose="020B0604020202020204" pitchFamily="34" charset="0"/>
              <a:buChar char="•"/>
              <a:defRPr/>
            </a:pPr>
            <a:r>
              <a:rPr kumimoji="0" lang="zh-CN" altLang="en-US" sz="2000" b="0" i="0" u="sng" strike="noStrike" kern="1200" cap="none" spc="0" normalizeH="0" baseline="0" noProof="0" dirty="0" smtClean="0">
                <a:ln>
                  <a:noFill/>
                </a:ln>
                <a:solidFill>
                  <a:srgbClr val="0070C0"/>
                </a:solidFill>
                <a:effectLst/>
                <a:uLnTx/>
                <a:uFillTx/>
                <a:latin typeface="华文楷体" panose="02010600040101010101" pitchFamily="2" charset="-122"/>
                <a:ea typeface="华文楷体" panose="02010600040101010101" pitchFamily="2" charset="-122"/>
                <a:cs typeface="+mn-cs"/>
              </a:rPr>
              <a:t>需求量的变化</a:t>
            </a:r>
            <a:r>
              <a:rPr kumimoji="0" lang="zh-CN" altLang="en-US" sz="20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仅仅是</a:t>
            </a:r>
            <a:r>
              <a:rPr kumimoji="0" lang="zh-CN" altLang="en-US" sz="20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由价格引起</a:t>
            </a:r>
            <a:r>
              <a:rPr kumimoji="0" lang="zh-CN" altLang="en-US" sz="20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的，也即是同一需求</a:t>
            </a:r>
            <a:r>
              <a:rPr kumimoji="0" lang="zh-CN" altLang="en-US" sz="2000" b="0" i="0" u="none" strike="noStrike" kern="1200" cap="none" spc="0" normalizeH="0" baseline="0" noProof="0" dirty="0" smtClean="0">
                <a:ln>
                  <a:noFill/>
                </a:ln>
                <a:solidFill>
                  <a:srgbClr val="C00000"/>
                </a:solidFill>
                <a:effectLst/>
                <a:uLnTx/>
                <a:uFillTx/>
                <a:latin typeface="华文楷体" panose="02010600040101010101" pitchFamily="2" charset="-122"/>
                <a:ea typeface="华文楷体" panose="02010600040101010101" pitchFamily="2" charset="-122"/>
                <a:cs typeface="+mn-cs"/>
              </a:rPr>
              <a:t>曲线上的点的位移</a:t>
            </a:r>
            <a:r>
              <a:rPr kumimoji="0" lang="zh-CN" altLang="en-US" sz="20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a:t>
            </a:r>
            <a:endParaRPr kumimoji="0" lang="zh-CN" altLang="en-US" sz="20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69" name="Rectangle 3"/>
          <p:cNvSpPr txBox="1">
            <a:spLocks noChangeArrowheads="1"/>
          </p:cNvSpPr>
          <p:nvPr/>
        </p:nvSpPr>
        <p:spPr>
          <a:xfrm>
            <a:off x="4677916" y="3723878"/>
            <a:ext cx="4427984" cy="1296144"/>
          </a:xfrm>
          <a:prstGeom prst="rect">
            <a:avLst/>
          </a:prstGeom>
          <a:solidFill>
            <a:schemeClr val="accent4">
              <a:lumMod val="20000"/>
              <a:lumOff val="80000"/>
            </a:schemeClr>
          </a:solidFill>
        </p:spPr>
        <p:txBody>
          <a:bodyPr/>
          <a:lstStyle/>
          <a:p>
            <a:pPr marL="342900" marR="0" lvl="0" indent="-342900" algn="l" defTabSz="914400" rtl="0" eaLnBrk="1" fontAlgn="base" latinLnBrk="0" hangingPunct="1">
              <a:lnSpc>
                <a:spcPct val="150000"/>
              </a:lnSpc>
              <a:spcBef>
                <a:spcPct val="20000"/>
              </a:spcBef>
              <a:spcAft>
                <a:spcPct val="0"/>
              </a:spcAft>
              <a:buClr>
                <a:srgbClr val="FF0000"/>
              </a:buClr>
              <a:buSzTx/>
              <a:buFont typeface="Arial" panose="020B0604020202020204" pitchFamily="34" charset="0"/>
              <a:buChar char="•"/>
              <a:defRPr/>
            </a:pPr>
            <a:r>
              <a:rPr kumimoji="0" lang="zh-CN" altLang="en-US" b="0" i="0" u="sng" strike="noStrike" kern="1200" cap="none" spc="0" normalizeH="0" baseline="0" noProof="0" dirty="0" smtClean="0">
                <a:ln>
                  <a:noFill/>
                </a:ln>
                <a:solidFill>
                  <a:srgbClr val="0070C0"/>
                </a:solidFill>
                <a:effectLst/>
                <a:uLnTx/>
                <a:uFillTx/>
                <a:latin typeface="华文楷体" panose="02010600040101010101" pitchFamily="2" charset="-122"/>
                <a:ea typeface="华文楷体" panose="02010600040101010101" pitchFamily="2" charset="-122"/>
                <a:cs typeface="+mn-cs"/>
              </a:rPr>
              <a:t>需求的变化</a:t>
            </a:r>
            <a:r>
              <a:rPr kumimoji="0" lang="zh-CN" altLang="en-US"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是需求函数的扩大或缩小，是</a:t>
            </a:r>
            <a:r>
              <a:rPr kumimoji="0" lang="zh-CN" altLang="en-US" b="0" i="0" u="none" strike="noStrike" kern="1200" cap="none" spc="0" normalizeH="0" baseline="0" noProof="0" dirty="0" smtClean="0">
                <a:ln>
                  <a:noFill/>
                </a:ln>
                <a:solidFill>
                  <a:srgbClr val="C00000"/>
                </a:solidFill>
                <a:effectLst/>
                <a:uLnTx/>
                <a:uFillTx/>
                <a:latin typeface="华文楷体" panose="02010600040101010101" pitchFamily="2" charset="-122"/>
                <a:ea typeface="华文楷体" panose="02010600040101010101" pitchFamily="2" charset="-122"/>
                <a:cs typeface="+mn-cs"/>
              </a:rPr>
              <a:t>需求曲线的移动</a:t>
            </a:r>
            <a:r>
              <a:rPr kumimoji="0" lang="zh-CN" altLang="en-US"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。这是</a:t>
            </a:r>
            <a:r>
              <a:rPr kumimoji="0" lang="zh-CN" altLang="en-US"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由价格以外的因素引起的变动</a:t>
            </a:r>
            <a:r>
              <a:rPr kumimoji="0" lang="zh-CN" altLang="en-US"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a:t>
            </a:r>
            <a:endParaRPr kumimoji="0" lang="zh-CN" altLang="en-US"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 calcmode="lin" valueType="num">
                                      <p:cBhvr>
                                        <p:cTn id="9" dur="500" fill="hold"/>
                                        <p:tgtEl>
                                          <p:spTgt spid="67"/>
                                        </p:tgtEl>
                                        <p:attrNameLst>
                                          <p:attrName>style.rotation</p:attrName>
                                        </p:attrNameLst>
                                      </p:cBhvr>
                                      <p:tavLst>
                                        <p:tav tm="0">
                                          <p:val>
                                            <p:fltVal val="360"/>
                                          </p:val>
                                        </p:tav>
                                        <p:tav tm="100000">
                                          <p:val>
                                            <p:fltVal val="0"/>
                                          </p:val>
                                        </p:tav>
                                      </p:tavLst>
                                    </p:anim>
                                    <p:animEffect transition="in" filter="fad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29"/>
                                        </p:tgtEl>
                                        <p:attrNameLst>
                                          <p:attrName>style.visibility</p:attrName>
                                        </p:attrNameLst>
                                      </p:cBhvr>
                                      <p:to>
                                        <p:strVal val="visible"/>
                                      </p:to>
                                    </p:set>
                                    <p:animEffect transition="in" filter="blinds(horizontal)">
                                      <p:cBhvr>
                                        <p:cTn id="15" dur="500"/>
                                        <p:tgtEl>
                                          <p:spTgt spid="2662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630"/>
                                        </p:tgtEl>
                                        <p:attrNameLst>
                                          <p:attrName>style.visibility</p:attrName>
                                        </p:attrNameLst>
                                      </p:cBhvr>
                                      <p:to>
                                        <p:strVal val="visible"/>
                                      </p:to>
                                    </p:set>
                                    <p:animEffect transition="in" filter="blinds(horizontal)">
                                      <p:cBhvr>
                                        <p:cTn id="18" dur="500"/>
                                        <p:tgtEl>
                                          <p:spTgt spid="2663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639"/>
                                        </p:tgtEl>
                                        <p:attrNameLst>
                                          <p:attrName>style.visibility</p:attrName>
                                        </p:attrNameLst>
                                      </p:cBhvr>
                                      <p:to>
                                        <p:strVal val="visible"/>
                                      </p:to>
                                    </p:set>
                                    <p:animEffect transition="in" filter="blinds(horizontal)">
                                      <p:cBhvr>
                                        <p:cTn id="21" dur="500"/>
                                        <p:tgtEl>
                                          <p:spTgt spid="2663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644"/>
                                        </p:tgtEl>
                                        <p:attrNameLst>
                                          <p:attrName>style.visibility</p:attrName>
                                        </p:attrNameLst>
                                      </p:cBhvr>
                                      <p:to>
                                        <p:strVal val="visible"/>
                                      </p:to>
                                    </p:set>
                                    <p:animEffect transition="in" filter="blinds(horizontal)">
                                      <p:cBhvr>
                                        <p:cTn id="24" dur="500"/>
                                        <p:tgtEl>
                                          <p:spTgt spid="2664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6631"/>
                                        </p:tgtEl>
                                        <p:attrNameLst>
                                          <p:attrName>style.visibility</p:attrName>
                                        </p:attrNameLst>
                                      </p:cBhvr>
                                      <p:to>
                                        <p:strVal val="visible"/>
                                      </p:to>
                                    </p:set>
                                    <p:animEffect transition="in" filter="blinds(horizontal)">
                                      <p:cBhvr>
                                        <p:cTn id="29" dur="500"/>
                                        <p:tgtEl>
                                          <p:spTgt spid="2663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6632"/>
                                        </p:tgtEl>
                                        <p:attrNameLst>
                                          <p:attrName>style.visibility</p:attrName>
                                        </p:attrNameLst>
                                      </p:cBhvr>
                                      <p:to>
                                        <p:strVal val="visible"/>
                                      </p:to>
                                    </p:set>
                                    <p:animEffect transition="in" filter="blinds(horizontal)">
                                      <p:cBhvr>
                                        <p:cTn id="32" dur="500"/>
                                        <p:tgtEl>
                                          <p:spTgt spid="2663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6640"/>
                                        </p:tgtEl>
                                        <p:attrNameLst>
                                          <p:attrName>style.visibility</p:attrName>
                                        </p:attrNameLst>
                                      </p:cBhvr>
                                      <p:to>
                                        <p:strVal val="visible"/>
                                      </p:to>
                                    </p:set>
                                    <p:animEffect transition="in" filter="blinds(horizontal)">
                                      <p:cBhvr>
                                        <p:cTn id="35" dur="500"/>
                                        <p:tgtEl>
                                          <p:spTgt spid="2664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6643"/>
                                        </p:tgtEl>
                                        <p:attrNameLst>
                                          <p:attrName>style.visibility</p:attrName>
                                        </p:attrNameLst>
                                      </p:cBhvr>
                                      <p:to>
                                        <p:strVal val="visible"/>
                                      </p:to>
                                    </p:set>
                                    <p:animEffect transition="in" filter="blinds(horizontal)">
                                      <p:cBhvr>
                                        <p:cTn id="38" dur="500"/>
                                        <p:tgtEl>
                                          <p:spTgt spid="2664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linds(horizontal)">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49" presetClass="entr" presetSubtype="0" decel="100000" fill="hold" grpId="0" nodeType="clickEffect">
                                  <p:stCondLst>
                                    <p:cond delay="0"/>
                                  </p:stCondLst>
                                  <p:iterate type="lt">
                                    <p:tmPct val="10000"/>
                                  </p:iterate>
                                  <p:childTnLst>
                                    <p:set>
                                      <p:cBhvr>
                                        <p:cTn id="47" fill="hold">
                                          <p:stCondLst>
                                            <p:cond delay="0"/>
                                          </p:stCondLst>
                                        </p:cTn>
                                        <p:tgtEl>
                                          <p:spTgt spid="68">
                                            <p:bg/>
                                          </p:spTgt>
                                        </p:tgtEl>
                                        <p:attrNameLst>
                                          <p:attrName>style.visibility</p:attrName>
                                        </p:attrNameLst>
                                      </p:cBhvr>
                                      <p:to>
                                        <p:strVal val="visible"/>
                                      </p:to>
                                    </p:set>
                                    <p:anim calcmode="lin" valueType="num">
                                      <p:cBhvr>
                                        <p:cTn id="48" dur="500" fill="hold"/>
                                        <p:tgtEl>
                                          <p:spTgt spid="68">
                                            <p:bg/>
                                          </p:spTgt>
                                        </p:tgtEl>
                                        <p:attrNameLst>
                                          <p:attrName>ppt_w</p:attrName>
                                        </p:attrNameLst>
                                      </p:cBhvr>
                                      <p:tavLst>
                                        <p:tav tm="0">
                                          <p:val>
                                            <p:fltVal val="0"/>
                                          </p:val>
                                        </p:tav>
                                        <p:tav tm="100000">
                                          <p:val>
                                            <p:strVal val="#ppt_w"/>
                                          </p:val>
                                        </p:tav>
                                      </p:tavLst>
                                    </p:anim>
                                    <p:anim calcmode="lin" valueType="num">
                                      <p:cBhvr>
                                        <p:cTn id="49" dur="500" fill="hold"/>
                                        <p:tgtEl>
                                          <p:spTgt spid="68">
                                            <p:bg/>
                                          </p:spTgt>
                                        </p:tgtEl>
                                        <p:attrNameLst>
                                          <p:attrName>ppt_h</p:attrName>
                                        </p:attrNameLst>
                                      </p:cBhvr>
                                      <p:tavLst>
                                        <p:tav tm="0">
                                          <p:val>
                                            <p:fltVal val="0"/>
                                          </p:val>
                                        </p:tav>
                                        <p:tav tm="100000">
                                          <p:val>
                                            <p:strVal val="#ppt_h"/>
                                          </p:val>
                                        </p:tav>
                                      </p:tavLst>
                                    </p:anim>
                                    <p:anim calcmode="lin" valueType="num">
                                      <p:cBhvr>
                                        <p:cTn id="50" dur="500" fill="hold"/>
                                        <p:tgtEl>
                                          <p:spTgt spid="68">
                                            <p:bg/>
                                          </p:spTgt>
                                        </p:tgtEl>
                                        <p:attrNameLst>
                                          <p:attrName>style.rotation</p:attrName>
                                        </p:attrNameLst>
                                      </p:cBhvr>
                                      <p:tavLst>
                                        <p:tav tm="0">
                                          <p:val>
                                            <p:fltVal val="360"/>
                                          </p:val>
                                        </p:tav>
                                        <p:tav tm="100000">
                                          <p:val>
                                            <p:fltVal val="0"/>
                                          </p:val>
                                        </p:tav>
                                      </p:tavLst>
                                    </p:anim>
                                    <p:animEffect transition="in" filter="fade">
                                      <p:cBhvr>
                                        <p:cTn id="51" dur="500"/>
                                        <p:tgtEl>
                                          <p:spTgt spid="68">
                                            <p:bg/>
                                          </p:spTgt>
                                        </p:tgtEl>
                                      </p:cBhvr>
                                    </p:animEffec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grpId="0" nodeType="clickEffect">
                                  <p:stCondLst>
                                    <p:cond delay="0"/>
                                  </p:stCondLst>
                                  <p:iterate type="lt">
                                    <p:tmPct val="10000"/>
                                  </p:iterate>
                                  <p:childTnLst>
                                    <p:set>
                                      <p:cBhvr>
                                        <p:cTn id="55" fill="hold">
                                          <p:stCondLst>
                                            <p:cond delay="0"/>
                                          </p:stCondLst>
                                        </p:cTn>
                                        <p:tgtEl>
                                          <p:spTgt spid="68">
                                            <p:txEl>
                                              <p:pRg st="0" end="0"/>
                                            </p:txEl>
                                          </p:spTgt>
                                        </p:tgtEl>
                                        <p:attrNameLst>
                                          <p:attrName>style.visibility</p:attrName>
                                        </p:attrNameLst>
                                      </p:cBhvr>
                                      <p:to>
                                        <p:strVal val="visible"/>
                                      </p:to>
                                    </p:set>
                                    <p:anim calcmode="lin" valueType="num">
                                      <p:cBhvr>
                                        <p:cTn id="56" dur="500" fill="hold"/>
                                        <p:tgtEl>
                                          <p:spTgt spid="68">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68">
                                            <p:txEl>
                                              <p:pRg st="0" end="0"/>
                                            </p:txEl>
                                          </p:spTgt>
                                        </p:tgtEl>
                                        <p:attrNameLst>
                                          <p:attrName>ppt_h</p:attrName>
                                        </p:attrNameLst>
                                      </p:cBhvr>
                                      <p:tavLst>
                                        <p:tav tm="0">
                                          <p:val>
                                            <p:fltVal val="0"/>
                                          </p:val>
                                        </p:tav>
                                        <p:tav tm="100000">
                                          <p:val>
                                            <p:strVal val="#ppt_h"/>
                                          </p:val>
                                        </p:tav>
                                      </p:tavLst>
                                    </p:anim>
                                    <p:anim calcmode="lin" valueType="num">
                                      <p:cBhvr>
                                        <p:cTn id="58" dur="500" fill="hold"/>
                                        <p:tgtEl>
                                          <p:spTgt spid="68">
                                            <p:txEl>
                                              <p:pRg st="0" end="0"/>
                                            </p:txEl>
                                          </p:spTgt>
                                        </p:tgtEl>
                                        <p:attrNameLst>
                                          <p:attrName>style.rotation</p:attrName>
                                        </p:attrNameLst>
                                      </p:cBhvr>
                                      <p:tavLst>
                                        <p:tav tm="0">
                                          <p:val>
                                            <p:fltVal val="360"/>
                                          </p:val>
                                        </p:tav>
                                        <p:tav tm="100000">
                                          <p:val>
                                            <p:fltVal val="0"/>
                                          </p:val>
                                        </p:tav>
                                      </p:tavLst>
                                    </p:anim>
                                    <p:animEffect transition="in" filter="fade">
                                      <p:cBhvr>
                                        <p:cTn id="59" dur="500"/>
                                        <p:tgtEl>
                                          <p:spTgt spid="68">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blinds(horizontal)">
                                      <p:cBhvr>
                                        <p:cTn id="64" dur="500"/>
                                        <p:tgtEl>
                                          <p:spTgt spid="5"/>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6659"/>
                                        </p:tgtEl>
                                        <p:attrNameLst>
                                          <p:attrName>style.visibility</p:attrName>
                                        </p:attrNameLst>
                                      </p:cBhvr>
                                      <p:to>
                                        <p:strVal val="visible"/>
                                      </p:to>
                                    </p:set>
                                    <p:animEffect transition="in" filter="blinds(horizontal)">
                                      <p:cBhvr>
                                        <p:cTn id="67" dur="500"/>
                                        <p:tgtEl>
                                          <p:spTgt spid="266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6685"/>
                                        </p:tgtEl>
                                        <p:attrNameLst>
                                          <p:attrName>style.visibility</p:attrName>
                                        </p:attrNameLst>
                                      </p:cBhvr>
                                      <p:to>
                                        <p:strVal val="visible"/>
                                      </p:to>
                                    </p:set>
                                    <p:animEffect transition="in" filter="blinds(horizontal)">
                                      <p:cBhvr>
                                        <p:cTn id="72" dur="500"/>
                                        <p:tgtEl>
                                          <p:spTgt spid="26685"/>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6687"/>
                                        </p:tgtEl>
                                        <p:attrNameLst>
                                          <p:attrName>style.visibility</p:attrName>
                                        </p:attrNameLst>
                                      </p:cBhvr>
                                      <p:to>
                                        <p:strVal val="visible"/>
                                      </p:to>
                                    </p:set>
                                    <p:animEffect transition="in" filter="box(in)">
                                      <p:cBhvr>
                                        <p:cTn id="77" dur="500"/>
                                        <p:tgtEl>
                                          <p:spTgt spid="26687"/>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26660"/>
                                        </p:tgtEl>
                                        <p:attrNameLst>
                                          <p:attrName>style.visibility</p:attrName>
                                        </p:attrNameLst>
                                      </p:cBhvr>
                                      <p:to>
                                        <p:strVal val="visible"/>
                                      </p:to>
                                    </p:set>
                                    <p:animEffect transition="in" filter="box(in)">
                                      <p:cBhvr>
                                        <p:cTn id="80" dur="500"/>
                                        <p:tgtEl>
                                          <p:spTgt spid="26660"/>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26691"/>
                                        </p:tgtEl>
                                        <p:attrNameLst>
                                          <p:attrName>style.visibility</p:attrName>
                                        </p:attrNameLst>
                                      </p:cBhvr>
                                      <p:to>
                                        <p:strVal val="visible"/>
                                      </p:to>
                                    </p:set>
                                    <p:animEffect transition="in" filter="box(in)">
                                      <p:cBhvr>
                                        <p:cTn id="83" dur="500"/>
                                        <p:tgtEl>
                                          <p:spTgt spid="26691"/>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26705"/>
                                        </p:tgtEl>
                                        <p:attrNameLst>
                                          <p:attrName>style.visibility</p:attrName>
                                        </p:attrNameLst>
                                      </p:cBhvr>
                                      <p:to>
                                        <p:strVal val="visible"/>
                                      </p:to>
                                    </p:set>
                                    <p:animEffect transition="in" filter="box(in)">
                                      <p:cBhvr>
                                        <p:cTn id="86" dur="500"/>
                                        <p:tgtEl>
                                          <p:spTgt spid="26705"/>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26686"/>
                                        </p:tgtEl>
                                        <p:attrNameLst>
                                          <p:attrName>style.visibility</p:attrName>
                                        </p:attrNameLst>
                                      </p:cBhvr>
                                      <p:to>
                                        <p:strVal val="visible"/>
                                      </p:to>
                                    </p:set>
                                    <p:animEffect transition="in" filter="box(in)">
                                      <p:cBhvr>
                                        <p:cTn id="89" dur="500"/>
                                        <p:tgtEl>
                                          <p:spTgt spid="26686"/>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26701"/>
                                        </p:tgtEl>
                                        <p:attrNameLst>
                                          <p:attrName>style.visibility</p:attrName>
                                        </p:attrNameLst>
                                      </p:cBhvr>
                                      <p:to>
                                        <p:strVal val="visible"/>
                                      </p:to>
                                    </p:set>
                                    <p:animEffect transition="in" filter="box(in)">
                                      <p:cBhvr>
                                        <p:cTn id="92" dur="500"/>
                                        <p:tgtEl>
                                          <p:spTgt spid="26701"/>
                                        </p:tgtEl>
                                      </p:cBhvr>
                                    </p:animEffect>
                                  </p:childTnLst>
                                </p:cTn>
                              </p:par>
                            </p:childTnLst>
                          </p:cTn>
                        </p:par>
                      </p:childTnLst>
                    </p:cTn>
                  </p:par>
                  <p:par>
                    <p:cTn id="93" fill="hold">
                      <p:stCondLst>
                        <p:cond delay="indefinite"/>
                      </p:stCondLst>
                      <p:childTnLst>
                        <p:par>
                          <p:cTn id="94" fill="hold">
                            <p:stCondLst>
                              <p:cond delay="0"/>
                            </p:stCondLst>
                            <p:childTnLst>
                              <p:par>
                                <p:cTn id="95" presetID="49" presetClass="entr" presetSubtype="0" decel="100000" fill="hold" grpId="0" nodeType="clickEffect">
                                  <p:stCondLst>
                                    <p:cond delay="0"/>
                                  </p:stCondLst>
                                  <p:iterate type="lt">
                                    <p:tmPct val="10000"/>
                                  </p:iterate>
                                  <p:childTnLst>
                                    <p:set>
                                      <p:cBhvr>
                                        <p:cTn id="96" fill="hold">
                                          <p:stCondLst>
                                            <p:cond delay="0"/>
                                          </p:stCondLst>
                                        </p:cTn>
                                        <p:tgtEl>
                                          <p:spTgt spid="69">
                                            <p:bg/>
                                          </p:spTgt>
                                        </p:tgtEl>
                                        <p:attrNameLst>
                                          <p:attrName>style.visibility</p:attrName>
                                        </p:attrNameLst>
                                      </p:cBhvr>
                                      <p:to>
                                        <p:strVal val="visible"/>
                                      </p:to>
                                    </p:set>
                                    <p:anim calcmode="lin" valueType="num">
                                      <p:cBhvr>
                                        <p:cTn id="97" dur="500" fill="hold"/>
                                        <p:tgtEl>
                                          <p:spTgt spid="69">
                                            <p:bg/>
                                          </p:spTgt>
                                        </p:tgtEl>
                                        <p:attrNameLst>
                                          <p:attrName>ppt_w</p:attrName>
                                        </p:attrNameLst>
                                      </p:cBhvr>
                                      <p:tavLst>
                                        <p:tav tm="0">
                                          <p:val>
                                            <p:fltVal val="0"/>
                                          </p:val>
                                        </p:tav>
                                        <p:tav tm="100000">
                                          <p:val>
                                            <p:strVal val="#ppt_w"/>
                                          </p:val>
                                        </p:tav>
                                      </p:tavLst>
                                    </p:anim>
                                    <p:anim calcmode="lin" valueType="num">
                                      <p:cBhvr>
                                        <p:cTn id="98" dur="500" fill="hold"/>
                                        <p:tgtEl>
                                          <p:spTgt spid="69">
                                            <p:bg/>
                                          </p:spTgt>
                                        </p:tgtEl>
                                        <p:attrNameLst>
                                          <p:attrName>ppt_h</p:attrName>
                                        </p:attrNameLst>
                                      </p:cBhvr>
                                      <p:tavLst>
                                        <p:tav tm="0">
                                          <p:val>
                                            <p:fltVal val="0"/>
                                          </p:val>
                                        </p:tav>
                                        <p:tav tm="100000">
                                          <p:val>
                                            <p:strVal val="#ppt_h"/>
                                          </p:val>
                                        </p:tav>
                                      </p:tavLst>
                                    </p:anim>
                                    <p:anim calcmode="lin" valueType="num">
                                      <p:cBhvr>
                                        <p:cTn id="99" dur="500" fill="hold"/>
                                        <p:tgtEl>
                                          <p:spTgt spid="69">
                                            <p:bg/>
                                          </p:spTgt>
                                        </p:tgtEl>
                                        <p:attrNameLst>
                                          <p:attrName>style.rotation</p:attrName>
                                        </p:attrNameLst>
                                      </p:cBhvr>
                                      <p:tavLst>
                                        <p:tav tm="0">
                                          <p:val>
                                            <p:fltVal val="360"/>
                                          </p:val>
                                        </p:tav>
                                        <p:tav tm="100000">
                                          <p:val>
                                            <p:fltVal val="0"/>
                                          </p:val>
                                        </p:tav>
                                      </p:tavLst>
                                    </p:anim>
                                    <p:animEffect transition="in" filter="fade">
                                      <p:cBhvr>
                                        <p:cTn id="100" dur="500"/>
                                        <p:tgtEl>
                                          <p:spTgt spid="69">
                                            <p:bg/>
                                          </p:spTgt>
                                        </p:tgtEl>
                                      </p:cBhvr>
                                    </p:animEffect>
                                  </p:childTnLst>
                                </p:cTn>
                              </p:par>
                            </p:childTnLst>
                          </p:cTn>
                        </p:par>
                      </p:childTnLst>
                    </p:cTn>
                  </p:par>
                  <p:par>
                    <p:cTn id="101" fill="hold">
                      <p:stCondLst>
                        <p:cond delay="indefinite"/>
                      </p:stCondLst>
                      <p:childTnLst>
                        <p:par>
                          <p:cTn id="102" fill="hold">
                            <p:stCondLst>
                              <p:cond delay="0"/>
                            </p:stCondLst>
                            <p:childTnLst>
                              <p:par>
                                <p:cTn id="103" presetID="49" presetClass="entr" presetSubtype="0" decel="100000" fill="hold" grpId="0" nodeType="clickEffect">
                                  <p:stCondLst>
                                    <p:cond delay="0"/>
                                  </p:stCondLst>
                                  <p:iterate type="lt">
                                    <p:tmPct val="10000"/>
                                  </p:iterate>
                                  <p:childTnLst>
                                    <p:set>
                                      <p:cBhvr>
                                        <p:cTn id="104" fill="hold">
                                          <p:stCondLst>
                                            <p:cond delay="0"/>
                                          </p:stCondLst>
                                        </p:cTn>
                                        <p:tgtEl>
                                          <p:spTgt spid="69">
                                            <p:txEl>
                                              <p:pRg st="0" end="0"/>
                                            </p:txEl>
                                          </p:spTgt>
                                        </p:tgtEl>
                                        <p:attrNameLst>
                                          <p:attrName>style.visibility</p:attrName>
                                        </p:attrNameLst>
                                      </p:cBhvr>
                                      <p:to>
                                        <p:strVal val="visible"/>
                                      </p:to>
                                    </p:set>
                                    <p:anim calcmode="lin" valueType="num">
                                      <p:cBhvr>
                                        <p:cTn id="105" dur="500" fill="hold"/>
                                        <p:tgtEl>
                                          <p:spTgt spid="69">
                                            <p:txEl>
                                              <p:pRg st="0" end="0"/>
                                            </p:txEl>
                                          </p:spTgt>
                                        </p:tgtEl>
                                        <p:attrNameLst>
                                          <p:attrName>ppt_w</p:attrName>
                                        </p:attrNameLst>
                                      </p:cBhvr>
                                      <p:tavLst>
                                        <p:tav tm="0">
                                          <p:val>
                                            <p:fltVal val="0"/>
                                          </p:val>
                                        </p:tav>
                                        <p:tav tm="100000">
                                          <p:val>
                                            <p:strVal val="#ppt_w"/>
                                          </p:val>
                                        </p:tav>
                                      </p:tavLst>
                                    </p:anim>
                                    <p:anim calcmode="lin" valueType="num">
                                      <p:cBhvr>
                                        <p:cTn id="106" dur="500" fill="hold"/>
                                        <p:tgtEl>
                                          <p:spTgt spid="69">
                                            <p:txEl>
                                              <p:pRg st="0" end="0"/>
                                            </p:txEl>
                                          </p:spTgt>
                                        </p:tgtEl>
                                        <p:attrNameLst>
                                          <p:attrName>ppt_h</p:attrName>
                                        </p:attrNameLst>
                                      </p:cBhvr>
                                      <p:tavLst>
                                        <p:tav tm="0">
                                          <p:val>
                                            <p:fltVal val="0"/>
                                          </p:val>
                                        </p:tav>
                                        <p:tav tm="100000">
                                          <p:val>
                                            <p:strVal val="#ppt_h"/>
                                          </p:val>
                                        </p:tav>
                                      </p:tavLst>
                                    </p:anim>
                                    <p:anim calcmode="lin" valueType="num">
                                      <p:cBhvr>
                                        <p:cTn id="107" dur="500" fill="hold"/>
                                        <p:tgtEl>
                                          <p:spTgt spid="69">
                                            <p:txEl>
                                              <p:pRg st="0" end="0"/>
                                            </p:txEl>
                                          </p:spTgt>
                                        </p:tgtEl>
                                        <p:attrNameLst>
                                          <p:attrName>style.rotation</p:attrName>
                                        </p:attrNameLst>
                                      </p:cBhvr>
                                      <p:tavLst>
                                        <p:tav tm="0">
                                          <p:val>
                                            <p:fltVal val="360"/>
                                          </p:val>
                                        </p:tav>
                                        <p:tav tm="100000">
                                          <p:val>
                                            <p:fltVal val="0"/>
                                          </p:val>
                                        </p:tav>
                                      </p:tavLst>
                                    </p:anim>
                                    <p:animEffect transition="in" filter="fade">
                                      <p:cBhvr>
                                        <p:cTn id="108"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p:bldP spid="26632" grpId="0" animBg="1"/>
      <p:bldP spid="26640" grpId="0"/>
      <p:bldP spid="26643" grpId="0"/>
      <p:bldP spid="26629" grpId="0" animBg="1"/>
      <p:bldP spid="26630" grpId="0" animBg="1"/>
      <p:bldP spid="26639" grpId="0"/>
      <p:bldP spid="26644" grpId="0"/>
      <p:bldP spid="26659" grpId="0" animBg="1"/>
      <p:bldP spid="26685" grpId="0"/>
      <p:bldP spid="26660" grpId="0" animBg="1"/>
      <p:bldP spid="26686" grpId="0"/>
      <p:bldP spid="26687" grpId="0" animBg="1"/>
      <p:bldP spid="26691" grpId="0" animBg="1"/>
      <p:bldP spid="26701" grpId="0"/>
      <p:bldP spid="26705" grpId="0"/>
      <p:bldP spid="67" grpId="0"/>
      <p:bldP spid="68" grpId="0" animBg="1" uiExpand="1" build="p"/>
      <p:bldP spid="69"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742950"/>
            <a:ext cx="7772400" cy="857250"/>
          </a:xfrm>
        </p:spPr>
        <p:txBody>
          <a:bodyPr/>
          <a:lstStyle/>
          <a:p>
            <a:pPr eaLnBrk="1" hangingPunct="1"/>
            <a:r>
              <a:rPr lang="zh-CN" altLang="en-US" sz="4800" i="0" smtClean="0">
                <a:ea typeface="黑体" panose="02010609060101010101" pitchFamily="2" charset="-122"/>
              </a:rPr>
              <a:t>第三节 供给曲线</a:t>
            </a:r>
            <a:endParaRPr lang="zh-CN" altLang="en-US" sz="4800" i="0" smtClean="0">
              <a:ea typeface="黑体" panose="02010609060101010101" pitchFamily="2" charset="-122"/>
            </a:endParaRPr>
          </a:p>
        </p:txBody>
      </p:sp>
      <p:sp>
        <p:nvSpPr>
          <p:cNvPr id="32771" name="Rectangle 3"/>
          <p:cNvSpPr>
            <a:spLocks noGrp="1" noChangeArrowheads="1"/>
          </p:cNvSpPr>
          <p:nvPr>
            <p:ph sz="quarter" idx="1"/>
          </p:nvPr>
        </p:nvSpPr>
        <p:spPr>
          <a:xfrm>
            <a:off x="685800" y="2457450"/>
            <a:ext cx="7315200" cy="1600200"/>
          </a:xfrm>
        </p:spPr>
        <p:txBody>
          <a:bodyPr/>
          <a:lstStyle/>
          <a:p>
            <a:pPr eaLnBrk="1" hangingPunct="1">
              <a:buFont typeface="Wingdings" panose="05000000000000000000" pitchFamily="2" charset="2"/>
              <a:buNone/>
            </a:pPr>
            <a:r>
              <a:rPr lang="zh-CN" altLang="en-US" sz="4000" b="1" smtClean="0">
                <a:ea typeface="黑体" panose="02010609060101010101" pitchFamily="2" charset="-122"/>
              </a:rPr>
              <a:t>一、供给、供给表、供给曲线</a:t>
            </a:r>
            <a:endParaRPr lang="zh-CN" altLang="en-US" sz="4000" b="1" smtClean="0">
              <a:ea typeface="黑体" panose="02010609060101010101" pitchFamily="2" charset="-122"/>
            </a:endParaRPr>
          </a:p>
        </p:txBody>
      </p:sp>
      <p:sp>
        <p:nvSpPr>
          <p:cNvPr id="20484" name="灯片编号占位符 5"/>
          <p:cNvSpPr>
            <a:spLocks noGrp="1"/>
          </p:cNvSpPr>
          <p:nvPr>
            <p:ph type="sldNum" sz="quarter" idx="12"/>
          </p:nvPr>
        </p:nvSpPr>
        <p:spPr>
          <a:xfrm>
            <a:off x="3124200" y="4902994"/>
            <a:ext cx="2895600" cy="183356"/>
          </a:xfrm>
          <a:noFill/>
        </p:spPr>
        <p:txBody>
          <a:bodyPr/>
          <a:lstStyle/>
          <a:p>
            <a:pPr algn="ctr"/>
            <a:fld id="{6B48F00E-E380-41FD-A935-33B06FAAB4BA}"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32770"/>
                                        </p:tgtEl>
                                        <p:attrNameLst>
                                          <p:attrName>style.visibility</p:attrName>
                                        </p:attrNameLst>
                                      </p:cBhvr>
                                      <p:to>
                                        <p:strVal val="visible"/>
                                      </p:to>
                                    </p:set>
                                    <p:anim calcmode="lin" valueType="num">
                                      <p:cBhvr>
                                        <p:cTn id="7" dur="500" fill="hold"/>
                                        <p:tgtEl>
                                          <p:spTgt spid="32770"/>
                                        </p:tgtEl>
                                        <p:attrNameLst>
                                          <p:attrName>ppt_w</p:attrName>
                                        </p:attrNameLst>
                                      </p:cBhvr>
                                      <p:tavLst>
                                        <p:tav tm="0">
                                          <p:val>
                                            <p:fltVal val="0"/>
                                          </p:val>
                                        </p:tav>
                                        <p:tav tm="100000">
                                          <p:val>
                                            <p:strVal val="#ppt_w"/>
                                          </p:val>
                                        </p:tav>
                                      </p:tavLst>
                                    </p:anim>
                                    <p:anim calcmode="lin" valueType="num">
                                      <p:cBhvr>
                                        <p:cTn id="8" dur="500" fill="hold"/>
                                        <p:tgtEl>
                                          <p:spTgt spid="32770"/>
                                        </p:tgtEl>
                                        <p:attrNameLst>
                                          <p:attrName>ppt_h</p:attrName>
                                        </p:attrNameLst>
                                      </p:cBhvr>
                                      <p:tavLst>
                                        <p:tav tm="0">
                                          <p:val>
                                            <p:fltVal val="0"/>
                                          </p:val>
                                        </p:tav>
                                        <p:tav tm="100000">
                                          <p:val>
                                            <p:strVal val="#ppt_h"/>
                                          </p:val>
                                        </p:tav>
                                      </p:tavLst>
                                    </p:anim>
                                    <p:anim calcmode="lin" valueType="num">
                                      <p:cBhvr>
                                        <p:cTn id="9" dur="500" fill="hold"/>
                                        <p:tgtEl>
                                          <p:spTgt spid="32770"/>
                                        </p:tgtEl>
                                        <p:attrNameLst>
                                          <p:attrName>style.rotation</p:attrName>
                                        </p:attrNameLst>
                                      </p:cBhvr>
                                      <p:tavLst>
                                        <p:tav tm="0">
                                          <p:val>
                                            <p:fltVal val="360"/>
                                          </p:val>
                                        </p:tav>
                                        <p:tav tm="100000">
                                          <p:val>
                                            <p:fltVal val="0"/>
                                          </p:val>
                                        </p:tav>
                                      </p:tavLst>
                                    </p:anim>
                                    <p:animEffect transition="in" filter="fade">
                                      <p:cBhvr>
                                        <p:cTn id="10" dur="500"/>
                                        <p:tgtEl>
                                          <p:spTgt spid="32770"/>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32771">
                                            <p:txEl>
                                              <p:pRg st="0" end="0"/>
                                            </p:txEl>
                                          </p:spTgt>
                                        </p:tgtEl>
                                        <p:attrNameLst>
                                          <p:attrName>style.visibility</p:attrName>
                                        </p:attrNameLst>
                                      </p:cBhvr>
                                      <p:to>
                                        <p:strVal val="visible"/>
                                      </p:to>
                                    </p:set>
                                    <p:anim calcmode="lin" valueType="num">
                                      <p:cBhvr>
                                        <p:cTn id="15" dur="500" fill="hold"/>
                                        <p:tgtEl>
                                          <p:spTgt spid="32771">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2771">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32771">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32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71550" y="228600"/>
            <a:ext cx="7867650" cy="1101329"/>
          </a:xfrm>
        </p:spPr>
        <p:txBody>
          <a:bodyPr/>
          <a:lstStyle/>
          <a:p>
            <a:pPr algn="l" eaLnBrk="1" hangingPunct="1"/>
            <a:r>
              <a:rPr lang="en-US" altLang="zh-CN" sz="4400" i="0" smtClean="0">
                <a:latin typeface="黑体" panose="02010609060101010101" pitchFamily="2" charset="-122"/>
                <a:ea typeface="黑体" panose="02010609060101010101" pitchFamily="2" charset="-122"/>
              </a:rPr>
              <a:t>1.</a:t>
            </a:r>
            <a:r>
              <a:rPr lang="zh-CN" altLang="en-US" sz="4400" i="0" smtClean="0">
                <a:latin typeface="黑体" panose="02010609060101010101" pitchFamily="2" charset="-122"/>
                <a:ea typeface="黑体" panose="02010609060101010101" pitchFamily="2" charset="-122"/>
              </a:rPr>
              <a:t>供给</a:t>
            </a:r>
            <a:endParaRPr lang="zh-CN" altLang="en-US" sz="4400" i="0" smtClean="0">
              <a:latin typeface="黑体" panose="02010609060101010101" pitchFamily="2" charset="-122"/>
              <a:ea typeface="黑体" panose="02010609060101010101" pitchFamily="2" charset="-122"/>
            </a:endParaRPr>
          </a:p>
        </p:txBody>
      </p:sp>
      <p:sp>
        <p:nvSpPr>
          <p:cNvPr id="33795" name="Rectangle 3"/>
          <p:cNvSpPr>
            <a:spLocks noGrp="1" noChangeArrowheads="1"/>
          </p:cNvSpPr>
          <p:nvPr>
            <p:ph sz="quarter" idx="1"/>
          </p:nvPr>
        </p:nvSpPr>
        <p:spPr>
          <a:xfrm>
            <a:off x="611188" y="1203598"/>
            <a:ext cx="8228012" cy="3368402"/>
          </a:xfrm>
        </p:spPr>
        <p:txBody>
          <a:bodyPr/>
          <a:lstStyle/>
          <a:p>
            <a:pPr eaLnBrk="1" hangingPunct="1">
              <a:spcBef>
                <a:spcPts val="1800"/>
              </a:spcBef>
              <a:buClr>
                <a:srgbClr val="FF0000"/>
              </a:buClr>
            </a:pPr>
            <a:r>
              <a:rPr lang="zh-CN" altLang="en-US" sz="2800" b="1" dirty="0" smtClean="0">
                <a:latin typeface="华文楷体" panose="02010600040101010101" pitchFamily="2" charset="-122"/>
                <a:ea typeface="华文楷体" panose="02010600040101010101" pitchFamily="2" charset="-122"/>
              </a:rPr>
              <a:t>供给：</a:t>
            </a:r>
            <a:r>
              <a:rPr lang="zh-CN" altLang="en-US" sz="2800" dirty="0" smtClean="0">
                <a:latin typeface="华文楷体" panose="02010600040101010101" pitchFamily="2" charset="-122"/>
                <a:ea typeface="华文楷体" panose="02010600040101010101" pitchFamily="2" charset="-122"/>
              </a:rPr>
              <a:t>生产者在一定时期内，</a:t>
            </a:r>
            <a:r>
              <a:rPr lang="zh-CN" altLang="en-US" sz="2800" dirty="0" smtClean="0">
                <a:solidFill>
                  <a:srgbClr val="C00000"/>
                </a:solidFill>
                <a:latin typeface="华文楷体" panose="02010600040101010101" pitchFamily="2" charset="-122"/>
                <a:ea typeface="华文楷体" panose="02010600040101010101" pitchFamily="2" charset="-122"/>
              </a:rPr>
              <a:t>在各种可能的价格下</a:t>
            </a:r>
            <a:r>
              <a:rPr lang="zh-CN" altLang="en-US" sz="2800" dirty="0" smtClean="0">
                <a:latin typeface="华文楷体" panose="02010600040101010101" pitchFamily="2" charset="-122"/>
                <a:ea typeface="华文楷体" panose="02010600040101010101" pitchFamily="2" charset="-122"/>
              </a:rPr>
              <a:t>，</a:t>
            </a:r>
            <a:r>
              <a:rPr lang="zh-CN" altLang="en-US" sz="2800" u="sng" dirty="0" smtClean="0">
                <a:solidFill>
                  <a:srgbClr val="C00000"/>
                </a:solidFill>
                <a:latin typeface="华文楷体" panose="02010600040101010101" pitchFamily="2" charset="-122"/>
                <a:ea typeface="华文楷体" panose="02010600040101010101" pitchFamily="2" charset="-122"/>
              </a:rPr>
              <a:t>愿意</a:t>
            </a:r>
            <a:r>
              <a:rPr lang="zh-CN" altLang="en-US" sz="2800" dirty="0" smtClean="0">
                <a:solidFill>
                  <a:srgbClr val="C00000"/>
                </a:solidFill>
                <a:latin typeface="华文楷体" panose="02010600040101010101" pitchFamily="2" charset="-122"/>
                <a:ea typeface="华文楷体" panose="02010600040101010101" pitchFamily="2" charset="-122"/>
              </a:rPr>
              <a:t>而且</a:t>
            </a:r>
            <a:r>
              <a:rPr lang="zh-CN" altLang="en-US" sz="2800" u="sng" dirty="0" smtClean="0">
                <a:solidFill>
                  <a:srgbClr val="C00000"/>
                </a:solidFill>
                <a:latin typeface="华文楷体" panose="02010600040101010101" pitchFamily="2" charset="-122"/>
                <a:ea typeface="华文楷体" panose="02010600040101010101" pitchFamily="2" charset="-122"/>
              </a:rPr>
              <a:t>能够提供出售</a:t>
            </a:r>
            <a:r>
              <a:rPr lang="zh-CN" altLang="en-US" sz="2800" dirty="0" smtClean="0">
                <a:latin typeface="华文楷体" panose="02010600040101010101" pitchFamily="2" charset="-122"/>
                <a:ea typeface="华文楷体" panose="02010600040101010101" pitchFamily="2" charset="-122"/>
              </a:rPr>
              <a:t>的某种商品的数量。</a:t>
            </a:r>
            <a:endParaRPr lang="en-US" altLang="zh-CN" sz="2800" dirty="0" smtClean="0">
              <a:latin typeface="华文楷体" panose="02010600040101010101" pitchFamily="2" charset="-122"/>
              <a:ea typeface="华文楷体" panose="02010600040101010101" pitchFamily="2" charset="-122"/>
            </a:endParaRPr>
          </a:p>
          <a:p>
            <a:pPr marL="914400" lvl="1" indent="-457200">
              <a:spcBef>
                <a:spcPts val="1800"/>
              </a:spcBef>
              <a:buFontTx/>
              <a:buAutoNum type="arabicParenR"/>
            </a:pPr>
            <a:r>
              <a:rPr lang="zh-CN" altLang="en-US" sz="2000" dirty="0" smtClean="0">
                <a:latin typeface="+mn-ea"/>
                <a:ea typeface="+mn-ea"/>
              </a:rPr>
              <a:t>以生产提供能力为前提：供给≠生产，供给＝愿意销售并且能够销售</a:t>
            </a:r>
            <a:endParaRPr lang="zh-CN" altLang="en-US" sz="2000" dirty="0" smtClean="0">
              <a:latin typeface="+mn-ea"/>
              <a:ea typeface="+mn-ea"/>
            </a:endParaRPr>
          </a:p>
          <a:p>
            <a:pPr marL="914400" lvl="1" indent="-457200">
              <a:spcBef>
                <a:spcPts val="1800"/>
              </a:spcBef>
              <a:buFontTx/>
              <a:buAutoNum type="arabicParenR"/>
            </a:pPr>
            <a:r>
              <a:rPr lang="zh-CN" altLang="en-US" sz="2000" dirty="0" smtClean="0">
                <a:latin typeface="+mn-ea"/>
                <a:ea typeface="+mn-ea"/>
              </a:rPr>
              <a:t>同时涉及两个变量：商品价格及与该价格相对应的供给量 </a:t>
            </a:r>
            <a:endParaRPr lang="zh-CN" altLang="en-US" sz="2000" dirty="0" smtClean="0">
              <a:latin typeface="+mn-ea"/>
              <a:ea typeface="+mn-ea"/>
            </a:endParaRPr>
          </a:p>
          <a:p>
            <a:pPr marL="914400" lvl="1" indent="-457200">
              <a:spcBef>
                <a:spcPts val="1800"/>
              </a:spcBef>
              <a:buFontTx/>
              <a:buAutoNum type="arabicParenR"/>
            </a:pPr>
            <a:r>
              <a:rPr lang="zh-CN" altLang="en-US" sz="2000" dirty="0" smtClean="0">
                <a:latin typeface="+mn-ea"/>
                <a:ea typeface="+mn-ea"/>
              </a:rPr>
              <a:t>非实际售卖量 </a:t>
            </a:r>
            <a:endParaRPr lang="zh-CN" altLang="en-US" sz="2000" dirty="0" smtClean="0">
              <a:latin typeface="+mn-ea"/>
              <a:ea typeface="+mn-ea"/>
            </a:endParaRPr>
          </a:p>
          <a:p>
            <a:pPr eaLnBrk="1" hangingPunct="1">
              <a:lnSpc>
                <a:spcPct val="125000"/>
              </a:lnSpc>
              <a:buClr>
                <a:srgbClr val="FF0000"/>
              </a:buClr>
            </a:pPr>
            <a:endParaRPr lang="zh-CN" altLang="en-US" dirty="0" smtClean="0">
              <a:latin typeface="华文楷体" panose="02010600040101010101" pitchFamily="2" charset="-122"/>
              <a:ea typeface="华文楷体" panose="02010600040101010101" pitchFamily="2" charset="-122"/>
            </a:endParaRPr>
          </a:p>
          <a:p>
            <a:pPr eaLnBrk="1" hangingPunct="1">
              <a:lnSpc>
                <a:spcPct val="125000"/>
              </a:lnSpc>
            </a:pPr>
            <a:endParaRPr lang="en-US" altLang="zh-CN" b="1" dirty="0" smtClean="0">
              <a:ea typeface="宋体" panose="02010600030101010101" pitchFamily="2" charset="-122"/>
            </a:endParaRPr>
          </a:p>
        </p:txBody>
      </p:sp>
      <p:sp>
        <p:nvSpPr>
          <p:cNvPr id="21508" name="灯片编号占位符 5"/>
          <p:cNvSpPr>
            <a:spLocks noGrp="1"/>
          </p:cNvSpPr>
          <p:nvPr>
            <p:ph type="sldNum" sz="quarter" idx="12"/>
          </p:nvPr>
        </p:nvSpPr>
        <p:spPr>
          <a:xfrm>
            <a:off x="3124200" y="4902994"/>
            <a:ext cx="2895600" cy="183356"/>
          </a:xfrm>
          <a:noFill/>
        </p:spPr>
        <p:txBody>
          <a:bodyPr/>
          <a:lstStyle/>
          <a:p>
            <a:pPr algn="ctr"/>
            <a:fld id="{0EAF5432-884A-46F6-AA35-DF7DE31281F5}"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ox(in)">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diamond(in)">
                                      <p:cBhvr>
                                        <p:cTn id="12" dur="20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checkerboard(across)">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box(in)">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2"/>
          <p:cNvGrpSpPr/>
          <p:nvPr/>
        </p:nvGrpSpPr>
        <p:grpSpPr>
          <a:xfrm>
            <a:off x="3635896" y="483518"/>
            <a:ext cx="4101695" cy="712515"/>
            <a:chOff x="3710491" y="1059582"/>
            <a:chExt cx="4101695" cy="712515"/>
          </a:xfrm>
        </p:grpSpPr>
        <p:grpSp>
          <p:nvGrpSpPr>
            <p:cNvPr id="3" name="组合 44"/>
            <p:cNvGrpSpPr/>
            <p:nvPr/>
          </p:nvGrpSpPr>
          <p:grpSpPr>
            <a:xfrm>
              <a:off x="3710491" y="1059582"/>
              <a:ext cx="4101695" cy="599235"/>
              <a:chOff x="4139952" y="1170041"/>
              <a:chExt cx="3672408" cy="536519"/>
            </a:xfrm>
          </p:grpSpPr>
          <p:sp>
            <p:nvSpPr>
              <p:cNvPr id="47" name="圆角矩形 46"/>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2"/>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01</a:t>
                </a:r>
                <a:endParaRPr lang="zh-CN" altLang="en-US"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46" name="TextBox 45"/>
            <p:cNvSpPr txBox="1"/>
            <p:nvPr/>
          </p:nvSpPr>
          <p:spPr>
            <a:xfrm>
              <a:off x="4430571" y="1187322"/>
              <a:ext cx="3119089" cy="584775"/>
            </a:xfrm>
            <a:prstGeom prst="rect">
              <a:avLst/>
            </a:prstGeom>
            <a:noFill/>
          </p:spPr>
          <p:txBody>
            <a:bodyPr wrap="squar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第一节 微观经济学的特点</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49"/>
          <p:cNvGrpSpPr/>
          <p:nvPr/>
        </p:nvGrpSpPr>
        <p:grpSpPr>
          <a:xfrm>
            <a:off x="3646368" y="2053583"/>
            <a:ext cx="4101695" cy="719605"/>
            <a:chOff x="3720963" y="2324915"/>
            <a:chExt cx="4101695" cy="719605"/>
          </a:xfrm>
        </p:grpSpPr>
        <p:grpSp>
          <p:nvGrpSpPr>
            <p:cNvPr id="5" name="组合 50"/>
            <p:cNvGrpSpPr/>
            <p:nvPr/>
          </p:nvGrpSpPr>
          <p:grpSpPr>
            <a:xfrm>
              <a:off x="3720963" y="2324915"/>
              <a:ext cx="4101695" cy="599235"/>
              <a:chOff x="4139952" y="1170041"/>
              <a:chExt cx="3672408" cy="536519"/>
            </a:xfrm>
          </p:grpSpPr>
          <p:sp>
            <p:nvSpPr>
              <p:cNvPr id="53" name="圆角矩形 52"/>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4"/>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03</a:t>
                </a:r>
                <a:endParaRPr lang="zh-CN" altLang="en-US" sz="2000" b="1" dirty="0">
                  <a:solidFill>
                    <a:schemeClr val="accent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52" name="TextBox 51"/>
            <p:cNvSpPr txBox="1"/>
            <p:nvPr/>
          </p:nvSpPr>
          <p:spPr>
            <a:xfrm>
              <a:off x="4502579" y="2459745"/>
              <a:ext cx="2232237" cy="584775"/>
            </a:xfrm>
            <a:prstGeom prst="rect">
              <a:avLst/>
            </a:prstGeom>
            <a:noFill/>
          </p:spPr>
          <p:txBody>
            <a:bodyPr wrap="squar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第三节 供给曲线</a:t>
              </a:r>
              <a:endParaRPr lang="zh-CN" altLang="en-US" sz="1600" b="1" dirty="0" smtClean="0">
                <a:solidFill>
                  <a:schemeClr val="bg1"/>
                </a:solidFill>
                <a:latin typeface="微软雅黑" panose="020B0503020204020204" pitchFamily="34" charset="-122"/>
                <a:ea typeface="微软雅黑" panose="020B0503020204020204" pitchFamily="34" charset="-122"/>
              </a:endParaRPr>
            </a:p>
            <a:p>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5"/>
          <p:cNvGrpSpPr/>
          <p:nvPr/>
        </p:nvGrpSpPr>
        <p:grpSpPr>
          <a:xfrm>
            <a:off x="3635896" y="2838617"/>
            <a:ext cx="4255431" cy="725613"/>
            <a:chOff x="3710491" y="3590249"/>
            <a:chExt cx="4255431" cy="725613"/>
          </a:xfrm>
        </p:grpSpPr>
        <p:grpSp>
          <p:nvGrpSpPr>
            <p:cNvPr id="7" name="组合 56"/>
            <p:cNvGrpSpPr/>
            <p:nvPr/>
          </p:nvGrpSpPr>
          <p:grpSpPr>
            <a:xfrm>
              <a:off x="3710491" y="3590249"/>
              <a:ext cx="4101695" cy="599235"/>
              <a:chOff x="4139952" y="1170041"/>
              <a:chExt cx="3672408" cy="536519"/>
            </a:xfrm>
          </p:grpSpPr>
          <p:sp>
            <p:nvSpPr>
              <p:cNvPr id="59" name="圆角矩形 58"/>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0"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5"/>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5"/>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04</a:t>
                </a:r>
                <a:endParaRPr lang="zh-CN" altLang="en-US" sz="2000" b="1" dirty="0">
                  <a:solidFill>
                    <a:schemeClr val="accent5"/>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58" name="TextBox 57"/>
            <p:cNvSpPr txBox="1"/>
            <p:nvPr/>
          </p:nvSpPr>
          <p:spPr>
            <a:xfrm>
              <a:off x="4502580" y="3731087"/>
              <a:ext cx="3463342" cy="584775"/>
            </a:xfrm>
            <a:prstGeom prst="rect">
              <a:avLst/>
            </a:prstGeom>
            <a:noFill/>
          </p:spPr>
          <p:txBody>
            <a:bodyPr wrap="squar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第四节 均衡价格的形成与变动</a:t>
              </a:r>
              <a:endParaRPr lang="zh-CN" altLang="en-US" sz="1600" b="1" dirty="0" smtClean="0">
                <a:solidFill>
                  <a:schemeClr val="bg1"/>
                </a:solidFill>
                <a:latin typeface="微软雅黑" panose="020B0503020204020204" pitchFamily="34" charset="-122"/>
                <a:ea typeface="微软雅黑" panose="020B0503020204020204" pitchFamily="34" charset="-122"/>
              </a:endParaRPr>
            </a:p>
            <a:p>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61"/>
          <p:cNvGrpSpPr/>
          <p:nvPr/>
        </p:nvGrpSpPr>
        <p:grpSpPr>
          <a:xfrm>
            <a:off x="3635896" y="1268549"/>
            <a:ext cx="4101695" cy="712515"/>
            <a:chOff x="3710491" y="1059582"/>
            <a:chExt cx="4101695" cy="712515"/>
          </a:xfrm>
        </p:grpSpPr>
        <p:grpSp>
          <p:nvGrpSpPr>
            <p:cNvPr id="9" name="组合 62"/>
            <p:cNvGrpSpPr/>
            <p:nvPr/>
          </p:nvGrpSpPr>
          <p:grpSpPr>
            <a:xfrm>
              <a:off x="3710491" y="1059582"/>
              <a:ext cx="4101695" cy="599235"/>
              <a:chOff x="4139952" y="1170041"/>
              <a:chExt cx="3672408" cy="536519"/>
            </a:xfrm>
          </p:grpSpPr>
          <p:sp>
            <p:nvSpPr>
              <p:cNvPr id="65" name="圆角矩形 64"/>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6"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3"/>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4246444" y="1253634"/>
                <a:ext cx="449515" cy="358234"/>
              </a:xfrm>
              <a:prstGeom prst="rect">
                <a:avLst/>
              </a:prstGeom>
              <a:noFill/>
            </p:spPr>
            <p:txBody>
              <a:bodyPr wrap="none" rtlCol="0">
                <a:spAutoFit/>
              </a:bodyPr>
              <a:lstStyle/>
              <a:p>
                <a:r>
                  <a:rPr lang="en-US" altLang="zh-CN" sz="2000" b="1" dirty="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02</a:t>
                </a:r>
                <a:endParaRPr lang="zh-CN" altLang="en-US" sz="2000" b="1" dirty="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64" name="TextBox 63"/>
            <p:cNvSpPr txBox="1"/>
            <p:nvPr/>
          </p:nvSpPr>
          <p:spPr>
            <a:xfrm>
              <a:off x="4502579" y="1187322"/>
              <a:ext cx="2226345" cy="584775"/>
            </a:xfrm>
            <a:prstGeom prst="rect">
              <a:avLst/>
            </a:prstGeom>
            <a:noFill/>
          </p:spPr>
          <p:txBody>
            <a:bodyPr wrap="squar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第二节 需求曲线</a:t>
              </a:r>
              <a:endParaRPr lang="zh-CN" altLang="en-US" sz="1600" b="1" dirty="0" smtClean="0">
                <a:solidFill>
                  <a:schemeClr val="bg1"/>
                </a:solidFill>
                <a:latin typeface="微软雅黑" panose="020B0503020204020204" pitchFamily="34" charset="-122"/>
                <a:ea typeface="微软雅黑" panose="020B0503020204020204" pitchFamily="34" charset="-122"/>
              </a:endParaRPr>
            </a:p>
            <a:p>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67"/>
          <p:cNvGrpSpPr/>
          <p:nvPr/>
        </p:nvGrpSpPr>
        <p:grpSpPr>
          <a:xfrm>
            <a:off x="1331640" y="1707654"/>
            <a:ext cx="1197175" cy="1197175"/>
            <a:chOff x="304800" y="673100"/>
            <a:chExt cx="4000500" cy="4000500"/>
          </a:xfrm>
          <a:effectLst>
            <a:outerShdw blurRad="444500" dist="254000" dir="8100000" algn="tr" rotWithShape="0">
              <a:prstClr val="black">
                <a:alpha val="5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椭圆 6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TextBox 70"/>
          <p:cNvSpPr txBox="1"/>
          <p:nvPr/>
        </p:nvSpPr>
        <p:spPr>
          <a:xfrm>
            <a:off x="1259632" y="2067694"/>
            <a:ext cx="1257356" cy="430887"/>
          </a:xfrm>
          <a:prstGeom prst="rect">
            <a:avLst/>
          </a:prstGeom>
          <a:noFill/>
        </p:spPr>
        <p:txBody>
          <a:bodyPr wrap="square" lIns="0" tIns="0" rIns="0" bIns="0"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目录</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72" name="Freeform 5"/>
          <p:cNvSpPr/>
          <p:nvPr/>
        </p:nvSpPr>
        <p:spPr bwMode="auto">
          <a:xfrm>
            <a:off x="2771800" y="843558"/>
            <a:ext cx="651442" cy="295374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grpSp>
        <p:nvGrpSpPr>
          <p:cNvPr id="31" name="组合 42"/>
          <p:cNvGrpSpPr/>
          <p:nvPr/>
        </p:nvGrpSpPr>
        <p:grpSpPr>
          <a:xfrm>
            <a:off x="3643603" y="3581866"/>
            <a:ext cx="4101695" cy="712515"/>
            <a:chOff x="3710491" y="1059582"/>
            <a:chExt cx="4101695" cy="712515"/>
          </a:xfrm>
        </p:grpSpPr>
        <p:grpSp>
          <p:nvGrpSpPr>
            <p:cNvPr id="32" name="组合 44"/>
            <p:cNvGrpSpPr/>
            <p:nvPr/>
          </p:nvGrpSpPr>
          <p:grpSpPr>
            <a:xfrm>
              <a:off x="3710491" y="1059582"/>
              <a:ext cx="4101695" cy="599235"/>
              <a:chOff x="4139952" y="1170041"/>
              <a:chExt cx="3672408" cy="536519"/>
            </a:xfrm>
          </p:grpSpPr>
          <p:sp>
            <p:nvSpPr>
              <p:cNvPr id="34" name="圆角矩形 33"/>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2"/>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4246444" y="1253634"/>
                <a:ext cx="449515" cy="358234"/>
              </a:xfrm>
              <a:prstGeom prst="rect">
                <a:avLst/>
              </a:prstGeom>
              <a:noFill/>
            </p:spPr>
            <p:txBody>
              <a:bodyPr wrap="none" rtlCol="0">
                <a:spAutoFit/>
              </a:bodyPr>
              <a:lstStyle/>
              <a:p>
                <a:r>
                  <a:rPr lang="en-US" altLang="zh-CN" sz="2000" b="1" dirty="0" smtClean="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05</a:t>
                </a:r>
                <a:endParaRPr lang="zh-CN" altLang="en-US"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33" name="TextBox 32"/>
            <p:cNvSpPr txBox="1"/>
            <p:nvPr/>
          </p:nvSpPr>
          <p:spPr>
            <a:xfrm>
              <a:off x="4494872" y="1187322"/>
              <a:ext cx="3259973" cy="584775"/>
            </a:xfrm>
            <a:prstGeom prst="rect">
              <a:avLst/>
            </a:prstGeom>
            <a:noFill/>
          </p:spPr>
          <p:txBody>
            <a:bodyPr wrap="squar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第五节 需求弹性与供给弹性</a:t>
              </a:r>
              <a:endParaRPr lang="zh-CN" altLang="en-US" sz="1600" b="1" dirty="0" smtClean="0">
                <a:solidFill>
                  <a:schemeClr val="bg1"/>
                </a:solidFill>
                <a:latin typeface="微软雅黑" panose="020B0503020204020204" pitchFamily="34" charset="-122"/>
                <a:ea typeface="微软雅黑" panose="020B0503020204020204" pitchFamily="34" charset="-122"/>
              </a:endParaRPr>
            </a:p>
            <a:p>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anim calcmode="lin" valueType="num">
                                      <p:cBhvr>
                                        <p:cTn id="10" dur="500" fill="hold"/>
                                        <p:tgtEl>
                                          <p:spTgt spid="10"/>
                                        </p:tgtEl>
                                        <p:attrNameLst>
                                          <p:attrName>ppt_x</p:attrName>
                                        </p:attrNameLst>
                                      </p:cBhvr>
                                      <p:tavLst>
                                        <p:tav tm="0">
                                          <p:val>
                                            <p:fltVal val="0.5"/>
                                          </p:val>
                                        </p:tav>
                                        <p:tav tm="100000">
                                          <p:val>
                                            <p:strVal val="#ppt_x"/>
                                          </p:val>
                                        </p:tav>
                                      </p:tavLst>
                                    </p:anim>
                                    <p:anim calcmode="lin" valueType="num">
                                      <p:cBhvr>
                                        <p:cTn id="11" dur="500" fill="hold"/>
                                        <p:tgtEl>
                                          <p:spTgt spid="10"/>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anim calcmode="lin" valueType="num">
                                      <p:cBhvr>
                                        <p:cTn id="16" dur="500" fill="hold"/>
                                        <p:tgtEl>
                                          <p:spTgt spid="71"/>
                                        </p:tgtEl>
                                        <p:attrNameLst>
                                          <p:attrName>ppt_x</p:attrName>
                                        </p:attrNameLst>
                                      </p:cBhvr>
                                      <p:tavLst>
                                        <p:tav tm="0">
                                          <p:val>
                                            <p:strVal val="#ppt_x"/>
                                          </p:val>
                                        </p:tav>
                                        <p:tav tm="100000">
                                          <p:val>
                                            <p:strVal val="#ppt_x"/>
                                          </p:val>
                                        </p:tav>
                                      </p:tavLst>
                                    </p:anim>
                                    <p:anim calcmode="lin" valueType="num">
                                      <p:cBhvr>
                                        <p:cTn id="17" dur="500" fill="hold"/>
                                        <p:tgtEl>
                                          <p:spTgt spid="71"/>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ppt_x</p:attrName>
                                        </p:attrNameLst>
                                      </p:cBhvr>
                                      <p:tavLst>
                                        <p:tav tm="0">
                                          <p:val>
                                            <p:strVal val="#ppt_x-#ppt_w*1.125000"/>
                                          </p:val>
                                        </p:tav>
                                        <p:tav tm="100000">
                                          <p:val>
                                            <p:strVal val="#ppt_x"/>
                                          </p:val>
                                        </p:tav>
                                      </p:tavLst>
                                    </p:anim>
                                    <p:animEffect transition="in" filter="wipe(right)">
                                      <p:cBhvr>
                                        <p:cTn id="26" dur="500"/>
                                        <p:tgtEl>
                                          <p:spTgt spid="2"/>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p:tgtEl>
                                          <p:spTgt spid="8"/>
                                        </p:tgtEl>
                                        <p:attrNameLst>
                                          <p:attrName>ppt_x</p:attrName>
                                        </p:attrNameLst>
                                      </p:cBhvr>
                                      <p:tavLst>
                                        <p:tav tm="0">
                                          <p:val>
                                            <p:strVal val="#ppt_x-#ppt_w*1.125000"/>
                                          </p:val>
                                        </p:tav>
                                        <p:tav tm="100000">
                                          <p:val>
                                            <p:strVal val="#ppt_x"/>
                                          </p:val>
                                        </p:tav>
                                      </p:tavLst>
                                    </p:anim>
                                    <p:animEffect transition="in" filter="wipe(right)">
                                      <p:cBhvr>
                                        <p:cTn id="31" dur="500"/>
                                        <p:tgtEl>
                                          <p:spTgt spid="8"/>
                                        </p:tgtEl>
                                      </p:cBhvr>
                                    </p:animEffect>
                                  </p:childTnLst>
                                </p:cTn>
                              </p:par>
                              <p:par>
                                <p:cTn id="32" presetID="12" presetClass="entr" presetSubtype="8" fill="hold" nodeType="withEffect">
                                  <p:stCondLst>
                                    <p:cond delay="60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p:tgtEl>
                                          <p:spTgt spid="4"/>
                                        </p:tgtEl>
                                        <p:attrNameLst>
                                          <p:attrName>ppt_x</p:attrName>
                                        </p:attrNameLst>
                                      </p:cBhvr>
                                      <p:tavLst>
                                        <p:tav tm="0">
                                          <p:val>
                                            <p:strVal val="#ppt_x-#ppt_w*1.125000"/>
                                          </p:val>
                                        </p:tav>
                                        <p:tav tm="100000">
                                          <p:val>
                                            <p:strVal val="#ppt_x"/>
                                          </p:val>
                                        </p:tav>
                                      </p:tavLst>
                                    </p:anim>
                                    <p:animEffect transition="in" filter="wipe(right)">
                                      <p:cBhvr>
                                        <p:cTn id="35" dur="500"/>
                                        <p:tgtEl>
                                          <p:spTgt spid="4"/>
                                        </p:tgtEl>
                                      </p:cBhvr>
                                    </p:animEffect>
                                  </p:childTnLst>
                                </p:cTn>
                              </p:par>
                              <p:par>
                                <p:cTn id="36" presetID="12" presetClass="entr" presetSubtype="8" fill="hold" nodeType="withEffect">
                                  <p:stCondLst>
                                    <p:cond delay="110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ppt_x</p:attrName>
                                        </p:attrNameLst>
                                      </p:cBhvr>
                                      <p:tavLst>
                                        <p:tav tm="0">
                                          <p:val>
                                            <p:strVal val="#ppt_x-#ppt_w*1.125000"/>
                                          </p:val>
                                        </p:tav>
                                        <p:tav tm="100000">
                                          <p:val>
                                            <p:strVal val="#ppt_x"/>
                                          </p:val>
                                        </p:tav>
                                      </p:tavLst>
                                    </p:anim>
                                    <p:animEffect transition="in" filter="wipe(right)">
                                      <p:cBhvr>
                                        <p:cTn id="39" dur="500"/>
                                        <p:tgtEl>
                                          <p:spTgt spid="6"/>
                                        </p:tgtEl>
                                      </p:cBhvr>
                                    </p:animEffect>
                                  </p:childTnLst>
                                </p:cTn>
                              </p:par>
                            </p:childTnLst>
                          </p:cTn>
                        </p:par>
                        <p:par>
                          <p:cTn id="40" fill="hold">
                            <p:stCondLst>
                              <p:cond delay="2500"/>
                            </p:stCondLst>
                            <p:childTnLst>
                              <p:par>
                                <p:cTn id="41" presetID="1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p:tgtEl>
                                          <p:spTgt spid="31"/>
                                        </p:tgtEl>
                                        <p:attrNameLst>
                                          <p:attrName>ppt_x</p:attrName>
                                        </p:attrNameLst>
                                      </p:cBhvr>
                                      <p:tavLst>
                                        <p:tav tm="0">
                                          <p:val>
                                            <p:strVal val="#ppt_x-#ppt_w*1.125000"/>
                                          </p:val>
                                        </p:tav>
                                        <p:tav tm="100000">
                                          <p:val>
                                            <p:strVal val="#ppt_x"/>
                                          </p:val>
                                        </p:tav>
                                      </p:tavLst>
                                    </p:anim>
                                    <p:animEffect transition="in" filter="wipe(right)">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sz="4400" i="0" smtClean="0">
                <a:latin typeface="黑体" panose="02010609060101010101" pitchFamily="2" charset="-122"/>
                <a:ea typeface="黑体" panose="02010609060101010101" pitchFamily="2" charset="-122"/>
              </a:rPr>
              <a:t>个别供给与市场供给</a:t>
            </a:r>
            <a:endParaRPr lang="zh-CN" altLang="zh-CN" i="0" smtClean="0">
              <a:latin typeface="黑体" panose="02010609060101010101" pitchFamily="2" charset="-122"/>
              <a:ea typeface="黑体" panose="02010609060101010101" pitchFamily="2" charset="-122"/>
            </a:endParaRPr>
          </a:p>
        </p:txBody>
      </p:sp>
      <p:sp>
        <p:nvSpPr>
          <p:cNvPr id="148483" name="Rectangle 3"/>
          <p:cNvSpPr>
            <a:spLocks noGrp="1" noChangeArrowheads="1"/>
          </p:cNvSpPr>
          <p:nvPr>
            <p:ph sz="quarter" idx="1"/>
          </p:nvPr>
        </p:nvSpPr>
        <p:spPr>
          <a:xfrm>
            <a:off x="457200" y="1200150"/>
            <a:ext cx="8147050" cy="1443608"/>
          </a:xfrm>
          <a:solidFill>
            <a:schemeClr val="accent3">
              <a:lumMod val="20000"/>
              <a:lumOff val="80000"/>
            </a:schemeClr>
          </a:solidFill>
        </p:spPr>
        <p:txBody>
          <a:bodyPr/>
          <a:lstStyle/>
          <a:p>
            <a:pPr eaLnBrk="1" hangingPunct="1">
              <a:lnSpc>
                <a:spcPts val="3700"/>
              </a:lnSpc>
              <a:buClr>
                <a:srgbClr val="FF0000"/>
              </a:buClr>
            </a:pPr>
            <a:r>
              <a:rPr lang="zh-CN" altLang="en-US" sz="2800" b="1" dirty="0" smtClean="0">
                <a:solidFill>
                  <a:srgbClr val="0070C0"/>
                </a:solidFill>
                <a:latin typeface="华文楷体" panose="02010600040101010101" pitchFamily="2" charset="-122"/>
                <a:ea typeface="华文楷体" panose="02010600040101010101" pitchFamily="2" charset="-122"/>
              </a:rPr>
              <a:t>个别供给</a:t>
            </a:r>
            <a:r>
              <a:rPr lang="zh-CN" altLang="en-US" sz="2800" dirty="0" smtClean="0">
                <a:solidFill>
                  <a:srgbClr val="0070C0"/>
                </a:solidFill>
                <a:latin typeface="华文楷体" panose="02010600040101010101" pitchFamily="2" charset="-122"/>
                <a:ea typeface="华文楷体" panose="02010600040101010101" pitchFamily="2" charset="-122"/>
              </a:rPr>
              <a:t>（</a:t>
            </a:r>
            <a:r>
              <a:rPr lang="zh-CN" altLang="en-US" sz="2800" b="1" dirty="0" smtClean="0">
                <a:solidFill>
                  <a:srgbClr val="0070C0"/>
                </a:solidFill>
                <a:latin typeface="华文楷体" panose="02010600040101010101" pitchFamily="2" charset="-122"/>
                <a:ea typeface="华文楷体" panose="02010600040101010101" pitchFamily="2" charset="-122"/>
              </a:rPr>
              <a:t>厂商供给</a:t>
            </a:r>
            <a:r>
              <a:rPr lang="zh-CN" altLang="en-US" sz="2800" dirty="0" smtClean="0">
                <a:solidFill>
                  <a:srgbClr val="0070C0"/>
                </a:solidFill>
                <a:latin typeface="华文楷体" panose="02010600040101010101" pitchFamily="2" charset="-122"/>
                <a:ea typeface="华文楷体" panose="02010600040101010101" pitchFamily="2" charset="-122"/>
              </a:rPr>
              <a:t>）</a:t>
            </a:r>
            <a:r>
              <a:rPr lang="zh-CN" altLang="en-US" sz="2800" dirty="0" smtClean="0">
                <a:solidFill>
                  <a:schemeClr val="folHlink"/>
                </a:solidFill>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是指</a:t>
            </a:r>
            <a:r>
              <a:rPr lang="zh-CN" altLang="en-US" sz="2800" dirty="0" smtClean="0">
                <a:solidFill>
                  <a:srgbClr val="C00000"/>
                </a:solidFill>
                <a:latin typeface="华文楷体" panose="02010600040101010101" pitchFamily="2" charset="-122"/>
                <a:ea typeface="华文楷体" panose="02010600040101010101" pitchFamily="2" charset="-122"/>
              </a:rPr>
              <a:t>个别生产者</a:t>
            </a:r>
            <a:r>
              <a:rPr lang="zh-CN" altLang="en-US" sz="2800" dirty="0" smtClean="0">
                <a:latin typeface="华文楷体" panose="02010600040101010101" pitchFamily="2" charset="-122"/>
                <a:ea typeface="华文楷体" panose="02010600040101010101" pitchFamily="2" charset="-122"/>
              </a:rPr>
              <a:t>，在一定时期内，在每一价格水平上愿意并且能够提供的某种商品的供给。</a:t>
            </a:r>
            <a:endParaRPr lang="zh-CN" altLang="en-US" sz="2800" dirty="0" smtClean="0">
              <a:latin typeface="华文楷体" panose="02010600040101010101" pitchFamily="2" charset="-122"/>
              <a:ea typeface="华文楷体" panose="02010600040101010101" pitchFamily="2" charset="-122"/>
            </a:endParaRPr>
          </a:p>
          <a:p>
            <a:pPr eaLnBrk="1" hangingPunct="1">
              <a:lnSpc>
                <a:spcPts val="3700"/>
              </a:lnSpc>
              <a:buFont typeface="Wingdings" panose="05000000000000000000" pitchFamily="2" charset="2"/>
              <a:buNone/>
            </a:pPr>
            <a:r>
              <a:rPr lang="zh-CN" altLang="en-US" sz="2800" b="1" dirty="0" smtClean="0">
                <a:latin typeface="华文楷体" panose="02010600040101010101" pitchFamily="2" charset="-122"/>
                <a:ea typeface="华文楷体" panose="02010600040101010101" pitchFamily="2" charset="-122"/>
              </a:rPr>
              <a:t>   </a:t>
            </a:r>
            <a:endParaRPr lang="zh-CN" altLang="en-US" sz="2800" b="1" dirty="0" smtClean="0">
              <a:latin typeface="华文楷体" panose="02010600040101010101" pitchFamily="2" charset="-122"/>
              <a:ea typeface="华文楷体" panose="02010600040101010101" pitchFamily="2" charset="-122"/>
            </a:endParaRPr>
          </a:p>
        </p:txBody>
      </p:sp>
      <p:sp>
        <p:nvSpPr>
          <p:cNvPr id="22532" name="灯片编号占位符 5"/>
          <p:cNvSpPr>
            <a:spLocks noGrp="1"/>
          </p:cNvSpPr>
          <p:nvPr>
            <p:ph type="sldNum" sz="quarter" idx="12"/>
          </p:nvPr>
        </p:nvSpPr>
        <p:spPr>
          <a:xfrm>
            <a:off x="3124200" y="4902994"/>
            <a:ext cx="2895600" cy="183356"/>
          </a:xfrm>
          <a:noFill/>
        </p:spPr>
        <p:txBody>
          <a:bodyPr/>
          <a:lstStyle/>
          <a:p>
            <a:pPr algn="ctr"/>
            <a:fld id="{C11A5FED-057F-4BB3-B467-7B3CAE6D0E0D}"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 name="Rectangle 3"/>
          <p:cNvSpPr txBox="1">
            <a:spLocks noChangeArrowheads="1"/>
          </p:cNvSpPr>
          <p:nvPr/>
        </p:nvSpPr>
        <p:spPr bwMode="auto">
          <a:xfrm>
            <a:off x="468313" y="2787254"/>
            <a:ext cx="8147050" cy="1584696"/>
          </a:xfrm>
          <a:prstGeom prst="rect">
            <a:avLst/>
          </a:prstGeom>
          <a:solidFill>
            <a:schemeClr val="accent3">
              <a:lumMod val="20000"/>
              <a:lumOff val="80000"/>
            </a:schemeClr>
          </a:solidFill>
          <a:ln w="9525">
            <a:noFill/>
            <a:miter lim="800000"/>
          </a:ln>
        </p:spPr>
        <p:txBody>
          <a:bodyPr/>
          <a:lstStyle/>
          <a:p>
            <a:pPr marL="342900" indent="-342900">
              <a:lnSpc>
                <a:spcPts val="3700"/>
              </a:lnSpc>
              <a:spcBef>
                <a:spcPct val="20000"/>
              </a:spcBef>
              <a:buClr>
                <a:srgbClr val="FF0000"/>
              </a:buClr>
              <a:buFont typeface="Wingdings" panose="05000000000000000000" pitchFamily="2" charset="2"/>
              <a:buChar char="v"/>
              <a:defRPr/>
            </a:pPr>
            <a:r>
              <a:rPr lang="zh-CN" altLang="en-US" sz="2800" b="1" kern="0" dirty="0">
                <a:solidFill>
                  <a:srgbClr val="0070C0"/>
                </a:solidFill>
                <a:latin typeface="华文楷体" panose="02010600040101010101" pitchFamily="2" charset="-122"/>
                <a:ea typeface="华文楷体" panose="02010600040101010101" pitchFamily="2" charset="-122"/>
              </a:rPr>
              <a:t>市场供给：</a:t>
            </a:r>
            <a:r>
              <a:rPr lang="zh-CN" altLang="en-US" sz="2800" kern="0" dirty="0">
                <a:latin typeface="华文楷体" panose="02010600040101010101" pitchFamily="2" charset="-122"/>
                <a:ea typeface="华文楷体" panose="02010600040101010101" pitchFamily="2" charset="-122"/>
              </a:rPr>
              <a:t>指市场上</a:t>
            </a:r>
            <a:r>
              <a:rPr lang="zh-CN" altLang="en-US" sz="2800" kern="0" dirty="0">
                <a:solidFill>
                  <a:srgbClr val="C00000"/>
                </a:solidFill>
                <a:latin typeface="华文楷体" panose="02010600040101010101" pitchFamily="2" charset="-122"/>
                <a:ea typeface="华文楷体" panose="02010600040101010101" pitchFamily="2" charset="-122"/>
              </a:rPr>
              <a:t>所有生产者</a:t>
            </a:r>
            <a:r>
              <a:rPr lang="zh-CN" altLang="en-US" sz="2800" kern="0" dirty="0">
                <a:latin typeface="华文楷体" panose="02010600040101010101" pitchFamily="2" charset="-122"/>
                <a:ea typeface="华文楷体" panose="02010600040101010101" pitchFamily="2" charset="-122"/>
              </a:rPr>
              <a:t>，在一定时期内，每一价格水平上，愿意并且能够提供的某种商品的供给。</a:t>
            </a:r>
            <a:r>
              <a:rPr lang="zh-CN" altLang="en-US" sz="2800" kern="0" dirty="0">
                <a:solidFill>
                  <a:srgbClr val="C00000"/>
                </a:solidFill>
                <a:latin typeface="华文楷体" panose="02010600040101010101" pitchFamily="2" charset="-122"/>
                <a:ea typeface="华文楷体" panose="02010600040101010101" pitchFamily="2" charset="-122"/>
              </a:rPr>
              <a:t>个别供给的加总即为市场供给</a:t>
            </a:r>
            <a:r>
              <a:rPr lang="zh-CN" altLang="en-US" sz="2800" b="1" kern="0" dirty="0">
                <a:latin typeface="华文楷体" panose="02010600040101010101" pitchFamily="2" charset="-122"/>
                <a:ea typeface="华文楷体" panose="02010600040101010101" pitchFamily="2" charset="-122"/>
              </a:rPr>
              <a:t>。</a:t>
            </a:r>
            <a:endParaRPr lang="zh-CN" altLang="en-US" sz="2800" b="1" kern="0"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148482"/>
                                        </p:tgtEl>
                                        <p:attrNameLst>
                                          <p:attrName>style.visibility</p:attrName>
                                        </p:attrNameLst>
                                      </p:cBhvr>
                                      <p:to>
                                        <p:strVal val="visible"/>
                                      </p:to>
                                    </p:set>
                                    <p:anim calcmode="lin" valueType="num">
                                      <p:cBhvr>
                                        <p:cTn id="7" dur="500" fill="hold"/>
                                        <p:tgtEl>
                                          <p:spTgt spid="148482"/>
                                        </p:tgtEl>
                                        <p:attrNameLst>
                                          <p:attrName>ppt_w</p:attrName>
                                        </p:attrNameLst>
                                      </p:cBhvr>
                                      <p:tavLst>
                                        <p:tav tm="0">
                                          <p:val>
                                            <p:fltVal val="0"/>
                                          </p:val>
                                        </p:tav>
                                        <p:tav tm="100000">
                                          <p:val>
                                            <p:strVal val="#ppt_w"/>
                                          </p:val>
                                        </p:tav>
                                      </p:tavLst>
                                    </p:anim>
                                    <p:anim calcmode="lin" valueType="num">
                                      <p:cBhvr>
                                        <p:cTn id="8" dur="500" fill="hold"/>
                                        <p:tgtEl>
                                          <p:spTgt spid="148482"/>
                                        </p:tgtEl>
                                        <p:attrNameLst>
                                          <p:attrName>ppt_h</p:attrName>
                                        </p:attrNameLst>
                                      </p:cBhvr>
                                      <p:tavLst>
                                        <p:tav tm="0">
                                          <p:val>
                                            <p:fltVal val="0"/>
                                          </p:val>
                                        </p:tav>
                                        <p:tav tm="100000">
                                          <p:val>
                                            <p:strVal val="#ppt_h"/>
                                          </p:val>
                                        </p:tav>
                                      </p:tavLst>
                                    </p:anim>
                                    <p:anim calcmode="lin" valueType="num">
                                      <p:cBhvr>
                                        <p:cTn id="9" dur="500" fill="hold"/>
                                        <p:tgtEl>
                                          <p:spTgt spid="148482"/>
                                        </p:tgtEl>
                                        <p:attrNameLst>
                                          <p:attrName>style.rotation</p:attrName>
                                        </p:attrNameLst>
                                      </p:cBhvr>
                                      <p:tavLst>
                                        <p:tav tm="0">
                                          <p:val>
                                            <p:fltVal val="360"/>
                                          </p:val>
                                        </p:tav>
                                        <p:tav tm="100000">
                                          <p:val>
                                            <p:fltVal val="0"/>
                                          </p:val>
                                        </p:tav>
                                      </p:tavLst>
                                    </p:anim>
                                    <p:animEffect transition="in" filter="fade">
                                      <p:cBhvr>
                                        <p:cTn id="10" dur="500"/>
                                        <p:tgtEl>
                                          <p:spTgt spid="148482"/>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148483">
                                            <p:bg/>
                                          </p:spTgt>
                                        </p:tgtEl>
                                        <p:attrNameLst>
                                          <p:attrName>style.visibility</p:attrName>
                                        </p:attrNameLst>
                                      </p:cBhvr>
                                      <p:to>
                                        <p:strVal val="visible"/>
                                      </p:to>
                                    </p:set>
                                    <p:anim calcmode="lin" valueType="num">
                                      <p:cBhvr>
                                        <p:cTn id="15" dur="500" fill="hold"/>
                                        <p:tgtEl>
                                          <p:spTgt spid="148483">
                                            <p:bg/>
                                          </p:spTgt>
                                        </p:tgtEl>
                                        <p:attrNameLst>
                                          <p:attrName>ppt_w</p:attrName>
                                        </p:attrNameLst>
                                      </p:cBhvr>
                                      <p:tavLst>
                                        <p:tav tm="0">
                                          <p:val>
                                            <p:fltVal val="0"/>
                                          </p:val>
                                        </p:tav>
                                        <p:tav tm="100000">
                                          <p:val>
                                            <p:strVal val="#ppt_w"/>
                                          </p:val>
                                        </p:tav>
                                      </p:tavLst>
                                    </p:anim>
                                    <p:anim calcmode="lin" valueType="num">
                                      <p:cBhvr>
                                        <p:cTn id="16" dur="500" fill="hold"/>
                                        <p:tgtEl>
                                          <p:spTgt spid="148483">
                                            <p:bg/>
                                          </p:spTgt>
                                        </p:tgtEl>
                                        <p:attrNameLst>
                                          <p:attrName>ppt_h</p:attrName>
                                        </p:attrNameLst>
                                      </p:cBhvr>
                                      <p:tavLst>
                                        <p:tav tm="0">
                                          <p:val>
                                            <p:fltVal val="0"/>
                                          </p:val>
                                        </p:tav>
                                        <p:tav tm="100000">
                                          <p:val>
                                            <p:strVal val="#ppt_h"/>
                                          </p:val>
                                        </p:tav>
                                      </p:tavLst>
                                    </p:anim>
                                    <p:anim calcmode="lin" valueType="num">
                                      <p:cBhvr>
                                        <p:cTn id="17" dur="500" fill="hold"/>
                                        <p:tgtEl>
                                          <p:spTgt spid="148483">
                                            <p:bg/>
                                          </p:spTgt>
                                        </p:tgtEl>
                                        <p:attrNameLst>
                                          <p:attrName>style.rotation</p:attrName>
                                        </p:attrNameLst>
                                      </p:cBhvr>
                                      <p:tavLst>
                                        <p:tav tm="0">
                                          <p:val>
                                            <p:fltVal val="360"/>
                                          </p:val>
                                        </p:tav>
                                        <p:tav tm="100000">
                                          <p:val>
                                            <p:fltVal val="0"/>
                                          </p:val>
                                        </p:tav>
                                      </p:tavLst>
                                    </p:anim>
                                    <p:animEffect transition="in" filter="fade">
                                      <p:cBhvr>
                                        <p:cTn id="18" dur="500"/>
                                        <p:tgtEl>
                                          <p:spTgt spid="148483">
                                            <p:bg/>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148483">
                                            <p:txEl>
                                              <p:pRg st="0" end="0"/>
                                            </p:txEl>
                                          </p:spTgt>
                                        </p:tgtEl>
                                        <p:attrNameLst>
                                          <p:attrName>style.visibility</p:attrName>
                                        </p:attrNameLst>
                                      </p:cBhvr>
                                      <p:to>
                                        <p:strVal val="visible"/>
                                      </p:to>
                                    </p:set>
                                    <p:anim calcmode="lin" valueType="num">
                                      <p:cBhvr>
                                        <p:cTn id="23" dur="500" fill="hold"/>
                                        <p:tgtEl>
                                          <p:spTgt spid="148483">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148483">
                                            <p:txEl>
                                              <p:pRg st="0" end="0"/>
                                            </p:txEl>
                                          </p:spTgt>
                                        </p:tgtEl>
                                        <p:attrNameLst>
                                          <p:attrName>ppt_h</p:attrName>
                                        </p:attrNameLst>
                                      </p:cBhvr>
                                      <p:tavLst>
                                        <p:tav tm="0">
                                          <p:val>
                                            <p:fltVal val="0"/>
                                          </p:val>
                                        </p:tav>
                                        <p:tav tm="100000">
                                          <p:val>
                                            <p:strVal val="#ppt_h"/>
                                          </p:val>
                                        </p:tav>
                                      </p:tavLst>
                                    </p:anim>
                                    <p:anim calcmode="lin" valueType="num">
                                      <p:cBhvr>
                                        <p:cTn id="25" dur="500" fill="hold"/>
                                        <p:tgtEl>
                                          <p:spTgt spid="148483">
                                            <p:txEl>
                                              <p:pRg st="0" end="0"/>
                                            </p:txEl>
                                          </p:spTgt>
                                        </p:tgtEl>
                                        <p:attrNameLst>
                                          <p:attrName>style.rotation</p:attrName>
                                        </p:attrNameLst>
                                      </p:cBhvr>
                                      <p:tavLst>
                                        <p:tav tm="0">
                                          <p:val>
                                            <p:fltVal val="360"/>
                                          </p:val>
                                        </p:tav>
                                        <p:tav tm="100000">
                                          <p:val>
                                            <p:fltVal val="0"/>
                                          </p:val>
                                        </p:tav>
                                      </p:tavLst>
                                    </p:anim>
                                    <p:animEffect transition="in" filter="fade">
                                      <p:cBhvr>
                                        <p:cTn id="26" dur="500"/>
                                        <p:tgtEl>
                                          <p:spTgt spid="14848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fill="hold">
                                          <p:stCondLst>
                                            <p:cond delay="0"/>
                                          </p:stCondLst>
                                        </p:cTn>
                                        <p:tgtEl>
                                          <p:spTgt spid="148483">
                                            <p:txEl>
                                              <p:pRg st="1" end="1"/>
                                            </p:txEl>
                                          </p:spTgt>
                                        </p:tgtEl>
                                        <p:attrNameLst>
                                          <p:attrName>style.visibility</p:attrName>
                                        </p:attrNameLst>
                                      </p:cBhvr>
                                      <p:to>
                                        <p:strVal val="visible"/>
                                      </p:to>
                                    </p:set>
                                    <p:anim calcmode="lin" valueType="num">
                                      <p:cBhvr>
                                        <p:cTn id="31" dur="500" fill="hold"/>
                                        <p:tgtEl>
                                          <p:spTgt spid="148483">
                                            <p:txEl>
                                              <p:pRg st="1" end="1"/>
                                            </p:txEl>
                                          </p:spTgt>
                                        </p:tgtEl>
                                        <p:attrNameLst>
                                          <p:attrName>ppt_w</p:attrName>
                                        </p:attrNameLst>
                                      </p:cBhvr>
                                      <p:tavLst>
                                        <p:tav tm="0">
                                          <p:val>
                                            <p:fltVal val="0"/>
                                          </p:val>
                                        </p:tav>
                                        <p:tav tm="100000">
                                          <p:val>
                                            <p:strVal val="#ppt_w"/>
                                          </p:val>
                                        </p:tav>
                                      </p:tavLst>
                                    </p:anim>
                                    <p:anim calcmode="lin" valueType="num">
                                      <p:cBhvr>
                                        <p:cTn id="32" dur="500" fill="hold"/>
                                        <p:tgtEl>
                                          <p:spTgt spid="148483">
                                            <p:txEl>
                                              <p:pRg st="1" end="1"/>
                                            </p:txEl>
                                          </p:spTgt>
                                        </p:tgtEl>
                                        <p:attrNameLst>
                                          <p:attrName>ppt_h</p:attrName>
                                        </p:attrNameLst>
                                      </p:cBhvr>
                                      <p:tavLst>
                                        <p:tav tm="0">
                                          <p:val>
                                            <p:fltVal val="0"/>
                                          </p:val>
                                        </p:tav>
                                        <p:tav tm="100000">
                                          <p:val>
                                            <p:strVal val="#ppt_h"/>
                                          </p:val>
                                        </p:tav>
                                      </p:tavLst>
                                    </p:anim>
                                    <p:anim calcmode="lin" valueType="num">
                                      <p:cBhvr>
                                        <p:cTn id="33" dur="500" fill="hold"/>
                                        <p:tgtEl>
                                          <p:spTgt spid="148483">
                                            <p:txEl>
                                              <p:pRg st="1" end="1"/>
                                            </p:txEl>
                                          </p:spTgt>
                                        </p:tgtEl>
                                        <p:attrNameLst>
                                          <p:attrName>style.rotation</p:attrName>
                                        </p:attrNameLst>
                                      </p:cBhvr>
                                      <p:tavLst>
                                        <p:tav tm="0">
                                          <p:val>
                                            <p:fltVal val="360"/>
                                          </p:val>
                                        </p:tav>
                                        <p:tav tm="100000">
                                          <p:val>
                                            <p:fltVal val="0"/>
                                          </p:val>
                                        </p:tav>
                                      </p:tavLst>
                                    </p:anim>
                                    <p:animEffect transition="in" filter="fade">
                                      <p:cBhvr>
                                        <p:cTn id="34" dur="500"/>
                                        <p:tgtEl>
                                          <p:spTgt spid="14848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iterate type="lt">
                                    <p:tmPct val="10000"/>
                                  </p:iterate>
                                  <p:childTnLst>
                                    <p:set>
                                      <p:cBhvr>
                                        <p:cTn id="38" fill="hold">
                                          <p:stCondLst>
                                            <p:cond delay="0"/>
                                          </p:stCondLst>
                                        </p:cTn>
                                        <p:tgtEl>
                                          <p:spTgt spid="5">
                                            <p:bg/>
                                          </p:spTgt>
                                        </p:tgtEl>
                                        <p:attrNameLst>
                                          <p:attrName>style.visibility</p:attrName>
                                        </p:attrNameLst>
                                      </p:cBhvr>
                                      <p:to>
                                        <p:strVal val="visible"/>
                                      </p:to>
                                    </p:set>
                                    <p:anim calcmode="lin" valueType="num">
                                      <p:cBhvr>
                                        <p:cTn id="39" dur="500" fill="hold"/>
                                        <p:tgtEl>
                                          <p:spTgt spid="5">
                                            <p:bg/>
                                          </p:spTgt>
                                        </p:tgtEl>
                                        <p:attrNameLst>
                                          <p:attrName>ppt_w</p:attrName>
                                        </p:attrNameLst>
                                      </p:cBhvr>
                                      <p:tavLst>
                                        <p:tav tm="0">
                                          <p:val>
                                            <p:fltVal val="0"/>
                                          </p:val>
                                        </p:tav>
                                        <p:tav tm="100000">
                                          <p:val>
                                            <p:strVal val="#ppt_w"/>
                                          </p:val>
                                        </p:tav>
                                      </p:tavLst>
                                    </p:anim>
                                    <p:anim calcmode="lin" valueType="num">
                                      <p:cBhvr>
                                        <p:cTn id="40" dur="500" fill="hold"/>
                                        <p:tgtEl>
                                          <p:spTgt spid="5">
                                            <p:bg/>
                                          </p:spTgt>
                                        </p:tgtEl>
                                        <p:attrNameLst>
                                          <p:attrName>ppt_h</p:attrName>
                                        </p:attrNameLst>
                                      </p:cBhvr>
                                      <p:tavLst>
                                        <p:tav tm="0">
                                          <p:val>
                                            <p:fltVal val="0"/>
                                          </p:val>
                                        </p:tav>
                                        <p:tav tm="100000">
                                          <p:val>
                                            <p:strVal val="#ppt_h"/>
                                          </p:val>
                                        </p:tav>
                                      </p:tavLst>
                                    </p:anim>
                                    <p:anim calcmode="lin" valueType="num">
                                      <p:cBhvr>
                                        <p:cTn id="41" dur="500" fill="hold"/>
                                        <p:tgtEl>
                                          <p:spTgt spid="5">
                                            <p:bg/>
                                          </p:spTgt>
                                        </p:tgtEl>
                                        <p:attrNameLst>
                                          <p:attrName>style.rotation</p:attrName>
                                        </p:attrNameLst>
                                      </p:cBhvr>
                                      <p:tavLst>
                                        <p:tav tm="0">
                                          <p:val>
                                            <p:fltVal val="360"/>
                                          </p:val>
                                        </p:tav>
                                        <p:tav tm="100000">
                                          <p:val>
                                            <p:fltVal val="0"/>
                                          </p:val>
                                        </p:tav>
                                      </p:tavLst>
                                    </p:anim>
                                    <p:animEffect transition="in" filter="fade">
                                      <p:cBhvr>
                                        <p:cTn id="42" dur="500"/>
                                        <p:tgtEl>
                                          <p:spTgt spid="5">
                                            <p:bg/>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iterate type="lt">
                                    <p:tmPct val="10000"/>
                                  </p:iterate>
                                  <p:childTnLst>
                                    <p:set>
                                      <p:cBhvr>
                                        <p:cTn id="46" fill="hold">
                                          <p:stCondLst>
                                            <p:cond delay="0"/>
                                          </p:stCondLst>
                                        </p:cTn>
                                        <p:tgtEl>
                                          <p:spTgt spid="5">
                                            <p:txEl>
                                              <p:pRg st="0" end="0"/>
                                            </p:txEl>
                                          </p:spTgt>
                                        </p:tgtEl>
                                        <p:attrNameLst>
                                          <p:attrName>style.visibility</p:attrName>
                                        </p:attrNameLst>
                                      </p:cBhvr>
                                      <p:to>
                                        <p:strVal val="visible"/>
                                      </p:to>
                                    </p:set>
                                    <p:anim calcmode="lin" valueType="num">
                                      <p:cBhvr>
                                        <p:cTn id="4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48" dur="500" fill="hold"/>
                                        <p:tgtEl>
                                          <p:spTgt spid="5">
                                            <p:txEl>
                                              <p:pRg st="0" end="0"/>
                                            </p:txEl>
                                          </p:spTgt>
                                        </p:tgtEl>
                                        <p:attrNameLst>
                                          <p:attrName>ppt_h</p:attrName>
                                        </p:attrNameLst>
                                      </p:cBhvr>
                                      <p:tavLst>
                                        <p:tav tm="0">
                                          <p:val>
                                            <p:fltVal val="0"/>
                                          </p:val>
                                        </p:tav>
                                        <p:tav tm="100000">
                                          <p:val>
                                            <p:strVal val="#ppt_h"/>
                                          </p:val>
                                        </p:tav>
                                      </p:tavLst>
                                    </p:anim>
                                    <p:anim calcmode="lin" valueType="num">
                                      <p:cBhvr>
                                        <p:cTn id="49" dur="50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5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animBg="1" build="p"/>
      <p:bldP spid="5"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altLang="zh-CN" sz="4000" i="0" smtClean="0">
                <a:latin typeface="黑体" panose="02010609060101010101" pitchFamily="2" charset="-122"/>
                <a:ea typeface="黑体" panose="02010609060101010101" pitchFamily="2" charset="-122"/>
              </a:rPr>
              <a:t>2 .</a:t>
            </a:r>
            <a:r>
              <a:rPr lang="zh-CN" altLang="en-US" sz="4000" i="0" smtClean="0">
                <a:latin typeface="黑体" panose="02010609060101010101" pitchFamily="2" charset="-122"/>
                <a:ea typeface="黑体" panose="02010609060101010101" pitchFamily="2" charset="-122"/>
              </a:rPr>
              <a:t>供给表</a:t>
            </a:r>
            <a:endParaRPr lang="en-US" altLang="zh-CN" i="0" smtClean="0">
              <a:latin typeface="黑体" panose="02010609060101010101" pitchFamily="2" charset="-122"/>
              <a:ea typeface="黑体" panose="02010609060101010101" pitchFamily="2" charset="-122"/>
            </a:endParaRPr>
          </a:p>
        </p:txBody>
      </p:sp>
      <p:graphicFrame>
        <p:nvGraphicFramePr>
          <p:cNvPr id="129200" name="Group 176"/>
          <p:cNvGraphicFramePr>
            <a:graphicFrameLocks noGrp="1"/>
          </p:cNvGraphicFramePr>
          <p:nvPr>
            <p:ph sz="half" idx="2"/>
          </p:nvPr>
        </p:nvGraphicFramePr>
        <p:xfrm>
          <a:off x="611189" y="1707357"/>
          <a:ext cx="7058025" cy="1837135"/>
        </p:xfrm>
        <a:graphic>
          <a:graphicData uri="http://schemas.openxmlformats.org/drawingml/2006/table">
            <a:tbl>
              <a:tblPr/>
              <a:tblGrid>
                <a:gridCol w="2819400"/>
                <a:gridCol w="847725"/>
                <a:gridCol w="847725"/>
                <a:gridCol w="847725"/>
                <a:gridCol w="847725"/>
                <a:gridCol w="847725"/>
              </a:tblGrid>
              <a:tr h="594122">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400" b="1" i="0" u="none" strike="noStrike" cap="none" normalizeH="0" baseline="0" dirty="0" smtClean="0">
                          <a:ln>
                            <a:noFill/>
                          </a:ln>
                          <a:solidFill>
                            <a:schemeClr val="tx1"/>
                          </a:solidFill>
                          <a:effectLst/>
                          <a:latin typeface="+mn-ea"/>
                          <a:ea typeface="+mn-ea"/>
                        </a:rPr>
                        <a:t>价格数量组合</a:t>
                      </a:r>
                      <a:endParaRPr kumimoji="1" lang="zh-CN" altLang="en-US" sz="2400" b="1" i="0" u="none" strike="noStrike" cap="none" normalizeH="0" baseline="0" dirty="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A</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B</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C</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D</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E</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400" b="1" i="0" u="none" strike="noStrike" cap="none" normalizeH="0" baseline="0" smtClean="0">
                          <a:ln>
                            <a:noFill/>
                          </a:ln>
                          <a:solidFill>
                            <a:schemeClr val="tx1"/>
                          </a:solidFill>
                          <a:effectLst/>
                          <a:latin typeface="+mn-ea"/>
                          <a:ea typeface="+mn-ea"/>
                        </a:rPr>
                        <a:t>价格（元）</a:t>
                      </a:r>
                      <a:endParaRPr kumimoji="1" lang="zh-CN" altLang="en-US"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2</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3</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4</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5</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6</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r>
              <a:tr h="5953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400" b="1" i="0" u="none" strike="noStrike" cap="none" normalizeH="0" baseline="0" smtClean="0">
                          <a:ln>
                            <a:noFill/>
                          </a:ln>
                          <a:solidFill>
                            <a:schemeClr val="tx1"/>
                          </a:solidFill>
                          <a:effectLst/>
                          <a:latin typeface="+mn-ea"/>
                          <a:ea typeface="+mn-ea"/>
                        </a:rPr>
                        <a:t>供给量（单位数）</a:t>
                      </a:r>
                      <a:endParaRPr kumimoji="1" lang="zh-CN" altLang="en-US"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0</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mn-ea"/>
                          <a:ea typeface="+mn-ea"/>
                        </a:rPr>
                        <a:t>200</a:t>
                      </a:r>
                      <a:endParaRPr kumimoji="1" lang="en-US" altLang="zh-CN" sz="2400" b="1" i="0" u="none" strike="noStrike" cap="none" normalizeH="0" baseline="0" dirty="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400</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mn-ea"/>
                          <a:ea typeface="+mn-ea"/>
                        </a:rPr>
                        <a:t>600</a:t>
                      </a:r>
                      <a:endParaRPr kumimoji="1" lang="en-US" altLang="zh-CN" sz="2400" b="1" i="0" u="none" strike="noStrike" cap="none" normalizeH="0" baseline="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400" b="1" i="0" u="none" strike="noStrike" cap="none" normalizeH="0" baseline="0" dirty="0" smtClean="0">
                          <a:ln>
                            <a:noFill/>
                          </a:ln>
                          <a:solidFill>
                            <a:schemeClr val="tx1"/>
                          </a:solidFill>
                          <a:effectLst/>
                          <a:latin typeface="+mn-ea"/>
                          <a:ea typeface="+mn-ea"/>
                        </a:rPr>
                        <a:t>800</a:t>
                      </a:r>
                      <a:endParaRPr kumimoji="1" lang="en-US" altLang="zh-CN" sz="2400" b="1" i="0" u="none" strike="noStrike" cap="none" normalizeH="0" baseline="0" dirty="0" smtClean="0">
                        <a:ln>
                          <a:noFill/>
                        </a:ln>
                        <a:solidFill>
                          <a:schemeClr val="tx1"/>
                        </a:solidFill>
                        <a:effectLst/>
                        <a:latin typeface="+mn-ea"/>
                        <a:ea typeface="+mn-ea"/>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r>
            </a:tbl>
          </a:graphicData>
        </a:graphic>
      </p:graphicFrame>
      <p:sp>
        <p:nvSpPr>
          <p:cNvPr id="23585" name="灯片编号占位符 6"/>
          <p:cNvSpPr>
            <a:spLocks noGrp="1"/>
          </p:cNvSpPr>
          <p:nvPr>
            <p:ph type="sldNum" sz="quarter" idx="12"/>
          </p:nvPr>
        </p:nvSpPr>
        <p:spPr>
          <a:noFill/>
        </p:spPr>
        <p:txBody>
          <a:bodyPr/>
          <a:lstStyle/>
          <a:p>
            <a:fld id="{D1D7AD33-39EC-4418-B579-6F935887E483}"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55651" y="195262"/>
            <a:ext cx="7796213" cy="1101329"/>
          </a:xfrm>
        </p:spPr>
        <p:txBody>
          <a:bodyPr/>
          <a:lstStyle/>
          <a:p>
            <a:pPr algn="l" eaLnBrk="1" hangingPunct="1"/>
            <a:r>
              <a:rPr lang="en-US" altLang="zh-CN" i="0" smtClean="0">
                <a:latin typeface="黑体" panose="02010609060101010101" pitchFamily="2" charset="-122"/>
                <a:ea typeface="黑体" panose="02010609060101010101" pitchFamily="2" charset="-122"/>
              </a:rPr>
              <a:t>3</a:t>
            </a:r>
            <a:r>
              <a:rPr lang="zh-CN" altLang="en-US" i="0" smtClean="0">
                <a:latin typeface="黑体" panose="02010609060101010101" pitchFamily="2" charset="-122"/>
                <a:ea typeface="黑体" panose="02010609060101010101" pitchFamily="2" charset="-122"/>
              </a:rPr>
              <a:t>、供给曲线</a:t>
            </a:r>
            <a:endParaRPr lang="en-US" altLang="zh-CN" sz="3600" i="0" smtClean="0">
              <a:solidFill>
                <a:schemeClr val="accent1"/>
              </a:solidFill>
              <a:latin typeface="黑体" panose="02010609060101010101" pitchFamily="2" charset="-122"/>
              <a:ea typeface="黑体" panose="02010609060101010101" pitchFamily="2" charset="-122"/>
            </a:endParaRPr>
          </a:p>
        </p:txBody>
      </p:sp>
      <p:sp>
        <p:nvSpPr>
          <p:cNvPr id="24579" name="灯片编号占位符 5"/>
          <p:cNvSpPr>
            <a:spLocks noGrp="1"/>
          </p:cNvSpPr>
          <p:nvPr>
            <p:ph type="sldNum" sz="quarter" idx="12"/>
          </p:nvPr>
        </p:nvSpPr>
        <p:spPr>
          <a:xfrm>
            <a:off x="3124200" y="4902994"/>
            <a:ext cx="2895600" cy="183356"/>
          </a:xfrm>
          <a:noFill/>
        </p:spPr>
        <p:txBody>
          <a:bodyPr/>
          <a:lstStyle/>
          <a:p>
            <a:pPr algn="ctr"/>
            <a:fld id="{8A5FCD24-C34D-46A2-BE43-B8A6541460A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4580" name="Line 4"/>
          <p:cNvSpPr>
            <a:spLocks noChangeShapeType="1"/>
          </p:cNvSpPr>
          <p:nvPr/>
        </p:nvSpPr>
        <p:spPr bwMode="auto">
          <a:xfrm>
            <a:off x="5257800" y="4286250"/>
            <a:ext cx="3276600" cy="0"/>
          </a:xfrm>
          <a:prstGeom prst="line">
            <a:avLst/>
          </a:prstGeom>
          <a:noFill/>
          <a:ln w="28575">
            <a:solidFill>
              <a:srgbClr val="FF6600"/>
            </a:solidFill>
            <a:miter lim="800000"/>
            <a:tailEnd type="arrow" w="med" len="med"/>
          </a:ln>
        </p:spPr>
        <p:txBody>
          <a:bodyPr wrap="none"/>
          <a:lstStyle/>
          <a:p>
            <a:endParaRPr lang="zh-CN" altLang="en-US"/>
          </a:p>
        </p:txBody>
      </p:sp>
      <p:sp>
        <p:nvSpPr>
          <p:cNvPr id="24581" name="Line 5"/>
          <p:cNvSpPr>
            <a:spLocks noChangeShapeType="1"/>
          </p:cNvSpPr>
          <p:nvPr/>
        </p:nvSpPr>
        <p:spPr bwMode="auto">
          <a:xfrm flipV="1">
            <a:off x="5257800" y="1657350"/>
            <a:ext cx="0" cy="2628900"/>
          </a:xfrm>
          <a:prstGeom prst="line">
            <a:avLst/>
          </a:prstGeom>
          <a:noFill/>
          <a:ln w="28575">
            <a:solidFill>
              <a:srgbClr val="FF6600"/>
            </a:solidFill>
            <a:miter lim="800000"/>
            <a:tailEnd type="arrow" w="med" len="med"/>
          </a:ln>
        </p:spPr>
        <p:txBody>
          <a:bodyPr wrap="none"/>
          <a:lstStyle/>
          <a:p>
            <a:endParaRPr lang="zh-CN" altLang="en-US"/>
          </a:p>
        </p:txBody>
      </p:sp>
      <p:sp>
        <p:nvSpPr>
          <p:cNvPr id="24582" name="Arc 7"/>
          <p:cNvSpPr/>
          <p:nvPr/>
        </p:nvSpPr>
        <p:spPr bwMode="auto">
          <a:xfrm flipV="1">
            <a:off x="5638800" y="2057400"/>
            <a:ext cx="2743200" cy="16573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miter lim="800000"/>
          </a:ln>
        </p:spPr>
        <p:txBody>
          <a:bodyPr wrap="none" anchor="ctr"/>
          <a:lstStyle/>
          <a:p>
            <a:endParaRPr lang="zh-CN" altLang="en-US"/>
          </a:p>
        </p:txBody>
      </p:sp>
      <p:sp>
        <p:nvSpPr>
          <p:cNvPr id="24583" name="Text Box 9"/>
          <p:cNvSpPr txBox="1">
            <a:spLocks noChangeArrowheads="1"/>
          </p:cNvSpPr>
          <p:nvPr/>
        </p:nvSpPr>
        <p:spPr bwMode="auto">
          <a:xfrm>
            <a:off x="5257800" y="1371600"/>
            <a:ext cx="457200" cy="984885"/>
          </a:xfrm>
          <a:prstGeom prst="rect">
            <a:avLst/>
          </a:prstGeom>
          <a:noFill/>
          <a:ln w="9525">
            <a:noFill/>
            <a:miter lim="800000"/>
          </a:ln>
        </p:spPr>
        <p:txBody>
          <a:bodyPr>
            <a:spAutoFit/>
          </a:bodyPr>
          <a:lstStyle/>
          <a:p>
            <a:pPr>
              <a:lnSpc>
                <a:spcPct val="125000"/>
              </a:lnSpc>
              <a:spcBef>
                <a:spcPct val="20000"/>
              </a:spcBef>
              <a:buClr>
                <a:srgbClr val="FFFF00"/>
              </a:buClr>
              <a:buSzPct val="80000"/>
              <a:buFont typeface="Wingdings" panose="05000000000000000000" pitchFamily="2" charset="2"/>
              <a:buNone/>
            </a:pPr>
            <a:r>
              <a:rPr lang="en-US" altLang="zh-CN" sz="3200"/>
              <a:t>P</a:t>
            </a:r>
            <a:endParaRPr lang="en-US" altLang="zh-CN" sz="3200"/>
          </a:p>
          <a:p>
            <a:pPr>
              <a:spcBef>
                <a:spcPct val="50000"/>
              </a:spcBef>
            </a:pPr>
            <a:endParaRPr lang="en-US" altLang="zh-CN" baseline="-25000">
              <a:latin typeface="Arial Narrow" panose="020B0606020202030204" pitchFamily="34" charset="0"/>
            </a:endParaRPr>
          </a:p>
        </p:txBody>
      </p:sp>
      <p:sp>
        <p:nvSpPr>
          <p:cNvPr id="24584" name="Text Box 10"/>
          <p:cNvSpPr txBox="1">
            <a:spLocks noChangeArrowheads="1"/>
          </p:cNvSpPr>
          <p:nvPr/>
        </p:nvSpPr>
        <p:spPr bwMode="auto">
          <a:xfrm>
            <a:off x="8358188" y="3857625"/>
            <a:ext cx="533400" cy="984885"/>
          </a:xfrm>
          <a:prstGeom prst="rect">
            <a:avLst/>
          </a:prstGeom>
          <a:noFill/>
          <a:ln w="9525">
            <a:noFill/>
            <a:miter lim="800000"/>
          </a:ln>
        </p:spPr>
        <p:txBody>
          <a:bodyPr>
            <a:spAutoFit/>
          </a:bodyPr>
          <a:lstStyle/>
          <a:p>
            <a:pPr>
              <a:lnSpc>
                <a:spcPct val="125000"/>
              </a:lnSpc>
              <a:spcBef>
                <a:spcPct val="20000"/>
              </a:spcBef>
              <a:buClr>
                <a:srgbClr val="FFFF00"/>
              </a:buClr>
              <a:buSzPct val="80000"/>
              <a:buFont typeface="Wingdings" panose="05000000000000000000" pitchFamily="2" charset="2"/>
              <a:buNone/>
            </a:pPr>
            <a:r>
              <a:rPr lang="en-US" altLang="zh-CN" sz="3200"/>
              <a:t>Q</a:t>
            </a:r>
            <a:endParaRPr lang="en-US" altLang="zh-CN" sz="3200"/>
          </a:p>
          <a:p>
            <a:pPr>
              <a:spcBef>
                <a:spcPct val="50000"/>
              </a:spcBef>
            </a:pPr>
            <a:endParaRPr lang="en-US" altLang="zh-CN" baseline="-25000">
              <a:latin typeface="Arial Narrow" panose="020B0606020202030204" pitchFamily="34" charset="0"/>
            </a:endParaRPr>
          </a:p>
        </p:txBody>
      </p:sp>
      <p:sp>
        <p:nvSpPr>
          <p:cNvPr id="24585" name="Text Box 11"/>
          <p:cNvSpPr txBox="1">
            <a:spLocks noChangeArrowheads="1"/>
          </p:cNvSpPr>
          <p:nvPr/>
        </p:nvSpPr>
        <p:spPr bwMode="auto">
          <a:xfrm>
            <a:off x="7924800" y="2000250"/>
            <a:ext cx="533400" cy="984885"/>
          </a:xfrm>
          <a:prstGeom prst="rect">
            <a:avLst/>
          </a:prstGeom>
          <a:noFill/>
          <a:ln w="9525">
            <a:noFill/>
            <a:miter lim="800000"/>
          </a:ln>
        </p:spPr>
        <p:txBody>
          <a:bodyPr>
            <a:spAutoFit/>
          </a:bodyPr>
          <a:lstStyle/>
          <a:p>
            <a:pPr>
              <a:lnSpc>
                <a:spcPct val="125000"/>
              </a:lnSpc>
              <a:spcBef>
                <a:spcPct val="20000"/>
              </a:spcBef>
              <a:buClr>
                <a:srgbClr val="FFFF00"/>
              </a:buClr>
              <a:buSzPct val="80000"/>
            </a:pPr>
            <a:r>
              <a:rPr lang="en-US" altLang="zh-CN" sz="3200"/>
              <a:t>S</a:t>
            </a:r>
            <a:endParaRPr lang="en-US" altLang="zh-CN" sz="3200"/>
          </a:p>
          <a:p>
            <a:pPr>
              <a:spcBef>
                <a:spcPct val="50000"/>
              </a:spcBef>
            </a:pPr>
            <a:endParaRPr lang="en-US" altLang="zh-CN" baseline="-25000">
              <a:latin typeface="Arial Narrow" panose="020B0606020202030204" pitchFamily="34" charset="0"/>
            </a:endParaRPr>
          </a:p>
        </p:txBody>
      </p:sp>
      <p:pic>
        <p:nvPicPr>
          <p:cNvPr id="24586" name="Picture 12" descr="C:\Documents and Settings\曦钰\桌面\图片4.png"/>
          <p:cNvPicPr>
            <a:picLocks noChangeAspect="1" noChangeArrowheads="1"/>
          </p:cNvPicPr>
          <p:nvPr/>
        </p:nvPicPr>
        <p:blipFill>
          <a:blip r:embed="rId1" cstate="print"/>
          <a:srcRect/>
          <a:stretch>
            <a:fillRect/>
          </a:stretch>
        </p:blipFill>
        <p:spPr bwMode="auto">
          <a:xfrm>
            <a:off x="428626" y="1821657"/>
            <a:ext cx="4500563" cy="265509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34818"/>
                                        </p:tgtEl>
                                        <p:attrNameLst>
                                          <p:attrName>style.visibility</p:attrName>
                                        </p:attrNameLst>
                                      </p:cBhvr>
                                      <p:to>
                                        <p:strVal val="visible"/>
                                      </p:to>
                                    </p:set>
                                    <p:anim calcmode="lin" valueType="num">
                                      <p:cBhvr>
                                        <p:cTn id="7" dur="500" fill="hold"/>
                                        <p:tgtEl>
                                          <p:spTgt spid="34818"/>
                                        </p:tgtEl>
                                        <p:attrNameLst>
                                          <p:attrName>ppt_w</p:attrName>
                                        </p:attrNameLst>
                                      </p:cBhvr>
                                      <p:tavLst>
                                        <p:tav tm="0">
                                          <p:val>
                                            <p:fltVal val="0"/>
                                          </p:val>
                                        </p:tav>
                                        <p:tav tm="100000">
                                          <p:val>
                                            <p:strVal val="#ppt_w"/>
                                          </p:val>
                                        </p:tav>
                                      </p:tavLst>
                                    </p:anim>
                                    <p:anim calcmode="lin" valueType="num">
                                      <p:cBhvr>
                                        <p:cTn id="8" dur="500" fill="hold"/>
                                        <p:tgtEl>
                                          <p:spTgt spid="34818"/>
                                        </p:tgtEl>
                                        <p:attrNameLst>
                                          <p:attrName>ppt_h</p:attrName>
                                        </p:attrNameLst>
                                      </p:cBhvr>
                                      <p:tavLst>
                                        <p:tav tm="0">
                                          <p:val>
                                            <p:fltVal val="0"/>
                                          </p:val>
                                        </p:tav>
                                        <p:tav tm="100000">
                                          <p:val>
                                            <p:strVal val="#ppt_h"/>
                                          </p:val>
                                        </p:tav>
                                      </p:tavLst>
                                    </p:anim>
                                    <p:anim calcmode="lin" valueType="num">
                                      <p:cBhvr>
                                        <p:cTn id="9" dur="500" fill="hold"/>
                                        <p:tgtEl>
                                          <p:spTgt spid="34818"/>
                                        </p:tgtEl>
                                        <p:attrNameLst>
                                          <p:attrName>style.rotation</p:attrName>
                                        </p:attrNameLst>
                                      </p:cBhvr>
                                      <p:tavLst>
                                        <p:tav tm="0">
                                          <p:val>
                                            <p:fltVal val="360"/>
                                          </p:val>
                                        </p:tav>
                                        <p:tav tm="100000">
                                          <p:val>
                                            <p:fltVal val="0"/>
                                          </p:val>
                                        </p:tav>
                                      </p:tavLst>
                                    </p:anim>
                                    <p:animEffect transition="in" filter="fade">
                                      <p:cBhvr>
                                        <p:cTn id="10"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539750" y="141685"/>
            <a:ext cx="7772400" cy="647700"/>
          </a:xfrm>
        </p:spPr>
        <p:txBody>
          <a:bodyPr/>
          <a:lstStyle/>
          <a:p>
            <a:pPr algn="l" eaLnBrk="1" hangingPunct="1"/>
            <a:r>
              <a:rPr lang="en-US" altLang="zh-CN" sz="3200" i="0" smtClean="0">
                <a:latin typeface="黑体" panose="02010609060101010101" pitchFamily="2" charset="-122"/>
                <a:ea typeface="黑体" panose="02010609060101010101" pitchFamily="2" charset="-122"/>
              </a:rPr>
              <a:t>4</a:t>
            </a:r>
            <a:r>
              <a:rPr lang="zh-CN" altLang="en-US" sz="3200" i="0" smtClean="0">
                <a:latin typeface="黑体" panose="02010609060101010101" pitchFamily="2" charset="-122"/>
                <a:ea typeface="黑体" panose="02010609060101010101" pitchFamily="2" charset="-122"/>
              </a:rPr>
              <a:t>、供给函数</a:t>
            </a:r>
            <a:endParaRPr lang="zh-CN" altLang="en-US" sz="3200" i="0" smtClean="0">
              <a:latin typeface="黑体" panose="02010609060101010101" pitchFamily="2" charset="-122"/>
              <a:ea typeface="黑体" panose="02010609060101010101" pitchFamily="2" charset="-122"/>
            </a:endParaRPr>
          </a:p>
        </p:txBody>
      </p:sp>
      <p:sp>
        <p:nvSpPr>
          <p:cNvPr id="149507" name="Rectangle 3"/>
          <p:cNvSpPr>
            <a:spLocks noGrp="1" noChangeArrowheads="1"/>
          </p:cNvSpPr>
          <p:nvPr>
            <p:ph sz="quarter" idx="1"/>
          </p:nvPr>
        </p:nvSpPr>
        <p:spPr>
          <a:xfrm>
            <a:off x="323850" y="844154"/>
            <a:ext cx="8351838" cy="485775"/>
          </a:xfrm>
          <a:solidFill>
            <a:srgbClr val="F2E5C0"/>
          </a:solidFill>
        </p:spPr>
        <p:txBody>
          <a:bodyPr/>
          <a:lstStyle/>
          <a:p>
            <a:pPr eaLnBrk="1" hangingPunct="1">
              <a:lnSpc>
                <a:spcPct val="125000"/>
              </a:lnSpc>
              <a:buClr>
                <a:srgbClr val="FF0000"/>
              </a:buClr>
              <a:buFont typeface="Wingdings" panose="05000000000000000000" pitchFamily="2" charset="2"/>
              <a:buNone/>
            </a:pPr>
            <a:r>
              <a:rPr lang="zh-CN" altLang="en-US" sz="2400" b="1" dirty="0" smtClean="0">
                <a:solidFill>
                  <a:srgbClr val="C00000"/>
                </a:solidFill>
                <a:latin typeface="黑体" panose="02010609060101010101" pitchFamily="2" charset="-122"/>
                <a:ea typeface="黑体" panose="02010609060101010101" pitchFamily="2" charset="-122"/>
              </a:rPr>
              <a:t>供给函数：</a:t>
            </a:r>
            <a:r>
              <a:rPr lang="zh-CN" altLang="en-US" sz="2400" b="1" dirty="0" smtClean="0">
                <a:latin typeface="黑体" panose="02010609060101010101" pitchFamily="2" charset="-122"/>
                <a:ea typeface="黑体" panose="02010609060101010101" pitchFamily="2" charset="-122"/>
              </a:rPr>
              <a:t>用函数关系来表示影响供给的因素与供给的关系</a:t>
            </a:r>
            <a:endParaRPr lang="zh-CN" altLang="en-US" sz="2400" b="1" dirty="0" smtClean="0">
              <a:latin typeface="黑体" panose="02010609060101010101" pitchFamily="2" charset="-122"/>
              <a:ea typeface="黑体" panose="02010609060101010101" pitchFamily="2" charset="-122"/>
            </a:endParaRPr>
          </a:p>
        </p:txBody>
      </p:sp>
      <p:sp>
        <p:nvSpPr>
          <p:cNvPr id="25604" name="灯片编号占位符 5"/>
          <p:cNvSpPr>
            <a:spLocks noGrp="1"/>
          </p:cNvSpPr>
          <p:nvPr>
            <p:ph type="sldNum" sz="quarter" idx="12"/>
          </p:nvPr>
        </p:nvSpPr>
        <p:spPr>
          <a:xfrm>
            <a:off x="3124200" y="4902994"/>
            <a:ext cx="2895600" cy="183356"/>
          </a:xfrm>
          <a:noFill/>
        </p:spPr>
        <p:txBody>
          <a:bodyPr/>
          <a:lstStyle/>
          <a:p>
            <a:pPr algn="ctr"/>
            <a:fld id="{477044F8-F9E9-4741-BA0C-666597495F61}"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 name="Rectangle 3"/>
          <p:cNvSpPr txBox="1">
            <a:spLocks noChangeArrowheads="1"/>
          </p:cNvSpPr>
          <p:nvPr/>
        </p:nvSpPr>
        <p:spPr bwMode="auto">
          <a:xfrm>
            <a:off x="900114" y="1600200"/>
            <a:ext cx="7056437" cy="2915841"/>
          </a:xfrm>
          <a:prstGeom prst="rect">
            <a:avLst/>
          </a:prstGeom>
          <a:noFill/>
          <a:ln w="9525">
            <a:noFill/>
            <a:miter lim="800000"/>
          </a:ln>
        </p:spPr>
        <p:txBody>
          <a:bodyPr/>
          <a:lstStyle/>
          <a:p>
            <a:pPr marL="342900" indent="-342900">
              <a:lnSpc>
                <a:spcPct val="125000"/>
              </a:lnSpc>
              <a:spcBef>
                <a:spcPct val="20000"/>
              </a:spcBef>
              <a:buClr>
                <a:schemeClr val="folHlink"/>
              </a:buClr>
              <a:buFont typeface="Wingdings" panose="05000000000000000000" pitchFamily="2" charset="2"/>
              <a:buNone/>
              <a:defRPr/>
            </a:pPr>
            <a:r>
              <a:rPr lang="zh-CN" altLang="en-US" sz="2400" b="1" kern="0" dirty="0">
                <a:solidFill>
                  <a:srgbClr val="C00000"/>
                </a:solidFill>
                <a:latin typeface="黑体" panose="02010609060101010101" pitchFamily="2" charset="-122"/>
                <a:ea typeface="黑体" panose="02010609060101010101" pitchFamily="2" charset="-122"/>
              </a:rPr>
              <a:t>影响供给的因素：</a:t>
            </a:r>
            <a:endParaRPr lang="en-US" altLang="zh-CN" sz="2400" b="1" kern="0" dirty="0">
              <a:solidFill>
                <a:srgbClr val="C00000"/>
              </a:solidFill>
              <a:latin typeface="黑体" panose="02010609060101010101" pitchFamily="2" charset="-122"/>
              <a:ea typeface="黑体" panose="02010609060101010101" pitchFamily="2" charset="-122"/>
            </a:endParaRPr>
          </a:p>
          <a:p>
            <a:pPr marL="342900" indent="-342900">
              <a:lnSpc>
                <a:spcPct val="125000"/>
              </a:lnSpc>
              <a:spcBef>
                <a:spcPct val="20000"/>
              </a:spcBef>
              <a:buClr>
                <a:srgbClr val="FF0000"/>
              </a:buClr>
              <a:buFont typeface="Wingdings" panose="05000000000000000000" pitchFamily="2" charset="2"/>
              <a:buChar char="v"/>
              <a:defRPr/>
            </a:pPr>
            <a:r>
              <a:rPr lang="zh-CN" altLang="en-US" sz="2400" b="1" kern="0" dirty="0">
                <a:solidFill>
                  <a:srgbClr val="FF0000"/>
                </a:solidFill>
                <a:latin typeface="华文楷体" panose="02010600040101010101" pitchFamily="2" charset="-122"/>
                <a:ea typeface="华文楷体" panose="02010600040101010101" pitchFamily="2" charset="-122"/>
              </a:rPr>
              <a:t>商品本身的价格（</a:t>
            </a:r>
            <a:r>
              <a:rPr lang="en-US" altLang="zh-CN" sz="2400" b="1" kern="0" dirty="0">
                <a:solidFill>
                  <a:srgbClr val="FF0000"/>
                </a:solidFill>
                <a:latin typeface="华文楷体" panose="02010600040101010101" pitchFamily="2" charset="-122"/>
                <a:ea typeface="华文楷体" panose="02010600040101010101" pitchFamily="2" charset="-122"/>
              </a:rPr>
              <a:t>P</a:t>
            </a:r>
            <a:r>
              <a:rPr lang="zh-CN" altLang="en-US" sz="2400" b="1" kern="0" dirty="0" smtClean="0">
                <a:solidFill>
                  <a:srgbClr val="FF0000"/>
                </a:solidFill>
                <a:latin typeface="华文楷体" panose="02010600040101010101" pitchFamily="2" charset="-122"/>
                <a:ea typeface="华文楷体" panose="02010600040101010101" pitchFamily="2" charset="-122"/>
              </a:rPr>
              <a:t>）</a:t>
            </a:r>
            <a:endParaRPr lang="en-US" altLang="zh-CN" sz="2400" b="1" kern="0" dirty="0" smtClean="0">
              <a:solidFill>
                <a:srgbClr val="FF0000"/>
              </a:solidFill>
              <a:latin typeface="华文楷体" panose="02010600040101010101" pitchFamily="2" charset="-122"/>
              <a:ea typeface="华文楷体" panose="02010600040101010101" pitchFamily="2" charset="-122"/>
            </a:endParaRPr>
          </a:p>
          <a:p>
            <a:pPr marL="342900" indent="-342900">
              <a:lnSpc>
                <a:spcPct val="125000"/>
              </a:lnSpc>
              <a:spcBef>
                <a:spcPct val="20000"/>
              </a:spcBef>
              <a:buClr>
                <a:srgbClr val="FF0000"/>
              </a:buClr>
              <a:buFont typeface="Wingdings" panose="05000000000000000000" pitchFamily="2" charset="2"/>
              <a:buChar char="v"/>
              <a:defRPr/>
            </a:pPr>
            <a:r>
              <a:rPr lang="zh-CN" altLang="en-US" sz="2400" b="1" kern="0" dirty="0" smtClean="0">
                <a:latin typeface="华文楷体" panose="02010600040101010101" pitchFamily="2" charset="-122"/>
                <a:ea typeface="华文楷体" panose="02010600040101010101" pitchFamily="2" charset="-122"/>
              </a:rPr>
              <a:t>商品</a:t>
            </a:r>
            <a:r>
              <a:rPr lang="zh-CN" altLang="en-US" sz="2400" b="1" kern="0" dirty="0">
                <a:latin typeface="华文楷体" panose="02010600040101010101" pitchFamily="2" charset="-122"/>
                <a:ea typeface="华文楷体" panose="02010600040101010101" pitchFamily="2" charset="-122"/>
              </a:rPr>
              <a:t>的生产要素的价格（</a:t>
            </a:r>
            <a:r>
              <a:rPr lang="en-US" altLang="zh-CN" sz="2400" b="1" kern="0" dirty="0" smtClean="0">
                <a:solidFill>
                  <a:srgbClr val="FF0000"/>
                </a:solidFill>
                <a:latin typeface="华文楷体" panose="02010600040101010101" pitchFamily="2" charset="-122"/>
                <a:ea typeface="华文楷体" panose="02010600040101010101" pitchFamily="2" charset="-122"/>
              </a:rPr>
              <a:t>P</a:t>
            </a:r>
            <a:r>
              <a:rPr lang="en-US" altLang="zh-CN" sz="2400" b="1" kern="0" baseline="-25000" dirty="0" smtClean="0">
                <a:solidFill>
                  <a:srgbClr val="FF0000"/>
                </a:solidFill>
                <a:latin typeface="华文楷体" panose="02010600040101010101" pitchFamily="2" charset="-122"/>
                <a:ea typeface="华文楷体" panose="02010600040101010101" pitchFamily="2" charset="-122"/>
              </a:rPr>
              <a:t>i</a:t>
            </a:r>
            <a:r>
              <a:rPr lang="zh-CN" altLang="en-US" sz="2400" b="1" kern="0" dirty="0" smtClean="0">
                <a:latin typeface="华文楷体" panose="02010600040101010101" pitchFamily="2" charset="-122"/>
                <a:ea typeface="华文楷体" panose="02010600040101010101" pitchFamily="2" charset="-122"/>
              </a:rPr>
              <a:t>）</a:t>
            </a:r>
            <a:r>
              <a:rPr lang="en-US" altLang="zh-CN" sz="2400" b="1" kern="0" dirty="0">
                <a:latin typeface="华文楷体" panose="02010600040101010101" pitchFamily="2" charset="-122"/>
                <a:ea typeface="华文楷体" panose="02010600040101010101" pitchFamily="2" charset="-122"/>
              </a:rPr>
              <a:t>----</a:t>
            </a:r>
            <a:r>
              <a:rPr lang="zh-CN" altLang="en-US" sz="2400" b="1" kern="0" dirty="0">
                <a:latin typeface="华文楷体" panose="02010600040101010101" pitchFamily="2" charset="-122"/>
                <a:ea typeface="华文楷体" panose="02010600040101010101" pitchFamily="2" charset="-122"/>
              </a:rPr>
              <a:t>生产成本</a:t>
            </a:r>
            <a:endParaRPr lang="zh-CN" altLang="en-US" sz="2400" b="1" kern="0" dirty="0">
              <a:latin typeface="华文楷体" panose="02010600040101010101" pitchFamily="2" charset="-122"/>
              <a:ea typeface="华文楷体" panose="02010600040101010101" pitchFamily="2" charset="-122"/>
            </a:endParaRPr>
          </a:p>
          <a:p>
            <a:pPr marL="342900" indent="-342900">
              <a:lnSpc>
                <a:spcPct val="125000"/>
              </a:lnSpc>
              <a:spcBef>
                <a:spcPct val="20000"/>
              </a:spcBef>
              <a:buClr>
                <a:srgbClr val="FF0000"/>
              </a:buClr>
              <a:buFont typeface="Wingdings" panose="05000000000000000000" pitchFamily="2" charset="2"/>
              <a:buChar char="v"/>
              <a:defRPr/>
            </a:pPr>
            <a:r>
              <a:rPr lang="zh-CN" altLang="en-US" sz="2400" b="1" kern="0" dirty="0" smtClean="0">
                <a:latin typeface="华文楷体" panose="02010600040101010101" pitchFamily="2" charset="-122"/>
                <a:ea typeface="华文楷体" panose="02010600040101010101" pitchFamily="2" charset="-122"/>
              </a:rPr>
              <a:t>相关</a:t>
            </a:r>
            <a:r>
              <a:rPr lang="zh-CN" altLang="en-US" sz="2400" b="1" kern="0" dirty="0">
                <a:latin typeface="华文楷体" panose="02010600040101010101" pitchFamily="2" charset="-122"/>
                <a:ea typeface="华文楷体" panose="02010600040101010101" pitchFamily="2" charset="-122"/>
              </a:rPr>
              <a:t>商品的价格</a:t>
            </a:r>
            <a:r>
              <a:rPr lang="en-US" altLang="zh-CN" sz="2400" b="1" kern="0" dirty="0">
                <a:latin typeface="华文楷体" panose="02010600040101010101" pitchFamily="2" charset="-122"/>
                <a:ea typeface="华文楷体" panose="02010600040101010101" pitchFamily="2" charset="-122"/>
              </a:rPr>
              <a:t>(</a:t>
            </a:r>
            <a:r>
              <a:rPr lang="zh-CN" altLang="en-US" sz="2400" b="1" kern="0" dirty="0">
                <a:latin typeface="华文楷体" panose="02010600040101010101" pitchFamily="2" charset="-122"/>
                <a:ea typeface="华文楷体" panose="02010600040101010101" pitchFamily="2" charset="-122"/>
              </a:rPr>
              <a:t>互补品、替代品） （</a:t>
            </a:r>
            <a:r>
              <a:rPr lang="en-US" altLang="zh-CN" sz="2400" b="1" kern="0" dirty="0" err="1" smtClean="0">
                <a:solidFill>
                  <a:srgbClr val="FF0000"/>
                </a:solidFill>
                <a:latin typeface="华文楷体" panose="02010600040101010101" pitchFamily="2" charset="-122"/>
                <a:ea typeface="华文楷体" panose="02010600040101010101" pitchFamily="2" charset="-122"/>
              </a:rPr>
              <a:t>P</a:t>
            </a:r>
            <a:r>
              <a:rPr lang="en-US" altLang="zh-CN" sz="2400" b="1" kern="0" baseline="-25000" dirty="0" err="1" smtClean="0">
                <a:solidFill>
                  <a:srgbClr val="FF0000"/>
                </a:solidFill>
                <a:latin typeface="华文楷体" panose="02010600040101010101" pitchFamily="2" charset="-122"/>
                <a:ea typeface="华文楷体" panose="02010600040101010101" pitchFamily="2" charset="-122"/>
              </a:rPr>
              <a:t>j</a:t>
            </a:r>
            <a:r>
              <a:rPr lang="zh-CN" altLang="en-US" sz="2400" b="1" kern="0" dirty="0" smtClean="0">
                <a:latin typeface="华文楷体" panose="02010600040101010101" pitchFamily="2" charset="-122"/>
                <a:ea typeface="华文楷体" panose="02010600040101010101" pitchFamily="2" charset="-122"/>
              </a:rPr>
              <a:t>）</a:t>
            </a:r>
            <a:endParaRPr lang="en-US" altLang="zh-CN" sz="2400" b="1" kern="0" dirty="0" smtClean="0">
              <a:latin typeface="华文楷体" panose="02010600040101010101" pitchFamily="2" charset="-122"/>
              <a:ea typeface="华文楷体" panose="02010600040101010101" pitchFamily="2" charset="-122"/>
            </a:endParaRPr>
          </a:p>
          <a:p>
            <a:pPr marL="342900" indent="-342900">
              <a:lnSpc>
                <a:spcPct val="125000"/>
              </a:lnSpc>
              <a:spcBef>
                <a:spcPct val="20000"/>
              </a:spcBef>
              <a:buClr>
                <a:srgbClr val="FF0000"/>
              </a:buClr>
              <a:buFont typeface="Wingdings" panose="05000000000000000000" pitchFamily="2" charset="2"/>
              <a:buChar char="v"/>
              <a:defRPr/>
            </a:pPr>
            <a:r>
              <a:rPr lang="zh-CN" altLang="en-US" sz="2400" b="1" kern="0" dirty="0" smtClean="0">
                <a:latin typeface="华文楷体" panose="02010600040101010101" pitchFamily="2" charset="-122"/>
                <a:ea typeface="华文楷体" panose="02010600040101010101" pitchFamily="2" charset="-122"/>
              </a:rPr>
              <a:t>生产技术水平的变动（</a:t>
            </a:r>
            <a:r>
              <a:rPr lang="en-US" altLang="zh-CN" sz="2400" b="1" kern="0" dirty="0" smtClean="0">
                <a:solidFill>
                  <a:srgbClr val="FF0000"/>
                </a:solidFill>
                <a:latin typeface="华文楷体" panose="02010600040101010101" pitchFamily="2" charset="-122"/>
                <a:ea typeface="华文楷体" panose="02010600040101010101" pitchFamily="2" charset="-122"/>
              </a:rPr>
              <a:t>a</a:t>
            </a:r>
            <a:r>
              <a:rPr lang="zh-CN" altLang="en-US" sz="2400" b="1" kern="0" dirty="0" smtClean="0">
                <a:latin typeface="华文楷体" panose="02010600040101010101" pitchFamily="2" charset="-122"/>
                <a:ea typeface="华文楷体" panose="02010600040101010101" pitchFamily="2" charset="-122"/>
              </a:rPr>
              <a:t>）</a:t>
            </a:r>
            <a:endParaRPr lang="zh-CN" altLang="en-US" sz="2400" b="1" kern="0" dirty="0" smtClean="0">
              <a:latin typeface="华文楷体" panose="02010600040101010101" pitchFamily="2" charset="-122"/>
              <a:ea typeface="华文楷体" panose="02010600040101010101" pitchFamily="2" charset="-122"/>
            </a:endParaRPr>
          </a:p>
          <a:p>
            <a:pPr marL="342900" indent="-342900">
              <a:lnSpc>
                <a:spcPct val="125000"/>
              </a:lnSpc>
              <a:spcBef>
                <a:spcPct val="20000"/>
              </a:spcBef>
              <a:buClr>
                <a:srgbClr val="FF0000"/>
              </a:buClr>
              <a:buFont typeface="Wingdings" panose="05000000000000000000" pitchFamily="2" charset="2"/>
              <a:buChar char="v"/>
              <a:defRPr/>
            </a:pPr>
            <a:r>
              <a:rPr lang="zh-CN" altLang="en-US" sz="2400" b="1" kern="0" dirty="0" smtClean="0">
                <a:latin typeface="华文楷体" panose="02010600040101010101" pitchFamily="2" charset="-122"/>
                <a:ea typeface="华文楷体" panose="02010600040101010101" pitchFamily="2" charset="-122"/>
              </a:rPr>
              <a:t>厂商</a:t>
            </a:r>
            <a:r>
              <a:rPr lang="zh-CN" altLang="en-US" sz="2400" b="1" kern="0" dirty="0">
                <a:latin typeface="华文楷体" panose="02010600040101010101" pitchFamily="2" charset="-122"/>
                <a:ea typeface="华文楷体" panose="02010600040101010101" pitchFamily="2" charset="-122"/>
              </a:rPr>
              <a:t>对未来的预期（</a:t>
            </a:r>
            <a:r>
              <a:rPr lang="en-US" altLang="zh-CN" sz="2400" b="1" kern="0" dirty="0">
                <a:solidFill>
                  <a:srgbClr val="FF0000"/>
                </a:solidFill>
                <a:latin typeface="华文楷体" panose="02010600040101010101" pitchFamily="2" charset="-122"/>
                <a:ea typeface="华文楷体" panose="02010600040101010101" pitchFamily="2" charset="-122"/>
              </a:rPr>
              <a:t>E</a:t>
            </a:r>
            <a:r>
              <a:rPr lang="zh-CN" altLang="en-US" sz="2400" b="1" kern="0" dirty="0">
                <a:latin typeface="华文楷体" panose="02010600040101010101" pitchFamily="2" charset="-122"/>
                <a:ea typeface="华文楷体" panose="02010600040101010101" pitchFamily="2" charset="-122"/>
              </a:rPr>
              <a:t>）</a:t>
            </a:r>
            <a:endParaRPr lang="zh-CN" altLang="en-US" sz="2400" b="1" kern="0"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149506"/>
                                        </p:tgtEl>
                                        <p:attrNameLst>
                                          <p:attrName>style.visibility</p:attrName>
                                        </p:attrNameLst>
                                      </p:cBhvr>
                                      <p:to>
                                        <p:strVal val="visible"/>
                                      </p:to>
                                    </p:set>
                                    <p:anim calcmode="lin" valueType="num">
                                      <p:cBhvr>
                                        <p:cTn id="7" dur="500" fill="hold"/>
                                        <p:tgtEl>
                                          <p:spTgt spid="149506"/>
                                        </p:tgtEl>
                                        <p:attrNameLst>
                                          <p:attrName>ppt_w</p:attrName>
                                        </p:attrNameLst>
                                      </p:cBhvr>
                                      <p:tavLst>
                                        <p:tav tm="0">
                                          <p:val>
                                            <p:fltVal val="0"/>
                                          </p:val>
                                        </p:tav>
                                        <p:tav tm="100000">
                                          <p:val>
                                            <p:strVal val="#ppt_w"/>
                                          </p:val>
                                        </p:tav>
                                      </p:tavLst>
                                    </p:anim>
                                    <p:anim calcmode="lin" valueType="num">
                                      <p:cBhvr>
                                        <p:cTn id="8" dur="500" fill="hold"/>
                                        <p:tgtEl>
                                          <p:spTgt spid="149506"/>
                                        </p:tgtEl>
                                        <p:attrNameLst>
                                          <p:attrName>ppt_h</p:attrName>
                                        </p:attrNameLst>
                                      </p:cBhvr>
                                      <p:tavLst>
                                        <p:tav tm="0">
                                          <p:val>
                                            <p:fltVal val="0"/>
                                          </p:val>
                                        </p:tav>
                                        <p:tav tm="100000">
                                          <p:val>
                                            <p:strVal val="#ppt_h"/>
                                          </p:val>
                                        </p:tav>
                                      </p:tavLst>
                                    </p:anim>
                                    <p:anim calcmode="lin" valueType="num">
                                      <p:cBhvr>
                                        <p:cTn id="9" dur="500" fill="hold"/>
                                        <p:tgtEl>
                                          <p:spTgt spid="149506"/>
                                        </p:tgtEl>
                                        <p:attrNameLst>
                                          <p:attrName>style.rotation</p:attrName>
                                        </p:attrNameLst>
                                      </p:cBhvr>
                                      <p:tavLst>
                                        <p:tav tm="0">
                                          <p:val>
                                            <p:fltVal val="360"/>
                                          </p:val>
                                        </p:tav>
                                        <p:tav tm="100000">
                                          <p:val>
                                            <p:fltVal val="0"/>
                                          </p:val>
                                        </p:tav>
                                      </p:tavLst>
                                    </p:anim>
                                    <p:animEffect transition="in" filter="fade">
                                      <p:cBhvr>
                                        <p:cTn id="10" dur="500"/>
                                        <p:tgtEl>
                                          <p:spTgt spid="14950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149507">
                                            <p:bg/>
                                          </p:spTgt>
                                        </p:tgtEl>
                                        <p:attrNameLst>
                                          <p:attrName>style.visibility</p:attrName>
                                        </p:attrNameLst>
                                      </p:cBhvr>
                                      <p:to>
                                        <p:strVal val="visible"/>
                                      </p:to>
                                    </p:set>
                                    <p:anim calcmode="lin" valueType="num">
                                      <p:cBhvr>
                                        <p:cTn id="15" dur="500" fill="hold"/>
                                        <p:tgtEl>
                                          <p:spTgt spid="149507">
                                            <p:bg/>
                                          </p:spTgt>
                                        </p:tgtEl>
                                        <p:attrNameLst>
                                          <p:attrName>ppt_w</p:attrName>
                                        </p:attrNameLst>
                                      </p:cBhvr>
                                      <p:tavLst>
                                        <p:tav tm="0">
                                          <p:val>
                                            <p:fltVal val="0"/>
                                          </p:val>
                                        </p:tav>
                                        <p:tav tm="100000">
                                          <p:val>
                                            <p:strVal val="#ppt_w"/>
                                          </p:val>
                                        </p:tav>
                                      </p:tavLst>
                                    </p:anim>
                                    <p:anim calcmode="lin" valueType="num">
                                      <p:cBhvr>
                                        <p:cTn id="16" dur="500" fill="hold"/>
                                        <p:tgtEl>
                                          <p:spTgt spid="149507">
                                            <p:bg/>
                                          </p:spTgt>
                                        </p:tgtEl>
                                        <p:attrNameLst>
                                          <p:attrName>ppt_h</p:attrName>
                                        </p:attrNameLst>
                                      </p:cBhvr>
                                      <p:tavLst>
                                        <p:tav tm="0">
                                          <p:val>
                                            <p:fltVal val="0"/>
                                          </p:val>
                                        </p:tav>
                                        <p:tav tm="100000">
                                          <p:val>
                                            <p:strVal val="#ppt_h"/>
                                          </p:val>
                                        </p:tav>
                                      </p:tavLst>
                                    </p:anim>
                                    <p:anim calcmode="lin" valueType="num">
                                      <p:cBhvr>
                                        <p:cTn id="17" dur="500" fill="hold"/>
                                        <p:tgtEl>
                                          <p:spTgt spid="149507">
                                            <p:bg/>
                                          </p:spTgt>
                                        </p:tgtEl>
                                        <p:attrNameLst>
                                          <p:attrName>style.rotation</p:attrName>
                                        </p:attrNameLst>
                                      </p:cBhvr>
                                      <p:tavLst>
                                        <p:tav tm="0">
                                          <p:val>
                                            <p:fltVal val="360"/>
                                          </p:val>
                                        </p:tav>
                                        <p:tav tm="100000">
                                          <p:val>
                                            <p:fltVal val="0"/>
                                          </p:val>
                                        </p:tav>
                                      </p:tavLst>
                                    </p:anim>
                                    <p:animEffect transition="in" filter="fade">
                                      <p:cBhvr>
                                        <p:cTn id="18" dur="500"/>
                                        <p:tgtEl>
                                          <p:spTgt spid="149507">
                                            <p:bg/>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149507">
                                            <p:txEl>
                                              <p:pRg st="0" end="0"/>
                                            </p:txEl>
                                          </p:spTgt>
                                        </p:tgtEl>
                                        <p:attrNameLst>
                                          <p:attrName>style.visibility</p:attrName>
                                        </p:attrNameLst>
                                      </p:cBhvr>
                                      <p:to>
                                        <p:strVal val="visible"/>
                                      </p:to>
                                    </p:set>
                                    <p:anim calcmode="lin" valueType="num">
                                      <p:cBhvr>
                                        <p:cTn id="23" dur="500" fill="hold"/>
                                        <p:tgtEl>
                                          <p:spTgt spid="149507">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149507">
                                            <p:txEl>
                                              <p:pRg st="0" end="0"/>
                                            </p:txEl>
                                          </p:spTgt>
                                        </p:tgtEl>
                                        <p:attrNameLst>
                                          <p:attrName>ppt_h</p:attrName>
                                        </p:attrNameLst>
                                      </p:cBhvr>
                                      <p:tavLst>
                                        <p:tav tm="0">
                                          <p:val>
                                            <p:fltVal val="0"/>
                                          </p:val>
                                        </p:tav>
                                        <p:tav tm="100000">
                                          <p:val>
                                            <p:strVal val="#ppt_h"/>
                                          </p:val>
                                        </p:tav>
                                      </p:tavLst>
                                    </p:anim>
                                    <p:anim calcmode="lin" valueType="num">
                                      <p:cBhvr>
                                        <p:cTn id="25" dur="500" fill="hold"/>
                                        <p:tgtEl>
                                          <p:spTgt spid="149507">
                                            <p:txEl>
                                              <p:pRg st="0" end="0"/>
                                            </p:txEl>
                                          </p:spTgt>
                                        </p:tgtEl>
                                        <p:attrNameLst>
                                          <p:attrName>style.rotation</p:attrName>
                                        </p:attrNameLst>
                                      </p:cBhvr>
                                      <p:tavLst>
                                        <p:tav tm="0">
                                          <p:val>
                                            <p:fltVal val="360"/>
                                          </p:val>
                                        </p:tav>
                                        <p:tav tm="100000">
                                          <p:val>
                                            <p:fltVal val="0"/>
                                          </p:val>
                                        </p:tav>
                                      </p:tavLst>
                                    </p:anim>
                                    <p:animEffect transition="in" filter="fade">
                                      <p:cBhvr>
                                        <p:cTn id="26" dur="500"/>
                                        <p:tgtEl>
                                          <p:spTgt spid="14950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fill="hold">
                                          <p:stCondLst>
                                            <p:cond delay="0"/>
                                          </p:stCondLst>
                                        </p:cTn>
                                        <p:tgtEl>
                                          <p:spTgt spid="5">
                                            <p:txEl>
                                              <p:pRg st="0" end="0"/>
                                            </p:txEl>
                                          </p:spTgt>
                                        </p:tgtEl>
                                        <p:attrNameLst>
                                          <p:attrName>style.visibility</p:attrName>
                                        </p:attrNameLst>
                                      </p:cBhvr>
                                      <p:to>
                                        <p:strVal val="visible"/>
                                      </p:to>
                                    </p:set>
                                    <p:anim calcmode="lin" valueType="num">
                                      <p:cBhvr>
                                        <p:cTn id="31"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0" end="0"/>
                                            </p:txEl>
                                          </p:spTgt>
                                        </p:tgtEl>
                                        <p:attrNameLst>
                                          <p:attrName>ppt_h</p:attrName>
                                        </p:attrNameLst>
                                      </p:cBhvr>
                                      <p:tavLst>
                                        <p:tav tm="0">
                                          <p:val>
                                            <p:fltVal val="0"/>
                                          </p:val>
                                        </p:tav>
                                        <p:tav tm="100000">
                                          <p:val>
                                            <p:strVal val="#ppt_h"/>
                                          </p:val>
                                        </p:tav>
                                      </p:tavLst>
                                    </p:anim>
                                    <p:anim calcmode="lin" valueType="num">
                                      <p:cBhvr>
                                        <p:cTn id="33" dur="50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4" dur="500"/>
                                        <p:tgtEl>
                                          <p:spTgt spid="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iterate type="lt">
                                    <p:tmPct val="10000"/>
                                  </p:iterate>
                                  <p:childTnLst>
                                    <p:set>
                                      <p:cBhvr>
                                        <p:cTn id="38" fill="hold">
                                          <p:stCondLst>
                                            <p:cond delay="0"/>
                                          </p:stCondLst>
                                        </p:cTn>
                                        <p:tgtEl>
                                          <p:spTgt spid="5">
                                            <p:txEl>
                                              <p:pRg st="1" end="1"/>
                                            </p:txEl>
                                          </p:spTgt>
                                        </p:tgtEl>
                                        <p:attrNameLst>
                                          <p:attrName>style.visibility</p:attrName>
                                        </p:attrNameLst>
                                      </p:cBhvr>
                                      <p:to>
                                        <p:strVal val="visible"/>
                                      </p:to>
                                    </p:set>
                                    <p:anim calcmode="lin" valueType="num">
                                      <p:cBhvr>
                                        <p:cTn id="39"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40" dur="500" fill="hold"/>
                                        <p:tgtEl>
                                          <p:spTgt spid="5">
                                            <p:txEl>
                                              <p:pRg st="1" end="1"/>
                                            </p:txEl>
                                          </p:spTgt>
                                        </p:tgtEl>
                                        <p:attrNameLst>
                                          <p:attrName>ppt_h</p:attrName>
                                        </p:attrNameLst>
                                      </p:cBhvr>
                                      <p:tavLst>
                                        <p:tav tm="0">
                                          <p:val>
                                            <p:fltVal val="0"/>
                                          </p:val>
                                        </p:tav>
                                        <p:tav tm="100000">
                                          <p:val>
                                            <p:strVal val="#ppt_h"/>
                                          </p:val>
                                        </p:tav>
                                      </p:tavLst>
                                    </p:anim>
                                    <p:anim calcmode="lin" valueType="num">
                                      <p:cBhvr>
                                        <p:cTn id="41" dur="500" fill="hold"/>
                                        <p:tgtEl>
                                          <p:spTgt spid="5">
                                            <p:txEl>
                                              <p:pRg st="1" end="1"/>
                                            </p:txEl>
                                          </p:spTgt>
                                        </p:tgtEl>
                                        <p:attrNameLst>
                                          <p:attrName>style.rotation</p:attrName>
                                        </p:attrNameLst>
                                      </p:cBhvr>
                                      <p:tavLst>
                                        <p:tav tm="0">
                                          <p:val>
                                            <p:fltVal val="360"/>
                                          </p:val>
                                        </p:tav>
                                        <p:tav tm="100000">
                                          <p:val>
                                            <p:fltVal val="0"/>
                                          </p:val>
                                        </p:tav>
                                      </p:tavLst>
                                    </p:anim>
                                    <p:animEffect transition="in" filter="fade">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iterate type="lt">
                                    <p:tmPct val="10000"/>
                                  </p:iterate>
                                  <p:childTnLst>
                                    <p:set>
                                      <p:cBhvr>
                                        <p:cTn id="46" fill="hold">
                                          <p:stCondLst>
                                            <p:cond delay="0"/>
                                          </p:stCondLst>
                                        </p:cTn>
                                        <p:tgtEl>
                                          <p:spTgt spid="5">
                                            <p:txEl>
                                              <p:pRg st="2" end="2"/>
                                            </p:txEl>
                                          </p:spTgt>
                                        </p:tgtEl>
                                        <p:attrNameLst>
                                          <p:attrName>style.visibility</p:attrName>
                                        </p:attrNameLst>
                                      </p:cBhvr>
                                      <p:to>
                                        <p:strVal val="visible"/>
                                      </p:to>
                                    </p:set>
                                    <p:anim calcmode="lin" valueType="num">
                                      <p:cBhvr>
                                        <p:cTn id="47"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48" dur="500" fill="hold"/>
                                        <p:tgtEl>
                                          <p:spTgt spid="5">
                                            <p:txEl>
                                              <p:pRg st="2" end="2"/>
                                            </p:txEl>
                                          </p:spTgt>
                                        </p:tgtEl>
                                        <p:attrNameLst>
                                          <p:attrName>ppt_h</p:attrName>
                                        </p:attrNameLst>
                                      </p:cBhvr>
                                      <p:tavLst>
                                        <p:tav tm="0">
                                          <p:val>
                                            <p:fltVal val="0"/>
                                          </p:val>
                                        </p:tav>
                                        <p:tav tm="100000">
                                          <p:val>
                                            <p:strVal val="#ppt_h"/>
                                          </p:val>
                                        </p:tav>
                                      </p:tavLst>
                                    </p:anim>
                                    <p:anim calcmode="lin" valueType="num">
                                      <p:cBhvr>
                                        <p:cTn id="49" dur="500" fill="hold"/>
                                        <p:tgtEl>
                                          <p:spTgt spid="5">
                                            <p:txEl>
                                              <p:pRg st="2" end="2"/>
                                            </p:txEl>
                                          </p:spTgt>
                                        </p:tgtEl>
                                        <p:attrNameLst>
                                          <p:attrName>style.rotation</p:attrName>
                                        </p:attrNameLst>
                                      </p:cBhvr>
                                      <p:tavLst>
                                        <p:tav tm="0">
                                          <p:val>
                                            <p:fltVal val="360"/>
                                          </p:val>
                                        </p:tav>
                                        <p:tav tm="100000">
                                          <p:val>
                                            <p:fltVal val="0"/>
                                          </p:val>
                                        </p:tav>
                                      </p:tavLst>
                                    </p:anim>
                                    <p:animEffect transition="in" filter="fade">
                                      <p:cBhvr>
                                        <p:cTn id="50" dur="500"/>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iterate type="lt">
                                    <p:tmPct val="10000"/>
                                  </p:iterate>
                                  <p:childTnLst>
                                    <p:set>
                                      <p:cBhvr>
                                        <p:cTn id="54" fill="hold">
                                          <p:stCondLst>
                                            <p:cond delay="0"/>
                                          </p:stCondLst>
                                        </p:cTn>
                                        <p:tgtEl>
                                          <p:spTgt spid="5">
                                            <p:txEl>
                                              <p:pRg st="3" end="3"/>
                                            </p:txEl>
                                          </p:spTgt>
                                        </p:tgtEl>
                                        <p:attrNameLst>
                                          <p:attrName>style.visibility</p:attrName>
                                        </p:attrNameLst>
                                      </p:cBhvr>
                                      <p:to>
                                        <p:strVal val="visible"/>
                                      </p:to>
                                    </p:set>
                                    <p:anim calcmode="lin" valueType="num">
                                      <p:cBhvr>
                                        <p:cTn id="55"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56" dur="500" fill="hold"/>
                                        <p:tgtEl>
                                          <p:spTgt spid="5">
                                            <p:txEl>
                                              <p:pRg st="3" end="3"/>
                                            </p:txEl>
                                          </p:spTgt>
                                        </p:tgtEl>
                                        <p:attrNameLst>
                                          <p:attrName>ppt_h</p:attrName>
                                        </p:attrNameLst>
                                      </p:cBhvr>
                                      <p:tavLst>
                                        <p:tav tm="0">
                                          <p:val>
                                            <p:fltVal val="0"/>
                                          </p:val>
                                        </p:tav>
                                        <p:tav tm="100000">
                                          <p:val>
                                            <p:strVal val="#ppt_h"/>
                                          </p:val>
                                        </p:tav>
                                      </p:tavLst>
                                    </p:anim>
                                    <p:anim calcmode="lin" valueType="num">
                                      <p:cBhvr>
                                        <p:cTn id="57" dur="500" fill="hold"/>
                                        <p:tgtEl>
                                          <p:spTgt spid="5">
                                            <p:txEl>
                                              <p:pRg st="3" end="3"/>
                                            </p:txEl>
                                          </p:spTgt>
                                        </p:tgtEl>
                                        <p:attrNameLst>
                                          <p:attrName>style.rotation</p:attrName>
                                        </p:attrNameLst>
                                      </p:cBhvr>
                                      <p:tavLst>
                                        <p:tav tm="0">
                                          <p:val>
                                            <p:fltVal val="360"/>
                                          </p:val>
                                        </p:tav>
                                        <p:tav tm="100000">
                                          <p:val>
                                            <p:fltVal val="0"/>
                                          </p:val>
                                        </p:tav>
                                      </p:tavLst>
                                    </p:anim>
                                    <p:animEffect transition="in" filter="fade">
                                      <p:cBhvr>
                                        <p:cTn id="58" dur="500"/>
                                        <p:tgtEl>
                                          <p:spTgt spid="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9" presetClass="entr" presetSubtype="0" decel="100000" fill="hold" grpId="0" nodeType="clickEffect">
                                  <p:stCondLst>
                                    <p:cond delay="0"/>
                                  </p:stCondLst>
                                  <p:iterate type="lt">
                                    <p:tmPct val="10000"/>
                                  </p:iterate>
                                  <p:childTnLst>
                                    <p:set>
                                      <p:cBhvr>
                                        <p:cTn id="62" fill="hold">
                                          <p:stCondLst>
                                            <p:cond delay="0"/>
                                          </p:stCondLst>
                                        </p:cTn>
                                        <p:tgtEl>
                                          <p:spTgt spid="5">
                                            <p:txEl>
                                              <p:pRg st="4" end="4"/>
                                            </p:txEl>
                                          </p:spTgt>
                                        </p:tgtEl>
                                        <p:attrNameLst>
                                          <p:attrName>style.visibility</p:attrName>
                                        </p:attrNameLst>
                                      </p:cBhvr>
                                      <p:to>
                                        <p:strVal val="visible"/>
                                      </p:to>
                                    </p:set>
                                    <p:anim calcmode="lin" valueType="num">
                                      <p:cBhvr>
                                        <p:cTn id="63"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64" dur="500" fill="hold"/>
                                        <p:tgtEl>
                                          <p:spTgt spid="5">
                                            <p:txEl>
                                              <p:pRg st="4" end="4"/>
                                            </p:txEl>
                                          </p:spTgt>
                                        </p:tgtEl>
                                        <p:attrNameLst>
                                          <p:attrName>ppt_h</p:attrName>
                                        </p:attrNameLst>
                                      </p:cBhvr>
                                      <p:tavLst>
                                        <p:tav tm="0">
                                          <p:val>
                                            <p:fltVal val="0"/>
                                          </p:val>
                                        </p:tav>
                                        <p:tav tm="100000">
                                          <p:val>
                                            <p:strVal val="#ppt_h"/>
                                          </p:val>
                                        </p:tav>
                                      </p:tavLst>
                                    </p:anim>
                                    <p:anim calcmode="lin" valueType="num">
                                      <p:cBhvr>
                                        <p:cTn id="65" dur="500" fill="hold"/>
                                        <p:tgtEl>
                                          <p:spTgt spid="5">
                                            <p:txEl>
                                              <p:pRg st="4" end="4"/>
                                            </p:txEl>
                                          </p:spTgt>
                                        </p:tgtEl>
                                        <p:attrNameLst>
                                          <p:attrName>style.rotation</p:attrName>
                                        </p:attrNameLst>
                                      </p:cBhvr>
                                      <p:tavLst>
                                        <p:tav tm="0">
                                          <p:val>
                                            <p:fltVal val="360"/>
                                          </p:val>
                                        </p:tav>
                                        <p:tav tm="100000">
                                          <p:val>
                                            <p:fltVal val="0"/>
                                          </p:val>
                                        </p:tav>
                                      </p:tavLst>
                                    </p:anim>
                                    <p:animEffect transition="in" filter="fade">
                                      <p:cBhvr>
                                        <p:cTn id="66" dur="500"/>
                                        <p:tgtEl>
                                          <p:spTgt spid="5">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9" presetClass="entr" presetSubtype="0" decel="100000" fill="hold" grpId="0" nodeType="clickEffect">
                                  <p:stCondLst>
                                    <p:cond delay="0"/>
                                  </p:stCondLst>
                                  <p:iterate type="lt">
                                    <p:tmPct val="10000"/>
                                  </p:iterate>
                                  <p:childTnLst>
                                    <p:set>
                                      <p:cBhvr>
                                        <p:cTn id="70" fill="hold">
                                          <p:stCondLst>
                                            <p:cond delay="0"/>
                                          </p:stCondLst>
                                        </p:cTn>
                                        <p:tgtEl>
                                          <p:spTgt spid="5">
                                            <p:txEl>
                                              <p:pRg st="5" end="5"/>
                                            </p:txEl>
                                          </p:spTgt>
                                        </p:tgtEl>
                                        <p:attrNameLst>
                                          <p:attrName>style.visibility</p:attrName>
                                        </p:attrNameLst>
                                      </p:cBhvr>
                                      <p:to>
                                        <p:strVal val="visible"/>
                                      </p:to>
                                    </p:set>
                                    <p:anim calcmode="lin" valueType="num">
                                      <p:cBhvr>
                                        <p:cTn id="71"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72" dur="500" fill="hold"/>
                                        <p:tgtEl>
                                          <p:spTgt spid="5">
                                            <p:txEl>
                                              <p:pRg st="5" end="5"/>
                                            </p:txEl>
                                          </p:spTgt>
                                        </p:tgtEl>
                                        <p:attrNameLst>
                                          <p:attrName>ppt_h</p:attrName>
                                        </p:attrNameLst>
                                      </p:cBhvr>
                                      <p:tavLst>
                                        <p:tav tm="0">
                                          <p:val>
                                            <p:fltVal val="0"/>
                                          </p:val>
                                        </p:tav>
                                        <p:tav tm="100000">
                                          <p:val>
                                            <p:strVal val="#ppt_h"/>
                                          </p:val>
                                        </p:tav>
                                      </p:tavLst>
                                    </p:anim>
                                    <p:anim calcmode="lin" valueType="num">
                                      <p:cBhvr>
                                        <p:cTn id="73" dur="500" fill="hold"/>
                                        <p:tgtEl>
                                          <p:spTgt spid="5">
                                            <p:txEl>
                                              <p:pRg st="5" end="5"/>
                                            </p:txEl>
                                          </p:spTgt>
                                        </p:tgtEl>
                                        <p:attrNameLst>
                                          <p:attrName>style.rotation</p:attrName>
                                        </p:attrNameLst>
                                      </p:cBhvr>
                                      <p:tavLst>
                                        <p:tav tm="0">
                                          <p:val>
                                            <p:fltVal val="360"/>
                                          </p:val>
                                        </p:tav>
                                        <p:tav tm="100000">
                                          <p:val>
                                            <p:fltVal val="0"/>
                                          </p:val>
                                        </p:tav>
                                      </p:tavLst>
                                    </p:anim>
                                    <p:animEffect transition="in" filter="fade">
                                      <p:cBhvr>
                                        <p:cTn id="7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7" grpId="0" animBg="1" build="p"/>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539750" y="141685"/>
            <a:ext cx="7772400" cy="647700"/>
          </a:xfrm>
        </p:spPr>
        <p:txBody>
          <a:bodyPr/>
          <a:lstStyle/>
          <a:p>
            <a:pPr algn="l" eaLnBrk="1" hangingPunct="1"/>
            <a:r>
              <a:rPr lang="en-US" altLang="zh-CN" sz="3200" i="0" smtClean="0">
                <a:latin typeface="黑体" panose="02010609060101010101" pitchFamily="2" charset="-122"/>
                <a:ea typeface="黑体" panose="02010609060101010101" pitchFamily="2" charset="-122"/>
              </a:rPr>
              <a:t>4</a:t>
            </a:r>
            <a:r>
              <a:rPr lang="zh-CN" altLang="en-US" sz="3200" i="0" smtClean="0">
                <a:latin typeface="黑体" panose="02010609060101010101" pitchFamily="2" charset="-122"/>
                <a:ea typeface="黑体" panose="02010609060101010101" pitchFamily="2" charset="-122"/>
              </a:rPr>
              <a:t>、供给函数</a:t>
            </a:r>
            <a:endParaRPr lang="zh-CN" altLang="en-US" sz="3200" i="0" smtClean="0">
              <a:latin typeface="黑体" panose="02010609060101010101" pitchFamily="2" charset="-122"/>
              <a:ea typeface="黑体" panose="02010609060101010101" pitchFamily="2" charset="-122"/>
            </a:endParaRPr>
          </a:p>
        </p:txBody>
      </p:sp>
      <p:sp>
        <p:nvSpPr>
          <p:cNvPr id="149507" name="Rectangle 3"/>
          <p:cNvSpPr>
            <a:spLocks noGrp="1" noChangeArrowheads="1"/>
          </p:cNvSpPr>
          <p:nvPr>
            <p:ph sz="quarter" idx="1"/>
          </p:nvPr>
        </p:nvSpPr>
        <p:spPr>
          <a:xfrm>
            <a:off x="684213" y="844154"/>
            <a:ext cx="6983412" cy="4102894"/>
          </a:xfrm>
        </p:spPr>
        <p:txBody>
          <a:bodyPr/>
          <a:lstStyle/>
          <a:p>
            <a:pPr eaLnBrk="1" hangingPunct="1">
              <a:spcBef>
                <a:spcPts val="600"/>
              </a:spcBef>
              <a:buClr>
                <a:srgbClr val="FF0000"/>
              </a:buClr>
              <a:buFont typeface="Wingdings" panose="05000000000000000000" pitchFamily="2" charset="2"/>
              <a:buNone/>
              <a:defRPr/>
            </a:pPr>
            <a:r>
              <a:rPr lang="zh-CN" altLang="en-US" sz="2400" b="1" dirty="0" smtClean="0">
                <a:solidFill>
                  <a:schemeClr val="folHlink"/>
                </a:solidFill>
                <a:latin typeface="黑体" panose="02010609060101010101" pitchFamily="2" charset="-122"/>
                <a:ea typeface="黑体" panose="02010609060101010101" pitchFamily="2" charset="-122"/>
              </a:rPr>
              <a:t>代数表达式：</a:t>
            </a:r>
            <a:endParaRPr lang="zh-CN" altLang="en-US" sz="2400" b="1" dirty="0" smtClean="0">
              <a:solidFill>
                <a:schemeClr val="folHlink"/>
              </a:solidFill>
              <a:latin typeface="黑体" panose="02010609060101010101" pitchFamily="2" charset="-122"/>
              <a:ea typeface="黑体" panose="02010609060101010101" pitchFamily="2" charset="-122"/>
            </a:endParaRPr>
          </a:p>
          <a:p>
            <a:pPr eaLnBrk="1" hangingPunct="1">
              <a:spcBef>
                <a:spcPts val="600"/>
              </a:spcBef>
              <a:buClr>
                <a:srgbClr val="FF0000"/>
              </a:buClr>
              <a:defRPr/>
            </a:pP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完整的供给函数：</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ts val="600"/>
              </a:spcBef>
              <a:buClr>
                <a:srgbClr val="FF0000"/>
              </a:buClr>
              <a:buFont typeface="Wingdings" panose="05000000000000000000" pitchFamily="2" charset="2"/>
              <a:buNone/>
              <a:defRPr/>
            </a:pP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Q = f</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400" b="1"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400" b="1" baseline="-250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400" b="1" baseline="300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baseline="-25000"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j</a:t>
            </a:r>
            <a:r>
              <a:rPr lang="zh-CN" altLang="en-US" sz="2400" b="1"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400" b="1"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chemeClr val="accent6">
                    <a:lumMod val="40000"/>
                    <a:lumOff val="6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ts val="600"/>
              </a:spcBef>
              <a:buClr>
                <a:srgbClr val="FF0000"/>
              </a:buClr>
              <a:defRPr/>
            </a:pPr>
            <a:r>
              <a:rPr lang="zh-CN" altLang="en-US" sz="24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简单的供给函数： </a:t>
            </a:r>
            <a:endParaRPr lang="en-US" altLang="zh-CN" sz="24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ts val="600"/>
              </a:spcBef>
              <a:buClr>
                <a:srgbClr val="FF0000"/>
              </a:buClr>
              <a:buFont typeface="Wingdings" panose="05000000000000000000" pitchFamily="2" charset="2"/>
              <a:buNone/>
              <a:defRPr/>
            </a:pPr>
            <a:r>
              <a:rPr lang="en-US" altLang="zh-CN"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Q</a:t>
            </a:r>
            <a:r>
              <a:rPr lang="en-US" altLang="zh-CN" sz="2800" b="1" baseline="-3000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 f</a:t>
            </a:r>
            <a:r>
              <a:rPr lang="zh-CN" altLang="en-US"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800" b="1" baseline="-3000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ts val="600"/>
              </a:spcBef>
              <a:buClr>
                <a:srgbClr val="FF0000"/>
              </a:buClr>
              <a:defRPr/>
            </a:pPr>
            <a:r>
              <a:rPr lang="zh-CN" altLang="en-US" sz="24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线性的供给函数：</a:t>
            </a:r>
            <a:endParaRPr lang="en-US" altLang="zh-CN" sz="24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ts val="600"/>
              </a:spcBef>
              <a:buClr>
                <a:srgbClr val="FF0000"/>
              </a:buClr>
              <a:buFont typeface="Wingdings" panose="05000000000000000000" pitchFamily="2" charset="2"/>
              <a:buNone/>
              <a:defRPr/>
            </a:pP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Q </a:t>
            </a:r>
            <a:r>
              <a:rPr lang="en-US" altLang="zh-CN" sz="2800" b="1" baseline="-25000"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 -c + </a:t>
            </a:r>
            <a:r>
              <a:rPr lang="en-US" altLang="zh-CN" sz="2800" b="1" dirty="0" err="1"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dP</a:t>
            </a:r>
            <a:r>
              <a:rPr lang="en-US" altLang="zh-CN" sz="2800" b="1" baseline="-25000" dirty="0" err="1"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d</a:t>
            </a:r>
            <a:r>
              <a:rPr lang="zh-CN" altLang="en-US"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rPr>
              <a:t>0</a:t>
            </a:r>
            <a:endParaRPr lang="en-US" altLang="zh-CN" sz="2800" b="1"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ts val="600"/>
              </a:spcBef>
              <a:buClr>
                <a:srgbClr val="FF0000"/>
              </a:buClr>
              <a:defRPr/>
            </a:pP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非线性的供给函数：</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ts val="600"/>
              </a:spcBef>
              <a:buClr>
                <a:srgbClr val="FF0000"/>
              </a:buClr>
              <a:buFont typeface="Wingdings" panose="05000000000000000000" pitchFamily="2" charset="2"/>
              <a:buNone/>
              <a:defRPr/>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Q </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c P </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d</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28" name="灯片编号占位符 5"/>
          <p:cNvSpPr>
            <a:spLocks noGrp="1"/>
          </p:cNvSpPr>
          <p:nvPr>
            <p:ph type="sldNum" sz="quarter" idx="12"/>
          </p:nvPr>
        </p:nvSpPr>
        <p:spPr>
          <a:xfrm>
            <a:off x="3124200" y="4902994"/>
            <a:ext cx="2895600" cy="183356"/>
          </a:xfrm>
          <a:noFill/>
        </p:spPr>
        <p:txBody>
          <a:bodyPr/>
          <a:lstStyle/>
          <a:p>
            <a:pPr algn="ctr"/>
            <a:fld id="{E6EB416F-158D-49C6-840B-55270A33510C}" type="slidenum">
              <a:rPr lang="en-US" altLang="zh-CN" smtClean="0">
                <a:ea typeface="宋体" panose="02010600030101010101" pitchFamily="2" charset="-122"/>
              </a:rPr>
            </a:fld>
            <a:endParaRPr lang="en-US" altLang="zh-CN" smtClean="0">
              <a:ea typeface="宋体" panose="02010600030101010101" pitchFamily="2" charset="-122"/>
            </a:endParaRPr>
          </a:p>
        </p:txBody>
      </p:sp>
      <p:pic>
        <p:nvPicPr>
          <p:cNvPr id="5" name="Picture 12" descr="C:\Documents and Settings\曦钰\桌面\图片4.png"/>
          <p:cNvPicPr>
            <a:picLocks noChangeAspect="1" noChangeArrowheads="1"/>
          </p:cNvPicPr>
          <p:nvPr/>
        </p:nvPicPr>
        <p:blipFill>
          <a:blip r:embed="rId1" cstate="print"/>
          <a:srcRect/>
          <a:stretch>
            <a:fillRect/>
          </a:stretch>
        </p:blipFill>
        <p:spPr bwMode="auto">
          <a:xfrm>
            <a:off x="5460861" y="699542"/>
            <a:ext cx="3539694" cy="2088232"/>
          </a:xfrm>
          <a:prstGeom prst="rect">
            <a:avLst/>
          </a:prstGeom>
          <a:noFill/>
          <a:ln w="9525">
            <a:noFill/>
            <a:miter lim="800000"/>
            <a:headEnd/>
            <a:tailEnd/>
          </a:ln>
        </p:spPr>
      </p:pic>
      <p:grpSp>
        <p:nvGrpSpPr>
          <p:cNvPr id="12" name="组合 11"/>
          <p:cNvGrpSpPr/>
          <p:nvPr/>
        </p:nvGrpSpPr>
        <p:grpSpPr>
          <a:xfrm>
            <a:off x="6012160" y="2791222"/>
            <a:ext cx="2736304" cy="2515806"/>
            <a:chOff x="5257800" y="1371600"/>
            <a:chExt cx="3633788" cy="3712204"/>
          </a:xfrm>
        </p:grpSpPr>
        <p:sp>
          <p:nvSpPr>
            <p:cNvPr id="6" name="Line 4"/>
            <p:cNvSpPr>
              <a:spLocks noChangeShapeType="1"/>
            </p:cNvSpPr>
            <p:nvPr/>
          </p:nvSpPr>
          <p:spPr bwMode="auto">
            <a:xfrm>
              <a:off x="5257800" y="4286250"/>
              <a:ext cx="3276600" cy="0"/>
            </a:xfrm>
            <a:prstGeom prst="line">
              <a:avLst/>
            </a:prstGeom>
            <a:noFill/>
            <a:ln w="28575">
              <a:solidFill>
                <a:srgbClr val="FF6600"/>
              </a:solidFill>
              <a:miter lim="800000"/>
              <a:tailEnd type="arrow" w="med" len="med"/>
            </a:ln>
          </p:spPr>
          <p:txBody>
            <a:bodyPr wrap="none"/>
            <a:lstStyle/>
            <a:p>
              <a:endParaRPr lang="zh-CN" altLang="en-US"/>
            </a:p>
          </p:txBody>
        </p:sp>
        <p:sp>
          <p:nvSpPr>
            <p:cNvPr id="7" name="Line 5"/>
            <p:cNvSpPr>
              <a:spLocks noChangeShapeType="1"/>
            </p:cNvSpPr>
            <p:nvPr/>
          </p:nvSpPr>
          <p:spPr bwMode="auto">
            <a:xfrm flipV="1">
              <a:off x="5257800" y="1657350"/>
              <a:ext cx="0" cy="2628900"/>
            </a:xfrm>
            <a:prstGeom prst="line">
              <a:avLst/>
            </a:prstGeom>
            <a:noFill/>
            <a:ln w="28575">
              <a:solidFill>
                <a:srgbClr val="FF6600"/>
              </a:solidFill>
              <a:miter lim="800000"/>
              <a:tailEnd type="arrow" w="med" len="med"/>
            </a:ln>
          </p:spPr>
          <p:txBody>
            <a:bodyPr wrap="none"/>
            <a:lstStyle/>
            <a:p>
              <a:endParaRPr lang="zh-CN" altLang="en-US"/>
            </a:p>
          </p:txBody>
        </p:sp>
        <p:sp>
          <p:nvSpPr>
            <p:cNvPr id="8" name="Arc 7"/>
            <p:cNvSpPr/>
            <p:nvPr/>
          </p:nvSpPr>
          <p:spPr bwMode="auto">
            <a:xfrm flipV="1">
              <a:off x="5638800" y="2057400"/>
              <a:ext cx="2743200" cy="16573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miter lim="800000"/>
            </a:ln>
          </p:spPr>
          <p:txBody>
            <a:bodyPr wrap="none" anchor="ctr"/>
            <a:lstStyle/>
            <a:p>
              <a:endParaRPr lang="zh-CN" altLang="en-US"/>
            </a:p>
          </p:txBody>
        </p:sp>
        <p:sp>
          <p:nvSpPr>
            <p:cNvPr id="9" name="Text Box 9"/>
            <p:cNvSpPr txBox="1">
              <a:spLocks noChangeArrowheads="1"/>
            </p:cNvSpPr>
            <p:nvPr/>
          </p:nvSpPr>
          <p:spPr bwMode="auto">
            <a:xfrm>
              <a:off x="5257800" y="1371600"/>
              <a:ext cx="457200" cy="1226180"/>
            </a:xfrm>
            <a:prstGeom prst="rect">
              <a:avLst/>
            </a:prstGeom>
            <a:noFill/>
            <a:ln w="9525">
              <a:noFill/>
              <a:miter lim="800000"/>
            </a:ln>
          </p:spPr>
          <p:txBody>
            <a:bodyPr>
              <a:spAutoFit/>
            </a:bodyPr>
            <a:lstStyle/>
            <a:p>
              <a:pPr>
                <a:lnSpc>
                  <a:spcPct val="125000"/>
                </a:lnSpc>
                <a:spcBef>
                  <a:spcPct val="20000"/>
                </a:spcBef>
                <a:buClr>
                  <a:srgbClr val="FFFF00"/>
                </a:buClr>
                <a:buSzPct val="80000"/>
                <a:buFont typeface="Wingdings" panose="05000000000000000000" pitchFamily="2" charset="2"/>
                <a:buNone/>
              </a:pPr>
              <a:r>
                <a:rPr lang="en-US" altLang="zh-CN" sz="2400" dirty="0"/>
                <a:t>P</a:t>
              </a:r>
              <a:endParaRPr lang="en-US" altLang="zh-CN" sz="2400" dirty="0"/>
            </a:p>
            <a:p>
              <a:pPr>
                <a:spcBef>
                  <a:spcPct val="50000"/>
                </a:spcBef>
              </a:pPr>
              <a:endParaRPr lang="en-US" altLang="zh-CN" baseline="-25000" dirty="0">
                <a:latin typeface="Arial Narrow" panose="020B0606020202030204" pitchFamily="34" charset="0"/>
              </a:endParaRPr>
            </a:p>
          </p:txBody>
        </p:sp>
        <p:sp>
          <p:nvSpPr>
            <p:cNvPr id="10" name="Text Box 10"/>
            <p:cNvSpPr txBox="1">
              <a:spLocks noChangeArrowheads="1"/>
            </p:cNvSpPr>
            <p:nvPr/>
          </p:nvSpPr>
          <p:spPr bwMode="auto">
            <a:xfrm>
              <a:off x="8358188" y="3857624"/>
              <a:ext cx="533400" cy="1226180"/>
            </a:xfrm>
            <a:prstGeom prst="rect">
              <a:avLst/>
            </a:prstGeom>
            <a:noFill/>
            <a:ln w="9525">
              <a:noFill/>
              <a:miter lim="800000"/>
            </a:ln>
          </p:spPr>
          <p:txBody>
            <a:bodyPr>
              <a:spAutoFit/>
            </a:bodyPr>
            <a:lstStyle/>
            <a:p>
              <a:pPr>
                <a:lnSpc>
                  <a:spcPct val="125000"/>
                </a:lnSpc>
                <a:spcBef>
                  <a:spcPct val="20000"/>
                </a:spcBef>
                <a:buClr>
                  <a:srgbClr val="FFFF00"/>
                </a:buClr>
                <a:buSzPct val="80000"/>
                <a:buFont typeface="Wingdings" panose="05000000000000000000" pitchFamily="2" charset="2"/>
                <a:buNone/>
              </a:pPr>
              <a:r>
                <a:rPr lang="en-US" altLang="zh-CN" sz="2400" dirty="0"/>
                <a:t>Q</a:t>
              </a:r>
              <a:endParaRPr lang="en-US" altLang="zh-CN" sz="2400" dirty="0"/>
            </a:p>
            <a:p>
              <a:pPr>
                <a:spcBef>
                  <a:spcPct val="50000"/>
                </a:spcBef>
              </a:pPr>
              <a:endParaRPr lang="en-US" altLang="zh-CN" baseline="-25000" dirty="0">
                <a:latin typeface="Arial Narrow" panose="020B0606020202030204" pitchFamily="34" charset="0"/>
              </a:endParaRPr>
            </a:p>
          </p:txBody>
        </p:sp>
        <p:sp>
          <p:nvSpPr>
            <p:cNvPr id="11" name="Text Box 11"/>
            <p:cNvSpPr txBox="1">
              <a:spLocks noChangeArrowheads="1"/>
            </p:cNvSpPr>
            <p:nvPr/>
          </p:nvSpPr>
          <p:spPr bwMode="auto">
            <a:xfrm>
              <a:off x="7924800" y="2000250"/>
              <a:ext cx="533400" cy="1135351"/>
            </a:xfrm>
            <a:prstGeom prst="rect">
              <a:avLst/>
            </a:prstGeom>
            <a:noFill/>
            <a:ln w="9525">
              <a:noFill/>
              <a:miter lim="800000"/>
            </a:ln>
          </p:spPr>
          <p:txBody>
            <a:bodyPr>
              <a:spAutoFit/>
            </a:bodyPr>
            <a:lstStyle/>
            <a:p>
              <a:pPr>
                <a:lnSpc>
                  <a:spcPct val="125000"/>
                </a:lnSpc>
                <a:spcBef>
                  <a:spcPct val="20000"/>
                </a:spcBef>
                <a:buClr>
                  <a:srgbClr val="FFFF00"/>
                </a:buClr>
                <a:buSzPct val="80000"/>
              </a:pPr>
              <a:r>
                <a:rPr lang="en-US" altLang="zh-CN" sz="2400" dirty="0"/>
                <a:t>S</a:t>
              </a:r>
              <a:endParaRPr lang="en-US" altLang="zh-CN" sz="2400" dirty="0"/>
            </a:p>
            <a:p>
              <a:pPr>
                <a:spcBef>
                  <a:spcPct val="50000"/>
                </a:spcBef>
              </a:pPr>
              <a:endParaRPr lang="en-US" altLang="zh-CN" sz="1400" baseline="-25000" dirty="0">
                <a:latin typeface="Arial Narrow" panose="020B0606020202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149506"/>
                                        </p:tgtEl>
                                        <p:attrNameLst>
                                          <p:attrName>style.visibility</p:attrName>
                                        </p:attrNameLst>
                                      </p:cBhvr>
                                      <p:to>
                                        <p:strVal val="visible"/>
                                      </p:to>
                                    </p:set>
                                    <p:anim calcmode="lin" valueType="num">
                                      <p:cBhvr>
                                        <p:cTn id="7" dur="500" fill="hold"/>
                                        <p:tgtEl>
                                          <p:spTgt spid="149506"/>
                                        </p:tgtEl>
                                        <p:attrNameLst>
                                          <p:attrName>ppt_w</p:attrName>
                                        </p:attrNameLst>
                                      </p:cBhvr>
                                      <p:tavLst>
                                        <p:tav tm="0">
                                          <p:val>
                                            <p:fltVal val="0"/>
                                          </p:val>
                                        </p:tav>
                                        <p:tav tm="100000">
                                          <p:val>
                                            <p:strVal val="#ppt_w"/>
                                          </p:val>
                                        </p:tav>
                                      </p:tavLst>
                                    </p:anim>
                                    <p:anim calcmode="lin" valueType="num">
                                      <p:cBhvr>
                                        <p:cTn id="8" dur="500" fill="hold"/>
                                        <p:tgtEl>
                                          <p:spTgt spid="149506"/>
                                        </p:tgtEl>
                                        <p:attrNameLst>
                                          <p:attrName>ppt_h</p:attrName>
                                        </p:attrNameLst>
                                      </p:cBhvr>
                                      <p:tavLst>
                                        <p:tav tm="0">
                                          <p:val>
                                            <p:fltVal val="0"/>
                                          </p:val>
                                        </p:tav>
                                        <p:tav tm="100000">
                                          <p:val>
                                            <p:strVal val="#ppt_h"/>
                                          </p:val>
                                        </p:tav>
                                      </p:tavLst>
                                    </p:anim>
                                    <p:anim calcmode="lin" valueType="num">
                                      <p:cBhvr>
                                        <p:cTn id="9" dur="500" fill="hold"/>
                                        <p:tgtEl>
                                          <p:spTgt spid="149506"/>
                                        </p:tgtEl>
                                        <p:attrNameLst>
                                          <p:attrName>style.rotation</p:attrName>
                                        </p:attrNameLst>
                                      </p:cBhvr>
                                      <p:tavLst>
                                        <p:tav tm="0">
                                          <p:val>
                                            <p:fltVal val="360"/>
                                          </p:val>
                                        </p:tav>
                                        <p:tav tm="100000">
                                          <p:val>
                                            <p:fltVal val="0"/>
                                          </p:val>
                                        </p:tav>
                                      </p:tavLst>
                                    </p:anim>
                                    <p:animEffect transition="in" filter="fade">
                                      <p:cBhvr>
                                        <p:cTn id="10" dur="500"/>
                                        <p:tgtEl>
                                          <p:spTgt spid="14950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149507">
                                            <p:txEl>
                                              <p:pRg st="0" end="0"/>
                                            </p:txEl>
                                          </p:spTgt>
                                        </p:tgtEl>
                                        <p:attrNameLst>
                                          <p:attrName>style.visibility</p:attrName>
                                        </p:attrNameLst>
                                      </p:cBhvr>
                                      <p:to>
                                        <p:strVal val="visible"/>
                                      </p:to>
                                    </p:set>
                                    <p:anim calcmode="lin" valueType="num">
                                      <p:cBhvr>
                                        <p:cTn id="15" dur="500" fill="hold"/>
                                        <p:tgtEl>
                                          <p:spTgt spid="149507">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49507">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149507">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14950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149507">
                                            <p:txEl>
                                              <p:pRg st="1" end="1"/>
                                            </p:txEl>
                                          </p:spTgt>
                                        </p:tgtEl>
                                        <p:attrNameLst>
                                          <p:attrName>style.visibility</p:attrName>
                                        </p:attrNameLst>
                                      </p:cBhvr>
                                      <p:to>
                                        <p:strVal val="visible"/>
                                      </p:to>
                                    </p:set>
                                    <p:anim calcmode="lin" valueType="num">
                                      <p:cBhvr>
                                        <p:cTn id="23" dur="500" fill="hold"/>
                                        <p:tgtEl>
                                          <p:spTgt spid="14950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149507">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149507">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14950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fill="hold">
                                          <p:stCondLst>
                                            <p:cond delay="0"/>
                                          </p:stCondLst>
                                        </p:cTn>
                                        <p:tgtEl>
                                          <p:spTgt spid="149507">
                                            <p:txEl>
                                              <p:pRg st="2" end="2"/>
                                            </p:txEl>
                                          </p:spTgt>
                                        </p:tgtEl>
                                        <p:attrNameLst>
                                          <p:attrName>style.visibility</p:attrName>
                                        </p:attrNameLst>
                                      </p:cBhvr>
                                      <p:to>
                                        <p:strVal val="visible"/>
                                      </p:to>
                                    </p:set>
                                    <p:anim calcmode="lin" valueType="num">
                                      <p:cBhvr>
                                        <p:cTn id="31" dur="500" fill="hold"/>
                                        <p:tgtEl>
                                          <p:spTgt spid="149507">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49507">
                                            <p:txEl>
                                              <p:pRg st="2" end="2"/>
                                            </p:txEl>
                                          </p:spTgt>
                                        </p:tgtEl>
                                        <p:attrNameLst>
                                          <p:attrName>ppt_h</p:attrName>
                                        </p:attrNameLst>
                                      </p:cBhvr>
                                      <p:tavLst>
                                        <p:tav tm="0">
                                          <p:val>
                                            <p:fltVal val="0"/>
                                          </p:val>
                                        </p:tav>
                                        <p:tav tm="100000">
                                          <p:val>
                                            <p:strVal val="#ppt_h"/>
                                          </p:val>
                                        </p:tav>
                                      </p:tavLst>
                                    </p:anim>
                                    <p:anim calcmode="lin" valueType="num">
                                      <p:cBhvr>
                                        <p:cTn id="33" dur="500" fill="hold"/>
                                        <p:tgtEl>
                                          <p:spTgt spid="149507">
                                            <p:txEl>
                                              <p:pRg st="2" end="2"/>
                                            </p:txEl>
                                          </p:spTgt>
                                        </p:tgtEl>
                                        <p:attrNameLst>
                                          <p:attrName>style.rotation</p:attrName>
                                        </p:attrNameLst>
                                      </p:cBhvr>
                                      <p:tavLst>
                                        <p:tav tm="0">
                                          <p:val>
                                            <p:fltVal val="360"/>
                                          </p:val>
                                        </p:tav>
                                        <p:tav tm="100000">
                                          <p:val>
                                            <p:fltVal val="0"/>
                                          </p:val>
                                        </p:tav>
                                      </p:tavLst>
                                    </p:anim>
                                    <p:animEffect transition="in" filter="fade">
                                      <p:cBhvr>
                                        <p:cTn id="34" dur="500"/>
                                        <p:tgtEl>
                                          <p:spTgt spid="14950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iterate type="lt">
                                    <p:tmPct val="10000"/>
                                  </p:iterate>
                                  <p:childTnLst>
                                    <p:set>
                                      <p:cBhvr>
                                        <p:cTn id="38" fill="hold">
                                          <p:stCondLst>
                                            <p:cond delay="0"/>
                                          </p:stCondLst>
                                        </p:cTn>
                                        <p:tgtEl>
                                          <p:spTgt spid="149507">
                                            <p:txEl>
                                              <p:pRg st="3" end="3"/>
                                            </p:txEl>
                                          </p:spTgt>
                                        </p:tgtEl>
                                        <p:attrNameLst>
                                          <p:attrName>style.visibility</p:attrName>
                                        </p:attrNameLst>
                                      </p:cBhvr>
                                      <p:to>
                                        <p:strVal val="visible"/>
                                      </p:to>
                                    </p:set>
                                    <p:anim calcmode="lin" valueType="num">
                                      <p:cBhvr>
                                        <p:cTn id="39" dur="500" fill="hold"/>
                                        <p:tgtEl>
                                          <p:spTgt spid="149507">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49507">
                                            <p:txEl>
                                              <p:pRg st="3" end="3"/>
                                            </p:txEl>
                                          </p:spTgt>
                                        </p:tgtEl>
                                        <p:attrNameLst>
                                          <p:attrName>ppt_h</p:attrName>
                                        </p:attrNameLst>
                                      </p:cBhvr>
                                      <p:tavLst>
                                        <p:tav tm="0">
                                          <p:val>
                                            <p:fltVal val="0"/>
                                          </p:val>
                                        </p:tav>
                                        <p:tav tm="100000">
                                          <p:val>
                                            <p:strVal val="#ppt_h"/>
                                          </p:val>
                                        </p:tav>
                                      </p:tavLst>
                                    </p:anim>
                                    <p:anim calcmode="lin" valueType="num">
                                      <p:cBhvr>
                                        <p:cTn id="41" dur="500" fill="hold"/>
                                        <p:tgtEl>
                                          <p:spTgt spid="149507">
                                            <p:txEl>
                                              <p:pRg st="3" end="3"/>
                                            </p:txEl>
                                          </p:spTgt>
                                        </p:tgtEl>
                                        <p:attrNameLst>
                                          <p:attrName>style.rotation</p:attrName>
                                        </p:attrNameLst>
                                      </p:cBhvr>
                                      <p:tavLst>
                                        <p:tav tm="0">
                                          <p:val>
                                            <p:fltVal val="360"/>
                                          </p:val>
                                        </p:tav>
                                        <p:tav tm="100000">
                                          <p:val>
                                            <p:fltVal val="0"/>
                                          </p:val>
                                        </p:tav>
                                      </p:tavLst>
                                    </p:anim>
                                    <p:animEffect transition="in" filter="fade">
                                      <p:cBhvr>
                                        <p:cTn id="42" dur="500"/>
                                        <p:tgtEl>
                                          <p:spTgt spid="14950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iterate type="lt">
                                    <p:tmPct val="10000"/>
                                  </p:iterate>
                                  <p:childTnLst>
                                    <p:set>
                                      <p:cBhvr>
                                        <p:cTn id="46" fill="hold">
                                          <p:stCondLst>
                                            <p:cond delay="0"/>
                                          </p:stCondLst>
                                        </p:cTn>
                                        <p:tgtEl>
                                          <p:spTgt spid="149507">
                                            <p:txEl>
                                              <p:pRg st="4" end="4"/>
                                            </p:txEl>
                                          </p:spTgt>
                                        </p:tgtEl>
                                        <p:attrNameLst>
                                          <p:attrName>style.visibility</p:attrName>
                                        </p:attrNameLst>
                                      </p:cBhvr>
                                      <p:to>
                                        <p:strVal val="visible"/>
                                      </p:to>
                                    </p:set>
                                    <p:anim calcmode="lin" valueType="num">
                                      <p:cBhvr>
                                        <p:cTn id="47" dur="500" fill="hold"/>
                                        <p:tgtEl>
                                          <p:spTgt spid="149507">
                                            <p:txEl>
                                              <p:pRg st="4" end="4"/>
                                            </p:txEl>
                                          </p:spTgt>
                                        </p:tgtEl>
                                        <p:attrNameLst>
                                          <p:attrName>ppt_w</p:attrName>
                                        </p:attrNameLst>
                                      </p:cBhvr>
                                      <p:tavLst>
                                        <p:tav tm="0">
                                          <p:val>
                                            <p:fltVal val="0"/>
                                          </p:val>
                                        </p:tav>
                                        <p:tav tm="100000">
                                          <p:val>
                                            <p:strVal val="#ppt_w"/>
                                          </p:val>
                                        </p:tav>
                                      </p:tavLst>
                                    </p:anim>
                                    <p:anim calcmode="lin" valueType="num">
                                      <p:cBhvr>
                                        <p:cTn id="48" dur="500" fill="hold"/>
                                        <p:tgtEl>
                                          <p:spTgt spid="149507">
                                            <p:txEl>
                                              <p:pRg st="4" end="4"/>
                                            </p:txEl>
                                          </p:spTgt>
                                        </p:tgtEl>
                                        <p:attrNameLst>
                                          <p:attrName>ppt_h</p:attrName>
                                        </p:attrNameLst>
                                      </p:cBhvr>
                                      <p:tavLst>
                                        <p:tav tm="0">
                                          <p:val>
                                            <p:fltVal val="0"/>
                                          </p:val>
                                        </p:tav>
                                        <p:tav tm="100000">
                                          <p:val>
                                            <p:strVal val="#ppt_h"/>
                                          </p:val>
                                        </p:tav>
                                      </p:tavLst>
                                    </p:anim>
                                    <p:anim calcmode="lin" valueType="num">
                                      <p:cBhvr>
                                        <p:cTn id="49" dur="500" fill="hold"/>
                                        <p:tgtEl>
                                          <p:spTgt spid="149507">
                                            <p:txEl>
                                              <p:pRg st="4" end="4"/>
                                            </p:txEl>
                                          </p:spTgt>
                                        </p:tgtEl>
                                        <p:attrNameLst>
                                          <p:attrName>style.rotation</p:attrName>
                                        </p:attrNameLst>
                                      </p:cBhvr>
                                      <p:tavLst>
                                        <p:tav tm="0">
                                          <p:val>
                                            <p:fltVal val="360"/>
                                          </p:val>
                                        </p:tav>
                                        <p:tav tm="100000">
                                          <p:val>
                                            <p:fltVal val="0"/>
                                          </p:val>
                                        </p:tav>
                                      </p:tavLst>
                                    </p:anim>
                                    <p:animEffect transition="in" filter="fade">
                                      <p:cBhvr>
                                        <p:cTn id="50" dur="500"/>
                                        <p:tgtEl>
                                          <p:spTgt spid="149507">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iterate type="lt">
                                    <p:tmPct val="10000"/>
                                  </p:iterate>
                                  <p:childTnLst>
                                    <p:set>
                                      <p:cBhvr>
                                        <p:cTn id="54" fill="hold">
                                          <p:stCondLst>
                                            <p:cond delay="0"/>
                                          </p:stCondLst>
                                        </p:cTn>
                                        <p:tgtEl>
                                          <p:spTgt spid="149507">
                                            <p:txEl>
                                              <p:pRg st="5" end="5"/>
                                            </p:txEl>
                                          </p:spTgt>
                                        </p:tgtEl>
                                        <p:attrNameLst>
                                          <p:attrName>style.visibility</p:attrName>
                                        </p:attrNameLst>
                                      </p:cBhvr>
                                      <p:to>
                                        <p:strVal val="visible"/>
                                      </p:to>
                                    </p:set>
                                    <p:anim calcmode="lin" valueType="num">
                                      <p:cBhvr>
                                        <p:cTn id="55" dur="500" fill="hold"/>
                                        <p:tgtEl>
                                          <p:spTgt spid="149507">
                                            <p:txEl>
                                              <p:pRg st="5" end="5"/>
                                            </p:txEl>
                                          </p:spTgt>
                                        </p:tgtEl>
                                        <p:attrNameLst>
                                          <p:attrName>ppt_w</p:attrName>
                                        </p:attrNameLst>
                                      </p:cBhvr>
                                      <p:tavLst>
                                        <p:tav tm="0">
                                          <p:val>
                                            <p:fltVal val="0"/>
                                          </p:val>
                                        </p:tav>
                                        <p:tav tm="100000">
                                          <p:val>
                                            <p:strVal val="#ppt_w"/>
                                          </p:val>
                                        </p:tav>
                                      </p:tavLst>
                                    </p:anim>
                                    <p:anim calcmode="lin" valueType="num">
                                      <p:cBhvr>
                                        <p:cTn id="56" dur="500" fill="hold"/>
                                        <p:tgtEl>
                                          <p:spTgt spid="149507">
                                            <p:txEl>
                                              <p:pRg st="5" end="5"/>
                                            </p:txEl>
                                          </p:spTgt>
                                        </p:tgtEl>
                                        <p:attrNameLst>
                                          <p:attrName>ppt_h</p:attrName>
                                        </p:attrNameLst>
                                      </p:cBhvr>
                                      <p:tavLst>
                                        <p:tav tm="0">
                                          <p:val>
                                            <p:fltVal val="0"/>
                                          </p:val>
                                        </p:tav>
                                        <p:tav tm="100000">
                                          <p:val>
                                            <p:strVal val="#ppt_h"/>
                                          </p:val>
                                        </p:tav>
                                      </p:tavLst>
                                    </p:anim>
                                    <p:anim calcmode="lin" valueType="num">
                                      <p:cBhvr>
                                        <p:cTn id="57" dur="500" fill="hold"/>
                                        <p:tgtEl>
                                          <p:spTgt spid="149507">
                                            <p:txEl>
                                              <p:pRg st="5" end="5"/>
                                            </p:txEl>
                                          </p:spTgt>
                                        </p:tgtEl>
                                        <p:attrNameLst>
                                          <p:attrName>style.rotation</p:attrName>
                                        </p:attrNameLst>
                                      </p:cBhvr>
                                      <p:tavLst>
                                        <p:tav tm="0">
                                          <p:val>
                                            <p:fltVal val="360"/>
                                          </p:val>
                                        </p:tav>
                                        <p:tav tm="100000">
                                          <p:val>
                                            <p:fltVal val="0"/>
                                          </p:val>
                                        </p:tav>
                                      </p:tavLst>
                                    </p:anim>
                                    <p:animEffect transition="in" filter="fade">
                                      <p:cBhvr>
                                        <p:cTn id="58" dur="500"/>
                                        <p:tgtEl>
                                          <p:spTgt spid="149507">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9" presetClass="entr" presetSubtype="0" decel="100000" fill="hold" grpId="0" nodeType="clickEffect">
                                  <p:stCondLst>
                                    <p:cond delay="0"/>
                                  </p:stCondLst>
                                  <p:iterate type="lt">
                                    <p:tmPct val="10000"/>
                                  </p:iterate>
                                  <p:childTnLst>
                                    <p:set>
                                      <p:cBhvr>
                                        <p:cTn id="62" fill="hold">
                                          <p:stCondLst>
                                            <p:cond delay="0"/>
                                          </p:stCondLst>
                                        </p:cTn>
                                        <p:tgtEl>
                                          <p:spTgt spid="149507">
                                            <p:txEl>
                                              <p:pRg st="6" end="6"/>
                                            </p:txEl>
                                          </p:spTgt>
                                        </p:tgtEl>
                                        <p:attrNameLst>
                                          <p:attrName>style.visibility</p:attrName>
                                        </p:attrNameLst>
                                      </p:cBhvr>
                                      <p:to>
                                        <p:strVal val="visible"/>
                                      </p:to>
                                    </p:set>
                                    <p:anim calcmode="lin" valueType="num">
                                      <p:cBhvr>
                                        <p:cTn id="63" dur="500" fill="hold"/>
                                        <p:tgtEl>
                                          <p:spTgt spid="149507">
                                            <p:txEl>
                                              <p:pRg st="6" end="6"/>
                                            </p:txEl>
                                          </p:spTgt>
                                        </p:tgtEl>
                                        <p:attrNameLst>
                                          <p:attrName>ppt_w</p:attrName>
                                        </p:attrNameLst>
                                      </p:cBhvr>
                                      <p:tavLst>
                                        <p:tav tm="0">
                                          <p:val>
                                            <p:fltVal val="0"/>
                                          </p:val>
                                        </p:tav>
                                        <p:tav tm="100000">
                                          <p:val>
                                            <p:strVal val="#ppt_w"/>
                                          </p:val>
                                        </p:tav>
                                      </p:tavLst>
                                    </p:anim>
                                    <p:anim calcmode="lin" valueType="num">
                                      <p:cBhvr>
                                        <p:cTn id="64" dur="500" fill="hold"/>
                                        <p:tgtEl>
                                          <p:spTgt spid="149507">
                                            <p:txEl>
                                              <p:pRg st="6" end="6"/>
                                            </p:txEl>
                                          </p:spTgt>
                                        </p:tgtEl>
                                        <p:attrNameLst>
                                          <p:attrName>ppt_h</p:attrName>
                                        </p:attrNameLst>
                                      </p:cBhvr>
                                      <p:tavLst>
                                        <p:tav tm="0">
                                          <p:val>
                                            <p:fltVal val="0"/>
                                          </p:val>
                                        </p:tav>
                                        <p:tav tm="100000">
                                          <p:val>
                                            <p:strVal val="#ppt_h"/>
                                          </p:val>
                                        </p:tav>
                                      </p:tavLst>
                                    </p:anim>
                                    <p:anim calcmode="lin" valueType="num">
                                      <p:cBhvr>
                                        <p:cTn id="65" dur="500" fill="hold"/>
                                        <p:tgtEl>
                                          <p:spTgt spid="149507">
                                            <p:txEl>
                                              <p:pRg st="6" end="6"/>
                                            </p:txEl>
                                          </p:spTgt>
                                        </p:tgtEl>
                                        <p:attrNameLst>
                                          <p:attrName>style.rotation</p:attrName>
                                        </p:attrNameLst>
                                      </p:cBhvr>
                                      <p:tavLst>
                                        <p:tav tm="0">
                                          <p:val>
                                            <p:fltVal val="360"/>
                                          </p:val>
                                        </p:tav>
                                        <p:tav tm="100000">
                                          <p:val>
                                            <p:fltVal val="0"/>
                                          </p:val>
                                        </p:tav>
                                      </p:tavLst>
                                    </p:anim>
                                    <p:animEffect transition="in" filter="fade">
                                      <p:cBhvr>
                                        <p:cTn id="66" dur="500"/>
                                        <p:tgtEl>
                                          <p:spTgt spid="149507">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blinds(horizontal)">
                                      <p:cBhvr>
                                        <p:cTn id="71" dur="500"/>
                                        <p:tgtEl>
                                          <p:spTgt spid="5"/>
                                        </p:tgtEl>
                                      </p:cBhvr>
                                    </p:animEffect>
                                  </p:childTnLst>
                                </p:cTn>
                              </p:par>
                            </p:childTnLst>
                          </p:cTn>
                        </p:par>
                      </p:childTnLst>
                    </p:cTn>
                  </p:par>
                  <p:par>
                    <p:cTn id="72" fill="hold">
                      <p:stCondLst>
                        <p:cond delay="indefinite"/>
                      </p:stCondLst>
                      <p:childTnLst>
                        <p:par>
                          <p:cTn id="73" fill="hold">
                            <p:stCondLst>
                              <p:cond delay="0"/>
                            </p:stCondLst>
                            <p:childTnLst>
                              <p:par>
                                <p:cTn id="74" presetID="49" presetClass="entr" presetSubtype="0" decel="100000" fill="hold" grpId="0" nodeType="clickEffect">
                                  <p:stCondLst>
                                    <p:cond delay="0"/>
                                  </p:stCondLst>
                                  <p:iterate type="lt">
                                    <p:tmPct val="10000"/>
                                  </p:iterate>
                                  <p:childTnLst>
                                    <p:set>
                                      <p:cBhvr>
                                        <p:cTn id="75" fill="hold">
                                          <p:stCondLst>
                                            <p:cond delay="0"/>
                                          </p:stCondLst>
                                        </p:cTn>
                                        <p:tgtEl>
                                          <p:spTgt spid="149507">
                                            <p:txEl>
                                              <p:pRg st="7" end="7"/>
                                            </p:txEl>
                                          </p:spTgt>
                                        </p:tgtEl>
                                        <p:attrNameLst>
                                          <p:attrName>style.visibility</p:attrName>
                                        </p:attrNameLst>
                                      </p:cBhvr>
                                      <p:to>
                                        <p:strVal val="visible"/>
                                      </p:to>
                                    </p:set>
                                    <p:anim calcmode="lin" valueType="num">
                                      <p:cBhvr>
                                        <p:cTn id="76" dur="500" fill="hold"/>
                                        <p:tgtEl>
                                          <p:spTgt spid="149507">
                                            <p:txEl>
                                              <p:pRg st="7" end="7"/>
                                            </p:txEl>
                                          </p:spTgt>
                                        </p:tgtEl>
                                        <p:attrNameLst>
                                          <p:attrName>ppt_w</p:attrName>
                                        </p:attrNameLst>
                                      </p:cBhvr>
                                      <p:tavLst>
                                        <p:tav tm="0">
                                          <p:val>
                                            <p:fltVal val="0"/>
                                          </p:val>
                                        </p:tav>
                                        <p:tav tm="100000">
                                          <p:val>
                                            <p:strVal val="#ppt_w"/>
                                          </p:val>
                                        </p:tav>
                                      </p:tavLst>
                                    </p:anim>
                                    <p:anim calcmode="lin" valueType="num">
                                      <p:cBhvr>
                                        <p:cTn id="77" dur="500" fill="hold"/>
                                        <p:tgtEl>
                                          <p:spTgt spid="149507">
                                            <p:txEl>
                                              <p:pRg st="7" end="7"/>
                                            </p:txEl>
                                          </p:spTgt>
                                        </p:tgtEl>
                                        <p:attrNameLst>
                                          <p:attrName>ppt_h</p:attrName>
                                        </p:attrNameLst>
                                      </p:cBhvr>
                                      <p:tavLst>
                                        <p:tav tm="0">
                                          <p:val>
                                            <p:fltVal val="0"/>
                                          </p:val>
                                        </p:tav>
                                        <p:tav tm="100000">
                                          <p:val>
                                            <p:strVal val="#ppt_h"/>
                                          </p:val>
                                        </p:tav>
                                      </p:tavLst>
                                    </p:anim>
                                    <p:anim calcmode="lin" valueType="num">
                                      <p:cBhvr>
                                        <p:cTn id="78" dur="500" fill="hold"/>
                                        <p:tgtEl>
                                          <p:spTgt spid="149507">
                                            <p:txEl>
                                              <p:pRg st="7" end="7"/>
                                            </p:txEl>
                                          </p:spTgt>
                                        </p:tgtEl>
                                        <p:attrNameLst>
                                          <p:attrName>style.rotation</p:attrName>
                                        </p:attrNameLst>
                                      </p:cBhvr>
                                      <p:tavLst>
                                        <p:tav tm="0">
                                          <p:val>
                                            <p:fltVal val="360"/>
                                          </p:val>
                                        </p:tav>
                                        <p:tav tm="100000">
                                          <p:val>
                                            <p:fltVal val="0"/>
                                          </p:val>
                                        </p:tav>
                                      </p:tavLst>
                                    </p:anim>
                                    <p:animEffect transition="in" filter="fade">
                                      <p:cBhvr>
                                        <p:cTn id="79" dur="500"/>
                                        <p:tgtEl>
                                          <p:spTgt spid="149507">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9" presetClass="entr" presetSubtype="0" decel="100000" fill="hold" grpId="0" nodeType="clickEffect">
                                  <p:stCondLst>
                                    <p:cond delay="0"/>
                                  </p:stCondLst>
                                  <p:iterate type="lt">
                                    <p:tmPct val="10000"/>
                                  </p:iterate>
                                  <p:childTnLst>
                                    <p:set>
                                      <p:cBhvr>
                                        <p:cTn id="83" fill="hold">
                                          <p:stCondLst>
                                            <p:cond delay="0"/>
                                          </p:stCondLst>
                                        </p:cTn>
                                        <p:tgtEl>
                                          <p:spTgt spid="149507">
                                            <p:txEl>
                                              <p:pRg st="8" end="8"/>
                                            </p:txEl>
                                          </p:spTgt>
                                        </p:tgtEl>
                                        <p:attrNameLst>
                                          <p:attrName>style.visibility</p:attrName>
                                        </p:attrNameLst>
                                      </p:cBhvr>
                                      <p:to>
                                        <p:strVal val="visible"/>
                                      </p:to>
                                    </p:set>
                                    <p:anim calcmode="lin" valueType="num">
                                      <p:cBhvr>
                                        <p:cTn id="84" dur="500" fill="hold"/>
                                        <p:tgtEl>
                                          <p:spTgt spid="149507">
                                            <p:txEl>
                                              <p:pRg st="8" end="8"/>
                                            </p:txEl>
                                          </p:spTgt>
                                        </p:tgtEl>
                                        <p:attrNameLst>
                                          <p:attrName>ppt_w</p:attrName>
                                        </p:attrNameLst>
                                      </p:cBhvr>
                                      <p:tavLst>
                                        <p:tav tm="0">
                                          <p:val>
                                            <p:fltVal val="0"/>
                                          </p:val>
                                        </p:tav>
                                        <p:tav tm="100000">
                                          <p:val>
                                            <p:strVal val="#ppt_w"/>
                                          </p:val>
                                        </p:tav>
                                      </p:tavLst>
                                    </p:anim>
                                    <p:anim calcmode="lin" valueType="num">
                                      <p:cBhvr>
                                        <p:cTn id="85" dur="500" fill="hold"/>
                                        <p:tgtEl>
                                          <p:spTgt spid="149507">
                                            <p:txEl>
                                              <p:pRg st="8" end="8"/>
                                            </p:txEl>
                                          </p:spTgt>
                                        </p:tgtEl>
                                        <p:attrNameLst>
                                          <p:attrName>ppt_h</p:attrName>
                                        </p:attrNameLst>
                                      </p:cBhvr>
                                      <p:tavLst>
                                        <p:tav tm="0">
                                          <p:val>
                                            <p:fltVal val="0"/>
                                          </p:val>
                                        </p:tav>
                                        <p:tav tm="100000">
                                          <p:val>
                                            <p:strVal val="#ppt_h"/>
                                          </p:val>
                                        </p:tav>
                                      </p:tavLst>
                                    </p:anim>
                                    <p:anim calcmode="lin" valueType="num">
                                      <p:cBhvr>
                                        <p:cTn id="86" dur="500" fill="hold"/>
                                        <p:tgtEl>
                                          <p:spTgt spid="149507">
                                            <p:txEl>
                                              <p:pRg st="8" end="8"/>
                                            </p:txEl>
                                          </p:spTgt>
                                        </p:tgtEl>
                                        <p:attrNameLst>
                                          <p:attrName>style.rotation</p:attrName>
                                        </p:attrNameLst>
                                      </p:cBhvr>
                                      <p:tavLst>
                                        <p:tav tm="0">
                                          <p:val>
                                            <p:fltVal val="360"/>
                                          </p:val>
                                        </p:tav>
                                        <p:tav tm="100000">
                                          <p:val>
                                            <p:fltVal val="0"/>
                                          </p:val>
                                        </p:tav>
                                      </p:tavLst>
                                    </p:anim>
                                    <p:animEffect transition="in" filter="fade">
                                      <p:cBhvr>
                                        <p:cTn id="87" dur="500"/>
                                        <p:tgtEl>
                                          <p:spTgt spid="149507">
                                            <p:txEl>
                                              <p:pRg st="8" end="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blinds(horizontal)">
                                      <p:cBhvr>
                                        <p:cTn id="9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1188" y="141685"/>
            <a:ext cx="7772400" cy="702469"/>
          </a:xfrm>
        </p:spPr>
        <p:txBody>
          <a:bodyPr/>
          <a:lstStyle/>
          <a:p>
            <a:pPr algn="l" eaLnBrk="1" hangingPunct="1"/>
            <a:r>
              <a:rPr lang="en-US" altLang="zh-CN" sz="3200" i="0" smtClean="0">
                <a:solidFill>
                  <a:srgbClr val="FF6600"/>
                </a:solidFill>
                <a:latin typeface="黑体" panose="02010609060101010101" pitchFamily="2" charset="-122"/>
                <a:ea typeface="黑体" panose="02010609060101010101" pitchFamily="2" charset="-122"/>
              </a:rPr>
              <a:t>5</a:t>
            </a:r>
            <a:r>
              <a:rPr lang="zh-CN" altLang="en-US" sz="3200" i="0" smtClean="0">
                <a:solidFill>
                  <a:srgbClr val="FF6600"/>
                </a:solidFill>
                <a:latin typeface="黑体" panose="02010609060101010101" pitchFamily="2" charset="-122"/>
                <a:ea typeface="黑体" panose="02010609060101010101" pitchFamily="2" charset="-122"/>
              </a:rPr>
              <a:t>、供给定理</a:t>
            </a:r>
            <a:endParaRPr lang="en-US" altLang="zh-CN" sz="3200" i="0" smtClean="0">
              <a:solidFill>
                <a:srgbClr val="FF6600"/>
              </a:solidFill>
              <a:latin typeface="黑体" panose="02010609060101010101" pitchFamily="2" charset="-122"/>
              <a:ea typeface="黑体" panose="02010609060101010101" pitchFamily="2" charset="-122"/>
            </a:endParaRPr>
          </a:p>
        </p:txBody>
      </p:sp>
      <p:sp>
        <p:nvSpPr>
          <p:cNvPr id="36867" name="Rectangle 3"/>
          <p:cNvSpPr>
            <a:spLocks noGrp="1" noChangeArrowheads="1"/>
          </p:cNvSpPr>
          <p:nvPr>
            <p:ph sz="quarter" idx="1"/>
          </p:nvPr>
        </p:nvSpPr>
        <p:spPr>
          <a:xfrm>
            <a:off x="179512" y="897732"/>
            <a:ext cx="8424935" cy="3834258"/>
          </a:xfrm>
        </p:spPr>
        <p:txBody>
          <a:bodyPr/>
          <a:lstStyle/>
          <a:p>
            <a:pPr eaLnBrk="1" hangingPunct="1">
              <a:lnSpc>
                <a:spcPct val="125000"/>
              </a:lnSpc>
              <a:buClr>
                <a:srgbClr val="FF0000"/>
              </a:buClr>
              <a:buFont typeface="Wingdings" panose="05000000000000000000" pitchFamily="2" charset="2"/>
              <a:buNone/>
            </a:pPr>
            <a:r>
              <a:rPr lang="zh-CN" altLang="en-US" sz="2400" dirty="0" smtClean="0">
                <a:latin typeface="华文楷体" panose="02010600040101010101" pitchFamily="2" charset="-122"/>
                <a:ea typeface="华文楷体" panose="02010600040101010101" pitchFamily="2" charset="-122"/>
              </a:rPr>
              <a:t>供给定理的</a:t>
            </a:r>
            <a:r>
              <a:rPr lang="zh-CN" altLang="en-US" sz="2400" b="1" dirty="0" smtClean="0">
                <a:latin typeface="华文楷体" panose="02010600040101010101" pitchFamily="2" charset="-122"/>
                <a:ea typeface="华文楷体" panose="02010600040101010101" pitchFamily="2" charset="-122"/>
              </a:rPr>
              <a:t>三种表述：    </a:t>
            </a:r>
            <a:endParaRPr lang="zh-CN" altLang="en-US" sz="2400" b="1" dirty="0" smtClean="0">
              <a:latin typeface="华文楷体" panose="02010600040101010101" pitchFamily="2" charset="-122"/>
              <a:ea typeface="华文楷体" panose="02010600040101010101" pitchFamily="2" charset="-122"/>
            </a:endParaRPr>
          </a:p>
          <a:p>
            <a:pPr lvl="1" eaLnBrk="1" hangingPunct="1">
              <a:lnSpc>
                <a:spcPct val="125000"/>
              </a:lnSpc>
              <a:spcBef>
                <a:spcPts val="1800"/>
              </a:spcBef>
            </a:pPr>
            <a:r>
              <a:rPr lang="zh-CN" altLang="en-US" sz="2400" b="1" dirty="0" smtClean="0">
                <a:solidFill>
                  <a:schemeClr val="folHlink"/>
                </a:solidFill>
                <a:latin typeface="华文楷体" panose="02010600040101010101" pitchFamily="2" charset="-122"/>
                <a:ea typeface="华文楷体" panose="02010600040101010101" pitchFamily="2" charset="-122"/>
              </a:rPr>
              <a:t>文字表述：</a:t>
            </a:r>
            <a:r>
              <a:rPr lang="zh-CN" altLang="en-US" sz="2400" b="1" dirty="0" smtClean="0">
                <a:latin typeface="华文楷体" panose="02010600040101010101" pitchFamily="2" charset="-122"/>
                <a:ea typeface="华文楷体" panose="02010600040101010101" pitchFamily="2" charset="-122"/>
              </a:rPr>
              <a:t>在其他条件不变的情况下，</a:t>
            </a:r>
            <a:r>
              <a:rPr lang="zh-CN" altLang="en-US" sz="2400" b="1" dirty="0" smtClean="0">
                <a:solidFill>
                  <a:srgbClr val="C00000"/>
                </a:solidFill>
                <a:latin typeface="华文楷体" panose="02010600040101010101" pitchFamily="2" charset="-122"/>
                <a:ea typeface="华文楷体" panose="02010600040101010101" pitchFamily="2" charset="-122"/>
              </a:rPr>
              <a:t>某商品的供给量与价格成同方向变动</a:t>
            </a:r>
            <a:r>
              <a:rPr lang="zh-CN" altLang="en-US" sz="2400" b="1" dirty="0" smtClean="0">
                <a:latin typeface="华文楷体" panose="02010600040101010101" pitchFamily="2" charset="-122"/>
                <a:ea typeface="华文楷体" panose="02010600040101010101" pitchFamily="2" charset="-122"/>
              </a:rPr>
              <a:t>；即供给量随着商品本身价格的上升而增加，随商品本身价格的下降而减少。</a:t>
            </a:r>
            <a:endParaRPr lang="zh-CN" altLang="en-US" sz="2400" b="1" dirty="0" smtClean="0">
              <a:latin typeface="华文楷体" panose="02010600040101010101" pitchFamily="2" charset="-122"/>
              <a:ea typeface="华文楷体" panose="02010600040101010101" pitchFamily="2" charset="-122"/>
            </a:endParaRPr>
          </a:p>
          <a:p>
            <a:pPr lvl="1" eaLnBrk="1" hangingPunct="1">
              <a:lnSpc>
                <a:spcPct val="125000"/>
              </a:lnSpc>
              <a:spcBef>
                <a:spcPts val="1800"/>
              </a:spcBef>
            </a:pPr>
            <a:r>
              <a:rPr lang="zh-CN" altLang="en-US" sz="2400" b="1" dirty="0" smtClean="0">
                <a:solidFill>
                  <a:schemeClr val="folHlink"/>
                </a:solidFill>
                <a:latin typeface="华文楷体" panose="02010600040101010101" pitchFamily="2" charset="-122"/>
                <a:ea typeface="华文楷体" panose="02010600040101010101" pitchFamily="2" charset="-122"/>
              </a:rPr>
              <a:t>几何表述：</a:t>
            </a:r>
            <a:r>
              <a:rPr lang="zh-CN" altLang="en-US" sz="2400" b="1" dirty="0" smtClean="0">
                <a:solidFill>
                  <a:srgbClr val="C00000"/>
                </a:solidFill>
                <a:latin typeface="华文楷体" panose="02010600040101010101" pitchFamily="2" charset="-122"/>
                <a:ea typeface="华文楷体" panose="02010600040101010101" pitchFamily="2" charset="-122"/>
              </a:rPr>
              <a:t>供给曲线是向右上方倾斜的</a:t>
            </a:r>
            <a:r>
              <a:rPr lang="zh-CN" altLang="en-US" sz="2400" b="1" dirty="0" smtClean="0">
                <a:latin typeface="华文楷体" panose="02010600040101010101" pitchFamily="2" charset="-122"/>
                <a:ea typeface="华文楷体" panose="02010600040101010101" pitchFamily="2" charset="-122"/>
              </a:rPr>
              <a:t>。</a:t>
            </a:r>
            <a:endParaRPr lang="zh-CN" altLang="en-US" sz="2400" b="1" dirty="0" smtClean="0">
              <a:latin typeface="华文楷体" panose="02010600040101010101" pitchFamily="2" charset="-122"/>
              <a:ea typeface="华文楷体" panose="02010600040101010101" pitchFamily="2" charset="-122"/>
            </a:endParaRPr>
          </a:p>
          <a:p>
            <a:pPr lvl="1" eaLnBrk="1" hangingPunct="1">
              <a:lnSpc>
                <a:spcPct val="125000"/>
              </a:lnSpc>
              <a:spcBef>
                <a:spcPts val="1800"/>
              </a:spcBef>
            </a:pPr>
            <a:r>
              <a:rPr lang="zh-CN" altLang="en-US" sz="2400" b="1" dirty="0" smtClean="0">
                <a:solidFill>
                  <a:schemeClr val="folHlink"/>
                </a:solidFill>
                <a:latin typeface="华文楷体" panose="02010600040101010101" pitchFamily="2" charset="-122"/>
                <a:ea typeface="华文楷体" panose="02010600040101010101" pitchFamily="2" charset="-122"/>
              </a:rPr>
              <a:t>数学表述：</a:t>
            </a:r>
            <a:r>
              <a:rPr lang="zh-CN" altLang="en-US" sz="2400" b="1" dirty="0" smtClean="0">
                <a:solidFill>
                  <a:srgbClr val="C00000"/>
                </a:solidFill>
                <a:latin typeface="华文楷体" panose="02010600040101010101" pitchFamily="2" charset="-122"/>
                <a:ea typeface="华文楷体" panose="02010600040101010101" pitchFamily="2" charset="-122"/>
              </a:rPr>
              <a:t>供给函数的导数为正，即：</a:t>
            </a:r>
            <a:br>
              <a:rPr lang="zh-CN" altLang="en-US" sz="2400" b="1" dirty="0" smtClean="0">
                <a:solidFill>
                  <a:srgbClr val="C00000"/>
                </a:solidFill>
                <a:latin typeface="华文楷体" panose="02010600040101010101" pitchFamily="2" charset="-122"/>
                <a:ea typeface="华文楷体" panose="02010600040101010101" pitchFamily="2" charset="-122"/>
              </a:rPr>
            </a:br>
            <a:r>
              <a:rPr lang="zh-CN" altLang="en-US" sz="2400" b="1" dirty="0" smtClean="0">
                <a:solidFill>
                  <a:srgbClr val="C00000"/>
                </a:solidFill>
                <a:latin typeface="华文楷体" panose="02010600040101010101" pitchFamily="2" charset="-122"/>
                <a:ea typeface="华文楷体" panose="02010600040101010101" pitchFamily="2" charset="-122"/>
              </a:rPr>
              <a:t>                         </a:t>
            </a:r>
            <a:r>
              <a:rPr lang="en-US" altLang="zh-CN" sz="2400" b="1" dirty="0" err="1" smtClean="0">
                <a:solidFill>
                  <a:srgbClr val="C00000"/>
                </a:solidFill>
                <a:latin typeface="华文楷体" panose="02010600040101010101" pitchFamily="2" charset="-122"/>
                <a:ea typeface="华文楷体" panose="02010600040101010101" pitchFamily="2" charset="-122"/>
              </a:rPr>
              <a:t>dQ</a:t>
            </a:r>
            <a:r>
              <a:rPr lang="en-US" altLang="zh-CN" sz="2400" b="1" dirty="0" smtClean="0">
                <a:solidFill>
                  <a:srgbClr val="C00000"/>
                </a:solidFill>
                <a:latin typeface="华文楷体" panose="02010600040101010101" pitchFamily="2" charset="-122"/>
                <a:ea typeface="华文楷体" panose="02010600040101010101" pitchFamily="2" charset="-122"/>
              </a:rPr>
              <a:t>/</a:t>
            </a:r>
            <a:r>
              <a:rPr lang="en-US" altLang="zh-CN" sz="2400" b="1" dirty="0" err="1" smtClean="0">
                <a:solidFill>
                  <a:srgbClr val="C00000"/>
                </a:solidFill>
                <a:latin typeface="华文楷体" panose="02010600040101010101" pitchFamily="2" charset="-122"/>
                <a:ea typeface="华文楷体" panose="02010600040101010101" pitchFamily="2" charset="-122"/>
              </a:rPr>
              <a:t>dP</a:t>
            </a:r>
            <a:r>
              <a:rPr lang="zh-CN" altLang="en-US" sz="2400" b="1" dirty="0" smtClean="0">
                <a:solidFill>
                  <a:srgbClr val="C00000"/>
                </a:solidFill>
                <a:latin typeface="华文楷体" panose="02010600040101010101" pitchFamily="2" charset="-122"/>
                <a:ea typeface="华文楷体" panose="02010600040101010101" pitchFamily="2" charset="-122"/>
              </a:rPr>
              <a:t>＞</a:t>
            </a:r>
            <a:r>
              <a:rPr lang="en-US" altLang="zh-CN" sz="2400" b="1" dirty="0" smtClean="0">
                <a:solidFill>
                  <a:srgbClr val="C00000"/>
                </a:solidFill>
                <a:latin typeface="华文楷体" panose="02010600040101010101" pitchFamily="2" charset="-122"/>
                <a:ea typeface="华文楷体" panose="02010600040101010101" pitchFamily="2" charset="-122"/>
              </a:rPr>
              <a:t>0</a:t>
            </a:r>
            <a:endParaRPr lang="en-US" altLang="zh-CN" sz="2400" b="1" dirty="0" smtClean="0">
              <a:solidFill>
                <a:srgbClr val="C00000"/>
              </a:solidFill>
              <a:latin typeface="华文楷体" panose="02010600040101010101" pitchFamily="2" charset="-122"/>
              <a:ea typeface="华文楷体" panose="02010600040101010101" pitchFamily="2" charset="-122"/>
            </a:endParaRPr>
          </a:p>
        </p:txBody>
      </p:sp>
      <p:sp>
        <p:nvSpPr>
          <p:cNvPr id="27652" name="灯片编号占位符 5"/>
          <p:cNvSpPr>
            <a:spLocks noGrp="1"/>
          </p:cNvSpPr>
          <p:nvPr>
            <p:ph type="sldNum" sz="quarter" idx="12"/>
          </p:nvPr>
        </p:nvSpPr>
        <p:spPr>
          <a:xfrm>
            <a:off x="3124200" y="4902994"/>
            <a:ext cx="2895600" cy="183356"/>
          </a:xfrm>
          <a:noFill/>
        </p:spPr>
        <p:txBody>
          <a:bodyPr/>
          <a:lstStyle/>
          <a:p>
            <a:pPr algn="ctr"/>
            <a:fld id="{C444DC9D-7257-4713-B1DD-AF54625A4D30}"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36866"/>
                                        </p:tgtEl>
                                        <p:attrNameLst>
                                          <p:attrName>style.visibility</p:attrName>
                                        </p:attrNameLst>
                                      </p:cBhvr>
                                      <p:to>
                                        <p:strVal val="visible"/>
                                      </p:to>
                                    </p:set>
                                    <p:anim calcmode="lin" valueType="num">
                                      <p:cBhvr>
                                        <p:cTn id="7" dur="500" fill="hold"/>
                                        <p:tgtEl>
                                          <p:spTgt spid="36866"/>
                                        </p:tgtEl>
                                        <p:attrNameLst>
                                          <p:attrName>ppt_w</p:attrName>
                                        </p:attrNameLst>
                                      </p:cBhvr>
                                      <p:tavLst>
                                        <p:tav tm="0">
                                          <p:val>
                                            <p:fltVal val="0"/>
                                          </p:val>
                                        </p:tav>
                                        <p:tav tm="100000">
                                          <p:val>
                                            <p:strVal val="#ppt_w"/>
                                          </p:val>
                                        </p:tav>
                                      </p:tavLst>
                                    </p:anim>
                                    <p:anim calcmode="lin" valueType="num">
                                      <p:cBhvr>
                                        <p:cTn id="8" dur="500" fill="hold"/>
                                        <p:tgtEl>
                                          <p:spTgt spid="36866"/>
                                        </p:tgtEl>
                                        <p:attrNameLst>
                                          <p:attrName>ppt_h</p:attrName>
                                        </p:attrNameLst>
                                      </p:cBhvr>
                                      <p:tavLst>
                                        <p:tav tm="0">
                                          <p:val>
                                            <p:fltVal val="0"/>
                                          </p:val>
                                        </p:tav>
                                        <p:tav tm="100000">
                                          <p:val>
                                            <p:strVal val="#ppt_h"/>
                                          </p:val>
                                        </p:tav>
                                      </p:tavLst>
                                    </p:anim>
                                    <p:anim calcmode="lin" valueType="num">
                                      <p:cBhvr>
                                        <p:cTn id="9" dur="500" fill="hold"/>
                                        <p:tgtEl>
                                          <p:spTgt spid="36866"/>
                                        </p:tgtEl>
                                        <p:attrNameLst>
                                          <p:attrName>style.rotation</p:attrName>
                                        </p:attrNameLst>
                                      </p:cBhvr>
                                      <p:tavLst>
                                        <p:tav tm="0">
                                          <p:val>
                                            <p:fltVal val="360"/>
                                          </p:val>
                                        </p:tav>
                                        <p:tav tm="100000">
                                          <p:val>
                                            <p:fltVal val="0"/>
                                          </p:val>
                                        </p:tav>
                                      </p:tavLst>
                                    </p:anim>
                                    <p:animEffect transition="in" filter="fade">
                                      <p:cBhvr>
                                        <p:cTn id="10" dur="500"/>
                                        <p:tgtEl>
                                          <p:spTgt spid="3686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5" dur="500"/>
                                        <p:tgtEl>
                                          <p:spTgt spid="3686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6867">
                                            <p:txEl>
                                              <p:pRg st="2" end="2"/>
                                            </p:txEl>
                                          </p:spTgt>
                                        </p:tgtEl>
                                        <p:attrNameLst>
                                          <p:attrName>style.visibility</p:attrName>
                                        </p:attrNameLst>
                                      </p:cBhvr>
                                      <p:to>
                                        <p:strVal val="visible"/>
                                      </p:to>
                                    </p:set>
                                    <p:animEffect transition="in" filter="box(in)">
                                      <p:cBhvr>
                                        <p:cTn id="20" dur="500"/>
                                        <p:tgtEl>
                                          <p:spTgt spid="3686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Effect transition="in" filter="diamond(in)">
                                      <p:cBhvr>
                                        <p:cTn id="25" dur="20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r>
              <a:rPr lang="en-AU" altLang="zh-CN"/>
              <a:t> </a:t>
            </a:r>
            <a:fld id="{1D9968E6-D41C-44A4-B1A6-188390975051}" type="slidenum">
              <a:rPr lang="en-AU" altLang="zh-CN"/>
            </a:fld>
            <a:r>
              <a:rPr lang="en-AU" altLang="zh-CN"/>
              <a:t> </a:t>
            </a:r>
            <a:endParaRPr lang="en-AU" altLang="zh-CN"/>
          </a:p>
        </p:txBody>
      </p:sp>
      <p:sp useBgFill="1">
        <p:nvSpPr>
          <p:cNvPr id="292869" name="Rectangle 5"/>
          <p:cNvSpPr>
            <a:spLocks noChangeArrowheads="1"/>
          </p:cNvSpPr>
          <p:nvPr/>
        </p:nvSpPr>
        <p:spPr bwMode="auto">
          <a:xfrm>
            <a:off x="3275856" y="1059582"/>
            <a:ext cx="5472608" cy="3600400"/>
          </a:xfrm>
          <a:prstGeom prst="rect">
            <a:avLst/>
          </a:prstGeom>
          <a:ln w="9525">
            <a:noFill/>
            <a:miter lim="800000"/>
          </a:ln>
          <a:effectLst/>
        </p:spPr>
        <p:txBody>
          <a:bodyPr/>
          <a:lstStyle/>
          <a:p>
            <a:pPr marL="457200" indent="-457200" algn="just">
              <a:lnSpc>
                <a:spcPct val="150000"/>
              </a:lnSpc>
              <a:buFontTx/>
              <a:buNone/>
            </a:pPr>
            <a:endParaRPr lang="zh-CN" altLang="en-US">
              <a:latin typeface="Times New Roman" panose="02020603050405020304" pitchFamily="18" charset="0"/>
            </a:endParaRPr>
          </a:p>
        </p:txBody>
      </p:sp>
      <p:grpSp>
        <p:nvGrpSpPr>
          <p:cNvPr id="2" name="Group 19"/>
          <p:cNvGrpSpPr/>
          <p:nvPr/>
        </p:nvGrpSpPr>
        <p:grpSpPr bwMode="auto">
          <a:xfrm>
            <a:off x="3491880" y="1779662"/>
            <a:ext cx="4824536" cy="2736304"/>
            <a:chOff x="2688" y="2165"/>
            <a:chExt cx="2276" cy="1675"/>
          </a:xfrm>
        </p:grpSpPr>
        <p:sp>
          <p:nvSpPr>
            <p:cNvPr id="292873" name="Line 9"/>
            <p:cNvSpPr>
              <a:spLocks noChangeAspect="1" noChangeShapeType="1"/>
            </p:cNvSpPr>
            <p:nvPr/>
          </p:nvSpPr>
          <p:spPr bwMode="auto">
            <a:xfrm>
              <a:off x="3013" y="3768"/>
              <a:ext cx="1626" cy="0"/>
            </a:xfrm>
            <a:prstGeom prst="line">
              <a:avLst/>
            </a:prstGeom>
            <a:noFill/>
            <a:ln w="9525">
              <a:solidFill>
                <a:schemeClr val="tx1"/>
              </a:solidFill>
              <a:round/>
              <a:tailEnd type="triangle" w="med" len="med"/>
            </a:ln>
          </p:spPr>
          <p:txBody>
            <a:bodyPr/>
            <a:lstStyle/>
            <a:p>
              <a:endParaRPr lang="zh-CN" altLang="en-US"/>
            </a:p>
          </p:txBody>
        </p:sp>
        <p:sp>
          <p:nvSpPr>
            <p:cNvPr id="292874" name="Line 10"/>
            <p:cNvSpPr>
              <a:spLocks noChangeAspect="1" noChangeShapeType="1"/>
            </p:cNvSpPr>
            <p:nvPr/>
          </p:nvSpPr>
          <p:spPr bwMode="auto">
            <a:xfrm flipV="1">
              <a:off x="3013" y="2237"/>
              <a:ext cx="0" cy="1531"/>
            </a:xfrm>
            <a:prstGeom prst="line">
              <a:avLst/>
            </a:prstGeom>
            <a:noFill/>
            <a:ln w="9525">
              <a:solidFill>
                <a:schemeClr val="tx1"/>
              </a:solidFill>
              <a:round/>
              <a:tailEnd type="triangle" w="med" len="med"/>
            </a:ln>
          </p:spPr>
          <p:txBody>
            <a:bodyPr/>
            <a:lstStyle/>
            <a:p>
              <a:endParaRPr lang="zh-CN" altLang="en-US"/>
            </a:p>
          </p:txBody>
        </p:sp>
        <p:sp>
          <p:nvSpPr>
            <p:cNvPr id="292875" name="Freeform 11"/>
            <p:cNvSpPr>
              <a:spLocks noChangeAspect="1"/>
            </p:cNvSpPr>
            <p:nvPr/>
          </p:nvSpPr>
          <p:spPr bwMode="auto">
            <a:xfrm>
              <a:off x="3399" y="2374"/>
              <a:ext cx="824" cy="1207"/>
            </a:xfrm>
            <a:custGeom>
              <a:avLst/>
              <a:gdLst/>
              <a:ahLst/>
              <a:cxnLst>
                <a:cxn ang="0">
                  <a:pos x="0" y="2583"/>
                </a:cxn>
                <a:cxn ang="0">
                  <a:pos x="1230" y="2178"/>
                </a:cxn>
                <a:cxn ang="0">
                  <a:pos x="1755" y="1533"/>
                </a:cxn>
                <a:cxn ang="0">
                  <a:pos x="1650" y="900"/>
                </a:cxn>
                <a:cxn ang="0">
                  <a:pos x="1140" y="450"/>
                </a:cxn>
                <a:cxn ang="0">
                  <a:pos x="45" y="0"/>
                </a:cxn>
              </a:cxnLst>
              <a:rect l="0" t="0" r="r" b="b"/>
              <a:pathLst>
                <a:path w="1825" h="2583">
                  <a:moveTo>
                    <a:pt x="0" y="2583"/>
                  </a:moveTo>
                  <a:cubicBezTo>
                    <a:pt x="205" y="2516"/>
                    <a:pt x="938" y="2353"/>
                    <a:pt x="1230" y="2178"/>
                  </a:cubicBezTo>
                  <a:cubicBezTo>
                    <a:pt x="1522" y="2003"/>
                    <a:pt x="1685" y="1746"/>
                    <a:pt x="1755" y="1533"/>
                  </a:cubicBezTo>
                  <a:cubicBezTo>
                    <a:pt x="1825" y="1320"/>
                    <a:pt x="1753" y="1081"/>
                    <a:pt x="1650" y="900"/>
                  </a:cubicBezTo>
                  <a:cubicBezTo>
                    <a:pt x="1595" y="758"/>
                    <a:pt x="1397" y="595"/>
                    <a:pt x="1140" y="450"/>
                  </a:cubicBezTo>
                  <a:cubicBezTo>
                    <a:pt x="873" y="300"/>
                    <a:pt x="273" y="94"/>
                    <a:pt x="45" y="0"/>
                  </a:cubicBezTo>
                </a:path>
              </a:pathLst>
            </a:custGeom>
            <a:noFill/>
            <a:ln w="38100">
              <a:solidFill>
                <a:srgbClr val="00FFFF"/>
              </a:solidFill>
              <a:round/>
            </a:ln>
          </p:spPr>
          <p:txBody>
            <a:bodyPr/>
            <a:lstStyle/>
            <a:p>
              <a:endParaRPr lang="zh-CN" altLang="en-US"/>
            </a:p>
          </p:txBody>
        </p:sp>
        <p:grpSp>
          <p:nvGrpSpPr>
            <p:cNvPr id="3" name="Group 12"/>
            <p:cNvGrpSpPr>
              <a:grpSpLocks noChangeAspect="1"/>
            </p:cNvGrpSpPr>
            <p:nvPr/>
          </p:nvGrpSpPr>
          <p:grpSpPr bwMode="auto">
            <a:xfrm>
              <a:off x="2688" y="2165"/>
              <a:ext cx="2276" cy="1675"/>
              <a:chOff x="2520" y="3156"/>
              <a:chExt cx="5040" cy="3588"/>
            </a:xfrm>
          </p:grpSpPr>
          <p:sp>
            <p:nvSpPr>
              <p:cNvPr id="292877" name="Text Box 13"/>
              <p:cNvSpPr txBox="1">
                <a:spLocks noChangeAspect="1" noChangeArrowheads="1"/>
              </p:cNvSpPr>
              <p:nvPr/>
            </p:nvSpPr>
            <p:spPr bwMode="auto">
              <a:xfrm>
                <a:off x="2520" y="3156"/>
                <a:ext cx="720" cy="624"/>
              </a:xfrm>
              <a:prstGeom prst="rect">
                <a:avLst/>
              </a:prstGeom>
              <a:noFill/>
              <a:ln w="0">
                <a:noFill/>
                <a:miter lim="800000"/>
              </a:ln>
            </p:spPr>
            <p:txBody>
              <a:bodyPr/>
              <a:lstStyle/>
              <a:p>
                <a:pPr algn="ctr">
                  <a:lnSpc>
                    <a:spcPct val="100000"/>
                  </a:lnSpc>
                  <a:spcBef>
                    <a:spcPct val="0"/>
                  </a:spcBef>
                  <a:buClrTx/>
                  <a:buFontTx/>
                  <a:buNone/>
                </a:pPr>
                <a:r>
                  <a:rPr kumimoji="0" lang="en-US" altLang="zh-CN" i="1">
                    <a:solidFill>
                      <a:schemeClr val="tx1"/>
                    </a:solidFill>
                    <a:latin typeface="Times New Roman" panose="02020603050405020304" pitchFamily="18" charset="0"/>
                  </a:rPr>
                  <a:t>w</a:t>
                </a:r>
                <a:endParaRPr kumimoji="0" lang="en-US" altLang="zh-CN" i="1">
                  <a:solidFill>
                    <a:schemeClr val="tx1"/>
                  </a:solidFill>
                  <a:latin typeface="Times New Roman" panose="02020603050405020304" pitchFamily="18" charset="0"/>
                </a:endParaRPr>
              </a:p>
              <a:p>
                <a:pPr algn="just">
                  <a:lnSpc>
                    <a:spcPct val="100000"/>
                  </a:lnSpc>
                  <a:spcBef>
                    <a:spcPct val="0"/>
                  </a:spcBef>
                  <a:buClrTx/>
                  <a:buFontTx/>
                  <a:buNone/>
                </a:pPr>
                <a:endParaRPr kumimoji="0" lang="en-US" altLang="zh-CN" sz="1800">
                  <a:solidFill>
                    <a:schemeClr val="tx1"/>
                  </a:solidFill>
                  <a:latin typeface="Times New Roman" panose="02020603050405020304" pitchFamily="18" charset="0"/>
                </a:endParaRPr>
              </a:p>
            </p:txBody>
          </p:sp>
          <p:sp>
            <p:nvSpPr>
              <p:cNvPr id="292878" name="Text Box 14"/>
              <p:cNvSpPr txBox="1">
                <a:spLocks noChangeAspect="1" noChangeArrowheads="1"/>
              </p:cNvSpPr>
              <p:nvPr/>
            </p:nvSpPr>
            <p:spPr bwMode="auto">
              <a:xfrm>
                <a:off x="6840" y="6120"/>
                <a:ext cx="720" cy="624"/>
              </a:xfrm>
              <a:prstGeom prst="rect">
                <a:avLst/>
              </a:prstGeom>
              <a:noFill/>
              <a:ln w="0">
                <a:noFill/>
                <a:miter lim="800000"/>
              </a:ln>
            </p:spPr>
            <p:txBody>
              <a:bodyPr/>
              <a:lstStyle/>
              <a:p>
                <a:pPr algn="ctr">
                  <a:lnSpc>
                    <a:spcPct val="100000"/>
                  </a:lnSpc>
                  <a:spcBef>
                    <a:spcPct val="0"/>
                  </a:spcBef>
                  <a:buClrTx/>
                  <a:buFontTx/>
                  <a:buNone/>
                </a:pPr>
                <a:r>
                  <a:rPr kumimoji="0" lang="en-US" altLang="zh-CN" i="1">
                    <a:solidFill>
                      <a:schemeClr val="tx1"/>
                    </a:solidFill>
                    <a:latin typeface="Times New Roman" panose="02020603050405020304" pitchFamily="18" charset="0"/>
                  </a:rPr>
                  <a:t>L</a:t>
                </a:r>
                <a:endParaRPr kumimoji="0" lang="en-US" altLang="zh-CN" sz="1800">
                  <a:solidFill>
                    <a:schemeClr val="tx1"/>
                  </a:solidFill>
                  <a:latin typeface="Times New Roman" panose="02020603050405020304" pitchFamily="18" charset="0"/>
                </a:endParaRPr>
              </a:p>
            </p:txBody>
          </p:sp>
          <p:sp>
            <p:nvSpPr>
              <p:cNvPr id="292879" name="Text Box 15"/>
              <p:cNvSpPr txBox="1">
                <a:spLocks noChangeAspect="1" noChangeArrowheads="1"/>
              </p:cNvSpPr>
              <p:nvPr/>
            </p:nvSpPr>
            <p:spPr bwMode="auto">
              <a:xfrm>
                <a:off x="2520" y="6120"/>
                <a:ext cx="720" cy="624"/>
              </a:xfrm>
              <a:prstGeom prst="rect">
                <a:avLst/>
              </a:prstGeom>
              <a:noFill/>
              <a:ln w="0">
                <a:noFill/>
                <a:miter lim="800000"/>
              </a:ln>
            </p:spPr>
            <p:txBody>
              <a:bodyPr/>
              <a:lstStyle/>
              <a:p>
                <a:pPr algn="ctr">
                  <a:lnSpc>
                    <a:spcPct val="100000"/>
                  </a:lnSpc>
                  <a:spcBef>
                    <a:spcPct val="0"/>
                  </a:spcBef>
                  <a:buClrTx/>
                  <a:buFontTx/>
                  <a:buNone/>
                </a:pPr>
                <a:r>
                  <a:rPr kumimoji="0" lang="en-US" altLang="zh-CN" i="1">
                    <a:solidFill>
                      <a:schemeClr val="tx1"/>
                    </a:solidFill>
                    <a:latin typeface="Times New Roman" panose="02020603050405020304" pitchFamily="18" charset="0"/>
                  </a:rPr>
                  <a:t>O</a:t>
                </a:r>
                <a:endParaRPr kumimoji="0" lang="en-US" altLang="zh-CN" i="1">
                  <a:solidFill>
                    <a:schemeClr val="tx1"/>
                  </a:solidFill>
                  <a:latin typeface="Times New Roman" panose="02020603050405020304" pitchFamily="18" charset="0"/>
                </a:endParaRPr>
              </a:p>
              <a:p>
                <a:pPr algn="just">
                  <a:lnSpc>
                    <a:spcPct val="100000"/>
                  </a:lnSpc>
                  <a:spcBef>
                    <a:spcPct val="0"/>
                  </a:spcBef>
                  <a:buClrTx/>
                  <a:buFontTx/>
                  <a:buNone/>
                </a:pPr>
                <a:endParaRPr kumimoji="0" lang="en-US" altLang="zh-CN" sz="1800">
                  <a:solidFill>
                    <a:schemeClr val="tx1"/>
                  </a:solidFill>
                  <a:latin typeface="Times New Roman" panose="02020603050405020304" pitchFamily="18" charset="0"/>
                </a:endParaRPr>
              </a:p>
            </p:txBody>
          </p:sp>
          <p:sp>
            <p:nvSpPr>
              <p:cNvPr id="292880" name="Text Box 16"/>
              <p:cNvSpPr txBox="1">
                <a:spLocks noChangeAspect="1" noChangeArrowheads="1"/>
              </p:cNvSpPr>
              <p:nvPr/>
            </p:nvSpPr>
            <p:spPr bwMode="auto">
              <a:xfrm>
                <a:off x="3600" y="3468"/>
                <a:ext cx="720" cy="624"/>
              </a:xfrm>
              <a:prstGeom prst="rect">
                <a:avLst/>
              </a:prstGeom>
              <a:noFill/>
              <a:ln w="0">
                <a:noFill/>
                <a:miter lim="800000"/>
              </a:ln>
            </p:spPr>
            <p:txBody>
              <a:bodyPr/>
              <a:lstStyle/>
              <a:p>
                <a:pPr algn="ctr">
                  <a:lnSpc>
                    <a:spcPct val="100000"/>
                  </a:lnSpc>
                  <a:spcBef>
                    <a:spcPct val="0"/>
                  </a:spcBef>
                  <a:buClrTx/>
                  <a:buFontTx/>
                  <a:buNone/>
                </a:pPr>
                <a:r>
                  <a:rPr kumimoji="0" lang="en-US" altLang="zh-CN" i="1">
                    <a:solidFill>
                      <a:schemeClr val="tx1"/>
                    </a:solidFill>
                    <a:latin typeface="Times New Roman" panose="02020603050405020304" pitchFamily="18" charset="0"/>
                  </a:rPr>
                  <a:t>S</a:t>
                </a:r>
                <a:r>
                  <a:rPr kumimoji="0" lang="en-US" altLang="zh-CN" i="1" baseline="-25000">
                    <a:solidFill>
                      <a:schemeClr val="tx1"/>
                    </a:solidFill>
                    <a:latin typeface="Times New Roman" panose="02020603050405020304" pitchFamily="18" charset="0"/>
                  </a:rPr>
                  <a:t>L</a:t>
                </a:r>
                <a:endParaRPr kumimoji="0" lang="en-US" altLang="zh-CN" i="1">
                  <a:solidFill>
                    <a:schemeClr val="tx1"/>
                  </a:solidFill>
                  <a:latin typeface="Times New Roman" panose="02020603050405020304" pitchFamily="18" charset="0"/>
                </a:endParaRPr>
              </a:p>
              <a:p>
                <a:pPr algn="just">
                  <a:lnSpc>
                    <a:spcPct val="100000"/>
                  </a:lnSpc>
                  <a:spcBef>
                    <a:spcPct val="0"/>
                  </a:spcBef>
                  <a:buClrTx/>
                  <a:buFontTx/>
                  <a:buNone/>
                </a:pPr>
                <a:endParaRPr kumimoji="0" lang="en-US" altLang="zh-CN" sz="1800">
                  <a:solidFill>
                    <a:schemeClr val="tx1"/>
                  </a:solidFill>
                  <a:latin typeface="Times New Roman" panose="02020603050405020304" pitchFamily="18" charset="0"/>
                </a:endParaRPr>
              </a:p>
            </p:txBody>
          </p:sp>
        </p:grpSp>
      </p:grpSp>
      <p:sp>
        <p:nvSpPr>
          <p:cNvPr id="292881" name="Rectangle 17"/>
          <p:cNvSpPr>
            <a:spLocks noChangeArrowheads="1"/>
          </p:cNvSpPr>
          <p:nvPr/>
        </p:nvSpPr>
        <p:spPr bwMode="auto">
          <a:xfrm>
            <a:off x="611560" y="987574"/>
            <a:ext cx="2895600" cy="1028700"/>
          </a:xfrm>
          <a:prstGeom prst="rect">
            <a:avLst/>
          </a:prstGeom>
          <a:noFill/>
          <a:ln w="9525">
            <a:noFill/>
            <a:miter lim="800000"/>
          </a:ln>
          <a:effectLst/>
        </p:spPr>
        <p:txBody>
          <a:bodyPr/>
          <a:lstStyle/>
          <a:p>
            <a:pPr marL="914400" lvl="1" indent="-457200" algn="just">
              <a:lnSpc>
                <a:spcPct val="150000"/>
              </a:lnSpc>
              <a:buFontTx/>
              <a:buAutoNum type="arabicParenR"/>
            </a:pPr>
            <a:r>
              <a:rPr lang="zh-CN" altLang="en-US" sz="3200" b="1" dirty="0" smtClean="0">
                <a:latin typeface="+mn-ea"/>
                <a:ea typeface="+mn-ea"/>
              </a:rPr>
              <a:t>劳动</a:t>
            </a:r>
            <a:endParaRPr lang="zh-CN" altLang="en-US" sz="3200" b="1" dirty="0">
              <a:latin typeface="+mn-ea"/>
              <a:ea typeface="+mn-ea"/>
            </a:endParaRPr>
          </a:p>
        </p:txBody>
      </p:sp>
      <p:sp>
        <p:nvSpPr>
          <p:cNvPr id="21" name="Rectangle 2"/>
          <p:cNvSpPr txBox="1">
            <a:spLocks noChangeArrowheads="1"/>
          </p:cNvSpPr>
          <p:nvPr/>
        </p:nvSpPr>
        <p:spPr>
          <a:xfrm>
            <a:off x="395288" y="195263"/>
            <a:ext cx="7772400" cy="857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j-cs"/>
              </a:rPr>
              <a:t>供给定理的</a:t>
            </a:r>
            <a:r>
              <a:rPr kumimoji="0" lang="zh-CN" altLang="en-US" sz="3200" b="0" i="0" u="none" strike="noStrike" kern="120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j-cs"/>
              </a:rPr>
              <a:t>例外</a:t>
            </a:r>
            <a:r>
              <a:rPr kumimoji="0" lang="en-US" altLang="zh-CN" sz="3200" b="0" i="0" u="none" strike="noStrike" kern="120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j-cs"/>
              </a:rPr>
              <a:t>:</a:t>
            </a:r>
            <a:endParaRPr kumimoji="0" lang="zh-CN" altLang="en-US" sz="3200" b="0" i="0" u="none" strike="noStrike" kern="120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9" presetClass="entr" presetSubtype="0" decel="100000" fill="hold" grpId="0" nodeType="withEffect">
                                  <p:stCondLst>
                                    <p:cond delay="0"/>
                                  </p:stCondLst>
                                  <p:childTnLst>
                                    <p:set>
                                      <p:cBhvr>
                                        <p:cTn id="10"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 calcmode="lin" valueType="num">
                                      <p:cBhvr>
                                        <p:cTn id="13" dur="500" fill="hold"/>
                                        <p:tgtEl>
                                          <p:spTgt spid="21"/>
                                        </p:tgtEl>
                                        <p:attrNameLst>
                                          <p:attrName>style.rotation</p:attrName>
                                        </p:attrNameLst>
                                      </p:cBhvr>
                                      <p:tavLst>
                                        <p:tav tm="0">
                                          <p:val>
                                            <p:fltVal val="360"/>
                                          </p:val>
                                        </p:tav>
                                        <p:tav tm="100000">
                                          <p:val>
                                            <p:fltVal val="0"/>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2881">
                                            <p:txEl>
                                              <p:pRg st="0" end="0"/>
                                            </p:txEl>
                                          </p:spTgt>
                                        </p:tgtEl>
                                        <p:attrNameLst>
                                          <p:attrName>style.visibility</p:attrName>
                                        </p:attrNameLst>
                                      </p:cBhvr>
                                      <p:to>
                                        <p:strVal val="visible"/>
                                      </p:to>
                                    </p:set>
                                    <p:anim calcmode="lin" valueType="num">
                                      <p:cBhvr additive="base">
                                        <p:cTn id="19" dur="500" fill="hold"/>
                                        <p:tgtEl>
                                          <p:spTgt spid="29288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28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2869">
                                            <p:bg/>
                                          </p:spTgt>
                                        </p:tgtEl>
                                        <p:attrNameLst>
                                          <p:attrName>style.visibility</p:attrName>
                                        </p:attrNameLst>
                                      </p:cBhvr>
                                      <p:to>
                                        <p:strVal val="visible"/>
                                      </p:to>
                                    </p:set>
                                    <p:anim calcmode="lin" valueType="num">
                                      <p:cBhvr additive="base">
                                        <p:cTn id="25" dur="500" fill="hold"/>
                                        <p:tgtEl>
                                          <p:spTgt spid="292869">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292869">
                                            <p:bg/>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92869">
                                            <p:txEl>
                                              <p:pRg st="0" end="0"/>
                                            </p:txEl>
                                          </p:spTgt>
                                        </p:tgtEl>
                                        <p:attrNameLst>
                                          <p:attrName>style.visibility</p:attrName>
                                        </p:attrNameLst>
                                      </p:cBhvr>
                                      <p:to>
                                        <p:strVal val="visible"/>
                                      </p:to>
                                    </p:set>
                                    <p:anim calcmode="lin" valueType="num">
                                      <p:cBhvr additive="base">
                                        <p:cTn id="31" dur="500" fill="hold"/>
                                        <p:tgtEl>
                                          <p:spTgt spid="29286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286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bldLvl="2" animBg="1" autoUpdateAnimBg="0" build="p"/>
      <p:bldP spid="292881" grpId="0" autoUpdateAnimBg="0" build="p"/>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5288" y="195263"/>
            <a:ext cx="7772400" cy="857250"/>
          </a:xfrm>
        </p:spPr>
        <p:txBody>
          <a:bodyPr/>
          <a:lstStyle/>
          <a:p>
            <a:pPr algn="l" eaLnBrk="1" hangingPunct="1"/>
            <a:r>
              <a:rPr lang="zh-CN" altLang="en-US" sz="3200" i="0" dirty="0" smtClean="0">
                <a:latin typeface="黑体" panose="02010609060101010101" pitchFamily="2" charset="-122"/>
                <a:ea typeface="黑体" panose="02010609060101010101" pitchFamily="2" charset="-122"/>
              </a:rPr>
              <a:t>供给定理的</a:t>
            </a:r>
            <a:r>
              <a:rPr lang="zh-CN" altLang="en-US" sz="3200" i="0" dirty="0" smtClean="0">
                <a:solidFill>
                  <a:srgbClr val="FF0000"/>
                </a:solidFill>
                <a:latin typeface="黑体" panose="02010609060101010101" pitchFamily="2" charset="-122"/>
                <a:ea typeface="黑体" panose="02010609060101010101" pitchFamily="2" charset="-122"/>
              </a:rPr>
              <a:t>例外</a:t>
            </a:r>
            <a:r>
              <a:rPr lang="en-US" altLang="zh-CN" sz="3200" dirty="0" smtClean="0">
                <a:solidFill>
                  <a:srgbClr val="FF0000"/>
                </a:solidFill>
                <a:latin typeface="黑体" panose="02010609060101010101" pitchFamily="2" charset="-122"/>
                <a:ea typeface="黑体" panose="02010609060101010101" pitchFamily="2" charset="-122"/>
              </a:rPr>
              <a:t>:</a:t>
            </a:r>
            <a:endParaRPr lang="zh-CN" altLang="en-US" sz="3200" i="0" dirty="0" smtClean="0">
              <a:solidFill>
                <a:srgbClr val="FF0000"/>
              </a:solidFill>
              <a:latin typeface="黑体" panose="02010609060101010101" pitchFamily="2" charset="-122"/>
              <a:ea typeface="黑体" panose="02010609060101010101" pitchFamily="2" charset="-122"/>
            </a:endParaRPr>
          </a:p>
        </p:txBody>
      </p:sp>
      <p:sp>
        <p:nvSpPr>
          <p:cNvPr id="37891" name="Rectangle 3"/>
          <p:cNvSpPr>
            <a:spLocks noGrp="1" noChangeArrowheads="1"/>
          </p:cNvSpPr>
          <p:nvPr>
            <p:ph sz="quarter" idx="1"/>
          </p:nvPr>
        </p:nvSpPr>
        <p:spPr>
          <a:xfrm>
            <a:off x="468314" y="1815703"/>
            <a:ext cx="3959225" cy="1422797"/>
          </a:xfrm>
        </p:spPr>
        <p:txBody>
          <a:bodyPr/>
          <a:lstStyle/>
          <a:p>
            <a:pPr eaLnBrk="1" hangingPunct="1">
              <a:lnSpc>
                <a:spcPct val="125000"/>
              </a:lnSpc>
              <a:buClr>
                <a:srgbClr val="FF0000"/>
              </a:buClr>
              <a:buFont typeface="Wingdings" panose="05000000000000000000" pitchFamily="2" charset="2"/>
              <a:buNone/>
            </a:pPr>
            <a:r>
              <a:rPr lang="en-US" altLang="zh-CN" sz="2800" b="1" dirty="0" smtClean="0">
                <a:latin typeface="+mn-ea"/>
                <a:ea typeface="+mn-ea"/>
              </a:rPr>
              <a:t>2</a:t>
            </a:r>
            <a:r>
              <a:rPr lang="zh-CN" altLang="en-US" sz="2800" b="1" dirty="0" smtClean="0">
                <a:latin typeface="+mn-ea"/>
                <a:ea typeface="+mn-ea"/>
              </a:rPr>
              <a:t>）供给曲线垂直于横轴。</a:t>
            </a:r>
            <a:endParaRPr lang="en-US" altLang="zh-CN" sz="2800" b="1" dirty="0" smtClean="0">
              <a:latin typeface="+mn-ea"/>
              <a:ea typeface="+mn-ea"/>
            </a:endParaRPr>
          </a:p>
          <a:p>
            <a:pPr eaLnBrk="1" hangingPunct="1">
              <a:lnSpc>
                <a:spcPct val="125000"/>
              </a:lnSpc>
              <a:buClr>
                <a:srgbClr val="FF0000"/>
              </a:buClr>
            </a:pPr>
            <a:r>
              <a:rPr lang="zh-CN" altLang="en-US" sz="2800" b="1" dirty="0" smtClean="0">
                <a:latin typeface="+mn-ea"/>
                <a:ea typeface="+mn-ea"/>
              </a:rPr>
              <a:t>如：</a:t>
            </a:r>
            <a:r>
              <a:rPr lang="zh-CN" altLang="en-US" sz="2800" b="1" dirty="0" smtClean="0">
                <a:solidFill>
                  <a:srgbClr val="C00000"/>
                </a:solidFill>
                <a:latin typeface="+mn-ea"/>
                <a:ea typeface="+mn-ea"/>
              </a:rPr>
              <a:t>土地、艺术品</a:t>
            </a:r>
            <a:r>
              <a:rPr lang="zh-CN" altLang="en-US" sz="2800" b="1" dirty="0" smtClean="0">
                <a:latin typeface="+mn-ea"/>
                <a:ea typeface="+mn-ea"/>
              </a:rPr>
              <a:t>。</a:t>
            </a:r>
            <a:endParaRPr lang="zh-CN" altLang="en-US" sz="2800" b="1" dirty="0" smtClean="0">
              <a:latin typeface="+mn-ea"/>
              <a:ea typeface="+mn-ea"/>
            </a:endParaRPr>
          </a:p>
        </p:txBody>
      </p:sp>
      <p:sp>
        <p:nvSpPr>
          <p:cNvPr id="28676" name="灯片编号占位符 5"/>
          <p:cNvSpPr>
            <a:spLocks noGrp="1"/>
          </p:cNvSpPr>
          <p:nvPr>
            <p:ph type="sldNum" sz="quarter" idx="12"/>
          </p:nvPr>
        </p:nvSpPr>
        <p:spPr>
          <a:xfrm>
            <a:off x="3124200" y="4902994"/>
            <a:ext cx="2895600" cy="183356"/>
          </a:xfrm>
          <a:noFill/>
        </p:spPr>
        <p:txBody>
          <a:bodyPr/>
          <a:lstStyle/>
          <a:p>
            <a:pPr algn="ctr"/>
            <a:fld id="{6E9D6B04-8DB2-4E0C-9E43-FD2300870B95}"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8677" name="Line 4"/>
          <p:cNvSpPr>
            <a:spLocks noChangeShapeType="1"/>
          </p:cNvSpPr>
          <p:nvPr/>
        </p:nvSpPr>
        <p:spPr bwMode="auto">
          <a:xfrm>
            <a:off x="5148263" y="4137422"/>
            <a:ext cx="3352800" cy="0"/>
          </a:xfrm>
          <a:prstGeom prst="line">
            <a:avLst/>
          </a:prstGeom>
          <a:noFill/>
          <a:ln w="28575">
            <a:solidFill>
              <a:srgbClr val="FF6600"/>
            </a:solidFill>
            <a:miter lim="800000"/>
            <a:tailEnd type="triangle" w="med" len="med"/>
          </a:ln>
        </p:spPr>
        <p:txBody>
          <a:bodyPr wrap="none"/>
          <a:lstStyle/>
          <a:p>
            <a:endParaRPr lang="zh-CN" altLang="en-US"/>
          </a:p>
        </p:txBody>
      </p:sp>
      <p:sp>
        <p:nvSpPr>
          <p:cNvPr id="28678" name="Line 5"/>
          <p:cNvSpPr>
            <a:spLocks noChangeShapeType="1"/>
          </p:cNvSpPr>
          <p:nvPr/>
        </p:nvSpPr>
        <p:spPr bwMode="auto">
          <a:xfrm flipV="1">
            <a:off x="5148263" y="1329929"/>
            <a:ext cx="0" cy="2800350"/>
          </a:xfrm>
          <a:prstGeom prst="line">
            <a:avLst/>
          </a:prstGeom>
          <a:noFill/>
          <a:ln w="28575">
            <a:solidFill>
              <a:srgbClr val="FF6600"/>
            </a:solidFill>
            <a:miter lim="800000"/>
            <a:tailEnd type="triangle" w="med" len="med"/>
          </a:ln>
        </p:spPr>
        <p:txBody>
          <a:bodyPr wrap="none"/>
          <a:lstStyle/>
          <a:p>
            <a:endParaRPr lang="zh-CN" altLang="en-US"/>
          </a:p>
        </p:txBody>
      </p:sp>
      <p:sp>
        <p:nvSpPr>
          <p:cNvPr id="28679" name="Text Box 6"/>
          <p:cNvSpPr txBox="1">
            <a:spLocks noChangeArrowheads="1"/>
          </p:cNvSpPr>
          <p:nvPr/>
        </p:nvSpPr>
        <p:spPr bwMode="auto">
          <a:xfrm>
            <a:off x="5181600" y="1085850"/>
            <a:ext cx="685800" cy="420628"/>
          </a:xfrm>
          <a:prstGeom prst="rect">
            <a:avLst/>
          </a:prstGeom>
          <a:noFill/>
          <a:ln w="9525">
            <a:noFill/>
            <a:miter lim="800000"/>
          </a:ln>
        </p:spPr>
        <p:txBody>
          <a:bodyPr>
            <a:spAutoFit/>
          </a:bodyPr>
          <a:lstStyle/>
          <a:p>
            <a:pPr>
              <a:spcBef>
                <a:spcPct val="50000"/>
              </a:spcBef>
            </a:pPr>
            <a:r>
              <a:rPr lang="en-US" altLang="zh-CN" sz="3200" b="1" baseline="-25000">
                <a:solidFill>
                  <a:srgbClr val="FF0000"/>
                </a:solidFill>
                <a:latin typeface="Arial Narrow" panose="020B0606020202030204" pitchFamily="34" charset="0"/>
              </a:rPr>
              <a:t>P</a:t>
            </a:r>
            <a:endParaRPr lang="en-US" altLang="zh-CN" sz="3200" b="1" baseline="-25000">
              <a:solidFill>
                <a:srgbClr val="FF0000"/>
              </a:solidFill>
              <a:latin typeface="Arial Narrow" panose="020B0606020202030204" pitchFamily="34" charset="0"/>
            </a:endParaRPr>
          </a:p>
        </p:txBody>
      </p:sp>
      <p:sp>
        <p:nvSpPr>
          <p:cNvPr id="28680" name="Text Box 7"/>
          <p:cNvSpPr txBox="1">
            <a:spLocks noChangeArrowheads="1"/>
          </p:cNvSpPr>
          <p:nvPr/>
        </p:nvSpPr>
        <p:spPr bwMode="auto">
          <a:xfrm>
            <a:off x="8305800" y="3714750"/>
            <a:ext cx="838200" cy="420628"/>
          </a:xfrm>
          <a:prstGeom prst="rect">
            <a:avLst/>
          </a:prstGeom>
          <a:noFill/>
          <a:ln w="9525">
            <a:noFill/>
            <a:miter lim="800000"/>
          </a:ln>
        </p:spPr>
        <p:txBody>
          <a:bodyPr>
            <a:spAutoFit/>
          </a:bodyPr>
          <a:lstStyle/>
          <a:p>
            <a:pPr>
              <a:spcBef>
                <a:spcPct val="50000"/>
              </a:spcBef>
            </a:pPr>
            <a:r>
              <a:rPr lang="en-US" altLang="zh-CN" sz="3200" b="1" baseline="-25000">
                <a:solidFill>
                  <a:srgbClr val="FF0000"/>
                </a:solidFill>
                <a:latin typeface="Arial Narrow" panose="020B0606020202030204" pitchFamily="34" charset="0"/>
              </a:rPr>
              <a:t>Q</a:t>
            </a:r>
            <a:endParaRPr lang="en-US" altLang="zh-CN" sz="3200" b="1" baseline="-25000">
              <a:solidFill>
                <a:srgbClr val="FF0000"/>
              </a:solidFill>
              <a:latin typeface="Arial Narrow" panose="020B0606020202030204" pitchFamily="34" charset="0"/>
            </a:endParaRPr>
          </a:p>
        </p:txBody>
      </p:sp>
      <p:sp>
        <p:nvSpPr>
          <p:cNvPr id="28681" name="Line 8"/>
          <p:cNvSpPr>
            <a:spLocks noChangeShapeType="1"/>
          </p:cNvSpPr>
          <p:nvPr/>
        </p:nvSpPr>
        <p:spPr bwMode="auto">
          <a:xfrm flipV="1">
            <a:off x="7010400" y="1314450"/>
            <a:ext cx="0" cy="2800350"/>
          </a:xfrm>
          <a:prstGeom prst="line">
            <a:avLst/>
          </a:prstGeom>
          <a:noFill/>
          <a:ln w="19050">
            <a:solidFill>
              <a:srgbClr val="FF6600"/>
            </a:solidFill>
            <a:miter lim="800000"/>
          </a:ln>
        </p:spPr>
        <p:txBody>
          <a:bodyPr wrap="none"/>
          <a:lstStyle/>
          <a:p>
            <a:endParaRPr lang="zh-CN" altLang="en-US"/>
          </a:p>
        </p:txBody>
      </p:sp>
      <p:sp>
        <p:nvSpPr>
          <p:cNvPr id="28682" name="Text Box 9"/>
          <p:cNvSpPr txBox="1">
            <a:spLocks noChangeArrowheads="1"/>
          </p:cNvSpPr>
          <p:nvPr/>
        </p:nvSpPr>
        <p:spPr bwMode="auto">
          <a:xfrm>
            <a:off x="7239000" y="1143000"/>
            <a:ext cx="609600" cy="420628"/>
          </a:xfrm>
          <a:prstGeom prst="rect">
            <a:avLst/>
          </a:prstGeom>
          <a:noFill/>
          <a:ln w="9525">
            <a:noFill/>
            <a:miter lim="800000"/>
          </a:ln>
        </p:spPr>
        <p:txBody>
          <a:bodyPr>
            <a:spAutoFit/>
          </a:bodyPr>
          <a:lstStyle/>
          <a:p>
            <a:pPr>
              <a:spcBef>
                <a:spcPct val="50000"/>
              </a:spcBef>
            </a:pPr>
            <a:r>
              <a:rPr lang="en-US" altLang="zh-CN" sz="3200" b="1" baseline="-25000">
                <a:solidFill>
                  <a:srgbClr val="FF0000"/>
                </a:solidFill>
                <a:latin typeface="Arial Narrow" panose="020B0606020202030204" pitchFamily="34" charset="0"/>
              </a:rPr>
              <a:t>S</a:t>
            </a:r>
            <a:endParaRPr lang="en-US" altLang="zh-CN" sz="3200" b="1" baseline="-25000">
              <a:solidFill>
                <a:srgbClr val="FF0000"/>
              </a:solidFill>
              <a:latin typeface="Arial Narrow" panose="020B0606020202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fltVal val="0"/>
                                          </p:val>
                                        </p:tav>
                                        <p:tav tm="100000">
                                          <p:val>
                                            <p:strVal val="#ppt_h"/>
                                          </p:val>
                                        </p:tav>
                                      </p:tavLst>
                                    </p:anim>
                                    <p:anim calcmode="lin" valueType="num">
                                      <p:cBhvr>
                                        <p:cTn id="9" dur="500" fill="hold"/>
                                        <p:tgtEl>
                                          <p:spTgt spid="37890"/>
                                        </p:tgtEl>
                                        <p:attrNameLst>
                                          <p:attrName>style.rotation</p:attrName>
                                        </p:attrNameLst>
                                      </p:cBhvr>
                                      <p:tavLst>
                                        <p:tav tm="0">
                                          <p:val>
                                            <p:fltVal val="360"/>
                                          </p:val>
                                        </p:tav>
                                        <p:tav tm="100000">
                                          <p:val>
                                            <p:fltVal val="0"/>
                                          </p:val>
                                        </p:tav>
                                      </p:tavLst>
                                    </p:anim>
                                    <p:animEffect transition="in" filter="fade">
                                      <p:cBhvr>
                                        <p:cTn id="10" dur="500"/>
                                        <p:tgtEl>
                                          <p:spTgt spid="37890"/>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37891">
                                            <p:txEl>
                                              <p:pRg st="0" end="0"/>
                                            </p:txEl>
                                          </p:spTgt>
                                        </p:tgtEl>
                                        <p:attrNameLst>
                                          <p:attrName>style.visibility</p:attrName>
                                        </p:attrNameLst>
                                      </p:cBhvr>
                                      <p:to>
                                        <p:strVal val="visible"/>
                                      </p:to>
                                    </p:set>
                                    <p:anim calcmode="lin" valueType="num">
                                      <p:cBhvr>
                                        <p:cTn id="15" dur="500" fill="hold"/>
                                        <p:tgtEl>
                                          <p:spTgt spid="37891">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7891">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37891">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3789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37891">
                                            <p:txEl>
                                              <p:pRg st="1" end="1"/>
                                            </p:txEl>
                                          </p:spTgt>
                                        </p:tgtEl>
                                        <p:attrNameLst>
                                          <p:attrName>style.visibility</p:attrName>
                                        </p:attrNameLst>
                                      </p:cBhvr>
                                      <p:to>
                                        <p:strVal val="visible"/>
                                      </p:to>
                                    </p:set>
                                    <p:anim calcmode="lin" valueType="num">
                                      <p:cBhvr>
                                        <p:cTn id="23" dur="500" fill="hold"/>
                                        <p:tgtEl>
                                          <p:spTgt spid="37891">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7891">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37891">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37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4" y="1383507"/>
            <a:ext cx="4103687" cy="2484835"/>
          </a:xfrm>
        </p:spPr>
        <p:txBody>
          <a:bodyPr/>
          <a:lstStyle/>
          <a:p>
            <a:pPr algn="l" eaLnBrk="1" hangingPunct="1">
              <a:lnSpc>
                <a:spcPct val="150000"/>
              </a:lnSpc>
            </a:pPr>
            <a:r>
              <a:rPr lang="en-US" altLang="zh-CN" sz="2800" i="0" dirty="0" smtClean="0">
                <a:latin typeface="+mn-ea"/>
                <a:ea typeface="+mn-ea"/>
              </a:rPr>
              <a:t>3</a:t>
            </a:r>
            <a:r>
              <a:rPr lang="zh-CN" altLang="en-US" sz="2800" i="0" dirty="0" smtClean="0">
                <a:latin typeface="+mn-ea"/>
                <a:ea typeface="+mn-ea"/>
              </a:rPr>
              <a:t>）供给曲线平行于横轴。</a:t>
            </a:r>
            <a:br>
              <a:rPr lang="en-US" altLang="zh-CN" sz="2800" i="0" dirty="0" smtClean="0">
                <a:latin typeface="+mn-ea"/>
                <a:ea typeface="+mn-ea"/>
              </a:rPr>
            </a:br>
            <a:r>
              <a:rPr lang="zh-CN" altLang="en-US" sz="2800" i="0" dirty="0" smtClean="0">
                <a:latin typeface="+mn-ea"/>
                <a:ea typeface="+mn-ea"/>
              </a:rPr>
              <a:t>如</a:t>
            </a:r>
            <a:r>
              <a:rPr lang="zh-CN" altLang="en-US" sz="2800" i="0" dirty="0" smtClean="0">
                <a:solidFill>
                  <a:srgbClr val="C00000"/>
                </a:solidFill>
                <a:latin typeface="+mn-ea"/>
                <a:ea typeface="+mn-ea"/>
              </a:rPr>
              <a:t>电、自来水</a:t>
            </a:r>
            <a:r>
              <a:rPr lang="zh-CN" altLang="en-US" sz="2800" i="0" dirty="0" smtClean="0">
                <a:latin typeface="+mn-ea"/>
                <a:ea typeface="+mn-ea"/>
              </a:rPr>
              <a:t>等公共设施的供给。</a:t>
            </a:r>
            <a:br>
              <a:rPr lang="zh-CN" altLang="en-US" sz="3200" dirty="0" smtClean="0">
                <a:ea typeface="宋体" panose="02010600030101010101" pitchFamily="2" charset="-122"/>
              </a:rPr>
            </a:br>
            <a:endParaRPr lang="zh-CN" altLang="en-US" sz="3200" i="0" dirty="0" smtClean="0">
              <a:latin typeface="黑体" panose="02010609060101010101" pitchFamily="2" charset="-122"/>
              <a:ea typeface="黑体" panose="02010609060101010101" pitchFamily="2" charset="-122"/>
            </a:endParaRPr>
          </a:p>
        </p:txBody>
      </p:sp>
      <p:sp>
        <p:nvSpPr>
          <p:cNvPr id="29699" name="灯片编号占位符 5"/>
          <p:cNvSpPr>
            <a:spLocks noGrp="1"/>
          </p:cNvSpPr>
          <p:nvPr>
            <p:ph type="sldNum" sz="quarter" idx="12"/>
          </p:nvPr>
        </p:nvSpPr>
        <p:spPr>
          <a:xfrm>
            <a:off x="3124200" y="4902994"/>
            <a:ext cx="2895600" cy="183356"/>
          </a:xfrm>
          <a:noFill/>
        </p:spPr>
        <p:txBody>
          <a:bodyPr/>
          <a:lstStyle/>
          <a:p>
            <a:pPr algn="ctr"/>
            <a:fld id="{8A7619EC-B221-40EC-8C8F-26B244456FD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9700" name="Line 4"/>
          <p:cNvSpPr>
            <a:spLocks noChangeShapeType="1"/>
          </p:cNvSpPr>
          <p:nvPr/>
        </p:nvSpPr>
        <p:spPr bwMode="auto">
          <a:xfrm>
            <a:off x="4876800" y="4000500"/>
            <a:ext cx="3352800" cy="0"/>
          </a:xfrm>
          <a:prstGeom prst="line">
            <a:avLst/>
          </a:prstGeom>
          <a:noFill/>
          <a:ln w="28575">
            <a:solidFill>
              <a:srgbClr val="FF6600"/>
            </a:solidFill>
            <a:miter lim="800000"/>
            <a:tailEnd type="triangle" w="med" len="med"/>
          </a:ln>
        </p:spPr>
        <p:txBody>
          <a:bodyPr wrap="none"/>
          <a:lstStyle/>
          <a:p>
            <a:endParaRPr lang="zh-CN" altLang="en-US"/>
          </a:p>
        </p:txBody>
      </p:sp>
      <p:sp>
        <p:nvSpPr>
          <p:cNvPr id="29701" name="Line 5"/>
          <p:cNvSpPr>
            <a:spLocks noChangeShapeType="1"/>
          </p:cNvSpPr>
          <p:nvPr/>
        </p:nvSpPr>
        <p:spPr bwMode="auto">
          <a:xfrm flipV="1">
            <a:off x="4876800" y="1314450"/>
            <a:ext cx="0" cy="2686050"/>
          </a:xfrm>
          <a:prstGeom prst="line">
            <a:avLst/>
          </a:prstGeom>
          <a:noFill/>
          <a:ln w="28575">
            <a:solidFill>
              <a:srgbClr val="FF6600"/>
            </a:solidFill>
            <a:miter lim="800000"/>
            <a:tailEnd type="triangle" w="med" len="med"/>
          </a:ln>
        </p:spPr>
        <p:txBody>
          <a:bodyPr wrap="none"/>
          <a:lstStyle/>
          <a:p>
            <a:endParaRPr lang="zh-CN" altLang="en-US"/>
          </a:p>
        </p:txBody>
      </p:sp>
      <p:sp>
        <p:nvSpPr>
          <p:cNvPr id="29702" name="Line 6"/>
          <p:cNvSpPr>
            <a:spLocks noChangeShapeType="1"/>
          </p:cNvSpPr>
          <p:nvPr/>
        </p:nvSpPr>
        <p:spPr bwMode="auto">
          <a:xfrm>
            <a:off x="4876800" y="2628900"/>
            <a:ext cx="3124200" cy="0"/>
          </a:xfrm>
          <a:prstGeom prst="line">
            <a:avLst/>
          </a:prstGeom>
          <a:noFill/>
          <a:ln w="19050">
            <a:solidFill>
              <a:srgbClr val="FF6600"/>
            </a:solidFill>
            <a:miter lim="800000"/>
          </a:ln>
        </p:spPr>
        <p:txBody>
          <a:bodyPr wrap="none"/>
          <a:lstStyle/>
          <a:p>
            <a:endParaRPr lang="zh-CN" altLang="en-US"/>
          </a:p>
        </p:txBody>
      </p:sp>
      <p:sp>
        <p:nvSpPr>
          <p:cNvPr id="29703" name="Text Box 7"/>
          <p:cNvSpPr txBox="1">
            <a:spLocks noChangeArrowheads="1"/>
          </p:cNvSpPr>
          <p:nvPr/>
        </p:nvSpPr>
        <p:spPr bwMode="auto">
          <a:xfrm>
            <a:off x="4953000" y="1143000"/>
            <a:ext cx="457200" cy="420628"/>
          </a:xfrm>
          <a:prstGeom prst="rect">
            <a:avLst/>
          </a:prstGeom>
          <a:noFill/>
          <a:ln w="9525">
            <a:noFill/>
            <a:miter lim="800000"/>
          </a:ln>
        </p:spPr>
        <p:txBody>
          <a:bodyPr>
            <a:spAutoFit/>
          </a:bodyPr>
          <a:lstStyle/>
          <a:p>
            <a:pPr>
              <a:spcBef>
                <a:spcPct val="50000"/>
              </a:spcBef>
            </a:pPr>
            <a:r>
              <a:rPr lang="en-US" altLang="zh-CN" sz="3200" b="1" baseline="-25000">
                <a:solidFill>
                  <a:srgbClr val="FF0000"/>
                </a:solidFill>
                <a:latin typeface="Arial Narrow" panose="020B0606020202030204" pitchFamily="34" charset="0"/>
              </a:rPr>
              <a:t>P</a:t>
            </a:r>
            <a:endParaRPr lang="en-US" altLang="zh-CN" sz="3200" b="1" baseline="-25000">
              <a:solidFill>
                <a:srgbClr val="FF0000"/>
              </a:solidFill>
              <a:latin typeface="Arial Narrow" panose="020B0606020202030204" pitchFamily="34" charset="0"/>
            </a:endParaRPr>
          </a:p>
        </p:txBody>
      </p:sp>
      <p:sp>
        <p:nvSpPr>
          <p:cNvPr id="29704" name="Text Box 8"/>
          <p:cNvSpPr txBox="1">
            <a:spLocks noChangeArrowheads="1"/>
          </p:cNvSpPr>
          <p:nvPr/>
        </p:nvSpPr>
        <p:spPr bwMode="auto">
          <a:xfrm>
            <a:off x="7848600" y="3429000"/>
            <a:ext cx="838200" cy="543739"/>
          </a:xfrm>
          <a:prstGeom prst="rect">
            <a:avLst/>
          </a:prstGeom>
          <a:noFill/>
          <a:ln w="9525">
            <a:noFill/>
            <a:miter lim="800000"/>
          </a:ln>
        </p:spPr>
        <p:txBody>
          <a:bodyPr>
            <a:spAutoFit/>
          </a:bodyPr>
          <a:lstStyle/>
          <a:p>
            <a:pPr>
              <a:lnSpc>
                <a:spcPct val="110000"/>
              </a:lnSpc>
              <a:spcBef>
                <a:spcPct val="50000"/>
              </a:spcBef>
            </a:pPr>
            <a:r>
              <a:rPr lang="en-US" altLang="zh-CN" sz="4000" b="1" baseline="-25000">
                <a:solidFill>
                  <a:srgbClr val="FF0000"/>
                </a:solidFill>
                <a:latin typeface="Arial Narrow" panose="020B0606020202030204" pitchFamily="34" charset="0"/>
              </a:rPr>
              <a:t>Q</a:t>
            </a:r>
            <a:endParaRPr lang="en-US" altLang="zh-CN" sz="4000" b="1" baseline="-25000">
              <a:solidFill>
                <a:srgbClr val="FF0000"/>
              </a:solidFill>
              <a:latin typeface="Arial Narrow" panose="020B0606020202030204" pitchFamily="34" charset="0"/>
            </a:endParaRPr>
          </a:p>
        </p:txBody>
      </p:sp>
      <p:sp>
        <p:nvSpPr>
          <p:cNvPr id="29705" name="Text Box 9"/>
          <p:cNvSpPr txBox="1">
            <a:spLocks noChangeArrowheads="1"/>
          </p:cNvSpPr>
          <p:nvPr/>
        </p:nvSpPr>
        <p:spPr bwMode="auto">
          <a:xfrm>
            <a:off x="7524328" y="2139702"/>
            <a:ext cx="457200" cy="420628"/>
          </a:xfrm>
          <a:prstGeom prst="rect">
            <a:avLst/>
          </a:prstGeom>
          <a:noFill/>
          <a:ln w="9525">
            <a:noFill/>
            <a:miter lim="800000"/>
          </a:ln>
        </p:spPr>
        <p:txBody>
          <a:bodyPr>
            <a:spAutoFit/>
          </a:bodyPr>
          <a:lstStyle/>
          <a:p>
            <a:pPr>
              <a:spcBef>
                <a:spcPct val="50000"/>
              </a:spcBef>
            </a:pPr>
            <a:r>
              <a:rPr lang="en-US" altLang="zh-CN" sz="3200" b="1" baseline="-25000" dirty="0">
                <a:solidFill>
                  <a:srgbClr val="FF0000"/>
                </a:solidFill>
                <a:latin typeface="Arial Narrow" panose="020B0606020202030204" pitchFamily="34" charset="0"/>
              </a:rPr>
              <a:t>S</a:t>
            </a:r>
            <a:endParaRPr lang="en-US" altLang="zh-CN" sz="3200" b="1" baseline="-25000" dirty="0">
              <a:solidFill>
                <a:srgbClr val="FF0000"/>
              </a:solidFill>
              <a:latin typeface="Arial Narrow" panose="020B0606020202030204" pitchFamily="34" charset="0"/>
            </a:endParaRPr>
          </a:p>
        </p:txBody>
      </p:sp>
      <p:sp>
        <p:nvSpPr>
          <p:cNvPr id="10" name="Rectangle 2"/>
          <p:cNvSpPr txBox="1">
            <a:spLocks noChangeArrowheads="1"/>
          </p:cNvSpPr>
          <p:nvPr/>
        </p:nvSpPr>
        <p:spPr>
          <a:xfrm>
            <a:off x="395288" y="195263"/>
            <a:ext cx="7772400" cy="857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smtClean="0">
                <a:ln>
                  <a:noFill/>
                </a:ln>
                <a:solidFill>
                  <a:schemeClr val="tx1"/>
                </a:solidFill>
                <a:effectLst/>
                <a:uLnTx/>
                <a:uFillTx/>
                <a:latin typeface="黑体" panose="02010609060101010101" pitchFamily="2" charset="-122"/>
                <a:ea typeface="黑体" panose="02010609060101010101" pitchFamily="2" charset="-122"/>
                <a:cs typeface="+mj-cs"/>
              </a:rPr>
              <a:t>供给定理的</a:t>
            </a:r>
            <a:r>
              <a:rPr kumimoji="0" lang="zh-CN" altLang="en-US" sz="3200" b="0" i="0" u="none" strike="noStrike" kern="1200" cap="none" spc="0" normalizeH="0" baseline="0" noProof="0" smtClean="0">
                <a:ln>
                  <a:noFill/>
                </a:ln>
                <a:solidFill>
                  <a:srgbClr val="FF0000"/>
                </a:solidFill>
                <a:effectLst/>
                <a:uLnTx/>
                <a:uFillTx/>
                <a:latin typeface="黑体" panose="02010609060101010101" pitchFamily="2" charset="-122"/>
                <a:ea typeface="黑体" panose="02010609060101010101" pitchFamily="2" charset="-122"/>
                <a:cs typeface="+mj-cs"/>
              </a:rPr>
              <a:t>例外</a:t>
            </a:r>
            <a:r>
              <a:rPr kumimoji="0" lang="en-US" altLang="zh-CN" sz="3200" b="0" i="0" u="none" strike="noStrike" kern="1200" cap="none" spc="0" normalizeH="0" baseline="0" noProof="0" smtClean="0">
                <a:ln>
                  <a:noFill/>
                </a:ln>
                <a:solidFill>
                  <a:srgbClr val="FF0000"/>
                </a:solidFill>
                <a:effectLst/>
                <a:uLnTx/>
                <a:uFillTx/>
                <a:latin typeface="黑体" panose="02010609060101010101" pitchFamily="2" charset="-122"/>
                <a:ea typeface="黑体" panose="02010609060101010101" pitchFamily="2" charset="-122"/>
                <a:cs typeface="+mj-cs"/>
              </a:rPr>
              <a:t>:</a:t>
            </a:r>
            <a:endParaRPr kumimoji="0" lang="zh-CN" altLang="en-US" sz="3200" b="0" i="0" u="none" strike="noStrike" kern="120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fltVal val="0"/>
                                          </p:val>
                                        </p:tav>
                                        <p:tav tm="100000">
                                          <p:val>
                                            <p:strVal val="#ppt_h"/>
                                          </p:val>
                                        </p:tav>
                                      </p:tavLst>
                                    </p:anim>
                                    <p:anim calcmode="lin" valueType="num">
                                      <p:cBhvr>
                                        <p:cTn id="9" dur="500" fill="hold"/>
                                        <p:tgtEl>
                                          <p:spTgt spid="38914"/>
                                        </p:tgtEl>
                                        <p:attrNameLst>
                                          <p:attrName>style.rotation</p:attrName>
                                        </p:attrNameLst>
                                      </p:cBhvr>
                                      <p:tavLst>
                                        <p:tav tm="0">
                                          <p:val>
                                            <p:fltVal val="360"/>
                                          </p:val>
                                        </p:tav>
                                        <p:tav tm="100000">
                                          <p:val>
                                            <p:fltVal val="0"/>
                                          </p:val>
                                        </p:tav>
                                      </p:tavLst>
                                    </p:anim>
                                    <p:animEffect transition="in" filter="fade">
                                      <p:cBhvr>
                                        <p:cTn id="10" dur="500"/>
                                        <p:tgtEl>
                                          <p:spTgt spid="38914"/>
                                        </p:tgtEl>
                                      </p:cBhvr>
                                    </p:animEffect>
                                  </p:childTnLst>
                                </p:cTn>
                              </p:par>
                              <p:par>
                                <p:cTn id="11" presetID="49" presetClass="entr" presetSubtype="0" decel="100000" fill="hold" grpId="0" nodeType="withEffect">
                                  <p:stCondLst>
                                    <p:cond delay="0"/>
                                  </p:stCondLst>
                                  <p:childTnLst>
                                    <p:set>
                                      <p:cBhvr>
                                        <p:cTn id="12"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 calcmode="lin" valueType="num">
                                      <p:cBhvr>
                                        <p:cTn id="15" dur="500" fill="hold"/>
                                        <p:tgtEl>
                                          <p:spTgt spid="10"/>
                                        </p:tgtEl>
                                        <p:attrNameLst>
                                          <p:attrName>style.rotation</p:attrName>
                                        </p:attrNameLst>
                                      </p:cBhvr>
                                      <p:tavLst>
                                        <p:tav tm="0">
                                          <p:val>
                                            <p:fltVal val="360"/>
                                          </p:val>
                                        </p:tav>
                                        <p:tav tm="100000">
                                          <p:val>
                                            <p:fltVal val="0"/>
                                          </p:val>
                                        </p:tav>
                                      </p:tavLst>
                                    </p:anim>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3600" i="0" dirty="0" smtClean="0">
                <a:latin typeface="黑体" panose="02010609060101010101" pitchFamily="2" charset="-122"/>
                <a:ea typeface="黑体" panose="02010609060101010101" pitchFamily="2" charset="-122"/>
              </a:rPr>
              <a:t>5</a:t>
            </a:r>
            <a:r>
              <a:rPr lang="zh-CN" altLang="en-US" sz="3600" i="0" dirty="0" smtClean="0">
                <a:latin typeface="黑体" panose="02010609060101010101" pitchFamily="2" charset="-122"/>
                <a:ea typeface="黑体" panose="02010609060101010101" pitchFamily="2" charset="-122"/>
              </a:rPr>
              <a:t>、供给量的变化与供给的变化</a:t>
            </a:r>
            <a:endParaRPr lang="zh-CN" altLang="en-US" sz="3600" i="0" dirty="0" smtClean="0">
              <a:latin typeface="黑体" panose="02010609060101010101" pitchFamily="2" charset="-122"/>
              <a:ea typeface="黑体" panose="02010609060101010101" pitchFamily="2" charset="-122"/>
            </a:endParaRPr>
          </a:p>
        </p:txBody>
      </p:sp>
      <p:sp>
        <p:nvSpPr>
          <p:cNvPr id="30723" name="Rectangle 3"/>
          <p:cNvSpPr>
            <a:spLocks noGrp="1" noChangeArrowheads="1"/>
          </p:cNvSpPr>
          <p:nvPr>
            <p:ph sz="quarter" idx="1"/>
          </p:nvPr>
        </p:nvSpPr>
        <p:spPr>
          <a:xfrm>
            <a:off x="467544" y="1006079"/>
            <a:ext cx="7992888" cy="1187053"/>
          </a:xfrm>
          <a:solidFill>
            <a:schemeClr val="accent3">
              <a:lumMod val="20000"/>
              <a:lumOff val="80000"/>
            </a:schemeClr>
          </a:solidFill>
          <a:ln w="25400">
            <a:solidFill>
              <a:srgbClr val="FF6600"/>
            </a:solidFill>
          </a:ln>
        </p:spPr>
        <p:txBody>
          <a:bodyPr/>
          <a:lstStyle/>
          <a:p>
            <a:pPr eaLnBrk="1" hangingPunct="1">
              <a:lnSpc>
                <a:spcPct val="150000"/>
              </a:lnSpc>
              <a:buClr>
                <a:srgbClr val="FF0000"/>
              </a:buClr>
            </a:pPr>
            <a:r>
              <a:rPr lang="zh-CN" altLang="en-US" sz="2400" b="1" dirty="0" smtClean="0">
                <a:solidFill>
                  <a:schemeClr val="folHlink"/>
                </a:solidFill>
                <a:latin typeface="华文楷体" panose="02010600040101010101" pitchFamily="2" charset="-122"/>
                <a:ea typeface="华文楷体" panose="02010600040101010101" pitchFamily="2" charset="-122"/>
              </a:rPr>
              <a:t>供给量</a:t>
            </a:r>
            <a:r>
              <a:rPr lang="zh-CN" altLang="en-US" sz="2400" b="1"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某一特定价格水平时，厂商愿意或计划供给的商品量，</a:t>
            </a:r>
            <a:r>
              <a:rPr lang="zh-CN" altLang="en-US" sz="2400" dirty="0" smtClean="0">
                <a:solidFill>
                  <a:srgbClr val="C00000"/>
                </a:solidFill>
                <a:latin typeface="华文楷体" panose="02010600040101010101" pitchFamily="2" charset="-122"/>
                <a:ea typeface="华文楷体" panose="02010600040101010101" pitchFamily="2" charset="-122"/>
              </a:rPr>
              <a:t>是供给曲线上的一点</a:t>
            </a:r>
            <a:r>
              <a:rPr lang="zh-CN" altLang="en-US" sz="2400" dirty="0" smtClean="0">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p:txBody>
      </p:sp>
      <p:sp>
        <p:nvSpPr>
          <p:cNvPr id="30724" name="灯片编号占位符 5"/>
          <p:cNvSpPr>
            <a:spLocks noGrp="1"/>
          </p:cNvSpPr>
          <p:nvPr>
            <p:ph type="sldNum" sz="quarter" idx="12"/>
          </p:nvPr>
        </p:nvSpPr>
        <p:spPr>
          <a:xfrm>
            <a:off x="3124200" y="4902994"/>
            <a:ext cx="2895600" cy="183356"/>
          </a:xfrm>
          <a:noFill/>
        </p:spPr>
        <p:txBody>
          <a:bodyPr/>
          <a:lstStyle/>
          <a:p>
            <a:pPr algn="ctr"/>
            <a:fld id="{E0A787D8-61A6-4B98-815D-324640870B3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 name="Rectangle 3"/>
          <p:cNvSpPr txBox="1">
            <a:spLocks noChangeArrowheads="1"/>
          </p:cNvSpPr>
          <p:nvPr/>
        </p:nvSpPr>
        <p:spPr bwMode="auto">
          <a:xfrm>
            <a:off x="467544" y="2463405"/>
            <a:ext cx="8280920" cy="1908546"/>
          </a:xfrm>
          <a:prstGeom prst="rect">
            <a:avLst/>
          </a:prstGeom>
          <a:solidFill>
            <a:schemeClr val="accent3">
              <a:lumMod val="20000"/>
              <a:lumOff val="80000"/>
            </a:schemeClr>
          </a:solidFill>
          <a:ln w="25400">
            <a:solidFill>
              <a:srgbClr val="FF6600"/>
            </a:solidFill>
            <a:miter lim="800000"/>
          </a:ln>
        </p:spPr>
        <p:txBody>
          <a:bodyPr/>
          <a:lstStyle/>
          <a:p>
            <a:pPr marL="342900" indent="-342900">
              <a:lnSpc>
                <a:spcPct val="150000"/>
              </a:lnSpc>
              <a:spcBef>
                <a:spcPts val="600"/>
              </a:spcBef>
              <a:buClr>
                <a:srgbClr val="FF0000"/>
              </a:buClr>
              <a:buFont typeface="Wingdings" panose="05000000000000000000" pitchFamily="2" charset="2"/>
              <a:buChar char="v"/>
              <a:defRPr/>
            </a:pPr>
            <a:r>
              <a:rPr lang="zh-CN" altLang="en-US" sz="2400" b="1" kern="0" dirty="0">
                <a:solidFill>
                  <a:schemeClr val="folHlink"/>
                </a:solidFill>
                <a:latin typeface="华文楷体" panose="02010600040101010101" pitchFamily="2" charset="-122"/>
                <a:ea typeface="华文楷体" panose="02010600040101010101" pitchFamily="2" charset="-122"/>
              </a:rPr>
              <a:t>供给</a:t>
            </a:r>
            <a:r>
              <a:rPr lang="zh-CN" altLang="en-US" sz="2400" b="1" kern="0" dirty="0">
                <a:latin typeface="华文楷体" panose="02010600040101010101" pitchFamily="2" charset="-122"/>
                <a:ea typeface="华文楷体" panose="02010600040101010101" pitchFamily="2" charset="-122"/>
              </a:rPr>
              <a:t>：</a:t>
            </a:r>
            <a:r>
              <a:rPr lang="zh-CN" altLang="en-US" sz="2400" kern="0" dirty="0">
                <a:latin typeface="华文楷体" panose="02010600040101010101" pitchFamily="2" charset="-122"/>
                <a:ea typeface="华文楷体" panose="02010600040101010101" pitchFamily="2" charset="-122"/>
              </a:rPr>
              <a:t>生产者在一定时期内，</a:t>
            </a:r>
            <a:r>
              <a:rPr lang="zh-CN" altLang="en-US" sz="2400" kern="0" dirty="0">
                <a:solidFill>
                  <a:srgbClr val="C00000"/>
                </a:solidFill>
                <a:latin typeface="华文楷体" panose="02010600040101010101" pitchFamily="2" charset="-122"/>
                <a:ea typeface="华文楷体" panose="02010600040101010101" pitchFamily="2" charset="-122"/>
              </a:rPr>
              <a:t>在各种可能的价格下</a:t>
            </a:r>
            <a:r>
              <a:rPr lang="zh-CN" altLang="en-US" sz="2400" kern="0" dirty="0">
                <a:latin typeface="华文楷体" panose="02010600040101010101" pitchFamily="2" charset="-122"/>
                <a:ea typeface="华文楷体" panose="02010600040101010101" pitchFamily="2" charset="-122"/>
              </a:rPr>
              <a:t>愿意而且能够提供出售的该种商品的数量。是在不同价格水平时的不同供给量的总称，</a:t>
            </a:r>
            <a:r>
              <a:rPr lang="zh-CN" altLang="en-US" sz="2400" kern="0" dirty="0">
                <a:solidFill>
                  <a:srgbClr val="C00000"/>
                </a:solidFill>
                <a:latin typeface="华文楷体" panose="02010600040101010101" pitchFamily="2" charset="-122"/>
                <a:ea typeface="华文楷体" panose="02010600040101010101" pitchFamily="2" charset="-122"/>
              </a:rPr>
              <a:t>指整个供给曲线</a:t>
            </a:r>
            <a:r>
              <a:rPr lang="zh-CN" altLang="en-US" sz="2400" kern="0" dirty="0">
                <a:latin typeface="黑体" panose="02010609060101010101" pitchFamily="2" charset="-122"/>
                <a:ea typeface="黑体" panose="02010609060101010101" pitchFamily="2" charset="-122"/>
              </a:rPr>
              <a:t>。</a:t>
            </a:r>
            <a:endParaRPr lang="zh-CN" altLang="en-US" sz="2400" kern="0" dirty="0">
              <a:latin typeface="黑体" panose="02010609060101010101" pitchFamily="2" charset="-122"/>
              <a:ea typeface="黑体" panose="02010609060101010101" pitchFamily="2" charset="-122"/>
            </a:endParaRPr>
          </a:p>
          <a:p>
            <a:pPr marL="342900" indent="-342900">
              <a:spcBef>
                <a:spcPct val="20000"/>
              </a:spcBef>
              <a:buClr>
                <a:schemeClr val="folHlink"/>
              </a:buClr>
              <a:buFont typeface="Wingdings" panose="05000000000000000000" pitchFamily="2" charset="2"/>
              <a:buChar char="v"/>
              <a:defRPr/>
            </a:pPr>
            <a:endParaRPr lang="en-US" altLang="zh-CN" sz="2400" b="1" kern="0" dirty="0">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600" i="0" dirty="0" smtClean="0">
                <a:latin typeface="黑体" panose="02010609060101010101" pitchFamily="2" charset="-122"/>
                <a:ea typeface="黑体" panose="02010609060101010101" pitchFamily="2" charset="-122"/>
              </a:rPr>
              <a:t>第一节  微观经济学的特点</a:t>
            </a:r>
            <a:endParaRPr lang="zh-CN" altLang="en-US" sz="3600" i="0" dirty="0" smtClean="0">
              <a:latin typeface="黑体" panose="02010609060101010101" pitchFamily="2" charset="-122"/>
              <a:ea typeface="黑体" panose="02010609060101010101" pitchFamily="2" charset="-122"/>
            </a:endParaRPr>
          </a:p>
        </p:txBody>
      </p:sp>
      <p:sp>
        <p:nvSpPr>
          <p:cNvPr id="10243" name="Rectangle 8"/>
          <p:cNvSpPr>
            <a:spLocks noGrp="1" noChangeArrowheads="1"/>
          </p:cNvSpPr>
          <p:nvPr>
            <p:ph sz="quarter" idx="1"/>
          </p:nvPr>
        </p:nvSpPr>
        <p:spPr>
          <a:xfrm>
            <a:off x="467544" y="1275606"/>
            <a:ext cx="8280077" cy="3600400"/>
          </a:xfrm>
        </p:spPr>
        <p:txBody>
          <a:bodyPr/>
          <a:lstStyle/>
          <a:p>
            <a:pPr eaLnBrk="1" hangingPunct="1">
              <a:spcBef>
                <a:spcPts val="1800"/>
              </a:spcBef>
              <a:buFont typeface="Wingdings" panose="05000000000000000000" pitchFamily="2" charset="2"/>
              <a:buNone/>
            </a:pPr>
            <a:r>
              <a:rPr lang="zh-CN" altLang="en-US" sz="2400" dirty="0" smtClean="0">
                <a:latin typeface="黑体" panose="02010609060101010101" pitchFamily="2" charset="-122"/>
                <a:ea typeface="黑体" panose="02010609060101010101" pitchFamily="2" charset="-122"/>
              </a:rPr>
              <a:t>一、微观经济学研究的对象</a:t>
            </a:r>
            <a:endParaRPr lang="zh-CN" altLang="en-US" sz="2400" dirty="0" smtClean="0">
              <a:latin typeface="黑体" panose="02010609060101010101" pitchFamily="2" charset="-122"/>
              <a:ea typeface="黑体" panose="02010609060101010101" pitchFamily="2" charset="-122"/>
            </a:endParaRPr>
          </a:p>
          <a:p>
            <a:pPr lvl="1" eaLnBrk="1" hangingPunct="1">
              <a:spcBef>
                <a:spcPts val="1800"/>
              </a:spcBef>
              <a:buFont typeface="Wingdings" panose="05000000000000000000" pitchFamily="2" charset="2"/>
              <a:buChar char="p"/>
            </a:pPr>
            <a:r>
              <a:rPr lang="zh-CN" altLang="en-US" sz="1800" dirty="0" smtClean="0">
                <a:solidFill>
                  <a:srgbClr val="C00000"/>
                </a:solidFill>
                <a:latin typeface="黑体" panose="02010609060101010101" pitchFamily="2" charset="-122"/>
                <a:ea typeface="黑体" panose="02010609060101010101" pitchFamily="2" charset="-122"/>
              </a:rPr>
              <a:t>个体经济单位</a:t>
            </a:r>
            <a:r>
              <a:rPr lang="en-US" altLang="zh-CN" sz="1800" dirty="0" smtClean="0">
                <a:latin typeface="黑体" panose="02010609060101010101" pitchFamily="2" charset="-122"/>
                <a:ea typeface="黑体" panose="02010609060101010101" pitchFamily="2" charset="-122"/>
              </a:rPr>
              <a:t>——</a:t>
            </a:r>
            <a:r>
              <a:rPr lang="zh-CN" altLang="en-US" sz="1800" dirty="0" smtClean="0">
                <a:latin typeface="黑体" panose="02010609060101010101" pitchFamily="2" charset="-122"/>
                <a:ea typeface="黑体" panose="02010609060101010101" pitchFamily="2" charset="-122"/>
              </a:rPr>
              <a:t>单个消费者、生产者和单个市场</a:t>
            </a:r>
            <a:endParaRPr lang="en-US" altLang="zh-CN" sz="1800" dirty="0" smtClean="0">
              <a:latin typeface="黑体" panose="02010609060101010101" pitchFamily="2" charset="-122"/>
              <a:ea typeface="黑体" panose="02010609060101010101" pitchFamily="2" charset="-122"/>
            </a:endParaRPr>
          </a:p>
          <a:p>
            <a:pPr lvl="1" eaLnBrk="1" hangingPunct="1">
              <a:spcBef>
                <a:spcPts val="1800"/>
              </a:spcBef>
              <a:buFont typeface="Wingdings" panose="05000000000000000000" pitchFamily="2" charset="2"/>
              <a:buChar char="p"/>
            </a:pPr>
            <a:endParaRPr lang="zh-CN" altLang="en-US" sz="1800" dirty="0" smtClean="0">
              <a:latin typeface="黑体" panose="02010609060101010101" pitchFamily="2" charset="-122"/>
              <a:ea typeface="黑体" panose="02010609060101010101" pitchFamily="2" charset="-122"/>
            </a:endParaRPr>
          </a:p>
          <a:p>
            <a:pPr eaLnBrk="1" hangingPunct="1">
              <a:lnSpc>
                <a:spcPts val="4600"/>
              </a:lnSpc>
              <a:spcBef>
                <a:spcPts val="1800"/>
              </a:spcBef>
              <a:buFont typeface="Wingdings" panose="05000000000000000000" pitchFamily="2" charset="2"/>
              <a:buNone/>
            </a:pPr>
            <a:r>
              <a:rPr lang="zh-CN" altLang="en-US" sz="2400" dirty="0" smtClean="0">
                <a:latin typeface="黑体" panose="02010609060101010101" pitchFamily="2" charset="-122"/>
                <a:ea typeface="黑体" panose="02010609060101010101" pitchFamily="2" charset="-122"/>
              </a:rPr>
              <a:t>二、微观经济学的一个基本假设条件</a:t>
            </a:r>
            <a:endParaRPr lang="en-US" altLang="zh-CN" sz="2400" dirty="0" smtClean="0">
              <a:latin typeface="黑体" panose="02010609060101010101" pitchFamily="2" charset="-122"/>
              <a:ea typeface="黑体" panose="02010609060101010101" pitchFamily="2" charset="-122"/>
            </a:endParaRPr>
          </a:p>
          <a:p>
            <a:pPr lvl="1" eaLnBrk="1" hangingPunct="1">
              <a:lnSpc>
                <a:spcPts val="4600"/>
              </a:lnSpc>
              <a:spcBef>
                <a:spcPts val="1800"/>
              </a:spcBef>
              <a:buFont typeface="Wingdings" panose="05000000000000000000" pitchFamily="2" charset="2"/>
              <a:buChar char="p"/>
            </a:pPr>
            <a:r>
              <a:rPr lang="zh-CN" altLang="en-US" sz="1800" dirty="0" smtClean="0">
                <a:solidFill>
                  <a:srgbClr val="C00000"/>
                </a:solidFill>
                <a:latin typeface="黑体" panose="02010609060101010101" pitchFamily="2" charset="-122"/>
                <a:ea typeface="黑体" panose="02010609060101010101" pitchFamily="2" charset="-122"/>
              </a:rPr>
              <a:t>理性经济人</a:t>
            </a:r>
            <a:r>
              <a:rPr lang="en-US" altLang="zh-CN" sz="1800" dirty="0" smtClean="0">
                <a:latin typeface="黑体" panose="02010609060101010101" pitchFamily="2" charset="-122"/>
                <a:ea typeface="黑体" panose="02010609060101010101" pitchFamily="2" charset="-122"/>
              </a:rPr>
              <a:t>—— </a:t>
            </a:r>
            <a:r>
              <a:rPr lang="zh-CN" altLang="en-US" sz="1800" dirty="0" smtClean="0">
                <a:latin typeface="黑体" panose="02010609060101010101" pitchFamily="2" charset="-122"/>
                <a:ea typeface="黑体" panose="02010609060101010101" pitchFamily="2" charset="-122"/>
              </a:rPr>
              <a:t>其特征是利己的。以自己最小的经济代价去获得最大的经济利益。</a:t>
            </a:r>
            <a:endParaRPr lang="zh-CN" altLang="en-US" sz="1800" dirty="0" smtClean="0">
              <a:latin typeface="黑体" panose="02010609060101010101" pitchFamily="2" charset="-122"/>
              <a:ea typeface="黑体" panose="02010609060101010101" pitchFamily="2" charset="-122"/>
            </a:endParaRPr>
          </a:p>
        </p:txBody>
      </p:sp>
      <p:sp>
        <p:nvSpPr>
          <p:cNvPr id="5124" name="灯片编号占位符 3"/>
          <p:cNvSpPr>
            <a:spLocks noGrp="1"/>
          </p:cNvSpPr>
          <p:nvPr>
            <p:ph type="sldNum" sz="quarter" idx="12"/>
          </p:nvPr>
        </p:nvSpPr>
        <p:spPr>
          <a:noFill/>
        </p:spPr>
        <p:txBody>
          <a:bodyPr/>
          <a:lstStyle/>
          <a:p>
            <a:fld id="{FFF55BF2-F219-49A3-9F16-4B264FED9398}"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4000" dirty="0" smtClean="0">
                <a:latin typeface="黑体" panose="02010609060101010101" pitchFamily="2" charset="-122"/>
                <a:ea typeface="黑体" panose="02010609060101010101" pitchFamily="2" charset="-122"/>
              </a:rPr>
              <a:t>5</a:t>
            </a:r>
            <a:r>
              <a:rPr lang="zh-CN" altLang="en-US" sz="4000" dirty="0" smtClean="0">
                <a:latin typeface="黑体" panose="02010609060101010101" pitchFamily="2" charset="-122"/>
                <a:ea typeface="黑体" panose="02010609060101010101" pitchFamily="2" charset="-122"/>
              </a:rPr>
              <a:t>、供给量的变化与供给的变化</a:t>
            </a:r>
            <a:endParaRPr lang="zh-CN" altLang="zh-CN" sz="4000" dirty="0" smtClean="0">
              <a:ea typeface="宋体" panose="02010600030101010101" pitchFamily="2" charset="-122"/>
            </a:endParaRPr>
          </a:p>
        </p:txBody>
      </p:sp>
      <p:sp>
        <p:nvSpPr>
          <p:cNvPr id="31747" name="Rectangle 3"/>
          <p:cNvSpPr>
            <a:spLocks noGrp="1" noChangeArrowheads="1"/>
          </p:cNvSpPr>
          <p:nvPr>
            <p:ph sz="quarter" idx="1"/>
          </p:nvPr>
        </p:nvSpPr>
        <p:spPr>
          <a:xfrm>
            <a:off x="467544" y="915566"/>
            <a:ext cx="8135938" cy="1403895"/>
          </a:xfrm>
          <a:solidFill>
            <a:schemeClr val="accent3">
              <a:lumMod val="20000"/>
              <a:lumOff val="80000"/>
            </a:schemeClr>
          </a:solidFill>
          <a:ln w="25400">
            <a:solidFill>
              <a:srgbClr val="FF6600"/>
            </a:solidFill>
          </a:ln>
        </p:spPr>
        <p:txBody>
          <a:bodyPr/>
          <a:lstStyle/>
          <a:p>
            <a:pPr eaLnBrk="1" hangingPunct="1">
              <a:lnSpc>
                <a:spcPct val="150000"/>
              </a:lnSpc>
              <a:buClr>
                <a:srgbClr val="FF0000"/>
              </a:buClr>
            </a:pPr>
            <a:r>
              <a:rPr lang="zh-CN" altLang="en-US" sz="2800" b="1" dirty="0" smtClean="0">
                <a:solidFill>
                  <a:schemeClr val="folHlink"/>
                </a:solidFill>
                <a:latin typeface="华文楷体" panose="02010600040101010101" pitchFamily="2" charset="-122"/>
                <a:ea typeface="华文楷体" panose="02010600040101010101" pitchFamily="2" charset="-122"/>
              </a:rPr>
              <a:t>供给量的变动：</a:t>
            </a:r>
            <a:r>
              <a:rPr lang="zh-CN" altLang="en-US" sz="2800" dirty="0" smtClean="0">
                <a:solidFill>
                  <a:srgbClr val="C00000"/>
                </a:solidFill>
                <a:latin typeface="华文楷体" panose="02010600040101010101" pitchFamily="2" charset="-122"/>
                <a:ea typeface="华文楷体" panose="02010600040101010101" pitchFamily="2" charset="-122"/>
              </a:rPr>
              <a:t>其他条件不变</a:t>
            </a:r>
            <a:r>
              <a:rPr lang="zh-CN" altLang="en-US" sz="2800" dirty="0" smtClean="0">
                <a:latin typeface="华文楷体" panose="02010600040101010101" pitchFamily="2" charset="-122"/>
                <a:ea typeface="华文楷体" panose="02010600040101010101" pitchFamily="2" charset="-122"/>
              </a:rPr>
              <a:t>的情况下，由</a:t>
            </a:r>
            <a:r>
              <a:rPr lang="zh-CN" altLang="en-US" sz="2800" dirty="0" smtClean="0">
                <a:solidFill>
                  <a:srgbClr val="C00000"/>
                </a:solidFill>
                <a:latin typeface="华文楷体" panose="02010600040101010101" pitchFamily="2" charset="-122"/>
                <a:ea typeface="华文楷体" panose="02010600040101010101" pitchFamily="2" charset="-122"/>
              </a:rPr>
              <a:t>商品本身价格变动</a:t>
            </a:r>
            <a:r>
              <a:rPr lang="zh-CN" altLang="en-US" sz="2800" dirty="0" smtClean="0">
                <a:latin typeface="华文楷体" panose="02010600040101010101" pitchFamily="2" charset="-122"/>
                <a:ea typeface="华文楷体" panose="02010600040101010101" pitchFamily="2" charset="-122"/>
              </a:rPr>
              <a:t>所引起的该商品供给数量的变动。</a:t>
            </a:r>
            <a:endParaRPr lang="zh-CN" altLang="en-US" sz="2800" dirty="0" smtClean="0">
              <a:latin typeface="黑体" panose="02010609060101010101" pitchFamily="2" charset="-122"/>
              <a:ea typeface="黑体" panose="02010609060101010101" pitchFamily="2" charset="-122"/>
            </a:endParaRPr>
          </a:p>
        </p:txBody>
      </p:sp>
      <p:sp>
        <p:nvSpPr>
          <p:cNvPr id="31748" name="灯片编号占位符 5"/>
          <p:cNvSpPr>
            <a:spLocks noGrp="1"/>
          </p:cNvSpPr>
          <p:nvPr>
            <p:ph type="sldNum" sz="quarter" idx="12"/>
          </p:nvPr>
        </p:nvSpPr>
        <p:spPr>
          <a:xfrm>
            <a:off x="3124200" y="4902994"/>
            <a:ext cx="2895600" cy="183356"/>
          </a:xfrm>
          <a:noFill/>
        </p:spPr>
        <p:txBody>
          <a:bodyPr/>
          <a:lstStyle/>
          <a:p>
            <a:pPr algn="ctr"/>
            <a:fld id="{B48D1F17-E764-453E-8834-3B882B5EE735}"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 name="Rectangle 3"/>
          <p:cNvSpPr txBox="1">
            <a:spLocks noChangeArrowheads="1"/>
          </p:cNvSpPr>
          <p:nvPr/>
        </p:nvSpPr>
        <p:spPr>
          <a:xfrm>
            <a:off x="467544" y="2499742"/>
            <a:ext cx="8135938" cy="1584176"/>
          </a:xfrm>
          <a:prstGeom prst="rect">
            <a:avLst/>
          </a:prstGeom>
          <a:solidFill>
            <a:schemeClr val="accent3">
              <a:lumMod val="20000"/>
              <a:lumOff val="80000"/>
            </a:schemeClr>
          </a:solidFill>
          <a:ln w="25400">
            <a:solidFill>
              <a:srgbClr val="FF6600"/>
            </a:solidFill>
          </a:ln>
        </p:spPr>
        <p:txBody>
          <a:bodyPr/>
          <a:lstStyle/>
          <a:p>
            <a:pPr marL="342900" marR="0" lvl="0" indent="-342900" algn="l" defTabSz="914400" rtl="0" eaLnBrk="1" fontAlgn="base" latinLnBrk="0" hangingPunct="1">
              <a:lnSpc>
                <a:spcPct val="150000"/>
              </a:lnSpc>
              <a:spcBef>
                <a:spcPct val="20000"/>
              </a:spcBef>
              <a:spcAft>
                <a:spcPct val="0"/>
              </a:spcAft>
              <a:buClr>
                <a:srgbClr val="FF0000"/>
              </a:buClr>
              <a:buSzTx/>
              <a:buFont typeface="Arial" panose="020B0604020202020204" pitchFamily="34" charset="0"/>
              <a:buChar char="•"/>
              <a:defRPr/>
            </a:pPr>
            <a:r>
              <a:rPr kumimoji="0" lang="zh-CN" altLang="en-US" sz="2800" b="1" i="0" u="none" strike="noStrike" kern="1200" cap="none" spc="0" normalizeH="0" baseline="0" noProof="0" dirty="0" smtClean="0">
                <a:ln>
                  <a:noFill/>
                </a:ln>
                <a:solidFill>
                  <a:schemeClr val="folHlink"/>
                </a:solidFill>
                <a:effectLst/>
                <a:uLnTx/>
                <a:uFillTx/>
                <a:latin typeface="华文楷体" panose="02010600040101010101" pitchFamily="2" charset="-122"/>
                <a:ea typeface="华文楷体" panose="02010600040101010101" pitchFamily="2" charset="-122"/>
                <a:cs typeface="+mn-cs"/>
              </a:rPr>
              <a:t>供给的变动：</a:t>
            </a:r>
            <a:r>
              <a:rPr kumimoji="0" lang="zh-CN" altLang="en-US" sz="2800" b="0" i="0" u="none" strike="noStrike" kern="1200" cap="none" spc="0" normalizeH="0" baseline="0" noProof="0" dirty="0" smtClean="0">
                <a:ln>
                  <a:noFill/>
                </a:ln>
                <a:solidFill>
                  <a:srgbClr val="C00000"/>
                </a:solidFill>
                <a:effectLst/>
                <a:uLnTx/>
                <a:uFillTx/>
                <a:latin typeface="华文楷体" panose="02010600040101010101" pitchFamily="2" charset="-122"/>
                <a:ea typeface="华文楷体" panose="02010600040101010101" pitchFamily="2" charset="-122"/>
                <a:cs typeface="+mn-cs"/>
              </a:rPr>
              <a:t>商品本身价格不变</a:t>
            </a:r>
            <a:r>
              <a:rPr kumimoji="0"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的情况下，由于</a:t>
            </a:r>
            <a:r>
              <a:rPr kumimoji="0" lang="zh-CN" altLang="en-US" sz="2800" b="0" i="0" u="none" strike="noStrike" kern="1200" cap="none" spc="0" normalizeH="0" baseline="0" noProof="0" dirty="0" smtClean="0">
                <a:ln>
                  <a:noFill/>
                </a:ln>
                <a:solidFill>
                  <a:srgbClr val="C00000"/>
                </a:solidFill>
                <a:effectLst/>
                <a:uLnTx/>
                <a:uFillTx/>
                <a:latin typeface="华文楷体" panose="02010600040101010101" pitchFamily="2" charset="-122"/>
                <a:ea typeface="华文楷体" panose="02010600040101010101" pitchFamily="2" charset="-122"/>
                <a:cs typeface="+mn-cs"/>
              </a:rPr>
              <a:t>其他因素变动</a:t>
            </a:r>
            <a:r>
              <a:rPr kumimoji="0"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所引起的该商品供给数量的变动</a:t>
            </a:r>
            <a:r>
              <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94" name="Text Box 46"/>
          <p:cNvSpPr txBox="1">
            <a:spLocks noChangeArrowheads="1"/>
          </p:cNvSpPr>
          <p:nvPr/>
        </p:nvSpPr>
        <p:spPr bwMode="auto">
          <a:xfrm>
            <a:off x="8114408" y="1910209"/>
            <a:ext cx="457200" cy="308372"/>
          </a:xfrm>
          <a:prstGeom prst="rect">
            <a:avLst/>
          </a:prstGeom>
          <a:noFill/>
          <a:ln w="9525">
            <a:noFill/>
            <a:miter lim="800000"/>
          </a:ln>
          <a:effectLst/>
        </p:spPr>
        <p:txBody>
          <a:bodyPr>
            <a:spAutoFit/>
          </a:bodyPr>
          <a:lstStyle/>
          <a:p>
            <a:pPr>
              <a:spcBef>
                <a:spcPct val="50000"/>
              </a:spcBef>
            </a:pPr>
            <a:r>
              <a:rPr kumimoji="1" lang="en-US" altLang="zh-CN" sz="1400" dirty="0" smtClean="0">
                <a:solidFill>
                  <a:srgbClr val="0070C0"/>
                </a:solidFill>
                <a:latin typeface="Verdana" panose="020B0604030504040204" pitchFamily="34" charset="0"/>
              </a:rPr>
              <a:t>S</a:t>
            </a:r>
            <a:r>
              <a:rPr kumimoji="1" lang="en-US" altLang="zh-CN" sz="1400" baseline="-25000" dirty="0" smtClean="0">
                <a:solidFill>
                  <a:srgbClr val="0070C0"/>
                </a:solidFill>
                <a:latin typeface="Verdana" panose="020B0604030504040204" pitchFamily="34" charset="0"/>
              </a:rPr>
              <a:t>2</a:t>
            </a:r>
            <a:endParaRPr kumimoji="1" lang="en-US" altLang="zh-CN" sz="1400" baseline="-25000" dirty="0">
              <a:solidFill>
                <a:srgbClr val="0070C0"/>
              </a:solidFill>
              <a:latin typeface="Verdana" panose="020B0604030504040204" pitchFamily="34" charset="0"/>
            </a:endParaRPr>
          </a:p>
        </p:txBody>
      </p:sp>
      <p:sp>
        <p:nvSpPr>
          <p:cNvPr id="27684" name="Text Box 36"/>
          <p:cNvSpPr txBox="1">
            <a:spLocks noChangeArrowheads="1"/>
          </p:cNvSpPr>
          <p:nvPr/>
        </p:nvSpPr>
        <p:spPr bwMode="auto">
          <a:xfrm>
            <a:off x="6042720" y="3504456"/>
            <a:ext cx="4572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Q1</a:t>
            </a:r>
            <a:endParaRPr kumimoji="1" lang="en-US" altLang="zh-CN" sz="1400">
              <a:latin typeface="Verdana" panose="020B0604030504040204" pitchFamily="34" charset="0"/>
            </a:endParaRPr>
          </a:p>
        </p:txBody>
      </p:sp>
      <p:sp>
        <p:nvSpPr>
          <p:cNvPr id="27685" name="Text Box 37"/>
          <p:cNvSpPr txBox="1">
            <a:spLocks noChangeArrowheads="1"/>
          </p:cNvSpPr>
          <p:nvPr/>
        </p:nvSpPr>
        <p:spPr bwMode="auto">
          <a:xfrm>
            <a:off x="6652320" y="3504456"/>
            <a:ext cx="4572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Q2</a:t>
            </a:r>
            <a:endParaRPr kumimoji="1" lang="en-US" altLang="zh-CN" sz="1400">
              <a:latin typeface="Verdana" panose="020B0604030504040204" pitchFamily="34" charset="0"/>
            </a:endParaRPr>
          </a:p>
        </p:txBody>
      </p:sp>
      <p:sp>
        <p:nvSpPr>
          <p:cNvPr id="27686" name="Text Box 38"/>
          <p:cNvSpPr txBox="1">
            <a:spLocks noChangeArrowheads="1"/>
          </p:cNvSpPr>
          <p:nvPr/>
        </p:nvSpPr>
        <p:spPr bwMode="auto">
          <a:xfrm>
            <a:off x="7261920" y="3504456"/>
            <a:ext cx="4572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Q3</a:t>
            </a:r>
            <a:endParaRPr kumimoji="1" lang="en-US" altLang="zh-CN" sz="1400">
              <a:latin typeface="Verdana" panose="020B0604030504040204" pitchFamily="34" charset="0"/>
            </a:endParaRPr>
          </a:p>
        </p:txBody>
      </p:sp>
      <p:sp>
        <p:nvSpPr>
          <p:cNvPr id="27671" name="Line 23"/>
          <p:cNvSpPr>
            <a:spLocks noChangeShapeType="1"/>
          </p:cNvSpPr>
          <p:nvPr/>
        </p:nvSpPr>
        <p:spPr bwMode="auto">
          <a:xfrm>
            <a:off x="5052120" y="3388965"/>
            <a:ext cx="2971800" cy="2381"/>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7672" name="Line 24"/>
          <p:cNvSpPr>
            <a:spLocks noChangeShapeType="1"/>
          </p:cNvSpPr>
          <p:nvPr/>
        </p:nvSpPr>
        <p:spPr bwMode="auto">
          <a:xfrm flipV="1">
            <a:off x="5052120" y="1332756"/>
            <a:ext cx="0" cy="20574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7673" name="Line 25"/>
          <p:cNvSpPr>
            <a:spLocks noChangeShapeType="1"/>
          </p:cNvSpPr>
          <p:nvPr/>
        </p:nvSpPr>
        <p:spPr bwMode="auto">
          <a:xfrm flipV="1">
            <a:off x="5661720" y="1675656"/>
            <a:ext cx="1981200" cy="1485900"/>
          </a:xfrm>
          <a:prstGeom prst="line">
            <a:avLst/>
          </a:prstGeom>
          <a:noFill/>
          <a:ln w="28575">
            <a:solidFill>
              <a:srgbClr val="FF6699"/>
            </a:solidFill>
            <a:miter lim="800000"/>
          </a:ln>
          <a:effectLst/>
        </p:spPr>
        <p:txBody>
          <a:bodyPr wrap="none"/>
          <a:lstStyle/>
          <a:p>
            <a:endParaRPr lang="zh-CN" altLang="en-US"/>
          </a:p>
        </p:txBody>
      </p:sp>
      <p:sp>
        <p:nvSpPr>
          <p:cNvPr id="27674" name="Text Box 26"/>
          <p:cNvSpPr txBox="1">
            <a:spLocks noChangeArrowheads="1"/>
          </p:cNvSpPr>
          <p:nvPr/>
        </p:nvSpPr>
        <p:spPr bwMode="auto">
          <a:xfrm>
            <a:off x="4594920" y="1332756"/>
            <a:ext cx="457200" cy="308372"/>
          </a:xfrm>
          <a:prstGeom prst="rect">
            <a:avLst/>
          </a:prstGeom>
          <a:noFill/>
          <a:ln w="9525">
            <a:noFill/>
            <a:miter lim="800000"/>
          </a:ln>
          <a:effectLst/>
        </p:spPr>
        <p:txBody>
          <a:bodyPr>
            <a:spAutoFit/>
          </a:bodyPr>
          <a:lstStyle/>
          <a:p>
            <a:pPr>
              <a:spcBef>
                <a:spcPct val="50000"/>
              </a:spcBef>
            </a:pPr>
            <a:r>
              <a:rPr kumimoji="1" lang="en-US" altLang="zh-CN" sz="1400" dirty="0">
                <a:latin typeface="Verdana" panose="020B0604030504040204" pitchFamily="34" charset="0"/>
              </a:rPr>
              <a:t>P</a:t>
            </a:r>
            <a:endParaRPr kumimoji="1" lang="en-US" altLang="zh-CN" sz="1400" dirty="0">
              <a:latin typeface="Verdana" panose="020B0604030504040204" pitchFamily="34" charset="0"/>
            </a:endParaRPr>
          </a:p>
        </p:txBody>
      </p:sp>
      <p:sp>
        <p:nvSpPr>
          <p:cNvPr id="27675" name="Text Box 27"/>
          <p:cNvSpPr txBox="1">
            <a:spLocks noChangeArrowheads="1"/>
          </p:cNvSpPr>
          <p:nvPr/>
        </p:nvSpPr>
        <p:spPr bwMode="auto">
          <a:xfrm>
            <a:off x="7642920" y="3447306"/>
            <a:ext cx="3810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Q</a:t>
            </a:r>
            <a:endParaRPr kumimoji="1" lang="en-US" altLang="zh-CN" sz="1400">
              <a:latin typeface="Verdana" panose="020B0604030504040204" pitchFamily="34" charset="0"/>
            </a:endParaRPr>
          </a:p>
        </p:txBody>
      </p:sp>
      <p:sp>
        <p:nvSpPr>
          <p:cNvPr id="27676" name="Text Box 28"/>
          <p:cNvSpPr txBox="1">
            <a:spLocks noChangeArrowheads="1"/>
          </p:cNvSpPr>
          <p:nvPr/>
        </p:nvSpPr>
        <p:spPr bwMode="auto">
          <a:xfrm>
            <a:off x="7642920" y="1561356"/>
            <a:ext cx="457200" cy="308372"/>
          </a:xfrm>
          <a:prstGeom prst="rect">
            <a:avLst/>
          </a:prstGeom>
          <a:noFill/>
          <a:ln w="9525">
            <a:noFill/>
            <a:miter lim="800000"/>
          </a:ln>
          <a:effectLst/>
        </p:spPr>
        <p:txBody>
          <a:bodyPr>
            <a:spAutoFit/>
          </a:bodyPr>
          <a:lstStyle/>
          <a:p>
            <a:pPr>
              <a:spcBef>
                <a:spcPct val="50000"/>
              </a:spcBef>
            </a:pPr>
            <a:r>
              <a:rPr kumimoji="1" lang="en-US" altLang="zh-CN" sz="1400" dirty="0">
                <a:latin typeface="Verdana" panose="020B0604030504040204" pitchFamily="34" charset="0"/>
              </a:rPr>
              <a:t>S</a:t>
            </a:r>
            <a:r>
              <a:rPr kumimoji="1" lang="en-US" altLang="zh-CN" sz="1400" baseline="-25000" dirty="0">
                <a:latin typeface="Verdana" panose="020B0604030504040204" pitchFamily="34" charset="0"/>
              </a:rPr>
              <a:t>0</a:t>
            </a:r>
            <a:endParaRPr kumimoji="1" lang="en-US" altLang="zh-CN" sz="1400" baseline="-25000" dirty="0">
              <a:latin typeface="Verdana" panose="020B0604030504040204" pitchFamily="34" charset="0"/>
            </a:endParaRPr>
          </a:p>
        </p:txBody>
      </p:sp>
      <p:sp>
        <p:nvSpPr>
          <p:cNvPr id="27677" name="Line 29"/>
          <p:cNvSpPr>
            <a:spLocks noChangeShapeType="1"/>
          </p:cNvSpPr>
          <p:nvPr/>
        </p:nvSpPr>
        <p:spPr bwMode="auto">
          <a:xfrm flipV="1">
            <a:off x="5356920" y="1447056"/>
            <a:ext cx="1981200" cy="1485900"/>
          </a:xfrm>
          <a:prstGeom prst="line">
            <a:avLst/>
          </a:prstGeom>
          <a:noFill/>
          <a:ln w="28575">
            <a:solidFill>
              <a:srgbClr val="00B050"/>
            </a:solidFill>
            <a:miter lim="800000"/>
          </a:ln>
          <a:effectLst/>
        </p:spPr>
        <p:txBody>
          <a:bodyPr wrap="none"/>
          <a:lstStyle/>
          <a:p>
            <a:endParaRPr lang="zh-CN" altLang="en-US"/>
          </a:p>
        </p:txBody>
      </p:sp>
      <p:sp>
        <p:nvSpPr>
          <p:cNvPr id="27678" name="Line 30"/>
          <p:cNvSpPr>
            <a:spLocks noChangeShapeType="1"/>
          </p:cNvSpPr>
          <p:nvPr/>
        </p:nvSpPr>
        <p:spPr bwMode="auto">
          <a:xfrm flipV="1">
            <a:off x="6118920" y="1789956"/>
            <a:ext cx="1981200" cy="1485900"/>
          </a:xfrm>
          <a:prstGeom prst="line">
            <a:avLst/>
          </a:prstGeom>
          <a:noFill/>
          <a:ln w="28575">
            <a:solidFill>
              <a:srgbClr val="0070C0"/>
            </a:solidFill>
            <a:miter lim="800000"/>
          </a:ln>
          <a:effectLst/>
        </p:spPr>
        <p:txBody>
          <a:bodyPr wrap="none"/>
          <a:lstStyle/>
          <a:p>
            <a:endParaRPr lang="zh-CN" altLang="en-US"/>
          </a:p>
        </p:txBody>
      </p:sp>
      <p:sp>
        <p:nvSpPr>
          <p:cNvPr id="27679" name="Line 31"/>
          <p:cNvSpPr>
            <a:spLocks noChangeShapeType="1"/>
          </p:cNvSpPr>
          <p:nvPr/>
        </p:nvSpPr>
        <p:spPr bwMode="auto">
          <a:xfrm>
            <a:off x="5052120" y="2247156"/>
            <a:ext cx="2438400" cy="0"/>
          </a:xfrm>
          <a:prstGeom prst="line">
            <a:avLst/>
          </a:prstGeom>
          <a:noFill/>
          <a:ln w="28575">
            <a:solidFill>
              <a:schemeClr val="tx1"/>
            </a:solidFill>
            <a:prstDash val="sysDot"/>
            <a:miter lim="800000"/>
          </a:ln>
          <a:effectLst/>
        </p:spPr>
        <p:txBody>
          <a:bodyPr wrap="none"/>
          <a:lstStyle/>
          <a:p>
            <a:endParaRPr lang="zh-CN" altLang="en-US"/>
          </a:p>
        </p:txBody>
      </p:sp>
      <p:sp>
        <p:nvSpPr>
          <p:cNvPr id="27680" name="Line 32"/>
          <p:cNvSpPr>
            <a:spLocks noChangeShapeType="1"/>
          </p:cNvSpPr>
          <p:nvPr/>
        </p:nvSpPr>
        <p:spPr bwMode="auto">
          <a:xfrm>
            <a:off x="6271320" y="2247156"/>
            <a:ext cx="0" cy="1143000"/>
          </a:xfrm>
          <a:prstGeom prst="line">
            <a:avLst/>
          </a:prstGeom>
          <a:noFill/>
          <a:ln w="28575">
            <a:solidFill>
              <a:schemeClr val="tx1"/>
            </a:solidFill>
            <a:prstDash val="sysDot"/>
            <a:miter lim="800000"/>
          </a:ln>
          <a:effectLst/>
        </p:spPr>
        <p:txBody>
          <a:bodyPr wrap="none"/>
          <a:lstStyle/>
          <a:p>
            <a:endParaRPr lang="zh-CN" altLang="en-US"/>
          </a:p>
        </p:txBody>
      </p:sp>
      <p:sp>
        <p:nvSpPr>
          <p:cNvPr id="27681" name="Line 33"/>
          <p:cNvSpPr>
            <a:spLocks noChangeShapeType="1"/>
          </p:cNvSpPr>
          <p:nvPr/>
        </p:nvSpPr>
        <p:spPr bwMode="auto">
          <a:xfrm>
            <a:off x="6880920" y="2247156"/>
            <a:ext cx="0" cy="1143000"/>
          </a:xfrm>
          <a:prstGeom prst="line">
            <a:avLst/>
          </a:prstGeom>
          <a:noFill/>
          <a:ln w="28575">
            <a:solidFill>
              <a:schemeClr val="tx1"/>
            </a:solidFill>
            <a:prstDash val="sysDot"/>
            <a:miter lim="800000"/>
          </a:ln>
          <a:effectLst/>
        </p:spPr>
        <p:txBody>
          <a:bodyPr wrap="none"/>
          <a:lstStyle/>
          <a:p>
            <a:endParaRPr lang="zh-CN" altLang="en-US"/>
          </a:p>
        </p:txBody>
      </p:sp>
      <p:sp>
        <p:nvSpPr>
          <p:cNvPr id="27682" name="Line 34"/>
          <p:cNvSpPr>
            <a:spLocks noChangeShapeType="1"/>
          </p:cNvSpPr>
          <p:nvPr/>
        </p:nvSpPr>
        <p:spPr bwMode="auto">
          <a:xfrm>
            <a:off x="7490520" y="2247156"/>
            <a:ext cx="0" cy="1143000"/>
          </a:xfrm>
          <a:prstGeom prst="line">
            <a:avLst/>
          </a:prstGeom>
          <a:noFill/>
          <a:ln w="28575">
            <a:solidFill>
              <a:schemeClr val="tx1"/>
            </a:solidFill>
            <a:prstDash val="sysDot"/>
            <a:miter lim="800000"/>
          </a:ln>
          <a:effectLst/>
        </p:spPr>
        <p:txBody>
          <a:bodyPr wrap="none"/>
          <a:lstStyle/>
          <a:p>
            <a:endParaRPr lang="zh-CN" altLang="en-US"/>
          </a:p>
        </p:txBody>
      </p:sp>
      <p:sp>
        <p:nvSpPr>
          <p:cNvPr id="27683" name="Text Box 35"/>
          <p:cNvSpPr txBox="1">
            <a:spLocks noChangeArrowheads="1"/>
          </p:cNvSpPr>
          <p:nvPr/>
        </p:nvSpPr>
        <p:spPr bwMode="auto">
          <a:xfrm>
            <a:off x="4518720" y="2132856"/>
            <a:ext cx="4572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P1</a:t>
            </a:r>
            <a:endParaRPr kumimoji="1" lang="en-US" altLang="zh-CN" sz="1400">
              <a:latin typeface="Verdana" panose="020B0604030504040204" pitchFamily="34" charset="0"/>
            </a:endParaRPr>
          </a:p>
        </p:txBody>
      </p:sp>
      <p:sp>
        <p:nvSpPr>
          <p:cNvPr id="27687" name="Text Box 39"/>
          <p:cNvSpPr txBox="1">
            <a:spLocks noChangeArrowheads="1"/>
          </p:cNvSpPr>
          <p:nvPr/>
        </p:nvSpPr>
        <p:spPr bwMode="auto">
          <a:xfrm>
            <a:off x="5966520" y="1961406"/>
            <a:ext cx="3810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A</a:t>
            </a:r>
            <a:endParaRPr kumimoji="1" lang="en-US" altLang="zh-CN" sz="1400">
              <a:latin typeface="Verdana" panose="020B0604030504040204" pitchFamily="34" charset="0"/>
            </a:endParaRPr>
          </a:p>
        </p:txBody>
      </p:sp>
      <p:sp>
        <p:nvSpPr>
          <p:cNvPr id="27689" name="Text Box 41"/>
          <p:cNvSpPr txBox="1">
            <a:spLocks noChangeArrowheads="1"/>
          </p:cNvSpPr>
          <p:nvPr/>
        </p:nvSpPr>
        <p:spPr bwMode="auto">
          <a:xfrm>
            <a:off x="6576120" y="1961406"/>
            <a:ext cx="3810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B</a:t>
            </a:r>
            <a:endParaRPr kumimoji="1" lang="en-US" altLang="zh-CN" sz="1400">
              <a:latin typeface="Verdana" panose="020B0604030504040204" pitchFamily="34" charset="0"/>
            </a:endParaRPr>
          </a:p>
        </p:txBody>
      </p:sp>
      <p:sp>
        <p:nvSpPr>
          <p:cNvPr id="27690" name="Text Box 42"/>
          <p:cNvSpPr txBox="1">
            <a:spLocks noChangeArrowheads="1"/>
          </p:cNvSpPr>
          <p:nvPr/>
        </p:nvSpPr>
        <p:spPr bwMode="auto">
          <a:xfrm>
            <a:off x="7185720" y="2018556"/>
            <a:ext cx="3810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C</a:t>
            </a:r>
            <a:endParaRPr kumimoji="1" lang="en-US" altLang="zh-CN" sz="1400">
              <a:latin typeface="Verdana" panose="020B0604030504040204" pitchFamily="34" charset="0"/>
            </a:endParaRPr>
          </a:p>
        </p:txBody>
      </p:sp>
      <p:sp>
        <p:nvSpPr>
          <p:cNvPr id="27691" name="Line 43"/>
          <p:cNvSpPr>
            <a:spLocks noChangeShapeType="1"/>
          </p:cNvSpPr>
          <p:nvPr/>
        </p:nvSpPr>
        <p:spPr bwMode="auto">
          <a:xfrm>
            <a:off x="6728520" y="2475756"/>
            <a:ext cx="3810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7692" name="Line 44"/>
          <p:cNvSpPr>
            <a:spLocks noChangeShapeType="1"/>
          </p:cNvSpPr>
          <p:nvPr/>
        </p:nvSpPr>
        <p:spPr bwMode="auto">
          <a:xfrm flipH="1">
            <a:off x="5890320" y="2647206"/>
            <a:ext cx="3810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7693" name="Text Box 45"/>
          <p:cNvSpPr txBox="1">
            <a:spLocks noChangeArrowheads="1"/>
          </p:cNvSpPr>
          <p:nvPr/>
        </p:nvSpPr>
        <p:spPr bwMode="auto">
          <a:xfrm>
            <a:off x="7261920" y="1275606"/>
            <a:ext cx="457200" cy="308372"/>
          </a:xfrm>
          <a:prstGeom prst="rect">
            <a:avLst/>
          </a:prstGeom>
          <a:noFill/>
          <a:ln w="9525">
            <a:noFill/>
            <a:miter lim="800000"/>
          </a:ln>
          <a:effectLst/>
        </p:spPr>
        <p:txBody>
          <a:bodyPr>
            <a:spAutoFit/>
          </a:bodyPr>
          <a:lstStyle/>
          <a:p>
            <a:pPr>
              <a:spcBef>
                <a:spcPct val="50000"/>
              </a:spcBef>
            </a:pPr>
            <a:r>
              <a:rPr kumimoji="1" lang="en-US" altLang="zh-CN" sz="1400" dirty="0" smtClean="0">
                <a:solidFill>
                  <a:srgbClr val="00B050"/>
                </a:solidFill>
                <a:latin typeface="Verdana" panose="020B0604030504040204" pitchFamily="34" charset="0"/>
              </a:rPr>
              <a:t>S</a:t>
            </a:r>
            <a:r>
              <a:rPr kumimoji="1" lang="en-US" altLang="zh-CN" sz="1400" baseline="-25000" dirty="0" smtClean="0">
                <a:solidFill>
                  <a:srgbClr val="00B050"/>
                </a:solidFill>
                <a:latin typeface="Verdana" panose="020B0604030504040204" pitchFamily="34" charset="0"/>
              </a:rPr>
              <a:t>1</a:t>
            </a:r>
            <a:endParaRPr kumimoji="1" lang="en-US" altLang="zh-CN" sz="1400" baseline="-25000" dirty="0">
              <a:solidFill>
                <a:srgbClr val="00B050"/>
              </a:solidFill>
              <a:latin typeface="Verdana" panose="020B0604030504040204" pitchFamily="34" charset="0"/>
            </a:endParaRPr>
          </a:p>
        </p:txBody>
      </p:sp>
      <p:sp>
        <p:nvSpPr>
          <p:cNvPr id="27695" name="Text Box 47"/>
          <p:cNvSpPr txBox="1">
            <a:spLocks noChangeArrowheads="1"/>
          </p:cNvSpPr>
          <p:nvPr/>
        </p:nvSpPr>
        <p:spPr bwMode="auto">
          <a:xfrm>
            <a:off x="4671120" y="3390156"/>
            <a:ext cx="3810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0</a:t>
            </a:r>
            <a:endParaRPr kumimoji="1" lang="en-US" altLang="zh-CN" sz="1400">
              <a:latin typeface="Verdana" panose="020B0604030504040204" pitchFamily="34" charset="0"/>
            </a:endParaRPr>
          </a:p>
        </p:txBody>
      </p:sp>
      <p:sp>
        <p:nvSpPr>
          <p:cNvPr id="27650" name="Line 2"/>
          <p:cNvSpPr>
            <a:spLocks noChangeShapeType="1"/>
          </p:cNvSpPr>
          <p:nvPr/>
        </p:nvSpPr>
        <p:spPr bwMode="auto">
          <a:xfrm>
            <a:off x="708720" y="3388965"/>
            <a:ext cx="2971800" cy="2381"/>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7651" name="Line 3"/>
          <p:cNvSpPr>
            <a:spLocks noChangeShapeType="1"/>
          </p:cNvSpPr>
          <p:nvPr/>
        </p:nvSpPr>
        <p:spPr bwMode="auto">
          <a:xfrm flipV="1">
            <a:off x="708720" y="1332756"/>
            <a:ext cx="0" cy="20574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7652" name="Line 4"/>
          <p:cNvSpPr>
            <a:spLocks noChangeShapeType="1"/>
          </p:cNvSpPr>
          <p:nvPr/>
        </p:nvSpPr>
        <p:spPr bwMode="auto">
          <a:xfrm flipV="1">
            <a:off x="1318320" y="1675656"/>
            <a:ext cx="1981200" cy="1485900"/>
          </a:xfrm>
          <a:prstGeom prst="line">
            <a:avLst/>
          </a:prstGeom>
          <a:noFill/>
          <a:ln w="28575">
            <a:solidFill>
              <a:srgbClr val="FF6699"/>
            </a:solidFill>
            <a:miter lim="800000"/>
          </a:ln>
          <a:effectLst/>
        </p:spPr>
        <p:txBody>
          <a:bodyPr wrap="none"/>
          <a:lstStyle/>
          <a:p>
            <a:endParaRPr lang="zh-CN" altLang="en-US"/>
          </a:p>
        </p:txBody>
      </p:sp>
      <p:sp>
        <p:nvSpPr>
          <p:cNvPr id="27653" name="Line 5"/>
          <p:cNvSpPr>
            <a:spLocks noChangeShapeType="1"/>
          </p:cNvSpPr>
          <p:nvPr/>
        </p:nvSpPr>
        <p:spPr bwMode="auto">
          <a:xfrm>
            <a:off x="708720" y="2818656"/>
            <a:ext cx="1066800" cy="0"/>
          </a:xfrm>
          <a:prstGeom prst="line">
            <a:avLst/>
          </a:prstGeom>
          <a:noFill/>
          <a:ln w="28575">
            <a:solidFill>
              <a:srgbClr val="00B050"/>
            </a:solidFill>
            <a:prstDash val="sysDot"/>
            <a:miter lim="800000"/>
          </a:ln>
          <a:effectLst/>
        </p:spPr>
        <p:txBody>
          <a:bodyPr wrap="none"/>
          <a:lstStyle/>
          <a:p>
            <a:endParaRPr lang="zh-CN" altLang="en-US">
              <a:solidFill>
                <a:srgbClr val="00B050"/>
              </a:solidFill>
            </a:endParaRPr>
          </a:p>
        </p:txBody>
      </p:sp>
      <p:sp>
        <p:nvSpPr>
          <p:cNvPr id="27654" name="Line 6"/>
          <p:cNvSpPr>
            <a:spLocks noChangeShapeType="1"/>
          </p:cNvSpPr>
          <p:nvPr/>
        </p:nvSpPr>
        <p:spPr bwMode="auto">
          <a:xfrm>
            <a:off x="1775520" y="2818656"/>
            <a:ext cx="0" cy="571500"/>
          </a:xfrm>
          <a:prstGeom prst="line">
            <a:avLst/>
          </a:prstGeom>
          <a:noFill/>
          <a:ln w="28575">
            <a:solidFill>
              <a:srgbClr val="00B050"/>
            </a:solidFill>
            <a:prstDash val="sysDot"/>
            <a:miter lim="800000"/>
          </a:ln>
          <a:effectLst/>
        </p:spPr>
        <p:txBody>
          <a:bodyPr wrap="none"/>
          <a:lstStyle/>
          <a:p>
            <a:endParaRPr lang="zh-CN" altLang="en-US">
              <a:solidFill>
                <a:srgbClr val="00B050"/>
              </a:solidFill>
            </a:endParaRPr>
          </a:p>
        </p:txBody>
      </p:sp>
      <p:sp>
        <p:nvSpPr>
          <p:cNvPr id="27655" name="Line 7"/>
          <p:cNvSpPr>
            <a:spLocks noChangeShapeType="1"/>
          </p:cNvSpPr>
          <p:nvPr/>
        </p:nvSpPr>
        <p:spPr bwMode="auto">
          <a:xfrm>
            <a:off x="708720" y="2475756"/>
            <a:ext cx="1524000" cy="0"/>
          </a:xfrm>
          <a:prstGeom prst="line">
            <a:avLst/>
          </a:prstGeom>
          <a:noFill/>
          <a:ln w="28575">
            <a:solidFill>
              <a:schemeClr val="tx1"/>
            </a:solidFill>
            <a:prstDash val="sysDot"/>
            <a:miter lim="800000"/>
          </a:ln>
          <a:effectLst/>
        </p:spPr>
        <p:txBody>
          <a:bodyPr wrap="none"/>
          <a:lstStyle/>
          <a:p>
            <a:endParaRPr lang="zh-CN" altLang="en-US"/>
          </a:p>
        </p:txBody>
      </p:sp>
      <p:sp>
        <p:nvSpPr>
          <p:cNvPr id="27656" name="Line 8"/>
          <p:cNvSpPr>
            <a:spLocks noChangeShapeType="1"/>
          </p:cNvSpPr>
          <p:nvPr/>
        </p:nvSpPr>
        <p:spPr bwMode="auto">
          <a:xfrm>
            <a:off x="2232720" y="2475756"/>
            <a:ext cx="0" cy="914400"/>
          </a:xfrm>
          <a:prstGeom prst="line">
            <a:avLst/>
          </a:prstGeom>
          <a:noFill/>
          <a:ln w="28575">
            <a:solidFill>
              <a:schemeClr val="tx1"/>
            </a:solidFill>
            <a:prstDash val="sysDot"/>
            <a:miter lim="800000"/>
          </a:ln>
          <a:effectLst/>
        </p:spPr>
        <p:txBody>
          <a:bodyPr wrap="none"/>
          <a:lstStyle/>
          <a:p>
            <a:endParaRPr lang="zh-CN" altLang="en-US"/>
          </a:p>
        </p:txBody>
      </p:sp>
      <p:sp>
        <p:nvSpPr>
          <p:cNvPr id="27657" name="Line 9"/>
          <p:cNvSpPr>
            <a:spLocks noChangeShapeType="1"/>
          </p:cNvSpPr>
          <p:nvPr/>
        </p:nvSpPr>
        <p:spPr bwMode="auto">
          <a:xfrm>
            <a:off x="708720" y="2075706"/>
            <a:ext cx="2057400" cy="0"/>
          </a:xfrm>
          <a:prstGeom prst="line">
            <a:avLst/>
          </a:prstGeom>
          <a:noFill/>
          <a:ln w="28575">
            <a:solidFill>
              <a:srgbClr val="0070C0"/>
            </a:solidFill>
            <a:prstDash val="sysDot"/>
            <a:miter lim="800000"/>
          </a:ln>
          <a:effectLst/>
        </p:spPr>
        <p:txBody>
          <a:bodyPr wrap="none"/>
          <a:lstStyle/>
          <a:p>
            <a:endParaRPr lang="zh-CN" altLang="en-US">
              <a:solidFill>
                <a:srgbClr val="0070C0"/>
              </a:solidFill>
            </a:endParaRPr>
          </a:p>
        </p:txBody>
      </p:sp>
      <p:sp>
        <p:nvSpPr>
          <p:cNvPr id="27658" name="Line 10"/>
          <p:cNvSpPr>
            <a:spLocks noChangeShapeType="1"/>
          </p:cNvSpPr>
          <p:nvPr/>
        </p:nvSpPr>
        <p:spPr bwMode="auto">
          <a:xfrm>
            <a:off x="2766120" y="2075706"/>
            <a:ext cx="0" cy="1314450"/>
          </a:xfrm>
          <a:prstGeom prst="line">
            <a:avLst/>
          </a:prstGeom>
          <a:noFill/>
          <a:ln w="28575">
            <a:solidFill>
              <a:srgbClr val="0070C0"/>
            </a:solidFill>
            <a:prstDash val="sysDot"/>
            <a:miter lim="800000"/>
          </a:ln>
          <a:effectLst/>
        </p:spPr>
        <p:txBody>
          <a:bodyPr wrap="none"/>
          <a:lstStyle/>
          <a:p>
            <a:endParaRPr lang="zh-CN" altLang="en-US">
              <a:solidFill>
                <a:srgbClr val="0070C0"/>
              </a:solidFill>
            </a:endParaRPr>
          </a:p>
        </p:txBody>
      </p:sp>
      <p:sp>
        <p:nvSpPr>
          <p:cNvPr id="27659" name="Text Box 11"/>
          <p:cNvSpPr txBox="1">
            <a:spLocks noChangeArrowheads="1"/>
          </p:cNvSpPr>
          <p:nvPr/>
        </p:nvSpPr>
        <p:spPr bwMode="auto">
          <a:xfrm>
            <a:off x="251520" y="2761506"/>
            <a:ext cx="4572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P1</a:t>
            </a:r>
            <a:endParaRPr kumimoji="1" lang="en-US" altLang="zh-CN" sz="1400">
              <a:latin typeface="Verdana" panose="020B0604030504040204" pitchFamily="34" charset="0"/>
            </a:endParaRPr>
          </a:p>
        </p:txBody>
      </p:sp>
      <p:sp>
        <p:nvSpPr>
          <p:cNvPr id="27660" name="Text Box 12"/>
          <p:cNvSpPr txBox="1">
            <a:spLocks noChangeArrowheads="1"/>
          </p:cNvSpPr>
          <p:nvPr/>
        </p:nvSpPr>
        <p:spPr bwMode="auto">
          <a:xfrm>
            <a:off x="251520" y="2361456"/>
            <a:ext cx="4572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P2</a:t>
            </a:r>
            <a:endParaRPr kumimoji="1" lang="en-US" altLang="zh-CN" sz="1400">
              <a:latin typeface="Verdana" panose="020B0604030504040204" pitchFamily="34" charset="0"/>
            </a:endParaRPr>
          </a:p>
        </p:txBody>
      </p:sp>
      <p:sp>
        <p:nvSpPr>
          <p:cNvPr id="27661" name="Text Box 13"/>
          <p:cNvSpPr txBox="1">
            <a:spLocks noChangeArrowheads="1"/>
          </p:cNvSpPr>
          <p:nvPr/>
        </p:nvSpPr>
        <p:spPr bwMode="auto">
          <a:xfrm>
            <a:off x="251520" y="1961406"/>
            <a:ext cx="4572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P3</a:t>
            </a:r>
            <a:endParaRPr kumimoji="1" lang="en-US" altLang="zh-CN" sz="1400">
              <a:latin typeface="Verdana" panose="020B0604030504040204" pitchFamily="34" charset="0"/>
            </a:endParaRPr>
          </a:p>
        </p:txBody>
      </p:sp>
      <p:sp>
        <p:nvSpPr>
          <p:cNvPr id="27662" name="Text Box 14"/>
          <p:cNvSpPr txBox="1">
            <a:spLocks noChangeArrowheads="1"/>
          </p:cNvSpPr>
          <p:nvPr/>
        </p:nvSpPr>
        <p:spPr bwMode="auto">
          <a:xfrm>
            <a:off x="251520" y="1332756"/>
            <a:ext cx="4572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P</a:t>
            </a:r>
            <a:endParaRPr kumimoji="1" lang="en-US" altLang="zh-CN" sz="1400">
              <a:latin typeface="Verdana" panose="020B0604030504040204" pitchFamily="34" charset="0"/>
            </a:endParaRPr>
          </a:p>
        </p:txBody>
      </p:sp>
      <p:sp>
        <p:nvSpPr>
          <p:cNvPr id="27663" name="Text Box 15"/>
          <p:cNvSpPr txBox="1">
            <a:spLocks noChangeArrowheads="1"/>
          </p:cNvSpPr>
          <p:nvPr/>
        </p:nvSpPr>
        <p:spPr bwMode="auto">
          <a:xfrm>
            <a:off x="1546920" y="3447306"/>
            <a:ext cx="457200" cy="308372"/>
          </a:xfrm>
          <a:prstGeom prst="rect">
            <a:avLst/>
          </a:prstGeom>
          <a:noFill/>
          <a:ln w="9525">
            <a:noFill/>
            <a:miter lim="800000"/>
          </a:ln>
          <a:effectLst/>
        </p:spPr>
        <p:txBody>
          <a:bodyPr>
            <a:spAutoFit/>
          </a:bodyPr>
          <a:lstStyle/>
          <a:p>
            <a:pPr>
              <a:spcBef>
                <a:spcPct val="50000"/>
              </a:spcBef>
            </a:pPr>
            <a:r>
              <a:rPr kumimoji="1" lang="en-US" altLang="zh-CN" sz="1400">
                <a:solidFill>
                  <a:srgbClr val="00B050"/>
                </a:solidFill>
                <a:latin typeface="Verdana" panose="020B0604030504040204" pitchFamily="34" charset="0"/>
              </a:rPr>
              <a:t>Q1</a:t>
            </a:r>
            <a:endParaRPr kumimoji="1" lang="en-US" altLang="zh-CN" sz="1400">
              <a:solidFill>
                <a:srgbClr val="00B050"/>
              </a:solidFill>
              <a:latin typeface="Verdana" panose="020B0604030504040204" pitchFamily="34" charset="0"/>
            </a:endParaRPr>
          </a:p>
        </p:txBody>
      </p:sp>
      <p:sp>
        <p:nvSpPr>
          <p:cNvPr id="27664" name="Text Box 16"/>
          <p:cNvSpPr txBox="1">
            <a:spLocks noChangeArrowheads="1"/>
          </p:cNvSpPr>
          <p:nvPr/>
        </p:nvSpPr>
        <p:spPr bwMode="auto">
          <a:xfrm>
            <a:off x="2004120" y="3447306"/>
            <a:ext cx="4572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Q2</a:t>
            </a:r>
            <a:endParaRPr kumimoji="1" lang="en-US" altLang="zh-CN" sz="1400">
              <a:latin typeface="Verdana" panose="020B0604030504040204" pitchFamily="34" charset="0"/>
            </a:endParaRPr>
          </a:p>
        </p:txBody>
      </p:sp>
      <p:sp>
        <p:nvSpPr>
          <p:cNvPr id="27665" name="Text Box 17"/>
          <p:cNvSpPr txBox="1">
            <a:spLocks noChangeArrowheads="1"/>
          </p:cNvSpPr>
          <p:nvPr/>
        </p:nvSpPr>
        <p:spPr bwMode="auto">
          <a:xfrm>
            <a:off x="2537520" y="3447306"/>
            <a:ext cx="457200" cy="308372"/>
          </a:xfrm>
          <a:prstGeom prst="rect">
            <a:avLst/>
          </a:prstGeom>
          <a:noFill/>
          <a:ln w="9525">
            <a:noFill/>
            <a:miter lim="800000"/>
          </a:ln>
          <a:effectLst/>
        </p:spPr>
        <p:txBody>
          <a:bodyPr>
            <a:spAutoFit/>
          </a:bodyPr>
          <a:lstStyle/>
          <a:p>
            <a:pPr>
              <a:spcBef>
                <a:spcPct val="50000"/>
              </a:spcBef>
            </a:pPr>
            <a:r>
              <a:rPr kumimoji="1" lang="en-US" altLang="zh-CN" sz="1400">
                <a:solidFill>
                  <a:srgbClr val="0070C0"/>
                </a:solidFill>
                <a:latin typeface="Verdana" panose="020B0604030504040204" pitchFamily="34" charset="0"/>
              </a:rPr>
              <a:t>Q3</a:t>
            </a:r>
            <a:endParaRPr kumimoji="1" lang="en-US" altLang="zh-CN" sz="1400">
              <a:solidFill>
                <a:srgbClr val="0070C0"/>
              </a:solidFill>
              <a:latin typeface="Verdana" panose="020B0604030504040204" pitchFamily="34" charset="0"/>
            </a:endParaRPr>
          </a:p>
        </p:txBody>
      </p:sp>
      <p:sp>
        <p:nvSpPr>
          <p:cNvPr id="27666" name="Text Box 18"/>
          <p:cNvSpPr txBox="1">
            <a:spLocks noChangeArrowheads="1"/>
          </p:cNvSpPr>
          <p:nvPr/>
        </p:nvSpPr>
        <p:spPr bwMode="auto">
          <a:xfrm>
            <a:off x="3299520" y="3447306"/>
            <a:ext cx="3810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Q</a:t>
            </a:r>
            <a:endParaRPr kumimoji="1" lang="en-US" altLang="zh-CN" sz="1400">
              <a:latin typeface="Verdana" panose="020B0604030504040204" pitchFamily="34" charset="0"/>
            </a:endParaRPr>
          </a:p>
        </p:txBody>
      </p:sp>
      <p:sp>
        <p:nvSpPr>
          <p:cNvPr id="27667" name="Text Box 19"/>
          <p:cNvSpPr txBox="1">
            <a:spLocks noChangeArrowheads="1"/>
          </p:cNvSpPr>
          <p:nvPr/>
        </p:nvSpPr>
        <p:spPr bwMode="auto">
          <a:xfrm>
            <a:off x="3299520" y="1561356"/>
            <a:ext cx="3810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S</a:t>
            </a:r>
            <a:endParaRPr kumimoji="1" lang="en-US" altLang="zh-CN" sz="1400">
              <a:latin typeface="Verdana" panose="020B0604030504040204" pitchFamily="34" charset="0"/>
            </a:endParaRPr>
          </a:p>
        </p:txBody>
      </p:sp>
      <p:sp>
        <p:nvSpPr>
          <p:cNvPr id="27668" name="Text Box 20"/>
          <p:cNvSpPr txBox="1">
            <a:spLocks noChangeArrowheads="1"/>
          </p:cNvSpPr>
          <p:nvPr/>
        </p:nvSpPr>
        <p:spPr bwMode="auto">
          <a:xfrm>
            <a:off x="1851720" y="2761506"/>
            <a:ext cx="381000" cy="308372"/>
          </a:xfrm>
          <a:prstGeom prst="rect">
            <a:avLst/>
          </a:prstGeom>
          <a:noFill/>
          <a:ln w="9525">
            <a:noFill/>
            <a:miter lim="800000"/>
          </a:ln>
          <a:effectLst/>
        </p:spPr>
        <p:txBody>
          <a:bodyPr>
            <a:spAutoFit/>
          </a:bodyPr>
          <a:lstStyle/>
          <a:p>
            <a:pPr>
              <a:spcBef>
                <a:spcPct val="50000"/>
              </a:spcBef>
            </a:pPr>
            <a:r>
              <a:rPr kumimoji="1" lang="en-US" altLang="zh-CN" sz="1400">
                <a:solidFill>
                  <a:srgbClr val="00B050"/>
                </a:solidFill>
                <a:latin typeface="Verdana" panose="020B0604030504040204" pitchFamily="34" charset="0"/>
              </a:rPr>
              <a:t>A</a:t>
            </a:r>
            <a:endParaRPr kumimoji="1" lang="en-US" altLang="zh-CN" sz="1400">
              <a:solidFill>
                <a:srgbClr val="00B050"/>
              </a:solidFill>
              <a:latin typeface="Verdana" panose="020B0604030504040204" pitchFamily="34" charset="0"/>
            </a:endParaRPr>
          </a:p>
        </p:txBody>
      </p:sp>
      <p:sp>
        <p:nvSpPr>
          <p:cNvPr id="27669" name="Text Box 21"/>
          <p:cNvSpPr txBox="1">
            <a:spLocks noChangeArrowheads="1"/>
          </p:cNvSpPr>
          <p:nvPr/>
        </p:nvSpPr>
        <p:spPr bwMode="auto">
          <a:xfrm>
            <a:off x="2308920" y="2418606"/>
            <a:ext cx="3810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B</a:t>
            </a:r>
            <a:endParaRPr kumimoji="1" lang="en-US" altLang="zh-CN" sz="1400">
              <a:latin typeface="Verdana" panose="020B0604030504040204" pitchFamily="34" charset="0"/>
            </a:endParaRPr>
          </a:p>
        </p:txBody>
      </p:sp>
      <p:sp>
        <p:nvSpPr>
          <p:cNvPr id="27670" name="Text Box 22"/>
          <p:cNvSpPr txBox="1">
            <a:spLocks noChangeArrowheads="1"/>
          </p:cNvSpPr>
          <p:nvPr/>
        </p:nvSpPr>
        <p:spPr bwMode="auto">
          <a:xfrm>
            <a:off x="2842320" y="2018556"/>
            <a:ext cx="381000" cy="308372"/>
          </a:xfrm>
          <a:prstGeom prst="rect">
            <a:avLst/>
          </a:prstGeom>
          <a:noFill/>
          <a:ln w="9525">
            <a:noFill/>
            <a:miter lim="800000"/>
          </a:ln>
          <a:effectLst/>
        </p:spPr>
        <p:txBody>
          <a:bodyPr>
            <a:spAutoFit/>
          </a:bodyPr>
          <a:lstStyle/>
          <a:p>
            <a:pPr>
              <a:spcBef>
                <a:spcPct val="50000"/>
              </a:spcBef>
            </a:pPr>
            <a:r>
              <a:rPr kumimoji="1" lang="en-US" altLang="zh-CN" sz="1400">
                <a:solidFill>
                  <a:srgbClr val="0070C0"/>
                </a:solidFill>
                <a:latin typeface="Verdana" panose="020B0604030504040204" pitchFamily="34" charset="0"/>
              </a:rPr>
              <a:t>C</a:t>
            </a:r>
            <a:endParaRPr kumimoji="1" lang="en-US" altLang="zh-CN" sz="1400">
              <a:solidFill>
                <a:srgbClr val="0070C0"/>
              </a:solidFill>
              <a:latin typeface="Verdana" panose="020B0604030504040204" pitchFamily="34" charset="0"/>
            </a:endParaRPr>
          </a:p>
        </p:txBody>
      </p:sp>
      <p:sp>
        <p:nvSpPr>
          <p:cNvPr id="27688" name="Text Box 40"/>
          <p:cNvSpPr txBox="1">
            <a:spLocks noChangeArrowheads="1"/>
          </p:cNvSpPr>
          <p:nvPr/>
        </p:nvSpPr>
        <p:spPr bwMode="auto">
          <a:xfrm>
            <a:off x="2308920" y="2418606"/>
            <a:ext cx="3810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B</a:t>
            </a:r>
            <a:endParaRPr kumimoji="1" lang="en-US" altLang="zh-CN" sz="1400">
              <a:latin typeface="Verdana" panose="020B0604030504040204" pitchFamily="34" charset="0"/>
            </a:endParaRPr>
          </a:p>
        </p:txBody>
      </p:sp>
      <p:sp>
        <p:nvSpPr>
          <p:cNvPr id="27696" name="Text Box 48"/>
          <p:cNvSpPr txBox="1">
            <a:spLocks noChangeArrowheads="1"/>
          </p:cNvSpPr>
          <p:nvPr/>
        </p:nvSpPr>
        <p:spPr bwMode="auto">
          <a:xfrm>
            <a:off x="327720" y="3390156"/>
            <a:ext cx="381000" cy="308372"/>
          </a:xfrm>
          <a:prstGeom prst="rect">
            <a:avLst/>
          </a:prstGeom>
          <a:noFill/>
          <a:ln w="9525">
            <a:noFill/>
            <a:miter lim="800000"/>
          </a:ln>
          <a:effectLst/>
        </p:spPr>
        <p:txBody>
          <a:bodyPr>
            <a:spAutoFit/>
          </a:bodyPr>
          <a:lstStyle/>
          <a:p>
            <a:pPr>
              <a:spcBef>
                <a:spcPct val="50000"/>
              </a:spcBef>
            </a:pPr>
            <a:r>
              <a:rPr kumimoji="1" lang="en-US" altLang="zh-CN" sz="1400">
                <a:latin typeface="Verdana" panose="020B0604030504040204" pitchFamily="34" charset="0"/>
              </a:rPr>
              <a:t>0</a:t>
            </a:r>
            <a:endParaRPr kumimoji="1" lang="en-US" altLang="zh-CN" sz="1400">
              <a:latin typeface="Verdana" panose="020B0604030504040204" pitchFamily="34" charset="0"/>
            </a:endParaRPr>
          </a:p>
        </p:txBody>
      </p:sp>
      <p:sp>
        <p:nvSpPr>
          <p:cNvPr id="27697" name="Text Box 49"/>
          <p:cNvSpPr txBox="1">
            <a:spLocks noChangeArrowheads="1"/>
          </p:cNvSpPr>
          <p:nvPr/>
        </p:nvSpPr>
        <p:spPr bwMode="auto">
          <a:xfrm>
            <a:off x="468314" y="3886200"/>
            <a:ext cx="3570287" cy="523220"/>
          </a:xfrm>
          <a:prstGeom prst="rect">
            <a:avLst/>
          </a:prstGeom>
          <a:noFill/>
          <a:ln w="9525">
            <a:noFill/>
            <a:miter lim="800000"/>
          </a:ln>
          <a:effectLst/>
        </p:spPr>
        <p:txBody>
          <a:bodyPr>
            <a:spAutoFit/>
          </a:bodyPr>
          <a:lstStyle/>
          <a:p>
            <a:pPr>
              <a:spcBef>
                <a:spcPct val="50000"/>
              </a:spcBef>
            </a:pPr>
            <a:r>
              <a:rPr kumimoji="1" lang="zh-CN" altLang="en-US" sz="2800" dirty="0" smtClean="0">
                <a:solidFill>
                  <a:srgbClr val="000404"/>
                </a:solidFill>
                <a:latin typeface="Verdana" panose="020B0604030504040204" pitchFamily="34" charset="0"/>
              </a:rPr>
              <a:t>供给量</a:t>
            </a:r>
            <a:r>
              <a:rPr kumimoji="1" lang="zh-CN" altLang="en-US" sz="2800" dirty="0">
                <a:solidFill>
                  <a:srgbClr val="000404"/>
                </a:solidFill>
                <a:latin typeface="Verdana" panose="020B0604030504040204" pitchFamily="34" charset="0"/>
              </a:rPr>
              <a:t>的变动</a:t>
            </a:r>
            <a:endParaRPr kumimoji="1" lang="zh-CN" altLang="en-US" sz="2800" dirty="0">
              <a:solidFill>
                <a:srgbClr val="000404"/>
              </a:solidFill>
              <a:latin typeface="Verdana" panose="020B0604030504040204" pitchFamily="34" charset="0"/>
            </a:endParaRPr>
          </a:p>
        </p:txBody>
      </p:sp>
      <p:sp>
        <p:nvSpPr>
          <p:cNvPr id="27698" name="Text Box 50"/>
          <p:cNvSpPr txBox="1">
            <a:spLocks noChangeArrowheads="1"/>
          </p:cNvSpPr>
          <p:nvPr/>
        </p:nvSpPr>
        <p:spPr bwMode="auto">
          <a:xfrm>
            <a:off x="5148064" y="3867894"/>
            <a:ext cx="3384550" cy="523220"/>
          </a:xfrm>
          <a:prstGeom prst="rect">
            <a:avLst/>
          </a:prstGeom>
          <a:noFill/>
          <a:ln w="9525">
            <a:noFill/>
            <a:miter lim="800000"/>
          </a:ln>
          <a:effectLst/>
        </p:spPr>
        <p:txBody>
          <a:bodyPr>
            <a:spAutoFit/>
          </a:bodyPr>
          <a:lstStyle/>
          <a:p>
            <a:pPr>
              <a:spcBef>
                <a:spcPct val="50000"/>
              </a:spcBef>
            </a:pPr>
            <a:r>
              <a:rPr kumimoji="1" lang="zh-CN" altLang="en-US" sz="2800" dirty="0" smtClean="0">
                <a:solidFill>
                  <a:srgbClr val="000404"/>
                </a:solidFill>
                <a:latin typeface="Verdana" panose="020B0604030504040204" pitchFamily="34" charset="0"/>
              </a:rPr>
              <a:t>供给</a:t>
            </a:r>
            <a:r>
              <a:rPr kumimoji="1" lang="zh-CN" altLang="en-US" sz="2800" dirty="0">
                <a:solidFill>
                  <a:srgbClr val="000404"/>
                </a:solidFill>
                <a:latin typeface="Verdana" panose="020B0604030504040204" pitchFamily="34" charset="0"/>
              </a:rPr>
              <a:t>的变动</a:t>
            </a:r>
            <a:endParaRPr kumimoji="1" lang="zh-CN" altLang="en-US" sz="2800" dirty="0">
              <a:solidFill>
                <a:srgbClr val="000404"/>
              </a:solidFill>
              <a:latin typeface="Verdana" panose="020B0604030504040204" pitchFamily="34" charset="0"/>
            </a:endParaRPr>
          </a:p>
        </p:txBody>
      </p:sp>
      <p:sp>
        <p:nvSpPr>
          <p:cNvPr id="53" name="Rectangle 2"/>
          <p:cNvSpPr txBox="1">
            <a:spLocks noChangeArrowheads="1"/>
          </p:cNvSpPr>
          <p:nvPr/>
        </p:nvSpPr>
        <p:spPr>
          <a:xfrm>
            <a:off x="4788024" y="627534"/>
            <a:ext cx="3888432" cy="648072"/>
          </a:xfrm>
          <a:prstGeom prst="rect">
            <a:avLst/>
          </a:prstGeom>
        </p:spPr>
        <p:txBody>
          <a:bodyPr/>
          <a:lstStyle/>
          <a:p>
            <a:pPr marL="0" marR="0" lvl="0" indent="0" algn="ctr" defTabSz="914400" rtl="0" eaLnBrk="1" fontAlgn="base" latinLnBrk="0" hangingPunct="1">
              <a:lnSpc>
                <a:spcPct val="125000"/>
              </a:lnSpc>
              <a:spcBef>
                <a:spcPct val="20000"/>
              </a:spcBef>
              <a:spcAft>
                <a:spcPct val="0"/>
              </a:spcAft>
              <a:buClrTx/>
              <a:buSzTx/>
              <a:buFontTx/>
              <a:buNone/>
              <a:defRPr/>
            </a:pPr>
            <a:r>
              <a:rPr kumimoji="0" lang="zh-CN" altLang="en-US" sz="2000" b="0" i="0" u="none" strike="noStrike" kern="1200" cap="none" spc="0" normalizeH="0" baseline="0" noProof="0" dirty="0" smtClean="0">
                <a:ln>
                  <a:noFill/>
                </a:ln>
                <a:solidFill>
                  <a:srgbClr val="0070C0"/>
                </a:solidFill>
                <a:effectLst/>
                <a:uLnTx/>
                <a:uFillTx/>
                <a:latin typeface="黑体" panose="02010609060101010101" pitchFamily="2" charset="-122"/>
                <a:ea typeface="黑体" panose="02010609060101010101" pitchFamily="2" charset="-122"/>
                <a:cs typeface="+mj-cs"/>
              </a:rPr>
              <a:t>供给增加，</a:t>
            </a:r>
            <a:r>
              <a:rPr kumimoji="0" lang="en-US" altLang="zh-CN" sz="2000" b="0" i="0" u="none" strike="noStrike" kern="1200" cap="none" spc="0" normalizeH="0" baseline="0" noProof="0" dirty="0" smtClean="0">
                <a:ln>
                  <a:noFill/>
                </a:ln>
                <a:solidFill>
                  <a:srgbClr val="0070C0"/>
                </a:solidFill>
                <a:effectLst/>
                <a:uLnTx/>
                <a:uFillTx/>
                <a:latin typeface="黑体" panose="02010609060101010101" pitchFamily="2" charset="-122"/>
                <a:ea typeface="黑体" panose="02010609060101010101" pitchFamily="2" charset="-122"/>
                <a:cs typeface="+mj-cs"/>
              </a:rPr>
              <a:t>S</a:t>
            </a:r>
            <a:r>
              <a:rPr kumimoji="0" lang="zh-CN" altLang="en-US" sz="2000" b="0" i="0" u="none" strike="noStrike" kern="1200" cap="none" spc="0" normalizeH="0" baseline="0" noProof="0" dirty="0" smtClean="0">
                <a:ln>
                  <a:noFill/>
                </a:ln>
                <a:solidFill>
                  <a:srgbClr val="0070C0"/>
                </a:solidFill>
                <a:effectLst/>
                <a:uLnTx/>
                <a:uFillTx/>
                <a:latin typeface="黑体" panose="02010609060101010101" pitchFamily="2" charset="-122"/>
                <a:ea typeface="黑体" panose="02010609060101010101" pitchFamily="2" charset="-122"/>
                <a:cs typeface="+mj-cs"/>
              </a:rPr>
              <a:t>向右方移动；</a:t>
            </a:r>
            <a:br>
              <a:rPr kumimoji="0" lang="zh-CN" altLang="en-US" sz="2000" b="0" i="0" u="none" strike="noStrike" kern="1200" cap="none" spc="0" normalizeH="0" baseline="0" noProof="0" dirty="0" smtClean="0">
                <a:ln>
                  <a:noFill/>
                </a:ln>
                <a:solidFill>
                  <a:srgbClr val="0070C0"/>
                </a:solidFill>
                <a:effectLst/>
                <a:uLnTx/>
                <a:uFillTx/>
                <a:latin typeface="黑体" panose="02010609060101010101" pitchFamily="2" charset="-122"/>
                <a:ea typeface="黑体" panose="02010609060101010101" pitchFamily="2" charset="-122"/>
                <a:cs typeface="+mj-cs"/>
              </a:rPr>
            </a:br>
            <a:endParaRPr kumimoji="0" lang="zh-CN" altLang="en-US" sz="2000" b="0" i="0" u="none" strike="noStrike" kern="1200" cap="none" spc="0" normalizeH="0" baseline="0" noProof="0" dirty="0" smtClean="0">
              <a:ln>
                <a:noFill/>
              </a:ln>
              <a:solidFill>
                <a:srgbClr val="0070C0"/>
              </a:solidFill>
              <a:effectLst/>
              <a:uLnTx/>
              <a:uFillTx/>
              <a:latin typeface="黑体" panose="02010609060101010101" pitchFamily="2" charset="-122"/>
              <a:ea typeface="黑体" panose="02010609060101010101" pitchFamily="2" charset="-122"/>
              <a:cs typeface="+mj-cs"/>
            </a:endParaRPr>
          </a:p>
        </p:txBody>
      </p:sp>
      <p:sp>
        <p:nvSpPr>
          <p:cNvPr id="54" name="Rectangle 2"/>
          <p:cNvSpPr txBox="1">
            <a:spLocks noChangeArrowheads="1"/>
          </p:cNvSpPr>
          <p:nvPr/>
        </p:nvSpPr>
        <p:spPr>
          <a:xfrm>
            <a:off x="4860032" y="195486"/>
            <a:ext cx="3802667" cy="441139"/>
          </a:xfrm>
          <a:prstGeom prst="rect">
            <a:avLst/>
          </a:prstGeom>
        </p:spPr>
        <p:txBody>
          <a:bodyPr/>
          <a:lstStyle/>
          <a:p>
            <a:pPr marL="0" marR="0" lvl="0" indent="0" algn="ctr" defTabSz="914400" rtl="0" eaLnBrk="1" fontAlgn="base" latinLnBrk="0" hangingPunct="1">
              <a:lnSpc>
                <a:spcPct val="125000"/>
              </a:lnSpc>
              <a:spcBef>
                <a:spcPct val="20000"/>
              </a:spcBef>
              <a:spcAft>
                <a:spcPct val="0"/>
              </a:spcAft>
              <a:buClrTx/>
              <a:buSzTx/>
              <a:buFontTx/>
              <a:buNone/>
              <a:defRPr/>
            </a:pPr>
            <a:r>
              <a:rPr kumimoji="0" lang="zh-CN" altLang="en-US" sz="2000" b="0" i="0" u="none" strike="noStrike" kern="1200" cap="none" spc="0" normalizeH="0" baseline="0" noProof="0" dirty="0" smtClean="0">
                <a:ln>
                  <a:noFill/>
                </a:ln>
                <a:solidFill>
                  <a:srgbClr val="00B050"/>
                </a:solidFill>
                <a:effectLst/>
                <a:uLnTx/>
                <a:uFillTx/>
                <a:latin typeface="黑体" panose="02010609060101010101" pitchFamily="2" charset="-122"/>
                <a:ea typeface="黑体" panose="02010609060101010101" pitchFamily="2" charset="-122"/>
                <a:cs typeface="+mj-cs"/>
              </a:rPr>
              <a:t>供给减少，</a:t>
            </a:r>
            <a:r>
              <a:rPr kumimoji="0" lang="en-US" altLang="zh-CN" sz="2000" b="0" i="0" u="none" strike="noStrike" kern="1200" cap="none" spc="0" normalizeH="0" baseline="0" noProof="0" dirty="0" smtClean="0">
                <a:ln>
                  <a:noFill/>
                </a:ln>
                <a:solidFill>
                  <a:srgbClr val="00B050"/>
                </a:solidFill>
                <a:effectLst/>
                <a:uLnTx/>
                <a:uFillTx/>
                <a:latin typeface="黑体" panose="02010609060101010101" pitchFamily="2" charset="-122"/>
                <a:ea typeface="黑体" panose="02010609060101010101" pitchFamily="2" charset="-122"/>
                <a:cs typeface="+mj-cs"/>
              </a:rPr>
              <a:t>S</a:t>
            </a:r>
            <a:r>
              <a:rPr kumimoji="0" lang="zh-CN" altLang="en-US" sz="2000" b="0" i="0" u="none" strike="noStrike" kern="1200" cap="none" spc="0" normalizeH="0" baseline="0" noProof="0" dirty="0" smtClean="0">
                <a:ln>
                  <a:noFill/>
                </a:ln>
                <a:solidFill>
                  <a:srgbClr val="00B050"/>
                </a:solidFill>
                <a:effectLst/>
                <a:uLnTx/>
                <a:uFillTx/>
                <a:latin typeface="黑体" panose="02010609060101010101" pitchFamily="2" charset="-122"/>
                <a:ea typeface="黑体" panose="02010609060101010101" pitchFamily="2" charset="-122"/>
                <a:cs typeface="+mj-cs"/>
              </a:rPr>
              <a:t>向左方移动。</a:t>
            </a:r>
            <a:endParaRPr kumimoji="0" lang="zh-CN" altLang="en-US" sz="2000" b="0" i="0" u="none" strike="noStrike" kern="1200" cap="none" spc="0" normalizeH="0" baseline="0" noProof="0" dirty="0" smtClean="0">
              <a:ln>
                <a:noFill/>
              </a:ln>
              <a:solidFill>
                <a:srgbClr val="00B050"/>
              </a:solidFill>
              <a:effectLst/>
              <a:uLnTx/>
              <a:uFillTx/>
              <a:latin typeface="黑体" panose="02010609060101010101" pitchFamily="2" charset="-122"/>
              <a:ea typeface="黑体" panose="02010609060101010101" pitchFamily="2" charset="-122"/>
              <a:cs typeface="+mj-cs"/>
            </a:endParaRPr>
          </a:p>
        </p:txBody>
      </p:sp>
      <p:sp>
        <p:nvSpPr>
          <p:cNvPr id="55" name="矩形 54"/>
          <p:cNvSpPr/>
          <p:nvPr/>
        </p:nvSpPr>
        <p:spPr>
          <a:xfrm>
            <a:off x="539552" y="195486"/>
            <a:ext cx="4339650" cy="461665"/>
          </a:xfrm>
          <a:prstGeom prst="rect">
            <a:avLst/>
          </a:prstGeom>
        </p:spPr>
        <p:txBody>
          <a:bodyPr wrap="none">
            <a:spAutoFit/>
          </a:bodyPr>
          <a:lstStyle/>
          <a:p>
            <a:r>
              <a:rPr lang="en-US" altLang="zh-CN" sz="2400" dirty="0" smtClean="0">
                <a:latin typeface="黑体" panose="02010609060101010101" pitchFamily="2" charset="-122"/>
                <a:ea typeface="黑体" panose="02010609060101010101" pitchFamily="2" charset="-122"/>
              </a:rPr>
              <a:t>5</a:t>
            </a:r>
            <a:r>
              <a:rPr lang="zh-CN" altLang="en-US" sz="2400" dirty="0" smtClean="0">
                <a:latin typeface="黑体" panose="02010609060101010101" pitchFamily="2" charset="-122"/>
                <a:ea typeface="黑体" panose="02010609060101010101" pitchFamily="2" charset="-122"/>
              </a:rPr>
              <a:t>、供给量的变化与供给的变化</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box(in)">
                                      <p:cBhvr>
                                        <p:cTn id="7" dur="500"/>
                                        <p:tgtEl>
                                          <p:spTgt spid="2765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654"/>
                                        </p:tgtEl>
                                        <p:attrNameLst>
                                          <p:attrName>style.visibility</p:attrName>
                                        </p:attrNameLst>
                                      </p:cBhvr>
                                      <p:to>
                                        <p:strVal val="visible"/>
                                      </p:to>
                                    </p:set>
                                    <p:animEffect transition="in" filter="box(in)">
                                      <p:cBhvr>
                                        <p:cTn id="10" dur="500"/>
                                        <p:tgtEl>
                                          <p:spTgt spid="2765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7668"/>
                                        </p:tgtEl>
                                        <p:attrNameLst>
                                          <p:attrName>style.visibility</p:attrName>
                                        </p:attrNameLst>
                                      </p:cBhvr>
                                      <p:to>
                                        <p:strVal val="visible"/>
                                      </p:to>
                                    </p:set>
                                    <p:animEffect transition="in" filter="box(in)">
                                      <p:cBhvr>
                                        <p:cTn id="13" dur="500"/>
                                        <p:tgtEl>
                                          <p:spTgt spid="2766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663"/>
                                        </p:tgtEl>
                                        <p:attrNameLst>
                                          <p:attrName>style.visibility</p:attrName>
                                        </p:attrNameLst>
                                      </p:cBhvr>
                                      <p:to>
                                        <p:strVal val="visible"/>
                                      </p:to>
                                    </p:set>
                                    <p:animEffect transition="in" filter="box(in)">
                                      <p:cBhvr>
                                        <p:cTn id="16" dur="500"/>
                                        <p:tgtEl>
                                          <p:spTgt spid="2766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655"/>
                                        </p:tgtEl>
                                        <p:attrNameLst>
                                          <p:attrName>style.visibility</p:attrName>
                                        </p:attrNameLst>
                                      </p:cBhvr>
                                      <p:to>
                                        <p:strVal val="visible"/>
                                      </p:to>
                                    </p:set>
                                    <p:animEffect transition="in" filter="blinds(horizontal)">
                                      <p:cBhvr>
                                        <p:cTn id="21" dur="500"/>
                                        <p:tgtEl>
                                          <p:spTgt spid="2765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7664"/>
                                        </p:tgtEl>
                                        <p:attrNameLst>
                                          <p:attrName>style.visibility</p:attrName>
                                        </p:attrNameLst>
                                      </p:cBhvr>
                                      <p:to>
                                        <p:strVal val="visible"/>
                                      </p:to>
                                    </p:set>
                                    <p:animEffect transition="in" filter="blinds(horizontal)">
                                      <p:cBhvr>
                                        <p:cTn id="24" dur="500"/>
                                        <p:tgtEl>
                                          <p:spTgt spid="2766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7688"/>
                                        </p:tgtEl>
                                        <p:attrNameLst>
                                          <p:attrName>style.visibility</p:attrName>
                                        </p:attrNameLst>
                                      </p:cBhvr>
                                      <p:to>
                                        <p:strVal val="visible"/>
                                      </p:to>
                                    </p:set>
                                    <p:animEffect transition="in" filter="blinds(horizontal)">
                                      <p:cBhvr>
                                        <p:cTn id="27" dur="500"/>
                                        <p:tgtEl>
                                          <p:spTgt spid="276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657"/>
                                        </p:tgtEl>
                                        <p:attrNameLst>
                                          <p:attrName>style.visibility</p:attrName>
                                        </p:attrNameLst>
                                      </p:cBhvr>
                                      <p:to>
                                        <p:strVal val="visible"/>
                                      </p:to>
                                    </p:set>
                                    <p:animEffect transition="in" filter="blinds(horizontal)">
                                      <p:cBhvr>
                                        <p:cTn id="32" dur="500"/>
                                        <p:tgtEl>
                                          <p:spTgt spid="2765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7658"/>
                                        </p:tgtEl>
                                        <p:attrNameLst>
                                          <p:attrName>style.visibility</p:attrName>
                                        </p:attrNameLst>
                                      </p:cBhvr>
                                      <p:to>
                                        <p:strVal val="visible"/>
                                      </p:to>
                                    </p:set>
                                    <p:animEffect transition="in" filter="blinds(horizontal)">
                                      <p:cBhvr>
                                        <p:cTn id="35" dur="500"/>
                                        <p:tgtEl>
                                          <p:spTgt spid="2765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7670"/>
                                        </p:tgtEl>
                                        <p:attrNameLst>
                                          <p:attrName>style.visibility</p:attrName>
                                        </p:attrNameLst>
                                      </p:cBhvr>
                                      <p:to>
                                        <p:strVal val="visible"/>
                                      </p:to>
                                    </p:set>
                                    <p:animEffect transition="in" filter="blinds(horizontal)">
                                      <p:cBhvr>
                                        <p:cTn id="38" dur="500"/>
                                        <p:tgtEl>
                                          <p:spTgt spid="2767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7665"/>
                                        </p:tgtEl>
                                        <p:attrNameLst>
                                          <p:attrName>style.visibility</p:attrName>
                                        </p:attrNameLst>
                                      </p:cBhvr>
                                      <p:to>
                                        <p:strVal val="visible"/>
                                      </p:to>
                                    </p:set>
                                    <p:animEffect transition="in" filter="blinds(horizontal)">
                                      <p:cBhvr>
                                        <p:cTn id="41" dur="500"/>
                                        <p:tgtEl>
                                          <p:spTgt spid="2766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blinds(horizontal)">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7692"/>
                                        </p:tgtEl>
                                        <p:attrNameLst>
                                          <p:attrName>style.visibility</p:attrName>
                                        </p:attrNameLst>
                                      </p:cBhvr>
                                      <p:to>
                                        <p:strVal val="visible"/>
                                      </p:to>
                                    </p:set>
                                    <p:animEffect transition="in" filter="blinds(horizontal)">
                                      <p:cBhvr>
                                        <p:cTn id="51" dur="500"/>
                                        <p:tgtEl>
                                          <p:spTgt spid="2769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7677"/>
                                        </p:tgtEl>
                                        <p:attrNameLst>
                                          <p:attrName>style.visibility</p:attrName>
                                        </p:attrNameLst>
                                      </p:cBhvr>
                                      <p:to>
                                        <p:strVal val="visible"/>
                                      </p:to>
                                    </p:set>
                                    <p:animEffect transition="in" filter="blinds(horizontal)">
                                      <p:cBhvr>
                                        <p:cTn id="54" dur="500"/>
                                        <p:tgtEl>
                                          <p:spTgt spid="27677"/>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7687"/>
                                        </p:tgtEl>
                                        <p:attrNameLst>
                                          <p:attrName>style.visibility</p:attrName>
                                        </p:attrNameLst>
                                      </p:cBhvr>
                                      <p:to>
                                        <p:strVal val="visible"/>
                                      </p:to>
                                    </p:set>
                                    <p:animEffect transition="in" filter="blinds(horizontal)">
                                      <p:cBhvr>
                                        <p:cTn id="57" dur="500"/>
                                        <p:tgtEl>
                                          <p:spTgt spid="2768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7680"/>
                                        </p:tgtEl>
                                        <p:attrNameLst>
                                          <p:attrName>style.visibility</p:attrName>
                                        </p:attrNameLst>
                                      </p:cBhvr>
                                      <p:to>
                                        <p:strVal val="visible"/>
                                      </p:to>
                                    </p:set>
                                    <p:animEffect transition="in" filter="blinds(horizontal)">
                                      <p:cBhvr>
                                        <p:cTn id="60" dur="500"/>
                                        <p:tgtEl>
                                          <p:spTgt spid="2768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7684"/>
                                        </p:tgtEl>
                                        <p:attrNameLst>
                                          <p:attrName>style.visibility</p:attrName>
                                        </p:attrNameLst>
                                      </p:cBhvr>
                                      <p:to>
                                        <p:strVal val="visible"/>
                                      </p:to>
                                    </p:set>
                                    <p:animEffect transition="in" filter="blinds(horizontal)">
                                      <p:cBhvr>
                                        <p:cTn id="63" dur="500"/>
                                        <p:tgtEl>
                                          <p:spTgt spid="2768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7693"/>
                                        </p:tgtEl>
                                        <p:attrNameLst>
                                          <p:attrName>style.visibility</p:attrName>
                                        </p:attrNameLst>
                                      </p:cBhvr>
                                      <p:to>
                                        <p:strVal val="visible"/>
                                      </p:to>
                                    </p:set>
                                    <p:animEffect transition="in" filter="blinds(horizontal)">
                                      <p:cBhvr>
                                        <p:cTn id="68" dur="500"/>
                                        <p:tgtEl>
                                          <p:spTgt spid="27693"/>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blinds(horizontal)">
                                      <p:cBhvr>
                                        <p:cTn id="73" dur="500"/>
                                        <p:tgtEl>
                                          <p:spTgt spid="53"/>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7691"/>
                                        </p:tgtEl>
                                        <p:attrNameLst>
                                          <p:attrName>style.visibility</p:attrName>
                                        </p:attrNameLst>
                                      </p:cBhvr>
                                      <p:to>
                                        <p:strVal val="visible"/>
                                      </p:to>
                                    </p:set>
                                    <p:animEffect transition="in" filter="blinds(horizontal)">
                                      <p:cBhvr>
                                        <p:cTn id="78" dur="500"/>
                                        <p:tgtEl>
                                          <p:spTgt spid="27691"/>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7690"/>
                                        </p:tgtEl>
                                        <p:attrNameLst>
                                          <p:attrName>style.visibility</p:attrName>
                                        </p:attrNameLst>
                                      </p:cBhvr>
                                      <p:to>
                                        <p:strVal val="visible"/>
                                      </p:to>
                                    </p:set>
                                    <p:animEffect transition="in" filter="blinds(horizontal)">
                                      <p:cBhvr>
                                        <p:cTn id="81" dur="500"/>
                                        <p:tgtEl>
                                          <p:spTgt spid="27690"/>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7682"/>
                                        </p:tgtEl>
                                        <p:attrNameLst>
                                          <p:attrName>style.visibility</p:attrName>
                                        </p:attrNameLst>
                                      </p:cBhvr>
                                      <p:to>
                                        <p:strVal val="visible"/>
                                      </p:to>
                                    </p:set>
                                    <p:animEffect transition="in" filter="blinds(horizontal)">
                                      <p:cBhvr>
                                        <p:cTn id="84" dur="500"/>
                                        <p:tgtEl>
                                          <p:spTgt spid="2768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7686"/>
                                        </p:tgtEl>
                                        <p:attrNameLst>
                                          <p:attrName>style.visibility</p:attrName>
                                        </p:attrNameLst>
                                      </p:cBhvr>
                                      <p:to>
                                        <p:strVal val="visible"/>
                                      </p:to>
                                    </p:set>
                                    <p:animEffect transition="in" filter="blinds(horizontal)">
                                      <p:cBhvr>
                                        <p:cTn id="87" dur="500"/>
                                        <p:tgtEl>
                                          <p:spTgt spid="2768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7694"/>
                                        </p:tgtEl>
                                        <p:attrNameLst>
                                          <p:attrName>style.visibility</p:attrName>
                                        </p:attrNameLst>
                                      </p:cBhvr>
                                      <p:to>
                                        <p:strVal val="visible"/>
                                      </p:to>
                                    </p:set>
                                    <p:animEffect transition="in" filter="blinds(horizontal)">
                                      <p:cBhvr>
                                        <p:cTn id="90" dur="500"/>
                                        <p:tgtEl>
                                          <p:spTgt spid="27694"/>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7678"/>
                                        </p:tgtEl>
                                        <p:attrNameLst>
                                          <p:attrName>style.visibility</p:attrName>
                                        </p:attrNameLst>
                                      </p:cBhvr>
                                      <p:to>
                                        <p:strVal val="visible"/>
                                      </p:to>
                                    </p:set>
                                    <p:animEffect transition="in" filter="blinds(horizontal)">
                                      <p:cBhvr>
                                        <p:cTn id="95" dur="500"/>
                                        <p:tgtEl>
                                          <p:spTgt spid="27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4" grpId="0"/>
      <p:bldP spid="27684" grpId="0"/>
      <p:bldP spid="27686" grpId="0"/>
      <p:bldP spid="27677" grpId="0" animBg="1"/>
      <p:bldP spid="27678" grpId="0" animBg="1"/>
      <p:bldP spid="27680" grpId="0" animBg="1"/>
      <p:bldP spid="27682" grpId="0" animBg="1"/>
      <p:bldP spid="27687" grpId="0"/>
      <p:bldP spid="27690" grpId="0"/>
      <p:bldP spid="27691" grpId="0" animBg="1"/>
      <p:bldP spid="27692" grpId="0" animBg="1"/>
      <p:bldP spid="27693" grpId="0"/>
      <p:bldP spid="27653" grpId="0" animBg="1"/>
      <p:bldP spid="27654" grpId="0" animBg="1"/>
      <p:bldP spid="27655" grpId="0" animBg="1"/>
      <p:bldP spid="27657" grpId="0" animBg="1"/>
      <p:bldP spid="27658" grpId="0" animBg="1"/>
      <p:bldP spid="27663" grpId="0"/>
      <p:bldP spid="27664" grpId="0"/>
      <p:bldP spid="27665" grpId="0"/>
      <p:bldP spid="27668" grpId="0"/>
      <p:bldP spid="27670" grpId="0"/>
      <p:bldP spid="27688" grpId="0"/>
      <p:bldP spid="53" grpId="0"/>
      <p:bldP spid="5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9750" y="627460"/>
            <a:ext cx="7772400" cy="1771650"/>
          </a:xfrm>
        </p:spPr>
        <p:txBody>
          <a:bodyPr/>
          <a:lstStyle/>
          <a:p>
            <a:pPr eaLnBrk="1" hangingPunct="1"/>
            <a:r>
              <a:rPr lang="zh-CN" altLang="en-US" sz="4000" i="0" smtClean="0">
                <a:latin typeface="黑体" panose="02010609060101010101" pitchFamily="2" charset="-122"/>
                <a:ea typeface="黑体" panose="02010609060101010101" pitchFamily="2" charset="-122"/>
              </a:rPr>
              <a:t>第四节 均衡价格的形成与变动</a:t>
            </a:r>
            <a:br>
              <a:rPr lang="zh-CN" altLang="en-US" sz="4000" i="0" smtClean="0">
                <a:solidFill>
                  <a:srgbClr val="C00000"/>
                </a:solidFill>
                <a:latin typeface="黑体" panose="02010609060101010101" pitchFamily="2" charset="-122"/>
                <a:ea typeface="黑体" panose="02010609060101010101" pitchFamily="2" charset="-122"/>
              </a:rPr>
            </a:br>
            <a:endParaRPr lang="zh-CN" altLang="en-US" sz="4000" i="0" smtClean="0">
              <a:ea typeface="黑体" panose="02010609060101010101" pitchFamily="2" charset="-122"/>
            </a:endParaRPr>
          </a:p>
        </p:txBody>
      </p:sp>
      <p:sp>
        <p:nvSpPr>
          <p:cNvPr id="78851" name="Rectangle 3"/>
          <p:cNvSpPr>
            <a:spLocks noGrp="1" noChangeArrowheads="1"/>
          </p:cNvSpPr>
          <p:nvPr>
            <p:ph sz="quarter" idx="1"/>
          </p:nvPr>
        </p:nvSpPr>
        <p:spPr>
          <a:xfrm>
            <a:off x="395289" y="2409825"/>
            <a:ext cx="8207375" cy="702469"/>
          </a:xfrm>
        </p:spPr>
        <p:txBody>
          <a:bodyPr/>
          <a:lstStyle/>
          <a:p>
            <a:pPr eaLnBrk="1" hangingPunct="1">
              <a:buFont typeface="Wingdings" panose="05000000000000000000" pitchFamily="2" charset="2"/>
              <a:buNone/>
            </a:pPr>
            <a:r>
              <a:rPr lang="zh-CN" altLang="en-US" sz="3600" b="1" smtClean="0">
                <a:ea typeface="黑体" panose="02010609060101010101" pitchFamily="2" charset="-122"/>
              </a:rPr>
              <a:t>一、均衡及均衡价格的决定</a:t>
            </a:r>
            <a:endParaRPr lang="zh-CN" altLang="en-US" sz="3600" b="1" smtClean="0">
              <a:ea typeface="黑体" panose="02010609060101010101" pitchFamily="2" charset="-122"/>
            </a:endParaRPr>
          </a:p>
        </p:txBody>
      </p:sp>
      <p:sp>
        <p:nvSpPr>
          <p:cNvPr id="35844" name="灯片编号占位符 5"/>
          <p:cNvSpPr>
            <a:spLocks noGrp="1"/>
          </p:cNvSpPr>
          <p:nvPr>
            <p:ph type="sldNum" sz="quarter" idx="12"/>
          </p:nvPr>
        </p:nvSpPr>
        <p:spPr>
          <a:xfrm>
            <a:off x="3124200" y="4902994"/>
            <a:ext cx="2895600" cy="183356"/>
          </a:xfrm>
          <a:noFill/>
        </p:spPr>
        <p:txBody>
          <a:bodyPr/>
          <a:lstStyle/>
          <a:p>
            <a:pPr algn="ctr"/>
            <a:fld id="{E4D0F249-77E8-49CA-A625-A74ACDD361D0}"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78850"/>
                                        </p:tgtEl>
                                        <p:attrNameLst>
                                          <p:attrName>style.visibility</p:attrName>
                                        </p:attrNameLst>
                                      </p:cBhvr>
                                      <p:to>
                                        <p:strVal val="visible"/>
                                      </p:to>
                                    </p:set>
                                    <p:anim calcmode="lin" valueType="num">
                                      <p:cBhvr>
                                        <p:cTn id="7" dur="500" fill="hold"/>
                                        <p:tgtEl>
                                          <p:spTgt spid="78850"/>
                                        </p:tgtEl>
                                        <p:attrNameLst>
                                          <p:attrName>ppt_w</p:attrName>
                                        </p:attrNameLst>
                                      </p:cBhvr>
                                      <p:tavLst>
                                        <p:tav tm="0">
                                          <p:val>
                                            <p:fltVal val="0"/>
                                          </p:val>
                                        </p:tav>
                                        <p:tav tm="100000">
                                          <p:val>
                                            <p:strVal val="#ppt_w"/>
                                          </p:val>
                                        </p:tav>
                                      </p:tavLst>
                                    </p:anim>
                                    <p:anim calcmode="lin" valueType="num">
                                      <p:cBhvr>
                                        <p:cTn id="8" dur="500" fill="hold"/>
                                        <p:tgtEl>
                                          <p:spTgt spid="78850"/>
                                        </p:tgtEl>
                                        <p:attrNameLst>
                                          <p:attrName>ppt_h</p:attrName>
                                        </p:attrNameLst>
                                      </p:cBhvr>
                                      <p:tavLst>
                                        <p:tav tm="0">
                                          <p:val>
                                            <p:fltVal val="0"/>
                                          </p:val>
                                        </p:tav>
                                        <p:tav tm="100000">
                                          <p:val>
                                            <p:strVal val="#ppt_h"/>
                                          </p:val>
                                        </p:tav>
                                      </p:tavLst>
                                    </p:anim>
                                    <p:anim calcmode="lin" valueType="num">
                                      <p:cBhvr>
                                        <p:cTn id="9" dur="500" fill="hold"/>
                                        <p:tgtEl>
                                          <p:spTgt spid="78850"/>
                                        </p:tgtEl>
                                        <p:attrNameLst>
                                          <p:attrName>style.rotation</p:attrName>
                                        </p:attrNameLst>
                                      </p:cBhvr>
                                      <p:tavLst>
                                        <p:tav tm="0">
                                          <p:val>
                                            <p:fltVal val="360"/>
                                          </p:val>
                                        </p:tav>
                                        <p:tav tm="100000">
                                          <p:val>
                                            <p:fltVal val="0"/>
                                          </p:val>
                                        </p:tav>
                                      </p:tavLst>
                                    </p:anim>
                                    <p:animEffect transition="in" filter="fade">
                                      <p:cBhvr>
                                        <p:cTn id="10" dur="500"/>
                                        <p:tgtEl>
                                          <p:spTgt spid="78850"/>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78851">
                                            <p:txEl>
                                              <p:pRg st="0" end="0"/>
                                            </p:txEl>
                                          </p:spTgt>
                                        </p:tgtEl>
                                        <p:attrNameLst>
                                          <p:attrName>style.visibility</p:attrName>
                                        </p:attrNameLst>
                                      </p:cBhvr>
                                      <p:to>
                                        <p:strVal val="visible"/>
                                      </p:to>
                                    </p:set>
                                    <p:anim calcmode="lin" valueType="num">
                                      <p:cBhvr>
                                        <p:cTn id="15" dur="500" fill="hold"/>
                                        <p:tgtEl>
                                          <p:spTgt spid="78851">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78851">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78851">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788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3"/>
          <p:cNvSpPr>
            <a:spLocks noGrp="1" noChangeArrowheads="1"/>
          </p:cNvSpPr>
          <p:nvPr>
            <p:ph sz="quarter" idx="1"/>
          </p:nvPr>
        </p:nvSpPr>
        <p:spPr>
          <a:xfrm>
            <a:off x="395536" y="339502"/>
            <a:ext cx="8280400" cy="4319588"/>
          </a:xfrm>
        </p:spPr>
        <p:txBody>
          <a:bodyPr/>
          <a:lstStyle/>
          <a:p>
            <a:pPr eaLnBrk="1" hangingPunct="1">
              <a:lnSpc>
                <a:spcPct val="150000"/>
              </a:lnSpc>
              <a:spcBef>
                <a:spcPts val="2400"/>
              </a:spcBef>
              <a:buClr>
                <a:srgbClr val="FF0000"/>
              </a:buClr>
            </a:pPr>
            <a:r>
              <a:rPr lang="zh-CN" altLang="en-US" sz="2400" dirty="0" smtClean="0">
                <a:solidFill>
                  <a:srgbClr val="C00000"/>
                </a:solidFill>
                <a:latin typeface="华文楷体" panose="02010600040101010101" pitchFamily="2" charset="-122"/>
                <a:ea typeface="华文楷体" panose="02010600040101010101" pitchFamily="2" charset="-122"/>
              </a:rPr>
              <a:t>均衡</a:t>
            </a:r>
            <a:r>
              <a:rPr lang="zh-CN" altLang="en-US" sz="2400" dirty="0" smtClean="0">
                <a:solidFill>
                  <a:schemeClr val="folHlink"/>
                </a:solidFill>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在经济事物中有关的变量在一定条件的相互作用下所达到的一种相对静止的状态。（局部均衡、一般均衡）</a:t>
            </a:r>
            <a:endParaRPr lang="en-US" altLang="zh-CN" sz="2400" dirty="0" smtClean="0">
              <a:latin typeface="华文楷体" panose="02010600040101010101" pitchFamily="2" charset="-122"/>
              <a:ea typeface="华文楷体" panose="02010600040101010101" pitchFamily="2" charset="-122"/>
            </a:endParaRPr>
          </a:p>
          <a:p>
            <a:pPr eaLnBrk="1" hangingPunct="1">
              <a:lnSpc>
                <a:spcPct val="150000"/>
              </a:lnSpc>
              <a:spcBef>
                <a:spcPts val="2400"/>
              </a:spcBef>
              <a:buClr>
                <a:srgbClr val="FF0000"/>
              </a:buClr>
            </a:pPr>
            <a:r>
              <a:rPr lang="zh-CN" altLang="en-US" sz="2400" dirty="0" smtClean="0">
                <a:solidFill>
                  <a:srgbClr val="C00000"/>
                </a:solidFill>
                <a:latin typeface="华文楷体" panose="02010600040101010101" pitchFamily="2" charset="-122"/>
                <a:ea typeface="华文楷体" panose="02010600040101010101" pitchFamily="2" charset="-122"/>
              </a:rPr>
              <a:t>均衡价格：</a:t>
            </a:r>
            <a:r>
              <a:rPr lang="zh-CN" altLang="en-US" sz="2400" dirty="0" smtClean="0">
                <a:latin typeface="华文楷体" panose="02010600040101010101" pitchFamily="2" charset="-122"/>
                <a:ea typeface="华文楷体" panose="02010600040101010101" pitchFamily="2" charset="-122"/>
              </a:rPr>
              <a:t>一种商品的市场需求量和市场供给量相等时的价格。</a:t>
            </a:r>
            <a:endParaRPr lang="en-US" altLang="zh-CN" sz="2400" dirty="0" smtClean="0">
              <a:latin typeface="华文楷体" panose="02010600040101010101" pitchFamily="2" charset="-122"/>
              <a:ea typeface="华文楷体" panose="02010600040101010101" pitchFamily="2" charset="-122"/>
            </a:endParaRPr>
          </a:p>
          <a:p>
            <a:pPr eaLnBrk="1" hangingPunct="1">
              <a:lnSpc>
                <a:spcPct val="150000"/>
              </a:lnSpc>
              <a:spcBef>
                <a:spcPts val="2400"/>
              </a:spcBef>
              <a:buClr>
                <a:srgbClr val="FF0000"/>
              </a:buClr>
            </a:pPr>
            <a:r>
              <a:rPr lang="zh-CN" altLang="en-US" sz="2400" dirty="0" smtClean="0">
                <a:solidFill>
                  <a:srgbClr val="C00000"/>
                </a:solidFill>
                <a:latin typeface="华文楷体" panose="02010600040101010101" pitchFamily="2" charset="-122"/>
                <a:ea typeface="华文楷体" panose="02010600040101010101" pitchFamily="2" charset="-122"/>
              </a:rPr>
              <a:t>均衡数量</a:t>
            </a:r>
            <a:r>
              <a:rPr lang="zh-CN" altLang="en-US" sz="2400" dirty="0" smtClean="0">
                <a:solidFill>
                  <a:schemeClr val="folHlink"/>
                </a:solidFill>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均衡价格水平下相等的供给与需求的数量。</a:t>
            </a:r>
            <a:endParaRPr lang="zh-CN" altLang="en-US" sz="2400" dirty="0" smtClean="0">
              <a:latin typeface="华文楷体" panose="02010600040101010101" pitchFamily="2" charset="-122"/>
              <a:ea typeface="华文楷体" panose="02010600040101010101" pitchFamily="2" charset="-122"/>
            </a:endParaRPr>
          </a:p>
        </p:txBody>
      </p:sp>
      <p:sp>
        <p:nvSpPr>
          <p:cNvPr id="36867" name="灯片编号占位符 5"/>
          <p:cNvSpPr>
            <a:spLocks noGrp="1"/>
          </p:cNvSpPr>
          <p:nvPr>
            <p:ph type="sldNum" sz="quarter" idx="12"/>
          </p:nvPr>
        </p:nvSpPr>
        <p:spPr>
          <a:xfrm>
            <a:off x="3124200" y="4902994"/>
            <a:ext cx="2895600" cy="183356"/>
          </a:xfrm>
          <a:noFill/>
        </p:spPr>
        <p:txBody>
          <a:bodyPr/>
          <a:lstStyle/>
          <a:p>
            <a:pPr algn="ctr"/>
            <a:fld id="{619D2B61-5404-4261-9DA0-900282F33379}"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iterate type="lt">
                                    <p:tmPct val="10000"/>
                                  </p:iterate>
                                  <p:childTnLst>
                                    <p:set>
                                      <p:cBhvr>
                                        <p:cTn id="6" fill="hold">
                                          <p:stCondLst>
                                            <p:cond delay="0"/>
                                          </p:stCondLst>
                                        </p:cTn>
                                        <p:tgtEl>
                                          <p:spTgt spid="44035">
                                            <p:txEl>
                                              <p:pRg st="0" end="0"/>
                                            </p:txEl>
                                          </p:spTgt>
                                        </p:tgtEl>
                                        <p:attrNameLst>
                                          <p:attrName>style.visibility</p:attrName>
                                        </p:attrNameLst>
                                      </p:cBhvr>
                                      <p:to>
                                        <p:strVal val="visible"/>
                                      </p:to>
                                    </p:set>
                                    <p:anim calcmode="lin" valueType="num">
                                      <p:cBhvr>
                                        <p:cTn id="7" dur="500" fill="hold"/>
                                        <p:tgtEl>
                                          <p:spTgt spid="4403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4035">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4035">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403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44035">
                                            <p:txEl>
                                              <p:pRg st="1" end="1"/>
                                            </p:txEl>
                                          </p:spTgt>
                                        </p:tgtEl>
                                        <p:attrNameLst>
                                          <p:attrName>style.visibility</p:attrName>
                                        </p:attrNameLst>
                                      </p:cBhvr>
                                      <p:to>
                                        <p:strVal val="visible"/>
                                      </p:to>
                                    </p:set>
                                    <p:anim calcmode="lin" valueType="num">
                                      <p:cBhvr>
                                        <p:cTn id="15" dur="500" fill="hold"/>
                                        <p:tgtEl>
                                          <p:spTgt spid="44035">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44035">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44035">
                                            <p:txEl>
                                              <p:pRg st="1" end="1"/>
                                            </p:txEl>
                                          </p:spTgt>
                                        </p:tgtEl>
                                        <p:attrNameLst>
                                          <p:attrName>style.rotation</p:attrName>
                                        </p:attrNameLst>
                                      </p:cBhvr>
                                      <p:tavLst>
                                        <p:tav tm="0">
                                          <p:val>
                                            <p:fltVal val="360"/>
                                          </p:val>
                                        </p:tav>
                                        <p:tav tm="100000">
                                          <p:val>
                                            <p:fltVal val="0"/>
                                          </p:val>
                                        </p:tav>
                                      </p:tavLst>
                                    </p:anim>
                                    <p:animEffect transition="in" filter="fade">
                                      <p:cBhvr>
                                        <p:cTn id="18" dur="500"/>
                                        <p:tgtEl>
                                          <p:spTgt spid="4403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44035">
                                            <p:txEl>
                                              <p:pRg st="2" end="2"/>
                                            </p:txEl>
                                          </p:spTgt>
                                        </p:tgtEl>
                                        <p:attrNameLst>
                                          <p:attrName>style.visibility</p:attrName>
                                        </p:attrNameLst>
                                      </p:cBhvr>
                                      <p:to>
                                        <p:strVal val="visible"/>
                                      </p:to>
                                    </p:set>
                                    <p:anim calcmode="lin" valueType="num">
                                      <p:cBhvr>
                                        <p:cTn id="23" dur="500" fill="hold"/>
                                        <p:tgtEl>
                                          <p:spTgt spid="44035">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44035">
                                            <p:txEl>
                                              <p:pRg st="2" end="2"/>
                                            </p:txEl>
                                          </p:spTgt>
                                        </p:tgtEl>
                                        <p:attrNameLst>
                                          <p:attrName>ppt_h</p:attrName>
                                        </p:attrNameLst>
                                      </p:cBhvr>
                                      <p:tavLst>
                                        <p:tav tm="0">
                                          <p:val>
                                            <p:fltVal val="0"/>
                                          </p:val>
                                        </p:tav>
                                        <p:tav tm="100000">
                                          <p:val>
                                            <p:strVal val="#ppt_h"/>
                                          </p:val>
                                        </p:tav>
                                      </p:tavLst>
                                    </p:anim>
                                    <p:anim calcmode="lin" valueType="num">
                                      <p:cBhvr>
                                        <p:cTn id="25" dur="500" fill="hold"/>
                                        <p:tgtEl>
                                          <p:spTgt spid="44035">
                                            <p:txEl>
                                              <p:pRg st="2" end="2"/>
                                            </p:txEl>
                                          </p:spTgt>
                                        </p:tgtEl>
                                        <p:attrNameLst>
                                          <p:attrName>style.rotation</p:attrName>
                                        </p:attrNameLst>
                                      </p:cBhvr>
                                      <p:tavLst>
                                        <p:tav tm="0">
                                          <p:val>
                                            <p:fltVal val="360"/>
                                          </p:val>
                                        </p:tav>
                                        <p:tav tm="100000">
                                          <p:val>
                                            <p:fltVal val="0"/>
                                          </p:val>
                                        </p:tav>
                                      </p:tavLst>
                                    </p:anim>
                                    <p:animEffect transition="in" filter="fade">
                                      <p:cBhvr>
                                        <p:cTn id="26"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灯片编号占位符 5"/>
          <p:cNvSpPr>
            <a:spLocks noGrp="1"/>
          </p:cNvSpPr>
          <p:nvPr>
            <p:ph type="sldNum" sz="quarter" idx="12"/>
          </p:nvPr>
        </p:nvSpPr>
        <p:spPr/>
        <p:txBody>
          <a:bodyPr/>
          <a:lstStyle/>
          <a:p>
            <a:r>
              <a:rPr lang="en-AU" altLang="zh-CN"/>
              <a:t> </a:t>
            </a:r>
            <a:fld id="{0BB7CBCB-757F-4EE4-8A40-C1FE45394C7D}" type="slidenum">
              <a:rPr lang="en-AU" altLang="zh-CN"/>
            </a:fld>
            <a:r>
              <a:rPr lang="en-AU" altLang="zh-CN"/>
              <a:t> </a:t>
            </a:r>
            <a:endParaRPr lang="en-AU" altLang="zh-CN"/>
          </a:p>
        </p:txBody>
      </p:sp>
      <p:sp>
        <p:nvSpPr>
          <p:cNvPr id="446466" name="Rectangle 2"/>
          <p:cNvSpPr>
            <a:spLocks noGrp="1" noChangeArrowheads="1"/>
          </p:cNvSpPr>
          <p:nvPr>
            <p:ph type="title"/>
          </p:nvPr>
        </p:nvSpPr>
        <p:spPr/>
        <p:txBody>
          <a:bodyPr/>
          <a:lstStyle/>
          <a:p>
            <a:r>
              <a:rPr lang="zh-CN" altLang="en-US" sz="3200" dirty="0"/>
              <a:t>均衡价格的决定</a:t>
            </a:r>
            <a:r>
              <a:rPr lang="zh-CN" altLang="en-US" sz="3200" dirty="0">
                <a:ea typeface="宋体" panose="02010600030101010101" pitchFamily="2" charset="-122"/>
              </a:rPr>
              <a:t> </a:t>
            </a:r>
            <a:endParaRPr lang="zh-CN" altLang="en-AU" sz="3200" dirty="0">
              <a:ea typeface="宋体" panose="02010600030101010101" pitchFamily="2" charset="-122"/>
            </a:endParaRPr>
          </a:p>
        </p:txBody>
      </p:sp>
      <p:sp>
        <p:nvSpPr>
          <p:cNvPr id="446467" name="Rectangle 3"/>
          <p:cNvSpPr>
            <a:spLocks noChangeArrowheads="1"/>
          </p:cNvSpPr>
          <p:nvPr/>
        </p:nvSpPr>
        <p:spPr bwMode="auto">
          <a:xfrm>
            <a:off x="838200" y="914400"/>
            <a:ext cx="7467600" cy="457200"/>
          </a:xfrm>
          <a:prstGeom prst="rect">
            <a:avLst/>
          </a:prstGeom>
          <a:noFill/>
          <a:ln w="9525">
            <a:noFill/>
            <a:miter lim="800000"/>
          </a:ln>
          <a:effectLst/>
        </p:spPr>
        <p:txBody>
          <a:bodyPr/>
          <a:lstStyle/>
          <a:p>
            <a:pPr marL="457200" indent="-457200" algn="ctr">
              <a:buFontTx/>
              <a:buNone/>
            </a:pPr>
            <a:r>
              <a:rPr lang="zh-CN" altLang="en-US" sz="2800" b="1" dirty="0">
                <a:solidFill>
                  <a:srgbClr val="C00000"/>
                </a:solidFill>
              </a:rPr>
              <a:t>静态分析</a:t>
            </a:r>
            <a:endParaRPr lang="zh-CN" altLang="en-US" sz="2800" b="1" dirty="0">
              <a:solidFill>
                <a:srgbClr val="C00000"/>
              </a:solidFill>
            </a:endParaRPr>
          </a:p>
        </p:txBody>
      </p:sp>
      <p:grpSp>
        <p:nvGrpSpPr>
          <p:cNvPr id="2" name="Group 4"/>
          <p:cNvGrpSpPr/>
          <p:nvPr/>
        </p:nvGrpSpPr>
        <p:grpSpPr bwMode="auto">
          <a:xfrm>
            <a:off x="1023938" y="1257300"/>
            <a:ext cx="6188075" cy="3283744"/>
            <a:chOff x="645" y="1056"/>
            <a:chExt cx="3898" cy="2758"/>
          </a:xfrm>
        </p:grpSpPr>
        <p:sp>
          <p:nvSpPr>
            <p:cNvPr id="446469" name="Line 5"/>
            <p:cNvSpPr>
              <a:spLocks noChangeShapeType="1"/>
            </p:cNvSpPr>
            <p:nvPr/>
          </p:nvSpPr>
          <p:spPr bwMode="auto">
            <a:xfrm flipV="1">
              <a:off x="912" y="1200"/>
              <a:ext cx="0" cy="2304"/>
            </a:xfrm>
            <a:prstGeom prst="line">
              <a:avLst/>
            </a:prstGeom>
            <a:noFill/>
            <a:ln w="38100">
              <a:solidFill>
                <a:schemeClr val="tx2"/>
              </a:solidFill>
              <a:round/>
              <a:tailEnd type="triangle" w="med" len="med"/>
            </a:ln>
            <a:effectLst/>
          </p:spPr>
          <p:txBody>
            <a:bodyPr/>
            <a:lstStyle/>
            <a:p>
              <a:endParaRPr lang="zh-CN" altLang="en-US"/>
            </a:p>
          </p:txBody>
        </p:sp>
        <p:sp>
          <p:nvSpPr>
            <p:cNvPr id="446470" name="Line 6"/>
            <p:cNvSpPr>
              <a:spLocks noChangeShapeType="1"/>
            </p:cNvSpPr>
            <p:nvPr/>
          </p:nvSpPr>
          <p:spPr bwMode="auto">
            <a:xfrm>
              <a:off x="912" y="3504"/>
              <a:ext cx="3552" cy="0"/>
            </a:xfrm>
            <a:prstGeom prst="line">
              <a:avLst/>
            </a:prstGeom>
            <a:noFill/>
            <a:ln w="38100">
              <a:solidFill>
                <a:schemeClr val="tx2"/>
              </a:solidFill>
              <a:round/>
              <a:tailEnd type="triangle" w="med" len="med"/>
            </a:ln>
            <a:effectLst/>
          </p:spPr>
          <p:txBody>
            <a:bodyPr/>
            <a:lstStyle/>
            <a:p>
              <a:endParaRPr lang="zh-CN" altLang="en-US"/>
            </a:p>
          </p:txBody>
        </p:sp>
        <p:sp>
          <p:nvSpPr>
            <p:cNvPr id="446471" name="Text Box 7"/>
            <p:cNvSpPr txBox="1">
              <a:spLocks noChangeArrowheads="1"/>
            </p:cNvSpPr>
            <p:nvPr/>
          </p:nvSpPr>
          <p:spPr bwMode="auto">
            <a:xfrm>
              <a:off x="768" y="3504"/>
              <a:ext cx="240" cy="310"/>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O</a:t>
              </a:r>
              <a:endParaRPr kumimoji="0" lang="en-US" altLang="zh-CN" i="1">
                <a:solidFill>
                  <a:schemeClr val="tx2"/>
                </a:solidFill>
                <a:latin typeface="Times New Roman" panose="02020603050405020304" pitchFamily="18" charset="0"/>
              </a:endParaRPr>
            </a:p>
          </p:txBody>
        </p:sp>
        <p:sp>
          <p:nvSpPr>
            <p:cNvPr id="446472" name="Text Box 8"/>
            <p:cNvSpPr txBox="1">
              <a:spLocks noChangeArrowheads="1"/>
            </p:cNvSpPr>
            <p:nvPr/>
          </p:nvSpPr>
          <p:spPr bwMode="auto">
            <a:xfrm>
              <a:off x="4272" y="3504"/>
              <a:ext cx="271" cy="310"/>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Q</a:t>
              </a:r>
              <a:endParaRPr kumimoji="0" lang="en-US" altLang="zh-CN">
                <a:solidFill>
                  <a:schemeClr val="tx2"/>
                </a:solidFill>
                <a:latin typeface="Times New Roman" panose="02020603050405020304" pitchFamily="18" charset="0"/>
              </a:endParaRPr>
            </a:p>
          </p:txBody>
        </p:sp>
        <p:sp>
          <p:nvSpPr>
            <p:cNvPr id="446473" name="Text Box 9"/>
            <p:cNvSpPr txBox="1">
              <a:spLocks noChangeArrowheads="1"/>
            </p:cNvSpPr>
            <p:nvPr/>
          </p:nvSpPr>
          <p:spPr bwMode="auto">
            <a:xfrm>
              <a:off x="2328" y="3504"/>
              <a:ext cx="265"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Q</a:t>
              </a:r>
              <a:r>
                <a:rPr kumimoji="0" lang="en-US" altLang="zh-CN" i="1" baseline="-25000">
                  <a:solidFill>
                    <a:schemeClr val="tx2"/>
                  </a:solidFill>
                  <a:latin typeface="Times New Roman" panose="02020603050405020304" pitchFamily="18" charset="0"/>
                </a:rPr>
                <a:t>e</a:t>
              </a:r>
              <a:endParaRPr kumimoji="0" lang="en-US" altLang="zh-CN" i="1">
                <a:solidFill>
                  <a:schemeClr val="tx2"/>
                </a:solidFill>
                <a:latin typeface="Times New Roman" panose="02020603050405020304" pitchFamily="18" charset="0"/>
              </a:endParaRPr>
            </a:p>
          </p:txBody>
        </p:sp>
        <p:sp>
          <p:nvSpPr>
            <p:cNvPr id="446474" name="Text Box 10"/>
            <p:cNvSpPr txBox="1">
              <a:spLocks noChangeArrowheads="1"/>
            </p:cNvSpPr>
            <p:nvPr/>
          </p:nvSpPr>
          <p:spPr bwMode="auto">
            <a:xfrm>
              <a:off x="645" y="2160"/>
              <a:ext cx="249"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P</a:t>
              </a:r>
              <a:r>
                <a:rPr kumimoji="0" lang="en-US" altLang="zh-CN" i="1" baseline="-25000">
                  <a:solidFill>
                    <a:schemeClr val="tx2"/>
                  </a:solidFill>
                  <a:latin typeface="Times New Roman" panose="02020603050405020304" pitchFamily="18" charset="0"/>
                </a:rPr>
                <a:t>e</a:t>
              </a:r>
              <a:endParaRPr kumimoji="0" lang="en-US" altLang="zh-CN" sz="1400">
                <a:solidFill>
                  <a:schemeClr val="tx2"/>
                </a:solidFill>
                <a:latin typeface="Times New Roman" panose="02020603050405020304" pitchFamily="18" charset="0"/>
              </a:endParaRPr>
            </a:p>
          </p:txBody>
        </p:sp>
        <p:sp>
          <p:nvSpPr>
            <p:cNvPr id="446475" name="Text Box 11"/>
            <p:cNvSpPr txBox="1">
              <a:spLocks noChangeArrowheads="1"/>
            </p:cNvSpPr>
            <p:nvPr/>
          </p:nvSpPr>
          <p:spPr bwMode="auto">
            <a:xfrm>
              <a:off x="681" y="1056"/>
              <a:ext cx="205"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P</a:t>
              </a:r>
              <a:endParaRPr kumimoji="0" lang="en-US" altLang="zh-CN" i="1">
                <a:solidFill>
                  <a:schemeClr val="tx2"/>
                </a:solidFill>
                <a:latin typeface="Times New Roman" panose="02020603050405020304" pitchFamily="18" charset="0"/>
              </a:endParaRPr>
            </a:p>
          </p:txBody>
        </p:sp>
        <p:sp>
          <p:nvSpPr>
            <p:cNvPr id="446476" name="Text Box 12"/>
            <p:cNvSpPr txBox="1">
              <a:spLocks noChangeArrowheads="1"/>
            </p:cNvSpPr>
            <p:nvPr/>
          </p:nvSpPr>
          <p:spPr bwMode="auto">
            <a:xfrm>
              <a:off x="3515" y="1152"/>
              <a:ext cx="189"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S</a:t>
              </a:r>
              <a:endParaRPr kumimoji="0" lang="en-US" altLang="zh-CN">
                <a:solidFill>
                  <a:schemeClr val="tx2"/>
                </a:solidFill>
                <a:latin typeface="Times New Roman" panose="02020603050405020304" pitchFamily="18" charset="0"/>
              </a:endParaRPr>
            </a:p>
          </p:txBody>
        </p:sp>
        <p:sp>
          <p:nvSpPr>
            <p:cNvPr id="446477" name="Text Box 13"/>
            <p:cNvSpPr txBox="1">
              <a:spLocks noChangeArrowheads="1"/>
            </p:cNvSpPr>
            <p:nvPr/>
          </p:nvSpPr>
          <p:spPr bwMode="auto">
            <a:xfrm>
              <a:off x="3840" y="3024"/>
              <a:ext cx="271" cy="310"/>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D</a:t>
              </a:r>
              <a:endParaRPr kumimoji="0" lang="en-US" altLang="zh-CN">
                <a:solidFill>
                  <a:schemeClr val="tx2"/>
                </a:solidFill>
                <a:latin typeface="Times New Roman" panose="02020603050405020304" pitchFamily="18" charset="0"/>
              </a:endParaRPr>
            </a:p>
          </p:txBody>
        </p:sp>
        <p:sp>
          <p:nvSpPr>
            <p:cNvPr id="446478" name="Text Box 14"/>
            <p:cNvSpPr txBox="1">
              <a:spLocks noChangeArrowheads="1"/>
            </p:cNvSpPr>
            <p:nvPr/>
          </p:nvSpPr>
          <p:spPr bwMode="auto">
            <a:xfrm>
              <a:off x="2597" y="2121"/>
              <a:ext cx="205"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dirty="0">
                  <a:solidFill>
                    <a:srgbClr val="FF0000"/>
                  </a:solidFill>
                  <a:latin typeface="Times New Roman" panose="02020603050405020304" pitchFamily="18" charset="0"/>
                </a:rPr>
                <a:t>E</a:t>
              </a:r>
              <a:endParaRPr kumimoji="0" lang="en-US" altLang="zh-CN" dirty="0">
                <a:solidFill>
                  <a:srgbClr val="FF0000"/>
                </a:solidFill>
                <a:latin typeface="Times New Roman" panose="02020603050405020304" pitchFamily="18" charset="0"/>
              </a:endParaRPr>
            </a:p>
          </p:txBody>
        </p:sp>
        <p:sp>
          <p:nvSpPr>
            <p:cNvPr id="446479" name="Line 15"/>
            <p:cNvSpPr>
              <a:spLocks noChangeShapeType="1"/>
            </p:cNvSpPr>
            <p:nvPr/>
          </p:nvSpPr>
          <p:spPr bwMode="auto">
            <a:xfrm>
              <a:off x="2448" y="2288"/>
              <a:ext cx="0" cy="1204"/>
            </a:xfrm>
            <a:prstGeom prst="line">
              <a:avLst/>
            </a:prstGeom>
            <a:noFill/>
            <a:ln w="9525">
              <a:solidFill>
                <a:schemeClr val="tx2"/>
              </a:solidFill>
              <a:prstDash val="lgDash"/>
              <a:round/>
            </a:ln>
            <a:effectLst/>
          </p:spPr>
          <p:txBody>
            <a:bodyPr/>
            <a:lstStyle/>
            <a:p>
              <a:endParaRPr lang="zh-CN" altLang="en-US"/>
            </a:p>
          </p:txBody>
        </p:sp>
        <p:sp>
          <p:nvSpPr>
            <p:cNvPr id="446480" name="Line 16"/>
            <p:cNvSpPr>
              <a:spLocks noChangeShapeType="1"/>
            </p:cNvSpPr>
            <p:nvPr/>
          </p:nvSpPr>
          <p:spPr bwMode="auto">
            <a:xfrm flipH="1">
              <a:off x="913" y="2284"/>
              <a:ext cx="1566" cy="0"/>
            </a:xfrm>
            <a:prstGeom prst="line">
              <a:avLst/>
            </a:prstGeom>
            <a:noFill/>
            <a:ln w="9525">
              <a:solidFill>
                <a:schemeClr val="tx2"/>
              </a:solidFill>
              <a:prstDash val="lgDash"/>
              <a:round/>
            </a:ln>
            <a:effectLst/>
          </p:spPr>
          <p:txBody>
            <a:bodyPr/>
            <a:lstStyle/>
            <a:p>
              <a:endParaRPr lang="zh-CN" altLang="en-US"/>
            </a:p>
          </p:txBody>
        </p:sp>
        <p:sp>
          <p:nvSpPr>
            <p:cNvPr id="446481" name="Line 17"/>
            <p:cNvSpPr>
              <a:spLocks noChangeShapeType="1"/>
            </p:cNvSpPr>
            <p:nvPr/>
          </p:nvSpPr>
          <p:spPr bwMode="auto">
            <a:xfrm>
              <a:off x="1152" y="1344"/>
              <a:ext cx="2736" cy="1968"/>
            </a:xfrm>
            <a:prstGeom prst="line">
              <a:avLst/>
            </a:prstGeom>
            <a:noFill/>
            <a:ln w="38100">
              <a:solidFill>
                <a:srgbClr val="FF9900"/>
              </a:solidFill>
              <a:round/>
            </a:ln>
            <a:effectLst/>
          </p:spPr>
          <p:txBody>
            <a:bodyPr/>
            <a:lstStyle/>
            <a:p>
              <a:endParaRPr lang="zh-CN" altLang="en-US"/>
            </a:p>
          </p:txBody>
        </p:sp>
        <p:sp>
          <p:nvSpPr>
            <p:cNvPr id="446482" name="Line 18"/>
            <p:cNvSpPr>
              <a:spLocks noChangeShapeType="1"/>
            </p:cNvSpPr>
            <p:nvPr/>
          </p:nvSpPr>
          <p:spPr bwMode="auto">
            <a:xfrm flipV="1">
              <a:off x="1056" y="1392"/>
              <a:ext cx="2688" cy="1824"/>
            </a:xfrm>
            <a:prstGeom prst="line">
              <a:avLst/>
            </a:prstGeom>
            <a:noFill/>
            <a:ln w="38100">
              <a:solidFill>
                <a:srgbClr val="3366FF"/>
              </a:solidFill>
              <a:round/>
            </a:ln>
            <a:effectLst/>
          </p:spPr>
          <p:txBody>
            <a:bodyPr/>
            <a:lstStyle/>
            <a:p>
              <a:endParaRPr lang="zh-CN" altLang="en-US"/>
            </a:p>
          </p:txBody>
        </p:sp>
      </p:grpSp>
      <p:sp>
        <p:nvSpPr>
          <p:cNvPr id="446483" name="Line 19"/>
          <p:cNvSpPr>
            <a:spLocks noChangeShapeType="1"/>
          </p:cNvSpPr>
          <p:nvPr/>
        </p:nvSpPr>
        <p:spPr bwMode="auto">
          <a:xfrm>
            <a:off x="2971800" y="2228850"/>
            <a:ext cx="0" cy="285750"/>
          </a:xfrm>
          <a:prstGeom prst="line">
            <a:avLst/>
          </a:prstGeom>
          <a:noFill/>
          <a:ln w="9525">
            <a:noFill/>
            <a:round/>
          </a:ln>
          <a:effectLst/>
        </p:spPr>
        <p:txBody>
          <a:bodyPr/>
          <a:lstStyle/>
          <a:p>
            <a:endParaRPr lang="zh-CN" altLang="en-US"/>
          </a:p>
        </p:txBody>
      </p:sp>
      <p:grpSp>
        <p:nvGrpSpPr>
          <p:cNvPr id="3" name="Group 20"/>
          <p:cNvGrpSpPr/>
          <p:nvPr/>
        </p:nvGrpSpPr>
        <p:grpSpPr bwMode="auto">
          <a:xfrm>
            <a:off x="1025525" y="1943100"/>
            <a:ext cx="4003675" cy="2597944"/>
            <a:chOff x="646" y="1632"/>
            <a:chExt cx="2522" cy="2182"/>
          </a:xfrm>
        </p:grpSpPr>
        <p:sp>
          <p:nvSpPr>
            <p:cNvPr id="446485" name="Line 21"/>
            <p:cNvSpPr>
              <a:spLocks noChangeShapeType="1"/>
            </p:cNvSpPr>
            <p:nvPr/>
          </p:nvSpPr>
          <p:spPr bwMode="auto">
            <a:xfrm>
              <a:off x="1920" y="1872"/>
              <a:ext cx="1056" cy="0"/>
            </a:xfrm>
            <a:prstGeom prst="line">
              <a:avLst/>
            </a:prstGeom>
            <a:noFill/>
            <a:ln w="9525">
              <a:solidFill>
                <a:schemeClr val="tx2"/>
              </a:solidFill>
              <a:round/>
              <a:headEnd type="triangle" w="med" len="med"/>
              <a:tailEnd type="triangle" w="med" len="med"/>
            </a:ln>
            <a:effectLst/>
          </p:spPr>
          <p:txBody>
            <a:bodyPr/>
            <a:lstStyle/>
            <a:p>
              <a:endParaRPr lang="zh-CN" altLang="en-US"/>
            </a:p>
          </p:txBody>
        </p:sp>
        <p:sp>
          <p:nvSpPr>
            <p:cNvPr id="446486" name="Line 22"/>
            <p:cNvSpPr>
              <a:spLocks noChangeShapeType="1"/>
            </p:cNvSpPr>
            <p:nvPr/>
          </p:nvSpPr>
          <p:spPr bwMode="auto">
            <a:xfrm flipH="1">
              <a:off x="912" y="1872"/>
              <a:ext cx="960" cy="0"/>
            </a:xfrm>
            <a:prstGeom prst="line">
              <a:avLst/>
            </a:prstGeom>
            <a:noFill/>
            <a:ln w="9525">
              <a:solidFill>
                <a:schemeClr val="tx2"/>
              </a:solidFill>
              <a:prstDash val="lgDash"/>
              <a:round/>
            </a:ln>
            <a:effectLst/>
          </p:spPr>
          <p:txBody>
            <a:bodyPr/>
            <a:lstStyle/>
            <a:p>
              <a:endParaRPr lang="zh-CN" altLang="en-US"/>
            </a:p>
          </p:txBody>
        </p:sp>
        <p:sp>
          <p:nvSpPr>
            <p:cNvPr id="446487" name="Text Box 23"/>
            <p:cNvSpPr txBox="1">
              <a:spLocks noChangeArrowheads="1"/>
            </p:cNvSpPr>
            <p:nvPr/>
          </p:nvSpPr>
          <p:spPr bwMode="auto">
            <a:xfrm>
              <a:off x="2061" y="1632"/>
              <a:ext cx="698"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zh-CN" altLang="en-US" sz="1800" dirty="0">
                  <a:latin typeface="Times New Roman" panose="02020603050405020304" pitchFamily="18" charset="0"/>
                </a:rPr>
                <a:t>超额供给</a:t>
              </a:r>
              <a:endParaRPr kumimoji="0" lang="zh-CN" altLang="en-US" sz="1800" dirty="0">
                <a:latin typeface="Times New Roman" panose="02020603050405020304" pitchFamily="18" charset="0"/>
              </a:endParaRPr>
            </a:p>
          </p:txBody>
        </p:sp>
        <p:sp>
          <p:nvSpPr>
            <p:cNvPr id="446488" name="Text Box 24"/>
            <p:cNvSpPr txBox="1">
              <a:spLocks noChangeArrowheads="1"/>
            </p:cNvSpPr>
            <p:nvPr/>
          </p:nvSpPr>
          <p:spPr bwMode="auto">
            <a:xfrm>
              <a:off x="646" y="1728"/>
              <a:ext cx="254"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P</a:t>
              </a:r>
              <a:r>
                <a:rPr kumimoji="0" lang="en-US" altLang="zh-CN" i="1" baseline="-25000">
                  <a:solidFill>
                    <a:schemeClr val="tx2"/>
                  </a:solidFill>
                  <a:latin typeface="Times New Roman" panose="02020603050405020304" pitchFamily="18" charset="0"/>
                </a:rPr>
                <a:t>1</a:t>
              </a:r>
              <a:endParaRPr kumimoji="0" lang="en-US" altLang="zh-CN" sz="1400">
                <a:solidFill>
                  <a:schemeClr val="tx2"/>
                </a:solidFill>
                <a:latin typeface="Times New Roman" panose="02020603050405020304" pitchFamily="18" charset="0"/>
              </a:endParaRPr>
            </a:p>
          </p:txBody>
        </p:sp>
        <p:sp>
          <p:nvSpPr>
            <p:cNvPr id="446489" name="Line 25"/>
            <p:cNvSpPr>
              <a:spLocks noChangeShapeType="1"/>
            </p:cNvSpPr>
            <p:nvPr/>
          </p:nvSpPr>
          <p:spPr bwMode="auto">
            <a:xfrm>
              <a:off x="2976" y="1920"/>
              <a:ext cx="0" cy="1584"/>
            </a:xfrm>
            <a:prstGeom prst="line">
              <a:avLst/>
            </a:prstGeom>
            <a:noFill/>
            <a:ln w="9525">
              <a:solidFill>
                <a:schemeClr val="tx1"/>
              </a:solidFill>
              <a:prstDash val="lgDash"/>
              <a:round/>
            </a:ln>
            <a:effectLst/>
          </p:spPr>
          <p:txBody>
            <a:bodyPr/>
            <a:lstStyle/>
            <a:p>
              <a:endParaRPr lang="zh-CN" altLang="en-US"/>
            </a:p>
          </p:txBody>
        </p:sp>
        <p:sp>
          <p:nvSpPr>
            <p:cNvPr id="446490" name="Line 26"/>
            <p:cNvSpPr>
              <a:spLocks noChangeShapeType="1"/>
            </p:cNvSpPr>
            <p:nvPr/>
          </p:nvSpPr>
          <p:spPr bwMode="auto">
            <a:xfrm>
              <a:off x="1920" y="1872"/>
              <a:ext cx="0" cy="1632"/>
            </a:xfrm>
            <a:prstGeom prst="line">
              <a:avLst/>
            </a:prstGeom>
            <a:noFill/>
            <a:ln w="9525">
              <a:solidFill>
                <a:schemeClr val="tx1"/>
              </a:solidFill>
              <a:prstDash val="lgDash"/>
              <a:round/>
            </a:ln>
            <a:effectLst/>
          </p:spPr>
          <p:txBody>
            <a:bodyPr/>
            <a:lstStyle/>
            <a:p>
              <a:endParaRPr lang="zh-CN" altLang="en-US"/>
            </a:p>
          </p:txBody>
        </p:sp>
        <p:sp>
          <p:nvSpPr>
            <p:cNvPr id="446491" name="Text Box 27"/>
            <p:cNvSpPr txBox="1">
              <a:spLocks noChangeArrowheads="1"/>
            </p:cNvSpPr>
            <p:nvPr/>
          </p:nvSpPr>
          <p:spPr bwMode="auto">
            <a:xfrm>
              <a:off x="2832" y="3504"/>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46492" name="Text Box 28"/>
            <p:cNvSpPr txBox="1">
              <a:spLocks noChangeArrowheads="1"/>
            </p:cNvSpPr>
            <p:nvPr/>
          </p:nvSpPr>
          <p:spPr bwMode="auto">
            <a:xfrm>
              <a:off x="1776" y="3504"/>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2</a:t>
              </a:r>
              <a:endParaRPr kumimoji="0" lang="en-US" altLang="zh-CN" i="1">
                <a:solidFill>
                  <a:schemeClr val="tx1"/>
                </a:solidFill>
                <a:latin typeface="Times New Roman" panose="02020603050405020304" pitchFamily="18" charset="0"/>
              </a:endParaRPr>
            </a:p>
          </p:txBody>
        </p:sp>
        <p:sp>
          <p:nvSpPr>
            <p:cNvPr id="446493" name="AutoShape 29"/>
            <p:cNvSpPr>
              <a:spLocks noChangeArrowheads="1"/>
            </p:cNvSpPr>
            <p:nvPr/>
          </p:nvSpPr>
          <p:spPr bwMode="auto">
            <a:xfrm>
              <a:off x="2400" y="1920"/>
              <a:ext cx="144" cy="240"/>
            </a:xfrm>
            <a:prstGeom prst="downArrow">
              <a:avLst>
                <a:gd name="adj1" fmla="val 50000"/>
                <a:gd name="adj2" fmla="val 41667"/>
              </a:avLst>
            </a:prstGeom>
            <a:solidFill>
              <a:srgbClr val="FF0000"/>
            </a:solidFill>
            <a:ln w="9525">
              <a:noFill/>
              <a:miter lim="800000"/>
            </a:ln>
            <a:effectLst/>
          </p:spPr>
          <p:txBody>
            <a:bodyPr wrap="none" anchor="ctr"/>
            <a:lstStyle/>
            <a:p>
              <a:endParaRPr lang="zh-CN" altLang="en-US"/>
            </a:p>
          </p:txBody>
        </p:sp>
        <p:sp>
          <p:nvSpPr>
            <p:cNvPr id="446494" name="AutoShape 30"/>
            <p:cNvSpPr>
              <a:spLocks noChangeArrowheads="1"/>
            </p:cNvSpPr>
            <p:nvPr/>
          </p:nvSpPr>
          <p:spPr bwMode="auto">
            <a:xfrm>
              <a:off x="2016" y="3216"/>
              <a:ext cx="336" cy="192"/>
            </a:xfrm>
            <a:prstGeom prst="rightArrow">
              <a:avLst>
                <a:gd name="adj1" fmla="val 50000"/>
                <a:gd name="adj2" fmla="val 43750"/>
              </a:avLst>
            </a:prstGeom>
            <a:solidFill>
              <a:srgbClr val="FF0000"/>
            </a:solidFill>
            <a:ln w="9525">
              <a:noFill/>
              <a:miter lim="800000"/>
            </a:ln>
            <a:effectLst/>
          </p:spPr>
          <p:txBody>
            <a:bodyPr wrap="none" anchor="ctr"/>
            <a:lstStyle/>
            <a:p>
              <a:endParaRPr lang="zh-CN" altLang="en-US"/>
            </a:p>
          </p:txBody>
        </p:sp>
        <p:sp>
          <p:nvSpPr>
            <p:cNvPr id="446495" name="AutoShape 31"/>
            <p:cNvSpPr>
              <a:spLocks noChangeArrowheads="1"/>
            </p:cNvSpPr>
            <p:nvPr/>
          </p:nvSpPr>
          <p:spPr bwMode="auto">
            <a:xfrm>
              <a:off x="2544" y="3216"/>
              <a:ext cx="336" cy="192"/>
            </a:xfrm>
            <a:prstGeom prst="leftArrow">
              <a:avLst>
                <a:gd name="adj1" fmla="val 50000"/>
                <a:gd name="adj2" fmla="val 43750"/>
              </a:avLst>
            </a:prstGeom>
            <a:solidFill>
              <a:srgbClr val="FF0000"/>
            </a:solidFill>
            <a:ln w="9525">
              <a:noFill/>
              <a:miter lim="800000"/>
            </a:ln>
            <a:effectLst/>
          </p:spPr>
          <p:txBody>
            <a:bodyPr wrap="none" anchor="ctr"/>
            <a:lstStyle/>
            <a:p>
              <a:endParaRPr lang="zh-CN" altLang="en-US"/>
            </a:p>
          </p:txBody>
        </p:sp>
      </p:grpSp>
      <p:grpSp>
        <p:nvGrpSpPr>
          <p:cNvPr id="4" name="Group 32"/>
          <p:cNvGrpSpPr/>
          <p:nvPr/>
        </p:nvGrpSpPr>
        <p:grpSpPr bwMode="auto">
          <a:xfrm>
            <a:off x="1025525" y="2914650"/>
            <a:ext cx="4308475" cy="1626394"/>
            <a:chOff x="646" y="2448"/>
            <a:chExt cx="2714" cy="1366"/>
          </a:xfrm>
        </p:grpSpPr>
        <p:sp>
          <p:nvSpPr>
            <p:cNvPr id="446497" name="Line 33"/>
            <p:cNvSpPr>
              <a:spLocks noChangeShapeType="1"/>
            </p:cNvSpPr>
            <p:nvPr/>
          </p:nvSpPr>
          <p:spPr bwMode="auto">
            <a:xfrm>
              <a:off x="1746" y="2783"/>
              <a:ext cx="1358" cy="0"/>
            </a:xfrm>
            <a:prstGeom prst="line">
              <a:avLst/>
            </a:prstGeom>
            <a:noFill/>
            <a:ln w="9525">
              <a:solidFill>
                <a:schemeClr val="tx2"/>
              </a:solidFill>
              <a:round/>
              <a:headEnd type="triangle" w="med" len="med"/>
              <a:tailEnd type="triangle" w="med" len="med"/>
            </a:ln>
            <a:effectLst/>
          </p:spPr>
          <p:txBody>
            <a:bodyPr/>
            <a:lstStyle/>
            <a:p>
              <a:endParaRPr lang="zh-CN" altLang="en-US"/>
            </a:p>
          </p:txBody>
        </p:sp>
        <p:sp>
          <p:nvSpPr>
            <p:cNvPr id="446498" name="Line 34"/>
            <p:cNvSpPr>
              <a:spLocks noChangeShapeType="1"/>
            </p:cNvSpPr>
            <p:nvPr/>
          </p:nvSpPr>
          <p:spPr bwMode="auto">
            <a:xfrm flipH="1" flipV="1">
              <a:off x="912" y="2784"/>
              <a:ext cx="807" cy="1"/>
            </a:xfrm>
            <a:prstGeom prst="line">
              <a:avLst/>
            </a:prstGeom>
            <a:noFill/>
            <a:ln w="9525">
              <a:solidFill>
                <a:schemeClr val="tx2"/>
              </a:solidFill>
              <a:prstDash val="lgDash"/>
              <a:round/>
            </a:ln>
            <a:effectLst/>
          </p:spPr>
          <p:txBody>
            <a:bodyPr/>
            <a:lstStyle/>
            <a:p>
              <a:endParaRPr lang="zh-CN" altLang="en-US"/>
            </a:p>
          </p:txBody>
        </p:sp>
        <p:sp>
          <p:nvSpPr>
            <p:cNvPr id="446499" name="Text Box 35"/>
            <p:cNvSpPr txBox="1">
              <a:spLocks noChangeArrowheads="1"/>
            </p:cNvSpPr>
            <p:nvPr/>
          </p:nvSpPr>
          <p:spPr bwMode="auto">
            <a:xfrm>
              <a:off x="2061" y="2784"/>
              <a:ext cx="698"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zh-CN" altLang="en-US" sz="1800" dirty="0">
                  <a:latin typeface="Times New Roman" panose="02020603050405020304" pitchFamily="18" charset="0"/>
                </a:rPr>
                <a:t>超额需求</a:t>
              </a:r>
              <a:endParaRPr kumimoji="0" lang="zh-CN" altLang="en-US" sz="1800" dirty="0">
                <a:latin typeface="Times New Roman" panose="02020603050405020304" pitchFamily="18" charset="0"/>
              </a:endParaRPr>
            </a:p>
          </p:txBody>
        </p:sp>
        <p:sp>
          <p:nvSpPr>
            <p:cNvPr id="446500" name="Text Box 36"/>
            <p:cNvSpPr txBox="1">
              <a:spLocks noChangeArrowheads="1"/>
            </p:cNvSpPr>
            <p:nvPr/>
          </p:nvSpPr>
          <p:spPr bwMode="auto">
            <a:xfrm>
              <a:off x="646" y="2639"/>
              <a:ext cx="254"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P</a:t>
              </a:r>
              <a:r>
                <a:rPr kumimoji="0" lang="en-US" altLang="zh-CN" i="1" baseline="-25000">
                  <a:solidFill>
                    <a:schemeClr val="tx2"/>
                  </a:solidFill>
                  <a:latin typeface="Times New Roman" panose="02020603050405020304" pitchFamily="18" charset="0"/>
                </a:rPr>
                <a:t>2</a:t>
              </a:r>
              <a:endParaRPr kumimoji="0" lang="en-US" altLang="zh-CN" sz="1400">
                <a:solidFill>
                  <a:schemeClr val="tx2"/>
                </a:solidFill>
                <a:latin typeface="Times New Roman" panose="02020603050405020304" pitchFamily="18" charset="0"/>
              </a:endParaRPr>
            </a:p>
          </p:txBody>
        </p:sp>
        <p:sp>
          <p:nvSpPr>
            <p:cNvPr id="446501" name="Line 37"/>
            <p:cNvSpPr>
              <a:spLocks noChangeShapeType="1"/>
            </p:cNvSpPr>
            <p:nvPr/>
          </p:nvSpPr>
          <p:spPr bwMode="auto">
            <a:xfrm>
              <a:off x="1728" y="2784"/>
              <a:ext cx="0" cy="720"/>
            </a:xfrm>
            <a:prstGeom prst="line">
              <a:avLst/>
            </a:prstGeom>
            <a:noFill/>
            <a:ln w="9525">
              <a:solidFill>
                <a:schemeClr val="tx1"/>
              </a:solidFill>
              <a:prstDash val="lgDash"/>
              <a:round/>
            </a:ln>
            <a:effectLst/>
          </p:spPr>
          <p:txBody>
            <a:bodyPr/>
            <a:lstStyle/>
            <a:p>
              <a:endParaRPr lang="zh-CN" altLang="en-US"/>
            </a:p>
          </p:txBody>
        </p:sp>
        <p:sp>
          <p:nvSpPr>
            <p:cNvPr id="446502" name="Line 38"/>
            <p:cNvSpPr>
              <a:spLocks noChangeShapeType="1"/>
            </p:cNvSpPr>
            <p:nvPr/>
          </p:nvSpPr>
          <p:spPr bwMode="auto">
            <a:xfrm>
              <a:off x="3120" y="2784"/>
              <a:ext cx="0" cy="720"/>
            </a:xfrm>
            <a:prstGeom prst="line">
              <a:avLst/>
            </a:prstGeom>
            <a:noFill/>
            <a:ln w="9525">
              <a:solidFill>
                <a:schemeClr val="tx1"/>
              </a:solidFill>
              <a:prstDash val="lgDash"/>
              <a:round/>
            </a:ln>
            <a:effectLst/>
          </p:spPr>
          <p:txBody>
            <a:bodyPr/>
            <a:lstStyle/>
            <a:p>
              <a:endParaRPr lang="zh-CN" altLang="en-US"/>
            </a:p>
          </p:txBody>
        </p:sp>
        <p:sp>
          <p:nvSpPr>
            <p:cNvPr id="446503" name="Text Box 39"/>
            <p:cNvSpPr txBox="1">
              <a:spLocks noChangeArrowheads="1"/>
            </p:cNvSpPr>
            <p:nvPr/>
          </p:nvSpPr>
          <p:spPr bwMode="auto">
            <a:xfrm>
              <a:off x="2976" y="3504"/>
              <a:ext cx="384"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3</a:t>
              </a:r>
              <a:endParaRPr kumimoji="0" lang="en-US" altLang="zh-CN" i="1">
                <a:solidFill>
                  <a:schemeClr val="tx1"/>
                </a:solidFill>
                <a:latin typeface="Times New Roman" panose="02020603050405020304" pitchFamily="18" charset="0"/>
              </a:endParaRPr>
            </a:p>
          </p:txBody>
        </p:sp>
        <p:sp>
          <p:nvSpPr>
            <p:cNvPr id="446504" name="Text Box 40"/>
            <p:cNvSpPr txBox="1">
              <a:spLocks noChangeArrowheads="1"/>
            </p:cNvSpPr>
            <p:nvPr/>
          </p:nvSpPr>
          <p:spPr bwMode="auto">
            <a:xfrm>
              <a:off x="1584" y="3504"/>
              <a:ext cx="336" cy="310"/>
            </a:xfrm>
            <a:prstGeom prst="rect">
              <a:avLst/>
            </a:prstGeom>
            <a:noFill/>
            <a:ln w="9525">
              <a:noFill/>
              <a:miter lim="800000"/>
            </a:ln>
            <a:effectLst/>
          </p:spPr>
          <p:txBody>
            <a:bodyPr>
              <a:spAutoFit/>
            </a:bodyPr>
            <a:lstStyle/>
            <a:p>
              <a:pP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4</a:t>
              </a:r>
              <a:endParaRPr kumimoji="0" lang="en-US" altLang="zh-CN" i="1">
                <a:solidFill>
                  <a:schemeClr val="tx1"/>
                </a:solidFill>
                <a:latin typeface="Times New Roman" panose="02020603050405020304" pitchFamily="18" charset="0"/>
              </a:endParaRPr>
            </a:p>
          </p:txBody>
        </p:sp>
        <p:sp>
          <p:nvSpPr>
            <p:cNvPr id="446505" name="AutoShape 41"/>
            <p:cNvSpPr>
              <a:spLocks noChangeArrowheads="1"/>
            </p:cNvSpPr>
            <p:nvPr/>
          </p:nvSpPr>
          <p:spPr bwMode="auto">
            <a:xfrm>
              <a:off x="2352" y="2448"/>
              <a:ext cx="192" cy="240"/>
            </a:xfrm>
            <a:prstGeom prst="upArrow">
              <a:avLst>
                <a:gd name="adj1" fmla="val 50000"/>
                <a:gd name="adj2" fmla="val 31250"/>
              </a:avLst>
            </a:prstGeom>
            <a:solidFill>
              <a:srgbClr val="FF0000"/>
            </a:solidFill>
            <a:ln w="9525">
              <a:noFill/>
              <a:miter lim="800000"/>
            </a:ln>
            <a:effectLst/>
          </p:spPr>
          <p:txBody>
            <a:bodyPr wrap="none" anchor="ctr"/>
            <a:lstStyle/>
            <a:p>
              <a:endParaRPr lang="zh-CN" altLang="en-US"/>
            </a:p>
          </p:txBody>
        </p:sp>
        <p:sp>
          <p:nvSpPr>
            <p:cNvPr id="446506" name="AutoShape 42"/>
            <p:cNvSpPr>
              <a:spLocks noChangeArrowheads="1"/>
            </p:cNvSpPr>
            <p:nvPr/>
          </p:nvSpPr>
          <p:spPr bwMode="auto">
            <a:xfrm>
              <a:off x="1824" y="3024"/>
              <a:ext cx="528" cy="144"/>
            </a:xfrm>
            <a:prstGeom prst="rightArrow">
              <a:avLst>
                <a:gd name="adj1" fmla="val 50000"/>
                <a:gd name="adj2" fmla="val 91667"/>
              </a:avLst>
            </a:prstGeom>
            <a:solidFill>
              <a:srgbClr val="FF0000"/>
            </a:solidFill>
            <a:ln w="9525">
              <a:noFill/>
              <a:miter lim="800000"/>
            </a:ln>
            <a:effectLst/>
          </p:spPr>
          <p:txBody>
            <a:bodyPr wrap="none" anchor="ctr"/>
            <a:lstStyle/>
            <a:p>
              <a:endParaRPr lang="zh-CN" altLang="en-US"/>
            </a:p>
          </p:txBody>
        </p:sp>
        <p:sp>
          <p:nvSpPr>
            <p:cNvPr id="446507" name="AutoShape 43"/>
            <p:cNvSpPr>
              <a:spLocks noChangeArrowheads="1"/>
            </p:cNvSpPr>
            <p:nvPr/>
          </p:nvSpPr>
          <p:spPr bwMode="auto">
            <a:xfrm>
              <a:off x="2544" y="3024"/>
              <a:ext cx="480" cy="144"/>
            </a:xfrm>
            <a:prstGeom prst="leftArrow">
              <a:avLst>
                <a:gd name="adj1" fmla="val 50000"/>
                <a:gd name="adj2" fmla="val 83333"/>
              </a:avLst>
            </a:prstGeom>
            <a:solidFill>
              <a:srgbClr val="FF0000"/>
            </a:solidFill>
            <a:ln w="9525">
              <a:noFill/>
              <a:miter lim="800000"/>
            </a:ln>
            <a:effectLst/>
          </p:spPr>
          <p:txBody>
            <a:bodyPr wrap="none" anchor="ctr"/>
            <a:lstStyle/>
            <a:p>
              <a:endParaRPr lang="zh-CN" altLang="en-US"/>
            </a:p>
          </p:txBody>
        </p:sp>
      </p:grpSp>
      <p:sp>
        <p:nvSpPr>
          <p:cNvPr id="446508" name="Text Box 44"/>
          <p:cNvSpPr txBox="1">
            <a:spLocks noChangeArrowheads="1"/>
          </p:cNvSpPr>
          <p:nvPr/>
        </p:nvSpPr>
        <p:spPr bwMode="auto">
          <a:xfrm>
            <a:off x="2843213" y="1815704"/>
            <a:ext cx="647700" cy="369332"/>
          </a:xfrm>
          <a:prstGeom prst="rect">
            <a:avLst/>
          </a:prstGeom>
          <a:noFill/>
          <a:ln w="9525">
            <a:noFill/>
            <a:miter lim="800000"/>
          </a:ln>
          <a:effectLst/>
        </p:spPr>
        <p:txBody>
          <a:bodyPr>
            <a:spAutoFit/>
          </a:bodyPr>
          <a:lstStyle/>
          <a:p>
            <a:pPr marL="457200" indent="-457200">
              <a:spcBef>
                <a:spcPct val="50000"/>
              </a:spcBef>
              <a:buFontTx/>
              <a:buNone/>
            </a:pPr>
            <a:r>
              <a:rPr lang="en-US" altLang="zh-CN" b="1" dirty="0"/>
              <a:t>F</a:t>
            </a:r>
            <a:endParaRPr lang="en-US" altLang="zh-CN" b="1" dirty="0"/>
          </a:p>
        </p:txBody>
      </p:sp>
      <p:sp>
        <p:nvSpPr>
          <p:cNvPr id="446509" name="Text Box 45"/>
          <p:cNvSpPr txBox="1">
            <a:spLocks noChangeArrowheads="1"/>
          </p:cNvSpPr>
          <p:nvPr/>
        </p:nvSpPr>
        <p:spPr bwMode="auto">
          <a:xfrm>
            <a:off x="2411413" y="2950369"/>
            <a:ext cx="576262" cy="369332"/>
          </a:xfrm>
          <a:prstGeom prst="rect">
            <a:avLst/>
          </a:prstGeom>
          <a:noFill/>
          <a:ln w="9525">
            <a:noFill/>
            <a:miter lim="800000"/>
          </a:ln>
          <a:effectLst/>
        </p:spPr>
        <p:txBody>
          <a:bodyPr>
            <a:spAutoFit/>
          </a:bodyPr>
          <a:lstStyle/>
          <a:p>
            <a:pPr marL="457200" indent="-457200">
              <a:spcBef>
                <a:spcPct val="50000"/>
              </a:spcBef>
              <a:buFontTx/>
              <a:buNone/>
            </a:pPr>
            <a:r>
              <a:rPr lang="en-US" altLang="zh-CN" b="1" dirty="0"/>
              <a:t>H</a:t>
            </a:r>
            <a:endParaRPr lang="en-US" altLang="zh-CN" b="1" dirty="0"/>
          </a:p>
        </p:txBody>
      </p:sp>
      <p:sp>
        <p:nvSpPr>
          <p:cNvPr id="446510" name="Text Box 46"/>
          <p:cNvSpPr txBox="1">
            <a:spLocks noChangeArrowheads="1"/>
          </p:cNvSpPr>
          <p:nvPr/>
        </p:nvSpPr>
        <p:spPr bwMode="auto">
          <a:xfrm>
            <a:off x="4787900" y="2085975"/>
            <a:ext cx="503238" cy="369332"/>
          </a:xfrm>
          <a:prstGeom prst="rect">
            <a:avLst/>
          </a:prstGeom>
          <a:noFill/>
          <a:ln w="9525">
            <a:noFill/>
            <a:miter lim="800000"/>
          </a:ln>
          <a:effectLst/>
        </p:spPr>
        <p:txBody>
          <a:bodyPr>
            <a:spAutoFit/>
          </a:bodyPr>
          <a:lstStyle/>
          <a:p>
            <a:pPr marL="457200" indent="-457200">
              <a:spcBef>
                <a:spcPct val="50000"/>
              </a:spcBef>
              <a:buFontTx/>
              <a:buNone/>
            </a:pPr>
            <a:r>
              <a:rPr lang="en-US" altLang="zh-CN" b="1" dirty="0"/>
              <a:t>G</a:t>
            </a:r>
            <a:endParaRPr lang="en-US" altLang="zh-CN" b="1" dirty="0"/>
          </a:p>
        </p:txBody>
      </p:sp>
      <p:sp>
        <p:nvSpPr>
          <p:cNvPr id="446511" name="Text Box 47"/>
          <p:cNvSpPr txBox="1">
            <a:spLocks noChangeArrowheads="1"/>
          </p:cNvSpPr>
          <p:nvPr/>
        </p:nvSpPr>
        <p:spPr bwMode="auto">
          <a:xfrm>
            <a:off x="4932363" y="2950369"/>
            <a:ext cx="647700" cy="369332"/>
          </a:xfrm>
          <a:prstGeom prst="rect">
            <a:avLst/>
          </a:prstGeom>
          <a:noFill/>
          <a:ln w="9525">
            <a:noFill/>
            <a:miter lim="800000"/>
          </a:ln>
          <a:effectLst/>
        </p:spPr>
        <p:txBody>
          <a:bodyPr>
            <a:spAutoFit/>
          </a:bodyPr>
          <a:lstStyle/>
          <a:p>
            <a:pPr marL="457200" indent="-457200">
              <a:spcBef>
                <a:spcPct val="50000"/>
              </a:spcBef>
              <a:buFontTx/>
              <a:buNone/>
            </a:pPr>
            <a:r>
              <a:rPr lang="en-US" altLang="zh-CN" b="1"/>
              <a:t>K</a:t>
            </a:r>
            <a:endParaRPr lang="en-US" altLang="zh-CN" b="1"/>
          </a:p>
        </p:txBody>
      </p:sp>
      <p:sp>
        <p:nvSpPr>
          <p:cNvPr id="446512" name="Text Box 48"/>
          <p:cNvSpPr txBox="1">
            <a:spLocks noChangeArrowheads="1"/>
          </p:cNvSpPr>
          <p:nvPr/>
        </p:nvSpPr>
        <p:spPr bwMode="auto">
          <a:xfrm>
            <a:off x="2771775" y="4624388"/>
            <a:ext cx="2952750" cy="400110"/>
          </a:xfrm>
          <a:prstGeom prst="rect">
            <a:avLst/>
          </a:prstGeom>
          <a:noFill/>
          <a:ln w="9525">
            <a:noFill/>
            <a:miter lim="800000"/>
          </a:ln>
          <a:effectLst/>
        </p:spPr>
        <p:txBody>
          <a:bodyPr>
            <a:spAutoFit/>
          </a:bodyPr>
          <a:lstStyle/>
          <a:p>
            <a:pPr marL="457200" indent="-457200">
              <a:spcBef>
                <a:spcPct val="50000"/>
              </a:spcBef>
              <a:buFontTx/>
              <a:buNone/>
            </a:pPr>
            <a:r>
              <a:rPr lang="zh-CN" altLang="en-US" sz="2000" b="1" dirty="0" smtClean="0"/>
              <a:t>均衡</a:t>
            </a:r>
            <a:r>
              <a:rPr lang="zh-CN" altLang="en-US" sz="2000" b="1" dirty="0"/>
              <a:t>价格的决定</a:t>
            </a:r>
            <a:endParaRPr lang="zh-CN" altLang="en-US" sz="2000" b="1" dirty="0"/>
          </a:p>
        </p:txBody>
      </p:sp>
      <p:sp>
        <p:nvSpPr>
          <p:cNvPr id="51" name="Rectangle 3"/>
          <p:cNvSpPr>
            <a:spLocks noGrp="1" noChangeArrowheads="1"/>
          </p:cNvSpPr>
          <p:nvPr>
            <p:ph sz="quarter" idx="1"/>
          </p:nvPr>
        </p:nvSpPr>
        <p:spPr>
          <a:xfrm>
            <a:off x="6876256" y="1203598"/>
            <a:ext cx="2123728" cy="2304256"/>
          </a:xfrm>
        </p:spPr>
        <p:txBody>
          <a:bodyPr/>
          <a:lstStyle/>
          <a:p>
            <a:pPr eaLnBrk="1" hangingPunct="1">
              <a:lnSpc>
                <a:spcPct val="150000"/>
              </a:lnSpc>
              <a:buClr>
                <a:srgbClr val="FF0000"/>
              </a:buClr>
            </a:pPr>
            <a:r>
              <a:rPr lang="zh-CN" altLang="en-US" sz="1800" b="1" dirty="0" smtClean="0">
                <a:latin typeface="+mn-ea"/>
                <a:ea typeface="+mn-ea"/>
              </a:rPr>
              <a:t>在均衡价格之外的价位上，存在的是市场非均衡。</a:t>
            </a:r>
            <a:endParaRPr lang="zh-CN" altLang="en-US" sz="1800" b="1" dirty="0" smtClean="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512"/>
                                        </p:tgtEl>
                                        <p:attrNameLst>
                                          <p:attrName>style.visibility</p:attrName>
                                        </p:attrNameLst>
                                      </p:cBhvr>
                                      <p:to>
                                        <p:strVal val="visible"/>
                                      </p:to>
                                    </p:set>
                                    <p:animEffect transition="in" filter="blinds(horizontal)">
                                      <p:cBhvr>
                                        <p:cTn id="7" dur="500"/>
                                        <p:tgtEl>
                                          <p:spTgt spid="4465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46508"/>
                                        </p:tgtEl>
                                        <p:attrNameLst>
                                          <p:attrName>style.visibility</p:attrName>
                                        </p:attrNameLst>
                                      </p:cBhvr>
                                      <p:to>
                                        <p:strVal val="visible"/>
                                      </p:to>
                                    </p:set>
                                    <p:anim calcmode="lin" valueType="num">
                                      <p:cBhvr additive="base">
                                        <p:cTn id="18" dur="500" fill="hold"/>
                                        <p:tgtEl>
                                          <p:spTgt spid="446508"/>
                                        </p:tgtEl>
                                        <p:attrNameLst>
                                          <p:attrName>ppt_x</p:attrName>
                                        </p:attrNameLst>
                                      </p:cBhvr>
                                      <p:tavLst>
                                        <p:tav tm="0">
                                          <p:val>
                                            <p:strVal val="#ppt_x"/>
                                          </p:val>
                                        </p:tav>
                                        <p:tav tm="100000">
                                          <p:val>
                                            <p:strVal val="#ppt_x"/>
                                          </p:val>
                                        </p:tav>
                                      </p:tavLst>
                                    </p:anim>
                                    <p:anim calcmode="lin" valueType="num">
                                      <p:cBhvr additive="base">
                                        <p:cTn id="19" dur="500" fill="hold"/>
                                        <p:tgtEl>
                                          <p:spTgt spid="446508"/>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46510"/>
                                        </p:tgtEl>
                                        <p:attrNameLst>
                                          <p:attrName>style.visibility</p:attrName>
                                        </p:attrNameLst>
                                      </p:cBhvr>
                                      <p:to>
                                        <p:strVal val="visible"/>
                                      </p:to>
                                    </p:set>
                                    <p:anim calcmode="lin" valueType="num">
                                      <p:cBhvr additive="base">
                                        <p:cTn id="22" dur="500" fill="hold"/>
                                        <p:tgtEl>
                                          <p:spTgt spid="446510"/>
                                        </p:tgtEl>
                                        <p:attrNameLst>
                                          <p:attrName>ppt_x</p:attrName>
                                        </p:attrNameLst>
                                      </p:cBhvr>
                                      <p:tavLst>
                                        <p:tav tm="0">
                                          <p:val>
                                            <p:strVal val="#ppt_x"/>
                                          </p:val>
                                        </p:tav>
                                        <p:tav tm="100000">
                                          <p:val>
                                            <p:strVal val="#ppt_x"/>
                                          </p:val>
                                        </p:tav>
                                      </p:tavLst>
                                    </p:anim>
                                    <p:anim calcmode="lin" valueType="num">
                                      <p:cBhvr additive="base">
                                        <p:cTn id="23" dur="500" fill="hold"/>
                                        <p:tgtEl>
                                          <p:spTgt spid="4465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ppt_h/2"/>
                                          </p:val>
                                        </p:tav>
                                        <p:tav tm="100000">
                                          <p:val>
                                            <p:strVal val="#ppt_y"/>
                                          </p:val>
                                        </p:tav>
                                      </p:tavLst>
                                    </p:anim>
                                    <p:anim calcmode="lin" valueType="num">
                                      <p:cBhvr>
                                        <p:cTn id="30" dur="500" fill="hold"/>
                                        <p:tgtEl>
                                          <p:spTgt spid="3"/>
                                        </p:tgtEl>
                                        <p:attrNameLst>
                                          <p:attrName>ppt_w</p:attrName>
                                        </p:attrNameLst>
                                      </p:cBhvr>
                                      <p:tavLst>
                                        <p:tav tm="0">
                                          <p:val>
                                            <p:strVal val="#ppt_w"/>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46509"/>
                                        </p:tgtEl>
                                        <p:attrNameLst>
                                          <p:attrName>style.visibility</p:attrName>
                                        </p:attrNameLst>
                                      </p:cBhvr>
                                      <p:to>
                                        <p:strVal val="visible"/>
                                      </p:to>
                                    </p:set>
                                    <p:animEffect transition="in" filter="blinds(horizontal)">
                                      <p:cBhvr>
                                        <p:cTn id="36" dur="500"/>
                                        <p:tgtEl>
                                          <p:spTgt spid="44650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46511"/>
                                        </p:tgtEl>
                                        <p:attrNameLst>
                                          <p:attrName>style.visibility</p:attrName>
                                        </p:attrNameLst>
                                      </p:cBhvr>
                                      <p:to>
                                        <p:strVal val="visible"/>
                                      </p:to>
                                    </p:set>
                                    <p:animEffect transition="in" filter="blinds(horizontal)">
                                      <p:cBhvr>
                                        <p:cTn id="39" dur="500"/>
                                        <p:tgtEl>
                                          <p:spTgt spid="446511"/>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ppt_x</p:attrName>
                                        </p:attrNameLst>
                                      </p:cBhvr>
                                      <p:tavLst>
                                        <p:tav tm="0">
                                          <p:val>
                                            <p:strVal val="#ppt_x"/>
                                          </p:val>
                                        </p:tav>
                                        <p:tav tm="100000">
                                          <p:val>
                                            <p:strVal val="#ppt_x"/>
                                          </p:val>
                                        </p:tav>
                                      </p:tavLst>
                                    </p:anim>
                                    <p:anim calcmode="lin" valueType="num">
                                      <p:cBhvr>
                                        <p:cTn id="45" dur="500" fill="hold"/>
                                        <p:tgtEl>
                                          <p:spTgt spid="4"/>
                                        </p:tgtEl>
                                        <p:attrNameLst>
                                          <p:attrName>ppt_y</p:attrName>
                                        </p:attrNameLst>
                                      </p:cBhvr>
                                      <p:tavLst>
                                        <p:tav tm="0">
                                          <p:val>
                                            <p:strVal val="#ppt_y+#ppt_h/2"/>
                                          </p:val>
                                        </p:tav>
                                        <p:tav tm="100000">
                                          <p:val>
                                            <p:strVal val="#ppt_y"/>
                                          </p:val>
                                        </p:tav>
                                      </p:tavLst>
                                    </p:anim>
                                    <p:anim calcmode="lin" valueType="num">
                                      <p:cBhvr>
                                        <p:cTn id="46" dur="500" fill="hold"/>
                                        <p:tgtEl>
                                          <p:spTgt spid="4"/>
                                        </p:tgtEl>
                                        <p:attrNameLst>
                                          <p:attrName>ppt_w</p:attrName>
                                        </p:attrNameLst>
                                      </p:cBhvr>
                                      <p:tavLst>
                                        <p:tav tm="0">
                                          <p:val>
                                            <p:strVal val="#ppt_w"/>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49" presetClass="entr" presetSubtype="0" decel="100000" fill="hold" grpId="0" nodeType="clickEffect">
                                  <p:stCondLst>
                                    <p:cond delay="0"/>
                                  </p:stCondLst>
                                  <p:iterate type="lt">
                                    <p:tmPct val="10000"/>
                                  </p:iterate>
                                  <p:childTnLst>
                                    <p:set>
                                      <p:cBhvr>
                                        <p:cTn id="51" fill="hold">
                                          <p:stCondLst>
                                            <p:cond delay="0"/>
                                          </p:stCondLst>
                                        </p:cTn>
                                        <p:tgtEl>
                                          <p:spTgt spid="51">
                                            <p:txEl>
                                              <p:pRg st="0" end="0"/>
                                            </p:txEl>
                                          </p:spTgt>
                                        </p:tgtEl>
                                        <p:attrNameLst>
                                          <p:attrName>style.visibility</p:attrName>
                                        </p:attrNameLst>
                                      </p:cBhvr>
                                      <p:to>
                                        <p:strVal val="visible"/>
                                      </p:to>
                                    </p:set>
                                    <p:anim calcmode="lin" valueType="num">
                                      <p:cBhvr>
                                        <p:cTn id="52"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51">
                                            <p:txEl>
                                              <p:pRg st="0" end="0"/>
                                            </p:txEl>
                                          </p:spTgt>
                                        </p:tgtEl>
                                        <p:attrNameLst>
                                          <p:attrName>ppt_h</p:attrName>
                                        </p:attrNameLst>
                                      </p:cBhvr>
                                      <p:tavLst>
                                        <p:tav tm="0">
                                          <p:val>
                                            <p:fltVal val="0"/>
                                          </p:val>
                                        </p:tav>
                                        <p:tav tm="100000">
                                          <p:val>
                                            <p:strVal val="#ppt_h"/>
                                          </p:val>
                                        </p:tav>
                                      </p:tavLst>
                                    </p:anim>
                                    <p:anim calcmode="lin" valueType="num">
                                      <p:cBhvr>
                                        <p:cTn id="54" dur="500" fill="hold"/>
                                        <p:tgtEl>
                                          <p:spTgt spid="51">
                                            <p:txEl>
                                              <p:pRg st="0" end="0"/>
                                            </p:txEl>
                                          </p:spTgt>
                                        </p:tgtEl>
                                        <p:attrNameLst>
                                          <p:attrName>style.rotation</p:attrName>
                                        </p:attrNameLst>
                                      </p:cBhvr>
                                      <p:tavLst>
                                        <p:tav tm="0">
                                          <p:val>
                                            <p:fltVal val="360"/>
                                          </p:val>
                                        </p:tav>
                                        <p:tav tm="100000">
                                          <p:val>
                                            <p:fltVal val="0"/>
                                          </p:val>
                                        </p:tav>
                                      </p:tavLst>
                                    </p:anim>
                                    <p:animEffect transition="in" filter="fade">
                                      <p:cBhvr>
                                        <p:cTn id="55"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508" grpId="0"/>
      <p:bldP spid="446509" grpId="0"/>
      <p:bldP spid="446510" grpId="0"/>
      <p:bldP spid="446511" grpId="0"/>
      <p:bldP spid="446512" grpId="0"/>
      <p:bldP spid="51"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55650" y="141685"/>
            <a:ext cx="7924800" cy="1350169"/>
          </a:xfrm>
        </p:spPr>
        <p:txBody>
          <a:bodyPr/>
          <a:lstStyle/>
          <a:p>
            <a:pPr algn="l" eaLnBrk="1" hangingPunct="1"/>
            <a:r>
              <a:rPr lang="zh-CN" altLang="en-US" sz="3600" i="0" smtClean="0">
                <a:ea typeface="黑体" panose="02010609060101010101" pitchFamily="2" charset="-122"/>
              </a:rPr>
              <a:t>均衡价格的代数表述</a:t>
            </a:r>
            <a:endParaRPr lang="en-US" altLang="zh-CN" sz="2800" i="0" smtClean="0">
              <a:ea typeface="宋体" panose="02010600030101010101" pitchFamily="2" charset="-122"/>
            </a:endParaRPr>
          </a:p>
        </p:txBody>
      </p:sp>
      <p:sp>
        <p:nvSpPr>
          <p:cNvPr id="46083" name="Rectangle 3"/>
          <p:cNvSpPr>
            <a:spLocks noGrp="1" noChangeArrowheads="1"/>
          </p:cNvSpPr>
          <p:nvPr>
            <p:ph sz="quarter" idx="1"/>
          </p:nvPr>
        </p:nvSpPr>
        <p:spPr>
          <a:xfrm>
            <a:off x="755650" y="915567"/>
            <a:ext cx="7854950" cy="3599284"/>
          </a:xfrm>
        </p:spPr>
        <p:txBody>
          <a:bodyPr/>
          <a:lstStyle/>
          <a:p>
            <a:pPr marL="273050" indent="-273050" eaLnBrk="1" hangingPunct="1">
              <a:lnSpc>
                <a:spcPct val="115000"/>
              </a:lnSpc>
              <a:buClr>
                <a:srgbClr val="FF0000"/>
              </a:buClr>
              <a:buFont typeface="Wingdings" panose="05000000000000000000" pitchFamily="2" charset="2"/>
              <a:buChar char=""/>
            </a:pP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    D=f</a:t>
            </a: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P</a:t>
            </a: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a:t>
            </a: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需求函数</a:t>
            </a:r>
            <a:endPar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endParaRPr>
          </a:p>
          <a:p>
            <a:pPr marL="273050" indent="-273050" eaLnBrk="1" hangingPunct="1">
              <a:lnSpc>
                <a:spcPct val="115000"/>
              </a:lnSpc>
              <a:buFont typeface="Wingdings" panose="05000000000000000000" pitchFamily="2" charset="2"/>
              <a:buNone/>
            </a:pP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S=f</a:t>
            </a: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P</a:t>
            </a: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a:t>
            </a: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供给函数</a:t>
            </a:r>
            <a:endPar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endParaRPr>
          </a:p>
          <a:p>
            <a:pPr marL="273050" indent="-273050" eaLnBrk="1" hangingPunct="1">
              <a:lnSpc>
                <a:spcPct val="115000"/>
              </a:lnSpc>
              <a:buFont typeface="Wingdings" panose="05000000000000000000" pitchFamily="2" charset="2"/>
              <a:buNone/>
            </a:pP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D=S         —</a:t>
            </a: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供求相等</a:t>
            </a:r>
            <a:endPar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endParaRPr>
          </a:p>
          <a:p>
            <a:pPr marL="273050" indent="-273050" eaLnBrk="1" hangingPunct="1">
              <a:lnSpc>
                <a:spcPct val="115000"/>
              </a:lnSpc>
              <a:buClr>
                <a:srgbClr val="FF0000"/>
              </a:buClr>
              <a:buFont typeface="Wingdings" panose="05000000000000000000" pitchFamily="2" charset="2"/>
              <a:buChar char=""/>
            </a:pP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A</a:t>
            </a: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、二元一次方程求解。    </a:t>
            </a: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D= a-</a:t>
            </a:r>
            <a:r>
              <a:rPr lang="en-US" altLang="zh-CN" sz="2600" b="1" dirty="0" err="1" smtClean="0">
                <a:latin typeface="Times New Roman" panose="02020603050405020304" pitchFamily="18" charset="0"/>
                <a:ea typeface="黑体" panose="02010609060101010101" pitchFamily="2" charset="-122"/>
                <a:cs typeface="Times New Roman" panose="02020603050405020304" pitchFamily="18" charset="0"/>
              </a:rPr>
              <a:t>bP</a:t>
            </a:r>
            <a:endPar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endParaRPr>
          </a:p>
          <a:p>
            <a:pPr marL="273050" indent="-273050" eaLnBrk="1" hangingPunct="1">
              <a:lnSpc>
                <a:spcPct val="115000"/>
              </a:lnSpc>
              <a:buFont typeface="Wingdings" panose="05000000000000000000" pitchFamily="2" charset="2"/>
              <a:buNone/>
            </a:pP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                                                    S=-</a:t>
            </a:r>
            <a:r>
              <a:rPr lang="en-US" altLang="zh-CN" sz="2600" b="1" dirty="0" err="1" smtClean="0">
                <a:latin typeface="Times New Roman" panose="02020603050405020304" pitchFamily="18" charset="0"/>
                <a:ea typeface="黑体" panose="02010609060101010101" pitchFamily="2" charset="-122"/>
                <a:cs typeface="Times New Roman" panose="02020603050405020304" pitchFamily="18" charset="0"/>
              </a:rPr>
              <a:t>c+dp</a:t>
            </a:r>
            <a:endPar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endParaRPr>
          </a:p>
          <a:p>
            <a:pPr marL="273050" indent="-273050" eaLnBrk="1" hangingPunct="1">
              <a:lnSpc>
                <a:spcPct val="115000"/>
              </a:lnSpc>
              <a:buClr>
                <a:srgbClr val="FF0000"/>
              </a:buClr>
              <a:buFont typeface="Wingdings" panose="05000000000000000000" pitchFamily="2" charset="2"/>
              <a:buChar char=""/>
            </a:pPr>
            <a:r>
              <a:rPr lang="en-US" altLang="zh-CN" sz="2600" b="1" dirty="0" smtClean="0">
                <a:latin typeface="Times New Roman" panose="02020603050405020304" pitchFamily="18" charset="0"/>
                <a:ea typeface="黑体" panose="02010609060101010101" pitchFamily="2" charset="-122"/>
                <a:cs typeface="Times New Roman" panose="02020603050405020304" pitchFamily="18" charset="0"/>
              </a:rPr>
              <a:t>B</a:t>
            </a: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、二元二次方程求解，保留第一象限的解。</a:t>
            </a:r>
            <a:endPar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endParaRPr>
          </a:p>
          <a:p>
            <a:pPr marL="640080" lvl="1" indent="-273050" eaLnBrk="1" hangingPunct="1">
              <a:lnSpc>
                <a:spcPct val="115000"/>
              </a:lnSpc>
              <a:buFont typeface="Wingdings 2" panose="05020102010507070707" pitchFamily="18" charset="2"/>
              <a:buChar char=""/>
            </a:pPr>
            <a:r>
              <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rPr>
              <a:t>近似解求到最小货币单位。</a:t>
            </a:r>
            <a:endParaRPr lang="zh-CN" altLang="en-US" sz="2600" b="1" dirty="0" smtClean="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916" name="灯片编号占位符 5"/>
          <p:cNvSpPr>
            <a:spLocks noGrp="1"/>
          </p:cNvSpPr>
          <p:nvPr>
            <p:ph type="sldNum" sz="quarter" idx="12"/>
          </p:nvPr>
        </p:nvSpPr>
        <p:spPr>
          <a:xfrm>
            <a:off x="3124200" y="4902994"/>
            <a:ext cx="2895600" cy="183356"/>
          </a:xfrm>
          <a:noFill/>
        </p:spPr>
        <p:txBody>
          <a:bodyPr/>
          <a:lstStyle/>
          <a:p>
            <a:pPr algn="ctr"/>
            <a:fld id="{9CA09F5E-0568-4015-8339-1F090C12DF72}"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8917" name="AutoShape 4"/>
          <p:cNvSpPr/>
          <p:nvPr/>
        </p:nvSpPr>
        <p:spPr bwMode="auto">
          <a:xfrm>
            <a:off x="1259633" y="1131590"/>
            <a:ext cx="72008" cy="1152128"/>
          </a:xfrm>
          <a:prstGeom prst="leftBrace">
            <a:avLst>
              <a:gd name="adj1" fmla="val 148007"/>
              <a:gd name="adj2" fmla="val 50000"/>
            </a:avLst>
          </a:prstGeom>
          <a:noFill/>
          <a:ln w="28575">
            <a:solidFill>
              <a:schemeClr val="tx1"/>
            </a:solidFill>
            <a:miter lim="800000"/>
          </a:ln>
        </p:spPr>
        <p:txBody>
          <a:bodyPr wrap="none" anchor="ctr"/>
          <a:lstStyle/>
          <a:p>
            <a:endParaRPr lang="zh-CN" altLang="en-US"/>
          </a:p>
        </p:txBody>
      </p:sp>
      <p:sp>
        <p:nvSpPr>
          <p:cNvPr id="38918" name="AutoShape 5"/>
          <p:cNvSpPr/>
          <p:nvPr/>
        </p:nvSpPr>
        <p:spPr bwMode="auto">
          <a:xfrm>
            <a:off x="4716464" y="2895601"/>
            <a:ext cx="73025" cy="594122"/>
          </a:xfrm>
          <a:prstGeom prst="leftBrace">
            <a:avLst>
              <a:gd name="adj1" fmla="val 90399"/>
              <a:gd name="adj2" fmla="val 50000"/>
            </a:avLst>
          </a:prstGeom>
          <a:noFill/>
          <a:ln w="28575">
            <a:solidFill>
              <a:schemeClr val="tx1"/>
            </a:solidFill>
            <a:miter lim="800000"/>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46082"/>
                                        </p:tgtEl>
                                        <p:attrNameLst>
                                          <p:attrName>style.visibility</p:attrName>
                                        </p:attrNameLst>
                                      </p:cBhvr>
                                      <p:to>
                                        <p:strVal val="visible"/>
                                      </p:to>
                                    </p:set>
                                    <p:anim calcmode="lin" valueType="num">
                                      <p:cBhvr>
                                        <p:cTn id="7" dur="500" fill="hold"/>
                                        <p:tgtEl>
                                          <p:spTgt spid="46082"/>
                                        </p:tgtEl>
                                        <p:attrNameLst>
                                          <p:attrName>ppt_w</p:attrName>
                                        </p:attrNameLst>
                                      </p:cBhvr>
                                      <p:tavLst>
                                        <p:tav tm="0">
                                          <p:val>
                                            <p:fltVal val="0"/>
                                          </p:val>
                                        </p:tav>
                                        <p:tav tm="100000">
                                          <p:val>
                                            <p:strVal val="#ppt_w"/>
                                          </p:val>
                                        </p:tav>
                                      </p:tavLst>
                                    </p:anim>
                                    <p:anim calcmode="lin" valueType="num">
                                      <p:cBhvr>
                                        <p:cTn id="8" dur="500" fill="hold"/>
                                        <p:tgtEl>
                                          <p:spTgt spid="46082"/>
                                        </p:tgtEl>
                                        <p:attrNameLst>
                                          <p:attrName>ppt_h</p:attrName>
                                        </p:attrNameLst>
                                      </p:cBhvr>
                                      <p:tavLst>
                                        <p:tav tm="0">
                                          <p:val>
                                            <p:fltVal val="0"/>
                                          </p:val>
                                        </p:tav>
                                        <p:tav tm="100000">
                                          <p:val>
                                            <p:strVal val="#ppt_h"/>
                                          </p:val>
                                        </p:tav>
                                      </p:tavLst>
                                    </p:anim>
                                    <p:anim calcmode="lin" valueType="num">
                                      <p:cBhvr>
                                        <p:cTn id="9" dur="500" fill="hold"/>
                                        <p:tgtEl>
                                          <p:spTgt spid="46082"/>
                                        </p:tgtEl>
                                        <p:attrNameLst>
                                          <p:attrName>style.rotation</p:attrName>
                                        </p:attrNameLst>
                                      </p:cBhvr>
                                      <p:tavLst>
                                        <p:tav tm="0">
                                          <p:val>
                                            <p:fltVal val="360"/>
                                          </p:val>
                                        </p:tav>
                                        <p:tav tm="100000">
                                          <p:val>
                                            <p:fltVal val="0"/>
                                          </p:val>
                                        </p:tav>
                                      </p:tavLst>
                                    </p:anim>
                                    <p:animEffect transition="in" filter="fade">
                                      <p:cBhvr>
                                        <p:cTn id="10" dur="500"/>
                                        <p:tgtEl>
                                          <p:spTgt spid="46082"/>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46083">
                                            <p:txEl>
                                              <p:pRg st="0" end="0"/>
                                            </p:txEl>
                                          </p:spTgt>
                                        </p:tgtEl>
                                        <p:attrNameLst>
                                          <p:attrName>style.visibility</p:attrName>
                                        </p:attrNameLst>
                                      </p:cBhvr>
                                      <p:to>
                                        <p:strVal val="visible"/>
                                      </p:to>
                                    </p:set>
                                    <p:anim calcmode="lin" valueType="num">
                                      <p:cBhvr>
                                        <p:cTn id="15" dur="500" fill="hold"/>
                                        <p:tgtEl>
                                          <p:spTgt spid="4608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6083">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46083">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4608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46083">
                                            <p:txEl>
                                              <p:pRg st="1" end="1"/>
                                            </p:txEl>
                                          </p:spTgt>
                                        </p:tgtEl>
                                        <p:attrNameLst>
                                          <p:attrName>style.visibility</p:attrName>
                                        </p:attrNameLst>
                                      </p:cBhvr>
                                      <p:to>
                                        <p:strVal val="visible"/>
                                      </p:to>
                                    </p:set>
                                    <p:anim calcmode="lin" valueType="num">
                                      <p:cBhvr>
                                        <p:cTn id="23" dur="500" fill="hold"/>
                                        <p:tgtEl>
                                          <p:spTgt spid="4608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6083">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46083">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4608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fill="hold">
                                          <p:stCondLst>
                                            <p:cond delay="0"/>
                                          </p:stCondLst>
                                        </p:cTn>
                                        <p:tgtEl>
                                          <p:spTgt spid="46083">
                                            <p:txEl>
                                              <p:pRg st="2" end="2"/>
                                            </p:txEl>
                                          </p:spTgt>
                                        </p:tgtEl>
                                        <p:attrNameLst>
                                          <p:attrName>style.visibility</p:attrName>
                                        </p:attrNameLst>
                                      </p:cBhvr>
                                      <p:to>
                                        <p:strVal val="visible"/>
                                      </p:to>
                                    </p:set>
                                    <p:anim calcmode="lin" valueType="num">
                                      <p:cBhvr>
                                        <p:cTn id="31" dur="500" fill="hold"/>
                                        <p:tgtEl>
                                          <p:spTgt spid="4608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46083">
                                            <p:txEl>
                                              <p:pRg st="2" end="2"/>
                                            </p:txEl>
                                          </p:spTgt>
                                        </p:tgtEl>
                                        <p:attrNameLst>
                                          <p:attrName>ppt_h</p:attrName>
                                        </p:attrNameLst>
                                      </p:cBhvr>
                                      <p:tavLst>
                                        <p:tav tm="0">
                                          <p:val>
                                            <p:fltVal val="0"/>
                                          </p:val>
                                        </p:tav>
                                        <p:tav tm="100000">
                                          <p:val>
                                            <p:strVal val="#ppt_h"/>
                                          </p:val>
                                        </p:tav>
                                      </p:tavLst>
                                    </p:anim>
                                    <p:anim calcmode="lin" valueType="num">
                                      <p:cBhvr>
                                        <p:cTn id="33" dur="500" fill="hold"/>
                                        <p:tgtEl>
                                          <p:spTgt spid="46083">
                                            <p:txEl>
                                              <p:pRg st="2" end="2"/>
                                            </p:txEl>
                                          </p:spTgt>
                                        </p:tgtEl>
                                        <p:attrNameLst>
                                          <p:attrName>style.rotation</p:attrName>
                                        </p:attrNameLst>
                                      </p:cBhvr>
                                      <p:tavLst>
                                        <p:tav tm="0">
                                          <p:val>
                                            <p:fltVal val="360"/>
                                          </p:val>
                                        </p:tav>
                                        <p:tav tm="100000">
                                          <p:val>
                                            <p:fltVal val="0"/>
                                          </p:val>
                                        </p:tav>
                                      </p:tavLst>
                                    </p:anim>
                                    <p:animEffect transition="in" filter="fade">
                                      <p:cBhvr>
                                        <p:cTn id="34" dur="500"/>
                                        <p:tgtEl>
                                          <p:spTgt spid="4608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iterate type="lt">
                                    <p:tmPct val="10000"/>
                                  </p:iterate>
                                  <p:childTnLst>
                                    <p:set>
                                      <p:cBhvr>
                                        <p:cTn id="38" fill="hold">
                                          <p:stCondLst>
                                            <p:cond delay="0"/>
                                          </p:stCondLst>
                                        </p:cTn>
                                        <p:tgtEl>
                                          <p:spTgt spid="46083">
                                            <p:txEl>
                                              <p:pRg st="3" end="3"/>
                                            </p:txEl>
                                          </p:spTgt>
                                        </p:tgtEl>
                                        <p:attrNameLst>
                                          <p:attrName>style.visibility</p:attrName>
                                        </p:attrNameLst>
                                      </p:cBhvr>
                                      <p:to>
                                        <p:strVal val="visible"/>
                                      </p:to>
                                    </p:set>
                                    <p:anim calcmode="lin" valueType="num">
                                      <p:cBhvr>
                                        <p:cTn id="39" dur="500" fill="hold"/>
                                        <p:tgtEl>
                                          <p:spTgt spid="46083">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46083">
                                            <p:txEl>
                                              <p:pRg st="3" end="3"/>
                                            </p:txEl>
                                          </p:spTgt>
                                        </p:tgtEl>
                                        <p:attrNameLst>
                                          <p:attrName>ppt_h</p:attrName>
                                        </p:attrNameLst>
                                      </p:cBhvr>
                                      <p:tavLst>
                                        <p:tav tm="0">
                                          <p:val>
                                            <p:fltVal val="0"/>
                                          </p:val>
                                        </p:tav>
                                        <p:tav tm="100000">
                                          <p:val>
                                            <p:strVal val="#ppt_h"/>
                                          </p:val>
                                        </p:tav>
                                      </p:tavLst>
                                    </p:anim>
                                    <p:anim calcmode="lin" valueType="num">
                                      <p:cBhvr>
                                        <p:cTn id="41" dur="500" fill="hold"/>
                                        <p:tgtEl>
                                          <p:spTgt spid="46083">
                                            <p:txEl>
                                              <p:pRg st="3" end="3"/>
                                            </p:txEl>
                                          </p:spTgt>
                                        </p:tgtEl>
                                        <p:attrNameLst>
                                          <p:attrName>style.rotation</p:attrName>
                                        </p:attrNameLst>
                                      </p:cBhvr>
                                      <p:tavLst>
                                        <p:tav tm="0">
                                          <p:val>
                                            <p:fltVal val="360"/>
                                          </p:val>
                                        </p:tav>
                                        <p:tav tm="100000">
                                          <p:val>
                                            <p:fltVal val="0"/>
                                          </p:val>
                                        </p:tav>
                                      </p:tavLst>
                                    </p:anim>
                                    <p:animEffect transition="in" filter="fade">
                                      <p:cBhvr>
                                        <p:cTn id="42" dur="500"/>
                                        <p:tgtEl>
                                          <p:spTgt spid="4608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iterate type="lt">
                                    <p:tmPct val="10000"/>
                                  </p:iterate>
                                  <p:childTnLst>
                                    <p:set>
                                      <p:cBhvr>
                                        <p:cTn id="46" fill="hold">
                                          <p:stCondLst>
                                            <p:cond delay="0"/>
                                          </p:stCondLst>
                                        </p:cTn>
                                        <p:tgtEl>
                                          <p:spTgt spid="46083">
                                            <p:txEl>
                                              <p:pRg st="4" end="4"/>
                                            </p:txEl>
                                          </p:spTgt>
                                        </p:tgtEl>
                                        <p:attrNameLst>
                                          <p:attrName>style.visibility</p:attrName>
                                        </p:attrNameLst>
                                      </p:cBhvr>
                                      <p:to>
                                        <p:strVal val="visible"/>
                                      </p:to>
                                    </p:set>
                                    <p:anim calcmode="lin" valueType="num">
                                      <p:cBhvr>
                                        <p:cTn id="47" dur="500" fill="hold"/>
                                        <p:tgtEl>
                                          <p:spTgt spid="46083">
                                            <p:txEl>
                                              <p:pRg st="4" end="4"/>
                                            </p:txEl>
                                          </p:spTgt>
                                        </p:tgtEl>
                                        <p:attrNameLst>
                                          <p:attrName>ppt_w</p:attrName>
                                        </p:attrNameLst>
                                      </p:cBhvr>
                                      <p:tavLst>
                                        <p:tav tm="0">
                                          <p:val>
                                            <p:fltVal val="0"/>
                                          </p:val>
                                        </p:tav>
                                        <p:tav tm="100000">
                                          <p:val>
                                            <p:strVal val="#ppt_w"/>
                                          </p:val>
                                        </p:tav>
                                      </p:tavLst>
                                    </p:anim>
                                    <p:anim calcmode="lin" valueType="num">
                                      <p:cBhvr>
                                        <p:cTn id="48" dur="500" fill="hold"/>
                                        <p:tgtEl>
                                          <p:spTgt spid="46083">
                                            <p:txEl>
                                              <p:pRg st="4" end="4"/>
                                            </p:txEl>
                                          </p:spTgt>
                                        </p:tgtEl>
                                        <p:attrNameLst>
                                          <p:attrName>ppt_h</p:attrName>
                                        </p:attrNameLst>
                                      </p:cBhvr>
                                      <p:tavLst>
                                        <p:tav tm="0">
                                          <p:val>
                                            <p:fltVal val="0"/>
                                          </p:val>
                                        </p:tav>
                                        <p:tav tm="100000">
                                          <p:val>
                                            <p:strVal val="#ppt_h"/>
                                          </p:val>
                                        </p:tav>
                                      </p:tavLst>
                                    </p:anim>
                                    <p:anim calcmode="lin" valueType="num">
                                      <p:cBhvr>
                                        <p:cTn id="49" dur="500" fill="hold"/>
                                        <p:tgtEl>
                                          <p:spTgt spid="46083">
                                            <p:txEl>
                                              <p:pRg st="4" end="4"/>
                                            </p:txEl>
                                          </p:spTgt>
                                        </p:tgtEl>
                                        <p:attrNameLst>
                                          <p:attrName>style.rotation</p:attrName>
                                        </p:attrNameLst>
                                      </p:cBhvr>
                                      <p:tavLst>
                                        <p:tav tm="0">
                                          <p:val>
                                            <p:fltVal val="360"/>
                                          </p:val>
                                        </p:tav>
                                        <p:tav tm="100000">
                                          <p:val>
                                            <p:fltVal val="0"/>
                                          </p:val>
                                        </p:tav>
                                      </p:tavLst>
                                    </p:anim>
                                    <p:animEffect transition="in" filter="fade">
                                      <p:cBhvr>
                                        <p:cTn id="50" dur="500"/>
                                        <p:tgtEl>
                                          <p:spTgt spid="4608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iterate type="lt">
                                    <p:tmPct val="10000"/>
                                  </p:iterate>
                                  <p:childTnLst>
                                    <p:set>
                                      <p:cBhvr>
                                        <p:cTn id="54" fill="hold">
                                          <p:stCondLst>
                                            <p:cond delay="0"/>
                                          </p:stCondLst>
                                        </p:cTn>
                                        <p:tgtEl>
                                          <p:spTgt spid="46083">
                                            <p:txEl>
                                              <p:pRg st="5" end="5"/>
                                            </p:txEl>
                                          </p:spTgt>
                                        </p:tgtEl>
                                        <p:attrNameLst>
                                          <p:attrName>style.visibility</p:attrName>
                                        </p:attrNameLst>
                                      </p:cBhvr>
                                      <p:to>
                                        <p:strVal val="visible"/>
                                      </p:to>
                                    </p:set>
                                    <p:anim calcmode="lin" valueType="num">
                                      <p:cBhvr>
                                        <p:cTn id="55" dur="500" fill="hold"/>
                                        <p:tgtEl>
                                          <p:spTgt spid="46083">
                                            <p:txEl>
                                              <p:pRg st="5" end="5"/>
                                            </p:txEl>
                                          </p:spTgt>
                                        </p:tgtEl>
                                        <p:attrNameLst>
                                          <p:attrName>ppt_w</p:attrName>
                                        </p:attrNameLst>
                                      </p:cBhvr>
                                      <p:tavLst>
                                        <p:tav tm="0">
                                          <p:val>
                                            <p:fltVal val="0"/>
                                          </p:val>
                                        </p:tav>
                                        <p:tav tm="100000">
                                          <p:val>
                                            <p:strVal val="#ppt_w"/>
                                          </p:val>
                                        </p:tav>
                                      </p:tavLst>
                                    </p:anim>
                                    <p:anim calcmode="lin" valueType="num">
                                      <p:cBhvr>
                                        <p:cTn id="56" dur="500" fill="hold"/>
                                        <p:tgtEl>
                                          <p:spTgt spid="46083">
                                            <p:txEl>
                                              <p:pRg st="5" end="5"/>
                                            </p:txEl>
                                          </p:spTgt>
                                        </p:tgtEl>
                                        <p:attrNameLst>
                                          <p:attrName>ppt_h</p:attrName>
                                        </p:attrNameLst>
                                      </p:cBhvr>
                                      <p:tavLst>
                                        <p:tav tm="0">
                                          <p:val>
                                            <p:fltVal val="0"/>
                                          </p:val>
                                        </p:tav>
                                        <p:tav tm="100000">
                                          <p:val>
                                            <p:strVal val="#ppt_h"/>
                                          </p:val>
                                        </p:tav>
                                      </p:tavLst>
                                    </p:anim>
                                    <p:anim calcmode="lin" valueType="num">
                                      <p:cBhvr>
                                        <p:cTn id="57" dur="500" fill="hold"/>
                                        <p:tgtEl>
                                          <p:spTgt spid="46083">
                                            <p:txEl>
                                              <p:pRg st="5" end="5"/>
                                            </p:txEl>
                                          </p:spTgt>
                                        </p:tgtEl>
                                        <p:attrNameLst>
                                          <p:attrName>style.rotation</p:attrName>
                                        </p:attrNameLst>
                                      </p:cBhvr>
                                      <p:tavLst>
                                        <p:tav tm="0">
                                          <p:val>
                                            <p:fltVal val="360"/>
                                          </p:val>
                                        </p:tav>
                                        <p:tav tm="100000">
                                          <p:val>
                                            <p:fltVal val="0"/>
                                          </p:val>
                                        </p:tav>
                                      </p:tavLst>
                                    </p:anim>
                                    <p:animEffect transition="in" filter="fade">
                                      <p:cBhvr>
                                        <p:cTn id="58" dur="500"/>
                                        <p:tgtEl>
                                          <p:spTgt spid="46083">
                                            <p:txEl>
                                              <p:pRg st="5" end="5"/>
                                            </p:txEl>
                                          </p:spTgt>
                                        </p:tgtEl>
                                      </p:cBhvr>
                                    </p:animEffect>
                                  </p:childTnLst>
                                </p:cTn>
                              </p:par>
                              <p:par>
                                <p:cTn id="59" presetID="49" presetClass="entr" presetSubtype="0" decel="100000" fill="hold" grpId="0" nodeType="withEffect">
                                  <p:stCondLst>
                                    <p:cond delay="0"/>
                                  </p:stCondLst>
                                  <p:iterate type="lt">
                                    <p:tmPct val="10000"/>
                                  </p:iterate>
                                  <p:childTnLst>
                                    <p:set>
                                      <p:cBhvr>
                                        <p:cTn id="60" fill="hold">
                                          <p:stCondLst>
                                            <p:cond delay="0"/>
                                          </p:stCondLst>
                                        </p:cTn>
                                        <p:tgtEl>
                                          <p:spTgt spid="46083">
                                            <p:txEl>
                                              <p:pRg st="6" end="6"/>
                                            </p:txEl>
                                          </p:spTgt>
                                        </p:tgtEl>
                                        <p:attrNameLst>
                                          <p:attrName>style.visibility</p:attrName>
                                        </p:attrNameLst>
                                      </p:cBhvr>
                                      <p:to>
                                        <p:strVal val="visible"/>
                                      </p:to>
                                    </p:set>
                                    <p:anim calcmode="lin" valueType="num">
                                      <p:cBhvr>
                                        <p:cTn id="61" dur="500" fill="hold"/>
                                        <p:tgtEl>
                                          <p:spTgt spid="46083">
                                            <p:txEl>
                                              <p:pRg st="6" end="6"/>
                                            </p:txEl>
                                          </p:spTgt>
                                        </p:tgtEl>
                                        <p:attrNameLst>
                                          <p:attrName>ppt_w</p:attrName>
                                        </p:attrNameLst>
                                      </p:cBhvr>
                                      <p:tavLst>
                                        <p:tav tm="0">
                                          <p:val>
                                            <p:fltVal val="0"/>
                                          </p:val>
                                        </p:tav>
                                        <p:tav tm="100000">
                                          <p:val>
                                            <p:strVal val="#ppt_w"/>
                                          </p:val>
                                        </p:tav>
                                      </p:tavLst>
                                    </p:anim>
                                    <p:anim calcmode="lin" valueType="num">
                                      <p:cBhvr>
                                        <p:cTn id="62" dur="500" fill="hold"/>
                                        <p:tgtEl>
                                          <p:spTgt spid="46083">
                                            <p:txEl>
                                              <p:pRg st="6" end="6"/>
                                            </p:txEl>
                                          </p:spTgt>
                                        </p:tgtEl>
                                        <p:attrNameLst>
                                          <p:attrName>ppt_h</p:attrName>
                                        </p:attrNameLst>
                                      </p:cBhvr>
                                      <p:tavLst>
                                        <p:tav tm="0">
                                          <p:val>
                                            <p:fltVal val="0"/>
                                          </p:val>
                                        </p:tav>
                                        <p:tav tm="100000">
                                          <p:val>
                                            <p:strVal val="#ppt_h"/>
                                          </p:val>
                                        </p:tav>
                                      </p:tavLst>
                                    </p:anim>
                                    <p:anim calcmode="lin" valueType="num">
                                      <p:cBhvr>
                                        <p:cTn id="63" dur="500" fill="hold"/>
                                        <p:tgtEl>
                                          <p:spTgt spid="46083">
                                            <p:txEl>
                                              <p:pRg st="6" end="6"/>
                                            </p:txEl>
                                          </p:spTgt>
                                        </p:tgtEl>
                                        <p:attrNameLst>
                                          <p:attrName>style.rotation</p:attrName>
                                        </p:attrNameLst>
                                      </p:cBhvr>
                                      <p:tavLst>
                                        <p:tav tm="0">
                                          <p:val>
                                            <p:fltVal val="360"/>
                                          </p:val>
                                        </p:tav>
                                        <p:tav tm="100000">
                                          <p:val>
                                            <p:fltVal val="0"/>
                                          </p:val>
                                        </p:tav>
                                      </p:tavLst>
                                    </p:anim>
                                    <p:animEffect transition="in" filter="fade">
                                      <p:cBhvr>
                                        <p:cTn id="64"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3203" name="Group 147"/>
          <p:cNvGraphicFramePr>
            <a:graphicFrameLocks noGrp="1"/>
          </p:cNvGraphicFramePr>
          <p:nvPr>
            <p:ph type="title"/>
          </p:nvPr>
        </p:nvGraphicFramePr>
        <p:xfrm>
          <a:off x="1042988" y="411957"/>
          <a:ext cx="7772400" cy="1108472"/>
        </p:xfrm>
        <a:graphic>
          <a:graphicData uri="http://schemas.openxmlformats.org/drawingml/2006/table">
            <a:tbl>
              <a:tblPr/>
              <a:tblGrid>
                <a:gridCol w="2876550"/>
                <a:gridCol w="931862"/>
                <a:gridCol w="1012825"/>
                <a:gridCol w="1009650"/>
                <a:gridCol w="1011238"/>
                <a:gridCol w="930275"/>
              </a:tblGrid>
              <a:tr h="3429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价格（元）</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accent2">
                              <a:lumMod val="75000"/>
                            </a:schemeClr>
                          </a:solidFill>
                          <a:effectLst/>
                          <a:latin typeface="Times New Roman" panose="02020603050405020304" pitchFamily="18" charset="0"/>
                          <a:ea typeface="宋体" panose="02010600030101010101" pitchFamily="2" charset="-122"/>
                        </a:rPr>
                        <a:t>4</a:t>
                      </a:r>
                      <a:endParaRPr kumimoji="1" lang="en-US" altLang="zh-CN" sz="1800" b="1" i="0" u="none" strike="noStrike" cap="none" normalizeH="0" baseline="0" dirty="0" smtClean="0">
                        <a:ln>
                          <a:noFill/>
                        </a:ln>
                        <a:solidFill>
                          <a:schemeClr val="accent2">
                            <a:lumMod val="75000"/>
                          </a:schemeClr>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r>
              <a:tr h="422672">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需求量（单位数）</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accent2">
                              <a:lumMod val="75000"/>
                            </a:schemeClr>
                          </a:solidFill>
                          <a:effectLst/>
                          <a:latin typeface="Times New Roman" panose="02020603050405020304" pitchFamily="18" charset="0"/>
                          <a:ea typeface="宋体" panose="02010600030101010101" pitchFamily="2" charset="-122"/>
                        </a:rPr>
                        <a:t>400</a:t>
                      </a:r>
                      <a:endParaRPr kumimoji="1" lang="en-US" altLang="zh-CN" sz="1800" b="1" i="0" u="none" strike="noStrike" cap="none" normalizeH="0" baseline="0" dirty="0" smtClean="0">
                        <a:ln>
                          <a:noFill/>
                        </a:ln>
                        <a:solidFill>
                          <a:schemeClr val="accent2">
                            <a:lumMod val="75000"/>
                          </a:schemeClr>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供给量（单位数）</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dirty="0" smtClean="0">
                          <a:ln>
                            <a:noFill/>
                          </a:ln>
                          <a:solidFill>
                            <a:schemeClr val="accent2">
                              <a:lumMod val="75000"/>
                            </a:schemeClr>
                          </a:solidFill>
                          <a:effectLst/>
                          <a:latin typeface="Times New Roman" panose="02020603050405020304" pitchFamily="18" charset="0"/>
                          <a:ea typeface="宋体" panose="02010600030101010101" pitchFamily="2" charset="-122"/>
                        </a:rPr>
                        <a:t>400</a:t>
                      </a:r>
                      <a:endParaRPr kumimoji="1" lang="en-US" altLang="zh-CN" sz="1800" b="1" i="0" u="none" strike="noStrike" cap="none" normalizeH="0" baseline="0" dirty="0" smtClean="0">
                        <a:ln>
                          <a:noFill/>
                        </a:ln>
                        <a:solidFill>
                          <a:schemeClr val="accent2">
                            <a:lumMod val="75000"/>
                          </a:schemeClr>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rgbClr val="FF6600"/>
                      </a:solidFill>
                      <a:prstDash val="solid"/>
                      <a:miter lim="800000"/>
                      <a:headEnd type="none" w="med" len="med"/>
                      <a:tailEnd type="none" w="med" len="med"/>
                    </a:lnL>
                    <a:lnR w="28575" cap="flat" cmpd="sng" algn="ctr">
                      <a:solidFill>
                        <a:srgbClr val="FF6600"/>
                      </a:solidFill>
                      <a:prstDash val="solid"/>
                      <a:miter lim="800000"/>
                      <a:headEnd type="none" w="med" len="med"/>
                      <a:tailEnd type="none" w="med" len="med"/>
                    </a:lnR>
                    <a:lnT w="28575" cap="flat" cmpd="sng" algn="ctr">
                      <a:solidFill>
                        <a:srgbClr val="FF6600"/>
                      </a:solidFill>
                      <a:prstDash val="solid"/>
                      <a:miter lim="800000"/>
                      <a:headEnd type="none" w="med" len="med"/>
                      <a:tailEnd type="none" w="med" len="med"/>
                    </a:lnT>
                    <a:lnB w="28575" cap="flat" cmpd="sng" algn="ctr">
                      <a:solidFill>
                        <a:srgbClr val="FF6600"/>
                      </a:solidFill>
                      <a:prstDash val="solid"/>
                      <a:miter lim="800000"/>
                      <a:headEnd type="none" w="med" len="med"/>
                      <a:tailEnd type="none" w="med" len="med"/>
                    </a:lnB>
                    <a:lnTlToBr>
                      <a:noFill/>
                    </a:lnTlToBr>
                    <a:lnBlToTr>
                      <a:noFill/>
                    </a:lnBlToTr>
                    <a:noFill/>
                  </a:tcPr>
                </a:tc>
              </a:tr>
            </a:tbl>
          </a:graphicData>
        </a:graphic>
      </p:graphicFrame>
      <p:sp>
        <p:nvSpPr>
          <p:cNvPr id="39968" name="灯片编号占位符 5"/>
          <p:cNvSpPr>
            <a:spLocks noGrp="1"/>
          </p:cNvSpPr>
          <p:nvPr>
            <p:ph type="sldNum" sz="quarter" idx="12"/>
          </p:nvPr>
        </p:nvSpPr>
        <p:spPr>
          <a:xfrm>
            <a:off x="3124200" y="4902994"/>
            <a:ext cx="2895600" cy="183356"/>
          </a:xfrm>
          <a:noFill/>
        </p:spPr>
        <p:txBody>
          <a:bodyPr/>
          <a:lstStyle/>
          <a:p>
            <a:pPr algn="ctr"/>
            <a:fld id="{1E352581-EE50-461D-8552-66873655CC64}"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9969" name="Text Box 35"/>
          <p:cNvSpPr txBox="1">
            <a:spLocks noChangeArrowheads="1"/>
          </p:cNvSpPr>
          <p:nvPr/>
        </p:nvSpPr>
        <p:spPr bwMode="auto">
          <a:xfrm>
            <a:off x="684213" y="1600200"/>
            <a:ext cx="7632700" cy="369332"/>
          </a:xfrm>
          <a:prstGeom prst="rect">
            <a:avLst/>
          </a:prstGeom>
          <a:noFill/>
          <a:ln w="9525">
            <a:noFill/>
            <a:miter lim="800000"/>
          </a:ln>
        </p:spPr>
        <p:txBody>
          <a:bodyPr>
            <a:spAutoFit/>
          </a:bodyPr>
          <a:lstStyle/>
          <a:p>
            <a:pPr>
              <a:spcBef>
                <a:spcPct val="50000"/>
              </a:spcBef>
            </a:pPr>
            <a:endParaRPr lang="zh-CN" altLang="zh-CN"/>
          </a:p>
        </p:txBody>
      </p:sp>
      <p:sp>
        <p:nvSpPr>
          <p:cNvPr id="173093" name="Rectangle 37"/>
          <p:cNvSpPr>
            <a:spLocks noChangeArrowheads="1"/>
          </p:cNvSpPr>
          <p:nvPr/>
        </p:nvSpPr>
        <p:spPr bwMode="auto">
          <a:xfrm>
            <a:off x="1476375" y="1653779"/>
            <a:ext cx="2879725" cy="1323439"/>
          </a:xfrm>
          <a:prstGeom prst="rect">
            <a:avLst/>
          </a:prstGeom>
          <a:noFill/>
          <a:ln w="9525">
            <a:noFill/>
            <a:miter lim="800000"/>
          </a:ln>
        </p:spPr>
        <p:txBody>
          <a:bodyPr>
            <a:spAutoFit/>
          </a:bodyPr>
          <a:lstStyle/>
          <a:p>
            <a:r>
              <a:rPr lang="en-US" altLang="zh-CN" sz="2000" b="1">
                <a:latin typeface="Times New Roman" panose="02020603050405020304" pitchFamily="18" charset="0"/>
                <a:cs typeface="Times New Roman" panose="02020603050405020304" pitchFamily="18" charset="0"/>
              </a:rPr>
              <a:t>Qd=   800-100P</a:t>
            </a:r>
            <a:endParaRPr lang="en-US" altLang="zh-CN" sz="2000" b="1">
              <a:latin typeface="Times New Roman" panose="02020603050405020304" pitchFamily="18" charset="0"/>
              <a:cs typeface="Times New Roman" panose="02020603050405020304" pitchFamily="18" charset="0"/>
            </a:endParaRPr>
          </a:p>
          <a:p>
            <a:r>
              <a:rPr lang="en-US" altLang="zh-CN" sz="2000" b="1">
                <a:latin typeface="Times New Roman" panose="02020603050405020304" pitchFamily="18" charset="0"/>
                <a:cs typeface="Times New Roman" panose="02020603050405020304" pitchFamily="18" charset="0"/>
              </a:rPr>
              <a:t>Qs=   -400+200P        </a:t>
            </a:r>
            <a:endParaRPr lang="en-US" altLang="zh-CN" sz="2000" b="1">
              <a:latin typeface="Times New Roman" panose="02020603050405020304" pitchFamily="18" charset="0"/>
              <a:cs typeface="Times New Roman" panose="02020603050405020304" pitchFamily="18" charset="0"/>
            </a:endParaRPr>
          </a:p>
          <a:p>
            <a:r>
              <a:rPr lang="en-US" altLang="zh-CN" sz="2000" b="1">
                <a:latin typeface="Times New Roman" panose="02020603050405020304" pitchFamily="18" charset="0"/>
                <a:cs typeface="Times New Roman" panose="02020603050405020304" pitchFamily="18" charset="0"/>
              </a:rPr>
              <a:t> Qd=  Qs</a:t>
            </a:r>
            <a:endParaRPr lang="en-US" altLang="zh-CN" sz="2000" b="1">
              <a:latin typeface="Times New Roman" panose="02020603050405020304" pitchFamily="18" charset="0"/>
              <a:cs typeface="Times New Roman" panose="02020603050405020304" pitchFamily="18" charset="0"/>
            </a:endParaRPr>
          </a:p>
          <a:p>
            <a:r>
              <a:rPr lang="zh-CN" altLang="en-US" sz="2000" b="1">
                <a:latin typeface="黑体" panose="02010609060101010101" pitchFamily="2" charset="-122"/>
                <a:ea typeface="黑体" panose="02010609060101010101" pitchFamily="2" charset="-122"/>
                <a:cs typeface="Times New Roman" panose="02020603050405020304" pitchFamily="18" charset="0"/>
              </a:rPr>
              <a:t>求均衡价格和均衡数量</a:t>
            </a:r>
            <a:endParaRPr lang="zh-CN" altLang="en-US" sz="2000">
              <a:latin typeface="黑体" panose="02010609060101010101" pitchFamily="2" charset="-122"/>
              <a:ea typeface="黑体" panose="02010609060101010101" pitchFamily="2" charset="-122"/>
              <a:cs typeface="Times New Roman" panose="02020603050405020304" pitchFamily="18" charset="0"/>
            </a:endParaRPr>
          </a:p>
        </p:txBody>
      </p:sp>
      <p:sp>
        <p:nvSpPr>
          <p:cNvPr id="173094" name="AutoShape 38"/>
          <p:cNvSpPr/>
          <p:nvPr/>
        </p:nvSpPr>
        <p:spPr bwMode="auto">
          <a:xfrm>
            <a:off x="969964" y="1762125"/>
            <a:ext cx="73025" cy="701279"/>
          </a:xfrm>
          <a:prstGeom prst="leftBrace">
            <a:avLst>
              <a:gd name="adj1" fmla="val 106703"/>
              <a:gd name="adj2" fmla="val 50000"/>
            </a:avLst>
          </a:prstGeom>
          <a:noFill/>
          <a:ln w="28575">
            <a:solidFill>
              <a:schemeClr val="tx1"/>
            </a:solidFill>
            <a:miter lim="800000"/>
          </a:ln>
        </p:spPr>
        <p:txBody>
          <a:bodyPr wrap="none" anchor="ctr"/>
          <a:lstStyle/>
          <a:p>
            <a:endParaRPr lang="zh-CN" altLang="en-US"/>
          </a:p>
        </p:txBody>
      </p:sp>
      <p:sp>
        <p:nvSpPr>
          <p:cNvPr id="173096" name="Rectangle 40"/>
          <p:cNvSpPr>
            <a:spLocks noChangeArrowheads="1"/>
          </p:cNvSpPr>
          <p:nvPr/>
        </p:nvSpPr>
        <p:spPr bwMode="auto">
          <a:xfrm>
            <a:off x="4499992" y="2067694"/>
            <a:ext cx="4428951" cy="2451953"/>
          </a:xfrm>
          <a:prstGeom prst="rect">
            <a:avLst/>
          </a:prstGeom>
          <a:solidFill>
            <a:schemeClr val="accent4">
              <a:lumMod val="20000"/>
              <a:lumOff val="80000"/>
            </a:schemeClr>
          </a:solidFill>
          <a:ln w="9525">
            <a:noFill/>
            <a:miter lim="800000"/>
          </a:ln>
        </p:spPr>
        <p:txBody>
          <a:bodyPr wrap="square">
            <a:spAutoFit/>
          </a:bodyPr>
          <a:lstStyle/>
          <a:p>
            <a:pPr>
              <a:spcBef>
                <a:spcPts val="800"/>
              </a:spcBef>
            </a:pPr>
            <a:r>
              <a:rPr lang="zh-CN" altLang="en-US" sz="2000" dirty="0">
                <a:latin typeface="黑体" panose="02010609060101010101" pitchFamily="2" charset="-122"/>
                <a:ea typeface="黑体" panose="02010609060101010101" pitchFamily="2" charset="-122"/>
              </a:rPr>
              <a:t>解：将供求函数代入均衡条件得：</a:t>
            </a:r>
            <a:endParaRPr lang="zh-CN" altLang="en-US" sz="2000" dirty="0">
              <a:latin typeface="黑体" panose="02010609060101010101" pitchFamily="2" charset="-122"/>
              <a:ea typeface="黑体" panose="02010609060101010101" pitchFamily="2" charset="-122"/>
            </a:endParaRPr>
          </a:p>
          <a:p>
            <a:pPr>
              <a:spcBef>
                <a:spcPts val="800"/>
              </a:spcBef>
            </a:pPr>
            <a:r>
              <a:rPr lang="zh-CN" altLang="en-US" sz="2000" dirty="0">
                <a:latin typeface="黑体" panose="02010609060101010101" pitchFamily="2" charset="-122"/>
                <a:ea typeface="黑体" panose="02010609060101010101" pitchFamily="2" charset="-122"/>
              </a:rPr>
              <a:t>        </a:t>
            </a:r>
            <a:r>
              <a:rPr lang="en-US" altLang="zh-CN" sz="2000" dirty="0">
                <a:latin typeface="黑体" panose="02010609060101010101" pitchFamily="2" charset="-122"/>
                <a:ea typeface="黑体" panose="02010609060101010101" pitchFamily="2" charset="-122"/>
              </a:rPr>
              <a:t>800-100P= -400+200P </a:t>
            </a:r>
            <a:endParaRPr lang="en-US" altLang="zh-CN" sz="2000" dirty="0">
              <a:latin typeface="黑体" panose="02010609060101010101" pitchFamily="2" charset="-122"/>
              <a:ea typeface="黑体" panose="02010609060101010101" pitchFamily="2" charset="-122"/>
            </a:endParaRPr>
          </a:p>
          <a:p>
            <a:pPr>
              <a:spcBef>
                <a:spcPts val="800"/>
              </a:spcBef>
            </a:pPr>
            <a:r>
              <a:rPr lang="zh-CN" altLang="en-US" sz="2000" dirty="0">
                <a:latin typeface="黑体" panose="02010609060101010101" pitchFamily="2" charset="-122"/>
                <a:ea typeface="黑体" panose="02010609060101010101" pitchFamily="2" charset="-122"/>
              </a:rPr>
              <a:t>解得： </a:t>
            </a:r>
            <a:r>
              <a:rPr lang="en-US" altLang="zh-CN" sz="2000" dirty="0" err="1">
                <a:latin typeface="黑体" panose="02010609060101010101" pitchFamily="2" charset="-122"/>
                <a:ea typeface="黑体" panose="02010609060101010101" pitchFamily="2" charset="-122"/>
              </a:rPr>
              <a:t>Pe</a:t>
            </a:r>
            <a:r>
              <a:rPr lang="en-US" altLang="zh-CN" sz="2000" dirty="0">
                <a:latin typeface="黑体" panose="02010609060101010101" pitchFamily="2" charset="-122"/>
                <a:ea typeface="黑体" panose="02010609060101010101" pitchFamily="2" charset="-122"/>
              </a:rPr>
              <a:t>=4</a:t>
            </a:r>
            <a:endParaRPr lang="en-US" altLang="zh-CN" sz="2000" dirty="0">
              <a:latin typeface="黑体" panose="02010609060101010101" pitchFamily="2" charset="-122"/>
              <a:ea typeface="黑体" panose="02010609060101010101" pitchFamily="2" charset="-122"/>
            </a:endParaRPr>
          </a:p>
          <a:p>
            <a:pPr>
              <a:spcBef>
                <a:spcPts val="800"/>
              </a:spcBef>
            </a:pPr>
            <a:r>
              <a:rPr lang="zh-CN" altLang="en-US" sz="2000" dirty="0">
                <a:latin typeface="黑体" panose="02010609060101010101" pitchFamily="2" charset="-122"/>
                <a:ea typeface="黑体" panose="02010609060101010101" pitchFamily="2" charset="-122"/>
              </a:rPr>
              <a:t>将</a:t>
            </a:r>
            <a:r>
              <a:rPr lang="en-US" altLang="zh-CN" sz="2000" dirty="0">
                <a:latin typeface="黑体" panose="02010609060101010101" pitchFamily="2" charset="-122"/>
                <a:ea typeface="黑体" panose="02010609060101010101" pitchFamily="2" charset="-122"/>
              </a:rPr>
              <a:t>P=4</a:t>
            </a:r>
            <a:r>
              <a:rPr lang="zh-CN" altLang="en-US" sz="2000" dirty="0">
                <a:latin typeface="黑体" panose="02010609060101010101" pitchFamily="2" charset="-122"/>
                <a:ea typeface="黑体" panose="02010609060101010101" pitchFamily="2" charset="-122"/>
              </a:rPr>
              <a:t>代入需求函数得：</a:t>
            </a:r>
            <a:r>
              <a:rPr lang="en-US" altLang="zh-CN" sz="2000" dirty="0" err="1">
                <a:latin typeface="黑体" panose="02010609060101010101" pitchFamily="2" charset="-122"/>
                <a:ea typeface="黑体" panose="02010609060101010101" pitchFamily="2" charset="-122"/>
              </a:rPr>
              <a:t>Qe</a:t>
            </a:r>
            <a:r>
              <a:rPr lang="en-US" altLang="zh-CN" sz="2000" dirty="0">
                <a:latin typeface="黑体" panose="02010609060101010101" pitchFamily="2" charset="-122"/>
                <a:ea typeface="黑体" panose="02010609060101010101" pitchFamily="2" charset="-122"/>
              </a:rPr>
              <a:t>=400</a:t>
            </a:r>
            <a:endParaRPr lang="en-US" altLang="zh-CN" sz="2000" dirty="0">
              <a:latin typeface="黑体" panose="02010609060101010101" pitchFamily="2" charset="-122"/>
              <a:ea typeface="黑体" panose="02010609060101010101" pitchFamily="2" charset="-122"/>
            </a:endParaRPr>
          </a:p>
          <a:p>
            <a:pPr>
              <a:spcBef>
                <a:spcPts val="800"/>
              </a:spcBef>
            </a:pPr>
            <a:r>
              <a:rPr lang="zh-CN" altLang="en-US" sz="2000" dirty="0">
                <a:latin typeface="黑体" panose="02010609060101010101" pitchFamily="2" charset="-122"/>
                <a:ea typeface="黑体" panose="02010609060101010101" pitchFamily="2" charset="-122"/>
              </a:rPr>
              <a:t>或将</a:t>
            </a:r>
            <a:r>
              <a:rPr lang="en-US" altLang="zh-CN" sz="2000" dirty="0">
                <a:latin typeface="黑体" panose="02010609060101010101" pitchFamily="2" charset="-122"/>
                <a:ea typeface="黑体" panose="02010609060101010101" pitchFamily="2" charset="-122"/>
              </a:rPr>
              <a:t>P=4</a:t>
            </a:r>
            <a:r>
              <a:rPr lang="zh-CN" altLang="en-US" sz="2000" dirty="0">
                <a:latin typeface="黑体" panose="02010609060101010101" pitchFamily="2" charset="-122"/>
                <a:ea typeface="黑体" panose="02010609060101010101" pitchFamily="2" charset="-122"/>
              </a:rPr>
              <a:t>代入供给函数得：</a:t>
            </a:r>
            <a:r>
              <a:rPr lang="en-US" altLang="zh-CN" sz="2000" dirty="0" err="1">
                <a:latin typeface="黑体" panose="02010609060101010101" pitchFamily="2" charset="-122"/>
                <a:ea typeface="黑体" panose="02010609060101010101" pitchFamily="2" charset="-122"/>
              </a:rPr>
              <a:t>Qe</a:t>
            </a:r>
            <a:r>
              <a:rPr lang="en-US" altLang="zh-CN" sz="2000" dirty="0">
                <a:latin typeface="黑体" panose="02010609060101010101" pitchFamily="2" charset="-122"/>
                <a:ea typeface="黑体" panose="02010609060101010101" pitchFamily="2" charset="-122"/>
              </a:rPr>
              <a:t>=400</a:t>
            </a:r>
            <a:endParaRPr lang="en-US" altLang="zh-CN" sz="2000" dirty="0">
              <a:latin typeface="黑体" panose="02010609060101010101" pitchFamily="2" charset="-122"/>
              <a:ea typeface="黑体" panose="02010609060101010101" pitchFamily="2" charset="-122"/>
            </a:endParaRPr>
          </a:p>
          <a:p>
            <a:pPr>
              <a:spcBef>
                <a:spcPts val="800"/>
              </a:spcBef>
            </a:pPr>
            <a:r>
              <a:rPr lang="zh-CN" altLang="en-US" sz="2000" dirty="0">
                <a:latin typeface="黑体" panose="02010609060101010101" pitchFamily="2" charset="-122"/>
                <a:ea typeface="黑体" panose="02010609060101010101" pitchFamily="2" charset="-122"/>
              </a:rPr>
              <a:t>所以</a:t>
            </a:r>
            <a:r>
              <a:rPr lang="en-US" altLang="zh-CN" sz="2000" dirty="0">
                <a:latin typeface="黑体" panose="02010609060101010101" pitchFamily="2" charset="-122"/>
                <a:ea typeface="黑体" panose="02010609060101010101" pitchFamily="2" charset="-122"/>
              </a:rPr>
              <a:t>:  </a:t>
            </a:r>
            <a:r>
              <a:rPr lang="zh-CN" altLang="en-US" sz="2000" dirty="0">
                <a:latin typeface="黑体" panose="02010609060101010101" pitchFamily="2" charset="-122"/>
                <a:ea typeface="黑体" panose="02010609060101010101" pitchFamily="2" charset="-122"/>
              </a:rPr>
              <a:t>（ </a:t>
            </a:r>
            <a:r>
              <a:rPr lang="en-US" altLang="zh-CN" sz="2000" dirty="0" err="1">
                <a:latin typeface="黑体" panose="02010609060101010101" pitchFamily="2" charset="-122"/>
                <a:ea typeface="黑体" panose="02010609060101010101" pitchFamily="2" charset="-122"/>
              </a:rPr>
              <a:t>Pe</a:t>
            </a:r>
            <a:r>
              <a:rPr lang="zh-CN" altLang="en-US" sz="2000" dirty="0">
                <a:latin typeface="黑体" panose="02010609060101010101" pitchFamily="2" charset="-122"/>
                <a:ea typeface="黑体" panose="02010609060101010101" pitchFamily="2" charset="-122"/>
              </a:rPr>
              <a:t>，</a:t>
            </a:r>
            <a:r>
              <a:rPr lang="en-US" altLang="zh-CN" sz="2000" dirty="0" err="1">
                <a:latin typeface="黑体" panose="02010609060101010101" pitchFamily="2" charset="-122"/>
                <a:ea typeface="黑体" panose="02010609060101010101" pitchFamily="2" charset="-122"/>
              </a:rPr>
              <a:t>Qe</a:t>
            </a:r>
            <a:r>
              <a:rPr lang="zh-CN" altLang="en-US" sz="2000" dirty="0">
                <a:latin typeface="黑体" panose="02010609060101010101" pitchFamily="2" charset="-122"/>
                <a:ea typeface="黑体" panose="02010609060101010101" pitchFamily="2" charset="-122"/>
              </a:rPr>
              <a:t>）</a:t>
            </a:r>
            <a:r>
              <a:rPr lang="en-US" altLang="zh-CN" sz="2000" dirty="0">
                <a:latin typeface="黑体" panose="02010609060101010101" pitchFamily="2" charset="-122"/>
                <a:ea typeface="黑体" panose="02010609060101010101" pitchFamily="2" charset="-122"/>
              </a:rPr>
              <a:t>=  </a:t>
            </a:r>
            <a:r>
              <a:rPr lang="zh-CN" altLang="en-US" sz="2000" dirty="0">
                <a:latin typeface="黑体" panose="02010609060101010101" pitchFamily="2" charset="-122"/>
                <a:ea typeface="黑体" panose="02010609060101010101" pitchFamily="2" charset="-122"/>
              </a:rPr>
              <a:t>（</a:t>
            </a:r>
            <a:r>
              <a:rPr lang="en-US" altLang="zh-CN" sz="2000" dirty="0">
                <a:latin typeface="黑体" panose="02010609060101010101" pitchFamily="2" charset="-122"/>
                <a:ea typeface="黑体" panose="02010609060101010101" pitchFamily="2" charset="-122"/>
              </a:rPr>
              <a:t>4</a:t>
            </a:r>
            <a:r>
              <a:rPr lang="zh-CN" altLang="en-US" sz="2000" dirty="0">
                <a:latin typeface="黑体" panose="02010609060101010101" pitchFamily="2" charset="-122"/>
                <a:ea typeface="黑体" panose="02010609060101010101" pitchFamily="2" charset="-122"/>
              </a:rPr>
              <a:t>，</a:t>
            </a:r>
            <a:r>
              <a:rPr lang="en-US" altLang="zh-CN" sz="2000" dirty="0">
                <a:latin typeface="黑体" panose="02010609060101010101" pitchFamily="2" charset="-122"/>
                <a:ea typeface="黑体" panose="02010609060101010101" pitchFamily="2" charset="-122"/>
              </a:rPr>
              <a:t>400 </a:t>
            </a:r>
            <a:r>
              <a:rPr lang="zh-CN" altLang="en-US" sz="2000" dirty="0">
                <a:latin typeface="黑体" panose="02010609060101010101" pitchFamily="2" charset="-122"/>
                <a:ea typeface="黑体" panose="02010609060101010101" pitchFamily="2" charset="-122"/>
              </a:rPr>
              <a:t>）</a:t>
            </a:r>
            <a:endParaRPr lang="zh-CN" altLang="en-US" sz="2000" dirty="0">
              <a:latin typeface="黑体" panose="02010609060101010101" pitchFamily="2" charset="-122"/>
              <a:ea typeface="黑体" panose="02010609060101010101" pitchFamily="2" charset="-122"/>
            </a:endParaRPr>
          </a:p>
        </p:txBody>
      </p:sp>
      <p:sp>
        <p:nvSpPr>
          <p:cNvPr id="39973" name="Text Box 42"/>
          <p:cNvSpPr txBox="1">
            <a:spLocks noChangeArrowheads="1"/>
          </p:cNvSpPr>
          <p:nvPr/>
        </p:nvSpPr>
        <p:spPr bwMode="auto">
          <a:xfrm>
            <a:off x="0" y="141685"/>
            <a:ext cx="1258888" cy="523220"/>
          </a:xfrm>
          <a:prstGeom prst="rect">
            <a:avLst/>
          </a:prstGeom>
          <a:noFill/>
          <a:ln w="9525">
            <a:noFill/>
            <a:miter lim="800000"/>
          </a:ln>
        </p:spPr>
        <p:txBody>
          <a:bodyPr>
            <a:spAutoFit/>
          </a:bodyPr>
          <a:lstStyle/>
          <a:p>
            <a:pPr>
              <a:spcBef>
                <a:spcPct val="50000"/>
              </a:spcBef>
            </a:pPr>
            <a:r>
              <a:rPr lang="zh-CN" altLang="en-US" sz="2800" b="1" dirty="0">
                <a:latin typeface="黑体" panose="02010609060101010101" pitchFamily="2" charset="-122"/>
                <a:ea typeface="黑体" panose="02010609060101010101" pitchFamily="2" charset="-122"/>
                <a:cs typeface="宋体-18030" pitchFamily="49" charset="-122"/>
              </a:rPr>
              <a:t>例</a:t>
            </a:r>
            <a:r>
              <a:rPr lang="en-US" altLang="zh-CN" sz="2800" b="1" dirty="0">
                <a:latin typeface="黑体" panose="02010609060101010101" pitchFamily="2" charset="-122"/>
                <a:ea typeface="黑体" panose="02010609060101010101" pitchFamily="2" charset="-122"/>
                <a:cs typeface="宋体-18030" pitchFamily="49" charset="-122"/>
              </a:rPr>
              <a:t>1</a:t>
            </a:r>
            <a:r>
              <a:rPr lang="zh-CN" altLang="en-US" sz="2800" dirty="0">
                <a:latin typeface="黑体" panose="02010609060101010101" pitchFamily="2" charset="-122"/>
                <a:ea typeface="黑体" panose="02010609060101010101" pitchFamily="2" charset="-122"/>
                <a:cs typeface="宋体-18030" pitchFamily="49" charset="-122"/>
              </a:rPr>
              <a:t>：</a:t>
            </a:r>
            <a:endParaRPr lang="zh-CN" altLang="en-US" sz="2800" dirty="0">
              <a:latin typeface="黑体" panose="02010609060101010101" pitchFamily="2" charset="-122"/>
              <a:ea typeface="黑体" panose="02010609060101010101" pitchFamily="2" charset="-122"/>
              <a:cs typeface="宋体-18030"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203"/>
                                        </p:tgtEl>
                                        <p:attrNameLst>
                                          <p:attrName>style.visibility</p:attrName>
                                        </p:attrNameLst>
                                      </p:cBhvr>
                                      <p:to>
                                        <p:strVal val="visible"/>
                                      </p:to>
                                    </p:set>
                                    <p:animEffect transition="in" filter="blinds(horizontal)">
                                      <p:cBhvr>
                                        <p:cTn id="7" dur="500"/>
                                        <p:tgtEl>
                                          <p:spTgt spid="1732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3094"/>
                                        </p:tgtEl>
                                        <p:attrNameLst>
                                          <p:attrName>style.visibility</p:attrName>
                                        </p:attrNameLst>
                                      </p:cBhvr>
                                      <p:to>
                                        <p:strVal val="visible"/>
                                      </p:to>
                                    </p:set>
                                    <p:animEffect transition="in" filter="blinds(horizontal)">
                                      <p:cBhvr>
                                        <p:cTn id="12" dur="500"/>
                                        <p:tgtEl>
                                          <p:spTgt spid="1730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3093"/>
                                        </p:tgtEl>
                                        <p:attrNameLst>
                                          <p:attrName>style.visibility</p:attrName>
                                        </p:attrNameLst>
                                      </p:cBhvr>
                                      <p:to>
                                        <p:strVal val="visible"/>
                                      </p:to>
                                    </p:set>
                                    <p:animEffect transition="in" filter="blinds(horizontal)">
                                      <p:cBhvr>
                                        <p:cTn id="17" dur="500"/>
                                        <p:tgtEl>
                                          <p:spTgt spid="17309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73096"/>
                                        </p:tgtEl>
                                        <p:attrNameLst>
                                          <p:attrName>style.visibility</p:attrName>
                                        </p:attrNameLst>
                                      </p:cBhvr>
                                      <p:to>
                                        <p:strVal val="visible"/>
                                      </p:to>
                                    </p:set>
                                    <p:anim calcmode="lin" valueType="num">
                                      <p:cBhvr additive="base">
                                        <p:cTn id="22" dur="500" fill="hold"/>
                                        <p:tgtEl>
                                          <p:spTgt spid="173096"/>
                                        </p:tgtEl>
                                        <p:attrNameLst>
                                          <p:attrName>ppt_x</p:attrName>
                                        </p:attrNameLst>
                                      </p:cBhvr>
                                      <p:tavLst>
                                        <p:tav tm="0">
                                          <p:val>
                                            <p:strVal val="0-#ppt_w/2"/>
                                          </p:val>
                                        </p:tav>
                                        <p:tav tm="100000">
                                          <p:val>
                                            <p:strVal val="#ppt_x"/>
                                          </p:val>
                                        </p:tav>
                                      </p:tavLst>
                                    </p:anim>
                                    <p:anim calcmode="lin" valueType="num">
                                      <p:cBhvr additive="base">
                                        <p:cTn id="23" dur="500" fill="hold"/>
                                        <p:tgtEl>
                                          <p:spTgt spid="173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93" grpId="0"/>
      <p:bldP spid="173094" grpId="0" animBg="1"/>
      <p:bldP spid="17309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i="0" smtClean="0">
                <a:latin typeface="黑体" panose="02010609060101010101" pitchFamily="2" charset="-122"/>
                <a:ea typeface="黑体" panose="02010609060101010101" pitchFamily="2" charset="-122"/>
              </a:rPr>
              <a:t>二、均衡价格的变动</a:t>
            </a:r>
            <a:endParaRPr lang="zh-CN" altLang="en-US" i="0" smtClean="0">
              <a:latin typeface="黑体" panose="02010609060101010101" pitchFamily="2" charset="-122"/>
              <a:ea typeface="黑体" panose="02010609060101010101" pitchFamily="2" charset="-122"/>
            </a:endParaRPr>
          </a:p>
        </p:txBody>
      </p:sp>
      <p:sp>
        <p:nvSpPr>
          <p:cNvPr id="167939" name="Rectangle 3"/>
          <p:cNvSpPr>
            <a:spLocks noGrp="1" noChangeArrowheads="1"/>
          </p:cNvSpPr>
          <p:nvPr>
            <p:ph sz="quarter" idx="1"/>
          </p:nvPr>
        </p:nvSpPr>
        <p:spPr>
          <a:xfrm>
            <a:off x="457200" y="1200150"/>
            <a:ext cx="7859216" cy="3655219"/>
          </a:xfrm>
        </p:spPr>
        <p:txBody>
          <a:bodyPr/>
          <a:lstStyle/>
          <a:p>
            <a:pPr marL="609600" indent="-609600" eaLnBrk="1" hangingPunct="1">
              <a:lnSpc>
                <a:spcPct val="150000"/>
              </a:lnSpc>
              <a:buFont typeface="Wingdings" panose="05000000000000000000" pitchFamily="2" charset="2"/>
              <a:buNone/>
            </a:pPr>
            <a:r>
              <a:rPr lang="en-US" altLang="zh-CN" sz="2400" b="1" dirty="0" smtClean="0">
                <a:latin typeface="+mn-ea"/>
                <a:ea typeface="+mn-ea"/>
              </a:rPr>
              <a:t>1</a:t>
            </a:r>
            <a:r>
              <a:rPr lang="zh-CN" altLang="en-US" sz="2400" b="1" dirty="0" smtClean="0">
                <a:latin typeface="+mn-ea"/>
                <a:ea typeface="+mn-ea"/>
              </a:rPr>
              <a:t>、</a:t>
            </a:r>
            <a:r>
              <a:rPr lang="zh-CN" altLang="en-US" sz="2400" b="1" dirty="0" smtClean="0">
                <a:solidFill>
                  <a:srgbClr val="C00000"/>
                </a:solidFill>
                <a:latin typeface="+mn-ea"/>
                <a:ea typeface="+mn-ea"/>
              </a:rPr>
              <a:t>需求变动</a:t>
            </a:r>
            <a:r>
              <a:rPr lang="zh-CN" altLang="en-US" sz="2400" b="1" dirty="0" smtClean="0">
                <a:latin typeface="+mn-ea"/>
                <a:ea typeface="+mn-ea"/>
              </a:rPr>
              <a:t>对均衡价格的影响</a:t>
            </a:r>
            <a:endParaRPr lang="zh-CN" altLang="en-US" sz="2400" b="1" dirty="0" smtClean="0">
              <a:latin typeface="+mn-ea"/>
              <a:ea typeface="+mn-ea"/>
            </a:endParaRPr>
          </a:p>
          <a:p>
            <a:pPr marL="609600" indent="-609600" eaLnBrk="1" hangingPunct="1">
              <a:lnSpc>
                <a:spcPct val="150000"/>
              </a:lnSpc>
              <a:buFont typeface="Wingdings" panose="05000000000000000000" pitchFamily="2" charset="2"/>
              <a:buNone/>
            </a:pPr>
            <a:r>
              <a:rPr lang="en-US" altLang="zh-CN" sz="2400" b="1" dirty="0" smtClean="0">
                <a:latin typeface="+mn-ea"/>
                <a:ea typeface="+mn-ea"/>
              </a:rPr>
              <a:t>2</a:t>
            </a:r>
            <a:r>
              <a:rPr lang="zh-CN" altLang="en-US" sz="2400" b="1" dirty="0" smtClean="0">
                <a:latin typeface="+mn-ea"/>
                <a:ea typeface="+mn-ea"/>
              </a:rPr>
              <a:t>、</a:t>
            </a:r>
            <a:r>
              <a:rPr lang="zh-CN" altLang="en-US" sz="2400" b="1" dirty="0" smtClean="0">
                <a:solidFill>
                  <a:srgbClr val="C00000"/>
                </a:solidFill>
                <a:latin typeface="+mn-ea"/>
                <a:ea typeface="+mn-ea"/>
              </a:rPr>
              <a:t>供给变动</a:t>
            </a:r>
            <a:r>
              <a:rPr lang="zh-CN" altLang="en-US" sz="2400" b="1" dirty="0" smtClean="0">
                <a:latin typeface="+mn-ea"/>
                <a:ea typeface="+mn-ea"/>
              </a:rPr>
              <a:t>对均衡价格的影响</a:t>
            </a:r>
            <a:endParaRPr lang="en-US" altLang="zh-CN" sz="2400" b="1" dirty="0" smtClean="0">
              <a:latin typeface="+mn-ea"/>
              <a:ea typeface="+mn-ea"/>
            </a:endParaRPr>
          </a:p>
          <a:p>
            <a:pPr marL="609600" indent="-609600" eaLnBrk="1" hangingPunct="1">
              <a:lnSpc>
                <a:spcPct val="150000"/>
              </a:lnSpc>
              <a:buFont typeface="Wingdings" panose="05000000000000000000" pitchFamily="2" charset="2"/>
              <a:buNone/>
            </a:pPr>
            <a:r>
              <a:rPr lang="en-US" altLang="zh-CN" sz="2400" b="1" dirty="0" smtClean="0">
                <a:latin typeface="+mn-ea"/>
                <a:ea typeface="+mn-ea"/>
              </a:rPr>
              <a:t>3</a:t>
            </a:r>
            <a:r>
              <a:rPr lang="zh-CN" altLang="en-US" sz="2400" b="1" dirty="0" smtClean="0">
                <a:latin typeface="+mn-ea"/>
                <a:ea typeface="+mn-ea"/>
              </a:rPr>
              <a:t>、供求定理</a:t>
            </a:r>
            <a:endParaRPr lang="en-US" altLang="zh-CN" sz="2400" b="1" dirty="0" smtClean="0">
              <a:latin typeface="+mn-ea"/>
              <a:ea typeface="+mn-ea"/>
            </a:endParaRPr>
          </a:p>
          <a:p>
            <a:pPr marL="609600" indent="-609600">
              <a:lnSpc>
                <a:spcPct val="150000"/>
              </a:lnSpc>
              <a:buNone/>
            </a:pPr>
            <a:r>
              <a:rPr lang="en-US" altLang="zh-CN" sz="2400" b="1" dirty="0" smtClean="0">
                <a:latin typeface="+mn-ea"/>
                <a:ea typeface="+mn-ea"/>
              </a:rPr>
              <a:t>4</a:t>
            </a:r>
            <a:r>
              <a:rPr lang="zh-CN" altLang="en-US" sz="2400" b="1" dirty="0" smtClean="0">
                <a:latin typeface="+mn-ea"/>
                <a:ea typeface="+mn-ea"/>
              </a:rPr>
              <a:t>、</a:t>
            </a:r>
            <a:r>
              <a:rPr lang="zh-CN" altLang="en-US" sz="2400" b="1" dirty="0" smtClean="0">
                <a:solidFill>
                  <a:srgbClr val="C00000"/>
                </a:solidFill>
                <a:latin typeface="+mn-ea"/>
                <a:ea typeface="+mn-ea"/>
              </a:rPr>
              <a:t>需求与供给同时发生变动</a:t>
            </a:r>
            <a:r>
              <a:rPr lang="zh-CN" altLang="en-US" sz="2400" b="1" dirty="0" smtClean="0">
                <a:latin typeface="+mn-ea"/>
                <a:ea typeface="+mn-ea"/>
              </a:rPr>
              <a:t>对均衡价格的影响</a:t>
            </a:r>
            <a:endParaRPr lang="en-US" altLang="zh-CN" dirty="0" smtClean="0">
              <a:latin typeface="黑体" panose="02010609060101010101" pitchFamily="2" charset="-122"/>
              <a:ea typeface="黑体" panose="02010609060101010101" pitchFamily="2" charset="-122"/>
            </a:endParaRPr>
          </a:p>
          <a:p>
            <a:pPr marL="609600" indent="-609600" eaLnBrk="1" hangingPunct="1">
              <a:lnSpc>
                <a:spcPct val="150000"/>
              </a:lnSpc>
              <a:buFont typeface="Wingdings" panose="05000000000000000000" pitchFamily="2" charset="2"/>
              <a:buNone/>
            </a:pPr>
            <a:br>
              <a:rPr lang="zh-CN" altLang="en-US" b="1" dirty="0" smtClean="0">
                <a:ea typeface="黑体" panose="02010609060101010101" pitchFamily="2" charset="-122"/>
              </a:rPr>
            </a:br>
            <a:endParaRPr lang="en-US" altLang="zh-CN" sz="2800" b="1" dirty="0" smtClean="0">
              <a:ea typeface="黑体" panose="02010609060101010101" pitchFamily="2" charset="-122"/>
            </a:endParaRPr>
          </a:p>
        </p:txBody>
      </p:sp>
      <p:sp>
        <p:nvSpPr>
          <p:cNvPr id="40964" name="灯片编号占位符 5"/>
          <p:cNvSpPr>
            <a:spLocks noGrp="1"/>
          </p:cNvSpPr>
          <p:nvPr>
            <p:ph type="sldNum" sz="quarter" idx="12"/>
          </p:nvPr>
        </p:nvSpPr>
        <p:spPr>
          <a:xfrm>
            <a:off x="3124200" y="4902994"/>
            <a:ext cx="2895600" cy="183356"/>
          </a:xfrm>
          <a:noFill/>
        </p:spPr>
        <p:txBody>
          <a:bodyPr/>
          <a:lstStyle/>
          <a:p>
            <a:pPr algn="ctr"/>
            <a:fld id="{9B911741-34BE-40BF-BA55-4EDD88402748}"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167938"/>
                                        </p:tgtEl>
                                        <p:attrNameLst>
                                          <p:attrName>style.visibility</p:attrName>
                                        </p:attrNameLst>
                                      </p:cBhvr>
                                      <p:to>
                                        <p:strVal val="visible"/>
                                      </p:to>
                                    </p:set>
                                    <p:anim calcmode="lin" valueType="num">
                                      <p:cBhvr>
                                        <p:cTn id="7" dur="500" fill="hold"/>
                                        <p:tgtEl>
                                          <p:spTgt spid="167938"/>
                                        </p:tgtEl>
                                        <p:attrNameLst>
                                          <p:attrName>ppt_w</p:attrName>
                                        </p:attrNameLst>
                                      </p:cBhvr>
                                      <p:tavLst>
                                        <p:tav tm="0">
                                          <p:val>
                                            <p:fltVal val="0"/>
                                          </p:val>
                                        </p:tav>
                                        <p:tav tm="100000">
                                          <p:val>
                                            <p:strVal val="#ppt_w"/>
                                          </p:val>
                                        </p:tav>
                                      </p:tavLst>
                                    </p:anim>
                                    <p:anim calcmode="lin" valueType="num">
                                      <p:cBhvr>
                                        <p:cTn id="8" dur="500" fill="hold"/>
                                        <p:tgtEl>
                                          <p:spTgt spid="167938"/>
                                        </p:tgtEl>
                                        <p:attrNameLst>
                                          <p:attrName>ppt_h</p:attrName>
                                        </p:attrNameLst>
                                      </p:cBhvr>
                                      <p:tavLst>
                                        <p:tav tm="0">
                                          <p:val>
                                            <p:fltVal val="0"/>
                                          </p:val>
                                        </p:tav>
                                        <p:tav tm="100000">
                                          <p:val>
                                            <p:strVal val="#ppt_h"/>
                                          </p:val>
                                        </p:tav>
                                      </p:tavLst>
                                    </p:anim>
                                    <p:anim calcmode="lin" valueType="num">
                                      <p:cBhvr>
                                        <p:cTn id="9" dur="500" fill="hold"/>
                                        <p:tgtEl>
                                          <p:spTgt spid="167938"/>
                                        </p:tgtEl>
                                        <p:attrNameLst>
                                          <p:attrName>style.rotation</p:attrName>
                                        </p:attrNameLst>
                                      </p:cBhvr>
                                      <p:tavLst>
                                        <p:tav tm="0">
                                          <p:val>
                                            <p:fltVal val="360"/>
                                          </p:val>
                                        </p:tav>
                                        <p:tav tm="100000">
                                          <p:val>
                                            <p:fltVal val="0"/>
                                          </p:val>
                                        </p:tav>
                                      </p:tavLst>
                                    </p:anim>
                                    <p:animEffect transition="in" filter="fade">
                                      <p:cBhvr>
                                        <p:cTn id="10" dur="500"/>
                                        <p:tgtEl>
                                          <p:spTgt spid="16793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167939">
                                            <p:txEl>
                                              <p:pRg st="0" end="0"/>
                                            </p:txEl>
                                          </p:spTgt>
                                        </p:tgtEl>
                                        <p:attrNameLst>
                                          <p:attrName>style.visibility</p:attrName>
                                        </p:attrNameLst>
                                      </p:cBhvr>
                                      <p:to>
                                        <p:strVal val="visible"/>
                                      </p:to>
                                    </p:set>
                                    <p:anim calcmode="lin" valueType="num">
                                      <p:cBhvr>
                                        <p:cTn id="15" dur="500" fill="hold"/>
                                        <p:tgtEl>
                                          <p:spTgt spid="16793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67939">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167939">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16793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167939">
                                            <p:txEl>
                                              <p:pRg st="1" end="1"/>
                                            </p:txEl>
                                          </p:spTgt>
                                        </p:tgtEl>
                                        <p:attrNameLst>
                                          <p:attrName>style.visibility</p:attrName>
                                        </p:attrNameLst>
                                      </p:cBhvr>
                                      <p:to>
                                        <p:strVal val="visible"/>
                                      </p:to>
                                    </p:set>
                                    <p:anim calcmode="lin" valueType="num">
                                      <p:cBhvr>
                                        <p:cTn id="23" dur="500" fill="hold"/>
                                        <p:tgtEl>
                                          <p:spTgt spid="167939">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167939">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167939">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16793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fill="hold">
                                          <p:stCondLst>
                                            <p:cond delay="0"/>
                                          </p:stCondLst>
                                        </p:cTn>
                                        <p:tgtEl>
                                          <p:spTgt spid="167939">
                                            <p:txEl>
                                              <p:pRg st="2" end="2"/>
                                            </p:txEl>
                                          </p:spTgt>
                                        </p:tgtEl>
                                        <p:attrNameLst>
                                          <p:attrName>style.visibility</p:attrName>
                                        </p:attrNameLst>
                                      </p:cBhvr>
                                      <p:to>
                                        <p:strVal val="visible"/>
                                      </p:to>
                                    </p:set>
                                    <p:anim calcmode="lin" valueType="num">
                                      <p:cBhvr>
                                        <p:cTn id="31" dur="500" fill="hold"/>
                                        <p:tgtEl>
                                          <p:spTgt spid="167939">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67939">
                                            <p:txEl>
                                              <p:pRg st="2" end="2"/>
                                            </p:txEl>
                                          </p:spTgt>
                                        </p:tgtEl>
                                        <p:attrNameLst>
                                          <p:attrName>ppt_h</p:attrName>
                                        </p:attrNameLst>
                                      </p:cBhvr>
                                      <p:tavLst>
                                        <p:tav tm="0">
                                          <p:val>
                                            <p:fltVal val="0"/>
                                          </p:val>
                                        </p:tav>
                                        <p:tav tm="100000">
                                          <p:val>
                                            <p:strVal val="#ppt_h"/>
                                          </p:val>
                                        </p:tav>
                                      </p:tavLst>
                                    </p:anim>
                                    <p:anim calcmode="lin" valueType="num">
                                      <p:cBhvr>
                                        <p:cTn id="33" dur="500" fill="hold"/>
                                        <p:tgtEl>
                                          <p:spTgt spid="167939">
                                            <p:txEl>
                                              <p:pRg st="2" end="2"/>
                                            </p:txEl>
                                          </p:spTgt>
                                        </p:tgtEl>
                                        <p:attrNameLst>
                                          <p:attrName>style.rotation</p:attrName>
                                        </p:attrNameLst>
                                      </p:cBhvr>
                                      <p:tavLst>
                                        <p:tav tm="0">
                                          <p:val>
                                            <p:fltVal val="360"/>
                                          </p:val>
                                        </p:tav>
                                        <p:tav tm="100000">
                                          <p:val>
                                            <p:fltVal val="0"/>
                                          </p:val>
                                        </p:tav>
                                      </p:tavLst>
                                    </p:anim>
                                    <p:animEffect transition="in" filter="fade">
                                      <p:cBhvr>
                                        <p:cTn id="34" dur="500"/>
                                        <p:tgtEl>
                                          <p:spTgt spid="16793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iterate type="lt">
                                    <p:tmPct val="10000"/>
                                  </p:iterate>
                                  <p:childTnLst>
                                    <p:set>
                                      <p:cBhvr>
                                        <p:cTn id="38" fill="hold">
                                          <p:stCondLst>
                                            <p:cond delay="0"/>
                                          </p:stCondLst>
                                        </p:cTn>
                                        <p:tgtEl>
                                          <p:spTgt spid="167939">
                                            <p:txEl>
                                              <p:pRg st="3" end="3"/>
                                            </p:txEl>
                                          </p:spTgt>
                                        </p:tgtEl>
                                        <p:attrNameLst>
                                          <p:attrName>style.visibility</p:attrName>
                                        </p:attrNameLst>
                                      </p:cBhvr>
                                      <p:to>
                                        <p:strVal val="visible"/>
                                      </p:to>
                                    </p:set>
                                    <p:anim calcmode="lin" valueType="num">
                                      <p:cBhvr>
                                        <p:cTn id="39" dur="500" fill="hold"/>
                                        <p:tgtEl>
                                          <p:spTgt spid="167939">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67939">
                                            <p:txEl>
                                              <p:pRg st="3" end="3"/>
                                            </p:txEl>
                                          </p:spTgt>
                                        </p:tgtEl>
                                        <p:attrNameLst>
                                          <p:attrName>ppt_h</p:attrName>
                                        </p:attrNameLst>
                                      </p:cBhvr>
                                      <p:tavLst>
                                        <p:tav tm="0">
                                          <p:val>
                                            <p:fltVal val="0"/>
                                          </p:val>
                                        </p:tav>
                                        <p:tav tm="100000">
                                          <p:val>
                                            <p:strVal val="#ppt_h"/>
                                          </p:val>
                                        </p:tav>
                                      </p:tavLst>
                                    </p:anim>
                                    <p:anim calcmode="lin" valueType="num">
                                      <p:cBhvr>
                                        <p:cTn id="41" dur="500" fill="hold"/>
                                        <p:tgtEl>
                                          <p:spTgt spid="167939">
                                            <p:txEl>
                                              <p:pRg st="3" end="3"/>
                                            </p:txEl>
                                          </p:spTgt>
                                        </p:tgtEl>
                                        <p:attrNameLst>
                                          <p:attrName>style.rotation</p:attrName>
                                        </p:attrNameLst>
                                      </p:cBhvr>
                                      <p:tavLst>
                                        <p:tav tm="0">
                                          <p:val>
                                            <p:fltVal val="360"/>
                                          </p:val>
                                        </p:tav>
                                        <p:tav tm="100000">
                                          <p:val>
                                            <p:fltVal val="0"/>
                                          </p:val>
                                        </p:tav>
                                      </p:tavLst>
                                    </p:anim>
                                    <p:animEffect transition="in" filter="fade">
                                      <p:cBhvr>
                                        <p:cTn id="42" dur="500"/>
                                        <p:tgtEl>
                                          <p:spTgt spid="16793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iterate type="lt">
                                    <p:tmPct val="10000"/>
                                  </p:iterate>
                                  <p:childTnLst>
                                    <p:set>
                                      <p:cBhvr>
                                        <p:cTn id="46" fill="hold">
                                          <p:stCondLst>
                                            <p:cond delay="0"/>
                                          </p:stCondLst>
                                        </p:cTn>
                                        <p:tgtEl>
                                          <p:spTgt spid="167939">
                                            <p:txEl>
                                              <p:pRg st="4" end="4"/>
                                            </p:txEl>
                                          </p:spTgt>
                                        </p:tgtEl>
                                        <p:attrNameLst>
                                          <p:attrName>style.visibility</p:attrName>
                                        </p:attrNameLst>
                                      </p:cBhvr>
                                      <p:to>
                                        <p:strVal val="visible"/>
                                      </p:to>
                                    </p:set>
                                    <p:anim calcmode="lin" valueType="num">
                                      <p:cBhvr>
                                        <p:cTn id="47" dur="500" fill="hold"/>
                                        <p:tgtEl>
                                          <p:spTgt spid="167939">
                                            <p:txEl>
                                              <p:pRg st="4" end="4"/>
                                            </p:txEl>
                                          </p:spTgt>
                                        </p:tgtEl>
                                        <p:attrNameLst>
                                          <p:attrName>ppt_w</p:attrName>
                                        </p:attrNameLst>
                                      </p:cBhvr>
                                      <p:tavLst>
                                        <p:tav tm="0">
                                          <p:val>
                                            <p:fltVal val="0"/>
                                          </p:val>
                                        </p:tav>
                                        <p:tav tm="100000">
                                          <p:val>
                                            <p:strVal val="#ppt_w"/>
                                          </p:val>
                                        </p:tav>
                                      </p:tavLst>
                                    </p:anim>
                                    <p:anim calcmode="lin" valueType="num">
                                      <p:cBhvr>
                                        <p:cTn id="48" dur="500" fill="hold"/>
                                        <p:tgtEl>
                                          <p:spTgt spid="167939">
                                            <p:txEl>
                                              <p:pRg st="4" end="4"/>
                                            </p:txEl>
                                          </p:spTgt>
                                        </p:tgtEl>
                                        <p:attrNameLst>
                                          <p:attrName>ppt_h</p:attrName>
                                        </p:attrNameLst>
                                      </p:cBhvr>
                                      <p:tavLst>
                                        <p:tav tm="0">
                                          <p:val>
                                            <p:fltVal val="0"/>
                                          </p:val>
                                        </p:tav>
                                        <p:tav tm="100000">
                                          <p:val>
                                            <p:strVal val="#ppt_h"/>
                                          </p:val>
                                        </p:tav>
                                      </p:tavLst>
                                    </p:anim>
                                    <p:anim calcmode="lin" valueType="num">
                                      <p:cBhvr>
                                        <p:cTn id="49" dur="500" fill="hold"/>
                                        <p:tgtEl>
                                          <p:spTgt spid="167939">
                                            <p:txEl>
                                              <p:pRg st="4" end="4"/>
                                            </p:txEl>
                                          </p:spTgt>
                                        </p:tgtEl>
                                        <p:attrNameLst>
                                          <p:attrName>style.rotation</p:attrName>
                                        </p:attrNameLst>
                                      </p:cBhvr>
                                      <p:tavLst>
                                        <p:tav tm="0">
                                          <p:val>
                                            <p:fltVal val="360"/>
                                          </p:val>
                                        </p:tav>
                                        <p:tav tm="100000">
                                          <p:val>
                                            <p:fltVal val="0"/>
                                          </p:val>
                                        </p:tav>
                                      </p:tavLst>
                                    </p:anim>
                                    <p:animEffect transition="in" filter="fade">
                                      <p:cBhvr>
                                        <p:cTn id="50" dur="500"/>
                                        <p:tgtEl>
                                          <p:spTgt spid="167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P spid="16793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23851" y="465535"/>
            <a:ext cx="7885113" cy="1241822"/>
          </a:xfrm>
        </p:spPr>
        <p:txBody>
          <a:bodyPr/>
          <a:lstStyle/>
          <a:p>
            <a:pPr eaLnBrk="1" hangingPunct="1"/>
            <a:r>
              <a:rPr lang="en-US" altLang="zh-CN" sz="4000" dirty="0" smtClean="0"/>
              <a:t>1</a:t>
            </a:r>
            <a:r>
              <a:rPr lang="zh-CN" altLang="en-US" sz="4000" dirty="0" smtClean="0"/>
              <a:t>、需求变动对均衡价格的影响</a:t>
            </a:r>
            <a:endParaRPr lang="zh-CN" altLang="en-US" sz="4000" i="0" dirty="0" smtClean="0">
              <a:latin typeface="黑体" panose="02010609060101010101" pitchFamily="2" charset="-122"/>
              <a:ea typeface="黑体" panose="02010609060101010101" pitchFamily="2" charset="-122"/>
            </a:endParaRPr>
          </a:p>
        </p:txBody>
      </p:sp>
      <p:sp>
        <p:nvSpPr>
          <p:cNvPr id="49155" name="Rectangle 3"/>
          <p:cNvSpPr>
            <a:spLocks noGrp="1" noChangeArrowheads="1"/>
          </p:cNvSpPr>
          <p:nvPr>
            <p:ph sz="quarter" idx="1"/>
          </p:nvPr>
        </p:nvSpPr>
        <p:spPr>
          <a:xfrm>
            <a:off x="1547814" y="1707356"/>
            <a:ext cx="4175125" cy="810816"/>
          </a:xfrm>
        </p:spPr>
        <p:txBody>
          <a:bodyPr/>
          <a:lstStyle/>
          <a:p>
            <a:pPr eaLnBrk="1" hangingPunct="1">
              <a:lnSpc>
                <a:spcPct val="80000"/>
              </a:lnSpc>
              <a:buClr>
                <a:srgbClr val="FF0000"/>
              </a:buClr>
            </a:pPr>
            <a:r>
              <a:rPr lang="en-US" altLang="zh-CN" b="1" smtClean="0">
                <a:latin typeface="黑体" panose="02010609060101010101" pitchFamily="2" charset="-122"/>
                <a:ea typeface="黑体" panose="02010609060101010101" pitchFamily="2" charset="-122"/>
              </a:rPr>
              <a:t>1)</a:t>
            </a:r>
            <a:r>
              <a:rPr lang="zh-CN" altLang="en-US" b="1" smtClean="0">
                <a:latin typeface="黑体" panose="02010609060101010101" pitchFamily="2" charset="-122"/>
                <a:ea typeface="黑体" panose="02010609060101010101" pitchFamily="2" charset="-122"/>
              </a:rPr>
              <a:t>几何表达</a:t>
            </a:r>
            <a:endParaRPr lang="en-US" altLang="zh-CN" b="1" smtClean="0">
              <a:latin typeface="黑体" panose="02010609060101010101" pitchFamily="2" charset="-122"/>
              <a:ea typeface="黑体" panose="02010609060101010101" pitchFamily="2" charset="-122"/>
            </a:endParaRPr>
          </a:p>
          <a:p>
            <a:pPr eaLnBrk="1" hangingPunct="1">
              <a:lnSpc>
                <a:spcPct val="80000"/>
              </a:lnSpc>
              <a:buFont typeface="Wingdings" panose="05000000000000000000" pitchFamily="2" charset="2"/>
              <a:buNone/>
            </a:pPr>
            <a:br>
              <a:rPr lang="en-US" altLang="zh-CN" sz="2400" b="1" smtClean="0">
                <a:latin typeface="黑体" panose="02010609060101010101" pitchFamily="2" charset="-122"/>
                <a:ea typeface="黑体" panose="02010609060101010101" pitchFamily="2" charset="-122"/>
              </a:rPr>
            </a:br>
            <a:endParaRPr lang="en-US" altLang="zh-CN" sz="2400" b="1" smtClean="0">
              <a:latin typeface="黑体" panose="02010609060101010101" pitchFamily="2" charset="-122"/>
              <a:ea typeface="黑体" panose="02010609060101010101" pitchFamily="2" charset="-122"/>
            </a:endParaRPr>
          </a:p>
        </p:txBody>
      </p:sp>
      <p:sp>
        <p:nvSpPr>
          <p:cNvPr id="41988" name="灯片编号占位符 5"/>
          <p:cNvSpPr>
            <a:spLocks noGrp="1"/>
          </p:cNvSpPr>
          <p:nvPr>
            <p:ph type="sldNum" sz="quarter" idx="12"/>
          </p:nvPr>
        </p:nvSpPr>
        <p:spPr>
          <a:xfrm>
            <a:off x="3124200" y="4902994"/>
            <a:ext cx="2895600" cy="183356"/>
          </a:xfrm>
          <a:noFill/>
        </p:spPr>
        <p:txBody>
          <a:bodyPr/>
          <a:lstStyle/>
          <a:p>
            <a:pPr algn="ctr"/>
            <a:fld id="{B43680F6-2980-42B3-9DEA-7A9B98660AFD}"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49154"/>
                                        </p:tgtEl>
                                        <p:attrNameLst>
                                          <p:attrName>style.visibility</p:attrName>
                                        </p:attrNameLst>
                                      </p:cBhvr>
                                      <p:to>
                                        <p:strVal val="visible"/>
                                      </p:to>
                                    </p:set>
                                    <p:anim calcmode="lin" valueType="num">
                                      <p:cBhvr>
                                        <p:cTn id="7" dur="500" fill="hold"/>
                                        <p:tgtEl>
                                          <p:spTgt spid="49154"/>
                                        </p:tgtEl>
                                        <p:attrNameLst>
                                          <p:attrName>ppt_w</p:attrName>
                                        </p:attrNameLst>
                                      </p:cBhvr>
                                      <p:tavLst>
                                        <p:tav tm="0">
                                          <p:val>
                                            <p:fltVal val="0"/>
                                          </p:val>
                                        </p:tav>
                                        <p:tav tm="100000">
                                          <p:val>
                                            <p:strVal val="#ppt_w"/>
                                          </p:val>
                                        </p:tav>
                                      </p:tavLst>
                                    </p:anim>
                                    <p:anim calcmode="lin" valueType="num">
                                      <p:cBhvr>
                                        <p:cTn id="8" dur="500" fill="hold"/>
                                        <p:tgtEl>
                                          <p:spTgt spid="49154"/>
                                        </p:tgtEl>
                                        <p:attrNameLst>
                                          <p:attrName>ppt_h</p:attrName>
                                        </p:attrNameLst>
                                      </p:cBhvr>
                                      <p:tavLst>
                                        <p:tav tm="0">
                                          <p:val>
                                            <p:fltVal val="0"/>
                                          </p:val>
                                        </p:tav>
                                        <p:tav tm="100000">
                                          <p:val>
                                            <p:strVal val="#ppt_h"/>
                                          </p:val>
                                        </p:tav>
                                      </p:tavLst>
                                    </p:anim>
                                    <p:anim calcmode="lin" valueType="num">
                                      <p:cBhvr>
                                        <p:cTn id="9" dur="500" fill="hold"/>
                                        <p:tgtEl>
                                          <p:spTgt spid="49154"/>
                                        </p:tgtEl>
                                        <p:attrNameLst>
                                          <p:attrName>style.rotation</p:attrName>
                                        </p:attrNameLst>
                                      </p:cBhvr>
                                      <p:tavLst>
                                        <p:tav tm="0">
                                          <p:val>
                                            <p:fltVal val="360"/>
                                          </p:val>
                                        </p:tav>
                                        <p:tav tm="100000">
                                          <p:val>
                                            <p:fltVal val="0"/>
                                          </p:val>
                                        </p:tav>
                                      </p:tavLst>
                                    </p:anim>
                                    <p:animEffect transition="in" filter="fade">
                                      <p:cBhvr>
                                        <p:cTn id="10" dur="500"/>
                                        <p:tgtEl>
                                          <p:spTgt spid="49154"/>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49155">
                                            <p:txEl>
                                              <p:pRg st="0" end="0"/>
                                            </p:txEl>
                                          </p:spTgt>
                                        </p:tgtEl>
                                        <p:attrNameLst>
                                          <p:attrName>style.visibility</p:attrName>
                                        </p:attrNameLst>
                                      </p:cBhvr>
                                      <p:to>
                                        <p:strVal val="visible"/>
                                      </p:to>
                                    </p:set>
                                    <p:anim calcmode="lin" valueType="num">
                                      <p:cBhvr>
                                        <p:cTn id="15" dur="500" fill="hold"/>
                                        <p:tgtEl>
                                          <p:spTgt spid="4915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9155">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49155">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4915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49155">
                                            <p:txEl>
                                              <p:pRg st="1" end="1"/>
                                            </p:txEl>
                                          </p:spTgt>
                                        </p:tgtEl>
                                        <p:attrNameLst>
                                          <p:attrName>style.visibility</p:attrName>
                                        </p:attrNameLst>
                                      </p:cBhvr>
                                      <p:to>
                                        <p:strVal val="visible"/>
                                      </p:to>
                                    </p:set>
                                    <p:anim calcmode="lin" valueType="num">
                                      <p:cBhvr>
                                        <p:cTn id="23" dur="500" fill="hold"/>
                                        <p:tgtEl>
                                          <p:spTgt spid="49155">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9155">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49155">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49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灯片编号占位符 5"/>
          <p:cNvSpPr>
            <a:spLocks noGrp="1"/>
          </p:cNvSpPr>
          <p:nvPr>
            <p:ph type="sldNum" sz="quarter" idx="12"/>
          </p:nvPr>
        </p:nvSpPr>
        <p:spPr>
          <a:xfrm>
            <a:off x="6876256" y="4803998"/>
            <a:ext cx="2133600" cy="183356"/>
          </a:xfrm>
        </p:spPr>
        <p:txBody>
          <a:bodyPr/>
          <a:lstStyle/>
          <a:p>
            <a:pPr algn="r"/>
            <a:r>
              <a:rPr lang="en-AU" altLang="zh-CN"/>
              <a:t> </a:t>
            </a:r>
            <a:fld id="{77D9BF69-53BC-488B-9570-09541E28C450}" type="slidenum">
              <a:rPr lang="en-AU" altLang="zh-CN"/>
            </a:fld>
            <a:r>
              <a:rPr lang="en-AU" altLang="zh-CN"/>
              <a:t> </a:t>
            </a:r>
            <a:endParaRPr lang="en-AU" altLang="zh-CN"/>
          </a:p>
        </p:txBody>
      </p:sp>
      <p:sp>
        <p:nvSpPr>
          <p:cNvPr id="448514" name="Rectangle 2"/>
          <p:cNvSpPr>
            <a:spLocks noGrp="1" noChangeArrowheads="1"/>
          </p:cNvSpPr>
          <p:nvPr>
            <p:ph type="title"/>
          </p:nvPr>
        </p:nvSpPr>
        <p:spPr>
          <a:xfrm>
            <a:off x="395536" y="123478"/>
            <a:ext cx="8229600" cy="651272"/>
          </a:xfrm>
        </p:spPr>
        <p:txBody>
          <a:bodyPr/>
          <a:lstStyle/>
          <a:p>
            <a:pPr marL="514350" indent="-514350"/>
            <a:r>
              <a:rPr lang="en-US" altLang="zh-CN" sz="3200" dirty="0" smtClean="0"/>
              <a:t>1</a:t>
            </a:r>
            <a:r>
              <a:rPr lang="zh-CN" altLang="en-US" sz="3200" dirty="0" smtClean="0"/>
              <a:t>、需求变动</a:t>
            </a:r>
            <a:r>
              <a:rPr lang="zh-CN" altLang="en-US" sz="3200" dirty="0"/>
              <a:t>对均衡价格的影响</a:t>
            </a:r>
            <a:endParaRPr lang="zh-CN" altLang="en-AU" sz="3200" dirty="0"/>
          </a:p>
        </p:txBody>
      </p:sp>
      <p:sp>
        <p:nvSpPr>
          <p:cNvPr id="448515" name="Rectangle 3"/>
          <p:cNvSpPr>
            <a:spLocks noChangeArrowheads="1"/>
          </p:cNvSpPr>
          <p:nvPr/>
        </p:nvSpPr>
        <p:spPr bwMode="auto">
          <a:xfrm>
            <a:off x="323528" y="699542"/>
            <a:ext cx="5472608" cy="1657350"/>
          </a:xfrm>
          <a:prstGeom prst="rect">
            <a:avLst/>
          </a:prstGeom>
          <a:noFill/>
          <a:ln w="9525">
            <a:noFill/>
            <a:miter lim="800000"/>
          </a:ln>
          <a:effectLst/>
        </p:spPr>
        <p:txBody>
          <a:bodyPr/>
          <a:lstStyle/>
          <a:p>
            <a:pPr marL="457200" indent="-457200" algn="ctr">
              <a:spcBef>
                <a:spcPts val="600"/>
              </a:spcBef>
              <a:buFontTx/>
              <a:buNone/>
            </a:pPr>
            <a:r>
              <a:rPr lang="zh-CN" altLang="en-US" sz="2400" b="1" dirty="0">
                <a:solidFill>
                  <a:srgbClr val="00B050"/>
                </a:solidFill>
              </a:rPr>
              <a:t>比较静态分析</a:t>
            </a:r>
            <a:endParaRPr lang="zh-CN" altLang="en-US" sz="2400" b="1" dirty="0">
              <a:solidFill>
                <a:srgbClr val="00B050"/>
              </a:solidFill>
            </a:endParaRPr>
          </a:p>
          <a:p>
            <a:pPr marL="457200" indent="-457200" algn="just">
              <a:spcBef>
                <a:spcPts val="600"/>
              </a:spcBef>
            </a:pPr>
            <a:r>
              <a:rPr lang="zh-CN" altLang="en-US" b="1" dirty="0">
                <a:latin typeface="Times New Roman" panose="02020603050405020304" pitchFamily="18" charset="0"/>
              </a:rPr>
              <a:t>供给不变，</a:t>
            </a:r>
            <a:r>
              <a:rPr lang="zh-CN" altLang="en-US" b="1" dirty="0">
                <a:solidFill>
                  <a:srgbClr val="C00000"/>
                </a:solidFill>
                <a:latin typeface="Times New Roman" panose="02020603050405020304" pitchFamily="18" charset="0"/>
              </a:rPr>
              <a:t>需求发生变动</a:t>
            </a:r>
            <a:endParaRPr lang="zh-CN" altLang="en-US" b="1" dirty="0">
              <a:solidFill>
                <a:srgbClr val="C00000"/>
              </a:solidFill>
            </a:endParaRPr>
          </a:p>
          <a:p>
            <a:pPr marL="914400" lvl="1" indent="-457200" algn="just">
              <a:spcBef>
                <a:spcPts val="600"/>
              </a:spcBef>
              <a:buFontTx/>
              <a:buChar char="–"/>
            </a:pPr>
            <a:r>
              <a:rPr lang="zh-CN" altLang="en-US" b="1" dirty="0">
                <a:latin typeface="Times New Roman" panose="02020603050405020304" pitchFamily="18" charset="0"/>
              </a:rPr>
              <a:t>需求增加 </a:t>
            </a:r>
            <a:r>
              <a:rPr lang="zh-CN" altLang="en-US" sz="2000" b="1" dirty="0">
                <a:latin typeface="Times New Roman" panose="02020603050405020304" pitchFamily="18" charset="0"/>
                <a:sym typeface="Wingdings" panose="05000000000000000000" pitchFamily="2" charset="2"/>
              </a:rPr>
              <a:t> </a:t>
            </a:r>
            <a:r>
              <a:rPr lang="zh-CN" altLang="en-US" b="1" dirty="0">
                <a:latin typeface="Times New Roman" panose="02020603050405020304" pitchFamily="18" charset="0"/>
              </a:rPr>
              <a:t>均衡价格上升，均衡产量增加</a:t>
            </a:r>
            <a:endParaRPr lang="zh-CN" altLang="en-US" b="1" dirty="0"/>
          </a:p>
          <a:p>
            <a:pPr marL="914400" lvl="1" indent="-457200" algn="just">
              <a:spcBef>
                <a:spcPts val="600"/>
              </a:spcBef>
              <a:buFontTx/>
              <a:buChar char="–"/>
            </a:pPr>
            <a:r>
              <a:rPr lang="zh-CN" altLang="en-US" b="1" dirty="0">
                <a:latin typeface="Times New Roman" panose="02020603050405020304" pitchFamily="18" charset="0"/>
              </a:rPr>
              <a:t>需求减少 </a:t>
            </a:r>
            <a:r>
              <a:rPr lang="zh-CN" altLang="en-US" sz="2000" b="1" dirty="0">
                <a:latin typeface="Times New Roman" panose="02020603050405020304" pitchFamily="18" charset="0"/>
                <a:sym typeface="Wingdings" panose="05000000000000000000" pitchFamily="2" charset="2"/>
              </a:rPr>
              <a:t> </a:t>
            </a:r>
            <a:r>
              <a:rPr lang="zh-CN" altLang="en-US" b="1" dirty="0">
                <a:latin typeface="Times New Roman" panose="02020603050405020304" pitchFamily="18" charset="0"/>
              </a:rPr>
              <a:t>均衡价格下降，均衡产量减少</a:t>
            </a:r>
            <a:endParaRPr lang="zh-CN" altLang="en-US" b="1" dirty="0"/>
          </a:p>
        </p:txBody>
      </p:sp>
      <p:grpSp>
        <p:nvGrpSpPr>
          <p:cNvPr id="2" name="Group 4"/>
          <p:cNvGrpSpPr/>
          <p:nvPr/>
        </p:nvGrpSpPr>
        <p:grpSpPr bwMode="auto">
          <a:xfrm>
            <a:off x="1619672" y="2571750"/>
            <a:ext cx="4951412" cy="2270523"/>
            <a:chOff x="1392" y="2352"/>
            <a:chExt cx="3119" cy="1907"/>
          </a:xfrm>
        </p:grpSpPr>
        <p:sp>
          <p:nvSpPr>
            <p:cNvPr id="448517" name="Text Box 5"/>
            <p:cNvSpPr txBox="1">
              <a:spLocks noChangeArrowheads="1"/>
            </p:cNvSpPr>
            <p:nvPr/>
          </p:nvSpPr>
          <p:spPr bwMode="auto">
            <a:xfrm>
              <a:off x="3792" y="2400"/>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S</a:t>
              </a:r>
              <a:endParaRPr lang="en-US" altLang="zh-CN" sz="1400" b="1">
                <a:solidFill>
                  <a:schemeClr val="tx1"/>
                </a:solidFill>
                <a:latin typeface="Times New Roman" panose="02020603050405020304" pitchFamily="18" charset="0"/>
              </a:endParaRPr>
            </a:p>
          </p:txBody>
        </p:sp>
        <p:sp>
          <p:nvSpPr>
            <p:cNvPr id="448518" name="Text Box 6"/>
            <p:cNvSpPr txBox="1">
              <a:spLocks noChangeArrowheads="1"/>
            </p:cNvSpPr>
            <p:nvPr/>
          </p:nvSpPr>
          <p:spPr bwMode="auto">
            <a:xfrm>
              <a:off x="3868" y="3591"/>
              <a:ext cx="336"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D</a:t>
              </a:r>
              <a:r>
                <a:rPr lang="en-US" altLang="zh-CN" b="1" i="1" baseline="-25000">
                  <a:solidFill>
                    <a:schemeClr val="tx1"/>
                  </a:solidFill>
                  <a:latin typeface="Times New Roman" panose="02020603050405020304" pitchFamily="18" charset="0"/>
                </a:rPr>
                <a:t>0</a:t>
              </a:r>
              <a:endParaRPr lang="en-US" altLang="zh-CN" sz="1800" b="1">
                <a:solidFill>
                  <a:schemeClr val="tx1"/>
                </a:solidFill>
                <a:latin typeface="Times New Roman" panose="02020603050405020304" pitchFamily="18" charset="0"/>
              </a:endParaRPr>
            </a:p>
          </p:txBody>
        </p:sp>
        <p:sp>
          <p:nvSpPr>
            <p:cNvPr id="448519" name="Text Box 7"/>
            <p:cNvSpPr txBox="1">
              <a:spLocks noChangeArrowheads="1"/>
            </p:cNvSpPr>
            <p:nvPr/>
          </p:nvSpPr>
          <p:spPr bwMode="auto">
            <a:xfrm>
              <a:off x="2654" y="2745"/>
              <a:ext cx="262"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E</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48520" name="Line 8"/>
            <p:cNvSpPr>
              <a:spLocks noChangeShapeType="1"/>
            </p:cNvSpPr>
            <p:nvPr/>
          </p:nvSpPr>
          <p:spPr bwMode="auto">
            <a:xfrm flipH="1">
              <a:off x="1680" y="2448"/>
              <a:ext cx="0" cy="1486"/>
            </a:xfrm>
            <a:prstGeom prst="line">
              <a:avLst/>
            </a:prstGeom>
            <a:noFill/>
            <a:ln w="38100">
              <a:solidFill>
                <a:schemeClr val="tx1"/>
              </a:solidFill>
              <a:round/>
              <a:headEnd type="triangle" w="med" len="med"/>
            </a:ln>
            <a:effectLst/>
          </p:spPr>
          <p:txBody>
            <a:bodyPr/>
            <a:lstStyle/>
            <a:p>
              <a:endParaRPr lang="zh-CN" altLang="en-US"/>
            </a:p>
          </p:txBody>
        </p:sp>
        <p:sp>
          <p:nvSpPr>
            <p:cNvPr id="448521" name="Line 9"/>
            <p:cNvSpPr>
              <a:spLocks noChangeShapeType="1"/>
            </p:cNvSpPr>
            <p:nvPr/>
          </p:nvSpPr>
          <p:spPr bwMode="auto">
            <a:xfrm>
              <a:off x="1691" y="3936"/>
              <a:ext cx="2718" cy="0"/>
            </a:xfrm>
            <a:prstGeom prst="line">
              <a:avLst/>
            </a:prstGeom>
            <a:noFill/>
            <a:ln w="28575">
              <a:solidFill>
                <a:schemeClr val="tx1"/>
              </a:solidFill>
              <a:round/>
              <a:tailEnd type="triangle" w="med" len="med"/>
            </a:ln>
            <a:effectLst/>
          </p:spPr>
          <p:txBody>
            <a:bodyPr/>
            <a:lstStyle/>
            <a:p>
              <a:endParaRPr lang="zh-CN" altLang="en-US"/>
            </a:p>
          </p:txBody>
        </p:sp>
        <p:sp>
          <p:nvSpPr>
            <p:cNvPr id="448522" name="Line 10"/>
            <p:cNvSpPr>
              <a:spLocks noChangeShapeType="1"/>
            </p:cNvSpPr>
            <p:nvPr/>
          </p:nvSpPr>
          <p:spPr bwMode="auto">
            <a:xfrm>
              <a:off x="2778" y="3101"/>
              <a:ext cx="0" cy="830"/>
            </a:xfrm>
            <a:prstGeom prst="line">
              <a:avLst/>
            </a:prstGeom>
            <a:noFill/>
            <a:ln w="9525">
              <a:solidFill>
                <a:schemeClr val="tx1"/>
              </a:solidFill>
              <a:prstDash val="lgDash"/>
              <a:round/>
            </a:ln>
            <a:effectLst/>
          </p:spPr>
          <p:txBody>
            <a:bodyPr/>
            <a:lstStyle/>
            <a:p>
              <a:endParaRPr lang="zh-CN" altLang="en-US"/>
            </a:p>
          </p:txBody>
        </p:sp>
        <p:sp>
          <p:nvSpPr>
            <p:cNvPr id="448523" name="Line 11"/>
            <p:cNvSpPr>
              <a:spLocks noChangeShapeType="1"/>
            </p:cNvSpPr>
            <p:nvPr/>
          </p:nvSpPr>
          <p:spPr bwMode="auto">
            <a:xfrm flipH="1">
              <a:off x="1700" y="3100"/>
              <a:ext cx="1050" cy="0"/>
            </a:xfrm>
            <a:prstGeom prst="line">
              <a:avLst/>
            </a:prstGeom>
            <a:noFill/>
            <a:ln w="9525">
              <a:solidFill>
                <a:schemeClr val="tx1"/>
              </a:solidFill>
              <a:prstDash val="lgDash"/>
              <a:round/>
            </a:ln>
            <a:effectLst/>
          </p:spPr>
          <p:txBody>
            <a:bodyPr/>
            <a:lstStyle/>
            <a:p>
              <a:endParaRPr lang="zh-CN" altLang="en-US"/>
            </a:p>
          </p:txBody>
        </p:sp>
        <p:sp>
          <p:nvSpPr>
            <p:cNvPr id="448524" name="Text Box 12"/>
            <p:cNvSpPr txBox="1">
              <a:spLocks noChangeArrowheads="1"/>
            </p:cNvSpPr>
            <p:nvPr/>
          </p:nvSpPr>
          <p:spPr bwMode="auto">
            <a:xfrm>
              <a:off x="1488" y="3888"/>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O</a:t>
              </a:r>
              <a:endParaRPr lang="en-US" altLang="zh-CN" b="1">
                <a:solidFill>
                  <a:schemeClr val="tx1"/>
                </a:solidFill>
                <a:latin typeface="Times New Roman" panose="02020603050405020304" pitchFamily="18" charset="0"/>
              </a:endParaRPr>
            </a:p>
          </p:txBody>
        </p:sp>
        <p:sp>
          <p:nvSpPr>
            <p:cNvPr id="448525" name="Text Box 13"/>
            <p:cNvSpPr txBox="1">
              <a:spLocks noChangeArrowheads="1"/>
            </p:cNvSpPr>
            <p:nvPr/>
          </p:nvSpPr>
          <p:spPr bwMode="auto">
            <a:xfrm>
              <a:off x="4223" y="3949"/>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endParaRPr lang="en-US" altLang="zh-CN" sz="1800" b="1">
                <a:solidFill>
                  <a:schemeClr val="tx1"/>
                </a:solidFill>
                <a:latin typeface="Times New Roman" panose="02020603050405020304" pitchFamily="18" charset="0"/>
              </a:endParaRPr>
            </a:p>
          </p:txBody>
        </p:sp>
        <p:sp>
          <p:nvSpPr>
            <p:cNvPr id="448526" name="Text Box 14"/>
            <p:cNvSpPr txBox="1">
              <a:spLocks noChangeArrowheads="1"/>
            </p:cNvSpPr>
            <p:nvPr/>
          </p:nvSpPr>
          <p:spPr bwMode="auto">
            <a:xfrm>
              <a:off x="2635" y="3925"/>
              <a:ext cx="325"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r>
                <a:rPr lang="en-US" altLang="zh-CN" b="1" i="1" baseline="-25000">
                  <a:solidFill>
                    <a:schemeClr val="tx1"/>
                  </a:solidFill>
                  <a:latin typeface="Times New Roman" panose="02020603050405020304" pitchFamily="18" charset="0"/>
                </a:rPr>
                <a:t>0</a:t>
              </a:r>
              <a:endParaRPr lang="en-US" altLang="zh-CN" b="1" i="1">
                <a:solidFill>
                  <a:schemeClr val="tx1"/>
                </a:solidFill>
                <a:latin typeface="Times New Roman" panose="02020603050405020304" pitchFamily="18" charset="0"/>
              </a:endParaRPr>
            </a:p>
          </p:txBody>
        </p:sp>
        <p:sp>
          <p:nvSpPr>
            <p:cNvPr id="448527" name="Text Box 15"/>
            <p:cNvSpPr txBox="1">
              <a:spLocks noChangeArrowheads="1"/>
            </p:cNvSpPr>
            <p:nvPr/>
          </p:nvSpPr>
          <p:spPr bwMode="auto">
            <a:xfrm>
              <a:off x="1392" y="2352"/>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endParaRPr lang="en-US" altLang="zh-CN" sz="1800" b="1">
                <a:solidFill>
                  <a:schemeClr val="tx1"/>
                </a:solidFill>
                <a:latin typeface="Times New Roman" panose="02020603050405020304" pitchFamily="18" charset="0"/>
              </a:endParaRPr>
            </a:p>
          </p:txBody>
        </p:sp>
        <p:sp>
          <p:nvSpPr>
            <p:cNvPr id="448528" name="Text Box 16"/>
            <p:cNvSpPr txBox="1">
              <a:spLocks noChangeArrowheads="1"/>
            </p:cNvSpPr>
            <p:nvPr/>
          </p:nvSpPr>
          <p:spPr bwMode="auto">
            <a:xfrm>
              <a:off x="1392" y="2928"/>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48529" name="Line 17"/>
            <p:cNvSpPr>
              <a:spLocks noChangeShapeType="1"/>
            </p:cNvSpPr>
            <p:nvPr/>
          </p:nvSpPr>
          <p:spPr bwMode="auto">
            <a:xfrm>
              <a:off x="1896" y="2496"/>
              <a:ext cx="1968" cy="1344"/>
            </a:xfrm>
            <a:prstGeom prst="line">
              <a:avLst/>
            </a:prstGeom>
            <a:noFill/>
            <a:ln w="38100">
              <a:solidFill>
                <a:srgbClr val="FF9900"/>
              </a:solidFill>
              <a:round/>
            </a:ln>
            <a:effectLst/>
          </p:spPr>
          <p:txBody>
            <a:bodyPr/>
            <a:lstStyle/>
            <a:p>
              <a:endParaRPr lang="zh-CN" altLang="en-US"/>
            </a:p>
          </p:txBody>
        </p:sp>
        <p:sp>
          <p:nvSpPr>
            <p:cNvPr id="448530" name="Line 18"/>
            <p:cNvSpPr>
              <a:spLocks noChangeShapeType="1"/>
            </p:cNvSpPr>
            <p:nvPr/>
          </p:nvSpPr>
          <p:spPr bwMode="auto">
            <a:xfrm flipV="1">
              <a:off x="1824" y="2496"/>
              <a:ext cx="1968" cy="1152"/>
            </a:xfrm>
            <a:prstGeom prst="line">
              <a:avLst/>
            </a:prstGeom>
            <a:noFill/>
            <a:ln w="38100">
              <a:solidFill>
                <a:srgbClr val="3366FF"/>
              </a:solidFill>
              <a:round/>
            </a:ln>
            <a:effectLst/>
          </p:spPr>
          <p:txBody>
            <a:bodyPr/>
            <a:lstStyle/>
            <a:p>
              <a:endParaRPr lang="zh-CN" altLang="en-US"/>
            </a:p>
          </p:txBody>
        </p:sp>
      </p:grpSp>
      <p:grpSp>
        <p:nvGrpSpPr>
          <p:cNvPr id="3" name="Group 19"/>
          <p:cNvGrpSpPr/>
          <p:nvPr/>
        </p:nvGrpSpPr>
        <p:grpSpPr bwMode="auto">
          <a:xfrm>
            <a:off x="1579985" y="2743200"/>
            <a:ext cx="4905375" cy="2059782"/>
            <a:chOff x="1308" y="2400"/>
            <a:chExt cx="3090" cy="1730"/>
          </a:xfrm>
        </p:grpSpPr>
        <p:sp>
          <p:nvSpPr>
            <p:cNvPr id="448532" name="Text Box 20"/>
            <p:cNvSpPr txBox="1">
              <a:spLocks noChangeArrowheads="1"/>
            </p:cNvSpPr>
            <p:nvPr/>
          </p:nvSpPr>
          <p:spPr bwMode="auto">
            <a:xfrm>
              <a:off x="4128" y="3312"/>
              <a:ext cx="270"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i="1">
                  <a:solidFill>
                    <a:schemeClr val="tx1"/>
                  </a:solidFill>
                  <a:latin typeface="Times New Roman" panose="02020603050405020304" pitchFamily="18" charset="0"/>
                </a:rPr>
                <a:t>D</a:t>
              </a:r>
              <a:r>
                <a:rPr lang="en-US" altLang="zh-CN" i="1" baseline="-25000">
                  <a:solidFill>
                    <a:schemeClr val="tx1"/>
                  </a:solidFill>
                  <a:latin typeface="Times New Roman" panose="02020603050405020304" pitchFamily="18" charset="0"/>
                </a:rPr>
                <a:t>1</a:t>
              </a:r>
              <a:endParaRPr lang="en-US" altLang="zh-CN" sz="1800">
                <a:solidFill>
                  <a:schemeClr val="tx1"/>
                </a:solidFill>
                <a:latin typeface="Times New Roman" panose="02020603050405020304" pitchFamily="18" charset="0"/>
              </a:endParaRPr>
            </a:p>
          </p:txBody>
        </p:sp>
        <p:sp>
          <p:nvSpPr>
            <p:cNvPr id="448533" name="AutoShape 21"/>
            <p:cNvSpPr>
              <a:spLocks noChangeArrowheads="1"/>
            </p:cNvSpPr>
            <p:nvPr/>
          </p:nvSpPr>
          <p:spPr bwMode="auto">
            <a:xfrm>
              <a:off x="3312" y="3216"/>
              <a:ext cx="384" cy="144"/>
            </a:xfrm>
            <a:prstGeom prst="rightArrow">
              <a:avLst>
                <a:gd name="adj1" fmla="val 50000"/>
                <a:gd name="adj2" fmla="val 66667"/>
              </a:avLst>
            </a:prstGeom>
            <a:solidFill>
              <a:srgbClr val="FF0000"/>
            </a:solidFill>
            <a:ln w="9525">
              <a:noFill/>
              <a:miter lim="800000"/>
            </a:ln>
            <a:effectLst/>
          </p:spPr>
          <p:txBody>
            <a:bodyPr wrap="none" anchor="ctr"/>
            <a:lstStyle/>
            <a:p>
              <a:endParaRPr lang="zh-CN" altLang="en-US"/>
            </a:p>
          </p:txBody>
        </p:sp>
        <p:sp>
          <p:nvSpPr>
            <p:cNvPr id="448534" name="Text Box 22"/>
            <p:cNvSpPr txBox="1">
              <a:spLocks noChangeArrowheads="1"/>
            </p:cNvSpPr>
            <p:nvPr/>
          </p:nvSpPr>
          <p:spPr bwMode="auto">
            <a:xfrm>
              <a:off x="2925" y="2467"/>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E</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48535" name="Line 23"/>
            <p:cNvSpPr>
              <a:spLocks noChangeShapeType="1"/>
            </p:cNvSpPr>
            <p:nvPr/>
          </p:nvSpPr>
          <p:spPr bwMode="auto">
            <a:xfrm>
              <a:off x="2485" y="2400"/>
              <a:ext cx="1776" cy="1200"/>
            </a:xfrm>
            <a:prstGeom prst="line">
              <a:avLst/>
            </a:prstGeom>
            <a:noFill/>
            <a:ln w="38100">
              <a:solidFill>
                <a:srgbClr val="FF9900"/>
              </a:solidFill>
              <a:prstDash val="lgDash"/>
              <a:round/>
            </a:ln>
            <a:effectLst/>
          </p:spPr>
          <p:txBody>
            <a:bodyPr/>
            <a:lstStyle/>
            <a:p>
              <a:endParaRPr lang="zh-CN" altLang="en-US"/>
            </a:p>
          </p:txBody>
        </p:sp>
        <p:sp>
          <p:nvSpPr>
            <p:cNvPr id="448536" name="Line 24"/>
            <p:cNvSpPr>
              <a:spLocks noChangeShapeType="1"/>
            </p:cNvSpPr>
            <p:nvPr/>
          </p:nvSpPr>
          <p:spPr bwMode="auto">
            <a:xfrm>
              <a:off x="3061" y="2784"/>
              <a:ext cx="0" cy="1056"/>
            </a:xfrm>
            <a:prstGeom prst="line">
              <a:avLst/>
            </a:prstGeom>
            <a:noFill/>
            <a:ln w="9525">
              <a:solidFill>
                <a:schemeClr val="tx1"/>
              </a:solidFill>
              <a:prstDash val="lgDash"/>
              <a:round/>
            </a:ln>
            <a:effectLst/>
          </p:spPr>
          <p:txBody>
            <a:bodyPr/>
            <a:lstStyle/>
            <a:p>
              <a:endParaRPr lang="zh-CN" altLang="en-US"/>
            </a:p>
          </p:txBody>
        </p:sp>
        <p:sp>
          <p:nvSpPr>
            <p:cNvPr id="448537" name="Line 25"/>
            <p:cNvSpPr>
              <a:spLocks noChangeShapeType="1"/>
            </p:cNvSpPr>
            <p:nvPr/>
          </p:nvSpPr>
          <p:spPr bwMode="auto">
            <a:xfrm flipH="1">
              <a:off x="1621" y="2784"/>
              <a:ext cx="1440" cy="0"/>
            </a:xfrm>
            <a:prstGeom prst="line">
              <a:avLst/>
            </a:prstGeom>
            <a:noFill/>
            <a:ln w="9525">
              <a:solidFill>
                <a:schemeClr val="tx1"/>
              </a:solidFill>
              <a:prstDash val="lgDash"/>
              <a:round/>
            </a:ln>
            <a:effectLst/>
          </p:spPr>
          <p:txBody>
            <a:bodyPr/>
            <a:lstStyle/>
            <a:p>
              <a:endParaRPr lang="zh-CN" altLang="en-US"/>
            </a:p>
          </p:txBody>
        </p:sp>
        <p:sp>
          <p:nvSpPr>
            <p:cNvPr id="448538" name="Text Box 26"/>
            <p:cNvSpPr txBox="1">
              <a:spLocks noChangeArrowheads="1"/>
            </p:cNvSpPr>
            <p:nvPr/>
          </p:nvSpPr>
          <p:spPr bwMode="auto">
            <a:xfrm>
              <a:off x="1308" y="2615"/>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P</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48539" name="Text Box 27"/>
            <p:cNvSpPr txBox="1">
              <a:spLocks noChangeArrowheads="1"/>
            </p:cNvSpPr>
            <p:nvPr/>
          </p:nvSpPr>
          <p:spPr bwMode="auto">
            <a:xfrm>
              <a:off x="2901" y="3820"/>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grpSp>
      <p:grpSp>
        <p:nvGrpSpPr>
          <p:cNvPr id="4" name="Group 28"/>
          <p:cNvGrpSpPr/>
          <p:nvPr/>
        </p:nvGrpSpPr>
        <p:grpSpPr bwMode="auto">
          <a:xfrm>
            <a:off x="1551410" y="3086100"/>
            <a:ext cx="3635375" cy="1719263"/>
            <a:chOff x="1290" y="2688"/>
            <a:chExt cx="2290" cy="1444"/>
          </a:xfrm>
        </p:grpSpPr>
        <p:sp>
          <p:nvSpPr>
            <p:cNvPr id="448541" name="Text Box 29"/>
            <p:cNvSpPr txBox="1">
              <a:spLocks noChangeArrowheads="1"/>
            </p:cNvSpPr>
            <p:nvPr/>
          </p:nvSpPr>
          <p:spPr bwMode="auto">
            <a:xfrm>
              <a:off x="2256" y="2853"/>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i="1">
                  <a:solidFill>
                    <a:schemeClr val="tx1"/>
                  </a:solidFill>
                  <a:latin typeface="Times New Roman" panose="02020603050405020304" pitchFamily="18" charset="0"/>
                </a:rPr>
                <a:t>E</a:t>
              </a:r>
              <a:r>
                <a:rPr lang="en-US" altLang="zh-CN" i="1" baseline="-25000">
                  <a:solidFill>
                    <a:schemeClr val="tx1"/>
                  </a:solidFill>
                  <a:latin typeface="Times New Roman" panose="02020603050405020304" pitchFamily="18" charset="0"/>
                </a:rPr>
                <a:t>2</a:t>
              </a:r>
              <a:endParaRPr lang="en-US" altLang="zh-CN" sz="1400">
                <a:solidFill>
                  <a:schemeClr val="tx1"/>
                </a:solidFill>
                <a:latin typeface="Times New Roman" panose="02020603050405020304" pitchFamily="18" charset="0"/>
              </a:endParaRPr>
            </a:p>
          </p:txBody>
        </p:sp>
        <p:sp>
          <p:nvSpPr>
            <p:cNvPr id="448542" name="Line 30"/>
            <p:cNvSpPr>
              <a:spLocks noChangeShapeType="1"/>
            </p:cNvSpPr>
            <p:nvPr/>
          </p:nvSpPr>
          <p:spPr bwMode="auto">
            <a:xfrm>
              <a:off x="1680" y="2688"/>
              <a:ext cx="1584" cy="1056"/>
            </a:xfrm>
            <a:prstGeom prst="line">
              <a:avLst/>
            </a:prstGeom>
            <a:noFill/>
            <a:ln w="38100">
              <a:solidFill>
                <a:srgbClr val="FF9900"/>
              </a:solidFill>
              <a:prstDash val="lgDash"/>
              <a:round/>
            </a:ln>
            <a:effectLst/>
          </p:spPr>
          <p:txBody>
            <a:bodyPr/>
            <a:lstStyle/>
            <a:p>
              <a:endParaRPr lang="zh-CN" altLang="en-US"/>
            </a:p>
          </p:txBody>
        </p:sp>
        <p:sp>
          <p:nvSpPr>
            <p:cNvPr id="448543" name="Line 31"/>
            <p:cNvSpPr>
              <a:spLocks noChangeShapeType="1"/>
            </p:cNvSpPr>
            <p:nvPr/>
          </p:nvSpPr>
          <p:spPr bwMode="auto">
            <a:xfrm>
              <a:off x="2400" y="3168"/>
              <a:ext cx="0" cy="672"/>
            </a:xfrm>
            <a:prstGeom prst="line">
              <a:avLst/>
            </a:prstGeom>
            <a:noFill/>
            <a:ln w="9525">
              <a:solidFill>
                <a:schemeClr val="tx1"/>
              </a:solidFill>
              <a:prstDash val="lgDash"/>
              <a:round/>
            </a:ln>
            <a:effectLst/>
          </p:spPr>
          <p:txBody>
            <a:bodyPr/>
            <a:lstStyle/>
            <a:p>
              <a:endParaRPr lang="zh-CN" altLang="en-US"/>
            </a:p>
          </p:txBody>
        </p:sp>
        <p:sp>
          <p:nvSpPr>
            <p:cNvPr id="448544" name="Line 32"/>
            <p:cNvSpPr>
              <a:spLocks noChangeShapeType="1"/>
            </p:cNvSpPr>
            <p:nvPr/>
          </p:nvSpPr>
          <p:spPr bwMode="auto">
            <a:xfrm flipH="1">
              <a:off x="1632" y="3168"/>
              <a:ext cx="768" cy="0"/>
            </a:xfrm>
            <a:prstGeom prst="line">
              <a:avLst/>
            </a:prstGeom>
            <a:noFill/>
            <a:ln w="9525">
              <a:solidFill>
                <a:schemeClr val="tx1"/>
              </a:solidFill>
              <a:prstDash val="lgDash"/>
              <a:round/>
            </a:ln>
            <a:effectLst/>
          </p:spPr>
          <p:txBody>
            <a:bodyPr/>
            <a:lstStyle/>
            <a:p>
              <a:endParaRPr lang="zh-CN" altLang="en-US"/>
            </a:p>
          </p:txBody>
        </p:sp>
        <p:sp>
          <p:nvSpPr>
            <p:cNvPr id="448545" name="Text Box 33"/>
            <p:cNvSpPr txBox="1">
              <a:spLocks noChangeArrowheads="1"/>
            </p:cNvSpPr>
            <p:nvPr/>
          </p:nvSpPr>
          <p:spPr bwMode="auto">
            <a:xfrm>
              <a:off x="1290" y="3058"/>
              <a:ext cx="384"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P</a:t>
              </a:r>
              <a:r>
                <a:rPr kumimoji="0" lang="en-US" altLang="zh-CN" i="1" baseline="-25000">
                  <a:solidFill>
                    <a:schemeClr val="tx1"/>
                  </a:solidFill>
                  <a:latin typeface="Times New Roman" panose="02020603050405020304" pitchFamily="18" charset="0"/>
                </a:rPr>
                <a:t>2</a:t>
              </a:r>
              <a:endParaRPr kumimoji="0" lang="en-US" altLang="zh-CN" i="1">
                <a:solidFill>
                  <a:schemeClr val="tx1"/>
                </a:solidFill>
                <a:latin typeface="Times New Roman" panose="02020603050405020304" pitchFamily="18" charset="0"/>
              </a:endParaRPr>
            </a:p>
          </p:txBody>
        </p:sp>
        <p:sp>
          <p:nvSpPr>
            <p:cNvPr id="448546" name="Text Box 34"/>
            <p:cNvSpPr txBox="1">
              <a:spLocks noChangeArrowheads="1"/>
            </p:cNvSpPr>
            <p:nvPr/>
          </p:nvSpPr>
          <p:spPr bwMode="auto">
            <a:xfrm>
              <a:off x="2217" y="3822"/>
              <a:ext cx="384"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2</a:t>
              </a:r>
              <a:endParaRPr kumimoji="0" lang="en-US" altLang="zh-CN" i="1">
                <a:solidFill>
                  <a:schemeClr val="tx1"/>
                </a:solidFill>
                <a:latin typeface="Times New Roman" panose="02020603050405020304" pitchFamily="18" charset="0"/>
              </a:endParaRPr>
            </a:p>
          </p:txBody>
        </p:sp>
        <p:sp>
          <p:nvSpPr>
            <p:cNvPr id="448547" name="AutoShape 35"/>
            <p:cNvSpPr>
              <a:spLocks noChangeArrowheads="1"/>
            </p:cNvSpPr>
            <p:nvPr/>
          </p:nvSpPr>
          <p:spPr bwMode="auto">
            <a:xfrm>
              <a:off x="2880" y="3360"/>
              <a:ext cx="336" cy="144"/>
            </a:xfrm>
            <a:prstGeom prst="leftArrow">
              <a:avLst>
                <a:gd name="adj1" fmla="val 50000"/>
                <a:gd name="adj2" fmla="val 58333"/>
              </a:avLst>
            </a:prstGeom>
            <a:solidFill>
              <a:srgbClr val="FF0000"/>
            </a:solidFill>
            <a:ln w="9525">
              <a:noFill/>
              <a:miter lim="800000"/>
            </a:ln>
            <a:effectLst/>
          </p:spPr>
          <p:txBody>
            <a:bodyPr wrap="none" anchor="ctr"/>
            <a:lstStyle/>
            <a:p>
              <a:endParaRPr lang="zh-CN" altLang="en-US"/>
            </a:p>
          </p:txBody>
        </p:sp>
        <p:sp>
          <p:nvSpPr>
            <p:cNvPr id="448548" name="Text Box 36"/>
            <p:cNvSpPr txBox="1">
              <a:spLocks noChangeArrowheads="1"/>
            </p:cNvSpPr>
            <p:nvPr/>
          </p:nvSpPr>
          <p:spPr bwMode="auto">
            <a:xfrm>
              <a:off x="3244" y="3552"/>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D</a:t>
              </a:r>
              <a:r>
                <a:rPr kumimoji="0" lang="en-US" altLang="zh-CN" i="1" baseline="-25000">
                  <a:solidFill>
                    <a:schemeClr val="tx1"/>
                  </a:solidFill>
                  <a:latin typeface="Times New Roman" panose="02020603050405020304" pitchFamily="18" charset="0"/>
                </a:rPr>
                <a:t>2</a:t>
              </a:r>
              <a:endParaRPr kumimoji="0" lang="en-US" altLang="zh-CN" i="1">
                <a:solidFill>
                  <a:schemeClr val="tx1"/>
                </a:solidFill>
                <a:latin typeface="Times New Roman" panose="02020603050405020304" pitchFamily="18" charset="0"/>
              </a:endParaRPr>
            </a:p>
          </p:txBody>
        </p:sp>
      </p:grpSp>
      <p:sp>
        <p:nvSpPr>
          <p:cNvPr id="448549" name="Text Box 37"/>
          <p:cNvSpPr txBox="1">
            <a:spLocks noChangeArrowheads="1"/>
          </p:cNvSpPr>
          <p:nvPr/>
        </p:nvSpPr>
        <p:spPr bwMode="auto">
          <a:xfrm>
            <a:off x="899592" y="2571750"/>
            <a:ext cx="430887" cy="2376264"/>
          </a:xfrm>
          <a:prstGeom prst="rect">
            <a:avLst/>
          </a:prstGeom>
          <a:noFill/>
          <a:ln w="9525">
            <a:noFill/>
            <a:miter lim="800000"/>
          </a:ln>
          <a:effectLst/>
        </p:spPr>
        <p:txBody>
          <a:bodyPr vert="eaVert" wrap="square">
            <a:spAutoFit/>
          </a:bodyPr>
          <a:lstStyle/>
          <a:p>
            <a:pPr marL="457200" indent="-457200">
              <a:spcBef>
                <a:spcPct val="50000"/>
              </a:spcBef>
              <a:buFontTx/>
              <a:buNone/>
            </a:pPr>
            <a:r>
              <a:rPr lang="zh-CN" altLang="en-US" sz="1600" b="1" dirty="0" smtClean="0"/>
              <a:t>需求</a:t>
            </a:r>
            <a:r>
              <a:rPr lang="zh-CN" altLang="en-US" sz="1600" b="1" dirty="0"/>
              <a:t>变动对均衡的影响</a:t>
            </a:r>
            <a:endParaRPr lang="zh-CN" altLang="en-US" sz="1600" b="1" dirty="0"/>
          </a:p>
        </p:txBody>
      </p:sp>
      <p:sp>
        <p:nvSpPr>
          <p:cNvPr id="40" name="内容占位符 2"/>
          <p:cNvSpPr txBox="1"/>
          <p:nvPr/>
        </p:nvSpPr>
        <p:spPr bwMode="auto">
          <a:xfrm>
            <a:off x="5940152" y="1419622"/>
            <a:ext cx="2952328" cy="936104"/>
          </a:xfrm>
          <a:prstGeom prst="rect">
            <a:avLst/>
          </a:prstGeom>
          <a:solidFill>
            <a:schemeClr val="tx2">
              <a:lumMod val="20000"/>
              <a:lumOff val="80000"/>
            </a:schemeClr>
          </a:solidFill>
          <a:ln w="9525">
            <a:noFill/>
            <a:miter lim="800000"/>
          </a:ln>
        </p:spPr>
        <p:txBody>
          <a:bodyPr/>
          <a:lstStyle/>
          <a:p>
            <a:pPr>
              <a:lnSpc>
                <a:spcPct val="125000"/>
              </a:lnSpc>
              <a:spcBef>
                <a:spcPts val="1800"/>
              </a:spcBef>
              <a:buClr>
                <a:srgbClr val="FF0000"/>
              </a:buClr>
              <a:buFont typeface="Wingdings" panose="05000000000000000000" pitchFamily="2" charset="2"/>
              <a:buChar char="p"/>
              <a:defRPr/>
            </a:pPr>
            <a:r>
              <a:rPr lang="zh-CN" altLang="en-US" b="1" dirty="0">
                <a:ea typeface="宋体" panose="02010600030101010101" pitchFamily="2" charset="-122"/>
              </a:rPr>
              <a:t> 需求变动引起均衡价格与均 衡数量</a:t>
            </a:r>
            <a:r>
              <a:rPr lang="zh-CN" altLang="en-US" b="1" dirty="0">
                <a:solidFill>
                  <a:srgbClr val="FF0000"/>
                </a:solidFill>
                <a:ea typeface="宋体" panose="02010600030101010101" pitchFamily="2" charset="-122"/>
              </a:rPr>
              <a:t>同方向</a:t>
            </a:r>
            <a:r>
              <a:rPr lang="zh-CN" altLang="en-US" b="1" dirty="0">
                <a:ea typeface="宋体" panose="02010600030101010101" pitchFamily="2" charset="-122"/>
              </a:rPr>
              <a:t>变动</a:t>
            </a:r>
            <a:endParaRPr lang="zh-CN" altLang="en-US" b="1"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animEffect transition="in" filter="blinds(horizontal)">
                                      <p:cBhvr>
                                        <p:cTn id="7" dur="500"/>
                                        <p:tgtEl>
                                          <p:spTgt spid="448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8515">
                                            <p:txEl>
                                              <p:pRg st="1" end="1"/>
                                            </p:txEl>
                                          </p:spTgt>
                                        </p:tgtEl>
                                        <p:attrNameLst>
                                          <p:attrName>style.visibility</p:attrName>
                                        </p:attrNameLst>
                                      </p:cBhvr>
                                      <p:to>
                                        <p:strVal val="visible"/>
                                      </p:to>
                                    </p:set>
                                    <p:animEffect transition="in" filter="blinds(horizontal)">
                                      <p:cBhvr>
                                        <p:cTn id="12" dur="500"/>
                                        <p:tgtEl>
                                          <p:spTgt spid="448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8515">
                                            <p:txEl>
                                              <p:pRg st="2" end="2"/>
                                            </p:txEl>
                                          </p:spTgt>
                                        </p:tgtEl>
                                        <p:attrNameLst>
                                          <p:attrName>style.visibility</p:attrName>
                                        </p:attrNameLst>
                                      </p:cBhvr>
                                      <p:to>
                                        <p:strVal val="visible"/>
                                      </p:to>
                                    </p:set>
                                    <p:animEffect transition="in" filter="blinds(horizontal)">
                                      <p:cBhvr>
                                        <p:cTn id="17" dur="500"/>
                                        <p:tgtEl>
                                          <p:spTgt spid="448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48515">
                                            <p:txEl>
                                              <p:pRg st="3" end="3"/>
                                            </p:txEl>
                                          </p:spTgt>
                                        </p:tgtEl>
                                        <p:attrNameLst>
                                          <p:attrName>style.visibility</p:attrName>
                                        </p:attrNameLst>
                                      </p:cBhvr>
                                      <p:to>
                                        <p:strVal val="visible"/>
                                      </p:to>
                                    </p:set>
                                    <p:animEffect transition="in" filter="box(in)">
                                      <p:cBhvr>
                                        <p:cTn id="22" dur="500"/>
                                        <p:tgtEl>
                                          <p:spTgt spid="448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48549"/>
                                        </p:tgtEl>
                                        <p:attrNameLst>
                                          <p:attrName>style.visibility</p:attrName>
                                        </p:attrNameLst>
                                      </p:cBhvr>
                                      <p:to>
                                        <p:strVal val="visible"/>
                                      </p:to>
                                    </p:set>
                                    <p:animEffect transition="in" filter="blinds(horizontal)">
                                      <p:cBhvr>
                                        <p:cTn id="43" dur="500"/>
                                        <p:tgtEl>
                                          <p:spTgt spid="44854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blinds(horizontal)">
                                      <p:cBhvr>
                                        <p:cTn id="4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49" grpId="0"/>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5"/>
          <p:cNvSpPr>
            <a:spLocks noGrp="1" noChangeArrowheads="1"/>
          </p:cNvSpPr>
          <p:nvPr>
            <p:ph type="title"/>
          </p:nvPr>
        </p:nvSpPr>
        <p:spPr>
          <a:xfrm>
            <a:off x="827584" y="0"/>
            <a:ext cx="7699375" cy="682823"/>
          </a:xfrm>
        </p:spPr>
        <p:txBody>
          <a:bodyPr>
            <a:noAutofit/>
          </a:bodyPr>
          <a:lstStyle/>
          <a:p>
            <a:pPr eaLnBrk="1" fontAlgn="auto" hangingPunct="1">
              <a:lnSpc>
                <a:spcPct val="145000"/>
              </a:lnSpc>
              <a:spcAft>
                <a:spcPts val="0"/>
              </a:spcAft>
              <a:defRPr/>
            </a:pPr>
            <a:r>
              <a:rPr lang="zh-CN" altLang="en-US" sz="2800" i="0" dirty="0" smtClean="0">
                <a:latin typeface="黑体" panose="02010609060101010101" pitchFamily="2" charset="-122"/>
                <a:ea typeface="黑体" panose="02010609060101010101" pitchFamily="2" charset="-122"/>
              </a:rPr>
              <a:t>三、微观经济学鸟瞰</a:t>
            </a:r>
            <a:endParaRPr lang="zh-CN" altLang="en-US" sz="1800" i="0" dirty="0">
              <a:latin typeface="黑体" panose="02010609060101010101" pitchFamily="2" charset="-122"/>
              <a:ea typeface="黑体" panose="02010609060101010101" pitchFamily="2" charset="-122"/>
            </a:endParaRPr>
          </a:p>
        </p:txBody>
      </p:sp>
      <p:sp>
        <p:nvSpPr>
          <p:cNvPr id="6147" name="Rectangle 47"/>
          <p:cNvSpPr>
            <a:spLocks noGrp="1" noChangeArrowheads="1"/>
          </p:cNvSpPr>
          <p:nvPr>
            <p:ph sz="quarter" idx="1"/>
          </p:nvPr>
        </p:nvSpPr>
        <p:spPr>
          <a:xfrm>
            <a:off x="785813" y="789385"/>
            <a:ext cx="7772400" cy="4196953"/>
          </a:xfrm>
          <a:solidFill>
            <a:schemeClr val="accent5">
              <a:lumMod val="20000"/>
              <a:lumOff val="80000"/>
            </a:schemeClr>
          </a:solidFill>
        </p:spPr>
        <p:txBody>
          <a:bodyPr/>
          <a:lstStyle/>
          <a:p>
            <a:pPr eaLnBrk="1" hangingPunct="1"/>
            <a:endParaRPr lang="en-US" altLang="zh-CN" dirty="0" smtClean="0">
              <a:latin typeface="楷体_GB2312" pitchFamily="49" charset="-122"/>
              <a:ea typeface="楷体_GB2312" pitchFamily="49" charset="-122"/>
            </a:endParaRPr>
          </a:p>
          <a:p>
            <a:pPr eaLnBrk="1" hangingPunct="1">
              <a:buFont typeface="Wingdings" panose="05000000000000000000" pitchFamily="2" charset="2"/>
              <a:buNone/>
            </a:pPr>
            <a:endParaRPr lang="en-US" altLang="zh-CN" dirty="0" smtClean="0">
              <a:latin typeface="楷体_GB2312" pitchFamily="49" charset="-122"/>
              <a:ea typeface="楷体_GB2312" pitchFamily="49" charset="-122"/>
            </a:endParaRPr>
          </a:p>
        </p:txBody>
      </p:sp>
      <p:sp>
        <p:nvSpPr>
          <p:cNvPr id="6148" name="Text Box 7"/>
          <p:cNvSpPr txBox="1">
            <a:spLocks noChangeArrowheads="1"/>
          </p:cNvSpPr>
          <p:nvPr/>
        </p:nvSpPr>
        <p:spPr bwMode="auto">
          <a:xfrm>
            <a:off x="6011863" y="4354117"/>
            <a:ext cx="1676400" cy="369332"/>
          </a:xfrm>
          <a:prstGeom prst="rect">
            <a:avLst/>
          </a:prstGeom>
          <a:noFill/>
          <a:ln w="9525">
            <a:noFill/>
            <a:miter lim="800000"/>
          </a:ln>
        </p:spPr>
        <p:txBody>
          <a:bodyPr>
            <a:spAutoFit/>
          </a:bodyPr>
          <a:lstStyle/>
          <a:p>
            <a:pPr>
              <a:spcBef>
                <a:spcPct val="50000"/>
              </a:spcBef>
            </a:pPr>
            <a:r>
              <a:rPr lang="zh-CN" altLang="en-US"/>
              <a:t>生产者的需求</a:t>
            </a:r>
            <a:endParaRPr lang="zh-CN" altLang="en-US"/>
          </a:p>
        </p:txBody>
      </p:sp>
      <p:grpSp>
        <p:nvGrpSpPr>
          <p:cNvPr id="2" name="Group 86"/>
          <p:cNvGrpSpPr/>
          <p:nvPr/>
        </p:nvGrpSpPr>
        <p:grpSpPr bwMode="auto">
          <a:xfrm>
            <a:off x="1476375" y="1168004"/>
            <a:ext cx="7061200" cy="3493578"/>
            <a:chOff x="618" y="576"/>
            <a:chExt cx="4855" cy="3381"/>
          </a:xfrm>
        </p:grpSpPr>
        <p:sp>
          <p:nvSpPr>
            <p:cNvPr id="6154" name="Rectangle 87"/>
            <p:cNvSpPr>
              <a:spLocks noChangeArrowheads="1"/>
            </p:cNvSpPr>
            <p:nvPr/>
          </p:nvSpPr>
          <p:spPr bwMode="auto">
            <a:xfrm>
              <a:off x="4032" y="1776"/>
              <a:ext cx="864" cy="624"/>
            </a:xfrm>
            <a:prstGeom prst="rect">
              <a:avLst/>
            </a:prstGeom>
            <a:solidFill>
              <a:srgbClr val="FFFF00"/>
            </a:solidFill>
            <a:ln w="9525">
              <a:solidFill>
                <a:schemeClr val="tx1"/>
              </a:solidFill>
              <a:miter lim="800000"/>
            </a:ln>
          </p:spPr>
          <p:txBody>
            <a:bodyPr wrap="none" anchor="ctr"/>
            <a:lstStyle/>
            <a:p>
              <a:endParaRPr lang="zh-CN" altLang="en-US"/>
            </a:p>
          </p:txBody>
        </p:sp>
        <p:sp>
          <p:nvSpPr>
            <p:cNvPr id="6155" name="Line 88"/>
            <p:cNvSpPr>
              <a:spLocks noChangeShapeType="1"/>
            </p:cNvSpPr>
            <p:nvPr/>
          </p:nvSpPr>
          <p:spPr bwMode="auto">
            <a:xfrm>
              <a:off x="4608" y="2400"/>
              <a:ext cx="0" cy="720"/>
            </a:xfrm>
            <a:prstGeom prst="line">
              <a:avLst/>
            </a:prstGeom>
            <a:noFill/>
            <a:ln w="9525">
              <a:solidFill>
                <a:schemeClr val="tx1"/>
              </a:solidFill>
              <a:miter lim="800000"/>
              <a:tailEnd type="triangle" w="med" len="med"/>
            </a:ln>
          </p:spPr>
          <p:txBody>
            <a:bodyPr wrap="none"/>
            <a:lstStyle/>
            <a:p>
              <a:endParaRPr lang="zh-CN" altLang="en-US"/>
            </a:p>
          </p:txBody>
        </p:sp>
        <p:sp>
          <p:nvSpPr>
            <p:cNvPr id="6156" name="Line 89"/>
            <p:cNvSpPr>
              <a:spLocks noChangeShapeType="1"/>
            </p:cNvSpPr>
            <p:nvPr/>
          </p:nvSpPr>
          <p:spPr bwMode="auto">
            <a:xfrm>
              <a:off x="4368" y="2400"/>
              <a:ext cx="0" cy="624"/>
            </a:xfrm>
            <a:prstGeom prst="line">
              <a:avLst/>
            </a:prstGeom>
            <a:noFill/>
            <a:ln w="9525">
              <a:solidFill>
                <a:schemeClr val="tx1"/>
              </a:solidFill>
              <a:miter lim="800000"/>
              <a:tailEnd type="triangle" w="med" len="med"/>
            </a:ln>
          </p:spPr>
          <p:txBody>
            <a:bodyPr wrap="none"/>
            <a:lstStyle/>
            <a:p>
              <a:endParaRPr lang="zh-CN" altLang="en-US"/>
            </a:p>
          </p:txBody>
        </p:sp>
        <p:sp>
          <p:nvSpPr>
            <p:cNvPr id="6157" name="Arc 90"/>
            <p:cNvSpPr/>
            <p:nvPr/>
          </p:nvSpPr>
          <p:spPr bwMode="auto">
            <a:xfrm>
              <a:off x="4224" y="1008"/>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Dot"/>
              <a:miter lim="800000"/>
            </a:ln>
          </p:spPr>
          <p:txBody>
            <a:bodyPr wrap="none" anchor="ctr"/>
            <a:lstStyle/>
            <a:p>
              <a:endParaRPr lang="zh-CN" altLang="en-US"/>
            </a:p>
          </p:txBody>
        </p:sp>
        <p:sp>
          <p:nvSpPr>
            <p:cNvPr id="6158" name="Line 91"/>
            <p:cNvSpPr>
              <a:spLocks noChangeShapeType="1"/>
            </p:cNvSpPr>
            <p:nvPr/>
          </p:nvSpPr>
          <p:spPr bwMode="auto">
            <a:xfrm flipV="1">
              <a:off x="4608" y="1008"/>
              <a:ext cx="0" cy="768"/>
            </a:xfrm>
            <a:prstGeom prst="line">
              <a:avLst/>
            </a:prstGeom>
            <a:noFill/>
            <a:ln w="9525">
              <a:solidFill>
                <a:schemeClr val="tx1"/>
              </a:solidFill>
              <a:prstDash val="dashDot"/>
              <a:miter lim="800000"/>
              <a:tailEnd type="triangle" w="med" len="med"/>
            </a:ln>
          </p:spPr>
          <p:txBody>
            <a:bodyPr wrap="none"/>
            <a:lstStyle/>
            <a:p>
              <a:endParaRPr lang="zh-CN" altLang="en-US"/>
            </a:p>
          </p:txBody>
        </p:sp>
        <p:sp>
          <p:nvSpPr>
            <p:cNvPr id="6159" name="Arc 92"/>
            <p:cNvSpPr/>
            <p:nvPr/>
          </p:nvSpPr>
          <p:spPr bwMode="auto">
            <a:xfrm>
              <a:off x="4368" y="816"/>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Dot"/>
              <a:miter lim="800000"/>
            </a:ln>
          </p:spPr>
          <p:txBody>
            <a:bodyPr wrap="none" anchor="ctr"/>
            <a:lstStyle/>
            <a:p>
              <a:endParaRPr lang="zh-CN" altLang="en-US"/>
            </a:p>
          </p:txBody>
        </p:sp>
        <p:sp>
          <p:nvSpPr>
            <p:cNvPr id="6160" name="Line 93"/>
            <p:cNvSpPr>
              <a:spLocks noChangeShapeType="1"/>
            </p:cNvSpPr>
            <p:nvPr/>
          </p:nvSpPr>
          <p:spPr bwMode="auto">
            <a:xfrm flipV="1">
              <a:off x="4368" y="1152"/>
              <a:ext cx="0" cy="624"/>
            </a:xfrm>
            <a:prstGeom prst="line">
              <a:avLst/>
            </a:prstGeom>
            <a:noFill/>
            <a:ln w="9525">
              <a:solidFill>
                <a:schemeClr val="tx1"/>
              </a:solidFill>
              <a:prstDash val="dashDot"/>
              <a:miter lim="800000"/>
              <a:tailEnd type="triangle" w="med" len="med"/>
            </a:ln>
          </p:spPr>
          <p:txBody>
            <a:bodyPr wrap="none"/>
            <a:lstStyle/>
            <a:p>
              <a:endParaRPr lang="zh-CN" altLang="en-US"/>
            </a:p>
          </p:txBody>
        </p:sp>
        <p:sp>
          <p:nvSpPr>
            <p:cNvPr id="6161" name="Oval 94"/>
            <p:cNvSpPr>
              <a:spLocks noChangeArrowheads="1"/>
            </p:cNvSpPr>
            <p:nvPr/>
          </p:nvSpPr>
          <p:spPr bwMode="auto">
            <a:xfrm>
              <a:off x="2351" y="576"/>
              <a:ext cx="1040" cy="940"/>
            </a:xfrm>
            <a:prstGeom prst="ellipse">
              <a:avLst/>
            </a:prstGeom>
            <a:solidFill>
              <a:srgbClr val="FFFF00"/>
            </a:solidFill>
            <a:ln w="9525">
              <a:solidFill>
                <a:schemeClr val="tx1"/>
              </a:solidFill>
              <a:miter lim="800000"/>
            </a:ln>
          </p:spPr>
          <p:txBody>
            <a:bodyPr wrap="none" anchor="ctr"/>
            <a:lstStyle/>
            <a:p>
              <a:endParaRPr lang="zh-CN" altLang="zh-CN"/>
            </a:p>
          </p:txBody>
        </p:sp>
        <p:sp>
          <p:nvSpPr>
            <p:cNvPr id="6162" name="Rectangle 95"/>
            <p:cNvSpPr>
              <a:spLocks noChangeArrowheads="1"/>
            </p:cNvSpPr>
            <p:nvPr/>
          </p:nvSpPr>
          <p:spPr bwMode="auto">
            <a:xfrm>
              <a:off x="1008" y="1776"/>
              <a:ext cx="864" cy="624"/>
            </a:xfrm>
            <a:prstGeom prst="rect">
              <a:avLst/>
            </a:prstGeom>
            <a:solidFill>
              <a:srgbClr val="FFFF00"/>
            </a:solidFill>
            <a:ln w="9525">
              <a:solidFill>
                <a:schemeClr val="tx1"/>
              </a:solidFill>
              <a:miter lim="800000"/>
            </a:ln>
          </p:spPr>
          <p:txBody>
            <a:bodyPr wrap="none" anchor="ctr"/>
            <a:lstStyle/>
            <a:p>
              <a:endParaRPr lang="zh-CN" altLang="en-US"/>
            </a:p>
          </p:txBody>
        </p:sp>
        <p:sp>
          <p:nvSpPr>
            <p:cNvPr id="6163" name="Line 96"/>
            <p:cNvSpPr>
              <a:spLocks noChangeShapeType="1"/>
            </p:cNvSpPr>
            <p:nvPr/>
          </p:nvSpPr>
          <p:spPr bwMode="auto">
            <a:xfrm flipH="1">
              <a:off x="1296" y="2400"/>
              <a:ext cx="0" cy="816"/>
            </a:xfrm>
            <a:prstGeom prst="line">
              <a:avLst/>
            </a:prstGeom>
            <a:noFill/>
            <a:ln w="9525">
              <a:solidFill>
                <a:schemeClr val="tx1"/>
              </a:solidFill>
              <a:prstDash val="dashDot"/>
              <a:miter lim="800000"/>
              <a:tailEnd type="triangle" w="med" len="med"/>
            </a:ln>
          </p:spPr>
          <p:txBody>
            <a:bodyPr wrap="none"/>
            <a:lstStyle/>
            <a:p>
              <a:endParaRPr lang="zh-CN" altLang="en-US"/>
            </a:p>
          </p:txBody>
        </p:sp>
        <p:sp>
          <p:nvSpPr>
            <p:cNvPr id="6164" name="Line 97"/>
            <p:cNvSpPr>
              <a:spLocks noChangeShapeType="1"/>
            </p:cNvSpPr>
            <p:nvPr/>
          </p:nvSpPr>
          <p:spPr bwMode="auto">
            <a:xfrm>
              <a:off x="1632" y="2400"/>
              <a:ext cx="0" cy="576"/>
            </a:xfrm>
            <a:prstGeom prst="line">
              <a:avLst/>
            </a:prstGeom>
            <a:noFill/>
            <a:ln w="9525">
              <a:solidFill>
                <a:schemeClr val="tx1"/>
              </a:solidFill>
              <a:prstDash val="dashDot"/>
              <a:miter lim="800000"/>
              <a:tailEnd type="triangle" w="med" len="med"/>
            </a:ln>
          </p:spPr>
          <p:txBody>
            <a:bodyPr wrap="none"/>
            <a:lstStyle/>
            <a:p>
              <a:endParaRPr lang="zh-CN" altLang="en-US"/>
            </a:p>
          </p:txBody>
        </p:sp>
        <p:sp>
          <p:nvSpPr>
            <p:cNvPr id="6165" name="Line 98"/>
            <p:cNvSpPr>
              <a:spLocks noChangeShapeType="1"/>
            </p:cNvSpPr>
            <p:nvPr/>
          </p:nvSpPr>
          <p:spPr bwMode="auto">
            <a:xfrm flipV="1">
              <a:off x="1344" y="1152"/>
              <a:ext cx="0" cy="624"/>
            </a:xfrm>
            <a:prstGeom prst="line">
              <a:avLst/>
            </a:prstGeom>
            <a:noFill/>
            <a:ln w="9525">
              <a:solidFill>
                <a:schemeClr val="tx1"/>
              </a:solidFill>
              <a:miter lim="800000"/>
              <a:tailEnd type="triangle" w="med" len="med"/>
            </a:ln>
          </p:spPr>
          <p:txBody>
            <a:bodyPr wrap="none"/>
            <a:lstStyle/>
            <a:p>
              <a:endParaRPr lang="zh-CN" altLang="en-US"/>
            </a:p>
          </p:txBody>
        </p:sp>
        <p:sp>
          <p:nvSpPr>
            <p:cNvPr id="6166" name="Line 99"/>
            <p:cNvSpPr>
              <a:spLocks noChangeShapeType="1"/>
            </p:cNvSpPr>
            <p:nvPr/>
          </p:nvSpPr>
          <p:spPr bwMode="auto">
            <a:xfrm flipV="1">
              <a:off x="1648" y="1296"/>
              <a:ext cx="0" cy="480"/>
            </a:xfrm>
            <a:prstGeom prst="line">
              <a:avLst/>
            </a:prstGeom>
            <a:noFill/>
            <a:ln w="9525">
              <a:solidFill>
                <a:schemeClr val="tx1"/>
              </a:solidFill>
              <a:miter lim="800000"/>
              <a:tailEnd type="triangle" w="med" len="med"/>
            </a:ln>
          </p:spPr>
          <p:txBody>
            <a:bodyPr wrap="none"/>
            <a:lstStyle/>
            <a:p>
              <a:endParaRPr lang="zh-CN" altLang="en-US"/>
            </a:p>
          </p:txBody>
        </p:sp>
        <p:sp>
          <p:nvSpPr>
            <p:cNvPr id="6167" name="Line 100"/>
            <p:cNvSpPr>
              <a:spLocks noChangeShapeType="1"/>
            </p:cNvSpPr>
            <p:nvPr/>
          </p:nvSpPr>
          <p:spPr bwMode="auto">
            <a:xfrm flipV="1">
              <a:off x="1872" y="992"/>
              <a:ext cx="528" cy="0"/>
            </a:xfrm>
            <a:prstGeom prst="line">
              <a:avLst/>
            </a:prstGeom>
            <a:noFill/>
            <a:ln w="9525">
              <a:solidFill>
                <a:schemeClr val="tx1"/>
              </a:solidFill>
              <a:miter lim="800000"/>
              <a:tailEnd type="triangle" w="med" len="med"/>
            </a:ln>
          </p:spPr>
          <p:txBody>
            <a:bodyPr wrap="none"/>
            <a:lstStyle/>
            <a:p>
              <a:endParaRPr lang="zh-CN" altLang="en-US"/>
            </a:p>
          </p:txBody>
        </p:sp>
        <p:sp>
          <p:nvSpPr>
            <p:cNvPr id="6168" name="Line 101"/>
            <p:cNvSpPr>
              <a:spLocks noChangeShapeType="1"/>
            </p:cNvSpPr>
            <p:nvPr/>
          </p:nvSpPr>
          <p:spPr bwMode="auto">
            <a:xfrm flipH="1">
              <a:off x="3312" y="816"/>
              <a:ext cx="1056" cy="0"/>
            </a:xfrm>
            <a:prstGeom prst="line">
              <a:avLst/>
            </a:prstGeom>
            <a:noFill/>
            <a:ln w="9525">
              <a:solidFill>
                <a:schemeClr val="tx1"/>
              </a:solidFill>
              <a:prstDash val="dashDot"/>
              <a:miter lim="800000"/>
              <a:tailEnd type="triangle" w="med" len="med"/>
            </a:ln>
          </p:spPr>
          <p:txBody>
            <a:bodyPr wrap="none"/>
            <a:lstStyle/>
            <a:p>
              <a:endParaRPr lang="zh-CN" altLang="en-US"/>
            </a:p>
          </p:txBody>
        </p:sp>
        <p:sp>
          <p:nvSpPr>
            <p:cNvPr id="6169" name="Line 102"/>
            <p:cNvSpPr>
              <a:spLocks noChangeShapeType="1"/>
            </p:cNvSpPr>
            <p:nvPr/>
          </p:nvSpPr>
          <p:spPr bwMode="auto">
            <a:xfrm flipH="1">
              <a:off x="3312" y="1008"/>
              <a:ext cx="960" cy="0"/>
            </a:xfrm>
            <a:prstGeom prst="line">
              <a:avLst/>
            </a:prstGeom>
            <a:noFill/>
            <a:ln w="9525">
              <a:solidFill>
                <a:schemeClr val="tx1"/>
              </a:solidFill>
              <a:prstDash val="dashDot"/>
              <a:miter lim="800000"/>
              <a:tailEnd type="triangle" w="med" len="med"/>
            </a:ln>
          </p:spPr>
          <p:txBody>
            <a:bodyPr wrap="none"/>
            <a:lstStyle/>
            <a:p>
              <a:endParaRPr lang="zh-CN" altLang="en-US"/>
            </a:p>
          </p:txBody>
        </p:sp>
        <p:sp>
          <p:nvSpPr>
            <p:cNvPr id="11291" name="Text Box 103"/>
            <p:cNvSpPr txBox="1">
              <a:spLocks noChangeArrowheads="1"/>
            </p:cNvSpPr>
            <p:nvPr/>
          </p:nvSpPr>
          <p:spPr bwMode="auto">
            <a:xfrm>
              <a:off x="2549" y="785"/>
              <a:ext cx="748" cy="745"/>
            </a:xfrm>
            <a:prstGeom prst="rect">
              <a:avLst/>
            </a:prstGeom>
            <a:noFill/>
            <a:ln w="9525">
              <a:noFill/>
              <a:miter lim="800000"/>
            </a:ln>
          </p:spPr>
          <p:txBody>
            <a:bodyPr>
              <a:spAutoFit/>
            </a:bodyPr>
            <a:lstStyle/>
            <a:p>
              <a:pPr>
                <a:spcBef>
                  <a:spcPct val="50000"/>
                </a:spcBef>
                <a:defRPr/>
              </a:pPr>
              <a:r>
                <a:rPr lang="zh-CN" altLang="en-US" sz="1400" b="1" dirty="0">
                  <a:ea typeface="宋体" panose="02010600030101010101" pitchFamily="2" charset="-122"/>
                </a:rPr>
                <a:t>手表表、茶叶等</a:t>
              </a:r>
              <a:r>
                <a:rPr lang="zh-CN" altLang="en-US" sz="1600" b="1" dirty="0">
                  <a:solidFill>
                    <a:srgbClr val="00B0F0"/>
                  </a:solidFill>
                  <a:ea typeface="宋体" panose="02010600030101010101" pitchFamily="2" charset="-122"/>
                </a:rPr>
                <a:t>商品</a:t>
              </a:r>
              <a:r>
                <a:rPr lang="zh-CN" altLang="en-US" sz="1400" b="1" dirty="0">
                  <a:solidFill>
                    <a:srgbClr val="00B0F0"/>
                  </a:solidFill>
                  <a:ea typeface="宋体" panose="02010600030101010101" pitchFamily="2" charset="-122"/>
                </a:rPr>
                <a:t>价格决定</a:t>
              </a:r>
              <a:endParaRPr lang="zh-CN" altLang="en-US" sz="1400" b="1" dirty="0">
                <a:solidFill>
                  <a:srgbClr val="00B0F0"/>
                </a:solidFill>
                <a:ea typeface="宋体" panose="02010600030101010101" pitchFamily="2" charset="-122"/>
              </a:endParaRPr>
            </a:p>
          </p:txBody>
        </p:sp>
        <p:sp>
          <p:nvSpPr>
            <p:cNvPr id="6171" name="Oval 104"/>
            <p:cNvSpPr>
              <a:spLocks noChangeArrowheads="1"/>
            </p:cNvSpPr>
            <p:nvPr/>
          </p:nvSpPr>
          <p:spPr bwMode="auto">
            <a:xfrm>
              <a:off x="2400" y="2976"/>
              <a:ext cx="864" cy="816"/>
            </a:xfrm>
            <a:prstGeom prst="ellipse">
              <a:avLst/>
            </a:prstGeom>
            <a:solidFill>
              <a:srgbClr val="FFFF00"/>
            </a:solidFill>
            <a:ln w="9525">
              <a:solidFill>
                <a:schemeClr val="tx1"/>
              </a:solidFill>
              <a:miter lim="800000"/>
            </a:ln>
          </p:spPr>
          <p:txBody>
            <a:bodyPr wrap="none" anchor="ctr"/>
            <a:lstStyle/>
            <a:p>
              <a:endParaRPr lang="zh-CN" altLang="en-US"/>
            </a:p>
          </p:txBody>
        </p:sp>
        <p:sp>
          <p:nvSpPr>
            <p:cNvPr id="6172" name="Line 105"/>
            <p:cNvSpPr>
              <a:spLocks noChangeShapeType="1"/>
            </p:cNvSpPr>
            <p:nvPr/>
          </p:nvSpPr>
          <p:spPr bwMode="auto">
            <a:xfrm flipH="1">
              <a:off x="3264" y="3480"/>
              <a:ext cx="1008" cy="0"/>
            </a:xfrm>
            <a:prstGeom prst="line">
              <a:avLst/>
            </a:prstGeom>
            <a:noFill/>
            <a:ln w="9525">
              <a:solidFill>
                <a:schemeClr val="tx1"/>
              </a:solidFill>
              <a:miter lim="800000"/>
              <a:tailEnd type="triangle" w="med" len="med"/>
            </a:ln>
          </p:spPr>
          <p:txBody>
            <a:bodyPr wrap="none"/>
            <a:lstStyle/>
            <a:p>
              <a:endParaRPr lang="zh-CN" altLang="en-US"/>
            </a:p>
          </p:txBody>
        </p:sp>
        <p:sp>
          <p:nvSpPr>
            <p:cNvPr id="6173" name="Line 106"/>
            <p:cNvSpPr>
              <a:spLocks noChangeShapeType="1"/>
            </p:cNvSpPr>
            <p:nvPr/>
          </p:nvSpPr>
          <p:spPr bwMode="auto">
            <a:xfrm flipH="1">
              <a:off x="3312" y="3264"/>
              <a:ext cx="720" cy="0"/>
            </a:xfrm>
            <a:prstGeom prst="line">
              <a:avLst/>
            </a:prstGeom>
            <a:noFill/>
            <a:ln w="9525">
              <a:solidFill>
                <a:schemeClr val="tx1"/>
              </a:solidFill>
              <a:miter lim="800000"/>
              <a:tailEnd type="triangle" w="med" len="med"/>
            </a:ln>
          </p:spPr>
          <p:txBody>
            <a:bodyPr wrap="none"/>
            <a:lstStyle/>
            <a:p>
              <a:endParaRPr lang="zh-CN" altLang="en-US"/>
            </a:p>
          </p:txBody>
        </p:sp>
        <p:sp>
          <p:nvSpPr>
            <p:cNvPr id="6174" name="Line 107"/>
            <p:cNvSpPr>
              <a:spLocks noChangeShapeType="1"/>
            </p:cNvSpPr>
            <p:nvPr/>
          </p:nvSpPr>
          <p:spPr bwMode="auto">
            <a:xfrm flipV="1">
              <a:off x="1584" y="3504"/>
              <a:ext cx="912" cy="0"/>
            </a:xfrm>
            <a:prstGeom prst="line">
              <a:avLst/>
            </a:prstGeom>
            <a:noFill/>
            <a:ln w="9525">
              <a:solidFill>
                <a:schemeClr val="tx1"/>
              </a:solidFill>
              <a:prstDash val="dashDot"/>
              <a:miter lim="800000"/>
              <a:tailEnd type="triangle" w="med" len="med"/>
            </a:ln>
          </p:spPr>
          <p:txBody>
            <a:bodyPr wrap="none"/>
            <a:lstStyle/>
            <a:p>
              <a:endParaRPr lang="zh-CN" altLang="en-US"/>
            </a:p>
          </p:txBody>
        </p:sp>
        <p:sp>
          <p:nvSpPr>
            <p:cNvPr id="6175" name="Line 108"/>
            <p:cNvSpPr>
              <a:spLocks noChangeShapeType="1"/>
            </p:cNvSpPr>
            <p:nvPr/>
          </p:nvSpPr>
          <p:spPr bwMode="auto">
            <a:xfrm>
              <a:off x="1968" y="3192"/>
              <a:ext cx="480" cy="0"/>
            </a:xfrm>
            <a:prstGeom prst="line">
              <a:avLst/>
            </a:prstGeom>
            <a:noFill/>
            <a:ln w="9525">
              <a:solidFill>
                <a:schemeClr val="tx1"/>
              </a:solidFill>
              <a:prstDash val="dashDot"/>
              <a:miter lim="800000"/>
              <a:tailEnd type="triangle" w="med" len="med"/>
            </a:ln>
          </p:spPr>
          <p:txBody>
            <a:bodyPr wrap="none"/>
            <a:lstStyle/>
            <a:p>
              <a:endParaRPr lang="zh-CN" altLang="en-US"/>
            </a:p>
          </p:txBody>
        </p:sp>
        <p:sp>
          <p:nvSpPr>
            <p:cNvPr id="6176" name="Arc 109"/>
            <p:cNvSpPr/>
            <p:nvPr/>
          </p:nvSpPr>
          <p:spPr bwMode="auto">
            <a:xfrm rot="10466437" flipH="1">
              <a:off x="4224" y="3120"/>
              <a:ext cx="398" cy="336"/>
            </a:xfrm>
            <a:custGeom>
              <a:avLst/>
              <a:gdLst>
                <a:gd name="T0" fmla="*/ 0 w 22384"/>
                <a:gd name="T1" fmla="*/ 0 h 21600"/>
                <a:gd name="T2" fmla="*/ 0 w 22384"/>
                <a:gd name="T3" fmla="*/ 0 h 21600"/>
                <a:gd name="T4" fmla="*/ 0 w 22384"/>
                <a:gd name="T5" fmla="*/ 0 h 21600"/>
                <a:gd name="T6" fmla="*/ 0 60000 65536"/>
                <a:gd name="T7" fmla="*/ 0 60000 65536"/>
                <a:gd name="T8" fmla="*/ 0 60000 65536"/>
                <a:gd name="T9" fmla="*/ 0 w 22384"/>
                <a:gd name="T10" fmla="*/ 0 h 21600"/>
                <a:gd name="T11" fmla="*/ 22384 w 22384"/>
                <a:gd name="T12" fmla="*/ 21600 h 21600"/>
              </a:gdLst>
              <a:ahLst/>
              <a:cxnLst>
                <a:cxn ang="T6">
                  <a:pos x="T0" y="T1"/>
                </a:cxn>
                <a:cxn ang="T7">
                  <a:pos x="T2" y="T3"/>
                </a:cxn>
                <a:cxn ang="T8">
                  <a:pos x="T4" y="T5"/>
                </a:cxn>
              </a:cxnLst>
              <a:rect l="T9" t="T10" r="T11" b="T12"/>
              <a:pathLst>
                <a:path w="22384" h="21600" fill="none" extrusionOk="0">
                  <a:moveTo>
                    <a:pt x="0" y="14"/>
                  </a:moveTo>
                  <a:cubicBezTo>
                    <a:pt x="261" y="4"/>
                    <a:pt x="522" y="-1"/>
                    <a:pt x="784" y="0"/>
                  </a:cubicBezTo>
                  <a:cubicBezTo>
                    <a:pt x="12713" y="0"/>
                    <a:pt x="22384" y="9670"/>
                    <a:pt x="22384" y="21600"/>
                  </a:cubicBezTo>
                </a:path>
                <a:path w="22384" h="21600" stroke="0" extrusionOk="0">
                  <a:moveTo>
                    <a:pt x="0" y="14"/>
                  </a:moveTo>
                  <a:cubicBezTo>
                    <a:pt x="261" y="4"/>
                    <a:pt x="522" y="-1"/>
                    <a:pt x="784" y="0"/>
                  </a:cubicBezTo>
                  <a:cubicBezTo>
                    <a:pt x="12713" y="0"/>
                    <a:pt x="22384" y="9670"/>
                    <a:pt x="22384" y="21600"/>
                  </a:cubicBezTo>
                  <a:lnTo>
                    <a:pt x="784" y="21600"/>
                  </a:lnTo>
                  <a:close/>
                </a:path>
              </a:pathLst>
            </a:custGeom>
            <a:noFill/>
            <a:ln w="9525">
              <a:solidFill>
                <a:schemeClr val="tx1"/>
              </a:solidFill>
              <a:miter lim="800000"/>
            </a:ln>
          </p:spPr>
          <p:txBody>
            <a:bodyPr wrap="none" anchor="ctr"/>
            <a:lstStyle/>
            <a:p>
              <a:endParaRPr lang="zh-CN" altLang="en-US"/>
            </a:p>
          </p:txBody>
        </p:sp>
        <p:sp>
          <p:nvSpPr>
            <p:cNvPr id="6177" name="Text Box 110"/>
            <p:cNvSpPr txBox="1">
              <a:spLocks noChangeArrowheads="1"/>
            </p:cNvSpPr>
            <p:nvPr/>
          </p:nvSpPr>
          <p:spPr bwMode="auto">
            <a:xfrm>
              <a:off x="2544" y="3312"/>
              <a:ext cx="720" cy="357"/>
            </a:xfrm>
            <a:prstGeom prst="rect">
              <a:avLst/>
            </a:prstGeom>
            <a:noFill/>
            <a:ln w="9525">
              <a:noFill/>
              <a:miter lim="800000"/>
            </a:ln>
          </p:spPr>
          <p:txBody>
            <a:bodyPr>
              <a:spAutoFit/>
            </a:bodyPr>
            <a:lstStyle/>
            <a:p>
              <a:pPr>
                <a:spcBef>
                  <a:spcPct val="50000"/>
                </a:spcBef>
              </a:pPr>
              <a:endParaRPr lang="zh-CN" altLang="zh-CN"/>
            </a:p>
          </p:txBody>
        </p:sp>
        <p:sp>
          <p:nvSpPr>
            <p:cNvPr id="11299" name="Text Box 111"/>
            <p:cNvSpPr txBox="1">
              <a:spLocks noChangeArrowheads="1"/>
            </p:cNvSpPr>
            <p:nvPr/>
          </p:nvSpPr>
          <p:spPr bwMode="auto">
            <a:xfrm>
              <a:off x="2499" y="3050"/>
              <a:ext cx="765" cy="745"/>
            </a:xfrm>
            <a:prstGeom prst="rect">
              <a:avLst/>
            </a:prstGeom>
            <a:noFill/>
            <a:ln w="9525">
              <a:noFill/>
              <a:miter lim="800000"/>
            </a:ln>
          </p:spPr>
          <p:txBody>
            <a:bodyPr>
              <a:spAutoFit/>
            </a:bodyPr>
            <a:lstStyle/>
            <a:p>
              <a:pPr>
                <a:spcBef>
                  <a:spcPct val="50000"/>
                </a:spcBef>
                <a:defRPr/>
              </a:pPr>
              <a:r>
                <a:rPr lang="zh-CN" altLang="en-US" sz="1400" b="1" dirty="0">
                  <a:ea typeface="宋体" panose="02010600030101010101" pitchFamily="2" charset="-122"/>
                </a:rPr>
                <a:t>劳动、土地等</a:t>
              </a:r>
              <a:r>
                <a:rPr lang="zh-CN" altLang="en-US" sz="1600" b="1" dirty="0">
                  <a:solidFill>
                    <a:srgbClr val="00B0F0"/>
                  </a:solidFill>
                  <a:ea typeface="宋体" panose="02010600030101010101" pitchFamily="2" charset="-122"/>
                </a:rPr>
                <a:t>要素</a:t>
              </a:r>
              <a:r>
                <a:rPr lang="zh-CN" altLang="en-US" sz="1400" b="1" dirty="0">
                  <a:solidFill>
                    <a:srgbClr val="00B0F0"/>
                  </a:solidFill>
                  <a:ea typeface="宋体" panose="02010600030101010101" pitchFamily="2" charset="-122"/>
                </a:rPr>
                <a:t>的价格决定</a:t>
              </a:r>
              <a:endParaRPr lang="zh-CN" altLang="en-US" sz="1400" b="1" dirty="0">
                <a:solidFill>
                  <a:srgbClr val="00B0F0"/>
                </a:solidFill>
                <a:ea typeface="宋体" panose="02010600030101010101" pitchFamily="2" charset="-122"/>
              </a:endParaRPr>
            </a:p>
          </p:txBody>
        </p:sp>
        <p:sp>
          <p:nvSpPr>
            <p:cNvPr id="6179" name="Arc 112"/>
            <p:cNvSpPr/>
            <p:nvPr/>
          </p:nvSpPr>
          <p:spPr bwMode="auto">
            <a:xfrm rot="10110793">
              <a:off x="1680" y="2928"/>
              <a:ext cx="240"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Dot"/>
              <a:miter lim="800000"/>
            </a:ln>
          </p:spPr>
          <p:txBody>
            <a:bodyPr wrap="none" anchor="ctr"/>
            <a:lstStyle/>
            <a:p>
              <a:endParaRPr lang="zh-CN" altLang="en-US"/>
            </a:p>
          </p:txBody>
        </p:sp>
        <p:sp>
          <p:nvSpPr>
            <p:cNvPr id="6180" name="Arc 113"/>
            <p:cNvSpPr/>
            <p:nvPr/>
          </p:nvSpPr>
          <p:spPr bwMode="auto">
            <a:xfrm rot="10701757">
              <a:off x="1296" y="3168"/>
              <a:ext cx="28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Dot"/>
              <a:miter lim="800000"/>
            </a:ln>
          </p:spPr>
          <p:txBody>
            <a:bodyPr wrap="none" anchor="ctr"/>
            <a:lstStyle/>
            <a:p>
              <a:endParaRPr lang="zh-CN" altLang="en-US"/>
            </a:p>
          </p:txBody>
        </p:sp>
        <p:sp>
          <p:nvSpPr>
            <p:cNvPr id="6181" name="Arc 114"/>
            <p:cNvSpPr/>
            <p:nvPr/>
          </p:nvSpPr>
          <p:spPr bwMode="auto">
            <a:xfrm flipV="1">
              <a:off x="4032" y="2928"/>
              <a:ext cx="33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ln>
          </p:spPr>
          <p:txBody>
            <a:bodyPr wrap="none" anchor="ctr"/>
            <a:lstStyle/>
            <a:p>
              <a:endParaRPr lang="zh-CN" altLang="en-US"/>
            </a:p>
          </p:txBody>
        </p:sp>
        <p:sp>
          <p:nvSpPr>
            <p:cNvPr id="6182" name="Arc 115"/>
            <p:cNvSpPr/>
            <p:nvPr/>
          </p:nvSpPr>
          <p:spPr bwMode="auto">
            <a:xfrm rot="10800000" flipV="1">
              <a:off x="1344" y="816"/>
              <a:ext cx="33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ln>
          </p:spPr>
          <p:txBody>
            <a:bodyPr wrap="none" anchor="ctr"/>
            <a:lstStyle/>
            <a:p>
              <a:endParaRPr lang="zh-CN" altLang="en-US"/>
            </a:p>
          </p:txBody>
        </p:sp>
        <p:sp>
          <p:nvSpPr>
            <p:cNvPr id="6183" name="Line 116"/>
            <p:cNvSpPr>
              <a:spLocks noChangeShapeType="1"/>
            </p:cNvSpPr>
            <p:nvPr/>
          </p:nvSpPr>
          <p:spPr bwMode="auto">
            <a:xfrm flipV="1">
              <a:off x="1680" y="816"/>
              <a:ext cx="720" cy="0"/>
            </a:xfrm>
            <a:prstGeom prst="line">
              <a:avLst/>
            </a:prstGeom>
            <a:noFill/>
            <a:ln w="9525">
              <a:solidFill>
                <a:schemeClr val="tx1"/>
              </a:solidFill>
              <a:miter lim="800000"/>
              <a:tailEnd type="triangle" w="med" len="med"/>
            </a:ln>
          </p:spPr>
          <p:txBody>
            <a:bodyPr wrap="none"/>
            <a:lstStyle/>
            <a:p>
              <a:endParaRPr lang="zh-CN" altLang="en-US"/>
            </a:p>
          </p:txBody>
        </p:sp>
        <p:sp>
          <p:nvSpPr>
            <p:cNvPr id="6184" name="Arc 117"/>
            <p:cNvSpPr/>
            <p:nvPr/>
          </p:nvSpPr>
          <p:spPr bwMode="auto">
            <a:xfrm rot="10392674" flipV="1">
              <a:off x="1632" y="1008"/>
              <a:ext cx="28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ln>
          </p:spPr>
          <p:txBody>
            <a:bodyPr wrap="none" anchor="ctr"/>
            <a:lstStyle/>
            <a:p>
              <a:endParaRPr lang="zh-CN" altLang="en-US"/>
            </a:p>
          </p:txBody>
        </p:sp>
        <p:sp>
          <p:nvSpPr>
            <p:cNvPr id="6185" name="Text Box 118"/>
            <p:cNvSpPr txBox="1">
              <a:spLocks noChangeArrowheads="1"/>
            </p:cNvSpPr>
            <p:nvPr/>
          </p:nvSpPr>
          <p:spPr bwMode="auto">
            <a:xfrm>
              <a:off x="4128" y="1872"/>
              <a:ext cx="672" cy="357"/>
            </a:xfrm>
            <a:prstGeom prst="rect">
              <a:avLst/>
            </a:prstGeom>
            <a:noFill/>
            <a:ln w="9525">
              <a:noFill/>
              <a:miter lim="800000"/>
            </a:ln>
          </p:spPr>
          <p:txBody>
            <a:bodyPr>
              <a:spAutoFit/>
            </a:bodyPr>
            <a:lstStyle/>
            <a:p>
              <a:pPr>
                <a:spcBef>
                  <a:spcPct val="50000"/>
                </a:spcBef>
              </a:pPr>
              <a:endParaRPr lang="zh-CN" altLang="zh-CN"/>
            </a:p>
          </p:txBody>
        </p:sp>
        <p:sp>
          <p:nvSpPr>
            <p:cNvPr id="11307" name="Text Box 119"/>
            <p:cNvSpPr txBox="1">
              <a:spLocks noChangeArrowheads="1"/>
            </p:cNvSpPr>
            <p:nvPr/>
          </p:nvSpPr>
          <p:spPr bwMode="auto">
            <a:xfrm>
              <a:off x="4033" y="1830"/>
              <a:ext cx="820" cy="596"/>
            </a:xfrm>
            <a:prstGeom prst="rect">
              <a:avLst/>
            </a:prstGeom>
            <a:noFill/>
            <a:ln w="9525">
              <a:noFill/>
              <a:miter lim="800000"/>
            </a:ln>
          </p:spPr>
          <p:txBody>
            <a:bodyPr>
              <a:spAutoFit/>
            </a:bodyPr>
            <a:lstStyle/>
            <a:p>
              <a:pPr algn="ctr">
                <a:spcBef>
                  <a:spcPts val="0"/>
                </a:spcBef>
                <a:defRPr/>
              </a:pPr>
              <a:r>
                <a:rPr lang="en-US" altLang="zh-CN" sz="1600" b="1" dirty="0">
                  <a:ea typeface="宋体" panose="02010600030101010101" pitchFamily="2" charset="-122"/>
                </a:rPr>
                <a:t> </a:t>
              </a:r>
              <a:r>
                <a:rPr lang="zh-CN" altLang="en-US" sz="1400" b="1" dirty="0" smtClean="0">
                  <a:ea typeface="宋体" panose="02010600030101010101" pitchFamily="2" charset="-122"/>
                </a:rPr>
                <a:t>企业</a:t>
              </a:r>
              <a:endParaRPr lang="en-US" altLang="zh-CN" sz="1400" b="1" dirty="0" smtClean="0">
                <a:ea typeface="宋体" panose="02010600030101010101" pitchFamily="2" charset="-122"/>
              </a:endParaRPr>
            </a:p>
            <a:p>
              <a:pPr algn="ctr">
                <a:spcBef>
                  <a:spcPts val="0"/>
                </a:spcBef>
                <a:defRPr/>
              </a:pPr>
              <a:r>
                <a:rPr lang="zh-CN" altLang="en-US" sz="1600" b="1" dirty="0" smtClean="0">
                  <a:ea typeface="宋体" panose="02010600030101010101" pitchFamily="2" charset="-122"/>
                </a:rPr>
                <a:t>（</a:t>
              </a:r>
              <a:r>
                <a:rPr lang="zh-CN" altLang="en-US" sz="1600" b="1" dirty="0">
                  <a:solidFill>
                    <a:srgbClr val="00B0F0"/>
                  </a:solidFill>
                  <a:ea typeface="宋体" panose="02010600030101010101" pitchFamily="2" charset="-122"/>
                </a:rPr>
                <a:t>生产者</a:t>
              </a:r>
              <a:r>
                <a:rPr lang="zh-CN" altLang="en-US" b="1" dirty="0">
                  <a:ea typeface="宋体" panose="02010600030101010101" pitchFamily="2" charset="-122"/>
                </a:rPr>
                <a:t> ） </a:t>
              </a:r>
              <a:endParaRPr lang="zh-CN" altLang="en-US" b="1" dirty="0">
                <a:ea typeface="宋体" panose="02010600030101010101" pitchFamily="2" charset="-122"/>
              </a:endParaRPr>
            </a:p>
          </p:txBody>
        </p:sp>
        <p:sp>
          <p:nvSpPr>
            <p:cNvPr id="11308" name="Text Box 120"/>
            <p:cNvSpPr txBox="1">
              <a:spLocks noChangeArrowheads="1"/>
            </p:cNvSpPr>
            <p:nvPr/>
          </p:nvSpPr>
          <p:spPr bwMode="auto">
            <a:xfrm>
              <a:off x="1063" y="1830"/>
              <a:ext cx="752" cy="566"/>
            </a:xfrm>
            <a:prstGeom prst="rect">
              <a:avLst/>
            </a:prstGeom>
            <a:noFill/>
            <a:ln w="9525">
              <a:noFill/>
              <a:miter lim="800000"/>
            </a:ln>
          </p:spPr>
          <p:txBody>
            <a:bodyPr>
              <a:spAutoFit/>
            </a:bodyPr>
            <a:lstStyle/>
            <a:p>
              <a:pPr algn="ctr">
                <a:spcBef>
                  <a:spcPts val="0"/>
                </a:spcBef>
                <a:defRPr/>
              </a:pPr>
              <a:r>
                <a:rPr lang="zh-CN" altLang="en-US" sz="1400" b="1" dirty="0" smtClean="0">
                  <a:ea typeface="宋体" panose="02010600030101010101" pitchFamily="2" charset="-122"/>
                </a:rPr>
                <a:t>公众</a:t>
              </a:r>
              <a:endParaRPr lang="en-US" altLang="zh-CN" sz="1400" b="1" dirty="0" smtClean="0">
                <a:ea typeface="宋体" panose="02010600030101010101" pitchFamily="2" charset="-122"/>
              </a:endParaRPr>
            </a:p>
            <a:p>
              <a:pPr algn="ctr">
                <a:spcBef>
                  <a:spcPts val="0"/>
                </a:spcBef>
                <a:defRPr/>
              </a:pPr>
              <a:r>
                <a:rPr lang="zh-CN" altLang="en-US" sz="1600" b="1" dirty="0" smtClean="0">
                  <a:ea typeface="宋体" panose="02010600030101010101" pitchFamily="2" charset="-122"/>
                </a:rPr>
                <a:t>（</a:t>
              </a:r>
              <a:r>
                <a:rPr lang="zh-CN" altLang="en-US" sz="1600" b="1" dirty="0">
                  <a:solidFill>
                    <a:srgbClr val="00B0F0"/>
                  </a:solidFill>
                  <a:ea typeface="宋体" panose="02010600030101010101" pitchFamily="2" charset="-122"/>
                </a:rPr>
                <a:t>消费者</a:t>
              </a:r>
              <a:r>
                <a:rPr lang="zh-CN" altLang="en-US" b="1" dirty="0">
                  <a:solidFill>
                    <a:schemeClr val="accent2">
                      <a:lumMod val="60000"/>
                      <a:lumOff val="40000"/>
                    </a:schemeClr>
                  </a:solidFill>
                  <a:ea typeface="宋体" panose="02010600030101010101" pitchFamily="2" charset="-122"/>
                </a:rPr>
                <a:t> </a:t>
              </a:r>
              <a:r>
                <a:rPr lang="zh-CN" altLang="en-US" b="1" dirty="0">
                  <a:ea typeface="宋体" panose="02010600030101010101" pitchFamily="2" charset="-122"/>
                </a:rPr>
                <a:t>）</a:t>
              </a:r>
              <a:endParaRPr lang="zh-CN" altLang="en-US" b="1" dirty="0">
                <a:ea typeface="宋体" panose="02010600030101010101" pitchFamily="2" charset="-122"/>
              </a:endParaRPr>
            </a:p>
          </p:txBody>
        </p:sp>
        <p:sp>
          <p:nvSpPr>
            <p:cNvPr id="6188" name="Text Box 121"/>
            <p:cNvSpPr txBox="1">
              <a:spLocks noChangeArrowheads="1"/>
            </p:cNvSpPr>
            <p:nvPr/>
          </p:nvSpPr>
          <p:spPr bwMode="auto">
            <a:xfrm>
              <a:off x="618" y="576"/>
              <a:ext cx="1229" cy="357"/>
            </a:xfrm>
            <a:prstGeom prst="rect">
              <a:avLst/>
            </a:prstGeom>
            <a:noFill/>
            <a:ln w="9525">
              <a:noFill/>
              <a:miter lim="800000"/>
            </a:ln>
          </p:spPr>
          <p:txBody>
            <a:bodyPr>
              <a:spAutoFit/>
            </a:bodyPr>
            <a:lstStyle/>
            <a:p>
              <a:pPr>
                <a:spcBef>
                  <a:spcPct val="50000"/>
                </a:spcBef>
              </a:pPr>
              <a:r>
                <a:rPr lang="zh-CN" altLang="en-US"/>
                <a:t>消费者的需求</a:t>
              </a:r>
              <a:endParaRPr lang="zh-CN" altLang="en-US"/>
            </a:p>
          </p:txBody>
        </p:sp>
        <p:sp>
          <p:nvSpPr>
            <p:cNvPr id="6189" name="Text Box 122"/>
            <p:cNvSpPr txBox="1">
              <a:spLocks noChangeArrowheads="1"/>
            </p:cNvSpPr>
            <p:nvPr/>
          </p:nvSpPr>
          <p:spPr bwMode="auto">
            <a:xfrm>
              <a:off x="960" y="3600"/>
              <a:ext cx="1143" cy="357"/>
            </a:xfrm>
            <a:prstGeom prst="rect">
              <a:avLst/>
            </a:prstGeom>
            <a:noFill/>
            <a:ln w="9525">
              <a:noFill/>
              <a:miter lim="800000"/>
            </a:ln>
          </p:spPr>
          <p:txBody>
            <a:bodyPr>
              <a:spAutoFit/>
            </a:bodyPr>
            <a:lstStyle/>
            <a:p>
              <a:pPr>
                <a:spcBef>
                  <a:spcPct val="50000"/>
                </a:spcBef>
              </a:pPr>
              <a:r>
                <a:rPr lang="zh-CN" altLang="en-US"/>
                <a:t>消费者的供给</a:t>
              </a:r>
              <a:endParaRPr lang="zh-CN" altLang="en-US"/>
            </a:p>
          </p:txBody>
        </p:sp>
        <p:sp>
          <p:nvSpPr>
            <p:cNvPr id="6190" name="Text Box 123"/>
            <p:cNvSpPr txBox="1">
              <a:spLocks noChangeArrowheads="1"/>
            </p:cNvSpPr>
            <p:nvPr/>
          </p:nvSpPr>
          <p:spPr bwMode="auto">
            <a:xfrm>
              <a:off x="4281" y="576"/>
              <a:ext cx="1192" cy="357"/>
            </a:xfrm>
            <a:prstGeom prst="rect">
              <a:avLst/>
            </a:prstGeom>
            <a:noFill/>
            <a:ln w="9525">
              <a:noFill/>
              <a:miter lim="800000"/>
            </a:ln>
          </p:spPr>
          <p:txBody>
            <a:bodyPr>
              <a:spAutoFit/>
            </a:bodyPr>
            <a:lstStyle/>
            <a:p>
              <a:pPr>
                <a:spcBef>
                  <a:spcPct val="50000"/>
                </a:spcBef>
              </a:pPr>
              <a:r>
                <a:rPr lang="zh-CN" altLang="en-US"/>
                <a:t>生产者的供给</a:t>
              </a:r>
              <a:endParaRPr lang="zh-CN" altLang="en-US"/>
            </a:p>
          </p:txBody>
        </p:sp>
      </p:grpSp>
      <p:sp>
        <p:nvSpPr>
          <p:cNvPr id="6150" name="Text Box 7"/>
          <p:cNvSpPr txBox="1">
            <a:spLocks noChangeArrowheads="1"/>
          </p:cNvSpPr>
          <p:nvPr/>
        </p:nvSpPr>
        <p:spPr bwMode="auto">
          <a:xfrm>
            <a:off x="3708401" y="4624388"/>
            <a:ext cx="2227263" cy="369332"/>
          </a:xfrm>
          <a:prstGeom prst="rect">
            <a:avLst/>
          </a:prstGeom>
          <a:noFill/>
          <a:ln w="9525">
            <a:noFill/>
            <a:miter lim="800000"/>
          </a:ln>
        </p:spPr>
        <p:txBody>
          <a:bodyPr>
            <a:spAutoFit/>
          </a:bodyPr>
          <a:lstStyle/>
          <a:p>
            <a:pPr>
              <a:spcBef>
                <a:spcPct val="50000"/>
              </a:spcBef>
            </a:pPr>
            <a:r>
              <a:rPr lang="zh-CN" altLang="en-US" b="1">
                <a:solidFill>
                  <a:srgbClr val="C00000"/>
                </a:solidFill>
              </a:rPr>
              <a:t>生产者要素市场</a:t>
            </a:r>
            <a:endParaRPr lang="zh-CN" altLang="en-US" b="1">
              <a:solidFill>
                <a:srgbClr val="C00000"/>
              </a:solidFill>
            </a:endParaRPr>
          </a:p>
        </p:txBody>
      </p:sp>
      <p:sp>
        <p:nvSpPr>
          <p:cNvPr id="6151" name="Text Box 7"/>
          <p:cNvSpPr txBox="1">
            <a:spLocks noChangeArrowheads="1"/>
          </p:cNvSpPr>
          <p:nvPr/>
        </p:nvSpPr>
        <p:spPr bwMode="auto">
          <a:xfrm>
            <a:off x="4140200" y="844154"/>
            <a:ext cx="1676400" cy="369332"/>
          </a:xfrm>
          <a:prstGeom prst="rect">
            <a:avLst/>
          </a:prstGeom>
          <a:noFill/>
          <a:ln w="9525">
            <a:noFill/>
            <a:miter lim="800000"/>
          </a:ln>
        </p:spPr>
        <p:txBody>
          <a:bodyPr>
            <a:spAutoFit/>
          </a:bodyPr>
          <a:lstStyle/>
          <a:p>
            <a:pPr>
              <a:spcBef>
                <a:spcPct val="50000"/>
              </a:spcBef>
            </a:pPr>
            <a:r>
              <a:rPr lang="zh-CN" altLang="en-US" b="1">
                <a:solidFill>
                  <a:srgbClr val="C00000"/>
                </a:solidFill>
              </a:rPr>
              <a:t>产品市场</a:t>
            </a:r>
            <a:endParaRPr lang="zh-CN" altLang="en-US" b="1">
              <a:solidFill>
                <a:srgbClr val="C00000"/>
              </a:solidFill>
            </a:endParaRPr>
          </a:p>
        </p:txBody>
      </p:sp>
      <p:sp>
        <p:nvSpPr>
          <p:cNvPr id="6152" name="灯片编号占位符 47"/>
          <p:cNvSpPr>
            <a:spLocks noGrp="1"/>
          </p:cNvSpPr>
          <p:nvPr>
            <p:ph type="sldNum" sz="quarter" idx="12"/>
          </p:nvPr>
        </p:nvSpPr>
        <p:spPr>
          <a:noFill/>
        </p:spPr>
        <p:txBody>
          <a:bodyPr/>
          <a:lstStyle/>
          <a:p>
            <a:fld id="{D37E66DF-0389-46BF-A354-C1CD314A55F7}"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49" name="矩形 48"/>
          <p:cNvSpPr/>
          <p:nvPr/>
        </p:nvSpPr>
        <p:spPr>
          <a:xfrm>
            <a:off x="179512" y="555526"/>
            <a:ext cx="539750" cy="4247317"/>
          </a:xfrm>
          <a:prstGeom prst="rect">
            <a:avLst/>
          </a:prstGeom>
        </p:spPr>
        <p:txBody>
          <a:bodyPr>
            <a:spAutoFit/>
          </a:bodyPr>
          <a:lstStyle/>
          <a:p>
            <a:pPr>
              <a:defRPr/>
            </a:pPr>
            <a:r>
              <a:rPr lang="zh-CN" altLang="en-US" b="1" dirty="0">
                <a:solidFill>
                  <a:srgbClr val="C00000"/>
                </a:solidFill>
                <a:latin typeface="楷体_GB2312" pitchFamily="49" charset="-122"/>
                <a:ea typeface="楷体_GB2312" pitchFamily="49" charset="-122"/>
              </a:rPr>
              <a:t>产品市场</a:t>
            </a:r>
            <a:r>
              <a:rPr lang="zh-CN" altLang="en-US" b="1" dirty="0">
                <a:latin typeface="楷体_GB2312" pitchFamily="49" charset="-122"/>
                <a:ea typeface="楷体_GB2312" pitchFamily="49" charset="-122"/>
              </a:rPr>
              <a:t>与</a:t>
            </a:r>
            <a:r>
              <a:rPr lang="zh-CN" altLang="en-US" b="1" dirty="0">
                <a:solidFill>
                  <a:srgbClr val="C00000"/>
                </a:solidFill>
                <a:latin typeface="楷体_GB2312" pitchFamily="49" charset="-122"/>
                <a:ea typeface="楷体_GB2312" pitchFamily="49" charset="-122"/>
              </a:rPr>
              <a:t>要素市场</a:t>
            </a:r>
            <a:r>
              <a:rPr lang="zh-CN" altLang="en-US" b="1" dirty="0">
                <a:latin typeface="楷体_GB2312" pitchFamily="49" charset="-122"/>
                <a:ea typeface="楷体_GB2312" pitchFamily="49" charset="-122"/>
              </a:rPr>
              <a:t>的循环流动图</a:t>
            </a:r>
            <a:endParaRPr lang="zh-CN" altLang="en-US"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4213" y="357187"/>
            <a:ext cx="6985000" cy="1134666"/>
          </a:xfrm>
        </p:spPr>
        <p:txBody>
          <a:bodyPr/>
          <a:lstStyle/>
          <a:p>
            <a:pPr eaLnBrk="1" hangingPunct="1"/>
            <a:r>
              <a:rPr lang="en-US" altLang="zh-CN" i="0" smtClean="0">
                <a:latin typeface="黑体" panose="02010609060101010101" pitchFamily="2" charset="-122"/>
                <a:ea typeface="黑体" panose="02010609060101010101" pitchFamily="2" charset="-122"/>
              </a:rPr>
              <a:t> 2)</a:t>
            </a:r>
            <a:r>
              <a:rPr lang="zh-CN" altLang="en-US" i="0" smtClean="0">
                <a:latin typeface="黑体" panose="02010609060101010101" pitchFamily="2" charset="-122"/>
                <a:ea typeface="黑体" panose="02010609060101010101" pitchFamily="2" charset="-122"/>
              </a:rPr>
              <a:t>代数表达</a:t>
            </a:r>
            <a:br>
              <a:rPr lang="en-US" altLang="zh-CN" smtClean="0">
                <a:solidFill>
                  <a:schemeClr val="accent1"/>
                </a:solidFill>
                <a:ea typeface="宋体" panose="02010600030101010101" pitchFamily="2" charset="-122"/>
              </a:rPr>
            </a:br>
            <a:endParaRPr lang="en-US" altLang="zh-CN" smtClean="0">
              <a:solidFill>
                <a:schemeClr val="accent1"/>
              </a:solidFill>
              <a:ea typeface="宋体" panose="02010600030101010101" pitchFamily="2" charset="-122"/>
            </a:endParaRPr>
          </a:p>
        </p:txBody>
      </p:sp>
      <p:sp>
        <p:nvSpPr>
          <p:cNvPr id="83971" name="Rectangle 3"/>
          <p:cNvSpPr>
            <a:spLocks noGrp="1" noChangeArrowheads="1"/>
          </p:cNvSpPr>
          <p:nvPr>
            <p:ph sz="quarter" idx="1"/>
          </p:nvPr>
        </p:nvSpPr>
        <p:spPr>
          <a:xfrm>
            <a:off x="684213" y="1714501"/>
            <a:ext cx="7791450" cy="2099072"/>
          </a:xfrm>
        </p:spPr>
        <p:txBody>
          <a:bodyPr/>
          <a:lstStyle/>
          <a:p>
            <a:pPr eaLnBrk="1" hangingPunct="1">
              <a:lnSpc>
                <a:spcPct val="125000"/>
              </a:lnSpc>
              <a:buClr>
                <a:srgbClr val="FF0000"/>
              </a:buClr>
            </a:pPr>
            <a:r>
              <a:rPr lang="zh-CN" altLang="en-US" b="1" smtClean="0">
                <a:solidFill>
                  <a:srgbClr val="C00000"/>
                </a:solidFill>
                <a:ea typeface="宋体" panose="02010600030101010101" pitchFamily="2" charset="-122"/>
              </a:rPr>
              <a:t>改变需求函数后，重新求解。</a:t>
            </a:r>
            <a:endParaRPr lang="zh-CN" altLang="en-US" b="1" smtClean="0">
              <a:solidFill>
                <a:srgbClr val="C00000"/>
              </a:solidFill>
              <a:ea typeface="宋体" panose="02010600030101010101" pitchFamily="2" charset="-122"/>
            </a:endParaRPr>
          </a:p>
          <a:p>
            <a:pPr eaLnBrk="1" hangingPunct="1">
              <a:lnSpc>
                <a:spcPct val="125000"/>
              </a:lnSpc>
              <a:buClr>
                <a:srgbClr val="FF0000"/>
              </a:buClr>
            </a:pPr>
            <a:r>
              <a:rPr lang="zh-CN" altLang="en-US" b="1" smtClean="0">
                <a:solidFill>
                  <a:srgbClr val="C00000"/>
                </a:solidFill>
                <a:ea typeface="宋体" panose="02010600030101010101" pitchFamily="2" charset="-122"/>
              </a:rPr>
              <a:t>新解与原解的比较，可知均衡的具体变动数值。</a:t>
            </a:r>
            <a:endParaRPr lang="zh-CN" altLang="en-US" b="1" smtClean="0">
              <a:solidFill>
                <a:srgbClr val="C00000"/>
              </a:solidFill>
              <a:ea typeface="宋体" panose="02010600030101010101" pitchFamily="2" charset="-122"/>
            </a:endParaRPr>
          </a:p>
        </p:txBody>
      </p:sp>
      <p:sp>
        <p:nvSpPr>
          <p:cNvPr id="44036" name="灯片编号占位符 5"/>
          <p:cNvSpPr>
            <a:spLocks noGrp="1"/>
          </p:cNvSpPr>
          <p:nvPr>
            <p:ph type="sldNum" sz="quarter" idx="12"/>
          </p:nvPr>
        </p:nvSpPr>
        <p:spPr>
          <a:xfrm>
            <a:off x="3124200" y="4902994"/>
            <a:ext cx="2895600" cy="183356"/>
          </a:xfrm>
          <a:noFill/>
        </p:spPr>
        <p:txBody>
          <a:bodyPr/>
          <a:lstStyle/>
          <a:p>
            <a:pPr algn="ctr"/>
            <a:fld id="{EEFAA83C-BCB4-42A2-8B29-18D0A1CCD110}"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83970"/>
                                        </p:tgtEl>
                                        <p:attrNameLst>
                                          <p:attrName>style.visibility</p:attrName>
                                        </p:attrNameLst>
                                      </p:cBhvr>
                                      <p:to>
                                        <p:strVal val="visible"/>
                                      </p:to>
                                    </p:set>
                                    <p:anim calcmode="lin" valueType="num">
                                      <p:cBhvr>
                                        <p:cTn id="7" dur="500" fill="hold"/>
                                        <p:tgtEl>
                                          <p:spTgt spid="83970"/>
                                        </p:tgtEl>
                                        <p:attrNameLst>
                                          <p:attrName>ppt_w</p:attrName>
                                        </p:attrNameLst>
                                      </p:cBhvr>
                                      <p:tavLst>
                                        <p:tav tm="0">
                                          <p:val>
                                            <p:fltVal val="0"/>
                                          </p:val>
                                        </p:tav>
                                        <p:tav tm="100000">
                                          <p:val>
                                            <p:strVal val="#ppt_w"/>
                                          </p:val>
                                        </p:tav>
                                      </p:tavLst>
                                    </p:anim>
                                    <p:anim calcmode="lin" valueType="num">
                                      <p:cBhvr>
                                        <p:cTn id="8" dur="500" fill="hold"/>
                                        <p:tgtEl>
                                          <p:spTgt spid="83970"/>
                                        </p:tgtEl>
                                        <p:attrNameLst>
                                          <p:attrName>ppt_h</p:attrName>
                                        </p:attrNameLst>
                                      </p:cBhvr>
                                      <p:tavLst>
                                        <p:tav tm="0">
                                          <p:val>
                                            <p:fltVal val="0"/>
                                          </p:val>
                                        </p:tav>
                                        <p:tav tm="100000">
                                          <p:val>
                                            <p:strVal val="#ppt_h"/>
                                          </p:val>
                                        </p:tav>
                                      </p:tavLst>
                                    </p:anim>
                                    <p:anim calcmode="lin" valueType="num">
                                      <p:cBhvr>
                                        <p:cTn id="9" dur="500" fill="hold"/>
                                        <p:tgtEl>
                                          <p:spTgt spid="83970"/>
                                        </p:tgtEl>
                                        <p:attrNameLst>
                                          <p:attrName>style.rotation</p:attrName>
                                        </p:attrNameLst>
                                      </p:cBhvr>
                                      <p:tavLst>
                                        <p:tav tm="0">
                                          <p:val>
                                            <p:fltVal val="360"/>
                                          </p:val>
                                        </p:tav>
                                        <p:tav tm="100000">
                                          <p:val>
                                            <p:fltVal val="0"/>
                                          </p:val>
                                        </p:tav>
                                      </p:tavLst>
                                    </p:anim>
                                    <p:animEffect transition="in" filter="fade">
                                      <p:cBhvr>
                                        <p:cTn id="10" dur="500"/>
                                        <p:tgtEl>
                                          <p:spTgt spid="83970"/>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83971">
                                            <p:txEl>
                                              <p:pRg st="0" end="0"/>
                                            </p:txEl>
                                          </p:spTgt>
                                        </p:tgtEl>
                                        <p:attrNameLst>
                                          <p:attrName>style.visibility</p:attrName>
                                        </p:attrNameLst>
                                      </p:cBhvr>
                                      <p:to>
                                        <p:strVal val="visible"/>
                                      </p:to>
                                    </p:set>
                                    <p:anim calcmode="lin" valueType="num">
                                      <p:cBhvr>
                                        <p:cTn id="15" dur="500" fill="hold"/>
                                        <p:tgtEl>
                                          <p:spTgt spid="83971">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83971">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83971">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839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83971">
                                            <p:txEl>
                                              <p:pRg st="1" end="1"/>
                                            </p:txEl>
                                          </p:spTgt>
                                        </p:tgtEl>
                                        <p:attrNameLst>
                                          <p:attrName>style.visibility</p:attrName>
                                        </p:attrNameLst>
                                      </p:cBhvr>
                                      <p:to>
                                        <p:strVal val="visible"/>
                                      </p:to>
                                    </p:set>
                                    <p:anim calcmode="lin" valueType="num">
                                      <p:cBhvr>
                                        <p:cTn id="23" dur="500" fill="hold"/>
                                        <p:tgtEl>
                                          <p:spTgt spid="83971">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83971">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83971">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839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1"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 name="灯片编号占位符 5"/>
          <p:cNvSpPr>
            <a:spLocks noGrp="1"/>
          </p:cNvSpPr>
          <p:nvPr>
            <p:ph type="sldNum" sz="quarter" idx="12"/>
          </p:nvPr>
        </p:nvSpPr>
        <p:spPr/>
        <p:txBody>
          <a:bodyPr/>
          <a:lstStyle/>
          <a:p>
            <a:r>
              <a:rPr lang="en-AU" altLang="zh-CN"/>
              <a:t> </a:t>
            </a:r>
            <a:fld id="{3DC2161F-6D56-4420-A25B-A8F441FC26C1}" type="slidenum">
              <a:rPr lang="en-AU" altLang="zh-CN"/>
            </a:fld>
            <a:r>
              <a:rPr lang="en-AU" altLang="zh-CN"/>
              <a:t> </a:t>
            </a:r>
            <a:endParaRPr lang="en-AU" altLang="zh-CN"/>
          </a:p>
        </p:txBody>
      </p:sp>
      <p:sp>
        <p:nvSpPr>
          <p:cNvPr id="450562" name="Rectangle 2"/>
          <p:cNvSpPr>
            <a:spLocks noGrp="1" noChangeArrowheads="1"/>
          </p:cNvSpPr>
          <p:nvPr>
            <p:ph type="title"/>
          </p:nvPr>
        </p:nvSpPr>
        <p:spPr>
          <a:xfrm>
            <a:off x="251520" y="0"/>
            <a:ext cx="8229600" cy="771550"/>
          </a:xfrm>
        </p:spPr>
        <p:txBody>
          <a:bodyPr/>
          <a:lstStyle/>
          <a:p>
            <a:pPr marL="609600" indent="-609600" eaLnBrk="1" hangingPunct="1">
              <a:lnSpc>
                <a:spcPct val="150000"/>
              </a:lnSpc>
            </a:pPr>
            <a:r>
              <a:rPr lang="en-US" altLang="zh-CN" sz="3200" b="1" dirty="0" smtClean="0">
                <a:latin typeface="微软雅黑" panose="020B0503020204020204" pitchFamily="34" charset="-122"/>
              </a:rPr>
              <a:t>2</a:t>
            </a:r>
            <a:r>
              <a:rPr lang="zh-CN" altLang="en-US" sz="3200" b="1" dirty="0" smtClean="0">
                <a:latin typeface="微软雅黑" panose="020B0503020204020204" pitchFamily="34" charset="-122"/>
              </a:rPr>
              <a:t>、供给变动对均衡价格的影响</a:t>
            </a:r>
            <a:endParaRPr lang="en-US" altLang="zh-CN" sz="3200" b="1" dirty="0" smtClean="0">
              <a:latin typeface="微软雅黑" panose="020B0503020204020204" pitchFamily="34" charset="-122"/>
            </a:endParaRPr>
          </a:p>
        </p:txBody>
      </p:sp>
      <p:sp>
        <p:nvSpPr>
          <p:cNvPr id="450563" name="Rectangle 3"/>
          <p:cNvSpPr>
            <a:spLocks noChangeArrowheads="1"/>
          </p:cNvSpPr>
          <p:nvPr/>
        </p:nvSpPr>
        <p:spPr bwMode="auto">
          <a:xfrm>
            <a:off x="838200" y="914400"/>
            <a:ext cx="7467600" cy="1943100"/>
          </a:xfrm>
          <a:prstGeom prst="rect">
            <a:avLst/>
          </a:prstGeom>
          <a:noFill/>
          <a:ln w="9525">
            <a:noFill/>
            <a:miter lim="800000"/>
          </a:ln>
          <a:effectLst/>
        </p:spPr>
        <p:txBody>
          <a:bodyPr/>
          <a:lstStyle/>
          <a:p>
            <a:pPr marL="457200" indent="-457200" algn="ctr">
              <a:spcBef>
                <a:spcPts val="600"/>
              </a:spcBef>
              <a:buFontTx/>
              <a:buNone/>
            </a:pPr>
            <a:r>
              <a:rPr lang="zh-CN" altLang="en-US" sz="2000" b="1" dirty="0">
                <a:solidFill>
                  <a:srgbClr val="00B050"/>
                </a:solidFill>
              </a:rPr>
              <a:t>比较静态分析</a:t>
            </a:r>
            <a:endParaRPr lang="zh-CN" altLang="en-US" sz="2000" b="1" dirty="0">
              <a:solidFill>
                <a:srgbClr val="00B050"/>
              </a:solidFill>
            </a:endParaRPr>
          </a:p>
          <a:p>
            <a:pPr marL="457200" indent="-457200" algn="just">
              <a:spcBef>
                <a:spcPts val="600"/>
              </a:spcBef>
            </a:pPr>
            <a:r>
              <a:rPr lang="zh-CN" altLang="en-US" b="1" dirty="0">
                <a:latin typeface="Times New Roman" panose="02020603050405020304" pitchFamily="18" charset="0"/>
              </a:rPr>
              <a:t>需求不变，</a:t>
            </a:r>
            <a:r>
              <a:rPr lang="zh-CN" altLang="en-US" b="1" dirty="0">
                <a:solidFill>
                  <a:srgbClr val="C00000"/>
                </a:solidFill>
                <a:latin typeface="Times New Roman" panose="02020603050405020304" pitchFamily="18" charset="0"/>
              </a:rPr>
              <a:t>供给发生变动</a:t>
            </a:r>
            <a:endParaRPr lang="zh-CN" altLang="en-US" b="1" dirty="0">
              <a:solidFill>
                <a:srgbClr val="C00000"/>
              </a:solidFill>
              <a:latin typeface="Times New Roman" panose="02020603050405020304" pitchFamily="18" charset="0"/>
            </a:endParaRPr>
          </a:p>
          <a:p>
            <a:pPr marL="914400" lvl="1" indent="-457200" algn="just">
              <a:spcBef>
                <a:spcPts val="600"/>
              </a:spcBef>
              <a:buFontTx/>
              <a:buChar char="–"/>
            </a:pPr>
            <a:r>
              <a:rPr lang="zh-CN" altLang="en-US" b="1" dirty="0">
                <a:latin typeface="Times New Roman" panose="02020603050405020304" pitchFamily="18" charset="0"/>
              </a:rPr>
              <a:t>供给增加 </a:t>
            </a:r>
            <a:r>
              <a:rPr lang="zh-CN" altLang="en-US" sz="2000" b="1" dirty="0">
                <a:latin typeface="Times New Roman" panose="02020603050405020304" pitchFamily="18" charset="0"/>
                <a:sym typeface="Wingdings" panose="05000000000000000000" pitchFamily="2" charset="2"/>
              </a:rPr>
              <a:t> </a:t>
            </a:r>
            <a:r>
              <a:rPr lang="zh-CN" altLang="en-US" b="1" dirty="0">
                <a:latin typeface="Times New Roman" panose="02020603050405020304" pitchFamily="18" charset="0"/>
              </a:rPr>
              <a:t>均衡价格下降，均衡产量增加</a:t>
            </a:r>
            <a:endParaRPr lang="zh-CN" altLang="en-US" b="1" dirty="0">
              <a:latin typeface="Times New Roman" panose="02020603050405020304" pitchFamily="18" charset="0"/>
            </a:endParaRPr>
          </a:p>
          <a:p>
            <a:pPr marL="914400" lvl="1" indent="-457200" algn="just">
              <a:spcBef>
                <a:spcPts val="600"/>
              </a:spcBef>
              <a:buFontTx/>
              <a:buChar char="–"/>
            </a:pPr>
            <a:r>
              <a:rPr lang="zh-CN" altLang="en-US" b="1" dirty="0">
                <a:latin typeface="Times New Roman" panose="02020603050405020304" pitchFamily="18" charset="0"/>
              </a:rPr>
              <a:t>供给减少 </a:t>
            </a:r>
            <a:r>
              <a:rPr lang="zh-CN" altLang="en-US" sz="2000" b="1" dirty="0">
                <a:latin typeface="Times New Roman" panose="02020603050405020304" pitchFamily="18" charset="0"/>
                <a:sym typeface="Wingdings" panose="05000000000000000000" pitchFamily="2" charset="2"/>
              </a:rPr>
              <a:t> </a:t>
            </a:r>
            <a:r>
              <a:rPr lang="zh-CN" altLang="en-US" b="1" dirty="0">
                <a:latin typeface="Times New Roman" panose="02020603050405020304" pitchFamily="18" charset="0"/>
              </a:rPr>
              <a:t>均衡价格增加，均衡产量减少</a:t>
            </a:r>
            <a:endParaRPr lang="zh-CN" altLang="en-US" b="1" dirty="0"/>
          </a:p>
        </p:txBody>
      </p:sp>
      <p:grpSp>
        <p:nvGrpSpPr>
          <p:cNvPr id="2" name="Group 4"/>
          <p:cNvGrpSpPr/>
          <p:nvPr/>
        </p:nvGrpSpPr>
        <p:grpSpPr bwMode="auto">
          <a:xfrm>
            <a:off x="2116138" y="2686050"/>
            <a:ext cx="4951412" cy="2270523"/>
            <a:chOff x="1392" y="2352"/>
            <a:chExt cx="3119" cy="1907"/>
          </a:xfrm>
        </p:grpSpPr>
        <p:sp>
          <p:nvSpPr>
            <p:cNvPr id="450565" name="Text Box 5"/>
            <p:cNvSpPr txBox="1">
              <a:spLocks noChangeArrowheads="1"/>
            </p:cNvSpPr>
            <p:nvPr/>
          </p:nvSpPr>
          <p:spPr bwMode="auto">
            <a:xfrm>
              <a:off x="3792" y="2400"/>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S</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50566" name="Text Box 6"/>
            <p:cNvSpPr txBox="1">
              <a:spLocks noChangeArrowheads="1"/>
            </p:cNvSpPr>
            <p:nvPr/>
          </p:nvSpPr>
          <p:spPr bwMode="auto">
            <a:xfrm>
              <a:off x="3868" y="3591"/>
              <a:ext cx="336"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D</a:t>
              </a:r>
              <a:endParaRPr lang="en-US" altLang="zh-CN" sz="1800" b="1">
                <a:solidFill>
                  <a:schemeClr val="tx1"/>
                </a:solidFill>
                <a:latin typeface="Times New Roman" panose="02020603050405020304" pitchFamily="18" charset="0"/>
              </a:endParaRPr>
            </a:p>
          </p:txBody>
        </p:sp>
        <p:sp>
          <p:nvSpPr>
            <p:cNvPr id="450567" name="Text Box 7"/>
            <p:cNvSpPr txBox="1">
              <a:spLocks noChangeArrowheads="1"/>
            </p:cNvSpPr>
            <p:nvPr/>
          </p:nvSpPr>
          <p:spPr bwMode="auto">
            <a:xfrm>
              <a:off x="2654" y="2745"/>
              <a:ext cx="262"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E</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50568" name="Line 8"/>
            <p:cNvSpPr>
              <a:spLocks noChangeShapeType="1"/>
            </p:cNvSpPr>
            <p:nvPr/>
          </p:nvSpPr>
          <p:spPr bwMode="auto">
            <a:xfrm flipH="1">
              <a:off x="1680" y="2448"/>
              <a:ext cx="0" cy="1486"/>
            </a:xfrm>
            <a:prstGeom prst="line">
              <a:avLst/>
            </a:prstGeom>
            <a:noFill/>
            <a:ln w="9525">
              <a:solidFill>
                <a:schemeClr val="tx1"/>
              </a:solidFill>
              <a:round/>
              <a:headEnd type="triangle" w="med" len="med"/>
            </a:ln>
            <a:effectLst/>
          </p:spPr>
          <p:txBody>
            <a:bodyPr/>
            <a:lstStyle/>
            <a:p>
              <a:endParaRPr lang="zh-CN" altLang="en-US"/>
            </a:p>
          </p:txBody>
        </p:sp>
        <p:sp>
          <p:nvSpPr>
            <p:cNvPr id="450569" name="Line 9"/>
            <p:cNvSpPr>
              <a:spLocks noChangeShapeType="1"/>
            </p:cNvSpPr>
            <p:nvPr/>
          </p:nvSpPr>
          <p:spPr bwMode="auto">
            <a:xfrm>
              <a:off x="1691" y="3936"/>
              <a:ext cx="2718" cy="0"/>
            </a:xfrm>
            <a:prstGeom prst="line">
              <a:avLst/>
            </a:prstGeom>
            <a:noFill/>
            <a:ln w="9525">
              <a:solidFill>
                <a:schemeClr val="tx1"/>
              </a:solidFill>
              <a:round/>
              <a:tailEnd type="triangle" w="med" len="med"/>
            </a:ln>
            <a:effectLst/>
          </p:spPr>
          <p:txBody>
            <a:bodyPr/>
            <a:lstStyle/>
            <a:p>
              <a:endParaRPr lang="zh-CN" altLang="en-US"/>
            </a:p>
          </p:txBody>
        </p:sp>
        <p:sp>
          <p:nvSpPr>
            <p:cNvPr id="450570" name="Line 10"/>
            <p:cNvSpPr>
              <a:spLocks noChangeShapeType="1"/>
            </p:cNvSpPr>
            <p:nvPr/>
          </p:nvSpPr>
          <p:spPr bwMode="auto">
            <a:xfrm>
              <a:off x="2778" y="3101"/>
              <a:ext cx="0" cy="830"/>
            </a:xfrm>
            <a:prstGeom prst="line">
              <a:avLst/>
            </a:prstGeom>
            <a:noFill/>
            <a:ln w="9525">
              <a:solidFill>
                <a:schemeClr val="tx1"/>
              </a:solidFill>
              <a:prstDash val="lgDash"/>
              <a:round/>
            </a:ln>
            <a:effectLst/>
          </p:spPr>
          <p:txBody>
            <a:bodyPr/>
            <a:lstStyle/>
            <a:p>
              <a:endParaRPr lang="zh-CN" altLang="en-US"/>
            </a:p>
          </p:txBody>
        </p:sp>
        <p:sp>
          <p:nvSpPr>
            <p:cNvPr id="450571" name="Line 11"/>
            <p:cNvSpPr>
              <a:spLocks noChangeShapeType="1"/>
            </p:cNvSpPr>
            <p:nvPr/>
          </p:nvSpPr>
          <p:spPr bwMode="auto">
            <a:xfrm flipH="1">
              <a:off x="1700" y="3100"/>
              <a:ext cx="1050" cy="0"/>
            </a:xfrm>
            <a:prstGeom prst="line">
              <a:avLst/>
            </a:prstGeom>
            <a:noFill/>
            <a:ln w="9525">
              <a:solidFill>
                <a:schemeClr val="tx1"/>
              </a:solidFill>
              <a:prstDash val="lgDash"/>
              <a:round/>
            </a:ln>
            <a:effectLst/>
          </p:spPr>
          <p:txBody>
            <a:bodyPr/>
            <a:lstStyle/>
            <a:p>
              <a:endParaRPr lang="zh-CN" altLang="en-US"/>
            </a:p>
          </p:txBody>
        </p:sp>
        <p:sp>
          <p:nvSpPr>
            <p:cNvPr id="450572" name="Text Box 12"/>
            <p:cNvSpPr txBox="1">
              <a:spLocks noChangeArrowheads="1"/>
            </p:cNvSpPr>
            <p:nvPr/>
          </p:nvSpPr>
          <p:spPr bwMode="auto">
            <a:xfrm>
              <a:off x="1488" y="3888"/>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O</a:t>
              </a:r>
              <a:endParaRPr lang="en-US" altLang="zh-CN" b="1">
                <a:solidFill>
                  <a:schemeClr val="tx1"/>
                </a:solidFill>
                <a:latin typeface="Times New Roman" panose="02020603050405020304" pitchFamily="18" charset="0"/>
              </a:endParaRPr>
            </a:p>
          </p:txBody>
        </p:sp>
        <p:sp>
          <p:nvSpPr>
            <p:cNvPr id="450573" name="Text Box 13"/>
            <p:cNvSpPr txBox="1">
              <a:spLocks noChangeArrowheads="1"/>
            </p:cNvSpPr>
            <p:nvPr/>
          </p:nvSpPr>
          <p:spPr bwMode="auto">
            <a:xfrm>
              <a:off x="4223" y="3949"/>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endParaRPr lang="en-US" altLang="zh-CN" sz="1800" b="1">
                <a:solidFill>
                  <a:schemeClr val="tx1"/>
                </a:solidFill>
                <a:latin typeface="Times New Roman" panose="02020603050405020304" pitchFamily="18" charset="0"/>
              </a:endParaRPr>
            </a:p>
          </p:txBody>
        </p:sp>
        <p:sp>
          <p:nvSpPr>
            <p:cNvPr id="450574" name="Text Box 14"/>
            <p:cNvSpPr txBox="1">
              <a:spLocks noChangeArrowheads="1"/>
            </p:cNvSpPr>
            <p:nvPr/>
          </p:nvSpPr>
          <p:spPr bwMode="auto">
            <a:xfrm>
              <a:off x="2635" y="3925"/>
              <a:ext cx="325"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r>
                <a:rPr lang="en-US" altLang="zh-CN" b="1" i="1" baseline="-25000">
                  <a:solidFill>
                    <a:schemeClr val="tx1"/>
                  </a:solidFill>
                  <a:latin typeface="Times New Roman" panose="02020603050405020304" pitchFamily="18" charset="0"/>
                </a:rPr>
                <a:t>0</a:t>
              </a:r>
              <a:endParaRPr lang="en-US" altLang="zh-CN" b="1" i="1">
                <a:solidFill>
                  <a:schemeClr val="tx1"/>
                </a:solidFill>
                <a:latin typeface="Times New Roman" panose="02020603050405020304" pitchFamily="18" charset="0"/>
              </a:endParaRPr>
            </a:p>
          </p:txBody>
        </p:sp>
        <p:sp>
          <p:nvSpPr>
            <p:cNvPr id="450575" name="Text Box 15"/>
            <p:cNvSpPr txBox="1">
              <a:spLocks noChangeArrowheads="1"/>
            </p:cNvSpPr>
            <p:nvPr/>
          </p:nvSpPr>
          <p:spPr bwMode="auto">
            <a:xfrm>
              <a:off x="1392" y="2352"/>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endParaRPr lang="en-US" altLang="zh-CN" sz="1800" b="1">
                <a:solidFill>
                  <a:schemeClr val="tx1"/>
                </a:solidFill>
                <a:latin typeface="Times New Roman" panose="02020603050405020304" pitchFamily="18" charset="0"/>
              </a:endParaRPr>
            </a:p>
          </p:txBody>
        </p:sp>
        <p:sp>
          <p:nvSpPr>
            <p:cNvPr id="450576" name="Text Box 16"/>
            <p:cNvSpPr txBox="1">
              <a:spLocks noChangeArrowheads="1"/>
            </p:cNvSpPr>
            <p:nvPr/>
          </p:nvSpPr>
          <p:spPr bwMode="auto">
            <a:xfrm>
              <a:off x="1392" y="2928"/>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50577" name="Line 17"/>
            <p:cNvSpPr>
              <a:spLocks noChangeShapeType="1"/>
            </p:cNvSpPr>
            <p:nvPr/>
          </p:nvSpPr>
          <p:spPr bwMode="auto">
            <a:xfrm>
              <a:off x="1896" y="2496"/>
              <a:ext cx="1968" cy="1344"/>
            </a:xfrm>
            <a:prstGeom prst="line">
              <a:avLst/>
            </a:prstGeom>
            <a:noFill/>
            <a:ln w="38100">
              <a:solidFill>
                <a:srgbClr val="FF9900"/>
              </a:solidFill>
              <a:round/>
            </a:ln>
            <a:effectLst/>
          </p:spPr>
          <p:txBody>
            <a:bodyPr/>
            <a:lstStyle/>
            <a:p>
              <a:endParaRPr lang="zh-CN" altLang="en-US"/>
            </a:p>
          </p:txBody>
        </p:sp>
        <p:sp>
          <p:nvSpPr>
            <p:cNvPr id="450578" name="Line 18"/>
            <p:cNvSpPr>
              <a:spLocks noChangeShapeType="1"/>
            </p:cNvSpPr>
            <p:nvPr/>
          </p:nvSpPr>
          <p:spPr bwMode="auto">
            <a:xfrm flipV="1">
              <a:off x="1824" y="2496"/>
              <a:ext cx="1968" cy="1152"/>
            </a:xfrm>
            <a:prstGeom prst="line">
              <a:avLst/>
            </a:prstGeom>
            <a:noFill/>
            <a:ln w="38100">
              <a:solidFill>
                <a:srgbClr val="3366FF"/>
              </a:solidFill>
              <a:round/>
            </a:ln>
            <a:effectLst/>
          </p:spPr>
          <p:txBody>
            <a:bodyPr/>
            <a:lstStyle/>
            <a:p>
              <a:endParaRPr lang="zh-CN" altLang="en-US"/>
            </a:p>
          </p:txBody>
        </p:sp>
      </p:grpSp>
      <p:grpSp>
        <p:nvGrpSpPr>
          <p:cNvPr id="3" name="Group 19"/>
          <p:cNvGrpSpPr/>
          <p:nvPr/>
        </p:nvGrpSpPr>
        <p:grpSpPr bwMode="auto">
          <a:xfrm>
            <a:off x="2036764" y="2971800"/>
            <a:ext cx="5126037" cy="1946673"/>
            <a:chOff x="1283" y="2496"/>
            <a:chExt cx="3229" cy="1635"/>
          </a:xfrm>
        </p:grpSpPr>
        <p:sp>
          <p:nvSpPr>
            <p:cNvPr id="450580" name="Line 20"/>
            <p:cNvSpPr>
              <a:spLocks noChangeShapeType="1"/>
            </p:cNvSpPr>
            <p:nvPr/>
          </p:nvSpPr>
          <p:spPr bwMode="auto">
            <a:xfrm flipV="1">
              <a:off x="2352" y="2544"/>
              <a:ext cx="1872" cy="1104"/>
            </a:xfrm>
            <a:prstGeom prst="line">
              <a:avLst/>
            </a:prstGeom>
            <a:noFill/>
            <a:ln w="38100">
              <a:solidFill>
                <a:srgbClr val="3366FF"/>
              </a:solidFill>
              <a:prstDash val="lgDash"/>
              <a:round/>
            </a:ln>
            <a:effectLst/>
          </p:spPr>
          <p:txBody>
            <a:bodyPr/>
            <a:lstStyle/>
            <a:p>
              <a:endParaRPr lang="zh-CN" altLang="en-US"/>
            </a:p>
          </p:txBody>
        </p:sp>
        <p:sp>
          <p:nvSpPr>
            <p:cNvPr id="450581" name="Text Box 21"/>
            <p:cNvSpPr txBox="1">
              <a:spLocks noChangeArrowheads="1"/>
            </p:cNvSpPr>
            <p:nvPr/>
          </p:nvSpPr>
          <p:spPr bwMode="auto">
            <a:xfrm>
              <a:off x="4224" y="2496"/>
              <a:ext cx="288"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S</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50582" name="Text Box 22"/>
            <p:cNvSpPr txBox="1">
              <a:spLocks noChangeArrowheads="1"/>
            </p:cNvSpPr>
            <p:nvPr/>
          </p:nvSpPr>
          <p:spPr bwMode="auto">
            <a:xfrm>
              <a:off x="2889" y="2898"/>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E</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50583" name="Line 23"/>
            <p:cNvSpPr>
              <a:spLocks noChangeShapeType="1"/>
            </p:cNvSpPr>
            <p:nvPr/>
          </p:nvSpPr>
          <p:spPr bwMode="auto">
            <a:xfrm>
              <a:off x="3072" y="3216"/>
              <a:ext cx="0" cy="624"/>
            </a:xfrm>
            <a:prstGeom prst="line">
              <a:avLst/>
            </a:prstGeom>
            <a:noFill/>
            <a:ln w="9525">
              <a:solidFill>
                <a:schemeClr val="tx1"/>
              </a:solidFill>
              <a:prstDash val="lgDash"/>
              <a:round/>
            </a:ln>
            <a:effectLst/>
          </p:spPr>
          <p:txBody>
            <a:bodyPr/>
            <a:lstStyle/>
            <a:p>
              <a:endParaRPr lang="zh-CN" altLang="en-US"/>
            </a:p>
          </p:txBody>
        </p:sp>
        <p:sp>
          <p:nvSpPr>
            <p:cNvPr id="450584" name="Line 24"/>
            <p:cNvSpPr>
              <a:spLocks noChangeShapeType="1"/>
            </p:cNvSpPr>
            <p:nvPr/>
          </p:nvSpPr>
          <p:spPr bwMode="auto">
            <a:xfrm flipH="1">
              <a:off x="1632" y="3216"/>
              <a:ext cx="1440" cy="0"/>
            </a:xfrm>
            <a:prstGeom prst="line">
              <a:avLst/>
            </a:prstGeom>
            <a:noFill/>
            <a:ln w="9525">
              <a:solidFill>
                <a:schemeClr val="tx1"/>
              </a:solidFill>
              <a:prstDash val="lgDash"/>
              <a:round/>
            </a:ln>
            <a:effectLst/>
          </p:spPr>
          <p:txBody>
            <a:bodyPr/>
            <a:lstStyle/>
            <a:p>
              <a:endParaRPr lang="zh-CN" altLang="en-US"/>
            </a:p>
          </p:txBody>
        </p:sp>
        <p:sp>
          <p:nvSpPr>
            <p:cNvPr id="450585" name="Text Box 25"/>
            <p:cNvSpPr txBox="1">
              <a:spLocks noChangeArrowheads="1"/>
            </p:cNvSpPr>
            <p:nvPr/>
          </p:nvSpPr>
          <p:spPr bwMode="auto">
            <a:xfrm>
              <a:off x="2908" y="3821"/>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50586" name="Text Box 26"/>
            <p:cNvSpPr txBox="1">
              <a:spLocks noChangeArrowheads="1"/>
            </p:cNvSpPr>
            <p:nvPr/>
          </p:nvSpPr>
          <p:spPr bwMode="auto">
            <a:xfrm>
              <a:off x="1283" y="3068"/>
              <a:ext cx="384"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P</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50587" name="AutoShape 27"/>
            <p:cNvSpPr>
              <a:spLocks noChangeArrowheads="1"/>
            </p:cNvSpPr>
            <p:nvPr/>
          </p:nvSpPr>
          <p:spPr bwMode="auto">
            <a:xfrm>
              <a:off x="3312" y="2688"/>
              <a:ext cx="336" cy="144"/>
            </a:xfrm>
            <a:prstGeom prst="rightArrow">
              <a:avLst>
                <a:gd name="adj1" fmla="val 50000"/>
                <a:gd name="adj2" fmla="val 58333"/>
              </a:avLst>
            </a:prstGeom>
            <a:solidFill>
              <a:srgbClr val="FF0000"/>
            </a:solidFill>
            <a:ln w="9525">
              <a:noFill/>
              <a:miter lim="800000"/>
            </a:ln>
            <a:effectLst/>
          </p:spPr>
          <p:txBody>
            <a:bodyPr wrap="none" anchor="ctr"/>
            <a:lstStyle/>
            <a:p>
              <a:endParaRPr lang="zh-CN" altLang="en-US"/>
            </a:p>
          </p:txBody>
        </p:sp>
      </p:grpSp>
      <p:sp>
        <p:nvSpPr>
          <p:cNvPr id="450588" name="Line 28"/>
          <p:cNvSpPr>
            <a:spLocks noChangeShapeType="1"/>
          </p:cNvSpPr>
          <p:nvPr/>
        </p:nvSpPr>
        <p:spPr bwMode="auto">
          <a:xfrm>
            <a:off x="3733800" y="3314700"/>
            <a:ext cx="76200" cy="457200"/>
          </a:xfrm>
          <a:prstGeom prst="line">
            <a:avLst/>
          </a:prstGeom>
          <a:noFill/>
          <a:ln w="9525">
            <a:noFill/>
            <a:round/>
          </a:ln>
          <a:effectLst/>
        </p:spPr>
        <p:txBody>
          <a:bodyPr/>
          <a:lstStyle/>
          <a:p>
            <a:endParaRPr lang="zh-CN" altLang="en-US"/>
          </a:p>
        </p:txBody>
      </p:sp>
      <p:sp>
        <p:nvSpPr>
          <p:cNvPr id="450589" name="Line 29"/>
          <p:cNvSpPr>
            <a:spLocks noChangeShapeType="1"/>
          </p:cNvSpPr>
          <p:nvPr/>
        </p:nvSpPr>
        <p:spPr bwMode="auto">
          <a:xfrm>
            <a:off x="3733800" y="3314700"/>
            <a:ext cx="0" cy="400050"/>
          </a:xfrm>
          <a:prstGeom prst="line">
            <a:avLst/>
          </a:prstGeom>
          <a:noFill/>
          <a:ln w="9525">
            <a:noFill/>
            <a:round/>
          </a:ln>
          <a:effectLst/>
        </p:spPr>
        <p:txBody>
          <a:bodyPr/>
          <a:lstStyle/>
          <a:p>
            <a:endParaRPr lang="zh-CN" altLang="en-US"/>
          </a:p>
        </p:txBody>
      </p:sp>
      <p:grpSp>
        <p:nvGrpSpPr>
          <p:cNvPr id="4" name="Group 30"/>
          <p:cNvGrpSpPr/>
          <p:nvPr/>
        </p:nvGrpSpPr>
        <p:grpSpPr bwMode="auto">
          <a:xfrm>
            <a:off x="2057401" y="2605088"/>
            <a:ext cx="3336925" cy="2314575"/>
            <a:chOff x="1296" y="2188"/>
            <a:chExt cx="2102" cy="1944"/>
          </a:xfrm>
        </p:grpSpPr>
        <p:sp>
          <p:nvSpPr>
            <p:cNvPr id="450591" name="Line 31"/>
            <p:cNvSpPr>
              <a:spLocks noChangeShapeType="1"/>
            </p:cNvSpPr>
            <p:nvPr/>
          </p:nvSpPr>
          <p:spPr bwMode="auto">
            <a:xfrm flipH="1">
              <a:off x="1680" y="2304"/>
              <a:ext cx="1440" cy="864"/>
            </a:xfrm>
            <a:prstGeom prst="line">
              <a:avLst/>
            </a:prstGeom>
            <a:noFill/>
            <a:ln w="38100">
              <a:solidFill>
                <a:srgbClr val="3366FF"/>
              </a:solidFill>
              <a:prstDash val="lgDash"/>
              <a:round/>
            </a:ln>
            <a:effectLst/>
          </p:spPr>
          <p:txBody>
            <a:bodyPr/>
            <a:lstStyle/>
            <a:p>
              <a:endParaRPr lang="zh-CN" altLang="en-US"/>
            </a:p>
          </p:txBody>
        </p:sp>
        <p:sp>
          <p:nvSpPr>
            <p:cNvPr id="450592" name="AutoShape 32"/>
            <p:cNvSpPr>
              <a:spLocks noChangeArrowheads="1"/>
            </p:cNvSpPr>
            <p:nvPr/>
          </p:nvSpPr>
          <p:spPr bwMode="auto">
            <a:xfrm>
              <a:off x="2880" y="2496"/>
              <a:ext cx="336" cy="144"/>
            </a:xfrm>
            <a:prstGeom prst="leftArrow">
              <a:avLst>
                <a:gd name="adj1" fmla="val 50000"/>
                <a:gd name="adj2" fmla="val 58333"/>
              </a:avLst>
            </a:prstGeom>
            <a:solidFill>
              <a:srgbClr val="FF0000"/>
            </a:solidFill>
            <a:ln w="9525">
              <a:noFill/>
              <a:miter lim="800000"/>
            </a:ln>
            <a:effectLst/>
          </p:spPr>
          <p:txBody>
            <a:bodyPr wrap="none" anchor="ctr"/>
            <a:lstStyle/>
            <a:p>
              <a:endParaRPr lang="zh-CN" altLang="en-US"/>
            </a:p>
          </p:txBody>
        </p:sp>
        <p:sp>
          <p:nvSpPr>
            <p:cNvPr id="450593" name="Text Box 33"/>
            <p:cNvSpPr txBox="1">
              <a:spLocks noChangeArrowheads="1"/>
            </p:cNvSpPr>
            <p:nvPr/>
          </p:nvSpPr>
          <p:spPr bwMode="auto">
            <a:xfrm>
              <a:off x="3062" y="2188"/>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S</a:t>
              </a:r>
              <a:r>
                <a:rPr kumimoji="0" lang="en-US" altLang="zh-CN" i="1" baseline="-25000">
                  <a:solidFill>
                    <a:schemeClr val="tx1"/>
                  </a:solidFill>
                  <a:latin typeface="Times New Roman" panose="02020603050405020304" pitchFamily="18" charset="0"/>
                </a:rPr>
                <a:t>2</a:t>
              </a:r>
              <a:endParaRPr kumimoji="0" lang="en-US" altLang="zh-CN" i="1">
                <a:solidFill>
                  <a:schemeClr val="tx1"/>
                </a:solidFill>
                <a:latin typeface="Times New Roman" panose="02020603050405020304" pitchFamily="18" charset="0"/>
              </a:endParaRPr>
            </a:p>
          </p:txBody>
        </p:sp>
        <p:sp>
          <p:nvSpPr>
            <p:cNvPr id="450594" name="Line 34"/>
            <p:cNvSpPr>
              <a:spLocks noChangeShapeType="1"/>
            </p:cNvSpPr>
            <p:nvPr/>
          </p:nvSpPr>
          <p:spPr bwMode="auto">
            <a:xfrm>
              <a:off x="2352" y="2784"/>
              <a:ext cx="0" cy="1056"/>
            </a:xfrm>
            <a:prstGeom prst="line">
              <a:avLst/>
            </a:prstGeom>
            <a:noFill/>
            <a:ln w="9525">
              <a:solidFill>
                <a:schemeClr val="tx1"/>
              </a:solidFill>
              <a:prstDash val="lgDash"/>
              <a:round/>
            </a:ln>
            <a:effectLst/>
          </p:spPr>
          <p:txBody>
            <a:bodyPr/>
            <a:lstStyle/>
            <a:p>
              <a:endParaRPr lang="zh-CN" altLang="en-US"/>
            </a:p>
          </p:txBody>
        </p:sp>
        <p:sp>
          <p:nvSpPr>
            <p:cNvPr id="450595" name="Line 35"/>
            <p:cNvSpPr>
              <a:spLocks noChangeShapeType="1"/>
            </p:cNvSpPr>
            <p:nvPr/>
          </p:nvSpPr>
          <p:spPr bwMode="auto">
            <a:xfrm flipH="1" flipV="1">
              <a:off x="1618" y="2779"/>
              <a:ext cx="734" cy="5"/>
            </a:xfrm>
            <a:prstGeom prst="line">
              <a:avLst/>
            </a:prstGeom>
            <a:noFill/>
            <a:ln w="9525">
              <a:solidFill>
                <a:schemeClr val="tx1"/>
              </a:solidFill>
              <a:prstDash val="lgDash"/>
              <a:round/>
            </a:ln>
            <a:effectLst/>
          </p:spPr>
          <p:txBody>
            <a:bodyPr/>
            <a:lstStyle/>
            <a:p>
              <a:endParaRPr lang="zh-CN" altLang="en-US"/>
            </a:p>
          </p:txBody>
        </p:sp>
        <p:sp>
          <p:nvSpPr>
            <p:cNvPr id="450596" name="Text Box 36"/>
            <p:cNvSpPr txBox="1">
              <a:spLocks noChangeArrowheads="1"/>
            </p:cNvSpPr>
            <p:nvPr/>
          </p:nvSpPr>
          <p:spPr bwMode="auto">
            <a:xfrm>
              <a:off x="1296" y="2592"/>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P</a:t>
              </a:r>
              <a:r>
                <a:rPr kumimoji="0" lang="en-US" altLang="zh-CN" i="1" baseline="-25000">
                  <a:solidFill>
                    <a:schemeClr val="tx1"/>
                  </a:solidFill>
                  <a:latin typeface="Times New Roman" panose="02020603050405020304" pitchFamily="18" charset="0"/>
                </a:rPr>
                <a:t>2</a:t>
              </a:r>
              <a:endParaRPr kumimoji="0" lang="en-US" altLang="zh-CN" i="1">
                <a:solidFill>
                  <a:schemeClr val="tx1"/>
                </a:solidFill>
                <a:latin typeface="Times New Roman" panose="02020603050405020304" pitchFamily="18" charset="0"/>
              </a:endParaRPr>
            </a:p>
          </p:txBody>
        </p:sp>
        <p:sp>
          <p:nvSpPr>
            <p:cNvPr id="450597" name="Text Box 37"/>
            <p:cNvSpPr txBox="1">
              <a:spLocks noChangeArrowheads="1"/>
            </p:cNvSpPr>
            <p:nvPr/>
          </p:nvSpPr>
          <p:spPr bwMode="auto">
            <a:xfrm>
              <a:off x="2179" y="3822"/>
              <a:ext cx="384"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2</a:t>
              </a:r>
              <a:endParaRPr kumimoji="0" lang="en-US" altLang="zh-CN" i="1">
                <a:solidFill>
                  <a:schemeClr val="tx1"/>
                </a:solidFill>
                <a:latin typeface="Times New Roman" panose="02020603050405020304" pitchFamily="18" charset="0"/>
              </a:endParaRPr>
            </a:p>
          </p:txBody>
        </p:sp>
        <p:sp>
          <p:nvSpPr>
            <p:cNvPr id="450598" name="Text Box 38"/>
            <p:cNvSpPr txBox="1">
              <a:spLocks noChangeArrowheads="1"/>
            </p:cNvSpPr>
            <p:nvPr/>
          </p:nvSpPr>
          <p:spPr bwMode="auto">
            <a:xfrm>
              <a:off x="2190" y="2418"/>
              <a:ext cx="384"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E</a:t>
              </a:r>
              <a:r>
                <a:rPr kumimoji="0" lang="en-US" altLang="zh-CN" i="1" baseline="-25000">
                  <a:solidFill>
                    <a:schemeClr val="tx1"/>
                  </a:solidFill>
                  <a:latin typeface="Times New Roman" panose="02020603050405020304" pitchFamily="18" charset="0"/>
                </a:rPr>
                <a:t>2</a:t>
              </a:r>
              <a:endParaRPr kumimoji="0" lang="en-US" altLang="zh-CN" i="1">
                <a:solidFill>
                  <a:schemeClr val="tx1"/>
                </a:solidFill>
                <a:latin typeface="Times New Roman" panose="02020603050405020304" pitchFamily="18" charset="0"/>
              </a:endParaRPr>
            </a:p>
          </p:txBody>
        </p:sp>
      </p:grpSp>
      <p:sp>
        <p:nvSpPr>
          <p:cNvPr id="450599" name="Text Box 39"/>
          <p:cNvSpPr txBox="1">
            <a:spLocks noChangeArrowheads="1"/>
          </p:cNvSpPr>
          <p:nvPr/>
        </p:nvSpPr>
        <p:spPr bwMode="auto">
          <a:xfrm>
            <a:off x="1548726" y="2499742"/>
            <a:ext cx="430887" cy="2286571"/>
          </a:xfrm>
          <a:prstGeom prst="rect">
            <a:avLst/>
          </a:prstGeom>
          <a:noFill/>
          <a:ln w="9525">
            <a:noFill/>
            <a:miter lim="800000"/>
          </a:ln>
          <a:effectLst/>
        </p:spPr>
        <p:txBody>
          <a:bodyPr vert="eaVert" wrap="square">
            <a:spAutoFit/>
          </a:bodyPr>
          <a:lstStyle/>
          <a:p>
            <a:pPr marL="457200" indent="-457200">
              <a:spcBef>
                <a:spcPct val="50000"/>
              </a:spcBef>
              <a:buFontTx/>
              <a:buNone/>
            </a:pPr>
            <a:r>
              <a:rPr lang="zh-CN" altLang="en-US" sz="1600" b="1" dirty="0" smtClean="0"/>
              <a:t>供给</a:t>
            </a:r>
            <a:r>
              <a:rPr lang="zh-CN" altLang="en-US" sz="1600" b="1" dirty="0"/>
              <a:t>变动对均衡的影响</a:t>
            </a:r>
            <a:endParaRPr lang="zh-CN" altLang="en-US" sz="1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animEffect transition="in" filter="blinds(horizontal)">
                                      <p:cBhvr>
                                        <p:cTn id="7" dur="500"/>
                                        <p:tgtEl>
                                          <p:spTgt spid="450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50563">
                                            <p:txEl>
                                              <p:pRg st="1" end="1"/>
                                            </p:txEl>
                                          </p:spTgt>
                                        </p:tgtEl>
                                        <p:attrNameLst>
                                          <p:attrName>style.visibility</p:attrName>
                                        </p:attrNameLst>
                                      </p:cBhvr>
                                      <p:to>
                                        <p:strVal val="visible"/>
                                      </p:to>
                                    </p:set>
                                    <p:animEffect transition="in" filter="box(in)">
                                      <p:cBhvr>
                                        <p:cTn id="12" dur="500"/>
                                        <p:tgtEl>
                                          <p:spTgt spid="450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50563">
                                            <p:txEl>
                                              <p:pRg st="2" end="2"/>
                                            </p:txEl>
                                          </p:spTgt>
                                        </p:tgtEl>
                                        <p:attrNameLst>
                                          <p:attrName>style.visibility</p:attrName>
                                        </p:attrNameLst>
                                      </p:cBhvr>
                                      <p:to>
                                        <p:strVal val="visible"/>
                                      </p:to>
                                    </p:set>
                                    <p:animEffect transition="in" filter="box(in)">
                                      <p:cBhvr>
                                        <p:cTn id="17" dur="500"/>
                                        <p:tgtEl>
                                          <p:spTgt spid="450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50563">
                                            <p:txEl>
                                              <p:pRg st="3" end="3"/>
                                            </p:txEl>
                                          </p:spTgt>
                                        </p:tgtEl>
                                        <p:attrNameLst>
                                          <p:attrName>style.visibility</p:attrName>
                                        </p:attrNameLst>
                                      </p:cBhvr>
                                      <p:to>
                                        <p:strVal val="visible"/>
                                      </p:to>
                                    </p:set>
                                    <p:animEffect transition="in" filter="box(in)">
                                      <p:cBhvr>
                                        <p:cTn id="22" dur="500"/>
                                        <p:tgtEl>
                                          <p:spTgt spid="450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50599"/>
                                        </p:tgtEl>
                                        <p:attrNameLst>
                                          <p:attrName>style.visibility</p:attrName>
                                        </p:attrNameLst>
                                      </p:cBhvr>
                                      <p:to>
                                        <p:strVal val="visible"/>
                                      </p:to>
                                    </p:set>
                                    <p:animEffect transition="in" filter="blinds(horizontal)">
                                      <p:cBhvr>
                                        <p:cTn id="43" dur="500"/>
                                        <p:tgtEl>
                                          <p:spTgt spid="45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a:xfrm>
            <a:off x="7010400" y="4876006"/>
            <a:ext cx="2133600" cy="183356"/>
          </a:xfrm>
        </p:spPr>
        <p:txBody>
          <a:bodyPr/>
          <a:lstStyle/>
          <a:p>
            <a:pPr algn="r"/>
            <a:r>
              <a:rPr lang="en-AU" altLang="zh-CN" dirty="0"/>
              <a:t> </a:t>
            </a:r>
            <a:fld id="{E855FB91-EFA4-4583-96DC-6006705AE7D6}" type="slidenum">
              <a:rPr lang="en-AU" altLang="zh-CN" dirty="0"/>
            </a:fld>
            <a:r>
              <a:rPr lang="en-AU" altLang="zh-CN" dirty="0"/>
              <a:t> </a:t>
            </a:r>
            <a:endParaRPr lang="en-AU" altLang="zh-CN" dirty="0"/>
          </a:p>
        </p:txBody>
      </p:sp>
      <p:sp>
        <p:nvSpPr>
          <p:cNvPr id="465922" name="Rectangle 2"/>
          <p:cNvSpPr>
            <a:spLocks noGrp="1" noChangeArrowheads="1"/>
          </p:cNvSpPr>
          <p:nvPr>
            <p:ph type="title"/>
          </p:nvPr>
        </p:nvSpPr>
        <p:spPr>
          <a:xfrm>
            <a:off x="395536" y="0"/>
            <a:ext cx="8229600" cy="651272"/>
          </a:xfrm>
        </p:spPr>
        <p:txBody>
          <a:bodyPr/>
          <a:lstStyle/>
          <a:p>
            <a:r>
              <a:rPr lang="en-US" altLang="zh-CN" sz="3600" dirty="0" smtClean="0">
                <a:latin typeface="微软雅黑" panose="020B0503020204020204" pitchFamily="34" charset="-122"/>
              </a:rPr>
              <a:t>3</a:t>
            </a:r>
            <a:r>
              <a:rPr lang="zh-CN" altLang="en-US" sz="3600" dirty="0" smtClean="0">
                <a:latin typeface="微软雅黑" panose="020B0503020204020204" pitchFamily="34" charset="-122"/>
              </a:rPr>
              <a:t>、供求</a:t>
            </a:r>
            <a:r>
              <a:rPr lang="zh-CN" altLang="en-US" sz="3600" dirty="0">
                <a:latin typeface="微软雅黑" panose="020B0503020204020204" pitchFamily="34" charset="-122"/>
              </a:rPr>
              <a:t>变动对均衡价格的影响</a:t>
            </a:r>
            <a:endParaRPr lang="zh-CN" altLang="en-AU" sz="3600" dirty="0">
              <a:latin typeface="微软雅黑" panose="020B0503020204020204" pitchFamily="34" charset="-122"/>
            </a:endParaRPr>
          </a:p>
        </p:txBody>
      </p:sp>
      <p:sp>
        <p:nvSpPr>
          <p:cNvPr id="465923" name="Rectangle 3"/>
          <p:cNvSpPr>
            <a:spLocks noChangeArrowheads="1"/>
          </p:cNvSpPr>
          <p:nvPr/>
        </p:nvSpPr>
        <p:spPr bwMode="auto">
          <a:xfrm>
            <a:off x="827584" y="699542"/>
            <a:ext cx="7467600" cy="1225302"/>
          </a:xfrm>
          <a:prstGeom prst="rect">
            <a:avLst/>
          </a:prstGeom>
          <a:noFill/>
          <a:ln w="9525">
            <a:noFill/>
            <a:miter lim="800000"/>
          </a:ln>
          <a:effectLst/>
        </p:spPr>
        <p:txBody>
          <a:bodyPr/>
          <a:lstStyle/>
          <a:p>
            <a:pPr marL="457200" indent="-457200" algn="ctr">
              <a:spcBef>
                <a:spcPts val="1200"/>
              </a:spcBef>
              <a:buFontTx/>
              <a:buNone/>
            </a:pPr>
            <a:r>
              <a:rPr lang="zh-CN" altLang="en-US" b="1" dirty="0">
                <a:solidFill>
                  <a:srgbClr val="00B050"/>
                </a:solidFill>
              </a:rPr>
              <a:t>比较静态分析</a:t>
            </a:r>
            <a:endParaRPr lang="zh-CN" altLang="en-US" b="1" dirty="0">
              <a:solidFill>
                <a:srgbClr val="00B050"/>
              </a:solidFill>
            </a:endParaRPr>
          </a:p>
          <a:p>
            <a:pPr marL="457200" indent="-457200" algn="just">
              <a:spcBef>
                <a:spcPts val="1200"/>
              </a:spcBef>
            </a:pPr>
            <a:r>
              <a:rPr lang="zh-CN" altLang="en-US" b="1" dirty="0">
                <a:solidFill>
                  <a:srgbClr val="C00000"/>
                </a:solidFill>
              </a:rPr>
              <a:t>需求与供给同时发生变动</a:t>
            </a:r>
            <a:endParaRPr lang="zh-CN" altLang="en-US" b="1" dirty="0">
              <a:solidFill>
                <a:srgbClr val="C00000"/>
              </a:solidFill>
            </a:endParaRPr>
          </a:p>
          <a:p>
            <a:pPr marL="914400" lvl="1" indent="-457200" algn="just">
              <a:spcBef>
                <a:spcPts val="1200"/>
              </a:spcBef>
              <a:buFontTx/>
              <a:buChar char="–"/>
            </a:pPr>
            <a:r>
              <a:rPr lang="zh-CN" altLang="en-US" b="1" dirty="0">
                <a:solidFill>
                  <a:srgbClr val="FF0000"/>
                </a:solidFill>
                <a:latin typeface="Times New Roman" panose="02020603050405020304" pitchFamily="18" charset="0"/>
              </a:rPr>
              <a:t>同向变动</a:t>
            </a:r>
            <a:r>
              <a:rPr lang="zh-CN" altLang="en-US"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465924" name="Rectangle 4"/>
          <p:cNvSpPr>
            <a:spLocks noChangeArrowheads="1"/>
          </p:cNvSpPr>
          <p:nvPr/>
        </p:nvSpPr>
        <p:spPr bwMode="auto">
          <a:xfrm>
            <a:off x="827584" y="1995686"/>
            <a:ext cx="7467600" cy="457200"/>
          </a:xfrm>
          <a:prstGeom prst="rect">
            <a:avLst/>
          </a:prstGeom>
          <a:solidFill>
            <a:schemeClr val="accent2">
              <a:lumMod val="20000"/>
              <a:lumOff val="80000"/>
            </a:schemeClr>
          </a:solidFill>
          <a:ln w="9525">
            <a:noFill/>
            <a:miter lim="800000"/>
          </a:ln>
          <a:effectLst/>
        </p:spPr>
        <p:txBody>
          <a:bodyPr/>
          <a:lstStyle/>
          <a:p>
            <a:pPr marL="457200" indent="-457200" algn="ctr">
              <a:buFontTx/>
              <a:buNone/>
            </a:pPr>
            <a:r>
              <a:rPr lang="zh-CN" altLang="en-US" sz="2000" dirty="0">
                <a:latin typeface="Times New Roman" panose="02020603050405020304" pitchFamily="18" charset="0"/>
              </a:rPr>
              <a:t>     </a:t>
            </a:r>
            <a:r>
              <a:rPr lang="zh-CN" altLang="en-US" sz="2000" b="1" dirty="0">
                <a:latin typeface="Times New Roman" panose="02020603050405020304" pitchFamily="18" charset="0"/>
              </a:rPr>
              <a:t>需求与供给都增加 </a:t>
            </a:r>
            <a:r>
              <a:rPr lang="zh-CN" altLang="en-US" sz="2000" b="1" dirty="0">
                <a:latin typeface="Times New Roman" panose="02020603050405020304" pitchFamily="18" charset="0"/>
                <a:sym typeface="Wingdings" panose="05000000000000000000" pitchFamily="2" charset="2"/>
              </a:rPr>
              <a:t> </a:t>
            </a:r>
            <a:r>
              <a:rPr lang="zh-CN" altLang="en-US" sz="2000" b="1" dirty="0">
                <a:latin typeface="Times New Roman" panose="02020603050405020304" pitchFamily="18" charset="0"/>
              </a:rPr>
              <a:t>均衡产量增加，均衡价格不定</a:t>
            </a:r>
            <a:endParaRPr lang="zh-CN" altLang="en-US" sz="2000" b="1" dirty="0">
              <a:latin typeface="Times New Roman" panose="02020603050405020304" pitchFamily="18" charset="0"/>
            </a:endParaRPr>
          </a:p>
        </p:txBody>
      </p:sp>
      <p:sp>
        <p:nvSpPr>
          <p:cNvPr id="465925" name="Line 5"/>
          <p:cNvSpPr>
            <a:spLocks noChangeShapeType="1"/>
          </p:cNvSpPr>
          <p:nvPr/>
        </p:nvSpPr>
        <p:spPr bwMode="auto">
          <a:xfrm flipH="1">
            <a:off x="2743200" y="3657600"/>
            <a:ext cx="457200" cy="0"/>
          </a:xfrm>
          <a:prstGeom prst="line">
            <a:avLst/>
          </a:prstGeom>
          <a:noFill/>
          <a:ln w="9525">
            <a:noFill/>
            <a:round/>
          </a:ln>
          <a:effectLst/>
        </p:spPr>
        <p:txBody>
          <a:bodyPr/>
          <a:lstStyle/>
          <a:p>
            <a:endParaRPr lang="zh-CN" altLang="en-US"/>
          </a:p>
        </p:txBody>
      </p:sp>
      <p:grpSp>
        <p:nvGrpSpPr>
          <p:cNvPr id="2" name="Group 6"/>
          <p:cNvGrpSpPr/>
          <p:nvPr/>
        </p:nvGrpSpPr>
        <p:grpSpPr bwMode="auto">
          <a:xfrm>
            <a:off x="2116138" y="2686050"/>
            <a:ext cx="4951412" cy="2270523"/>
            <a:chOff x="1333" y="2256"/>
            <a:chExt cx="3119" cy="1907"/>
          </a:xfrm>
        </p:grpSpPr>
        <p:sp>
          <p:nvSpPr>
            <p:cNvPr id="465927" name="Text Box 7"/>
            <p:cNvSpPr txBox="1">
              <a:spLocks noChangeArrowheads="1"/>
            </p:cNvSpPr>
            <p:nvPr/>
          </p:nvSpPr>
          <p:spPr bwMode="auto">
            <a:xfrm>
              <a:off x="3733" y="2304"/>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S</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65928" name="Text Box 8"/>
            <p:cNvSpPr txBox="1">
              <a:spLocks noChangeArrowheads="1"/>
            </p:cNvSpPr>
            <p:nvPr/>
          </p:nvSpPr>
          <p:spPr bwMode="auto">
            <a:xfrm>
              <a:off x="3809" y="3495"/>
              <a:ext cx="336"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D</a:t>
              </a:r>
              <a:r>
                <a:rPr lang="en-US" altLang="zh-CN" b="1" i="1" baseline="-25000">
                  <a:solidFill>
                    <a:schemeClr val="tx1"/>
                  </a:solidFill>
                  <a:latin typeface="Times New Roman" panose="02020603050405020304" pitchFamily="18" charset="0"/>
                </a:rPr>
                <a:t>0</a:t>
              </a:r>
              <a:endParaRPr lang="en-US" altLang="zh-CN" sz="1800" b="1">
                <a:solidFill>
                  <a:schemeClr val="tx1"/>
                </a:solidFill>
                <a:latin typeface="Times New Roman" panose="02020603050405020304" pitchFamily="18" charset="0"/>
              </a:endParaRPr>
            </a:p>
          </p:txBody>
        </p:sp>
        <p:sp>
          <p:nvSpPr>
            <p:cNvPr id="465929" name="Text Box 9"/>
            <p:cNvSpPr txBox="1">
              <a:spLocks noChangeArrowheads="1"/>
            </p:cNvSpPr>
            <p:nvPr/>
          </p:nvSpPr>
          <p:spPr bwMode="auto">
            <a:xfrm>
              <a:off x="2595" y="2649"/>
              <a:ext cx="262"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E</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65930" name="Line 10"/>
            <p:cNvSpPr>
              <a:spLocks noChangeShapeType="1"/>
            </p:cNvSpPr>
            <p:nvPr/>
          </p:nvSpPr>
          <p:spPr bwMode="auto">
            <a:xfrm flipH="1">
              <a:off x="1621" y="2352"/>
              <a:ext cx="1" cy="1486"/>
            </a:xfrm>
            <a:prstGeom prst="line">
              <a:avLst/>
            </a:prstGeom>
            <a:noFill/>
            <a:ln w="9525">
              <a:solidFill>
                <a:schemeClr val="tx1"/>
              </a:solidFill>
              <a:round/>
              <a:headEnd type="triangle" w="med" len="med"/>
            </a:ln>
            <a:effectLst/>
          </p:spPr>
          <p:txBody>
            <a:bodyPr/>
            <a:lstStyle/>
            <a:p>
              <a:endParaRPr lang="zh-CN" altLang="en-US"/>
            </a:p>
          </p:txBody>
        </p:sp>
        <p:sp>
          <p:nvSpPr>
            <p:cNvPr id="465931" name="Line 11"/>
            <p:cNvSpPr>
              <a:spLocks noChangeShapeType="1"/>
            </p:cNvSpPr>
            <p:nvPr/>
          </p:nvSpPr>
          <p:spPr bwMode="auto">
            <a:xfrm>
              <a:off x="1632" y="3840"/>
              <a:ext cx="2718" cy="1"/>
            </a:xfrm>
            <a:prstGeom prst="line">
              <a:avLst/>
            </a:prstGeom>
            <a:noFill/>
            <a:ln w="9525">
              <a:solidFill>
                <a:schemeClr val="tx1"/>
              </a:solidFill>
              <a:round/>
              <a:tailEnd type="triangle" w="med" len="med"/>
            </a:ln>
            <a:effectLst/>
          </p:spPr>
          <p:txBody>
            <a:bodyPr/>
            <a:lstStyle/>
            <a:p>
              <a:endParaRPr lang="zh-CN" altLang="en-US"/>
            </a:p>
          </p:txBody>
        </p:sp>
        <p:sp>
          <p:nvSpPr>
            <p:cNvPr id="465932" name="Line 12"/>
            <p:cNvSpPr>
              <a:spLocks noChangeShapeType="1"/>
            </p:cNvSpPr>
            <p:nvPr/>
          </p:nvSpPr>
          <p:spPr bwMode="auto">
            <a:xfrm>
              <a:off x="2719" y="3005"/>
              <a:ext cx="1" cy="830"/>
            </a:xfrm>
            <a:prstGeom prst="line">
              <a:avLst/>
            </a:prstGeom>
            <a:noFill/>
            <a:ln w="9525">
              <a:solidFill>
                <a:schemeClr val="tx1"/>
              </a:solidFill>
              <a:prstDash val="lgDash"/>
              <a:round/>
            </a:ln>
            <a:effectLst/>
          </p:spPr>
          <p:txBody>
            <a:bodyPr/>
            <a:lstStyle/>
            <a:p>
              <a:endParaRPr lang="zh-CN" altLang="en-US"/>
            </a:p>
          </p:txBody>
        </p:sp>
        <p:sp>
          <p:nvSpPr>
            <p:cNvPr id="465933" name="Line 13"/>
            <p:cNvSpPr>
              <a:spLocks noChangeShapeType="1"/>
            </p:cNvSpPr>
            <p:nvPr/>
          </p:nvSpPr>
          <p:spPr bwMode="auto">
            <a:xfrm flipH="1">
              <a:off x="1641" y="3004"/>
              <a:ext cx="1050" cy="1"/>
            </a:xfrm>
            <a:prstGeom prst="line">
              <a:avLst/>
            </a:prstGeom>
            <a:noFill/>
            <a:ln w="9525">
              <a:solidFill>
                <a:schemeClr val="tx1"/>
              </a:solidFill>
              <a:prstDash val="lgDash"/>
              <a:round/>
            </a:ln>
            <a:effectLst/>
          </p:spPr>
          <p:txBody>
            <a:bodyPr/>
            <a:lstStyle/>
            <a:p>
              <a:endParaRPr lang="zh-CN" altLang="en-US"/>
            </a:p>
          </p:txBody>
        </p:sp>
        <p:sp>
          <p:nvSpPr>
            <p:cNvPr id="465934" name="Text Box 14"/>
            <p:cNvSpPr txBox="1">
              <a:spLocks noChangeArrowheads="1"/>
            </p:cNvSpPr>
            <p:nvPr/>
          </p:nvSpPr>
          <p:spPr bwMode="auto">
            <a:xfrm>
              <a:off x="1429" y="3792"/>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O</a:t>
              </a:r>
              <a:endParaRPr lang="en-US" altLang="zh-CN" b="1">
                <a:solidFill>
                  <a:schemeClr val="tx1"/>
                </a:solidFill>
                <a:latin typeface="Times New Roman" panose="02020603050405020304" pitchFamily="18" charset="0"/>
              </a:endParaRPr>
            </a:p>
          </p:txBody>
        </p:sp>
        <p:sp>
          <p:nvSpPr>
            <p:cNvPr id="465935" name="Text Box 15"/>
            <p:cNvSpPr txBox="1">
              <a:spLocks noChangeArrowheads="1"/>
            </p:cNvSpPr>
            <p:nvPr/>
          </p:nvSpPr>
          <p:spPr bwMode="auto">
            <a:xfrm>
              <a:off x="4164" y="3853"/>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endParaRPr lang="en-US" altLang="zh-CN" sz="1800" b="1">
                <a:solidFill>
                  <a:schemeClr val="tx1"/>
                </a:solidFill>
                <a:latin typeface="Times New Roman" panose="02020603050405020304" pitchFamily="18" charset="0"/>
              </a:endParaRPr>
            </a:p>
          </p:txBody>
        </p:sp>
        <p:sp>
          <p:nvSpPr>
            <p:cNvPr id="465936" name="Text Box 16"/>
            <p:cNvSpPr txBox="1">
              <a:spLocks noChangeArrowheads="1"/>
            </p:cNvSpPr>
            <p:nvPr/>
          </p:nvSpPr>
          <p:spPr bwMode="auto">
            <a:xfrm>
              <a:off x="2576" y="3829"/>
              <a:ext cx="325"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r>
                <a:rPr lang="en-US" altLang="zh-CN" b="1" i="1" baseline="-25000">
                  <a:solidFill>
                    <a:schemeClr val="tx1"/>
                  </a:solidFill>
                  <a:latin typeface="Times New Roman" panose="02020603050405020304" pitchFamily="18" charset="0"/>
                </a:rPr>
                <a:t>0</a:t>
              </a:r>
              <a:endParaRPr lang="en-US" altLang="zh-CN" b="1" i="1">
                <a:solidFill>
                  <a:schemeClr val="tx1"/>
                </a:solidFill>
                <a:latin typeface="Times New Roman" panose="02020603050405020304" pitchFamily="18" charset="0"/>
              </a:endParaRPr>
            </a:p>
          </p:txBody>
        </p:sp>
        <p:sp>
          <p:nvSpPr>
            <p:cNvPr id="465937" name="Text Box 17"/>
            <p:cNvSpPr txBox="1">
              <a:spLocks noChangeArrowheads="1"/>
            </p:cNvSpPr>
            <p:nvPr/>
          </p:nvSpPr>
          <p:spPr bwMode="auto">
            <a:xfrm>
              <a:off x="1333" y="2256"/>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endParaRPr lang="en-US" altLang="zh-CN" sz="1800" b="1">
                <a:solidFill>
                  <a:schemeClr val="tx1"/>
                </a:solidFill>
                <a:latin typeface="Times New Roman" panose="02020603050405020304" pitchFamily="18" charset="0"/>
              </a:endParaRPr>
            </a:p>
          </p:txBody>
        </p:sp>
        <p:sp>
          <p:nvSpPr>
            <p:cNvPr id="465938" name="Text Box 18"/>
            <p:cNvSpPr txBox="1">
              <a:spLocks noChangeArrowheads="1"/>
            </p:cNvSpPr>
            <p:nvPr/>
          </p:nvSpPr>
          <p:spPr bwMode="auto">
            <a:xfrm>
              <a:off x="1344" y="2946"/>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65939" name="Line 19"/>
            <p:cNvSpPr>
              <a:spLocks noChangeShapeType="1"/>
            </p:cNvSpPr>
            <p:nvPr/>
          </p:nvSpPr>
          <p:spPr bwMode="auto">
            <a:xfrm>
              <a:off x="1837" y="2400"/>
              <a:ext cx="1968" cy="1344"/>
            </a:xfrm>
            <a:prstGeom prst="line">
              <a:avLst/>
            </a:prstGeom>
            <a:noFill/>
            <a:ln w="38100">
              <a:solidFill>
                <a:srgbClr val="FF9900"/>
              </a:solidFill>
              <a:round/>
            </a:ln>
            <a:effectLst/>
          </p:spPr>
          <p:txBody>
            <a:bodyPr/>
            <a:lstStyle/>
            <a:p>
              <a:endParaRPr lang="zh-CN" altLang="en-US"/>
            </a:p>
          </p:txBody>
        </p:sp>
        <p:sp>
          <p:nvSpPr>
            <p:cNvPr id="465940" name="Line 20"/>
            <p:cNvSpPr>
              <a:spLocks noChangeShapeType="1"/>
            </p:cNvSpPr>
            <p:nvPr/>
          </p:nvSpPr>
          <p:spPr bwMode="auto">
            <a:xfrm flipV="1">
              <a:off x="1765" y="2400"/>
              <a:ext cx="1968" cy="1152"/>
            </a:xfrm>
            <a:prstGeom prst="line">
              <a:avLst/>
            </a:prstGeom>
            <a:noFill/>
            <a:ln w="38100">
              <a:solidFill>
                <a:srgbClr val="3366FF"/>
              </a:solidFill>
              <a:round/>
            </a:ln>
            <a:effectLst/>
          </p:spPr>
          <p:txBody>
            <a:bodyPr/>
            <a:lstStyle/>
            <a:p>
              <a:endParaRPr lang="zh-CN" altLang="en-US"/>
            </a:p>
          </p:txBody>
        </p:sp>
      </p:grpSp>
      <p:sp>
        <p:nvSpPr>
          <p:cNvPr id="465941" name="Line 21"/>
          <p:cNvSpPr>
            <a:spLocks noChangeShapeType="1"/>
          </p:cNvSpPr>
          <p:nvPr/>
        </p:nvSpPr>
        <p:spPr bwMode="auto">
          <a:xfrm>
            <a:off x="3733800" y="3314700"/>
            <a:ext cx="76200" cy="457200"/>
          </a:xfrm>
          <a:prstGeom prst="line">
            <a:avLst/>
          </a:prstGeom>
          <a:noFill/>
          <a:ln w="9525">
            <a:noFill/>
            <a:round/>
          </a:ln>
          <a:effectLst/>
        </p:spPr>
        <p:txBody>
          <a:bodyPr/>
          <a:lstStyle/>
          <a:p>
            <a:endParaRPr lang="zh-CN" altLang="en-US"/>
          </a:p>
        </p:txBody>
      </p:sp>
      <p:grpSp>
        <p:nvGrpSpPr>
          <p:cNvPr id="3" name="Group 22"/>
          <p:cNvGrpSpPr/>
          <p:nvPr/>
        </p:nvGrpSpPr>
        <p:grpSpPr bwMode="auto">
          <a:xfrm>
            <a:off x="2071689" y="2686050"/>
            <a:ext cx="5062537" cy="2221707"/>
            <a:chOff x="1305" y="2256"/>
            <a:chExt cx="3189" cy="1866"/>
          </a:xfrm>
        </p:grpSpPr>
        <p:sp>
          <p:nvSpPr>
            <p:cNvPr id="465943" name="Text Box 23"/>
            <p:cNvSpPr txBox="1">
              <a:spLocks noChangeArrowheads="1"/>
            </p:cNvSpPr>
            <p:nvPr/>
          </p:nvSpPr>
          <p:spPr bwMode="auto">
            <a:xfrm>
              <a:off x="3600" y="2832"/>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E</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65944" name="Line 24"/>
            <p:cNvSpPr>
              <a:spLocks noChangeShapeType="1"/>
            </p:cNvSpPr>
            <p:nvPr/>
          </p:nvSpPr>
          <p:spPr bwMode="auto">
            <a:xfrm flipV="1">
              <a:off x="2352" y="2544"/>
              <a:ext cx="1872" cy="1104"/>
            </a:xfrm>
            <a:prstGeom prst="line">
              <a:avLst/>
            </a:prstGeom>
            <a:noFill/>
            <a:ln w="38100">
              <a:solidFill>
                <a:srgbClr val="3366FF"/>
              </a:solidFill>
              <a:prstDash val="lgDash"/>
              <a:round/>
            </a:ln>
            <a:effectLst/>
          </p:spPr>
          <p:txBody>
            <a:bodyPr/>
            <a:lstStyle/>
            <a:p>
              <a:endParaRPr lang="zh-CN" altLang="en-US"/>
            </a:p>
          </p:txBody>
        </p:sp>
        <p:sp>
          <p:nvSpPr>
            <p:cNvPr id="465945" name="Text Box 25"/>
            <p:cNvSpPr txBox="1">
              <a:spLocks noChangeArrowheads="1"/>
            </p:cNvSpPr>
            <p:nvPr/>
          </p:nvSpPr>
          <p:spPr bwMode="auto">
            <a:xfrm>
              <a:off x="4206" y="2514"/>
              <a:ext cx="288"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S</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65946" name="Line 26"/>
            <p:cNvSpPr>
              <a:spLocks noChangeShapeType="1"/>
            </p:cNvSpPr>
            <p:nvPr/>
          </p:nvSpPr>
          <p:spPr bwMode="auto">
            <a:xfrm>
              <a:off x="3504" y="2976"/>
              <a:ext cx="0" cy="850"/>
            </a:xfrm>
            <a:prstGeom prst="line">
              <a:avLst/>
            </a:prstGeom>
            <a:noFill/>
            <a:ln w="9525">
              <a:solidFill>
                <a:schemeClr val="tx1"/>
              </a:solidFill>
              <a:prstDash val="lgDash"/>
              <a:round/>
            </a:ln>
            <a:effectLst/>
          </p:spPr>
          <p:txBody>
            <a:bodyPr/>
            <a:lstStyle/>
            <a:p>
              <a:endParaRPr lang="zh-CN" altLang="en-US"/>
            </a:p>
          </p:txBody>
        </p:sp>
        <p:sp>
          <p:nvSpPr>
            <p:cNvPr id="465947" name="Line 27"/>
            <p:cNvSpPr>
              <a:spLocks noChangeShapeType="1"/>
            </p:cNvSpPr>
            <p:nvPr/>
          </p:nvSpPr>
          <p:spPr bwMode="auto">
            <a:xfrm flipH="1">
              <a:off x="1622" y="2940"/>
              <a:ext cx="1870" cy="0"/>
            </a:xfrm>
            <a:prstGeom prst="line">
              <a:avLst/>
            </a:prstGeom>
            <a:noFill/>
            <a:ln w="9525">
              <a:solidFill>
                <a:schemeClr val="tx1"/>
              </a:solidFill>
              <a:prstDash val="lgDash"/>
              <a:round/>
            </a:ln>
            <a:effectLst/>
          </p:spPr>
          <p:txBody>
            <a:bodyPr/>
            <a:lstStyle/>
            <a:p>
              <a:endParaRPr lang="zh-CN" altLang="en-US"/>
            </a:p>
          </p:txBody>
        </p:sp>
        <p:sp>
          <p:nvSpPr>
            <p:cNvPr id="465948" name="Text Box 28"/>
            <p:cNvSpPr txBox="1">
              <a:spLocks noChangeArrowheads="1"/>
            </p:cNvSpPr>
            <p:nvPr/>
          </p:nvSpPr>
          <p:spPr bwMode="auto">
            <a:xfrm>
              <a:off x="3346" y="3812"/>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65949" name="Text Box 29"/>
            <p:cNvSpPr txBox="1">
              <a:spLocks noChangeArrowheads="1"/>
            </p:cNvSpPr>
            <p:nvPr/>
          </p:nvSpPr>
          <p:spPr bwMode="auto">
            <a:xfrm>
              <a:off x="1305" y="2739"/>
              <a:ext cx="384"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P</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65950" name="AutoShape 30"/>
            <p:cNvSpPr>
              <a:spLocks noChangeArrowheads="1"/>
            </p:cNvSpPr>
            <p:nvPr/>
          </p:nvSpPr>
          <p:spPr bwMode="auto">
            <a:xfrm>
              <a:off x="3312" y="2688"/>
              <a:ext cx="336" cy="144"/>
            </a:xfrm>
            <a:prstGeom prst="rightArrow">
              <a:avLst>
                <a:gd name="adj1" fmla="val 50000"/>
                <a:gd name="adj2" fmla="val 58333"/>
              </a:avLst>
            </a:prstGeom>
            <a:solidFill>
              <a:srgbClr val="FF0000"/>
            </a:solidFill>
            <a:ln w="9525">
              <a:noFill/>
              <a:miter lim="800000"/>
            </a:ln>
            <a:effectLst/>
          </p:spPr>
          <p:txBody>
            <a:bodyPr wrap="none" anchor="ctr"/>
            <a:lstStyle/>
            <a:p>
              <a:endParaRPr lang="zh-CN" altLang="en-US"/>
            </a:p>
          </p:txBody>
        </p:sp>
        <p:sp>
          <p:nvSpPr>
            <p:cNvPr id="465951" name="Line 31"/>
            <p:cNvSpPr>
              <a:spLocks noChangeShapeType="1"/>
            </p:cNvSpPr>
            <p:nvPr/>
          </p:nvSpPr>
          <p:spPr bwMode="auto">
            <a:xfrm>
              <a:off x="2496" y="2256"/>
              <a:ext cx="1776" cy="1248"/>
            </a:xfrm>
            <a:prstGeom prst="line">
              <a:avLst/>
            </a:prstGeom>
            <a:noFill/>
            <a:ln w="38100">
              <a:solidFill>
                <a:srgbClr val="FF9900"/>
              </a:solidFill>
              <a:prstDash val="lgDash"/>
              <a:round/>
            </a:ln>
            <a:effectLst/>
          </p:spPr>
          <p:txBody>
            <a:bodyPr/>
            <a:lstStyle/>
            <a:p>
              <a:endParaRPr lang="zh-CN" altLang="en-US"/>
            </a:p>
          </p:txBody>
        </p:sp>
        <p:sp>
          <p:nvSpPr>
            <p:cNvPr id="465952" name="AutoShape 32"/>
            <p:cNvSpPr>
              <a:spLocks noChangeArrowheads="1"/>
            </p:cNvSpPr>
            <p:nvPr/>
          </p:nvSpPr>
          <p:spPr bwMode="auto">
            <a:xfrm>
              <a:off x="3552" y="3312"/>
              <a:ext cx="336" cy="144"/>
            </a:xfrm>
            <a:prstGeom prst="rightArrow">
              <a:avLst>
                <a:gd name="adj1" fmla="val 50000"/>
                <a:gd name="adj2" fmla="val 58333"/>
              </a:avLst>
            </a:prstGeom>
            <a:solidFill>
              <a:srgbClr val="FF0000"/>
            </a:solidFill>
            <a:ln w="9525">
              <a:noFill/>
              <a:miter lim="800000"/>
            </a:ln>
            <a:effectLst/>
          </p:spPr>
          <p:txBody>
            <a:bodyPr wrap="none" anchor="ctr"/>
            <a:lstStyle/>
            <a:p>
              <a:endParaRPr lang="zh-CN" altLang="en-US"/>
            </a:p>
          </p:txBody>
        </p:sp>
        <p:sp>
          <p:nvSpPr>
            <p:cNvPr id="465953" name="Text Box 33"/>
            <p:cNvSpPr txBox="1">
              <a:spLocks noChangeArrowheads="1"/>
            </p:cNvSpPr>
            <p:nvPr/>
          </p:nvSpPr>
          <p:spPr bwMode="auto">
            <a:xfrm>
              <a:off x="4116" y="3458"/>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D</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grpSp>
      <p:sp>
        <p:nvSpPr>
          <p:cNvPr id="465954" name="Text Box 34"/>
          <p:cNvSpPr txBox="1">
            <a:spLocks noChangeArrowheads="1"/>
          </p:cNvSpPr>
          <p:nvPr/>
        </p:nvSpPr>
        <p:spPr bwMode="auto">
          <a:xfrm>
            <a:off x="1187624" y="2355726"/>
            <a:ext cx="430887" cy="2787774"/>
          </a:xfrm>
          <a:prstGeom prst="rect">
            <a:avLst/>
          </a:prstGeom>
          <a:noFill/>
          <a:ln w="9525">
            <a:noFill/>
            <a:miter lim="800000"/>
          </a:ln>
          <a:effectLst/>
        </p:spPr>
        <p:txBody>
          <a:bodyPr vert="eaVert" wrap="square">
            <a:spAutoFit/>
          </a:bodyPr>
          <a:lstStyle/>
          <a:p>
            <a:pPr marL="457200" indent="-457200">
              <a:spcBef>
                <a:spcPct val="50000"/>
              </a:spcBef>
              <a:buFontTx/>
              <a:buNone/>
            </a:pPr>
            <a:r>
              <a:rPr lang="zh-CN" altLang="en-US" sz="1600" b="1" dirty="0" smtClean="0"/>
              <a:t>供需</a:t>
            </a:r>
            <a:r>
              <a:rPr lang="zh-CN" altLang="en-US" sz="1600" b="1" dirty="0"/>
              <a:t>同向变动对均衡的影响</a:t>
            </a:r>
            <a:r>
              <a:rPr lang="en-US" altLang="zh-CN" sz="1600" b="1" dirty="0"/>
              <a:t>1</a:t>
            </a:r>
            <a:endParaRPr lang="en-US" altLang="zh-CN" sz="1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Effect transition="in" filter="blinds(horizontal)">
                                      <p:cBhvr>
                                        <p:cTn id="7" dur="500"/>
                                        <p:tgtEl>
                                          <p:spTgt spid="465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5923">
                                            <p:txEl>
                                              <p:pRg st="1" end="1"/>
                                            </p:txEl>
                                          </p:spTgt>
                                        </p:tgtEl>
                                        <p:attrNameLst>
                                          <p:attrName>style.visibility</p:attrName>
                                        </p:attrNameLst>
                                      </p:cBhvr>
                                      <p:to>
                                        <p:strVal val="visible"/>
                                      </p:to>
                                    </p:set>
                                    <p:animEffect transition="in" filter="blinds(horizontal)">
                                      <p:cBhvr>
                                        <p:cTn id="12" dur="500"/>
                                        <p:tgtEl>
                                          <p:spTgt spid="465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5923">
                                            <p:txEl>
                                              <p:pRg st="2" end="2"/>
                                            </p:txEl>
                                          </p:spTgt>
                                        </p:tgtEl>
                                        <p:attrNameLst>
                                          <p:attrName>style.visibility</p:attrName>
                                        </p:attrNameLst>
                                      </p:cBhvr>
                                      <p:to>
                                        <p:strVal val="visible"/>
                                      </p:to>
                                    </p:set>
                                    <p:animEffect transition="in" filter="blinds(horizontal)">
                                      <p:cBhvr>
                                        <p:cTn id="17" dur="500"/>
                                        <p:tgtEl>
                                          <p:spTgt spid="465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465924"/>
                                        </p:tgtEl>
                                        <p:attrNameLst>
                                          <p:attrName>style.visibility</p:attrName>
                                        </p:attrNameLst>
                                      </p:cBhvr>
                                      <p:to>
                                        <p:strVal val="visible"/>
                                      </p:to>
                                    </p:set>
                                    <p:animEffect transition="in" filter="blinds(horizontal)">
                                      <p:cBhvr>
                                        <p:cTn id="22" dur="500"/>
                                        <p:tgtEl>
                                          <p:spTgt spid="46592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65954"/>
                                        </p:tgtEl>
                                        <p:attrNameLst>
                                          <p:attrName>style.visibility</p:attrName>
                                        </p:attrNameLst>
                                      </p:cBhvr>
                                      <p:to>
                                        <p:strVal val="visible"/>
                                      </p:to>
                                    </p:set>
                                    <p:animEffect transition="in" filter="blinds(horizontal)">
                                      <p:cBhvr>
                                        <p:cTn id="38" dur="500"/>
                                        <p:tgtEl>
                                          <p:spTgt spid="465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1" animBg="1"/>
      <p:bldP spid="465954"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r>
              <a:rPr lang="en-AU" altLang="zh-CN"/>
              <a:t> </a:t>
            </a:r>
            <a:fld id="{E7097711-45F5-4120-BE31-C08339F9E9CE}" type="slidenum">
              <a:rPr lang="en-AU" altLang="zh-CN"/>
            </a:fld>
            <a:r>
              <a:rPr lang="en-AU" altLang="zh-CN"/>
              <a:t> </a:t>
            </a:r>
            <a:endParaRPr lang="en-AU" altLang="zh-CN"/>
          </a:p>
        </p:txBody>
      </p:sp>
      <p:sp>
        <p:nvSpPr>
          <p:cNvPr id="467970" name="Rectangle 2"/>
          <p:cNvSpPr>
            <a:spLocks noGrp="1" noChangeArrowheads="1"/>
          </p:cNvSpPr>
          <p:nvPr>
            <p:ph type="title"/>
          </p:nvPr>
        </p:nvSpPr>
        <p:spPr/>
        <p:txBody>
          <a:bodyPr/>
          <a:lstStyle/>
          <a:p>
            <a:r>
              <a:rPr lang="en-US" altLang="zh-CN" sz="3200" dirty="0" smtClean="0">
                <a:latin typeface="微软雅黑" panose="020B0503020204020204" pitchFamily="34" charset="-122"/>
              </a:rPr>
              <a:t>3</a:t>
            </a:r>
            <a:r>
              <a:rPr lang="zh-CN" altLang="en-US" sz="3200" dirty="0" smtClean="0">
                <a:latin typeface="微软雅黑" panose="020B0503020204020204" pitchFamily="34" charset="-122"/>
              </a:rPr>
              <a:t>、供求变动对均衡价格的影响</a:t>
            </a:r>
            <a:r>
              <a:rPr lang="zh-CN" altLang="en-US" sz="3200" dirty="0" smtClean="0"/>
              <a:t>的</a:t>
            </a:r>
            <a:r>
              <a:rPr lang="zh-CN" altLang="en-US" sz="3200" dirty="0"/>
              <a:t>影响</a:t>
            </a:r>
            <a:endParaRPr lang="zh-CN" altLang="en-AU" sz="3200" dirty="0"/>
          </a:p>
        </p:txBody>
      </p:sp>
      <p:sp>
        <p:nvSpPr>
          <p:cNvPr id="467971" name="Rectangle 3"/>
          <p:cNvSpPr>
            <a:spLocks noChangeArrowheads="1"/>
          </p:cNvSpPr>
          <p:nvPr/>
        </p:nvSpPr>
        <p:spPr bwMode="auto">
          <a:xfrm>
            <a:off x="899592" y="843558"/>
            <a:ext cx="7467600" cy="1371600"/>
          </a:xfrm>
          <a:prstGeom prst="rect">
            <a:avLst/>
          </a:prstGeom>
          <a:noFill/>
          <a:ln w="9525">
            <a:noFill/>
            <a:miter lim="800000"/>
          </a:ln>
          <a:effectLst/>
        </p:spPr>
        <p:txBody>
          <a:bodyPr/>
          <a:lstStyle/>
          <a:p>
            <a:pPr marL="457200" indent="-457200" algn="ctr">
              <a:spcBef>
                <a:spcPts val="600"/>
              </a:spcBef>
              <a:buFontTx/>
              <a:buNone/>
            </a:pPr>
            <a:r>
              <a:rPr lang="zh-CN" altLang="en-US" b="1" dirty="0">
                <a:solidFill>
                  <a:srgbClr val="00B050"/>
                </a:solidFill>
              </a:rPr>
              <a:t>比较静态分析</a:t>
            </a:r>
            <a:endParaRPr lang="zh-CN" altLang="en-US" b="1" dirty="0">
              <a:solidFill>
                <a:srgbClr val="00B050"/>
              </a:solidFill>
            </a:endParaRPr>
          </a:p>
          <a:p>
            <a:pPr marL="457200" indent="-457200" algn="just">
              <a:spcBef>
                <a:spcPts val="600"/>
              </a:spcBef>
            </a:pPr>
            <a:r>
              <a:rPr lang="zh-CN" altLang="en-US" b="1" dirty="0">
                <a:solidFill>
                  <a:srgbClr val="C00000"/>
                </a:solidFill>
              </a:rPr>
              <a:t>需求与供给同时发生变动</a:t>
            </a:r>
            <a:endParaRPr lang="zh-CN" altLang="en-US" b="1" dirty="0">
              <a:solidFill>
                <a:srgbClr val="C00000"/>
              </a:solidFill>
            </a:endParaRPr>
          </a:p>
          <a:p>
            <a:pPr marL="914400" lvl="1" indent="-457200" algn="just">
              <a:spcBef>
                <a:spcPts val="600"/>
              </a:spcBef>
              <a:buFontTx/>
              <a:buChar char="–"/>
            </a:pPr>
            <a:r>
              <a:rPr lang="zh-CN" altLang="en-US" b="1" dirty="0">
                <a:solidFill>
                  <a:srgbClr val="FF0000"/>
                </a:solidFill>
                <a:latin typeface="Times New Roman" panose="02020603050405020304" pitchFamily="18" charset="0"/>
              </a:rPr>
              <a:t>同向变动</a:t>
            </a:r>
            <a:r>
              <a:rPr lang="zh-CN" altLang="en-US"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467972" name="Rectangle 4"/>
          <p:cNvSpPr>
            <a:spLocks noChangeArrowheads="1"/>
          </p:cNvSpPr>
          <p:nvPr/>
        </p:nvSpPr>
        <p:spPr bwMode="auto">
          <a:xfrm>
            <a:off x="899592" y="1923678"/>
            <a:ext cx="7467600" cy="457200"/>
          </a:xfrm>
          <a:prstGeom prst="rect">
            <a:avLst/>
          </a:prstGeom>
          <a:solidFill>
            <a:schemeClr val="accent2">
              <a:lumMod val="20000"/>
              <a:lumOff val="80000"/>
            </a:schemeClr>
          </a:solidFill>
          <a:ln w="9525">
            <a:noFill/>
            <a:miter lim="800000"/>
          </a:ln>
          <a:effectLst/>
        </p:spPr>
        <p:txBody>
          <a:bodyPr/>
          <a:lstStyle/>
          <a:p>
            <a:pPr marL="457200" indent="-457200" algn="ctr">
              <a:buFontTx/>
              <a:buNone/>
            </a:pPr>
            <a:r>
              <a:rPr lang="zh-CN" altLang="en-US" sz="2000" dirty="0">
                <a:latin typeface="Times New Roman" panose="02020603050405020304" pitchFamily="18" charset="0"/>
              </a:rPr>
              <a:t>     </a:t>
            </a:r>
            <a:r>
              <a:rPr lang="zh-CN" altLang="en-US" sz="2000" b="1" dirty="0">
                <a:latin typeface="Times New Roman" panose="02020603050405020304" pitchFamily="18" charset="0"/>
              </a:rPr>
              <a:t>需求与供给都减少 </a:t>
            </a:r>
            <a:r>
              <a:rPr lang="zh-CN" altLang="en-US" sz="2000" b="1" dirty="0">
                <a:latin typeface="Times New Roman" panose="02020603050405020304" pitchFamily="18" charset="0"/>
                <a:sym typeface="Wingdings" panose="05000000000000000000" pitchFamily="2" charset="2"/>
              </a:rPr>
              <a:t> </a:t>
            </a:r>
            <a:r>
              <a:rPr lang="zh-CN" altLang="en-US" sz="2000" b="1" dirty="0">
                <a:latin typeface="Times New Roman" panose="02020603050405020304" pitchFamily="18" charset="0"/>
              </a:rPr>
              <a:t>均衡产量减少，均衡价格不定</a:t>
            </a:r>
            <a:endParaRPr lang="zh-CN" altLang="en-US" sz="2000" b="1" dirty="0">
              <a:latin typeface="Times New Roman" panose="02020603050405020304" pitchFamily="18" charset="0"/>
            </a:endParaRPr>
          </a:p>
        </p:txBody>
      </p:sp>
      <p:sp>
        <p:nvSpPr>
          <p:cNvPr id="467973" name="Line 5"/>
          <p:cNvSpPr>
            <a:spLocks noChangeShapeType="1"/>
          </p:cNvSpPr>
          <p:nvPr/>
        </p:nvSpPr>
        <p:spPr bwMode="auto">
          <a:xfrm>
            <a:off x="3733800" y="3314700"/>
            <a:ext cx="76200" cy="457200"/>
          </a:xfrm>
          <a:prstGeom prst="line">
            <a:avLst/>
          </a:prstGeom>
          <a:noFill/>
          <a:ln w="9525">
            <a:noFill/>
            <a:round/>
          </a:ln>
          <a:effectLst/>
        </p:spPr>
        <p:txBody>
          <a:bodyPr/>
          <a:lstStyle/>
          <a:p>
            <a:endParaRPr lang="zh-CN" altLang="en-US"/>
          </a:p>
        </p:txBody>
      </p:sp>
      <p:grpSp>
        <p:nvGrpSpPr>
          <p:cNvPr id="2" name="Group 6"/>
          <p:cNvGrpSpPr/>
          <p:nvPr/>
        </p:nvGrpSpPr>
        <p:grpSpPr bwMode="auto">
          <a:xfrm>
            <a:off x="2116138" y="2686050"/>
            <a:ext cx="4951412" cy="2270523"/>
            <a:chOff x="1333" y="2256"/>
            <a:chExt cx="3119" cy="1907"/>
          </a:xfrm>
        </p:grpSpPr>
        <p:sp>
          <p:nvSpPr>
            <p:cNvPr id="467975" name="Text Box 7"/>
            <p:cNvSpPr txBox="1">
              <a:spLocks noChangeArrowheads="1"/>
            </p:cNvSpPr>
            <p:nvPr/>
          </p:nvSpPr>
          <p:spPr bwMode="auto">
            <a:xfrm>
              <a:off x="3733" y="2304"/>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S</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67976" name="Line 8"/>
            <p:cNvSpPr>
              <a:spLocks noChangeShapeType="1"/>
            </p:cNvSpPr>
            <p:nvPr/>
          </p:nvSpPr>
          <p:spPr bwMode="auto">
            <a:xfrm flipV="1">
              <a:off x="1765" y="2400"/>
              <a:ext cx="1968" cy="1152"/>
            </a:xfrm>
            <a:prstGeom prst="line">
              <a:avLst/>
            </a:prstGeom>
            <a:noFill/>
            <a:ln w="38100">
              <a:solidFill>
                <a:srgbClr val="3366FF"/>
              </a:solidFill>
              <a:round/>
            </a:ln>
            <a:effectLst/>
          </p:spPr>
          <p:txBody>
            <a:bodyPr/>
            <a:lstStyle/>
            <a:p>
              <a:endParaRPr lang="zh-CN" altLang="en-US"/>
            </a:p>
          </p:txBody>
        </p:sp>
        <p:sp>
          <p:nvSpPr>
            <p:cNvPr id="467977" name="Text Box 9"/>
            <p:cNvSpPr txBox="1">
              <a:spLocks noChangeArrowheads="1"/>
            </p:cNvSpPr>
            <p:nvPr/>
          </p:nvSpPr>
          <p:spPr bwMode="auto">
            <a:xfrm>
              <a:off x="3809" y="3495"/>
              <a:ext cx="336"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D</a:t>
              </a:r>
              <a:r>
                <a:rPr lang="en-US" altLang="zh-CN" b="1" i="1" baseline="-25000">
                  <a:solidFill>
                    <a:schemeClr val="tx1"/>
                  </a:solidFill>
                  <a:latin typeface="Times New Roman" panose="02020603050405020304" pitchFamily="18" charset="0"/>
                </a:rPr>
                <a:t>0</a:t>
              </a:r>
              <a:endParaRPr lang="en-US" altLang="zh-CN" sz="1800" b="1">
                <a:solidFill>
                  <a:schemeClr val="tx1"/>
                </a:solidFill>
                <a:latin typeface="Times New Roman" panose="02020603050405020304" pitchFamily="18" charset="0"/>
              </a:endParaRPr>
            </a:p>
          </p:txBody>
        </p:sp>
        <p:sp>
          <p:nvSpPr>
            <p:cNvPr id="467978" name="Text Box 10"/>
            <p:cNvSpPr txBox="1">
              <a:spLocks noChangeArrowheads="1"/>
            </p:cNvSpPr>
            <p:nvPr/>
          </p:nvSpPr>
          <p:spPr bwMode="auto">
            <a:xfrm>
              <a:off x="2595" y="2649"/>
              <a:ext cx="262"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E</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67979" name="Line 11"/>
            <p:cNvSpPr>
              <a:spLocks noChangeShapeType="1"/>
            </p:cNvSpPr>
            <p:nvPr/>
          </p:nvSpPr>
          <p:spPr bwMode="auto">
            <a:xfrm flipH="1">
              <a:off x="1621" y="2352"/>
              <a:ext cx="1" cy="1486"/>
            </a:xfrm>
            <a:prstGeom prst="line">
              <a:avLst/>
            </a:prstGeom>
            <a:noFill/>
            <a:ln w="38100">
              <a:solidFill>
                <a:schemeClr val="tx1"/>
              </a:solidFill>
              <a:round/>
              <a:headEnd type="triangle" w="med" len="med"/>
            </a:ln>
            <a:effectLst/>
          </p:spPr>
          <p:txBody>
            <a:bodyPr/>
            <a:lstStyle/>
            <a:p>
              <a:endParaRPr lang="zh-CN" altLang="en-US"/>
            </a:p>
          </p:txBody>
        </p:sp>
        <p:sp>
          <p:nvSpPr>
            <p:cNvPr id="467980" name="Line 12"/>
            <p:cNvSpPr>
              <a:spLocks noChangeShapeType="1"/>
            </p:cNvSpPr>
            <p:nvPr/>
          </p:nvSpPr>
          <p:spPr bwMode="auto">
            <a:xfrm>
              <a:off x="1632" y="3840"/>
              <a:ext cx="2718" cy="1"/>
            </a:xfrm>
            <a:prstGeom prst="line">
              <a:avLst/>
            </a:prstGeom>
            <a:noFill/>
            <a:ln w="38100">
              <a:solidFill>
                <a:schemeClr val="tx1"/>
              </a:solidFill>
              <a:round/>
              <a:tailEnd type="triangle" w="med" len="med"/>
            </a:ln>
            <a:effectLst/>
          </p:spPr>
          <p:txBody>
            <a:bodyPr/>
            <a:lstStyle/>
            <a:p>
              <a:endParaRPr lang="zh-CN" altLang="en-US"/>
            </a:p>
          </p:txBody>
        </p:sp>
        <p:sp>
          <p:nvSpPr>
            <p:cNvPr id="467981" name="Line 13"/>
            <p:cNvSpPr>
              <a:spLocks noChangeShapeType="1"/>
            </p:cNvSpPr>
            <p:nvPr/>
          </p:nvSpPr>
          <p:spPr bwMode="auto">
            <a:xfrm>
              <a:off x="2719" y="3005"/>
              <a:ext cx="1" cy="830"/>
            </a:xfrm>
            <a:prstGeom prst="line">
              <a:avLst/>
            </a:prstGeom>
            <a:noFill/>
            <a:ln w="9525">
              <a:solidFill>
                <a:schemeClr val="tx1"/>
              </a:solidFill>
              <a:prstDash val="lgDash"/>
              <a:round/>
            </a:ln>
            <a:effectLst/>
          </p:spPr>
          <p:txBody>
            <a:bodyPr/>
            <a:lstStyle/>
            <a:p>
              <a:endParaRPr lang="zh-CN" altLang="en-US"/>
            </a:p>
          </p:txBody>
        </p:sp>
        <p:sp>
          <p:nvSpPr>
            <p:cNvPr id="467982" name="Line 14"/>
            <p:cNvSpPr>
              <a:spLocks noChangeShapeType="1"/>
            </p:cNvSpPr>
            <p:nvPr/>
          </p:nvSpPr>
          <p:spPr bwMode="auto">
            <a:xfrm flipH="1">
              <a:off x="1641" y="3004"/>
              <a:ext cx="1050" cy="1"/>
            </a:xfrm>
            <a:prstGeom prst="line">
              <a:avLst/>
            </a:prstGeom>
            <a:noFill/>
            <a:ln w="9525">
              <a:solidFill>
                <a:schemeClr val="tx1"/>
              </a:solidFill>
              <a:prstDash val="lgDash"/>
              <a:round/>
            </a:ln>
            <a:effectLst/>
          </p:spPr>
          <p:txBody>
            <a:bodyPr/>
            <a:lstStyle/>
            <a:p>
              <a:endParaRPr lang="zh-CN" altLang="en-US"/>
            </a:p>
          </p:txBody>
        </p:sp>
        <p:sp>
          <p:nvSpPr>
            <p:cNvPr id="467983" name="Text Box 15"/>
            <p:cNvSpPr txBox="1">
              <a:spLocks noChangeArrowheads="1"/>
            </p:cNvSpPr>
            <p:nvPr/>
          </p:nvSpPr>
          <p:spPr bwMode="auto">
            <a:xfrm>
              <a:off x="1429" y="3792"/>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O</a:t>
              </a:r>
              <a:endParaRPr lang="en-US" altLang="zh-CN" b="1">
                <a:solidFill>
                  <a:schemeClr val="tx1"/>
                </a:solidFill>
                <a:latin typeface="Times New Roman" panose="02020603050405020304" pitchFamily="18" charset="0"/>
              </a:endParaRPr>
            </a:p>
          </p:txBody>
        </p:sp>
        <p:sp>
          <p:nvSpPr>
            <p:cNvPr id="467984" name="Text Box 16"/>
            <p:cNvSpPr txBox="1">
              <a:spLocks noChangeArrowheads="1"/>
            </p:cNvSpPr>
            <p:nvPr/>
          </p:nvSpPr>
          <p:spPr bwMode="auto">
            <a:xfrm>
              <a:off x="4164" y="3853"/>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endParaRPr lang="en-US" altLang="zh-CN" sz="1800" b="1">
                <a:solidFill>
                  <a:schemeClr val="tx1"/>
                </a:solidFill>
                <a:latin typeface="Times New Roman" panose="02020603050405020304" pitchFamily="18" charset="0"/>
              </a:endParaRPr>
            </a:p>
          </p:txBody>
        </p:sp>
        <p:sp>
          <p:nvSpPr>
            <p:cNvPr id="467985" name="Text Box 17"/>
            <p:cNvSpPr txBox="1">
              <a:spLocks noChangeArrowheads="1"/>
            </p:cNvSpPr>
            <p:nvPr/>
          </p:nvSpPr>
          <p:spPr bwMode="auto">
            <a:xfrm>
              <a:off x="2576" y="3829"/>
              <a:ext cx="325"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r>
                <a:rPr lang="en-US" altLang="zh-CN" b="1" i="1" baseline="-25000">
                  <a:solidFill>
                    <a:schemeClr val="tx1"/>
                  </a:solidFill>
                  <a:latin typeface="Times New Roman" panose="02020603050405020304" pitchFamily="18" charset="0"/>
                </a:rPr>
                <a:t>0</a:t>
              </a:r>
              <a:endParaRPr lang="en-US" altLang="zh-CN" b="1" i="1">
                <a:solidFill>
                  <a:schemeClr val="tx1"/>
                </a:solidFill>
                <a:latin typeface="Times New Roman" panose="02020603050405020304" pitchFamily="18" charset="0"/>
              </a:endParaRPr>
            </a:p>
          </p:txBody>
        </p:sp>
        <p:sp>
          <p:nvSpPr>
            <p:cNvPr id="467986" name="Text Box 18"/>
            <p:cNvSpPr txBox="1">
              <a:spLocks noChangeArrowheads="1"/>
            </p:cNvSpPr>
            <p:nvPr/>
          </p:nvSpPr>
          <p:spPr bwMode="auto">
            <a:xfrm>
              <a:off x="1333" y="2256"/>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endParaRPr lang="en-US" altLang="zh-CN" sz="1800" b="1">
                <a:solidFill>
                  <a:schemeClr val="tx1"/>
                </a:solidFill>
                <a:latin typeface="Times New Roman" panose="02020603050405020304" pitchFamily="18" charset="0"/>
              </a:endParaRPr>
            </a:p>
          </p:txBody>
        </p:sp>
        <p:sp>
          <p:nvSpPr>
            <p:cNvPr id="467987" name="Text Box 19"/>
            <p:cNvSpPr txBox="1">
              <a:spLocks noChangeArrowheads="1"/>
            </p:cNvSpPr>
            <p:nvPr/>
          </p:nvSpPr>
          <p:spPr bwMode="auto">
            <a:xfrm>
              <a:off x="1344" y="2805"/>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67988" name="Line 20"/>
            <p:cNvSpPr>
              <a:spLocks noChangeShapeType="1"/>
            </p:cNvSpPr>
            <p:nvPr/>
          </p:nvSpPr>
          <p:spPr bwMode="auto">
            <a:xfrm>
              <a:off x="1837" y="2400"/>
              <a:ext cx="1968" cy="1344"/>
            </a:xfrm>
            <a:prstGeom prst="line">
              <a:avLst/>
            </a:prstGeom>
            <a:noFill/>
            <a:ln w="38100">
              <a:solidFill>
                <a:srgbClr val="FF9900"/>
              </a:solidFill>
              <a:round/>
            </a:ln>
            <a:effectLst/>
          </p:spPr>
          <p:txBody>
            <a:bodyPr/>
            <a:lstStyle/>
            <a:p>
              <a:endParaRPr lang="zh-CN" altLang="en-US"/>
            </a:p>
          </p:txBody>
        </p:sp>
      </p:grpSp>
      <p:sp>
        <p:nvSpPr>
          <p:cNvPr id="467989" name="Line 21"/>
          <p:cNvSpPr>
            <a:spLocks noChangeShapeType="1"/>
          </p:cNvSpPr>
          <p:nvPr/>
        </p:nvSpPr>
        <p:spPr bwMode="auto">
          <a:xfrm flipH="1">
            <a:off x="2743200" y="3657600"/>
            <a:ext cx="457200" cy="0"/>
          </a:xfrm>
          <a:prstGeom prst="line">
            <a:avLst/>
          </a:prstGeom>
          <a:noFill/>
          <a:ln w="9525">
            <a:noFill/>
            <a:round/>
          </a:ln>
          <a:effectLst/>
        </p:spPr>
        <p:txBody>
          <a:bodyPr/>
          <a:lstStyle/>
          <a:p>
            <a:endParaRPr lang="zh-CN" altLang="en-US"/>
          </a:p>
        </p:txBody>
      </p:sp>
      <p:grpSp>
        <p:nvGrpSpPr>
          <p:cNvPr id="3" name="Group 22"/>
          <p:cNvGrpSpPr/>
          <p:nvPr/>
        </p:nvGrpSpPr>
        <p:grpSpPr bwMode="auto">
          <a:xfrm>
            <a:off x="2054226" y="2626519"/>
            <a:ext cx="3598863" cy="2293144"/>
            <a:chOff x="1294" y="2206"/>
            <a:chExt cx="2267" cy="1926"/>
          </a:xfrm>
        </p:grpSpPr>
        <p:sp>
          <p:nvSpPr>
            <p:cNvPr id="467991" name="AutoShape 23"/>
            <p:cNvSpPr>
              <a:spLocks noChangeArrowheads="1"/>
            </p:cNvSpPr>
            <p:nvPr/>
          </p:nvSpPr>
          <p:spPr bwMode="auto">
            <a:xfrm flipH="1">
              <a:off x="2953" y="2583"/>
              <a:ext cx="245" cy="144"/>
            </a:xfrm>
            <a:prstGeom prst="rightArrow">
              <a:avLst>
                <a:gd name="adj1" fmla="val 50000"/>
                <a:gd name="adj2" fmla="val 42535"/>
              </a:avLst>
            </a:prstGeom>
            <a:solidFill>
              <a:srgbClr val="FF0000"/>
            </a:solidFill>
            <a:ln w="9525">
              <a:noFill/>
              <a:miter lim="800000"/>
            </a:ln>
            <a:effectLst/>
          </p:spPr>
          <p:txBody>
            <a:bodyPr wrap="none" anchor="ctr"/>
            <a:lstStyle/>
            <a:p>
              <a:endParaRPr lang="zh-CN" altLang="en-US"/>
            </a:p>
          </p:txBody>
        </p:sp>
        <p:sp>
          <p:nvSpPr>
            <p:cNvPr id="467992" name="AutoShape 24"/>
            <p:cNvSpPr>
              <a:spLocks noChangeArrowheads="1"/>
            </p:cNvSpPr>
            <p:nvPr/>
          </p:nvSpPr>
          <p:spPr bwMode="auto">
            <a:xfrm flipH="1">
              <a:off x="2798" y="3406"/>
              <a:ext cx="404" cy="144"/>
            </a:xfrm>
            <a:prstGeom prst="rightArrow">
              <a:avLst>
                <a:gd name="adj1" fmla="val 50000"/>
                <a:gd name="adj2" fmla="val 70139"/>
              </a:avLst>
            </a:prstGeom>
            <a:solidFill>
              <a:srgbClr val="FF0000"/>
            </a:solidFill>
            <a:ln w="9525">
              <a:noFill/>
              <a:miter lim="800000"/>
            </a:ln>
            <a:effectLst/>
          </p:spPr>
          <p:txBody>
            <a:bodyPr wrap="none" anchor="ctr"/>
            <a:lstStyle/>
            <a:p>
              <a:endParaRPr lang="zh-CN" altLang="en-US"/>
            </a:p>
          </p:txBody>
        </p:sp>
        <p:sp>
          <p:nvSpPr>
            <p:cNvPr id="467993" name="Text Box 25"/>
            <p:cNvSpPr txBox="1">
              <a:spLocks noChangeArrowheads="1"/>
            </p:cNvSpPr>
            <p:nvPr/>
          </p:nvSpPr>
          <p:spPr bwMode="auto">
            <a:xfrm>
              <a:off x="1872" y="2784"/>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E</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67994" name="Line 26"/>
            <p:cNvSpPr>
              <a:spLocks noChangeShapeType="1"/>
            </p:cNvSpPr>
            <p:nvPr/>
          </p:nvSpPr>
          <p:spPr bwMode="auto">
            <a:xfrm flipV="1">
              <a:off x="1776" y="2400"/>
              <a:ext cx="1467" cy="830"/>
            </a:xfrm>
            <a:prstGeom prst="line">
              <a:avLst/>
            </a:prstGeom>
            <a:noFill/>
            <a:ln w="38100">
              <a:solidFill>
                <a:srgbClr val="3366FF"/>
              </a:solidFill>
              <a:prstDash val="lgDash"/>
              <a:round/>
            </a:ln>
            <a:effectLst/>
          </p:spPr>
          <p:txBody>
            <a:bodyPr/>
            <a:lstStyle/>
            <a:p>
              <a:endParaRPr lang="zh-CN" altLang="en-US"/>
            </a:p>
          </p:txBody>
        </p:sp>
        <p:sp>
          <p:nvSpPr>
            <p:cNvPr id="467995" name="Text Box 27"/>
            <p:cNvSpPr txBox="1">
              <a:spLocks noChangeArrowheads="1"/>
            </p:cNvSpPr>
            <p:nvPr/>
          </p:nvSpPr>
          <p:spPr bwMode="auto">
            <a:xfrm>
              <a:off x="3273" y="2206"/>
              <a:ext cx="288"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S</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67996" name="Text Box 28"/>
            <p:cNvSpPr txBox="1">
              <a:spLocks noChangeArrowheads="1"/>
            </p:cNvSpPr>
            <p:nvPr/>
          </p:nvSpPr>
          <p:spPr bwMode="auto">
            <a:xfrm>
              <a:off x="1843" y="3822"/>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67997" name="Text Box 29"/>
            <p:cNvSpPr txBox="1">
              <a:spLocks noChangeArrowheads="1"/>
            </p:cNvSpPr>
            <p:nvPr/>
          </p:nvSpPr>
          <p:spPr bwMode="auto">
            <a:xfrm>
              <a:off x="1294" y="3003"/>
              <a:ext cx="384"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P</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67998" name="Line 30"/>
            <p:cNvSpPr>
              <a:spLocks noChangeShapeType="1"/>
            </p:cNvSpPr>
            <p:nvPr/>
          </p:nvSpPr>
          <p:spPr bwMode="auto">
            <a:xfrm>
              <a:off x="1728" y="2880"/>
              <a:ext cx="1296" cy="912"/>
            </a:xfrm>
            <a:prstGeom prst="line">
              <a:avLst/>
            </a:prstGeom>
            <a:noFill/>
            <a:ln w="38100">
              <a:solidFill>
                <a:srgbClr val="FF9900"/>
              </a:solidFill>
              <a:prstDash val="lgDash"/>
              <a:round/>
            </a:ln>
            <a:effectLst/>
          </p:spPr>
          <p:txBody>
            <a:bodyPr/>
            <a:lstStyle/>
            <a:p>
              <a:endParaRPr lang="zh-CN" altLang="en-US"/>
            </a:p>
          </p:txBody>
        </p:sp>
        <p:sp>
          <p:nvSpPr>
            <p:cNvPr id="467999" name="Text Box 31"/>
            <p:cNvSpPr txBox="1">
              <a:spLocks noChangeArrowheads="1"/>
            </p:cNvSpPr>
            <p:nvPr/>
          </p:nvSpPr>
          <p:spPr bwMode="auto">
            <a:xfrm>
              <a:off x="3024" y="3552"/>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D</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68000" name="Line 32"/>
            <p:cNvSpPr>
              <a:spLocks noChangeShapeType="1"/>
            </p:cNvSpPr>
            <p:nvPr/>
          </p:nvSpPr>
          <p:spPr bwMode="auto">
            <a:xfrm>
              <a:off x="2016" y="3072"/>
              <a:ext cx="0" cy="768"/>
            </a:xfrm>
            <a:prstGeom prst="line">
              <a:avLst/>
            </a:prstGeom>
            <a:noFill/>
            <a:ln w="9525">
              <a:solidFill>
                <a:schemeClr val="tx1"/>
              </a:solidFill>
              <a:prstDash val="lgDash"/>
              <a:round/>
            </a:ln>
            <a:effectLst/>
          </p:spPr>
          <p:txBody>
            <a:bodyPr/>
            <a:lstStyle/>
            <a:p>
              <a:endParaRPr lang="zh-CN" altLang="en-US"/>
            </a:p>
          </p:txBody>
        </p:sp>
        <p:sp>
          <p:nvSpPr>
            <p:cNvPr id="468001" name="Line 33"/>
            <p:cNvSpPr>
              <a:spLocks noChangeShapeType="1"/>
            </p:cNvSpPr>
            <p:nvPr/>
          </p:nvSpPr>
          <p:spPr bwMode="auto">
            <a:xfrm flipH="1" flipV="1">
              <a:off x="1632" y="3072"/>
              <a:ext cx="403" cy="9"/>
            </a:xfrm>
            <a:prstGeom prst="line">
              <a:avLst/>
            </a:prstGeom>
            <a:noFill/>
            <a:ln w="9525">
              <a:solidFill>
                <a:schemeClr val="tx1"/>
              </a:solidFill>
              <a:prstDash val="lgDash"/>
              <a:round/>
            </a:ln>
            <a:effectLst/>
          </p:spPr>
          <p:txBody>
            <a:bodyPr/>
            <a:lstStyle/>
            <a:p>
              <a:endParaRPr lang="zh-CN" altLang="en-US"/>
            </a:p>
          </p:txBody>
        </p:sp>
      </p:grpSp>
      <p:sp>
        <p:nvSpPr>
          <p:cNvPr id="468002" name="Text Box 34"/>
          <p:cNvSpPr txBox="1">
            <a:spLocks noChangeArrowheads="1"/>
          </p:cNvSpPr>
          <p:nvPr/>
        </p:nvSpPr>
        <p:spPr bwMode="auto">
          <a:xfrm>
            <a:off x="1547664" y="2499742"/>
            <a:ext cx="400110" cy="2518172"/>
          </a:xfrm>
          <a:prstGeom prst="rect">
            <a:avLst/>
          </a:prstGeom>
          <a:noFill/>
          <a:ln w="9525">
            <a:noFill/>
            <a:miter lim="800000"/>
          </a:ln>
          <a:effectLst/>
        </p:spPr>
        <p:txBody>
          <a:bodyPr vert="eaVert">
            <a:spAutoFit/>
          </a:bodyPr>
          <a:lstStyle/>
          <a:p>
            <a:pPr marL="457200" indent="-457200">
              <a:spcBef>
                <a:spcPct val="50000"/>
              </a:spcBef>
              <a:buFontTx/>
              <a:buNone/>
            </a:pPr>
            <a:r>
              <a:rPr lang="zh-CN" altLang="en-US" sz="1400" b="1" dirty="0" smtClean="0"/>
              <a:t>供需</a:t>
            </a:r>
            <a:r>
              <a:rPr lang="zh-CN" altLang="en-US" sz="1400" b="1" dirty="0"/>
              <a:t>同向变动对均衡的影响</a:t>
            </a:r>
            <a:r>
              <a:rPr lang="en-US" altLang="zh-CN" sz="1400" b="1" dirty="0"/>
              <a:t>2</a:t>
            </a:r>
            <a:endParaRPr lang="en-US" altLang="zh-CN" sz="1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7971">
                                            <p:txEl>
                                              <p:pRg st="0" end="0"/>
                                            </p:txEl>
                                          </p:spTgt>
                                        </p:tgtEl>
                                        <p:attrNameLst>
                                          <p:attrName>style.visibility</p:attrName>
                                        </p:attrNameLst>
                                      </p:cBhvr>
                                      <p:to>
                                        <p:strVal val="visible"/>
                                      </p:to>
                                    </p:set>
                                    <p:animEffect transition="in" filter="blinds(horizontal)">
                                      <p:cBhvr>
                                        <p:cTn id="7" dur="500"/>
                                        <p:tgtEl>
                                          <p:spTgt spid="467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7971">
                                            <p:txEl>
                                              <p:pRg st="1" end="1"/>
                                            </p:txEl>
                                          </p:spTgt>
                                        </p:tgtEl>
                                        <p:attrNameLst>
                                          <p:attrName>style.visibility</p:attrName>
                                        </p:attrNameLst>
                                      </p:cBhvr>
                                      <p:to>
                                        <p:strVal val="visible"/>
                                      </p:to>
                                    </p:set>
                                    <p:animEffect transition="in" filter="box(in)">
                                      <p:cBhvr>
                                        <p:cTn id="12" dur="500"/>
                                        <p:tgtEl>
                                          <p:spTgt spid="467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67971">
                                            <p:txEl>
                                              <p:pRg st="2" end="2"/>
                                            </p:txEl>
                                          </p:spTgt>
                                        </p:tgtEl>
                                        <p:attrNameLst>
                                          <p:attrName>style.visibility</p:attrName>
                                        </p:attrNameLst>
                                      </p:cBhvr>
                                      <p:to>
                                        <p:strVal val="visible"/>
                                      </p:to>
                                    </p:set>
                                    <p:animEffect transition="in" filter="diamond(in)">
                                      <p:cBhvr>
                                        <p:cTn id="17" dur="2000"/>
                                        <p:tgtEl>
                                          <p:spTgt spid="467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67972"/>
                                        </p:tgtEl>
                                        <p:attrNameLst>
                                          <p:attrName>style.visibility</p:attrName>
                                        </p:attrNameLst>
                                      </p:cBhvr>
                                      <p:to>
                                        <p:strVal val="visible"/>
                                      </p:to>
                                    </p:set>
                                    <p:anim calcmode="lin" valueType="num">
                                      <p:cBhvr additive="base">
                                        <p:cTn id="22" dur="500" fill="hold"/>
                                        <p:tgtEl>
                                          <p:spTgt spid="467972"/>
                                        </p:tgtEl>
                                        <p:attrNameLst>
                                          <p:attrName>ppt_x</p:attrName>
                                        </p:attrNameLst>
                                      </p:cBhvr>
                                      <p:tavLst>
                                        <p:tav tm="0">
                                          <p:val>
                                            <p:strVal val="0-#ppt_w/2"/>
                                          </p:val>
                                        </p:tav>
                                        <p:tav tm="100000">
                                          <p:val>
                                            <p:strVal val="#ppt_x"/>
                                          </p:val>
                                        </p:tav>
                                      </p:tavLst>
                                    </p:anim>
                                    <p:anim calcmode="lin" valueType="num">
                                      <p:cBhvr additive="base">
                                        <p:cTn id="23" dur="500" fill="hold"/>
                                        <p:tgtEl>
                                          <p:spTgt spid="46797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68002"/>
                                        </p:tgtEl>
                                        <p:attrNameLst>
                                          <p:attrName>style.visibility</p:attrName>
                                        </p:attrNameLst>
                                      </p:cBhvr>
                                      <p:to>
                                        <p:strVal val="visible"/>
                                      </p:to>
                                    </p:set>
                                    <p:animEffect transition="in" filter="blinds(horizontal)">
                                      <p:cBhvr>
                                        <p:cTn id="39" dur="500"/>
                                        <p:tgtEl>
                                          <p:spTgt spid="46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2" grpId="0" animBg="1" autoUpdateAnimBg="0"/>
      <p:bldP spid="468002"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pPr algn="r"/>
            <a:r>
              <a:rPr lang="en-AU" altLang="zh-CN" dirty="0"/>
              <a:t> </a:t>
            </a:r>
            <a:fld id="{2E26D4EC-32D1-4E7A-8747-37632E8FF19D}" type="slidenum">
              <a:rPr lang="en-AU" altLang="zh-CN" dirty="0"/>
            </a:fld>
            <a:r>
              <a:rPr lang="en-AU" altLang="zh-CN" dirty="0"/>
              <a:t> </a:t>
            </a:r>
            <a:endParaRPr lang="en-AU" altLang="zh-CN" dirty="0"/>
          </a:p>
        </p:txBody>
      </p:sp>
      <p:sp>
        <p:nvSpPr>
          <p:cNvPr id="470018" name="Rectangle 2"/>
          <p:cNvSpPr>
            <a:spLocks noGrp="1" noChangeArrowheads="1"/>
          </p:cNvSpPr>
          <p:nvPr>
            <p:ph type="title"/>
          </p:nvPr>
        </p:nvSpPr>
        <p:spPr/>
        <p:txBody>
          <a:bodyPr/>
          <a:lstStyle/>
          <a:p>
            <a:r>
              <a:rPr lang="en-US" altLang="zh-CN" sz="3200" dirty="0" smtClean="0"/>
              <a:t>3</a:t>
            </a:r>
            <a:r>
              <a:rPr lang="zh-CN" altLang="en-US" sz="3200" dirty="0" smtClean="0"/>
              <a:t>、供求</a:t>
            </a:r>
            <a:r>
              <a:rPr lang="zh-CN" altLang="en-US" sz="3200" dirty="0"/>
              <a:t>变动对均衡价格、均衡产量的影响</a:t>
            </a:r>
            <a:endParaRPr lang="zh-CN" altLang="en-AU" sz="3200" dirty="0"/>
          </a:p>
        </p:txBody>
      </p:sp>
      <p:sp>
        <p:nvSpPr>
          <p:cNvPr id="470019" name="Rectangle 3"/>
          <p:cNvSpPr>
            <a:spLocks noChangeArrowheads="1"/>
          </p:cNvSpPr>
          <p:nvPr/>
        </p:nvSpPr>
        <p:spPr bwMode="auto">
          <a:xfrm>
            <a:off x="827584" y="843558"/>
            <a:ext cx="7467600" cy="1371600"/>
          </a:xfrm>
          <a:prstGeom prst="rect">
            <a:avLst/>
          </a:prstGeom>
          <a:noFill/>
          <a:ln w="9525">
            <a:noFill/>
            <a:miter lim="800000"/>
          </a:ln>
          <a:effectLst/>
        </p:spPr>
        <p:txBody>
          <a:bodyPr/>
          <a:lstStyle/>
          <a:p>
            <a:pPr marL="457200" indent="-457200" algn="ctr">
              <a:spcBef>
                <a:spcPts val="600"/>
              </a:spcBef>
              <a:buFontTx/>
              <a:buNone/>
            </a:pPr>
            <a:r>
              <a:rPr lang="zh-CN" altLang="en-US" b="1" dirty="0">
                <a:solidFill>
                  <a:srgbClr val="00B050"/>
                </a:solidFill>
              </a:rPr>
              <a:t>比较静态分析</a:t>
            </a:r>
            <a:endParaRPr lang="zh-CN" altLang="en-US" b="1" dirty="0">
              <a:solidFill>
                <a:srgbClr val="00B050"/>
              </a:solidFill>
            </a:endParaRPr>
          </a:p>
          <a:p>
            <a:pPr marL="457200" indent="-457200" algn="just">
              <a:spcBef>
                <a:spcPts val="600"/>
              </a:spcBef>
            </a:pPr>
            <a:r>
              <a:rPr lang="zh-CN" altLang="en-US" b="1" dirty="0"/>
              <a:t>需求与供给同时发生变动</a:t>
            </a:r>
            <a:endParaRPr lang="zh-CN" altLang="en-US" b="1" dirty="0"/>
          </a:p>
          <a:p>
            <a:pPr marL="914400" lvl="1" indent="-457200" algn="just">
              <a:spcBef>
                <a:spcPts val="600"/>
              </a:spcBef>
              <a:buFontTx/>
              <a:buChar char="–"/>
            </a:pPr>
            <a:r>
              <a:rPr lang="zh-CN" altLang="en-US" b="1" dirty="0">
                <a:solidFill>
                  <a:srgbClr val="FF0000"/>
                </a:solidFill>
                <a:latin typeface="Times New Roman" panose="02020603050405020304" pitchFamily="18" charset="0"/>
              </a:rPr>
              <a:t>反向变动</a:t>
            </a:r>
            <a:r>
              <a:rPr lang="zh-CN" altLang="en-US"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470020" name="Rectangle 4"/>
          <p:cNvSpPr>
            <a:spLocks noChangeArrowheads="1"/>
          </p:cNvSpPr>
          <p:nvPr/>
        </p:nvSpPr>
        <p:spPr bwMode="auto">
          <a:xfrm>
            <a:off x="827584" y="1923678"/>
            <a:ext cx="7467600" cy="457200"/>
          </a:xfrm>
          <a:prstGeom prst="rect">
            <a:avLst/>
          </a:prstGeom>
          <a:solidFill>
            <a:schemeClr val="accent2">
              <a:lumMod val="20000"/>
              <a:lumOff val="80000"/>
            </a:schemeClr>
          </a:solidFill>
          <a:ln w="9525">
            <a:noFill/>
            <a:miter lim="800000"/>
          </a:ln>
          <a:effectLst/>
        </p:spPr>
        <p:txBody>
          <a:bodyPr/>
          <a:lstStyle/>
          <a:p>
            <a:pPr marL="457200" indent="-457200" algn="ctr">
              <a:buFontTx/>
              <a:buNone/>
            </a:pPr>
            <a:r>
              <a:rPr lang="zh-CN" altLang="en-US" sz="2000" dirty="0">
                <a:latin typeface="Times New Roman" panose="02020603050405020304" pitchFamily="18" charset="0"/>
              </a:rPr>
              <a:t>     </a:t>
            </a:r>
            <a:r>
              <a:rPr lang="zh-CN" altLang="en-US" sz="2000" b="1" dirty="0">
                <a:latin typeface="Times New Roman" panose="02020603050405020304" pitchFamily="18" charset="0"/>
              </a:rPr>
              <a:t>需求增加，供给减少 </a:t>
            </a:r>
            <a:r>
              <a:rPr lang="zh-CN" altLang="en-US" sz="2000" b="1" dirty="0">
                <a:latin typeface="Times New Roman" panose="02020603050405020304" pitchFamily="18" charset="0"/>
                <a:sym typeface="Wingdings" panose="05000000000000000000" pitchFamily="2" charset="2"/>
              </a:rPr>
              <a:t> </a:t>
            </a:r>
            <a:r>
              <a:rPr lang="zh-CN" altLang="en-US" sz="2000" b="1" dirty="0">
                <a:latin typeface="Times New Roman" panose="02020603050405020304" pitchFamily="18" charset="0"/>
              </a:rPr>
              <a:t>均衡价格上升，均衡产量不定</a:t>
            </a:r>
            <a:endParaRPr lang="zh-CN" altLang="en-US" sz="2000" b="1" dirty="0">
              <a:latin typeface="Times New Roman" panose="02020603050405020304" pitchFamily="18" charset="0"/>
            </a:endParaRPr>
          </a:p>
        </p:txBody>
      </p:sp>
      <p:sp>
        <p:nvSpPr>
          <p:cNvPr id="470021" name="Line 5"/>
          <p:cNvSpPr>
            <a:spLocks noChangeShapeType="1"/>
          </p:cNvSpPr>
          <p:nvPr/>
        </p:nvSpPr>
        <p:spPr bwMode="auto">
          <a:xfrm>
            <a:off x="3733800" y="3314700"/>
            <a:ext cx="76200" cy="457200"/>
          </a:xfrm>
          <a:prstGeom prst="line">
            <a:avLst/>
          </a:prstGeom>
          <a:noFill/>
          <a:ln w="9525">
            <a:noFill/>
            <a:round/>
          </a:ln>
          <a:effectLst/>
        </p:spPr>
        <p:txBody>
          <a:bodyPr/>
          <a:lstStyle/>
          <a:p>
            <a:endParaRPr lang="zh-CN" altLang="en-US"/>
          </a:p>
        </p:txBody>
      </p:sp>
      <p:grpSp>
        <p:nvGrpSpPr>
          <p:cNvPr id="2" name="Group 6"/>
          <p:cNvGrpSpPr/>
          <p:nvPr/>
        </p:nvGrpSpPr>
        <p:grpSpPr bwMode="auto">
          <a:xfrm>
            <a:off x="2133600" y="2561035"/>
            <a:ext cx="4933950" cy="2395538"/>
            <a:chOff x="1344" y="2151"/>
            <a:chExt cx="3108" cy="2012"/>
          </a:xfrm>
        </p:grpSpPr>
        <p:sp>
          <p:nvSpPr>
            <p:cNvPr id="470023" name="Text Box 7"/>
            <p:cNvSpPr txBox="1">
              <a:spLocks noChangeArrowheads="1"/>
            </p:cNvSpPr>
            <p:nvPr/>
          </p:nvSpPr>
          <p:spPr bwMode="auto">
            <a:xfrm>
              <a:off x="3733" y="2304"/>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S</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70024" name="Line 8"/>
            <p:cNvSpPr>
              <a:spLocks noChangeShapeType="1"/>
            </p:cNvSpPr>
            <p:nvPr/>
          </p:nvSpPr>
          <p:spPr bwMode="auto">
            <a:xfrm flipV="1">
              <a:off x="1765" y="2400"/>
              <a:ext cx="1968" cy="1152"/>
            </a:xfrm>
            <a:prstGeom prst="line">
              <a:avLst/>
            </a:prstGeom>
            <a:noFill/>
            <a:ln w="38100">
              <a:solidFill>
                <a:srgbClr val="3366FF"/>
              </a:solidFill>
              <a:round/>
            </a:ln>
            <a:effectLst/>
          </p:spPr>
          <p:txBody>
            <a:bodyPr/>
            <a:lstStyle/>
            <a:p>
              <a:endParaRPr lang="zh-CN" altLang="en-US"/>
            </a:p>
          </p:txBody>
        </p:sp>
        <p:sp>
          <p:nvSpPr>
            <p:cNvPr id="470025" name="Text Box 9"/>
            <p:cNvSpPr txBox="1">
              <a:spLocks noChangeArrowheads="1"/>
            </p:cNvSpPr>
            <p:nvPr/>
          </p:nvSpPr>
          <p:spPr bwMode="auto">
            <a:xfrm>
              <a:off x="3809" y="3495"/>
              <a:ext cx="336"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D</a:t>
              </a:r>
              <a:r>
                <a:rPr lang="en-US" altLang="zh-CN" b="1" i="1" baseline="-25000">
                  <a:solidFill>
                    <a:schemeClr val="tx1"/>
                  </a:solidFill>
                  <a:latin typeface="Times New Roman" panose="02020603050405020304" pitchFamily="18" charset="0"/>
                </a:rPr>
                <a:t>0</a:t>
              </a:r>
              <a:endParaRPr lang="en-US" altLang="zh-CN" sz="1800" b="1">
                <a:solidFill>
                  <a:schemeClr val="tx1"/>
                </a:solidFill>
                <a:latin typeface="Times New Roman" panose="02020603050405020304" pitchFamily="18" charset="0"/>
              </a:endParaRPr>
            </a:p>
          </p:txBody>
        </p:sp>
        <p:sp>
          <p:nvSpPr>
            <p:cNvPr id="470026" name="Text Box 10"/>
            <p:cNvSpPr txBox="1">
              <a:spLocks noChangeArrowheads="1"/>
            </p:cNvSpPr>
            <p:nvPr/>
          </p:nvSpPr>
          <p:spPr bwMode="auto">
            <a:xfrm>
              <a:off x="2595" y="2649"/>
              <a:ext cx="262"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E</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70027" name="Line 11"/>
            <p:cNvSpPr>
              <a:spLocks noChangeShapeType="1"/>
            </p:cNvSpPr>
            <p:nvPr/>
          </p:nvSpPr>
          <p:spPr bwMode="auto">
            <a:xfrm flipH="1">
              <a:off x="1621" y="2352"/>
              <a:ext cx="1" cy="1486"/>
            </a:xfrm>
            <a:prstGeom prst="line">
              <a:avLst/>
            </a:prstGeom>
            <a:noFill/>
            <a:ln w="38100">
              <a:solidFill>
                <a:schemeClr val="tx1"/>
              </a:solidFill>
              <a:round/>
              <a:headEnd type="triangle" w="med" len="med"/>
            </a:ln>
            <a:effectLst/>
          </p:spPr>
          <p:txBody>
            <a:bodyPr/>
            <a:lstStyle/>
            <a:p>
              <a:endParaRPr lang="zh-CN" altLang="en-US"/>
            </a:p>
          </p:txBody>
        </p:sp>
        <p:sp>
          <p:nvSpPr>
            <p:cNvPr id="470028" name="Line 12"/>
            <p:cNvSpPr>
              <a:spLocks noChangeShapeType="1"/>
            </p:cNvSpPr>
            <p:nvPr/>
          </p:nvSpPr>
          <p:spPr bwMode="auto">
            <a:xfrm>
              <a:off x="1632" y="3840"/>
              <a:ext cx="2718" cy="1"/>
            </a:xfrm>
            <a:prstGeom prst="line">
              <a:avLst/>
            </a:prstGeom>
            <a:noFill/>
            <a:ln w="28575">
              <a:solidFill>
                <a:schemeClr val="tx1"/>
              </a:solidFill>
              <a:round/>
              <a:tailEnd type="triangle" w="med" len="med"/>
            </a:ln>
            <a:effectLst/>
          </p:spPr>
          <p:txBody>
            <a:bodyPr/>
            <a:lstStyle/>
            <a:p>
              <a:endParaRPr lang="zh-CN" altLang="en-US"/>
            </a:p>
          </p:txBody>
        </p:sp>
        <p:sp>
          <p:nvSpPr>
            <p:cNvPr id="470029" name="Line 13"/>
            <p:cNvSpPr>
              <a:spLocks noChangeShapeType="1"/>
            </p:cNvSpPr>
            <p:nvPr/>
          </p:nvSpPr>
          <p:spPr bwMode="auto">
            <a:xfrm>
              <a:off x="2719" y="3005"/>
              <a:ext cx="1" cy="830"/>
            </a:xfrm>
            <a:prstGeom prst="line">
              <a:avLst/>
            </a:prstGeom>
            <a:noFill/>
            <a:ln w="9525">
              <a:solidFill>
                <a:schemeClr val="tx1"/>
              </a:solidFill>
              <a:prstDash val="lgDash"/>
              <a:round/>
            </a:ln>
            <a:effectLst/>
          </p:spPr>
          <p:txBody>
            <a:bodyPr/>
            <a:lstStyle/>
            <a:p>
              <a:endParaRPr lang="zh-CN" altLang="en-US"/>
            </a:p>
          </p:txBody>
        </p:sp>
        <p:sp>
          <p:nvSpPr>
            <p:cNvPr id="470030" name="Line 14"/>
            <p:cNvSpPr>
              <a:spLocks noChangeShapeType="1"/>
            </p:cNvSpPr>
            <p:nvPr/>
          </p:nvSpPr>
          <p:spPr bwMode="auto">
            <a:xfrm flipH="1">
              <a:off x="1641" y="3004"/>
              <a:ext cx="1050" cy="1"/>
            </a:xfrm>
            <a:prstGeom prst="line">
              <a:avLst/>
            </a:prstGeom>
            <a:noFill/>
            <a:ln w="9525">
              <a:solidFill>
                <a:schemeClr val="tx1"/>
              </a:solidFill>
              <a:prstDash val="lgDash"/>
              <a:round/>
            </a:ln>
            <a:effectLst/>
          </p:spPr>
          <p:txBody>
            <a:bodyPr/>
            <a:lstStyle/>
            <a:p>
              <a:endParaRPr lang="zh-CN" altLang="en-US"/>
            </a:p>
          </p:txBody>
        </p:sp>
        <p:sp>
          <p:nvSpPr>
            <p:cNvPr id="470031" name="Text Box 15"/>
            <p:cNvSpPr txBox="1">
              <a:spLocks noChangeArrowheads="1"/>
            </p:cNvSpPr>
            <p:nvPr/>
          </p:nvSpPr>
          <p:spPr bwMode="auto">
            <a:xfrm>
              <a:off x="1429" y="3792"/>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O</a:t>
              </a:r>
              <a:endParaRPr lang="en-US" altLang="zh-CN" b="1">
                <a:solidFill>
                  <a:schemeClr val="tx1"/>
                </a:solidFill>
                <a:latin typeface="Times New Roman" panose="02020603050405020304" pitchFamily="18" charset="0"/>
              </a:endParaRPr>
            </a:p>
          </p:txBody>
        </p:sp>
        <p:sp>
          <p:nvSpPr>
            <p:cNvPr id="470032" name="Text Box 16"/>
            <p:cNvSpPr txBox="1">
              <a:spLocks noChangeArrowheads="1"/>
            </p:cNvSpPr>
            <p:nvPr/>
          </p:nvSpPr>
          <p:spPr bwMode="auto">
            <a:xfrm>
              <a:off x="4164" y="3853"/>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endParaRPr lang="en-US" altLang="zh-CN" sz="1800" b="1">
                <a:solidFill>
                  <a:schemeClr val="tx1"/>
                </a:solidFill>
                <a:latin typeface="Times New Roman" panose="02020603050405020304" pitchFamily="18" charset="0"/>
              </a:endParaRPr>
            </a:p>
          </p:txBody>
        </p:sp>
        <p:sp>
          <p:nvSpPr>
            <p:cNvPr id="470033" name="Text Box 17"/>
            <p:cNvSpPr txBox="1">
              <a:spLocks noChangeArrowheads="1"/>
            </p:cNvSpPr>
            <p:nvPr/>
          </p:nvSpPr>
          <p:spPr bwMode="auto">
            <a:xfrm>
              <a:off x="2576" y="3829"/>
              <a:ext cx="325"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r>
                <a:rPr lang="en-US" altLang="zh-CN" b="1" i="1" baseline="-25000">
                  <a:solidFill>
                    <a:schemeClr val="tx1"/>
                  </a:solidFill>
                  <a:latin typeface="Times New Roman" panose="02020603050405020304" pitchFamily="18" charset="0"/>
                </a:rPr>
                <a:t>0</a:t>
              </a:r>
              <a:endParaRPr lang="en-US" altLang="zh-CN" b="1" i="1">
                <a:solidFill>
                  <a:schemeClr val="tx1"/>
                </a:solidFill>
                <a:latin typeface="Times New Roman" panose="02020603050405020304" pitchFamily="18" charset="0"/>
              </a:endParaRPr>
            </a:p>
          </p:txBody>
        </p:sp>
        <p:sp>
          <p:nvSpPr>
            <p:cNvPr id="470034" name="Text Box 18"/>
            <p:cNvSpPr txBox="1">
              <a:spLocks noChangeArrowheads="1"/>
            </p:cNvSpPr>
            <p:nvPr/>
          </p:nvSpPr>
          <p:spPr bwMode="auto">
            <a:xfrm>
              <a:off x="1365" y="2151"/>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endParaRPr lang="en-US" altLang="zh-CN" sz="1800" b="1">
                <a:solidFill>
                  <a:schemeClr val="tx1"/>
                </a:solidFill>
                <a:latin typeface="Times New Roman" panose="02020603050405020304" pitchFamily="18" charset="0"/>
              </a:endParaRPr>
            </a:p>
          </p:txBody>
        </p:sp>
        <p:sp>
          <p:nvSpPr>
            <p:cNvPr id="470035" name="Text Box 19"/>
            <p:cNvSpPr txBox="1">
              <a:spLocks noChangeArrowheads="1"/>
            </p:cNvSpPr>
            <p:nvPr/>
          </p:nvSpPr>
          <p:spPr bwMode="auto">
            <a:xfrm>
              <a:off x="1344" y="2805"/>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70036" name="Line 20"/>
            <p:cNvSpPr>
              <a:spLocks noChangeShapeType="1"/>
            </p:cNvSpPr>
            <p:nvPr/>
          </p:nvSpPr>
          <p:spPr bwMode="auto">
            <a:xfrm>
              <a:off x="1837" y="2400"/>
              <a:ext cx="1968" cy="1344"/>
            </a:xfrm>
            <a:prstGeom prst="line">
              <a:avLst/>
            </a:prstGeom>
            <a:noFill/>
            <a:ln w="38100">
              <a:solidFill>
                <a:srgbClr val="FF9900"/>
              </a:solidFill>
              <a:round/>
            </a:ln>
            <a:effectLst/>
          </p:spPr>
          <p:txBody>
            <a:bodyPr/>
            <a:lstStyle/>
            <a:p>
              <a:endParaRPr lang="zh-CN" altLang="en-US"/>
            </a:p>
          </p:txBody>
        </p:sp>
      </p:grpSp>
      <p:sp>
        <p:nvSpPr>
          <p:cNvPr id="470037" name="Line 21"/>
          <p:cNvSpPr>
            <a:spLocks noChangeShapeType="1"/>
          </p:cNvSpPr>
          <p:nvPr/>
        </p:nvSpPr>
        <p:spPr bwMode="auto">
          <a:xfrm flipH="1">
            <a:off x="2743200" y="3657600"/>
            <a:ext cx="457200" cy="0"/>
          </a:xfrm>
          <a:prstGeom prst="line">
            <a:avLst/>
          </a:prstGeom>
          <a:noFill/>
          <a:ln w="9525">
            <a:noFill/>
            <a:round/>
          </a:ln>
          <a:effectLst/>
        </p:spPr>
        <p:txBody>
          <a:bodyPr/>
          <a:lstStyle/>
          <a:p>
            <a:endParaRPr lang="zh-CN" altLang="en-US"/>
          </a:p>
        </p:txBody>
      </p:sp>
      <p:grpSp>
        <p:nvGrpSpPr>
          <p:cNvPr id="3" name="Group 22"/>
          <p:cNvGrpSpPr/>
          <p:nvPr/>
        </p:nvGrpSpPr>
        <p:grpSpPr bwMode="auto">
          <a:xfrm>
            <a:off x="2057400" y="2593181"/>
            <a:ext cx="5181600" cy="2326482"/>
            <a:chOff x="1296" y="2178"/>
            <a:chExt cx="3264" cy="1954"/>
          </a:xfrm>
        </p:grpSpPr>
        <p:sp>
          <p:nvSpPr>
            <p:cNvPr id="470039" name="AutoShape 23"/>
            <p:cNvSpPr>
              <a:spLocks noChangeArrowheads="1"/>
            </p:cNvSpPr>
            <p:nvPr/>
          </p:nvSpPr>
          <p:spPr bwMode="auto">
            <a:xfrm flipH="1">
              <a:off x="2843" y="2630"/>
              <a:ext cx="245" cy="144"/>
            </a:xfrm>
            <a:prstGeom prst="rightArrow">
              <a:avLst>
                <a:gd name="adj1" fmla="val 50000"/>
                <a:gd name="adj2" fmla="val 42535"/>
              </a:avLst>
            </a:prstGeom>
            <a:solidFill>
              <a:srgbClr val="FF0000"/>
            </a:solidFill>
            <a:ln w="9525">
              <a:noFill/>
              <a:miter lim="800000"/>
            </a:ln>
            <a:effectLst/>
          </p:spPr>
          <p:txBody>
            <a:bodyPr wrap="none" anchor="ctr"/>
            <a:lstStyle/>
            <a:p>
              <a:endParaRPr lang="zh-CN" altLang="en-US"/>
            </a:p>
          </p:txBody>
        </p:sp>
        <p:sp>
          <p:nvSpPr>
            <p:cNvPr id="470040" name="AutoShape 24"/>
            <p:cNvSpPr>
              <a:spLocks noChangeArrowheads="1"/>
            </p:cNvSpPr>
            <p:nvPr/>
          </p:nvSpPr>
          <p:spPr bwMode="auto">
            <a:xfrm>
              <a:off x="3408" y="3216"/>
              <a:ext cx="528" cy="144"/>
            </a:xfrm>
            <a:prstGeom prst="rightArrow">
              <a:avLst>
                <a:gd name="adj1" fmla="val 50000"/>
                <a:gd name="adj2" fmla="val 91667"/>
              </a:avLst>
            </a:prstGeom>
            <a:solidFill>
              <a:srgbClr val="FF0000"/>
            </a:solidFill>
            <a:ln w="9525">
              <a:noFill/>
              <a:miter lim="800000"/>
            </a:ln>
            <a:effectLst/>
          </p:spPr>
          <p:txBody>
            <a:bodyPr wrap="none" anchor="ctr"/>
            <a:lstStyle/>
            <a:p>
              <a:endParaRPr lang="zh-CN" altLang="en-US"/>
            </a:p>
          </p:txBody>
        </p:sp>
        <p:sp>
          <p:nvSpPr>
            <p:cNvPr id="470041" name="Text Box 25"/>
            <p:cNvSpPr txBox="1">
              <a:spLocks noChangeArrowheads="1"/>
            </p:cNvSpPr>
            <p:nvPr/>
          </p:nvSpPr>
          <p:spPr bwMode="auto">
            <a:xfrm>
              <a:off x="2925" y="2178"/>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E</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70042" name="Line 26"/>
            <p:cNvSpPr>
              <a:spLocks noChangeShapeType="1"/>
            </p:cNvSpPr>
            <p:nvPr/>
          </p:nvSpPr>
          <p:spPr bwMode="auto">
            <a:xfrm flipV="1">
              <a:off x="1776" y="2400"/>
              <a:ext cx="1467" cy="830"/>
            </a:xfrm>
            <a:prstGeom prst="line">
              <a:avLst/>
            </a:prstGeom>
            <a:noFill/>
            <a:ln w="38100">
              <a:solidFill>
                <a:srgbClr val="3366FF"/>
              </a:solidFill>
              <a:prstDash val="lgDash"/>
              <a:round/>
            </a:ln>
            <a:effectLst/>
          </p:spPr>
          <p:txBody>
            <a:bodyPr/>
            <a:lstStyle/>
            <a:p>
              <a:endParaRPr lang="zh-CN" altLang="en-US"/>
            </a:p>
          </p:txBody>
        </p:sp>
        <p:sp>
          <p:nvSpPr>
            <p:cNvPr id="470043" name="Text Box 27"/>
            <p:cNvSpPr txBox="1">
              <a:spLocks noChangeArrowheads="1"/>
            </p:cNvSpPr>
            <p:nvPr/>
          </p:nvSpPr>
          <p:spPr bwMode="auto">
            <a:xfrm>
              <a:off x="3273" y="2206"/>
              <a:ext cx="288"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S</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70044" name="Text Box 28"/>
            <p:cNvSpPr txBox="1">
              <a:spLocks noChangeArrowheads="1"/>
            </p:cNvSpPr>
            <p:nvPr/>
          </p:nvSpPr>
          <p:spPr bwMode="auto">
            <a:xfrm>
              <a:off x="2926" y="3822"/>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70045" name="Text Box 29"/>
            <p:cNvSpPr txBox="1">
              <a:spLocks noChangeArrowheads="1"/>
            </p:cNvSpPr>
            <p:nvPr/>
          </p:nvSpPr>
          <p:spPr bwMode="auto">
            <a:xfrm>
              <a:off x="1296" y="2352"/>
              <a:ext cx="384"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P</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70046" name="Line 30"/>
            <p:cNvSpPr>
              <a:spLocks noChangeShapeType="1"/>
            </p:cNvSpPr>
            <p:nvPr/>
          </p:nvSpPr>
          <p:spPr bwMode="auto">
            <a:xfrm>
              <a:off x="2880" y="2352"/>
              <a:ext cx="1536" cy="1104"/>
            </a:xfrm>
            <a:prstGeom prst="line">
              <a:avLst/>
            </a:prstGeom>
            <a:noFill/>
            <a:ln w="38100">
              <a:solidFill>
                <a:srgbClr val="FF9900"/>
              </a:solidFill>
              <a:prstDash val="lgDash"/>
              <a:round/>
            </a:ln>
            <a:effectLst/>
          </p:spPr>
          <p:txBody>
            <a:bodyPr/>
            <a:lstStyle/>
            <a:p>
              <a:endParaRPr lang="zh-CN" altLang="en-US"/>
            </a:p>
          </p:txBody>
        </p:sp>
        <p:sp>
          <p:nvSpPr>
            <p:cNvPr id="470047" name="Text Box 31"/>
            <p:cNvSpPr txBox="1">
              <a:spLocks noChangeArrowheads="1"/>
            </p:cNvSpPr>
            <p:nvPr/>
          </p:nvSpPr>
          <p:spPr bwMode="auto">
            <a:xfrm>
              <a:off x="4224" y="3408"/>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D</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70048" name="Line 32"/>
            <p:cNvSpPr>
              <a:spLocks noChangeShapeType="1"/>
            </p:cNvSpPr>
            <p:nvPr/>
          </p:nvSpPr>
          <p:spPr bwMode="auto">
            <a:xfrm>
              <a:off x="3072" y="2496"/>
              <a:ext cx="0" cy="1344"/>
            </a:xfrm>
            <a:prstGeom prst="line">
              <a:avLst/>
            </a:prstGeom>
            <a:noFill/>
            <a:ln w="9525">
              <a:solidFill>
                <a:schemeClr val="tx1"/>
              </a:solidFill>
              <a:prstDash val="lgDash"/>
              <a:round/>
            </a:ln>
            <a:effectLst/>
          </p:spPr>
          <p:txBody>
            <a:bodyPr/>
            <a:lstStyle/>
            <a:p>
              <a:endParaRPr lang="zh-CN" altLang="en-US"/>
            </a:p>
          </p:txBody>
        </p:sp>
        <p:sp>
          <p:nvSpPr>
            <p:cNvPr id="470049" name="Line 33"/>
            <p:cNvSpPr>
              <a:spLocks noChangeShapeType="1"/>
            </p:cNvSpPr>
            <p:nvPr/>
          </p:nvSpPr>
          <p:spPr bwMode="auto">
            <a:xfrm flipH="1">
              <a:off x="1632" y="2496"/>
              <a:ext cx="1440" cy="0"/>
            </a:xfrm>
            <a:prstGeom prst="line">
              <a:avLst/>
            </a:prstGeom>
            <a:noFill/>
            <a:ln w="9525">
              <a:solidFill>
                <a:schemeClr val="tx1"/>
              </a:solidFill>
              <a:prstDash val="lgDash"/>
              <a:round/>
            </a:ln>
            <a:effectLst/>
          </p:spPr>
          <p:txBody>
            <a:bodyPr/>
            <a:lstStyle/>
            <a:p>
              <a:endParaRPr lang="zh-CN" altLang="en-US"/>
            </a:p>
          </p:txBody>
        </p:sp>
      </p:grpSp>
      <p:sp>
        <p:nvSpPr>
          <p:cNvPr id="470050" name="Text Box 34"/>
          <p:cNvSpPr txBox="1">
            <a:spLocks noChangeArrowheads="1"/>
          </p:cNvSpPr>
          <p:nvPr/>
        </p:nvSpPr>
        <p:spPr bwMode="auto">
          <a:xfrm>
            <a:off x="1723966" y="2571750"/>
            <a:ext cx="400110" cy="2571750"/>
          </a:xfrm>
          <a:prstGeom prst="rect">
            <a:avLst/>
          </a:prstGeom>
          <a:noFill/>
          <a:ln w="9525">
            <a:noFill/>
            <a:miter lim="800000"/>
          </a:ln>
          <a:effectLst/>
        </p:spPr>
        <p:txBody>
          <a:bodyPr vert="eaVert">
            <a:spAutoFit/>
          </a:bodyPr>
          <a:lstStyle/>
          <a:p>
            <a:pPr marL="457200" indent="-457200">
              <a:spcBef>
                <a:spcPct val="50000"/>
              </a:spcBef>
              <a:buFontTx/>
              <a:buNone/>
            </a:pPr>
            <a:r>
              <a:rPr lang="zh-CN" altLang="en-US" sz="1400" b="1" dirty="0" smtClean="0"/>
              <a:t>供需</a:t>
            </a:r>
            <a:r>
              <a:rPr lang="zh-CN" altLang="en-US" sz="1400" b="1" dirty="0"/>
              <a:t>反向变动对均衡的影响</a:t>
            </a:r>
            <a:r>
              <a:rPr lang="en-US" altLang="zh-CN" sz="1400" b="1" dirty="0"/>
              <a:t>1</a:t>
            </a:r>
            <a:endParaRPr lang="en-US" altLang="zh-CN" sz="1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blinds(horizontal)">
                                      <p:cBhvr>
                                        <p:cTn id="7" dur="500"/>
                                        <p:tgtEl>
                                          <p:spTgt spid="470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70019">
                                            <p:txEl>
                                              <p:pRg st="1" end="1"/>
                                            </p:txEl>
                                          </p:spTgt>
                                        </p:tgtEl>
                                        <p:attrNameLst>
                                          <p:attrName>style.visibility</p:attrName>
                                        </p:attrNameLst>
                                      </p:cBhvr>
                                      <p:to>
                                        <p:strVal val="visible"/>
                                      </p:to>
                                    </p:set>
                                    <p:animEffect transition="in" filter="diamond(in)">
                                      <p:cBhvr>
                                        <p:cTn id="12" dur="2000"/>
                                        <p:tgtEl>
                                          <p:spTgt spid="470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70019">
                                            <p:txEl>
                                              <p:pRg st="2" end="2"/>
                                            </p:txEl>
                                          </p:spTgt>
                                        </p:tgtEl>
                                        <p:attrNameLst>
                                          <p:attrName>style.visibility</p:attrName>
                                        </p:attrNameLst>
                                      </p:cBhvr>
                                      <p:to>
                                        <p:strVal val="visible"/>
                                      </p:to>
                                    </p:set>
                                    <p:animEffect transition="in" filter="diamond(in)">
                                      <p:cBhvr>
                                        <p:cTn id="17" dur="2000"/>
                                        <p:tgtEl>
                                          <p:spTgt spid="470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70020"/>
                                        </p:tgtEl>
                                        <p:attrNameLst>
                                          <p:attrName>style.visibility</p:attrName>
                                        </p:attrNameLst>
                                      </p:cBhvr>
                                      <p:to>
                                        <p:strVal val="visible"/>
                                      </p:to>
                                    </p:set>
                                    <p:anim calcmode="lin" valueType="num">
                                      <p:cBhvr additive="base">
                                        <p:cTn id="22" dur="500" fill="hold"/>
                                        <p:tgtEl>
                                          <p:spTgt spid="470020"/>
                                        </p:tgtEl>
                                        <p:attrNameLst>
                                          <p:attrName>ppt_x</p:attrName>
                                        </p:attrNameLst>
                                      </p:cBhvr>
                                      <p:tavLst>
                                        <p:tav tm="0">
                                          <p:val>
                                            <p:strVal val="0-#ppt_w/2"/>
                                          </p:val>
                                        </p:tav>
                                        <p:tav tm="100000">
                                          <p:val>
                                            <p:strVal val="#ppt_x"/>
                                          </p:val>
                                        </p:tav>
                                      </p:tavLst>
                                    </p:anim>
                                    <p:anim calcmode="lin" valueType="num">
                                      <p:cBhvr additive="base">
                                        <p:cTn id="23" dur="500" fill="hold"/>
                                        <p:tgtEl>
                                          <p:spTgt spid="47002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70050"/>
                                        </p:tgtEl>
                                        <p:attrNameLst>
                                          <p:attrName>style.visibility</p:attrName>
                                        </p:attrNameLst>
                                      </p:cBhvr>
                                      <p:to>
                                        <p:strVal val="visible"/>
                                      </p:to>
                                    </p:set>
                                    <p:animEffect transition="in" filter="blinds(horizontal)">
                                      <p:cBhvr>
                                        <p:cTn id="39" dur="500"/>
                                        <p:tgtEl>
                                          <p:spTgt spid="470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animBg="1" autoUpdateAnimBg="0"/>
      <p:bldP spid="470050"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pPr algn="r"/>
            <a:r>
              <a:rPr lang="en-AU" altLang="zh-CN" dirty="0"/>
              <a:t> </a:t>
            </a:r>
            <a:fld id="{9C8FBC99-6D56-4E1D-B92F-574C5E6A10F7}" type="slidenum">
              <a:rPr lang="en-AU" altLang="zh-CN" dirty="0"/>
            </a:fld>
            <a:r>
              <a:rPr lang="en-AU" altLang="zh-CN" dirty="0"/>
              <a:t> </a:t>
            </a:r>
            <a:endParaRPr lang="en-AU" altLang="zh-CN" dirty="0"/>
          </a:p>
        </p:txBody>
      </p:sp>
      <p:sp>
        <p:nvSpPr>
          <p:cNvPr id="472066" name="Rectangle 2"/>
          <p:cNvSpPr>
            <a:spLocks noGrp="1" noChangeArrowheads="1"/>
          </p:cNvSpPr>
          <p:nvPr>
            <p:ph type="title"/>
          </p:nvPr>
        </p:nvSpPr>
        <p:spPr/>
        <p:txBody>
          <a:bodyPr/>
          <a:lstStyle/>
          <a:p>
            <a:r>
              <a:rPr lang="en-US" altLang="zh-CN" sz="3200" dirty="0" smtClean="0"/>
              <a:t>3</a:t>
            </a:r>
            <a:r>
              <a:rPr lang="zh-CN" altLang="en-US" sz="3200" dirty="0" smtClean="0"/>
              <a:t>、供求</a:t>
            </a:r>
            <a:r>
              <a:rPr lang="zh-CN" altLang="en-US" sz="3200" dirty="0"/>
              <a:t>变动对均衡价格、均衡产量的影响</a:t>
            </a:r>
            <a:endParaRPr lang="zh-CN" altLang="en-AU" sz="3200" dirty="0"/>
          </a:p>
        </p:txBody>
      </p:sp>
      <p:sp>
        <p:nvSpPr>
          <p:cNvPr id="472067" name="Rectangle 3"/>
          <p:cNvSpPr>
            <a:spLocks noChangeArrowheads="1"/>
          </p:cNvSpPr>
          <p:nvPr/>
        </p:nvSpPr>
        <p:spPr bwMode="auto">
          <a:xfrm>
            <a:off x="838200" y="914400"/>
            <a:ext cx="7467600" cy="1371600"/>
          </a:xfrm>
          <a:prstGeom prst="rect">
            <a:avLst/>
          </a:prstGeom>
          <a:noFill/>
          <a:ln w="9525">
            <a:noFill/>
            <a:miter lim="800000"/>
          </a:ln>
          <a:effectLst/>
        </p:spPr>
        <p:txBody>
          <a:bodyPr/>
          <a:lstStyle/>
          <a:p>
            <a:pPr marL="457200" indent="-457200" algn="ctr">
              <a:buFontTx/>
              <a:buNone/>
            </a:pPr>
            <a:r>
              <a:rPr lang="zh-CN" altLang="en-US" b="1" dirty="0">
                <a:solidFill>
                  <a:srgbClr val="00B050"/>
                </a:solidFill>
              </a:rPr>
              <a:t>比较静态分析</a:t>
            </a:r>
            <a:endParaRPr lang="zh-CN" altLang="en-US" b="1" dirty="0">
              <a:solidFill>
                <a:srgbClr val="00B050"/>
              </a:solidFill>
            </a:endParaRPr>
          </a:p>
          <a:p>
            <a:pPr marL="457200" indent="-457200" algn="just"/>
            <a:r>
              <a:rPr lang="zh-CN" altLang="en-US" b="1" dirty="0"/>
              <a:t>需求与供给同时发生变动</a:t>
            </a:r>
            <a:endParaRPr lang="zh-CN" altLang="en-US" b="1" dirty="0"/>
          </a:p>
          <a:p>
            <a:pPr marL="914400" lvl="1" indent="-457200" algn="just">
              <a:buFontTx/>
              <a:buChar char="–"/>
            </a:pPr>
            <a:r>
              <a:rPr lang="zh-CN" altLang="en-US" b="1" dirty="0">
                <a:solidFill>
                  <a:srgbClr val="FF0000"/>
                </a:solidFill>
                <a:latin typeface="Times New Roman" panose="02020603050405020304" pitchFamily="18" charset="0"/>
              </a:rPr>
              <a:t>反向变动</a:t>
            </a:r>
            <a:r>
              <a:rPr lang="zh-CN" altLang="en-US"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472068" name="Rectangle 4"/>
          <p:cNvSpPr>
            <a:spLocks noChangeArrowheads="1"/>
          </p:cNvSpPr>
          <p:nvPr/>
        </p:nvSpPr>
        <p:spPr bwMode="auto">
          <a:xfrm>
            <a:off x="755576" y="1923678"/>
            <a:ext cx="7467600" cy="457200"/>
          </a:xfrm>
          <a:prstGeom prst="rect">
            <a:avLst/>
          </a:prstGeom>
          <a:solidFill>
            <a:schemeClr val="accent2">
              <a:lumMod val="20000"/>
              <a:lumOff val="80000"/>
            </a:schemeClr>
          </a:solidFill>
          <a:ln w="9525">
            <a:noFill/>
            <a:miter lim="800000"/>
          </a:ln>
          <a:effectLst/>
        </p:spPr>
        <p:txBody>
          <a:bodyPr/>
          <a:lstStyle/>
          <a:p>
            <a:pPr marL="457200" indent="-457200" algn="ctr">
              <a:buFontTx/>
              <a:buNone/>
            </a:pPr>
            <a:r>
              <a:rPr lang="zh-CN" altLang="en-US" sz="2000" b="1" dirty="0">
                <a:latin typeface="Times New Roman" panose="02020603050405020304" pitchFamily="18" charset="0"/>
              </a:rPr>
              <a:t>     需求减少，供给增加 </a:t>
            </a:r>
            <a:r>
              <a:rPr lang="zh-CN" altLang="en-US" sz="2000" b="1" dirty="0">
                <a:latin typeface="Times New Roman" panose="02020603050405020304" pitchFamily="18" charset="0"/>
                <a:sym typeface="Wingdings" panose="05000000000000000000" pitchFamily="2" charset="2"/>
              </a:rPr>
              <a:t> </a:t>
            </a:r>
            <a:r>
              <a:rPr lang="zh-CN" altLang="en-US" sz="2000" b="1" dirty="0">
                <a:latin typeface="Times New Roman" panose="02020603050405020304" pitchFamily="18" charset="0"/>
              </a:rPr>
              <a:t>均衡价格下降，均衡产量不定</a:t>
            </a:r>
            <a:endParaRPr lang="zh-CN" altLang="en-US" sz="2000" b="1" dirty="0">
              <a:latin typeface="Times New Roman" panose="02020603050405020304" pitchFamily="18" charset="0"/>
            </a:endParaRPr>
          </a:p>
        </p:txBody>
      </p:sp>
      <p:sp>
        <p:nvSpPr>
          <p:cNvPr id="472069" name="Line 5"/>
          <p:cNvSpPr>
            <a:spLocks noChangeShapeType="1"/>
          </p:cNvSpPr>
          <p:nvPr/>
        </p:nvSpPr>
        <p:spPr bwMode="auto">
          <a:xfrm>
            <a:off x="3733800" y="3314700"/>
            <a:ext cx="76200" cy="457200"/>
          </a:xfrm>
          <a:prstGeom prst="line">
            <a:avLst/>
          </a:prstGeom>
          <a:noFill/>
          <a:ln w="9525">
            <a:noFill/>
            <a:round/>
          </a:ln>
          <a:effectLst/>
        </p:spPr>
        <p:txBody>
          <a:bodyPr/>
          <a:lstStyle/>
          <a:p>
            <a:endParaRPr lang="zh-CN" altLang="en-US"/>
          </a:p>
        </p:txBody>
      </p:sp>
      <p:grpSp>
        <p:nvGrpSpPr>
          <p:cNvPr id="2" name="Group 6"/>
          <p:cNvGrpSpPr/>
          <p:nvPr/>
        </p:nvGrpSpPr>
        <p:grpSpPr bwMode="auto">
          <a:xfrm>
            <a:off x="2116138" y="2686050"/>
            <a:ext cx="4951412" cy="2270523"/>
            <a:chOff x="1333" y="2256"/>
            <a:chExt cx="3119" cy="1907"/>
          </a:xfrm>
        </p:grpSpPr>
        <p:sp>
          <p:nvSpPr>
            <p:cNvPr id="472071" name="Text Box 7"/>
            <p:cNvSpPr txBox="1">
              <a:spLocks noChangeArrowheads="1"/>
            </p:cNvSpPr>
            <p:nvPr/>
          </p:nvSpPr>
          <p:spPr bwMode="auto">
            <a:xfrm>
              <a:off x="3733" y="2304"/>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S</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72072" name="Line 8"/>
            <p:cNvSpPr>
              <a:spLocks noChangeShapeType="1"/>
            </p:cNvSpPr>
            <p:nvPr/>
          </p:nvSpPr>
          <p:spPr bwMode="auto">
            <a:xfrm flipV="1">
              <a:off x="1765" y="2400"/>
              <a:ext cx="1968" cy="1152"/>
            </a:xfrm>
            <a:prstGeom prst="line">
              <a:avLst/>
            </a:prstGeom>
            <a:noFill/>
            <a:ln w="38100">
              <a:solidFill>
                <a:srgbClr val="3366FF"/>
              </a:solidFill>
              <a:round/>
            </a:ln>
            <a:effectLst/>
          </p:spPr>
          <p:txBody>
            <a:bodyPr/>
            <a:lstStyle/>
            <a:p>
              <a:endParaRPr lang="zh-CN" altLang="en-US"/>
            </a:p>
          </p:txBody>
        </p:sp>
        <p:sp>
          <p:nvSpPr>
            <p:cNvPr id="472073" name="Text Box 9"/>
            <p:cNvSpPr txBox="1">
              <a:spLocks noChangeArrowheads="1"/>
            </p:cNvSpPr>
            <p:nvPr/>
          </p:nvSpPr>
          <p:spPr bwMode="auto">
            <a:xfrm>
              <a:off x="3809" y="3495"/>
              <a:ext cx="336"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D</a:t>
              </a:r>
              <a:r>
                <a:rPr lang="en-US" altLang="zh-CN" b="1" i="1" baseline="-25000">
                  <a:solidFill>
                    <a:schemeClr val="tx1"/>
                  </a:solidFill>
                  <a:latin typeface="Times New Roman" panose="02020603050405020304" pitchFamily="18" charset="0"/>
                </a:rPr>
                <a:t>0</a:t>
              </a:r>
              <a:endParaRPr lang="en-US" altLang="zh-CN" sz="1800" b="1">
                <a:solidFill>
                  <a:schemeClr val="tx1"/>
                </a:solidFill>
                <a:latin typeface="Times New Roman" panose="02020603050405020304" pitchFamily="18" charset="0"/>
              </a:endParaRPr>
            </a:p>
          </p:txBody>
        </p:sp>
        <p:sp>
          <p:nvSpPr>
            <p:cNvPr id="472074" name="Text Box 10"/>
            <p:cNvSpPr txBox="1">
              <a:spLocks noChangeArrowheads="1"/>
            </p:cNvSpPr>
            <p:nvPr/>
          </p:nvSpPr>
          <p:spPr bwMode="auto">
            <a:xfrm>
              <a:off x="2595" y="2649"/>
              <a:ext cx="262"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E</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72075" name="Line 11"/>
            <p:cNvSpPr>
              <a:spLocks noChangeShapeType="1"/>
            </p:cNvSpPr>
            <p:nvPr/>
          </p:nvSpPr>
          <p:spPr bwMode="auto">
            <a:xfrm flipH="1">
              <a:off x="1621" y="2352"/>
              <a:ext cx="1" cy="1486"/>
            </a:xfrm>
            <a:prstGeom prst="line">
              <a:avLst/>
            </a:prstGeom>
            <a:noFill/>
            <a:ln w="38100">
              <a:solidFill>
                <a:schemeClr val="tx1"/>
              </a:solidFill>
              <a:round/>
              <a:headEnd type="triangle" w="med" len="med"/>
            </a:ln>
            <a:effectLst/>
          </p:spPr>
          <p:txBody>
            <a:bodyPr/>
            <a:lstStyle/>
            <a:p>
              <a:endParaRPr lang="zh-CN" altLang="en-US"/>
            </a:p>
          </p:txBody>
        </p:sp>
        <p:sp>
          <p:nvSpPr>
            <p:cNvPr id="472076" name="Line 12"/>
            <p:cNvSpPr>
              <a:spLocks noChangeShapeType="1"/>
            </p:cNvSpPr>
            <p:nvPr/>
          </p:nvSpPr>
          <p:spPr bwMode="auto">
            <a:xfrm>
              <a:off x="1632" y="3840"/>
              <a:ext cx="2718" cy="1"/>
            </a:xfrm>
            <a:prstGeom prst="line">
              <a:avLst/>
            </a:prstGeom>
            <a:noFill/>
            <a:ln w="38100">
              <a:solidFill>
                <a:schemeClr val="tx1"/>
              </a:solidFill>
              <a:round/>
              <a:tailEnd type="triangle" w="med" len="med"/>
            </a:ln>
            <a:effectLst/>
          </p:spPr>
          <p:txBody>
            <a:bodyPr/>
            <a:lstStyle/>
            <a:p>
              <a:endParaRPr lang="zh-CN" altLang="en-US"/>
            </a:p>
          </p:txBody>
        </p:sp>
        <p:sp>
          <p:nvSpPr>
            <p:cNvPr id="472077" name="Line 13"/>
            <p:cNvSpPr>
              <a:spLocks noChangeShapeType="1"/>
            </p:cNvSpPr>
            <p:nvPr/>
          </p:nvSpPr>
          <p:spPr bwMode="auto">
            <a:xfrm>
              <a:off x="2719" y="3005"/>
              <a:ext cx="1" cy="830"/>
            </a:xfrm>
            <a:prstGeom prst="line">
              <a:avLst/>
            </a:prstGeom>
            <a:noFill/>
            <a:ln w="9525">
              <a:solidFill>
                <a:schemeClr val="tx1"/>
              </a:solidFill>
              <a:prstDash val="lgDash"/>
              <a:round/>
            </a:ln>
            <a:effectLst/>
          </p:spPr>
          <p:txBody>
            <a:bodyPr/>
            <a:lstStyle/>
            <a:p>
              <a:endParaRPr lang="zh-CN" altLang="en-US"/>
            </a:p>
          </p:txBody>
        </p:sp>
        <p:sp>
          <p:nvSpPr>
            <p:cNvPr id="472078" name="Line 14"/>
            <p:cNvSpPr>
              <a:spLocks noChangeShapeType="1"/>
            </p:cNvSpPr>
            <p:nvPr/>
          </p:nvSpPr>
          <p:spPr bwMode="auto">
            <a:xfrm flipH="1">
              <a:off x="1641" y="3004"/>
              <a:ext cx="1050" cy="1"/>
            </a:xfrm>
            <a:prstGeom prst="line">
              <a:avLst/>
            </a:prstGeom>
            <a:noFill/>
            <a:ln w="9525">
              <a:solidFill>
                <a:schemeClr val="tx1"/>
              </a:solidFill>
              <a:prstDash val="lgDash"/>
              <a:round/>
            </a:ln>
            <a:effectLst/>
          </p:spPr>
          <p:txBody>
            <a:bodyPr/>
            <a:lstStyle/>
            <a:p>
              <a:endParaRPr lang="zh-CN" altLang="en-US"/>
            </a:p>
          </p:txBody>
        </p:sp>
        <p:sp>
          <p:nvSpPr>
            <p:cNvPr id="472079" name="Text Box 15"/>
            <p:cNvSpPr txBox="1">
              <a:spLocks noChangeArrowheads="1"/>
            </p:cNvSpPr>
            <p:nvPr/>
          </p:nvSpPr>
          <p:spPr bwMode="auto">
            <a:xfrm>
              <a:off x="1429" y="3792"/>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O</a:t>
              </a:r>
              <a:endParaRPr lang="en-US" altLang="zh-CN" b="1">
                <a:solidFill>
                  <a:schemeClr val="tx1"/>
                </a:solidFill>
                <a:latin typeface="Times New Roman" panose="02020603050405020304" pitchFamily="18" charset="0"/>
              </a:endParaRPr>
            </a:p>
          </p:txBody>
        </p:sp>
        <p:sp>
          <p:nvSpPr>
            <p:cNvPr id="472080" name="Text Box 16"/>
            <p:cNvSpPr txBox="1">
              <a:spLocks noChangeArrowheads="1"/>
            </p:cNvSpPr>
            <p:nvPr/>
          </p:nvSpPr>
          <p:spPr bwMode="auto">
            <a:xfrm>
              <a:off x="4164" y="3853"/>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endParaRPr lang="en-US" altLang="zh-CN" sz="1800" b="1">
                <a:solidFill>
                  <a:schemeClr val="tx1"/>
                </a:solidFill>
                <a:latin typeface="Times New Roman" panose="02020603050405020304" pitchFamily="18" charset="0"/>
              </a:endParaRPr>
            </a:p>
          </p:txBody>
        </p:sp>
        <p:sp>
          <p:nvSpPr>
            <p:cNvPr id="472081" name="Text Box 17"/>
            <p:cNvSpPr txBox="1">
              <a:spLocks noChangeArrowheads="1"/>
            </p:cNvSpPr>
            <p:nvPr/>
          </p:nvSpPr>
          <p:spPr bwMode="auto">
            <a:xfrm>
              <a:off x="2576" y="3829"/>
              <a:ext cx="325"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Q</a:t>
              </a:r>
              <a:r>
                <a:rPr lang="en-US" altLang="zh-CN" b="1" i="1" baseline="-25000">
                  <a:solidFill>
                    <a:schemeClr val="tx1"/>
                  </a:solidFill>
                  <a:latin typeface="Times New Roman" panose="02020603050405020304" pitchFamily="18" charset="0"/>
                </a:rPr>
                <a:t>0</a:t>
              </a:r>
              <a:endParaRPr lang="en-US" altLang="zh-CN" b="1" i="1">
                <a:solidFill>
                  <a:schemeClr val="tx1"/>
                </a:solidFill>
                <a:latin typeface="Times New Roman" panose="02020603050405020304" pitchFamily="18" charset="0"/>
              </a:endParaRPr>
            </a:p>
          </p:txBody>
        </p:sp>
        <p:sp>
          <p:nvSpPr>
            <p:cNvPr id="472082" name="Text Box 18"/>
            <p:cNvSpPr txBox="1">
              <a:spLocks noChangeArrowheads="1"/>
            </p:cNvSpPr>
            <p:nvPr/>
          </p:nvSpPr>
          <p:spPr bwMode="auto">
            <a:xfrm>
              <a:off x="1333" y="2256"/>
              <a:ext cx="28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endParaRPr lang="en-US" altLang="zh-CN" sz="1800" b="1">
                <a:solidFill>
                  <a:schemeClr val="tx1"/>
                </a:solidFill>
                <a:latin typeface="Times New Roman" panose="02020603050405020304" pitchFamily="18" charset="0"/>
              </a:endParaRPr>
            </a:p>
          </p:txBody>
        </p:sp>
        <p:sp>
          <p:nvSpPr>
            <p:cNvPr id="472083" name="Text Box 19"/>
            <p:cNvSpPr txBox="1">
              <a:spLocks noChangeArrowheads="1"/>
            </p:cNvSpPr>
            <p:nvPr/>
          </p:nvSpPr>
          <p:spPr bwMode="auto">
            <a:xfrm>
              <a:off x="1344" y="2805"/>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b="1" i="1">
                  <a:solidFill>
                    <a:schemeClr val="tx1"/>
                  </a:solidFill>
                  <a:latin typeface="Times New Roman" panose="02020603050405020304" pitchFamily="18" charset="0"/>
                </a:rPr>
                <a:t>P</a:t>
              </a:r>
              <a:r>
                <a:rPr lang="en-US" altLang="zh-CN"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472084" name="Line 20"/>
            <p:cNvSpPr>
              <a:spLocks noChangeShapeType="1"/>
            </p:cNvSpPr>
            <p:nvPr/>
          </p:nvSpPr>
          <p:spPr bwMode="auto">
            <a:xfrm>
              <a:off x="1837" y="2400"/>
              <a:ext cx="1968" cy="1344"/>
            </a:xfrm>
            <a:prstGeom prst="line">
              <a:avLst/>
            </a:prstGeom>
            <a:noFill/>
            <a:ln w="38100">
              <a:solidFill>
                <a:srgbClr val="FF9900"/>
              </a:solidFill>
              <a:round/>
            </a:ln>
            <a:effectLst/>
          </p:spPr>
          <p:txBody>
            <a:bodyPr/>
            <a:lstStyle/>
            <a:p>
              <a:endParaRPr lang="zh-CN" altLang="en-US"/>
            </a:p>
          </p:txBody>
        </p:sp>
      </p:grpSp>
      <p:sp>
        <p:nvSpPr>
          <p:cNvPr id="472085" name="Line 21"/>
          <p:cNvSpPr>
            <a:spLocks noChangeShapeType="1"/>
          </p:cNvSpPr>
          <p:nvPr/>
        </p:nvSpPr>
        <p:spPr bwMode="auto">
          <a:xfrm flipH="1">
            <a:off x="2743200" y="3657600"/>
            <a:ext cx="457200" cy="0"/>
          </a:xfrm>
          <a:prstGeom prst="line">
            <a:avLst/>
          </a:prstGeom>
          <a:noFill/>
          <a:ln w="9525">
            <a:noFill/>
            <a:round/>
          </a:ln>
          <a:effectLst/>
        </p:spPr>
        <p:txBody>
          <a:bodyPr/>
          <a:lstStyle/>
          <a:p>
            <a:endParaRPr lang="zh-CN" altLang="en-US"/>
          </a:p>
        </p:txBody>
      </p:sp>
      <p:grpSp>
        <p:nvGrpSpPr>
          <p:cNvPr id="3" name="Group 22"/>
          <p:cNvGrpSpPr/>
          <p:nvPr/>
        </p:nvGrpSpPr>
        <p:grpSpPr bwMode="auto">
          <a:xfrm>
            <a:off x="2057400" y="2971800"/>
            <a:ext cx="4724400" cy="1947863"/>
            <a:chOff x="1296" y="2496"/>
            <a:chExt cx="2976" cy="1636"/>
          </a:xfrm>
        </p:grpSpPr>
        <p:sp>
          <p:nvSpPr>
            <p:cNvPr id="472087" name="AutoShape 23"/>
            <p:cNvSpPr>
              <a:spLocks noChangeArrowheads="1"/>
            </p:cNvSpPr>
            <p:nvPr/>
          </p:nvSpPr>
          <p:spPr bwMode="auto">
            <a:xfrm>
              <a:off x="3120" y="2784"/>
              <a:ext cx="245" cy="144"/>
            </a:xfrm>
            <a:prstGeom prst="rightArrow">
              <a:avLst>
                <a:gd name="adj1" fmla="val 50000"/>
                <a:gd name="adj2" fmla="val 42535"/>
              </a:avLst>
            </a:prstGeom>
            <a:solidFill>
              <a:srgbClr val="FF0000"/>
            </a:solidFill>
            <a:ln w="9525">
              <a:noFill/>
              <a:miter lim="800000"/>
            </a:ln>
            <a:effectLst/>
          </p:spPr>
          <p:txBody>
            <a:bodyPr wrap="none" anchor="ctr"/>
            <a:lstStyle/>
            <a:p>
              <a:endParaRPr lang="zh-CN" altLang="en-US"/>
            </a:p>
          </p:txBody>
        </p:sp>
        <p:sp>
          <p:nvSpPr>
            <p:cNvPr id="472088" name="AutoShape 24"/>
            <p:cNvSpPr>
              <a:spLocks noChangeArrowheads="1"/>
            </p:cNvSpPr>
            <p:nvPr/>
          </p:nvSpPr>
          <p:spPr bwMode="auto">
            <a:xfrm flipH="1">
              <a:off x="2798" y="3406"/>
              <a:ext cx="404" cy="144"/>
            </a:xfrm>
            <a:prstGeom prst="rightArrow">
              <a:avLst>
                <a:gd name="adj1" fmla="val 50000"/>
                <a:gd name="adj2" fmla="val 70139"/>
              </a:avLst>
            </a:prstGeom>
            <a:solidFill>
              <a:srgbClr val="FF0000"/>
            </a:solidFill>
            <a:ln w="9525">
              <a:noFill/>
              <a:miter lim="800000"/>
            </a:ln>
            <a:effectLst/>
          </p:spPr>
          <p:txBody>
            <a:bodyPr wrap="none" anchor="ctr"/>
            <a:lstStyle/>
            <a:p>
              <a:endParaRPr lang="zh-CN" altLang="en-US"/>
            </a:p>
          </p:txBody>
        </p:sp>
        <p:sp>
          <p:nvSpPr>
            <p:cNvPr id="472089" name="Text Box 25"/>
            <p:cNvSpPr txBox="1">
              <a:spLocks noChangeArrowheads="1"/>
            </p:cNvSpPr>
            <p:nvPr/>
          </p:nvSpPr>
          <p:spPr bwMode="auto">
            <a:xfrm>
              <a:off x="2352" y="3120"/>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E</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72090" name="Line 26"/>
            <p:cNvSpPr>
              <a:spLocks noChangeShapeType="1"/>
            </p:cNvSpPr>
            <p:nvPr/>
          </p:nvSpPr>
          <p:spPr bwMode="auto">
            <a:xfrm flipV="1">
              <a:off x="2304" y="2592"/>
              <a:ext cx="1680" cy="974"/>
            </a:xfrm>
            <a:prstGeom prst="line">
              <a:avLst/>
            </a:prstGeom>
            <a:noFill/>
            <a:ln w="38100">
              <a:solidFill>
                <a:srgbClr val="3366FF"/>
              </a:solidFill>
              <a:prstDash val="lgDash"/>
              <a:round/>
            </a:ln>
            <a:effectLst/>
          </p:spPr>
          <p:txBody>
            <a:bodyPr/>
            <a:lstStyle/>
            <a:p>
              <a:endParaRPr lang="zh-CN" altLang="en-US"/>
            </a:p>
          </p:txBody>
        </p:sp>
        <p:sp>
          <p:nvSpPr>
            <p:cNvPr id="472091" name="Text Box 27"/>
            <p:cNvSpPr txBox="1">
              <a:spLocks noChangeArrowheads="1"/>
            </p:cNvSpPr>
            <p:nvPr/>
          </p:nvSpPr>
          <p:spPr bwMode="auto">
            <a:xfrm>
              <a:off x="3984" y="2496"/>
              <a:ext cx="288"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S</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72092" name="Text Box 28"/>
            <p:cNvSpPr txBox="1">
              <a:spLocks noChangeArrowheads="1"/>
            </p:cNvSpPr>
            <p:nvPr/>
          </p:nvSpPr>
          <p:spPr bwMode="auto">
            <a:xfrm>
              <a:off x="2338" y="3822"/>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Q</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72093" name="Text Box 29"/>
            <p:cNvSpPr txBox="1">
              <a:spLocks noChangeArrowheads="1"/>
            </p:cNvSpPr>
            <p:nvPr/>
          </p:nvSpPr>
          <p:spPr bwMode="auto">
            <a:xfrm>
              <a:off x="1296" y="3312"/>
              <a:ext cx="384"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P</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72094" name="Line 30"/>
            <p:cNvSpPr>
              <a:spLocks noChangeShapeType="1"/>
            </p:cNvSpPr>
            <p:nvPr/>
          </p:nvSpPr>
          <p:spPr bwMode="auto">
            <a:xfrm>
              <a:off x="1728" y="2880"/>
              <a:ext cx="1296" cy="912"/>
            </a:xfrm>
            <a:prstGeom prst="line">
              <a:avLst/>
            </a:prstGeom>
            <a:noFill/>
            <a:ln w="38100">
              <a:solidFill>
                <a:srgbClr val="FF9900"/>
              </a:solidFill>
              <a:prstDash val="lgDash"/>
              <a:round/>
            </a:ln>
            <a:effectLst/>
          </p:spPr>
          <p:txBody>
            <a:bodyPr/>
            <a:lstStyle/>
            <a:p>
              <a:endParaRPr lang="zh-CN" altLang="en-US"/>
            </a:p>
          </p:txBody>
        </p:sp>
        <p:sp>
          <p:nvSpPr>
            <p:cNvPr id="472095" name="Text Box 31"/>
            <p:cNvSpPr txBox="1">
              <a:spLocks noChangeArrowheads="1"/>
            </p:cNvSpPr>
            <p:nvPr/>
          </p:nvSpPr>
          <p:spPr bwMode="auto">
            <a:xfrm>
              <a:off x="3024" y="3552"/>
              <a:ext cx="336" cy="310"/>
            </a:xfrm>
            <a:prstGeom prst="rect">
              <a:avLst/>
            </a:prstGeom>
            <a:noFill/>
            <a:ln w="9525">
              <a:noFill/>
              <a:miter lim="800000"/>
            </a:ln>
            <a:effectLst/>
          </p:spPr>
          <p:txBody>
            <a:bodyPr>
              <a:spAutoFit/>
            </a:bodyPr>
            <a:lstStyle/>
            <a:p>
              <a:pPr algn="ctr">
                <a:lnSpc>
                  <a:spcPct val="100000"/>
                </a:lnSpc>
                <a:spcBef>
                  <a:spcPct val="50000"/>
                </a:spcBef>
                <a:buClrTx/>
                <a:buFontTx/>
                <a:buNone/>
              </a:pPr>
              <a:r>
                <a:rPr kumimoji="0" lang="en-US" altLang="zh-CN" i="1">
                  <a:solidFill>
                    <a:schemeClr val="tx1"/>
                  </a:solidFill>
                  <a:latin typeface="Times New Roman" panose="02020603050405020304" pitchFamily="18" charset="0"/>
                </a:rPr>
                <a:t>D</a:t>
              </a:r>
              <a:r>
                <a:rPr kumimoji="0" lang="en-US" altLang="zh-CN" i="1" baseline="-25000">
                  <a:solidFill>
                    <a:schemeClr val="tx1"/>
                  </a:solidFill>
                  <a:latin typeface="Times New Roman" panose="02020603050405020304" pitchFamily="18" charset="0"/>
                </a:rPr>
                <a:t>1</a:t>
              </a:r>
              <a:endParaRPr kumimoji="0" lang="en-US" altLang="zh-CN" i="1">
                <a:solidFill>
                  <a:schemeClr val="tx1"/>
                </a:solidFill>
                <a:latin typeface="Times New Roman" panose="02020603050405020304" pitchFamily="18" charset="0"/>
              </a:endParaRPr>
            </a:p>
          </p:txBody>
        </p:sp>
        <p:sp>
          <p:nvSpPr>
            <p:cNvPr id="472096" name="Line 32"/>
            <p:cNvSpPr>
              <a:spLocks noChangeShapeType="1"/>
            </p:cNvSpPr>
            <p:nvPr/>
          </p:nvSpPr>
          <p:spPr bwMode="auto">
            <a:xfrm>
              <a:off x="2496" y="3456"/>
              <a:ext cx="0" cy="384"/>
            </a:xfrm>
            <a:prstGeom prst="line">
              <a:avLst/>
            </a:prstGeom>
            <a:noFill/>
            <a:ln w="9525">
              <a:solidFill>
                <a:schemeClr val="tx1"/>
              </a:solidFill>
              <a:prstDash val="lgDash"/>
              <a:round/>
            </a:ln>
            <a:effectLst/>
          </p:spPr>
          <p:txBody>
            <a:bodyPr/>
            <a:lstStyle/>
            <a:p>
              <a:endParaRPr lang="zh-CN" altLang="en-US"/>
            </a:p>
          </p:txBody>
        </p:sp>
        <p:sp>
          <p:nvSpPr>
            <p:cNvPr id="472097" name="Line 33"/>
            <p:cNvSpPr>
              <a:spLocks noChangeShapeType="1"/>
            </p:cNvSpPr>
            <p:nvPr/>
          </p:nvSpPr>
          <p:spPr bwMode="auto">
            <a:xfrm flipH="1">
              <a:off x="1632" y="3456"/>
              <a:ext cx="864" cy="0"/>
            </a:xfrm>
            <a:prstGeom prst="line">
              <a:avLst/>
            </a:prstGeom>
            <a:noFill/>
            <a:ln w="9525">
              <a:solidFill>
                <a:schemeClr val="tx1"/>
              </a:solidFill>
              <a:prstDash val="lgDash"/>
              <a:round/>
            </a:ln>
            <a:effectLst/>
          </p:spPr>
          <p:txBody>
            <a:bodyPr/>
            <a:lstStyle/>
            <a:p>
              <a:endParaRPr lang="zh-CN" altLang="en-US"/>
            </a:p>
          </p:txBody>
        </p:sp>
      </p:grpSp>
      <p:sp>
        <p:nvSpPr>
          <p:cNvPr id="472098" name="Text Box 34"/>
          <p:cNvSpPr txBox="1">
            <a:spLocks noChangeArrowheads="1"/>
          </p:cNvSpPr>
          <p:nvPr/>
        </p:nvSpPr>
        <p:spPr bwMode="auto">
          <a:xfrm>
            <a:off x="1691680" y="2625328"/>
            <a:ext cx="400110" cy="2518172"/>
          </a:xfrm>
          <a:prstGeom prst="rect">
            <a:avLst/>
          </a:prstGeom>
          <a:noFill/>
          <a:ln w="9525">
            <a:noFill/>
            <a:miter lim="800000"/>
          </a:ln>
          <a:effectLst/>
        </p:spPr>
        <p:txBody>
          <a:bodyPr vert="eaVert">
            <a:spAutoFit/>
          </a:bodyPr>
          <a:lstStyle/>
          <a:p>
            <a:pPr marL="457200" indent="-457200">
              <a:spcBef>
                <a:spcPct val="50000"/>
              </a:spcBef>
              <a:buFontTx/>
              <a:buNone/>
            </a:pPr>
            <a:r>
              <a:rPr lang="zh-CN" altLang="en-US" sz="1400" b="1" dirty="0" smtClean="0"/>
              <a:t>供需</a:t>
            </a:r>
            <a:r>
              <a:rPr lang="zh-CN" altLang="en-US" sz="1400" b="1" dirty="0"/>
              <a:t>反向变动对均衡的影响</a:t>
            </a:r>
            <a:r>
              <a:rPr lang="en-US" altLang="zh-CN" sz="1400" b="1" dirty="0"/>
              <a:t>2</a:t>
            </a:r>
            <a:endParaRPr lang="en-US" altLang="zh-CN" sz="1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blinds(horizontal)">
                                      <p:cBhvr>
                                        <p:cTn id="7" dur="500"/>
                                        <p:tgtEl>
                                          <p:spTgt spid="472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2067">
                                            <p:txEl>
                                              <p:pRg st="1" end="1"/>
                                            </p:txEl>
                                          </p:spTgt>
                                        </p:tgtEl>
                                        <p:attrNameLst>
                                          <p:attrName>style.visibility</p:attrName>
                                        </p:attrNameLst>
                                      </p:cBhvr>
                                      <p:to>
                                        <p:strVal val="visible"/>
                                      </p:to>
                                    </p:set>
                                    <p:animEffect transition="in" filter="box(in)">
                                      <p:cBhvr>
                                        <p:cTn id="12" dur="500"/>
                                        <p:tgtEl>
                                          <p:spTgt spid="472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72067">
                                            <p:txEl>
                                              <p:pRg st="2" end="2"/>
                                            </p:txEl>
                                          </p:spTgt>
                                        </p:tgtEl>
                                        <p:attrNameLst>
                                          <p:attrName>style.visibility</p:attrName>
                                        </p:attrNameLst>
                                      </p:cBhvr>
                                      <p:to>
                                        <p:strVal val="visible"/>
                                      </p:to>
                                    </p:set>
                                    <p:animEffect transition="in" filter="checkerboard(across)">
                                      <p:cBhvr>
                                        <p:cTn id="17" dur="500"/>
                                        <p:tgtEl>
                                          <p:spTgt spid="472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72068"/>
                                        </p:tgtEl>
                                        <p:attrNameLst>
                                          <p:attrName>style.visibility</p:attrName>
                                        </p:attrNameLst>
                                      </p:cBhvr>
                                      <p:to>
                                        <p:strVal val="visible"/>
                                      </p:to>
                                    </p:set>
                                    <p:anim calcmode="lin" valueType="num">
                                      <p:cBhvr additive="base">
                                        <p:cTn id="22" dur="500" fill="hold"/>
                                        <p:tgtEl>
                                          <p:spTgt spid="472068"/>
                                        </p:tgtEl>
                                        <p:attrNameLst>
                                          <p:attrName>ppt_x</p:attrName>
                                        </p:attrNameLst>
                                      </p:cBhvr>
                                      <p:tavLst>
                                        <p:tav tm="0">
                                          <p:val>
                                            <p:strVal val="0-#ppt_w/2"/>
                                          </p:val>
                                        </p:tav>
                                        <p:tav tm="100000">
                                          <p:val>
                                            <p:strVal val="#ppt_x"/>
                                          </p:val>
                                        </p:tav>
                                      </p:tavLst>
                                    </p:anim>
                                    <p:anim calcmode="lin" valueType="num">
                                      <p:cBhvr additive="base">
                                        <p:cTn id="23" dur="500" fill="hold"/>
                                        <p:tgtEl>
                                          <p:spTgt spid="47206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72098"/>
                                        </p:tgtEl>
                                        <p:attrNameLst>
                                          <p:attrName>style.visibility</p:attrName>
                                        </p:attrNameLst>
                                      </p:cBhvr>
                                      <p:to>
                                        <p:strVal val="visible"/>
                                      </p:to>
                                    </p:set>
                                    <p:animEffect transition="in" filter="blinds(horizontal)">
                                      <p:cBhvr>
                                        <p:cTn id="39" dur="500"/>
                                        <p:tgtEl>
                                          <p:spTgt spid="472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animBg="1" autoUpdateAnimBg="0"/>
      <p:bldP spid="472098"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23850" y="1"/>
            <a:ext cx="8820150" cy="735806"/>
          </a:xfrm>
        </p:spPr>
        <p:txBody>
          <a:bodyPr/>
          <a:lstStyle/>
          <a:p>
            <a:pPr eaLnBrk="1" hangingPunct="1"/>
            <a:r>
              <a:rPr lang="en-US" altLang="zh-CN" sz="4000" i="0" dirty="0" smtClean="0">
                <a:ea typeface="宋体" panose="02010600030101010101" pitchFamily="2" charset="-122"/>
              </a:rPr>
              <a:t>4</a:t>
            </a:r>
            <a:r>
              <a:rPr lang="zh-CN" altLang="en-US" sz="4000" i="0" dirty="0" smtClean="0">
                <a:ea typeface="宋体" panose="02010600030101010101" pitchFamily="2" charset="-122"/>
              </a:rPr>
              <a:t>、</a:t>
            </a:r>
            <a:r>
              <a:rPr lang="zh-CN" altLang="en-US" sz="4000" i="0" dirty="0" smtClean="0">
                <a:ea typeface="黑体" panose="02010609060101010101" pitchFamily="2" charset="-122"/>
              </a:rPr>
              <a:t>供求定理</a:t>
            </a:r>
            <a:endParaRPr lang="en-US" altLang="zh-CN" sz="3200" i="0" dirty="0" smtClean="0">
              <a:ea typeface="宋体" panose="02010600030101010101" pitchFamily="2" charset="-122"/>
            </a:endParaRPr>
          </a:p>
        </p:txBody>
      </p:sp>
      <p:sp>
        <p:nvSpPr>
          <p:cNvPr id="61443" name="Rectangle 3"/>
          <p:cNvSpPr>
            <a:spLocks noGrp="1" noChangeArrowheads="1"/>
          </p:cNvSpPr>
          <p:nvPr>
            <p:ph sz="quarter" idx="1"/>
          </p:nvPr>
        </p:nvSpPr>
        <p:spPr>
          <a:xfrm>
            <a:off x="179512" y="771550"/>
            <a:ext cx="8856984" cy="4050506"/>
          </a:xfrm>
        </p:spPr>
        <p:txBody>
          <a:bodyPr/>
          <a:lstStyle/>
          <a:p>
            <a:pPr eaLnBrk="1" hangingPunct="1">
              <a:lnSpc>
                <a:spcPct val="125000"/>
              </a:lnSpc>
              <a:spcBef>
                <a:spcPts val="1800"/>
              </a:spcBef>
              <a:buClr>
                <a:srgbClr val="FF0000"/>
              </a:buClr>
              <a:defRPr/>
            </a:pPr>
            <a:r>
              <a:rPr lang="zh-CN" altLang="en-US" sz="2000" b="1" dirty="0" smtClean="0">
                <a:latin typeface="黑体" panose="02010609060101010101" pitchFamily="2" charset="-122"/>
                <a:ea typeface="黑体" panose="02010609060101010101" pitchFamily="2" charset="-122"/>
              </a:rPr>
              <a:t>供给与需求的变化将引起均衡产量与均衡价格怎样的变化？</a:t>
            </a:r>
            <a:endParaRPr lang="zh-CN" altLang="en-US" sz="2800" b="1" dirty="0" smtClean="0">
              <a:latin typeface="黑体" panose="02010609060101010101" pitchFamily="2" charset="-122"/>
              <a:ea typeface="黑体" panose="02010609060101010101" pitchFamily="2" charset="-122"/>
            </a:endParaRPr>
          </a:p>
          <a:p>
            <a:pPr lvl="1" eaLnBrk="1" hangingPunct="1">
              <a:lnSpc>
                <a:spcPct val="125000"/>
              </a:lnSpc>
              <a:spcBef>
                <a:spcPts val="1800"/>
              </a:spcBef>
              <a:defRPr/>
            </a:pPr>
            <a:r>
              <a:rPr lang="zh-CN" altLang="en-US" sz="1800" dirty="0" smtClean="0">
                <a:solidFill>
                  <a:srgbClr val="C00000"/>
                </a:solidFill>
                <a:latin typeface="黑体" panose="02010609060101010101" pitchFamily="2" charset="-122"/>
                <a:ea typeface="黑体" panose="02010609060101010101" pitchFamily="2" charset="-122"/>
              </a:rPr>
              <a:t>在供给不变的情况下，</a:t>
            </a:r>
            <a:r>
              <a:rPr lang="zh-CN" altLang="en-US" sz="1800" b="1" dirty="0" smtClean="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需求变</a:t>
            </a:r>
            <a:r>
              <a:rPr lang="zh-CN" altLang="en-US" sz="1800" b="1" dirty="0" smtClean="0">
                <a:solidFill>
                  <a:srgbClr val="C00000"/>
                </a:solidFill>
                <a:latin typeface="黑体" panose="02010609060101010101" pitchFamily="2" charset="-122"/>
                <a:ea typeface="黑体" panose="02010609060101010101" pitchFamily="2" charset="-122"/>
              </a:rPr>
              <a:t>动</a:t>
            </a:r>
            <a:r>
              <a:rPr lang="zh-CN" altLang="en-US" sz="1800" dirty="0" smtClean="0">
                <a:solidFill>
                  <a:srgbClr val="C00000"/>
                </a:solidFill>
                <a:latin typeface="黑体" panose="02010609060101010101" pitchFamily="2" charset="-122"/>
                <a:ea typeface="黑体" panose="02010609060101010101" pitchFamily="2" charset="-122"/>
              </a:rPr>
              <a:t>分别引起</a:t>
            </a:r>
            <a:r>
              <a:rPr lang="zh-CN" altLang="en-US" sz="1800" b="1" dirty="0" smtClean="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均衡价格和均衡数量的同方向</a:t>
            </a:r>
            <a:r>
              <a:rPr lang="zh-CN" altLang="en-US" sz="1800" dirty="0" smtClean="0">
                <a:solidFill>
                  <a:srgbClr val="C00000"/>
                </a:solidFill>
                <a:latin typeface="黑体" panose="02010609060101010101" pitchFamily="2" charset="-122"/>
                <a:ea typeface="黑体" panose="02010609060101010101" pitchFamily="2" charset="-122"/>
              </a:rPr>
              <a:t>的变动；</a:t>
            </a:r>
            <a:endParaRPr lang="zh-CN" altLang="en-US" sz="1800" dirty="0" smtClean="0">
              <a:solidFill>
                <a:srgbClr val="C00000"/>
              </a:solidFill>
              <a:latin typeface="黑体" panose="02010609060101010101" pitchFamily="2" charset="-122"/>
              <a:ea typeface="黑体" panose="02010609060101010101" pitchFamily="2" charset="-122"/>
            </a:endParaRPr>
          </a:p>
          <a:p>
            <a:pPr lvl="1" eaLnBrk="1" hangingPunct="1">
              <a:lnSpc>
                <a:spcPct val="125000"/>
              </a:lnSpc>
              <a:spcBef>
                <a:spcPts val="1800"/>
              </a:spcBef>
              <a:defRPr/>
            </a:pPr>
            <a:r>
              <a:rPr lang="zh-CN" altLang="en-US" sz="1800" dirty="0" smtClean="0">
                <a:solidFill>
                  <a:srgbClr val="C00000"/>
                </a:solidFill>
                <a:latin typeface="黑体" panose="02010609060101010101" pitchFamily="2" charset="-122"/>
                <a:ea typeface="黑体" panose="02010609060101010101" pitchFamily="2" charset="-122"/>
              </a:rPr>
              <a:t> 在需求不变的情况下，</a:t>
            </a:r>
            <a:r>
              <a:rPr lang="zh-CN" altLang="en-US" sz="1800" b="1" dirty="0" smtClean="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供给变动</a:t>
            </a:r>
            <a:r>
              <a:rPr lang="zh-CN" altLang="en-US" sz="1800" dirty="0" smtClean="0">
                <a:solidFill>
                  <a:srgbClr val="C00000"/>
                </a:solidFill>
                <a:latin typeface="黑体" panose="02010609060101010101" pitchFamily="2" charset="-122"/>
                <a:ea typeface="黑体" panose="02010609060101010101" pitchFamily="2" charset="-122"/>
              </a:rPr>
              <a:t>分别引起</a:t>
            </a:r>
            <a:r>
              <a:rPr lang="zh-CN" altLang="en-US" sz="1800" b="1" dirty="0" smtClean="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均衡价格的反方向</a:t>
            </a:r>
            <a:r>
              <a:rPr lang="zh-CN" altLang="en-US" sz="1800" dirty="0" smtClean="0">
                <a:solidFill>
                  <a:srgbClr val="C00000"/>
                </a:solidFill>
                <a:latin typeface="黑体" panose="02010609060101010101" pitchFamily="2" charset="-122"/>
                <a:ea typeface="黑体" panose="02010609060101010101" pitchFamily="2" charset="-122"/>
              </a:rPr>
              <a:t>的变动和</a:t>
            </a:r>
            <a:r>
              <a:rPr lang="zh-CN" altLang="en-US" sz="1800" b="1" dirty="0" smtClean="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均衡数量的同方向</a:t>
            </a:r>
            <a:r>
              <a:rPr lang="zh-CN" altLang="en-US" sz="1800" dirty="0" smtClean="0">
                <a:solidFill>
                  <a:srgbClr val="C00000"/>
                </a:solidFill>
                <a:latin typeface="黑体" panose="02010609060101010101" pitchFamily="2" charset="-122"/>
                <a:ea typeface="黑体" panose="02010609060101010101" pitchFamily="2" charset="-122"/>
              </a:rPr>
              <a:t>的变动。</a:t>
            </a:r>
            <a:endParaRPr lang="zh-CN" altLang="en-US" sz="1800" dirty="0" smtClean="0">
              <a:solidFill>
                <a:srgbClr val="C00000"/>
              </a:solidFill>
              <a:latin typeface="黑体" panose="02010609060101010101" pitchFamily="2" charset="-122"/>
              <a:ea typeface="黑体" panose="02010609060101010101" pitchFamily="2" charset="-122"/>
            </a:endParaRPr>
          </a:p>
          <a:p>
            <a:pPr lvl="1" eaLnBrk="1" hangingPunct="1">
              <a:lnSpc>
                <a:spcPct val="125000"/>
              </a:lnSpc>
              <a:spcBef>
                <a:spcPts val="1800"/>
              </a:spcBef>
              <a:defRPr/>
            </a:pPr>
            <a:r>
              <a:rPr lang="zh-CN" altLang="en-US" sz="1800" b="1" dirty="0" smtClean="0">
                <a:solidFill>
                  <a:srgbClr val="0070C0"/>
                </a:solidFill>
                <a:latin typeface="黑体" panose="02010609060101010101" pitchFamily="2" charset="-122"/>
                <a:ea typeface="黑体" panose="02010609060101010101" pitchFamily="2" charset="-122"/>
              </a:rPr>
              <a:t>当</a:t>
            </a:r>
            <a:r>
              <a:rPr lang="zh-CN" altLang="en-US" sz="1800" b="1" dirty="0" smtClean="0">
                <a:solidFill>
                  <a:srgbClr val="0070C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供求同时增加</a:t>
            </a:r>
            <a:r>
              <a:rPr lang="zh-CN" altLang="en-US" sz="1800" b="1" dirty="0" smtClean="0">
                <a:solidFill>
                  <a:srgbClr val="0070C0"/>
                </a:solidFill>
                <a:latin typeface="黑体" panose="02010609060101010101" pitchFamily="2" charset="-122"/>
                <a:ea typeface="黑体" panose="02010609060101010101" pitchFamily="2" charset="-122"/>
              </a:rPr>
              <a:t>（或减少）时，</a:t>
            </a:r>
            <a:r>
              <a:rPr lang="zh-CN" altLang="en-US" sz="1800" b="1" dirty="0" smtClean="0">
                <a:solidFill>
                  <a:srgbClr val="0070C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均衡产量增加</a:t>
            </a:r>
            <a:r>
              <a:rPr lang="zh-CN" altLang="en-US" sz="1800" b="1" dirty="0" smtClean="0">
                <a:solidFill>
                  <a:srgbClr val="0070C0"/>
                </a:solidFill>
                <a:latin typeface="黑体" panose="02010609060101010101" pitchFamily="2" charset="-122"/>
                <a:ea typeface="黑体" panose="02010609060101010101" pitchFamily="2" charset="-122"/>
              </a:rPr>
              <a:t>（或减少），但</a:t>
            </a:r>
            <a:r>
              <a:rPr lang="zh-CN" altLang="en-US" sz="1800" b="1" dirty="0" smtClean="0">
                <a:solidFill>
                  <a:srgbClr val="0070C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均衡价格不定</a:t>
            </a:r>
            <a:r>
              <a:rPr lang="zh-CN" altLang="en-US" sz="1800" b="1" dirty="0" smtClean="0">
                <a:solidFill>
                  <a:srgbClr val="0070C0"/>
                </a:solidFill>
                <a:latin typeface="黑体" panose="02010609060101010101" pitchFamily="2" charset="-122"/>
                <a:ea typeface="黑体" panose="02010609060101010101" pitchFamily="2" charset="-122"/>
              </a:rPr>
              <a:t>。</a:t>
            </a:r>
            <a:endParaRPr lang="zh-CN" altLang="en-US" sz="1800" b="1" dirty="0" smtClean="0">
              <a:solidFill>
                <a:srgbClr val="0070C0"/>
              </a:solidFill>
              <a:latin typeface="黑体" panose="02010609060101010101" pitchFamily="2" charset="-122"/>
              <a:ea typeface="黑体" panose="02010609060101010101" pitchFamily="2" charset="-122"/>
            </a:endParaRPr>
          </a:p>
          <a:p>
            <a:pPr lvl="1" eaLnBrk="1" hangingPunct="1">
              <a:lnSpc>
                <a:spcPct val="125000"/>
              </a:lnSpc>
              <a:spcBef>
                <a:spcPts val="1800"/>
              </a:spcBef>
              <a:defRPr/>
            </a:pPr>
            <a:r>
              <a:rPr lang="zh-CN" altLang="en-US" sz="1800" b="1" dirty="0" smtClean="0">
                <a:solidFill>
                  <a:srgbClr val="0070C0"/>
                </a:solidFill>
                <a:latin typeface="黑体" panose="02010609060101010101" pitchFamily="2" charset="-122"/>
                <a:ea typeface="黑体" panose="02010609060101010101" pitchFamily="2" charset="-122"/>
              </a:rPr>
              <a:t>当</a:t>
            </a:r>
            <a:r>
              <a:rPr lang="zh-CN" altLang="en-US" sz="1800" b="1" dirty="0" smtClean="0">
                <a:solidFill>
                  <a:srgbClr val="0070C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供求反向变动</a:t>
            </a:r>
            <a:r>
              <a:rPr lang="zh-CN" altLang="en-US" sz="1800" b="1" dirty="0" smtClean="0">
                <a:solidFill>
                  <a:srgbClr val="0070C0"/>
                </a:solidFill>
                <a:latin typeface="黑体" panose="02010609060101010101" pitchFamily="2" charset="-122"/>
                <a:ea typeface="黑体" panose="02010609060101010101" pitchFamily="2" charset="-122"/>
              </a:rPr>
              <a:t>时</a:t>
            </a:r>
            <a:r>
              <a:rPr lang="zh-CN" altLang="en-US" sz="1800" dirty="0" smtClean="0">
                <a:solidFill>
                  <a:srgbClr val="0070C0"/>
                </a:solidFill>
                <a:latin typeface="黑体" panose="02010609060101010101" pitchFamily="2" charset="-122"/>
                <a:ea typeface="黑体" panose="02010609060101010101" pitchFamily="2" charset="-122"/>
              </a:rPr>
              <a:t>，</a:t>
            </a:r>
            <a:r>
              <a:rPr lang="zh-CN" altLang="en-US" sz="1800" b="1" dirty="0" smtClean="0">
                <a:solidFill>
                  <a:srgbClr val="0070C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均衡价格与需求变化方向相同</a:t>
            </a:r>
            <a:r>
              <a:rPr lang="zh-CN" altLang="en-US" sz="1800" dirty="0" smtClean="0">
                <a:solidFill>
                  <a:srgbClr val="0070C0"/>
                </a:solidFill>
                <a:latin typeface="黑体" panose="02010609060101010101" pitchFamily="2" charset="-122"/>
                <a:ea typeface="黑体" panose="02010609060101010101" pitchFamily="2" charset="-122"/>
              </a:rPr>
              <a:t>，</a:t>
            </a:r>
            <a:r>
              <a:rPr lang="zh-CN" altLang="en-US" sz="1800" b="1" dirty="0" smtClean="0">
                <a:solidFill>
                  <a:srgbClr val="0070C0"/>
                </a:solidFill>
                <a:latin typeface="黑体" panose="02010609060101010101" pitchFamily="2" charset="-122"/>
                <a:ea typeface="黑体" panose="02010609060101010101" pitchFamily="2" charset="-122"/>
              </a:rPr>
              <a:t>而</a:t>
            </a:r>
            <a:r>
              <a:rPr lang="zh-CN" altLang="en-US" sz="1800" b="1" dirty="0" smtClean="0">
                <a:solidFill>
                  <a:srgbClr val="0070C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均衡产量不定</a:t>
            </a:r>
            <a:r>
              <a:rPr lang="zh-CN" altLang="en-US" sz="1800" b="1" dirty="0" smtClean="0">
                <a:solidFill>
                  <a:srgbClr val="0070C0"/>
                </a:solidFill>
                <a:latin typeface="黑体" panose="02010609060101010101" pitchFamily="2" charset="-122"/>
                <a:ea typeface="黑体" panose="02010609060101010101" pitchFamily="2" charset="-122"/>
              </a:rPr>
              <a:t>。</a:t>
            </a:r>
            <a:endParaRPr lang="zh-CN" altLang="en-US" sz="1800" b="1" dirty="0" smtClean="0">
              <a:solidFill>
                <a:srgbClr val="0070C0"/>
              </a:solidFill>
              <a:latin typeface="黑体" panose="02010609060101010101" pitchFamily="2" charset="-122"/>
              <a:ea typeface="黑体" panose="02010609060101010101" pitchFamily="2" charset="-122"/>
            </a:endParaRPr>
          </a:p>
        </p:txBody>
      </p:sp>
      <p:sp>
        <p:nvSpPr>
          <p:cNvPr id="46084" name="灯片编号占位符 5"/>
          <p:cNvSpPr>
            <a:spLocks noGrp="1"/>
          </p:cNvSpPr>
          <p:nvPr>
            <p:ph type="sldNum" sz="quarter" idx="12"/>
          </p:nvPr>
        </p:nvSpPr>
        <p:spPr>
          <a:xfrm>
            <a:off x="3124200" y="4902994"/>
            <a:ext cx="2895600" cy="183356"/>
          </a:xfrm>
          <a:noFill/>
        </p:spPr>
        <p:txBody>
          <a:bodyPr/>
          <a:lstStyle/>
          <a:p>
            <a:pPr algn="ctr"/>
            <a:fld id="{44B99492-3D68-40E3-BE32-E556655A6D49}"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 calcmode="lin" valueType="num">
                                      <p:cBhvr additive="base">
                                        <p:cTn id="7"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anim calcmode="lin" valueType="num">
                                      <p:cBhvr additive="base">
                                        <p:cTn id="13"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anim calcmode="lin" valueType="num">
                                      <p:cBhvr additive="base">
                                        <p:cTn id="19"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43">
                                            <p:txEl>
                                              <p:pRg st="4" end="4"/>
                                            </p:txEl>
                                          </p:spTgt>
                                        </p:tgtEl>
                                        <p:attrNameLst>
                                          <p:attrName>style.visibility</p:attrName>
                                        </p:attrNameLst>
                                      </p:cBhvr>
                                      <p:to>
                                        <p:strVal val="visible"/>
                                      </p:to>
                                    </p:set>
                                    <p:anim calcmode="lin" valueType="num">
                                      <p:cBhvr additive="base">
                                        <p:cTn id="25"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95288" y="123478"/>
            <a:ext cx="8748712" cy="1600200"/>
          </a:xfrm>
        </p:spPr>
        <p:txBody>
          <a:bodyPr/>
          <a:lstStyle/>
          <a:p>
            <a:pPr eaLnBrk="1" hangingPunct="1"/>
            <a:r>
              <a:rPr lang="zh-CN" altLang="en-US" sz="3200" i="0" dirty="0" smtClean="0">
                <a:ea typeface="黑体" panose="02010609060101010101" pitchFamily="2" charset="-122"/>
              </a:rPr>
              <a:t>四</a:t>
            </a:r>
            <a:r>
              <a:rPr lang="zh-CN" altLang="en-US" sz="3200" dirty="0" smtClean="0">
                <a:ea typeface="黑体" panose="02010609060101010101" pitchFamily="2" charset="-122"/>
              </a:rPr>
              <a:t>、政府干预价格的政策</a:t>
            </a:r>
            <a:br>
              <a:rPr lang="en-US" altLang="zh-CN" sz="3200" dirty="0" smtClean="0"/>
            </a:br>
            <a:r>
              <a:rPr lang="en-US" altLang="zh-CN" sz="2800" dirty="0" smtClean="0"/>
              <a:t>——</a:t>
            </a:r>
            <a:r>
              <a:rPr lang="zh-CN" altLang="en-US" sz="2400" dirty="0" smtClean="0"/>
              <a:t>均衡价格理论的应用</a:t>
            </a:r>
            <a:br>
              <a:rPr lang="zh-CN" altLang="en-US" sz="2800" i="0" dirty="0" smtClean="0">
                <a:solidFill>
                  <a:schemeClr val="accent1"/>
                </a:solidFill>
                <a:ea typeface="黑体" panose="02010609060101010101" pitchFamily="2" charset="-122"/>
              </a:rPr>
            </a:br>
            <a:br>
              <a:rPr lang="en-US" altLang="zh-CN" sz="2800" i="0" dirty="0" smtClean="0">
                <a:solidFill>
                  <a:schemeClr val="accent1"/>
                </a:solidFill>
                <a:ea typeface="宋体" panose="02010600030101010101" pitchFamily="2" charset="-122"/>
              </a:rPr>
            </a:br>
            <a:endParaRPr lang="en-US" altLang="zh-CN" sz="2800" i="0" dirty="0" smtClean="0">
              <a:solidFill>
                <a:schemeClr val="accent1"/>
              </a:solidFill>
              <a:ea typeface="宋体" panose="02010600030101010101" pitchFamily="2" charset="-122"/>
            </a:endParaRPr>
          </a:p>
        </p:txBody>
      </p:sp>
      <p:sp>
        <p:nvSpPr>
          <p:cNvPr id="47107" name="灯片编号占位符 5"/>
          <p:cNvSpPr>
            <a:spLocks noGrp="1"/>
          </p:cNvSpPr>
          <p:nvPr>
            <p:ph type="sldNum" sz="quarter" idx="12"/>
          </p:nvPr>
        </p:nvSpPr>
        <p:spPr>
          <a:xfrm>
            <a:off x="3124200" y="4902994"/>
            <a:ext cx="2895600" cy="183356"/>
          </a:xfrm>
          <a:noFill/>
        </p:spPr>
        <p:txBody>
          <a:bodyPr/>
          <a:lstStyle/>
          <a:p>
            <a:pPr algn="ctr"/>
            <a:fld id="{8AEBD145-77F2-44BF-B854-C5788E6B7056}"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 name="Rectangle 3"/>
          <p:cNvSpPr txBox="1">
            <a:spLocks noChangeArrowheads="1"/>
          </p:cNvSpPr>
          <p:nvPr/>
        </p:nvSpPr>
        <p:spPr bwMode="auto">
          <a:xfrm>
            <a:off x="611560" y="1275606"/>
            <a:ext cx="7772400" cy="3528392"/>
          </a:xfrm>
          <a:prstGeom prst="rect">
            <a:avLst/>
          </a:prstGeom>
          <a:noFill/>
          <a:ln w="9525">
            <a:noFill/>
            <a:miter lim="800000"/>
          </a:ln>
        </p:spPr>
        <p:txBody>
          <a:bodyPr/>
          <a:lstStyle/>
          <a:p>
            <a:pPr marL="342900" indent="-342900">
              <a:lnSpc>
                <a:spcPct val="125000"/>
              </a:lnSpc>
              <a:spcBef>
                <a:spcPct val="20000"/>
              </a:spcBef>
              <a:buClr>
                <a:srgbClr val="FF0000"/>
              </a:buClr>
              <a:buFont typeface="Wingdings" panose="05000000000000000000" pitchFamily="2" charset="2"/>
              <a:buChar char="v"/>
              <a:defRPr/>
            </a:pPr>
            <a:r>
              <a:rPr lang="zh-CN" altLang="en-US" sz="2800" b="1" kern="0" dirty="0">
                <a:latin typeface="+mn-lt"/>
                <a:ea typeface="宋体" panose="02010600030101010101" pitchFamily="2" charset="-122"/>
              </a:rPr>
              <a:t>如果市场价格受到政府行为的影响（干预）会发生什么？</a:t>
            </a:r>
            <a:endParaRPr lang="en-US" altLang="zh-CN" sz="2800" b="1" kern="0" dirty="0">
              <a:latin typeface="+mn-lt"/>
              <a:ea typeface="宋体" panose="02010600030101010101" pitchFamily="2" charset="-122"/>
            </a:endParaRPr>
          </a:p>
          <a:p>
            <a:pPr marL="342900" indent="-342900">
              <a:lnSpc>
                <a:spcPct val="125000"/>
              </a:lnSpc>
              <a:spcBef>
                <a:spcPct val="20000"/>
              </a:spcBef>
              <a:buClr>
                <a:srgbClr val="FF0000"/>
              </a:buClr>
              <a:defRPr/>
            </a:pPr>
            <a:r>
              <a:rPr lang="en-US" altLang="zh-CN" sz="2800" dirty="0">
                <a:solidFill>
                  <a:srgbClr val="C00000"/>
                </a:solidFill>
                <a:latin typeface="黑体" panose="02010609060101010101" pitchFamily="2" charset="-122"/>
                <a:ea typeface="黑体" panose="02010609060101010101" pitchFamily="2" charset="-122"/>
              </a:rPr>
              <a:t>1</a:t>
            </a:r>
            <a:r>
              <a:rPr lang="zh-CN" altLang="en-US" sz="2800" dirty="0">
                <a:solidFill>
                  <a:srgbClr val="C00000"/>
                </a:solidFill>
                <a:latin typeface="黑体" panose="02010609060101010101" pitchFamily="2" charset="-122"/>
                <a:ea typeface="黑体" panose="02010609060101010101" pitchFamily="2" charset="-122"/>
              </a:rPr>
              <a:t>、最高限价</a:t>
            </a:r>
            <a:endParaRPr lang="en-US" altLang="zh-CN" sz="2800" dirty="0">
              <a:solidFill>
                <a:srgbClr val="C00000"/>
              </a:solidFill>
              <a:latin typeface="黑体" panose="02010609060101010101" pitchFamily="2" charset="-122"/>
              <a:ea typeface="黑体" panose="02010609060101010101" pitchFamily="2" charset="-122"/>
            </a:endParaRPr>
          </a:p>
          <a:p>
            <a:pPr marL="342900" indent="-342900">
              <a:lnSpc>
                <a:spcPct val="125000"/>
              </a:lnSpc>
              <a:spcBef>
                <a:spcPct val="20000"/>
              </a:spcBef>
              <a:buClr>
                <a:srgbClr val="FF0000"/>
              </a:buClr>
              <a:defRPr/>
            </a:pPr>
            <a:r>
              <a:rPr lang="en-US" altLang="zh-CN" sz="2800" dirty="0">
                <a:solidFill>
                  <a:srgbClr val="C00000"/>
                </a:solidFill>
                <a:latin typeface="黑体" panose="02010609060101010101" pitchFamily="2" charset="-122"/>
                <a:ea typeface="黑体" panose="02010609060101010101" pitchFamily="2" charset="-122"/>
              </a:rPr>
              <a:t>2</a:t>
            </a:r>
            <a:r>
              <a:rPr lang="zh-CN" altLang="en-US" sz="2800" dirty="0">
                <a:solidFill>
                  <a:srgbClr val="C00000"/>
                </a:solidFill>
                <a:latin typeface="黑体" panose="02010609060101010101" pitchFamily="2" charset="-122"/>
                <a:ea typeface="黑体" panose="02010609060101010101" pitchFamily="2" charset="-122"/>
              </a:rPr>
              <a:t>、最低限价</a:t>
            </a:r>
            <a:endParaRPr lang="en-US" altLang="zh-CN" sz="2800" dirty="0">
              <a:solidFill>
                <a:srgbClr val="C00000"/>
              </a:solidFill>
              <a:latin typeface="黑体" panose="02010609060101010101" pitchFamily="2" charset="-122"/>
              <a:ea typeface="黑体" panose="02010609060101010101" pitchFamily="2" charset="-122"/>
            </a:endParaRPr>
          </a:p>
          <a:p>
            <a:pPr marL="342900" indent="-342900">
              <a:lnSpc>
                <a:spcPct val="125000"/>
              </a:lnSpc>
              <a:spcBef>
                <a:spcPct val="20000"/>
              </a:spcBef>
              <a:buClr>
                <a:srgbClr val="FF0000"/>
              </a:buClr>
              <a:defRPr/>
            </a:pPr>
            <a:r>
              <a:rPr lang="en-US" altLang="zh-CN" sz="2800" dirty="0" smtClean="0">
                <a:solidFill>
                  <a:srgbClr val="C00000"/>
                </a:solidFill>
                <a:latin typeface="黑体" panose="02010609060101010101" pitchFamily="2" charset="-122"/>
                <a:ea typeface="黑体" panose="02010609060101010101" pitchFamily="2" charset="-122"/>
              </a:rPr>
              <a:t>3</a:t>
            </a:r>
            <a:r>
              <a:rPr lang="zh-CN" altLang="en-US" sz="2800" dirty="0" smtClean="0">
                <a:solidFill>
                  <a:srgbClr val="C00000"/>
                </a:solidFill>
                <a:latin typeface="黑体" panose="02010609060101010101" pitchFamily="2" charset="-122"/>
                <a:ea typeface="黑体" panose="02010609060101010101" pitchFamily="2" charset="-122"/>
              </a:rPr>
              <a:t>、</a:t>
            </a:r>
            <a:r>
              <a:rPr lang="zh-CN" altLang="en-US" sz="2800" dirty="0">
                <a:solidFill>
                  <a:srgbClr val="C00000"/>
                </a:solidFill>
                <a:latin typeface="黑体" panose="02010609060101010101" pitchFamily="2" charset="-122"/>
                <a:ea typeface="黑体" panose="02010609060101010101" pitchFamily="2" charset="-122"/>
              </a:rPr>
              <a:t>征税的</a:t>
            </a:r>
            <a:r>
              <a:rPr lang="zh-CN" altLang="en-US" sz="2800" dirty="0" smtClean="0">
                <a:solidFill>
                  <a:srgbClr val="C00000"/>
                </a:solidFill>
                <a:latin typeface="黑体" panose="02010609060101010101" pitchFamily="2" charset="-122"/>
                <a:ea typeface="黑体" panose="02010609060101010101" pitchFamily="2" charset="-122"/>
              </a:rPr>
              <a:t>效果（见</a:t>
            </a:r>
            <a:r>
              <a:rPr lang="zh-CN" altLang="en-US" sz="2800" dirty="0" smtClean="0">
                <a:solidFill>
                  <a:srgbClr val="C00000"/>
                </a:solidFill>
                <a:latin typeface="黑体" panose="02010609060101010101" pitchFamily="2" charset="-122"/>
                <a:ea typeface="黑体" panose="02010609060101010101" pitchFamily="2" charset="-122"/>
              </a:rPr>
              <a:t>附录）</a:t>
            </a:r>
            <a:endParaRPr lang="zh-CN" altLang="en-US" sz="2800"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91138"/>
                                        </p:tgtEl>
                                        <p:attrNameLst>
                                          <p:attrName>style.visibility</p:attrName>
                                        </p:attrNameLst>
                                      </p:cBhvr>
                                      <p:to>
                                        <p:strVal val="visible"/>
                                      </p:to>
                                    </p:set>
                                    <p:anim calcmode="lin" valueType="num">
                                      <p:cBhvr>
                                        <p:cTn id="7" dur="500" fill="hold"/>
                                        <p:tgtEl>
                                          <p:spTgt spid="91138"/>
                                        </p:tgtEl>
                                        <p:attrNameLst>
                                          <p:attrName>ppt_w</p:attrName>
                                        </p:attrNameLst>
                                      </p:cBhvr>
                                      <p:tavLst>
                                        <p:tav tm="0">
                                          <p:val>
                                            <p:fltVal val="0"/>
                                          </p:val>
                                        </p:tav>
                                        <p:tav tm="100000">
                                          <p:val>
                                            <p:strVal val="#ppt_w"/>
                                          </p:val>
                                        </p:tav>
                                      </p:tavLst>
                                    </p:anim>
                                    <p:anim calcmode="lin" valueType="num">
                                      <p:cBhvr>
                                        <p:cTn id="8" dur="500" fill="hold"/>
                                        <p:tgtEl>
                                          <p:spTgt spid="91138"/>
                                        </p:tgtEl>
                                        <p:attrNameLst>
                                          <p:attrName>ppt_h</p:attrName>
                                        </p:attrNameLst>
                                      </p:cBhvr>
                                      <p:tavLst>
                                        <p:tav tm="0">
                                          <p:val>
                                            <p:fltVal val="0"/>
                                          </p:val>
                                        </p:tav>
                                        <p:tav tm="100000">
                                          <p:val>
                                            <p:strVal val="#ppt_h"/>
                                          </p:val>
                                        </p:tav>
                                      </p:tavLst>
                                    </p:anim>
                                    <p:anim calcmode="lin" valueType="num">
                                      <p:cBhvr>
                                        <p:cTn id="9" dur="500" fill="hold"/>
                                        <p:tgtEl>
                                          <p:spTgt spid="91138"/>
                                        </p:tgtEl>
                                        <p:attrNameLst>
                                          <p:attrName>style.rotation</p:attrName>
                                        </p:attrNameLst>
                                      </p:cBhvr>
                                      <p:tavLst>
                                        <p:tav tm="0">
                                          <p:val>
                                            <p:fltVal val="360"/>
                                          </p:val>
                                        </p:tav>
                                        <p:tav tm="100000">
                                          <p:val>
                                            <p:fltVal val="0"/>
                                          </p:val>
                                        </p:tav>
                                      </p:tavLst>
                                    </p:anim>
                                    <p:animEffect transition="in" filter="fade">
                                      <p:cBhvr>
                                        <p:cTn id="10" dur="500"/>
                                        <p:tgtEl>
                                          <p:spTgt spid="9113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6">
                                            <p:txEl>
                                              <p:pRg st="0" end="0"/>
                                            </p:txEl>
                                          </p:spTgt>
                                        </p:tgtEl>
                                        <p:attrNameLst>
                                          <p:attrName>style.visibility</p:attrName>
                                        </p:attrNameLst>
                                      </p:cBhvr>
                                      <p:to>
                                        <p:strVal val="visible"/>
                                      </p:to>
                                    </p:set>
                                    <p:anim calcmode="lin" valueType="num">
                                      <p:cBhvr>
                                        <p:cTn id="15"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6">
                                            <p:txEl>
                                              <p:pRg st="1" end="1"/>
                                            </p:txEl>
                                          </p:spTgt>
                                        </p:tgtEl>
                                        <p:attrNameLst>
                                          <p:attrName>style.visibility</p:attrName>
                                        </p:attrNameLst>
                                      </p:cBhvr>
                                      <p:to>
                                        <p:strVal val="visible"/>
                                      </p:to>
                                    </p:set>
                                    <p:anim calcmode="lin" valueType="num">
                                      <p:cBhvr>
                                        <p:cTn id="23"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6">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fill="hold">
                                          <p:stCondLst>
                                            <p:cond delay="0"/>
                                          </p:stCondLst>
                                        </p:cTn>
                                        <p:tgtEl>
                                          <p:spTgt spid="6">
                                            <p:txEl>
                                              <p:pRg st="2" end="2"/>
                                            </p:txEl>
                                          </p:spTgt>
                                        </p:tgtEl>
                                        <p:attrNameLst>
                                          <p:attrName>style.visibility</p:attrName>
                                        </p:attrNameLst>
                                      </p:cBhvr>
                                      <p:to>
                                        <p:strVal val="visible"/>
                                      </p:to>
                                    </p:set>
                                    <p:anim calcmode="lin" valueType="num">
                                      <p:cBhvr>
                                        <p:cTn id="31"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2" end="2"/>
                                            </p:txEl>
                                          </p:spTgt>
                                        </p:tgtEl>
                                        <p:attrNameLst>
                                          <p:attrName>ppt_h</p:attrName>
                                        </p:attrNameLst>
                                      </p:cBhvr>
                                      <p:tavLst>
                                        <p:tav tm="0">
                                          <p:val>
                                            <p:fltVal val="0"/>
                                          </p:val>
                                        </p:tav>
                                        <p:tav tm="100000">
                                          <p:val>
                                            <p:strVal val="#ppt_h"/>
                                          </p:val>
                                        </p:tav>
                                      </p:tavLst>
                                    </p:anim>
                                    <p:anim calcmode="lin" valueType="num">
                                      <p:cBhvr>
                                        <p:cTn id="33" dur="500" fill="hold"/>
                                        <p:tgtEl>
                                          <p:spTgt spid="6">
                                            <p:txEl>
                                              <p:pRg st="2" end="2"/>
                                            </p:txEl>
                                          </p:spTgt>
                                        </p:tgtEl>
                                        <p:attrNameLst>
                                          <p:attrName>style.rotation</p:attrName>
                                        </p:attrNameLst>
                                      </p:cBhvr>
                                      <p:tavLst>
                                        <p:tav tm="0">
                                          <p:val>
                                            <p:fltVal val="360"/>
                                          </p:val>
                                        </p:tav>
                                        <p:tav tm="100000">
                                          <p:val>
                                            <p:fltVal val="0"/>
                                          </p:val>
                                        </p:tav>
                                      </p:tavLst>
                                    </p:anim>
                                    <p:animEffect transition="in" filter="fade">
                                      <p:cBhvr>
                                        <p:cTn id="34" dur="500"/>
                                        <p:tgtEl>
                                          <p:spTgt spid="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iterate type="lt">
                                    <p:tmPct val="10000"/>
                                  </p:iterate>
                                  <p:childTnLst>
                                    <p:set>
                                      <p:cBhvr>
                                        <p:cTn id="38" fill="hold">
                                          <p:stCondLst>
                                            <p:cond delay="0"/>
                                          </p:stCondLst>
                                        </p:cTn>
                                        <p:tgtEl>
                                          <p:spTgt spid="6">
                                            <p:txEl>
                                              <p:pRg st="3" end="3"/>
                                            </p:txEl>
                                          </p:spTgt>
                                        </p:tgtEl>
                                        <p:attrNameLst>
                                          <p:attrName>style.visibility</p:attrName>
                                        </p:attrNameLst>
                                      </p:cBhvr>
                                      <p:to>
                                        <p:strVal val="visible"/>
                                      </p:to>
                                    </p:set>
                                    <p:anim calcmode="lin" valueType="num">
                                      <p:cBhvr>
                                        <p:cTn id="39"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6">
                                            <p:txEl>
                                              <p:pRg st="3" end="3"/>
                                            </p:txEl>
                                          </p:spTgt>
                                        </p:tgtEl>
                                        <p:attrNameLst>
                                          <p:attrName>ppt_h</p:attrName>
                                        </p:attrNameLst>
                                      </p:cBhvr>
                                      <p:tavLst>
                                        <p:tav tm="0">
                                          <p:val>
                                            <p:fltVal val="0"/>
                                          </p:val>
                                        </p:tav>
                                        <p:tav tm="100000">
                                          <p:val>
                                            <p:strVal val="#ppt_h"/>
                                          </p:val>
                                        </p:tav>
                                      </p:tavLst>
                                    </p:anim>
                                    <p:anim calcmode="lin" valueType="num">
                                      <p:cBhvr>
                                        <p:cTn id="41" dur="500" fill="hold"/>
                                        <p:tgtEl>
                                          <p:spTgt spid="6">
                                            <p:txEl>
                                              <p:pRg st="3" end="3"/>
                                            </p:txEl>
                                          </p:spTgt>
                                        </p:tgtEl>
                                        <p:attrNameLst>
                                          <p:attrName>style.rotation</p:attrName>
                                        </p:attrNameLst>
                                      </p:cBhvr>
                                      <p:tavLst>
                                        <p:tav tm="0">
                                          <p:val>
                                            <p:fltVal val="360"/>
                                          </p:val>
                                        </p:tav>
                                        <p:tav tm="100000">
                                          <p:val>
                                            <p:fltVal val="0"/>
                                          </p:val>
                                        </p:tav>
                                      </p:tavLst>
                                    </p:anim>
                                    <p:animEffect transition="in" filter="fade">
                                      <p:cBhvr>
                                        <p:cTn id="4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2"/>
          </p:nvPr>
        </p:nvSpPr>
        <p:spPr/>
        <p:txBody>
          <a:bodyPr/>
          <a:lstStyle/>
          <a:p>
            <a:pPr algn="r"/>
            <a:r>
              <a:rPr lang="en-AU" altLang="zh-CN" dirty="0"/>
              <a:t> </a:t>
            </a:r>
            <a:fld id="{82039996-6EB7-416B-AF6E-999E092247D3}" type="slidenum">
              <a:rPr lang="en-AU" altLang="zh-CN" dirty="0"/>
            </a:fld>
            <a:r>
              <a:rPr lang="en-AU" altLang="zh-CN" dirty="0"/>
              <a:t> </a:t>
            </a:r>
            <a:endParaRPr lang="en-AU" altLang="zh-CN" dirty="0"/>
          </a:p>
        </p:txBody>
      </p:sp>
      <p:sp>
        <p:nvSpPr>
          <p:cNvPr id="377858" name="Rectangle 2"/>
          <p:cNvSpPr>
            <a:spLocks noGrp="1" noChangeArrowheads="1"/>
          </p:cNvSpPr>
          <p:nvPr>
            <p:ph type="title" idx="4294967295"/>
          </p:nvPr>
        </p:nvSpPr>
        <p:spPr>
          <a:xfrm>
            <a:off x="683568" y="195486"/>
            <a:ext cx="8231187" cy="741760"/>
          </a:xfrm>
          <a:prstGeom prst="rect">
            <a:avLst/>
          </a:prstGeom>
        </p:spPr>
        <p:txBody>
          <a:bodyPr/>
          <a:lstStyle/>
          <a:p>
            <a:r>
              <a:rPr lang="zh-CN" altLang="en-US" sz="3600" dirty="0" smtClean="0">
                <a:ea typeface="黑体" panose="02010609060101010101" pitchFamily="2" charset="-122"/>
              </a:rPr>
              <a:t>政府干预价格的政策</a:t>
            </a:r>
            <a:endParaRPr lang="zh-CN" altLang="en-US" sz="3600" dirty="0"/>
          </a:p>
        </p:txBody>
      </p:sp>
      <p:sp>
        <p:nvSpPr>
          <p:cNvPr id="377859" name="Rectangle 3"/>
          <p:cNvSpPr>
            <a:spLocks noChangeArrowheads="1"/>
          </p:cNvSpPr>
          <p:nvPr/>
        </p:nvSpPr>
        <p:spPr bwMode="auto">
          <a:xfrm>
            <a:off x="539552" y="1419622"/>
            <a:ext cx="4176464" cy="3338686"/>
          </a:xfrm>
          <a:prstGeom prst="rect">
            <a:avLst/>
          </a:prstGeom>
          <a:noFill/>
          <a:ln w="9525">
            <a:noFill/>
            <a:miter lim="800000"/>
          </a:ln>
          <a:effectLst/>
        </p:spPr>
        <p:txBody>
          <a:bodyPr/>
          <a:lstStyle/>
          <a:p>
            <a:pPr marL="457200" indent="-457200">
              <a:lnSpc>
                <a:spcPct val="150000"/>
              </a:lnSpc>
              <a:spcBef>
                <a:spcPts val="1200"/>
              </a:spcBef>
              <a:buFont typeface="Wingdings" panose="05000000000000000000" pitchFamily="2" charset="2"/>
              <a:buChar char="u"/>
            </a:pPr>
            <a:r>
              <a:rPr lang="zh-CN" altLang="en-US" b="1" dirty="0">
                <a:solidFill>
                  <a:srgbClr val="FF0000"/>
                </a:solidFill>
              </a:rPr>
              <a:t>限制价格</a:t>
            </a:r>
            <a:r>
              <a:rPr lang="zh-CN" altLang="en-US" b="1" dirty="0">
                <a:latin typeface="Times New Roman" panose="02020603050405020304" pitchFamily="18" charset="0"/>
              </a:rPr>
              <a:t>（</a:t>
            </a:r>
            <a:r>
              <a:rPr lang="en-US" altLang="zh-CN" b="1" i="1" dirty="0">
                <a:latin typeface="Times New Roman" panose="02020603050405020304" pitchFamily="18" charset="0"/>
              </a:rPr>
              <a:t>ceiling price</a:t>
            </a:r>
            <a:r>
              <a:rPr lang="zh-CN" altLang="en-US" b="1" dirty="0">
                <a:latin typeface="Times New Roman" panose="02020603050405020304" pitchFamily="18" charset="0"/>
              </a:rPr>
              <a:t>），</a:t>
            </a:r>
            <a:r>
              <a:rPr lang="zh-CN" altLang="en-US" b="1" dirty="0"/>
              <a:t>政府为了限制某些物品的价格而对其规定一个低于市场均衡价格的最高限价，往往是在战争或出现重大自然灾害时对居民生活必需品规定最高限价</a:t>
            </a:r>
            <a:r>
              <a:rPr lang="zh-CN" altLang="en-US" b="1" dirty="0" smtClean="0"/>
              <a:t>。</a:t>
            </a:r>
            <a:endParaRPr lang="en-US" altLang="zh-CN" b="1" dirty="0" smtClean="0"/>
          </a:p>
          <a:p>
            <a:pPr marL="457200" indent="-457200">
              <a:lnSpc>
                <a:spcPct val="150000"/>
              </a:lnSpc>
              <a:spcBef>
                <a:spcPts val="1200"/>
              </a:spcBef>
              <a:buFont typeface="Wingdings" panose="05000000000000000000" pitchFamily="2" charset="2"/>
              <a:buChar char="u"/>
            </a:pPr>
            <a:r>
              <a:rPr lang="zh-CN" altLang="en-US" b="1" dirty="0" smtClean="0"/>
              <a:t>限制价格总是低于市场的均衡价格的。（如</a:t>
            </a:r>
            <a:r>
              <a:rPr lang="zh-CN" altLang="en-US" b="1" dirty="0" smtClean="0">
                <a:solidFill>
                  <a:srgbClr val="FF0000"/>
                </a:solidFill>
              </a:rPr>
              <a:t>生活必需品、垄断性强的公用事业</a:t>
            </a:r>
            <a:r>
              <a:rPr lang="zh-CN" altLang="en-US" b="1" dirty="0" smtClean="0"/>
              <a:t>） </a:t>
            </a:r>
            <a:endParaRPr lang="zh-CN" altLang="en-US" b="1" dirty="0" smtClean="0"/>
          </a:p>
          <a:p>
            <a:pPr marL="457200" indent="-457200">
              <a:lnSpc>
                <a:spcPct val="150000"/>
              </a:lnSpc>
              <a:spcBef>
                <a:spcPts val="0"/>
              </a:spcBef>
              <a:buFont typeface="Wingdings" panose="05000000000000000000" pitchFamily="2" charset="2"/>
              <a:buChar char="u"/>
            </a:pPr>
            <a:endParaRPr lang="zh-CN" altLang="en-US" sz="2000" b="1" dirty="0"/>
          </a:p>
        </p:txBody>
      </p:sp>
      <p:grpSp>
        <p:nvGrpSpPr>
          <p:cNvPr id="2" name="Group 4"/>
          <p:cNvGrpSpPr/>
          <p:nvPr/>
        </p:nvGrpSpPr>
        <p:grpSpPr bwMode="auto">
          <a:xfrm>
            <a:off x="4757739" y="1714500"/>
            <a:ext cx="3898900" cy="2509838"/>
            <a:chOff x="2997" y="1440"/>
            <a:chExt cx="2456" cy="2108"/>
          </a:xfrm>
        </p:grpSpPr>
        <p:sp>
          <p:nvSpPr>
            <p:cNvPr id="377861" name="Text Box 5"/>
            <p:cNvSpPr txBox="1">
              <a:spLocks noChangeArrowheads="1"/>
            </p:cNvSpPr>
            <p:nvPr/>
          </p:nvSpPr>
          <p:spPr bwMode="auto">
            <a:xfrm>
              <a:off x="5232" y="3238"/>
              <a:ext cx="221"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Q</a:t>
              </a:r>
              <a:endParaRPr kumimoji="0" lang="en-US" altLang="zh-CN" sz="1600" b="1">
                <a:solidFill>
                  <a:schemeClr val="tx2"/>
                </a:solidFill>
                <a:latin typeface="Times New Roman" panose="02020603050405020304" pitchFamily="18" charset="0"/>
              </a:endParaRPr>
            </a:p>
          </p:txBody>
        </p:sp>
        <p:sp>
          <p:nvSpPr>
            <p:cNvPr id="377862" name="Line 6"/>
            <p:cNvSpPr>
              <a:spLocks noChangeShapeType="1"/>
            </p:cNvSpPr>
            <p:nvPr/>
          </p:nvSpPr>
          <p:spPr bwMode="auto">
            <a:xfrm>
              <a:off x="3264" y="1597"/>
              <a:ext cx="0" cy="1632"/>
            </a:xfrm>
            <a:prstGeom prst="line">
              <a:avLst/>
            </a:prstGeom>
            <a:noFill/>
            <a:ln w="38100">
              <a:solidFill>
                <a:schemeClr val="tx2"/>
              </a:solidFill>
              <a:round/>
              <a:headEnd type="triangle" w="med" len="med"/>
            </a:ln>
            <a:effectLst/>
          </p:spPr>
          <p:txBody>
            <a:bodyPr/>
            <a:lstStyle/>
            <a:p>
              <a:endParaRPr lang="zh-CN" altLang="en-US"/>
            </a:p>
          </p:txBody>
        </p:sp>
        <p:sp>
          <p:nvSpPr>
            <p:cNvPr id="377863" name="Line 7"/>
            <p:cNvSpPr>
              <a:spLocks noChangeShapeType="1"/>
            </p:cNvSpPr>
            <p:nvPr/>
          </p:nvSpPr>
          <p:spPr bwMode="auto">
            <a:xfrm>
              <a:off x="3264" y="3229"/>
              <a:ext cx="2112" cy="0"/>
            </a:xfrm>
            <a:prstGeom prst="line">
              <a:avLst/>
            </a:prstGeom>
            <a:noFill/>
            <a:ln w="38100">
              <a:solidFill>
                <a:schemeClr val="tx2"/>
              </a:solidFill>
              <a:round/>
              <a:tailEnd type="triangle" w="med" len="med"/>
            </a:ln>
            <a:effectLst/>
          </p:spPr>
          <p:txBody>
            <a:bodyPr/>
            <a:lstStyle/>
            <a:p>
              <a:endParaRPr lang="zh-CN" altLang="en-US"/>
            </a:p>
          </p:txBody>
        </p:sp>
        <p:sp>
          <p:nvSpPr>
            <p:cNvPr id="377864" name="Line 8"/>
            <p:cNvSpPr>
              <a:spLocks noChangeShapeType="1"/>
            </p:cNvSpPr>
            <p:nvPr/>
          </p:nvSpPr>
          <p:spPr bwMode="auto">
            <a:xfrm flipH="1">
              <a:off x="3264" y="2322"/>
              <a:ext cx="960" cy="0"/>
            </a:xfrm>
            <a:prstGeom prst="line">
              <a:avLst/>
            </a:prstGeom>
            <a:noFill/>
            <a:ln w="9525">
              <a:solidFill>
                <a:schemeClr val="tx2"/>
              </a:solidFill>
              <a:prstDash val="lgDash"/>
              <a:round/>
            </a:ln>
            <a:effectLst/>
          </p:spPr>
          <p:txBody>
            <a:bodyPr/>
            <a:lstStyle/>
            <a:p>
              <a:endParaRPr lang="zh-CN" altLang="en-US"/>
            </a:p>
          </p:txBody>
        </p:sp>
        <p:sp>
          <p:nvSpPr>
            <p:cNvPr id="377865" name="Line 9"/>
            <p:cNvSpPr>
              <a:spLocks noChangeShapeType="1"/>
            </p:cNvSpPr>
            <p:nvPr/>
          </p:nvSpPr>
          <p:spPr bwMode="auto">
            <a:xfrm>
              <a:off x="4242" y="2352"/>
              <a:ext cx="0" cy="877"/>
            </a:xfrm>
            <a:prstGeom prst="line">
              <a:avLst/>
            </a:prstGeom>
            <a:noFill/>
            <a:ln w="9525">
              <a:solidFill>
                <a:schemeClr val="tx2"/>
              </a:solidFill>
              <a:prstDash val="lgDash"/>
              <a:round/>
            </a:ln>
            <a:effectLst/>
          </p:spPr>
          <p:txBody>
            <a:bodyPr/>
            <a:lstStyle/>
            <a:p>
              <a:endParaRPr lang="zh-CN" altLang="en-US"/>
            </a:p>
          </p:txBody>
        </p:sp>
        <p:sp>
          <p:nvSpPr>
            <p:cNvPr id="377866" name="Text Box 10"/>
            <p:cNvSpPr txBox="1">
              <a:spLocks noChangeArrowheads="1"/>
            </p:cNvSpPr>
            <p:nvPr/>
          </p:nvSpPr>
          <p:spPr bwMode="auto">
            <a:xfrm>
              <a:off x="3024" y="3216"/>
              <a:ext cx="192" cy="310"/>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O</a:t>
              </a:r>
              <a:endParaRPr kumimoji="0" lang="en-US" altLang="zh-CN" b="1" i="1">
                <a:solidFill>
                  <a:schemeClr val="tx2"/>
                </a:solidFill>
                <a:latin typeface="Times New Roman" panose="02020603050405020304" pitchFamily="18" charset="0"/>
              </a:endParaRPr>
            </a:p>
          </p:txBody>
        </p:sp>
        <p:sp>
          <p:nvSpPr>
            <p:cNvPr id="377867" name="Text Box 11"/>
            <p:cNvSpPr txBox="1">
              <a:spLocks noChangeArrowheads="1"/>
            </p:cNvSpPr>
            <p:nvPr/>
          </p:nvSpPr>
          <p:spPr bwMode="auto">
            <a:xfrm>
              <a:off x="4131" y="3214"/>
              <a:ext cx="265"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Q</a:t>
              </a:r>
              <a:r>
                <a:rPr kumimoji="0" lang="en-US" altLang="zh-CN" b="1" i="1" baseline="-25000">
                  <a:solidFill>
                    <a:schemeClr val="tx2"/>
                  </a:solidFill>
                  <a:latin typeface="Times New Roman" panose="02020603050405020304" pitchFamily="18" charset="0"/>
                </a:rPr>
                <a:t>e</a:t>
              </a:r>
              <a:endParaRPr kumimoji="0" lang="en-US" altLang="zh-CN" sz="1200" b="1">
                <a:solidFill>
                  <a:schemeClr val="tx2"/>
                </a:solidFill>
                <a:latin typeface="Times New Roman" panose="02020603050405020304" pitchFamily="18" charset="0"/>
              </a:endParaRPr>
            </a:p>
          </p:txBody>
        </p:sp>
        <p:sp>
          <p:nvSpPr>
            <p:cNvPr id="377868" name="Text Box 12"/>
            <p:cNvSpPr txBox="1">
              <a:spLocks noChangeArrowheads="1"/>
            </p:cNvSpPr>
            <p:nvPr/>
          </p:nvSpPr>
          <p:spPr bwMode="auto">
            <a:xfrm>
              <a:off x="3067" y="1440"/>
              <a:ext cx="205"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P</a:t>
              </a:r>
              <a:endParaRPr kumimoji="0" lang="en-US" altLang="zh-CN" b="1" i="1">
                <a:solidFill>
                  <a:schemeClr val="tx2"/>
                </a:solidFill>
                <a:latin typeface="Times New Roman" panose="02020603050405020304" pitchFamily="18" charset="0"/>
              </a:endParaRPr>
            </a:p>
          </p:txBody>
        </p:sp>
        <p:sp>
          <p:nvSpPr>
            <p:cNvPr id="377869" name="Text Box 13"/>
            <p:cNvSpPr txBox="1">
              <a:spLocks noChangeArrowheads="1"/>
            </p:cNvSpPr>
            <p:nvPr/>
          </p:nvSpPr>
          <p:spPr bwMode="auto">
            <a:xfrm>
              <a:off x="2997" y="2160"/>
              <a:ext cx="249"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P</a:t>
              </a:r>
              <a:r>
                <a:rPr kumimoji="0" lang="en-US" altLang="zh-CN" b="1" i="1" baseline="-25000">
                  <a:solidFill>
                    <a:schemeClr val="tx2"/>
                  </a:solidFill>
                  <a:latin typeface="Times New Roman" panose="02020603050405020304" pitchFamily="18" charset="0"/>
                </a:rPr>
                <a:t>e</a:t>
              </a:r>
              <a:endParaRPr kumimoji="0" lang="en-US" altLang="zh-CN" sz="1200" b="1">
                <a:solidFill>
                  <a:schemeClr val="tx2"/>
                </a:solidFill>
                <a:latin typeface="Times New Roman" panose="02020603050405020304" pitchFamily="18" charset="0"/>
              </a:endParaRPr>
            </a:p>
          </p:txBody>
        </p:sp>
        <p:sp>
          <p:nvSpPr>
            <p:cNvPr id="377870" name="Text Box 14"/>
            <p:cNvSpPr txBox="1">
              <a:spLocks noChangeArrowheads="1"/>
            </p:cNvSpPr>
            <p:nvPr/>
          </p:nvSpPr>
          <p:spPr bwMode="auto">
            <a:xfrm>
              <a:off x="5009" y="2832"/>
              <a:ext cx="221"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D</a:t>
              </a:r>
              <a:endParaRPr kumimoji="0" lang="en-US" altLang="zh-CN" b="1" i="1">
                <a:solidFill>
                  <a:schemeClr val="tx2"/>
                </a:solidFill>
                <a:latin typeface="Times New Roman" panose="02020603050405020304" pitchFamily="18" charset="0"/>
              </a:endParaRPr>
            </a:p>
          </p:txBody>
        </p:sp>
        <p:sp>
          <p:nvSpPr>
            <p:cNvPr id="377871" name="Text Box 15"/>
            <p:cNvSpPr txBox="1">
              <a:spLocks noChangeArrowheads="1"/>
            </p:cNvSpPr>
            <p:nvPr/>
          </p:nvSpPr>
          <p:spPr bwMode="auto">
            <a:xfrm>
              <a:off x="4944" y="1440"/>
              <a:ext cx="288" cy="310"/>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S</a:t>
              </a:r>
              <a:endParaRPr kumimoji="0" lang="en-US" altLang="zh-CN" b="1" i="1">
                <a:solidFill>
                  <a:schemeClr val="tx2"/>
                </a:solidFill>
                <a:latin typeface="Times New Roman" panose="02020603050405020304" pitchFamily="18" charset="0"/>
              </a:endParaRPr>
            </a:p>
          </p:txBody>
        </p:sp>
        <p:sp>
          <p:nvSpPr>
            <p:cNvPr id="377872" name="Text Box 16"/>
            <p:cNvSpPr txBox="1">
              <a:spLocks noChangeArrowheads="1"/>
            </p:cNvSpPr>
            <p:nvPr/>
          </p:nvSpPr>
          <p:spPr bwMode="auto">
            <a:xfrm>
              <a:off x="4313" y="2195"/>
              <a:ext cx="213"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E</a:t>
              </a:r>
              <a:endParaRPr kumimoji="0" lang="en-US" altLang="zh-CN" sz="1600" b="1">
                <a:solidFill>
                  <a:schemeClr val="tx2"/>
                </a:solidFill>
                <a:latin typeface="Times New Roman" panose="02020603050405020304" pitchFamily="18" charset="0"/>
              </a:endParaRPr>
            </a:p>
          </p:txBody>
        </p:sp>
        <p:sp>
          <p:nvSpPr>
            <p:cNvPr id="377873" name="Line 17"/>
            <p:cNvSpPr>
              <a:spLocks noChangeShapeType="1"/>
            </p:cNvSpPr>
            <p:nvPr/>
          </p:nvSpPr>
          <p:spPr bwMode="auto">
            <a:xfrm>
              <a:off x="3609" y="1689"/>
              <a:ext cx="1392" cy="1392"/>
            </a:xfrm>
            <a:prstGeom prst="line">
              <a:avLst/>
            </a:prstGeom>
            <a:noFill/>
            <a:ln w="38100">
              <a:solidFill>
                <a:srgbClr val="FF9900"/>
              </a:solidFill>
              <a:round/>
            </a:ln>
            <a:effectLst>
              <a:outerShdw dist="17961" dir="2700000" algn="ctr" rotWithShape="0">
                <a:schemeClr val="bg2"/>
              </a:outerShdw>
            </a:effectLst>
          </p:spPr>
          <p:txBody>
            <a:bodyPr anchor="ctr"/>
            <a:lstStyle/>
            <a:p>
              <a:endParaRPr lang="zh-CN" altLang="en-US"/>
            </a:p>
          </p:txBody>
        </p:sp>
        <p:sp>
          <p:nvSpPr>
            <p:cNvPr id="377874" name="Line 18"/>
            <p:cNvSpPr>
              <a:spLocks noChangeShapeType="1"/>
            </p:cNvSpPr>
            <p:nvPr/>
          </p:nvSpPr>
          <p:spPr bwMode="auto">
            <a:xfrm flipV="1">
              <a:off x="3408" y="1680"/>
              <a:ext cx="1776" cy="1200"/>
            </a:xfrm>
            <a:prstGeom prst="line">
              <a:avLst/>
            </a:prstGeom>
            <a:noFill/>
            <a:ln w="38100">
              <a:solidFill>
                <a:srgbClr val="3366FF"/>
              </a:solidFill>
              <a:round/>
            </a:ln>
            <a:effectLst>
              <a:outerShdw dist="17961" dir="2700000" algn="ctr" rotWithShape="0">
                <a:schemeClr val="bg2"/>
              </a:outerShdw>
            </a:effectLst>
          </p:spPr>
          <p:txBody>
            <a:bodyPr anchor="ctr"/>
            <a:lstStyle/>
            <a:p>
              <a:endParaRPr lang="zh-CN" altLang="en-US"/>
            </a:p>
          </p:txBody>
        </p:sp>
      </p:grpSp>
      <p:sp>
        <p:nvSpPr>
          <p:cNvPr id="377875" name="Line 19"/>
          <p:cNvSpPr>
            <a:spLocks noChangeShapeType="1"/>
          </p:cNvSpPr>
          <p:nvPr/>
        </p:nvSpPr>
        <p:spPr bwMode="auto">
          <a:xfrm flipH="1">
            <a:off x="6781800" y="3143250"/>
            <a:ext cx="457200" cy="114300"/>
          </a:xfrm>
          <a:prstGeom prst="line">
            <a:avLst/>
          </a:prstGeom>
          <a:noFill/>
          <a:ln w="9525">
            <a:noFill/>
            <a:round/>
          </a:ln>
          <a:effectLst>
            <a:outerShdw dist="17961" dir="2700000" algn="ctr" rotWithShape="0">
              <a:schemeClr val="bg2"/>
            </a:outerShdw>
          </a:effectLst>
        </p:spPr>
        <p:txBody>
          <a:bodyPr anchor="ctr"/>
          <a:lstStyle/>
          <a:p>
            <a:endParaRPr lang="zh-CN" altLang="en-US"/>
          </a:p>
        </p:txBody>
      </p:sp>
      <p:grpSp>
        <p:nvGrpSpPr>
          <p:cNvPr id="3" name="Group 20"/>
          <p:cNvGrpSpPr/>
          <p:nvPr/>
        </p:nvGrpSpPr>
        <p:grpSpPr bwMode="auto">
          <a:xfrm>
            <a:off x="4724400" y="2857501"/>
            <a:ext cx="2895600" cy="1340644"/>
            <a:chOff x="2976" y="2400"/>
            <a:chExt cx="1824" cy="1126"/>
          </a:xfrm>
        </p:grpSpPr>
        <p:sp>
          <p:nvSpPr>
            <p:cNvPr id="377877" name="Line 21"/>
            <p:cNvSpPr>
              <a:spLocks noChangeShapeType="1"/>
            </p:cNvSpPr>
            <p:nvPr/>
          </p:nvSpPr>
          <p:spPr bwMode="auto">
            <a:xfrm>
              <a:off x="3813" y="2640"/>
              <a:ext cx="0" cy="576"/>
            </a:xfrm>
            <a:prstGeom prst="line">
              <a:avLst/>
            </a:prstGeom>
            <a:noFill/>
            <a:ln w="9525">
              <a:solidFill>
                <a:schemeClr val="tx1"/>
              </a:solidFill>
              <a:prstDash val="lgDash"/>
              <a:round/>
            </a:ln>
            <a:effectLst>
              <a:outerShdw dist="17961" dir="2700000" algn="ctr" rotWithShape="0">
                <a:schemeClr val="bg2"/>
              </a:outerShdw>
            </a:effectLst>
          </p:spPr>
          <p:txBody>
            <a:bodyPr anchor="ctr"/>
            <a:lstStyle/>
            <a:p>
              <a:endParaRPr lang="zh-CN" altLang="en-US"/>
            </a:p>
          </p:txBody>
        </p:sp>
        <p:sp>
          <p:nvSpPr>
            <p:cNvPr id="377878" name="Line 22"/>
            <p:cNvSpPr>
              <a:spLocks noChangeShapeType="1"/>
            </p:cNvSpPr>
            <p:nvPr/>
          </p:nvSpPr>
          <p:spPr bwMode="auto">
            <a:xfrm>
              <a:off x="4560" y="2640"/>
              <a:ext cx="0" cy="576"/>
            </a:xfrm>
            <a:prstGeom prst="line">
              <a:avLst/>
            </a:prstGeom>
            <a:noFill/>
            <a:ln w="9525">
              <a:solidFill>
                <a:schemeClr val="tx1"/>
              </a:solidFill>
              <a:prstDash val="lgDash"/>
              <a:round/>
            </a:ln>
            <a:effectLst>
              <a:outerShdw dist="17961" dir="2700000" algn="ctr" rotWithShape="0">
                <a:schemeClr val="bg2"/>
              </a:outerShdw>
            </a:effectLst>
          </p:spPr>
          <p:txBody>
            <a:bodyPr anchor="ctr"/>
            <a:lstStyle/>
            <a:p>
              <a:endParaRPr lang="zh-CN" altLang="en-US"/>
            </a:p>
          </p:txBody>
        </p:sp>
        <p:sp>
          <p:nvSpPr>
            <p:cNvPr id="377879" name="Text Box 23"/>
            <p:cNvSpPr txBox="1">
              <a:spLocks noChangeArrowheads="1"/>
            </p:cNvSpPr>
            <p:nvPr/>
          </p:nvSpPr>
          <p:spPr bwMode="auto">
            <a:xfrm>
              <a:off x="4416" y="3216"/>
              <a:ext cx="384" cy="310"/>
            </a:xfrm>
            <a:prstGeom prst="rect">
              <a:avLst/>
            </a:prstGeom>
            <a:noFill/>
            <a:ln w="9525">
              <a:noFill/>
              <a:miter lim="800000"/>
            </a:ln>
            <a:effectLst>
              <a:outerShdw dist="17961" dir="2700000" algn="ctr" rotWithShape="0">
                <a:schemeClr val="bg2"/>
              </a:outerShdw>
            </a:effectLst>
          </p:spPr>
          <p:txBody>
            <a:bodyPr>
              <a:spAutoFit/>
            </a:bodyPr>
            <a:lstStyle/>
            <a:p>
              <a:pPr>
                <a:lnSpc>
                  <a:spcPct val="100000"/>
                </a:lnSpc>
                <a:spcBef>
                  <a:spcPct val="50000"/>
                </a:spcBef>
                <a:buClrTx/>
                <a:buFontTx/>
                <a:buNone/>
              </a:pPr>
              <a:r>
                <a:rPr lang="en-US" altLang="zh-CN" i="1">
                  <a:latin typeface="Times New Roman" panose="02020603050405020304" pitchFamily="18" charset="0"/>
                  <a:ea typeface="方正姚体" panose="02010601030101010101" pitchFamily="2" charset="-122"/>
                </a:rPr>
                <a:t>Q</a:t>
              </a:r>
              <a:r>
                <a:rPr lang="en-US" altLang="zh-CN" i="1" baseline="-25000">
                  <a:latin typeface="Times New Roman" panose="02020603050405020304" pitchFamily="18" charset="0"/>
                  <a:ea typeface="方正姚体" panose="02010601030101010101" pitchFamily="2" charset="-122"/>
                </a:rPr>
                <a:t>2</a:t>
              </a:r>
              <a:endParaRPr lang="en-US" altLang="zh-CN" i="1">
                <a:latin typeface="Times New Roman" panose="02020603050405020304" pitchFamily="18" charset="0"/>
                <a:ea typeface="方正姚体" panose="02010601030101010101" pitchFamily="2" charset="-122"/>
              </a:endParaRPr>
            </a:p>
          </p:txBody>
        </p:sp>
        <p:sp>
          <p:nvSpPr>
            <p:cNvPr id="377880" name="Text Box 24"/>
            <p:cNvSpPr txBox="1">
              <a:spLocks noChangeArrowheads="1"/>
            </p:cNvSpPr>
            <p:nvPr/>
          </p:nvSpPr>
          <p:spPr bwMode="auto">
            <a:xfrm>
              <a:off x="3685" y="3214"/>
              <a:ext cx="336" cy="310"/>
            </a:xfrm>
            <a:prstGeom prst="rect">
              <a:avLst/>
            </a:prstGeom>
            <a:noFill/>
            <a:ln w="9525">
              <a:noFill/>
              <a:miter lim="800000"/>
            </a:ln>
            <a:effectLst>
              <a:outerShdw dist="17961" dir="2700000" algn="ctr" rotWithShape="0">
                <a:schemeClr val="bg2"/>
              </a:outerShdw>
            </a:effectLst>
          </p:spPr>
          <p:txBody>
            <a:bodyPr>
              <a:spAutoFit/>
            </a:bodyPr>
            <a:lstStyle/>
            <a:p>
              <a:pPr>
                <a:lnSpc>
                  <a:spcPct val="100000"/>
                </a:lnSpc>
                <a:spcBef>
                  <a:spcPct val="50000"/>
                </a:spcBef>
                <a:buClrTx/>
                <a:buFontTx/>
                <a:buNone/>
              </a:pPr>
              <a:r>
                <a:rPr lang="en-US" altLang="zh-CN" i="1">
                  <a:latin typeface="Times New Roman" panose="02020603050405020304" pitchFamily="18" charset="0"/>
                  <a:ea typeface="方正姚体" panose="02010601030101010101" pitchFamily="2" charset="-122"/>
                </a:rPr>
                <a:t>Q</a:t>
              </a:r>
              <a:r>
                <a:rPr lang="en-US" altLang="zh-CN" i="1" baseline="-25000">
                  <a:latin typeface="Times New Roman" panose="02020603050405020304" pitchFamily="18" charset="0"/>
                  <a:ea typeface="方正姚体" panose="02010601030101010101" pitchFamily="2" charset="-122"/>
                </a:rPr>
                <a:t>1</a:t>
              </a:r>
              <a:endParaRPr lang="en-US" altLang="zh-CN" i="1">
                <a:latin typeface="Times New Roman" panose="02020603050405020304" pitchFamily="18" charset="0"/>
                <a:ea typeface="方正姚体" panose="02010601030101010101" pitchFamily="2" charset="-122"/>
              </a:endParaRPr>
            </a:p>
          </p:txBody>
        </p:sp>
        <p:sp>
          <p:nvSpPr>
            <p:cNvPr id="377881" name="Line 25"/>
            <p:cNvSpPr>
              <a:spLocks noChangeShapeType="1"/>
            </p:cNvSpPr>
            <p:nvPr/>
          </p:nvSpPr>
          <p:spPr bwMode="auto">
            <a:xfrm>
              <a:off x="3264" y="2640"/>
              <a:ext cx="1296" cy="0"/>
            </a:xfrm>
            <a:prstGeom prst="line">
              <a:avLst/>
            </a:prstGeom>
            <a:noFill/>
            <a:ln w="9525">
              <a:solidFill>
                <a:schemeClr val="tx1"/>
              </a:solidFill>
              <a:prstDash val="lgDash"/>
              <a:round/>
            </a:ln>
            <a:effectLst>
              <a:outerShdw dist="17961" dir="2700000" algn="ctr" rotWithShape="0">
                <a:schemeClr val="bg2"/>
              </a:outerShdw>
            </a:effectLst>
          </p:spPr>
          <p:txBody>
            <a:bodyPr anchor="ctr"/>
            <a:lstStyle/>
            <a:p>
              <a:endParaRPr lang="zh-CN" altLang="en-US"/>
            </a:p>
          </p:txBody>
        </p:sp>
        <p:sp>
          <p:nvSpPr>
            <p:cNvPr id="377882" name="Text Box 26"/>
            <p:cNvSpPr txBox="1">
              <a:spLocks noChangeArrowheads="1"/>
            </p:cNvSpPr>
            <p:nvPr/>
          </p:nvSpPr>
          <p:spPr bwMode="auto">
            <a:xfrm>
              <a:off x="2976" y="2514"/>
              <a:ext cx="336" cy="310"/>
            </a:xfrm>
            <a:prstGeom prst="rect">
              <a:avLst/>
            </a:prstGeom>
            <a:noFill/>
            <a:ln w="9525">
              <a:noFill/>
              <a:miter lim="800000"/>
            </a:ln>
            <a:effectLst>
              <a:outerShdw dist="17961" dir="2700000" algn="ctr" rotWithShape="0">
                <a:schemeClr val="bg2"/>
              </a:outerShdw>
            </a:effectLst>
          </p:spPr>
          <p:txBody>
            <a:bodyPr>
              <a:spAutoFit/>
            </a:bodyPr>
            <a:lstStyle/>
            <a:p>
              <a:pPr>
                <a:lnSpc>
                  <a:spcPct val="100000"/>
                </a:lnSpc>
                <a:spcBef>
                  <a:spcPct val="50000"/>
                </a:spcBef>
                <a:buClrTx/>
                <a:buFontTx/>
                <a:buNone/>
              </a:pPr>
              <a:r>
                <a:rPr lang="en-US" altLang="zh-CN" i="1">
                  <a:latin typeface="Times New Roman" panose="02020603050405020304" pitchFamily="18" charset="0"/>
                  <a:ea typeface="方正姚体" panose="02010601030101010101" pitchFamily="2" charset="-122"/>
                </a:rPr>
                <a:t>P</a:t>
              </a:r>
              <a:r>
                <a:rPr lang="en-US" altLang="zh-CN" i="1" baseline="-25000">
                  <a:latin typeface="Times New Roman" panose="02020603050405020304" pitchFamily="18" charset="0"/>
                  <a:ea typeface="方正姚体" panose="02010601030101010101" pitchFamily="2" charset="-122"/>
                </a:rPr>
                <a:t>1</a:t>
              </a:r>
              <a:endParaRPr lang="en-US" altLang="zh-CN" i="1">
                <a:latin typeface="Times New Roman" panose="02020603050405020304" pitchFamily="18" charset="0"/>
                <a:ea typeface="方正姚体" panose="02010601030101010101" pitchFamily="2" charset="-122"/>
              </a:endParaRPr>
            </a:p>
          </p:txBody>
        </p:sp>
        <p:sp>
          <p:nvSpPr>
            <p:cNvPr id="377883" name="Text Box 27"/>
            <p:cNvSpPr txBox="1">
              <a:spLocks noChangeArrowheads="1"/>
            </p:cNvSpPr>
            <p:nvPr/>
          </p:nvSpPr>
          <p:spPr bwMode="auto">
            <a:xfrm>
              <a:off x="3600" y="2400"/>
              <a:ext cx="240" cy="310"/>
            </a:xfrm>
            <a:prstGeom prst="rect">
              <a:avLst/>
            </a:prstGeom>
            <a:noFill/>
            <a:ln w="9525">
              <a:noFill/>
              <a:miter lim="800000"/>
            </a:ln>
            <a:effectLst>
              <a:outerShdw dist="17961" dir="2700000" algn="ctr" rotWithShape="0">
                <a:schemeClr val="bg2"/>
              </a:outerShdw>
            </a:effectLst>
          </p:spPr>
          <p:txBody>
            <a:bodyPr>
              <a:spAutoFit/>
            </a:bodyPr>
            <a:lstStyle/>
            <a:p>
              <a:pPr>
                <a:lnSpc>
                  <a:spcPct val="100000"/>
                </a:lnSpc>
                <a:spcBef>
                  <a:spcPct val="50000"/>
                </a:spcBef>
                <a:buClrTx/>
                <a:buFontTx/>
                <a:buNone/>
              </a:pPr>
              <a:r>
                <a:rPr lang="en-US" altLang="zh-CN" i="1">
                  <a:latin typeface="Times New Roman" panose="02020603050405020304" pitchFamily="18" charset="0"/>
                  <a:ea typeface="方正姚体" panose="02010601030101010101" pitchFamily="2" charset="-122"/>
                </a:rPr>
                <a:t>F</a:t>
              </a:r>
              <a:endParaRPr lang="en-US" altLang="zh-CN" i="1">
                <a:latin typeface="Times New Roman" panose="02020603050405020304" pitchFamily="18" charset="0"/>
                <a:ea typeface="方正姚体" panose="02010601030101010101" pitchFamily="2" charset="-122"/>
              </a:endParaRPr>
            </a:p>
          </p:txBody>
        </p:sp>
        <p:sp>
          <p:nvSpPr>
            <p:cNvPr id="377884" name="Text Box 28"/>
            <p:cNvSpPr txBox="1">
              <a:spLocks noChangeArrowheads="1"/>
            </p:cNvSpPr>
            <p:nvPr/>
          </p:nvSpPr>
          <p:spPr bwMode="auto">
            <a:xfrm>
              <a:off x="4512" y="2400"/>
              <a:ext cx="240" cy="310"/>
            </a:xfrm>
            <a:prstGeom prst="rect">
              <a:avLst/>
            </a:prstGeom>
            <a:noFill/>
            <a:ln w="9525">
              <a:noFill/>
              <a:miter lim="800000"/>
            </a:ln>
            <a:effectLst>
              <a:outerShdw dist="17961" dir="2700000" algn="ctr" rotWithShape="0">
                <a:schemeClr val="bg2"/>
              </a:outerShdw>
            </a:effectLst>
          </p:spPr>
          <p:txBody>
            <a:bodyPr>
              <a:spAutoFit/>
            </a:bodyPr>
            <a:lstStyle/>
            <a:p>
              <a:pPr>
                <a:lnSpc>
                  <a:spcPct val="100000"/>
                </a:lnSpc>
                <a:spcBef>
                  <a:spcPct val="50000"/>
                </a:spcBef>
                <a:buClrTx/>
                <a:buFontTx/>
                <a:buNone/>
              </a:pPr>
              <a:r>
                <a:rPr lang="en-US" altLang="zh-CN" i="1">
                  <a:latin typeface="Times New Roman" panose="02020603050405020304" pitchFamily="18" charset="0"/>
                  <a:ea typeface="方正姚体" panose="02010601030101010101" pitchFamily="2" charset="-122"/>
                </a:rPr>
                <a:t>G</a:t>
              </a:r>
              <a:endParaRPr lang="en-US" altLang="zh-CN" i="1">
                <a:latin typeface="Times New Roman" panose="02020603050405020304" pitchFamily="18" charset="0"/>
                <a:ea typeface="方正姚体" panose="02010601030101010101" pitchFamily="2" charset="-122"/>
              </a:endParaRPr>
            </a:p>
          </p:txBody>
        </p:sp>
      </p:grpSp>
      <p:grpSp>
        <p:nvGrpSpPr>
          <p:cNvPr id="4" name="Group 29"/>
          <p:cNvGrpSpPr/>
          <p:nvPr/>
        </p:nvGrpSpPr>
        <p:grpSpPr bwMode="auto">
          <a:xfrm>
            <a:off x="6096001" y="3143248"/>
            <a:ext cx="1108075" cy="425054"/>
            <a:chOff x="3840" y="2640"/>
            <a:chExt cx="698" cy="357"/>
          </a:xfrm>
        </p:grpSpPr>
        <p:sp>
          <p:nvSpPr>
            <p:cNvPr id="377886" name="Text Box 30"/>
            <p:cNvSpPr txBox="1">
              <a:spLocks noChangeArrowheads="1"/>
            </p:cNvSpPr>
            <p:nvPr/>
          </p:nvSpPr>
          <p:spPr bwMode="auto">
            <a:xfrm>
              <a:off x="3945" y="2713"/>
              <a:ext cx="518" cy="284"/>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zh-CN" altLang="en-US" sz="1600" dirty="0">
                  <a:latin typeface="Times New Roman" panose="02020603050405020304" pitchFamily="18" charset="0"/>
                </a:rPr>
                <a:t>短 缺</a:t>
              </a:r>
              <a:endParaRPr kumimoji="0" lang="zh-CN" altLang="en-US" sz="1600" dirty="0">
                <a:latin typeface="Times New Roman" panose="02020603050405020304" pitchFamily="18" charset="0"/>
              </a:endParaRPr>
            </a:p>
          </p:txBody>
        </p:sp>
        <p:sp>
          <p:nvSpPr>
            <p:cNvPr id="377887" name="AutoShape 31"/>
            <p:cNvSpPr/>
            <p:nvPr/>
          </p:nvSpPr>
          <p:spPr bwMode="auto">
            <a:xfrm rot="5400000" flipH="1" flipV="1">
              <a:off x="4141" y="2339"/>
              <a:ext cx="96" cy="698"/>
            </a:xfrm>
            <a:prstGeom prst="leftBrace">
              <a:avLst>
                <a:gd name="adj1" fmla="val 60590"/>
                <a:gd name="adj2" fmla="val 50000"/>
              </a:avLst>
            </a:prstGeom>
            <a:noFill/>
            <a:ln w="9525">
              <a:solidFill>
                <a:srgbClr val="FF0000"/>
              </a:solidFill>
              <a:round/>
            </a:ln>
            <a:effectLst>
              <a:outerShdw dist="17961" dir="2700000" algn="ctr" rotWithShape="0">
                <a:schemeClr val="bg2"/>
              </a:outerShdw>
            </a:effectLst>
          </p:spPr>
          <p:txBody>
            <a:bodyPr wrap="none" anchor="ctr"/>
            <a:lstStyle/>
            <a:p>
              <a:endParaRPr lang="zh-CN" altLang="en-US"/>
            </a:p>
          </p:txBody>
        </p:sp>
      </p:grpSp>
      <p:sp>
        <p:nvSpPr>
          <p:cNvPr id="377888" name="Text Box 32"/>
          <p:cNvSpPr txBox="1">
            <a:spLocks noChangeArrowheads="1"/>
          </p:cNvSpPr>
          <p:nvPr/>
        </p:nvSpPr>
        <p:spPr bwMode="auto">
          <a:xfrm>
            <a:off x="6011864" y="4300538"/>
            <a:ext cx="1800225" cy="369332"/>
          </a:xfrm>
          <a:prstGeom prst="rect">
            <a:avLst/>
          </a:prstGeom>
          <a:noFill/>
          <a:ln w="9525">
            <a:noFill/>
            <a:miter lim="800000"/>
          </a:ln>
          <a:effectLst/>
        </p:spPr>
        <p:txBody>
          <a:bodyPr>
            <a:spAutoFit/>
          </a:bodyPr>
          <a:lstStyle/>
          <a:p>
            <a:pPr marL="457200" indent="-457200">
              <a:spcBef>
                <a:spcPct val="50000"/>
              </a:spcBef>
              <a:buFontTx/>
              <a:buNone/>
            </a:pPr>
            <a:r>
              <a:rPr lang="zh-CN" altLang="en-US" b="1" dirty="0" smtClean="0"/>
              <a:t>限制</a:t>
            </a:r>
            <a:r>
              <a:rPr lang="zh-CN" altLang="en-US" b="1" dirty="0"/>
              <a:t>价格</a:t>
            </a:r>
            <a:endParaRPr lang="zh-CN" altLang="en-US" b="1" dirty="0"/>
          </a:p>
        </p:txBody>
      </p:sp>
      <p:sp>
        <p:nvSpPr>
          <p:cNvPr id="35" name="Rectangle 2"/>
          <p:cNvSpPr txBox="1">
            <a:spLocks noChangeArrowheads="1"/>
          </p:cNvSpPr>
          <p:nvPr/>
        </p:nvSpPr>
        <p:spPr>
          <a:xfrm>
            <a:off x="611560" y="771550"/>
            <a:ext cx="4104456" cy="5715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j-cs"/>
              </a:rPr>
              <a:t>1</a:t>
            </a:r>
            <a:r>
              <a:rPr kumimoji="0" lang="zh-CN" altLang="en-US" sz="3200" b="0" i="0" u="none" strike="noStrike" kern="120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j-cs"/>
              </a:rPr>
              <a:t>、最高限价</a:t>
            </a:r>
            <a:endParaRPr kumimoji="0" lang="zh-CN" altLang="en-US" sz="3200" b="0" i="0" u="none" strike="noStrike" kern="120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j-cs"/>
            </a:endParaRPr>
          </a:p>
        </p:txBody>
      </p:sp>
      <p:sp>
        <p:nvSpPr>
          <p:cNvPr id="36" name="Line 13"/>
          <p:cNvSpPr>
            <a:spLocks noChangeShapeType="1"/>
          </p:cNvSpPr>
          <p:nvPr/>
        </p:nvSpPr>
        <p:spPr bwMode="auto">
          <a:xfrm flipH="1">
            <a:off x="6732588" y="2643758"/>
            <a:ext cx="863748" cy="511548"/>
          </a:xfrm>
          <a:prstGeom prst="line">
            <a:avLst/>
          </a:prstGeom>
          <a:noFill/>
          <a:ln w="9525">
            <a:solidFill>
              <a:schemeClr val="tx1"/>
            </a:solidFill>
            <a:miter lim="800000"/>
            <a:tailEnd type="triangle" w="med" len="med"/>
          </a:ln>
        </p:spPr>
        <p:txBody>
          <a:bodyPr wrap="none"/>
          <a:lstStyle/>
          <a:p>
            <a:endParaRPr lang="zh-CN" altLang="en-US"/>
          </a:p>
        </p:txBody>
      </p:sp>
      <p:sp>
        <p:nvSpPr>
          <p:cNvPr id="37" name="Text Box 15"/>
          <p:cNvSpPr txBox="1">
            <a:spLocks noChangeArrowheads="1"/>
          </p:cNvSpPr>
          <p:nvPr/>
        </p:nvSpPr>
        <p:spPr bwMode="auto">
          <a:xfrm>
            <a:off x="7467600" y="2283718"/>
            <a:ext cx="1352872" cy="420628"/>
          </a:xfrm>
          <a:prstGeom prst="rect">
            <a:avLst/>
          </a:prstGeom>
          <a:noFill/>
          <a:ln w="9525">
            <a:noFill/>
            <a:miter lim="800000"/>
          </a:ln>
        </p:spPr>
        <p:txBody>
          <a:bodyPr wrap="square">
            <a:spAutoFit/>
          </a:bodyPr>
          <a:lstStyle/>
          <a:p>
            <a:pPr>
              <a:spcBef>
                <a:spcPct val="50000"/>
              </a:spcBef>
            </a:pPr>
            <a:r>
              <a:rPr lang="zh-CN" altLang="en-US" sz="3200" b="1" baseline="-25000" dirty="0">
                <a:latin typeface="Arial Narrow" panose="020B0606020202030204" pitchFamily="34" charset="0"/>
              </a:rPr>
              <a:t>供给缺口</a:t>
            </a:r>
            <a:endParaRPr lang="zh-CN" altLang="en-US" sz="3200" b="1" baseline="-25000" dirty="0">
              <a:latin typeface="Arial Narrow" panose="020B0606020202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 calcmode="lin" valueType="num">
                                      <p:cBhvr>
                                        <p:cTn id="9" dur="500" fill="hold"/>
                                        <p:tgtEl>
                                          <p:spTgt spid="35"/>
                                        </p:tgtEl>
                                        <p:attrNameLst>
                                          <p:attrName>style.rotation</p:attrName>
                                        </p:attrNameLst>
                                      </p:cBhvr>
                                      <p:tavLst>
                                        <p:tav tm="0">
                                          <p:val>
                                            <p:fltVal val="360"/>
                                          </p:val>
                                        </p:tav>
                                        <p:tav tm="100000">
                                          <p:val>
                                            <p:fltVal val="0"/>
                                          </p:val>
                                        </p:tav>
                                      </p:tavLst>
                                    </p:anim>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77859">
                                            <p:txEl>
                                              <p:pRg st="0" end="0"/>
                                            </p:txEl>
                                          </p:spTgt>
                                        </p:tgtEl>
                                        <p:attrNameLst>
                                          <p:attrName>style.visibility</p:attrName>
                                        </p:attrNameLst>
                                      </p:cBhvr>
                                      <p:to>
                                        <p:strVal val="visible"/>
                                      </p:to>
                                    </p:set>
                                    <p:animEffect transition="in" filter="box(in)">
                                      <p:cBhvr>
                                        <p:cTn id="15" dur="500"/>
                                        <p:tgtEl>
                                          <p:spTgt spid="37785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377859">
                                            <p:txEl>
                                              <p:pRg st="1" end="1"/>
                                            </p:txEl>
                                          </p:spTgt>
                                        </p:tgtEl>
                                        <p:attrNameLst>
                                          <p:attrName>style.visibility</p:attrName>
                                        </p:attrNameLst>
                                      </p:cBhvr>
                                      <p:to>
                                        <p:strVal val="visible"/>
                                      </p:to>
                                    </p:set>
                                    <p:animEffect transition="in" filter="diamond(in)">
                                      <p:cBhvr>
                                        <p:cTn id="20" dur="2000"/>
                                        <p:tgtEl>
                                          <p:spTgt spid="37785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77888"/>
                                        </p:tgtEl>
                                        <p:attrNameLst>
                                          <p:attrName>style.visibility</p:attrName>
                                        </p:attrNameLst>
                                      </p:cBhvr>
                                      <p:to>
                                        <p:strVal val="visible"/>
                                      </p:to>
                                    </p:set>
                                    <p:animEffect transition="in" filter="blinds(horizontal)">
                                      <p:cBhvr>
                                        <p:cTn id="25" dur="500"/>
                                        <p:tgtEl>
                                          <p:spTgt spid="37788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0-#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1"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linds(horizontal)">
                                      <p:cBhvr>
                                        <p:cTn id="53" dur="500"/>
                                        <p:tgtEl>
                                          <p:spTgt spid="36"/>
                                        </p:tgtEl>
                                      </p:cBhvr>
                                    </p:animEffect>
                                  </p:childTnLst>
                                </p:cTn>
                              </p:par>
                              <p:par>
                                <p:cTn id="54" presetID="3" presetClass="entr" presetSubtype="10" fill="hold" grpId="1"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88" grpId="0"/>
      <p:bldP spid="35" grpId="0"/>
      <p:bldP spid="36" grpId="0" animBg="1"/>
      <p:bldP spid="36" grpId="1" animBg="1"/>
      <p:bldP spid="37" grpId="0" autoUpdateAnimBg="0"/>
      <p:bldP spid="37" grpId="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71551" y="357188"/>
            <a:ext cx="2663825" cy="594122"/>
          </a:xfrm>
        </p:spPr>
        <p:txBody>
          <a:bodyPr/>
          <a:lstStyle/>
          <a:p>
            <a:pPr eaLnBrk="1" hangingPunct="1"/>
            <a:r>
              <a:rPr lang="zh-CN" altLang="en-US" sz="3600" b="1" i="0" dirty="0" smtClean="0">
                <a:solidFill>
                  <a:srgbClr val="C00000"/>
                </a:solidFill>
                <a:ea typeface="宋体" panose="02010600030101010101" pitchFamily="2" charset="-122"/>
              </a:rPr>
              <a:t>后果：</a:t>
            </a:r>
            <a:endParaRPr lang="zh-CN" altLang="en-US" sz="3600" b="1" i="0" dirty="0" smtClean="0">
              <a:solidFill>
                <a:srgbClr val="C00000"/>
              </a:solidFill>
              <a:ea typeface="宋体" panose="02010600030101010101" pitchFamily="2" charset="-122"/>
            </a:endParaRPr>
          </a:p>
        </p:txBody>
      </p:sp>
      <p:sp>
        <p:nvSpPr>
          <p:cNvPr id="65539" name="Rectangle 3"/>
          <p:cNvSpPr>
            <a:spLocks noGrp="1" noChangeArrowheads="1"/>
          </p:cNvSpPr>
          <p:nvPr>
            <p:ph sz="quarter" idx="1"/>
          </p:nvPr>
        </p:nvSpPr>
        <p:spPr>
          <a:xfrm>
            <a:off x="395289" y="1275160"/>
            <a:ext cx="8497887" cy="3511153"/>
          </a:xfrm>
        </p:spPr>
        <p:txBody>
          <a:bodyPr/>
          <a:lstStyle/>
          <a:p>
            <a:pPr eaLnBrk="1" hangingPunct="1">
              <a:lnSpc>
                <a:spcPct val="125000"/>
              </a:lnSpc>
              <a:spcBef>
                <a:spcPts val="2400"/>
              </a:spcBef>
              <a:buClr>
                <a:srgbClr val="FF0000"/>
              </a:buClr>
              <a:buFont typeface="Wingdings" panose="05000000000000000000" pitchFamily="2" charset="2"/>
              <a:buChar char="u"/>
            </a:pPr>
            <a:r>
              <a:rPr lang="zh-CN" altLang="en-US" sz="2400" b="1" dirty="0" smtClean="0">
                <a:ea typeface="宋体" panose="02010600030101010101" pitchFamily="2" charset="-122"/>
              </a:rPr>
              <a:t>价格水平低不利于刺激生产，使供给不足导致短缺长期存在。</a:t>
            </a:r>
            <a:endParaRPr lang="en-US" altLang="zh-CN" sz="2400" b="1" dirty="0" smtClean="0">
              <a:ea typeface="宋体" panose="02010600030101010101" pitchFamily="2" charset="-122"/>
            </a:endParaRPr>
          </a:p>
          <a:p>
            <a:pPr eaLnBrk="1" hangingPunct="1">
              <a:lnSpc>
                <a:spcPct val="125000"/>
              </a:lnSpc>
              <a:spcBef>
                <a:spcPts val="2400"/>
              </a:spcBef>
              <a:buClr>
                <a:srgbClr val="FF0000"/>
              </a:buClr>
              <a:buFont typeface="Wingdings" panose="05000000000000000000" pitchFamily="2" charset="2"/>
              <a:buChar char="u"/>
            </a:pPr>
            <a:r>
              <a:rPr lang="zh-CN" altLang="en-US" sz="2400" b="1" dirty="0" smtClean="0">
                <a:ea typeface="宋体" panose="02010600030101010101" pitchFamily="2" charset="-122"/>
              </a:rPr>
              <a:t>价格水平低不利于抑制需求，会在资源短缺的同时造成严重的浪费。</a:t>
            </a:r>
            <a:endParaRPr lang="en-US" altLang="zh-CN" sz="2400" b="1" dirty="0" smtClean="0">
              <a:ea typeface="宋体" panose="02010600030101010101" pitchFamily="2" charset="-122"/>
            </a:endParaRPr>
          </a:p>
          <a:p>
            <a:pPr eaLnBrk="1" hangingPunct="1">
              <a:lnSpc>
                <a:spcPct val="125000"/>
              </a:lnSpc>
              <a:spcBef>
                <a:spcPts val="2400"/>
              </a:spcBef>
              <a:buClr>
                <a:srgbClr val="FF0000"/>
              </a:buClr>
              <a:buFont typeface="Wingdings" panose="05000000000000000000" pitchFamily="2" charset="2"/>
              <a:buChar char="u"/>
            </a:pPr>
            <a:r>
              <a:rPr lang="zh-CN" altLang="en-US" sz="2400" b="1" dirty="0" smtClean="0">
                <a:ea typeface="宋体" panose="02010600030101010101" pitchFamily="2" charset="-122"/>
              </a:rPr>
              <a:t>限制价格政策会败坏社会风气。</a:t>
            </a:r>
            <a:br>
              <a:rPr lang="zh-CN" altLang="en-US" sz="2800" b="1" dirty="0" smtClean="0">
                <a:ea typeface="宋体" panose="02010600030101010101" pitchFamily="2" charset="-122"/>
              </a:rPr>
            </a:br>
            <a:endParaRPr lang="zh-CN" altLang="en-US" sz="2800" b="1" dirty="0" smtClean="0">
              <a:ea typeface="宋体" panose="02010600030101010101" pitchFamily="2" charset="-122"/>
            </a:endParaRPr>
          </a:p>
        </p:txBody>
      </p:sp>
      <p:sp>
        <p:nvSpPr>
          <p:cNvPr id="49156" name="灯片编号占位符 5"/>
          <p:cNvSpPr>
            <a:spLocks noGrp="1"/>
          </p:cNvSpPr>
          <p:nvPr>
            <p:ph type="sldNum" sz="quarter" idx="12"/>
          </p:nvPr>
        </p:nvSpPr>
        <p:spPr>
          <a:xfrm>
            <a:off x="3124200" y="4902994"/>
            <a:ext cx="2895600" cy="183356"/>
          </a:xfrm>
          <a:noFill/>
        </p:spPr>
        <p:txBody>
          <a:bodyPr/>
          <a:lstStyle/>
          <a:p>
            <a:pPr algn="ctr"/>
            <a:fld id="{5DA99D91-F035-4CAF-ABC0-C44B553A667C}"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65538"/>
                                        </p:tgtEl>
                                        <p:attrNameLst>
                                          <p:attrName>style.visibility</p:attrName>
                                        </p:attrNameLst>
                                      </p:cBhvr>
                                      <p:to>
                                        <p:strVal val="visible"/>
                                      </p:to>
                                    </p:set>
                                    <p:anim calcmode="lin" valueType="num">
                                      <p:cBhvr>
                                        <p:cTn id="7" dur="500" fill="hold"/>
                                        <p:tgtEl>
                                          <p:spTgt spid="65538"/>
                                        </p:tgtEl>
                                        <p:attrNameLst>
                                          <p:attrName>ppt_w</p:attrName>
                                        </p:attrNameLst>
                                      </p:cBhvr>
                                      <p:tavLst>
                                        <p:tav tm="0">
                                          <p:val>
                                            <p:fltVal val="0"/>
                                          </p:val>
                                        </p:tav>
                                        <p:tav tm="100000">
                                          <p:val>
                                            <p:strVal val="#ppt_w"/>
                                          </p:val>
                                        </p:tav>
                                      </p:tavLst>
                                    </p:anim>
                                    <p:anim calcmode="lin" valueType="num">
                                      <p:cBhvr>
                                        <p:cTn id="8" dur="500" fill="hold"/>
                                        <p:tgtEl>
                                          <p:spTgt spid="65538"/>
                                        </p:tgtEl>
                                        <p:attrNameLst>
                                          <p:attrName>ppt_h</p:attrName>
                                        </p:attrNameLst>
                                      </p:cBhvr>
                                      <p:tavLst>
                                        <p:tav tm="0">
                                          <p:val>
                                            <p:fltVal val="0"/>
                                          </p:val>
                                        </p:tav>
                                        <p:tav tm="100000">
                                          <p:val>
                                            <p:strVal val="#ppt_h"/>
                                          </p:val>
                                        </p:tav>
                                      </p:tavLst>
                                    </p:anim>
                                    <p:anim calcmode="lin" valueType="num">
                                      <p:cBhvr>
                                        <p:cTn id="9" dur="500" fill="hold"/>
                                        <p:tgtEl>
                                          <p:spTgt spid="65538"/>
                                        </p:tgtEl>
                                        <p:attrNameLst>
                                          <p:attrName>style.rotation</p:attrName>
                                        </p:attrNameLst>
                                      </p:cBhvr>
                                      <p:tavLst>
                                        <p:tav tm="0">
                                          <p:val>
                                            <p:fltVal val="360"/>
                                          </p:val>
                                        </p:tav>
                                        <p:tav tm="100000">
                                          <p:val>
                                            <p:fltVal val="0"/>
                                          </p:val>
                                        </p:tav>
                                      </p:tavLst>
                                    </p:anim>
                                    <p:animEffect transition="in" filter="fade">
                                      <p:cBhvr>
                                        <p:cTn id="10" dur="500"/>
                                        <p:tgtEl>
                                          <p:spTgt spid="6553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65539">
                                            <p:txEl>
                                              <p:pRg st="0" end="0"/>
                                            </p:txEl>
                                          </p:spTgt>
                                        </p:tgtEl>
                                        <p:attrNameLst>
                                          <p:attrName>style.visibility</p:attrName>
                                        </p:attrNameLst>
                                      </p:cBhvr>
                                      <p:to>
                                        <p:strVal val="visible"/>
                                      </p:to>
                                    </p:set>
                                    <p:anim calcmode="lin" valueType="num">
                                      <p:cBhvr>
                                        <p:cTn id="15" dur="500" fill="hold"/>
                                        <p:tgtEl>
                                          <p:spTgt spid="6553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65539">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65539">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6553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fill="hold">
                                          <p:stCondLst>
                                            <p:cond delay="0"/>
                                          </p:stCondLst>
                                        </p:cTn>
                                        <p:tgtEl>
                                          <p:spTgt spid="65539">
                                            <p:txEl>
                                              <p:pRg st="1" end="1"/>
                                            </p:txEl>
                                          </p:spTgt>
                                        </p:tgtEl>
                                        <p:attrNameLst>
                                          <p:attrName>style.visibility</p:attrName>
                                        </p:attrNameLst>
                                      </p:cBhvr>
                                      <p:to>
                                        <p:strVal val="visible"/>
                                      </p:to>
                                    </p:set>
                                    <p:anim calcmode="lin" valueType="num">
                                      <p:cBhvr>
                                        <p:cTn id="23" dur="500" fill="hold"/>
                                        <p:tgtEl>
                                          <p:spTgt spid="65539">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65539">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65539">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6553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fill="hold">
                                          <p:stCondLst>
                                            <p:cond delay="0"/>
                                          </p:stCondLst>
                                        </p:cTn>
                                        <p:tgtEl>
                                          <p:spTgt spid="65539">
                                            <p:txEl>
                                              <p:pRg st="2" end="2"/>
                                            </p:txEl>
                                          </p:spTgt>
                                        </p:tgtEl>
                                        <p:attrNameLst>
                                          <p:attrName>style.visibility</p:attrName>
                                        </p:attrNameLst>
                                      </p:cBhvr>
                                      <p:to>
                                        <p:strVal val="visible"/>
                                      </p:to>
                                    </p:set>
                                    <p:anim calcmode="lin" valueType="num">
                                      <p:cBhvr>
                                        <p:cTn id="31" dur="500" fill="hold"/>
                                        <p:tgtEl>
                                          <p:spTgt spid="65539">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65539">
                                            <p:txEl>
                                              <p:pRg st="2" end="2"/>
                                            </p:txEl>
                                          </p:spTgt>
                                        </p:tgtEl>
                                        <p:attrNameLst>
                                          <p:attrName>ppt_h</p:attrName>
                                        </p:attrNameLst>
                                      </p:cBhvr>
                                      <p:tavLst>
                                        <p:tav tm="0">
                                          <p:val>
                                            <p:fltVal val="0"/>
                                          </p:val>
                                        </p:tav>
                                        <p:tav tm="100000">
                                          <p:val>
                                            <p:strVal val="#ppt_h"/>
                                          </p:val>
                                        </p:tav>
                                      </p:tavLst>
                                    </p:anim>
                                    <p:anim calcmode="lin" valueType="num">
                                      <p:cBhvr>
                                        <p:cTn id="33" dur="500" fill="hold"/>
                                        <p:tgtEl>
                                          <p:spTgt spid="65539">
                                            <p:txEl>
                                              <p:pRg st="2" end="2"/>
                                            </p:txEl>
                                          </p:spTgt>
                                        </p:tgtEl>
                                        <p:attrNameLst>
                                          <p:attrName>style.rotation</p:attrName>
                                        </p:attrNameLst>
                                      </p:cBhvr>
                                      <p:tavLst>
                                        <p:tav tm="0">
                                          <p:val>
                                            <p:fltVal val="360"/>
                                          </p:val>
                                        </p:tav>
                                        <p:tav tm="100000">
                                          <p:val>
                                            <p:fltVal val="0"/>
                                          </p:val>
                                        </p:tav>
                                      </p:tavLst>
                                    </p:anim>
                                    <p:animEffect transition="in" filter="fade">
                                      <p:cBhvr>
                                        <p:cTn id="34"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571500"/>
            <a:ext cx="7772400" cy="857250"/>
          </a:xfrm>
        </p:spPr>
        <p:txBody>
          <a:bodyPr/>
          <a:lstStyle/>
          <a:p>
            <a:pPr eaLnBrk="1" hangingPunct="1"/>
            <a:r>
              <a:rPr lang="zh-CN" altLang="en-US" sz="4000" i="0" dirty="0" smtClean="0">
                <a:ea typeface="黑体" panose="02010609060101010101" pitchFamily="2" charset="-122"/>
              </a:rPr>
              <a:t>第二节 需求曲线 </a:t>
            </a:r>
            <a:endParaRPr lang="zh-CN" altLang="en-US" sz="4000" i="0" dirty="0" smtClean="0">
              <a:ea typeface="黑体" panose="02010609060101010101" pitchFamily="2" charset="-122"/>
            </a:endParaRPr>
          </a:p>
        </p:txBody>
      </p:sp>
      <p:sp>
        <p:nvSpPr>
          <p:cNvPr id="6147" name="Rectangle 3"/>
          <p:cNvSpPr>
            <a:spLocks noGrp="1" noChangeArrowheads="1"/>
          </p:cNvSpPr>
          <p:nvPr>
            <p:ph sz="quarter" idx="1"/>
          </p:nvPr>
        </p:nvSpPr>
        <p:spPr>
          <a:xfrm>
            <a:off x="838200" y="2057400"/>
            <a:ext cx="7772400" cy="1143000"/>
          </a:xfrm>
        </p:spPr>
        <p:txBody>
          <a:bodyPr/>
          <a:lstStyle/>
          <a:p>
            <a:pPr eaLnBrk="1" hangingPunct="1">
              <a:lnSpc>
                <a:spcPct val="90000"/>
              </a:lnSpc>
              <a:buFont typeface="Wingdings" panose="05000000000000000000" pitchFamily="2" charset="2"/>
              <a:buNone/>
            </a:pPr>
            <a:r>
              <a:rPr lang="zh-CN" altLang="en-US" b="1" smtClean="0">
                <a:ea typeface="黑体" panose="02010609060101010101" pitchFamily="2" charset="-122"/>
              </a:rPr>
              <a:t>一、需求、需求表、需求曲线</a:t>
            </a:r>
            <a:endParaRPr lang="zh-CN" altLang="en-US" b="1" smtClean="0">
              <a:ea typeface="黑体" panose="02010609060101010101" pitchFamily="2" charset="-122"/>
            </a:endParaRPr>
          </a:p>
          <a:p>
            <a:pPr eaLnBrk="1" hangingPunct="1">
              <a:lnSpc>
                <a:spcPct val="90000"/>
              </a:lnSpc>
              <a:buFont typeface="Wingdings" panose="05000000000000000000" pitchFamily="2" charset="2"/>
              <a:buNone/>
            </a:pPr>
            <a:r>
              <a:rPr lang="zh-CN" altLang="en-US" sz="3600" b="1" smtClean="0">
                <a:solidFill>
                  <a:schemeClr val="accent1"/>
                </a:solidFill>
                <a:ea typeface="黑体" panose="02010609060101010101" pitchFamily="2" charset="-122"/>
              </a:rPr>
              <a:t>                 </a:t>
            </a:r>
            <a:endParaRPr lang="zh-CN" altLang="en-US" sz="3600" b="1" smtClean="0">
              <a:solidFill>
                <a:schemeClr val="accent1"/>
              </a:solidFill>
              <a:ea typeface="黑体" panose="02010609060101010101" pitchFamily="2" charset="-122"/>
            </a:endParaRPr>
          </a:p>
        </p:txBody>
      </p:sp>
      <p:sp>
        <p:nvSpPr>
          <p:cNvPr id="7172" name="灯片编号占位符 5"/>
          <p:cNvSpPr>
            <a:spLocks noGrp="1"/>
          </p:cNvSpPr>
          <p:nvPr>
            <p:ph type="sldNum" sz="quarter" idx="12"/>
          </p:nvPr>
        </p:nvSpPr>
        <p:spPr>
          <a:xfrm>
            <a:off x="3124200" y="4902994"/>
            <a:ext cx="2895600" cy="183356"/>
          </a:xfrm>
          <a:noFill/>
        </p:spPr>
        <p:txBody>
          <a:bodyPr/>
          <a:lstStyle/>
          <a:p>
            <a:pPr algn="ctr"/>
            <a:fld id="{6BA74E0C-E22E-4084-A26C-2C6A375499DC}"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 calcmode="lin" valueType="num">
                                      <p:cBhvr>
                                        <p:cTn id="9" dur="500" fill="hold"/>
                                        <p:tgtEl>
                                          <p:spTgt spid="6146"/>
                                        </p:tgtEl>
                                        <p:attrNameLst>
                                          <p:attrName>style.rotation</p:attrName>
                                        </p:attrNameLst>
                                      </p:cBhvr>
                                      <p:tavLst>
                                        <p:tav tm="0">
                                          <p:val>
                                            <p:fltVal val="360"/>
                                          </p:val>
                                        </p:tav>
                                        <p:tav tm="100000">
                                          <p:val>
                                            <p:fltVal val="0"/>
                                          </p:val>
                                        </p:tav>
                                      </p:tavLst>
                                    </p:anim>
                                    <p:animEffect transition="in" filter="fade">
                                      <p:cBhvr>
                                        <p:cTn id="10" dur="5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fill="hold">
                                          <p:stCondLst>
                                            <p:cond delay="0"/>
                                          </p:stCondLst>
                                        </p:cTn>
                                        <p:tgtEl>
                                          <p:spTgt spid="6147">
                                            <p:txEl>
                                              <p:pRg st="0" end="0"/>
                                            </p:txEl>
                                          </p:spTgt>
                                        </p:tgtEl>
                                        <p:attrNameLst>
                                          <p:attrName>style.visibility</p:attrName>
                                        </p:attrNameLst>
                                      </p:cBhvr>
                                      <p:to>
                                        <p:strVal val="visible"/>
                                      </p:to>
                                    </p:set>
                                    <p:anim calcmode="lin" valueType="num">
                                      <p:cBhvr>
                                        <p:cTn id="15" dur="500" fill="hold"/>
                                        <p:tgtEl>
                                          <p:spTgt spid="6147">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6147">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6147">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55576" y="771550"/>
            <a:ext cx="7918450" cy="647700"/>
          </a:xfrm>
        </p:spPr>
        <p:txBody>
          <a:bodyPr/>
          <a:lstStyle/>
          <a:p>
            <a:pPr marL="514350" indent="-514350" algn="l" eaLnBrk="1" hangingPunct="1">
              <a:buFont typeface="Wingdings" panose="05000000000000000000" pitchFamily="2" charset="2"/>
              <a:buChar char="p"/>
            </a:pPr>
            <a:r>
              <a:rPr lang="zh-CN" altLang="en-US" sz="2400" b="0" i="0" dirty="0" smtClean="0">
                <a:latin typeface="黑体" panose="02010609060101010101" pitchFamily="2" charset="-122"/>
                <a:ea typeface="黑体" panose="02010609060101010101" pitchFamily="2" charset="-122"/>
              </a:rPr>
              <a:t>形成低供给价格的正确方式是扩大供给。</a:t>
            </a:r>
            <a:endParaRPr lang="zh-CN" altLang="en-US" sz="2400" b="0" i="0" dirty="0" smtClean="0">
              <a:latin typeface="黑体" panose="02010609060101010101" pitchFamily="2" charset="-122"/>
              <a:ea typeface="黑体" panose="02010609060101010101" pitchFamily="2" charset="-122"/>
            </a:endParaRPr>
          </a:p>
        </p:txBody>
      </p:sp>
      <p:sp>
        <p:nvSpPr>
          <p:cNvPr id="50179" name="灯片编号占位符 5"/>
          <p:cNvSpPr>
            <a:spLocks noGrp="1"/>
          </p:cNvSpPr>
          <p:nvPr>
            <p:ph type="sldNum" sz="quarter" idx="12"/>
          </p:nvPr>
        </p:nvSpPr>
        <p:spPr>
          <a:xfrm>
            <a:off x="3124200" y="4902994"/>
            <a:ext cx="2895600" cy="183356"/>
          </a:xfrm>
          <a:noFill/>
        </p:spPr>
        <p:txBody>
          <a:bodyPr/>
          <a:lstStyle/>
          <a:p>
            <a:pPr algn="ctr"/>
            <a:fld id="{8210B17C-5A7A-45F9-B071-12B0522A48AA}"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0180" name="Line 4"/>
          <p:cNvSpPr>
            <a:spLocks noChangeShapeType="1"/>
          </p:cNvSpPr>
          <p:nvPr/>
        </p:nvSpPr>
        <p:spPr bwMode="auto">
          <a:xfrm>
            <a:off x="2339975" y="3842147"/>
            <a:ext cx="4267200" cy="0"/>
          </a:xfrm>
          <a:prstGeom prst="line">
            <a:avLst/>
          </a:prstGeom>
          <a:noFill/>
          <a:ln w="28575">
            <a:solidFill>
              <a:srgbClr val="FF6600"/>
            </a:solidFill>
            <a:miter lim="800000"/>
            <a:tailEnd type="arrow" w="med" len="med"/>
          </a:ln>
        </p:spPr>
        <p:txBody>
          <a:bodyPr wrap="none"/>
          <a:lstStyle/>
          <a:p>
            <a:endParaRPr lang="zh-CN" altLang="en-US"/>
          </a:p>
        </p:txBody>
      </p:sp>
      <p:sp>
        <p:nvSpPr>
          <p:cNvPr id="50181" name="Line 5"/>
          <p:cNvSpPr>
            <a:spLocks noChangeShapeType="1"/>
          </p:cNvSpPr>
          <p:nvPr/>
        </p:nvSpPr>
        <p:spPr bwMode="auto">
          <a:xfrm flipV="1">
            <a:off x="2339975" y="1498997"/>
            <a:ext cx="0" cy="2343150"/>
          </a:xfrm>
          <a:prstGeom prst="line">
            <a:avLst/>
          </a:prstGeom>
          <a:noFill/>
          <a:ln w="28575">
            <a:solidFill>
              <a:srgbClr val="FF6600"/>
            </a:solidFill>
            <a:miter lim="800000"/>
            <a:tailEnd type="arrow" w="med" len="med"/>
          </a:ln>
        </p:spPr>
        <p:txBody>
          <a:bodyPr wrap="none"/>
          <a:lstStyle/>
          <a:p>
            <a:endParaRPr lang="zh-CN" altLang="en-US"/>
          </a:p>
        </p:txBody>
      </p:sp>
      <p:sp>
        <p:nvSpPr>
          <p:cNvPr id="50182" name="Line 6"/>
          <p:cNvSpPr>
            <a:spLocks noChangeShapeType="1"/>
          </p:cNvSpPr>
          <p:nvPr/>
        </p:nvSpPr>
        <p:spPr bwMode="auto">
          <a:xfrm>
            <a:off x="2787650" y="1463279"/>
            <a:ext cx="2895600" cy="1885950"/>
          </a:xfrm>
          <a:prstGeom prst="line">
            <a:avLst/>
          </a:prstGeom>
          <a:noFill/>
          <a:ln w="28575">
            <a:solidFill>
              <a:srgbClr val="00B050"/>
            </a:solidFill>
            <a:miter lim="800000"/>
          </a:ln>
        </p:spPr>
        <p:txBody>
          <a:bodyPr wrap="none"/>
          <a:lstStyle/>
          <a:p>
            <a:endParaRPr lang="zh-CN" altLang="en-US"/>
          </a:p>
        </p:txBody>
      </p:sp>
      <p:sp>
        <p:nvSpPr>
          <p:cNvPr id="50183" name="Line 7"/>
          <p:cNvSpPr>
            <a:spLocks noChangeShapeType="1"/>
          </p:cNvSpPr>
          <p:nvPr/>
        </p:nvSpPr>
        <p:spPr bwMode="auto">
          <a:xfrm flipH="1">
            <a:off x="2720975" y="1441847"/>
            <a:ext cx="2590800" cy="2057400"/>
          </a:xfrm>
          <a:prstGeom prst="line">
            <a:avLst/>
          </a:prstGeom>
          <a:noFill/>
          <a:ln w="28575">
            <a:solidFill>
              <a:srgbClr val="C00000"/>
            </a:solidFill>
            <a:miter lim="800000"/>
          </a:ln>
        </p:spPr>
        <p:txBody>
          <a:bodyPr wrap="none"/>
          <a:lstStyle/>
          <a:p>
            <a:endParaRPr lang="zh-CN" altLang="en-US"/>
          </a:p>
        </p:txBody>
      </p:sp>
      <p:sp>
        <p:nvSpPr>
          <p:cNvPr id="50184" name="Line 8"/>
          <p:cNvSpPr>
            <a:spLocks noChangeShapeType="1"/>
          </p:cNvSpPr>
          <p:nvPr/>
        </p:nvSpPr>
        <p:spPr bwMode="auto">
          <a:xfrm flipH="1">
            <a:off x="4092575" y="1727597"/>
            <a:ext cx="2209800" cy="1771650"/>
          </a:xfrm>
          <a:prstGeom prst="line">
            <a:avLst/>
          </a:prstGeom>
          <a:noFill/>
          <a:ln w="28575">
            <a:solidFill>
              <a:srgbClr val="C00000"/>
            </a:solidFill>
            <a:miter lim="800000"/>
          </a:ln>
        </p:spPr>
        <p:txBody>
          <a:bodyPr wrap="none"/>
          <a:lstStyle/>
          <a:p>
            <a:endParaRPr lang="zh-CN" altLang="en-US"/>
          </a:p>
        </p:txBody>
      </p:sp>
      <p:sp>
        <p:nvSpPr>
          <p:cNvPr id="50185" name="Line 9"/>
          <p:cNvSpPr>
            <a:spLocks noChangeShapeType="1"/>
          </p:cNvSpPr>
          <p:nvPr/>
        </p:nvSpPr>
        <p:spPr bwMode="auto">
          <a:xfrm flipH="1">
            <a:off x="2339975" y="2870597"/>
            <a:ext cx="2590800" cy="0"/>
          </a:xfrm>
          <a:prstGeom prst="line">
            <a:avLst/>
          </a:prstGeom>
          <a:noFill/>
          <a:ln w="28575">
            <a:solidFill>
              <a:schemeClr val="accent1"/>
            </a:solidFill>
            <a:prstDash val="dashDot"/>
            <a:miter lim="800000"/>
          </a:ln>
        </p:spPr>
        <p:txBody>
          <a:bodyPr wrap="none"/>
          <a:lstStyle/>
          <a:p>
            <a:endParaRPr lang="zh-CN" altLang="en-US"/>
          </a:p>
        </p:txBody>
      </p:sp>
      <p:sp>
        <p:nvSpPr>
          <p:cNvPr id="50186" name="Line 10"/>
          <p:cNvSpPr>
            <a:spLocks noChangeShapeType="1"/>
          </p:cNvSpPr>
          <p:nvPr/>
        </p:nvSpPr>
        <p:spPr bwMode="auto">
          <a:xfrm>
            <a:off x="4930775" y="2870597"/>
            <a:ext cx="0" cy="971550"/>
          </a:xfrm>
          <a:prstGeom prst="line">
            <a:avLst/>
          </a:prstGeom>
          <a:noFill/>
          <a:ln w="28575">
            <a:solidFill>
              <a:schemeClr val="accent1"/>
            </a:solidFill>
            <a:prstDash val="dashDot"/>
            <a:miter lim="800000"/>
          </a:ln>
        </p:spPr>
        <p:txBody>
          <a:bodyPr wrap="none"/>
          <a:lstStyle/>
          <a:p>
            <a:endParaRPr lang="zh-CN" altLang="en-US"/>
          </a:p>
        </p:txBody>
      </p:sp>
      <p:sp>
        <p:nvSpPr>
          <p:cNvPr id="50187" name="Line 11"/>
          <p:cNvSpPr>
            <a:spLocks noChangeShapeType="1"/>
          </p:cNvSpPr>
          <p:nvPr/>
        </p:nvSpPr>
        <p:spPr bwMode="auto">
          <a:xfrm flipH="1">
            <a:off x="2339975" y="2356247"/>
            <a:ext cx="1828800" cy="0"/>
          </a:xfrm>
          <a:prstGeom prst="line">
            <a:avLst/>
          </a:prstGeom>
          <a:noFill/>
          <a:ln w="28575" cap="rnd">
            <a:solidFill>
              <a:schemeClr val="tx1"/>
            </a:solidFill>
            <a:prstDash val="sysDot"/>
            <a:miter lim="800000"/>
          </a:ln>
        </p:spPr>
        <p:txBody>
          <a:bodyPr wrap="none"/>
          <a:lstStyle/>
          <a:p>
            <a:endParaRPr lang="zh-CN" altLang="en-US"/>
          </a:p>
        </p:txBody>
      </p:sp>
      <p:sp>
        <p:nvSpPr>
          <p:cNvPr id="50188" name="Line 12"/>
          <p:cNvSpPr>
            <a:spLocks noChangeShapeType="1"/>
          </p:cNvSpPr>
          <p:nvPr/>
        </p:nvSpPr>
        <p:spPr bwMode="auto">
          <a:xfrm>
            <a:off x="4168775" y="2356247"/>
            <a:ext cx="0" cy="1485900"/>
          </a:xfrm>
          <a:prstGeom prst="line">
            <a:avLst/>
          </a:prstGeom>
          <a:noFill/>
          <a:ln w="28575" cap="rnd">
            <a:solidFill>
              <a:schemeClr val="tx1"/>
            </a:solidFill>
            <a:prstDash val="sysDot"/>
            <a:miter lim="800000"/>
          </a:ln>
        </p:spPr>
        <p:txBody>
          <a:bodyPr wrap="none"/>
          <a:lstStyle/>
          <a:p>
            <a:endParaRPr lang="zh-CN" altLang="en-US"/>
          </a:p>
        </p:txBody>
      </p:sp>
      <p:sp>
        <p:nvSpPr>
          <p:cNvPr id="50189" name="Text Box 14"/>
          <p:cNvSpPr txBox="1">
            <a:spLocks noChangeArrowheads="1"/>
          </p:cNvSpPr>
          <p:nvPr/>
        </p:nvSpPr>
        <p:spPr bwMode="auto">
          <a:xfrm>
            <a:off x="1882775" y="1441848"/>
            <a:ext cx="457200" cy="584775"/>
          </a:xfrm>
          <a:prstGeom prst="rect">
            <a:avLst/>
          </a:prstGeom>
          <a:noFill/>
          <a:ln w="9525">
            <a:noFill/>
            <a:miter lim="800000"/>
          </a:ln>
        </p:spPr>
        <p:txBody>
          <a:bodyPr>
            <a:spAutoFit/>
          </a:bodyPr>
          <a:lstStyle/>
          <a:p>
            <a:pPr>
              <a:spcBef>
                <a:spcPct val="50000"/>
              </a:spcBef>
            </a:pPr>
            <a:r>
              <a:rPr lang="en-US" altLang="zh-CN" sz="3200"/>
              <a:t>P</a:t>
            </a:r>
            <a:endParaRPr lang="en-US" altLang="zh-CN" sz="3200"/>
          </a:p>
        </p:txBody>
      </p:sp>
      <p:sp>
        <p:nvSpPr>
          <p:cNvPr id="50190" name="Text Box 15"/>
          <p:cNvSpPr txBox="1">
            <a:spLocks noChangeArrowheads="1"/>
          </p:cNvSpPr>
          <p:nvPr/>
        </p:nvSpPr>
        <p:spPr bwMode="auto">
          <a:xfrm>
            <a:off x="7092950" y="3543300"/>
            <a:ext cx="838200" cy="584775"/>
          </a:xfrm>
          <a:prstGeom prst="rect">
            <a:avLst/>
          </a:prstGeom>
          <a:noFill/>
          <a:ln w="9525">
            <a:noFill/>
            <a:miter lim="800000"/>
          </a:ln>
        </p:spPr>
        <p:txBody>
          <a:bodyPr>
            <a:spAutoFit/>
          </a:bodyPr>
          <a:lstStyle/>
          <a:p>
            <a:pPr>
              <a:spcBef>
                <a:spcPct val="50000"/>
              </a:spcBef>
            </a:pPr>
            <a:r>
              <a:rPr lang="en-US" altLang="zh-CN" sz="3200"/>
              <a:t>Q</a:t>
            </a:r>
            <a:endParaRPr lang="en-US" altLang="zh-CN" sz="3200"/>
          </a:p>
        </p:txBody>
      </p:sp>
      <p:sp>
        <p:nvSpPr>
          <p:cNvPr id="50191" name="Text Box 16"/>
          <p:cNvSpPr txBox="1">
            <a:spLocks noChangeArrowheads="1"/>
          </p:cNvSpPr>
          <p:nvPr/>
        </p:nvSpPr>
        <p:spPr bwMode="auto">
          <a:xfrm>
            <a:off x="4716016" y="1131590"/>
            <a:ext cx="685800" cy="584775"/>
          </a:xfrm>
          <a:prstGeom prst="rect">
            <a:avLst/>
          </a:prstGeom>
          <a:noFill/>
          <a:ln w="9525">
            <a:noFill/>
            <a:miter lim="800000"/>
          </a:ln>
        </p:spPr>
        <p:txBody>
          <a:bodyPr>
            <a:spAutoFit/>
          </a:bodyPr>
          <a:lstStyle/>
          <a:p>
            <a:pPr>
              <a:spcBef>
                <a:spcPct val="50000"/>
              </a:spcBef>
            </a:pPr>
            <a:r>
              <a:rPr lang="en-US" altLang="zh-CN" sz="3200" dirty="0"/>
              <a:t>S</a:t>
            </a:r>
            <a:r>
              <a:rPr lang="en-US" altLang="zh-CN" sz="3200" baseline="-25000" dirty="0"/>
              <a:t>1</a:t>
            </a:r>
            <a:endParaRPr lang="en-US" altLang="zh-CN" sz="3200" dirty="0"/>
          </a:p>
        </p:txBody>
      </p:sp>
      <p:sp>
        <p:nvSpPr>
          <p:cNvPr id="50192" name="Text Box 18"/>
          <p:cNvSpPr txBox="1">
            <a:spLocks noChangeArrowheads="1"/>
          </p:cNvSpPr>
          <p:nvPr/>
        </p:nvSpPr>
        <p:spPr bwMode="auto">
          <a:xfrm>
            <a:off x="7010400" y="1943100"/>
            <a:ext cx="685800" cy="861774"/>
          </a:xfrm>
          <a:prstGeom prst="rect">
            <a:avLst/>
          </a:prstGeom>
          <a:noFill/>
          <a:ln w="9525">
            <a:noFill/>
            <a:miter lim="800000"/>
          </a:ln>
        </p:spPr>
        <p:txBody>
          <a:bodyPr>
            <a:spAutoFit/>
          </a:bodyPr>
          <a:lstStyle/>
          <a:p>
            <a:pPr>
              <a:spcBef>
                <a:spcPct val="50000"/>
              </a:spcBef>
            </a:pPr>
            <a:r>
              <a:rPr lang="en-US" altLang="zh-CN" sz="3200"/>
              <a:t>S</a:t>
            </a:r>
            <a:r>
              <a:rPr lang="en-US" altLang="zh-CN" sz="3200" baseline="-25000"/>
              <a:t>2</a:t>
            </a:r>
            <a:endParaRPr lang="en-US" altLang="zh-CN" sz="3200"/>
          </a:p>
          <a:p>
            <a:pPr>
              <a:spcBef>
                <a:spcPct val="50000"/>
              </a:spcBef>
            </a:pPr>
            <a:endParaRPr lang="en-US" altLang="zh-CN" baseline="-25000">
              <a:latin typeface="Arial Narrow" panose="020B0606020202030204" pitchFamily="34" charset="0"/>
            </a:endParaRPr>
          </a:p>
        </p:txBody>
      </p:sp>
      <p:sp>
        <p:nvSpPr>
          <p:cNvPr id="50193" name="Text Box 19"/>
          <p:cNvSpPr txBox="1">
            <a:spLocks noChangeArrowheads="1"/>
          </p:cNvSpPr>
          <p:nvPr/>
        </p:nvSpPr>
        <p:spPr bwMode="auto">
          <a:xfrm>
            <a:off x="5997575" y="3042047"/>
            <a:ext cx="609600" cy="861774"/>
          </a:xfrm>
          <a:prstGeom prst="rect">
            <a:avLst/>
          </a:prstGeom>
          <a:noFill/>
          <a:ln w="9525">
            <a:noFill/>
            <a:miter lim="800000"/>
          </a:ln>
        </p:spPr>
        <p:txBody>
          <a:bodyPr>
            <a:spAutoFit/>
          </a:bodyPr>
          <a:lstStyle/>
          <a:p>
            <a:pPr>
              <a:spcBef>
                <a:spcPct val="50000"/>
              </a:spcBef>
            </a:pPr>
            <a:r>
              <a:rPr lang="en-US" altLang="zh-CN" sz="3200"/>
              <a:t>D</a:t>
            </a:r>
            <a:endParaRPr lang="en-US" altLang="zh-CN" sz="3200"/>
          </a:p>
          <a:p>
            <a:pPr>
              <a:spcBef>
                <a:spcPct val="50000"/>
              </a:spcBef>
            </a:pPr>
            <a:endParaRPr lang="en-US" altLang="zh-CN" baseline="-25000">
              <a:latin typeface="Arial Narrow" panose="020B0606020202030204" pitchFamily="34" charset="0"/>
            </a:endParaRPr>
          </a:p>
        </p:txBody>
      </p:sp>
      <p:sp>
        <p:nvSpPr>
          <p:cNvPr id="50194" name="Line 20"/>
          <p:cNvSpPr>
            <a:spLocks noChangeShapeType="1"/>
          </p:cNvSpPr>
          <p:nvPr/>
        </p:nvSpPr>
        <p:spPr bwMode="auto">
          <a:xfrm>
            <a:off x="2035175" y="2356247"/>
            <a:ext cx="0" cy="514350"/>
          </a:xfrm>
          <a:prstGeom prst="line">
            <a:avLst/>
          </a:prstGeom>
          <a:noFill/>
          <a:ln w="28575">
            <a:solidFill>
              <a:schemeClr val="tx1"/>
            </a:solidFill>
            <a:miter lim="800000"/>
            <a:tailEnd type="triangle" w="med" len="med"/>
          </a:ln>
        </p:spPr>
        <p:txBody>
          <a:bodyPr wrap="none"/>
          <a:lstStyle/>
          <a:p>
            <a:endParaRPr lang="zh-CN" altLang="en-US"/>
          </a:p>
        </p:txBody>
      </p:sp>
      <p:sp>
        <p:nvSpPr>
          <p:cNvPr id="50195" name="Line 21"/>
          <p:cNvSpPr>
            <a:spLocks noChangeShapeType="1"/>
          </p:cNvSpPr>
          <p:nvPr/>
        </p:nvSpPr>
        <p:spPr bwMode="auto">
          <a:xfrm>
            <a:off x="4168775" y="3727847"/>
            <a:ext cx="762000" cy="0"/>
          </a:xfrm>
          <a:prstGeom prst="line">
            <a:avLst/>
          </a:prstGeom>
          <a:noFill/>
          <a:ln w="28575">
            <a:solidFill>
              <a:schemeClr val="tx1"/>
            </a:solidFill>
            <a:miter lim="800000"/>
            <a:tailEnd type="triangle" w="med" len="med"/>
          </a:ln>
        </p:spPr>
        <p:txBody>
          <a:bodyPr wrap="none"/>
          <a:lstStyle/>
          <a:p>
            <a:endParaRPr lang="zh-CN" altLang="en-US"/>
          </a:p>
        </p:txBody>
      </p:sp>
      <p:sp>
        <p:nvSpPr>
          <p:cNvPr id="50196" name="Line 22"/>
          <p:cNvSpPr>
            <a:spLocks noChangeShapeType="1"/>
          </p:cNvSpPr>
          <p:nvPr/>
        </p:nvSpPr>
        <p:spPr bwMode="auto">
          <a:xfrm>
            <a:off x="4778375" y="2070497"/>
            <a:ext cx="838200" cy="0"/>
          </a:xfrm>
          <a:prstGeom prst="line">
            <a:avLst/>
          </a:prstGeom>
          <a:noFill/>
          <a:ln w="28575">
            <a:solidFill>
              <a:schemeClr val="tx1"/>
            </a:solidFill>
            <a:miter lim="800000"/>
            <a:tailEnd type="triangle" w="med" len="med"/>
          </a:ln>
        </p:spPr>
        <p:txBody>
          <a:bodyPr wrap="none"/>
          <a:lstStyle/>
          <a:p>
            <a:endParaRPr lang="zh-CN" altLang="en-US"/>
          </a:p>
        </p:txBody>
      </p:sp>
      <p:sp>
        <p:nvSpPr>
          <p:cNvPr id="21" name="Rectangle 2"/>
          <p:cNvSpPr txBox="1">
            <a:spLocks noChangeArrowheads="1"/>
          </p:cNvSpPr>
          <p:nvPr/>
        </p:nvSpPr>
        <p:spPr bwMode="auto">
          <a:xfrm>
            <a:off x="684214" y="141685"/>
            <a:ext cx="2663825" cy="594122"/>
          </a:xfrm>
          <a:prstGeom prst="rect">
            <a:avLst/>
          </a:prstGeom>
          <a:noFill/>
          <a:ln w="9525">
            <a:noFill/>
            <a:miter lim="800000"/>
          </a:ln>
        </p:spPr>
        <p:txBody>
          <a:bodyPr anchor="ctr"/>
          <a:lstStyle/>
          <a:p>
            <a:pPr algn="ctr">
              <a:defRPr/>
            </a:pPr>
            <a:r>
              <a:rPr lang="zh-CN" altLang="en-US" sz="3600" b="1" kern="0" dirty="0">
                <a:solidFill>
                  <a:srgbClr val="C00000"/>
                </a:solidFill>
                <a:latin typeface="+mj-lt"/>
                <a:ea typeface="宋体" panose="02010600030101010101" pitchFamily="2" charset="-122"/>
                <a:cs typeface="+mj-cs"/>
              </a:rPr>
              <a:t>对策：</a:t>
            </a:r>
            <a:endParaRPr lang="zh-CN" altLang="en-US" sz="3600" b="1" kern="0" dirty="0">
              <a:solidFill>
                <a:srgbClr val="C00000"/>
              </a:solidFill>
              <a:latin typeface="+mj-lt"/>
              <a:ea typeface="宋体" panose="02010600030101010101" pitchFamily="2" charset="-122"/>
              <a:cs typeface="+mj-cs"/>
            </a:endParaRPr>
          </a:p>
        </p:txBody>
      </p:sp>
      <p:sp>
        <p:nvSpPr>
          <p:cNvPr id="50198" name="矩形 21"/>
          <p:cNvSpPr>
            <a:spLocks noChangeArrowheads="1"/>
          </p:cNvSpPr>
          <p:nvPr/>
        </p:nvSpPr>
        <p:spPr bwMode="auto">
          <a:xfrm>
            <a:off x="683568" y="4083844"/>
            <a:ext cx="7704856" cy="830997"/>
          </a:xfrm>
          <a:prstGeom prst="rect">
            <a:avLst/>
          </a:prstGeom>
          <a:noFill/>
          <a:ln w="9525">
            <a:noFill/>
            <a:miter lim="800000"/>
          </a:ln>
        </p:spPr>
        <p:txBody>
          <a:bodyPr wrap="square">
            <a:spAutoFit/>
          </a:bodyPr>
          <a:lstStyle/>
          <a:p>
            <a:pPr>
              <a:buFont typeface="Wingdings" panose="05000000000000000000" pitchFamily="2" charset="2"/>
              <a:buChar char="p"/>
            </a:pPr>
            <a:r>
              <a:rPr lang="en-US" altLang="zh-CN" sz="2400" dirty="0">
                <a:latin typeface="黑体" panose="02010609060101010101" pitchFamily="2" charset="-122"/>
                <a:ea typeface="黑体" panose="02010609060101010101" pitchFamily="2" charset="-122"/>
              </a:rPr>
              <a:t> </a:t>
            </a:r>
            <a:r>
              <a:rPr lang="zh-CN" altLang="zh-CN" sz="2400" dirty="0">
                <a:latin typeface="黑体" panose="02010609060101010101" pitchFamily="2" charset="-122"/>
                <a:ea typeface="黑体" panose="02010609060101010101" pitchFamily="2" charset="-122"/>
              </a:rPr>
              <a:t>在无力扩大供给时，政府必须制定一个供给标准，如</a:t>
            </a:r>
            <a:r>
              <a:rPr lang="zh-CN" altLang="zh-CN" sz="2400" dirty="0">
                <a:solidFill>
                  <a:srgbClr val="FF0000"/>
                </a:solidFill>
                <a:latin typeface="黑体" panose="02010609060101010101" pitchFamily="2" charset="-122"/>
                <a:ea typeface="黑体" panose="02010609060101010101" pitchFamily="2" charset="-122"/>
              </a:rPr>
              <a:t>排队，发票</a:t>
            </a:r>
            <a:r>
              <a:rPr lang="zh-CN" altLang="en-US" sz="2400" dirty="0">
                <a:latin typeface="黑体" panose="02010609060101010101" pitchFamily="2" charset="-122"/>
                <a:ea typeface="黑体" panose="02010609060101010101" pitchFamily="2" charset="-122"/>
              </a:rPr>
              <a:t>。</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87042"/>
                                        </p:tgtEl>
                                        <p:attrNameLst>
                                          <p:attrName>style.visibility</p:attrName>
                                        </p:attrNameLst>
                                      </p:cBhvr>
                                      <p:to>
                                        <p:strVal val="visible"/>
                                      </p:to>
                                    </p:set>
                                    <p:anim calcmode="lin" valueType="num">
                                      <p:cBhvr>
                                        <p:cTn id="7" dur="500" fill="hold"/>
                                        <p:tgtEl>
                                          <p:spTgt spid="87042"/>
                                        </p:tgtEl>
                                        <p:attrNameLst>
                                          <p:attrName>ppt_w</p:attrName>
                                        </p:attrNameLst>
                                      </p:cBhvr>
                                      <p:tavLst>
                                        <p:tav tm="0">
                                          <p:val>
                                            <p:fltVal val="0"/>
                                          </p:val>
                                        </p:tav>
                                        <p:tav tm="100000">
                                          <p:val>
                                            <p:strVal val="#ppt_w"/>
                                          </p:val>
                                        </p:tav>
                                      </p:tavLst>
                                    </p:anim>
                                    <p:anim calcmode="lin" valueType="num">
                                      <p:cBhvr>
                                        <p:cTn id="8" dur="500" fill="hold"/>
                                        <p:tgtEl>
                                          <p:spTgt spid="87042"/>
                                        </p:tgtEl>
                                        <p:attrNameLst>
                                          <p:attrName>ppt_h</p:attrName>
                                        </p:attrNameLst>
                                      </p:cBhvr>
                                      <p:tavLst>
                                        <p:tav tm="0">
                                          <p:val>
                                            <p:fltVal val="0"/>
                                          </p:val>
                                        </p:tav>
                                        <p:tav tm="100000">
                                          <p:val>
                                            <p:strVal val="#ppt_h"/>
                                          </p:val>
                                        </p:tav>
                                      </p:tavLst>
                                    </p:anim>
                                    <p:anim calcmode="lin" valueType="num">
                                      <p:cBhvr>
                                        <p:cTn id="9" dur="500" fill="hold"/>
                                        <p:tgtEl>
                                          <p:spTgt spid="87042"/>
                                        </p:tgtEl>
                                        <p:attrNameLst>
                                          <p:attrName>style.rotation</p:attrName>
                                        </p:attrNameLst>
                                      </p:cBhvr>
                                      <p:tavLst>
                                        <p:tav tm="0">
                                          <p:val>
                                            <p:fltVal val="360"/>
                                          </p:val>
                                        </p:tav>
                                        <p:tav tm="100000">
                                          <p:val>
                                            <p:fltVal val="0"/>
                                          </p:val>
                                        </p:tav>
                                      </p:tavLst>
                                    </p:anim>
                                    <p:animEffect transition="in" filter="fade">
                                      <p:cBhvr>
                                        <p:cTn id="10" dur="500"/>
                                        <p:tgtEl>
                                          <p:spTgt spid="8704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1" nodeType="clickEffect">
                                  <p:stCondLst>
                                    <p:cond delay="0"/>
                                  </p:stCondLst>
                                  <p:childTnLst>
                                    <p:set>
                                      <p:cBhvr>
                                        <p:cTn id="14" dur="1" fill="hold">
                                          <p:stCondLst>
                                            <p:cond delay="0"/>
                                          </p:stCondLst>
                                        </p:cTn>
                                        <p:tgtEl>
                                          <p:spTgt spid="87042"/>
                                        </p:tgtEl>
                                        <p:attrNameLst>
                                          <p:attrName>style.visibility</p:attrName>
                                        </p:attrNameLst>
                                      </p:cBhvr>
                                      <p:to>
                                        <p:strVal val="visible"/>
                                      </p:to>
                                    </p:set>
                                    <p:animEffect transition="in" filter="box(in)">
                                      <p:cBhvr>
                                        <p:cTn id="15" dur="500"/>
                                        <p:tgtEl>
                                          <p:spTgt spid="8704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0180"/>
                                        </p:tgtEl>
                                        <p:attrNameLst>
                                          <p:attrName>style.visibility</p:attrName>
                                        </p:attrNameLst>
                                      </p:cBhvr>
                                      <p:to>
                                        <p:strVal val="visible"/>
                                      </p:to>
                                    </p:set>
                                    <p:anim calcmode="lin" valueType="num">
                                      <p:cBhvr additive="base">
                                        <p:cTn id="20" dur="500" fill="hold"/>
                                        <p:tgtEl>
                                          <p:spTgt spid="50180"/>
                                        </p:tgtEl>
                                        <p:attrNameLst>
                                          <p:attrName>ppt_x</p:attrName>
                                        </p:attrNameLst>
                                      </p:cBhvr>
                                      <p:tavLst>
                                        <p:tav tm="0">
                                          <p:val>
                                            <p:strVal val="#ppt_x"/>
                                          </p:val>
                                        </p:tav>
                                        <p:tav tm="100000">
                                          <p:val>
                                            <p:strVal val="#ppt_x"/>
                                          </p:val>
                                        </p:tav>
                                      </p:tavLst>
                                    </p:anim>
                                    <p:anim calcmode="lin" valueType="num">
                                      <p:cBhvr additive="base">
                                        <p:cTn id="21" dur="500" fill="hold"/>
                                        <p:tgtEl>
                                          <p:spTgt spid="5018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0181"/>
                                        </p:tgtEl>
                                        <p:attrNameLst>
                                          <p:attrName>style.visibility</p:attrName>
                                        </p:attrNameLst>
                                      </p:cBhvr>
                                      <p:to>
                                        <p:strVal val="visible"/>
                                      </p:to>
                                    </p:set>
                                    <p:anim calcmode="lin" valueType="num">
                                      <p:cBhvr additive="base">
                                        <p:cTn id="24" dur="500" fill="hold"/>
                                        <p:tgtEl>
                                          <p:spTgt spid="50181"/>
                                        </p:tgtEl>
                                        <p:attrNameLst>
                                          <p:attrName>ppt_x</p:attrName>
                                        </p:attrNameLst>
                                      </p:cBhvr>
                                      <p:tavLst>
                                        <p:tav tm="0">
                                          <p:val>
                                            <p:strVal val="#ppt_x"/>
                                          </p:val>
                                        </p:tav>
                                        <p:tav tm="100000">
                                          <p:val>
                                            <p:strVal val="#ppt_x"/>
                                          </p:val>
                                        </p:tav>
                                      </p:tavLst>
                                    </p:anim>
                                    <p:anim calcmode="lin" valueType="num">
                                      <p:cBhvr additive="base">
                                        <p:cTn id="25" dur="500" fill="hold"/>
                                        <p:tgtEl>
                                          <p:spTgt spid="5018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0182"/>
                                        </p:tgtEl>
                                        <p:attrNameLst>
                                          <p:attrName>style.visibility</p:attrName>
                                        </p:attrNameLst>
                                      </p:cBhvr>
                                      <p:to>
                                        <p:strVal val="visible"/>
                                      </p:to>
                                    </p:set>
                                    <p:anim calcmode="lin" valueType="num">
                                      <p:cBhvr additive="base">
                                        <p:cTn id="28" dur="500" fill="hold"/>
                                        <p:tgtEl>
                                          <p:spTgt spid="50182"/>
                                        </p:tgtEl>
                                        <p:attrNameLst>
                                          <p:attrName>ppt_x</p:attrName>
                                        </p:attrNameLst>
                                      </p:cBhvr>
                                      <p:tavLst>
                                        <p:tav tm="0">
                                          <p:val>
                                            <p:strVal val="#ppt_x"/>
                                          </p:val>
                                        </p:tav>
                                        <p:tav tm="100000">
                                          <p:val>
                                            <p:strVal val="#ppt_x"/>
                                          </p:val>
                                        </p:tav>
                                      </p:tavLst>
                                    </p:anim>
                                    <p:anim calcmode="lin" valueType="num">
                                      <p:cBhvr additive="base">
                                        <p:cTn id="29" dur="500" fill="hold"/>
                                        <p:tgtEl>
                                          <p:spTgt spid="5018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0183"/>
                                        </p:tgtEl>
                                        <p:attrNameLst>
                                          <p:attrName>style.visibility</p:attrName>
                                        </p:attrNameLst>
                                      </p:cBhvr>
                                      <p:to>
                                        <p:strVal val="visible"/>
                                      </p:to>
                                    </p:set>
                                    <p:anim calcmode="lin" valueType="num">
                                      <p:cBhvr additive="base">
                                        <p:cTn id="32" dur="500" fill="hold"/>
                                        <p:tgtEl>
                                          <p:spTgt spid="50183"/>
                                        </p:tgtEl>
                                        <p:attrNameLst>
                                          <p:attrName>ppt_x</p:attrName>
                                        </p:attrNameLst>
                                      </p:cBhvr>
                                      <p:tavLst>
                                        <p:tav tm="0">
                                          <p:val>
                                            <p:strVal val="#ppt_x"/>
                                          </p:val>
                                        </p:tav>
                                        <p:tav tm="100000">
                                          <p:val>
                                            <p:strVal val="#ppt_x"/>
                                          </p:val>
                                        </p:tav>
                                      </p:tavLst>
                                    </p:anim>
                                    <p:anim calcmode="lin" valueType="num">
                                      <p:cBhvr additive="base">
                                        <p:cTn id="33" dur="500" fill="hold"/>
                                        <p:tgtEl>
                                          <p:spTgt spid="5018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0184"/>
                                        </p:tgtEl>
                                        <p:attrNameLst>
                                          <p:attrName>style.visibility</p:attrName>
                                        </p:attrNameLst>
                                      </p:cBhvr>
                                      <p:to>
                                        <p:strVal val="visible"/>
                                      </p:to>
                                    </p:set>
                                    <p:anim calcmode="lin" valueType="num">
                                      <p:cBhvr additive="base">
                                        <p:cTn id="36" dur="500" fill="hold"/>
                                        <p:tgtEl>
                                          <p:spTgt spid="50184"/>
                                        </p:tgtEl>
                                        <p:attrNameLst>
                                          <p:attrName>ppt_x</p:attrName>
                                        </p:attrNameLst>
                                      </p:cBhvr>
                                      <p:tavLst>
                                        <p:tav tm="0">
                                          <p:val>
                                            <p:strVal val="#ppt_x"/>
                                          </p:val>
                                        </p:tav>
                                        <p:tav tm="100000">
                                          <p:val>
                                            <p:strVal val="#ppt_x"/>
                                          </p:val>
                                        </p:tav>
                                      </p:tavLst>
                                    </p:anim>
                                    <p:anim calcmode="lin" valueType="num">
                                      <p:cBhvr additive="base">
                                        <p:cTn id="37" dur="500" fill="hold"/>
                                        <p:tgtEl>
                                          <p:spTgt spid="5018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50185"/>
                                        </p:tgtEl>
                                        <p:attrNameLst>
                                          <p:attrName>style.visibility</p:attrName>
                                        </p:attrNameLst>
                                      </p:cBhvr>
                                      <p:to>
                                        <p:strVal val="visible"/>
                                      </p:to>
                                    </p:set>
                                    <p:anim calcmode="lin" valueType="num">
                                      <p:cBhvr additive="base">
                                        <p:cTn id="40" dur="500" fill="hold"/>
                                        <p:tgtEl>
                                          <p:spTgt spid="50185"/>
                                        </p:tgtEl>
                                        <p:attrNameLst>
                                          <p:attrName>ppt_x</p:attrName>
                                        </p:attrNameLst>
                                      </p:cBhvr>
                                      <p:tavLst>
                                        <p:tav tm="0">
                                          <p:val>
                                            <p:strVal val="#ppt_x"/>
                                          </p:val>
                                        </p:tav>
                                        <p:tav tm="100000">
                                          <p:val>
                                            <p:strVal val="#ppt_x"/>
                                          </p:val>
                                        </p:tav>
                                      </p:tavLst>
                                    </p:anim>
                                    <p:anim calcmode="lin" valueType="num">
                                      <p:cBhvr additive="base">
                                        <p:cTn id="41" dur="500" fill="hold"/>
                                        <p:tgtEl>
                                          <p:spTgt spid="5018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0186"/>
                                        </p:tgtEl>
                                        <p:attrNameLst>
                                          <p:attrName>style.visibility</p:attrName>
                                        </p:attrNameLst>
                                      </p:cBhvr>
                                      <p:to>
                                        <p:strVal val="visible"/>
                                      </p:to>
                                    </p:set>
                                    <p:anim calcmode="lin" valueType="num">
                                      <p:cBhvr additive="base">
                                        <p:cTn id="44" dur="500" fill="hold"/>
                                        <p:tgtEl>
                                          <p:spTgt spid="50186"/>
                                        </p:tgtEl>
                                        <p:attrNameLst>
                                          <p:attrName>ppt_x</p:attrName>
                                        </p:attrNameLst>
                                      </p:cBhvr>
                                      <p:tavLst>
                                        <p:tav tm="0">
                                          <p:val>
                                            <p:strVal val="#ppt_x"/>
                                          </p:val>
                                        </p:tav>
                                        <p:tav tm="100000">
                                          <p:val>
                                            <p:strVal val="#ppt_x"/>
                                          </p:val>
                                        </p:tav>
                                      </p:tavLst>
                                    </p:anim>
                                    <p:anim calcmode="lin" valueType="num">
                                      <p:cBhvr additive="base">
                                        <p:cTn id="45" dur="500" fill="hold"/>
                                        <p:tgtEl>
                                          <p:spTgt spid="5018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50187"/>
                                        </p:tgtEl>
                                        <p:attrNameLst>
                                          <p:attrName>style.visibility</p:attrName>
                                        </p:attrNameLst>
                                      </p:cBhvr>
                                      <p:to>
                                        <p:strVal val="visible"/>
                                      </p:to>
                                    </p:set>
                                    <p:anim calcmode="lin" valueType="num">
                                      <p:cBhvr additive="base">
                                        <p:cTn id="48" dur="500" fill="hold"/>
                                        <p:tgtEl>
                                          <p:spTgt spid="50187"/>
                                        </p:tgtEl>
                                        <p:attrNameLst>
                                          <p:attrName>ppt_x</p:attrName>
                                        </p:attrNameLst>
                                      </p:cBhvr>
                                      <p:tavLst>
                                        <p:tav tm="0">
                                          <p:val>
                                            <p:strVal val="#ppt_x"/>
                                          </p:val>
                                        </p:tav>
                                        <p:tav tm="100000">
                                          <p:val>
                                            <p:strVal val="#ppt_x"/>
                                          </p:val>
                                        </p:tav>
                                      </p:tavLst>
                                    </p:anim>
                                    <p:anim calcmode="lin" valueType="num">
                                      <p:cBhvr additive="base">
                                        <p:cTn id="49" dur="500" fill="hold"/>
                                        <p:tgtEl>
                                          <p:spTgt spid="5018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50188"/>
                                        </p:tgtEl>
                                        <p:attrNameLst>
                                          <p:attrName>style.visibility</p:attrName>
                                        </p:attrNameLst>
                                      </p:cBhvr>
                                      <p:to>
                                        <p:strVal val="visible"/>
                                      </p:to>
                                    </p:set>
                                    <p:anim calcmode="lin" valueType="num">
                                      <p:cBhvr additive="base">
                                        <p:cTn id="52" dur="500" fill="hold"/>
                                        <p:tgtEl>
                                          <p:spTgt spid="50188"/>
                                        </p:tgtEl>
                                        <p:attrNameLst>
                                          <p:attrName>ppt_x</p:attrName>
                                        </p:attrNameLst>
                                      </p:cBhvr>
                                      <p:tavLst>
                                        <p:tav tm="0">
                                          <p:val>
                                            <p:strVal val="#ppt_x"/>
                                          </p:val>
                                        </p:tav>
                                        <p:tav tm="100000">
                                          <p:val>
                                            <p:strVal val="#ppt_x"/>
                                          </p:val>
                                        </p:tav>
                                      </p:tavLst>
                                    </p:anim>
                                    <p:anim calcmode="lin" valueType="num">
                                      <p:cBhvr additive="base">
                                        <p:cTn id="53" dur="500" fill="hold"/>
                                        <p:tgtEl>
                                          <p:spTgt spid="50188"/>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0189"/>
                                        </p:tgtEl>
                                        <p:attrNameLst>
                                          <p:attrName>style.visibility</p:attrName>
                                        </p:attrNameLst>
                                      </p:cBhvr>
                                      <p:to>
                                        <p:strVal val="visible"/>
                                      </p:to>
                                    </p:set>
                                    <p:anim calcmode="lin" valueType="num">
                                      <p:cBhvr additive="base">
                                        <p:cTn id="56" dur="500" fill="hold"/>
                                        <p:tgtEl>
                                          <p:spTgt spid="50189"/>
                                        </p:tgtEl>
                                        <p:attrNameLst>
                                          <p:attrName>ppt_x</p:attrName>
                                        </p:attrNameLst>
                                      </p:cBhvr>
                                      <p:tavLst>
                                        <p:tav tm="0">
                                          <p:val>
                                            <p:strVal val="#ppt_x"/>
                                          </p:val>
                                        </p:tav>
                                        <p:tav tm="100000">
                                          <p:val>
                                            <p:strVal val="#ppt_x"/>
                                          </p:val>
                                        </p:tav>
                                      </p:tavLst>
                                    </p:anim>
                                    <p:anim calcmode="lin" valueType="num">
                                      <p:cBhvr additive="base">
                                        <p:cTn id="57" dur="500" fill="hold"/>
                                        <p:tgtEl>
                                          <p:spTgt spid="5018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50190"/>
                                        </p:tgtEl>
                                        <p:attrNameLst>
                                          <p:attrName>style.visibility</p:attrName>
                                        </p:attrNameLst>
                                      </p:cBhvr>
                                      <p:to>
                                        <p:strVal val="visible"/>
                                      </p:to>
                                    </p:set>
                                    <p:anim calcmode="lin" valueType="num">
                                      <p:cBhvr additive="base">
                                        <p:cTn id="60" dur="500" fill="hold"/>
                                        <p:tgtEl>
                                          <p:spTgt spid="50190"/>
                                        </p:tgtEl>
                                        <p:attrNameLst>
                                          <p:attrName>ppt_x</p:attrName>
                                        </p:attrNameLst>
                                      </p:cBhvr>
                                      <p:tavLst>
                                        <p:tav tm="0">
                                          <p:val>
                                            <p:strVal val="#ppt_x"/>
                                          </p:val>
                                        </p:tav>
                                        <p:tav tm="100000">
                                          <p:val>
                                            <p:strVal val="#ppt_x"/>
                                          </p:val>
                                        </p:tav>
                                      </p:tavLst>
                                    </p:anim>
                                    <p:anim calcmode="lin" valueType="num">
                                      <p:cBhvr additive="base">
                                        <p:cTn id="61" dur="500" fill="hold"/>
                                        <p:tgtEl>
                                          <p:spTgt spid="50190"/>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50191"/>
                                        </p:tgtEl>
                                        <p:attrNameLst>
                                          <p:attrName>style.visibility</p:attrName>
                                        </p:attrNameLst>
                                      </p:cBhvr>
                                      <p:to>
                                        <p:strVal val="visible"/>
                                      </p:to>
                                    </p:set>
                                    <p:anim calcmode="lin" valueType="num">
                                      <p:cBhvr additive="base">
                                        <p:cTn id="64" dur="500" fill="hold"/>
                                        <p:tgtEl>
                                          <p:spTgt spid="50191"/>
                                        </p:tgtEl>
                                        <p:attrNameLst>
                                          <p:attrName>ppt_x</p:attrName>
                                        </p:attrNameLst>
                                      </p:cBhvr>
                                      <p:tavLst>
                                        <p:tav tm="0">
                                          <p:val>
                                            <p:strVal val="#ppt_x"/>
                                          </p:val>
                                        </p:tav>
                                        <p:tav tm="100000">
                                          <p:val>
                                            <p:strVal val="#ppt_x"/>
                                          </p:val>
                                        </p:tav>
                                      </p:tavLst>
                                    </p:anim>
                                    <p:anim calcmode="lin" valueType="num">
                                      <p:cBhvr additive="base">
                                        <p:cTn id="65" dur="500" fill="hold"/>
                                        <p:tgtEl>
                                          <p:spTgt spid="50191"/>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50192"/>
                                        </p:tgtEl>
                                        <p:attrNameLst>
                                          <p:attrName>style.visibility</p:attrName>
                                        </p:attrNameLst>
                                      </p:cBhvr>
                                      <p:to>
                                        <p:strVal val="visible"/>
                                      </p:to>
                                    </p:set>
                                    <p:anim calcmode="lin" valueType="num">
                                      <p:cBhvr additive="base">
                                        <p:cTn id="68" dur="500" fill="hold"/>
                                        <p:tgtEl>
                                          <p:spTgt spid="50192"/>
                                        </p:tgtEl>
                                        <p:attrNameLst>
                                          <p:attrName>ppt_x</p:attrName>
                                        </p:attrNameLst>
                                      </p:cBhvr>
                                      <p:tavLst>
                                        <p:tav tm="0">
                                          <p:val>
                                            <p:strVal val="#ppt_x"/>
                                          </p:val>
                                        </p:tav>
                                        <p:tav tm="100000">
                                          <p:val>
                                            <p:strVal val="#ppt_x"/>
                                          </p:val>
                                        </p:tav>
                                      </p:tavLst>
                                    </p:anim>
                                    <p:anim calcmode="lin" valueType="num">
                                      <p:cBhvr additive="base">
                                        <p:cTn id="69" dur="500" fill="hold"/>
                                        <p:tgtEl>
                                          <p:spTgt spid="50192"/>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50193"/>
                                        </p:tgtEl>
                                        <p:attrNameLst>
                                          <p:attrName>style.visibility</p:attrName>
                                        </p:attrNameLst>
                                      </p:cBhvr>
                                      <p:to>
                                        <p:strVal val="visible"/>
                                      </p:to>
                                    </p:set>
                                    <p:anim calcmode="lin" valueType="num">
                                      <p:cBhvr additive="base">
                                        <p:cTn id="72" dur="500" fill="hold"/>
                                        <p:tgtEl>
                                          <p:spTgt spid="50193"/>
                                        </p:tgtEl>
                                        <p:attrNameLst>
                                          <p:attrName>ppt_x</p:attrName>
                                        </p:attrNameLst>
                                      </p:cBhvr>
                                      <p:tavLst>
                                        <p:tav tm="0">
                                          <p:val>
                                            <p:strVal val="#ppt_x"/>
                                          </p:val>
                                        </p:tav>
                                        <p:tav tm="100000">
                                          <p:val>
                                            <p:strVal val="#ppt_x"/>
                                          </p:val>
                                        </p:tav>
                                      </p:tavLst>
                                    </p:anim>
                                    <p:anim calcmode="lin" valueType="num">
                                      <p:cBhvr additive="base">
                                        <p:cTn id="73" dur="500" fill="hold"/>
                                        <p:tgtEl>
                                          <p:spTgt spid="50193"/>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0194"/>
                                        </p:tgtEl>
                                        <p:attrNameLst>
                                          <p:attrName>style.visibility</p:attrName>
                                        </p:attrNameLst>
                                      </p:cBhvr>
                                      <p:to>
                                        <p:strVal val="visible"/>
                                      </p:to>
                                    </p:set>
                                    <p:anim calcmode="lin" valueType="num">
                                      <p:cBhvr additive="base">
                                        <p:cTn id="76" dur="500" fill="hold"/>
                                        <p:tgtEl>
                                          <p:spTgt spid="50194"/>
                                        </p:tgtEl>
                                        <p:attrNameLst>
                                          <p:attrName>ppt_x</p:attrName>
                                        </p:attrNameLst>
                                      </p:cBhvr>
                                      <p:tavLst>
                                        <p:tav tm="0">
                                          <p:val>
                                            <p:strVal val="#ppt_x"/>
                                          </p:val>
                                        </p:tav>
                                        <p:tav tm="100000">
                                          <p:val>
                                            <p:strVal val="#ppt_x"/>
                                          </p:val>
                                        </p:tav>
                                      </p:tavLst>
                                    </p:anim>
                                    <p:anim calcmode="lin" valueType="num">
                                      <p:cBhvr additive="base">
                                        <p:cTn id="77" dur="500" fill="hold"/>
                                        <p:tgtEl>
                                          <p:spTgt spid="50194"/>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50195"/>
                                        </p:tgtEl>
                                        <p:attrNameLst>
                                          <p:attrName>style.visibility</p:attrName>
                                        </p:attrNameLst>
                                      </p:cBhvr>
                                      <p:to>
                                        <p:strVal val="visible"/>
                                      </p:to>
                                    </p:set>
                                    <p:anim calcmode="lin" valueType="num">
                                      <p:cBhvr additive="base">
                                        <p:cTn id="80" dur="500" fill="hold"/>
                                        <p:tgtEl>
                                          <p:spTgt spid="50195"/>
                                        </p:tgtEl>
                                        <p:attrNameLst>
                                          <p:attrName>ppt_x</p:attrName>
                                        </p:attrNameLst>
                                      </p:cBhvr>
                                      <p:tavLst>
                                        <p:tav tm="0">
                                          <p:val>
                                            <p:strVal val="#ppt_x"/>
                                          </p:val>
                                        </p:tav>
                                        <p:tav tm="100000">
                                          <p:val>
                                            <p:strVal val="#ppt_x"/>
                                          </p:val>
                                        </p:tav>
                                      </p:tavLst>
                                    </p:anim>
                                    <p:anim calcmode="lin" valueType="num">
                                      <p:cBhvr additive="base">
                                        <p:cTn id="81" dur="500" fill="hold"/>
                                        <p:tgtEl>
                                          <p:spTgt spid="50195"/>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50196"/>
                                        </p:tgtEl>
                                        <p:attrNameLst>
                                          <p:attrName>style.visibility</p:attrName>
                                        </p:attrNameLst>
                                      </p:cBhvr>
                                      <p:to>
                                        <p:strVal val="visible"/>
                                      </p:to>
                                    </p:set>
                                    <p:anim calcmode="lin" valueType="num">
                                      <p:cBhvr additive="base">
                                        <p:cTn id="84" dur="500" fill="hold"/>
                                        <p:tgtEl>
                                          <p:spTgt spid="50196"/>
                                        </p:tgtEl>
                                        <p:attrNameLst>
                                          <p:attrName>ppt_x</p:attrName>
                                        </p:attrNameLst>
                                      </p:cBhvr>
                                      <p:tavLst>
                                        <p:tav tm="0">
                                          <p:val>
                                            <p:strVal val="#ppt_x"/>
                                          </p:val>
                                        </p:tav>
                                        <p:tav tm="100000">
                                          <p:val>
                                            <p:strVal val="#ppt_x"/>
                                          </p:val>
                                        </p:tav>
                                      </p:tavLst>
                                    </p:anim>
                                    <p:anim calcmode="lin" valueType="num">
                                      <p:cBhvr additive="base">
                                        <p:cTn id="85" dur="500" fill="hold"/>
                                        <p:tgtEl>
                                          <p:spTgt spid="5019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50198"/>
                                        </p:tgtEl>
                                        <p:attrNameLst>
                                          <p:attrName>style.visibility</p:attrName>
                                        </p:attrNameLst>
                                      </p:cBhvr>
                                      <p:to>
                                        <p:strVal val="visible"/>
                                      </p:to>
                                    </p:set>
                                    <p:animEffect transition="in" filter="box(in)">
                                      <p:cBhvr>
                                        <p:cTn id="90" dur="500"/>
                                        <p:tgtEl>
                                          <p:spTgt spid="50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2" grpId="1"/>
      <p:bldP spid="50180" grpId="0" animBg="1"/>
      <p:bldP spid="50181" grpId="0" animBg="1"/>
      <p:bldP spid="50182" grpId="0" animBg="1"/>
      <p:bldP spid="50183" grpId="0" animBg="1"/>
      <p:bldP spid="50184" grpId="0" animBg="1"/>
      <p:bldP spid="50185" grpId="0" animBg="1"/>
      <p:bldP spid="50186" grpId="0" animBg="1"/>
      <p:bldP spid="50187" grpId="0" animBg="1"/>
      <p:bldP spid="50188" grpId="0" animBg="1"/>
      <p:bldP spid="50189" grpId="0"/>
      <p:bldP spid="50190" grpId="0"/>
      <p:bldP spid="50191" grpId="0"/>
      <p:bldP spid="50192" grpId="0"/>
      <p:bldP spid="50193" grpId="0"/>
      <p:bldP spid="50194" grpId="0" animBg="1"/>
      <p:bldP spid="50195" grpId="0" animBg="1"/>
      <p:bldP spid="50196" grpId="0" animBg="1"/>
      <p:bldP spid="5019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pPr algn="r"/>
            <a:r>
              <a:rPr lang="en-AU" altLang="zh-CN"/>
              <a:t> </a:t>
            </a:r>
            <a:fld id="{43DD3471-819D-4339-8258-BA5420A3F314}" type="slidenum">
              <a:rPr lang="en-AU" altLang="zh-CN"/>
            </a:fld>
            <a:r>
              <a:rPr lang="en-AU" altLang="zh-CN"/>
              <a:t> </a:t>
            </a:r>
            <a:endParaRPr lang="en-AU" altLang="zh-CN"/>
          </a:p>
        </p:txBody>
      </p:sp>
      <p:sp>
        <p:nvSpPr>
          <p:cNvPr id="375810" name="Rectangle 2"/>
          <p:cNvSpPr>
            <a:spLocks noGrp="1" noChangeArrowheads="1"/>
          </p:cNvSpPr>
          <p:nvPr>
            <p:ph type="title" idx="4294967295"/>
          </p:nvPr>
        </p:nvSpPr>
        <p:spPr>
          <a:xfrm>
            <a:off x="912813" y="123478"/>
            <a:ext cx="8231187" cy="741760"/>
          </a:xfrm>
          <a:prstGeom prst="rect">
            <a:avLst/>
          </a:prstGeom>
        </p:spPr>
        <p:txBody>
          <a:bodyPr/>
          <a:lstStyle/>
          <a:p>
            <a:r>
              <a:rPr lang="zh-CN" altLang="en-US" sz="3600" dirty="0" smtClean="0">
                <a:ea typeface="黑体" panose="02010609060101010101" pitchFamily="2" charset="-122"/>
              </a:rPr>
              <a:t>政府干预价格的政策</a:t>
            </a:r>
            <a:endParaRPr lang="zh-CN" altLang="en-US" sz="3600" dirty="0"/>
          </a:p>
        </p:txBody>
      </p:sp>
      <p:sp>
        <p:nvSpPr>
          <p:cNvPr id="375811" name="Rectangle 3"/>
          <p:cNvSpPr>
            <a:spLocks noChangeArrowheads="1"/>
          </p:cNvSpPr>
          <p:nvPr/>
        </p:nvSpPr>
        <p:spPr bwMode="auto">
          <a:xfrm>
            <a:off x="755576" y="1491630"/>
            <a:ext cx="3456384" cy="2906638"/>
          </a:xfrm>
          <a:prstGeom prst="rect">
            <a:avLst/>
          </a:prstGeom>
          <a:noFill/>
          <a:ln w="9525">
            <a:noFill/>
            <a:miter lim="800000"/>
          </a:ln>
          <a:effectLst/>
        </p:spPr>
        <p:txBody>
          <a:bodyPr/>
          <a:lstStyle/>
          <a:p>
            <a:pPr marL="457200" indent="-457200">
              <a:lnSpc>
                <a:spcPct val="150000"/>
              </a:lnSpc>
              <a:spcBef>
                <a:spcPts val="1200"/>
              </a:spcBef>
              <a:buFont typeface="Wingdings" panose="05000000000000000000" pitchFamily="2" charset="2"/>
              <a:buChar char="u"/>
            </a:pPr>
            <a:r>
              <a:rPr lang="zh-CN" altLang="en-US" b="1" dirty="0">
                <a:solidFill>
                  <a:srgbClr val="FF0000"/>
                </a:solidFill>
              </a:rPr>
              <a:t>支持价格</a:t>
            </a:r>
            <a:r>
              <a:rPr lang="zh-CN" altLang="en-US" b="1" dirty="0">
                <a:latin typeface="Times New Roman" panose="02020603050405020304" pitchFamily="18" charset="0"/>
              </a:rPr>
              <a:t>（</a:t>
            </a:r>
            <a:r>
              <a:rPr lang="en-US" altLang="zh-CN" b="1" i="1" dirty="0">
                <a:latin typeface="Times New Roman" panose="02020603050405020304" pitchFamily="18" charset="0"/>
              </a:rPr>
              <a:t>support price</a:t>
            </a:r>
            <a:r>
              <a:rPr lang="zh-CN" altLang="en-US" b="1" dirty="0">
                <a:latin typeface="Times New Roman" panose="02020603050405020304" pitchFamily="18" charset="0"/>
              </a:rPr>
              <a:t>），</a:t>
            </a:r>
            <a:r>
              <a:rPr lang="zh-CN" altLang="en-US" b="1" dirty="0"/>
              <a:t>政府为了扶植某一行业的发展或某一产品的生产而对该产品规定一个高于市场均衡价格的最低限价</a:t>
            </a:r>
            <a:r>
              <a:rPr lang="zh-CN" altLang="en-US" b="1" dirty="0" smtClean="0"/>
              <a:t>。</a:t>
            </a:r>
            <a:endParaRPr lang="en-US" altLang="zh-CN" b="1" dirty="0" smtClean="0"/>
          </a:p>
          <a:p>
            <a:pPr marL="457200" indent="-457200">
              <a:lnSpc>
                <a:spcPct val="150000"/>
              </a:lnSpc>
              <a:spcBef>
                <a:spcPts val="1200"/>
              </a:spcBef>
              <a:buFont typeface="Wingdings" panose="05000000000000000000" pitchFamily="2" charset="2"/>
              <a:buChar char="u"/>
            </a:pPr>
            <a:r>
              <a:rPr lang="zh-CN" altLang="en-US" b="1" dirty="0" smtClean="0">
                <a:ea typeface="宋体" panose="02010600030101010101" pitchFamily="2" charset="-122"/>
              </a:rPr>
              <a:t>支持价格总是高于市场的均衡价格的。（如</a:t>
            </a:r>
            <a:r>
              <a:rPr lang="zh-CN" altLang="en-US" b="1" dirty="0" smtClean="0">
                <a:solidFill>
                  <a:srgbClr val="FF0000"/>
                </a:solidFill>
                <a:ea typeface="宋体" panose="02010600030101010101" pitchFamily="2" charset="-122"/>
              </a:rPr>
              <a:t>粮食价格</a:t>
            </a:r>
            <a:r>
              <a:rPr lang="zh-CN" altLang="en-US" b="1" dirty="0" smtClean="0">
                <a:ea typeface="宋体" panose="02010600030101010101" pitchFamily="2" charset="-122"/>
              </a:rPr>
              <a:t>）</a:t>
            </a:r>
            <a:endParaRPr lang="zh-CN" altLang="en-US" b="1" dirty="0"/>
          </a:p>
        </p:txBody>
      </p:sp>
      <p:grpSp>
        <p:nvGrpSpPr>
          <p:cNvPr id="2" name="Group 4"/>
          <p:cNvGrpSpPr/>
          <p:nvPr/>
        </p:nvGrpSpPr>
        <p:grpSpPr bwMode="auto">
          <a:xfrm>
            <a:off x="4757738" y="2187179"/>
            <a:ext cx="3000375" cy="1997869"/>
            <a:chOff x="2997" y="1837"/>
            <a:chExt cx="1890" cy="1678"/>
          </a:xfrm>
        </p:grpSpPr>
        <p:sp>
          <p:nvSpPr>
            <p:cNvPr id="375813" name="Line 5"/>
            <p:cNvSpPr>
              <a:spLocks noChangeShapeType="1"/>
            </p:cNvSpPr>
            <p:nvPr/>
          </p:nvSpPr>
          <p:spPr bwMode="auto">
            <a:xfrm>
              <a:off x="3264" y="2006"/>
              <a:ext cx="1390" cy="0"/>
            </a:xfrm>
            <a:prstGeom prst="line">
              <a:avLst/>
            </a:prstGeom>
            <a:noFill/>
            <a:ln w="9525">
              <a:solidFill>
                <a:schemeClr val="tx2"/>
              </a:solidFill>
              <a:prstDash val="lgDash"/>
              <a:round/>
            </a:ln>
            <a:effectLst/>
          </p:spPr>
          <p:txBody>
            <a:bodyPr/>
            <a:lstStyle/>
            <a:p>
              <a:endParaRPr lang="zh-CN" altLang="en-US"/>
            </a:p>
          </p:txBody>
        </p:sp>
        <p:sp>
          <p:nvSpPr>
            <p:cNvPr id="375814" name="Line 6"/>
            <p:cNvSpPr>
              <a:spLocks noChangeShapeType="1"/>
            </p:cNvSpPr>
            <p:nvPr/>
          </p:nvSpPr>
          <p:spPr bwMode="auto">
            <a:xfrm>
              <a:off x="3936" y="2023"/>
              <a:ext cx="0" cy="1195"/>
            </a:xfrm>
            <a:prstGeom prst="line">
              <a:avLst/>
            </a:prstGeom>
            <a:noFill/>
            <a:ln w="9525">
              <a:solidFill>
                <a:schemeClr val="tx2"/>
              </a:solidFill>
              <a:prstDash val="lgDash"/>
              <a:round/>
            </a:ln>
            <a:effectLst/>
          </p:spPr>
          <p:txBody>
            <a:bodyPr/>
            <a:lstStyle/>
            <a:p>
              <a:endParaRPr lang="zh-CN" altLang="en-US"/>
            </a:p>
          </p:txBody>
        </p:sp>
        <p:sp>
          <p:nvSpPr>
            <p:cNvPr id="375815" name="Line 7"/>
            <p:cNvSpPr>
              <a:spLocks noChangeShapeType="1"/>
            </p:cNvSpPr>
            <p:nvPr/>
          </p:nvSpPr>
          <p:spPr bwMode="auto">
            <a:xfrm>
              <a:off x="4656" y="2007"/>
              <a:ext cx="0" cy="1220"/>
            </a:xfrm>
            <a:prstGeom prst="line">
              <a:avLst/>
            </a:prstGeom>
            <a:noFill/>
            <a:ln w="9525">
              <a:solidFill>
                <a:schemeClr val="tx2"/>
              </a:solidFill>
              <a:prstDash val="lgDash"/>
              <a:round/>
            </a:ln>
            <a:effectLst/>
          </p:spPr>
          <p:txBody>
            <a:bodyPr/>
            <a:lstStyle/>
            <a:p>
              <a:endParaRPr lang="zh-CN" altLang="en-US"/>
            </a:p>
          </p:txBody>
        </p:sp>
        <p:sp>
          <p:nvSpPr>
            <p:cNvPr id="375816" name="Text Box 8"/>
            <p:cNvSpPr txBox="1">
              <a:spLocks noChangeArrowheads="1"/>
            </p:cNvSpPr>
            <p:nvPr/>
          </p:nvSpPr>
          <p:spPr bwMode="auto">
            <a:xfrm>
              <a:off x="3805" y="3205"/>
              <a:ext cx="270"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Q</a:t>
              </a:r>
              <a:r>
                <a:rPr kumimoji="0" lang="en-US" altLang="zh-CN" i="1" baseline="-25000">
                  <a:solidFill>
                    <a:schemeClr val="tx2"/>
                  </a:solidFill>
                  <a:latin typeface="Times New Roman" panose="02020603050405020304" pitchFamily="18" charset="0"/>
                </a:rPr>
                <a:t>1</a:t>
              </a:r>
              <a:endParaRPr kumimoji="0" lang="en-US" altLang="zh-CN" sz="1600" b="1">
                <a:solidFill>
                  <a:schemeClr val="tx2"/>
                </a:solidFill>
                <a:latin typeface="Times New Roman" panose="02020603050405020304" pitchFamily="18" charset="0"/>
              </a:endParaRPr>
            </a:p>
          </p:txBody>
        </p:sp>
        <p:sp>
          <p:nvSpPr>
            <p:cNvPr id="375817" name="Text Box 9"/>
            <p:cNvSpPr txBox="1">
              <a:spLocks noChangeArrowheads="1"/>
            </p:cNvSpPr>
            <p:nvPr/>
          </p:nvSpPr>
          <p:spPr bwMode="auto">
            <a:xfrm>
              <a:off x="4525" y="3196"/>
              <a:ext cx="270"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Q</a:t>
              </a:r>
              <a:r>
                <a:rPr kumimoji="0" lang="en-US" altLang="zh-CN" i="1" baseline="-25000">
                  <a:solidFill>
                    <a:schemeClr val="tx2"/>
                  </a:solidFill>
                  <a:latin typeface="Times New Roman" panose="02020603050405020304" pitchFamily="18" charset="0"/>
                </a:rPr>
                <a:t>2</a:t>
              </a:r>
              <a:endParaRPr kumimoji="0" lang="en-US" altLang="zh-CN" i="1">
                <a:solidFill>
                  <a:schemeClr val="tx2"/>
                </a:solidFill>
                <a:latin typeface="Times New Roman" panose="02020603050405020304" pitchFamily="18" charset="0"/>
              </a:endParaRPr>
            </a:p>
          </p:txBody>
        </p:sp>
        <p:sp>
          <p:nvSpPr>
            <p:cNvPr id="375818" name="Text Box 10"/>
            <p:cNvSpPr txBox="1">
              <a:spLocks noChangeArrowheads="1"/>
            </p:cNvSpPr>
            <p:nvPr/>
          </p:nvSpPr>
          <p:spPr bwMode="auto">
            <a:xfrm>
              <a:off x="2997" y="1837"/>
              <a:ext cx="254"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P</a:t>
              </a:r>
              <a:r>
                <a:rPr kumimoji="0" lang="en-US" altLang="zh-CN" i="1" baseline="-25000">
                  <a:solidFill>
                    <a:schemeClr val="tx2"/>
                  </a:solidFill>
                  <a:latin typeface="Times New Roman" panose="02020603050405020304" pitchFamily="18" charset="0"/>
                </a:rPr>
                <a:t>1</a:t>
              </a:r>
              <a:endParaRPr kumimoji="0" lang="en-US" altLang="zh-CN" sz="1600" b="1">
                <a:solidFill>
                  <a:schemeClr val="tx2"/>
                </a:solidFill>
                <a:latin typeface="Times New Roman" panose="02020603050405020304" pitchFamily="18" charset="0"/>
              </a:endParaRPr>
            </a:p>
          </p:txBody>
        </p:sp>
        <p:sp>
          <p:nvSpPr>
            <p:cNvPr id="375819" name="Text Box 11"/>
            <p:cNvSpPr txBox="1">
              <a:spLocks noChangeArrowheads="1"/>
            </p:cNvSpPr>
            <p:nvPr/>
          </p:nvSpPr>
          <p:spPr bwMode="auto">
            <a:xfrm>
              <a:off x="3728" y="1970"/>
              <a:ext cx="205"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F</a:t>
              </a:r>
              <a:endParaRPr kumimoji="0" lang="en-US" altLang="zh-CN" i="1">
                <a:solidFill>
                  <a:schemeClr val="tx2"/>
                </a:solidFill>
                <a:latin typeface="Times New Roman" panose="02020603050405020304" pitchFamily="18" charset="0"/>
              </a:endParaRPr>
            </a:p>
          </p:txBody>
        </p:sp>
        <p:sp>
          <p:nvSpPr>
            <p:cNvPr id="375820" name="Text Box 12"/>
            <p:cNvSpPr txBox="1">
              <a:spLocks noChangeArrowheads="1"/>
            </p:cNvSpPr>
            <p:nvPr/>
          </p:nvSpPr>
          <p:spPr bwMode="auto">
            <a:xfrm>
              <a:off x="4695" y="1936"/>
              <a:ext cx="192" cy="310"/>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G</a:t>
              </a:r>
              <a:endParaRPr kumimoji="0" lang="en-US" altLang="zh-CN" i="1">
                <a:solidFill>
                  <a:schemeClr val="tx2"/>
                </a:solidFill>
                <a:latin typeface="Times New Roman" panose="02020603050405020304" pitchFamily="18" charset="0"/>
              </a:endParaRPr>
            </a:p>
          </p:txBody>
        </p:sp>
      </p:grpSp>
      <p:grpSp>
        <p:nvGrpSpPr>
          <p:cNvPr id="3" name="Group 13"/>
          <p:cNvGrpSpPr/>
          <p:nvPr/>
        </p:nvGrpSpPr>
        <p:grpSpPr bwMode="auto">
          <a:xfrm>
            <a:off x="4757739" y="1714500"/>
            <a:ext cx="3898900" cy="2509838"/>
            <a:chOff x="2997" y="1440"/>
            <a:chExt cx="2456" cy="2108"/>
          </a:xfrm>
        </p:grpSpPr>
        <p:sp>
          <p:nvSpPr>
            <p:cNvPr id="375822" name="Text Box 14"/>
            <p:cNvSpPr txBox="1">
              <a:spLocks noChangeArrowheads="1"/>
            </p:cNvSpPr>
            <p:nvPr/>
          </p:nvSpPr>
          <p:spPr bwMode="auto">
            <a:xfrm>
              <a:off x="5232" y="3238"/>
              <a:ext cx="221"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Q</a:t>
              </a:r>
              <a:endParaRPr kumimoji="0" lang="en-US" altLang="zh-CN" sz="1600" b="1">
                <a:solidFill>
                  <a:schemeClr val="tx2"/>
                </a:solidFill>
                <a:latin typeface="Times New Roman" panose="02020603050405020304" pitchFamily="18" charset="0"/>
              </a:endParaRPr>
            </a:p>
          </p:txBody>
        </p:sp>
        <p:sp>
          <p:nvSpPr>
            <p:cNvPr id="375823" name="Line 15"/>
            <p:cNvSpPr>
              <a:spLocks noChangeShapeType="1"/>
            </p:cNvSpPr>
            <p:nvPr/>
          </p:nvSpPr>
          <p:spPr bwMode="auto">
            <a:xfrm>
              <a:off x="3264" y="1597"/>
              <a:ext cx="0" cy="1632"/>
            </a:xfrm>
            <a:prstGeom prst="line">
              <a:avLst/>
            </a:prstGeom>
            <a:noFill/>
            <a:ln w="38100">
              <a:solidFill>
                <a:schemeClr val="tx2"/>
              </a:solidFill>
              <a:round/>
              <a:headEnd type="triangle" w="med" len="med"/>
            </a:ln>
            <a:effectLst/>
          </p:spPr>
          <p:txBody>
            <a:bodyPr/>
            <a:lstStyle/>
            <a:p>
              <a:endParaRPr lang="zh-CN" altLang="en-US"/>
            </a:p>
          </p:txBody>
        </p:sp>
        <p:sp>
          <p:nvSpPr>
            <p:cNvPr id="375824" name="Line 16"/>
            <p:cNvSpPr>
              <a:spLocks noChangeShapeType="1"/>
            </p:cNvSpPr>
            <p:nvPr/>
          </p:nvSpPr>
          <p:spPr bwMode="auto">
            <a:xfrm>
              <a:off x="3264" y="3229"/>
              <a:ext cx="2112" cy="0"/>
            </a:xfrm>
            <a:prstGeom prst="line">
              <a:avLst/>
            </a:prstGeom>
            <a:noFill/>
            <a:ln w="38100">
              <a:solidFill>
                <a:schemeClr val="tx2"/>
              </a:solidFill>
              <a:round/>
              <a:tailEnd type="triangle" w="med" len="med"/>
            </a:ln>
            <a:effectLst/>
          </p:spPr>
          <p:txBody>
            <a:bodyPr/>
            <a:lstStyle/>
            <a:p>
              <a:endParaRPr lang="zh-CN" altLang="en-US"/>
            </a:p>
          </p:txBody>
        </p:sp>
        <p:sp>
          <p:nvSpPr>
            <p:cNvPr id="375825" name="Line 17"/>
            <p:cNvSpPr>
              <a:spLocks noChangeShapeType="1"/>
            </p:cNvSpPr>
            <p:nvPr/>
          </p:nvSpPr>
          <p:spPr bwMode="auto">
            <a:xfrm flipH="1">
              <a:off x="3264" y="2322"/>
              <a:ext cx="960" cy="0"/>
            </a:xfrm>
            <a:prstGeom prst="line">
              <a:avLst/>
            </a:prstGeom>
            <a:noFill/>
            <a:ln w="9525">
              <a:solidFill>
                <a:schemeClr val="tx2"/>
              </a:solidFill>
              <a:prstDash val="lgDash"/>
              <a:round/>
            </a:ln>
            <a:effectLst/>
          </p:spPr>
          <p:txBody>
            <a:bodyPr/>
            <a:lstStyle/>
            <a:p>
              <a:endParaRPr lang="zh-CN" altLang="en-US"/>
            </a:p>
          </p:txBody>
        </p:sp>
        <p:sp>
          <p:nvSpPr>
            <p:cNvPr id="375826" name="Line 18"/>
            <p:cNvSpPr>
              <a:spLocks noChangeShapeType="1"/>
            </p:cNvSpPr>
            <p:nvPr/>
          </p:nvSpPr>
          <p:spPr bwMode="auto">
            <a:xfrm>
              <a:off x="4242" y="2352"/>
              <a:ext cx="0" cy="877"/>
            </a:xfrm>
            <a:prstGeom prst="line">
              <a:avLst/>
            </a:prstGeom>
            <a:noFill/>
            <a:ln w="9525">
              <a:solidFill>
                <a:schemeClr val="tx2"/>
              </a:solidFill>
              <a:prstDash val="lgDash"/>
              <a:round/>
            </a:ln>
            <a:effectLst/>
          </p:spPr>
          <p:txBody>
            <a:bodyPr/>
            <a:lstStyle/>
            <a:p>
              <a:endParaRPr lang="zh-CN" altLang="en-US"/>
            </a:p>
          </p:txBody>
        </p:sp>
        <p:sp>
          <p:nvSpPr>
            <p:cNvPr id="375827" name="Text Box 19"/>
            <p:cNvSpPr txBox="1">
              <a:spLocks noChangeArrowheads="1"/>
            </p:cNvSpPr>
            <p:nvPr/>
          </p:nvSpPr>
          <p:spPr bwMode="auto">
            <a:xfrm>
              <a:off x="3024" y="3216"/>
              <a:ext cx="192" cy="310"/>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O</a:t>
              </a:r>
              <a:endParaRPr kumimoji="0" lang="en-US" altLang="zh-CN" b="1" i="1">
                <a:solidFill>
                  <a:schemeClr val="tx2"/>
                </a:solidFill>
                <a:latin typeface="Times New Roman" panose="02020603050405020304" pitchFamily="18" charset="0"/>
              </a:endParaRPr>
            </a:p>
          </p:txBody>
        </p:sp>
        <p:sp>
          <p:nvSpPr>
            <p:cNvPr id="375828" name="Text Box 20"/>
            <p:cNvSpPr txBox="1">
              <a:spLocks noChangeArrowheads="1"/>
            </p:cNvSpPr>
            <p:nvPr/>
          </p:nvSpPr>
          <p:spPr bwMode="auto">
            <a:xfrm>
              <a:off x="4131" y="3214"/>
              <a:ext cx="265"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Q</a:t>
              </a:r>
              <a:r>
                <a:rPr kumimoji="0" lang="en-US" altLang="zh-CN" b="1" i="1" baseline="-25000">
                  <a:solidFill>
                    <a:schemeClr val="tx2"/>
                  </a:solidFill>
                  <a:latin typeface="Times New Roman" panose="02020603050405020304" pitchFamily="18" charset="0"/>
                </a:rPr>
                <a:t>e</a:t>
              </a:r>
              <a:endParaRPr kumimoji="0" lang="en-US" altLang="zh-CN" sz="1200" b="1">
                <a:solidFill>
                  <a:schemeClr val="tx2"/>
                </a:solidFill>
                <a:latin typeface="Times New Roman" panose="02020603050405020304" pitchFamily="18" charset="0"/>
              </a:endParaRPr>
            </a:p>
          </p:txBody>
        </p:sp>
        <p:sp>
          <p:nvSpPr>
            <p:cNvPr id="375829" name="Text Box 21"/>
            <p:cNvSpPr txBox="1">
              <a:spLocks noChangeArrowheads="1"/>
            </p:cNvSpPr>
            <p:nvPr/>
          </p:nvSpPr>
          <p:spPr bwMode="auto">
            <a:xfrm>
              <a:off x="3067" y="1440"/>
              <a:ext cx="205"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P</a:t>
              </a:r>
              <a:endParaRPr kumimoji="0" lang="en-US" altLang="zh-CN" b="1" i="1">
                <a:solidFill>
                  <a:schemeClr val="tx2"/>
                </a:solidFill>
                <a:latin typeface="Times New Roman" panose="02020603050405020304" pitchFamily="18" charset="0"/>
              </a:endParaRPr>
            </a:p>
          </p:txBody>
        </p:sp>
        <p:sp>
          <p:nvSpPr>
            <p:cNvPr id="375830" name="Text Box 22"/>
            <p:cNvSpPr txBox="1">
              <a:spLocks noChangeArrowheads="1"/>
            </p:cNvSpPr>
            <p:nvPr/>
          </p:nvSpPr>
          <p:spPr bwMode="auto">
            <a:xfrm>
              <a:off x="2997" y="2160"/>
              <a:ext cx="249"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P</a:t>
              </a:r>
              <a:r>
                <a:rPr kumimoji="0" lang="en-US" altLang="zh-CN" b="1" i="1" baseline="-25000">
                  <a:solidFill>
                    <a:schemeClr val="tx2"/>
                  </a:solidFill>
                  <a:latin typeface="Times New Roman" panose="02020603050405020304" pitchFamily="18" charset="0"/>
                </a:rPr>
                <a:t>e</a:t>
              </a:r>
              <a:endParaRPr kumimoji="0" lang="en-US" altLang="zh-CN" sz="1200" b="1">
                <a:solidFill>
                  <a:schemeClr val="tx2"/>
                </a:solidFill>
                <a:latin typeface="Times New Roman" panose="02020603050405020304" pitchFamily="18" charset="0"/>
              </a:endParaRPr>
            </a:p>
          </p:txBody>
        </p:sp>
        <p:sp>
          <p:nvSpPr>
            <p:cNvPr id="375831" name="Text Box 23"/>
            <p:cNvSpPr txBox="1">
              <a:spLocks noChangeArrowheads="1"/>
            </p:cNvSpPr>
            <p:nvPr/>
          </p:nvSpPr>
          <p:spPr bwMode="auto">
            <a:xfrm>
              <a:off x="5009" y="2832"/>
              <a:ext cx="221"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D</a:t>
              </a:r>
              <a:endParaRPr kumimoji="0" lang="en-US" altLang="zh-CN" b="1" i="1">
                <a:solidFill>
                  <a:schemeClr val="tx2"/>
                </a:solidFill>
                <a:latin typeface="Times New Roman" panose="02020603050405020304" pitchFamily="18" charset="0"/>
              </a:endParaRPr>
            </a:p>
          </p:txBody>
        </p:sp>
        <p:sp>
          <p:nvSpPr>
            <p:cNvPr id="375832" name="Text Box 24"/>
            <p:cNvSpPr txBox="1">
              <a:spLocks noChangeArrowheads="1"/>
            </p:cNvSpPr>
            <p:nvPr/>
          </p:nvSpPr>
          <p:spPr bwMode="auto">
            <a:xfrm>
              <a:off x="4944" y="1440"/>
              <a:ext cx="288" cy="310"/>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S</a:t>
              </a:r>
              <a:endParaRPr kumimoji="0" lang="en-US" altLang="zh-CN" b="1" i="1">
                <a:solidFill>
                  <a:schemeClr val="tx2"/>
                </a:solidFill>
                <a:latin typeface="Times New Roman" panose="02020603050405020304" pitchFamily="18" charset="0"/>
              </a:endParaRPr>
            </a:p>
          </p:txBody>
        </p:sp>
        <p:sp>
          <p:nvSpPr>
            <p:cNvPr id="375833" name="Text Box 25"/>
            <p:cNvSpPr txBox="1">
              <a:spLocks noChangeArrowheads="1"/>
            </p:cNvSpPr>
            <p:nvPr/>
          </p:nvSpPr>
          <p:spPr bwMode="auto">
            <a:xfrm>
              <a:off x="4313" y="2195"/>
              <a:ext cx="213"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E</a:t>
              </a:r>
              <a:endParaRPr kumimoji="0" lang="en-US" altLang="zh-CN" sz="1600" b="1">
                <a:solidFill>
                  <a:schemeClr val="tx2"/>
                </a:solidFill>
                <a:latin typeface="Times New Roman" panose="02020603050405020304" pitchFamily="18" charset="0"/>
              </a:endParaRPr>
            </a:p>
          </p:txBody>
        </p:sp>
        <p:sp>
          <p:nvSpPr>
            <p:cNvPr id="375834" name="Line 26"/>
            <p:cNvSpPr>
              <a:spLocks noChangeShapeType="1"/>
            </p:cNvSpPr>
            <p:nvPr/>
          </p:nvSpPr>
          <p:spPr bwMode="auto">
            <a:xfrm>
              <a:off x="3609" y="1689"/>
              <a:ext cx="1392" cy="1392"/>
            </a:xfrm>
            <a:prstGeom prst="line">
              <a:avLst/>
            </a:prstGeom>
            <a:noFill/>
            <a:ln w="38100">
              <a:solidFill>
                <a:srgbClr val="FF9900"/>
              </a:solidFill>
              <a:round/>
            </a:ln>
            <a:effectLst>
              <a:outerShdw dist="17961" dir="2700000" algn="ctr" rotWithShape="0">
                <a:schemeClr val="bg2"/>
              </a:outerShdw>
            </a:effectLst>
          </p:spPr>
          <p:txBody>
            <a:bodyPr anchor="ctr"/>
            <a:lstStyle/>
            <a:p>
              <a:endParaRPr lang="zh-CN" altLang="en-US"/>
            </a:p>
          </p:txBody>
        </p:sp>
        <p:sp>
          <p:nvSpPr>
            <p:cNvPr id="375835" name="Line 27"/>
            <p:cNvSpPr>
              <a:spLocks noChangeShapeType="1"/>
            </p:cNvSpPr>
            <p:nvPr/>
          </p:nvSpPr>
          <p:spPr bwMode="auto">
            <a:xfrm flipV="1">
              <a:off x="3408" y="1680"/>
              <a:ext cx="1776" cy="1200"/>
            </a:xfrm>
            <a:prstGeom prst="line">
              <a:avLst/>
            </a:prstGeom>
            <a:noFill/>
            <a:ln w="38100">
              <a:solidFill>
                <a:srgbClr val="3366FF"/>
              </a:solidFill>
              <a:round/>
            </a:ln>
            <a:effectLst>
              <a:outerShdw dist="17961" dir="2700000" algn="ctr" rotWithShape="0">
                <a:schemeClr val="bg2"/>
              </a:outerShdw>
            </a:effectLst>
          </p:spPr>
          <p:txBody>
            <a:bodyPr anchor="ctr"/>
            <a:lstStyle/>
            <a:p>
              <a:endParaRPr lang="zh-CN" altLang="en-US"/>
            </a:p>
          </p:txBody>
        </p:sp>
      </p:grpSp>
      <p:grpSp>
        <p:nvGrpSpPr>
          <p:cNvPr id="4" name="Group 28"/>
          <p:cNvGrpSpPr/>
          <p:nvPr/>
        </p:nvGrpSpPr>
        <p:grpSpPr bwMode="auto">
          <a:xfrm>
            <a:off x="6248400" y="1885950"/>
            <a:ext cx="1143000" cy="457200"/>
            <a:chOff x="3936" y="1584"/>
            <a:chExt cx="720" cy="384"/>
          </a:xfrm>
        </p:grpSpPr>
        <p:sp>
          <p:nvSpPr>
            <p:cNvPr id="375837" name="Text Box 29"/>
            <p:cNvSpPr txBox="1">
              <a:spLocks noChangeArrowheads="1"/>
            </p:cNvSpPr>
            <p:nvPr/>
          </p:nvSpPr>
          <p:spPr bwMode="auto">
            <a:xfrm>
              <a:off x="4032" y="1584"/>
              <a:ext cx="528" cy="284"/>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zh-CN" altLang="en-US" sz="1600" dirty="0">
                  <a:solidFill>
                    <a:schemeClr val="tx2"/>
                  </a:solidFill>
                  <a:latin typeface="Times New Roman" panose="02020603050405020304" pitchFamily="18" charset="0"/>
                </a:rPr>
                <a:t> </a:t>
              </a:r>
              <a:r>
                <a:rPr kumimoji="0" lang="zh-CN" altLang="en-US" sz="1600" dirty="0">
                  <a:latin typeface="Times New Roman" panose="02020603050405020304" pitchFamily="18" charset="0"/>
                </a:rPr>
                <a:t>过 剩</a:t>
              </a:r>
              <a:endParaRPr kumimoji="0" lang="zh-CN" altLang="en-US" sz="1600" dirty="0">
                <a:latin typeface="Times New Roman" panose="02020603050405020304" pitchFamily="18" charset="0"/>
              </a:endParaRPr>
            </a:p>
          </p:txBody>
        </p:sp>
        <p:sp>
          <p:nvSpPr>
            <p:cNvPr id="375838" name="AutoShape 30"/>
            <p:cNvSpPr/>
            <p:nvPr/>
          </p:nvSpPr>
          <p:spPr bwMode="auto">
            <a:xfrm rot="-5400000" flipH="1" flipV="1">
              <a:off x="4224" y="1536"/>
              <a:ext cx="144" cy="720"/>
            </a:xfrm>
            <a:prstGeom prst="leftBrace">
              <a:avLst>
                <a:gd name="adj1" fmla="val 41667"/>
                <a:gd name="adj2" fmla="val 50000"/>
              </a:avLst>
            </a:prstGeom>
            <a:noFill/>
            <a:ln w="9525">
              <a:solidFill>
                <a:srgbClr val="FF0000"/>
              </a:solidFill>
              <a:round/>
            </a:ln>
            <a:effectLst>
              <a:outerShdw dist="17961" dir="2700000" algn="ctr" rotWithShape="0">
                <a:schemeClr val="bg2"/>
              </a:outerShdw>
            </a:effectLst>
          </p:spPr>
          <p:txBody>
            <a:bodyPr wrap="none" anchor="ctr"/>
            <a:lstStyle/>
            <a:p>
              <a:endParaRPr lang="zh-CN" altLang="en-US"/>
            </a:p>
          </p:txBody>
        </p:sp>
      </p:grpSp>
      <p:sp>
        <p:nvSpPr>
          <p:cNvPr id="375839" name="Text Box 31"/>
          <p:cNvSpPr txBox="1">
            <a:spLocks noChangeArrowheads="1"/>
          </p:cNvSpPr>
          <p:nvPr/>
        </p:nvSpPr>
        <p:spPr bwMode="auto">
          <a:xfrm>
            <a:off x="5795963" y="4300538"/>
            <a:ext cx="2017712" cy="369332"/>
          </a:xfrm>
          <a:prstGeom prst="rect">
            <a:avLst/>
          </a:prstGeom>
          <a:noFill/>
          <a:ln w="9525">
            <a:noFill/>
            <a:miter lim="800000"/>
          </a:ln>
          <a:effectLst/>
        </p:spPr>
        <p:txBody>
          <a:bodyPr>
            <a:spAutoFit/>
          </a:bodyPr>
          <a:lstStyle/>
          <a:p>
            <a:pPr marL="457200" indent="-457200" algn="ctr">
              <a:spcBef>
                <a:spcPct val="50000"/>
              </a:spcBef>
              <a:buFontTx/>
              <a:buNone/>
            </a:pPr>
            <a:r>
              <a:rPr lang="zh-CN" altLang="en-US" b="1" dirty="0" smtClean="0"/>
              <a:t>支持</a:t>
            </a:r>
            <a:r>
              <a:rPr lang="zh-CN" altLang="en-US" b="1" dirty="0"/>
              <a:t>价格</a:t>
            </a:r>
            <a:endParaRPr lang="zh-CN" altLang="en-US" b="1" dirty="0"/>
          </a:p>
        </p:txBody>
      </p:sp>
      <p:sp>
        <p:nvSpPr>
          <p:cNvPr id="34" name="Rectangle 2"/>
          <p:cNvSpPr txBox="1">
            <a:spLocks noChangeArrowheads="1"/>
          </p:cNvSpPr>
          <p:nvPr/>
        </p:nvSpPr>
        <p:spPr>
          <a:xfrm>
            <a:off x="683568" y="843558"/>
            <a:ext cx="4104456" cy="5715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j-cs"/>
              </a:rPr>
              <a:t>2</a:t>
            </a:r>
            <a:r>
              <a:rPr kumimoji="0" lang="zh-CN" altLang="en-US" sz="3200" b="0" i="0" u="none" strike="noStrike" kern="120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j-cs"/>
              </a:rPr>
              <a:t>、最</a:t>
            </a:r>
            <a:r>
              <a:rPr lang="zh-CN" altLang="en-US" sz="3200" dirty="0" smtClean="0">
                <a:solidFill>
                  <a:srgbClr val="C00000"/>
                </a:solidFill>
                <a:latin typeface="黑体" panose="02010609060101010101" pitchFamily="2" charset="-122"/>
                <a:ea typeface="黑体" panose="02010609060101010101" pitchFamily="2" charset="-122"/>
                <a:cs typeface="+mj-cs"/>
              </a:rPr>
              <a:t>低</a:t>
            </a:r>
            <a:r>
              <a:rPr kumimoji="0" lang="zh-CN" altLang="en-US" sz="3200" b="0" i="0" u="none" strike="noStrike" kern="120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j-cs"/>
              </a:rPr>
              <a:t>限价</a:t>
            </a:r>
            <a:endParaRPr kumimoji="0" lang="zh-CN" altLang="en-US" sz="3200" b="0" i="0" u="none" strike="noStrike" kern="120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j-cs"/>
            </a:endParaRPr>
          </a:p>
        </p:txBody>
      </p:sp>
      <p:sp>
        <p:nvSpPr>
          <p:cNvPr id="35" name="Line 13"/>
          <p:cNvSpPr>
            <a:spLocks noChangeShapeType="1"/>
          </p:cNvSpPr>
          <p:nvPr/>
        </p:nvSpPr>
        <p:spPr bwMode="auto">
          <a:xfrm flipH="1">
            <a:off x="7164288" y="1573932"/>
            <a:ext cx="575320" cy="637778"/>
          </a:xfrm>
          <a:prstGeom prst="line">
            <a:avLst/>
          </a:prstGeom>
          <a:noFill/>
          <a:ln w="28575">
            <a:solidFill>
              <a:schemeClr val="tx1"/>
            </a:solidFill>
            <a:miter lim="800000"/>
            <a:tailEnd type="triangle" w="med" len="med"/>
          </a:ln>
        </p:spPr>
        <p:txBody>
          <a:bodyPr wrap="none"/>
          <a:lstStyle/>
          <a:p>
            <a:endParaRPr lang="zh-CN" altLang="en-US" b="1" dirty="0"/>
          </a:p>
        </p:txBody>
      </p:sp>
      <p:sp>
        <p:nvSpPr>
          <p:cNvPr id="36" name="Text Box 15"/>
          <p:cNvSpPr txBox="1">
            <a:spLocks noChangeArrowheads="1"/>
          </p:cNvSpPr>
          <p:nvPr/>
        </p:nvSpPr>
        <p:spPr bwMode="auto">
          <a:xfrm>
            <a:off x="6300192" y="1059582"/>
            <a:ext cx="1872208" cy="1163395"/>
          </a:xfrm>
          <a:prstGeom prst="rect">
            <a:avLst/>
          </a:prstGeom>
          <a:noFill/>
          <a:ln w="9525">
            <a:noFill/>
            <a:miter lim="800000"/>
          </a:ln>
        </p:spPr>
        <p:txBody>
          <a:bodyPr wrap="square">
            <a:spAutoFit/>
          </a:bodyPr>
          <a:lstStyle/>
          <a:p>
            <a:pPr>
              <a:lnSpc>
                <a:spcPct val="120000"/>
              </a:lnSpc>
              <a:spcBef>
                <a:spcPct val="50000"/>
              </a:spcBef>
            </a:pPr>
            <a:r>
              <a:rPr lang="zh-CN" altLang="en-US" sz="3600" b="1" baseline="-25000" dirty="0">
                <a:latin typeface="Arial Narrow" panose="020B0606020202030204" pitchFamily="34" charset="0"/>
              </a:rPr>
              <a:t>需求缺口</a:t>
            </a:r>
            <a:endParaRPr lang="zh-CN" altLang="en-US" sz="3600" b="1" baseline="-25000" dirty="0">
              <a:latin typeface="Arial Narrow" panose="020B0606020202030204" pitchFamily="34" charset="0"/>
            </a:endParaRPr>
          </a:p>
          <a:p>
            <a:pPr>
              <a:lnSpc>
                <a:spcPct val="120000"/>
              </a:lnSpc>
              <a:spcBef>
                <a:spcPct val="50000"/>
              </a:spcBef>
            </a:pPr>
            <a:endParaRPr lang="en-US" altLang="zh-CN" sz="3600" b="1" baseline="-25000" dirty="0">
              <a:latin typeface="Arial Narrow" panose="020B0606020202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75811">
                                            <p:txEl>
                                              <p:pRg st="0" end="0"/>
                                            </p:txEl>
                                          </p:spTgt>
                                        </p:tgtEl>
                                        <p:attrNameLst>
                                          <p:attrName>style.visibility</p:attrName>
                                        </p:attrNameLst>
                                      </p:cBhvr>
                                      <p:to>
                                        <p:strVal val="visible"/>
                                      </p:to>
                                    </p:set>
                                    <p:animEffect transition="in" filter="blinds(horizontal)">
                                      <p:cBhvr>
                                        <p:cTn id="15" dur="500"/>
                                        <p:tgtEl>
                                          <p:spTgt spid="3758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75811">
                                            <p:txEl>
                                              <p:pRg st="1" end="1"/>
                                            </p:txEl>
                                          </p:spTgt>
                                        </p:tgtEl>
                                        <p:attrNameLst>
                                          <p:attrName>style.visibility</p:attrName>
                                        </p:attrNameLst>
                                      </p:cBhvr>
                                      <p:to>
                                        <p:strVal val="visible"/>
                                      </p:to>
                                    </p:set>
                                    <p:animEffect transition="in" filter="blinds(horizontal)">
                                      <p:cBhvr>
                                        <p:cTn id="20" dur="500"/>
                                        <p:tgtEl>
                                          <p:spTgt spid="3758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0-#ppt_h/2"/>
                                          </p:val>
                                        </p:tav>
                                        <p:tav tm="100000">
                                          <p:val>
                                            <p:strVal val="#ppt_y"/>
                                          </p:val>
                                        </p:tav>
                                      </p:tavLst>
                                    </p:anim>
                                  </p:childTnLst>
                                </p:cTn>
                              </p:par>
                              <p:par>
                                <p:cTn id="38" presetID="1" presetClass="entr" presetSubtype="0" fill="hold" grpId="0" nodeType="withEffect">
                                  <p:stCondLst>
                                    <p:cond delay="0"/>
                                  </p:stCondLst>
                                  <p:childTnLst>
                                    <p:set>
                                      <p:cBhvr>
                                        <p:cTn id="39" dur="1" fill="hold">
                                          <p:stCondLst>
                                            <p:cond delay="499"/>
                                          </p:stCondLst>
                                        </p:cTn>
                                        <p:tgtEl>
                                          <p:spTgt spid="36"/>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1" name="type.wav"/>
                                        </p:tgtEl>
                                      </p:cMediaNode>
                                    </p:audio>
                                  </p:subTnLst>
                                </p:cTn>
                              </p:par>
                              <p:par>
                                <p:cTn id="40" presetID="1" presetClass="entr" presetSubtype="0" fill="hold" grpId="0" nodeType="withEffect">
                                  <p:stCondLst>
                                    <p:cond delay="0"/>
                                  </p:stCondLst>
                                  <p:childTnLst>
                                    <p:set>
                                      <p:cBhvr>
                                        <p:cTn id="41" dur="1" fill="hold">
                                          <p:stCondLst>
                                            <p:cond delay="499"/>
                                          </p:stCondLst>
                                        </p:cTn>
                                        <p:tgtEl>
                                          <p:spTgt spid="3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75839"/>
                                        </p:tgtEl>
                                        <p:attrNameLst>
                                          <p:attrName>style.visibility</p:attrName>
                                        </p:attrNameLst>
                                      </p:cBhvr>
                                      <p:to>
                                        <p:strVal val="visible"/>
                                      </p:to>
                                    </p:set>
                                    <p:animEffect transition="in" filter="blinds(horizontal)">
                                      <p:cBhvr>
                                        <p:cTn id="46" dur="500"/>
                                        <p:tgtEl>
                                          <p:spTgt spid="375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39" grpId="0"/>
      <p:bldP spid="34" grpId="0"/>
      <p:bldP spid="35" grpId="0" animBg="1"/>
      <p:bldP spid="3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p:txBody>
          <a:bodyPr/>
          <a:lstStyle/>
          <a:p>
            <a:pPr algn="r"/>
            <a:r>
              <a:rPr lang="en-AU" altLang="zh-CN" dirty="0"/>
              <a:t> </a:t>
            </a:r>
            <a:fld id="{26AEFFC1-50D7-4D74-93AC-FC2A87ED6AF4}" type="slidenum">
              <a:rPr lang="en-AU" altLang="zh-CN" dirty="0"/>
            </a:fld>
            <a:r>
              <a:rPr lang="en-AU" altLang="zh-CN" dirty="0"/>
              <a:t> </a:t>
            </a:r>
            <a:endParaRPr lang="en-AU" altLang="zh-CN" dirty="0"/>
          </a:p>
        </p:txBody>
      </p:sp>
      <p:sp>
        <p:nvSpPr>
          <p:cNvPr id="376834" name="Rectangle 2"/>
          <p:cNvSpPr>
            <a:spLocks noGrp="1" noChangeArrowheads="1"/>
          </p:cNvSpPr>
          <p:nvPr>
            <p:ph type="title" idx="4294967295"/>
          </p:nvPr>
        </p:nvSpPr>
        <p:spPr>
          <a:xfrm>
            <a:off x="683568" y="195486"/>
            <a:ext cx="8231187" cy="741760"/>
          </a:xfrm>
          <a:prstGeom prst="rect">
            <a:avLst/>
          </a:prstGeom>
        </p:spPr>
        <p:txBody>
          <a:bodyPr/>
          <a:lstStyle/>
          <a:p>
            <a:r>
              <a:rPr lang="zh-CN" altLang="en-US" sz="3600" dirty="0" smtClean="0">
                <a:ea typeface="黑体" panose="02010609060101010101" pitchFamily="2" charset="-122"/>
              </a:rPr>
              <a:t>政府干预价格的政策</a:t>
            </a:r>
            <a:endParaRPr lang="zh-CN" altLang="en-US" sz="3600" dirty="0"/>
          </a:p>
        </p:txBody>
      </p:sp>
      <p:sp>
        <p:nvSpPr>
          <p:cNvPr id="376835" name="Rectangle 3"/>
          <p:cNvSpPr>
            <a:spLocks noChangeArrowheads="1"/>
          </p:cNvSpPr>
          <p:nvPr/>
        </p:nvSpPr>
        <p:spPr bwMode="auto">
          <a:xfrm>
            <a:off x="838200" y="1635646"/>
            <a:ext cx="3733800" cy="3050654"/>
          </a:xfrm>
          <a:prstGeom prst="rect">
            <a:avLst/>
          </a:prstGeom>
          <a:noFill/>
          <a:ln w="9525">
            <a:noFill/>
            <a:miter lim="800000"/>
          </a:ln>
          <a:effectLst/>
        </p:spPr>
        <p:txBody>
          <a:bodyPr/>
          <a:lstStyle/>
          <a:p>
            <a:pPr marL="457200" indent="-457200">
              <a:buFont typeface="Wingdings" panose="05000000000000000000" pitchFamily="2" charset="2"/>
              <a:buChar char="u"/>
            </a:pPr>
            <a:r>
              <a:rPr lang="zh-CN" altLang="en-US" b="1" dirty="0">
                <a:solidFill>
                  <a:srgbClr val="FF0000"/>
                </a:solidFill>
              </a:rPr>
              <a:t>支持价格----最低工资</a:t>
            </a:r>
            <a:endParaRPr lang="zh-CN" altLang="en-US" b="1" dirty="0">
              <a:solidFill>
                <a:srgbClr val="FF0000"/>
              </a:solidFill>
            </a:endParaRPr>
          </a:p>
          <a:p>
            <a:pPr marL="457200" indent="-457200">
              <a:lnSpc>
                <a:spcPct val="170000"/>
              </a:lnSpc>
              <a:buFontTx/>
              <a:buNone/>
            </a:pPr>
            <a:r>
              <a:rPr lang="zh-CN" altLang="en-US" sz="2000" b="1" dirty="0"/>
              <a:t>	</a:t>
            </a:r>
            <a:r>
              <a:rPr lang="zh-CN" altLang="en-US" b="1" dirty="0"/>
              <a:t>政府为了保证就业者维持基本生活水准所需的收入水平而规定的最低工资水平。</a:t>
            </a:r>
            <a:endParaRPr lang="zh-CN" altLang="en-US" sz="2000" b="1" dirty="0"/>
          </a:p>
        </p:txBody>
      </p:sp>
      <p:grpSp>
        <p:nvGrpSpPr>
          <p:cNvPr id="2" name="Group 4"/>
          <p:cNvGrpSpPr/>
          <p:nvPr/>
        </p:nvGrpSpPr>
        <p:grpSpPr bwMode="auto">
          <a:xfrm>
            <a:off x="4749802" y="2187179"/>
            <a:ext cx="3008313" cy="1997869"/>
            <a:chOff x="2992" y="1837"/>
            <a:chExt cx="1895" cy="1678"/>
          </a:xfrm>
        </p:grpSpPr>
        <p:sp>
          <p:nvSpPr>
            <p:cNvPr id="376837" name="Line 5"/>
            <p:cNvSpPr>
              <a:spLocks noChangeShapeType="1"/>
            </p:cNvSpPr>
            <p:nvPr/>
          </p:nvSpPr>
          <p:spPr bwMode="auto">
            <a:xfrm>
              <a:off x="3264" y="2006"/>
              <a:ext cx="1390" cy="0"/>
            </a:xfrm>
            <a:prstGeom prst="line">
              <a:avLst/>
            </a:prstGeom>
            <a:noFill/>
            <a:ln w="9525">
              <a:solidFill>
                <a:schemeClr val="tx2"/>
              </a:solidFill>
              <a:prstDash val="lgDash"/>
              <a:round/>
            </a:ln>
            <a:effectLst/>
          </p:spPr>
          <p:txBody>
            <a:bodyPr/>
            <a:lstStyle/>
            <a:p>
              <a:endParaRPr lang="zh-CN" altLang="en-US"/>
            </a:p>
          </p:txBody>
        </p:sp>
        <p:sp>
          <p:nvSpPr>
            <p:cNvPr id="376838" name="Line 6"/>
            <p:cNvSpPr>
              <a:spLocks noChangeShapeType="1"/>
            </p:cNvSpPr>
            <p:nvPr/>
          </p:nvSpPr>
          <p:spPr bwMode="auto">
            <a:xfrm>
              <a:off x="3936" y="2023"/>
              <a:ext cx="0" cy="1195"/>
            </a:xfrm>
            <a:prstGeom prst="line">
              <a:avLst/>
            </a:prstGeom>
            <a:noFill/>
            <a:ln w="9525">
              <a:solidFill>
                <a:schemeClr val="tx2"/>
              </a:solidFill>
              <a:prstDash val="lgDash"/>
              <a:round/>
            </a:ln>
            <a:effectLst/>
          </p:spPr>
          <p:txBody>
            <a:bodyPr/>
            <a:lstStyle/>
            <a:p>
              <a:endParaRPr lang="zh-CN" altLang="en-US"/>
            </a:p>
          </p:txBody>
        </p:sp>
        <p:sp>
          <p:nvSpPr>
            <p:cNvPr id="376839" name="Line 7"/>
            <p:cNvSpPr>
              <a:spLocks noChangeShapeType="1"/>
            </p:cNvSpPr>
            <p:nvPr/>
          </p:nvSpPr>
          <p:spPr bwMode="auto">
            <a:xfrm>
              <a:off x="4656" y="2007"/>
              <a:ext cx="0" cy="1220"/>
            </a:xfrm>
            <a:prstGeom prst="line">
              <a:avLst/>
            </a:prstGeom>
            <a:noFill/>
            <a:ln w="9525">
              <a:solidFill>
                <a:schemeClr val="tx2"/>
              </a:solidFill>
              <a:prstDash val="lgDash"/>
              <a:round/>
            </a:ln>
            <a:effectLst/>
          </p:spPr>
          <p:txBody>
            <a:bodyPr/>
            <a:lstStyle/>
            <a:p>
              <a:endParaRPr lang="zh-CN" altLang="en-US"/>
            </a:p>
          </p:txBody>
        </p:sp>
        <p:sp>
          <p:nvSpPr>
            <p:cNvPr id="376840" name="Text Box 8"/>
            <p:cNvSpPr txBox="1">
              <a:spLocks noChangeArrowheads="1"/>
            </p:cNvSpPr>
            <p:nvPr/>
          </p:nvSpPr>
          <p:spPr bwMode="auto">
            <a:xfrm>
              <a:off x="3817" y="3205"/>
              <a:ext cx="246"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L</a:t>
              </a:r>
              <a:r>
                <a:rPr kumimoji="0" lang="en-US" altLang="zh-CN" i="1" baseline="-25000">
                  <a:solidFill>
                    <a:schemeClr val="tx2"/>
                  </a:solidFill>
                  <a:latin typeface="Times New Roman" panose="02020603050405020304" pitchFamily="18" charset="0"/>
                </a:rPr>
                <a:t>1</a:t>
              </a:r>
              <a:endParaRPr kumimoji="0" lang="en-US" altLang="zh-CN" sz="1600" b="1">
                <a:solidFill>
                  <a:schemeClr val="tx2"/>
                </a:solidFill>
                <a:latin typeface="Times New Roman" panose="02020603050405020304" pitchFamily="18" charset="0"/>
              </a:endParaRPr>
            </a:p>
          </p:txBody>
        </p:sp>
        <p:sp>
          <p:nvSpPr>
            <p:cNvPr id="376841" name="Text Box 9"/>
            <p:cNvSpPr txBox="1">
              <a:spLocks noChangeArrowheads="1"/>
            </p:cNvSpPr>
            <p:nvPr/>
          </p:nvSpPr>
          <p:spPr bwMode="auto">
            <a:xfrm>
              <a:off x="4537" y="3196"/>
              <a:ext cx="246"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L</a:t>
              </a:r>
              <a:r>
                <a:rPr kumimoji="0" lang="en-US" altLang="zh-CN" i="1" baseline="-25000">
                  <a:solidFill>
                    <a:schemeClr val="tx2"/>
                  </a:solidFill>
                  <a:latin typeface="Times New Roman" panose="02020603050405020304" pitchFamily="18" charset="0"/>
                </a:rPr>
                <a:t>2</a:t>
              </a:r>
              <a:endParaRPr kumimoji="0" lang="en-US" altLang="zh-CN" i="1">
                <a:solidFill>
                  <a:schemeClr val="tx2"/>
                </a:solidFill>
                <a:latin typeface="Times New Roman" panose="02020603050405020304" pitchFamily="18" charset="0"/>
              </a:endParaRPr>
            </a:p>
          </p:txBody>
        </p:sp>
        <p:sp>
          <p:nvSpPr>
            <p:cNvPr id="376842" name="Text Box 10"/>
            <p:cNvSpPr txBox="1">
              <a:spLocks noChangeArrowheads="1"/>
            </p:cNvSpPr>
            <p:nvPr/>
          </p:nvSpPr>
          <p:spPr bwMode="auto">
            <a:xfrm>
              <a:off x="2992" y="1837"/>
              <a:ext cx="262"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w</a:t>
              </a:r>
              <a:r>
                <a:rPr kumimoji="0" lang="en-US" altLang="zh-CN" i="1" baseline="-25000">
                  <a:solidFill>
                    <a:schemeClr val="tx2"/>
                  </a:solidFill>
                  <a:latin typeface="Times New Roman" panose="02020603050405020304" pitchFamily="18" charset="0"/>
                </a:rPr>
                <a:t>1</a:t>
              </a:r>
              <a:endParaRPr kumimoji="0" lang="en-US" altLang="zh-CN" sz="1600" b="1">
                <a:solidFill>
                  <a:schemeClr val="tx2"/>
                </a:solidFill>
                <a:latin typeface="Times New Roman" panose="02020603050405020304" pitchFamily="18" charset="0"/>
              </a:endParaRPr>
            </a:p>
          </p:txBody>
        </p:sp>
        <p:sp>
          <p:nvSpPr>
            <p:cNvPr id="376843" name="Text Box 11"/>
            <p:cNvSpPr txBox="1">
              <a:spLocks noChangeArrowheads="1"/>
            </p:cNvSpPr>
            <p:nvPr/>
          </p:nvSpPr>
          <p:spPr bwMode="auto">
            <a:xfrm>
              <a:off x="3728" y="1970"/>
              <a:ext cx="205" cy="310"/>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F</a:t>
              </a:r>
              <a:endParaRPr kumimoji="0" lang="en-US" altLang="zh-CN" i="1">
                <a:solidFill>
                  <a:schemeClr val="tx2"/>
                </a:solidFill>
                <a:latin typeface="Times New Roman" panose="02020603050405020304" pitchFamily="18" charset="0"/>
              </a:endParaRPr>
            </a:p>
          </p:txBody>
        </p:sp>
        <p:sp>
          <p:nvSpPr>
            <p:cNvPr id="376844" name="Text Box 12"/>
            <p:cNvSpPr txBox="1">
              <a:spLocks noChangeArrowheads="1"/>
            </p:cNvSpPr>
            <p:nvPr/>
          </p:nvSpPr>
          <p:spPr bwMode="auto">
            <a:xfrm>
              <a:off x="4695" y="1936"/>
              <a:ext cx="192" cy="310"/>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i="1">
                  <a:solidFill>
                    <a:schemeClr val="tx2"/>
                  </a:solidFill>
                  <a:latin typeface="Times New Roman" panose="02020603050405020304" pitchFamily="18" charset="0"/>
                </a:rPr>
                <a:t>G</a:t>
              </a:r>
              <a:endParaRPr kumimoji="0" lang="en-US" altLang="zh-CN" i="1">
                <a:solidFill>
                  <a:schemeClr val="tx2"/>
                </a:solidFill>
                <a:latin typeface="Times New Roman" panose="02020603050405020304" pitchFamily="18" charset="0"/>
              </a:endParaRPr>
            </a:p>
          </p:txBody>
        </p:sp>
      </p:grpSp>
      <p:sp>
        <p:nvSpPr>
          <p:cNvPr id="376845" name="Text Box 13"/>
          <p:cNvSpPr txBox="1">
            <a:spLocks noChangeArrowheads="1"/>
          </p:cNvSpPr>
          <p:nvPr/>
        </p:nvSpPr>
        <p:spPr bwMode="auto">
          <a:xfrm>
            <a:off x="8318354" y="3855244"/>
            <a:ext cx="325730" cy="369332"/>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L</a:t>
            </a:r>
            <a:endParaRPr kumimoji="0" lang="en-US" altLang="zh-CN" sz="1600" b="1">
              <a:solidFill>
                <a:schemeClr val="tx2"/>
              </a:solidFill>
              <a:latin typeface="Times New Roman" panose="02020603050405020304" pitchFamily="18" charset="0"/>
            </a:endParaRPr>
          </a:p>
        </p:txBody>
      </p:sp>
      <p:sp>
        <p:nvSpPr>
          <p:cNvPr id="376846" name="Line 14"/>
          <p:cNvSpPr>
            <a:spLocks noChangeShapeType="1"/>
          </p:cNvSpPr>
          <p:nvPr/>
        </p:nvSpPr>
        <p:spPr bwMode="auto">
          <a:xfrm>
            <a:off x="5181600" y="1901429"/>
            <a:ext cx="0" cy="1943100"/>
          </a:xfrm>
          <a:prstGeom prst="line">
            <a:avLst/>
          </a:prstGeom>
          <a:noFill/>
          <a:ln w="38100">
            <a:solidFill>
              <a:schemeClr val="tx2"/>
            </a:solidFill>
            <a:round/>
            <a:headEnd type="triangle" w="med" len="med"/>
          </a:ln>
          <a:effectLst/>
        </p:spPr>
        <p:txBody>
          <a:bodyPr/>
          <a:lstStyle/>
          <a:p>
            <a:endParaRPr lang="zh-CN" altLang="en-US"/>
          </a:p>
        </p:txBody>
      </p:sp>
      <p:sp>
        <p:nvSpPr>
          <p:cNvPr id="376847" name="Line 15"/>
          <p:cNvSpPr>
            <a:spLocks noChangeShapeType="1"/>
          </p:cNvSpPr>
          <p:nvPr/>
        </p:nvSpPr>
        <p:spPr bwMode="auto">
          <a:xfrm>
            <a:off x="5181600" y="3844529"/>
            <a:ext cx="3352800" cy="0"/>
          </a:xfrm>
          <a:prstGeom prst="line">
            <a:avLst/>
          </a:prstGeom>
          <a:noFill/>
          <a:ln w="38100">
            <a:solidFill>
              <a:schemeClr val="tx2"/>
            </a:solidFill>
            <a:round/>
            <a:tailEnd type="triangle" w="med" len="med"/>
          </a:ln>
          <a:effectLst/>
        </p:spPr>
        <p:txBody>
          <a:bodyPr/>
          <a:lstStyle/>
          <a:p>
            <a:endParaRPr lang="zh-CN" altLang="en-US"/>
          </a:p>
        </p:txBody>
      </p:sp>
      <p:sp>
        <p:nvSpPr>
          <p:cNvPr id="376848" name="Line 16"/>
          <p:cNvSpPr>
            <a:spLocks noChangeShapeType="1"/>
          </p:cNvSpPr>
          <p:nvPr/>
        </p:nvSpPr>
        <p:spPr bwMode="auto">
          <a:xfrm flipH="1">
            <a:off x="5181600" y="2764631"/>
            <a:ext cx="1524000" cy="0"/>
          </a:xfrm>
          <a:prstGeom prst="line">
            <a:avLst/>
          </a:prstGeom>
          <a:noFill/>
          <a:ln w="9525">
            <a:solidFill>
              <a:schemeClr val="tx2"/>
            </a:solidFill>
            <a:prstDash val="lgDash"/>
            <a:round/>
          </a:ln>
          <a:effectLst/>
        </p:spPr>
        <p:txBody>
          <a:bodyPr/>
          <a:lstStyle/>
          <a:p>
            <a:endParaRPr lang="zh-CN" altLang="en-US"/>
          </a:p>
        </p:txBody>
      </p:sp>
      <p:sp>
        <p:nvSpPr>
          <p:cNvPr id="376849" name="Line 17"/>
          <p:cNvSpPr>
            <a:spLocks noChangeShapeType="1"/>
          </p:cNvSpPr>
          <p:nvPr/>
        </p:nvSpPr>
        <p:spPr bwMode="auto">
          <a:xfrm>
            <a:off x="6734175" y="2800350"/>
            <a:ext cx="0" cy="1044179"/>
          </a:xfrm>
          <a:prstGeom prst="line">
            <a:avLst/>
          </a:prstGeom>
          <a:noFill/>
          <a:ln w="9525">
            <a:solidFill>
              <a:schemeClr val="tx2"/>
            </a:solidFill>
            <a:prstDash val="lgDash"/>
            <a:round/>
          </a:ln>
          <a:effectLst/>
        </p:spPr>
        <p:txBody>
          <a:bodyPr/>
          <a:lstStyle/>
          <a:p>
            <a:endParaRPr lang="zh-CN" altLang="en-US"/>
          </a:p>
        </p:txBody>
      </p:sp>
      <p:sp>
        <p:nvSpPr>
          <p:cNvPr id="376850" name="Text Box 18"/>
          <p:cNvSpPr txBox="1">
            <a:spLocks noChangeArrowheads="1"/>
          </p:cNvSpPr>
          <p:nvPr/>
        </p:nvSpPr>
        <p:spPr bwMode="auto">
          <a:xfrm>
            <a:off x="4800600" y="3829050"/>
            <a:ext cx="304800" cy="369332"/>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O</a:t>
            </a:r>
            <a:endParaRPr kumimoji="0" lang="en-US" altLang="zh-CN" b="1" i="1">
              <a:solidFill>
                <a:schemeClr val="tx2"/>
              </a:solidFill>
              <a:latin typeface="Times New Roman" panose="02020603050405020304" pitchFamily="18" charset="0"/>
            </a:endParaRPr>
          </a:p>
        </p:txBody>
      </p:sp>
      <p:sp>
        <p:nvSpPr>
          <p:cNvPr id="376851" name="Text Box 19"/>
          <p:cNvSpPr txBox="1">
            <a:spLocks noChangeArrowheads="1"/>
          </p:cNvSpPr>
          <p:nvPr/>
        </p:nvSpPr>
        <p:spPr bwMode="auto">
          <a:xfrm>
            <a:off x="6570184" y="3826669"/>
            <a:ext cx="394659" cy="369332"/>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L</a:t>
            </a:r>
            <a:r>
              <a:rPr kumimoji="0" lang="en-US" altLang="zh-CN" b="1" i="1" baseline="-25000">
                <a:solidFill>
                  <a:schemeClr val="tx2"/>
                </a:solidFill>
                <a:latin typeface="Times New Roman" panose="02020603050405020304" pitchFamily="18" charset="0"/>
              </a:rPr>
              <a:t>e</a:t>
            </a:r>
            <a:endParaRPr kumimoji="0" lang="en-US" altLang="zh-CN" sz="1200" b="1">
              <a:solidFill>
                <a:schemeClr val="tx2"/>
              </a:solidFill>
              <a:latin typeface="Times New Roman" panose="02020603050405020304" pitchFamily="18" charset="0"/>
            </a:endParaRPr>
          </a:p>
        </p:txBody>
      </p:sp>
      <p:sp>
        <p:nvSpPr>
          <p:cNvPr id="376852" name="Text Box 20"/>
          <p:cNvSpPr txBox="1">
            <a:spLocks noChangeArrowheads="1"/>
          </p:cNvSpPr>
          <p:nvPr/>
        </p:nvSpPr>
        <p:spPr bwMode="auto">
          <a:xfrm>
            <a:off x="4861511" y="1714500"/>
            <a:ext cx="338554" cy="369332"/>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w</a:t>
            </a:r>
            <a:endParaRPr kumimoji="0" lang="en-US" altLang="zh-CN" b="1" i="1">
              <a:solidFill>
                <a:schemeClr val="tx2"/>
              </a:solidFill>
              <a:latin typeface="Times New Roman" panose="02020603050405020304" pitchFamily="18" charset="0"/>
            </a:endParaRPr>
          </a:p>
        </p:txBody>
      </p:sp>
      <p:sp>
        <p:nvSpPr>
          <p:cNvPr id="376853" name="Text Box 21"/>
          <p:cNvSpPr txBox="1">
            <a:spLocks noChangeArrowheads="1"/>
          </p:cNvSpPr>
          <p:nvPr/>
        </p:nvSpPr>
        <p:spPr bwMode="auto">
          <a:xfrm>
            <a:off x="4750052" y="2571750"/>
            <a:ext cx="407483" cy="369332"/>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w</a:t>
            </a:r>
            <a:r>
              <a:rPr kumimoji="0" lang="en-US" altLang="zh-CN" b="1" i="1" baseline="-25000">
                <a:solidFill>
                  <a:schemeClr val="tx2"/>
                </a:solidFill>
                <a:latin typeface="Times New Roman" panose="02020603050405020304" pitchFamily="18" charset="0"/>
              </a:rPr>
              <a:t>e</a:t>
            </a:r>
            <a:endParaRPr kumimoji="0" lang="en-US" altLang="zh-CN" sz="1200" b="1">
              <a:solidFill>
                <a:schemeClr val="tx2"/>
              </a:solidFill>
              <a:latin typeface="Times New Roman" panose="02020603050405020304" pitchFamily="18" charset="0"/>
            </a:endParaRPr>
          </a:p>
        </p:txBody>
      </p:sp>
      <p:sp>
        <p:nvSpPr>
          <p:cNvPr id="376854" name="Text Box 22"/>
          <p:cNvSpPr txBox="1">
            <a:spLocks noChangeArrowheads="1"/>
          </p:cNvSpPr>
          <p:nvPr/>
        </p:nvSpPr>
        <p:spPr bwMode="auto">
          <a:xfrm>
            <a:off x="7948680" y="3371850"/>
            <a:ext cx="445955" cy="369332"/>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D</a:t>
            </a:r>
            <a:r>
              <a:rPr kumimoji="0" lang="en-US" altLang="zh-CN" b="1" i="1" baseline="-25000">
                <a:solidFill>
                  <a:schemeClr val="tx2"/>
                </a:solidFill>
                <a:latin typeface="Times New Roman" panose="02020603050405020304" pitchFamily="18" charset="0"/>
              </a:rPr>
              <a:t>L</a:t>
            </a:r>
            <a:endParaRPr kumimoji="0" lang="en-US" altLang="zh-CN" b="1" i="1">
              <a:solidFill>
                <a:schemeClr val="tx2"/>
              </a:solidFill>
              <a:latin typeface="Times New Roman" panose="02020603050405020304" pitchFamily="18" charset="0"/>
            </a:endParaRPr>
          </a:p>
        </p:txBody>
      </p:sp>
      <p:sp>
        <p:nvSpPr>
          <p:cNvPr id="376855" name="Text Box 23"/>
          <p:cNvSpPr txBox="1">
            <a:spLocks noChangeArrowheads="1"/>
          </p:cNvSpPr>
          <p:nvPr/>
        </p:nvSpPr>
        <p:spPr bwMode="auto">
          <a:xfrm>
            <a:off x="7689850" y="1703785"/>
            <a:ext cx="533400" cy="369332"/>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S</a:t>
            </a:r>
            <a:r>
              <a:rPr kumimoji="0" lang="en-US" altLang="zh-CN" b="1" i="1" baseline="-25000">
                <a:solidFill>
                  <a:schemeClr val="tx2"/>
                </a:solidFill>
                <a:latin typeface="Times New Roman" panose="02020603050405020304" pitchFamily="18" charset="0"/>
              </a:rPr>
              <a:t>L</a:t>
            </a:r>
            <a:endParaRPr kumimoji="0" lang="en-US" altLang="zh-CN" b="1" i="1">
              <a:solidFill>
                <a:schemeClr val="tx2"/>
              </a:solidFill>
              <a:latin typeface="Times New Roman" panose="02020603050405020304" pitchFamily="18" charset="0"/>
            </a:endParaRPr>
          </a:p>
        </p:txBody>
      </p:sp>
      <p:sp>
        <p:nvSpPr>
          <p:cNvPr id="376856" name="Text Box 24"/>
          <p:cNvSpPr txBox="1">
            <a:spLocks noChangeArrowheads="1"/>
          </p:cNvSpPr>
          <p:nvPr/>
        </p:nvSpPr>
        <p:spPr bwMode="auto">
          <a:xfrm>
            <a:off x="6847473" y="2613422"/>
            <a:ext cx="338554" cy="369332"/>
          </a:xfrm>
          <a:prstGeom prst="rect">
            <a:avLst/>
          </a:prstGeom>
          <a:noFill/>
          <a:ln w="9525">
            <a:noFill/>
            <a:miter lim="800000"/>
          </a:ln>
          <a:effectLst/>
        </p:spPr>
        <p:txBody>
          <a:bodyPr wrap="none">
            <a:spAutoFit/>
          </a:bodyPr>
          <a:lstStyle/>
          <a:p>
            <a:pPr algn="ctr">
              <a:lnSpc>
                <a:spcPct val="100000"/>
              </a:lnSpc>
              <a:spcBef>
                <a:spcPct val="0"/>
              </a:spcBef>
              <a:buClrTx/>
              <a:buFontTx/>
              <a:buNone/>
            </a:pPr>
            <a:r>
              <a:rPr kumimoji="0" lang="en-US" altLang="zh-CN" b="1" i="1">
                <a:solidFill>
                  <a:schemeClr val="tx2"/>
                </a:solidFill>
                <a:latin typeface="Times New Roman" panose="02020603050405020304" pitchFamily="18" charset="0"/>
              </a:rPr>
              <a:t>E</a:t>
            </a:r>
            <a:endParaRPr kumimoji="0" lang="en-US" altLang="zh-CN" sz="1600" b="1">
              <a:solidFill>
                <a:schemeClr val="tx2"/>
              </a:solidFill>
              <a:latin typeface="Times New Roman" panose="02020603050405020304" pitchFamily="18" charset="0"/>
            </a:endParaRPr>
          </a:p>
        </p:txBody>
      </p:sp>
      <p:sp>
        <p:nvSpPr>
          <p:cNvPr id="376857" name="Line 25"/>
          <p:cNvSpPr>
            <a:spLocks noChangeShapeType="1"/>
          </p:cNvSpPr>
          <p:nvPr/>
        </p:nvSpPr>
        <p:spPr bwMode="auto">
          <a:xfrm>
            <a:off x="5729288" y="2010966"/>
            <a:ext cx="2209800" cy="1657350"/>
          </a:xfrm>
          <a:prstGeom prst="line">
            <a:avLst/>
          </a:prstGeom>
          <a:noFill/>
          <a:ln w="38100">
            <a:solidFill>
              <a:srgbClr val="FF9900"/>
            </a:solidFill>
            <a:round/>
          </a:ln>
          <a:effectLst>
            <a:outerShdw dist="17961" dir="2700000" algn="ctr" rotWithShape="0">
              <a:schemeClr val="bg2"/>
            </a:outerShdw>
          </a:effectLst>
        </p:spPr>
        <p:txBody>
          <a:bodyPr anchor="ctr"/>
          <a:lstStyle/>
          <a:p>
            <a:endParaRPr lang="zh-CN" altLang="en-US"/>
          </a:p>
        </p:txBody>
      </p:sp>
      <p:sp>
        <p:nvSpPr>
          <p:cNvPr id="376858" name="Line 26"/>
          <p:cNvSpPr>
            <a:spLocks noChangeShapeType="1"/>
          </p:cNvSpPr>
          <p:nvPr/>
        </p:nvSpPr>
        <p:spPr bwMode="auto">
          <a:xfrm flipV="1">
            <a:off x="5410200" y="2000250"/>
            <a:ext cx="2819400" cy="1428750"/>
          </a:xfrm>
          <a:prstGeom prst="line">
            <a:avLst/>
          </a:prstGeom>
          <a:noFill/>
          <a:ln w="38100">
            <a:solidFill>
              <a:srgbClr val="3366FF"/>
            </a:solidFill>
            <a:round/>
          </a:ln>
          <a:effectLst>
            <a:outerShdw dist="17961" dir="2700000" algn="ctr" rotWithShape="0">
              <a:schemeClr val="bg2"/>
            </a:outerShdw>
          </a:effectLst>
        </p:spPr>
        <p:txBody>
          <a:bodyPr anchor="ctr"/>
          <a:lstStyle/>
          <a:p>
            <a:endParaRPr lang="zh-CN" altLang="en-US"/>
          </a:p>
        </p:txBody>
      </p:sp>
      <p:grpSp>
        <p:nvGrpSpPr>
          <p:cNvPr id="3" name="Group 27"/>
          <p:cNvGrpSpPr/>
          <p:nvPr/>
        </p:nvGrpSpPr>
        <p:grpSpPr bwMode="auto">
          <a:xfrm>
            <a:off x="6248400" y="1885950"/>
            <a:ext cx="1143000" cy="457200"/>
            <a:chOff x="3936" y="1584"/>
            <a:chExt cx="720" cy="384"/>
          </a:xfrm>
        </p:grpSpPr>
        <p:sp>
          <p:nvSpPr>
            <p:cNvPr id="376860" name="Text Box 28"/>
            <p:cNvSpPr txBox="1">
              <a:spLocks noChangeArrowheads="1"/>
            </p:cNvSpPr>
            <p:nvPr/>
          </p:nvSpPr>
          <p:spPr bwMode="auto">
            <a:xfrm>
              <a:off x="4032" y="1584"/>
              <a:ext cx="528" cy="284"/>
            </a:xfrm>
            <a:prstGeom prst="rect">
              <a:avLst/>
            </a:prstGeom>
            <a:noFill/>
            <a:ln w="9525">
              <a:noFill/>
              <a:miter lim="800000"/>
            </a:ln>
            <a:effectLst/>
          </p:spPr>
          <p:txBody>
            <a:bodyPr>
              <a:spAutoFit/>
            </a:bodyPr>
            <a:lstStyle/>
            <a:p>
              <a:pPr algn="ctr">
                <a:lnSpc>
                  <a:spcPct val="100000"/>
                </a:lnSpc>
                <a:spcBef>
                  <a:spcPct val="0"/>
                </a:spcBef>
                <a:buClrTx/>
                <a:buFontTx/>
                <a:buNone/>
              </a:pPr>
              <a:r>
                <a:rPr kumimoji="0" lang="zh-CN" altLang="en-US" sz="1600" dirty="0">
                  <a:solidFill>
                    <a:schemeClr val="tx2"/>
                  </a:solidFill>
                  <a:latin typeface="Times New Roman" panose="02020603050405020304" pitchFamily="18" charset="0"/>
                </a:rPr>
                <a:t> </a:t>
              </a:r>
              <a:r>
                <a:rPr kumimoji="0" lang="zh-CN" altLang="en-US" sz="1600" dirty="0">
                  <a:latin typeface="Times New Roman" panose="02020603050405020304" pitchFamily="18" charset="0"/>
                </a:rPr>
                <a:t>失 业</a:t>
              </a:r>
              <a:endParaRPr kumimoji="0" lang="zh-CN" altLang="en-US" sz="1600" dirty="0">
                <a:latin typeface="Times New Roman" panose="02020603050405020304" pitchFamily="18" charset="0"/>
              </a:endParaRPr>
            </a:p>
          </p:txBody>
        </p:sp>
        <p:sp>
          <p:nvSpPr>
            <p:cNvPr id="376861" name="AutoShape 29"/>
            <p:cNvSpPr/>
            <p:nvPr/>
          </p:nvSpPr>
          <p:spPr bwMode="auto">
            <a:xfrm rot="-5400000" flipH="1" flipV="1">
              <a:off x="4224" y="1536"/>
              <a:ext cx="144" cy="720"/>
            </a:xfrm>
            <a:prstGeom prst="leftBrace">
              <a:avLst>
                <a:gd name="adj1" fmla="val 41667"/>
                <a:gd name="adj2" fmla="val 50000"/>
              </a:avLst>
            </a:prstGeom>
            <a:noFill/>
            <a:ln w="9525">
              <a:solidFill>
                <a:srgbClr val="FF0000"/>
              </a:solidFill>
              <a:round/>
            </a:ln>
            <a:effectLst>
              <a:outerShdw dist="17961" dir="2700000" algn="ctr" rotWithShape="0">
                <a:schemeClr val="bg2"/>
              </a:outerShdw>
            </a:effectLst>
          </p:spPr>
          <p:txBody>
            <a:bodyPr wrap="none" anchor="ctr"/>
            <a:lstStyle/>
            <a:p>
              <a:endParaRPr lang="zh-CN" altLang="en-US"/>
            </a:p>
          </p:txBody>
        </p:sp>
      </p:grpSp>
      <p:sp>
        <p:nvSpPr>
          <p:cNvPr id="376862" name="Text Box 30"/>
          <p:cNvSpPr txBox="1">
            <a:spLocks noChangeArrowheads="1"/>
          </p:cNvSpPr>
          <p:nvPr/>
        </p:nvSpPr>
        <p:spPr bwMode="auto">
          <a:xfrm>
            <a:off x="5580063" y="4300538"/>
            <a:ext cx="2808287" cy="369332"/>
          </a:xfrm>
          <a:prstGeom prst="rect">
            <a:avLst/>
          </a:prstGeom>
          <a:noFill/>
          <a:ln w="9525">
            <a:noFill/>
            <a:miter lim="800000"/>
          </a:ln>
          <a:effectLst/>
        </p:spPr>
        <p:txBody>
          <a:bodyPr>
            <a:spAutoFit/>
          </a:bodyPr>
          <a:lstStyle/>
          <a:p>
            <a:pPr marL="457200" indent="-457200">
              <a:spcBef>
                <a:spcPct val="50000"/>
              </a:spcBef>
              <a:buFontTx/>
              <a:buNone/>
            </a:pPr>
            <a:r>
              <a:rPr lang="zh-CN" altLang="en-US" b="1" dirty="0" smtClean="0"/>
              <a:t>支持</a:t>
            </a:r>
            <a:r>
              <a:rPr lang="zh-CN" altLang="en-US" b="1" dirty="0"/>
              <a:t>价格－最低工资</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6862"/>
                                        </p:tgtEl>
                                        <p:attrNameLst>
                                          <p:attrName>style.visibility</p:attrName>
                                        </p:attrNameLst>
                                      </p:cBhvr>
                                      <p:to>
                                        <p:strVal val="visible"/>
                                      </p:to>
                                    </p:set>
                                    <p:animEffect transition="in" filter="blinds(horizontal)">
                                      <p:cBhvr>
                                        <p:cTn id="7" dur="500"/>
                                        <p:tgtEl>
                                          <p:spTgt spid="3768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6835"/>
                                        </p:tgtEl>
                                        <p:attrNameLst>
                                          <p:attrName>style.visibility</p:attrName>
                                        </p:attrNameLst>
                                      </p:cBhvr>
                                      <p:to>
                                        <p:strVal val="visible"/>
                                      </p:to>
                                    </p:set>
                                    <p:animEffect transition="in" filter="blinds(horizontal)">
                                      <p:cBhvr>
                                        <p:cTn id="12" dur="500"/>
                                        <p:tgtEl>
                                          <p:spTgt spid="37683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6845"/>
                                        </p:tgtEl>
                                        <p:attrNameLst>
                                          <p:attrName>style.visibility</p:attrName>
                                        </p:attrNameLst>
                                      </p:cBhvr>
                                      <p:to>
                                        <p:strVal val="visible"/>
                                      </p:to>
                                    </p:set>
                                    <p:animEffect transition="in" filter="box(in)">
                                      <p:cBhvr>
                                        <p:cTn id="17" dur="500"/>
                                        <p:tgtEl>
                                          <p:spTgt spid="376845"/>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76846"/>
                                        </p:tgtEl>
                                        <p:attrNameLst>
                                          <p:attrName>style.visibility</p:attrName>
                                        </p:attrNameLst>
                                      </p:cBhvr>
                                      <p:to>
                                        <p:strVal val="visible"/>
                                      </p:to>
                                    </p:set>
                                    <p:animEffect transition="in" filter="box(in)">
                                      <p:cBhvr>
                                        <p:cTn id="20" dur="500"/>
                                        <p:tgtEl>
                                          <p:spTgt spid="376846"/>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76847"/>
                                        </p:tgtEl>
                                        <p:attrNameLst>
                                          <p:attrName>style.visibility</p:attrName>
                                        </p:attrNameLst>
                                      </p:cBhvr>
                                      <p:to>
                                        <p:strVal val="visible"/>
                                      </p:to>
                                    </p:set>
                                    <p:animEffect transition="in" filter="box(in)">
                                      <p:cBhvr>
                                        <p:cTn id="23" dur="500"/>
                                        <p:tgtEl>
                                          <p:spTgt spid="376847"/>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76848"/>
                                        </p:tgtEl>
                                        <p:attrNameLst>
                                          <p:attrName>style.visibility</p:attrName>
                                        </p:attrNameLst>
                                      </p:cBhvr>
                                      <p:to>
                                        <p:strVal val="visible"/>
                                      </p:to>
                                    </p:set>
                                    <p:animEffect transition="in" filter="box(in)">
                                      <p:cBhvr>
                                        <p:cTn id="26" dur="500"/>
                                        <p:tgtEl>
                                          <p:spTgt spid="376848"/>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76849"/>
                                        </p:tgtEl>
                                        <p:attrNameLst>
                                          <p:attrName>style.visibility</p:attrName>
                                        </p:attrNameLst>
                                      </p:cBhvr>
                                      <p:to>
                                        <p:strVal val="visible"/>
                                      </p:to>
                                    </p:set>
                                    <p:animEffect transition="in" filter="box(in)">
                                      <p:cBhvr>
                                        <p:cTn id="29" dur="500"/>
                                        <p:tgtEl>
                                          <p:spTgt spid="37684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76850"/>
                                        </p:tgtEl>
                                        <p:attrNameLst>
                                          <p:attrName>style.visibility</p:attrName>
                                        </p:attrNameLst>
                                      </p:cBhvr>
                                      <p:to>
                                        <p:strVal val="visible"/>
                                      </p:to>
                                    </p:set>
                                    <p:animEffect transition="in" filter="box(in)">
                                      <p:cBhvr>
                                        <p:cTn id="32" dur="500"/>
                                        <p:tgtEl>
                                          <p:spTgt spid="376850"/>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76851"/>
                                        </p:tgtEl>
                                        <p:attrNameLst>
                                          <p:attrName>style.visibility</p:attrName>
                                        </p:attrNameLst>
                                      </p:cBhvr>
                                      <p:to>
                                        <p:strVal val="visible"/>
                                      </p:to>
                                    </p:set>
                                    <p:animEffect transition="in" filter="box(in)">
                                      <p:cBhvr>
                                        <p:cTn id="35" dur="500"/>
                                        <p:tgtEl>
                                          <p:spTgt spid="376851"/>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76852"/>
                                        </p:tgtEl>
                                        <p:attrNameLst>
                                          <p:attrName>style.visibility</p:attrName>
                                        </p:attrNameLst>
                                      </p:cBhvr>
                                      <p:to>
                                        <p:strVal val="visible"/>
                                      </p:to>
                                    </p:set>
                                    <p:animEffect transition="in" filter="box(in)">
                                      <p:cBhvr>
                                        <p:cTn id="38" dur="500"/>
                                        <p:tgtEl>
                                          <p:spTgt spid="37685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76853"/>
                                        </p:tgtEl>
                                        <p:attrNameLst>
                                          <p:attrName>style.visibility</p:attrName>
                                        </p:attrNameLst>
                                      </p:cBhvr>
                                      <p:to>
                                        <p:strVal val="visible"/>
                                      </p:to>
                                    </p:set>
                                    <p:animEffect transition="in" filter="box(in)">
                                      <p:cBhvr>
                                        <p:cTn id="41" dur="500"/>
                                        <p:tgtEl>
                                          <p:spTgt spid="376853"/>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76854"/>
                                        </p:tgtEl>
                                        <p:attrNameLst>
                                          <p:attrName>style.visibility</p:attrName>
                                        </p:attrNameLst>
                                      </p:cBhvr>
                                      <p:to>
                                        <p:strVal val="visible"/>
                                      </p:to>
                                    </p:set>
                                    <p:animEffect transition="in" filter="box(in)">
                                      <p:cBhvr>
                                        <p:cTn id="44" dur="500"/>
                                        <p:tgtEl>
                                          <p:spTgt spid="376854"/>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76855"/>
                                        </p:tgtEl>
                                        <p:attrNameLst>
                                          <p:attrName>style.visibility</p:attrName>
                                        </p:attrNameLst>
                                      </p:cBhvr>
                                      <p:to>
                                        <p:strVal val="visible"/>
                                      </p:to>
                                    </p:set>
                                    <p:animEffect transition="in" filter="box(in)">
                                      <p:cBhvr>
                                        <p:cTn id="47" dur="500"/>
                                        <p:tgtEl>
                                          <p:spTgt spid="376855"/>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76856"/>
                                        </p:tgtEl>
                                        <p:attrNameLst>
                                          <p:attrName>style.visibility</p:attrName>
                                        </p:attrNameLst>
                                      </p:cBhvr>
                                      <p:to>
                                        <p:strVal val="visible"/>
                                      </p:to>
                                    </p:set>
                                    <p:animEffect transition="in" filter="box(in)">
                                      <p:cBhvr>
                                        <p:cTn id="50" dur="500"/>
                                        <p:tgtEl>
                                          <p:spTgt spid="376856"/>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76857"/>
                                        </p:tgtEl>
                                        <p:attrNameLst>
                                          <p:attrName>style.visibility</p:attrName>
                                        </p:attrNameLst>
                                      </p:cBhvr>
                                      <p:to>
                                        <p:strVal val="visible"/>
                                      </p:to>
                                    </p:set>
                                    <p:animEffect transition="in" filter="box(in)">
                                      <p:cBhvr>
                                        <p:cTn id="53" dur="500"/>
                                        <p:tgtEl>
                                          <p:spTgt spid="376857"/>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76858"/>
                                        </p:tgtEl>
                                        <p:attrNameLst>
                                          <p:attrName>style.visibility</p:attrName>
                                        </p:attrNameLst>
                                      </p:cBhvr>
                                      <p:to>
                                        <p:strVal val="visible"/>
                                      </p:to>
                                    </p:set>
                                    <p:animEffect transition="in" filter="box(in)">
                                      <p:cBhvr>
                                        <p:cTn id="56" dur="500"/>
                                        <p:tgtEl>
                                          <p:spTgt spid="37685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dissolv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 calcmode="lin" valueType="num">
                                      <p:cBhvr additive="base">
                                        <p:cTn id="66" dur="500" fill="hold"/>
                                        <p:tgtEl>
                                          <p:spTgt spid="3"/>
                                        </p:tgtEl>
                                        <p:attrNameLst>
                                          <p:attrName>ppt_x</p:attrName>
                                        </p:attrNameLst>
                                      </p:cBhvr>
                                      <p:tavLst>
                                        <p:tav tm="0">
                                          <p:val>
                                            <p:strVal val="#ppt_x"/>
                                          </p:val>
                                        </p:tav>
                                        <p:tav tm="100000">
                                          <p:val>
                                            <p:strVal val="#ppt_x"/>
                                          </p:val>
                                        </p:tav>
                                      </p:tavLst>
                                    </p:anim>
                                    <p:anim calcmode="lin" valueType="num">
                                      <p:cBhvr additive="base">
                                        <p:cTn id="67"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p:bldP spid="376845" grpId="0"/>
      <p:bldP spid="376846" grpId="0" animBg="1"/>
      <p:bldP spid="376847" grpId="0" animBg="1"/>
      <p:bldP spid="376848" grpId="0" animBg="1"/>
      <p:bldP spid="376849" grpId="0" animBg="1"/>
      <p:bldP spid="376850" grpId="0"/>
      <p:bldP spid="376851" grpId="0"/>
      <p:bldP spid="376852" grpId="0"/>
      <p:bldP spid="376853" grpId="0"/>
      <p:bldP spid="376854" grpId="0"/>
      <p:bldP spid="376855" grpId="0"/>
      <p:bldP spid="376856" grpId="0"/>
      <p:bldP spid="376857" grpId="0" animBg="1"/>
      <p:bldP spid="376858" grpId="0" animBg="1"/>
      <p:bldP spid="37686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3"/>
          <p:cNvSpPr>
            <a:spLocks noGrp="1"/>
          </p:cNvSpPr>
          <p:nvPr>
            <p:ph type="sldNum" sz="quarter" idx="12"/>
          </p:nvPr>
        </p:nvSpPr>
        <p:spPr/>
        <p:txBody>
          <a:bodyPr/>
          <a:lstStyle/>
          <a:p>
            <a:pPr algn="r"/>
            <a:r>
              <a:rPr lang="en-AU" altLang="zh-CN" dirty="0"/>
              <a:t> </a:t>
            </a:r>
            <a:fld id="{5BAF1329-40AD-4070-A199-7CB219410E16}" type="slidenum">
              <a:rPr lang="en-AU" altLang="zh-CN" dirty="0"/>
            </a:fld>
            <a:r>
              <a:rPr lang="en-AU" altLang="zh-CN" dirty="0"/>
              <a:t> </a:t>
            </a:r>
            <a:endParaRPr lang="en-AU" altLang="zh-CN" dirty="0"/>
          </a:p>
        </p:txBody>
      </p:sp>
      <p:sp>
        <p:nvSpPr>
          <p:cNvPr id="378882" name="Rectangle 2"/>
          <p:cNvSpPr>
            <a:spLocks noGrp="1" noChangeArrowheads="1"/>
          </p:cNvSpPr>
          <p:nvPr>
            <p:ph type="title" idx="4294967295"/>
          </p:nvPr>
        </p:nvSpPr>
        <p:spPr>
          <a:xfrm>
            <a:off x="912814" y="0"/>
            <a:ext cx="8231187" cy="741760"/>
          </a:xfrm>
          <a:prstGeom prst="rect">
            <a:avLst/>
          </a:prstGeom>
        </p:spPr>
        <p:txBody>
          <a:bodyPr/>
          <a:lstStyle/>
          <a:p>
            <a:r>
              <a:rPr lang="zh-CN" altLang="en-US" dirty="0" smtClean="0">
                <a:solidFill>
                  <a:srgbClr val="C00000"/>
                </a:solidFill>
                <a:latin typeface="黑体" panose="02010609060101010101" pitchFamily="2" charset="-122"/>
                <a:ea typeface="黑体" panose="02010609060101010101" pitchFamily="2" charset="-122"/>
              </a:rPr>
              <a:t>附录：</a:t>
            </a:r>
            <a:r>
              <a:rPr lang="en-US" altLang="zh-CN" dirty="0" smtClean="0">
                <a:solidFill>
                  <a:srgbClr val="C00000"/>
                </a:solidFill>
                <a:latin typeface="黑体" panose="02010609060101010101" pitchFamily="2" charset="-122"/>
                <a:ea typeface="黑体" panose="02010609060101010101" pitchFamily="2" charset="-122"/>
              </a:rPr>
              <a:t> </a:t>
            </a:r>
            <a:r>
              <a:rPr lang="en-US" altLang="zh-CN" dirty="0" smtClean="0">
                <a:solidFill>
                  <a:srgbClr val="C00000"/>
                </a:solidFill>
                <a:latin typeface="黑体" panose="02010609060101010101" pitchFamily="2" charset="-122"/>
                <a:ea typeface="黑体" panose="02010609060101010101" pitchFamily="2" charset="-122"/>
              </a:rPr>
              <a:t>3</a:t>
            </a:r>
            <a:r>
              <a:rPr lang="zh-CN" altLang="en-US" dirty="0" smtClean="0">
                <a:solidFill>
                  <a:srgbClr val="C00000"/>
                </a:solidFill>
                <a:latin typeface="黑体" panose="02010609060101010101" pitchFamily="2" charset="-122"/>
                <a:ea typeface="黑体" panose="02010609060101010101" pitchFamily="2" charset="-122"/>
              </a:rPr>
              <a:t>、征税的效果</a:t>
            </a:r>
            <a:endParaRPr lang="zh-CN" altLang="en-US" dirty="0"/>
          </a:p>
        </p:txBody>
      </p:sp>
      <p:sp>
        <p:nvSpPr>
          <p:cNvPr id="378883" name="Rectangle 3"/>
          <p:cNvSpPr>
            <a:spLocks noChangeArrowheads="1"/>
          </p:cNvSpPr>
          <p:nvPr/>
        </p:nvSpPr>
        <p:spPr bwMode="auto">
          <a:xfrm>
            <a:off x="611560" y="843558"/>
            <a:ext cx="8153400" cy="971550"/>
          </a:xfrm>
          <a:prstGeom prst="rect">
            <a:avLst/>
          </a:prstGeom>
          <a:noFill/>
          <a:ln w="9525">
            <a:noFill/>
            <a:miter lim="800000"/>
          </a:ln>
          <a:effectLst/>
        </p:spPr>
        <p:txBody>
          <a:bodyPr/>
          <a:lstStyle/>
          <a:p>
            <a:pPr marL="457200" indent="-457200">
              <a:lnSpc>
                <a:spcPct val="150000"/>
              </a:lnSpc>
            </a:pPr>
            <a:r>
              <a:rPr lang="zh-CN" altLang="en-US" sz="2000" b="1" dirty="0">
                <a:solidFill>
                  <a:schemeClr val="tx1"/>
                </a:solidFill>
              </a:rPr>
              <a:t>政府税收与补贴对均衡价格的影响</a:t>
            </a:r>
            <a:endParaRPr lang="zh-CN" altLang="en-US" sz="2000" b="1" dirty="0">
              <a:solidFill>
                <a:schemeClr val="tx1"/>
              </a:solidFill>
            </a:endParaRPr>
          </a:p>
          <a:p>
            <a:pPr marL="457200" indent="-457200">
              <a:lnSpc>
                <a:spcPct val="150000"/>
              </a:lnSpc>
              <a:buFontTx/>
              <a:buNone/>
            </a:pPr>
            <a:r>
              <a:rPr lang="zh-CN" altLang="en-US" sz="2000" b="1" dirty="0">
                <a:solidFill>
                  <a:schemeClr val="tx1"/>
                </a:solidFill>
              </a:rPr>
              <a:t>	</a:t>
            </a:r>
            <a:r>
              <a:rPr lang="zh-CN" altLang="en-US" sz="2000" b="1" dirty="0">
                <a:solidFill>
                  <a:schemeClr val="tx1"/>
                </a:solidFill>
                <a:latin typeface="Times New Roman" panose="02020603050405020304" pitchFamily="18" charset="0"/>
              </a:rPr>
              <a:t>以税收（单位产品税或从量税）为例</a:t>
            </a:r>
            <a:r>
              <a:rPr lang="zh-CN" altLang="en-US" dirty="0">
                <a:solidFill>
                  <a:schemeClr val="tx1"/>
                </a:solidFill>
              </a:rPr>
              <a:t>	</a:t>
            </a:r>
            <a:endParaRPr lang="zh-CN" altLang="en-US" dirty="0">
              <a:solidFill>
                <a:schemeClr val="tx1"/>
              </a:solidFill>
            </a:endParaRPr>
          </a:p>
        </p:txBody>
      </p:sp>
      <p:sp>
        <p:nvSpPr>
          <p:cNvPr id="378884" name="Rectangle 4"/>
          <p:cNvSpPr>
            <a:spLocks noChangeArrowheads="1"/>
          </p:cNvSpPr>
          <p:nvPr/>
        </p:nvSpPr>
        <p:spPr bwMode="auto">
          <a:xfrm>
            <a:off x="467544" y="1923678"/>
            <a:ext cx="3384376" cy="3076922"/>
          </a:xfrm>
          <a:prstGeom prst="rect">
            <a:avLst/>
          </a:prstGeom>
          <a:noFill/>
          <a:ln w="9525">
            <a:noFill/>
            <a:miter lim="800000"/>
          </a:ln>
          <a:effectLst/>
        </p:spPr>
        <p:txBody>
          <a:bodyPr/>
          <a:lstStyle/>
          <a:p>
            <a:pPr marL="457200" indent="-457200">
              <a:spcBef>
                <a:spcPts val="1200"/>
              </a:spcBef>
              <a:buFontTx/>
              <a:buNone/>
            </a:pPr>
            <a:r>
              <a:rPr lang="zh-CN" altLang="en-US" sz="2000" b="1" i="1" dirty="0">
                <a:solidFill>
                  <a:srgbClr val="FF0000"/>
                </a:solidFill>
                <a:latin typeface="Times New Roman" panose="02020603050405020304" pitchFamily="18" charset="0"/>
              </a:rPr>
              <a:t>结论一：</a:t>
            </a:r>
            <a:endParaRPr lang="zh-CN" altLang="en-US" sz="2000" b="1" i="1" dirty="0">
              <a:solidFill>
                <a:srgbClr val="FF0000"/>
              </a:solidFill>
              <a:latin typeface="Times New Roman" panose="02020603050405020304" pitchFamily="18" charset="0"/>
            </a:endParaRPr>
          </a:p>
          <a:p>
            <a:pPr marL="457200" indent="-457200">
              <a:spcBef>
                <a:spcPts val="1200"/>
              </a:spcBef>
              <a:buFont typeface="Wingdings" panose="05000000000000000000" pitchFamily="2" charset="2"/>
              <a:buChar char="u"/>
            </a:pPr>
            <a:r>
              <a:rPr lang="zh-CN" altLang="en-US" sz="2000" b="1" dirty="0" smtClean="0">
                <a:solidFill>
                  <a:schemeClr val="tx1"/>
                </a:solidFill>
                <a:latin typeface="Times New Roman" panose="02020603050405020304" pitchFamily="18" charset="0"/>
              </a:rPr>
              <a:t>无论</a:t>
            </a:r>
            <a:r>
              <a:rPr lang="zh-CN" altLang="en-US" sz="2000" b="1" dirty="0">
                <a:solidFill>
                  <a:schemeClr val="tx1"/>
                </a:solidFill>
                <a:latin typeface="Times New Roman" panose="02020603050405020304" pitchFamily="18" charset="0"/>
              </a:rPr>
              <a:t>课税对象是谁，政府税收对市场均衡的影响并无本质区别。</a:t>
            </a:r>
            <a:endParaRPr lang="zh-CN" altLang="en-US" sz="2000" b="1" dirty="0">
              <a:solidFill>
                <a:schemeClr val="tx1"/>
              </a:solidFill>
              <a:latin typeface="Times New Roman" panose="02020603050405020304" pitchFamily="18" charset="0"/>
            </a:endParaRPr>
          </a:p>
          <a:p>
            <a:pPr marL="457200" indent="-457200">
              <a:spcBef>
                <a:spcPts val="1200"/>
              </a:spcBef>
              <a:buFont typeface="Wingdings" panose="05000000000000000000" pitchFamily="2" charset="2"/>
              <a:buChar char="Ø"/>
            </a:pPr>
            <a:r>
              <a:rPr lang="zh-CN" altLang="en-US" sz="2000" b="1" dirty="0">
                <a:solidFill>
                  <a:schemeClr val="tx1"/>
                </a:solidFill>
                <a:latin typeface="Times New Roman" panose="02020603050405020304" pitchFamily="18" charset="0"/>
              </a:rPr>
              <a:t>消费者实际支付价格：</a:t>
            </a:r>
            <a:r>
              <a:rPr lang="en-US" altLang="zh-CN" sz="2000" b="1" i="1" dirty="0">
                <a:solidFill>
                  <a:schemeClr val="tx1"/>
                </a:solidFill>
                <a:latin typeface="Times New Roman" panose="02020603050405020304" pitchFamily="18" charset="0"/>
              </a:rPr>
              <a:t>P</a:t>
            </a:r>
            <a:r>
              <a:rPr lang="en-US" altLang="zh-CN" sz="2000" b="1" i="1" baseline="-25000" dirty="0">
                <a:solidFill>
                  <a:schemeClr val="tx1"/>
                </a:solidFill>
                <a:latin typeface="Times New Roman" panose="02020603050405020304" pitchFamily="18" charset="0"/>
              </a:rPr>
              <a:t>1</a:t>
            </a:r>
            <a:r>
              <a:rPr lang="en-US" altLang="zh-CN" sz="2000" b="1" i="1" dirty="0">
                <a:solidFill>
                  <a:schemeClr val="tx1"/>
                </a:solidFill>
                <a:latin typeface="Times New Roman" panose="02020603050405020304" pitchFamily="18" charset="0"/>
              </a:rPr>
              <a:t>=P</a:t>
            </a:r>
            <a:r>
              <a:rPr lang="en-US" altLang="zh-CN" sz="2000" b="1" i="1" baseline="-25000" dirty="0">
                <a:solidFill>
                  <a:schemeClr val="tx1"/>
                </a:solidFill>
                <a:latin typeface="Times New Roman" panose="02020603050405020304" pitchFamily="18" charset="0"/>
              </a:rPr>
              <a:t>2</a:t>
            </a:r>
            <a:r>
              <a:rPr lang="en-US" altLang="zh-CN" sz="2000" b="1" i="1" dirty="0">
                <a:solidFill>
                  <a:schemeClr val="tx1"/>
                </a:solidFill>
                <a:latin typeface="Times New Roman" panose="02020603050405020304" pitchFamily="18" charset="0"/>
              </a:rPr>
              <a:t>+T</a:t>
            </a:r>
            <a:endParaRPr lang="en-US" altLang="zh-CN" sz="2000" b="1" i="1" dirty="0">
              <a:solidFill>
                <a:schemeClr val="tx1"/>
              </a:solidFill>
              <a:latin typeface="Times New Roman" panose="02020603050405020304" pitchFamily="18" charset="0"/>
            </a:endParaRPr>
          </a:p>
          <a:p>
            <a:pPr marL="457200" indent="-457200">
              <a:spcBef>
                <a:spcPts val="1200"/>
              </a:spcBef>
              <a:buFont typeface="Wingdings" panose="05000000000000000000" pitchFamily="2" charset="2"/>
              <a:buChar char="Ø"/>
            </a:pPr>
            <a:r>
              <a:rPr lang="zh-CN" altLang="en-US" sz="2000" b="1" dirty="0">
                <a:solidFill>
                  <a:schemeClr val="tx1"/>
                </a:solidFill>
                <a:latin typeface="Times New Roman" panose="02020603050405020304" pitchFamily="18" charset="0"/>
              </a:rPr>
              <a:t>生产者实际得到价格</a:t>
            </a:r>
            <a:r>
              <a:rPr lang="zh-CN" altLang="en-US" sz="2000" b="1" dirty="0" smtClean="0">
                <a:solidFill>
                  <a:schemeClr val="tx1"/>
                </a:solidFill>
                <a:latin typeface="Times New Roman" panose="02020603050405020304" pitchFamily="18" charset="0"/>
              </a:rPr>
              <a:t>：</a:t>
            </a:r>
            <a:r>
              <a:rPr lang="en-US" altLang="zh-CN" sz="2000" b="1" dirty="0" smtClean="0">
                <a:solidFill>
                  <a:schemeClr val="tx1"/>
                </a:solidFill>
                <a:latin typeface="Times New Roman" panose="02020603050405020304" pitchFamily="18" charset="0"/>
              </a:rPr>
              <a:t> </a:t>
            </a:r>
            <a:r>
              <a:rPr lang="en-US" altLang="zh-CN" sz="2000" b="1" i="1" dirty="0">
                <a:solidFill>
                  <a:schemeClr val="tx1"/>
                </a:solidFill>
                <a:latin typeface="Times New Roman" panose="02020603050405020304" pitchFamily="18" charset="0"/>
              </a:rPr>
              <a:t>P</a:t>
            </a:r>
            <a:r>
              <a:rPr lang="en-US" altLang="zh-CN" sz="2000" b="1" i="1" baseline="-25000" dirty="0">
                <a:solidFill>
                  <a:schemeClr val="tx1"/>
                </a:solidFill>
                <a:latin typeface="Times New Roman" panose="02020603050405020304" pitchFamily="18" charset="0"/>
              </a:rPr>
              <a:t>1</a:t>
            </a:r>
            <a:r>
              <a:rPr lang="en-US" altLang="zh-CN" sz="2000" b="1" i="1" dirty="0">
                <a:solidFill>
                  <a:schemeClr val="tx1"/>
                </a:solidFill>
                <a:latin typeface="Times New Roman" panose="02020603050405020304" pitchFamily="18" charset="0"/>
              </a:rPr>
              <a:t>-T=P</a:t>
            </a:r>
            <a:r>
              <a:rPr lang="en-US" altLang="zh-CN" sz="2000" b="1" i="1" baseline="-25000" dirty="0">
                <a:solidFill>
                  <a:schemeClr val="tx1"/>
                </a:solidFill>
                <a:latin typeface="Times New Roman" panose="02020603050405020304" pitchFamily="18" charset="0"/>
              </a:rPr>
              <a:t>2</a:t>
            </a:r>
            <a:endParaRPr lang="zh-CN" altLang="en-US" sz="1800" b="1" dirty="0">
              <a:solidFill>
                <a:schemeClr val="tx1"/>
              </a:solidFill>
            </a:endParaRPr>
          </a:p>
        </p:txBody>
      </p:sp>
      <p:grpSp>
        <p:nvGrpSpPr>
          <p:cNvPr id="2" name="Group 5"/>
          <p:cNvGrpSpPr/>
          <p:nvPr/>
        </p:nvGrpSpPr>
        <p:grpSpPr bwMode="auto">
          <a:xfrm>
            <a:off x="4208464" y="2057400"/>
            <a:ext cx="4716463" cy="2712244"/>
            <a:chOff x="2651" y="1728"/>
            <a:chExt cx="2971" cy="2278"/>
          </a:xfrm>
        </p:grpSpPr>
        <p:sp>
          <p:nvSpPr>
            <p:cNvPr id="378886" name="Line 6"/>
            <p:cNvSpPr>
              <a:spLocks noChangeShapeType="1"/>
            </p:cNvSpPr>
            <p:nvPr/>
          </p:nvSpPr>
          <p:spPr bwMode="auto">
            <a:xfrm flipV="1">
              <a:off x="3486" y="2560"/>
              <a:ext cx="1938" cy="734"/>
            </a:xfrm>
            <a:prstGeom prst="line">
              <a:avLst/>
            </a:prstGeom>
            <a:noFill/>
            <a:ln w="38100">
              <a:solidFill>
                <a:srgbClr val="3366FF"/>
              </a:solidFill>
              <a:round/>
            </a:ln>
            <a:effectLst/>
          </p:spPr>
          <p:txBody>
            <a:bodyPr/>
            <a:lstStyle/>
            <a:p>
              <a:endParaRPr lang="zh-CN" altLang="en-US"/>
            </a:p>
          </p:txBody>
        </p:sp>
        <p:sp>
          <p:nvSpPr>
            <p:cNvPr id="378887" name="Text Box 7"/>
            <p:cNvSpPr txBox="1">
              <a:spLocks noChangeArrowheads="1"/>
            </p:cNvSpPr>
            <p:nvPr/>
          </p:nvSpPr>
          <p:spPr bwMode="auto">
            <a:xfrm>
              <a:off x="5328" y="3024"/>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D</a:t>
              </a:r>
              <a:endParaRPr lang="en-US" altLang="zh-CN" sz="1800" b="1" i="1">
                <a:solidFill>
                  <a:schemeClr val="tx1"/>
                </a:solidFill>
                <a:latin typeface="Times New Roman" panose="02020603050405020304" pitchFamily="18" charset="0"/>
              </a:endParaRPr>
            </a:p>
          </p:txBody>
        </p:sp>
        <p:sp>
          <p:nvSpPr>
            <p:cNvPr id="378888" name="Text Box 8"/>
            <p:cNvSpPr txBox="1">
              <a:spLocks noChangeArrowheads="1"/>
            </p:cNvSpPr>
            <p:nvPr/>
          </p:nvSpPr>
          <p:spPr bwMode="auto">
            <a:xfrm>
              <a:off x="5425" y="2424"/>
              <a:ext cx="197"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S</a:t>
              </a:r>
              <a:endParaRPr lang="en-US" altLang="zh-CN" sz="1800" b="1">
                <a:solidFill>
                  <a:schemeClr val="tx1"/>
                </a:solidFill>
                <a:latin typeface="Times New Roman" panose="02020603050405020304" pitchFamily="18" charset="0"/>
              </a:endParaRPr>
            </a:p>
          </p:txBody>
        </p:sp>
        <p:sp>
          <p:nvSpPr>
            <p:cNvPr id="378889" name="Line 9"/>
            <p:cNvSpPr>
              <a:spLocks noChangeShapeType="1"/>
            </p:cNvSpPr>
            <p:nvPr/>
          </p:nvSpPr>
          <p:spPr bwMode="auto">
            <a:xfrm flipH="1" flipV="1">
              <a:off x="3300" y="2201"/>
              <a:ext cx="2039" cy="919"/>
            </a:xfrm>
            <a:prstGeom prst="line">
              <a:avLst/>
            </a:prstGeom>
            <a:noFill/>
            <a:ln w="38100">
              <a:solidFill>
                <a:srgbClr val="FF9900"/>
              </a:solidFill>
              <a:round/>
            </a:ln>
            <a:effectLst/>
          </p:spPr>
          <p:txBody>
            <a:bodyPr/>
            <a:lstStyle/>
            <a:p>
              <a:endParaRPr lang="zh-CN" altLang="en-US"/>
            </a:p>
          </p:txBody>
        </p:sp>
        <p:sp>
          <p:nvSpPr>
            <p:cNvPr id="378890" name="Line 10"/>
            <p:cNvSpPr>
              <a:spLocks noChangeShapeType="1"/>
            </p:cNvSpPr>
            <p:nvPr/>
          </p:nvSpPr>
          <p:spPr bwMode="auto">
            <a:xfrm>
              <a:off x="2939" y="1776"/>
              <a:ext cx="0" cy="1920"/>
            </a:xfrm>
            <a:prstGeom prst="line">
              <a:avLst/>
            </a:prstGeom>
            <a:noFill/>
            <a:ln w="38100">
              <a:solidFill>
                <a:schemeClr val="tx1"/>
              </a:solidFill>
              <a:round/>
              <a:headEnd type="triangle" w="med" len="med"/>
            </a:ln>
            <a:effectLst/>
          </p:spPr>
          <p:txBody>
            <a:bodyPr/>
            <a:lstStyle/>
            <a:p>
              <a:endParaRPr lang="zh-CN" altLang="en-US"/>
            </a:p>
          </p:txBody>
        </p:sp>
        <p:sp>
          <p:nvSpPr>
            <p:cNvPr id="378891" name="Line 11"/>
            <p:cNvSpPr>
              <a:spLocks noChangeShapeType="1"/>
            </p:cNvSpPr>
            <p:nvPr/>
          </p:nvSpPr>
          <p:spPr bwMode="auto">
            <a:xfrm>
              <a:off x="2939" y="3696"/>
              <a:ext cx="2629" cy="0"/>
            </a:xfrm>
            <a:prstGeom prst="line">
              <a:avLst/>
            </a:prstGeom>
            <a:noFill/>
            <a:ln w="38100">
              <a:solidFill>
                <a:schemeClr val="tx1"/>
              </a:solidFill>
              <a:round/>
              <a:tailEnd type="triangle" w="med" len="med"/>
            </a:ln>
            <a:effectLst/>
          </p:spPr>
          <p:txBody>
            <a:bodyPr/>
            <a:lstStyle/>
            <a:p>
              <a:endParaRPr lang="zh-CN" altLang="en-US"/>
            </a:p>
          </p:txBody>
        </p:sp>
        <p:sp>
          <p:nvSpPr>
            <p:cNvPr id="378892" name="Line 12"/>
            <p:cNvSpPr>
              <a:spLocks noChangeShapeType="1"/>
            </p:cNvSpPr>
            <p:nvPr/>
          </p:nvSpPr>
          <p:spPr bwMode="auto">
            <a:xfrm>
              <a:off x="2939" y="2832"/>
              <a:ext cx="1776" cy="0"/>
            </a:xfrm>
            <a:prstGeom prst="line">
              <a:avLst/>
            </a:prstGeom>
            <a:noFill/>
            <a:ln w="9525">
              <a:solidFill>
                <a:schemeClr val="tx1"/>
              </a:solidFill>
              <a:prstDash val="lgDash"/>
              <a:round/>
            </a:ln>
            <a:effectLst/>
          </p:spPr>
          <p:txBody>
            <a:bodyPr/>
            <a:lstStyle/>
            <a:p>
              <a:endParaRPr lang="zh-CN" altLang="en-US"/>
            </a:p>
          </p:txBody>
        </p:sp>
        <p:sp>
          <p:nvSpPr>
            <p:cNvPr id="378893" name="Line 13"/>
            <p:cNvSpPr>
              <a:spLocks noChangeShapeType="1"/>
            </p:cNvSpPr>
            <p:nvPr/>
          </p:nvSpPr>
          <p:spPr bwMode="auto">
            <a:xfrm>
              <a:off x="4715" y="2832"/>
              <a:ext cx="0" cy="864"/>
            </a:xfrm>
            <a:prstGeom prst="line">
              <a:avLst/>
            </a:prstGeom>
            <a:noFill/>
            <a:ln w="9525">
              <a:solidFill>
                <a:schemeClr val="tx1"/>
              </a:solidFill>
              <a:prstDash val="lgDash"/>
              <a:round/>
            </a:ln>
            <a:effectLst/>
          </p:spPr>
          <p:txBody>
            <a:bodyPr/>
            <a:lstStyle/>
            <a:p>
              <a:endParaRPr lang="zh-CN" altLang="en-US"/>
            </a:p>
          </p:txBody>
        </p:sp>
        <p:sp>
          <p:nvSpPr>
            <p:cNvPr id="378894" name="Text Box 14"/>
            <p:cNvSpPr txBox="1">
              <a:spLocks noChangeArrowheads="1"/>
            </p:cNvSpPr>
            <p:nvPr/>
          </p:nvSpPr>
          <p:spPr bwMode="auto">
            <a:xfrm>
              <a:off x="2770" y="3696"/>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O</a:t>
              </a:r>
              <a:endParaRPr lang="en-US" altLang="zh-CN" sz="1800" b="1" i="1">
                <a:solidFill>
                  <a:schemeClr val="tx1"/>
                </a:solidFill>
                <a:latin typeface="Times New Roman" panose="02020603050405020304" pitchFamily="18" charset="0"/>
              </a:endParaRPr>
            </a:p>
          </p:txBody>
        </p:sp>
        <p:sp>
          <p:nvSpPr>
            <p:cNvPr id="378895" name="Text Box 15"/>
            <p:cNvSpPr txBox="1">
              <a:spLocks noChangeArrowheads="1"/>
            </p:cNvSpPr>
            <p:nvPr/>
          </p:nvSpPr>
          <p:spPr bwMode="auto">
            <a:xfrm>
              <a:off x="2688" y="1728"/>
              <a:ext cx="205"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endParaRPr lang="en-US" altLang="zh-CN" sz="1800" b="1" i="1">
                <a:solidFill>
                  <a:schemeClr val="tx1"/>
                </a:solidFill>
                <a:latin typeface="Times New Roman" panose="02020603050405020304" pitchFamily="18" charset="0"/>
              </a:endParaRPr>
            </a:p>
          </p:txBody>
        </p:sp>
        <p:sp>
          <p:nvSpPr>
            <p:cNvPr id="378896" name="Text Box 16"/>
            <p:cNvSpPr txBox="1">
              <a:spLocks noChangeArrowheads="1"/>
            </p:cNvSpPr>
            <p:nvPr/>
          </p:nvSpPr>
          <p:spPr bwMode="auto">
            <a:xfrm>
              <a:off x="5376" y="3696"/>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Q</a:t>
              </a:r>
              <a:endParaRPr lang="en-US" altLang="zh-CN" sz="1800" b="1">
                <a:solidFill>
                  <a:schemeClr val="tx1"/>
                </a:solidFill>
                <a:latin typeface="Times New Roman" panose="02020603050405020304" pitchFamily="18" charset="0"/>
              </a:endParaRPr>
            </a:p>
          </p:txBody>
        </p:sp>
        <p:sp>
          <p:nvSpPr>
            <p:cNvPr id="378897" name="Text Box 17"/>
            <p:cNvSpPr txBox="1">
              <a:spLocks noChangeArrowheads="1"/>
            </p:cNvSpPr>
            <p:nvPr/>
          </p:nvSpPr>
          <p:spPr bwMode="auto">
            <a:xfrm>
              <a:off x="2651" y="2716"/>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378898" name="Text Box 18"/>
            <p:cNvSpPr txBox="1">
              <a:spLocks noChangeArrowheads="1"/>
            </p:cNvSpPr>
            <p:nvPr/>
          </p:nvSpPr>
          <p:spPr bwMode="auto">
            <a:xfrm>
              <a:off x="4571" y="3696"/>
              <a:ext cx="270"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Q</a:t>
              </a:r>
              <a:r>
                <a:rPr lang="en-US" altLang="zh-CN" sz="1800"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378899" name="Text Box 19"/>
            <p:cNvSpPr txBox="1">
              <a:spLocks noChangeArrowheads="1"/>
            </p:cNvSpPr>
            <p:nvPr/>
          </p:nvSpPr>
          <p:spPr bwMode="auto">
            <a:xfrm>
              <a:off x="4848" y="2736"/>
              <a:ext cx="277"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zh-CN" altLang="en-US"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E</a:t>
              </a:r>
              <a:endParaRPr lang="en-US" altLang="zh-CN" sz="1800" b="1">
                <a:solidFill>
                  <a:schemeClr val="tx1"/>
                </a:solidFill>
                <a:latin typeface="Times New Roman" panose="02020603050405020304" pitchFamily="18" charset="0"/>
              </a:endParaRPr>
            </a:p>
          </p:txBody>
        </p:sp>
      </p:grpSp>
      <p:grpSp>
        <p:nvGrpSpPr>
          <p:cNvPr id="3" name="Group 20"/>
          <p:cNvGrpSpPr/>
          <p:nvPr/>
        </p:nvGrpSpPr>
        <p:grpSpPr bwMode="auto">
          <a:xfrm>
            <a:off x="3978276" y="2169319"/>
            <a:ext cx="4632325" cy="2600325"/>
            <a:chOff x="2506" y="1822"/>
            <a:chExt cx="2918" cy="2184"/>
          </a:xfrm>
        </p:grpSpPr>
        <p:sp>
          <p:nvSpPr>
            <p:cNvPr id="378901" name="Line 21"/>
            <p:cNvSpPr>
              <a:spLocks noChangeShapeType="1"/>
            </p:cNvSpPr>
            <p:nvPr/>
          </p:nvSpPr>
          <p:spPr bwMode="auto">
            <a:xfrm flipV="1">
              <a:off x="4043" y="2544"/>
              <a:ext cx="0" cy="1152"/>
            </a:xfrm>
            <a:prstGeom prst="line">
              <a:avLst/>
            </a:prstGeom>
            <a:noFill/>
            <a:ln w="9525">
              <a:solidFill>
                <a:schemeClr val="tx1"/>
              </a:solidFill>
              <a:prstDash val="lgDash"/>
              <a:round/>
            </a:ln>
            <a:effectLst/>
          </p:spPr>
          <p:txBody>
            <a:bodyPr/>
            <a:lstStyle/>
            <a:p>
              <a:endParaRPr lang="zh-CN" altLang="en-US"/>
            </a:p>
          </p:txBody>
        </p:sp>
        <p:sp>
          <p:nvSpPr>
            <p:cNvPr id="378902" name="Line 22"/>
            <p:cNvSpPr>
              <a:spLocks noChangeShapeType="1"/>
            </p:cNvSpPr>
            <p:nvPr/>
          </p:nvSpPr>
          <p:spPr bwMode="auto">
            <a:xfrm>
              <a:off x="2939" y="2544"/>
              <a:ext cx="1104" cy="0"/>
            </a:xfrm>
            <a:prstGeom prst="line">
              <a:avLst/>
            </a:prstGeom>
            <a:noFill/>
            <a:ln w="9525">
              <a:solidFill>
                <a:schemeClr val="tx1"/>
              </a:solidFill>
              <a:prstDash val="lgDash"/>
              <a:round/>
            </a:ln>
            <a:effectLst/>
          </p:spPr>
          <p:txBody>
            <a:bodyPr/>
            <a:lstStyle/>
            <a:p>
              <a:endParaRPr lang="zh-CN" altLang="en-US"/>
            </a:p>
          </p:txBody>
        </p:sp>
        <p:sp>
          <p:nvSpPr>
            <p:cNvPr id="378903" name="Line 23"/>
            <p:cNvSpPr>
              <a:spLocks noChangeShapeType="1"/>
            </p:cNvSpPr>
            <p:nvPr/>
          </p:nvSpPr>
          <p:spPr bwMode="auto">
            <a:xfrm flipV="1">
              <a:off x="3148" y="2034"/>
              <a:ext cx="2153" cy="846"/>
            </a:xfrm>
            <a:prstGeom prst="line">
              <a:avLst/>
            </a:prstGeom>
            <a:noFill/>
            <a:ln w="38100">
              <a:solidFill>
                <a:srgbClr val="3366FF"/>
              </a:solidFill>
              <a:prstDash val="lgDash"/>
              <a:round/>
            </a:ln>
            <a:effectLst/>
          </p:spPr>
          <p:txBody>
            <a:bodyPr/>
            <a:lstStyle/>
            <a:p>
              <a:endParaRPr lang="zh-CN" altLang="en-US"/>
            </a:p>
          </p:txBody>
        </p:sp>
        <p:sp>
          <p:nvSpPr>
            <p:cNvPr id="378904" name="Text Box 24"/>
            <p:cNvSpPr txBox="1">
              <a:spLocks noChangeArrowheads="1"/>
            </p:cNvSpPr>
            <p:nvPr/>
          </p:nvSpPr>
          <p:spPr bwMode="auto">
            <a:xfrm>
              <a:off x="5040" y="1822"/>
              <a:ext cx="384"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i="1">
                  <a:solidFill>
                    <a:schemeClr val="tx1"/>
                  </a:solidFill>
                  <a:latin typeface="Times New Roman" panose="02020603050405020304" pitchFamily="18" charset="0"/>
                </a:rPr>
                <a:t>S+T</a:t>
              </a:r>
              <a:endParaRPr lang="en-US" altLang="zh-CN" sz="1400" b="1">
                <a:solidFill>
                  <a:schemeClr val="tx1"/>
                </a:solidFill>
                <a:latin typeface="Times New Roman" panose="02020603050405020304" pitchFamily="18" charset="0"/>
              </a:endParaRPr>
            </a:p>
          </p:txBody>
        </p:sp>
        <p:sp>
          <p:nvSpPr>
            <p:cNvPr id="378905" name="Text Box 25"/>
            <p:cNvSpPr txBox="1">
              <a:spLocks noChangeArrowheads="1"/>
            </p:cNvSpPr>
            <p:nvPr/>
          </p:nvSpPr>
          <p:spPr bwMode="auto">
            <a:xfrm>
              <a:off x="2660" y="2438"/>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1</a:t>
              </a:r>
              <a:endParaRPr lang="en-US" altLang="zh-CN" sz="1400" b="1">
                <a:solidFill>
                  <a:schemeClr val="tx1"/>
                </a:solidFill>
                <a:latin typeface="Times New Roman" panose="02020603050405020304" pitchFamily="18" charset="0"/>
              </a:endParaRPr>
            </a:p>
          </p:txBody>
        </p:sp>
        <p:sp>
          <p:nvSpPr>
            <p:cNvPr id="378906" name="Text Box 26"/>
            <p:cNvSpPr txBox="1">
              <a:spLocks noChangeArrowheads="1"/>
            </p:cNvSpPr>
            <p:nvPr/>
          </p:nvSpPr>
          <p:spPr bwMode="auto">
            <a:xfrm>
              <a:off x="3899" y="3696"/>
              <a:ext cx="270"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Q</a:t>
              </a:r>
              <a:r>
                <a:rPr lang="en-US" altLang="zh-CN" sz="1800" b="1" i="1" baseline="-25000">
                  <a:solidFill>
                    <a:schemeClr val="tx1"/>
                  </a:solidFill>
                  <a:latin typeface="Times New Roman" panose="02020603050405020304" pitchFamily="18" charset="0"/>
                </a:rPr>
                <a:t>1</a:t>
              </a:r>
              <a:endParaRPr lang="en-US" altLang="zh-CN" sz="1400" b="1">
                <a:solidFill>
                  <a:schemeClr val="tx1"/>
                </a:solidFill>
                <a:latin typeface="Times New Roman" panose="02020603050405020304" pitchFamily="18" charset="0"/>
              </a:endParaRPr>
            </a:p>
          </p:txBody>
        </p:sp>
        <p:sp>
          <p:nvSpPr>
            <p:cNvPr id="378907" name="Text Box 27"/>
            <p:cNvSpPr txBox="1">
              <a:spLocks noChangeArrowheads="1"/>
            </p:cNvSpPr>
            <p:nvPr/>
          </p:nvSpPr>
          <p:spPr bwMode="auto">
            <a:xfrm>
              <a:off x="3851" y="2286"/>
              <a:ext cx="33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zh-CN" altLang="en-US"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E</a:t>
              </a:r>
              <a:r>
                <a:rPr lang="en-US" altLang="zh-CN" sz="1800" b="1" i="1" baseline="-25000">
                  <a:solidFill>
                    <a:schemeClr val="tx1"/>
                  </a:solidFill>
                  <a:latin typeface="Times New Roman" panose="02020603050405020304" pitchFamily="18" charset="0"/>
                </a:rPr>
                <a:t>1</a:t>
              </a:r>
              <a:endParaRPr lang="en-US" altLang="zh-CN" sz="1400" b="1">
                <a:solidFill>
                  <a:schemeClr val="tx1"/>
                </a:solidFill>
                <a:latin typeface="Times New Roman" panose="02020603050405020304" pitchFamily="18" charset="0"/>
              </a:endParaRPr>
            </a:p>
          </p:txBody>
        </p:sp>
        <p:sp>
          <p:nvSpPr>
            <p:cNvPr id="378908" name="Text Box 28"/>
            <p:cNvSpPr txBox="1">
              <a:spLocks noChangeArrowheads="1"/>
            </p:cNvSpPr>
            <p:nvPr/>
          </p:nvSpPr>
          <p:spPr bwMode="auto">
            <a:xfrm>
              <a:off x="4022" y="2664"/>
              <a:ext cx="29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T</a:t>
              </a:r>
              <a:endParaRPr lang="en-US" altLang="zh-CN" sz="1800" b="1">
                <a:solidFill>
                  <a:schemeClr val="tx1"/>
                </a:solidFill>
                <a:latin typeface="Times New Roman" panose="02020603050405020304" pitchFamily="18" charset="0"/>
              </a:endParaRPr>
            </a:p>
          </p:txBody>
        </p:sp>
        <p:sp>
          <p:nvSpPr>
            <p:cNvPr id="378909" name="AutoShape 29"/>
            <p:cNvSpPr/>
            <p:nvPr/>
          </p:nvSpPr>
          <p:spPr bwMode="auto">
            <a:xfrm>
              <a:off x="4032" y="2540"/>
              <a:ext cx="96" cy="528"/>
            </a:xfrm>
            <a:prstGeom prst="rightBrace">
              <a:avLst>
                <a:gd name="adj1" fmla="val 45833"/>
                <a:gd name="adj2" fmla="val 50000"/>
              </a:avLst>
            </a:prstGeom>
            <a:noFill/>
            <a:ln w="9525">
              <a:solidFill>
                <a:srgbClr val="FF0000"/>
              </a:solidFill>
              <a:round/>
            </a:ln>
            <a:effectLst/>
          </p:spPr>
          <p:txBody>
            <a:bodyPr wrap="none" anchor="ctr"/>
            <a:lstStyle/>
            <a:p>
              <a:endParaRPr lang="zh-CN" altLang="en-US"/>
            </a:p>
          </p:txBody>
        </p:sp>
        <p:sp>
          <p:nvSpPr>
            <p:cNvPr id="378910" name="Line 30"/>
            <p:cNvSpPr>
              <a:spLocks noChangeShapeType="1"/>
            </p:cNvSpPr>
            <p:nvPr/>
          </p:nvSpPr>
          <p:spPr bwMode="auto">
            <a:xfrm>
              <a:off x="4715" y="2304"/>
              <a:ext cx="0" cy="528"/>
            </a:xfrm>
            <a:prstGeom prst="line">
              <a:avLst/>
            </a:prstGeom>
            <a:noFill/>
            <a:ln w="9525">
              <a:solidFill>
                <a:schemeClr val="tx1"/>
              </a:solidFill>
              <a:prstDash val="lgDash"/>
              <a:round/>
            </a:ln>
            <a:effectLst>
              <a:outerShdw dist="17961" dir="2700000" algn="ctr" rotWithShape="0">
                <a:schemeClr val="bg2"/>
              </a:outerShdw>
            </a:effectLst>
          </p:spPr>
          <p:txBody>
            <a:bodyPr anchor="ctr"/>
            <a:lstStyle/>
            <a:p>
              <a:endParaRPr lang="zh-CN" altLang="en-US"/>
            </a:p>
          </p:txBody>
        </p:sp>
        <p:sp>
          <p:nvSpPr>
            <p:cNvPr id="378911" name="AutoShape 31"/>
            <p:cNvSpPr/>
            <p:nvPr/>
          </p:nvSpPr>
          <p:spPr bwMode="auto">
            <a:xfrm>
              <a:off x="4724" y="2286"/>
              <a:ext cx="96" cy="528"/>
            </a:xfrm>
            <a:prstGeom prst="rightBrace">
              <a:avLst>
                <a:gd name="adj1" fmla="val 45833"/>
                <a:gd name="adj2" fmla="val 50000"/>
              </a:avLst>
            </a:prstGeom>
            <a:noFill/>
            <a:ln w="9525">
              <a:solidFill>
                <a:srgbClr val="FF0000"/>
              </a:solidFill>
              <a:round/>
            </a:ln>
            <a:effectLst/>
          </p:spPr>
          <p:txBody>
            <a:bodyPr wrap="none" anchor="ctr"/>
            <a:lstStyle/>
            <a:p>
              <a:endParaRPr lang="zh-CN" altLang="en-US"/>
            </a:p>
          </p:txBody>
        </p:sp>
        <p:sp>
          <p:nvSpPr>
            <p:cNvPr id="378912" name="Text Box 32"/>
            <p:cNvSpPr txBox="1">
              <a:spLocks noChangeArrowheads="1"/>
            </p:cNvSpPr>
            <p:nvPr/>
          </p:nvSpPr>
          <p:spPr bwMode="auto">
            <a:xfrm>
              <a:off x="4734" y="2428"/>
              <a:ext cx="29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T</a:t>
              </a:r>
              <a:endParaRPr lang="en-US" altLang="zh-CN" sz="1800" b="1">
                <a:solidFill>
                  <a:schemeClr val="tx1"/>
                </a:solidFill>
                <a:latin typeface="Times New Roman" panose="02020603050405020304" pitchFamily="18" charset="0"/>
              </a:endParaRPr>
            </a:p>
          </p:txBody>
        </p:sp>
        <p:sp>
          <p:nvSpPr>
            <p:cNvPr id="378913" name="Line 33"/>
            <p:cNvSpPr>
              <a:spLocks noChangeShapeType="1"/>
            </p:cNvSpPr>
            <p:nvPr/>
          </p:nvSpPr>
          <p:spPr bwMode="auto">
            <a:xfrm>
              <a:off x="2946" y="2265"/>
              <a:ext cx="1776" cy="0"/>
            </a:xfrm>
            <a:prstGeom prst="line">
              <a:avLst/>
            </a:prstGeom>
            <a:noFill/>
            <a:ln w="9525">
              <a:solidFill>
                <a:schemeClr val="tx1"/>
              </a:solidFill>
              <a:prstDash val="lgDash"/>
              <a:round/>
            </a:ln>
            <a:effectLst/>
          </p:spPr>
          <p:txBody>
            <a:bodyPr/>
            <a:lstStyle/>
            <a:p>
              <a:endParaRPr lang="zh-CN" altLang="en-US"/>
            </a:p>
          </p:txBody>
        </p:sp>
        <p:sp>
          <p:nvSpPr>
            <p:cNvPr id="378914" name="Text Box 34"/>
            <p:cNvSpPr txBox="1">
              <a:spLocks noChangeArrowheads="1"/>
            </p:cNvSpPr>
            <p:nvPr/>
          </p:nvSpPr>
          <p:spPr bwMode="auto">
            <a:xfrm>
              <a:off x="2506" y="2160"/>
              <a:ext cx="425"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0</a:t>
              </a:r>
              <a:r>
                <a:rPr lang="en-US" altLang="zh-CN" sz="1800" b="1" i="1">
                  <a:solidFill>
                    <a:schemeClr val="tx1"/>
                  </a:solidFill>
                  <a:latin typeface="Times New Roman" panose="02020603050405020304" pitchFamily="18" charset="0"/>
                </a:rPr>
                <a:t>+T</a:t>
              </a:r>
              <a:endParaRPr lang="en-US" altLang="zh-CN" sz="1400" b="1">
                <a:solidFill>
                  <a:schemeClr val="tx1"/>
                </a:solidFill>
                <a:latin typeface="Times New Roman" panose="02020603050405020304" pitchFamily="18" charset="0"/>
              </a:endParaRPr>
            </a:p>
          </p:txBody>
        </p:sp>
        <p:sp>
          <p:nvSpPr>
            <p:cNvPr id="378915" name="AutoShape 35"/>
            <p:cNvSpPr>
              <a:spLocks noChangeArrowheads="1"/>
            </p:cNvSpPr>
            <p:nvPr/>
          </p:nvSpPr>
          <p:spPr bwMode="auto">
            <a:xfrm>
              <a:off x="5040" y="2197"/>
              <a:ext cx="192" cy="384"/>
            </a:xfrm>
            <a:prstGeom prst="upArrow">
              <a:avLst>
                <a:gd name="adj1" fmla="val 50000"/>
                <a:gd name="adj2" fmla="val 50000"/>
              </a:avLst>
            </a:prstGeom>
            <a:solidFill>
              <a:srgbClr val="FF0000"/>
            </a:solidFill>
            <a:ln w="9525">
              <a:noFill/>
              <a:miter lim="800000"/>
            </a:ln>
            <a:effectLst>
              <a:outerShdw dist="17961" dir="2700000" algn="ctr" rotWithShape="0">
                <a:schemeClr val="bg2"/>
              </a:outerShdw>
            </a:effectLst>
          </p:spPr>
          <p:txBody>
            <a:bodyPr wrap="none" anchor="ctr"/>
            <a:lstStyle/>
            <a:p>
              <a:endParaRPr lang="zh-CN" altLang="en-US"/>
            </a:p>
          </p:txBody>
        </p:sp>
      </p:grpSp>
      <p:grpSp>
        <p:nvGrpSpPr>
          <p:cNvPr id="4" name="Group 36"/>
          <p:cNvGrpSpPr/>
          <p:nvPr/>
        </p:nvGrpSpPr>
        <p:grpSpPr bwMode="auto">
          <a:xfrm>
            <a:off x="3990976" y="3224211"/>
            <a:ext cx="4573588" cy="1232297"/>
            <a:chOff x="2514" y="2708"/>
            <a:chExt cx="2881" cy="1035"/>
          </a:xfrm>
        </p:grpSpPr>
        <p:sp>
          <p:nvSpPr>
            <p:cNvPr id="378917" name="AutoShape 37"/>
            <p:cNvSpPr/>
            <p:nvPr/>
          </p:nvSpPr>
          <p:spPr bwMode="auto">
            <a:xfrm>
              <a:off x="4724" y="2823"/>
              <a:ext cx="78" cy="528"/>
            </a:xfrm>
            <a:prstGeom prst="rightBrace">
              <a:avLst>
                <a:gd name="adj1" fmla="val 56410"/>
                <a:gd name="adj2" fmla="val 50000"/>
              </a:avLst>
            </a:prstGeom>
            <a:noFill/>
            <a:ln w="9525">
              <a:solidFill>
                <a:srgbClr val="FF0000"/>
              </a:solidFill>
              <a:round/>
            </a:ln>
            <a:effectLst/>
          </p:spPr>
          <p:txBody>
            <a:bodyPr wrap="none" anchor="ctr"/>
            <a:lstStyle/>
            <a:p>
              <a:endParaRPr lang="zh-CN" altLang="en-US"/>
            </a:p>
          </p:txBody>
        </p:sp>
        <p:sp>
          <p:nvSpPr>
            <p:cNvPr id="378918" name="Text Box 38"/>
            <p:cNvSpPr txBox="1">
              <a:spLocks noChangeArrowheads="1"/>
            </p:cNvSpPr>
            <p:nvPr/>
          </p:nvSpPr>
          <p:spPr bwMode="auto">
            <a:xfrm>
              <a:off x="4694" y="2976"/>
              <a:ext cx="29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T</a:t>
              </a:r>
              <a:endParaRPr lang="en-US" altLang="zh-CN" sz="1800" b="1">
                <a:solidFill>
                  <a:schemeClr val="tx1"/>
                </a:solidFill>
                <a:latin typeface="Times New Roman" panose="02020603050405020304" pitchFamily="18" charset="0"/>
              </a:endParaRPr>
            </a:p>
          </p:txBody>
        </p:sp>
        <p:sp>
          <p:nvSpPr>
            <p:cNvPr id="378919" name="Line 39"/>
            <p:cNvSpPr>
              <a:spLocks noChangeShapeType="1"/>
            </p:cNvSpPr>
            <p:nvPr/>
          </p:nvSpPr>
          <p:spPr bwMode="auto">
            <a:xfrm>
              <a:off x="2946" y="3080"/>
              <a:ext cx="1104" cy="1"/>
            </a:xfrm>
            <a:prstGeom prst="line">
              <a:avLst/>
            </a:prstGeom>
            <a:noFill/>
            <a:ln w="9525">
              <a:solidFill>
                <a:schemeClr val="tx1"/>
              </a:solidFill>
              <a:prstDash val="lgDash"/>
              <a:round/>
            </a:ln>
            <a:effectLst/>
          </p:spPr>
          <p:txBody>
            <a:bodyPr/>
            <a:lstStyle/>
            <a:p>
              <a:endParaRPr lang="zh-CN" altLang="en-US"/>
            </a:p>
          </p:txBody>
        </p:sp>
        <p:sp>
          <p:nvSpPr>
            <p:cNvPr id="378920" name="Line 40"/>
            <p:cNvSpPr>
              <a:spLocks noChangeShapeType="1"/>
            </p:cNvSpPr>
            <p:nvPr/>
          </p:nvSpPr>
          <p:spPr bwMode="auto">
            <a:xfrm>
              <a:off x="3159" y="2708"/>
              <a:ext cx="1949" cy="821"/>
            </a:xfrm>
            <a:prstGeom prst="line">
              <a:avLst/>
            </a:prstGeom>
            <a:noFill/>
            <a:ln w="38100">
              <a:solidFill>
                <a:srgbClr val="FF9900"/>
              </a:solidFill>
              <a:prstDash val="lgDash"/>
              <a:round/>
            </a:ln>
            <a:effectLst/>
          </p:spPr>
          <p:txBody>
            <a:bodyPr/>
            <a:lstStyle/>
            <a:p>
              <a:endParaRPr lang="zh-CN" altLang="en-US"/>
            </a:p>
          </p:txBody>
        </p:sp>
        <p:sp>
          <p:nvSpPr>
            <p:cNvPr id="378921" name="Text Box 41"/>
            <p:cNvSpPr txBox="1">
              <a:spLocks noChangeArrowheads="1"/>
            </p:cNvSpPr>
            <p:nvPr/>
          </p:nvSpPr>
          <p:spPr bwMode="auto">
            <a:xfrm>
              <a:off x="5044" y="3433"/>
              <a:ext cx="35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i="1">
                  <a:solidFill>
                    <a:schemeClr val="tx1"/>
                  </a:solidFill>
                  <a:latin typeface="Times New Roman" panose="02020603050405020304" pitchFamily="18" charset="0"/>
                </a:rPr>
                <a:t>D-T</a:t>
              </a:r>
              <a:endParaRPr lang="en-US" altLang="zh-CN" sz="1800" i="1">
                <a:solidFill>
                  <a:schemeClr val="tx1"/>
                </a:solidFill>
                <a:latin typeface="Times New Roman" panose="02020603050405020304" pitchFamily="18" charset="0"/>
              </a:endParaRPr>
            </a:p>
          </p:txBody>
        </p:sp>
        <p:sp>
          <p:nvSpPr>
            <p:cNvPr id="378922" name="Text Box 42"/>
            <p:cNvSpPr txBox="1">
              <a:spLocks noChangeArrowheads="1"/>
            </p:cNvSpPr>
            <p:nvPr/>
          </p:nvSpPr>
          <p:spPr bwMode="auto">
            <a:xfrm>
              <a:off x="2640" y="2948"/>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2</a:t>
              </a:r>
              <a:endParaRPr lang="en-US" altLang="zh-CN" sz="1400" b="1">
                <a:solidFill>
                  <a:schemeClr val="tx1"/>
                </a:solidFill>
                <a:latin typeface="Times New Roman" panose="02020603050405020304" pitchFamily="18" charset="0"/>
              </a:endParaRPr>
            </a:p>
          </p:txBody>
        </p:sp>
        <p:sp>
          <p:nvSpPr>
            <p:cNvPr id="378923" name="Text Box 43"/>
            <p:cNvSpPr txBox="1">
              <a:spLocks noChangeArrowheads="1"/>
            </p:cNvSpPr>
            <p:nvPr/>
          </p:nvSpPr>
          <p:spPr bwMode="auto">
            <a:xfrm>
              <a:off x="4012" y="3111"/>
              <a:ext cx="262"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E</a:t>
              </a:r>
              <a:r>
                <a:rPr lang="en-US" altLang="zh-CN" sz="1800" b="1" i="1" baseline="-25000">
                  <a:solidFill>
                    <a:schemeClr val="tx1"/>
                  </a:solidFill>
                  <a:latin typeface="Times New Roman" panose="02020603050405020304" pitchFamily="18" charset="0"/>
                </a:rPr>
                <a:t>2</a:t>
              </a:r>
              <a:endParaRPr lang="en-US" altLang="zh-CN" sz="1400" b="1">
                <a:solidFill>
                  <a:schemeClr val="tx1"/>
                </a:solidFill>
                <a:latin typeface="Times New Roman" panose="02020603050405020304" pitchFamily="18" charset="0"/>
              </a:endParaRPr>
            </a:p>
          </p:txBody>
        </p:sp>
        <p:sp>
          <p:nvSpPr>
            <p:cNvPr id="378924" name="Line 44"/>
            <p:cNvSpPr>
              <a:spLocks noChangeShapeType="1"/>
            </p:cNvSpPr>
            <p:nvPr/>
          </p:nvSpPr>
          <p:spPr bwMode="auto">
            <a:xfrm>
              <a:off x="2947" y="3372"/>
              <a:ext cx="1776" cy="1"/>
            </a:xfrm>
            <a:prstGeom prst="line">
              <a:avLst/>
            </a:prstGeom>
            <a:noFill/>
            <a:ln w="9525">
              <a:solidFill>
                <a:schemeClr val="tx1"/>
              </a:solidFill>
              <a:prstDash val="lgDash"/>
              <a:round/>
            </a:ln>
            <a:effectLst/>
          </p:spPr>
          <p:txBody>
            <a:bodyPr/>
            <a:lstStyle/>
            <a:p>
              <a:endParaRPr lang="zh-CN" altLang="en-US"/>
            </a:p>
          </p:txBody>
        </p:sp>
        <p:sp>
          <p:nvSpPr>
            <p:cNvPr id="378925" name="Text Box 45"/>
            <p:cNvSpPr txBox="1">
              <a:spLocks noChangeArrowheads="1"/>
            </p:cNvSpPr>
            <p:nvPr/>
          </p:nvSpPr>
          <p:spPr bwMode="auto">
            <a:xfrm>
              <a:off x="2514" y="3282"/>
              <a:ext cx="462"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0</a:t>
              </a:r>
              <a:r>
                <a:rPr lang="en-US" altLang="zh-CN" sz="1800" b="1" i="1">
                  <a:solidFill>
                    <a:schemeClr val="tx1"/>
                  </a:solidFill>
                  <a:latin typeface="Times New Roman" panose="02020603050405020304" pitchFamily="18" charset="0"/>
                </a:rPr>
                <a:t>-T</a:t>
              </a:r>
              <a:endParaRPr lang="en-US" altLang="zh-CN" sz="1400" b="1">
                <a:solidFill>
                  <a:schemeClr val="tx1"/>
                </a:solidFill>
                <a:latin typeface="Times New Roman" panose="02020603050405020304" pitchFamily="18" charset="0"/>
              </a:endParaRPr>
            </a:p>
          </p:txBody>
        </p:sp>
        <p:sp>
          <p:nvSpPr>
            <p:cNvPr id="378926" name="AutoShape 46"/>
            <p:cNvSpPr>
              <a:spLocks noChangeArrowheads="1"/>
            </p:cNvSpPr>
            <p:nvPr/>
          </p:nvSpPr>
          <p:spPr bwMode="auto">
            <a:xfrm flipV="1">
              <a:off x="4944" y="3072"/>
              <a:ext cx="192" cy="338"/>
            </a:xfrm>
            <a:prstGeom prst="upArrow">
              <a:avLst>
                <a:gd name="adj1" fmla="val 50000"/>
                <a:gd name="adj2" fmla="val 44010"/>
              </a:avLst>
            </a:prstGeom>
            <a:solidFill>
              <a:srgbClr val="FF0000"/>
            </a:solidFill>
            <a:ln w="9525">
              <a:noFill/>
              <a:miter lim="800000"/>
            </a:ln>
            <a:effectLst>
              <a:outerShdw dist="17961" dir="2700000" algn="ctr" rotWithShape="0">
                <a:schemeClr val="bg2"/>
              </a:outerShdw>
            </a:effectLst>
          </p:spPr>
          <p:txBody>
            <a:bodyPr wrap="none" anchor="ctr"/>
            <a:lstStyle/>
            <a:p>
              <a:endParaRPr lang="zh-CN" altLang="en-US"/>
            </a:p>
          </p:txBody>
        </p:sp>
      </p:grpSp>
      <p:sp>
        <p:nvSpPr>
          <p:cNvPr id="378927" name="Text Box 47"/>
          <p:cNvSpPr txBox="1">
            <a:spLocks noChangeArrowheads="1"/>
          </p:cNvSpPr>
          <p:nvPr/>
        </p:nvSpPr>
        <p:spPr bwMode="auto">
          <a:xfrm>
            <a:off x="5076056" y="4804946"/>
            <a:ext cx="2879725" cy="338554"/>
          </a:xfrm>
          <a:prstGeom prst="rect">
            <a:avLst/>
          </a:prstGeom>
          <a:noFill/>
          <a:ln w="9525">
            <a:noFill/>
            <a:miter lim="800000"/>
          </a:ln>
          <a:effectLst/>
        </p:spPr>
        <p:txBody>
          <a:bodyPr>
            <a:spAutoFit/>
          </a:bodyPr>
          <a:lstStyle/>
          <a:p>
            <a:pPr marL="457200" indent="-457200" algn="ctr">
              <a:spcBef>
                <a:spcPct val="50000"/>
              </a:spcBef>
              <a:buFontTx/>
              <a:buNone/>
            </a:pPr>
            <a:r>
              <a:rPr lang="zh-CN" altLang="en-US" sz="1600" b="1" dirty="0" smtClean="0"/>
              <a:t>税收</a:t>
            </a:r>
            <a:r>
              <a:rPr lang="zh-CN" altLang="en-US" sz="1600" b="1" dirty="0"/>
              <a:t>对均衡价格的影响</a:t>
            </a:r>
            <a:endParaRPr lang="zh-CN" altLang="en-US" sz="1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lide(fromBottom)">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78927"/>
                                        </p:tgtEl>
                                        <p:attrNameLst>
                                          <p:attrName>style.visibility</p:attrName>
                                        </p:attrNameLst>
                                      </p:cBhvr>
                                      <p:to>
                                        <p:strVal val="visible"/>
                                      </p:to>
                                    </p:set>
                                    <p:animEffect transition="in" filter="blinds(horizontal)">
                                      <p:cBhvr>
                                        <p:cTn id="24" dur="500"/>
                                        <p:tgtEl>
                                          <p:spTgt spid="378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lgn="r"/>
            <a:r>
              <a:rPr lang="en-AU" altLang="zh-CN" dirty="0"/>
              <a:t> </a:t>
            </a:r>
            <a:fld id="{46F70CA3-3E70-4213-B546-981345AC8647}" type="slidenum">
              <a:rPr lang="en-AU" altLang="zh-CN" dirty="0"/>
            </a:fld>
            <a:r>
              <a:rPr lang="en-AU" altLang="zh-CN" dirty="0"/>
              <a:t> </a:t>
            </a:r>
            <a:endParaRPr lang="en-AU" altLang="zh-CN" dirty="0"/>
          </a:p>
        </p:txBody>
      </p:sp>
      <p:sp>
        <p:nvSpPr>
          <p:cNvPr id="379906" name="Rectangle 2"/>
          <p:cNvSpPr>
            <a:spLocks noGrp="1" noChangeArrowheads="1"/>
          </p:cNvSpPr>
          <p:nvPr>
            <p:ph type="title" idx="4294967295"/>
          </p:nvPr>
        </p:nvSpPr>
        <p:spPr>
          <a:xfrm>
            <a:off x="912814" y="0"/>
            <a:ext cx="8231187" cy="741760"/>
          </a:xfrm>
          <a:prstGeom prst="rect">
            <a:avLst/>
          </a:prstGeom>
        </p:spPr>
        <p:txBody>
          <a:bodyPr/>
          <a:lstStyle/>
          <a:p>
            <a:r>
              <a:rPr lang="zh-CN" altLang="en-US"/>
              <a:t>均衡价格理论的应用</a:t>
            </a:r>
            <a:endParaRPr lang="zh-CN" altLang="en-US"/>
          </a:p>
        </p:txBody>
      </p:sp>
      <p:sp>
        <p:nvSpPr>
          <p:cNvPr id="379907" name="Rectangle 3"/>
          <p:cNvSpPr>
            <a:spLocks noChangeArrowheads="1"/>
          </p:cNvSpPr>
          <p:nvPr/>
        </p:nvSpPr>
        <p:spPr bwMode="auto">
          <a:xfrm>
            <a:off x="838200" y="914400"/>
            <a:ext cx="8153400" cy="971550"/>
          </a:xfrm>
          <a:prstGeom prst="rect">
            <a:avLst/>
          </a:prstGeom>
          <a:noFill/>
          <a:ln w="9525">
            <a:noFill/>
            <a:miter lim="800000"/>
          </a:ln>
          <a:effectLst/>
        </p:spPr>
        <p:txBody>
          <a:bodyPr/>
          <a:lstStyle/>
          <a:p>
            <a:pPr marL="457200" indent="-457200">
              <a:lnSpc>
                <a:spcPct val="150000"/>
              </a:lnSpc>
            </a:pPr>
            <a:r>
              <a:rPr lang="zh-CN" altLang="en-US" sz="2000" b="1" dirty="0">
                <a:solidFill>
                  <a:schemeClr val="tx1"/>
                </a:solidFill>
              </a:rPr>
              <a:t>政府税收与补贴对均衡价格的影响</a:t>
            </a:r>
            <a:endParaRPr lang="zh-CN" altLang="en-US" sz="2000" b="1" dirty="0">
              <a:solidFill>
                <a:schemeClr val="tx1"/>
              </a:solidFill>
            </a:endParaRPr>
          </a:p>
          <a:p>
            <a:pPr marL="457200" indent="-457200">
              <a:lnSpc>
                <a:spcPct val="150000"/>
              </a:lnSpc>
              <a:buFontTx/>
              <a:buNone/>
            </a:pPr>
            <a:r>
              <a:rPr lang="zh-CN" altLang="en-US" sz="2000" b="1" dirty="0">
                <a:solidFill>
                  <a:schemeClr val="tx1"/>
                </a:solidFill>
              </a:rPr>
              <a:t>	</a:t>
            </a:r>
            <a:r>
              <a:rPr lang="zh-CN" altLang="en-US" sz="2000" b="1" dirty="0">
                <a:solidFill>
                  <a:schemeClr val="tx1"/>
                </a:solidFill>
                <a:latin typeface="Times New Roman" panose="02020603050405020304" pitchFamily="18" charset="0"/>
              </a:rPr>
              <a:t>以税收（单位产品税或从量税）为例</a:t>
            </a:r>
            <a:r>
              <a:rPr lang="zh-CN" altLang="en-US" sz="2000" b="1" dirty="0">
                <a:solidFill>
                  <a:schemeClr val="tx1"/>
                </a:solidFill>
              </a:rPr>
              <a:t>	</a:t>
            </a:r>
            <a:endParaRPr lang="zh-CN" altLang="en-US" sz="2000" b="1" dirty="0">
              <a:solidFill>
                <a:schemeClr val="tx1"/>
              </a:solidFill>
            </a:endParaRPr>
          </a:p>
        </p:txBody>
      </p:sp>
      <p:sp>
        <p:nvSpPr>
          <p:cNvPr id="379908" name="Rectangle 4"/>
          <p:cNvSpPr>
            <a:spLocks noChangeArrowheads="1"/>
          </p:cNvSpPr>
          <p:nvPr/>
        </p:nvSpPr>
        <p:spPr bwMode="auto">
          <a:xfrm>
            <a:off x="838200" y="1943100"/>
            <a:ext cx="3276600" cy="2743200"/>
          </a:xfrm>
          <a:prstGeom prst="rect">
            <a:avLst/>
          </a:prstGeom>
          <a:noFill/>
          <a:ln w="9525">
            <a:noFill/>
            <a:miter lim="800000"/>
          </a:ln>
          <a:effectLst/>
        </p:spPr>
        <p:txBody>
          <a:bodyPr/>
          <a:lstStyle/>
          <a:p>
            <a:pPr marL="457200" indent="-457200">
              <a:spcBef>
                <a:spcPts val="1200"/>
              </a:spcBef>
              <a:buFontTx/>
              <a:buNone/>
            </a:pPr>
            <a:r>
              <a:rPr lang="zh-CN" altLang="en-US" sz="2000" b="1" i="1" dirty="0">
                <a:solidFill>
                  <a:srgbClr val="FF0000"/>
                </a:solidFill>
                <a:latin typeface="Times New Roman" panose="02020603050405020304" pitchFamily="18" charset="0"/>
              </a:rPr>
              <a:t>结论二：</a:t>
            </a:r>
            <a:endParaRPr lang="zh-CN" altLang="en-US" sz="2000" b="1" i="1" dirty="0">
              <a:solidFill>
                <a:srgbClr val="FF0000"/>
              </a:solidFill>
              <a:latin typeface="Times New Roman" panose="02020603050405020304" pitchFamily="18" charset="0"/>
            </a:endParaRPr>
          </a:p>
          <a:p>
            <a:pPr marL="457200" indent="-457200">
              <a:spcBef>
                <a:spcPts val="1200"/>
              </a:spcBef>
              <a:buFont typeface="Wingdings" panose="05000000000000000000" pitchFamily="2" charset="2"/>
              <a:buChar char="u"/>
            </a:pPr>
            <a:r>
              <a:rPr lang="zh-CN" altLang="en-US" sz="2000" b="1" dirty="0" smtClean="0">
                <a:solidFill>
                  <a:schemeClr val="tx1"/>
                </a:solidFill>
                <a:latin typeface="Times New Roman" panose="02020603050405020304" pitchFamily="18" charset="0"/>
              </a:rPr>
              <a:t>通常</a:t>
            </a:r>
            <a:r>
              <a:rPr lang="zh-CN" altLang="en-US" sz="2000" b="1" dirty="0">
                <a:solidFill>
                  <a:schemeClr val="tx1"/>
                </a:solidFill>
                <a:latin typeface="Times New Roman" panose="02020603050405020304" pitchFamily="18" charset="0"/>
              </a:rPr>
              <a:t>情况下政府税收实际是由买卖双方共同承担的，即名义纳税人并不完全等于实际负税人</a:t>
            </a:r>
            <a:endParaRPr lang="zh-CN" altLang="en-US" sz="2000" b="1" dirty="0">
              <a:solidFill>
                <a:schemeClr val="tx1"/>
              </a:solidFill>
              <a:latin typeface="Times New Roman" panose="02020603050405020304" pitchFamily="18" charset="0"/>
            </a:endParaRPr>
          </a:p>
          <a:p>
            <a:pPr marL="914400" lvl="1" indent="-457200">
              <a:spcBef>
                <a:spcPts val="1200"/>
              </a:spcBef>
              <a:buFont typeface="Wingdings" panose="05000000000000000000" pitchFamily="2" charset="2"/>
              <a:buChar char="Ø"/>
            </a:pPr>
            <a:r>
              <a:rPr lang="zh-CN" altLang="en-US" sz="2000" b="1" dirty="0">
                <a:solidFill>
                  <a:schemeClr val="tx1"/>
                </a:solidFill>
                <a:latin typeface="Times New Roman" panose="02020603050405020304" pitchFamily="18" charset="0"/>
              </a:rPr>
              <a:t>消费者税负：</a:t>
            </a:r>
            <a:r>
              <a:rPr lang="en-US" altLang="zh-CN" sz="2000" b="1" i="1" dirty="0">
                <a:solidFill>
                  <a:schemeClr val="tx1"/>
                </a:solidFill>
                <a:latin typeface="Times New Roman" panose="02020603050405020304" pitchFamily="18" charset="0"/>
              </a:rPr>
              <a:t>P</a:t>
            </a:r>
            <a:r>
              <a:rPr lang="en-US" altLang="zh-CN" sz="2000" b="1" i="1" baseline="-25000" dirty="0">
                <a:solidFill>
                  <a:schemeClr val="tx1"/>
                </a:solidFill>
                <a:latin typeface="Times New Roman" panose="02020603050405020304" pitchFamily="18" charset="0"/>
              </a:rPr>
              <a:t>1</a:t>
            </a:r>
            <a:r>
              <a:rPr lang="en-US" altLang="zh-CN" sz="2000" b="1" i="1" dirty="0">
                <a:solidFill>
                  <a:schemeClr val="tx1"/>
                </a:solidFill>
                <a:latin typeface="Times New Roman" panose="02020603050405020304" pitchFamily="18" charset="0"/>
              </a:rPr>
              <a:t>-P</a:t>
            </a:r>
            <a:r>
              <a:rPr lang="en-US" altLang="zh-CN" sz="2000" b="1" i="1" baseline="-25000" dirty="0">
                <a:solidFill>
                  <a:schemeClr val="tx1"/>
                </a:solidFill>
                <a:latin typeface="Times New Roman" panose="02020603050405020304" pitchFamily="18" charset="0"/>
              </a:rPr>
              <a:t>0</a:t>
            </a:r>
            <a:endParaRPr lang="en-US" altLang="zh-CN" sz="2000" b="1" dirty="0">
              <a:solidFill>
                <a:schemeClr val="tx1"/>
              </a:solidFill>
              <a:latin typeface="Times New Roman" panose="02020603050405020304" pitchFamily="18" charset="0"/>
            </a:endParaRPr>
          </a:p>
          <a:p>
            <a:pPr marL="914400" lvl="1" indent="-457200">
              <a:spcBef>
                <a:spcPts val="1200"/>
              </a:spcBef>
              <a:buFont typeface="Wingdings" panose="05000000000000000000" pitchFamily="2" charset="2"/>
              <a:buChar char="Ø"/>
            </a:pPr>
            <a:r>
              <a:rPr lang="zh-CN" altLang="en-US" sz="2000" b="1" dirty="0">
                <a:solidFill>
                  <a:schemeClr val="tx1"/>
                </a:solidFill>
                <a:latin typeface="Times New Roman" panose="02020603050405020304" pitchFamily="18" charset="0"/>
              </a:rPr>
              <a:t>生产者税负：</a:t>
            </a:r>
            <a:r>
              <a:rPr lang="en-US" altLang="zh-CN" sz="2000" b="1" i="1" dirty="0">
                <a:solidFill>
                  <a:schemeClr val="tx1"/>
                </a:solidFill>
                <a:latin typeface="Times New Roman" panose="02020603050405020304" pitchFamily="18" charset="0"/>
              </a:rPr>
              <a:t>P</a:t>
            </a:r>
            <a:r>
              <a:rPr lang="en-US" altLang="zh-CN" sz="2000" b="1" i="1" baseline="-25000" dirty="0">
                <a:solidFill>
                  <a:schemeClr val="tx1"/>
                </a:solidFill>
                <a:latin typeface="Times New Roman" panose="02020603050405020304" pitchFamily="18" charset="0"/>
              </a:rPr>
              <a:t>0</a:t>
            </a:r>
            <a:r>
              <a:rPr lang="en-US" altLang="zh-CN" sz="2000" b="1" i="1" dirty="0">
                <a:solidFill>
                  <a:schemeClr val="tx1"/>
                </a:solidFill>
                <a:latin typeface="Times New Roman" panose="02020603050405020304" pitchFamily="18" charset="0"/>
              </a:rPr>
              <a:t>-P</a:t>
            </a:r>
            <a:r>
              <a:rPr lang="en-US" altLang="zh-CN" sz="2000" b="1" i="1" baseline="-25000" dirty="0">
                <a:solidFill>
                  <a:schemeClr val="tx1"/>
                </a:solidFill>
                <a:latin typeface="Times New Roman" panose="02020603050405020304" pitchFamily="18" charset="0"/>
              </a:rPr>
              <a:t>2</a:t>
            </a:r>
            <a:endParaRPr lang="en-US" altLang="zh-CN" sz="2000" b="1" dirty="0">
              <a:solidFill>
                <a:schemeClr val="tx1"/>
              </a:solidFill>
              <a:latin typeface="Times New Roman" panose="02020603050405020304" pitchFamily="18" charset="0"/>
            </a:endParaRPr>
          </a:p>
        </p:txBody>
      </p:sp>
      <p:grpSp>
        <p:nvGrpSpPr>
          <p:cNvPr id="2" name="Group 5"/>
          <p:cNvGrpSpPr/>
          <p:nvPr/>
        </p:nvGrpSpPr>
        <p:grpSpPr bwMode="auto">
          <a:xfrm>
            <a:off x="4191000" y="2057400"/>
            <a:ext cx="4733926" cy="2712244"/>
            <a:chOff x="2640" y="1728"/>
            <a:chExt cx="2982" cy="2278"/>
          </a:xfrm>
        </p:grpSpPr>
        <p:sp>
          <p:nvSpPr>
            <p:cNvPr id="379910" name="Line 6"/>
            <p:cNvSpPr>
              <a:spLocks noChangeShapeType="1"/>
            </p:cNvSpPr>
            <p:nvPr/>
          </p:nvSpPr>
          <p:spPr bwMode="auto">
            <a:xfrm flipV="1">
              <a:off x="3486" y="2560"/>
              <a:ext cx="1938" cy="734"/>
            </a:xfrm>
            <a:prstGeom prst="line">
              <a:avLst/>
            </a:prstGeom>
            <a:noFill/>
            <a:ln w="38100">
              <a:solidFill>
                <a:srgbClr val="3366FF"/>
              </a:solidFill>
              <a:round/>
            </a:ln>
            <a:effectLst/>
          </p:spPr>
          <p:txBody>
            <a:bodyPr/>
            <a:lstStyle/>
            <a:p>
              <a:endParaRPr lang="zh-CN" altLang="en-US"/>
            </a:p>
          </p:txBody>
        </p:sp>
        <p:sp>
          <p:nvSpPr>
            <p:cNvPr id="379911" name="Text Box 7"/>
            <p:cNvSpPr txBox="1">
              <a:spLocks noChangeArrowheads="1"/>
            </p:cNvSpPr>
            <p:nvPr/>
          </p:nvSpPr>
          <p:spPr bwMode="auto">
            <a:xfrm>
              <a:off x="5328" y="3024"/>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D</a:t>
              </a:r>
              <a:endParaRPr lang="en-US" altLang="zh-CN" sz="1800" b="1" i="1">
                <a:solidFill>
                  <a:schemeClr val="tx1"/>
                </a:solidFill>
                <a:latin typeface="Times New Roman" panose="02020603050405020304" pitchFamily="18" charset="0"/>
              </a:endParaRPr>
            </a:p>
          </p:txBody>
        </p:sp>
        <p:sp>
          <p:nvSpPr>
            <p:cNvPr id="379912" name="Text Box 8"/>
            <p:cNvSpPr txBox="1">
              <a:spLocks noChangeArrowheads="1"/>
            </p:cNvSpPr>
            <p:nvPr/>
          </p:nvSpPr>
          <p:spPr bwMode="auto">
            <a:xfrm>
              <a:off x="5425" y="2424"/>
              <a:ext cx="197"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S</a:t>
              </a:r>
              <a:endParaRPr lang="en-US" altLang="zh-CN" sz="1800" b="1">
                <a:solidFill>
                  <a:schemeClr val="tx1"/>
                </a:solidFill>
                <a:latin typeface="Times New Roman" panose="02020603050405020304" pitchFamily="18" charset="0"/>
              </a:endParaRPr>
            </a:p>
          </p:txBody>
        </p:sp>
        <p:sp>
          <p:nvSpPr>
            <p:cNvPr id="379913" name="Line 9"/>
            <p:cNvSpPr>
              <a:spLocks noChangeShapeType="1"/>
            </p:cNvSpPr>
            <p:nvPr/>
          </p:nvSpPr>
          <p:spPr bwMode="auto">
            <a:xfrm flipH="1" flipV="1">
              <a:off x="3300" y="2201"/>
              <a:ext cx="2039" cy="919"/>
            </a:xfrm>
            <a:prstGeom prst="line">
              <a:avLst/>
            </a:prstGeom>
            <a:noFill/>
            <a:ln w="38100">
              <a:solidFill>
                <a:srgbClr val="FF9900"/>
              </a:solidFill>
              <a:round/>
            </a:ln>
            <a:effectLst/>
          </p:spPr>
          <p:txBody>
            <a:bodyPr/>
            <a:lstStyle/>
            <a:p>
              <a:endParaRPr lang="zh-CN" altLang="en-US"/>
            </a:p>
          </p:txBody>
        </p:sp>
        <p:sp>
          <p:nvSpPr>
            <p:cNvPr id="379914" name="Line 10"/>
            <p:cNvSpPr>
              <a:spLocks noChangeShapeType="1"/>
            </p:cNvSpPr>
            <p:nvPr/>
          </p:nvSpPr>
          <p:spPr bwMode="auto">
            <a:xfrm>
              <a:off x="2939" y="1776"/>
              <a:ext cx="0" cy="1920"/>
            </a:xfrm>
            <a:prstGeom prst="line">
              <a:avLst/>
            </a:prstGeom>
            <a:noFill/>
            <a:ln w="9525">
              <a:solidFill>
                <a:schemeClr val="tx1"/>
              </a:solidFill>
              <a:round/>
              <a:headEnd type="triangle" w="med" len="med"/>
            </a:ln>
            <a:effectLst/>
          </p:spPr>
          <p:txBody>
            <a:bodyPr/>
            <a:lstStyle/>
            <a:p>
              <a:endParaRPr lang="zh-CN" altLang="en-US"/>
            </a:p>
          </p:txBody>
        </p:sp>
        <p:sp>
          <p:nvSpPr>
            <p:cNvPr id="379915" name="Line 11"/>
            <p:cNvSpPr>
              <a:spLocks noChangeShapeType="1"/>
            </p:cNvSpPr>
            <p:nvPr/>
          </p:nvSpPr>
          <p:spPr bwMode="auto">
            <a:xfrm>
              <a:off x="2939" y="3696"/>
              <a:ext cx="2629" cy="0"/>
            </a:xfrm>
            <a:prstGeom prst="line">
              <a:avLst/>
            </a:prstGeom>
            <a:noFill/>
            <a:ln w="9525">
              <a:solidFill>
                <a:schemeClr val="tx1"/>
              </a:solidFill>
              <a:round/>
              <a:tailEnd type="triangle" w="med" len="med"/>
            </a:ln>
            <a:effectLst/>
          </p:spPr>
          <p:txBody>
            <a:bodyPr/>
            <a:lstStyle/>
            <a:p>
              <a:endParaRPr lang="zh-CN" altLang="en-US"/>
            </a:p>
          </p:txBody>
        </p:sp>
        <p:sp>
          <p:nvSpPr>
            <p:cNvPr id="379916" name="Line 12"/>
            <p:cNvSpPr>
              <a:spLocks noChangeShapeType="1"/>
            </p:cNvSpPr>
            <p:nvPr/>
          </p:nvSpPr>
          <p:spPr bwMode="auto">
            <a:xfrm>
              <a:off x="2939" y="2832"/>
              <a:ext cx="1776" cy="0"/>
            </a:xfrm>
            <a:prstGeom prst="line">
              <a:avLst/>
            </a:prstGeom>
            <a:noFill/>
            <a:ln w="9525">
              <a:solidFill>
                <a:schemeClr val="tx1"/>
              </a:solidFill>
              <a:prstDash val="lgDash"/>
              <a:round/>
            </a:ln>
            <a:effectLst/>
          </p:spPr>
          <p:txBody>
            <a:bodyPr/>
            <a:lstStyle/>
            <a:p>
              <a:endParaRPr lang="zh-CN" altLang="en-US"/>
            </a:p>
          </p:txBody>
        </p:sp>
        <p:sp>
          <p:nvSpPr>
            <p:cNvPr id="379917" name="Line 13"/>
            <p:cNvSpPr>
              <a:spLocks noChangeShapeType="1"/>
            </p:cNvSpPr>
            <p:nvPr/>
          </p:nvSpPr>
          <p:spPr bwMode="auto">
            <a:xfrm>
              <a:off x="4715" y="2832"/>
              <a:ext cx="0" cy="864"/>
            </a:xfrm>
            <a:prstGeom prst="line">
              <a:avLst/>
            </a:prstGeom>
            <a:noFill/>
            <a:ln w="9525">
              <a:solidFill>
                <a:schemeClr val="tx1"/>
              </a:solidFill>
              <a:prstDash val="lgDash"/>
              <a:round/>
            </a:ln>
            <a:effectLst/>
          </p:spPr>
          <p:txBody>
            <a:bodyPr/>
            <a:lstStyle/>
            <a:p>
              <a:endParaRPr lang="zh-CN" altLang="en-US"/>
            </a:p>
          </p:txBody>
        </p:sp>
        <p:sp>
          <p:nvSpPr>
            <p:cNvPr id="379918" name="Text Box 14"/>
            <p:cNvSpPr txBox="1">
              <a:spLocks noChangeArrowheads="1"/>
            </p:cNvSpPr>
            <p:nvPr/>
          </p:nvSpPr>
          <p:spPr bwMode="auto">
            <a:xfrm>
              <a:off x="2770" y="3696"/>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O</a:t>
              </a:r>
              <a:endParaRPr lang="en-US" altLang="zh-CN" sz="1800" b="1" i="1">
                <a:solidFill>
                  <a:schemeClr val="tx1"/>
                </a:solidFill>
                <a:latin typeface="Times New Roman" panose="02020603050405020304" pitchFamily="18" charset="0"/>
              </a:endParaRPr>
            </a:p>
          </p:txBody>
        </p:sp>
        <p:sp>
          <p:nvSpPr>
            <p:cNvPr id="379919" name="Text Box 15"/>
            <p:cNvSpPr txBox="1">
              <a:spLocks noChangeArrowheads="1"/>
            </p:cNvSpPr>
            <p:nvPr/>
          </p:nvSpPr>
          <p:spPr bwMode="auto">
            <a:xfrm>
              <a:off x="2688" y="1728"/>
              <a:ext cx="205"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endParaRPr lang="en-US" altLang="zh-CN" sz="1800" b="1" i="1">
                <a:solidFill>
                  <a:schemeClr val="tx1"/>
                </a:solidFill>
                <a:latin typeface="Times New Roman" panose="02020603050405020304" pitchFamily="18" charset="0"/>
              </a:endParaRPr>
            </a:p>
          </p:txBody>
        </p:sp>
        <p:sp>
          <p:nvSpPr>
            <p:cNvPr id="379920" name="Text Box 16"/>
            <p:cNvSpPr txBox="1">
              <a:spLocks noChangeArrowheads="1"/>
            </p:cNvSpPr>
            <p:nvPr/>
          </p:nvSpPr>
          <p:spPr bwMode="auto">
            <a:xfrm>
              <a:off x="5376" y="3696"/>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Q</a:t>
              </a:r>
              <a:endParaRPr lang="en-US" altLang="zh-CN" sz="1800" b="1">
                <a:solidFill>
                  <a:schemeClr val="tx1"/>
                </a:solidFill>
                <a:latin typeface="Times New Roman" panose="02020603050405020304" pitchFamily="18" charset="0"/>
              </a:endParaRPr>
            </a:p>
          </p:txBody>
        </p:sp>
        <p:sp>
          <p:nvSpPr>
            <p:cNvPr id="379921" name="Text Box 17"/>
            <p:cNvSpPr txBox="1">
              <a:spLocks noChangeArrowheads="1"/>
            </p:cNvSpPr>
            <p:nvPr/>
          </p:nvSpPr>
          <p:spPr bwMode="auto">
            <a:xfrm>
              <a:off x="2651" y="2716"/>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379922" name="Text Box 18"/>
            <p:cNvSpPr txBox="1">
              <a:spLocks noChangeArrowheads="1"/>
            </p:cNvSpPr>
            <p:nvPr/>
          </p:nvSpPr>
          <p:spPr bwMode="auto">
            <a:xfrm>
              <a:off x="4571" y="3696"/>
              <a:ext cx="270"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Q</a:t>
              </a:r>
              <a:r>
                <a:rPr lang="en-US" altLang="zh-CN" sz="1800"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379923" name="Text Box 19"/>
            <p:cNvSpPr txBox="1">
              <a:spLocks noChangeArrowheads="1"/>
            </p:cNvSpPr>
            <p:nvPr/>
          </p:nvSpPr>
          <p:spPr bwMode="auto">
            <a:xfrm>
              <a:off x="4848" y="2736"/>
              <a:ext cx="277"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zh-CN" altLang="en-US"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E</a:t>
              </a:r>
              <a:endParaRPr lang="en-US" altLang="zh-CN" sz="1800" b="1">
                <a:solidFill>
                  <a:schemeClr val="tx1"/>
                </a:solidFill>
                <a:latin typeface="Times New Roman" panose="02020603050405020304" pitchFamily="18" charset="0"/>
              </a:endParaRPr>
            </a:p>
          </p:txBody>
        </p:sp>
        <p:sp>
          <p:nvSpPr>
            <p:cNvPr id="379924" name="Line 20"/>
            <p:cNvSpPr>
              <a:spLocks noChangeShapeType="1"/>
            </p:cNvSpPr>
            <p:nvPr/>
          </p:nvSpPr>
          <p:spPr bwMode="auto">
            <a:xfrm flipV="1">
              <a:off x="4043" y="2544"/>
              <a:ext cx="0" cy="1152"/>
            </a:xfrm>
            <a:prstGeom prst="line">
              <a:avLst/>
            </a:prstGeom>
            <a:noFill/>
            <a:ln w="9525">
              <a:solidFill>
                <a:schemeClr val="tx1"/>
              </a:solidFill>
              <a:prstDash val="lgDash"/>
              <a:round/>
            </a:ln>
            <a:effectLst/>
          </p:spPr>
          <p:txBody>
            <a:bodyPr/>
            <a:lstStyle/>
            <a:p>
              <a:endParaRPr lang="zh-CN" altLang="en-US"/>
            </a:p>
          </p:txBody>
        </p:sp>
        <p:sp>
          <p:nvSpPr>
            <p:cNvPr id="379925" name="Line 21"/>
            <p:cNvSpPr>
              <a:spLocks noChangeShapeType="1"/>
            </p:cNvSpPr>
            <p:nvPr/>
          </p:nvSpPr>
          <p:spPr bwMode="auto">
            <a:xfrm>
              <a:off x="2939" y="2544"/>
              <a:ext cx="1104" cy="0"/>
            </a:xfrm>
            <a:prstGeom prst="line">
              <a:avLst/>
            </a:prstGeom>
            <a:noFill/>
            <a:ln w="9525">
              <a:solidFill>
                <a:schemeClr val="tx1"/>
              </a:solidFill>
              <a:prstDash val="lgDash"/>
              <a:round/>
            </a:ln>
            <a:effectLst/>
          </p:spPr>
          <p:txBody>
            <a:bodyPr/>
            <a:lstStyle/>
            <a:p>
              <a:endParaRPr lang="zh-CN" altLang="en-US"/>
            </a:p>
          </p:txBody>
        </p:sp>
        <p:sp>
          <p:nvSpPr>
            <p:cNvPr id="379926" name="Line 22"/>
            <p:cNvSpPr>
              <a:spLocks noChangeShapeType="1"/>
            </p:cNvSpPr>
            <p:nvPr/>
          </p:nvSpPr>
          <p:spPr bwMode="auto">
            <a:xfrm flipV="1">
              <a:off x="3148" y="2034"/>
              <a:ext cx="2153" cy="846"/>
            </a:xfrm>
            <a:prstGeom prst="line">
              <a:avLst/>
            </a:prstGeom>
            <a:noFill/>
            <a:ln w="38100">
              <a:solidFill>
                <a:srgbClr val="3366FF"/>
              </a:solidFill>
              <a:prstDash val="lgDash"/>
              <a:round/>
            </a:ln>
            <a:effectLst/>
          </p:spPr>
          <p:txBody>
            <a:bodyPr/>
            <a:lstStyle/>
            <a:p>
              <a:endParaRPr lang="zh-CN" altLang="en-US"/>
            </a:p>
          </p:txBody>
        </p:sp>
        <p:sp>
          <p:nvSpPr>
            <p:cNvPr id="379927" name="Text Box 23"/>
            <p:cNvSpPr txBox="1">
              <a:spLocks noChangeArrowheads="1"/>
            </p:cNvSpPr>
            <p:nvPr/>
          </p:nvSpPr>
          <p:spPr bwMode="auto">
            <a:xfrm>
              <a:off x="5040" y="1822"/>
              <a:ext cx="384"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i="1">
                  <a:solidFill>
                    <a:schemeClr val="tx1"/>
                  </a:solidFill>
                  <a:latin typeface="Times New Roman" panose="02020603050405020304" pitchFamily="18" charset="0"/>
                </a:rPr>
                <a:t>S+T</a:t>
              </a:r>
              <a:endParaRPr lang="en-US" altLang="zh-CN" sz="1400" b="1">
                <a:solidFill>
                  <a:schemeClr val="tx1"/>
                </a:solidFill>
                <a:latin typeface="Times New Roman" panose="02020603050405020304" pitchFamily="18" charset="0"/>
              </a:endParaRPr>
            </a:p>
          </p:txBody>
        </p:sp>
        <p:sp>
          <p:nvSpPr>
            <p:cNvPr id="379928" name="Text Box 24"/>
            <p:cNvSpPr txBox="1">
              <a:spLocks noChangeArrowheads="1"/>
            </p:cNvSpPr>
            <p:nvPr/>
          </p:nvSpPr>
          <p:spPr bwMode="auto">
            <a:xfrm>
              <a:off x="2660" y="2438"/>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1</a:t>
              </a:r>
              <a:endParaRPr lang="en-US" altLang="zh-CN" sz="1400" b="1">
                <a:solidFill>
                  <a:schemeClr val="tx1"/>
                </a:solidFill>
                <a:latin typeface="Times New Roman" panose="02020603050405020304" pitchFamily="18" charset="0"/>
              </a:endParaRPr>
            </a:p>
          </p:txBody>
        </p:sp>
        <p:sp>
          <p:nvSpPr>
            <p:cNvPr id="379929" name="Text Box 25"/>
            <p:cNvSpPr txBox="1">
              <a:spLocks noChangeArrowheads="1"/>
            </p:cNvSpPr>
            <p:nvPr/>
          </p:nvSpPr>
          <p:spPr bwMode="auto">
            <a:xfrm>
              <a:off x="3899" y="3696"/>
              <a:ext cx="270"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Q</a:t>
              </a:r>
              <a:r>
                <a:rPr lang="en-US" altLang="zh-CN" sz="1800" b="1" i="1" baseline="-25000">
                  <a:solidFill>
                    <a:schemeClr val="tx1"/>
                  </a:solidFill>
                  <a:latin typeface="Times New Roman" panose="02020603050405020304" pitchFamily="18" charset="0"/>
                </a:rPr>
                <a:t>1</a:t>
              </a:r>
              <a:endParaRPr lang="en-US" altLang="zh-CN" sz="1400" b="1">
                <a:solidFill>
                  <a:schemeClr val="tx1"/>
                </a:solidFill>
                <a:latin typeface="Times New Roman" panose="02020603050405020304" pitchFamily="18" charset="0"/>
              </a:endParaRPr>
            </a:p>
          </p:txBody>
        </p:sp>
        <p:sp>
          <p:nvSpPr>
            <p:cNvPr id="379930" name="Text Box 26"/>
            <p:cNvSpPr txBox="1">
              <a:spLocks noChangeArrowheads="1"/>
            </p:cNvSpPr>
            <p:nvPr/>
          </p:nvSpPr>
          <p:spPr bwMode="auto">
            <a:xfrm>
              <a:off x="3851" y="2286"/>
              <a:ext cx="33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zh-CN" altLang="en-US"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E</a:t>
              </a:r>
              <a:r>
                <a:rPr lang="en-US" altLang="zh-CN" sz="1800" b="1" i="1" baseline="-25000">
                  <a:solidFill>
                    <a:schemeClr val="tx1"/>
                  </a:solidFill>
                  <a:latin typeface="Times New Roman" panose="02020603050405020304" pitchFamily="18" charset="0"/>
                </a:rPr>
                <a:t>1</a:t>
              </a:r>
              <a:endParaRPr lang="en-US" altLang="zh-CN" sz="1400" b="1">
                <a:solidFill>
                  <a:schemeClr val="tx1"/>
                </a:solidFill>
                <a:latin typeface="Times New Roman" panose="02020603050405020304" pitchFamily="18" charset="0"/>
              </a:endParaRPr>
            </a:p>
          </p:txBody>
        </p:sp>
        <p:sp>
          <p:nvSpPr>
            <p:cNvPr id="379931" name="Line 27"/>
            <p:cNvSpPr>
              <a:spLocks noChangeShapeType="1"/>
            </p:cNvSpPr>
            <p:nvPr/>
          </p:nvSpPr>
          <p:spPr bwMode="auto">
            <a:xfrm>
              <a:off x="2946" y="3080"/>
              <a:ext cx="1104" cy="0"/>
            </a:xfrm>
            <a:prstGeom prst="line">
              <a:avLst/>
            </a:prstGeom>
            <a:noFill/>
            <a:ln w="9525">
              <a:solidFill>
                <a:schemeClr val="tx1"/>
              </a:solidFill>
              <a:prstDash val="lgDash"/>
              <a:round/>
            </a:ln>
            <a:effectLst/>
          </p:spPr>
          <p:txBody>
            <a:bodyPr/>
            <a:lstStyle/>
            <a:p>
              <a:endParaRPr lang="zh-CN" altLang="en-US"/>
            </a:p>
          </p:txBody>
        </p:sp>
        <p:sp>
          <p:nvSpPr>
            <p:cNvPr id="379932" name="Text Box 28"/>
            <p:cNvSpPr txBox="1">
              <a:spLocks noChangeArrowheads="1"/>
            </p:cNvSpPr>
            <p:nvPr/>
          </p:nvSpPr>
          <p:spPr bwMode="auto">
            <a:xfrm>
              <a:off x="2640" y="2948"/>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2</a:t>
              </a:r>
              <a:endParaRPr lang="en-US" altLang="zh-CN" sz="1400" b="1">
                <a:solidFill>
                  <a:schemeClr val="tx1"/>
                </a:solidFill>
                <a:latin typeface="Times New Roman" panose="02020603050405020304" pitchFamily="18" charset="0"/>
              </a:endParaRPr>
            </a:p>
          </p:txBody>
        </p:sp>
        <p:sp>
          <p:nvSpPr>
            <p:cNvPr id="379933" name="Text Box 29"/>
            <p:cNvSpPr txBox="1">
              <a:spLocks noChangeArrowheads="1"/>
            </p:cNvSpPr>
            <p:nvPr/>
          </p:nvSpPr>
          <p:spPr bwMode="auto">
            <a:xfrm>
              <a:off x="4022" y="2664"/>
              <a:ext cx="29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T</a:t>
              </a:r>
              <a:endParaRPr lang="en-US" altLang="zh-CN" sz="1800" b="1">
                <a:solidFill>
                  <a:schemeClr val="tx1"/>
                </a:solidFill>
                <a:latin typeface="Times New Roman" panose="02020603050405020304" pitchFamily="18" charset="0"/>
              </a:endParaRPr>
            </a:p>
          </p:txBody>
        </p:sp>
        <p:sp>
          <p:nvSpPr>
            <p:cNvPr id="379934" name="AutoShape 30"/>
            <p:cNvSpPr/>
            <p:nvPr/>
          </p:nvSpPr>
          <p:spPr bwMode="auto">
            <a:xfrm>
              <a:off x="4032" y="2540"/>
              <a:ext cx="96" cy="528"/>
            </a:xfrm>
            <a:prstGeom prst="rightBrace">
              <a:avLst>
                <a:gd name="adj1" fmla="val 45833"/>
                <a:gd name="adj2" fmla="val 50000"/>
              </a:avLst>
            </a:prstGeom>
            <a:noFill/>
            <a:ln w="9525">
              <a:solidFill>
                <a:srgbClr val="FF0000"/>
              </a:solidFill>
              <a:round/>
            </a:ln>
            <a:effectLst/>
          </p:spPr>
          <p:txBody>
            <a:bodyPr wrap="none" anchor="ctr"/>
            <a:lstStyle/>
            <a:p>
              <a:endParaRPr lang="zh-CN" altLang="en-US"/>
            </a:p>
          </p:txBody>
        </p:sp>
        <p:sp>
          <p:nvSpPr>
            <p:cNvPr id="379935" name="Line 31"/>
            <p:cNvSpPr>
              <a:spLocks noChangeShapeType="1"/>
            </p:cNvSpPr>
            <p:nvPr/>
          </p:nvSpPr>
          <p:spPr bwMode="auto">
            <a:xfrm>
              <a:off x="4715" y="2304"/>
              <a:ext cx="0" cy="528"/>
            </a:xfrm>
            <a:prstGeom prst="line">
              <a:avLst/>
            </a:prstGeom>
            <a:noFill/>
            <a:ln w="9525">
              <a:solidFill>
                <a:schemeClr val="tx1"/>
              </a:solidFill>
              <a:prstDash val="lgDash"/>
              <a:round/>
            </a:ln>
            <a:effectLst>
              <a:outerShdw dist="17961" dir="2700000" algn="ctr" rotWithShape="0">
                <a:schemeClr val="bg2"/>
              </a:outerShdw>
            </a:effectLst>
          </p:spPr>
          <p:txBody>
            <a:bodyPr anchor="ctr"/>
            <a:lstStyle/>
            <a:p>
              <a:endParaRPr lang="zh-CN" altLang="en-US"/>
            </a:p>
          </p:txBody>
        </p:sp>
        <p:sp>
          <p:nvSpPr>
            <p:cNvPr id="379936" name="AutoShape 32"/>
            <p:cNvSpPr/>
            <p:nvPr/>
          </p:nvSpPr>
          <p:spPr bwMode="auto">
            <a:xfrm>
              <a:off x="4724" y="2286"/>
              <a:ext cx="96" cy="528"/>
            </a:xfrm>
            <a:prstGeom prst="rightBrace">
              <a:avLst>
                <a:gd name="adj1" fmla="val 45833"/>
                <a:gd name="adj2" fmla="val 50000"/>
              </a:avLst>
            </a:prstGeom>
            <a:noFill/>
            <a:ln w="9525">
              <a:solidFill>
                <a:srgbClr val="FF0000"/>
              </a:solidFill>
              <a:round/>
            </a:ln>
            <a:effectLst/>
          </p:spPr>
          <p:txBody>
            <a:bodyPr wrap="none" anchor="ctr"/>
            <a:lstStyle/>
            <a:p>
              <a:endParaRPr lang="zh-CN" altLang="en-US"/>
            </a:p>
          </p:txBody>
        </p:sp>
        <p:sp>
          <p:nvSpPr>
            <p:cNvPr id="379937" name="Text Box 33"/>
            <p:cNvSpPr txBox="1">
              <a:spLocks noChangeArrowheads="1"/>
            </p:cNvSpPr>
            <p:nvPr/>
          </p:nvSpPr>
          <p:spPr bwMode="auto">
            <a:xfrm>
              <a:off x="4734" y="2428"/>
              <a:ext cx="29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T</a:t>
              </a:r>
              <a:endParaRPr lang="en-US" altLang="zh-CN" sz="1800" b="1">
                <a:solidFill>
                  <a:schemeClr val="tx1"/>
                </a:solidFill>
                <a:latin typeface="Times New Roman" panose="02020603050405020304" pitchFamily="18" charset="0"/>
              </a:endParaRPr>
            </a:p>
          </p:txBody>
        </p:sp>
        <p:sp>
          <p:nvSpPr>
            <p:cNvPr id="379938" name="Text Box 34"/>
            <p:cNvSpPr txBox="1">
              <a:spLocks noChangeArrowheads="1"/>
            </p:cNvSpPr>
            <p:nvPr/>
          </p:nvSpPr>
          <p:spPr bwMode="auto">
            <a:xfrm>
              <a:off x="3947" y="3033"/>
              <a:ext cx="33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zh-CN" altLang="en-US"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E</a:t>
              </a:r>
              <a:r>
                <a:rPr lang="en-US" altLang="zh-CN" sz="1800" b="1" i="1" baseline="-25000">
                  <a:solidFill>
                    <a:schemeClr val="tx1"/>
                  </a:solidFill>
                  <a:latin typeface="Times New Roman" panose="02020603050405020304" pitchFamily="18" charset="0"/>
                </a:rPr>
                <a:t>2</a:t>
              </a:r>
              <a:endParaRPr lang="en-US" altLang="zh-CN" sz="1400" b="1">
                <a:solidFill>
                  <a:schemeClr val="tx1"/>
                </a:solidFill>
                <a:latin typeface="Times New Roman" panose="02020603050405020304" pitchFamily="18" charset="0"/>
              </a:endParaRPr>
            </a:p>
          </p:txBody>
        </p:sp>
      </p:grpSp>
      <p:sp>
        <p:nvSpPr>
          <p:cNvPr id="379939" name="Text Box 35"/>
          <p:cNvSpPr txBox="1">
            <a:spLocks noChangeArrowheads="1"/>
          </p:cNvSpPr>
          <p:nvPr/>
        </p:nvSpPr>
        <p:spPr bwMode="auto">
          <a:xfrm>
            <a:off x="5004048" y="4731990"/>
            <a:ext cx="2089150" cy="338554"/>
          </a:xfrm>
          <a:prstGeom prst="rect">
            <a:avLst/>
          </a:prstGeom>
          <a:noFill/>
          <a:ln w="9525">
            <a:noFill/>
            <a:miter lim="800000"/>
          </a:ln>
          <a:effectLst/>
        </p:spPr>
        <p:txBody>
          <a:bodyPr>
            <a:spAutoFit/>
          </a:bodyPr>
          <a:lstStyle/>
          <a:p>
            <a:pPr marL="457200" indent="-457200" algn="ctr">
              <a:spcBef>
                <a:spcPct val="50000"/>
              </a:spcBef>
              <a:buFontTx/>
              <a:buNone/>
            </a:pPr>
            <a:r>
              <a:rPr lang="zh-CN" altLang="en-US" sz="1600" b="1" dirty="0" smtClean="0"/>
              <a:t>税收</a:t>
            </a:r>
            <a:r>
              <a:rPr lang="zh-CN" altLang="en-US" sz="1600" b="1" dirty="0"/>
              <a:t>的负担</a:t>
            </a:r>
            <a:endParaRPr lang="en-US" altLang="zh-CN" sz="1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39"/>
                                        </p:tgtEl>
                                        <p:attrNameLst>
                                          <p:attrName>style.visibility</p:attrName>
                                        </p:attrNameLst>
                                      </p:cBhvr>
                                      <p:to>
                                        <p:strVal val="visible"/>
                                      </p:to>
                                    </p:set>
                                    <p:animEffect transition="in" filter="blinds(horizontal)">
                                      <p:cBhvr>
                                        <p:cTn id="7" dur="500"/>
                                        <p:tgtEl>
                                          <p:spTgt spid="37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3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a:spLocks noGrp="1"/>
          </p:cNvSpPr>
          <p:nvPr>
            <p:ph type="sldNum" sz="quarter" idx="12"/>
          </p:nvPr>
        </p:nvSpPr>
        <p:spPr/>
        <p:txBody>
          <a:bodyPr/>
          <a:lstStyle/>
          <a:p>
            <a:pPr algn="r"/>
            <a:r>
              <a:rPr lang="en-AU" altLang="zh-CN"/>
              <a:t> </a:t>
            </a:r>
            <a:fld id="{71A2989B-4C81-4B52-80F8-95DDDD1764B4}" type="slidenum">
              <a:rPr lang="en-AU" altLang="zh-CN"/>
            </a:fld>
            <a:r>
              <a:rPr lang="en-AU" altLang="zh-CN"/>
              <a:t> </a:t>
            </a:r>
            <a:endParaRPr lang="en-AU" altLang="zh-CN"/>
          </a:p>
        </p:txBody>
      </p:sp>
      <p:sp>
        <p:nvSpPr>
          <p:cNvPr id="380930" name="Rectangle 2"/>
          <p:cNvSpPr>
            <a:spLocks noGrp="1" noChangeArrowheads="1"/>
          </p:cNvSpPr>
          <p:nvPr>
            <p:ph type="title" idx="4294967295"/>
          </p:nvPr>
        </p:nvSpPr>
        <p:spPr>
          <a:xfrm>
            <a:off x="912814" y="0"/>
            <a:ext cx="8231187" cy="741760"/>
          </a:xfrm>
          <a:prstGeom prst="rect">
            <a:avLst/>
          </a:prstGeom>
        </p:spPr>
        <p:txBody>
          <a:bodyPr/>
          <a:lstStyle/>
          <a:p>
            <a:r>
              <a:rPr lang="zh-CN" altLang="en-US"/>
              <a:t>均衡价格理论的应用</a:t>
            </a:r>
            <a:endParaRPr lang="zh-CN" altLang="en-US"/>
          </a:p>
        </p:txBody>
      </p:sp>
      <p:sp>
        <p:nvSpPr>
          <p:cNvPr id="380931" name="Rectangle 3"/>
          <p:cNvSpPr>
            <a:spLocks noChangeArrowheads="1"/>
          </p:cNvSpPr>
          <p:nvPr/>
        </p:nvSpPr>
        <p:spPr bwMode="auto">
          <a:xfrm>
            <a:off x="838200" y="914400"/>
            <a:ext cx="8153400" cy="971550"/>
          </a:xfrm>
          <a:prstGeom prst="rect">
            <a:avLst/>
          </a:prstGeom>
          <a:noFill/>
          <a:ln w="9525">
            <a:noFill/>
            <a:miter lim="800000"/>
          </a:ln>
          <a:effectLst/>
        </p:spPr>
        <p:txBody>
          <a:bodyPr/>
          <a:lstStyle/>
          <a:p>
            <a:pPr marL="457200" indent="-457200">
              <a:lnSpc>
                <a:spcPct val="150000"/>
              </a:lnSpc>
            </a:pPr>
            <a:r>
              <a:rPr lang="zh-CN" altLang="en-US" sz="2000" b="1" dirty="0">
                <a:solidFill>
                  <a:schemeClr val="tx1"/>
                </a:solidFill>
              </a:rPr>
              <a:t>政府税收与补贴对均衡价格的影响</a:t>
            </a:r>
            <a:endParaRPr lang="zh-CN" altLang="en-US" sz="2000" b="1" dirty="0">
              <a:solidFill>
                <a:schemeClr val="tx1"/>
              </a:solidFill>
            </a:endParaRPr>
          </a:p>
          <a:p>
            <a:pPr marL="457200" indent="-457200">
              <a:lnSpc>
                <a:spcPct val="150000"/>
              </a:lnSpc>
              <a:buFontTx/>
              <a:buNone/>
            </a:pPr>
            <a:r>
              <a:rPr lang="zh-CN" altLang="en-US" sz="2000" b="1" dirty="0">
                <a:solidFill>
                  <a:schemeClr val="tx1"/>
                </a:solidFill>
              </a:rPr>
              <a:t>	</a:t>
            </a:r>
            <a:r>
              <a:rPr lang="zh-CN" altLang="en-US" sz="2000" b="1" dirty="0">
                <a:solidFill>
                  <a:schemeClr val="tx1"/>
                </a:solidFill>
                <a:latin typeface="Times New Roman" panose="02020603050405020304" pitchFamily="18" charset="0"/>
              </a:rPr>
              <a:t>以税收（单位产品税或从量税）为例</a:t>
            </a:r>
            <a:r>
              <a:rPr lang="zh-CN" altLang="en-US" b="1" dirty="0">
                <a:solidFill>
                  <a:schemeClr val="tx1"/>
                </a:solidFill>
              </a:rPr>
              <a:t>	</a:t>
            </a:r>
            <a:endParaRPr lang="zh-CN" altLang="en-US" b="1" dirty="0">
              <a:solidFill>
                <a:schemeClr val="tx1"/>
              </a:solidFill>
            </a:endParaRPr>
          </a:p>
        </p:txBody>
      </p:sp>
      <p:sp>
        <p:nvSpPr>
          <p:cNvPr id="380932" name="Rectangle 4"/>
          <p:cNvSpPr>
            <a:spLocks noChangeArrowheads="1"/>
          </p:cNvSpPr>
          <p:nvPr/>
        </p:nvSpPr>
        <p:spPr bwMode="auto">
          <a:xfrm>
            <a:off x="683568" y="2067694"/>
            <a:ext cx="3276600" cy="2743200"/>
          </a:xfrm>
          <a:prstGeom prst="rect">
            <a:avLst/>
          </a:prstGeom>
          <a:noFill/>
          <a:ln w="9525">
            <a:noFill/>
            <a:miter lim="800000"/>
          </a:ln>
          <a:effectLst/>
        </p:spPr>
        <p:txBody>
          <a:bodyPr/>
          <a:lstStyle/>
          <a:p>
            <a:pPr marL="457200" indent="-457200">
              <a:lnSpc>
                <a:spcPct val="150000"/>
              </a:lnSpc>
              <a:buFontTx/>
              <a:buNone/>
            </a:pPr>
            <a:r>
              <a:rPr lang="zh-CN" altLang="en-US" sz="2000" b="1" i="1" dirty="0">
                <a:solidFill>
                  <a:srgbClr val="FF0000"/>
                </a:solidFill>
                <a:latin typeface="Times New Roman" panose="02020603050405020304" pitchFamily="18" charset="0"/>
              </a:rPr>
              <a:t>结论三：</a:t>
            </a:r>
            <a:endParaRPr lang="zh-CN" altLang="en-US" sz="2000" b="1" i="1" dirty="0">
              <a:solidFill>
                <a:srgbClr val="FF0000"/>
              </a:solidFill>
              <a:latin typeface="Times New Roman" panose="02020603050405020304" pitchFamily="18" charset="0"/>
            </a:endParaRPr>
          </a:p>
          <a:p>
            <a:pPr marL="457200" indent="-457200">
              <a:lnSpc>
                <a:spcPct val="150000"/>
              </a:lnSpc>
              <a:buFont typeface="Wingdings" panose="05000000000000000000" pitchFamily="2" charset="2"/>
              <a:buChar char="u"/>
            </a:pPr>
            <a:r>
              <a:rPr lang="zh-CN" altLang="en-US" sz="2000" b="1" dirty="0">
                <a:solidFill>
                  <a:schemeClr val="tx1"/>
                </a:solidFill>
              </a:rPr>
              <a:t> </a:t>
            </a:r>
            <a:r>
              <a:rPr lang="zh-CN" altLang="en-US" sz="2000" b="1" dirty="0" smtClean="0">
                <a:solidFill>
                  <a:schemeClr val="tx1"/>
                </a:solidFill>
              </a:rPr>
              <a:t>买卖</a:t>
            </a:r>
            <a:r>
              <a:rPr lang="zh-CN" altLang="en-US" sz="2000" b="1" dirty="0">
                <a:solidFill>
                  <a:schemeClr val="tx1"/>
                </a:solidFill>
              </a:rPr>
              <a:t>双方各自实际税负大小取决于需求弹性和供给弹性。</a:t>
            </a:r>
            <a:endParaRPr lang="zh-CN" altLang="en-US" sz="2000" b="1" dirty="0">
              <a:solidFill>
                <a:schemeClr val="tx1"/>
              </a:solidFill>
            </a:endParaRPr>
          </a:p>
          <a:p>
            <a:pPr marL="457200" indent="-457200">
              <a:lnSpc>
                <a:spcPct val="150000"/>
              </a:lnSpc>
              <a:buFontTx/>
              <a:buNone/>
            </a:pPr>
            <a:endParaRPr lang="zh-CN" altLang="en-US" sz="2000" b="1" dirty="0">
              <a:solidFill>
                <a:schemeClr val="tx1"/>
              </a:solidFill>
            </a:endParaRPr>
          </a:p>
        </p:txBody>
      </p:sp>
      <p:grpSp>
        <p:nvGrpSpPr>
          <p:cNvPr id="2" name="Group 5"/>
          <p:cNvGrpSpPr/>
          <p:nvPr/>
        </p:nvGrpSpPr>
        <p:grpSpPr bwMode="auto">
          <a:xfrm>
            <a:off x="4208464" y="2057400"/>
            <a:ext cx="4716463" cy="2712244"/>
            <a:chOff x="2651" y="1728"/>
            <a:chExt cx="2971" cy="2278"/>
          </a:xfrm>
        </p:grpSpPr>
        <p:sp>
          <p:nvSpPr>
            <p:cNvPr id="380934" name="Line 6"/>
            <p:cNvSpPr>
              <a:spLocks noChangeShapeType="1"/>
            </p:cNvSpPr>
            <p:nvPr/>
          </p:nvSpPr>
          <p:spPr bwMode="auto">
            <a:xfrm flipV="1">
              <a:off x="3486" y="2560"/>
              <a:ext cx="1938" cy="734"/>
            </a:xfrm>
            <a:prstGeom prst="line">
              <a:avLst/>
            </a:prstGeom>
            <a:noFill/>
            <a:ln w="38100">
              <a:solidFill>
                <a:srgbClr val="3366FF"/>
              </a:solidFill>
              <a:round/>
            </a:ln>
            <a:effectLst/>
          </p:spPr>
          <p:txBody>
            <a:bodyPr/>
            <a:lstStyle/>
            <a:p>
              <a:endParaRPr lang="zh-CN" altLang="en-US"/>
            </a:p>
          </p:txBody>
        </p:sp>
        <p:sp>
          <p:nvSpPr>
            <p:cNvPr id="380935" name="Text Box 7"/>
            <p:cNvSpPr txBox="1">
              <a:spLocks noChangeArrowheads="1"/>
            </p:cNvSpPr>
            <p:nvPr/>
          </p:nvSpPr>
          <p:spPr bwMode="auto">
            <a:xfrm>
              <a:off x="5328" y="3024"/>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D</a:t>
              </a:r>
              <a:endParaRPr lang="en-US" altLang="zh-CN" sz="1800" b="1" i="1">
                <a:solidFill>
                  <a:schemeClr val="tx1"/>
                </a:solidFill>
                <a:latin typeface="Times New Roman" panose="02020603050405020304" pitchFamily="18" charset="0"/>
              </a:endParaRPr>
            </a:p>
          </p:txBody>
        </p:sp>
        <p:sp>
          <p:nvSpPr>
            <p:cNvPr id="380936" name="Text Box 8"/>
            <p:cNvSpPr txBox="1">
              <a:spLocks noChangeArrowheads="1"/>
            </p:cNvSpPr>
            <p:nvPr/>
          </p:nvSpPr>
          <p:spPr bwMode="auto">
            <a:xfrm>
              <a:off x="5425" y="2424"/>
              <a:ext cx="197"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S</a:t>
              </a:r>
              <a:endParaRPr lang="en-US" altLang="zh-CN" sz="1800" b="1">
                <a:solidFill>
                  <a:schemeClr val="tx1"/>
                </a:solidFill>
                <a:latin typeface="Times New Roman" panose="02020603050405020304" pitchFamily="18" charset="0"/>
              </a:endParaRPr>
            </a:p>
          </p:txBody>
        </p:sp>
        <p:sp>
          <p:nvSpPr>
            <p:cNvPr id="380937" name="Line 9"/>
            <p:cNvSpPr>
              <a:spLocks noChangeShapeType="1"/>
            </p:cNvSpPr>
            <p:nvPr/>
          </p:nvSpPr>
          <p:spPr bwMode="auto">
            <a:xfrm flipH="1" flipV="1">
              <a:off x="3300" y="2201"/>
              <a:ext cx="2039" cy="919"/>
            </a:xfrm>
            <a:prstGeom prst="line">
              <a:avLst/>
            </a:prstGeom>
            <a:noFill/>
            <a:ln w="38100">
              <a:solidFill>
                <a:srgbClr val="FF9900"/>
              </a:solidFill>
              <a:round/>
            </a:ln>
            <a:effectLst/>
          </p:spPr>
          <p:txBody>
            <a:bodyPr/>
            <a:lstStyle/>
            <a:p>
              <a:endParaRPr lang="zh-CN" altLang="en-US"/>
            </a:p>
          </p:txBody>
        </p:sp>
        <p:sp>
          <p:nvSpPr>
            <p:cNvPr id="380938" name="Line 10"/>
            <p:cNvSpPr>
              <a:spLocks noChangeShapeType="1"/>
            </p:cNvSpPr>
            <p:nvPr/>
          </p:nvSpPr>
          <p:spPr bwMode="auto">
            <a:xfrm>
              <a:off x="2939" y="1776"/>
              <a:ext cx="0" cy="1920"/>
            </a:xfrm>
            <a:prstGeom prst="line">
              <a:avLst/>
            </a:prstGeom>
            <a:noFill/>
            <a:ln w="38100">
              <a:solidFill>
                <a:schemeClr val="tx1"/>
              </a:solidFill>
              <a:round/>
              <a:headEnd type="triangle" w="med" len="med"/>
            </a:ln>
            <a:effectLst/>
          </p:spPr>
          <p:txBody>
            <a:bodyPr/>
            <a:lstStyle/>
            <a:p>
              <a:endParaRPr lang="zh-CN" altLang="en-US"/>
            </a:p>
          </p:txBody>
        </p:sp>
        <p:sp>
          <p:nvSpPr>
            <p:cNvPr id="380939" name="Line 11"/>
            <p:cNvSpPr>
              <a:spLocks noChangeShapeType="1"/>
            </p:cNvSpPr>
            <p:nvPr/>
          </p:nvSpPr>
          <p:spPr bwMode="auto">
            <a:xfrm>
              <a:off x="2939" y="3696"/>
              <a:ext cx="2629" cy="0"/>
            </a:xfrm>
            <a:prstGeom prst="line">
              <a:avLst/>
            </a:prstGeom>
            <a:noFill/>
            <a:ln w="38100">
              <a:solidFill>
                <a:schemeClr val="tx1"/>
              </a:solidFill>
              <a:round/>
              <a:tailEnd type="triangle" w="med" len="med"/>
            </a:ln>
            <a:effectLst/>
          </p:spPr>
          <p:txBody>
            <a:bodyPr/>
            <a:lstStyle/>
            <a:p>
              <a:endParaRPr lang="zh-CN" altLang="en-US"/>
            </a:p>
          </p:txBody>
        </p:sp>
        <p:sp>
          <p:nvSpPr>
            <p:cNvPr id="380940" name="Line 12"/>
            <p:cNvSpPr>
              <a:spLocks noChangeShapeType="1"/>
            </p:cNvSpPr>
            <p:nvPr/>
          </p:nvSpPr>
          <p:spPr bwMode="auto">
            <a:xfrm>
              <a:off x="2939" y="2832"/>
              <a:ext cx="1776" cy="0"/>
            </a:xfrm>
            <a:prstGeom prst="line">
              <a:avLst/>
            </a:prstGeom>
            <a:noFill/>
            <a:ln w="9525">
              <a:solidFill>
                <a:schemeClr val="tx1"/>
              </a:solidFill>
              <a:prstDash val="lgDash"/>
              <a:round/>
            </a:ln>
            <a:effectLst/>
          </p:spPr>
          <p:txBody>
            <a:bodyPr/>
            <a:lstStyle/>
            <a:p>
              <a:endParaRPr lang="zh-CN" altLang="en-US"/>
            </a:p>
          </p:txBody>
        </p:sp>
        <p:sp>
          <p:nvSpPr>
            <p:cNvPr id="380941" name="Line 13"/>
            <p:cNvSpPr>
              <a:spLocks noChangeShapeType="1"/>
            </p:cNvSpPr>
            <p:nvPr/>
          </p:nvSpPr>
          <p:spPr bwMode="auto">
            <a:xfrm>
              <a:off x="4715" y="2832"/>
              <a:ext cx="0" cy="864"/>
            </a:xfrm>
            <a:prstGeom prst="line">
              <a:avLst/>
            </a:prstGeom>
            <a:noFill/>
            <a:ln w="9525">
              <a:solidFill>
                <a:schemeClr val="tx1"/>
              </a:solidFill>
              <a:prstDash val="lgDash"/>
              <a:round/>
            </a:ln>
            <a:effectLst/>
          </p:spPr>
          <p:txBody>
            <a:bodyPr/>
            <a:lstStyle/>
            <a:p>
              <a:endParaRPr lang="zh-CN" altLang="en-US"/>
            </a:p>
          </p:txBody>
        </p:sp>
        <p:sp>
          <p:nvSpPr>
            <p:cNvPr id="380942" name="Text Box 14"/>
            <p:cNvSpPr txBox="1">
              <a:spLocks noChangeArrowheads="1"/>
            </p:cNvSpPr>
            <p:nvPr/>
          </p:nvSpPr>
          <p:spPr bwMode="auto">
            <a:xfrm>
              <a:off x="2770" y="3696"/>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O</a:t>
              </a:r>
              <a:endParaRPr lang="en-US" altLang="zh-CN" sz="1800" b="1" i="1">
                <a:solidFill>
                  <a:schemeClr val="tx1"/>
                </a:solidFill>
                <a:latin typeface="Times New Roman" panose="02020603050405020304" pitchFamily="18" charset="0"/>
              </a:endParaRPr>
            </a:p>
          </p:txBody>
        </p:sp>
        <p:sp>
          <p:nvSpPr>
            <p:cNvPr id="380943" name="Text Box 15"/>
            <p:cNvSpPr txBox="1">
              <a:spLocks noChangeArrowheads="1"/>
            </p:cNvSpPr>
            <p:nvPr/>
          </p:nvSpPr>
          <p:spPr bwMode="auto">
            <a:xfrm>
              <a:off x="2688" y="1728"/>
              <a:ext cx="205"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endParaRPr lang="en-US" altLang="zh-CN" sz="1800" b="1" i="1">
                <a:solidFill>
                  <a:schemeClr val="tx1"/>
                </a:solidFill>
                <a:latin typeface="Times New Roman" panose="02020603050405020304" pitchFamily="18" charset="0"/>
              </a:endParaRPr>
            </a:p>
          </p:txBody>
        </p:sp>
        <p:sp>
          <p:nvSpPr>
            <p:cNvPr id="380944" name="Text Box 16"/>
            <p:cNvSpPr txBox="1">
              <a:spLocks noChangeArrowheads="1"/>
            </p:cNvSpPr>
            <p:nvPr/>
          </p:nvSpPr>
          <p:spPr bwMode="auto">
            <a:xfrm>
              <a:off x="5376" y="3696"/>
              <a:ext cx="221"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Q</a:t>
              </a:r>
              <a:endParaRPr lang="en-US" altLang="zh-CN" sz="1800" b="1">
                <a:solidFill>
                  <a:schemeClr val="tx1"/>
                </a:solidFill>
                <a:latin typeface="Times New Roman" panose="02020603050405020304" pitchFamily="18" charset="0"/>
              </a:endParaRPr>
            </a:p>
          </p:txBody>
        </p:sp>
        <p:sp>
          <p:nvSpPr>
            <p:cNvPr id="380945" name="Text Box 17"/>
            <p:cNvSpPr txBox="1">
              <a:spLocks noChangeArrowheads="1"/>
            </p:cNvSpPr>
            <p:nvPr/>
          </p:nvSpPr>
          <p:spPr bwMode="auto">
            <a:xfrm>
              <a:off x="2651" y="2670"/>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380946" name="Text Box 18"/>
            <p:cNvSpPr txBox="1">
              <a:spLocks noChangeArrowheads="1"/>
            </p:cNvSpPr>
            <p:nvPr/>
          </p:nvSpPr>
          <p:spPr bwMode="auto">
            <a:xfrm>
              <a:off x="4571" y="3696"/>
              <a:ext cx="270"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Q</a:t>
              </a:r>
              <a:r>
                <a:rPr lang="en-US" altLang="zh-CN" sz="1800" b="1" i="1" baseline="-25000">
                  <a:solidFill>
                    <a:schemeClr val="tx1"/>
                  </a:solidFill>
                  <a:latin typeface="Times New Roman" panose="02020603050405020304" pitchFamily="18" charset="0"/>
                </a:rPr>
                <a:t>0</a:t>
              </a:r>
              <a:endParaRPr lang="en-US" altLang="zh-CN" sz="1400" b="1">
                <a:solidFill>
                  <a:schemeClr val="tx1"/>
                </a:solidFill>
                <a:latin typeface="Times New Roman" panose="02020603050405020304" pitchFamily="18" charset="0"/>
              </a:endParaRPr>
            </a:p>
          </p:txBody>
        </p:sp>
        <p:sp>
          <p:nvSpPr>
            <p:cNvPr id="380947" name="Text Box 19"/>
            <p:cNvSpPr txBox="1">
              <a:spLocks noChangeArrowheads="1"/>
            </p:cNvSpPr>
            <p:nvPr/>
          </p:nvSpPr>
          <p:spPr bwMode="auto">
            <a:xfrm>
              <a:off x="4848" y="2736"/>
              <a:ext cx="277"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zh-CN" altLang="en-US"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E</a:t>
              </a:r>
              <a:endParaRPr lang="en-US" altLang="zh-CN" sz="1800" b="1">
                <a:solidFill>
                  <a:schemeClr val="tx1"/>
                </a:solidFill>
                <a:latin typeface="Times New Roman" panose="02020603050405020304" pitchFamily="18" charset="0"/>
              </a:endParaRPr>
            </a:p>
          </p:txBody>
        </p:sp>
      </p:grpSp>
      <p:grpSp>
        <p:nvGrpSpPr>
          <p:cNvPr id="3" name="Group 21"/>
          <p:cNvGrpSpPr/>
          <p:nvPr/>
        </p:nvGrpSpPr>
        <p:grpSpPr bwMode="auto">
          <a:xfrm>
            <a:off x="4191000" y="2169319"/>
            <a:ext cx="4419600" cy="2571750"/>
            <a:chOff x="2640" y="1822"/>
            <a:chExt cx="2784" cy="2160"/>
          </a:xfrm>
        </p:grpSpPr>
        <p:sp>
          <p:nvSpPr>
            <p:cNvPr id="380950" name="Line 22"/>
            <p:cNvSpPr>
              <a:spLocks noChangeShapeType="1"/>
            </p:cNvSpPr>
            <p:nvPr/>
          </p:nvSpPr>
          <p:spPr bwMode="auto">
            <a:xfrm>
              <a:off x="2946" y="3080"/>
              <a:ext cx="1104" cy="0"/>
            </a:xfrm>
            <a:prstGeom prst="line">
              <a:avLst/>
            </a:prstGeom>
            <a:noFill/>
            <a:ln w="9525">
              <a:solidFill>
                <a:schemeClr val="tx1"/>
              </a:solidFill>
              <a:prstDash val="lgDash"/>
              <a:round/>
            </a:ln>
            <a:effectLst/>
          </p:spPr>
          <p:txBody>
            <a:bodyPr/>
            <a:lstStyle/>
            <a:p>
              <a:endParaRPr lang="zh-CN" altLang="en-US"/>
            </a:p>
          </p:txBody>
        </p:sp>
        <p:sp>
          <p:nvSpPr>
            <p:cNvPr id="380951" name="Text Box 23"/>
            <p:cNvSpPr txBox="1">
              <a:spLocks noChangeArrowheads="1"/>
            </p:cNvSpPr>
            <p:nvPr/>
          </p:nvSpPr>
          <p:spPr bwMode="auto">
            <a:xfrm>
              <a:off x="2640" y="3021"/>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2</a:t>
              </a:r>
              <a:endParaRPr lang="en-US" altLang="zh-CN" sz="1400" b="1">
                <a:solidFill>
                  <a:schemeClr val="tx1"/>
                </a:solidFill>
                <a:latin typeface="Times New Roman" panose="02020603050405020304" pitchFamily="18" charset="0"/>
              </a:endParaRPr>
            </a:p>
          </p:txBody>
        </p:sp>
        <p:sp>
          <p:nvSpPr>
            <p:cNvPr id="380952" name="Text Box 24"/>
            <p:cNvSpPr txBox="1">
              <a:spLocks noChangeArrowheads="1"/>
            </p:cNvSpPr>
            <p:nvPr/>
          </p:nvSpPr>
          <p:spPr bwMode="auto">
            <a:xfrm>
              <a:off x="3947" y="3033"/>
              <a:ext cx="33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zh-CN" altLang="en-US"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E</a:t>
              </a:r>
              <a:r>
                <a:rPr lang="en-US" altLang="zh-CN" sz="1800" b="1" i="1" baseline="-25000">
                  <a:solidFill>
                    <a:schemeClr val="tx1"/>
                  </a:solidFill>
                  <a:latin typeface="Times New Roman" panose="02020603050405020304" pitchFamily="18" charset="0"/>
                </a:rPr>
                <a:t>2</a:t>
              </a:r>
              <a:endParaRPr lang="en-US" altLang="zh-CN" sz="1400" b="1">
                <a:solidFill>
                  <a:schemeClr val="tx1"/>
                </a:solidFill>
                <a:latin typeface="Times New Roman" panose="02020603050405020304" pitchFamily="18" charset="0"/>
              </a:endParaRPr>
            </a:p>
          </p:txBody>
        </p:sp>
        <p:sp>
          <p:nvSpPr>
            <p:cNvPr id="380953" name="Line 25"/>
            <p:cNvSpPr>
              <a:spLocks noChangeShapeType="1"/>
            </p:cNvSpPr>
            <p:nvPr/>
          </p:nvSpPr>
          <p:spPr bwMode="auto">
            <a:xfrm>
              <a:off x="4715" y="2304"/>
              <a:ext cx="0" cy="528"/>
            </a:xfrm>
            <a:prstGeom prst="line">
              <a:avLst/>
            </a:prstGeom>
            <a:noFill/>
            <a:ln w="9525">
              <a:solidFill>
                <a:schemeClr val="tx1"/>
              </a:solidFill>
              <a:prstDash val="lgDash"/>
              <a:round/>
            </a:ln>
            <a:effectLst>
              <a:outerShdw dist="17961" dir="2700000" algn="ctr" rotWithShape="0">
                <a:schemeClr val="bg2"/>
              </a:outerShdw>
            </a:effectLst>
          </p:spPr>
          <p:txBody>
            <a:bodyPr anchor="ctr"/>
            <a:lstStyle/>
            <a:p>
              <a:endParaRPr lang="zh-CN" altLang="en-US"/>
            </a:p>
          </p:txBody>
        </p:sp>
        <p:sp>
          <p:nvSpPr>
            <p:cNvPr id="380954" name="Line 26"/>
            <p:cNvSpPr>
              <a:spLocks noChangeShapeType="1"/>
            </p:cNvSpPr>
            <p:nvPr/>
          </p:nvSpPr>
          <p:spPr bwMode="auto">
            <a:xfrm>
              <a:off x="2939" y="2544"/>
              <a:ext cx="1104" cy="0"/>
            </a:xfrm>
            <a:prstGeom prst="line">
              <a:avLst/>
            </a:prstGeom>
            <a:noFill/>
            <a:ln w="9525">
              <a:solidFill>
                <a:schemeClr val="tx1"/>
              </a:solidFill>
              <a:prstDash val="lgDash"/>
              <a:round/>
            </a:ln>
            <a:effectLst/>
          </p:spPr>
          <p:txBody>
            <a:bodyPr/>
            <a:lstStyle/>
            <a:p>
              <a:endParaRPr lang="zh-CN" altLang="en-US"/>
            </a:p>
          </p:txBody>
        </p:sp>
        <p:sp>
          <p:nvSpPr>
            <p:cNvPr id="380955" name="Line 27"/>
            <p:cNvSpPr>
              <a:spLocks noChangeShapeType="1"/>
            </p:cNvSpPr>
            <p:nvPr/>
          </p:nvSpPr>
          <p:spPr bwMode="auto">
            <a:xfrm flipV="1">
              <a:off x="3148" y="2034"/>
              <a:ext cx="2153" cy="846"/>
            </a:xfrm>
            <a:prstGeom prst="line">
              <a:avLst/>
            </a:prstGeom>
            <a:noFill/>
            <a:ln w="38100">
              <a:solidFill>
                <a:srgbClr val="3366FF"/>
              </a:solidFill>
              <a:prstDash val="lgDash"/>
              <a:round/>
            </a:ln>
            <a:effectLst/>
          </p:spPr>
          <p:txBody>
            <a:bodyPr/>
            <a:lstStyle/>
            <a:p>
              <a:endParaRPr lang="zh-CN" altLang="en-US"/>
            </a:p>
          </p:txBody>
        </p:sp>
        <p:sp>
          <p:nvSpPr>
            <p:cNvPr id="380956" name="Text Box 28"/>
            <p:cNvSpPr txBox="1">
              <a:spLocks noChangeArrowheads="1"/>
            </p:cNvSpPr>
            <p:nvPr/>
          </p:nvSpPr>
          <p:spPr bwMode="auto">
            <a:xfrm>
              <a:off x="5040" y="1822"/>
              <a:ext cx="384"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i="1">
                  <a:solidFill>
                    <a:schemeClr val="tx1"/>
                  </a:solidFill>
                  <a:latin typeface="Times New Roman" panose="02020603050405020304" pitchFamily="18" charset="0"/>
                </a:rPr>
                <a:t>S+T</a:t>
              </a:r>
              <a:endParaRPr lang="en-US" altLang="zh-CN" sz="1400" b="1">
                <a:solidFill>
                  <a:schemeClr val="tx1"/>
                </a:solidFill>
                <a:latin typeface="Times New Roman" panose="02020603050405020304" pitchFamily="18" charset="0"/>
              </a:endParaRPr>
            </a:p>
          </p:txBody>
        </p:sp>
        <p:sp>
          <p:nvSpPr>
            <p:cNvPr id="380957" name="Text Box 29"/>
            <p:cNvSpPr txBox="1">
              <a:spLocks noChangeArrowheads="1"/>
            </p:cNvSpPr>
            <p:nvPr/>
          </p:nvSpPr>
          <p:spPr bwMode="auto">
            <a:xfrm>
              <a:off x="2660" y="2438"/>
              <a:ext cx="254"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1</a:t>
              </a:r>
              <a:endParaRPr lang="en-US" altLang="zh-CN" sz="1400" b="1">
                <a:solidFill>
                  <a:schemeClr val="tx1"/>
                </a:solidFill>
                <a:latin typeface="Times New Roman" panose="02020603050405020304" pitchFamily="18" charset="0"/>
              </a:endParaRPr>
            </a:p>
          </p:txBody>
        </p:sp>
        <p:sp>
          <p:nvSpPr>
            <p:cNvPr id="380958" name="Text Box 30"/>
            <p:cNvSpPr txBox="1">
              <a:spLocks noChangeArrowheads="1"/>
            </p:cNvSpPr>
            <p:nvPr/>
          </p:nvSpPr>
          <p:spPr bwMode="auto">
            <a:xfrm>
              <a:off x="3851" y="2314"/>
              <a:ext cx="332"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zh-CN" altLang="en-US"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E</a:t>
              </a:r>
              <a:r>
                <a:rPr lang="en-US" altLang="zh-CN" sz="1800" b="1" i="1" baseline="-25000">
                  <a:solidFill>
                    <a:schemeClr val="tx1"/>
                  </a:solidFill>
                  <a:latin typeface="Times New Roman" panose="02020603050405020304" pitchFamily="18" charset="0"/>
                </a:rPr>
                <a:t>1</a:t>
              </a:r>
              <a:endParaRPr lang="en-US" altLang="zh-CN" sz="1400" b="1">
                <a:solidFill>
                  <a:schemeClr val="tx1"/>
                </a:solidFill>
                <a:latin typeface="Times New Roman" panose="02020603050405020304" pitchFamily="18" charset="0"/>
              </a:endParaRPr>
            </a:p>
          </p:txBody>
        </p:sp>
        <p:sp>
          <p:nvSpPr>
            <p:cNvPr id="380959" name="Text Box 31"/>
            <p:cNvSpPr txBox="1">
              <a:spLocks noChangeArrowheads="1"/>
            </p:cNvSpPr>
            <p:nvPr/>
          </p:nvSpPr>
          <p:spPr bwMode="auto">
            <a:xfrm>
              <a:off x="4022" y="2664"/>
              <a:ext cx="29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T</a:t>
              </a:r>
              <a:endParaRPr lang="en-US" altLang="zh-CN" sz="1800" b="1">
                <a:solidFill>
                  <a:schemeClr val="tx1"/>
                </a:solidFill>
                <a:latin typeface="Times New Roman" panose="02020603050405020304" pitchFamily="18" charset="0"/>
              </a:endParaRPr>
            </a:p>
          </p:txBody>
        </p:sp>
        <p:sp>
          <p:nvSpPr>
            <p:cNvPr id="380960" name="AutoShape 32"/>
            <p:cNvSpPr/>
            <p:nvPr/>
          </p:nvSpPr>
          <p:spPr bwMode="auto">
            <a:xfrm>
              <a:off x="4032" y="2544"/>
              <a:ext cx="96" cy="528"/>
            </a:xfrm>
            <a:prstGeom prst="rightBrace">
              <a:avLst>
                <a:gd name="adj1" fmla="val 45833"/>
                <a:gd name="adj2" fmla="val 50000"/>
              </a:avLst>
            </a:prstGeom>
            <a:noFill/>
            <a:ln w="9525">
              <a:solidFill>
                <a:srgbClr val="FF0000"/>
              </a:solidFill>
              <a:round/>
            </a:ln>
            <a:effectLst/>
          </p:spPr>
          <p:txBody>
            <a:bodyPr wrap="none" anchor="ctr"/>
            <a:lstStyle/>
            <a:p>
              <a:endParaRPr lang="zh-CN" altLang="en-US"/>
            </a:p>
          </p:txBody>
        </p:sp>
        <p:sp>
          <p:nvSpPr>
            <p:cNvPr id="380961" name="AutoShape 33"/>
            <p:cNvSpPr/>
            <p:nvPr/>
          </p:nvSpPr>
          <p:spPr bwMode="auto">
            <a:xfrm>
              <a:off x="4724" y="2286"/>
              <a:ext cx="96" cy="528"/>
            </a:xfrm>
            <a:prstGeom prst="rightBrace">
              <a:avLst>
                <a:gd name="adj1" fmla="val 45833"/>
                <a:gd name="adj2" fmla="val 50000"/>
              </a:avLst>
            </a:prstGeom>
            <a:noFill/>
            <a:ln w="9525">
              <a:solidFill>
                <a:srgbClr val="FF0000"/>
              </a:solidFill>
              <a:round/>
            </a:ln>
            <a:effectLst/>
          </p:spPr>
          <p:txBody>
            <a:bodyPr wrap="none" anchor="ctr"/>
            <a:lstStyle/>
            <a:p>
              <a:endParaRPr lang="zh-CN" altLang="en-US"/>
            </a:p>
          </p:txBody>
        </p:sp>
        <p:sp>
          <p:nvSpPr>
            <p:cNvPr id="380962" name="Text Box 34"/>
            <p:cNvSpPr txBox="1">
              <a:spLocks noChangeArrowheads="1"/>
            </p:cNvSpPr>
            <p:nvPr/>
          </p:nvSpPr>
          <p:spPr bwMode="auto">
            <a:xfrm>
              <a:off x="4734" y="2428"/>
              <a:ext cx="298"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T</a:t>
              </a:r>
              <a:endParaRPr lang="en-US" altLang="zh-CN" sz="1800" b="1">
                <a:solidFill>
                  <a:schemeClr val="tx1"/>
                </a:solidFill>
                <a:latin typeface="Times New Roman" panose="02020603050405020304" pitchFamily="18" charset="0"/>
              </a:endParaRPr>
            </a:p>
          </p:txBody>
        </p:sp>
        <p:sp>
          <p:nvSpPr>
            <p:cNvPr id="380963" name="Line 35"/>
            <p:cNvSpPr>
              <a:spLocks noChangeShapeType="1"/>
            </p:cNvSpPr>
            <p:nvPr/>
          </p:nvSpPr>
          <p:spPr bwMode="auto">
            <a:xfrm flipH="1">
              <a:off x="4028" y="2552"/>
              <a:ext cx="0" cy="1134"/>
            </a:xfrm>
            <a:prstGeom prst="line">
              <a:avLst/>
            </a:prstGeom>
            <a:noFill/>
            <a:ln w="9525">
              <a:solidFill>
                <a:schemeClr val="tx1"/>
              </a:solidFill>
              <a:prstDash val="lgDash"/>
              <a:round/>
            </a:ln>
            <a:effectLst/>
          </p:spPr>
          <p:txBody>
            <a:bodyPr/>
            <a:lstStyle/>
            <a:p>
              <a:endParaRPr lang="zh-CN" altLang="en-US"/>
            </a:p>
          </p:txBody>
        </p:sp>
        <p:sp>
          <p:nvSpPr>
            <p:cNvPr id="380964" name="Text Box 36"/>
            <p:cNvSpPr txBox="1">
              <a:spLocks noChangeArrowheads="1"/>
            </p:cNvSpPr>
            <p:nvPr/>
          </p:nvSpPr>
          <p:spPr bwMode="auto">
            <a:xfrm>
              <a:off x="3911" y="3672"/>
              <a:ext cx="288" cy="310"/>
            </a:xfrm>
            <a:prstGeom prst="rect">
              <a:avLst/>
            </a:prstGeom>
            <a:noFill/>
            <a:ln w="9525">
              <a:noFill/>
              <a:miter lim="800000"/>
            </a:ln>
            <a:effectLst>
              <a:outerShdw dist="17961" dir="2700000" algn="ctr" rotWithShape="0">
                <a:schemeClr val="bg2"/>
              </a:outerShdw>
            </a:effectLst>
          </p:spPr>
          <p:txBody>
            <a:bodyPr>
              <a:spAutoFit/>
            </a:bodyPr>
            <a:lstStyle/>
            <a:p>
              <a:pPr>
                <a:lnSpc>
                  <a:spcPct val="100000"/>
                </a:lnSpc>
                <a:spcBef>
                  <a:spcPct val="50000"/>
                </a:spcBef>
                <a:buClrTx/>
                <a:buFontTx/>
                <a:buNone/>
              </a:pPr>
              <a:r>
                <a:rPr lang="en-US" altLang="zh-CN" sz="1800" i="1">
                  <a:latin typeface="Times New Roman" panose="02020603050405020304" pitchFamily="18" charset="0"/>
                  <a:ea typeface="方正姚体" panose="02010601030101010101" pitchFamily="2" charset="-122"/>
                </a:rPr>
                <a:t>Q</a:t>
              </a:r>
              <a:r>
                <a:rPr lang="en-US" altLang="zh-CN" sz="1800" i="1" baseline="-25000">
                  <a:latin typeface="Times New Roman" panose="02020603050405020304" pitchFamily="18" charset="0"/>
                  <a:ea typeface="方正姚体" panose="02010601030101010101" pitchFamily="2" charset="-122"/>
                </a:rPr>
                <a:t>1</a:t>
              </a:r>
              <a:endParaRPr lang="en-US" altLang="zh-CN" sz="1800" i="1">
                <a:latin typeface="Times New Roman" panose="02020603050405020304" pitchFamily="18" charset="0"/>
                <a:ea typeface="方正姚体" panose="02010601030101010101" pitchFamily="2" charset="-122"/>
              </a:endParaRPr>
            </a:p>
          </p:txBody>
        </p:sp>
      </p:grpSp>
      <p:grpSp>
        <p:nvGrpSpPr>
          <p:cNvPr id="4" name="Group 37"/>
          <p:cNvGrpSpPr/>
          <p:nvPr/>
        </p:nvGrpSpPr>
        <p:grpSpPr bwMode="auto">
          <a:xfrm>
            <a:off x="4198938" y="2226469"/>
            <a:ext cx="4189412" cy="2537222"/>
            <a:chOff x="2645" y="1870"/>
            <a:chExt cx="2639" cy="2131"/>
          </a:xfrm>
        </p:grpSpPr>
        <p:sp>
          <p:nvSpPr>
            <p:cNvPr id="380966" name="Line 38"/>
            <p:cNvSpPr>
              <a:spLocks noChangeShapeType="1"/>
            </p:cNvSpPr>
            <p:nvPr/>
          </p:nvSpPr>
          <p:spPr bwMode="auto">
            <a:xfrm>
              <a:off x="4320" y="1870"/>
              <a:ext cx="672" cy="1632"/>
            </a:xfrm>
            <a:prstGeom prst="line">
              <a:avLst/>
            </a:prstGeom>
            <a:noFill/>
            <a:ln w="38100">
              <a:solidFill>
                <a:srgbClr val="FF9900"/>
              </a:solidFill>
              <a:prstDash val="lgDash"/>
              <a:round/>
            </a:ln>
            <a:effectLst>
              <a:outerShdw dist="17961" dir="2700000" algn="ctr" rotWithShape="0">
                <a:schemeClr val="bg2"/>
              </a:outerShdw>
            </a:effectLst>
          </p:spPr>
          <p:txBody>
            <a:bodyPr anchor="ctr"/>
            <a:lstStyle/>
            <a:p>
              <a:endParaRPr lang="zh-CN" altLang="en-US"/>
            </a:p>
          </p:txBody>
        </p:sp>
        <p:sp>
          <p:nvSpPr>
            <p:cNvPr id="380967" name="Line 39"/>
            <p:cNvSpPr>
              <a:spLocks noChangeShapeType="1"/>
            </p:cNvSpPr>
            <p:nvPr/>
          </p:nvSpPr>
          <p:spPr bwMode="auto">
            <a:xfrm>
              <a:off x="2938" y="2343"/>
              <a:ext cx="1570" cy="10"/>
            </a:xfrm>
            <a:prstGeom prst="line">
              <a:avLst/>
            </a:prstGeom>
            <a:noFill/>
            <a:ln w="9525">
              <a:solidFill>
                <a:schemeClr val="tx1"/>
              </a:solidFill>
              <a:prstDash val="lgDash"/>
              <a:round/>
            </a:ln>
            <a:effectLst/>
          </p:spPr>
          <p:txBody>
            <a:bodyPr/>
            <a:lstStyle/>
            <a:p>
              <a:endParaRPr lang="zh-CN" altLang="en-US"/>
            </a:p>
          </p:txBody>
        </p:sp>
        <p:sp>
          <p:nvSpPr>
            <p:cNvPr id="380968" name="Text Box 40"/>
            <p:cNvSpPr txBox="1">
              <a:spLocks noChangeArrowheads="1"/>
            </p:cNvSpPr>
            <p:nvPr/>
          </p:nvSpPr>
          <p:spPr bwMode="auto">
            <a:xfrm>
              <a:off x="2667" y="2238"/>
              <a:ext cx="286"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1</a:t>
              </a:r>
              <a:r>
                <a:rPr lang="en-US" altLang="zh-CN" sz="1800" b="1" i="1" baseline="30000">
                  <a:solidFill>
                    <a:schemeClr val="tx1"/>
                  </a:solidFill>
                  <a:latin typeface="Times New Roman" panose="02020603050405020304" pitchFamily="18" charset="0"/>
                </a:rPr>
                <a:t>’</a:t>
              </a:r>
              <a:endParaRPr lang="en-US" altLang="zh-CN" sz="1400" b="1">
                <a:solidFill>
                  <a:schemeClr val="tx1"/>
                </a:solidFill>
                <a:latin typeface="Times New Roman" panose="02020603050405020304" pitchFamily="18" charset="0"/>
              </a:endParaRPr>
            </a:p>
          </p:txBody>
        </p:sp>
        <p:sp>
          <p:nvSpPr>
            <p:cNvPr id="380969" name="Line 41"/>
            <p:cNvSpPr>
              <a:spLocks noChangeShapeType="1"/>
            </p:cNvSpPr>
            <p:nvPr/>
          </p:nvSpPr>
          <p:spPr bwMode="auto">
            <a:xfrm>
              <a:off x="2946" y="2909"/>
              <a:ext cx="1543" cy="9"/>
            </a:xfrm>
            <a:prstGeom prst="line">
              <a:avLst/>
            </a:prstGeom>
            <a:noFill/>
            <a:ln w="9525">
              <a:solidFill>
                <a:schemeClr val="tx1"/>
              </a:solidFill>
              <a:prstDash val="lgDash"/>
              <a:round/>
            </a:ln>
            <a:effectLst/>
          </p:spPr>
          <p:txBody>
            <a:bodyPr/>
            <a:lstStyle/>
            <a:p>
              <a:endParaRPr lang="zh-CN" altLang="en-US"/>
            </a:p>
          </p:txBody>
        </p:sp>
        <p:sp>
          <p:nvSpPr>
            <p:cNvPr id="380970" name="Text Box 42"/>
            <p:cNvSpPr txBox="1">
              <a:spLocks noChangeArrowheads="1"/>
            </p:cNvSpPr>
            <p:nvPr/>
          </p:nvSpPr>
          <p:spPr bwMode="auto">
            <a:xfrm>
              <a:off x="2645" y="2867"/>
              <a:ext cx="286" cy="310"/>
            </a:xfrm>
            <a:prstGeom prst="rect">
              <a:avLst/>
            </a:prstGeom>
            <a:noFill/>
            <a:ln w="9525">
              <a:noFill/>
              <a:miter lim="800000"/>
            </a:ln>
            <a:effectLst/>
          </p:spPr>
          <p:txBody>
            <a:bodyPr wrap="none">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P</a:t>
              </a:r>
              <a:r>
                <a:rPr lang="en-US" altLang="zh-CN" sz="1800" b="1" i="1" baseline="-25000">
                  <a:solidFill>
                    <a:schemeClr val="tx1"/>
                  </a:solidFill>
                  <a:latin typeface="Times New Roman" panose="02020603050405020304" pitchFamily="18" charset="0"/>
                </a:rPr>
                <a:t>2</a:t>
              </a:r>
              <a:r>
                <a:rPr lang="en-US" altLang="zh-CN" sz="1800" b="1" i="1" baseline="30000">
                  <a:solidFill>
                    <a:schemeClr val="tx1"/>
                  </a:solidFill>
                  <a:latin typeface="Times New Roman" panose="02020603050405020304" pitchFamily="18" charset="0"/>
                </a:rPr>
                <a:t>’</a:t>
              </a:r>
              <a:endParaRPr lang="en-US" altLang="zh-CN" sz="1400" b="1">
                <a:solidFill>
                  <a:schemeClr val="tx1"/>
                </a:solidFill>
                <a:latin typeface="Times New Roman" panose="02020603050405020304" pitchFamily="18" charset="0"/>
              </a:endParaRPr>
            </a:p>
          </p:txBody>
        </p:sp>
        <p:sp>
          <p:nvSpPr>
            <p:cNvPr id="380971" name="AutoShape 43"/>
            <p:cNvSpPr/>
            <p:nvPr/>
          </p:nvSpPr>
          <p:spPr bwMode="auto">
            <a:xfrm>
              <a:off x="4512" y="2361"/>
              <a:ext cx="96" cy="528"/>
            </a:xfrm>
            <a:prstGeom prst="rightBrace">
              <a:avLst>
                <a:gd name="adj1" fmla="val 45833"/>
                <a:gd name="adj2" fmla="val 50000"/>
              </a:avLst>
            </a:prstGeom>
            <a:noFill/>
            <a:ln w="9525">
              <a:solidFill>
                <a:srgbClr val="FF0000"/>
              </a:solidFill>
              <a:round/>
            </a:ln>
            <a:effectLst/>
          </p:spPr>
          <p:txBody>
            <a:bodyPr wrap="none" anchor="ctr"/>
            <a:lstStyle/>
            <a:p>
              <a:endParaRPr lang="zh-CN" altLang="en-US"/>
            </a:p>
          </p:txBody>
        </p:sp>
        <p:sp>
          <p:nvSpPr>
            <p:cNvPr id="380972" name="Text Box 44"/>
            <p:cNvSpPr txBox="1">
              <a:spLocks noChangeArrowheads="1"/>
            </p:cNvSpPr>
            <p:nvPr/>
          </p:nvSpPr>
          <p:spPr bwMode="auto">
            <a:xfrm>
              <a:off x="4985" y="3370"/>
              <a:ext cx="299"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D’</a:t>
              </a:r>
              <a:endParaRPr lang="en-US" altLang="zh-CN" sz="1800" b="1" i="1">
                <a:solidFill>
                  <a:schemeClr val="tx1"/>
                </a:solidFill>
                <a:latin typeface="Times New Roman" panose="02020603050405020304" pitchFamily="18" charset="0"/>
              </a:endParaRPr>
            </a:p>
          </p:txBody>
        </p:sp>
        <p:sp>
          <p:nvSpPr>
            <p:cNvPr id="380973" name="Text Box 45"/>
            <p:cNvSpPr txBox="1">
              <a:spLocks noChangeArrowheads="1"/>
            </p:cNvSpPr>
            <p:nvPr/>
          </p:nvSpPr>
          <p:spPr bwMode="auto">
            <a:xfrm>
              <a:off x="4114" y="2130"/>
              <a:ext cx="332"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zh-CN" altLang="en-US" sz="1800" b="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E</a:t>
              </a:r>
              <a:r>
                <a:rPr lang="en-US" altLang="zh-CN" sz="1800" b="1" i="1" baseline="-25000">
                  <a:solidFill>
                    <a:schemeClr val="tx1"/>
                  </a:solidFill>
                  <a:latin typeface="Times New Roman" panose="02020603050405020304" pitchFamily="18" charset="0"/>
                </a:rPr>
                <a:t>1</a:t>
              </a:r>
              <a:r>
                <a:rPr lang="en-US" altLang="zh-CN" sz="1800" b="1" i="1" baseline="30000">
                  <a:solidFill>
                    <a:schemeClr val="tx1"/>
                  </a:solidFill>
                  <a:latin typeface="Times New Roman" panose="02020603050405020304" pitchFamily="18" charset="0"/>
                </a:rPr>
                <a:t>’</a:t>
              </a:r>
              <a:endParaRPr lang="en-US" altLang="zh-CN" sz="1400" b="1">
                <a:solidFill>
                  <a:schemeClr val="tx1"/>
                </a:solidFill>
                <a:latin typeface="Times New Roman" panose="02020603050405020304" pitchFamily="18" charset="0"/>
              </a:endParaRPr>
            </a:p>
          </p:txBody>
        </p:sp>
        <p:sp>
          <p:nvSpPr>
            <p:cNvPr id="380974" name="Text Box 46"/>
            <p:cNvSpPr txBox="1">
              <a:spLocks noChangeArrowheads="1"/>
            </p:cNvSpPr>
            <p:nvPr/>
          </p:nvSpPr>
          <p:spPr bwMode="auto">
            <a:xfrm>
              <a:off x="4463" y="2883"/>
              <a:ext cx="273" cy="310"/>
            </a:xfrm>
            <a:prstGeom prst="rect">
              <a:avLst/>
            </a:prstGeom>
            <a:noFill/>
            <a:ln w="9525">
              <a:noFill/>
              <a:miter lim="800000"/>
            </a:ln>
            <a:effectLst/>
          </p:spPr>
          <p:txBody>
            <a:bodyPr>
              <a:spAutoFit/>
            </a:bodyPr>
            <a:lstStyle/>
            <a:p>
              <a:pPr eaLnBrk="1" hangingPunct="1">
                <a:lnSpc>
                  <a:spcPct val="100000"/>
                </a:lnSpc>
                <a:spcBef>
                  <a:spcPct val="0"/>
                </a:spcBef>
                <a:buClrTx/>
                <a:buFontTx/>
                <a:buNone/>
              </a:pPr>
              <a:r>
                <a:rPr lang="en-US" altLang="zh-CN" sz="1800" b="1" i="1">
                  <a:solidFill>
                    <a:schemeClr val="tx1"/>
                  </a:solidFill>
                  <a:latin typeface="Times New Roman" panose="02020603050405020304" pitchFamily="18" charset="0"/>
                </a:rPr>
                <a:t>E</a:t>
              </a:r>
              <a:r>
                <a:rPr lang="en-US" altLang="zh-CN" sz="1800" b="1" i="1" baseline="-25000">
                  <a:solidFill>
                    <a:schemeClr val="tx1"/>
                  </a:solidFill>
                  <a:latin typeface="Times New Roman" panose="02020603050405020304" pitchFamily="18" charset="0"/>
                </a:rPr>
                <a:t>2</a:t>
              </a:r>
              <a:r>
                <a:rPr lang="en-US" altLang="zh-CN" sz="1800" b="1" i="1" baseline="30000">
                  <a:solidFill>
                    <a:schemeClr val="tx1"/>
                  </a:solidFill>
                  <a:latin typeface="Times New Roman" panose="02020603050405020304" pitchFamily="18" charset="0"/>
                </a:rPr>
                <a:t>’</a:t>
              </a:r>
              <a:endParaRPr lang="en-US" altLang="zh-CN" sz="1400" b="1">
                <a:solidFill>
                  <a:schemeClr val="tx1"/>
                </a:solidFill>
                <a:latin typeface="Times New Roman" panose="02020603050405020304" pitchFamily="18" charset="0"/>
              </a:endParaRPr>
            </a:p>
          </p:txBody>
        </p:sp>
        <p:sp>
          <p:nvSpPr>
            <p:cNvPr id="380975" name="Line 47"/>
            <p:cNvSpPr>
              <a:spLocks noChangeShapeType="1"/>
            </p:cNvSpPr>
            <p:nvPr/>
          </p:nvSpPr>
          <p:spPr bwMode="auto">
            <a:xfrm flipH="1">
              <a:off x="4512" y="2381"/>
              <a:ext cx="0" cy="1315"/>
            </a:xfrm>
            <a:prstGeom prst="line">
              <a:avLst/>
            </a:prstGeom>
            <a:noFill/>
            <a:ln w="9525">
              <a:solidFill>
                <a:schemeClr val="tx1"/>
              </a:solidFill>
              <a:prstDash val="lgDash"/>
              <a:round/>
            </a:ln>
            <a:effectLst/>
          </p:spPr>
          <p:txBody>
            <a:bodyPr/>
            <a:lstStyle/>
            <a:p>
              <a:endParaRPr lang="zh-CN" altLang="en-US"/>
            </a:p>
          </p:txBody>
        </p:sp>
        <p:sp>
          <p:nvSpPr>
            <p:cNvPr id="380976" name="Text Box 48"/>
            <p:cNvSpPr txBox="1">
              <a:spLocks noChangeArrowheads="1"/>
            </p:cNvSpPr>
            <p:nvPr/>
          </p:nvSpPr>
          <p:spPr bwMode="auto">
            <a:xfrm>
              <a:off x="4354" y="3691"/>
              <a:ext cx="322" cy="310"/>
            </a:xfrm>
            <a:prstGeom prst="rect">
              <a:avLst/>
            </a:prstGeom>
            <a:noFill/>
            <a:ln w="9525">
              <a:noFill/>
              <a:miter lim="800000"/>
            </a:ln>
            <a:effectLst>
              <a:outerShdw dist="17961" dir="2700000" algn="ctr" rotWithShape="0">
                <a:schemeClr val="bg2"/>
              </a:outerShdw>
            </a:effectLst>
          </p:spPr>
          <p:txBody>
            <a:bodyPr>
              <a:spAutoFit/>
            </a:bodyPr>
            <a:lstStyle/>
            <a:p>
              <a:pPr>
                <a:lnSpc>
                  <a:spcPct val="100000"/>
                </a:lnSpc>
                <a:spcBef>
                  <a:spcPct val="50000"/>
                </a:spcBef>
                <a:buClrTx/>
                <a:buFontTx/>
                <a:buNone/>
              </a:pPr>
              <a:r>
                <a:rPr lang="en-US" altLang="zh-CN" sz="1800" i="1">
                  <a:latin typeface="Times New Roman" panose="02020603050405020304" pitchFamily="18" charset="0"/>
                  <a:ea typeface="方正姚体" panose="02010601030101010101" pitchFamily="2" charset="-122"/>
                </a:rPr>
                <a:t>Q</a:t>
              </a:r>
              <a:r>
                <a:rPr lang="en-US" altLang="zh-CN" sz="1800" i="1" baseline="-25000">
                  <a:latin typeface="Times New Roman" panose="02020603050405020304" pitchFamily="18" charset="0"/>
                  <a:ea typeface="方正姚体" panose="02010601030101010101" pitchFamily="2" charset="-122"/>
                </a:rPr>
                <a:t>1</a:t>
              </a:r>
              <a:r>
                <a:rPr lang="en-US" altLang="zh-CN" sz="1800" i="1" baseline="30000">
                  <a:latin typeface="Times New Roman" panose="02020603050405020304" pitchFamily="18" charset="0"/>
                  <a:ea typeface="方正姚体" panose="02010601030101010101" pitchFamily="2" charset="-122"/>
                </a:rPr>
                <a:t>’</a:t>
              </a:r>
              <a:endParaRPr lang="en-US" altLang="zh-CN" sz="1800" i="1">
                <a:latin typeface="Times New Roman" panose="02020603050405020304" pitchFamily="18" charset="0"/>
                <a:ea typeface="方正姚体" panose="02010601030101010101" pitchFamily="2" charset="-122"/>
              </a:endParaRPr>
            </a:p>
          </p:txBody>
        </p:sp>
      </p:grpSp>
      <p:sp>
        <p:nvSpPr>
          <p:cNvPr id="380977" name="Text Box 49"/>
          <p:cNvSpPr txBox="1">
            <a:spLocks noChangeArrowheads="1"/>
          </p:cNvSpPr>
          <p:nvPr/>
        </p:nvSpPr>
        <p:spPr bwMode="auto">
          <a:xfrm>
            <a:off x="5219700" y="4677966"/>
            <a:ext cx="2952750" cy="369332"/>
          </a:xfrm>
          <a:prstGeom prst="rect">
            <a:avLst/>
          </a:prstGeom>
          <a:noFill/>
          <a:ln w="9525">
            <a:noFill/>
            <a:miter lim="800000"/>
          </a:ln>
          <a:effectLst/>
        </p:spPr>
        <p:txBody>
          <a:bodyPr>
            <a:spAutoFit/>
          </a:bodyPr>
          <a:lstStyle/>
          <a:p>
            <a:pPr marL="457200" indent="-457200">
              <a:spcBef>
                <a:spcPct val="50000"/>
              </a:spcBef>
              <a:buFontTx/>
              <a:buNone/>
            </a:pPr>
            <a:r>
              <a:rPr lang="zh-CN" altLang="en-US" b="1" dirty="0" smtClean="0"/>
              <a:t>税收</a:t>
            </a:r>
            <a:r>
              <a:rPr lang="zh-CN" altLang="en-US" b="1" dirty="0"/>
              <a:t>的负担－弹性的影响</a:t>
            </a:r>
            <a:endParaRPr lang="en-US"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80977"/>
                                        </p:tgtEl>
                                        <p:attrNameLst>
                                          <p:attrName>style.visibility</p:attrName>
                                        </p:attrNameLst>
                                      </p:cBhvr>
                                      <p:to>
                                        <p:strVal val="visible"/>
                                      </p:to>
                                    </p:set>
                                    <p:animEffect transition="in" filter="blinds(horizontal)">
                                      <p:cBhvr>
                                        <p:cTn id="23" dur="500"/>
                                        <p:tgtEl>
                                          <p:spTgt spid="380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7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4" y="6382589"/>
            <a:ext cx="877163" cy="369332"/>
          </a:xfrm>
          <a:prstGeom prst="rect">
            <a:avLst/>
          </a:prstGeom>
          <a:noFill/>
        </p:spPr>
        <p:txBody>
          <a:bodyPr wrap="none" rtlCol="0">
            <a:spAutoFit/>
          </a:bodyPr>
          <a:lstStyle/>
          <a:p>
            <a:r>
              <a:rPr lang="zh-CN" altLang="en-US" dirty="0"/>
              <a:t>延时符</a:t>
            </a:r>
            <a:endParaRPr lang="zh-CN" altLang="en-US" dirty="0"/>
          </a:p>
        </p:txBody>
      </p:sp>
      <p:grpSp>
        <p:nvGrpSpPr>
          <p:cNvPr id="28" name="组合 27"/>
          <p:cNvGrpSpPr/>
          <p:nvPr/>
        </p:nvGrpSpPr>
        <p:grpSpPr>
          <a:xfrm>
            <a:off x="2454437" y="1563638"/>
            <a:ext cx="1197175" cy="1197175"/>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2411760" y="1822632"/>
            <a:ext cx="1257356" cy="677108"/>
          </a:xfrm>
          <a:prstGeom prst="rect">
            <a:avLst/>
          </a:prstGeom>
          <a:noFill/>
        </p:spPr>
        <p:txBody>
          <a:bodyPr wrap="square" lIns="0" tIns="0" rIns="0" bIns="0" rtlCol="0">
            <a:spAutoFit/>
          </a:bodyPr>
          <a:lstStyle/>
          <a:p>
            <a:pPr algn="ctr"/>
            <a:r>
              <a:rPr lang="zh-CN" altLang="en-US" sz="4400" b="1" dirty="0">
                <a:solidFill>
                  <a:schemeClr val="accent2"/>
                </a:solidFill>
                <a:latin typeface="微软雅黑" panose="020B0503020204020204" pitchFamily="34" charset="-122"/>
                <a:ea typeface="微软雅黑" panose="020B0503020204020204" pitchFamily="34" charset="-122"/>
              </a:rPr>
              <a:t>谢</a:t>
            </a:r>
            <a:endParaRPr lang="zh-CN" altLang="en-US" sz="4400" b="1" dirty="0">
              <a:solidFill>
                <a:schemeClr val="accent2"/>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462549" y="1563638"/>
            <a:ext cx="1197175" cy="1197175"/>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椭圆 3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419872" y="1822632"/>
            <a:ext cx="1257356" cy="677108"/>
          </a:xfrm>
          <a:prstGeom prst="rect">
            <a:avLst/>
          </a:prstGeom>
          <a:noFill/>
        </p:spPr>
        <p:txBody>
          <a:bodyPr wrap="square" lIns="0" tIns="0" rIns="0" bIns="0" rtlCol="0">
            <a:spAutoFit/>
          </a:bodyPr>
          <a:lstStyle/>
          <a:p>
            <a:pPr algn="ctr"/>
            <a:r>
              <a:rPr lang="zh-CN" altLang="en-US" sz="4400" b="1" dirty="0">
                <a:solidFill>
                  <a:schemeClr val="accent3"/>
                </a:solidFill>
                <a:latin typeface="微软雅黑" panose="020B0503020204020204" pitchFamily="34" charset="-122"/>
                <a:ea typeface="微软雅黑" panose="020B0503020204020204" pitchFamily="34" charset="-122"/>
              </a:rPr>
              <a:t>谢</a:t>
            </a:r>
            <a:endParaRPr lang="zh-CN" altLang="en-US" sz="4400" b="1" dirty="0">
              <a:solidFill>
                <a:schemeClr val="accent3"/>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398652" y="1563638"/>
            <a:ext cx="1197175" cy="1197175"/>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45"/>
          <p:cNvSpPr txBox="1"/>
          <p:nvPr/>
        </p:nvSpPr>
        <p:spPr>
          <a:xfrm>
            <a:off x="4355976" y="1822632"/>
            <a:ext cx="1257356" cy="677108"/>
          </a:xfrm>
          <a:prstGeom prst="rect">
            <a:avLst/>
          </a:prstGeom>
          <a:noFill/>
        </p:spPr>
        <p:txBody>
          <a:bodyPr wrap="square" lIns="0" tIns="0" rIns="0" bIns="0" rtlCol="0">
            <a:spAutoFit/>
          </a:bodyPr>
          <a:lstStyle/>
          <a:p>
            <a:pPr algn="ctr"/>
            <a:r>
              <a:rPr lang="zh-CN" altLang="en-US" sz="4400" b="1" dirty="0">
                <a:solidFill>
                  <a:schemeClr val="accent4"/>
                </a:solidFill>
                <a:latin typeface="微软雅黑" panose="020B0503020204020204" pitchFamily="34" charset="-122"/>
                <a:ea typeface="微软雅黑" panose="020B0503020204020204" pitchFamily="34" charset="-122"/>
              </a:rPr>
              <a:t>观</a:t>
            </a:r>
            <a:endParaRPr lang="zh-CN" altLang="en-US" sz="4400" b="1" dirty="0">
              <a:solidFill>
                <a:schemeClr val="accent4"/>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5406765" y="1563638"/>
            <a:ext cx="1197175" cy="1197175"/>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椭圆 4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5364088" y="1822632"/>
            <a:ext cx="1257356" cy="677108"/>
          </a:xfrm>
          <a:prstGeom prst="rect">
            <a:avLst/>
          </a:prstGeom>
          <a:noFill/>
        </p:spPr>
        <p:txBody>
          <a:bodyPr wrap="square" lIns="0" tIns="0" rIns="0" bIns="0" rtlCol="0">
            <a:spAutoFit/>
          </a:bodyPr>
          <a:lstStyle/>
          <a:p>
            <a:pPr algn="ctr"/>
            <a:r>
              <a:rPr lang="zh-CN" altLang="en-US" sz="4400" b="1" dirty="0">
                <a:solidFill>
                  <a:schemeClr val="accent5"/>
                </a:solidFill>
                <a:latin typeface="微软雅黑" panose="020B0503020204020204" pitchFamily="34" charset="-122"/>
                <a:ea typeface="微软雅黑" panose="020B0503020204020204" pitchFamily="34" charset="-122"/>
              </a:rPr>
              <a:t>赏</a:t>
            </a:r>
            <a:endParaRPr lang="zh-CN" altLang="en-US" sz="4400" b="1" dirty="0">
              <a:solidFill>
                <a:schemeClr val="accent5"/>
              </a:solidFill>
              <a:latin typeface="微软雅黑" panose="020B0503020204020204" pitchFamily="34" charset="-122"/>
              <a:ea typeface="微软雅黑" panose="020B0503020204020204" pitchFamily="34" charset="-122"/>
            </a:endParaRPr>
          </a:p>
        </p:txBody>
      </p:sp>
      <p:grpSp>
        <p:nvGrpSpPr>
          <p:cNvPr id="53" name="Group 7"/>
          <p:cNvGrpSpPr/>
          <p:nvPr/>
        </p:nvGrpSpPr>
        <p:grpSpPr bwMode="auto">
          <a:xfrm>
            <a:off x="2771800" y="3865982"/>
            <a:ext cx="361950" cy="361950"/>
            <a:chOff x="0" y="0"/>
            <a:chExt cx="965499" cy="965499"/>
          </a:xfrm>
        </p:grpSpPr>
        <p:sp>
          <p:nvSpPr>
            <p:cNvPr id="54" name="AutoShape 8" descr="tile_paper_medgray.png"/>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blipFill dpi="0" rotWithShape="0">
              <a:blip r:embed="rId1" cstate="print"/>
              <a:srcRect/>
              <a:tile tx="0" ty="0" sx="100000" sy="100000" flip="none" algn="tl"/>
            </a:bli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55" name="AutoShape 9"/>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56" name="Group 10"/>
          <p:cNvGrpSpPr/>
          <p:nvPr/>
        </p:nvGrpSpPr>
        <p:grpSpPr bwMode="auto">
          <a:xfrm>
            <a:off x="3398664" y="3865982"/>
            <a:ext cx="361950" cy="361950"/>
            <a:chOff x="0" y="0"/>
            <a:chExt cx="965499" cy="965499"/>
          </a:xfrm>
        </p:grpSpPr>
        <p:sp>
          <p:nvSpPr>
            <p:cNvPr id="57"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58"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59" name="Group 13"/>
          <p:cNvGrpSpPr/>
          <p:nvPr/>
        </p:nvGrpSpPr>
        <p:grpSpPr bwMode="auto">
          <a:xfrm>
            <a:off x="4054698" y="3865982"/>
            <a:ext cx="362546" cy="361950"/>
            <a:chOff x="0" y="0"/>
            <a:chExt cx="965499" cy="965499"/>
          </a:xfrm>
        </p:grpSpPr>
        <p:sp>
          <p:nvSpPr>
            <p:cNvPr id="60"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99CD46"/>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1"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2" name="Group 16"/>
          <p:cNvGrpSpPr/>
          <p:nvPr/>
        </p:nvGrpSpPr>
        <p:grpSpPr bwMode="auto">
          <a:xfrm>
            <a:off x="4663704" y="3865982"/>
            <a:ext cx="361950" cy="361950"/>
            <a:chOff x="0" y="0"/>
            <a:chExt cx="965499" cy="965499"/>
          </a:xfrm>
        </p:grpSpPr>
        <p:sp>
          <p:nvSpPr>
            <p:cNvPr id="63"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E8BB4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4"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5" name="Group 19"/>
          <p:cNvGrpSpPr/>
          <p:nvPr/>
        </p:nvGrpSpPr>
        <p:grpSpPr bwMode="auto">
          <a:xfrm>
            <a:off x="5320333" y="3865982"/>
            <a:ext cx="361950" cy="361950"/>
            <a:chOff x="0" y="0"/>
            <a:chExt cx="965499" cy="965499"/>
          </a:xfrm>
        </p:grpSpPr>
        <p:sp>
          <p:nvSpPr>
            <p:cNvPr id="66"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55B5FC"/>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7"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8" name="Group 22"/>
          <p:cNvGrpSpPr/>
          <p:nvPr/>
        </p:nvGrpSpPr>
        <p:grpSpPr bwMode="auto">
          <a:xfrm>
            <a:off x="5976367" y="3865982"/>
            <a:ext cx="361950" cy="361950"/>
            <a:chOff x="0" y="0"/>
            <a:chExt cx="965499" cy="965499"/>
          </a:xfrm>
        </p:grpSpPr>
        <p:sp>
          <p:nvSpPr>
            <p:cNvPr id="69"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3E88BD"/>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70"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anim calcmode="lin" valueType="num">
                                      <p:cBhvr>
                                        <p:cTn id="10" dur="500" fill="hold"/>
                                        <p:tgtEl>
                                          <p:spTgt spid="28"/>
                                        </p:tgtEl>
                                        <p:attrNameLst>
                                          <p:attrName>ppt_x</p:attrName>
                                        </p:attrNameLst>
                                      </p:cBhvr>
                                      <p:tavLst>
                                        <p:tav tm="0">
                                          <p:val>
                                            <p:fltVal val="0.5"/>
                                          </p:val>
                                        </p:tav>
                                        <p:tav tm="100000">
                                          <p:val>
                                            <p:strVal val="#ppt_x"/>
                                          </p:val>
                                        </p:tav>
                                      </p:tavLst>
                                    </p:anim>
                                    <p:anim calcmode="lin" valueType="num">
                                      <p:cBhvr>
                                        <p:cTn id="11" dur="500" fill="hold"/>
                                        <p:tgtEl>
                                          <p:spTgt spid="2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anim calcmode="lin" valueType="num">
                                      <p:cBhvr>
                                        <p:cTn id="17" dur="500" fill="hold"/>
                                        <p:tgtEl>
                                          <p:spTgt spid="32"/>
                                        </p:tgtEl>
                                        <p:attrNameLst>
                                          <p:attrName>ppt_x</p:attrName>
                                        </p:attrNameLst>
                                      </p:cBhvr>
                                      <p:tavLst>
                                        <p:tav tm="0">
                                          <p:val>
                                            <p:fltVal val="0.5"/>
                                          </p:val>
                                        </p:tav>
                                        <p:tav tm="100000">
                                          <p:val>
                                            <p:strVal val="#ppt_x"/>
                                          </p:val>
                                        </p:tav>
                                      </p:tavLst>
                                    </p:anim>
                                    <p:anim calcmode="lin" valueType="num">
                                      <p:cBhvr>
                                        <p:cTn id="18" dur="500" fill="hold"/>
                                        <p:tgtEl>
                                          <p:spTgt spid="32"/>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fltVal val="0"/>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animEffect transition="in" filter="fade">
                                      <p:cBhvr>
                                        <p:cTn id="23" dur="500"/>
                                        <p:tgtEl>
                                          <p:spTgt spid="37"/>
                                        </p:tgtEl>
                                      </p:cBhvr>
                                    </p:animEffect>
                                    <p:anim calcmode="lin" valueType="num">
                                      <p:cBhvr>
                                        <p:cTn id="24" dur="500" fill="hold"/>
                                        <p:tgtEl>
                                          <p:spTgt spid="37"/>
                                        </p:tgtEl>
                                        <p:attrNameLst>
                                          <p:attrName>ppt_x</p:attrName>
                                        </p:attrNameLst>
                                      </p:cBhvr>
                                      <p:tavLst>
                                        <p:tav tm="0">
                                          <p:val>
                                            <p:fltVal val="0.5"/>
                                          </p:val>
                                        </p:tav>
                                        <p:tav tm="100000">
                                          <p:val>
                                            <p:strVal val="#ppt_x"/>
                                          </p:val>
                                        </p:tav>
                                      </p:tavLst>
                                    </p:anim>
                                    <p:anim calcmode="lin" valueType="num">
                                      <p:cBhvr>
                                        <p:cTn id="25" dur="500" fill="hold"/>
                                        <p:tgtEl>
                                          <p:spTgt spid="37"/>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47"/>
                                        </p:tgtEl>
                                        <p:attrNameLst>
                                          <p:attrName>style.visibility</p:attrName>
                                        </p:attrNameLst>
                                      </p:cBhvr>
                                      <p:to>
                                        <p:strVal val="visible"/>
                                      </p:to>
                                    </p:set>
                                    <p:anim calcmode="lin" valueType="num">
                                      <p:cBhvr>
                                        <p:cTn id="28" dur="500" fill="hold"/>
                                        <p:tgtEl>
                                          <p:spTgt spid="47"/>
                                        </p:tgtEl>
                                        <p:attrNameLst>
                                          <p:attrName>ppt_w</p:attrName>
                                        </p:attrNameLst>
                                      </p:cBhvr>
                                      <p:tavLst>
                                        <p:tav tm="0">
                                          <p:val>
                                            <p:fltVal val="0"/>
                                          </p:val>
                                        </p:tav>
                                        <p:tav tm="100000">
                                          <p:val>
                                            <p:strVal val="#ppt_w"/>
                                          </p:val>
                                        </p:tav>
                                      </p:tavLst>
                                    </p:anim>
                                    <p:anim calcmode="lin" valueType="num">
                                      <p:cBhvr>
                                        <p:cTn id="29" dur="500" fill="hold"/>
                                        <p:tgtEl>
                                          <p:spTgt spid="47"/>
                                        </p:tgtEl>
                                        <p:attrNameLst>
                                          <p:attrName>ppt_h</p:attrName>
                                        </p:attrNameLst>
                                      </p:cBhvr>
                                      <p:tavLst>
                                        <p:tav tm="0">
                                          <p:val>
                                            <p:fltVal val="0"/>
                                          </p:val>
                                        </p:tav>
                                        <p:tav tm="100000">
                                          <p:val>
                                            <p:strVal val="#ppt_h"/>
                                          </p:val>
                                        </p:tav>
                                      </p:tavLst>
                                    </p:anim>
                                    <p:animEffect transition="in" filter="fade">
                                      <p:cBhvr>
                                        <p:cTn id="30" dur="500"/>
                                        <p:tgtEl>
                                          <p:spTgt spid="47"/>
                                        </p:tgtEl>
                                      </p:cBhvr>
                                    </p:animEffect>
                                    <p:anim calcmode="lin" valueType="num">
                                      <p:cBhvr>
                                        <p:cTn id="31" dur="500" fill="hold"/>
                                        <p:tgtEl>
                                          <p:spTgt spid="47"/>
                                        </p:tgtEl>
                                        <p:attrNameLst>
                                          <p:attrName>ppt_x</p:attrName>
                                        </p:attrNameLst>
                                      </p:cBhvr>
                                      <p:tavLst>
                                        <p:tav tm="0">
                                          <p:val>
                                            <p:fltVal val="0.5"/>
                                          </p:val>
                                        </p:tav>
                                        <p:tav tm="100000">
                                          <p:val>
                                            <p:strVal val="#ppt_x"/>
                                          </p:val>
                                        </p:tav>
                                      </p:tavLst>
                                    </p:anim>
                                    <p:anim calcmode="lin" valueType="num">
                                      <p:cBhvr>
                                        <p:cTn id="32" dur="500" fill="hold"/>
                                        <p:tgtEl>
                                          <p:spTgt spid="47"/>
                                        </p:tgtEl>
                                        <p:attrNameLst>
                                          <p:attrName>ppt_y</p:attrName>
                                        </p:attrNameLst>
                                      </p:cBhvr>
                                      <p:tavLst>
                                        <p:tav tm="0">
                                          <p:val>
                                            <p:fltVal val="0.5"/>
                                          </p:val>
                                        </p:tav>
                                        <p:tav tm="100000">
                                          <p:val>
                                            <p:strVal val="#ppt_y"/>
                                          </p:val>
                                        </p:tav>
                                      </p:tavLst>
                                    </p:anim>
                                  </p:childTnLst>
                                </p:cTn>
                              </p:par>
                            </p:childTnLst>
                          </p:cTn>
                        </p:par>
                        <p:par>
                          <p:cTn id="33" fill="hold">
                            <p:stCondLst>
                              <p:cond delay="500"/>
                            </p:stCondLst>
                            <p:childTnLst>
                              <p:par>
                                <p:cTn id="34" presetID="42" presetClass="entr" presetSubtype="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anim calcmode="lin" valueType="num">
                                      <p:cBhvr>
                                        <p:cTn id="37" dur="500" fill="hold"/>
                                        <p:tgtEl>
                                          <p:spTgt spid="31"/>
                                        </p:tgtEl>
                                        <p:attrNameLst>
                                          <p:attrName>ppt_x</p:attrName>
                                        </p:attrNameLst>
                                      </p:cBhvr>
                                      <p:tavLst>
                                        <p:tav tm="0">
                                          <p:val>
                                            <p:strVal val="#ppt_x"/>
                                          </p:val>
                                        </p:tav>
                                        <p:tav tm="100000">
                                          <p:val>
                                            <p:strVal val="#ppt_x"/>
                                          </p:val>
                                        </p:tav>
                                      </p:tavLst>
                                    </p:anim>
                                    <p:anim calcmode="lin" valueType="num">
                                      <p:cBhvr>
                                        <p:cTn id="38" dur="500" fill="hold"/>
                                        <p:tgtEl>
                                          <p:spTgt spid="3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anim calcmode="lin" valueType="num">
                                      <p:cBhvr>
                                        <p:cTn id="42" dur="500" fill="hold"/>
                                        <p:tgtEl>
                                          <p:spTgt spid="36"/>
                                        </p:tgtEl>
                                        <p:attrNameLst>
                                          <p:attrName>ppt_x</p:attrName>
                                        </p:attrNameLst>
                                      </p:cBhvr>
                                      <p:tavLst>
                                        <p:tav tm="0">
                                          <p:val>
                                            <p:strVal val="#ppt_x"/>
                                          </p:val>
                                        </p:tav>
                                        <p:tav tm="100000">
                                          <p:val>
                                            <p:strVal val="#ppt_x"/>
                                          </p:val>
                                        </p:tav>
                                      </p:tavLst>
                                    </p:anim>
                                    <p:anim calcmode="lin" valueType="num">
                                      <p:cBhvr>
                                        <p:cTn id="43" dur="500" fill="hold"/>
                                        <p:tgtEl>
                                          <p:spTgt spid="3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anim calcmode="lin" valueType="num">
                                      <p:cBhvr>
                                        <p:cTn id="47" dur="500" fill="hold"/>
                                        <p:tgtEl>
                                          <p:spTgt spid="46"/>
                                        </p:tgtEl>
                                        <p:attrNameLst>
                                          <p:attrName>ppt_x</p:attrName>
                                        </p:attrNameLst>
                                      </p:cBhvr>
                                      <p:tavLst>
                                        <p:tav tm="0">
                                          <p:val>
                                            <p:strVal val="#ppt_x"/>
                                          </p:val>
                                        </p:tav>
                                        <p:tav tm="100000">
                                          <p:val>
                                            <p:strVal val="#ppt_x"/>
                                          </p:val>
                                        </p:tav>
                                      </p:tavLst>
                                    </p:anim>
                                    <p:anim calcmode="lin" valueType="num">
                                      <p:cBhvr>
                                        <p:cTn id="48" dur="500" fill="hold"/>
                                        <p:tgtEl>
                                          <p:spTgt spid="4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75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anim calcmode="lin" valueType="num">
                                      <p:cBhvr>
                                        <p:cTn id="52" dur="500" fill="hold"/>
                                        <p:tgtEl>
                                          <p:spTgt spid="50"/>
                                        </p:tgtEl>
                                        <p:attrNameLst>
                                          <p:attrName>ppt_x</p:attrName>
                                        </p:attrNameLst>
                                      </p:cBhvr>
                                      <p:tavLst>
                                        <p:tav tm="0">
                                          <p:val>
                                            <p:strVal val="#ppt_x"/>
                                          </p:val>
                                        </p:tav>
                                        <p:tav tm="100000">
                                          <p:val>
                                            <p:strVal val="#ppt_x"/>
                                          </p:val>
                                        </p:tav>
                                      </p:tavLst>
                                    </p:anim>
                                    <p:anim calcmode="lin" valueType="num">
                                      <p:cBhvr>
                                        <p:cTn id="53" dur="500" fill="hold"/>
                                        <p:tgtEl>
                                          <p:spTgt spid="50"/>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23" presetClass="entr" presetSubtype="16" fill="hold" nodeType="afterEffect">
                                  <p:stCondLst>
                                    <p:cond delay="10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childTnLst>
                                </p:cTn>
                              </p:par>
                              <p:par>
                                <p:cTn id="59" presetID="23" presetClass="entr" presetSubtype="16" fill="hold" nodeType="withEffect">
                                  <p:stCondLst>
                                    <p:cond delay="250"/>
                                  </p:stCondLst>
                                  <p:childTnLst>
                                    <p:set>
                                      <p:cBhvr>
                                        <p:cTn id="60" dur="1" fill="hold">
                                          <p:stCondLst>
                                            <p:cond delay="0"/>
                                          </p:stCondLst>
                                        </p:cTn>
                                        <p:tgtEl>
                                          <p:spTgt spid="56"/>
                                        </p:tgtEl>
                                        <p:attrNameLst>
                                          <p:attrName>style.visibility</p:attrName>
                                        </p:attrNameLst>
                                      </p:cBhvr>
                                      <p:to>
                                        <p:strVal val="visible"/>
                                      </p:to>
                                    </p:set>
                                    <p:anim calcmode="lin" valueType="num">
                                      <p:cBhvr>
                                        <p:cTn id="61" dur="500" fill="hold"/>
                                        <p:tgtEl>
                                          <p:spTgt spid="56"/>
                                        </p:tgtEl>
                                        <p:attrNameLst>
                                          <p:attrName>ppt_w</p:attrName>
                                        </p:attrNameLst>
                                      </p:cBhvr>
                                      <p:tavLst>
                                        <p:tav tm="0">
                                          <p:val>
                                            <p:fltVal val="0"/>
                                          </p:val>
                                        </p:tav>
                                        <p:tav tm="100000">
                                          <p:val>
                                            <p:strVal val="#ppt_w"/>
                                          </p:val>
                                        </p:tav>
                                      </p:tavLst>
                                    </p:anim>
                                    <p:anim calcmode="lin" valueType="num">
                                      <p:cBhvr>
                                        <p:cTn id="62" dur="500" fill="hold"/>
                                        <p:tgtEl>
                                          <p:spTgt spid="56"/>
                                        </p:tgtEl>
                                        <p:attrNameLst>
                                          <p:attrName>ppt_h</p:attrName>
                                        </p:attrNameLst>
                                      </p:cBhvr>
                                      <p:tavLst>
                                        <p:tav tm="0">
                                          <p:val>
                                            <p:fltVal val="0"/>
                                          </p:val>
                                        </p:tav>
                                        <p:tav tm="100000">
                                          <p:val>
                                            <p:strVal val="#ppt_h"/>
                                          </p:val>
                                        </p:tav>
                                      </p:tavLst>
                                    </p:anim>
                                  </p:childTnLst>
                                </p:cTn>
                              </p:par>
                              <p:par>
                                <p:cTn id="63" presetID="23" presetClass="entr" presetSubtype="16" fill="hold" nodeType="withEffect">
                                  <p:stCondLst>
                                    <p:cond delay="500"/>
                                  </p:stCondLst>
                                  <p:childTnLst>
                                    <p:set>
                                      <p:cBhvr>
                                        <p:cTn id="64" dur="1" fill="hold">
                                          <p:stCondLst>
                                            <p:cond delay="0"/>
                                          </p:stCondLst>
                                        </p:cTn>
                                        <p:tgtEl>
                                          <p:spTgt spid="59"/>
                                        </p:tgtEl>
                                        <p:attrNameLst>
                                          <p:attrName>style.visibility</p:attrName>
                                        </p:attrNameLst>
                                      </p:cBhvr>
                                      <p:to>
                                        <p:strVal val="visible"/>
                                      </p:to>
                                    </p:set>
                                    <p:anim calcmode="lin" valueType="num">
                                      <p:cBhvr>
                                        <p:cTn id="65" dur="500" fill="hold"/>
                                        <p:tgtEl>
                                          <p:spTgt spid="59"/>
                                        </p:tgtEl>
                                        <p:attrNameLst>
                                          <p:attrName>ppt_w</p:attrName>
                                        </p:attrNameLst>
                                      </p:cBhvr>
                                      <p:tavLst>
                                        <p:tav tm="0">
                                          <p:val>
                                            <p:fltVal val="0"/>
                                          </p:val>
                                        </p:tav>
                                        <p:tav tm="100000">
                                          <p:val>
                                            <p:strVal val="#ppt_w"/>
                                          </p:val>
                                        </p:tav>
                                      </p:tavLst>
                                    </p:anim>
                                    <p:anim calcmode="lin" valueType="num">
                                      <p:cBhvr>
                                        <p:cTn id="66" dur="500" fill="hold"/>
                                        <p:tgtEl>
                                          <p:spTgt spid="59"/>
                                        </p:tgtEl>
                                        <p:attrNameLst>
                                          <p:attrName>ppt_h</p:attrName>
                                        </p:attrNameLst>
                                      </p:cBhvr>
                                      <p:tavLst>
                                        <p:tav tm="0">
                                          <p:val>
                                            <p:fltVal val="0"/>
                                          </p:val>
                                        </p:tav>
                                        <p:tav tm="100000">
                                          <p:val>
                                            <p:strVal val="#ppt_h"/>
                                          </p:val>
                                        </p:tav>
                                      </p:tavLst>
                                    </p:anim>
                                  </p:childTnLst>
                                </p:cTn>
                              </p:par>
                              <p:par>
                                <p:cTn id="67" presetID="23" presetClass="entr" presetSubtype="16" fill="hold" nodeType="withEffect">
                                  <p:stCondLst>
                                    <p:cond delay="750"/>
                                  </p:stCondLst>
                                  <p:childTnLst>
                                    <p:set>
                                      <p:cBhvr>
                                        <p:cTn id="68" dur="1" fill="hold">
                                          <p:stCondLst>
                                            <p:cond delay="0"/>
                                          </p:stCondLst>
                                        </p:cTn>
                                        <p:tgtEl>
                                          <p:spTgt spid="62"/>
                                        </p:tgtEl>
                                        <p:attrNameLst>
                                          <p:attrName>style.visibility</p:attrName>
                                        </p:attrNameLst>
                                      </p:cBhvr>
                                      <p:to>
                                        <p:strVal val="visible"/>
                                      </p:to>
                                    </p:set>
                                    <p:anim calcmode="lin" valueType="num">
                                      <p:cBhvr>
                                        <p:cTn id="69" dur="500" fill="hold"/>
                                        <p:tgtEl>
                                          <p:spTgt spid="62"/>
                                        </p:tgtEl>
                                        <p:attrNameLst>
                                          <p:attrName>ppt_w</p:attrName>
                                        </p:attrNameLst>
                                      </p:cBhvr>
                                      <p:tavLst>
                                        <p:tav tm="0">
                                          <p:val>
                                            <p:fltVal val="0"/>
                                          </p:val>
                                        </p:tav>
                                        <p:tav tm="100000">
                                          <p:val>
                                            <p:strVal val="#ppt_w"/>
                                          </p:val>
                                        </p:tav>
                                      </p:tavLst>
                                    </p:anim>
                                    <p:anim calcmode="lin" valueType="num">
                                      <p:cBhvr>
                                        <p:cTn id="70" dur="500" fill="hold"/>
                                        <p:tgtEl>
                                          <p:spTgt spid="62"/>
                                        </p:tgtEl>
                                        <p:attrNameLst>
                                          <p:attrName>ppt_h</p:attrName>
                                        </p:attrNameLst>
                                      </p:cBhvr>
                                      <p:tavLst>
                                        <p:tav tm="0">
                                          <p:val>
                                            <p:fltVal val="0"/>
                                          </p:val>
                                        </p:tav>
                                        <p:tav tm="100000">
                                          <p:val>
                                            <p:strVal val="#ppt_h"/>
                                          </p:val>
                                        </p:tav>
                                      </p:tavLst>
                                    </p:anim>
                                  </p:childTnLst>
                                </p:cTn>
                              </p:par>
                              <p:par>
                                <p:cTn id="71" presetID="23" presetClass="entr" presetSubtype="16" fill="hold" nodeType="withEffect">
                                  <p:stCondLst>
                                    <p:cond delay="100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ppt_w</p:attrName>
                                        </p:attrNameLst>
                                      </p:cBhvr>
                                      <p:tavLst>
                                        <p:tav tm="0">
                                          <p:val>
                                            <p:fltVal val="0"/>
                                          </p:val>
                                        </p:tav>
                                        <p:tav tm="100000">
                                          <p:val>
                                            <p:strVal val="#ppt_w"/>
                                          </p:val>
                                        </p:tav>
                                      </p:tavLst>
                                    </p:anim>
                                    <p:anim calcmode="lin" valueType="num">
                                      <p:cBhvr>
                                        <p:cTn id="74" dur="500" fill="hold"/>
                                        <p:tgtEl>
                                          <p:spTgt spid="65"/>
                                        </p:tgtEl>
                                        <p:attrNameLst>
                                          <p:attrName>ppt_h</p:attrName>
                                        </p:attrNameLst>
                                      </p:cBhvr>
                                      <p:tavLst>
                                        <p:tav tm="0">
                                          <p:val>
                                            <p:fltVal val="0"/>
                                          </p:val>
                                        </p:tav>
                                        <p:tav tm="100000">
                                          <p:val>
                                            <p:strVal val="#ppt_h"/>
                                          </p:val>
                                        </p:tav>
                                      </p:tavLst>
                                    </p:anim>
                                  </p:childTnLst>
                                </p:cTn>
                              </p:par>
                              <p:par>
                                <p:cTn id="75" presetID="23" presetClass="entr" presetSubtype="16" fill="hold" nodeType="withEffect">
                                  <p:stCondLst>
                                    <p:cond delay="1250"/>
                                  </p:stCondLst>
                                  <p:childTnLst>
                                    <p:set>
                                      <p:cBhvr>
                                        <p:cTn id="76" dur="1" fill="hold">
                                          <p:stCondLst>
                                            <p:cond delay="0"/>
                                          </p:stCondLst>
                                        </p:cTn>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P spid="46" grpId="0"/>
      <p:bldP spid="5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课后习题</a:t>
            </a:r>
            <a:endParaRPr lang="zh-CN" altLang="en-US"/>
          </a:p>
        </p:txBody>
      </p:sp>
      <p:sp>
        <p:nvSpPr>
          <p:cNvPr id="4" name="内容占位符 3"/>
          <p:cNvSpPr>
            <a:spLocks noGrp="1"/>
          </p:cNvSpPr>
          <p:nvPr>
            <p:ph idx="1"/>
          </p:nvPr>
        </p:nvSpPr>
        <p:spPr>
          <a:xfrm>
            <a:off x="457200" y="1264920"/>
            <a:ext cx="8229600" cy="3478530"/>
          </a:xfrm>
        </p:spPr>
        <p:txBody>
          <a:bodyPr/>
          <a:p>
            <a:r>
              <a:rPr lang="en-US" altLang="zh-CN" sz="4400" b="1"/>
              <a:t>P37：2-5、7-8、10</a:t>
            </a:r>
            <a:endParaRPr lang="en-US" altLang="zh-CN" sz="4400" b="1"/>
          </a:p>
        </p:txBody>
      </p:sp>
      <p:sp>
        <p:nvSpPr>
          <p:cNvPr id="2" name="灯片编号占位符 1"/>
          <p:cNvSpPr>
            <a:spLocks noGrp="1"/>
          </p:cNvSpPr>
          <p:nvPr>
            <p:ph type="sldNum" sz="quarter" idx="12"/>
          </p:nvPr>
        </p:nvSpPr>
        <p:spPr/>
        <p:txBody>
          <a:bodyPr/>
          <a:p>
            <a:fld id="{2B087133-7DAC-4E90-AF64-9BB70ED54686}" type="slidenum">
              <a:rPr lang="zh-CN" altLang="en-US"/>
            </a:fld>
            <a:endParaRPr lang="en-US" altLang="zh-CN"/>
          </a:p>
        </p:txBody>
      </p:sp>
    </p:spTree>
  </p:cSld>
  <p:clrMapOvr>
    <a:masterClrMapping/>
  </p:clrMapOvr>
  <p:transition spd="slow" advTm="0">
    <p:pull/>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536" y="123478"/>
            <a:ext cx="7859712" cy="1073944"/>
          </a:xfrm>
        </p:spPr>
        <p:txBody>
          <a:bodyPr/>
          <a:lstStyle/>
          <a:p>
            <a:pPr eaLnBrk="1" hangingPunct="1"/>
            <a:r>
              <a:rPr lang="en-US" altLang="zh-CN" sz="4400" i="0" dirty="0" smtClean="0">
                <a:latin typeface="黑体" panose="02010609060101010101" pitchFamily="2" charset="-122"/>
                <a:ea typeface="黑体" panose="02010609060101010101" pitchFamily="2" charset="-122"/>
              </a:rPr>
              <a:t>1</a:t>
            </a:r>
            <a:r>
              <a:rPr lang="zh-CN" altLang="en-US" sz="4400" i="0" dirty="0" smtClean="0">
                <a:latin typeface="黑体" panose="02010609060101010101" pitchFamily="2" charset="-122"/>
                <a:ea typeface="黑体" panose="02010609060101010101" pitchFamily="2" charset="-122"/>
              </a:rPr>
              <a:t>、需求</a:t>
            </a:r>
            <a:endParaRPr lang="zh-CN" altLang="en-US" sz="4400" i="0" dirty="0" smtClean="0">
              <a:latin typeface="黑体" panose="02010609060101010101" pitchFamily="2" charset="-122"/>
              <a:ea typeface="黑体" panose="02010609060101010101" pitchFamily="2" charset="-122"/>
            </a:endParaRPr>
          </a:p>
        </p:txBody>
      </p:sp>
      <p:sp>
        <p:nvSpPr>
          <p:cNvPr id="7171" name="Rectangle 3"/>
          <p:cNvSpPr>
            <a:spLocks noGrp="1" noChangeArrowheads="1"/>
          </p:cNvSpPr>
          <p:nvPr>
            <p:ph sz="quarter" idx="1"/>
          </p:nvPr>
        </p:nvSpPr>
        <p:spPr>
          <a:xfrm>
            <a:off x="971600" y="915566"/>
            <a:ext cx="6697662" cy="3086100"/>
          </a:xfrm>
        </p:spPr>
        <p:txBody>
          <a:bodyPr/>
          <a:lstStyle/>
          <a:p>
            <a:pPr eaLnBrk="1" hangingPunct="1">
              <a:spcBef>
                <a:spcPts val="1200"/>
              </a:spcBef>
            </a:pPr>
            <a:r>
              <a:rPr lang="zh-CN" altLang="en-US" sz="2800" b="1" dirty="0" smtClean="0">
                <a:latin typeface="黑体" panose="02010609060101010101" pitchFamily="2" charset="-122"/>
                <a:ea typeface="黑体" panose="02010609060101010101" pitchFamily="2" charset="-122"/>
              </a:rPr>
              <a:t>需求：</a:t>
            </a:r>
            <a:r>
              <a:rPr lang="zh-CN" altLang="en-US" sz="2400" dirty="0" smtClean="0">
                <a:latin typeface="华文楷体" panose="02010600040101010101" pitchFamily="2" charset="-122"/>
                <a:ea typeface="华文楷体" panose="02010600040101010101" pitchFamily="2" charset="-122"/>
              </a:rPr>
              <a:t>消费者在一定时期内，</a:t>
            </a:r>
            <a:r>
              <a:rPr lang="zh-CN" altLang="en-US" sz="2400" dirty="0" smtClean="0">
                <a:solidFill>
                  <a:srgbClr val="C00000"/>
                </a:solidFill>
                <a:latin typeface="华文楷体" panose="02010600040101010101" pitchFamily="2" charset="-122"/>
                <a:ea typeface="华文楷体" panose="02010600040101010101" pitchFamily="2" charset="-122"/>
              </a:rPr>
              <a:t>在各种可能的价格水平下</a:t>
            </a:r>
            <a:r>
              <a:rPr lang="zh-CN" altLang="en-US" sz="2400" dirty="0" smtClean="0">
                <a:latin typeface="华文楷体" panose="02010600040101010101" pitchFamily="2" charset="-122"/>
                <a:ea typeface="华文楷体" panose="02010600040101010101" pitchFamily="2" charset="-122"/>
              </a:rPr>
              <a:t>，</a:t>
            </a:r>
            <a:r>
              <a:rPr lang="zh-CN" altLang="en-US" sz="2400" u="sng" dirty="0" smtClean="0">
                <a:solidFill>
                  <a:srgbClr val="C00000"/>
                </a:solidFill>
                <a:latin typeface="华文楷体" panose="02010600040101010101" pitchFamily="2" charset="-122"/>
                <a:ea typeface="华文楷体" panose="02010600040101010101" pitchFamily="2" charset="-122"/>
              </a:rPr>
              <a:t>愿意</a:t>
            </a:r>
            <a:r>
              <a:rPr lang="zh-CN" altLang="en-US" sz="2400" dirty="0" smtClean="0">
                <a:solidFill>
                  <a:srgbClr val="C00000"/>
                </a:solidFill>
                <a:latin typeface="华文楷体" panose="02010600040101010101" pitchFamily="2" charset="-122"/>
                <a:ea typeface="华文楷体" panose="02010600040101010101" pitchFamily="2" charset="-122"/>
              </a:rPr>
              <a:t>而且</a:t>
            </a:r>
            <a:r>
              <a:rPr lang="zh-CN" altLang="en-US" sz="2400" u="sng" dirty="0" smtClean="0">
                <a:solidFill>
                  <a:srgbClr val="C00000"/>
                </a:solidFill>
                <a:latin typeface="华文楷体" panose="02010600040101010101" pitchFamily="2" charset="-122"/>
                <a:ea typeface="华文楷体" panose="02010600040101010101" pitchFamily="2" charset="-122"/>
              </a:rPr>
              <a:t>能够购买</a:t>
            </a:r>
            <a:r>
              <a:rPr lang="zh-CN" altLang="en-US" sz="2400" dirty="0" smtClean="0">
                <a:latin typeface="华文楷体" panose="02010600040101010101" pitchFamily="2" charset="-122"/>
                <a:ea typeface="华文楷体" panose="02010600040101010101" pitchFamily="2" charset="-122"/>
              </a:rPr>
              <a:t>的该商品的数量</a:t>
            </a:r>
            <a:r>
              <a:rPr lang="zh-CN" altLang="en-US" sz="2400" b="1" dirty="0" smtClean="0">
                <a:solidFill>
                  <a:srgbClr val="C00000"/>
                </a:solidFill>
                <a:latin typeface="华文楷体" panose="02010600040101010101" pitchFamily="2" charset="-122"/>
                <a:ea typeface="华文楷体" panose="02010600040101010101" pitchFamily="2" charset="-122"/>
              </a:rPr>
              <a:t>。</a:t>
            </a:r>
            <a:endParaRPr lang="en-US" altLang="zh-CN" sz="2400" b="1" dirty="0" smtClean="0">
              <a:solidFill>
                <a:srgbClr val="C00000"/>
              </a:solidFill>
              <a:latin typeface="华文楷体" panose="02010600040101010101" pitchFamily="2" charset="-122"/>
              <a:ea typeface="华文楷体" panose="02010600040101010101" pitchFamily="2" charset="-122"/>
            </a:endParaRPr>
          </a:p>
          <a:p>
            <a:pPr marL="914400" lvl="1" indent="-457200">
              <a:lnSpc>
                <a:spcPct val="130000"/>
              </a:lnSpc>
              <a:spcBef>
                <a:spcPts val="1200"/>
              </a:spcBef>
              <a:buFontTx/>
              <a:buAutoNum type="arabicParenR"/>
            </a:pPr>
            <a:r>
              <a:rPr lang="zh-CN" altLang="en-US" sz="2000" dirty="0" smtClean="0">
                <a:latin typeface="+mn-ea"/>
                <a:ea typeface="+mn-ea"/>
              </a:rPr>
              <a:t>以购买能力为前提：购买欲望与购买能力的统一，需求≠需要，需求＝愿意购买并且能够购买</a:t>
            </a:r>
            <a:endParaRPr lang="zh-CN" altLang="en-US" sz="2000" dirty="0" smtClean="0">
              <a:latin typeface="+mn-ea"/>
              <a:ea typeface="+mn-ea"/>
            </a:endParaRPr>
          </a:p>
          <a:p>
            <a:pPr marL="914400" lvl="1" indent="-457200">
              <a:lnSpc>
                <a:spcPct val="130000"/>
              </a:lnSpc>
              <a:spcBef>
                <a:spcPts val="1200"/>
              </a:spcBef>
              <a:buFontTx/>
              <a:buAutoNum type="arabicParenR"/>
            </a:pPr>
            <a:r>
              <a:rPr lang="zh-CN" altLang="en-US" sz="2000" dirty="0" smtClean="0">
                <a:latin typeface="+mn-ea"/>
                <a:ea typeface="+mn-ea"/>
              </a:rPr>
              <a:t>同时涉及两个变量：商品价格及与该价格相对应的需求量</a:t>
            </a:r>
            <a:endParaRPr lang="zh-CN" altLang="en-US" sz="2000" dirty="0" smtClean="0">
              <a:latin typeface="+mn-ea"/>
              <a:ea typeface="+mn-ea"/>
            </a:endParaRPr>
          </a:p>
          <a:p>
            <a:pPr marL="914400" lvl="1" indent="-457200">
              <a:lnSpc>
                <a:spcPct val="130000"/>
              </a:lnSpc>
              <a:spcBef>
                <a:spcPts val="1200"/>
              </a:spcBef>
              <a:buFontTx/>
              <a:buAutoNum type="arabicParenR"/>
            </a:pPr>
            <a:r>
              <a:rPr lang="zh-CN" altLang="en-US" sz="2000" dirty="0" smtClean="0">
                <a:latin typeface="+mn-ea"/>
                <a:ea typeface="+mn-ea"/>
              </a:rPr>
              <a:t>非实际购买量</a:t>
            </a:r>
            <a:endParaRPr lang="zh-CN" altLang="en-US" sz="2000" dirty="0" smtClean="0">
              <a:latin typeface="+mn-ea"/>
              <a:ea typeface="+mn-ea"/>
            </a:endParaRPr>
          </a:p>
          <a:p>
            <a:pPr eaLnBrk="1" hangingPunct="1">
              <a:lnSpc>
                <a:spcPct val="150000"/>
              </a:lnSpc>
            </a:pPr>
            <a:endParaRPr lang="zh-CN" altLang="en-US" b="1" dirty="0" smtClean="0">
              <a:solidFill>
                <a:srgbClr val="C00000"/>
              </a:solidFill>
              <a:latin typeface="华文楷体" panose="02010600040101010101" pitchFamily="2" charset="-122"/>
              <a:ea typeface="华文楷体" panose="02010600040101010101" pitchFamily="2" charset="-122"/>
            </a:endParaRPr>
          </a:p>
        </p:txBody>
      </p:sp>
      <p:sp>
        <p:nvSpPr>
          <p:cNvPr id="8196" name="灯片编号占位符 5"/>
          <p:cNvSpPr>
            <a:spLocks noGrp="1"/>
          </p:cNvSpPr>
          <p:nvPr>
            <p:ph type="sldNum" sz="quarter" idx="12"/>
          </p:nvPr>
        </p:nvSpPr>
        <p:spPr>
          <a:xfrm>
            <a:off x="3124200" y="4902994"/>
            <a:ext cx="2895600" cy="183356"/>
          </a:xfrm>
          <a:noFill/>
        </p:spPr>
        <p:txBody>
          <a:bodyPr/>
          <a:lstStyle/>
          <a:p>
            <a:pPr algn="ctr"/>
            <a:fld id="{FC356DB3-5BCE-4B42-ADBA-7E56DDC09373}"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ox(in)">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checkerboard(across)">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00063" y="0"/>
            <a:ext cx="7772400" cy="857250"/>
          </a:xfrm>
        </p:spPr>
        <p:txBody>
          <a:bodyPr/>
          <a:lstStyle/>
          <a:p>
            <a:pPr eaLnBrk="1" hangingPunct="1"/>
            <a:r>
              <a:rPr lang="en-US" altLang="zh-CN" sz="3600" i="0" smtClean="0">
                <a:ea typeface="宋体" panose="02010600030101010101" pitchFamily="2" charset="-122"/>
              </a:rPr>
              <a:t>2</a:t>
            </a:r>
            <a:r>
              <a:rPr lang="zh-CN" altLang="en-US" sz="3600" i="0" smtClean="0">
                <a:ea typeface="宋体" panose="02010600030101010101" pitchFamily="2" charset="-122"/>
              </a:rPr>
              <a:t>、需求表</a:t>
            </a:r>
            <a:endParaRPr lang="zh-CN" altLang="en-US" sz="3600" smtClean="0">
              <a:latin typeface="仿宋_GB2312" pitchFamily="49" charset="-122"/>
              <a:ea typeface="仿宋_GB2312" pitchFamily="49" charset="-122"/>
            </a:endParaRPr>
          </a:p>
        </p:txBody>
      </p:sp>
      <p:graphicFrame>
        <p:nvGraphicFramePr>
          <p:cNvPr id="11415" name="Group 151"/>
          <p:cNvGraphicFramePr>
            <a:graphicFrameLocks noGrp="1"/>
          </p:cNvGraphicFramePr>
          <p:nvPr>
            <p:ph sz="half" idx="2"/>
          </p:nvPr>
        </p:nvGraphicFramePr>
        <p:xfrm>
          <a:off x="1042988" y="2463404"/>
          <a:ext cx="7632846" cy="1882140"/>
        </p:xfrm>
        <a:graphic>
          <a:graphicData uri="http://schemas.openxmlformats.org/drawingml/2006/table">
            <a:tbl>
              <a:tblPr>
                <a:tableStyleId>{5DA37D80-6434-44D0-A028-1B22A696006F}</a:tableStyleId>
              </a:tblPr>
              <a:tblGrid>
                <a:gridCol w="1342084"/>
                <a:gridCol w="818156"/>
                <a:gridCol w="864096"/>
                <a:gridCol w="936104"/>
                <a:gridCol w="1008112"/>
                <a:gridCol w="864096"/>
                <a:gridCol w="864096"/>
                <a:gridCol w="936102"/>
              </a:tblGrid>
              <a:tr h="61722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u="none" strike="noStrike" cap="none" normalizeH="0" baseline="0" dirty="0" smtClean="0">
                          <a:ln>
                            <a:noFill/>
                          </a:ln>
                          <a:effectLst/>
                        </a:rPr>
                        <a:t>价格数量组合</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u="none" strike="noStrike" cap="none" normalizeH="0" baseline="0" dirty="0" smtClean="0">
                          <a:ln>
                            <a:noFill/>
                          </a:ln>
                          <a:effectLst/>
                        </a:rPr>
                        <a:t>A</a:t>
                      </a:r>
                      <a:endParaRPr kumimoji="1" lang="en-US" altLang="zh-CN" sz="2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u="none" strike="noStrike" cap="none" normalizeH="0" baseline="0" dirty="0" smtClean="0">
                          <a:ln>
                            <a:noFill/>
                          </a:ln>
                          <a:effectLst/>
                        </a:rPr>
                        <a:t>B</a:t>
                      </a:r>
                      <a:endParaRPr kumimoji="1" lang="en-US" altLang="zh-CN" sz="2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u="none" strike="noStrike" cap="none" normalizeH="0" baseline="0" dirty="0" smtClean="0">
                          <a:ln>
                            <a:noFill/>
                          </a:ln>
                          <a:effectLst/>
                        </a:rPr>
                        <a:t>C</a:t>
                      </a:r>
                      <a:endParaRPr kumimoji="1" lang="en-US" altLang="zh-CN" sz="2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u="none" strike="noStrike" cap="none" normalizeH="0" baseline="0" dirty="0" smtClean="0">
                          <a:ln>
                            <a:noFill/>
                          </a:ln>
                          <a:effectLst/>
                        </a:rPr>
                        <a:t>D</a:t>
                      </a:r>
                      <a:endParaRPr kumimoji="1" lang="en-US" altLang="zh-CN" sz="2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u="none" strike="noStrike" cap="none" normalizeH="0" baseline="0" dirty="0" smtClean="0">
                          <a:ln>
                            <a:noFill/>
                          </a:ln>
                          <a:effectLst/>
                        </a:rPr>
                        <a:t>E</a:t>
                      </a:r>
                      <a:endParaRPr kumimoji="1" lang="en-US" altLang="zh-CN" sz="2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u="none" strike="noStrike" cap="none" normalizeH="0" baseline="0" dirty="0" smtClean="0">
                          <a:ln>
                            <a:noFill/>
                          </a:ln>
                          <a:effectLst/>
                        </a:rPr>
                        <a:t>F</a:t>
                      </a:r>
                      <a:endParaRPr kumimoji="1" lang="en-US" altLang="zh-CN" sz="2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u="none" strike="noStrike" cap="none" normalizeH="0" baseline="0" dirty="0" smtClean="0">
                          <a:ln>
                            <a:noFill/>
                          </a:ln>
                          <a:effectLst/>
                        </a:rPr>
                        <a:t>G</a:t>
                      </a:r>
                      <a:endParaRPr kumimoji="1" lang="en-US" altLang="zh-CN" sz="2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solidFill>
                      <a:schemeClr val="bg2"/>
                    </a:solidFill>
                  </a:tcPr>
                </a:tc>
              </a:tr>
              <a:tr h="61722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u="none" strike="noStrike" cap="none" normalizeH="0" baseline="0" dirty="0" smtClean="0">
                          <a:ln>
                            <a:noFill/>
                          </a:ln>
                          <a:effectLst/>
                        </a:rPr>
                        <a:t>价格（元）</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1</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2</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3</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4</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smtClean="0">
                          <a:ln>
                            <a:noFill/>
                          </a:ln>
                          <a:effectLst/>
                          <a:latin typeface="Times New Roman" panose="02020603050405020304" pitchFamily="18" charset="0"/>
                          <a:cs typeface="Times New Roman" panose="02020603050405020304" pitchFamily="18" charset="0"/>
                        </a:rPr>
                        <a:t>5</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smtClean="0">
                          <a:ln>
                            <a:noFill/>
                          </a:ln>
                          <a:effectLst/>
                          <a:latin typeface="Times New Roman" panose="02020603050405020304" pitchFamily="18" charset="0"/>
                          <a:cs typeface="Times New Roman" panose="02020603050405020304" pitchFamily="18" charset="0"/>
                        </a:rPr>
                        <a:t>6</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7</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chemeClr val="accent2">
                        <a:lumMod val="20000"/>
                        <a:lumOff val="80000"/>
                      </a:schemeClr>
                    </a:solid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u="none" strike="noStrike" cap="none" normalizeH="0" baseline="0" dirty="0" smtClean="0">
                          <a:ln>
                            <a:noFill/>
                          </a:ln>
                          <a:effectLst/>
                        </a:rPr>
                        <a:t>数量（单位）</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solidFill>
                      <a:srgbClr val="BCF6D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700</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rgbClr val="BCF6D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600</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rgbClr val="BCF6D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500</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rgbClr val="BCF6D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400</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rgbClr val="BCF6D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300</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rgbClr val="BCF6D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smtClean="0">
                          <a:ln>
                            <a:noFill/>
                          </a:ln>
                          <a:effectLst/>
                          <a:latin typeface="Times New Roman" panose="02020603050405020304" pitchFamily="18" charset="0"/>
                          <a:cs typeface="Times New Roman" panose="02020603050405020304" pitchFamily="18" charset="0"/>
                        </a:rPr>
                        <a:t>200</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rgbClr val="BCF6D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0" u="none" strike="noStrike" cap="none" normalizeH="0" baseline="0" dirty="0" smtClean="0">
                          <a:ln>
                            <a:noFill/>
                          </a:ln>
                          <a:effectLst/>
                          <a:latin typeface="Times New Roman" panose="02020603050405020304" pitchFamily="18" charset="0"/>
                          <a:cs typeface="Times New Roman" panose="02020603050405020304" pitchFamily="18" charset="0"/>
                        </a:rPr>
                        <a:t>100</a:t>
                      </a:r>
                      <a:endPar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4290" marB="34290" horzOverflow="overflow">
                    <a:solidFill>
                      <a:srgbClr val="BCF6D3"/>
                    </a:solidFill>
                  </a:tcPr>
                </a:tc>
              </a:tr>
            </a:tbl>
          </a:graphicData>
        </a:graphic>
      </p:graphicFrame>
      <p:sp>
        <p:nvSpPr>
          <p:cNvPr id="9257" name="灯片编号占位符 6"/>
          <p:cNvSpPr>
            <a:spLocks noGrp="1"/>
          </p:cNvSpPr>
          <p:nvPr>
            <p:ph type="sldNum" sz="quarter" idx="12"/>
          </p:nvPr>
        </p:nvSpPr>
        <p:spPr>
          <a:noFill/>
        </p:spPr>
        <p:txBody>
          <a:bodyPr/>
          <a:lstStyle/>
          <a:p>
            <a:fld id="{5A8098B6-3917-4A1A-9265-A17A69CD464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9258" name="TextBox 42"/>
          <p:cNvSpPr txBox="1">
            <a:spLocks noChangeArrowheads="1"/>
          </p:cNvSpPr>
          <p:nvPr/>
        </p:nvSpPr>
        <p:spPr bwMode="auto">
          <a:xfrm>
            <a:off x="3708401" y="2031207"/>
            <a:ext cx="2419252" cy="461665"/>
          </a:xfrm>
          <a:prstGeom prst="rect">
            <a:avLst/>
          </a:prstGeom>
          <a:noFill/>
          <a:ln w="9525">
            <a:noFill/>
            <a:miter lim="800000"/>
          </a:ln>
        </p:spPr>
        <p:txBody>
          <a:bodyPr wrap="none">
            <a:spAutoFit/>
          </a:bodyPr>
          <a:lstStyle/>
          <a:p>
            <a:r>
              <a:rPr lang="en-US" altLang="zh-CN" sz="2400" b="1"/>
              <a:t> </a:t>
            </a:r>
            <a:r>
              <a:rPr lang="zh-CN" altLang="en-US" sz="2400" b="1"/>
              <a:t>某商品的需求表</a:t>
            </a:r>
            <a:endParaRPr lang="zh-CN" altLang="en-US" sz="2400" b="1"/>
          </a:p>
        </p:txBody>
      </p:sp>
      <p:sp>
        <p:nvSpPr>
          <p:cNvPr id="9259" name="矩形 6"/>
          <p:cNvSpPr>
            <a:spLocks noChangeArrowheads="1"/>
          </p:cNvSpPr>
          <p:nvPr/>
        </p:nvSpPr>
        <p:spPr bwMode="auto">
          <a:xfrm>
            <a:off x="900113" y="789385"/>
            <a:ext cx="6985000" cy="1384995"/>
          </a:xfrm>
          <a:prstGeom prst="rect">
            <a:avLst/>
          </a:prstGeom>
          <a:noFill/>
          <a:ln w="9525">
            <a:noFill/>
            <a:miter lim="800000"/>
          </a:ln>
        </p:spPr>
        <p:txBody>
          <a:bodyPr>
            <a:spAutoFit/>
          </a:bodyPr>
          <a:lstStyle/>
          <a:p>
            <a:pPr>
              <a:lnSpc>
                <a:spcPct val="150000"/>
              </a:lnSpc>
            </a:pPr>
            <a:r>
              <a:rPr lang="zh-CN" altLang="en-US" sz="2800">
                <a:latin typeface="黑体" panose="02010609060101010101" pitchFamily="2" charset="-122"/>
                <a:ea typeface="黑体" panose="02010609060101010101" pitchFamily="2" charset="-122"/>
              </a:rPr>
              <a:t>定义：</a:t>
            </a:r>
            <a:r>
              <a:rPr lang="zh-CN" altLang="en-US" sz="2800">
                <a:latin typeface="华文楷体" panose="02010600040101010101" pitchFamily="2" charset="-122"/>
                <a:ea typeface="华文楷体" panose="02010600040101010101" pitchFamily="2" charset="-122"/>
              </a:rPr>
              <a:t>需求表是表示</a:t>
            </a:r>
            <a:r>
              <a:rPr lang="zh-CN" altLang="en-US" sz="2800">
                <a:solidFill>
                  <a:srgbClr val="C00000"/>
                </a:solidFill>
                <a:latin typeface="华文楷体" panose="02010600040101010101" pitchFamily="2" charset="-122"/>
                <a:ea typeface="华文楷体" panose="02010600040101010101" pitchFamily="2" charset="-122"/>
              </a:rPr>
              <a:t>某种商品的价格与需求量之间关系</a:t>
            </a:r>
            <a:r>
              <a:rPr lang="zh-CN" altLang="en-US" sz="2800">
                <a:latin typeface="华文楷体" panose="02010600040101010101" pitchFamily="2" charset="-122"/>
                <a:ea typeface="华文楷体" panose="02010600040101010101" pitchFamily="2" charset="-122"/>
              </a:rPr>
              <a:t>的数字序列表。</a:t>
            </a:r>
            <a:endParaRPr lang="zh-CN" altLang="en-US" sz="280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31913" y="250031"/>
            <a:ext cx="6686550" cy="677466"/>
          </a:xfrm>
        </p:spPr>
        <p:txBody>
          <a:bodyPr/>
          <a:lstStyle/>
          <a:p>
            <a:pPr eaLnBrk="1" hangingPunct="1"/>
            <a:r>
              <a:rPr lang="en-US" altLang="zh-CN" sz="4000" i="0" smtClean="0">
                <a:latin typeface="黑体" panose="02010609060101010101" pitchFamily="2" charset="-122"/>
                <a:ea typeface="黑体" panose="02010609060101010101" pitchFamily="2" charset="-122"/>
              </a:rPr>
              <a:t>3</a:t>
            </a:r>
            <a:r>
              <a:rPr lang="zh-CN" altLang="en-US" sz="4000" i="0" smtClean="0">
                <a:latin typeface="黑体" panose="02010609060101010101" pitchFamily="2" charset="-122"/>
                <a:ea typeface="黑体" panose="02010609060101010101" pitchFamily="2" charset="-122"/>
              </a:rPr>
              <a:t>、需求曲线</a:t>
            </a:r>
            <a:endParaRPr lang="en-US" altLang="zh-CN" sz="4000" i="0" smtClean="0">
              <a:latin typeface="黑体" panose="02010609060101010101" pitchFamily="2" charset="-122"/>
              <a:ea typeface="黑体" panose="02010609060101010101" pitchFamily="2" charset="-122"/>
            </a:endParaRPr>
          </a:p>
        </p:txBody>
      </p:sp>
      <p:sp>
        <p:nvSpPr>
          <p:cNvPr id="10243" name="灯片编号占位符 5"/>
          <p:cNvSpPr>
            <a:spLocks noGrp="1"/>
          </p:cNvSpPr>
          <p:nvPr>
            <p:ph type="sldNum" sz="quarter" idx="12"/>
          </p:nvPr>
        </p:nvSpPr>
        <p:spPr>
          <a:xfrm>
            <a:off x="3124200" y="4902994"/>
            <a:ext cx="2895600" cy="183356"/>
          </a:xfrm>
          <a:noFill/>
        </p:spPr>
        <p:txBody>
          <a:bodyPr/>
          <a:lstStyle/>
          <a:p>
            <a:pPr algn="ctr"/>
            <a:fld id="{16CA68A2-A5F1-41BB-930B-FF3E35897A79}"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0244" name="Line 4"/>
          <p:cNvSpPr>
            <a:spLocks noChangeShapeType="1"/>
          </p:cNvSpPr>
          <p:nvPr/>
        </p:nvSpPr>
        <p:spPr bwMode="auto">
          <a:xfrm>
            <a:off x="5554663" y="3838575"/>
            <a:ext cx="3124200" cy="0"/>
          </a:xfrm>
          <a:prstGeom prst="line">
            <a:avLst/>
          </a:prstGeom>
          <a:noFill/>
          <a:ln w="9525">
            <a:solidFill>
              <a:schemeClr val="tx1"/>
            </a:solidFill>
            <a:miter lim="800000"/>
            <a:tailEnd type="triangle" w="med" len="med"/>
          </a:ln>
        </p:spPr>
        <p:txBody>
          <a:bodyPr wrap="none"/>
          <a:lstStyle/>
          <a:p>
            <a:endParaRPr lang="zh-CN" altLang="en-US"/>
          </a:p>
        </p:txBody>
      </p:sp>
      <p:sp>
        <p:nvSpPr>
          <p:cNvPr id="10245" name="Line 6"/>
          <p:cNvSpPr>
            <a:spLocks noChangeShapeType="1"/>
          </p:cNvSpPr>
          <p:nvPr/>
        </p:nvSpPr>
        <p:spPr bwMode="auto">
          <a:xfrm flipV="1">
            <a:off x="5554663" y="1438275"/>
            <a:ext cx="0" cy="2400300"/>
          </a:xfrm>
          <a:prstGeom prst="line">
            <a:avLst/>
          </a:prstGeom>
          <a:noFill/>
          <a:ln w="9525">
            <a:solidFill>
              <a:schemeClr val="tx1"/>
            </a:solidFill>
            <a:miter lim="800000"/>
            <a:tailEnd type="triangle" w="med" len="med"/>
          </a:ln>
        </p:spPr>
        <p:txBody>
          <a:bodyPr wrap="none"/>
          <a:lstStyle/>
          <a:p>
            <a:endParaRPr lang="zh-CN" altLang="en-US"/>
          </a:p>
        </p:txBody>
      </p:sp>
      <p:sp>
        <p:nvSpPr>
          <p:cNvPr id="10246" name="Text Box 8"/>
          <p:cNvSpPr txBox="1">
            <a:spLocks noChangeArrowheads="1"/>
          </p:cNvSpPr>
          <p:nvPr/>
        </p:nvSpPr>
        <p:spPr bwMode="auto">
          <a:xfrm>
            <a:off x="5148064" y="1131590"/>
            <a:ext cx="685800" cy="584775"/>
          </a:xfrm>
          <a:prstGeom prst="rect">
            <a:avLst/>
          </a:prstGeom>
          <a:noFill/>
          <a:ln w="9525">
            <a:noFill/>
            <a:miter lim="800000"/>
          </a:ln>
        </p:spPr>
        <p:txBody>
          <a:bodyPr>
            <a:spAutoFit/>
          </a:bodyPr>
          <a:lstStyle/>
          <a:p>
            <a:pPr>
              <a:spcBef>
                <a:spcPct val="50000"/>
              </a:spcBef>
            </a:pPr>
            <a:r>
              <a:rPr lang="en-US" altLang="zh-CN" sz="3200" dirty="0"/>
              <a:t>P</a:t>
            </a:r>
            <a:endParaRPr lang="en-US" altLang="zh-CN" sz="3200" dirty="0"/>
          </a:p>
        </p:txBody>
      </p:sp>
      <p:sp>
        <p:nvSpPr>
          <p:cNvPr id="10247" name="Text Box 9"/>
          <p:cNvSpPr txBox="1">
            <a:spLocks noChangeArrowheads="1"/>
          </p:cNvSpPr>
          <p:nvPr/>
        </p:nvSpPr>
        <p:spPr bwMode="auto">
          <a:xfrm>
            <a:off x="8172450" y="3926681"/>
            <a:ext cx="533400" cy="584775"/>
          </a:xfrm>
          <a:prstGeom prst="rect">
            <a:avLst/>
          </a:prstGeom>
          <a:noFill/>
          <a:ln w="9525">
            <a:noFill/>
            <a:miter lim="800000"/>
          </a:ln>
        </p:spPr>
        <p:txBody>
          <a:bodyPr>
            <a:spAutoFit/>
          </a:bodyPr>
          <a:lstStyle/>
          <a:p>
            <a:pPr>
              <a:spcBef>
                <a:spcPct val="50000"/>
              </a:spcBef>
            </a:pPr>
            <a:r>
              <a:rPr lang="en-US" altLang="zh-CN" sz="3200"/>
              <a:t>Q</a:t>
            </a:r>
            <a:endParaRPr lang="en-US" altLang="zh-CN" sz="3200"/>
          </a:p>
        </p:txBody>
      </p:sp>
      <p:sp>
        <p:nvSpPr>
          <p:cNvPr id="10248" name="Text Box 10"/>
          <p:cNvSpPr txBox="1">
            <a:spLocks noChangeArrowheads="1"/>
          </p:cNvSpPr>
          <p:nvPr/>
        </p:nvSpPr>
        <p:spPr bwMode="auto">
          <a:xfrm>
            <a:off x="7885113" y="3003947"/>
            <a:ext cx="609600" cy="584775"/>
          </a:xfrm>
          <a:prstGeom prst="rect">
            <a:avLst/>
          </a:prstGeom>
          <a:noFill/>
          <a:ln w="9525">
            <a:noFill/>
            <a:miter lim="800000"/>
          </a:ln>
        </p:spPr>
        <p:txBody>
          <a:bodyPr>
            <a:spAutoFit/>
          </a:bodyPr>
          <a:lstStyle/>
          <a:p>
            <a:pPr>
              <a:spcBef>
                <a:spcPct val="50000"/>
              </a:spcBef>
            </a:pPr>
            <a:r>
              <a:rPr lang="en-US" altLang="zh-CN" sz="3200"/>
              <a:t>D</a:t>
            </a:r>
            <a:endParaRPr lang="en-US" altLang="zh-CN" sz="3200"/>
          </a:p>
        </p:txBody>
      </p:sp>
      <p:sp>
        <p:nvSpPr>
          <p:cNvPr id="10249" name="Arc 11"/>
          <p:cNvSpPr/>
          <p:nvPr/>
        </p:nvSpPr>
        <p:spPr bwMode="auto">
          <a:xfrm flipH="1" flipV="1">
            <a:off x="5795963" y="1707356"/>
            <a:ext cx="2303462" cy="1782366"/>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ln>
        </p:spPr>
        <p:txBody>
          <a:bodyPr wrap="none" anchor="ctr"/>
          <a:lstStyle/>
          <a:p>
            <a:endParaRPr lang="zh-CN" altLang="en-US"/>
          </a:p>
        </p:txBody>
      </p:sp>
      <p:pic>
        <p:nvPicPr>
          <p:cNvPr id="10250" name="Picture 2" descr="C:\Documents and Settings\曦钰\桌面\图片2.png"/>
          <p:cNvPicPr>
            <a:picLocks noChangeAspect="1" noChangeArrowheads="1"/>
          </p:cNvPicPr>
          <p:nvPr/>
        </p:nvPicPr>
        <p:blipFill>
          <a:blip r:embed="rId1" cstate="print"/>
          <a:srcRect/>
          <a:stretch>
            <a:fillRect/>
          </a:stretch>
        </p:blipFill>
        <p:spPr bwMode="auto">
          <a:xfrm>
            <a:off x="250826" y="1600200"/>
            <a:ext cx="5083175" cy="232171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6"/>
          <p:cNvSpPr>
            <a:spLocks noGrp="1" noChangeArrowheads="1"/>
          </p:cNvSpPr>
          <p:nvPr>
            <p:ph type="body" idx="1"/>
          </p:nvPr>
        </p:nvSpPr>
        <p:spPr>
          <a:xfrm>
            <a:off x="2428875" y="4743450"/>
            <a:ext cx="4953000" cy="400050"/>
          </a:xfrm>
        </p:spPr>
        <p:txBody>
          <a:bodyPr/>
          <a:lstStyle/>
          <a:p>
            <a:pPr eaLnBrk="1" hangingPunct="1">
              <a:lnSpc>
                <a:spcPct val="90000"/>
              </a:lnSpc>
              <a:buFont typeface="Wingdings" panose="05000000000000000000" pitchFamily="2" charset="2"/>
              <a:buNone/>
            </a:pPr>
            <a:r>
              <a:rPr lang="zh-CN" altLang="en-US" sz="2800" b="1" smtClean="0">
                <a:solidFill>
                  <a:srgbClr val="000066"/>
                </a:solidFill>
                <a:latin typeface="宋体" panose="02010600030101010101" pitchFamily="2" charset="-122"/>
                <a:ea typeface="宋体" panose="02010600030101010101" pitchFamily="2" charset="-122"/>
              </a:rPr>
              <a:t>某商品的需求曲线</a:t>
            </a:r>
            <a:endParaRPr lang="zh-CN" altLang="en-US" sz="2800" b="1" smtClean="0">
              <a:solidFill>
                <a:srgbClr val="000066"/>
              </a:solidFill>
              <a:latin typeface="宋体" panose="02010600030101010101" pitchFamily="2" charset="-122"/>
              <a:ea typeface="宋体" panose="02010600030101010101" pitchFamily="2" charset="-122"/>
            </a:endParaRPr>
          </a:p>
        </p:txBody>
      </p:sp>
      <p:graphicFrame>
        <p:nvGraphicFramePr>
          <p:cNvPr id="47" name="Group 151"/>
          <p:cNvGraphicFramePr>
            <a:graphicFrameLocks noGrp="1"/>
          </p:cNvGraphicFramePr>
          <p:nvPr/>
        </p:nvGraphicFramePr>
        <p:xfrm>
          <a:off x="571500" y="428625"/>
          <a:ext cx="7715250" cy="1285875"/>
        </p:xfrm>
        <a:graphic>
          <a:graphicData uri="http://schemas.openxmlformats.org/drawingml/2006/table">
            <a:tbl>
              <a:tblPr/>
              <a:tblGrid>
                <a:gridCol w="2097088"/>
                <a:gridCol w="900112"/>
                <a:gridCol w="749300"/>
                <a:gridCol w="747713"/>
                <a:gridCol w="823912"/>
                <a:gridCol w="749300"/>
                <a:gridCol w="808038"/>
                <a:gridCol w="839787"/>
              </a:tblGrid>
              <a:tr h="3905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价格数量组合</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价格（元）</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数量（单位）</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700</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500</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400</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300</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endParaRPr kumimoji="1" lang="en-US" altLang="zh-CN" sz="2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305" name="TextBox 42"/>
          <p:cNvSpPr txBox="1">
            <a:spLocks noChangeArrowheads="1"/>
          </p:cNvSpPr>
          <p:nvPr/>
        </p:nvSpPr>
        <p:spPr bwMode="auto">
          <a:xfrm>
            <a:off x="2987676" y="0"/>
            <a:ext cx="3146425" cy="461665"/>
          </a:xfrm>
          <a:prstGeom prst="rect">
            <a:avLst/>
          </a:prstGeom>
          <a:noFill/>
          <a:ln w="9525">
            <a:noFill/>
            <a:miter lim="800000"/>
          </a:ln>
        </p:spPr>
        <p:txBody>
          <a:bodyPr>
            <a:spAutoFit/>
          </a:bodyPr>
          <a:lstStyle/>
          <a:p>
            <a:r>
              <a:rPr lang="zh-CN" altLang="en-US" sz="2400" b="1"/>
              <a:t>某商品的需求表</a:t>
            </a:r>
            <a:endParaRPr lang="zh-CN" altLang="en-US" sz="2400" b="1"/>
          </a:p>
        </p:txBody>
      </p:sp>
      <p:pic>
        <p:nvPicPr>
          <p:cNvPr id="11306" name="Picture 2" descr="C:\Documents and Settings\曦钰\桌面\图片2.png"/>
          <p:cNvPicPr>
            <a:picLocks noChangeAspect="1" noChangeArrowheads="1"/>
          </p:cNvPicPr>
          <p:nvPr/>
        </p:nvPicPr>
        <p:blipFill>
          <a:blip r:embed="rId1" cstate="print"/>
          <a:srcRect/>
          <a:stretch>
            <a:fillRect/>
          </a:stretch>
        </p:blipFill>
        <p:spPr bwMode="auto">
          <a:xfrm>
            <a:off x="1143001" y="1928813"/>
            <a:ext cx="6215063" cy="2839641"/>
          </a:xfrm>
          <a:prstGeom prst="rect">
            <a:avLst/>
          </a:prstGeom>
          <a:noFill/>
          <a:ln w="9525">
            <a:noFill/>
            <a:miter lim="800000"/>
            <a:headEnd/>
            <a:tailEnd/>
          </a:ln>
        </p:spPr>
      </p:pic>
      <p:sp>
        <p:nvSpPr>
          <p:cNvPr id="11307" name="灯片编号占位符 5"/>
          <p:cNvSpPr>
            <a:spLocks noGrp="1"/>
          </p:cNvSpPr>
          <p:nvPr>
            <p:ph type="sldNum" sz="quarter" idx="12"/>
          </p:nvPr>
        </p:nvSpPr>
        <p:spPr>
          <a:noFill/>
        </p:spPr>
        <p:txBody>
          <a:bodyPr/>
          <a:lstStyle/>
          <a:p>
            <a:fld id="{A9FC669D-0CAE-4E37-9B42-25FAF7B3F99C}"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ISPRING_RESOURCE_PATHS_HASH_2" val="9bf32b21c57e606988ab10ec694d2e32676a8b"/>
  <p:tag name="ISPRING_RESOURCE_PATHS_HASH_PRESENTER" val="7559d6ebfe3399475faf050899225724546a77"/>
</p:tagLst>
</file>

<file path=ppt/theme/theme1.xml><?xml version="1.0" encoding="utf-8"?>
<a:theme xmlns:a="http://schemas.openxmlformats.org/drawingml/2006/main" name="Office 主题​​">
  <a:themeElements>
    <a:clrScheme name="自定义 223">
      <a:dk1>
        <a:sysClr val="windowText" lastClr="000000"/>
      </a:dk1>
      <a:lt1>
        <a:sysClr val="window" lastClr="FFFFFF"/>
      </a:lt1>
      <a:dk2>
        <a:srgbClr val="959596"/>
      </a:dk2>
      <a:lt2>
        <a:srgbClr val="D9D9D9"/>
      </a:lt2>
      <a:accent1>
        <a:srgbClr val="2B6F7D"/>
      </a:accent1>
      <a:accent2>
        <a:srgbClr val="1C9494"/>
      </a:accent2>
      <a:accent3>
        <a:srgbClr val="7CB554"/>
      </a:accent3>
      <a:accent4>
        <a:srgbClr val="FAC14D"/>
      </a:accent4>
      <a:accent5>
        <a:srgbClr val="F95647"/>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5361</Words>
  <Application>WPS 演示</Application>
  <PresentationFormat>全屏显示(16:9)</PresentationFormat>
  <Paragraphs>1346</Paragraphs>
  <Slides>57</Slides>
  <Notes>17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57</vt:i4>
      </vt:variant>
    </vt:vector>
  </HeadingPairs>
  <TitlesOfParts>
    <vt:vector size="78" baseType="lpstr">
      <vt:lpstr>Arial</vt:lpstr>
      <vt:lpstr>宋体</vt:lpstr>
      <vt:lpstr>Wingdings</vt:lpstr>
      <vt:lpstr>Calibri</vt:lpstr>
      <vt:lpstr>微软雅黑</vt:lpstr>
      <vt:lpstr>Impact</vt:lpstr>
      <vt:lpstr>方正兰亭粗黑_GBK</vt:lpstr>
      <vt:lpstr>黑体</vt:lpstr>
      <vt:lpstr>楷体_GB2312</vt:lpstr>
      <vt:lpstr>新宋体</vt:lpstr>
      <vt:lpstr>华文楷体</vt:lpstr>
      <vt:lpstr>仿宋_GB2312</vt:lpstr>
      <vt:lpstr>仿宋</vt:lpstr>
      <vt:lpstr>Times New Roman</vt:lpstr>
      <vt:lpstr>Arial Unicode MS</vt:lpstr>
      <vt:lpstr>宋体-18030</vt:lpstr>
      <vt:lpstr>Verdana</vt:lpstr>
      <vt:lpstr>Arial Narrow</vt:lpstr>
      <vt:lpstr>Wingdings 2</vt:lpstr>
      <vt:lpstr>方正姚体</vt:lpstr>
      <vt:lpstr>Office 主题​​</vt:lpstr>
      <vt:lpstr>PowerPoint 演示文稿</vt:lpstr>
      <vt:lpstr>PowerPoint 演示文稿</vt:lpstr>
      <vt:lpstr>第一节  微观经济学的特点</vt:lpstr>
      <vt:lpstr>三、微观经济学鸟瞰</vt:lpstr>
      <vt:lpstr>第二节 需求曲线 </vt:lpstr>
      <vt:lpstr>1、需求</vt:lpstr>
      <vt:lpstr>2、需求表</vt:lpstr>
      <vt:lpstr>3、需求曲线</vt:lpstr>
      <vt:lpstr>PowerPoint 演示文稿</vt:lpstr>
      <vt:lpstr>二、需求函数</vt:lpstr>
      <vt:lpstr>2、需求的影响因素 </vt:lpstr>
      <vt:lpstr>3、代数表达：</vt:lpstr>
      <vt:lpstr>三、需求定理</vt:lpstr>
      <vt:lpstr>需求定理的例外             </vt:lpstr>
      <vt:lpstr>1、需求和需求量</vt:lpstr>
      <vt:lpstr>2.需求量的变动和需求变动</vt:lpstr>
      <vt:lpstr>PowerPoint 演示文稿</vt:lpstr>
      <vt:lpstr>第三节 供给曲线</vt:lpstr>
      <vt:lpstr>1.供给</vt:lpstr>
      <vt:lpstr>个别供给与市场供给</vt:lpstr>
      <vt:lpstr>2 .供给表</vt:lpstr>
      <vt:lpstr>3、供给曲线</vt:lpstr>
      <vt:lpstr>4、供给函数</vt:lpstr>
      <vt:lpstr>4、供给函数</vt:lpstr>
      <vt:lpstr>5、供给定理</vt:lpstr>
      <vt:lpstr>PowerPoint 演示文稿</vt:lpstr>
      <vt:lpstr>供给定理的例外:</vt:lpstr>
      <vt:lpstr>3）供给曲线平行于横轴。 如电、自来水等公共设施的供给。 </vt:lpstr>
      <vt:lpstr>5、供给量的变化与供给的变化</vt:lpstr>
      <vt:lpstr>5、供给量的变化与供给的变化</vt:lpstr>
      <vt:lpstr>PowerPoint 演示文稿</vt:lpstr>
      <vt:lpstr>第四节 均衡价格的形成与变动 </vt:lpstr>
      <vt:lpstr>PowerPoint 演示文稿</vt:lpstr>
      <vt:lpstr>均衡价格的决定 </vt:lpstr>
      <vt:lpstr>均衡价格的代数表述</vt:lpstr>
      <vt:lpstr>PowerPoint 演示文稿</vt:lpstr>
      <vt:lpstr>二、均衡价格的变动</vt:lpstr>
      <vt:lpstr>1、需求变动对均衡价格的影响</vt:lpstr>
      <vt:lpstr>1、需求变动对均衡价格的影响</vt:lpstr>
      <vt:lpstr> 2)代数表达 </vt:lpstr>
      <vt:lpstr>2、供给变动对均衡价格的影响</vt:lpstr>
      <vt:lpstr>3、供求变动对均衡价格的影响</vt:lpstr>
      <vt:lpstr>3、供求变动对均衡价格的影响的影响</vt:lpstr>
      <vt:lpstr>3、供求变动对均衡价格、均衡产量的影响</vt:lpstr>
      <vt:lpstr>3、供求变动对均衡价格、均衡产量的影响</vt:lpstr>
      <vt:lpstr>4、供求定理</vt:lpstr>
      <vt:lpstr>四、政府干预价格的政策 ——均衡价格理论的应用  </vt:lpstr>
      <vt:lpstr>政府干预价格的政策</vt:lpstr>
      <vt:lpstr>后果：</vt:lpstr>
      <vt:lpstr>形成低供给价格的正确方式是扩大供给。</vt:lpstr>
      <vt:lpstr>政府干预价格的政策</vt:lpstr>
      <vt:lpstr>政府干预价格的政策</vt:lpstr>
      <vt:lpstr>附录： 3、征税的效果</vt:lpstr>
      <vt:lpstr>均衡价格理论的应用</vt:lpstr>
      <vt:lpstr>均衡价格理论的应用</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祥善</cp:lastModifiedBy>
  <cp:revision>850</cp:revision>
  <dcterms:created xsi:type="dcterms:W3CDTF">2015-04-24T01:01:00Z</dcterms:created>
  <dcterms:modified xsi:type="dcterms:W3CDTF">2020-03-10T00:34:01Z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