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61" r:id="rId5"/>
    <p:sldId id="262" r:id="rId6"/>
    <p:sldId id="263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1BC-DADC-4602-9AEF-1F1C3FBF5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97E5E-4863-8D91-0DDB-B1FCE042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A2FC-992D-55B9-89EF-9D0DF8F2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C480-75F7-C699-91B1-757C4D66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CBC0-A334-DF72-B9B6-ED8F575E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04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8F3B-32A8-249B-9167-89382A4B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E8C83-1DF0-BDB7-8179-7B440AA4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87D6-7C0D-A52A-9BE2-8DA969C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9DA9-11A6-3BF3-F642-2A1F8418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6B23-4637-05AF-87AB-5F3A92FB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3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E7B1-B14D-38F4-587C-89E90D2A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15BCF-7668-0ABD-C4BC-18DBBA9C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8573-9500-A75F-F659-73FCFAE1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A54E-E500-44A6-7D69-42053CAB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5039-97E1-9373-109C-5A12DD24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8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A38-F335-43FE-9EE3-6B0DDE72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C93F-9D02-6A89-A6B5-1D71C921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7C36-50D8-6037-3A20-94BF9583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B4A6-1201-8F86-E91D-D1E82F8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5D30-8DD7-980C-0B05-A1F5F14A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2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9113-61D9-0686-0A0C-496EE8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01BE-C962-DB49-0B35-233260B7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6402-8049-794C-E07F-93B9A36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59FE-E1DC-C7F9-1B86-9769E9C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6471-2B84-3F9B-6480-3778AE7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333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562-CF7E-A9E9-8763-2AC3386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F0B6-3F38-E0C9-E1B8-4EAFCD065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7D8E5-C8E0-DC1D-AD68-C54B8A8D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9744-47C0-30B5-3B77-D609BFFF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67DAB-60F5-9659-8854-700BACA4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C97C-96E0-F826-9172-A2B01354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0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2489-1FB8-096E-D08D-2E43DA21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D3EA-9233-E65E-4516-83CBB38A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2FCC-C27A-2EC3-ECB7-A571E973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87682-F82D-3EE3-6990-198DA0FFF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49345-5818-5D00-23B2-2FCD54D97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1D27-0BC9-0E9A-8253-76E56D29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14DF1-9BA0-6B8E-C440-8C123872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3595E-1D33-B84C-1166-A6DA1BF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5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DEF9-A75C-0CBE-867F-F7D1332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A758D-AAEC-3765-139B-870714E1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D966-5B9E-7D3B-744B-86B82A2C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BA3C-8386-4292-E0CD-74966556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38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8C8F4-C07E-CB6B-A076-46A298B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E8C3A-7C74-4152-F76A-2F0B65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4A93C-FAA9-8BD0-E509-96FAA8E2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04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7D5-8942-E1F4-2764-392A81D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64B7-CBCC-489B-C828-9BAE31F8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94739-2409-483C-F5DD-01C0ED9B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F6158-4976-BF84-5B62-E16F18CA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F138-CD95-7468-ABD2-F0F74A78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C6638-4B1A-60F2-99D3-04DCBEE8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92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E4EA-E66F-B4A3-873A-00C63A30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D08C3-A572-3EE2-573D-024BCE48B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02A2-289F-8C67-0E65-588359A0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3F379-C5C0-7674-C655-AC42AE74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0882-196B-8C82-F57A-B3E62EFD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D632-8DAA-7191-3CCB-4C981F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0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5028F-22A1-018E-919E-FE79938D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B718-9CD3-A058-CE2B-E64DE5E0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96A-92D1-C581-02F7-833C84DED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9009-137A-4FDB-81DA-77F3574B32CB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4A9B-6683-72B2-F38E-35A1EE7A5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EBD3-A609-961B-DB14-7DAC3AAB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FE04-4ED4-4493-AE66-5F6844EA6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4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i%20Club\Pi-Club%20Meeting%2009-2022\line%20sensing%20robot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0">
            <a:extLst>
              <a:ext uri="{FF2B5EF4-FFF2-40B4-BE49-F238E27FC236}">
                <a16:creationId xmlns:a16="http://schemas.microsoft.com/office/drawing/2014/main" id="{AE7DD1A8-7C79-F6FF-E57B-A82BD701B3FB}"/>
              </a:ext>
            </a:extLst>
          </p:cNvPr>
          <p:cNvSpPr txBox="1">
            <a:spLocks/>
          </p:cNvSpPr>
          <p:nvPr/>
        </p:nvSpPr>
        <p:spPr>
          <a:xfrm>
            <a:off x="4250422" y="2065132"/>
            <a:ext cx="436880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3200" dirty="0"/>
              <a:t>JOIN WIFI:</a:t>
            </a:r>
          </a:p>
          <a:p>
            <a:r>
              <a:rPr lang="en-SG" sz="3200" dirty="0" err="1"/>
              <a:t>VirusGenerator</a:t>
            </a:r>
            <a:endParaRPr lang="en-SG" sz="3200" dirty="0"/>
          </a:p>
          <a:p>
            <a:r>
              <a:rPr lang="en-SG" sz="3200" dirty="0"/>
              <a:t>VGAquarius090317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53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F00B2-37CB-08F4-E7DC-6802BC38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871801"/>
            <a:ext cx="6057900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72D00-6B01-D3DA-DA64-AF723B7C7E60}"/>
              </a:ext>
            </a:extLst>
          </p:cNvPr>
          <p:cNvSpPr txBox="1"/>
          <p:nvPr/>
        </p:nvSpPr>
        <p:spPr>
          <a:xfrm>
            <a:off x="3203510" y="917694"/>
            <a:ext cx="578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CREATE A LINE </a:t>
            </a:r>
            <a:r>
              <a:rPr lang="en-US" sz="2800" dirty="0">
                <a:hlinkClick r:id="rId3" action="ppaction://hlinkfile"/>
              </a:rPr>
              <a:t>FOLLOWING ROBOT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8678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B6F665-3BF7-1415-98BA-C5C0B4D5DC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43310" y="3755067"/>
            <a:ext cx="6887014" cy="1973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3805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>The line sensor </a:t>
            </a:r>
            <a:r>
              <a:rPr lang="en-US" altLang="en-US" sz="1500" dirty="0">
                <a:solidFill>
                  <a:srgbClr val="3A343A"/>
                </a:solidFill>
                <a:latin typeface="Europa"/>
              </a:rPr>
              <a:t>has the following pins to connect to the Raspberry Pi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> needs to be connected to a voltage in between 3.3 and 5V, to power the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> is the ground pin that is required to complete the circuit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ropa"/>
              </a:rPr>
              <a:t> is the analogue output (this will not work with the Raspberry Pi)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A343A"/>
                </a:solidFill>
                <a:effectLst/>
                <a:latin typeface="Europa"/>
              </a:rPr>
              <a:t> is the digital output pin (this will work with the Raspberry Pi)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764E5-F854-A90C-65C2-59C771F0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60" y="808844"/>
            <a:ext cx="2985100" cy="2701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4108E-42AC-2500-119B-113F97B1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1629077"/>
            <a:ext cx="2847975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16574-3D2B-2B62-A3A8-9E3CAE80B73B}"/>
              </a:ext>
            </a:extLst>
          </p:cNvPr>
          <p:cNvSpPr txBox="1"/>
          <p:nvPr/>
        </p:nvSpPr>
        <p:spPr>
          <a:xfrm>
            <a:off x="2820495" y="860753"/>
            <a:ext cx="425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 (Infra-Red) LINE SENSORS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3306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E16D5-DA62-3BB7-6BF6-E537349C616A}"/>
              </a:ext>
            </a:extLst>
          </p:cNvPr>
          <p:cNvGrpSpPr/>
          <p:nvPr/>
        </p:nvGrpSpPr>
        <p:grpSpPr>
          <a:xfrm>
            <a:off x="3707440" y="2864483"/>
            <a:ext cx="3613361" cy="3220640"/>
            <a:chOff x="3707440" y="3237722"/>
            <a:chExt cx="3613361" cy="32206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EEA35-00F7-8D01-4C13-F7F56896946C}"/>
                </a:ext>
              </a:extLst>
            </p:cNvPr>
            <p:cNvGrpSpPr/>
            <p:nvPr/>
          </p:nvGrpSpPr>
          <p:grpSpPr>
            <a:xfrm>
              <a:off x="3707440" y="3237722"/>
              <a:ext cx="3613361" cy="3220640"/>
              <a:chOff x="7296476" y="2883159"/>
              <a:chExt cx="3613361" cy="322064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61972B-69A9-0574-EA1F-B4D8081BF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85318" y="2883159"/>
                <a:ext cx="3024519" cy="279918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EBD-F60A-2E67-8D08-1AC888313C5A}"/>
                  </a:ext>
                </a:extLst>
              </p:cNvPr>
              <p:cNvSpPr txBox="1"/>
              <p:nvPr/>
            </p:nvSpPr>
            <p:spPr>
              <a:xfrm>
                <a:off x="9116008" y="3620278"/>
                <a:ext cx="11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SENSORS</a:t>
                </a:r>
                <a:endParaRPr lang="en-S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79E1F-CE14-E807-BA5D-DB89A9E6C169}"/>
                  </a:ext>
                </a:extLst>
              </p:cNvPr>
              <p:cNvSpPr txBox="1"/>
              <p:nvPr/>
            </p:nvSpPr>
            <p:spPr>
              <a:xfrm>
                <a:off x="7296476" y="5457468"/>
                <a:ext cx="3613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BLACK LINE DETECTED = 1 (LED </a:t>
                </a:r>
                <a:r>
                  <a:rPr lang="en-US" b="1" dirty="0"/>
                  <a:t>OFF</a:t>
                </a:r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NOT DETECTED = 0 (LED </a:t>
                </a:r>
                <a:r>
                  <a:rPr lang="en-US" b="1" dirty="0">
                    <a:solidFill>
                      <a:srgbClr val="00B050"/>
                    </a:solidFill>
                  </a:rPr>
                  <a:t>ON</a:t>
                </a:r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37778F-0501-743F-98CC-887863A8FCD8}"/>
                </a:ext>
              </a:extLst>
            </p:cNvPr>
            <p:cNvCxnSpPr>
              <a:cxnSpLocks/>
            </p:cNvCxnSpPr>
            <p:nvPr/>
          </p:nvCxnSpPr>
          <p:spPr>
            <a:xfrm>
              <a:off x="5904722" y="4289768"/>
              <a:ext cx="382555" cy="3918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F298A8-A12E-C12E-529C-DE586A4DD184}"/>
              </a:ext>
            </a:extLst>
          </p:cNvPr>
          <p:cNvSpPr txBox="1"/>
          <p:nvPr/>
        </p:nvSpPr>
        <p:spPr>
          <a:xfrm>
            <a:off x="1166327" y="1079632"/>
            <a:ext cx="93175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Line sensors detect the presence of a black line by emitting </a:t>
            </a:r>
          </a:p>
          <a:p>
            <a:pPr lvl="1"/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infrared (IR) light and detecting the light levels </a:t>
            </a:r>
          </a:p>
          <a:p>
            <a:pPr lvl="1"/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that return to the sensor.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They do this using two components: </a:t>
            </a:r>
          </a:p>
          <a:p>
            <a:pPr lvl="1"/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an emitter and a light sensor (receiver).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8252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298A8-A12E-C12E-529C-DE586A4DD184}"/>
              </a:ext>
            </a:extLst>
          </p:cNvPr>
          <p:cNvSpPr txBox="1"/>
          <p:nvPr/>
        </p:nvSpPr>
        <p:spPr>
          <a:xfrm>
            <a:off x="3060441" y="1487863"/>
            <a:ext cx="7543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If the line is in the </a:t>
            </a:r>
            <a:r>
              <a:rPr lang="en-US" sz="2800" b="0" i="0" dirty="0" err="1">
                <a:solidFill>
                  <a:srgbClr val="3A343A"/>
                </a:solidFill>
                <a:effectLst/>
                <a:latin typeface="Europa"/>
              </a:rPr>
              <a:t>centre</a:t>
            </a:r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 of the robot, </a:t>
            </a:r>
          </a:p>
          <a:p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both sensors will return a 0 from their digital pins, </a:t>
            </a:r>
          </a:p>
          <a:p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as they are both over the white background.</a:t>
            </a:r>
            <a:endParaRPr lang="en-SG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2D166-3CCB-27A3-C249-51F4C7CD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3152776"/>
            <a:ext cx="3567113" cy="28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298A8-A12E-C12E-529C-DE586A4DD184}"/>
              </a:ext>
            </a:extLst>
          </p:cNvPr>
          <p:cNvSpPr txBox="1"/>
          <p:nvPr/>
        </p:nvSpPr>
        <p:spPr>
          <a:xfrm>
            <a:off x="1600929" y="1126629"/>
            <a:ext cx="8496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If the sensor hits a black line, </a:t>
            </a:r>
          </a:p>
          <a:p>
            <a:pPr lvl="1"/>
            <a:r>
              <a:rPr lang="en-US" sz="2800" dirty="0">
                <a:solidFill>
                  <a:srgbClr val="3A343A"/>
                </a:solidFill>
                <a:latin typeface="Europa"/>
              </a:rPr>
              <a:t>m</a:t>
            </a:r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eaning it as veered - to the right in this case, </a:t>
            </a:r>
          </a:p>
          <a:p>
            <a:pPr lvl="1"/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the IR Sensor will have an output of 1. (LED goes OFF)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A343A"/>
                </a:solidFill>
                <a:latin typeface="Europa"/>
              </a:rPr>
              <a:t>The program in reaction to this will have to</a:t>
            </a:r>
          </a:p>
          <a:p>
            <a:pPr lvl="1"/>
            <a:r>
              <a:rPr lang="en-US" sz="2800" b="0" i="0" dirty="0">
                <a:solidFill>
                  <a:srgbClr val="3A343A"/>
                </a:solidFill>
                <a:effectLst/>
                <a:latin typeface="Europa"/>
              </a:rPr>
              <a:t>move the </a:t>
            </a:r>
            <a:r>
              <a:rPr lang="en-US" sz="2800" dirty="0">
                <a:solidFill>
                  <a:srgbClr val="3A343A"/>
                </a:solidFill>
                <a:latin typeface="Europa"/>
              </a:rPr>
              <a:t>robot away from the black line – TURN LEFT</a:t>
            </a:r>
            <a:endParaRPr lang="en-US" sz="2800" b="0" i="0" dirty="0">
              <a:solidFill>
                <a:srgbClr val="3A343A"/>
              </a:solidFill>
              <a:effectLst/>
              <a:latin typeface="Europa"/>
            </a:endParaRPr>
          </a:p>
          <a:p>
            <a:endParaRPr lang="en-SG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B7CD-F9D1-F825-6BB8-301B3F1C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52" y="3429000"/>
            <a:ext cx="3677080" cy="29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ECB2C-363B-F6AE-C7FA-E40D781B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900584" y="808264"/>
            <a:ext cx="4838700" cy="537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7BF04-FAF9-8CB7-87A0-CC441A0C96CF}"/>
              </a:ext>
            </a:extLst>
          </p:cNvPr>
          <p:cNvSpPr txBox="1"/>
          <p:nvPr/>
        </p:nvSpPr>
        <p:spPr>
          <a:xfrm>
            <a:off x="9293290" y="195009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Holder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1B708-694F-F8F7-FA77-78521171AA07}"/>
              </a:ext>
            </a:extLst>
          </p:cNvPr>
          <p:cNvCxnSpPr>
            <a:cxnSpLocks/>
          </p:cNvCxnSpPr>
          <p:nvPr/>
        </p:nvCxnSpPr>
        <p:spPr>
          <a:xfrm flipH="1" flipV="1">
            <a:off x="6475445" y="1614196"/>
            <a:ext cx="3023118" cy="335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59FEC3-5496-94A5-684A-CB563A7DB522}"/>
              </a:ext>
            </a:extLst>
          </p:cNvPr>
          <p:cNvSpPr txBox="1"/>
          <p:nvPr/>
        </p:nvSpPr>
        <p:spPr>
          <a:xfrm>
            <a:off x="998796" y="736939"/>
            <a:ext cx="28055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Mounting the IR </a:t>
            </a:r>
          </a:p>
          <a:p>
            <a:r>
              <a:rPr lang="en-US" sz="2800" dirty="0"/>
              <a:t>Sensors on to the </a:t>
            </a:r>
          </a:p>
          <a:p>
            <a:r>
              <a:rPr lang="en-US" sz="2800" dirty="0"/>
              <a:t>Robot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9020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6585F4-4623-153D-A73D-E19628A2D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99" y="767721"/>
            <a:ext cx="5294465" cy="25819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56880-EA53-B529-6FCC-2C5C6B5849A7}"/>
              </a:ext>
            </a:extLst>
          </p:cNvPr>
          <p:cNvSpPr txBox="1"/>
          <p:nvPr/>
        </p:nvSpPr>
        <p:spPr>
          <a:xfrm>
            <a:off x="7159909" y="779713"/>
            <a:ext cx="322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LINE FOLLOWER ROBOT</a:t>
            </a:r>
          </a:p>
          <a:p>
            <a:pPr algn="ctr"/>
            <a:r>
              <a:rPr lang="en-SG" dirty="0"/>
              <a:t>WIRING DIAGRAM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F722E2-B239-01A2-79C4-A69553E360A8}"/>
              </a:ext>
            </a:extLst>
          </p:cNvPr>
          <p:cNvGrpSpPr/>
          <p:nvPr/>
        </p:nvGrpSpPr>
        <p:grpSpPr>
          <a:xfrm>
            <a:off x="7378185" y="2062854"/>
            <a:ext cx="2998666" cy="3664983"/>
            <a:chOff x="7378185" y="2874618"/>
            <a:chExt cx="2998666" cy="36649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1194B-3528-1D33-1FC3-BF79372A142C}"/>
                </a:ext>
              </a:extLst>
            </p:cNvPr>
            <p:cNvSpPr txBox="1"/>
            <p:nvPr/>
          </p:nvSpPr>
          <p:spPr>
            <a:xfrm>
              <a:off x="8326401" y="2886109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5V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0FDD0E-BB47-9150-2A97-FA72C33E0827}"/>
                </a:ext>
              </a:extLst>
            </p:cNvPr>
            <p:cNvSpPr txBox="1"/>
            <p:nvPr/>
          </p:nvSpPr>
          <p:spPr>
            <a:xfrm>
              <a:off x="8656127" y="2874618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GND</a:t>
              </a:r>
              <a:endParaRPr lang="en-SG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6CE13F-4C94-3F27-9079-A213CCF8F3BE}"/>
                </a:ext>
              </a:extLst>
            </p:cNvPr>
            <p:cNvSpPr txBox="1"/>
            <p:nvPr/>
          </p:nvSpPr>
          <p:spPr>
            <a:xfrm flipH="1">
              <a:off x="7720494" y="2877012"/>
              <a:ext cx="410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17</a:t>
              </a:r>
              <a:endParaRPr lang="en-SG" sz="1600" b="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DA9E18-CA45-6627-9912-079A997125E9}"/>
                </a:ext>
              </a:extLst>
            </p:cNvPr>
            <p:cNvSpPr txBox="1"/>
            <p:nvPr/>
          </p:nvSpPr>
          <p:spPr>
            <a:xfrm flipH="1">
              <a:off x="9734867" y="2886109"/>
              <a:ext cx="410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27</a:t>
              </a:r>
              <a:endParaRPr lang="en-SG" sz="16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65C3202-8FC9-03EF-1666-B1FF016F3AFC}"/>
                </a:ext>
              </a:extLst>
            </p:cNvPr>
            <p:cNvGrpSpPr/>
            <p:nvPr/>
          </p:nvGrpSpPr>
          <p:grpSpPr>
            <a:xfrm>
              <a:off x="7378185" y="3254032"/>
              <a:ext cx="2998666" cy="3285569"/>
              <a:chOff x="7378185" y="3179390"/>
              <a:chExt cx="2998666" cy="328556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DEBB155-EC78-2F36-D5FA-428D6E1613CC}"/>
                  </a:ext>
                </a:extLst>
              </p:cNvPr>
              <p:cNvGrpSpPr/>
              <p:nvPr/>
            </p:nvGrpSpPr>
            <p:grpSpPr>
              <a:xfrm>
                <a:off x="7378185" y="3179390"/>
                <a:ext cx="2876732" cy="2692200"/>
                <a:chOff x="6435793" y="3617930"/>
                <a:chExt cx="2876732" cy="269220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26DD1FD-8D12-B080-B647-99F7ECDB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5793" y="4424180"/>
                  <a:ext cx="841190" cy="18669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CF5EF75-6162-A286-B8DA-A581B3CFB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1335" y="4443230"/>
                  <a:ext cx="841190" cy="186690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6D25364-2D91-D3DC-C490-D7892539D617}"/>
                    </a:ext>
                  </a:extLst>
                </p:cNvPr>
                <p:cNvGrpSpPr/>
                <p:nvPr/>
              </p:nvGrpSpPr>
              <p:grpSpPr>
                <a:xfrm>
                  <a:off x="6679521" y="3617930"/>
                  <a:ext cx="2173089" cy="991397"/>
                  <a:chOff x="6679521" y="3617930"/>
                  <a:chExt cx="2173089" cy="99139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66641D7D-69E2-1DBA-948F-71AEE4B89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9521" y="4280358"/>
                    <a:ext cx="2068429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5E39871-B4C9-C48B-558C-1F43DB9029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98183" y="4280358"/>
                    <a:ext cx="0" cy="328969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29042E6-CA14-DE54-8E4A-28C24D53B7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7950" y="4268274"/>
                    <a:ext cx="0" cy="328969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0CAF136-6A73-B76E-AC93-ADEDA72A9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34354" y="3617930"/>
                    <a:ext cx="0" cy="662428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1F8D701-BEEF-48FA-E9CF-7B710C7F5A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2316" y="3960770"/>
                    <a:ext cx="204029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396C759-2B1E-4BBD-324D-25AECC8F0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12316" y="3951389"/>
                    <a:ext cx="17050" cy="4934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21834DA-FD50-0884-20FD-DC70C864E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2610" y="3951389"/>
                    <a:ext cx="0" cy="603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E055637-9E44-4CD6-873B-C4AE42BB23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32463" y="3617930"/>
                    <a:ext cx="0" cy="32896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C6B4C6A-5DCF-D753-4EB7-AF72CF6FE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0637" y="3617930"/>
                  <a:ext cx="0" cy="85413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F98BAF8-7D7F-6D8A-543B-F6D4ABFD5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7821" y="3663203"/>
                  <a:ext cx="0" cy="85413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1AFFF4-42DD-5A7A-6000-0EB47DF105EB}"/>
                  </a:ext>
                </a:extLst>
              </p:cNvPr>
              <p:cNvSpPr txBox="1"/>
              <p:nvPr/>
            </p:nvSpPr>
            <p:spPr>
              <a:xfrm>
                <a:off x="7385431" y="5880184"/>
                <a:ext cx="94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RIGHT SENSOR</a:t>
                </a:r>
                <a:endParaRPr lang="en-SG" sz="16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0CB5F6-7FDB-9D75-C736-229D0BB9DDE8}"/>
                  </a:ext>
                </a:extLst>
              </p:cNvPr>
              <p:cNvSpPr txBox="1"/>
              <p:nvPr/>
            </p:nvSpPr>
            <p:spPr>
              <a:xfrm>
                <a:off x="9435882" y="5866531"/>
                <a:ext cx="94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LEFT SENSOR</a:t>
                </a:r>
                <a:endParaRPr lang="en-SG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Europa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4</cp:revision>
  <dcterms:created xsi:type="dcterms:W3CDTF">2022-08-31T02:37:33Z</dcterms:created>
  <dcterms:modified xsi:type="dcterms:W3CDTF">2022-09-01T13:07:22Z</dcterms:modified>
</cp:coreProperties>
</file>