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FFFA-1AA5-AF63-DB8A-7E91F3AD5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3F21F-CFD1-5D94-F269-EDD523410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67BC-EFCB-DFEE-FE50-6B4143BD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0BCC-E09A-FD48-7789-2DA38D8B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89D5-6A07-C3DA-82F2-7C6E08B3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91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4D1-3FD2-9ADD-4916-D47698C1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EBE83-5705-1639-E39C-CF3A2A2B0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57653-EC41-3285-217C-1D1B9DF3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4C0D6-CDC0-E1DB-E6FC-74C4CC65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1802-8894-188E-772C-83C95852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0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609C4-4177-6BDB-5241-7BFE3FA4B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EA7E-0716-EBBA-921D-1CB6B602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6E27-4D87-1066-49B6-0D7B4584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B773-8F48-F984-E6E3-40739EDA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2317-450B-18C8-3AF7-D8B4AB08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53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F476-1E2B-A573-82E8-815A6B3B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289A-DAFF-90D7-142A-9C8D449D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014A-D131-0E39-C793-A4402904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1027D-4641-FB07-82AB-5B43750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0683-E233-CF9A-153F-1B8F9846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563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E25E-DA13-A1D8-03C5-9EA23E9D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8BEFC-1862-DB44-D4DE-94BBFE4C8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C5992-5C78-9543-1527-40EC8B88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564A-A8C3-41BF-9E05-790E92BE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6489-21D3-1270-FDA2-76AB0E2A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13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537C-FCDD-2C74-5572-58B859F9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E3A9-7931-6E43-23B1-5E803512E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81C2-D2A8-2189-DAE6-ADA619C54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68176-BF22-00C5-2814-9560371A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D1E30-8D15-4C69-EF4F-9B5550D0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CB901-2EEE-4A66-6E0C-358BB564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48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FE7F-EBAD-AA3D-9480-EB4E64F2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FF32-4A81-C790-9704-4AD24C039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43335-4656-1E17-3EA3-2022B0581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1AD66-7C75-66D8-901C-E975772C3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4F35A-6E88-8C7A-8182-01BFD800E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C53D4-5F66-319F-AEC5-C9E58235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FB885-8D7F-9970-02BA-EDFF48AF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2BDA-494B-6471-62D2-44FAD83D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31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00DA-F168-177F-319B-F27B6041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9289B-DA1E-4561-3FEE-138B9BB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BE6D6-3DAB-E0E7-EBF3-B8980047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1618C-DFA0-063A-611A-9CDF9439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90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78B2-1FEA-0FEE-809F-E8A903EA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9A978-FCE0-7198-D397-8BB40000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3D0F4-2AE1-058D-26F7-DC3A5C23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518-9B0B-DEF2-6E9C-3036AF6B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DDA1-74CB-DB3E-A78B-C507B994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71F62-146C-4D12-9A56-7EFAB0596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AA38-9409-2158-6DEB-850DBFDD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D4D21-19C3-0A50-AB24-AB923876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BD78F-44DA-3AE1-4E5A-8C53C022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693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1EE0-F7A6-6AB1-C21B-826710D4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542DB-5240-2DAD-40E7-E90C8AAF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DB98E-A31C-73E3-1409-7E7560A8E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C10E9-727D-6B0F-CC05-B0219EC4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C76FF-3A9B-5BC8-2454-752D3602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FDA9-31D5-2D69-4496-771D25D7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86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32751-7099-9885-4E1F-03731F2C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8BDCF-8339-0F41-3503-FA29BCF0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6D83-5222-9B06-6AF6-972C9F660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23CE-C689-4660-AA4B-AFD7D3F9FA70}" type="datetimeFigureOut">
              <a:rPr lang="en-SG" smtClean="0"/>
              <a:t>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481F3-D058-7E01-E516-708BC6E7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0DAF-780D-F4AA-C06E-EC82562D1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463A-3C1B-435A-BD46-4AB500DB6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2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hatismyip.com/ip/210.10.6.166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hatismyip.com/ip/210.10.6.16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hatismyip.com/ip/58.182.135.10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hatismyip.com/ip/210.10.6.16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04EECE-3BB0-A407-7874-5E978FED7B47}"/>
              </a:ext>
            </a:extLst>
          </p:cNvPr>
          <p:cNvSpPr/>
          <p:nvPr/>
        </p:nvSpPr>
        <p:spPr>
          <a:xfrm>
            <a:off x="2292848" y="2070198"/>
            <a:ext cx="5479552" cy="2371174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A47EF6-C186-63B5-E039-A250FC81502F}"/>
              </a:ext>
            </a:extLst>
          </p:cNvPr>
          <p:cNvGrpSpPr/>
          <p:nvPr/>
        </p:nvGrpSpPr>
        <p:grpSpPr>
          <a:xfrm>
            <a:off x="7436498" y="2472613"/>
            <a:ext cx="914400" cy="475861"/>
            <a:chOff x="8229600" y="2369976"/>
            <a:chExt cx="914400" cy="4758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BAE5C3-2EC1-83D6-C95D-8969DCCF9448}"/>
                </a:ext>
              </a:extLst>
            </p:cNvPr>
            <p:cNvSpPr/>
            <p:nvPr/>
          </p:nvSpPr>
          <p:spPr>
            <a:xfrm>
              <a:off x="8229600" y="2369976"/>
              <a:ext cx="914400" cy="47586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474FD1-E4F3-3704-76CD-149308C7F409}"/>
                </a:ext>
              </a:extLst>
            </p:cNvPr>
            <p:cNvSpPr txBox="1"/>
            <p:nvPr/>
          </p:nvSpPr>
          <p:spPr>
            <a:xfrm>
              <a:off x="8369236" y="2423240"/>
              <a:ext cx="774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02CB1B-F413-9D32-C924-714E3B0BDC22}"/>
              </a:ext>
            </a:extLst>
          </p:cNvPr>
          <p:cNvSpPr txBox="1"/>
          <p:nvPr/>
        </p:nvSpPr>
        <p:spPr>
          <a:xfrm>
            <a:off x="7218182" y="2125691"/>
            <a:ext cx="152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u="sng" dirty="0">
                <a:solidFill>
                  <a:srgbClr val="FFFFFF"/>
                </a:solidFill>
                <a:effectLst/>
                <a:latin typeface="system-ui"/>
                <a:hlinkClick r:id="rId2" tooltip="Detailed Information about IP address 210.10.6.166"/>
              </a:rPr>
              <a:t>210.10.6.166</a:t>
            </a:r>
            <a:br>
              <a:rPr lang="en-SG" dirty="0"/>
            </a:b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E4E92-33FF-7D2E-8895-B6D0E6F38643}"/>
              </a:ext>
            </a:extLst>
          </p:cNvPr>
          <p:cNvSpPr txBox="1"/>
          <p:nvPr/>
        </p:nvSpPr>
        <p:spPr>
          <a:xfrm>
            <a:off x="4222690" y="2948474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VirusGenerator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359EEB-1181-1779-4C15-40F3E41FC47E}"/>
              </a:ext>
            </a:extLst>
          </p:cNvPr>
          <p:cNvGrpSpPr/>
          <p:nvPr/>
        </p:nvGrpSpPr>
        <p:grpSpPr>
          <a:xfrm>
            <a:off x="661151" y="2990172"/>
            <a:ext cx="3263394" cy="2445280"/>
            <a:chOff x="1454253" y="2887535"/>
            <a:chExt cx="3263394" cy="24452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F81465-E8EB-C970-273B-A0D225D622BC}"/>
                </a:ext>
              </a:extLst>
            </p:cNvPr>
            <p:cNvGrpSpPr/>
            <p:nvPr/>
          </p:nvGrpSpPr>
          <p:grpSpPr>
            <a:xfrm>
              <a:off x="1485567" y="2887535"/>
              <a:ext cx="2372153" cy="1637813"/>
              <a:chOff x="1485567" y="2887535"/>
              <a:chExt cx="2372153" cy="163781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DCCF2E3-74B1-7075-5627-B12EC8721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3639" y="3258814"/>
                <a:ext cx="1954081" cy="12665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966901-8424-1EF6-15A0-4598C5C82A23}"/>
                  </a:ext>
                </a:extLst>
              </p:cNvPr>
              <p:cNvSpPr txBox="1"/>
              <p:nvPr/>
            </p:nvSpPr>
            <p:spPr>
              <a:xfrm>
                <a:off x="1485567" y="2887535"/>
                <a:ext cx="1644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Pico Webserver</a:t>
                </a:r>
                <a:endParaRPr lang="en-SG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9CEE9-1CF1-FC59-28FD-94F6A0EB707F}"/>
                </a:ext>
              </a:extLst>
            </p:cNvPr>
            <p:cNvSpPr txBox="1"/>
            <p:nvPr/>
          </p:nvSpPr>
          <p:spPr>
            <a:xfrm>
              <a:off x="1454253" y="4686484"/>
              <a:ext cx="32633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192.168.0.115</a:t>
              </a:r>
            </a:p>
            <a:p>
              <a:r>
                <a:rPr lang="en-US" dirty="0"/>
                <a:t>LISTENING ON (0.0.0.0, PORT 80)</a:t>
              </a:r>
              <a:endParaRPr lang="en-SG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518669-1FF8-6875-FD63-9FBB919F48ED}"/>
              </a:ext>
            </a:extLst>
          </p:cNvPr>
          <p:cNvGrpSpPr/>
          <p:nvPr/>
        </p:nvGrpSpPr>
        <p:grpSpPr>
          <a:xfrm>
            <a:off x="5924716" y="1300603"/>
            <a:ext cx="1085554" cy="1539190"/>
            <a:chOff x="5686292" y="1448352"/>
            <a:chExt cx="1085554" cy="153919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5C0867-03BF-FC7D-7CA3-939CDA78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6584" y="1448352"/>
              <a:ext cx="707197" cy="124369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975732-0A83-6FD0-0617-B1B01A6995BC}"/>
                </a:ext>
              </a:extLst>
            </p:cNvPr>
            <p:cNvSpPr txBox="1"/>
            <p:nvPr/>
          </p:nvSpPr>
          <p:spPr>
            <a:xfrm>
              <a:off x="5686292" y="2710543"/>
              <a:ext cx="1085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192.168.0.116</a:t>
              </a:r>
              <a:endParaRPr lang="en-SG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9AF44CD-252B-CB02-E3CB-CD0A093C787F}"/>
              </a:ext>
            </a:extLst>
          </p:cNvPr>
          <p:cNvSpPr txBox="1"/>
          <p:nvPr/>
        </p:nvSpPr>
        <p:spPr>
          <a:xfrm>
            <a:off x="6787824" y="1093603"/>
            <a:ext cx="1523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u="sng" dirty="0">
                <a:solidFill>
                  <a:srgbClr val="FF0000"/>
                </a:solidFill>
                <a:effectLst/>
                <a:latin typeface="system-ui"/>
              </a:rPr>
              <a:t>BROWSE</a:t>
            </a:r>
          </a:p>
          <a:p>
            <a:r>
              <a:rPr lang="en-SG" b="0" i="0" u="sng" dirty="0">
                <a:solidFill>
                  <a:srgbClr val="FF0000"/>
                </a:solidFill>
                <a:effectLst/>
                <a:latin typeface="system-ui"/>
              </a:rPr>
              <a:t>192.168.0.115</a:t>
            </a:r>
            <a:br>
              <a:rPr lang="en-SG" dirty="0"/>
            </a:b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87D97-4198-7279-2492-7104580ADC82}"/>
              </a:ext>
            </a:extLst>
          </p:cNvPr>
          <p:cNvSpPr txBox="1"/>
          <p:nvPr/>
        </p:nvSpPr>
        <p:spPr>
          <a:xfrm>
            <a:off x="6075008" y="1529642"/>
            <a:ext cx="707197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Temp : 27 Deg</a:t>
            </a:r>
          </a:p>
          <a:p>
            <a:r>
              <a:rPr lang="en-US" sz="1000" dirty="0"/>
              <a:t>Humidity : 80%</a:t>
            </a:r>
            <a:endParaRPr lang="en-SG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9B54B9-3C10-0937-DC51-11C1C709A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286" y="4627985"/>
            <a:ext cx="709442" cy="124152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DC3FC49-9F85-F9E6-A06D-2087F6CAF130}"/>
              </a:ext>
            </a:extLst>
          </p:cNvPr>
          <p:cNvGrpSpPr/>
          <p:nvPr/>
        </p:nvGrpSpPr>
        <p:grpSpPr>
          <a:xfrm>
            <a:off x="8873728" y="3487325"/>
            <a:ext cx="1523223" cy="1014785"/>
            <a:chOff x="8696129" y="3538553"/>
            <a:chExt cx="1523223" cy="1014785"/>
          </a:xfrm>
        </p:grpSpPr>
        <p:sp>
          <p:nvSpPr>
            <p:cNvPr id="20" name="Thought Bubble: Cloud 19">
              <a:extLst>
                <a:ext uri="{FF2B5EF4-FFF2-40B4-BE49-F238E27FC236}">
                  <a16:creationId xmlns:a16="http://schemas.microsoft.com/office/drawing/2014/main" id="{5A0663C1-2494-9406-35E9-93B3E4D89F3A}"/>
                </a:ext>
              </a:extLst>
            </p:cNvPr>
            <p:cNvSpPr/>
            <p:nvPr/>
          </p:nvSpPr>
          <p:spPr>
            <a:xfrm>
              <a:off x="8696129" y="3538553"/>
              <a:ext cx="1523223" cy="1014785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FF3C07-4B3F-9F7A-E323-F03C9E1D3016}"/>
                </a:ext>
              </a:extLst>
            </p:cNvPr>
            <p:cNvSpPr txBox="1"/>
            <p:nvPr/>
          </p:nvSpPr>
          <p:spPr>
            <a:xfrm>
              <a:off x="8823261" y="3861279"/>
              <a:ext cx="13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The Internet</a:t>
              </a:r>
              <a:endParaRPr lang="en-SG" dirty="0">
                <a:solidFill>
                  <a:srgbClr val="FFFF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32DEC0-A30B-AB20-6B8B-9C50E33FEEA4}"/>
              </a:ext>
            </a:extLst>
          </p:cNvPr>
          <p:cNvSpPr txBox="1"/>
          <p:nvPr/>
        </p:nvSpPr>
        <p:spPr>
          <a:xfrm>
            <a:off x="8862695" y="5112286"/>
            <a:ext cx="152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u="sng" dirty="0">
                <a:solidFill>
                  <a:srgbClr val="FFFFFF"/>
                </a:solidFill>
                <a:effectLst/>
                <a:latin typeface="system-ui"/>
                <a:hlinkClick r:id="rId2" tooltip="Detailed Information about IP address 210.10.6.166"/>
              </a:rPr>
              <a:t>210.10.6.166</a:t>
            </a:r>
            <a:br>
              <a:rPr lang="en-SG" dirty="0"/>
            </a:br>
            <a:endParaRPr lang="en-SG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CBB827-2216-A856-8F51-C9AFDB456ECC}"/>
              </a:ext>
            </a:extLst>
          </p:cNvPr>
          <p:cNvGrpSpPr/>
          <p:nvPr/>
        </p:nvGrpSpPr>
        <p:grpSpPr>
          <a:xfrm>
            <a:off x="3192529" y="2862387"/>
            <a:ext cx="6222059" cy="2249899"/>
            <a:chOff x="3192529" y="2862387"/>
            <a:chExt cx="6222059" cy="22498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79470A-365A-0247-E0D0-BFAFCD695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5339" y="4740750"/>
              <a:ext cx="289249" cy="371536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3F547F-0DEB-98D3-ED22-21D5E86E6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1543" y="2862387"/>
              <a:ext cx="779429" cy="674975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C1A54A-7E4D-0B84-3E7B-3B735EFB2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529" y="2990172"/>
              <a:ext cx="4228696" cy="94039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30C882-FD5E-3661-350C-957E41906572}"/>
              </a:ext>
            </a:extLst>
          </p:cNvPr>
          <p:cNvGrpSpPr/>
          <p:nvPr/>
        </p:nvGrpSpPr>
        <p:grpSpPr>
          <a:xfrm>
            <a:off x="3295514" y="3104333"/>
            <a:ext cx="5713298" cy="2474223"/>
            <a:chOff x="3295514" y="3104333"/>
            <a:chExt cx="5713298" cy="247422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4A3AE5-843E-6283-3B40-85380E82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5514" y="3133140"/>
              <a:ext cx="4374249" cy="1189223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9C5969C-A21E-D783-2F70-E310B26FA14B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99" y="3104333"/>
              <a:ext cx="799015" cy="45175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48CEE33-BDFA-6C06-FBC8-FF2EA2670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1862" y="4387968"/>
              <a:ext cx="396950" cy="24268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2EE2F8-4B11-57E3-AE77-20438B53E1FE}"/>
                </a:ext>
              </a:extLst>
            </p:cNvPr>
            <p:cNvSpPr txBox="1"/>
            <p:nvPr/>
          </p:nvSpPr>
          <p:spPr>
            <a:xfrm>
              <a:off x="8166531" y="4870670"/>
              <a:ext cx="707197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Temp : 27 Deg</a:t>
              </a:r>
            </a:p>
            <a:p>
              <a:r>
                <a:rPr lang="en-US" sz="1000" dirty="0"/>
                <a:t>Humidity : 80%</a:t>
              </a:r>
              <a:endParaRPr lang="en-SG" sz="10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AAA8489-4C66-0024-31F3-C1E845CF843B}"/>
              </a:ext>
            </a:extLst>
          </p:cNvPr>
          <p:cNvSpPr txBox="1"/>
          <p:nvPr/>
        </p:nvSpPr>
        <p:spPr>
          <a:xfrm>
            <a:off x="5578714" y="3688939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PORT FORWARDING</a:t>
            </a:r>
            <a:endParaRPr lang="en-SG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9591E8-7BD8-DC09-B58F-C020553A3D6A}"/>
              </a:ext>
            </a:extLst>
          </p:cNvPr>
          <p:cNvSpPr txBox="1"/>
          <p:nvPr/>
        </p:nvSpPr>
        <p:spPr>
          <a:xfrm>
            <a:off x="706173" y="838938"/>
            <a:ext cx="276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PORT FORWARDING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40502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 animBg="1"/>
      <p:bldP spid="22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5559C-2686-5E39-8247-C7594C5C928E}"/>
              </a:ext>
            </a:extLst>
          </p:cNvPr>
          <p:cNvSpPr txBox="1"/>
          <p:nvPr/>
        </p:nvSpPr>
        <p:spPr>
          <a:xfrm>
            <a:off x="3841258" y="2807698"/>
            <a:ext cx="5130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PORT FORWARDING DEMONSTRATION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3490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04EECE-3BB0-A407-7874-5E978FED7B47}"/>
              </a:ext>
            </a:extLst>
          </p:cNvPr>
          <p:cNvSpPr/>
          <p:nvPr/>
        </p:nvSpPr>
        <p:spPr>
          <a:xfrm>
            <a:off x="2292848" y="2070198"/>
            <a:ext cx="5479552" cy="2371174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A47EF6-C186-63B5-E039-A250FC81502F}"/>
              </a:ext>
            </a:extLst>
          </p:cNvPr>
          <p:cNvGrpSpPr/>
          <p:nvPr/>
        </p:nvGrpSpPr>
        <p:grpSpPr>
          <a:xfrm>
            <a:off x="7436498" y="2472613"/>
            <a:ext cx="914400" cy="475861"/>
            <a:chOff x="8229600" y="2369976"/>
            <a:chExt cx="914400" cy="4758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BAE5C3-2EC1-83D6-C95D-8969DCCF9448}"/>
                </a:ext>
              </a:extLst>
            </p:cNvPr>
            <p:cNvSpPr/>
            <p:nvPr/>
          </p:nvSpPr>
          <p:spPr>
            <a:xfrm>
              <a:off x="8229600" y="2369976"/>
              <a:ext cx="914400" cy="47586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474FD1-E4F3-3704-76CD-149308C7F409}"/>
                </a:ext>
              </a:extLst>
            </p:cNvPr>
            <p:cNvSpPr txBox="1"/>
            <p:nvPr/>
          </p:nvSpPr>
          <p:spPr>
            <a:xfrm>
              <a:off x="8369236" y="2423240"/>
              <a:ext cx="774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02CB1B-F413-9D32-C924-714E3B0BDC22}"/>
              </a:ext>
            </a:extLst>
          </p:cNvPr>
          <p:cNvSpPr txBox="1"/>
          <p:nvPr/>
        </p:nvSpPr>
        <p:spPr>
          <a:xfrm>
            <a:off x="7218182" y="2125691"/>
            <a:ext cx="152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u="sng" dirty="0">
                <a:solidFill>
                  <a:srgbClr val="FFFFFF"/>
                </a:solidFill>
                <a:effectLst/>
                <a:latin typeface="system-ui"/>
                <a:hlinkClick r:id="rId2" tooltip="Detailed Information about IP address 210.10.6.166"/>
              </a:rPr>
              <a:t>210.10.6.166</a:t>
            </a:r>
            <a:br>
              <a:rPr lang="en-SG" dirty="0"/>
            </a:b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E4E92-33FF-7D2E-8895-B6D0E6F38643}"/>
              </a:ext>
            </a:extLst>
          </p:cNvPr>
          <p:cNvSpPr txBox="1"/>
          <p:nvPr/>
        </p:nvSpPr>
        <p:spPr>
          <a:xfrm>
            <a:off x="4222690" y="2948474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VirusGenerator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359EEB-1181-1779-4C15-40F3E41FC47E}"/>
              </a:ext>
            </a:extLst>
          </p:cNvPr>
          <p:cNvGrpSpPr/>
          <p:nvPr/>
        </p:nvGrpSpPr>
        <p:grpSpPr>
          <a:xfrm>
            <a:off x="661151" y="2990172"/>
            <a:ext cx="3263394" cy="2445280"/>
            <a:chOff x="1454253" y="2887535"/>
            <a:chExt cx="3263394" cy="24452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F81465-E8EB-C970-273B-A0D225D622BC}"/>
                </a:ext>
              </a:extLst>
            </p:cNvPr>
            <p:cNvGrpSpPr/>
            <p:nvPr/>
          </p:nvGrpSpPr>
          <p:grpSpPr>
            <a:xfrm>
              <a:off x="1485567" y="2887535"/>
              <a:ext cx="2372153" cy="1637813"/>
              <a:chOff x="1485567" y="2887535"/>
              <a:chExt cx="2372153" cy="163781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DCCF2E3-74B1-7075-5627-B12EC8721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3639" y="3258814"/>
                <a:ext cx="1954081" cy="12665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966901-8424-1EF6-15A0-4598C5C82A23}"/>
                  </a:ext>
                </a:extLst>
              </p:cNvPr>
              <p:cNvSpPr txBox="1"/>
              <p:nvPr/>
            </p:nvSpPr>
            <p:spPr>
              <a:xfrm>
                <a:off x="1485567" y="2887535"/>
                <a:ext cx="1644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Pico Webserver</a:t>
                </a:r>
                <a:endParaRPr lang="en-SG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9CEE9-1CF1-FC59-28FD-94F6A0EB707F}"/>
                </a:ext>
              </a:extLst>
            </p:cNvPr>
            <p:cNvSpPr txBox="1"/>
            <p:nvPr/>
          </p:nvSpPr>
          <p:spPr>
            <a:xfrm>
              <a:off x="1454253" y="4686484"/>
              <a:ext cx="32633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192.168.0.115</a:t>
              </a:r>
            </a:p>
            <a:p>
              <a:r>
                <a:rPr lang="en-US" dirty="0"/>
                <a:t>LISTENING ON (0.0.0.0, PORT 80)</a:t>
              </a:r>
              <a:endParaRPr lang="en-SG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518669-1FF8-6875-FD63-9FBB919F48ED}"/>
              </a:ext>
            </a:extLst>
          </p:cNvPr>
          <p:cNvGrpSpPr/>
          <p:nvPr/>
        </p:nvGrpSpPr>
        <p:grpSpPr>
          <a:xfrm>
            <a:off x="5924716" y="1300603"/>
            <a:ext cx="1085554" cy="1539190"/>
            <a:chOff x="5686292" y="1448352"/>
            <a:chExt cx="1085554" cy="153919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5C0867-03BF-FC7D-7CA3-939CDA78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6584" y="1448352"/>
              <a:ext cx="707197" cy="124369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975732-0A83-6FD0-0617-B1B01A6995BC}"/>
                </a:ext>
              </a:extLst>
            </p:cNvPr>
            <p:cNvSpPr txBox="1"/>
            <p:nvPr/>
          </p:nvSpPr>
          <p:spPr>
            <a:xfrm>
              <a:off x="5686292" y="2710543"/>
              <a:ext cx="1085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192.168.0.116</a:t>
              </a:r>
              <a:endParaRPr lang="en-SG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9AF44CD-252B-CB02-E3CB-CD0A093C787F}"/>
              </a:ext>
            </a:extLst>
          </p:cNvPr>
          <p:cNvSpPr txBox="1"/>
          <p:nvPr/>
        </p:nvSpPr>
        <p:spPr>
          <a:xfrm>
            <a:off x="6787824" y="1093603"/>
            <a:ext cx="1523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u="sng" dirty="0">
                <a:solidFill>
                  <a:srgbClr val="FF0000"/>
                </a:solidFill>
                <a:effectLst/>
                <a:latin typeface="system-ui"/>
              </a:rPr>
              <a:t>BROWSE</a:t>
            </a:r>
          </a:p>
          <a:p>
            <a:r>
              <a:rPr lang="en-SG" b="0" i="0" u="sng" dirty="0">
                <a:solidFill>
                  <a:srgbClr val="FF0000"/>
                </a:solidFill>
                <a:effectLst/>
                <a:latin typeface="system-ui"/>
              </a:rPr>
              <a:t>192.168.0.115</a:t>
            </a:r>
            <a:br>
              <a:rPr lang="en-SG" dirty="0"/>
            </a:b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87D97-4198-7279-2492-7104580ADC82}"/>
              </a:ext>
            </a:extLst>
          </p:cNvPr>
          <p:cNvSpPr txBox="1"/>
          <p:nvPr/>
        </p:nvSpPr>
        <p:spPr>
          <a:xfrm>
            <a:off x="6075008" y="1529642"/>
            <a:ext cx="707197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Temp : 27 Deg</a:t>
            </a:r>
          </a:p>
          <a:p>
            <a:r>
              <a:rPr lang="en-US" sz="1000" dirty="0"/>
              <a:t>Humidity : 80%</a:t>
            </a:r>
            <a:endParaRPr lang="en-SG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9B54B9-3C10-0937-DC51-11C1C709A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286" y="4627985"/>
            <a:ext cx="709442" cy="124152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DC3FC49-9F85-F9E6-A06D-2087F6CAF130}"/>
              </a:ext>
            </a:extLst>
          </p:cNvPr>
          <p:cNvGrpSpPr/>
          <p:nvPr/>
        </p:nvGrpSpPr>
        <p:grpSpPr>
          <a:xfrm>
            <a:off x="8873728" y="3487325"/>
            <a:ext cx="1523223" cy="1014785"/>
            <a:chOff x="8696129" y="3538553"/>
            <a:chExt cx="1523223" cy="1014785"/>
          </a:xfrm>
        </p:grpSpPr>
        <p:sp>
          <p:nvSpPr>
            <p:cNvPr id="20" name="Thought Bubble: Cloud 19">
              <a:extLst>
                <a:ext uri="{FF2B5EF4-FFF2-40B4-BE49-F238E27FC236}">
                  <a16:creationId xmlns:a16="http://schemas.microsoft.com/office/drawing/2014/main" id="{5A0663C1-2494-9406-35E9-93B3E4D89F3A}"/>
                </a:ext>
              </a:extLst>
            </p:cNvPr>
            <p:cNvSpPr/>
            <p:nvPr/>
          </p:nvSpPr>
          <p:spPr>
            <a:xfrm>
              <a:off x="8696129" y="3538553"/>
              <a:ext cx="1523223" cy="1014785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FF3C07-4B3F-9F7A-E323-F03C9E1D3016}"/>
                </a:ext>
              </a:extLst>
            </p:cNvPr>
            <p:cNvSpPr txBox="1"/>
            <p:nvPr/>
          </p:nvSpPr>
          <p:spPr>
            <a:xfrm>
              <a:off x="8823261" y="3861279"/>
              <a:ext cx="13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The Internet</a:t>
              </a:r>
              <a:endParaRPr lang="en-SG" dirty="0">
                <a:solidFill>
                  <a:srgbClr val="FFFF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32DEC0-A30B-AB20-6B8B-9C50E33FEEA4}"/>
              </a:ext>
            </a:extLst>
          </p:cNvPr>
          <p:cNvSpPr txBox="1"/>
          <p:nvPr/>
        </p:nvSpPr>
        <p:spPr>
          <a:xfrm>
            <a:off x="8862695" y="5112286"/>
            <a:ext cx="152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u="sng" dirty="0">
                <a:solidFill>
                  <a:srgbClr val="FFFFFF"/>
                </a:solidFill>
                <a:effectLst/>
                <a:latin typeface="system-ui"/>
                <a:hlinkClick r:id="rId2" tooltip="Detailed Information about IP address 210.10.6.166"/>
              </a:rPr>
              <a:t>210.10.6.166</a:t>
            </a:r>
            <a:br>
              <a:rPr lang="en-SG" dirty="0"/>
            </a:br>
            <a:endParaRPr lang="en-SG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CBB827-2216-A856-8F51-C9AFDB456ECC}"/>
              </a:ext>
            </a:extLst>
          </p:cNvPr>
          <p:cNvGrpSpPr/>
          <p:nvPr/>
        </p:nvGrpSpPr>
        <p:grpSpPr>
          <a:xfrm>
            <a:off x="3192529" y="2862387"/>
            <a:ext cx="6222059" cy="2249899"/>
            <a:chOff x="3192529" y="2862387"/>
            <a:chExt cx="6222059" cy="22498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79470A-365A-0247-E0D0-BFAFCD695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5339" y="4740750"/>
              <a:ext cx="289249" cy="371536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3F547F-0DEB-98D3-ED22-21D5E86E6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1543" y="2862387"/>
              <a:ext cx="779429" cy="674975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C1A54A-7E4D-0B84-3E7B-3B735EFB2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529" y="2990172"/>
              <a:ext cx="4228696" cy="94039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30C882-FD5E-3661-350C-957E41906572}"/>
              </a:ext>
            </a:extLst>
          </p:cNvPr>
          <p:cNvGrpSpPr/>
          <p:nvPr/>
        </p:nvGrpSpPr>
        <p:grpSpPr>
          <a:xfrm>
            <a:off x="3295514" y="3104333"/>
            <a:ext cx="5713298" cy="2474223"/>
            <a:chOff x="3295514" y="3104333"/>
            <a:chExt cx="5713298" cy="247422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4A3AE5-843E-6283-3B40-85380E82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5514" y="3133140"/>
              <a:ext cx="4374249" cy="1189223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9C5969C-A21E-D783-2F70-E310B26FA14B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99" y="3104333"/>
              <a:ext cx="799015" cy="45175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48CEE33-BDFA-6C06-FBC8-FF2EA2670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1862" y="4387968"/>
              <a:ext cx="396950" cy="24268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2EE2F8-4B11-57E3-AE77-20438B53E1FE}"/>
                </a:ext>
              </a:extLst>
            </p:cNvPr>
            <p:cNvSpPr txBox="1"/>
            <p:nvPr/>
          </p:nvSpPr>
          <p:spPr>
            <a:xfrm>
              <a:off x="8166531" y="4870670"/>
              <a:ext cx="707197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Temp : 27 Deg</a:t>
              </a:r>
            </a:p>
            <a:p>
              <a:r>
                <a:rPr lang="en-US" sz="1000" dirty="0"/>
                <a:t>Humidity : 80%</a:t>
              </a:r>
              <a:endParaRPr lang="en-SG" sz="10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AAA8489-4C66-0024-31F3-C1E845CF843B}"/>
              </a:ext>
            </a:extLst>
          </p:cNvPr>
          <p:cNvSpPr txBox="1"/>
          <p:nvPr/>
        </p:nvSpPr>
        <p:spPr>
          <a:xfrm>
            <a:off x="5578714" y="3688939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PORT FORWARDING</a:t>
            </a:r>
            <a:endParaRPr lang="en-SG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9591E8-7BD8-DC09-B58F-C020553A3D6A}"/>
              </a:ext>
            </a:extLst>
          </p:cNvPr>
          <p:cNvSpPr txBox="1"/>
          <p:nvPr/>
        </p:nvSpPr>
        <p:spPr>
          <a:xfrm>
            <a:off x="706173" y="838938"/>
            <a:ext cx="276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PORT FORWARDING</a:t>
            </a:r>
            <a:endParaRPr lang="en-SG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274197-2501-C19A-AE81-2A34B5335561}"/>
              </a:ext>
            </a:extLst>
          </p:cNvPr>
          <p:cNvSpPr txBox="1"/>
          <p:nvPr/>
        </p:nvSpPr>
        <p:spPr>
          <a:xfrm>
            <a:off x="433047" y="522218"/>
            <a:ext cx="4981787" cy="53553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TO GET OUR ROUTER’S PUBLIC IP ADDRESS?  USE WHATSMYIP.COM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THIS PUBLIC IP ADDRESS IS </a:t>
            </a:r>
            <a:r>
              <a:rPr lang="en-US" b="1" dirty="0">
                <a:solidFill>
                  <a:srgbClr val="002060"/>
                </a:solidFill>
              </a:rPr>
              <a:t>DYNAMIC</a:t>
            </a:r>
            <a:r>
              <a:rPr lang="en-US" dirty="0">
                <a:solidFill>
                  <a:srgbClr val="002060"/>
                </a:solidFill>
              </a:rPr>
              <a:t>.  IT CHANGES. 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002060"/>
                </a:solidFill>
              </a:rPr>
              <a:t> IP ADDRESS COST A LOT MORE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IT’S HARD TO REMEMBER IP ADDRESS AS WELL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SOLUTION : DDNS SERVICE – E.G. NOIP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HELP US DYNAMICALLY UPDATE OUR PUBLIC IP ADDRESS WHENEVER THERE’S A CHANGE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WE CAN ASSIGN A NAME (URL) RATHER THAN USING IP ADDRESS TO CONNECT TO THE SERVER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INSTEAD OF ENTERING </a:t>
            </a:r>
            <a:r>
              <a:rPr lang="en-SG" b="0" i="0" u="sng" dirty="0">
                <a:solidFill>
                  <a:srgbClr val="FFFFFF"/>
                </a:solidFill>
                <a:effectLst/>
                <a:latin typeface="system-ui"/>
                <a:hlinkClick r:id="rId6" tooltip="Detailed Information about IP address 58.182.135.10"/>
              </a:rPr>
              <a:t>58.182.135.10</a:t>
            </a:r>
            <a:r>
              <a:rPr lang="en-SG" u="sng" dirty="0">
                <a:solidFill>
                  <a:srgbClr val="FFFFFF"/>
                </a:solidFill>
                <a:latin typeface="system-ui"/>
              </a:rPr>
              <a:t> </a:t>
            </a:r>
            <a:r>
              <a:rPr lang="en-SG" dirty="0">
                <a:solidFill>
                  <a:srgbClr val="002060"/>
                </a:solidFill>
                <a:latin typeface="system-ui"/>
              </a:rPr>
              <a:t>TO ACCESS MY PICO WEBSERVER AT HOME I TYPE INSTEAD:</a:t>
            </a:r>
          </a:p>
          <a:p>
            <a:r>
              <a:rPr lang="en-SG" dirty="0">
                <a:solidFill>
                  <a:srgbClr val="002060"/>
                </a:solidFill>
                <a:latin typeface="system-ui"/>
              </a:rPr>
              <a:t>picowebserver.ddns.net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6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04EECE-3BB0-A407-7874-5E978FED7B47}"/>
              </a:ext>
            </a:extLst>
          </p:cNvPr>
          <p:cNvSpPr/>
          <p:nvPr/>
        </p:nvSpPr>
        <p:spPr>
          <a:xfrm>
            <a:off x="2292848" y="2070198"/>
            <a:ext cx="5479552" cy="2371174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A47EF6-C186-63B5-E039-A250FC81502F}"/>
              </a:ext>
            </a:extLst>
          </p:cNvPr>
          <p:cNvGrpSpPr/>
          <p:nvPr/>
        </p:nvGrpSpPr>
        <p:grpSpPr>
          <a:xfrm>
            <a:off x="7436498" y="2472613"/>
            <a:ext cx="914400" cy="475861"/>
            <a:chOff x="8229600" y="2369976"/>
            <a:chExt cx="914400" cy="4758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BAE5C3-2EC1-83D6-C95D-8969DCCF9448}"/>
                </a:ext>
              </a:extLst>
            </p:cNvPr>
            <p:cNvSpPr/>
            <p:nvPr/>
          </p:nvSpPr>
          <p:spPr>
            <a:xfrm>
              <a:off x="8229600" y="2369976"/>
              <a:ext cx="914400" cy="47586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474FD1-E4F3-3704-76CD-149308C7F409}"/>
                </a:ext>
              </a:extLst>
            </p:cNvPr>
            <p:cNvSpPr txBox="1"/>
            <p:nvPr/>
          </p:nvSpPr>
          <p:spPr>
            <a:xfrm>
              <a:off x="8369236" y="2423240"/>
              <a:ext cx="774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02CB1B-F413-9D32-C924-714E3B0BDC22}"/>
              </a:ext>
            </a:extLst>
          </p:cNvPr>
          <p:cNvSpPr txBox="1"/>
          <p:nvPr/>
        </p:nvSpPr>
        <p:spPr>
          <a:xfrm>
            <a:off x="7218182" y="2125691"/>
            <a:ext cx="152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u="sng" dirty="0">
                <a:solidFill>
                  <a:srgbClr val="FFFFFF"/>
                </a:solidFill>
                <a:effectLst/>
                <a:latin typeface="system-ui"/>
                <a:hlinkClick r:id="rId2" tooltip="Detailed Information about IP address 210.10.6.166"/>
              </a:rPr>
              <a:t>210.10.6.166</a:t>
            </a:r>
            <a:br>
              <a:rPr lang="en-SG" dirty="0"/>
            </a:b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E4E92-33FF-7D2E-8895-B6D0E6F38643}"/>
              </a:ext>
            </a:extLst>
          </p:cNvPr>
          <p:cNvSpPr txBox="1"/>
          <p:nvPr/>
        </p:nvSpPr>
        <p:spPr>
          <a:xfrm>
            <a:off x="4222690" y="2948474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VirusGenerator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359EEB-1181-1779-4C15-40F3E41FC47E}"/>
              </a:ext>
            </a:extLst>
          </p:cNvPr>
          <p:cNvGrpSpPr/>
          <p:nvPr/>
        </p:nvGrpSpPr>
        <p:grpSpPr>
          <a:xfrm>
            <a:off x="661151" y="2990172"/>
            <a:ext cx="3263394" cy="2445280"/>
            <a:chOff x="1454253" y="2887535"/>
            <a:chExt cx="3263394" cy="24452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F81465-E8EB-C970-273B-A0D225D622BC}"/>
                </a:ext>
              </a:extLst>
            </p:cNvPr>
            <p:cNvGrpSpPr/>
            <p:nvPr/>
          </p:nvGrpSpPr>
          <p:grpSpPr>
            <a:xfrm>
              <a:off x="1485567" y="2887535"/>
              <a:ext cx="2372153" cy="1637813"/>
              <a:chOff x="1485567" y="2887535"/>
              <a:chExt cx="2372153" cy="163781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DCCF2E3-74B1-7075-5627-B12EC8721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3639" y="3258814"/>
                <a:ext cx="1954081" cy="12665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966901-8424-1EF6-15A0-4598C5C82A23}"/>
                  </a:ext>
                </a:extLst>
              </p:cNvPr>
              <p:cNvSpPr txBox="1"/>
              <p:nvPr/>
            </p:nvSpPr>
            <p:spPr>
              <a:xfrm>
                <a:off x="1485567" y="2887535"/>
                <a:ext cx="1644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Pico Webserver</a:t>
                </a:r>
                <a:endParaRPr lang="en-SG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9CEE9-1CF1-FC59-28FD-94F6A0EB707F}"/>
                </a:ext>
              </a:extLst>
            </p:cNvPr>
            <p:cNvSpPr txBox="1"/>
            <p:nvPr/>
          </p:nvSpPr>
          <p:spPr>
            <a:xfrm>
              <a:off x="1454253" y="4686484"/>
              <a:ext cx="32633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192.168.0.115</a:t>
              </a:r>
            </a:p>
            <a:p>
              <a:r>
                <a:rPr lang="en-US" dirty="0"/>
                <a:t>LISTENING ON (0.0.0.0, PORT 80)</a:t>
              </a:r>
              <a:endParaRPr lang="en-SG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518669-1FF8-6875-FD63-9FBB919F48ED}"/>
              </a:ext>
            </a:extLst>
          </p:cNvPr>
          <p:cNvGrpSpPr/>
          <p:nvPr/>
        </p:nvGrpSpPr>
        <p:grpSpPr>
          <a:xfrm>
            <a:off x="5924716" y="1300603"/>
            <a:ext cx="1085554" cy="1539190"/>
            <a:chOff x="5686292" y="1448352"/>
            <a:chExt cx="1085554" cy="153919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5C0867-03BF-FC7D-7CA3-939CDA78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6584" y="1448352"/>
              <a:ext cx="707197" cy="124369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975732-0A83-6FD0-0617-B1B01A6995BC}"/>
                </a:ext>
              </a:extLst>
            </p:cNvPr>
            <p:cNvSpPr txBox="1"/>
            <p:nvPr/>
          </p:nvSpPr>
          <p:spPr>
            <a:xfrm>
              <a:off x="5686292" y="2710543"/>
              <a:ext cx="1085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192.168.0.116</a:t>
              </a:r>
              <a:endParaRPr lang="en-SG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9AF44CD-252B-CB02-E3CB-CD0A093C787F}"/>
              </a:ext>
            </a:extLst>
          </p:cNvPr>
          <p:cNvSpPr txBox="1"/>
          <p:nvPr/>
        </p:nvSpPr>
        <p:spPr>
          <a:xfrm>
            <a:off x="6787824" y="1093603"/>
            <a:ext cx="1523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u="sng" dirty="0">
                <a:solidFill>
                  <a:srgbClr val="FF0000"/>
                </a:solidFill>
                <a:effectLst/>
                <a:latin typeface="system-ui"/>
              </a:rPr>
              <a:t>BROWSE</a:t>
            </a:r>
          </a:p>
          <a:p>
            <a:r>
              <a:rPr lang="en-SG" b="0" i="0" u="sng" dirty="0">
                <a:solidFill>
                  <a:srgbClr val="FF0000"/>
                </a:solidFill>
                <a:effectLst/>
                <a:latin typeface="system-ui"/>
              </a:rPr>
              <a:t>192.168.0.115</a:t>
            </a:r>
            <a:br>
              <a:rPr lang="en-SG" dirty="0"/>
            </a:b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87D97-4198-7279-2492-7104580ADC82}"/>
              </a:ext>
            </a:extLst>
          </p:cNvPr>
          <p:cNvSpPr txBox="1"/>
          <p:nvPr/>
        </p:nvSpPr>
        <p:spPr>
          <a:xfrm>
            <a:off x="6075008" y="1529642"/>
            <a:ext cx="707197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Temp : 27 Deg</a:t>
            </a:r>
          </a:p>
          <a:p>
            <a:r>
              <a:rPr lang="en-US" sz="1000" dirty="0"/>
              <a:t>Humidity : 80%</a:t>
            </a:r>
            <a:endParaRPr lang="en-SG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9B54B9-3C10-0937-DC51-11C1C709A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286" y="4627985"/>
            <a:ext cx="709442" cy="124152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DC3FC49-9F85-F9E6-A06D-2087F6CAF130}"/>
              </a:ext>
            </a:extLst>
          </p:cNvPr>
          <p:cNvGrpSpPr/>
          <p:nvPr/>
        </p:nvGrpSpPr>
        <p:grpSpPr>
          <a:xfrm>
            <a:off x="8873728" y="3487325"/>
            <a:ext cx="1523223" cy="1014785"/>
            <a:chOff x="8696129" y="3538553"/>
            <a:chExt cx="1523223" cy="1014785"/>
          </a:xfrm>
        </p:grpSpPr>
        <p:sp>
          <p:nvSpPr>
            <p:cNvPr id="20" name="Thought Bubble: Cloud 19">
              <a:extLst>
                <a:ext uri="{FF2B5EF4-FFF2-40B4-BE49-F238E27FC236}">
                  <a16:creationId xmlns:a16="http://schemas.microsoft.com/office/drawing/2014/main" id="{5A0663C1-2494-9406-35E9-93B3E4D89F3A}"/>
                </a:ext>
              </a:extLst>
            </p:cNvPr>
            <p:cNvSpPr/>
            <p:nvPr/>
          </p:nvSpPr>
          <p:spPr>
            <a:xfrm>
              <a:off x="8696129" y="3538553"/>
              <a:ext cx="1523223" cy="1014785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FF3C07-4B3F-9F7A-E323-F03C9E1D3016}"/>
                </a:ext>
              </a:extLst>
            </p:cNvPr>
            <p:cNvSpPr txBox="1"/>
            <p:nvPr/>
          </p:nvSpPr>
          <p:spPr>
            <a:xfrm>
              <a:off x="8823261" y="3861279"/>
              <a:ext cx="13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The Internet</a:t>
              </a:r>
              <a:endParaRPr lang="en-SG" dirty="0">
                <a:solidFill>
                  <a:srgbClr val="FFFF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32DEC0-A30B-AB20-6B8B-9C50E33FEEA4}"/>
              </a:ext>
            </a:extLst>
          </p:cNvPr>
          <p:cNvSpPr txBox="1"/>
          <p:nvPr/>
        </p:nvSpPr>
        <p:spPr>
          <a:xfrm>
            <a:off x="8862695" y="5112286"/>
            <a:ext cx="152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u="sng" dirty="0">
                <a:solidFill>
                  <a:srgbClr val="FFFFFF"/>
                </a:solidFill>
                <a:effectLst/>
                <a:latin typeface="system-ui"/>
                <a:hlinkClick r:id="rId2" tooltip="Detailed Information about IP address 210.10.6.166"/>
              </a:rPr>
              <a:t>210.10.6.166</a:t>
            </a:r>
            <a:br>
              <a:rPr lang="en-SG" dirty="0"/>
            </a:br>
            <a:endParaRPr lang="en-SG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CBB827-2216-A856-8F51-C9AFDB456ECC}"/>
              </a:ext>
            </a:extLst>
          </p:cNvPr>
          <p:cNvGrpSpPr/>
          <p:nvPr/>
        </p:nvGrpSpPr>
        <p:grpSpPr>
          <a:xfrm>
            <a:off x="3192529" y="2862387"/>
            <a:ext cx="6222059" cy="2249899"/>
            <a:chOff x="3192529" y="2862387"/>
            <a:chExt cx="6222059" cy="22498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79470A-365A-0247-E0D0-BFAFCD695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5339" y="4740750"/>
              <a:ext cx="289249" cy="371536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3F547F-0DEB-98D3-ED22-21D5E86E6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1543" y="2862387"/>
              <a:ext cx="779429" cy="674975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C1A54A-7E4D-0B84-3E7B-3B735EFB2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529" y="2990172"/>
              <a:ext cx="4228696" cy="94039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30C882-FD5E-3661-350C-957E41906572}"/>
              </a:ext>
            </a:extLst>
          </p:cNvPr>
          <p:cNvGrpSpPr/>
          <p:nvPr/>
        </p:nvGrpSpPr>
        <p:grpSpPr>
          <a:xfrm>
            <a:off x="3295514" y="3104333"/>
            <a:ext cx="5713298" cy="2474223"/>
            <a:chOff x="3295514" y="3104333"/>
            <a:chExt cx="5713298" cy="247422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4A3AE5-843E-6283-3B40-85380E82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5514" y="3133140"/>
              <a:ext cx="4374249" cy="1189223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9C5969C-A21E-D783-2F70-E310B26FA14B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99" y="3104333"/>
              <a:ext cx="799015" cy="45175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48CEE33-BDFA-6C06-FBC8-FF2EA2670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1862" y="4387968"/>
              <a:ext cx="396950" cy="24268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2EE2F8-4B11-57E3-AE77-20438B53E1FE}"/>
                </a:ext>
              </a:extLst>
            </p:cNvPr>
            <p:cNvSpPr txBox="1"/>
            <p:nvPr/>
          </p:nvSpPr>
          <p:spPr>
            <a:xfrm>
              <a:off x="8166531" y="4870670"/>
              <a:ext cx="707197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Temp : 27 Deg</a:t>
              </a:r>
            </a:p>
            <a:p>
              <a:r>
                <a:rPr lang="en-US" sz="1000" dirty="0"/>
                <a:t>Humidity : 80%</a:t>
              </a:r>
              <a:endParaRPr lang="en-SG" sz="10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AAA8489-4C66-0024-31F3-C1E845CF843B}"/>
              </a:ext>
            </a:extLst>
          </p:cNvPr>
          <p:cNvSpPr txBox="1"/>
          <p:nvPr/>
        </p:nvSpPr>
        <p:spPr>
          <a:xfrm>
            <a:off x="5578714" y="3688939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PORT FORWARDING</a:t>
            </a:r>
            <a:endParaRPr lang="en-SG" sz="1200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2B3DCD-FCE0-C73B-E4F5-E141F08DD8B7}"/>
              </a:ext>
            </a:extLst>
          </p:cNvPr>
          <p:cNvGrpSpPr/>
          <p:nvPr/>
        </p:nvGrpSpPr>
        <p:grpSpPr>
          <a:xfrm>
            <a:off x="2565065" y="761833"/>
            <a:ext cx="2741812" cy="2209938"/>
            <a:chOff x="2565065" y="761833"/>
            <a:chExt cx="2741812" cy="220993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FA464A-EFEC-D90B-0F0A-342F6452FE78}"/>
                </a:ext>
              </a:extLst>
            </p:cNvPr>
            <p:cNvGrpSpPr/>
            <p:nvPr/>
          </p:nvGrpSpPr>
          <p:grpSpPr>
            <a:xfrm>
              <a:off x="2565065" y="761833"/>
              <a:ext cx="2410504" cy="2209938"/>
              <a:chOff x="2565065" y="761833"/>
              <a:chExt cx="2410504" cy="220993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5A73804-A77F-10E3-FD33-0612FDC0D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5065" y="761833"/>
                <a:ext cx="2410504" cy="2209938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00EAA5-7A19-1157-1795-DE81135AE5BC}"/>
                  </a:ext>
                </a:extLst>
              </p:cNvPr>
              <p:cNvSpPr txBox="1"/>
              <p:nvPr/>
            </p:nvSpPr>
            <p:spPr>
              <a:xfrm>
                <a:off x="3969136" y="1249022"/>
                <a:ext cx="598241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DUC</a:t>
                </a:r>
                <a:endParaRPr lang="en-SG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5D0CB6-B0C6-98BA-126D-AD1F21F9C1FA}"/>
                </a:ext>
              </a:extLst>
            </p:cNvPr>
            <p:cNvSpPr txBox="1"/>
            <p:nvPr/>
          </p:nvSpPr>
          <p:spPr>
            <a:xfrm>
              <a:off x="2896373" y="1638702"/>
              <a:ext cx="24105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SG" b="0" i="0" dirty="0">
                  <a:solidFill>
                    <a:srgbClr val="FF0000"/>
                  </a:solidFill>
                  <a:effectLst/>
                  <a:latin typeface="Söhne"/>
                </a:rPr>
                <a:t>Dynamic Update Client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99591E8-7BD8-DC09-B58F-C020553A3D6A}"/>
              </a:ext>
            </a:extLst>
          </p:cNvPr>
          <p:cNvSpPr txBox="1"/>
          <p:nvPr/>
        </p:nvSpPr>
        <p:spPr>
          <a:xfrm>
            <a:off x="706173" y="838938"/>
            <a:ext cx="276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PORT FORWARDING</a:t>
            </a:r>
            <a:endParaRPr lang="en-SG" sz="2400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6D23D4-9EFC-F768-FFFF-56298772995D}"/>
              </a:ext>
            </a:extLst>
          </p:cNvPr>
          <p:cNvGrpSpPr/>
          <p:nvPr/>
        </p:nvGrpSpPr>
        <p:grpSpPr>
          <a:xfrm>
            <a:off x="4567377" y="1370602"/>
            <a:ext cx="6869172" cy="369332"/>
            <a:chOff x="4567377" y="1370602"/>
            <a:chExt cx="686917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81F245-3DD8-C2EB-2AA8-C8B146762699}"/>
                </a:ext>
              </a:extLst>
            </p:cNvPr>
            <p:cNvSpPr txBox="1"/>
            <p:nvPr/>
          </p:nvSpPr>
          <p:spPr>
            <a:xfrm>
              <a:off x="9125339" y="1370602"/>
              <a:ext cx="2311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 NOIP SETTING</a:t>
              </a:r>
              <a:endParaRPr lang="en-SG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5709D0-0D0B-3750-A8B7-C73EC534D3A0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567377" y="1441814"/>
              <a:ext cx="4557962" cy="113454"/>
            </a:xfrm>
            <a:prstGeom prst="straightConnector1">
              <a:avLst/>
            </a:prstGeom>
            <a:ln w="698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3162D-7A07-6D8D-0724-C48E8C3BA425}"/>
              </a:ext>
            </a:extLst>
          </p:cNvPr>
          <p:cNvSpPr txBox="1"/>
          <p:nvPr/>
        </p:nvSpPr>
        <p:spPr>
          <a:xfrm>
            <a:off x="4273421" y="2528596"/>
            <a:ext cx="335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DEMONSTRATION OF NOIP SETUP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E766B-9F11-C7BE-C473-7116E0BB120F}"/>
              </a:ext>
            </a:extLst>
          </p:cNvPr>
          <p:cNvSpPr txBox="1"/>
          <p:nvPr/>
        </p:nvSpPr>
        <p:spPr>
          <a:xfrm>
            <a:off x="4609323" y="3059668"/>
            <a:ext cx="242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picowebserver.ddns.net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898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1E144-5EAB-2CAD-4359-B530E112571B}"/>
              </a:ext>
            </a:extLst>
          </p:cNvPr>
          <p:cNvSpPr txBox="1"/>
          <p:nvPr/>
        </p:nvSpPr>
        <p:spPr>
          <a:xfrm>
            <a:off x="5447425" y="296733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END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66468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248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4</cp:revision>
  <dcterms:created xsi:type="dcterms:W3CDTF">2023-05-06T06:27:07Z</dcterms:created>
  <dcterms:modified xsi:type="dcterms:W3CDTF">2023-05-06T09:39:33Z</dcterms:modified>
</cp:coreProperties>
</file>